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customXml/itemProps57.xml" ContentType="application/vnd.openxmlformats-officedocument.customXmlProperties+xml"/>
  <Override PartName="/customXml/itemProps58.xml" ContentType="application/vnd.openxmlformats-officedocument.customXmlProperties+xml"/>
  <Override PartName="/customXml/itemProps59.xml" ContentType="application/vnd.openxmlformats-officedocument.customXmlProperties+xml"/>
  <Override PartName="/customXml/itemProps60.xml" ContentType="application/vnd.openxmlformats-officedocument.customXmlProperties+xml"/>
  <Override PartName="/customXml/itemProps61.xml" ContentType="application/vnd.openxmlformats-officedocument.customXmlProperties+xml"/>
  <Override PartName="/customXml/itemProps62.xml" ContentType="application/vnd.openxmlformats-officedocument.customXmlProperties+xml"/>
  <Override PartName="/customXml/itemProps63.xml" ContentType="application/vnd.openxmlformats-officedocument.customXmlProperties+xml"/>
  <Override PartName="/customXml/itemProps64.xml" ContentType="application/vnd.openxmlformats-officedocument.customXmlProperties+xml"/>
  <Override PartName="/customXml/itemProps65.xml" ContentType="application/vnd.openxmlformats-officedocument.customXmlProperties+xml"/>
  <Override PartName="/customXml/itemProps66.xml" ContentType="application/vnd.openxmlformats-officedocument.customXmlProperties+xml"/>
  <Override PartName="/customXml/itemProps67.xml" ContentType="application/vnd.openxmlformats-officedocument.customXmlProperties+xml"/>
  <Override PartName="/customXml/itemProps68.xml" ContentType="application/vnd.openxmlformats-officedocument.customXmlProperties+xml"/>
  <Override PartName="/customXml/itemProps69.xml" ContentType="application/vnd.openxmlformats-officedocument.customXmlProperties+xml"/>
  <Override PartName="/customXml/itemProps70.xml" ContentType="application/vnd.openxmlformats-officedocument.customXmlProperties+xml"/>
  <Override PartName="/customXml/itemProps71.xml" ContentType="application/vnd.openxmlformats-officedocument.customXmlProperties+xml"/>
  <Override PartName="/customXml/itemProps72.xml" ContentType="application/vnd.openxmlformats-officedocument.customXmlProperties+xml"/>
  <Override PartName="/customXml/itemProps7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74"/>
  </p:sldMasterIdLst>
  <p:notesMasterIdLst>
    <p:notesMasterId r:id="rId148"/>
  </p:notesMasterIdLst>
  <p:sldIdLst>
    <p:sldId id="323" r:id="rId75"/>
    <p:sldId id="258" r:id="rId76"/>
    <p:sldId id="259" r:id="rId77"/>
    <p:sldId id="260" r:id="rId78"/>
    <p:sldId id="324" r:id="rId79"/>
    <p:sldId id="261" r:id="rId80"/>
    <p:sldId id="262" r:id="rId81"/>
    <p:sldId id="263" r:id="rId82"/>
    <p:sldId id="325" r:id="rId83"/>
    <p:sldId id="327" r:id="rId84"/>
    <p:sldId id="264" r:id="rId85"/>
    <p:sldId id="265" r:id="rId86"/>
    <p:sldId id="266" r:id="rId87"/>
    <p:sldId id="267" r:id="rId88"/>
    <p:sldId id="268" r:id="rId89"/>
    <p:sldId id="269" r:id="rId90"/>
    <p:sldId id="270" r:id="rId91"/>
    <p:sldId id="271" r:id="rId92"/>
    <p:sldId id="272" r:id="rId93"/>
    <p:sldId id="273" r:id="rId94"/>
    <p:sldId id="274" r:id="rId95"/>
    <p:sldId id="275" r:id="rId96"/>
    <p:sldId id="276" r:id="rId97"/>
    <p:sldId id="328" r:id="rId98"/>
    <p:sldId id="277" r:id="rId99"/>
    <p:sldId id="278" r:id="rId100"/>
    <p:sldId id="279" r:id="rId101"/>
    <p:sldId id="280" r:id="rId102"/>
    <p:sldId id="281" r:id="rId103"/>
    <p:sldId id="329" r:id="rId104"/>
    <p:sldId id="282" r:id="rId105"/>
    <p:sldId id="283" r:id="rId106"/>
    <p:sldId id="284" r:id="rId107"/>
    <p:sldId id="285" r:id="rId108"/>
    <p:sldId id="286" r:id="rId109"/>
    <p:sldId id="287" r:id="rId110"/>
    <p:sldId id="288" r:id="rId111"/>
    <p:sldId id="289" r:id="rId112"/>
    <p:sldId id="290" r:id="rId113"/>
    <p:sldId id="291" r:id="rId114"/>
    <p:sldId id="292" r:id="rId115"/>
    <p:sldId id="293" r:id="rId116"/>
    <p:sldId id="295" r:id="rId117"/>
    <p:sldId id="296" r:id="rId118"/>
    <p:sldId id="297" r:id="rId119"/>
    <p:sldId id="330" r:id="rId120"/>
    <p:sldId id="331" r:id="rId121"/>
    <p:sldId id="299" r:id="rId122"/>
    <p:sldId id="300" r:id="rId123"/>
    <p:sldId id="301" r:id="rId124"/>
    <p:sldId id="302" r:id="rId125"/>
    <p:sldId id="303" r:id="rId126"/>
    <p:sldId id="304" r:id="rId127"/>
    <p:sldId id="305" r:id="rId128"/>
    <p:sldId id="306" r:id="rId129"/>
    <p:sldId id="307" r:id="rId130"/>
    <p:sldId id="308" r:id="rId131"/>
    <p:sldId id="309" r:id="rId132"/>
    <p:sldId id="310" r:id="rId133"/>
    <p:sldId id="332" r:id="rId134"/>
    <p:sldId id="311" r:id="rId135"/>
    <p:sldId id="312" r:id="rId136"/>
    <p:sldId id="313" r:id="rId137"/>
    <p:sldId id="314" r:id="rId138"/>
    <p:sldId id="315" r:id="rId139"/>
    <p:sldId id="316" r:id="rId140"/>
    <p:sldId id="317" r:id="rId141"/>
    <p:sldId id="318" r:id="rId142"/>
    <p:sldId id="319" r:id="rId143"/>
    <p:sldId id="320" r:id="rId144"/>
    <p:sldId id="321" r:id="rId145"/>
    <p:sldId id="333" r:id="rId146"/>
    <p:sldId id="322" r:id="rId147"/>
  </p:sldIdLst>
  <p:sldSz cx="9144000" cy="511175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78142" autoAdjust="0"/>
  </p:normalViewPr>
  <p:slideViewPr>
    <p:cSldViewPr>
      <p:cViewPr varScale="1">
        <p:scale>
          <a:sx n="74" d="100"/>
          <a:sy n="74" d="100"/>
        </p:scale>
        <p:origin x="54" y="42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customXml" Target="../customXml/item26.xml"/><Relationship Id="rId117" Type="http://schemas.openxmlformats.org/officeDocument/2006/relationships/slide" Target="slides/slide43.xml"/><Relationship Id="rId21" Type="http://schemas.openxmlformats.org/officeDocument/2006/relationships/customXml" Target="../customXml/item21.xml"/><Relationship Id="rId42" Type="http://schemas.openxmlformats.org/officeDocument/2006/relationships/customXml" Target="../customXml/item42.xml"/><Relationship Id="rId47" Type="http://schemas.openxmlformats.org/officeDocument/2006/relationships/customXml" Target="../customXml/item47.xml"/><Relationship Id="rId63" Type="http://schemas.openxmlformats.org/officeDocument/2006/relationships/customXml" Target="../customXml/item63.xml"/><Relationship Id="rId68" Type="http://schemas.openxmlformats.org/officeDocument/2006/relationships/customXml" Target="../customXml/item68.xml"/><Relationship Id="rId84" Type="http://schemas.openxmlformats.org/officeDocument/2006/relationships/slide" Target="slides/slide10.xml"/><Relationship Id="rId89" Type="http://schemas.openxmlformats.org/officeDocument/2006/relationships/slide" Target="slides/slide15.xml"/><Relationship Id="rId112" Type="http://schemas.openxmlformats.org/officeDocument/2006/relationships/slide" Target="slides/slide38.xml"/><Relationship Id="rId133" Type="http://schemas.openxmlformats.org/officeDocument/2006/relationships/slide" Target="slides/slide59.xml"/><Relationship Id="rId138" Type="http://schemas.openxmlformats.org/officeDocument/2006/relationships/slide" Target="slides/slide64.xml"/><Relationship Id="rId16" Type="http://schemas.openxmlformats.org/officeDocument/2006/relationships/customXml" Target="../customXml/item16.xml"/><Relationship Id="rId107" Type="http://schemas.openxmlformats.org/officeDocument/2006/relationships/slide" Target="slides/slide33.xml"/><Relationship Id="rId11" Type="http://schemas.openxmlformats.org/officeDocument/2006/relationships/customXml" Target="../customXml/item11.xml"/><Relationship Id="rId32" Type="http://schemas.openxmlformats.org/officeDocument/2006/relationships/customXml" Target="../customXml/item32.xml"/><Relationship Id="rId37" Type="http://schemas.openxmlformats.org/officeDocument/2006/relationships/customXml" Target="../customXml/item37.xml"/><Relationship Id="rId53" Type="http://schemas.openxmlformats.org/officeDocument/2006/relationships/customXml" Target="../customXml/item53.xml"/><Relationship Id="rId58" Type="http://schemas.openxmlformats.org/officeDocument/2006/relationships/customXml" Target="../customXml/item58.xml"/><Relationship Id="rId74" Type="http://schemas.openxmlformats.org/officeDocument/2006/relationships/slideMaster" Target="slideMasters/slideMaster1.xml"/><Relationship Id="rId79" Type="http://schemas.openxmlformats.org/officeDocument/2006/relationships/slide" Target="slides/slide5.xml"/><Relationship Id="rId102" Type="http://schemas.openxmlformats.org/officeDocument/2006/relationships/slide" Target="slides/slide28.xml"/><Relationship Id="rId123" Type="http://schemas.openxmlformats.org/officeDocument/2006/relationships/slide" Target="slides/slide49.xml"/><Relationship Id="rId128" Type="http://schemas.openxmlformats.org/officeDocument/2006/relationships/slide" Target="slides/slide54.xml"/><Relationship Id="rId144" Type="http://schemas.openxmlformats.org/officeDocument/2006/relationships/slide" Target="slides/slide70.xml"/><Relationship Id="rId149" Type="http://schemas.openxmlformats.org/officeDocument/2006/relationships/presProps" Target="presProps.xml"/><Relationship Id="rId5" Type="http://schemas.openxmlformats.org/officeDocument/2006/relationships/customXml" Target="../customXml/item5.xml"/><Relationship Id="rId90" Type="http://schemas.openxmlformats.org/officeDocument/2006/relationships/slide" Target="slides/slide16.xml"/><Relationship Id="rId95" Type="http://schemas.openxmlformats.org/officeDocument/2006/relationships/slide" Target="slides/slide21.xml"/><Relationship Id="rId22" Type="http://schemas.openxmlformats.org/officeDocument/2006/relationships/customXml" Target="../customXml/item22.xml"/><Relationship Id="rId27" Type="http://schemas.openxmlformats.org/officeDocument/2006/relationships/customXml" Target="../customXml/item27.xml"/><Relationship Id="rId43" Type="http://schemas.openxmlformats.org/officeDocument/2006/relationships/customXml" Target="../customXml/item43.xml"/><Relationship Id="rId48" Type="http://schemas.openxmlformats.org/officeDocument/2006/relationships/customXml" Target="../customXml/item48.xml"/><Relationship Id="rId64" Type="http://schemas.openxmlformats.org/officeDocument/2006/relationships/customXml" Target="../customXml/item64.xml"/><Relationship Id="rId69" Type="http://schemas.openxmlformats.org/officeDocument/2006/relationships/customXml" Target="../customXml/item69.xml"/><Relationship Id="rId113" Type="http://schemas.openxmlformats.org/officeDocument/2006/relationships/slide" Target="slides/slide39.xml"/><Relationship Id="rId118" Type="http://schemas.openxmlformats.org/officeDocument/2006/relationships/slide" Target="slides/slide44.xml"/><Relationship Id="rId134" Type="http://schemas.openxmlformats.org/officeDocument/2006/relationships/slide" Target="slides/slide60.xml"/><Relationship Id="rId139" Type="http://schemas.openxmlformats.org/officeDocument/2006/relationships/slide" Target="slides/slide65.xml"/><Relationship Id="rId80" Type="http://schemas.openxmlformats.org/officeDocument/2006/relationships/slide" Target="slides/slide6.xml"/><Relationship Id="rId85" Type="http://schemas.openxmlformats.org/officeDocument/2006/relationships/slide" Target="slides/slide11.xml"/><Relationship Id="rId150" Type="http://schemas.openxmlformats.org/officeDocument/2006/relationships/viewProps" Target="viewProps.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customXml" Target="../customXml/item33.xml"/><Relationship Id="rId38" Type="http://schemas.openxmlformats.org/officeDocument/2006/relationships/customXml" Target="../customXml/item38.xml"/><Relationship Id="rId46" Type="http://schemas.openxmlformats.org/officeDocument/2006/relationships/customXml" Target="../customXml/item46.xml"/><Relationship Id="rId59" Type="http://schemas.openxmlformats.org/officeDocument/2006/relationships/customXml" Target="../customXml/item59.xml"/><Relationship Id="rId67" Type="http://schemas.openxmlformats.org/officeDocument/2006/relationships/customXml" Target="../customXml/item67.xml"/><Relationship Id="rId103" Type="http://schemas.openxmlformats.org/officeDocument/2006/relationships/slide" Target="slides/slide29.xml"/><Relationship Id="rId108" Type="http://schemas.openxmlformats.org/officeDocument/2006/relationships/slide" Target="slides/slide34.xml"/><Relationship Id="rId116" Type="http://schemas.openxmlformats.org/officeDocument/2006/relationships/slide" Target="slides/slide42.xml"/><Relationship Id="rId124" Type="http://schemas.openxmlformats.org/officeDocument/2006/relationships/slide" Target="slides/slide50.xml"/><Relationship Id="rId129" Type="http://schemas.openxmlformats.org/officeDocument/2006/relationships/slide" Target="slides/slide55.xml"/><Relationship Id="rId137" Type="http://schemas.openxmlformats.org/officeDocument/2006/relationships/slide" Target="slides/slide63.xml"/><Relationship Id="rId20" Type="http://schemas.openxmlformats.org/officeDocument/2006/relationships/customXml" Target="../customXml/item20.xml"/><Relationship Id="rId41" Type="http://schemas.openxmlformats.org/officeDocument/2006/relationships/customXml" Target="../customXml/item41.xml"/><Relationship Id="rId54" Type="http://schemas.openxmlformats.org/officeDocument/2006/relationships/customXml" Target="../customXml/item54.xml"/><Relationship Id="rId62" Type="http://schemas.openxmlformats.org/officeDocument/2006/relationships/customXml" Target="../customXml/item62.xml"/><Relationship Id="rId70" Type="http://schemas.openxmlformats.org/officeDocument/2006/relationships/customXml" Target="../customXml/item70.xml"/><Relationship Id="rId75" Type="http://schemas.openxmlformats.org/officeDocument/2006/relationships/slide" Target="slides/slide1.xml"/><Relationship Id="rId83" Type="http://schemas.openxmlformats.org/officeDocument/2006/relationships/slide" Target="slides/slide9.xml"/><Relationship Id="rId88" Type="http://schemas.openxmlformats.org/officeDocument/2006/relationships/slide" Target="slides/slide14.xml"/><Relationship Id="rId91" Type="http://schemas.openxmlformats.org/officeDocument/2006/relationships/slide" Target="slides/slide17.xml"/><Relationship Id="rId96" Type="http://schemas.openxmlformats.org/officeDocument/2006/relationships/slide" Target="slides/slide22.xml"/><Relationship Id="rId111" Type="http://schemas.openxmlformats.org/officeDocument/2006/relationships/slide" Target="slides/slide37.xml"/><Relationship Id="rId132" Type="http://schemas.openxmlformats.org/officeDocument/2006/relationships/slide" Target="slides/slide58.xml"/><Relationship Id="rId140" Type="http://schemas.openxmlformats.org/officeDocument/2006/relationships/slide" Target="slides/slide66.xml"/><Relationship Id="rId145" Type="http://schemas.openxmlformats.org/officeDocument/2006/relationships/slide" Target="slides/slide71.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customXml" Target="../customXml/item49.xml"/><Relationship Id="rId57" Type="http://schemas.openxmlformats.org/officeDocument/2006/relationships/customXml" Target="../customXml/item57.xml"/><Relationship Id="rId106" Type="http://schemas.openxmlformats.org/officeDocument/2006/relationships/slide" Target="slides/slide32.xml"/><Relationship Id="rId114" Type="http://schemas.openxmlformats.org/officeDocument/2006/relationships/slide" Target="slides/slide40.xml"/><Relationship Id="rId119" Type="http://schemas.openxmlformats.org/officeDocument/2006/relationships/slide" Target="slides/slide45.xml"/><Relationship Id="rId127" Type="http://schemas.openxmlformats.org/officeDocument/2006/relationships/slide" Target="slides/slide53.xml"/><Relationship Id="rId10" Type="http://schemas.openxmlformats.org/officeDocument/2006/relationships/customXml" Target="../customXml/item10.xml"/><Relationship Id="rId31" Type="http://schemas.openxmlformats.org/officeDocument/2006/relationships/customXml" Target="../customXml/item31.xml"/><Relationship Id="rId44" Type="http://schemas.openxmlformats.org/officeDocument/2006/relationships/customXml" Target="../customXml/item44.xml"/><Relationship Id="rId52" Type="http://schemas.openxmlformats.org/officeDocument/2006/relationships/customXml" Target="../customXml/item52.xml"/><Relationship Id="rId60" Type="http://schemas.openxmlformats.org/officeDocument/2006/relationships/customXml" Target="../customXml/item60.xml"/><Relationship Id="rId65" Type="http://schemas.openxmlformats.org/officeDocument/2006/relationships/customXml" Target="../customXml/item65.xml"/><Relationship Id="rId73" Type="http://schemas.openxmlformats.org/officeDocument/2006/relationships/customXml" Target="../customXml/item73.xml"/><Relationship Id="rId78" Type="http://schemas.openxmlformats.org/officeDocument/2006/relationships/slide" Target="slides/slide4.xml"/><Relationship Id="rId81" Type="http://schemas.openxmlformats.org/officeDocument/2006/relationships/slide" Target="slides/slide7.xml"/><Relationship Id="rId86" Type="http://schemas.openxmlformats.org/officeDocument/2006/relationships/slide" Target="slides/slide12.xml"/><Relationship Id="rId94" Type="http://schemas.openxmlformats.org/officeDocument/2006/relationships/slide" Target="slides/slide20.xml"/><Relationship Id="rId99" Type="http://schemas.openxmlformats.org/officeDocument/2006/relationships/slide" Target="slides/slide25.xml"/><Relationship Id="rId101" Type="http://schemas.openxmlformats.org/officeDocument/2006/relationships/slide" Target="slides/slide27.xml"/><Relationship Id="rId122" Type="http://schemas.openxmlformats.org/officeDocument/2006/relationships/slide" Target="slides/slide48.xml"/><Relationship Id="rId130" Type="http://schemas.openxmlformats.org/officeDocument/2006/relationships/slide" Target="slides/slide56.xml"/><Relationship Id="rId135" Type="http://schemas.openxmlformats.org/officeDocument/2006/relationships/slide" Target="slides/slide61.xml"/><Relationship Id="rId143" Type="http://schemas.openxmlformats.org/officeDocument/2006/relationships/slide" Target="slides/slide69.xml"/><Relationship Id="rId148" Type="http://schemas.openxmlformats.org/officeDocument/2006/relationships/notesMaster" Target="notesMasters/notesMaster1.xml"/><Relationship Id="rId151"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customXml" Target="../customXml/item9.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109" Type="http://schemas.openxmlformats.org/officeDocument/2006/relationships/slide" Target="slides/slide35.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slide" Target="slides/slide2.xml"/><Relationship Id="rId97" Type="http://schemas.openxmlformats.org/officeDocument/2006/relationships/slide" Target="slides/slide23.xml"/><Relationship Id="rId104" Type="http://schemas.openxmlformats.org/officeDocument/2006/relationships/slide" Target="slides/slide30.xml"/><Relationship Id="rId120" Type="http://schemas.openxmlformats.org/officeDocument/2006/relationships/slide" Target="slides/slide46.xml"/><Relationship Id="rId125" Type="http://schemas.openxmlformats.org/officeDocument/2006/relationships/slide" Target="slides/slide51.xml"/><Relationship Id="rId141" Type="http://schemas.openxmlformats.org/officeDocument/2006/relationships/slide" Target="slides/slide67.xml"/><Relationship Id="rId146" Type="http://schemas.openxmlformats.org/officeDocument/2006/relationships/slide" Target="slides/slide72.xml"/><Relationship Id="rId7" Type="http://schemas.openxmlformats.org/officeDocument/2006/relationships/customXml" Target="../customXml/item7.xml"/><Relationship Id="rId71" Type="http://schemas.openxmlformats.org/officeDocument/2006/relationships/customXml" Target="../customXml/item71.xml"/><Relationship Id="rId92" Type="http://schemas.openxmlformats.org/officeDocument/2006/relationships/slide" Target="slides/slide18.xml"/><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slide" Target="slides/slide13.xml"/><Relationship Id="rId110" Type="http://schemas.openxmlformats.org/officeDocument/2006/relationships/slide" Target="slides/slide36.xml"/><Relationship Id="rId115" Type="http://schemas.openxmlformats.org/officeDocument/2006/relationships/slide" Target="slides/slide41.xml"/><Relationship Id="rId131" Type="http://schemas.openxmlformats.org/officeDocument/2006/relationships/slide" Target="slides/slide57.xml"/><Relationship Id="rId136" Type="http://schemas.openxmlformats.org/officeDocument/2006/relationships/slide" Target="slides/slide62.xml"/><Relationship Id="rId61" Type="http://schemas.openxmlformats.org/officeDocument/2006/relationships/customXml" Target="../customXml/item61.xml"/><Relationship Id="rId82" Type="http://schemas.openxmlformats.org/officeDocument/2006/relationships/slide" Target="slides/slide8.xml"/><Relationship Id="rId152" Type="http://schemas.openxmlformats.org/officeDocument/2006/relationships/tableStyles" Target="tableStyles.xml"/><Relationship Id="rId19" Type="http://schemas.openxmlformats.org/officeDocument/2006/relationships/customXml" Target="../customXml/item19.xml"/><Relationship Id="rId14" Type="http://schemas.openxmlformats.org/officeDocument/2006/relationships/customXml" Target="../customXml/item14.xml"/><Relationship Id="rId30" Type="http://schemas.openxmlformats.org/officeDocument/2006/relationships/customXml" Target="../customXml/item30.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slide" Target="slides/slide3.xml"/><Relationship Id="rId100" Type="http://schemas.openxmlformats.org/officeDocument/2006/relationships/slide" Target="slides/slide26.xml"/><Relationship Id="rId105" Type="http://schemas.openxmlformats.org/officeDocument/2006/relationships/slide" Target="slides/slide31.xml"/><Relationship Id="rId126" Type="http://schemas.openxmlformats.org/officeDocument/2006/relationships/slide" Target="slides/slide52.xml"/><Relationship Id="rId147" Type="http://schemas.openxmlformats.org/officeDocument/2006/relationships/slide" Target="slides/slide73.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customXml" Target="../customXml/item72.xml"/><Relationship Id="rId93" Type="http://schemas.openxmlformats.org/officeDocument/2006/relationships/slide" Target="slides/slide19.xml"/><Relationship Id="rId98" Type="http://schemas.openxmlformats.org/officeDocument/2006/relationships/slide" Target="slides/slide24.xml"/><Relationship Id="rId121" Type="http://schemas.openxmlformats.org/officeDocument/2006/relationships/slide" Target="slides/slide47.xml"/><Relationship Id="rId142" Type="http://schemas.openxmlformats.org/officeDocument/2006/relationships/slide" Target="slides/slide68.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2020/9/29</a:t>
            </a:fld>
            <a:endParaRPr lang="zh-CN" altLang="en-US"/>
          </a:p>
        </p:txBody>
      </p:sp>
      <p:sp>
        <p:nvSpPr>
          <p:cNvPr id="4" name="幻灯片图像占位符 3"/>
          <p:cNvSpPr>
            <a:spLocks noGrp="1" noRot="1" noChangeAspect="1"/>
          </p:cNvSpPr>
          <p:nvPr>
            <p:ph type="sldImg" idx="2"/>
          </p:nvPr>
        </p:nvSpPr>
        <p:spPr>
          <a:xfrm>
            <a:off x="363538" y="685800"/>
            <a:ext cx="61309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71B3988-40C8-40E9-AEBA-089681BD36D2}"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87958"/>
            <a:ext cx="7772400" cy="1095713"/>
          </a:xfrm>
          <a:prstGeom prst="rect">
            <a:avLst/>
          </a:prstGeom>
        </p:spPr>
        <p:txBody>
          <a:bodyPr/>
          <a:lstStyle/>
          <a:p>
            <a:r>
              <a:rPr kumimoji="1" lang="zh-CN" altLang="en-US"/>
              <a:t>单击此处编辑母版标题样式</a:t>
            </a:r>
            <a:endParaRPr kumimoji="1" lang="zh-CN" altLang="en-US" dirty="0"/>
          </a:p>
        </p:txBody>
      </p:sp>
      <p:sp>
        <p:nvSpPr>
          <p:cNvPr id="3" name="副标题 2"/>
          <p:cNvSpPr>
            <a:spLocks noGrp="1"/>
          </p:cNvSpPr>
          <p:nvPr>
            <p:ph type="subTitle" idx="1"/>
          </p:nvPr>
        </p:nvSpPr>
        <p:spPr>
          <a:xfrm>
            <a:off x="1371600" y="2896658"/>
            <a:ext cx="6400800" cy="1306336"/>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zh-CN" altLang="en-US"/>
              <a:t>单击此处编辑母版副标题样式</a:t>
            </a:r>
          </a:p>
        </p:txBody>
      </p:sp>
      <p:sp>
        <p:nvSpPr>
          <p:cNvPr id="4" name="日期占位符 3"/>
          <p:cNvSpPr>
            <a:spLocks noGrp="1"/>
          </p:cNvSpPr>
          <p:nvPr>
            <p:ph type="dt" sz="half" idx="10"/>
          </p:nvPr>
        </p:nvSpPr>
        <p:spPr>
          <a:xfrm>
            <a:off x="457200" y="4737835"/>
            <a:ext cx="2133600" cy="272154"/>
          </a:xfrm>
          <a:prstGeom prst="rect">
            <a:avLst/>
          </a:prstGeom>
        </p:spPr>
        <p:txBody>
          <a:bodyPr/>
          <a:lstStyle/>
          <a:p>
            <a:fld id="{D819A9AE-DFF2-479B-AF37-FAA367F55B3D}" type="datetimeFigureOut">
              <a:rPr lang="zh-CN" altLang="en-US" smtClean="0"/>
              <a:pPr/>
              <a:t>2020/9/29</a:t>
            </a:fld>
            <a:endParaRPr lang="zh-CN" altLang="en-US"/>
          </a:p>
        </p:txBody>
      </p:sp>
      <p:sp>
        <p:nvSpPr>
          <p:cNvPr id="5" name="页脚占位符 4"/>
          <p:cNvSpPr>
            <a:spLocks noGrp="1"/>
          </p:cNvSpPr>
          <p:nvPr>
            <p:ph type="ftr" sz="quarter" idx="11"/>
          </p:nvPr>
        </p:nvSpPr>
        <p:spPr>
          <a:xfrm>
            <a:off x="3124200" y="4737835"/>
            <a:ext cx="2895600" cy="272154"/>
          </a:xfrm>
          <a:prstGeom prst="rect">
            <a:avLst/>
          </a:prstGeom>
        </p:spPr>
        <p:txBody>
          <a:bodyPr/>
          <a:lstStyle/>
          <a:p>
            <a:endParaRPr lang="zh-CN" altLang="en-US"/>
          </a:p>
        </p:txBody>
      </p:sp>
      <p:sp>
        <p:nvSpPr>
          <p:cNvPr id="6" name="幻灯片编号占位符 5"/>
          <p:cNvSpPr>
            <a:spLocks noGrp="1"/>
          </p:cNvSpPr>
          <p:nvPr>
            <p:ph type="sldNum" sz="quarter" idx="12"/>
          </p:nvPr>
        </p:nvSpPr>
        <p:spPr>
          <a:xfrm>
            <a:off x="6553200" y="4737835"/>
            <a:ext cx="2133600" cy="272154"/>
          </a:xfrm>
          <a:prstGeom prst="rect">
            <a:avLst/>
          </a:prstGeom>
        </p:spPr>
        <p:txBody>
          <a:bodyPr/>
          <a:lstStyle/>
          <a:p>
            <a:fld id="{3F8935AA-09F9-4C1A-89F2-CB34E0111C49}" type="slidenum">
              <a:rPr lang="zh-CN" altLang="en-US" smtClean="0"/>
              <a:pPr/>
              <a:t>‹#›</a:t>
            </a:fld>
            <a:endParaRPr lang="zh-CN" altLang="en-US"/>
          </a:p>
        </p:txBody>
      </p:sp>
      <p:pic>
        <p:nvPicPr>
          <p:cNvPr id="8" name="图片 7"/>
          <p:cNvPicPr>
            <a:picLocks noChangeAspect="1"/>
          </p:cNvPicPr>
          <p:nvPr/>
        </p:nvPicPr>
        <p:blipFill>
          <a:blip r:embed="rId2"/>
          <a:stretch>
            <a:fillRect/>
          </a:stretch>
        </p:blipFill>
        <p:spPr>
          <a:xfrm>
            <a:off x="0" y="0"/>
            <a:ext cx="9144000" cy="5203458"/>
          </a:xfrm>
          <a:prstGeom prst="rect">
            <a:avLst/>
          </a:prstGeom>
        </p:spPr>
      </p:pic>
    </p:spTree>
    <p:extLst>
      <p:ext uri="{BB962C8B-B14F-4D97-AF65-F5344CB8AC3E}">
        <p14:creationId xmlns:p14="http://schemas.microsoft.com/office/powerpoint/2010/main" val="17132808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2806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600201"/>
            <a:ext cx="82296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6356351"/>
            <a:ext cx="2133600" cy="365125"/>
          </a:xfrm>
          <a:prstGeom prst="rect">
            <a:avLst/>
          </a:prstGeom>
        </p:spPr>
        <p:txBody>
          <a:bodyPr/>
          <a:lstStyle/>
          <a:p>
            <a:fld id="{D819A9AE-DFF2-479B-AF37-FAA367F55B3D}" type="datetimeFigureOut">
              <a:rPr lang="zh-CN" altLang="en-US" smtClean="0"/>
              <a:pPr/>
              <a:t>2020/9/29</a:t>
            </a:fld>
            <a:endParaRPr lang="zh-CN" altLang="en-US"/>
          </a:p>
        </p:txBody>
      </p:sp>
      <p:sp>
        <p:nvSpPr>
          <p:cNvPr id="5" name="页脚占位符 4"/>
          <p:cNvSpPr>
            <a:spLocks noGrp="1"/>
          </p:cNvSpPr>
          <p:nvPr>
            <p:ph type="ftr" sz="quarter" idx="11"/>
          </p:nvPr>
        </p:nvSpPr>
        <p:spPr>
          <a:xfrm>
            <a:off x="3124200" y="6356351"/>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1"/>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83060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41655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两项内容">
    <p:spTree>
      <p:nvGrpSpPr>
        <p:cNvPr id="1" name=""/>
        <p:cNvGrpSpPr/>
        <p:nvPr/>
      </p:nvGrpSpPr>
      <p:grpSpPr>
        <a:xfrm>
          <a:off x="0" y="0"/>
          <a:ext cx="0" cy="0"/>
          <a:chOff x="0" y="0"/>
          <a:chExt cx="0" cy="0"/>
        </a:xfrm>
      </p:grpSpPr>
      <p:sp>
        <p:nvSpPr>
          <p:cNvPr id="3" name="矩形 2"/>
          <p:cNvSpPr/>
          <p:nvPr/>
        </p:nvSpPr>
        <p:spPr>
          <a:xfrm>
            <a:off x="2130964" y="1011597"/>
            <a:ext cx="104646" cy="11817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
        <p:nvSpPr>
          <p:cNvPr id="4" name="矩形 3"/>
          <p:cNvSpPr/>
          <p:nvPr/>
        </p:nvSpPr>
        <p:spPr>
          <a:xfrm>
            <a:off x="2603639" y="1011597"/>
            <a:ext cx="104646" cy="11817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Tree>
    <p:extLst>
      <p:ext uri="{BB962C8B-B14F-4D97-AF65-F5344CB8AC3E}">
        <p14:creationId xmlns:p14="http://schemas.microsoft.com/office/powerpoint/2010/main" val="23314011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矩形 2"/>
          <p:cNvSpPr/>
          <p:nvPr/>
        </p:nvSpPr>
        <p:spPr>
          <a:xfrm>
            <a:off x="2130964" y="1011597"/>
            <a:ext cx="104646" cy="11817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
        <p:nvSpPr>
          <p:cNvPr id="4" name="矩形 3"/>
          <p:cNvSpPr/>
          <p:nvPr/>
        </p:nvSpPr>
        <p:spPr>
          <a:xfrm>
            <a:off x="2603639" y="1011597"/>
            <a:ext cx="104646" cy="11817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Tree>
    <p:extLst>
      <p:ext uri="{BB962C8B-B14F-4D97-AF65-F5344CB8AC3E}">
        <p14:creationId xmlns:p14="http://schemas.microsoft.com/office/powerpoint/2010/main" val="2710538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9127531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49164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竖排标题和文本">
    <p:spTree>
      <p:nvGrpSpPr>
        <p:cNvPr id="1" name=""/>
        <p:cNvGrpSpPr/>
        <p:nvPr/>
      </p:nvGrpSpPr>
      <p:grpSpPr>
        <a:xfrm>
          <a:off x="0" y="0"/>
          <a:ext cx="0" cy="0"/>
          <a:chOff x="0" y="0"/>
          <a:chExt cx="0" cy="0"/>
        </a:xfrm>
      </p:grpSpPr>
      <p:sp>
        <p:nvSpPr>
          <p:cNvPr id="3" name="矩形 2"/>
          <p:cNvSpPr/>
          <p:nvPr/>
        </p:nvSpPr>
        <p:spPr>
          <a:xfrm>
            <a:off x="4878020" y="847837"/>
            <a:ext cx="104646" cy="203189"/>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Tree>
    <p:extLst>
      <p:ext uri="{BB962C8B-B14F-4D97-AF65-F5344CB8AC3E}">
        <p14:creationId xmlns:p14="http://schemas.microsoft.com/office/powerpoint/2010/main" val="17320461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08181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 Target="../slides/slide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5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descr="53中考ppt文件13.p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 y="0"/>
            <a:ext cx="9141291" cy="5111750"/>
          </a:xfrm>
          <a:prstGeom prst="rect">
            <a:avLst/>
          </a:prstGeom>
        </p:spPr>
      </p:pic>
      <p:grpSp>
        <p:nvGrpSpPr>
          <p:cNvPr id="2" name="组合 38"/>
          <p:cNvGrpSpPr/>
          <p:nvPr/>
        </p:nvGrpSpPr>
        <p:grpSpPr>
          <a:xfrm>
            <a:off x="7496052" y="-768654"/>
            <a:ext cx="1477010" cy="684722"/>
            <a:chOff x="7885535" y="892779"/>
            <a:chExt cx="928694" cy="761923"/>
          </a:xfrm>
        </p:grpSpPr>
        <p:sp>
          <p:nvSpPr>
            <p:cNvPr id="10" name="圆角矩形 9"/>
            <p:cNvSpPr/>
            <p:nvPr/>
          </p:nvSpPr>
          <p:spPr>
            <a:xfrm>
              <a:off x="8024796" y="892779"/>
              <a:ext cx="663103" cy="761923"/>
            </a:xfrm>
            <a:prstGeom prst="roundRect">
              <a:avLst/>
            </a:prstGeom>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1" name="TextBox 15"/>
            <p:cNvSpPr txBox="1"/>
            <p:nvPr/>
          </p:nvSpPr>
          <p:spPr>
            <a:xfrm>
              <a:off x="7885535" y="1002411"/>
              <a:ext cx="928694" cy="513717"/>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rgbClr val="FF6600"/>
                  </a:solidFill>
                  <a:effectLst/>
                  <a:uLnTx/>
                  <a:uFillTx/>
                  <a:latin typeface="黑体" panose="02010609060101010101" pitchFamily="49" charset="-122"/>
                  <a:ea typeface="黑体" panose="02010609060101010101" pitchFamily="49" charset="-122"/>
                  <a:cs typeface="+mn-cs"/>
                  <a:hlinkClick r:id="rId14" action="ppaction://hlinksldjump"/>
                </a:rPr>
                <a:t>五年中考</a:t>
              </a:r>
              <a:endParaRPr kumimoji="0" lang="zh-CN" altLang="en-US" sz="1200" b="1" i="0" u="sng" strike="noStrike" kern="1200" cap="none" spc="0" normalizeH="0" baseline="0" noProof="0" dirty="0">
                <a:ln>
                  <a:noFill/>
                </a:ln>
                <a:solidFill>
                  <a:srgbClr val="FF6600"/>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15" action="ppaction://hlinksldjump"/>
                </a:rPr>
                <a:t>三年模拟</a:t>
              </a:r>
              <a:endPar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16" action="ppaction://hlinksldjump"/>
              </a:endParaRPr>
            </a:p>
          </p:txBody>
        </p:sp>
      </p:grpSp>
      <p:grpSp>
        <p:nvGrpSpPr>
          <p:cNvPr id="3" name="组合 8"/>
          <p:cNvGrpSpPr/>
          <p:nvPr/>
        </p:nvGrpSpPr>
        <p:grpSpPr>
          <a:xfrm>
            <a:off x="7788275" y="262878"/>
            <a:ext cx="915988" cy="306074"/>
            <a:chOff x="7788275" y="264509"/>
            <a:chExt cx="915988" cy="307975"/>
          </a:xfrm>
        </p:grpSpPr>
        <p:sp>
          <p:nvSpPr>
            <p:cNvPr id="13" name="流程图: 终止 11"/>
            <p:cNvSpPr/>
            <p:nvPr/>
          </p:nvSpPr>
          <p:spPr>
            <a:xfrm>
              <a:off x="7788275" y="295275"/>
              <a:ext cx="915988" cy="254000"/>
            </a:xfrm>
            <a:prstGeom prst="flowChartTerminator">
              <a:avLst/>
            </a:prstGeom>
            <a:solidFill>
              <a:schemeClr val="accent6">
                <a:lumMod val="75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4" name="TextBox 12"/>
            <p:cNvSpPr txBox="1"/>
            <p:nvPr userDrawn="1"/>
          </p:nvSpPr>
          <p:spPr>
            <a:xfrm>
              <a:off x="7799794" y="264509"/>
              <a:ext cx="903288" cy="30797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栏目索引</a:t>
              </a:r>
            </a:p>
          </p:txBody>
        </p:sp>
      </p:grpSp>
    </p:spTree>
    <p:extLst>
      <p:ext uri="{BB962C8B-B14F-4D97-AF65-F5344CB8AC3E}">
        <p14:creationId xmlns:p14="http://schemas.microsoft.com/office/powerpoint/2010/main" val="26161661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017 -0.09194 L -0.00052 0.24807 " pathEditMode="relative" rAng="0" ptsTypes="AA">
                                      <p:cBhvr>
                                        <p:cTn id="6" dur="500" fill="hold"/>
                                        <p:tgtEl>
                                          <p:spTgt spid="2"/>
                                        </p:tgtEl>
                                        <p:attrNameLst>
                                          <p:attrName>ppt_x</p:attrName>
                                          <p:attrName>ppt_y</p:attrName>
                                        </p:attrNameLst>
                                      </p:cBhvr>
                                      <p:rCtr x="-17" y="17001"/>
                                    </p:animMotion>
                                  </p:childTnLst>
                                </p:cTn>
                              </p:par>
                            </p:childTnLst>
                          </p:cTn>
                        </p:par>
                      </p:childTnLst>
                    </p:cTn>
                  </p:par>
                  <p:par>
                    <p:cTn id="7" fill="hold">
                      <p:stCondLst>
                        <p:cond delay="indefinite"/>
                      </p:stCondLst>
                      <p:childTnLst>
                        <p:par>
                          <p:cTn id="8" fill="hold">
                            <p:stCondLst>
                              <p:cond delay="0"/>
                            </p:stCondLst>
                            <p:childTnLst>
                              <p:par>
                                <p:cTn id="9" presetID="64" presetClass="path" presetSubtype="0" accel="50000" decel="50000" fill="hold" nodeType="clickEffect">
                                  <p:stCondLst>
                                    <p:cond delay="0"/>
                                  </p:stCondLst>
                                  <p:childTnLst>
                                    <p:animMotion origin="layout" path="M 0 0  L 0 -0.33426  E" pathEditMode="relative" ptsTypes="">
                                      <p:cBhvr>
                                        <p:cTn id="10"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1.xml"/><Relationship Id="rId1" Type="http://schemas.openxmlformats.org/officeDocument/2006/relationships/customXml" Target="../../customXml/item14.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1.xml"/><Relationship Id="rId1" Type="http://schemas.openxmlformats.org/officeDocument/2006/relationships/customXml" Target="../../customXml/item6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1.xml"/><Relationship Id="rId1" Type="http://schemas.openxmlformats.org/officeDocument/2006/relationships/customXml" Target="../../customXml/item2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1.xml"/><Relationship Id="rId1" Type="http://schemas.openxmlformats.org/officeDocument/2006/relationships/customXml" Target="../../customXml/item2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1.xml"/><Relationship Id="rId1" Type="http://schemas.openxmlformats.org/officeDocument/2006/relationships/customXml" Target="../../customXml/item1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1.xml"/><Relationship Id="rId1" Type="http://schemas.openxmlformats.org/officeDocument/2006/relationships/customXml" Target="../../customXml/item3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1.xml"/><Relationship Id="rId1" Type="http://schemas.openxmlformats.org/officeDocument/2006/relationships/customXml" Target="../../customXml/item5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1.xml"/><Relationship Id="rId1" Type="http://schemas.openxmlformats.org/officeDocument/2006/relationships/customXml" Target="../../customXml/item40.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1.xml"/><Relationship Id="rId1" Type="http://schemas.openxmlformats.org/officeDocument/2006/relationships/customXml" Target="../../customXml/item3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1.xml"/><Relationship Id="rId1" Type="http://schemas.openxmlformats.org/officeDocument/2006/relationships/customXml" Target="../../customXml/item5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1.xml"/><Relationship Id="rId1" Type="http://schemas.openxmlformats.org/officeDocument/2006/relationships/customXml" Target="../../customXml/item65.xml"/><Relationship Id="rId4" Type="http://schemas.openxmlformats.org/officeDocument/2006/relationships/image" Target="../media/image3.emf"/></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1.xml"/><Relationship Id="rId1" Type="http://schemas.openxmlformats.org/officeDocument/2006/relationships/customXml" Target="../../customXml/item1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1.xml"/><Relationship Id="rId1" Type="http://schemas.openxmlformats.org/officeDocument/2006/relationships/customXml" Target="../../customXml/item6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1.xml"/><Relationship Id="rId1" Type="http://schemas.openxmlformats.org/officeDocument/2006/relationships/customXml" Target="../../customXml/item4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1.xml"/><Relationship Id="rId1" Type="http://schemas.openxmlformats.org/officeDocument/2006/relationships/customXml" Target="../../customXml/item6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1.xml"/><Relationship Id="rId1" Type="http://schemas.openxmlformats.org/officeDocument/2006/relationships/customXml" Target="../../customXml/item3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1.xml"/><Relationship Id="rId1" Type="http://schemas.openxmlformats.org/officeDocument/2006/relationships/customXml" Target="../../customXml/item29.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1.xml"/><Relationship Id="rId1" Type="http://schemas.openxmlformats.org/officeDocument/2006/relationships/customXml" Target="../../customXml/item58.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1.xml"/><Relationship Id="rId1" Type="http://schemas.openxmlformats.org/officeDocument/2006/relationships/customXml" Target="../../customXml/item25.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1.xml"/><Relationship Id="rId1" Type="http://schemas.openxmlformats.org/officeDocument/2006/relationships/customXml" Target="../../customXml/item41.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1.xml"/><Relationship Id="rId1" Type="http://schemas.openxmlformats.org/officeDocument/2006/relationships/customXml" Target="../../customXml/item3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1.xml"/><Relationship Id="rId1" Type="http://schemas.openxmlformats.org/officeDocument/2006/relationships/customXml" Target="../../customXml/item61.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1.xml"/><Relationship Id="rId1" Type="http://schemas.openxmlformats.org/officeDocument/2006/relationships/customXml" Target="../../customXml/item64.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1.xml"/><Relationship Id="rId1" Type="http://schemas.openxmlformats.org/officeDocument/2006/relationships/customXml" Target="../../customXml/item7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1.xml"/><Relationship Id="rId1" Type="http://schemas.openxmlformats.org/officeDocument/2006/relationships/customXml" Target="../../customXml/item2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1.xml"/><Relationship Id="rId1" Type="http://schemas.openxmlformats.org/officeDocument/2006/relationships/customXml" Target="../../customXml/item55.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1.xml"/><Relationship Id="rId1" Type="http://schemas.openxmlformats.org/officeDocument/2006/relationships/customXml" Target="../../customXml/item18.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1.xml"/><Relationship Id="rId1" Type="http://schemas.openxmlformats.org/officeDocument/2006/relationships/customXml" Target="../../customXml/item46.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1.xml"/><Relationship Id="rId1" Type="http://schemas.openxmlformats.org/officeDocument/2006/relationships/customXml" Target="../../customXml/item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1.xml"/><Relationship Id="rId1" Type="http://schemas.openxmlformats.org/officeDocument/2006/relationships/customXml" Target="../../customXml/item45.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1.xml"/><Relationship Id="rId1" Type="http://schemas.openxmlformats.org/officeDocument/2006/relationships/customXml" Target="../../customXml/item28.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1.xml"/><Relationship Id="rId1" Type="http://schemas.openxmlformats.org/officeDocument/2006/relationships/customXml" Target="../../customXml/item5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1.xml"/><Relationship Id="rId1" Type="http://schemas.openxmlformats.org/officeDocument/2006/relationships/customXml" Target="../../customXml/item68.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1.xml"/><Relationship Id="rId1" Type="http://schemas.openxmlformats.org/officeDocument/2006/relationships/customXml" Target="../../customXml/item6.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1.xml"/><Relationship Id="rId1" Type="http://schemas.openxmlformats.org/officeDocument/2006/relationships/customXml" Target="../../customXml/item36.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1.xml"/><Relationship Id="rId1" Type="http://schemas.openxmlformats.org/officeDocument/2006/relationships/customXml" Target="../../customXml/item73.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1.xml"/><Relationship Id="rId1" Type="http://schemas.openxmlformats.org/officeDocument/2006/relationships/customXml" Target="../../customXml/item15.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1.xml"/><Relationship Id="rId1" Type="http://schemas.openxmlformats.org/officeDocument/2006/relationships/customXml" Target="../../customXml/item48.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1.xml"/><Relationship Id="rId1" Type="http://schemas.openxmlformats.org/officeDocument/2006/relationships/customXml" Target="../../customXml/item53.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1.xml"/><Relationship Id="rId1" Type="http://schemas.openxmlformats.org/officeDocument/2006/relationships/customXml" Target="../../customXml/item8.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1.xml"/><Relationship Id="rId1" Type="http://schemas.openxmlformats.org/officeDocument/2006/relationships/customXml" Target="../../customXml/item39.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1.xml"/><Relationship Id="rId1" Type="http://schemas.openxmlformats.org/officeDocument/2006/relationships/customXml" Target="../../customXml/item30.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1.xml"/><Relationship Id="rId1" Type="http://schemas.openxmlformats.org/officeDocument/2006/relationships/customXml" Target="../../customXml/item3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1.xml"/><Relationship Id="rId1" Type="http://schemas.openxmlformats.org/officeDocument/2006/relationships/customXml" Target="../../customXml/item24.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1.xml"/><Relationship Id="rId1" Type="http://schemas.openxmlformats.org/officeDocument/2006/relationships/customXml" Target="../../customXml/item57.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1.xml"/><Relationship Id="rId1" Type="http://schemas.openxmlformats.org/officeDocument/2006/relationships/customXml" Target="../../customXml/item12.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1.xml"/><Relationship Id="rId1" Type="http://schemas.openxmlformats.org/officeDocument/2006/relationships/customXml" Target="../../customXml/item69.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1.xml"/><Relationship Id="rId1" Type="http://schemas.openxmlformats.org/officeDocument/2006/relationships/customXml" Target="../../customXml/item42.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1.xml"/><Relationship Id="rId1" Type="http://schemas.openxmlformats.org/officeDocument/2006/relationships/customXml" Target="../../customXml/item59.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1.xml"/><Relationship Id="rId1" Type="http://schemas.openxmlformats.org/officeDocument/2006/relationships/customXml" Target="../../customXml/item13.xml"/><Relationship Id="rId4" Type="http://schemas.openxmlformats.org/officeDocument/2006/relationships/image" Target="../media/image4.emf"/></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1.xml"/><Relationship Id="rId1" Type="http://schemas.openxmlformats.org/officeDocument/2006/relationships/customXml" Target="../../customXml/item60.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1.xml"/><Relationship Id="rId1" Type="http://schemas.openxmlformats.org/officeDocument/2006/relationships/customXml" Target="../../customXml/item49.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1.xml"/><Relationship Id="rId1" Type="http://schemas.openxmlformats.org/officeDocument/2006/relationships/customXml" Target="../../customXml/item43.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1.xml"/><Relationship Id="rId1" Type="http://schemas.openxmlformats.org/officeDocument/2006/relationships/customXml" Target="../../customXml/item3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1.xml"/><Relationship Id="rId1" Type="http://schemas.openxmlformats.org/officeDocument/2006/relationships/customXml" Target="../../customXml/item20.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1.xml"/><Relationship Id="rId1" Type="http://schemas.openxmlformats.org/officeDocument/2006/relationships/customXml" Target="../../customXml/item71.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1.xml"/><Relationship Id="rId1" Type="http://schemas.openxmlformats.org/officeDocument/2006/relationships/customXml" Target="../../customXml/item1.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1.xml"/><Relationship Id="rId1" Type="http://schemas.openxmlformats.org/officeDocument/2006/relationships/customXml" Target="../../customXml/item7.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1.xml"/><Relationship Id="rId1" Type="http://schemas.openxmlformats.org/officeDocument/2006/relationships/customXml" Target="../../customXml/item21.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1.xml"/><Relationship Id="rId1" Type="http://schemas.openxmlformats.org/officeDocument/2006/relationships/customXml" Target="../../customXml/item34.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1.xml"/><Relationship Id="rId1" Type="http://schemas.openxmlformats.org/officeDocument/2006/relationships/customXml" Target="../../customXml/item50.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1.xml"/><Relationship Id="rId1" Type="http://schemas.openxmlformats.org/officeDocument/2006/relationships/customXml" Target="../../customXml/item27.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1.xml"/><Relationship Id="rId1" Type="http://schemas.openxmlformats.org/officeDocument/2006/relationships/customXml" Target="../../customXml/item47.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11.xml"/><Relationship Id="rId1" Type="http://schemas.openxmlformats.org/officeDocument/2006/relationships/customXml" Target="../../customXml/item10.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11.xml"/><Relationship Id="rId1" Type="http://schemas.openxmlformats.org/officeDocument/2006/relationships/customXml" Target="../../customXml/item70.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1.xml"/><Relationship Id="rId1" Type="http://schemas.openxmlformats.org/officeDocument/2006/relationships/customXml" Target="../../customXml/item9.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11.xml"/><Relationship Id="rId1" Type="http://schemas.openxmlformats.org/officeDocument/2006/relationships/customXml" Target="../../customXml/item19.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11.xml"/><Relationship Id="rId1" Type="http://schemas.openxmlformats.org/officeDocument/2006/relationships/customXml" Target="../../customXml/item52.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11.xml"/><Relationship Id="rId1" Type="http://schemas.openxmlformats.org/officeDocument/2006/relationships/customXml" Target="../../customXml/item3.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11.xml"/><Relationship Id="rId1" Type="http://schemas.openxmlformats.org/officeDocument/2006/relationships/customXml" Target="../../customXml/item5.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1.xml"/><Relationship Id="rId1" Type="http://schemas.openxmlformats.org/officeDocument/2006/relationships/customXml" Target="../../customXml/item6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1.xml"/><Relationship Id="rId1" Type="http://schemas.openxmlformats.org/officeDocument/2006/relationships/customXml" Target="../../customXml/item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5011362" y="1375645"/>
            <a:ext cx="2922059" cy="1030751"/>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nSpc>
                <a:spcPct val="140000"/>
              </a:lnSpc>
            </a:pPr>
            <a:r>
              <a:rPr kumimoji="1" lang="zh-CN" altLang="en-US" sz="2800" dirty="0">
                <a:solidFill>
                  <a:schemeClr val="bg1"/>
                </a:solidFill>
                <a:latin typeface="Microsoft YaHei"/>
                <a:ea typeface="Microsoft YaHei"/>
                <a:cs typeface="Microsoft YaHei"/>
              </a:rPr>
              <a:t>中考语文</a:t>
            </a:r>
            <a:br>
              <a:rPr kumimoji="1" lang="en-US" altLang="zh-CN" dirty="0">
                <a:solidFill>
                  <a:schemeClr val="bg1"/>
                </a:solidFill>
                <a:latin typeface="Microsoft YaHei"/>
                <a:ea typeface="Microsoft YaHei"/>
                <a:cs typeface="Microsoft YaHei"/>
              </a:rPr>
            </a:br>
            <a:r>
              <a:rPr kumimoji="1" lang="zh-CN" altLang="zh-CN" sz="1100" dirty="0">
                <a:solidFill>
                  <a:schemeClr val="bg1"/>
                </a:solidFill>
                <a:latin typeface="Microsoft YaHei"/>
                <a:ea typeface="Microsoft YaHei"/>
                <a:cs typeface="Microsoft YaHei"/>
              </a:rPr>
              <a:t>（</a:t>
            </a:r>
            <a:r>
              <a:rPr kumimoji="1" lang="zh-CN" altLang="en-US" sz="1100" dirty="0">
                <a:solidFill>
                  <a:schemeClr val="bg1"/>
                </a:solidFill>
                <a:latin typeface="Microsoft YaHei"/>
                <a:ea typeface="Microsoft YaHei"/>
                <a:cs typeface="Microsoft YaHei"/>
              </a:rPr>
              <a:t>湖南专用）</a:t>
            </a:r>
          </a:p>
        </p:txBody>
      </p:sp>
      <p:sp>
        <p:nvSpPr>
          <p:cNvPr id="6" name="标题 1"/>
          <p:cNvSpPr txBox="1">
            <a:spLocks/>
          </p:cNvSpPr>
          <p:nvPr/>
        </p:nvSpPr>
        <p:spPr>
          <a:xfrm>
            <a:off x="699350" y="3559867"/>
            <a:ext cx="7743202" cy="599764"/>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nSpc>
                <a:spcPct val="120000"/>
              </a:lnSpc>
            </a:pPr>
            <a:r>
              <a:rPr lang="zh-CN" altLang="en-US" sz="2800" baseline="30000" dirty="0">
                <a:solidFill>
                  <a:srgbClr val="FFFF00"/>
                </a:solidFill>
                <a:latin typeface="Microsoft YaHei"/>
                <a:ea typeface="Microsoft YaHei"/>
                <a:cs typeface="Microsoft YaHei"/>
              </a:rPr>
              <a:t>第三部分　古诗文阅读</a:t>
            </a:r>
            <a:endParaRPr lang="en-US" altLang="zh-CN" sz="2800" baseline="30000" dirty="0">
              <a:solidFill>
                <a:srgbClr val="FFFF00"/>
              </a:solidFill>
              <a:latin typeface="Microsoft YaHei"/>
              <a:ea typeface="Microsoft YaHei"/>
              <a:cs typeface="Microsoft YaHei"/>
            </a:endParaRPr>
          </a:p>
          <a:p>
            <a:pPr>
              <a:lnSpc>
                <a:spcPct val="120000"/>
              </a:lnSpc>
            </a:pPr>
            <a:r>
              <a:rPr lang="zh-CN" altLang="en-US" sz="2000" baseline="30000" dirty="0">
                <a:solidFill>
                  <a:srgbClr val="FFFF00"/>
                </a:solidFill>
                <a:latin typeface="Microsoft YaHei"/>
                <a:ea typeface="Microsoft YaHei"/>
                <a:cs typeface="Microsoft YaHei"/>
              </a:rPr>
              <a:t>专题十二　古代诗歌赏析</a:t>
            </a:r>
            <a:endParaRPr kumimoji="1" lang="zh-CN" altLang="en-US" sz="2000" dirty="0">
              <a:solidFill>
                <a:srgbClr val="FFFF00"/>
              </a:solidFill>
              <a:latin typeface="Microsoft YaHei"/>
              <a:ea typeface="Microsoft YaHei"/>
              <a:cs typeface="Microsoft YaHei"/>
            </a:endParaRPr>
          </a:p>
        </p:txBody>
      </p:sp>
    </p:spTree>
    <p:extLst>
      <p:ext uri="{BB962C8B-B14F-4D97-AF65-F5344CB8AC3E}">
        <p14:creationId xmlns:p14="http://schemas.microsoft.com/office/powerpoint/2010/main" val="20141379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20000" y="1004763"/>
            <a:ext cx="8505000" cy="99424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   (1)“足”字表达了农家款待客人时倾其所有的盛情,(1分)淋漓尽致地表现了主人的敦厚淳朴和诚</a:t>
            </a:r>
            <a:br>
              <a:rPr dirty="0"/>
            </a:br>
            <a:r>
              <a:rPr lang="zh-CN" altLang="en-US" sz="1417" kern="0" dirty="0">
                <a:solidFill>
                  <a:srgbClr val="000000"/>
                </a:solidFill>
                <a:latin typeface="Times New Roman" pitchFamily="65" charset="-122"/>
                <a:ea typeface="宋体" pitchFamily="65" charset="-122"/>
              </a:rPr>
              <a:t>挚好客。(1分)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(2)①面对困境时;(1分)②描绘或赞美山水美景时;(1分)③事情有了转机时。(1分)</a:t>
            </a:r>
            <a:endParaRPr lang="zh-CN" altLang="en-US" dirty="0"/>
          </a:p>
        </p:txBody>
      </p:sp>
      <p:sp>
        <p:nvSpPr>
          <p:cNvPr id="4" name="TextBox 2"/>
          <p:cNvSpPr txBox="1"/>
          <p:nvPr/>
        </p:nvSpPr>
        <p:spPr>
          <a:xfrm>
            <a:off x="720000" y="2070448"/>
            <a:ext cx="8505000" cy="127124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(1)本题考查学生炼字的能力。首先解读“足”在句中的意思,然后分析概括“足”字传达的意思</a:t>
            </a:r>
            <a:br>
              <a:rPr dirty="0"/>
            </a:br>
            <a:r>
              <a:rPr lang="zh-CN" altLang="en-US" sz="1417" kern="0" dirty="0">
                <a:solidFill>
                  <a:srgbClr val="000000"/>
                </a:solidFill>
                <a:latin typeface="Times New Roman" pitchFamily="65" charset="-122"/>
                <a:ea typeface="宋体" pitchFamily="65" charset="-122"/>
              </a:rPr>
              <a:t>和情感。(2)本题考查学生理解诗句的能力。这句诗的意思是:山峦重叠水流曲折,正担心无路可走时,柳绿</a:t>
            </a:r>
            <a:br>
              <a:rPr dirty="0"/>
            </a:br>
            <a:r>
              <a:rPr lang="zh-CN" altLang="en-US" sz="1417" kern="0" dirty="0">
                <a:solidFill>
                  <a:srgbClr val="000000"/>
                </a:solidFill>
                <a:latin typeface="Times New Roman" pitchFamily="65" charset="-122"/>
                <a:ea typeface="宋体" pitchFamily="65" charset="-122"/>
              </a:rPr>
              <a:t>花艳忽然眼前又出现一个山村。先从字面上理解,诗句描绘了山间的美景;再从深层次挖掘,诗人置身山阴</a:t>
            </a:r>
            <a:br>
              <a:rPr dirty="0"/>
            </a:br>
            <a:r>
              <a:rPr lang="zh-CN" altLang="en-US" sz="1417" kern="0" dirty="0">
                <a:solidFill>
                  <a:srgbClr val="000000"/>
                </a:solidFill>
                <a:latin typeface="Times New Roman" pitchFamily="65" charset="-122"/>
                <a:ea typeface="宋体" pitchFamily="65" charset="-122"/>
              </a:rPr>
              <a:t>道上,信步而行,疑若无路,忽又开朗,这不仅反映了诗人对前途抱有希望,也道出了世间事物变化的哲理。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05186"/>
            <a:ext cx="8505000" cy="439389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(2020张家界,8)阅读下面的古诗,完成(1)—(2)题。(5分)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龙标</a:t>
            </a:r>
            <a:r>
              <a:rPr lang="zh-CN" altLang="en-US" sz="1067" kern="0" baseline="59000" dirty="0">
                <a:solidFill>
                  <a:srgbClr val="000000"/>
                </a:solidFill>
                <a:latin typeface="Times New Roman" pitchFamily="65" charset="-122"/>
                <a:ea typeface="宋体" pitchFamily="65" charset="-122"/>
              </a:rPr>
              <a:t>①</a:t>
            </a:r>
            <a:r>
              <a:rPr lang="zh-CN" altLang="en-US" sz="1417" kern="0" dirty="0">
                <a:solidFill>
                  <a:srgbClr val="000000"/>
                </a:solidFill>
                <a:latin typeface="Times New Roman" pitchFamily="65" charset="-122"/>
                <a:ea typeface="宋体" pitchFamily="65" charset="-122"/>
              </a:rPr>
              <a:t>野宴</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王昌龄</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沅溪</a:t>
            </a:r>
            <a:r>
              <a:rPr lang="zh-CN" altLang="en-US" sz="1067" kern="0" baseline="59000" dirty="0">
                <a:solidFill>
                  <a:srgbClr val="000000"/>
                </a:solidFill>
                <a:latin typeface="Times New Roman" pitchFamily="65" charset="-122"/>
                <a:ea typeface="宋体" pitchFamily="65" charset="-122"/>
              </a:rPr>
              <a:t>②</a:t>
            </a:r>
            <a:r>
              <a:rPr lang="zh-CN" altLang="en-US" sz="1417" kern="0" dirty="0">
                <a:solidFill>
                  <a:srgbClr val="000000"/>
                </a:solidFill>
                <a:latin typeface="Times New Roman" pitchFamily="65" charset="-122"/>
                <a:ea typeface="宋体" pitchFamily="65" charset="-122"/>
              </a:rPr>
              <a:t>夏晚足凉风,</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春酒相携就竹丛。</a:t>
            </a:r>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莫道弦歌愁远谪,</a:t>
            </a:r>
            <a:endParaRPr lang="en-US" altLang="zh-CN" sz="1417" kern="0" dirty="0">
              <a:solidFill>
                <a:srgbClr val="000000"/>
              </a:solidFill>
              <a:latin typeface="Times New Roman" pitchFamily="65" charset="-122"/>
              <a:ea typeface="宋体" pitchFamily="65" charset="-122"/>
            </a:endParaRPr>
          </a:p>
          <a:p>
            <a:pPr algn="ct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青山明月不曾空。</a:t>
            </a:r>
          </a:p>
          <a:p>
            <a:pPr eaLnBrk="0" latinLnBrk="1" hangingPunct="0">
              <a:lnSpc>
                <a:spcPct val="150000"/>
              </a:lnSpc>
              <a:spcBef>
                <a:spcPts val="141"/>
              </a:spcBef>
            </a:pP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注</a:t>
            </a:r>
            <a:r>
              <a:rPr lang="en-US" altLang="zh-CN" sz="1417" kern="0" dirty="0">
                <a:solidFill>
                  <a:srgbClr val="000000"/>
                </a:solidFill>
                <a:latin typeface="Times New Roman" pitchFamily="65" charset="-122"/>
                <a:ea typeface="宋体" pitchFamily="65" charset="-122"/>
              </a:rPr>
              <a:t>]    ①</a:t>
            </a:r>
            <a:r>
              <a:rPr lang="zh-CN" altLang="en-US" sz="1417" kern="0" dirty="0">
                <a:solidFill>
                  <a:srgbClr val="000000"/>
                </a:solidFill>
                <a:latin typeface="Times New Roman" pitchFamily="65" charset="-122"/>
                <a:ea typeface="宋体" pitchFamily="65" charset="-122"/>
              </a:rPr>
              <a:t>龙标</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古地名</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今属湖南黔阳。②沅溪</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沅江</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湖南境内的大河之一。</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你们班学完李白的</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闻王昌龄左迁龙标遥有此寄</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拓展阅读王昌龄的</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龙标野宴</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a:t>
            </a:r>
          </a:p>
          <a:p>
            <a:pPr eaLnBrk="0" latinLnBrk="1" hangingPunct="0">
              <a:lnSpc>
                <a:spcPct val="150000"/>
              </a:lnSpc>
              <a:spcBef>
                <a:spcPts val="141"/>
              </a:spcBef>
            </a:pPr>
            <a:r>
              <a:rPr lang="en-US" altLang="zh-CN" sz="1417"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请你展开想象</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生动地描述野宴场景。</a:t>
            </a:r>
            <a:r>
              <a:rPr lang="en-US" altLang="zh-CN" sz="1417"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分</a:t>
            </a:r>
            <a:r>
              <a:rPr lang="en-US" altLang="zh-CN" sz="1417" kern="0" dirty="0">
                <a:solidFill>
                  <a:srgbClr val="000000"/>
                </a:solidFill>
                <a:latin typeface="Times New Roman" pitchFamily="65" charset="-122"/>
                <a:ea typeface="宋体" pitchFamily="65" charset="-122"/>
              </a:rPr>
              <a:t>)</a:t>
            </a:r>
            <a:endParaRPr lang="zh-CN" altLang="en-US"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en-US" altLang="zh-CN" sz="1417"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在探讨“王昌龄的心灵密语”时</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晓华说</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我觉得王昌龄在这里的生活是非常快乐惬意的</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你觉得</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呢</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请结合诗句说出你的看法及理由。</a:t>
            </a:r>
            <a:r>
              <a:rPr lang="en-US" altLang="zh-CN" sz="1417"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分</a:t>
            </a:r>
            <a:r>
              <a:rPr lang="en-US" altLang="zh-CN" sz="1417" kern="0" dirty="0">
                <a:solidFill>
                  <a:srgbClr val="000000"/>
                </a:solidFill>
                <a:latin typeface="Times New Roman" pitchFamily="65" charset="-122"/>
                <a:ea typeface="宋体" pitchFamily="65" charset="-122"/>
              </a:rPr>
              <a:t>)</a:t>
            </a:r>
            <a:endParaRPr lang="zh-CN" altLang="en-US" sz="1417" kern="0" dirty="0">
              <a:solidFill>
                <a:srgbClr val="000000"/>
              </a:solidFill>
              <a:latin typeface="Times New Roman" pitchFamily="65" charset="-122"/>
              <a:ea typeface="宋体" pitchFamily="65" charset="-122"/>
            </a:endParaRPr>
          </a:p>
          <a:p>
            <a:pPr marL="0" indent="0" eaLnBrk="0" latinLnBrk="1" hangingPunct="0">
              <a:lnSpc>
                <a:spcPct val="150000"/>
              </a:lnSpc>
              <a:spcBef>
                <a:spcPts val="141"/>
              </a:spcBef>
              <a:buNone/>
            </a:pPr>
            <a:endParaRPr lang="zh-CN" altLang="en-US" sz="1417" kern="0" dirty="0">
              <a:solidFill>
                <a:srgbClr val="000000"/>
              </a:solidFill>
              <a:latin typeface="Times New Roman" pitchFamily="65" charset="-122"/>
              <a:ea typeface="宋体" pitchFamily="65" charset="-122"/>
            </a:endParaRPr>
          </a:p>
        </p:txBody>
      </p:sp>
    </p:spTree>
    <p:custDataLst>
      <p:custData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132138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(1)沅江畔的夏夜凉风习习,我们围坐竹林畅饮美酒。</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(2)(示例)我觉得王昌龄在这里的生活是惬意的。最后两句诗说:不要听到歌声而触动远谪的愁思,青山明</a:t>
            </a:r>
            <a:br>
              <a:rPr dirty="0"/>
            </a:br>
            <a:r>
              <a:rPr lang="zh-CN" altLang="en-US" sz="1417" kern="0" dirty="0">
                <a:solidFill>
                  <a:srgbClr val="000000"/>
                </a:solidFill>
                <a:latin typeface="Times New Roman" pitchFamily="65" charset="-122"/>
                <a:ea typeface="宋体" pitchFamily="65" charset="-122"/>
              </a:rPr>
              <a:t>月都在陪伴着我们。末句,指人与山、月同在,并不空虚。这两句诗体现了王昌龄倾心自然、苦中作乐的</a:t>
            </a:r>
            <a:br>
              <a:rPr dirty="0"/>
            </a:br>
            <a:r>
              <a:rPr lang="zh-CN" altLang="en-US" sz="1417" kern="0" dirty="0">
                <a:solidFill>
                  <a:srgbClr val="000000"/>
                </a:solidFill>
                <a:latin typeface="Times New Roman" pitchFamily="65" charset="-122"/>
                <a:ea typeface="宋体" pitchFamily="65" charset="-122"/>
              </a:rPr>
              <a:t>心理,也是他豪迈性格的自然流露。</a:t>
            </a:r>
            <a:endParaRPr lang="zh-CN" altLang="en-US" dirty="0"/>
          </a:p>
        </p:txBody>
      </p:sp>
      <p:sp>
        <p:nvSpPr>
          <p:cNvPr id="3" name="TextBox 2"/>
          <p:cNvSpPr txBox="1"/>
          <p:nvPr/>
        </p:nvSpPr>
        <p:spPr>
          <a:xfrm>
            <a:off x="720000" y="2358718"/>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(1)本题考查学生想象描述诗歌画面的能力。扣住画面特点——惬意自适,抓住意象“凉风”“春</a:t>
            </a:r>
            <a:br>
              <a:rPr dirty="0"/>
            </a:br>
            <a:r>
              <a:rPr lang="zh-CN" altLang="en-US" sz="1417" kern="0" dirty="0">
                <a:solidFill>
                  <a:srgbClr val="000000"/>
                </a:solidFill>
                <a:latin typeface="Times New Roman" pitchFamily="65" charset="-122"/>
                <a:ea typeface="宋体" pitchFamily="65" charset="-122"/>
              </a:rPr>
              <a:t>酒”“竹丛”,用生动、流畅的语言加以描述。(2)本题考查学生把握诗歌情感的能力。抓住诗歌的关键</a:t>
            </a:r>
            <a:br>
              <a:rPr dirty="0"/>
            </a:br>
            <a:r>
              <a:rPr lang="zh-CN" altLang="en-US" sz="1417" kern="0" dirty="0">
                <a:solidFill>
                  <a:srgbClr val="000000"/>
                </a:solidFill>
                <a:latin typeface="Times New Roman" pitchFamily="65" charset="-122"/>
                <a:ea typeface="宋体" pitchFamily="65" charset="-122"/>
              </a:rPr>
              <a:t>词句分析品读是把握诗歌情感的方法之一。</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406675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(2020衡阳,10—11)古诗赏析,完成(1)—(2)题。(4分)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渔家傲</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李清照</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天接云涛连晓雾,星河欲转千帆舞。仿佛梦魂归帝所,闻天语,殷勤问我归何处。</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我报路长嗟日暮,学诗谩有惊人句。九万里风鹏正举。风休住,蓬舟吹取三山去!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(1)请用自己的话描绘“天接云涛连晓雾,星河欲转千帆舞”两句诗的画面。(2分)</a:t>
            </a: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(2)下列诗歌赏析有误的一项是(2分) (　　)</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A.李清照的词以婉约细腻为主,《渔家傲》是其婉约词的代表之作。</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B.诗中“归”字饱含作者经历人生道路上的流徙奔波后,希望得到一个理想归宿的热切愿望。</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C.“我报路长嗟日暮,学诗谩有惊人句”表达了诗人空有才华、终遭逢不幸的深沉慨叹。</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D.本词通过记梦表现了诗人对理想生活的向往和追求,传达出积极进取的力量。</a:t>
            </a:r>
          </a:p>
          <a:p>
            <a:pPr marL="0" indent="0" eaLnBrk="0" latinLnBrk="1" hangingPunct="0">
              <a:lnSpc>
                <a:spcPct val="150000"/>
              </a:lnSpc>
              <a:spcBef>
                <a:spcPts val="141"/>
              </a:spcBef>
              <a:buNone/>
            </a:pPr>
            <a:endParaRPr lang="zh-CN" altLang="en-US" sz="1417" kern="0" dirty="0">
              <a:solidFill>
                <a:srgbClr val="000000"/>
              </a:solidFill>
              <a:latin typeface="Times New Roman" pitchFamily="65" charset="-122"/>
              <a:ea typeface="宋体" pitchFamily="65" charset="-122"/>
            </a:endParaRPr>
          </a:p>
        </p:txBody>
      </p:sp>
    </p:spTree>
    <p:custDataLst>
      <p:custData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(1)天空中云雾翻涌,一片朦胧,仰望头顶的银河似在转动一般,将点点星光投散在海面,像无数的船</a:t>
            </a:r>
            <a:br>
              <a:rPr dirty="0"/>
            </a:br>
            <a:r>
              <a:rPr lang="zh-CN" altLang="en-US" sz="1417" kern="0" dirty="0">
                <a:solidFill>
                  <a:srgbClr val="000000"/>
                </a:solidFill>
                <a:latin typeface="Times New Roman" pitchFamily="65" charset="-122"/>
                <a:ea typeface="宋体" pitchFamily="65" charset="-122"/>
              </a:rPr>
              <a:t>儿在舞动着风帆。(2)A</a:t>
            </a:r>
            <a:endParaRPr lang="zh-CN" altLang="en-US" dirty="0"/>
          </a:p>
        </p:txBody>
      </p:sp>
      <p:sp>
        <p:nvSpPr>
          <p:cNvPr id="4" name="TextBox 2"/>
          <p:cNvSpPr txBox="1"/>
          <p:nvPr/>
        </p:nvSpPr>
        <p:spPr>
          <a:xfrm>
            <a:off x="720000" y="2198685"/>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(1)本题考查学生描绘诗句画面的能力。在理解的基础上添加适当的修饰词,发挥联想和想象,描绘</a:t>
            </a:r>
            <a:br>
              <a:rPr dirty="0"/>
            </a:br>
            <a:r>
              <a:rPr lang="zh-CN" altLang="en-US" sz="1417" kern="0" dirty="0">
                <a:solidFill>
                  <a:srgbClr val="000000"/>
                </a:solidFill>
                <a:latin typeface="Times New Roman" pitchFamily="65" charset="-122"/>
                <a:ea typeface="宋体" pitchFamily="65" charset="-122"/>
              </a:rPr>
              <a:t>图景。(2) 本题考查学生赏析诗歌的能力。本诗景象壮阔,气势磅礴,显示了作者性情中豪放不羁的一面,</a:t>
            </a:r>
            <a:br>
              <a:rPr dirty="0"/>
            </a:br>
            <a:r>
              <a:rPr lang="zh-CN" altLang="en-US" sz="1417" kern="0" dirty="0">
                <a:solidFill>
                  <a:srgbClr val="000000"/>
                </a:solidFill>
                <a:latin typeface="Times New Roman" pitchFamily="65" charset="-122"/>
                <a:ea typeface="宋体" pitchFamily="65" charset="-122"/>
              </a:rPr>
              <a:t>并非李清照婉约词的代表之作。</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4041106"/>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6.</a:t>
            </a:r>
            <a:r>
              <a:rPr lang="zh-CN" altLang="en-US" sz="1417" kern="0" dirty="0">
                <a:solidFill>
                  <a:srgbClr val="000000"/>
                </a:solidFill>
                <a:latin typeface="Times New Roman" pitchFamily="65" charset="-122"/>
                <a:ea typeface="宋体" pitchFamily="65" charset="-122"/>
              </a:rPr>
              <a:t>(2019郴州,10—11)古诗鉴赏。(4分)</a:t>
            </a:r>
            <a:endParaRPr lang="zh-CN" altLang="en-US" sz="1600"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水调歌头</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苏 轼</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丙辰中秋,欢饮达旦,大醉,作此篇,兼怀子由。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明月几时有?把酒问青天。不知天上宫阙,今夕是何年。我欲乘风归去,又恐琼楼玉宇,高处不胜寒。起舞</a:t>
            </a:r>
            <a:br>
              <a:rPr dirty="0"/>
            </a:br>
            <a:r>
              <a:rPr lang="zh-CN" altLang="en-US" sz="1417" kern="0" dirty="0">
                <a:solidFill>
                  <a:srgbClr val="000000"/>
                </a:solidFill>
                <a:latin typeface="Times New Roman" pitchFamily="65" charset="-122"/>
                <a:ea typeface="宋体" pitchFamily="65" charset="-122"/>
              </a:rPr>
              <a:t>弄清影,何似在人间。　　转朱阁,低绮户,照无眠。不应有恨,何事长向别时圆?人有悲欢离合,月有阴晴圆</a:t>
            </a:r>
            <a:br>
              <a:rPr dirty="0"/>
            </a:br>
            <a:r>
              <a:rPr lang="zh-CN" altLang="en-US" sz="1417" kern="0" dirty="0">
                <a:solidFill>
                  <a:srgbClr val="000000"/>
                </a:solidFill>
                <a:latin typeface="Times New Roman" pitchFamily="65" charset="-122"/>
                <a:ea typeface="宋体" pitchFamily="65" charset="-122"/>
              </a:rPr>
              <a:t>缺,此事古难全。但愿人长久,千里共婵娟。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(1)请用自己的话概括词的上下片内容。(2分)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上片:</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下片:</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(2)宋代胡仔《苕溪渔隐丛话》评价本词:“中秋词自东坡《水调歌头》一出,余词尽废。”请从本词蕴含</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的人生哲理或作者表现的情怀作出分析。(2分)</a:t>
            </a:r>
          </a:p>
        </p:txBody>
      </p:sp>
    </p:spTree>
    <p:custDataLst>
      <p:custData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200131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(1)上片:写对月饮酒,想象在“天上”“人间”之间的徘徊与矛盾。</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下片:写对月怀人,抒发对家人的思念与祝愿。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(2)(示例1)“人有悲欢离合,月有阴晴圆缺”,词人将人事变迁、自然变化融为一体,体现了词人对人生的</a:t>
            </a:r>
            <a:br>
              <a:rPr dirty="0"/>
            </a:br>
            <a:r>
              <a:rPr lang="zh-CN" altLang="en-US" sz="1417" kern="0" dirty="0">
                <a:solidFill>
                  <a:srgbClr val="000000"/>
                </a:solidFill>
                <a:latin typeface="Times New Roman" pitchFamily="65" charset="-122"/>
                <a:ea typeface="宋体" pitchFamily="65" charset="-122"/>
              </a:rPr>
              <a:t>哲理性思考,表达了词人旷达的胸襟。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(示例2)全词通过写月下之感,用“此事古难全”“但愿人长久,千里共婵娟”表现了词人旷达的胸襟和对</a:t>
            </a:r>
            <a:br>
              <a:rPr dirty="0"/>
            </a:br>
            <a:r>
              <a:rPr lang="zh-CN" altLang="en-US" sz="1417" kern="0" dirty="0">
                <a:solidFill>
                  <a:srgbClr val="000000"/>
                </a:solidFill>
                <a:latin typeface="Times New Roman" pitchFamily="65" charset="-122"/>
                <a:ea typeface="宋体" pitchFamily="65" charset="-122"/>
              </a:rPr>
              <a:t>天下离人的美好祝愿。</a:t>
            </a:r>
            <a:endParaRPr lang="zh-CN" altLang="en-US" dirty="0"/>
          </a:p>
        </p:txBody>
      </p:sp>
      <p:sp>
        <p:nvSpPr>
          <p:cNvPr id="3" name="TextBox 2"/>
          <p:cNvSpPr txBox="1"/>
          <p:nvPr/>
        </p:nvSpPr>
        <p:spPr>
          <a:xfrm>
            <a:off x="720000" y="3171684"/>
            <a:ext cx="8505000" cy="132138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(1)本题考查学生概括诗歌内容的能力。上片中,“不知天上宫阙”引出对“天上”的想象,以“何</a:t>
            </a:r>
            <a:br>
              <a:rPr dirty="0"/>
            </a:br>
            <a:r>
              <a:rPr lang="zh-CN" altLang="en-US" sz="1417" kern="0" dirty="0">
                <a:solidFill>
                  <a:srgbClr val="000000"/>
                </a:solidFill>
                <a:latin typeface="Times New Roman" pitchFamily="65" charset="-122"/>
                <a:ea typeface="宋体" pitchFamily="65" charset="-122"/>
              </a:rPr>
              <a:t>似在人间”收尾,表现词人内心的矛盾(出世与入世的矛盾)。下片中,词人用“转”“低”“照”写月亮</a:t>
            </a:r>
            <a:br>
              <a:rPr dirty="0"/>
            </a:br>
            <a:r>
              <a:rPr lang="zh-CN" altLang="en-US" sz="1417" kern="0" dirty="0">
                <a:solidFill>
                  <a:srgbClr val="000000"/>
                </a:solidFill>
                <a:latin typeface="Times New Roman" pitchFamily="65" charset="-122"/>
                <a:ea typeface="宋体" pitchFamily="65" charset="-122"/>
              </a:rPr>
              <a:t>的移动,以“但愿人长久,千里共婵娟”收尾,抒发对家人的思念与祝福。</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(2)抓住整首词的情感主旨,选择恰当的词句,从作者情怀或人生哲理角度分析作答。</a:t>
            </a: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98553"/>
            <a:ext cx="8505000" cy="236693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7.</a:t>
            </a:r>
            <a:r>
              <a:rPr lang="zh-CN" altLang="en-US" sz="1417" kern="0" dirty="0">
                <a:solidFill>
                  <a:srgbClr val="000000"/>
                </a:solidFill>
                <a:latin typeface="Times New Roman" pitchFamily="65" charset="-122"/>
                <a:ea typeface="宋体" pitchFamily="65" charset="-122"/>
              </a:rPr>
              <a:t>(2018永州,12—13)古代诗歌阅读。(7分)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【甲】早寒江上有怀</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孟浩然</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木落雁南度,北风江上寒。</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我家襄水曲,遥隔楚云端。</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乡泪客中尽,孤帆天际看。</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迷津欲有问,平海夕漫漫。</a:t>
            </a:r>
            <a:endParaRPr lang="zh-CN" altLang="en-US" dirty="0"/>
          </a:p>
        </p:txBody>
      </p:sp>
    </p:spTree>
    <p:custDataLst>
      <p:custData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6575"/>
            <a:ext cx="8505000" cy="4066754"/>
          </a:xfrm>
          <a:prstGeom prst="rect">
            <a:avLst/>
          </a:prstGeom>
          <a:noFill/>
        </p:spPr>
        <p:txBody>
          <a:bodyPr wrap="square" lIns="0" tIns="0" rIns="0" bIns="0" rtlCol="0">
            <a:spAutoFit/>
          </a:bodyPr>
          <a:lstStyle/>
          <a:p>
            <a:pPr algn="ct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【乙】次北固山下</a:t>
            </a:r>
            <a:endParaRPr lang="zh-CN" altLang="en-US" sz="1600" dirty="0"/>
          </a:p>
          <a:p>
            <a:pPr algn="ct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王 湾</a:t>
            </a:r>
            <a:endParaRPr lang="zh-CN" altLang="en-US" sz="1600"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客路青山外,行舟绿水前。</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潮平两岸阔,风正一帆悬。</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海日生残夜,江春入旧年。</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乡书何处达?归雁洛阳边。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(1)对【甲】【乙】两首诗内容的理解和分析,</a:t>
            </a:r>
            <a:r>
              <a:rPr lang="zh-CN" altLang="en-US" sz="1417" u="sng" kern="0" dirty="0">
                <a:solidFill>
                  <a:srgbClr val="000000"/>
                </a:solidFill>
                <a:latin typeface="Times New Roman" pitchFamily="65" charset="-122"/>
                <a:ea typeface="宋体" pitchFamily="65" charset="-122"/>
              </a:rPr>
              <a:t>不正确</a:t>
            </a:r>
            <a:r>
              <a:rPr lang="zh-CN" altLang="en-US" sz="1417" kern="0" dirty="0">
                <a:solidFill>
                  <a:srgbClr val="000000"/>
                </a:solidFill>
                <a:latin typeface="Times New Roman" pitchFamily="65" charset="-122"/>
                <a:ea typeface="宋体" pitchFamily="65" charset="-122"/>
              </a:rPr>
              <a:t>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A.【甲】诗首联用落木萧萧、鸿雁南飞、北风送寒之景点明已是寒冬时节。</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B.【甲】诗颔联用“遥隔”二字表明作者远离家乡,因山川阻隔,不能归去。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C.【乙】诗首联细写旅途所见之景,点明行船地点,奠定全诗感情基调。</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D.【乙】诗颈联写江上夜退日出、冬去春来的变化,蕴含时序交替的理趣。</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(2)试比较【甲】【乙】两首诗表达的情感有何异同。(4分)</a:t>
            </a:r>
            <a:endParaRPr lang="zh-CN" altLang="en-US" dirty="0"/>
          </a:p>
        </p:txBody>
      </p:sp>
    </p:spTree>
    <p:custDataLst>
      <p:custData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(1)A　(2)相同点:都表达了思乡之情。不同点:甲诗怀乡思归,全诗情感是复杂的。诗人既羡慕田园</a:t>
            </a:r>
            <a:br>
              <a:rPr dirty="0"/>
            </a:br>
            <a:r>
              <a:rPr lang="zh-CN" altLang="en-US" sz="1417" kern="0" dirty="0">
                <a:solidFill>
                  <a:srgbClr val="000000"/>
                </a:solidFill>
                <a:latin typeface="Times New Roman" pitchFamily="65" charset="-122"/>
                <a:ea typeface="宋体" pitchFamily="65" charset="-122"/>
              </a:rPr>
              <a:t>生活,有意归隐,但又想求官做事,一展宏图。矛盾之下,一片迷茫。乙诗在抒发了诗人思念故乡的情感的同</a:t>
            </a:r>
            <a:br>
              <a:rPr dirty="0"/>
            </a:br>
            <a:r>
              <a:rPr lang="zh-CN" altLang="en-US" sz="1417" kern="0" dirty="0">
                <a:solidFill>
                  <a:srgbClr val="000000"/>
                </a:solidFill>
                <a:latin typeface="Times New Roman" pitchFamily="65" charset="-122"/>
                <a:ea typeface="宋体" pitchFamily="65" charset="-122"/>
              </a:rPr>
              <a:t>时,也借新旧更替之常理表达了诗人乐观向上、奋发进取的精神。</a:t>
            </a:r>
            <a:endParaRPr lang="zh-CN" altLang="en-US" dirty="0"/>
          </a:p>
        </p:txBody>
      </p:sp>
      <p:sp>
        <p:nvSpPr>
          <p:cNvPr id="3" name="TextBox 2"/>
          <p:cNvSpPr txBox="1"/>
          <p:nvPr/>
        </p:nvSpPr>
        <p:spPr>
          <a:xfrm>
            <a:off x="720000" y="2473927"/>
            <a:ext cx="8505000" cy="197566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(1)本题考查理解诗句的能力。甲诗首联描绘的是秋季之景,而非“寒冬”。</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(2)本题考查把握诗歌情感的能力。甲诗中,“乡泪客中尽”极言诗人的思乡之情,“迷津欲有问”化用孔</a:t>
            </a:r>
            <a:br>
              <a:rPr dirty="0"/>
            </a:br>
            <a:r>
              <a:rPr lang="zh-CN" altLang="en-US" sz="1417" kern="0" dirty="0">
                <a:solidFill>
                  <a:srgbClr val="000000"/>
                </a:solidFill>
                <a:latin typeface="Times New Roman" pitchFamily="65" charset="-122"/>
                <a:ea typeface="宋体" pitchFamily="65" charset="-122"/>
              </a:rPr>
              <a:t>子使子路问津的典故,委婉含蓄地表达了诗人从政的想法,诗人把隐居与从政的矛盾集于一身,而这种矛盾</a:t>
            </a:r>
            <a:br>
              <a:rPr dirty="0"/>
            </a:br>
            <a:r>
              <a:rPr lang="zh-CN" altLang="en-US" sz="1417" kern="0" dirty="0">
                <a:solidFill>
                  <a:srgbClr val="000000"/>
                </a:solidFill>
                <a:latin typeface="Times New Roman" pitchFamily="65" charset="-122"/>
                <a:ea typeface="宋体" pitchFamily="65" charset="-122"/>
              </a:rPr>
              <a:t>又无法解决,故以“平海夕漫漫”作结,表达诗人茫茫的愁绪。乙诗中,“海日生残夜,江春入旧年”:夜幕</a:t>
            </a:r>
            <a:br>
              <a:rPr dirty="0"/>
            </a:br>
            <a:r>
              <a:rPr lang="zh-CN" altLang="en-US" sz="1417" kern="0" dirty="0">
                <a:solidFill>
                  <a:srgbClr val="000000"/>
                </a:solidFill>
                <a:latin typeface="Times New Roman" pitchFamily="65" charset="-122"/>
                <a:ea typeface="宋体" pitchFamily="65" charset="-122"/>
              </a:rPr>
              <a:t>还没有褪尽,旭日已在江上冉冉升起;还在旧年时分,江南已有了春天的气息。表现了新旧更替的生活哲</a:t>
            </a:r>
            <a:br>
              <a:rPr dirty="0"/>
            </a:br>
            <a:r>
              <a:rPr lang="zh-CN" altLang="en-US" sz="1417" kern="0" dirty="0">
                <a:solidFill>
                  <a:srgbClr val="000000"/>
                </a:solidFill>
                <a:latin typeface="Times New Roman" pitchFamily="65" charset="-122"/>
                <a:ea typeface="宋体" pitchFamily="65" charset="-122"/>
              </a:rPr>
              <a:t>理,在抒发诗人思归盼归的乡情的同时又流露出诗人乐观向上的精神。</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538088"/>
            <a:ext cx="8505000" cy="2706895"/>
          </a:xfrm>
          <a:prstGeom prst="rect">
            <a:avLst/>
          </a:prstGeom>
          <a:noFill/>
        </p:spPr>
        <p:txBody>
          <a:bodyPr wrap="square" lIns="0" tIns="0" rIns="0" bIns="0" rtlCol="0">
            <a:spAutoFit/>
          </a:bodyPr>
          <a:lstStyle/>
          <a:p>
            <a:pPr marL="0" indent="0" algn="ctr" eaLnBrk="0" latinLnBrk="1" hangingPunct="0">
              <a:lnSpc>
                <a:spcPct val="150000"/>
              </a:lnSpc>
              <a:spcBef>
                <a:spcPts val="141"/>
              </a:spcBef>
              <a:buNone/>
            </a:pPr>
            <a:r>
              <a:rPr lang="zh-CN" altLang="en-US" sz="1500" dirty="0">
                <a:latin typeface="Microsoft YaHei"/>
                <a:ea typeface="Microsoft YaHei"/>
                <a:cs typeface="Microsoft YaHei"/>
              </a:rPr>
              <a:t>A组　2016—2020年湖南省中考题组</a:t>
            </a:r>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(2020株洲,22—23)阅读下面的诗歌,完成(1)—(2)题。(7分)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碎砚诗</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(清)张锦芳</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已坠同遗甑</a:t>
            </a:r>
            <a:r>
              <a:rPr lang="zh-CN" altLang="en-US" sz="1067" kern="0" baseline="59000" dirty="0">
                <a:solidFill>
                  <a:srgbClr val="000000"/>
                </a:solidFill>
                <a:latin typeface="Times New Roman" pitchFamily="65" charset="-122"/>
                <a:ea typeface="宋体" pitchFamily="65" charset="-122"/>
              </a:rPr>
              <a:t>①</a:t>
            </a:r>
            <a:r>
              <a:rPr lang="zh-CN" altLang="en-US" sz="1417" kern="0" dirty="0">
                <a:solidFill>
                  <a:srgbClr val="000000"/>
                </a:solidFill>
                <a:latin typeface="Times New Roman" pitchFamily="65" charset="-122"/>
                <a:ea typeface="宋体" pitchFamily="65" charset="-122"/>
              </a:rPr>
              <a:t>,深耕愧寸田。</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试当初洗日,碎及未焚前。</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正有文章劫</a:t>
            </a:r>
            <a:r>
              <a:rPr lang="zh-CN" altLang="en-US" sz="1067" kern="0" baseline="59000" dirty="0">
                <a:solidFill>
                  <a:srgbClr val="000000"/>
                </a:solidFill>
                <a:latin typeface="Times New Roman" pitchFamily="65" charset="-122"/>
                <a:ea typeface="宋体" pitchFamily="65" charset="-122"/>
              </a:rPr>
              <a:t>②</a:t>
            </a:r>
            <a:r>
              <a:rPr lang="zh-CN" altLang="en-US" sz="1417" kern="0" dirty="0">
                <a:solidFill>
                  <a:srgbClr val="000000"/>
                </a:solidFill>
                <a:latin typeface="Times New Roman" pitchFamily="65" charset="-122"/>
                <a:ea typeface="宋体" pitchFamily="65" charset="-122"/>
              </a:rPr>
              <a:t>,甘辞翰墨缘。</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谁能并投笔,抱璞</a:t>
            </a:r>
            <a:r>
              <a:rPr lang="zh-CN" altLang="en-US" sz="1067" kern="0" baseline="59000" dirty="0">
                <a:solidFill>
                  <a:srgbClr val="000000"/>
                </a:solidFill>
                <a:latin typeface="Times New Roman" pitchFamily="65" charset="-122"/>
                <a:ea typeface="宋体" pitchFamily="65" charset="-122"/>
              </a:rPr>
              <a:t>③</a:t>
            </a:r>
            <a:r>
              <a:rPr lang="zh-CN" altLang="en-US" sz="1417" kern="0" dirty="0">
                <a:solidFill>
                  <a:srgbClr val="000000"/>
                </a:solidFill>
                <a:latin typeface="Times New Roman" pitchFamily="65" charset="-122"/>
                <a:ea typeface="宋体" pitchFamily="65" charset="-122"/>
              </a:rPr>
              <a:t>得天全。</a:t>
            </a:r>
            <a:endParaRPr lang="zh-CN" altLang="en-US" dirty="0"/>
          </a:p>
        </p:txBody>
      </p:sp>
      <p:pic>
        <p:nvPicPr>
          <p:cNvPr id="3" name="图片 2"/>
          <p:cNvPicPr>
            <a:picLocks noChangeAspect="1"/>
          </p:cNvPicPr>
          <p:nvPr/>
        </p:nvPicPr>
        <p:blipFill>
          <a:blip r:embed="rId4"/>
          <a:stretch>
            <a:fillRect/>
          </a:stretch>
        </p:blipFill>
        <p:spPr>
          <a:xfrm>
            <a:off x="683516" y="912801"/>
            <a:ext cx="7645400" cy="546100"/>
          </a:xfrm>
          <a:prstGeom prst="rect">
            <a:avLst/>
          </a:prstGeom>
        </p:spPr>
      </p:pic>
    </p:spTree>
    <p:custDataLst>
      <p:custData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74001"/>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8.</a:t>
            </a:r>
            <a:r>
              <a:rPr lang="zh-CN" altLang="en-US" sz="1417" kern="0" dirty="0">
                <a:solidFill>
                  <a:srgbClr val="000000"/>
                </a:solidFill>
                <a:latin typeface="Times New Roman" pitchFamily="65" charset="-122"/>
                <a:ea typeface="宋体" pitchFamily="65" charset="-122"/>
              </a:rPr>
              <a:t>(2017常德,16—17)阅读下面的唐诗,完成(1)—(2)题。(5分)</a:t>
            </a:r>
            <a:endParaRPr lang="zh-CN" altLang="en-US" sz="1600"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终南别业</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王 维</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中岁颇好道,晚家南山陲。</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兴来每独往,胜事空自知。</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行到水穷处,坐看云起时。</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偶然值林叟,谈笑无还期。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(1)王维与《过故人庄》的作者</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都是</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诗派的代表人物。(2分)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(2)古人用“诗中有画”来评价王维的诗,试展开想象,用自己的语言描述“行到水穷处,坐看云起时”一联</a:t>
            </a:r>
            <a:br>
              <a:rPr dirty="0"/>
            </a:br>
            <a:r>
              <a:rPr lang="zh-CN" altLang="en-US" sz="1417" kern="0" dirty="0">
                <a:solidFill>
                  <a:srgbClr val="000000"/>
                </a:solidFill>
                <a:latin typeface="Times New Roman" pitchFamily="65" charset="-122"/>
                <a:ea typeface="宋体" pitchFamily="65" charset="-122"/>
              </a:rPr>
              <a:t>所状写的画面。(3分)</a:t>
            </a:r>
            <a:endParaRPr lang="zh-CN" altLang="en-US" dirty="0"/>
          </a:p>
        </p:txBody>
      </p:sp>
    </p:spTree>
    <p:custDataLst>
      <p:custData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667106"/>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  (1)孟浩然　田园(山水田园)　(2)(示例)我悠闲自在,随意而行,不知不觉竟来到流水的尽头,仿佛已</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无路可走时,抬眼望去,几朵白云自由自在地从山间渐渐升起。</a:t>
            </a:r>
            <a:endParaRPr lang="zh-CN" altLang="en-US" dirty="0"/>
          </a:p>
        </p:txBody>
      </p:sp>
      <p:sp>
        <p:nvSpPr>
          <p:cNvPr id="3" name="TextBox 2"/>
          <p:cNvSpPr txBox="1"/>
          <p:nvPr/>
        </p:nvSpPr>
        <p:spPr>
          <a:xfrm>
            <a:off x="720000" y="2193231"/>
            <a:ext cx="8505000" cy="164852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(1)本题考查文学常识的识记能力。根据平时积累作答。(2)本题考查理解与描绘诗句画面的能</a:t>
            </a:r>
            <a:br>
              <a:rPr dirty="0"/>
            </a:br>
            <a:r>
              <a:rPr lang="zh-CN" altLang="en-US" sz="1417" kern="0" dirty="0">
                <a:solidFill>
                  <a:srgbClr val="000000"/>
                </a:solidFill>
                <a:latin typeface="Times New Roman" pitchFamily="65" charset="-122"/>
                <a:ea typeface="宋体" pitchFamily="65" charset="-122"/>
              </a:rPr>
              <a:t>力。描绘诗句展示的画面,在翻译诗句的基础上展开合理的想象,添加恰当的修饰词即可。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知识拓展　“山水田园诗派”是唐代诗歌流派,继承并发展了陶渊明的田园诗及谢灵运的山水诗,代表人</a:t>
            </a:r>
            <a:br>
              <a:rPr dirty="0"/>
            </a:br>
            <a:r>
              <a:rPr lang="zh-CN" altLang="en-US" sz="1417" kern="0" dirty="0">
                <a:solidFill>
                  <a:srgbClr val="000000"/>
                </a:solidFill>
                <a:latin typeface="Times New Roman" pitchFamily="65" charset="-122"/>
                <a:ea typeface="宋体" pitchFamily="65" charset="-122"/>
              </a:rPr>
              <a:t>物有王维、孟浩然、韦应物、柳宗元等。其中王维成就最高,他是诗人,又是画家,能以画理通之于诗,诗中</a:t>
            </a:r>
            <a:br>
              <a:rPr dirty="0"/>
            </a:br>
            <a:r>
              <a:rPr lang="zh-CN" altLang="en-US" sz="1417" kern="0" dirty="0">
                <a:solidFill>
                  <a:srgbClr val="000000"/>
                </a:solidFill>
                <a:latin typeface="Times New Roman" pitchFamily="65" charset="-122"/>
                <a:ea typeface="宋体" pitchFamily="65" charset="-122"/>
              </a:rPr>
              <a:t>有画,画中有诗,于李杜之外,别立一宗,对后世影响很大。</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52089"/>
            <a:ext cx="8505000" cy="3046860"/>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9.</a:t>
            </a:r>
            <a:r>
              <a:rPr lang="zh-CN" altLang="en-US" sz="1417" kern="0" dirty="0">
                <a:solidFill>
                  <a:srgbClr val="000000"/>
                </a:solidFill>
                <a:latin typeface="Times New Roman" pitchFamily="65" charset="-122"/>
                <a:ea typeface="宋体" pitchFamily="65" charset="-122"/>
              </a:rPr>
              <a:t>(2016娄底,15—16)古诗赏析。(8分)</a:t>
            </a:r>
            <a:endParaRPr lang="zh-CN" altLang="en-US" sz="1600" dirty="0"/>
          </a:p>
          <a:p>
            <a:pPr algn="ct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使至塞上</a:t>
            </a:r>
            <a:endParaRPr lang="zh-CN" altLang="en-US" sz="1600" dirty="0"/>
          </a:p>
          <a:p>
            <a:pPr algn="ct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王 维</a:t>
            </a:r>
            <a:endParaRPr lang="zh-CN" altLang="en-US" sz="1600" dirty="0"/>
          </a:p>
          <a:p>
            <a:pPr algn="ct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单车欲问边,属国过居延。</a:t>
            </a:r>
            <a:endParaRPr lang="zh-CN" altLang="en-US" sz="1600"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征蓬出汉塞,归雁入胡天。</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大漠孤烟直,长河落日圆。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萧关逢候骑,都护在燕然。</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(1)“大漠孤烟直,长河落日圆”描绘了一幅怎样的画面?(4分)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(2)请简要分析诗歌表达的思想感情。(4分)</a:t>
            </a:r>
            <a:endParaRPr lang="zh-CN" altLang="en-US" dirty="0"/>
          </a:p>
        </p:txBody>
      </p:sp>
    </p:spTree>
    <p:custDataLst>
      <p:custData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20000" y="1055677"/>
            <a:ext cx="8505000" cy="99424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(1)黄沙莽莽,无边无际。昂首看天,天空没有一丝云影。不见草木,断绝行旅。极目远眺,但见天的</a:t>
            </a:r>
            <a:br>
              <a:rPr dirty="0"/>
            </a:br>
            <a:r>
              <a:rPr lang="zh-CN" altLang="en-US" sz="1417" kern="0" dirty="0">
                <a:solidFill>
                  <a:srgbClr val="000000"/>
                </a:solidFill>
                <a:latin typeface="Times New Roman" pitchFamily="65" charset="-122"/>
                <a:ea typeface="宋体" pitchFamily="65" charset="-122"/>
              </a:rPr>
              <a:t>尽头有一股浓烟在升腾,傍晚,落日低垂河面,河水闪着粼粼的波光。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(2)表达了作者对被朝廷排挤、不得志的愤懑之情。</a:t>
            </a:r>
            <a:endParaRPr lang="zh-CN" altLang="en-US" dirty="0"/>
          </a:p>
        </p:txBody>
      </p:sp>
      <p:grpSp>
        <p:nvGrpSpPr>
          <p:cNvPr id="5" name="组合 4"/>
          <p:cNvGrpSpPr/>
          <p:nvPr/>
        </p:nvGrpSpPr>
        <p:grpSpPr>
          <a:xfrm>
            <a:off x="720000" y="2079045"/>
            <a:ext cx="8505000" cy="1923868"/>
            <a:chOff x="720000" y="2060767"/>
            <a:chExt cx="8505000" cy="1923868"/>
          </a:xfrm>
        </p:grpSpPr>
        <p:sp>
          <p:nvSpPr>
            <p:cNvPr id="2" name="TextBox 2"/>
            <p:cNvSpPr txBox="1"/>
            <p:nvPr/>
          </p:nvSpPr>
          <p:spPr>
            <a:xfrm>
              <a:off x="720000" y="2713390"/>
              <a:ext cx="8505000" cy="127124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等。(2)“征蓬出汉塞,归雁入胡天”,诗人以“蓬”“雁”自比,说自己像随风而去的蓬草一样出“汉</a:t>
              </a:r>
              <a:br>
                <a:rPr dirty="0"/>
              </a:br>
              <a:r>
                <a:rPr lang="zh-CN" altLang="en-US" sz="1417" kern="0" dirty="0">
                  <a:solidFill>
                    <a:srgbClr val="000000"/>
                  </a:solidFill>
                  <a:latin typeface="Times New Roman" pitchFamily="65" charset="-122"/>
                  <a:ea typeface="宋体" pitchFamily="65" charset="-122"/>
                </a:rPr>
                <a:t>塞”,像北飞的“归雁”一样进入“胡天”,暗写诗人内心的激愤和抑郁。古诗的中心通常还在最后两句</a:t>
              </a:r>
              <a:br>
                <a:rPr dirty="0"/>
              </a:br>
              <a:r>
                <a:rPr lang="zh-CN" altLang="en-US" sz="1417" kern="0" dirty="0">
                  <a:solidFill>
                    <a:srgbClr val="000000"/>
                  </a:solidFill>
                  <a:latin typeface="Times New Roman" pitchFamily="65" charset="-122"/>
                  <a:ea typeface="宋体" pitchFamily="65" charset="-122"/>
                </a:rPr>
                <a:t>中可以看出,“萧关逢候骑,都护在燕然”,诗人在萧关遇到“候骑”,可看出诗人被排挤出朝廷、不得志的</a:t>
              </a:r>
              <a:br>
                <a:rPr dirty="0"/>
              </a:br>
              <a:r>
                <a:rPr lang="zh-CN" altLang="en-US" sz="1417" kern="0" dirty="0">
                  <a:solidFill>
                    <a:srgbClr val="000000"/>
                  </a:solidFill>
                  <a:latin typeface="Times New Roman" pitchFamily="65" charset="-122"/>
                  <a:ea typeface="宋体" pitchFamily="65" charset="-122"/>
                </a:rPr>
                <a:t>愤懑之情。</a:t>
              </a:r>
              <a:endParaRPr lang="zh-CN" altLang="en-US" dirty="0"/>
            </a:p>
          </p:txBody>
        </p:sp>
        <p:sp>
          <p:nvSpPr>
            <p:cNvPr id="4" name="TextBox 3"/>
            <p:cNvSpPr txBox="1"/>
            <p:nvPr/>
          </p:nvSpPr>
          <p:spPr>
            <a:xfrm>
              <a:off x="720000" y="2060767"/>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(1)展开合理想象,给诗词中的关键词添加修饰词,并添加合乎情理的元素。如“大漠”,可以用更形</a:t>
              </a:r>
              <a:br>
                <a:rPr dirty="0"/>
              </a:br>
              <a:r>
                <a:rPr lang="zh-CN" altLang="en-US" sz="1417" kern="0" dirty="0">
                  <a:solidFill>
                    <a:srgbClr val="000000"/>
                  </a:solidFill>
                  <a:latin typeface="Times New Roman" pitchFamily="65" charset="-122"/>
                  <a:ea typeface="宋体" pitchFamily="65" charset="-122"/>
                </a:rPr>
                <a:t>象的词语形容并对内容进行拓展,如无边无际、黄沙莽莽、不见草木,如“长河”会有“粼粼波光”,等</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44624"/>
            <a:ext cx="8505000" cy="3154325"/>
          </a:xfrm>
          <a:prstGeom prst="rect">
            <a:avLst/>
          </a:prstGeom>
          <a:noFill/>
        </p:spPr>
        <p:txBody>
          <a:bodyPr wrap="square" lIns="0" tIns="0" rIns="0" bIns="0" rtlCol="0">
            <a:spAutoFit/>
          </a:bodyPr>
          <a:lstStyle/>
          <a:p>
            <a:pPr marL="0" indent="0" algn="ctr" eaLnBrk="0" latinLnBrk="1" hangingPunct="0">
              <a:lnSpc>
                <a:spcPct val="150000"/>
              </a:lnSpc>
              <a:spcBef>
                <a:spcPts val="141"/>
              </a:spcBef>
              <a:buNone/>
            </a:pPr>
            <a:r>
              <a:rPr lang="zh-CN" altLang="en-US" sz="1500" dirty="0">
                <a:latin typeface="Microsoft YaHei"/>
                <a:ea typeface="Microsoft YaHei"/>
                <a:cs typeface="Microsoft YaHei"/>
              </a:rPr>
              <a:t>B组　2016—2020年全国中考题组</a:t>
            </a:r>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(2020湖北黄冈,25—27)阅读下面两首诗,完成各题。(8分)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[甲]钱塘湖春行</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白居易</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孤山寺北贾亭西,水面初平云脚低。</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几处早莺争暖树,谁家新燕啄春泥。</a:t>
            </a:r>
            <a:endParaRPr lang="en-US" altLang="zh-CN" sz="1417" kern="0" dirty="0">
              <a:solidFill>
                <a:srgbClr val="000000"/>
              </a:solidFill>
              <a:latin typeface="Times New Roman" pitchFamily="65" charset="-122"/>
              <a:ea typeface="宋体" pitchFamily="65" charset="-122"/>
            </a:endParaRPr>
          </a:p>
          <a:p>
            <a:pPr algn="ct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乱花渐欲迷人眼,浅草才能没马蹄。</a:t>
            </a:r>
          </a:p>
          <a:p>
            <a:pPr algn="ct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最爱湖东行不足,绿杨阴里白沙堤。</a:t>
            </a:r>
          </a:p>
          <a:p>
            <a:pPr marL="0" indent="0" algn="ctr" eaLnBrk="0" latinLnBrk="1" hangingPunct="0">
              <a:lnSpc>
                <a:spcPct val="150000"/>
              </a:lnSpc>
              <a:spcBef>
                <a:spcPts val="141"/>
              </a:spcBef>
              <a:buNone/>
            </a:pPr>
            <a:endParaRPr lang="zh-CN" altLang="en-US" sz="1417" kern="0" dirty="0">
              <a:solidFill>
                <a:srgbClr val="000000"/>
              </a:solidFill>
              <a:latin typeface="Times New Roman" pitchFamily="65" charset="-122"/>
              <a:ea typeface="宋体" pitchFamily="65" charset="-122"/>
            </a:endParaRPr>
          </a:p>
        </p:txBody>
      </p:sp>
    </p:spTree>
    <p:custDataLst>
      <p:custData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39568"/>
            <a:ext cx="8505000" cy="3802323"/>
          </a:xfrm>
          <a:prstGeom prst="rect">
            <a:avLst/>
          </a:prstGeom>
          <a:noFill/>
        </p:spPr>
        <p:txBody>
          <a:bodyPr wrap="square" lIns="0" tIns="0" rIns="0" bIns="0" rtlCol="0">
            <a:spAutoFit/>
          </a:bodyPr>
          <a:lstStyle/>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[乙]早兴</a:t>
            </a:r>
            <a:r>
              <a:rPr lang="zh-CN" altLang="en-US" sz="1067" kern="0" baseline="59000" dirty="0">
                <a:solidFill>
                  <a:srgbClr val="000000"/>
                </a:solidFill>
                <a:latin typeface="Times New Roman" pitchFamily="65" charset="-122"/>
                <a:ea typeface="宋体" pitchFamily="65" charset="-122"/>
              </a:rPr>
              <a:t>①</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白居易</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晨光出照屋梁明,初打开门鼓一声。</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犬上阶眠知地湿,鸟临窗语报天晴。</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半销宿酒头仍重,新脱冬衣体乍轻。</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睡觉</a:t>
            </a:r>
            <a:r>
              <a:rPr lang="zh-CN" altLang="en-US" sz="1067" kern="0" baseline="59000" dirty="0">
                <a:solidFill>
                  <a:srgbClr val="000000"/>
                </a:solidFill>
                <a:latin typeface="Times New Roman" pitchFamily="65" charset="-122"/>
                <a:ea typeface="宋体" pitchFamily="65" charset="-122"/>
              </a:rPr>
              <a:t>②</a:t>
            </a:r>
            <a:r>
              <a:rPr lang="zh-CN" altLang="en-US" sz="1417" kern="0" dirty="0">
                <a:solidFill>
                  <a:srgbClr val="000000"/>
                </a:solidFill>
                <a:latin typeface="Times New Roman" pitchFamily="65" charset="-122"/>
                <a:ea typeface="宋体" pitchFamily="65" charset="-122"/>
              </a:rPr>
              <a:t>心空思想</a:t>
            </a:r>
            <a:r>
              <a:rPr lang="zh-CN" altLang="en-US" sz="1067" kern="0" baseline="59000" dirty="0">
                <a:solidFill>
                  <a:srgbClr val="000000"/>
                </a:solidFill>
                <a:latin typeface="Times New Roman" pitchFamily="65" charset="-122"/>
                <a:ea typeface="宋体" pitchFamily="65" charset="-122"/>
              </a:rPr>
              <a:t>③</a:t>
            </a:r>
            <a:r>
              <a:rPr lang="zh-CN" altLang="en-US" sz="1417" kern="0" dirty="0">
                <a:solidFill>
                  <a:srgbClr val="000000"/>
                </a:solidFill>
                <a:latin typeface="Times New Roman" pitchFamily="65" charset="-122"/>
                <a:ea typeface="宋体" pitchFamily="65" charset="-122"/>
              </a:rPr>
              <a:t>尽,近来乡梦不多成。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[注]    ①此诗是长庆三年(公元823年)诗人到杭州任刺史第二年早春所作。②觉:醒。③思想:烦恼。</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(1)下列对诗歌的赏析,</a:t>
            </a:r>
            <a:r>
              <a:rPr lang="zh-CN" altLang="en-US" sz="1417" u="sng" kern="0" dirty="0">
                <a:solidFill>
                  <a:srgbClr val="000000"/>
                </a:solidFill>
                <a:latin typeface="Times New Roman" pitchFamily="65" charset="-122"/>
                <a:ea typeface="宋体" pitchFamily="65" charset="-122"/>
              </a:rPr>
              <a:t>不正确</a:t>
            </a:r>
            <a:r>
              <a:rPr lang="zh-CN" altLang="en-US" sz="1417" kern="0" dirty="0">
                <a:solidFill>
                  <a:srgbClr val="000000"/>
                </a:solidFill>
                <a:latin typeface="Times New Roman" pitchFamily="65" charset="-122"/>
                <a:ea typeface="宋体" pitchFamily="65" charset="-122"/>
              </a:rPr>
              <a:t>的一项是(2分) (　　)</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en-US" altLang="zh-CN" sz="1417" kern="0" dirty="0">
                <a:solidFill>
                  <a:srgbClr val="000000"/>
                </a:solidFill>
                <a:latin typeface="Times New Roman" pitchFamily="65" charset="-122"/>
                <a:ea typeface="宋体" pitchFamily="65" charset="-122"/>
              </a:rPr>
              <a:t>A.</a:t>
            </a:r>
            <a:r>
              <a:rPr lang="zh-CN" altLang="en-US" sz="1417" kern="0" dirty="0">
                <a:solidFill>
                  <a:srgbClr val="000000"/>
                </a:solidFill>
                <a:latin typeface="Times New Roman" pitchFamily="65" charset="-122"/>
                <a:ea typeface="宋体" pitchFamily="65" charset="-122"/>
              </a:rPr>
              <a:t>甲诗首联第一句点题</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交代了游踪</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第二句从大处落笔写春水初涨</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云脚低垂</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云与湖面相接</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勾画出了西</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湖早春的轮廓。</a:t>
            </a:r>
          </a:p>
          <a:p>
            <a:pPr marL="0" indent="0" eaLnBrk="0" latinLnBrk="1" hangingPunct="0">
              <a:lnSpc>
                <a:spcPct val="150000"/>
              </a:lnSpc>
              <a:spcBef>
                <a:spcPts val="141"/>
              </a:spcBef>
              <a:buNone/>
            </a:pPr>
            <a:endParaRPr lang="zh-CN" altLang="en-US" dirty="0"/>
          </a:p>
        </p:txBody>
      </p:sp>
    </p:spTree>
    <p:custDataLst>
      <p:custData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98553"/>
            <a:ext cx="8505000" cy="29955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B.乙诗通过对小狗、小鸟这两个对春天极为敏感的动物的传神刻画来写早春气息:冬天过去,天气转暖,大</a:t>
            </a:r>
            <a:br>
              <a:rPr dirty="0"/>
            </a:br>
            <a:r>
              <a:rPr lang="zh-CN" altLang="en-US" sz="1417" kern="0" dirty="0">
                <a:solidFill>
                  <a:srgbClr val="000000"/>
                </a:solidFill>
                <a:latin typeface="Times New Roman" pitchFamily="65" charset="-122"/>
                <a:ea typeface="宋体" pitchFamily="65" charset="-122"/>
              </a:rPr>
              <a:t>地变得潮湿,小狗对此敏感而“上阶眠”;一向活泼的小鸟也不放过这可爱的时光,正在窗前叽叽喳喳地叫</a:t>
            </a:r>
            <a:br>
              <a:rPr dirty="0"/>
            </a:br>
            <a:r>
              <a:rPr lang="zh-CN" altLang="en-US" sz="1417" kern="0" dirty="0">
                <a:solidFill>
                  <a:srgbClr val="000000"/>
                </a:solidFill>
                <a:latin typeface="Times New Roman" pitchFamily="65" charset="-122"/>
                <a:ea typeface="宋体" pitchFamily="65" charset="-122"/>
              </a:rPr>
              <a:t>个不停。</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C.乙诗“半销宿酒头仍重”说明诗人昨日饮酒甚多。春宵佐以美酒,本是人生一大乐事,但作者因思念家</a:t>
            </a:r>
            <a:br>
              <a:rPr dirty="0"/>
            </a:br>
            <a:r>
              <a:rPr lang="zh-CN" altLang="en-US" sz="1417" kern="0" dirty="0">
                <a:solidFill>
                  <a:srgbClr val="000000"/>
                </a:solidFill>
                <a:latin typeface="Times New Roman" pitchFamily="65" charset="-122"/>
                <a:ea typeface="宋体" pitchFamily="65" charset="-122"/>
              </a:rPr>
              <a:t>乡而开怀大饮,以致大醉,到次日早晨仍有头重脚轻之感。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D.乙诗中,诗人善于从细微处表现生活情趣,如“新脱冬衣”以动作暗示季节更替,“体乍轻”写出了猛然</a:t>
            </a:r>
            <a:br>
              <a:rPr dirty="0"/>
            </a:br>
            <a:r>
              <a:rPr lang="zh-CN" altLang="en-US" sz="1417" kern="0" dirty="0">
                <a:solidFill>
                  <a:srgbClr val="000000"/>
                </a:solidFill>
                <a:latin typeface="Times New Roman" pitchFamily="65" charset="-122"/>
                <a:ea typeface="宋体" pitchFamily="65" charset="-122"/>
              </a:rPr>
              <a:t>间的轻松感受,“乍轻”呼应“新脱”,抒发了诗人感受到春天到来的喜悦之情。</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(2)赏析甲诗颔联,说说它是怎样写早春的。(4分)</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(3)赏析甲、乙两诗的尾联,分析它们的抒情方式和所表达的情感。(2分)</a:t>
            </a:r>
          </a:p>
        </p:txBody>
      </p:sp>
    </p:spTree>
    <p:custDataLst>
      <p:custData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370425"/>
            <a:ext cx="8505000" cy="232845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  (1)C</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(2)甲诗颔联通过对莺、燕两种对春天敏感的、有代表性的鸟来描写早春:“几处”,说明莺尚不多;“争暖</a:t>
            </a:r>
            <a:br>
              <a:rPr dirty="0"/>
            </a:br>
            <a:r>
              <a:rPr lang="zh-CN" altLang="en-US" sz="1417" kern="0" dirty="0">
                <a:solidFill>
                  <a:srgbClr val="000000"/>
                </a:solidFill>
                <a:latin typeface="Times New Roman" pitchFamily="65" charset="-122"/>
                <a:ea typeface="宋体" pitchFamily="65" charset="-122"/>
              </a:rPr>
              <a:t>树”,说明天气尚冷;“谁家”,说明燕刚到且少;“啄春泥”,说明燕刚开始建巢,春来尚早。这些和“早”</a:t>
            </a:r>
            <a:br>
              <a:rPr dirty="0"/>
            </a:br>
            <a:r>
              <a:rPr lang="zh-CN" altLang="en-US" sz="1417" kern="0" dirty="0">
                <a:solidFill>
                  <a:srgbClr val="000000"/>
                </a:solidFill>
                <a:latin typeface="Times New Roman" pitchFamily="65" charset="-122"/>
                <a:ea typeface="宋体" pitchFamily="65" charset="-122"/>
              </a:rPr>
              <a:t>(早到)、“新”(刚来)一起,无不透露着早春气息。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(3)抒情方式:两诗都采用了直抒胸臆的手法。</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表达的情感:都抒发了对春天的喜爱之情,抒发了对生活的热爱之情。或:都抒发了春天来临时人的喜悦之</a:t>
            </a:r>
            <a:br>
              <a:rPr dirty="0"/>
            </a:br>
            <a:r>
              <a:rPr lang="zh-CN" altLang="en-US" sz="1417" kern="0" dirty="0">
                <a:solidFill>
                  <a:srgbClr val="000000"/>
                </a:solidFill>
                <a:latin typeface="Times New Roman" pitchFamily="65" charset="-122"/>
                <a:ea typeface="宋体" pitchFamily="65" charset="-122"/>
              </a:rPr>
              <a:t>情。</a:t>
            </a:r>
            <a:endParaRPr lang="zh-CN" altLang="en-US" dirty="0"/>
          </a:p>
        </p:txBody>
      </p:sp>
    </p:spTree>
    <p:custDataLst>
      <p:custData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44771"/>
            <a:ext cx="8505000" cy="2982740"/>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a:t>
            </a:r>
            <a:r>
              <a:rPr lang="en-US" altLang="zh-CN" sz="1417"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本题考查理解分析诗歌内容与艺术特色的能力。“作者因思念家乡而开怀大饮”错。整首诗</a:t>
            </a:r>
            <a:br>
              <a:rPr lang="zh-CN" altLang="en-US" sz="1600" dirty="0"/>
            </a:br>
            <a:r>
              <a:rPr lang="zh-CN" altLang="en-US" sz="1417" kern="0" dirty="0">
                <a:solidFill>
                  <a:srgbClr val="000000"/>
                </a:solidFill>
                <a:latin typeface="Times New Roman" pitchFamily="65" charset="-122"/>
                <a:ea typeface="宋体" pitchFamily="65" charset="-122"/>
              </a:rPr>
              <a:t>写早春之景之情</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诗人的心情是激动愉悦的</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再结合诗歌末句“近来乡梦不多成”</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近来没有思乡之梦</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撩人愁思可知,作者并不是“因思念家乡”而多饮。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(2)本题考查赏析诗句的能力。从诗歌所写的事物入手分析,莺、燕都是春天的使者,两种鸟都具有代表</a:t>
            </a:r>
            <a:br>
              <a:rPr dirty="0"/>
            </a:br>
            <a:r>
              <a:rPr lang="zh-CN" altLang="en-US" sz="1417" kern="0" dirty="0">
                <a:solidFill>
                  <a:srgbClr val="000000"/>
                </a:solidFill>
                <a:latin typeface="Times New Roman" pitchFamily="65" charset="-122"/>
                <a:ea typeface="宋体" pitchFamily="65" charset="-122"/>
              </a:rPr>
              <a:t>性。从用词上分析,“几处”“谁家”等定语,点明莺、燕之少;“争暖树”“啄春泥”等动词短语,写出</a:t>
            </a:r>
            <a:br>
              <a:rPr dirty="0"/>
            </a:br>
            <a:r>
              <a:rPr lang="zh-CN" altLang="en-US" sz="1417" kern="0" dirty="0">
                <a:solidFill>
                  <a:srgbClr val="000000"/>
                </a:solidFill>
                <a:latin typeface="Times New Roman" pitchFamily="65" charset="-122"/>
                <a:ea typeface="宋体" pitchFamily="65" charset="-122"/>
              </a:rPr>
              <a:t>早春乍暖还寒,燕子刚刚筑巢。形容词“早”“新”则直接表明时间为早春。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(3)本题考查赏析诗歌抒情方式和所表达的情感的能力。“最爱湖东行不足,绿杨阴里白沙堤”,以“最</a:t>
            </a:r>
            <a:br>
              <a:rPr dirty="0"/>
            </a:br>
            <a:r>
              <a:rPr lang="zh-CN" altLang="en-US" sz="1417" kern="0" dirty="0">
                <a:solidFill>
                  <a:srgbClr val="000000"/>
                </a:solidFill>
                <a:latin typeface="Times New Roman" pitchFamily="65" charset="-122"/>
                <a:ea typeface="宋体" pitchFamily="65" charset="-122"/>
              </a:rPr>
              <a:t>爱”抒发对钱塘湖春天美景的喜爱之情。“睡觉心空思想尽,近来乡梦不多成”,“思想尽”写早春到来,</a:t>
            </a:r>
            <a:br>
              <a:rPr dirty="0"/>
            </a:br>
            <a:r>
              <a:rPr lang="zh-CN" altLang="en-US" sz="1417" kern="0" dirty="0">
                <a:solidFill>
                  <a:srgbClr val="000000"/>
                </a:solidFill>
                <a:latin typeface="Times New Roman" pitchFamily="65" charset="-122"/>
                <a:ea typeface="宋体" pitchFamily="65" charset="-122"/>
              </a:rPr>
              <a:t>自己的烦恼尽消的喜悦之情。两诗尾联都直接写作者自己的感受和心情,是直抒胸臆。</a:t>
            </a:r>
            <a:endParaRPr lang="zh-CN" altLang="en-US" dirty="0"/>
          </a:p>
        </p:txBody>
      </p:sp>
    </p:spTree>
    <p:custDataLst>
      <p:custData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249175"/>
            <a:ext cx="8505000" cy="3021212"/>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(2020河南,18—19)阅读下面一首诗,完成各题。(4分)</a:t>
            </a:r>
            <a:endParaRPr lang="zh-CN" altLang="en-US" sz="1600" dirty="0"/>
          </a:p>
          <a:p>
            <a:pPr algn="ct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卖炭翁</a:t>
            </a:r>
            <a:endParaRPr lang="zh-CN" altLang="en-US" sz="1600" dirty="0"/>
          </a:p>
          <a:p>
            <a:pPr algn="ct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白居易</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卖炭翁,伐薪烧炭南山中。满面尘灰烟火色,两鬓苍苍十指黑。卖炭得钱何所营?身上衣裳口中食。可怜身</a:t>
            </a:r>
            <a:br>
              <a:rPr dirty="0"/>
            </a:br>
            <a:r>
              <a:rPr lang="zh-CN" altLang="en-US" sz="1417" kern="0" dirty="0">
                <a:solidFill>
                  <a:srgbClr val="000000"/>
                </a:solidFill>
                <a:latin typeface="Times New Roman" pitchFamily="65" charset="-122"/>
                <a:ea typeface="宋体" pitchFamily="65" charset="-122"/>
              </a:rPr>
              <a:t>上衣正单,心忧炭贱愿天寒。夜来城外一尺雪,晓驾炭车辗冰辙。牛困人饥日已高,市南门外泥中歇。</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翩翩两骑来是谁?黄衣使者白衫儿。</a:t>
            </a:r>
            <a:r>
              <a:rPr lang="zh-CN" altLang="en-US" sz="1417" u="sng" kern="0" dirty="0">
                <a:solidFill>
                  <a:srgbClr val="000000"/>
                </a:solidFill>
                <a:latin typeface="Times New Roman" pitchFamily="65" charset="-122"/>
                <a:ea typeface="宋体" pitchFamily="65" charset="-122"/>
              </a:rPr>
              <a:t>手把文书口称敕,回车叱牛牵向北。</a:t>
            </a:r>
            <a:r>
              <a:rPr lang="zh-CN" altLang="en-US" sz="1417" kern="0" dirty="0">
                <a:solidFill>
                  <a:srgbClr val="000000"/>
                </a:solidFill>
                <a:latin typeface="Times New Roman" pitchFamily="65" charset="-122"/>
                <a:ea typeface="宋体" pitchFamily="65" charset="-122"/>
              </a:rPr>
              <a:t>一车炭,千余斤,宫使驱将惜不</a:t>
            </a:r>
            <a:br>
              <a:rPr dirty="0"/>
            </a:br>
            <a:r>
              <a:rPr lang="zh-CN" altLang="en-US" sz="1417" kern="0" dirty="0">
                <a:solidFill>
                  <a:srgbClr val="000000"/>
                </a:solidFill>
                <a:latin typeface="Times New Roman" pitchFamily="65" charset="-122"/>
                <a:ea typeface="宋体" pitchFamily="65" charset="-122"/>
              </a:rPr>
              <a:t>得。半匹红纱一丈绫,系向牛头充炭直。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(1)诗歌讲述了卖炭翁</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的悲惨故事。(1分)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(2)请分析“手把文书口称敕,回车叱牛牵向北”在诗中的作用。(3分)</a:t>
            </a:r>
            <a:endParaRPr lang="zh-CN" altLang="en-US" dirty="0"/>
          </a:p>
        </p:txBody>
      </p:sp>
    </p:spTree>
    <p:custDataLst>
      <p:custData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256444"/>
            <a:ext cx="8505000" cy="265675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[注]    ①遗甑:东汉孟敏扛着瓦甑走路,不慎打破,他头也不回继续前行,说:“甑已经破了,看又有什么用</a:t>
            </a:r>
            <a:br>
              <a:rPr dirty="0"/>
            </a:br>
            <a:r>
              <a:rPr lang="zh-CN" altLang="en-US" sz="1417" kern="0" dirty="0">
                <a:solidFill>
                  <a:srgbClr val="000000"/>
                </a:solidFill>
                <a:latin typeface="Times New Roman" pitchFamily="65" charset="-122"/>
                <a:ea typeface="宋体" pitchFamily="65" charset="-122"/>
              </a:rPr>
              <a:t>呢?”②文章劫:指乾隆时期的文字狱。③抱璞:保持本色。璞,包含着玉的石头。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(1)下列对这首诗的赏析,不正确的一项是(3分)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A.第一句说砚台已打碎了,无论是顾惜它,还是为它伤感,都没有意义了。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B.第二句说“我”过去用这方砚写文章,努力取得成就,对它有不舍之情。</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C.颔联说得到砚就洗净用来试笔,现在幸好碎掉了,免得与作者同遭厄运。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D.颈联说写文章已经成了很危险的事,文人们因不用再写文章而非常高兴。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(2)诗的尾联有什么含意?请简要分析。(4分)</a:t>
            </a:r>
            <a:endParaRPr lang="zh-CN" altLang="en-US" dirty="0"/>
          </a:p>
        </p:txBody>
      </p:sp>
    </p:spTree>
    <p:custDataLst>
      <p:custData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99424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(1)以烧炭卖炭为生却横遭掠夺(意思对即可。1分)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(2)①生动形象地表现了宫使的仗势欺人、粗暴蛮横。②间接地表现了卖炭翁在强权面前的无奈、无</a:t>
            </a:r>
            <a:br>
              <a:rPr dirty="0"/>
            </a:br>
            <a:r>
              <a:rPr lang="zh-CN" altLang="en-US" sz="1417" kern="0" dirty="0">
                <a:solidFill>
                  <a:srgbClr val="000000"/>
                </a:solidFill>
                <a:latin typeface="Times New Roman" pitchFamily="65" charset="-122"/>
                <a:ea typeface="宋体" pitchFamily="65" charset="-122"/>
              </a:rPr>
              <a:t>助。③表达了对统治阶级罪恶的控诉。或:对底层劳动人民的同情。(意思对即可。一点1分,共3分)</a:t>
            </a:r>
            <a:endParaRPr lang="zh-CN" altLang="en-US" dirty="0"/>
          </a:p>
        </p:txBody>
      </p:sp>
      <p:sp>
        <p:nvSpPr>
          <p:cNvPr id="3" name="TextBox 2"/>
          <p:cNvSpPr txBox="1"/>
          <p:nvPr/>
        </p:nvSpPr>
        <p:spPr>
          <a:xfrm>
            <a:off x="720000" y="2263184"/>
            <a:ext cx="8505000" cy="1007071"/>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(1)本题考查对诗歌内容的概括能力。本诗是一首叙事诗,讲述的是一位卖炭老人辛苦烧炭卖炭却</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惨遭宫使掠夺的故事,表达了对下层劳动人民的深切同情以及对封建统治者的痛恨。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(2)本题考查诗句作用。解答时可以从内容、结构、主旨等角度进行分析。</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269991"/>
            <a:ext cx="8505000" cy="270689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(2019山东潍坊,13—14)阅读下面两首辛弃疾的词,回答问题。(6分)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南乡子·登京口北固亭有怀</a:t>
            </a:r>
            <a:r>
              <a:rPr lang="zh-CN" altLang="en-US" sz="1067" kern="0" baseline="59000" dirty="0">
                <a:solidFill>
                  <a:srgbClr val="000000"/>
                </a:solidFill>
                <a:latin typeface="Times New Roman" pitchFamily="65" charset="-122"/>
                <a:ea typeface="宋体" pitchFamily="65" charset="-122"/>
              </a:rPr>
              <a:t>①</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何处望神州?满眼风光北固楼。千古兴亡多少事?悠悠。不尽长江滚滚流。</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年少万兜鍪,坐断东南战未休。天下英雄谁敌手?曹刘。生子当如孙仲谋。</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清平乐·独宿博山王氏庵</a:t>
            </a:r>
            <a:r>
              <a:rPr lang="zh-CN" altLang="en-US" sz="1067" kern="0" baseline="59000" dirty="0">
                <a:solidFill>
                  <a:srgbClr val="000000"/>
                </a:solidFill>
                <a:latin typeface="Times New Roman" pitchFamily="65" charset="-122"/>
                <a:ea typeface="宋体" pitchFamily="65" charset="-122"/>
              </a:rPr>
              <a:t>②</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绕床饥鼠,蝙蝠翻灯舞。屋上松风吹急雨,破纸窗间自语。</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平生塞北江南,归来华发苍颜。布被秋宵梦觉,眼前万里江山。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[注]    ①作者任镇江知府时所作。②作者遭弹劾后,闲居上饶带湖时所作。</a:t>
            </a:r>
            <a:endParaRPr lang="zh-CN" altLang="en-US" dirty="0"/>
          </a:p>
        </p:txBody>
      </p:sp>
    </p:spTree>
    <p:custDataLst>
      <p:custData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1472" y="912801"/>
            <a:ext cx="8505000" cy="36754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(1)下面对两首词作的理解,不正确的一项是(2分)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A.《南乡子》的上阕,词人一问“何处”,弦外之音是中原已非我有;二问“多少事”,感慨往事悠悠,英雄</a:t>
            </a:r>
            <a:br>
              <a:rPr dirty="0"/>
            </a:br>
            <a:r>
              <a:rPr lang="zh-CN" altLang="en-US" sz="1417" kern="0" dirty="0">
                <a:solidFill>
                  <a:srgbClr val="000000"/>
                </a:solidFill>
                <a:latin typeface="Times New Roman" pitchFamily="65" charset="-122"/>
                <a:ea typeface="宋体" pitchFamily="65" charset="-122"/>
              </a:rPr>
              <a:t>往矣,只有这无尽的江水依旧滚滚东流。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B.《南乡子》的下阕,词人借凭吊千古英雄,表达渴望收复山河、为国效力的思想,也流露出对苟且偷安、</a:t>
            </a:r>
            <a:br>
              <a:rPr dirty="0"/>
            </a:br>
            <a:r>
              <a:rPr lang="zh-CN" altLang="en-US" sz="1417" kern="0" dirty="0">
                <a:solidFill>
                  <a:srgbClr val="000000"/>
                </a:solidFill>
                <a:latin typeface="Times New Roman" pitchFamily="65" charset="-122"/>
                <a:ea typeface="宋体" pitchFamily="65" charset="-122"/>
              </a:rPr>
              <a:t>毫不振作的南宋朝廷的愤懑之情。</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C.《清平乐》的上阕,开头两句写室内所见,后两句写耳中所闻。“自语”运用拟人手法,将风吹窗纸的声</a:t>
            </a:r>
            <a:br>
              <a:rPr dirty="0"/>
            </a:br>
            <a:r>
              <a:rPr lang="zh-CN" altLang="en-US" sz="1417" kern="0" dirty="0">
                <a:solidFill>
                  <a:srgbClr val="000000"/>
                </a:solidFill>
                <a:latin typeface="Times New Roman" pitchFamily="65" charset="-122"/>
                <a:ea typeface="宋体" pitchFamily="65" charset="-122"/>
              </a:rPr>
              <a:t>音描摹出来,萧瑟破败之状跃然纸上。</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D.《清平乐》的下阕,“布被秋宵梦觉,眼前万里江山”写词人因念念不忘恢复中原而彻夜未眠,眼前现实</a:t>
            </a:r>
            <a:br>
              <a:rPr dirty="0"/>
            </a:br>
            <a:r>
              <a:rPr lang="zh-CN" altLang="en-US" sz="1417" kern="0" dirty="0">
                <a:solidFill>
                  <a:srgbClr val="000000"/>
                </a:solidFill>
                <a:latin typeface="Times New Roman" pitchFamily="65" charset="-122"/>
                <a:ea typeface="宋体" pitchFamily="65" charset="-122"/>
              </a:rPr>
              <a:t>使他益思奋勉,不坠壮志。</a:t>
            </a:r>
            <a:endParaRPr lang="zh-CN" altLang="en-US"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(2)两首词都表达了强烈的爱国情怀,但在艺术风格上却表现为一豪放一婉约。试结合词作简要分析。(4分)</a:t>
            </a:r>
          </a:p>
          <a:p>
            <a:pPr marL="0" indent="0" eaLnBrk="0" latinLnBrk="1" hangingPunct="0">
              <a:lnSpc>
                <a:spcPct val="150000"/>
              </a:lnSpc>
              <a:spcBef>
                <a:spcPts val="141"/>
              </a:spcBef>
              <a:buNone/>
            </a:pPr>
            <a:endParaRPr lang="zh-CN" altLang="en-US" sz="1417" kern="0" dirty="0">
              <a:solidFill>
                <a:srgbClr val="000000"/>
              </a:solidFill>
              <a:latin typeface="Times New Roman" pitchFamily="65" charset="-122"/>
              <a:ea typeface="宋体" pitchFamily="65" charset="-122"/>
            </a:endParaRPr>
          </a:p>
        </p:txBody>
      </p:sp>
    </p:spTree>
    <p:custDataLst>
      <p:custData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66710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(1)D　(2)①《南乡子》风格豪放。全词放眼中原大地,思接千古兴亡,境界高远。</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②《清平乐》风格婉约。全词着眼细小景事,抒壮志难酬之情,描写细腻,平淡中蕴含深情。(每点2分)</a:t>
            </a:r>
            <a:endParaRPr lang="zh-CN" altLang="en-US" dirty="0"/>
          </a:p>
        </p:txBody>
      </p:sp>
      <p:sp>
        <p:nvSpPr>
          <p:cNvPr id="5" name="TextBox 2"/>
          <p:cNvSpPr txBox="1"/>
          <p:nvPr/>
        </p:nvSpPr>
        <p:spPr>
          <a:xfrm>
            <a:off x="720000" y="1896139"/>
            <a:ext cx="8505000" cy="192552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(1)本题考查学生鉴赏诗歌的能力。D项中的“秋宵梦觉”是指秋夜作者从梦中醒来,而非词人彻</a:t>
            </a:r>
            <a:br>
              <a:rPr dirty="0"/>
            </a:br>
            <a:r>
              <a:rPr lang="zh-CN" altLang="en-US" sz="1417" kern="0" dirty="0">
                <a:solidFill>
                  <a:srgbClr val="000000"/>
                </a:solidFill>
                <a:latin typeface="Times New Roman" pitchFamily="65" charset="-122"/>
                <a:ea typeface="宋体" pitchFamily="65" charset="-122"/>
              </a:rPr>
              <a:t>夜难眠。(2)本题考查赏析古代诗歌艺术风格的能力。首先要明确《南乡子》为豪放词,这种豪放之风是</a:t>
            </a:r>
            <a:br>
              <a:rPr dirty="0"/>
            </a:br>
            <a:r>
              <a:rPr lang="zh-CN" altLang="en-US" sz="1417" kern="0" dirty="0">
                <a:solidFill>
                  <a:srgbClr val="000000"/>
                </a:solidFill>
                <a:latin typeface="Times New Roman" pitchFamily="65" charset="-122"/>
                <a:ea typeface="宋体" pitchFamily="65" charset="-122"/>
              </a:rPr>
              <a:t>通过词中出现的神州、滚滚长江水、万兜鍪、曹刘、孙仲谋这种大意象、大境界、大人物所展现出来</a:t>
            </a:r>
            <a:br>
              <a:rPr dirty="0"/>
            </a:br>
            <a:r>
              <a:rPr lang="zh-CN" altLang="en-US" sz="1417" kern="0" dirty="0">
                <a:solidFill>
                  <a:srgbClr val="000000"/>
                </a:solidFill>
                <a:latin typeface="Times New Roman" pitchFamily="65" charset="-122"/>
                <a:ea typeface="宋体" pitchFamily="65" charset="-122"/>
              </a:rPr>
              <a:t>的。所以在分析时,要将词中能够表现出豪放特点的这些词句摘出作简要分析。《清平乐》风格婉约,这</a:t>
            </a:r>
            <a:br>
              <a:rPr dirty="0"/>
            </a:br>
            <a:r>
              <a:rPr lang="zh-CN" altLang="en-US" sz="1417" kern="0" dirty="0">
                <a:solidFill>
                  <a:srgbClr val="000000"/>
                </a:solidFill>
                <a:latin typeface="Times New Roman" pitchFamily="65" charset="-122"/>
                <a:ea typeface="宋体" pitchFamily="65" charset="-122"/>
              </a:rPr>
              <a:t>种婉约之风通过词中的饥鼠、蝙蝠、松风、急雨、破纸窗等景物来写词人闲居上饶时的生活场景,然后</a:t>
            </a:r>
            <a:br>
              <a:rPr dirty="0"/>
            </a:br>
            <a:r>
              <a:rPr lang="zh-CN" altLang="en-US" sz="1417" kern="0" dirty="0">
                <a:solidFill>
                  <a:srgbClr val="000000"/>
                </a:solidFill>
                <a:latin typeface="Times New Roman" pitchFamily="65" charset="-122"/>
                <a:ea typeface="宋体" pitchFamily="65" charset="-122"/>
              </a:rPr>
              <a:t>下阕委婉抒情,抒壮志难酬之情,描写细腻,平实中流露深情。</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60075"/>
            <a:ext cx="8505000" cy="2706895"/>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(2018四川绵阳,10)阅读下面这首词,然后回答问题。(6分)</a:t>
            </a:r>
            <a:endParaRPr lang="zh-CN" altLang="en-US" sz="1600"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浣溪沙</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纳兰性德</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杨柳千条送马蹄,北来征雁旧南飞。客中谁与换春衣。</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终古闲情归落照,一春幽梦逐游丝。信回刚道别多时。</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[注]    纳兰性德,皇帝侍卫,长期护驾在外。本词作于纳兰性德随康熙出游期间。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(1)“杨柳千条送马蹄,北来征雁旧南飞”两句描绘了一幅怎样的画面?请加以描述。(2分)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(2)这首词抒发了词人哪些情感?请简要回答。(4分)</a:t>
            </a:r>
            <a:endParaRPr lang="zh-CN" altLang="en-US" dirty="0"/>
          </a:p>
        </p:txBody>
      </p:sp>
      <p:sp>
        <p:nvSpPr>
          <p:cNvPr id="3" name="TextBox 2"/>
          <p:cNvSpPr txBox="1"/>
          <p:nvPr/>
        </p:nvSpPr>
        <p:spPr>
          <a:xfrm>
            <a:off x="720000" y="3746157"/>
            <a:ext cx="8505000" cy="66710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(1)春天,杨柳依依,从南方归来的大雁列队北飞,词人在柳丝轻拂的道路上打马远行。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(2)远离家乡的惆怅;对亲人与家乡的思念;对侍从生活的厌倦。</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727885"/>
            <a:ext cx="8505000" cy="4329775"/>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(1)首先找出两句诗中的景物,“杨柳”“马蹄”“征雁”,明确这些景物的特点,“杨柳依依”“打</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马远行”“大雁北飞”。然后展开想象,用描述性的语言把这些内容联系起来,注意想象的合理性。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(2)上片写此次出行的经过,重点写景,而“客中谁与换春衣”是上片的点睛之笔。只身在外,有谁来替我换</a:t>
            </a:r>
            <a:br>
              <a:rPr dirty="0"/>
            </a:br>
            <a:r>
              <a:rPr lang="zh-CN" altLang="en-US" sz="1417" kern="0" dirty="0">
                <a:solidFill>
                  <a:srgbClr val="000000"/>
                </a:solidFill>
                <a:latin typeface="Times New Roman" pitchFamily="65" charset="-122"/>
                <a:ea typeface="宋体" pitchFamily="65" charset="-122"/>
              </a:rPr>
              <a:t>上春天的衣裳呢?盎然的春意与心中惆怅形成了鲜明的对比。下片进一步借景抒情,前两句意为“自古以</a:t>
            </a:r>
            <a:br>
              <a:rPr dirty="0"/>
            </a:br>
            <a:r>
              <a:rPr lang="zh-CN" altLang="en-US" sz="1417" kern="0" dirty="0">
                <a:solidFill>
                  <a:srgbClr val="000000"/>
                </a:solidFill>
                <a:latin typeface="Times New Roman" pitchFamily="65" charset="-122"/>
                <a:ea typeface="宋体" pitchFamily="65" charset="-122"/>
              </a:rPr>
              <a:t>来,闲情逸致只能寄托在落日的余晖上,而我这一春幽梦,追逐着飘荡在空中的蜘蛛丝”,通过“落照”“游</a:t>
            </a:r>
            <a:br>
              <a:rPr dirty="0"/>
            </a:br>
            <a:r>
              <a:rPr lang="zh-CN" altLang="en-US" sz="1417" kern="0" dirty="0">
                <a:solidFill>
                  <a:srgbClr val="000000"/>
                </a:solidFill>
                <a:latin typeface="Times New Roman" pitchFamily="65" charset="-122"/>
                <a:ea typeface="宋体" pitchFamily="65" charset="-122"/>
              </a:rPr>
              <a:t>丝”这两个意象,思念家乡、思念闺中妻子的情怀跃然纸上。最后由梦境回到现实,刚刚寄走家书,只说自</a:t>
            </a:r>
            <a:br>
              <a:rPr dirty="0"/>
            </a:br>
            <a:r>
              <a:rPr lang="zh-CN" altLang="en-US" sz="1417" kern="0" dirty="0">
                <a:solidFill>
                  <a:srgbClr val="000000"/>
                </a:solidFill>
                <a:latin typeface="Times New Roman" pitchFamily="65" charset="-122"/>
                <a:ea typeface="宋体" pitchFamily="65" charset="-122"/>
              </a:rPr>
              <a:t>己离家太久。这是作者对自己常年囿于侍卫职责,在消磨青春时光的扈从出巡中难得自由的慨叹,也流露</a:t>
            </a:r>
            <a:br>
              <a:rPr dirty="0"/>
            </a:br>
            <a:r>
              <a:rPr lang="zh-CN" altLang="en-US" sz="1417" kern="0" dirty="0">
                <a:solidFill>
                  <a:srgbClr val="000000"/>
                </a:solidFill>
                <a:latin typeface="Times New Roman" pitchFamily="65" charset="-122"/>
                <a:ea typeface="宋体" pitchFamily="65" charset="-122"/>
              </a:rPr>
              <a:t>出其对这种生活的厌倦。</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方法指导</a:t>
            </a:r>
            <a:r>
              <a:rPr lang="zh-CN" altLang="en-US" sz="1417" kern="0" dirty="0">
                <a:solidFill>
                  <a:srgbClr val="000000"/>
                </a:solidFill>
                <a:latin typeface="Times New Roman" pitchFamily="65" charset="-122"/>
                <a:ea typeface="宋体" pitchFamily="65" charset="-122"/>
              </a:rPr>
              <a:t>　想象描述类题答题步骤</a:t>
            </a:r>
            <a:endParaRPr lang="zh-CN" altLang="en-US"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①描绘诗中展现的画面。考生应抓住诗中的主要景物,用自己的语言再现画面。描述时一要忠实于原诗,</a:t>
            </a:r>
            <a:br>
              <a:rPr dirty="0"/>
            </a:br>
            <a:r>
              <a:rPr lang="zh-CN" altLang="en-US" sz="1417" kern="0" dirty="0">
                <a:solidFill>
                  <a:srgbClr val="000000"/>
                </a:solidFill>
                <a:latin typeface="Times New Roman" pitchFamily="65" charset="-122"/>
                <a:ea typeface="宋体" pitchFamily="65" charset="-122"/>
              </a:rPr>
              <a:t>二要用自己的联想和想象加以再创造,语言力求优美。②概括景物营造的氛围特点</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意境</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。一般用两个</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双音节词即可</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例如孤寂冷清、恬静优美、雄浑壮阔、萧瑟凄凉、幽静深寂等</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注意词语要能准确地体</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现景物的特点和情调。</a:t>
            </a:r>
          </a:p>
        </p:txBody>
      </p:sp>
    </p:spTree>
    <p:custDataLst>
      <p:custData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39032" y="912801"/>
            <a:ext cx="8505000" cy="236693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(2017四川成都B卷,1—2)阅读下面的宋诗,完成(1)—(2)题。(4分)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山　雨</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翁 卷</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一夜满林星月白,亦无云气亦无雷。</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平明忽见溪流急,知是他山落雨来。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(1)本诗描绘了哪两幅画面?请结合所绘内容概括作答。(2分)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(2)同样表现雨的猛烈,本诗和杜甫的《茅屋为秋风所破歌》在写法上有何不同?请结合诗歌,简要分析。(2分)</a:t>
            </a:r>
            <a:endParaRPr lang="zh-CN" altLang="en-US" dirty="0"/>
          </a:p>
        </p:txBody>
      </p:sp>
      <p:sp>
        <p:nvSpPr>
          <p:cNvPr id="3" name="TextBox 2"/>
          <p:cNvSpPr txBox="1"/>
          <p:nvPr/>
        </p:nvSpPr>
        <p:spPr>
          <a:xfrm>
            <a:off x="639032" y="3341693"/>
            <a:ext cx="8505000" cy="127124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(1)一是描绘了一幅星月皎洁,无云无雷的静谧山间夜景图,是雨前之景。二是描绘了一幅天明时山</a:t>
            </a:r>
            <a:br>
              <a:rPr dirty="0"/>
            </a:br>
            <a:r>
              <a:rPr lang="zh-CN" altLang="en-US" sz="1417" kern="0" dirty="0">
                <a:solidFill>
                  <a:srgbClr val="000000"/>
                </a:solidFill>
                <a:latin typeface="Times New Roman" pitchFamily="65" charset="-122"/>
                <a:ea typeface="宋体" pitchFamily="65" charset="-122"/>
              </a:rPr>
              <a:t>间溪流暴涨、湍急流动的图景,是雨后之景。(2)本诗采用了侧面描写的手法。作者写“山雨”正面不着</a:t>
            </a:r>
            <a:br>
              <a:rPr dirty="0"/>
            </a:br>
            <a:r>
              <a:rPr lang="zh-CN" altLang="en-US" sz="1417" kern="0" dirty="0">
                <a:solidFill>
                  <a:srgbClr val="000000"/>
                </a:solidFill>
                <a:latin typeface="Times New Roman" pitchFamily="65" charset="-122"/>
                <a:ea typeface="宋体" pitchFamily="65" charset="-122"/>
              </a:rPr>
              <a:t>一字,只在最后一句点出“他山落雨来”,而雨前、雨后的感受侧面写出昨夜他山下了一场阵雨,构思精巧,</a:t>
            </a:r>
            <a:br>
              <a:rPr dirty="0"/>
            </a:br>
            <a:r>
              <a:rPr lang="zh-CN" altLang="en-US" sz="1417" kern="0" dirty="0">
                <a:solidFill>
                  <a:srgbClr val="000000"/>
                </a:solidFill>
                <a:latin typeface="Times New Roman" pitchFamily="65" charset="-122"/>
                <a:ea typeface="宋体" pitchFamily="65" charset="-122"/>
              </a:rPr>
              <a:t>出人意料。而杜甫的《茅屋为秋风所破歌》是通过正面和侧面结合的手法写雨之大和雨之疾。</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44769"/>
            <a:ext cx="8505000" cy="329705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(1)这首诗前两句描写了山林之景,整整一夜,星月交辉,清光满林,无云无雷,晴朗天气。这是写雨前</a:t>
            </a:r>
            <a:br>
              <a:rPr dirty="0"/>
            </a:br>
            <a:r>
              <a:rPr lang="zh-CN" altLang="en-US" sz="1417" kern="0" dirty="0">
                <a:solidFill>
                  <a:srgbClr val="000000"/>
                </a:solidFill>
                <a:latin typeface="Times New Roman" pitchFamily="65" charset="-122"/>
                <a:ea typeface="宋体" pitchFamily="65" charset="-122"/>
              </a:rPr>
              <a:t>之景。后两句,以“平明”二字与上文的“夜”字相照应,以“忽见溪流急”与上文的“星月白”“亦无</a:t>
            </a:r>
            <a:br>
              <a:rPr dirty="0"/>
            </a:br>
            <a:r>
              <a:rPr lang="zh-CN" altLang="en-US" sz="1417" kern="0" dirty="0">
                <a:solidFill>
                  <a:srgbClr val="000000"/>
                </a:solidFill>
                <a:latin typeface="Times New Roman" pitchFamily="65" charset="-122"/>
                <a:ea typeface="宋体" pitchFamily="65" charset="-122"/>
              </a:rPr>
              <a:t>云气亦无雷”相照应,而“溪流急”又与“他山落雨来”互为因果,前者为果,后者为因。这是写雨后之</a:t>
            </a:r>
            <a:br>
              <a:rPr dirty="0"/>
            </a:br>
            <a:r>
              <a:rPr lang="zh-CN" altLang="en-US" sz="1417" kern="0" dirty="0">
                <a:solidFill>
                  <a:srgbClr val="000000"/>
                </a:solidFill>
                <a:latin typeface="Times New Roman" pitchFamily="65" charset="-122"/>
                <a:ea typeface="宋体" pitchFamily="65" charset="-122"/>
              </a:rPr>
              <a:t>景。答题步骤如下:先找意象,即关键名词(星、月、云、雷、溪流等),再抓意象特点,并加以想象和联想,用</a:t>
            </a:r>
            <a:br>
              <a:rPr dirty="0"/>
            </a:br>
            <a:r>
              <a:rPr lang="zh-CN" altLang="en-US" sz="1417" kern="0" dirty="0">
                <a:solidFill>
                  <a:srgbClr val="000000"/>
                </a:solidFill>
                <a:latin typeface="Times New Roman" pitchFamily="65" charset="-122"/>
                <a:ea typeface="宋体" pitchFamily="65" charset="-122"/>
              </a:rPr>
              <a:t>“扩词、调序”法阐释诗句含意,展示诗句所呈现的画面。(2)本首诗,写夏天山中夜雨,写得含蓄。前两句</a:t>
            </a:r>
            <a:br>
              <a:rPr dirty="0"/>
            </a:br>
            <a:r>
              <a:rPr lang="zh-CN" altLang="en-US" sz="1417" kern="0" dirty="0">
                <a:solidFill>
                  <a:srgbClr val="000000"/>
                </a:solidFill>
                <a:latin typeface="Times New Roman" pitchFamily="65" charset="-122"/>
                <a:ea typeface="宋体" pitchFamily="65" charset="-122"/>
              </a:rPr>
              <a:t>写雨前之景:山间的夜晚,星月皎洁,无云无雷,紧扣一个“晴”字;后两句写雨后之景:天亮时出门,忽然见到</a:t>
            </a:r>
            <a:br>
              <a:rPr dirty="0"/>
            </a:br>
            <a:r>
              <a:rPr lang="zh-CN" altLang="en-US" sz="1417" kern="0" dirty="0">
                <a:solidFill>
                  <a:srgbClr val="000000"/>
                </a:solidFill>
                <a:latin typeface="Times New Roman" pitchFamily="65" charset="-122"/>
                <a:ea typeface="宋体" pitchFamily="65" charset="-122"/>
              </a:rPr>
              <a:t>溪水流得分外地湍急,紧扣一个“急”字。写雨,不写雨中之景、雨本身,而由雨前之景一下子切换至雨后</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之景</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这是典型的侧面描写。诗人借雨过的奇异景象</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抒发了惊异的感情</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寓情于景之中。杜诗则正面描写</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与侧面描写相结合</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前面叙事</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后面抒情</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中间夹杂着议论。</a:t>
            </a:r>
          </a:p>
          <a:p>
            <a:pPr marL="0" indent="0" eaLnBrk="0" latinLnBrk="1" hangingPunct="0">
              <a:lnSpc>
                <a:spcPct val="150000"/>
              </a:lnSpc>
              <a:spcBef>
                <a:spcPts val="141"/>
              </a:spcBef>
              <a:buNone/>
            </a:pPr>
            <a:endParaRPr lang="zh-CN" altLang="en-US" sz="1417" kern="0" dirty="0">
              <a:solidFill>
                <a:srgbClr val="000000"/>
              </a:solidFill>
              <a:latin typeface="Times New Roman" pitchFamily="65" charset="-122"/>
              <a:ea typeface="宋体" pitchFamily="65" charset="-122"/>
            </a:endParaRPr>
          </a:p>
        </p:txBody>
      </p:sp>
    </p:spTree>
    <p:custDataLst>
      <p:custData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67544" y="1270031"/>
            <a:ext cx="8505000" cy="2716599"/>
            <a:chOff x="467544" y="1270031"/>
            <a:chExt cx="8505000" cy="2716599"/>
          </a:xfrm>
        </p:grpSpPr>
        <p:sp>
          <p:nvSpPr>
            <p:cNvPr id="2" name="TextBox 2"/>
            <p:cNvSpPr txBox="1"/>
            <p:nvPr/>
          </p:nvSpPr>
          <p:spPr>
            <a:xfrm>
              <a:off x="467544" y="1270031"/>
              <a:ext cx="8505000" cy="23412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6.</a:t>
              </a:r>
              <a:r>
                <a:rPr lang="zh-CN" altLang="en-US" sz="1417" kern="0" dirty="0">
                  <a:solidFill>
                    <a:srgbClr val="000000"/>
                  </a:solidFill>
                  <a:latin typeface="Times New Roman" pitchFamily="65" charset="-122"/>
                  <a:ea typeface="宋体" pitchFamily="65" charset="-122"/>
                </a:rPr>
                <a:t>(2016福建福州,7—8)阅读下面宋词,完成问题。(5分)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水调歌头</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苏 轼</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明月几时有?把酒问青天。不知天上宫阙,今夕是何年。我欲乘风归去,又恐琼楼玉宇,高处不胜寒。起舞</a:t>
              </a:r>
              <a:br>
                <a:rPr dirty="0"/>
              </a:br>
              <a:r>
                <a:rPr lang="zh-CN" altLang="en-US" sz="1417" kern="0" dirty="0">
                  <a:solidFill>
                    <a:srgbClr val="000000"/>
                  </a:solidFill>
                  <a:latin typeface="Times New Roman" pitchFamily="65" charset="-122"/>
                  <a:ea typeface="宋体" pitchFamily="65" charset="-122"/>
                </a:rPr>
                <a:t>弄清影,何似在人间。　　转朱阁,低绮户,照无眠。不应有恨,何事长向别时圆?人有悲欢离合,月有阴晴圆</a:t>
              </a:r>
              <a:br>
                <a:rPr dirty="0"/>
              </a:br>
              <a:r>
                <a:rPr lang="zh-CN" altLang="en-US" sz="1417" kern="0" dirty="0">
                  <a:solidFill>
                    <a:srgbClr val="000000"/>
                  </a:solidFill>
                  <a:latin typeface="Times New Roman" pitchFamily="65" charset="-122"/>
                  <a:ea typeface="宋体" pitchFamily="65" charset="-122"/>
                </a:rPr>
                <a:t>缺,此事古难全。但愿人长久,千里共婵娟。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(1)天上宫阙如此美好,但作者毕竟更热爱人间生活。词中哪两句是由出尘之思转向入世情怀的过渡?(2分)</a:t>
              </a:r>
              <a:endParaRPr lang="zh-CN" altLang="en-US" dirty="0"/>
            </a:p>
          </p:txBody>
        </p:sp>
        <p:sp>
          <p:nvSpPr>
            <p:cNvPr id="3" name="TextBox 2"/>
            <p:cNvSpPr txBox="1"/>
            <p:nvPr/>
          </p:nvSpPr>
          <p:spPr>
            <a:xfrm>
              <a:off x="467544" y="3696807"/>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(2)“但愿人长久,千里共婵娟”中的“婵娟”指</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,说说你对这个名句的理解。(3分)</a:t>
              </a:r>
              <a:endParaRPr lang="zh-CN" altLang="en-US" dirty="0"/>
            </a:p>
          </p:txBody>
        </p:sp>
      </p:grpSp>
    </p:spTree>
    <p:custDataLst>
      <p:custData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66710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(1)起舞弄清影,何似在人间。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(2)月亮(1分)　唯愿兄弟(亲人)彼此珍重,虽然远隔千里,也能共享这美好的月光。(言之有理即可)(2分)</a:t>
            </a:r>
            <a:endParaRPr lang="zh-CN" altLang="en-US" dirty="0"/>
          </a:p>
        </p:txBody>
      </p:sp>
      <p:sp>
        <p:nvSpPr>
          <p:cNvPr id="4" name="TextBox 2"/>
          <p:cNvSpPr txBox="1"/>
          <p:nvPr/>
        </p:nvSpPr>
        <p:spPr>
          <a:xfrm>
            <a:off x="720000" y="1841495"/>
            <a:ext cx="8505000" cy="230281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(1)“起舞弄清影,何似在人间”的意思是“翩翩起舞玩赏着月下清影,归返月宫怎比得上在人</a:t>
            </a:r>
            <a:br>
              <a:rPr dirty="0"/>
            </a:br>
            <a:r>
              <a:rPr lang="zh-CN" altLang="en-US" sz="1417" kern="0" dirty="0">
                <a:solidFill>
                  <a:srgbClr val="000000"/>
                </a:solidFill>
                <a:latin typeface="Times New Roman" pitchFamily="65" charset="-122"/>
                <a:ea typeface="宋体" pitchFamily="65" charset="-122"/>
              </a:rPr>
              <a:t>间”。这首词从幻想上天写起,写到这里又回到热爱人间的感情上来。一个“我欲”、一个“又恐”、</a:t>
            </a:r>
            <a:br>
              <a:rPr dirty="0"/>
            </a:br>
            <a:r>
              <a:rPr lang="zh-CN" altLang="en-US" sz="1417" kern="0" dirty="0">
                <a:solidFill>
                  <a:srgbClr val="000000"/>
                </a:solidFill>
                <a:latin typeface="Times New Roman" pitchFamily="65" charset="-122"/>
                <a:ea typeface="宋体" pitchFamily="65" charset="-122"/>
              </a:rPr>
              <a:t>一个“何似”,这中间的转折开阖,显示了苏轼感情的波澜起伏。在出世与入世的矛盾中,词人的入世思想</a:t>
            </a:r>
            <a:br>
              <a:rPr dirty="0"/>
            </a:br>
            <a:r>
              <a:rPr lang="zh-CN" altLang="en-US" sz="1417" kern="0" dirty="0">
                <a:solidFill>
                  <a:srgbClr val="000000"/>
                </a:solidFill>
                <a:latin typeface="Times New Roman" pitchFamily="65" charset="-122"/>
                <a:ea typeface="宋体" pitchFamily="65" charset="-122"/>
              </a:rPr>
              <a:t>战胜了出世思想,表达了词人执着人生、热爱人间的感情。</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(2)“婵娟”是中国神话中嫦娥的另外一个称谓,通常代指“月亮”或者“月光”。这两句是全篇的名句,</a:t>
            </a:r>
            <a:br>
              <a:rPr dirty="0"/>
            </a:br>
            <a:r>
              <a:rPr lang="zh-CN" altLang="en-US" sz="1417" kern="0" dirty="0">
                <a:solidFill>
                  <a:srgbClr val="000000"/>
                </a:solidFill>
                <a:latin typeface="Times New Roman" pitchFamily="65" charset="-122"/>
                <a:ea typeface="宋体" pitchFamily="65" charset="-122"/>
              </a:rPr>
              <a:t>意思是“只愿互相思念的人能够天长地久,即使相隔千里,也能通过月光来传递思念(或者共享这美丽的月</a:t>
            </a:r>
            <a:br>
              <a:rPr dirty="0"/>
            </a:br>
            <a:r>
              <a:rPr lang="zh-CN" altLang="en-US" sz="1417" kern="0" dirty="0">
                <a:solidFill>
                  <a:srgbClr val="000000"/>
                </a:solidFill>
                <a:latin typeface="Times New Roman" pitchFamily="65" charset="-122"/>
                <a:ea typeface="宋体" pitchFamily="65" charset="-122"/>
              </a:rPr>
              <a:t>光)”。</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616964"/>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答案　</a:t>
            </a:r>
            <a:r>
              <a:rPr lang="en-US" altLang="zh-CN" sz="1417" b="1" kern="0" dirty="0">
                <a:solidFill>
                  <a:srgbClr val="000000"/>
                </a:solidFill>
                <a:latin typeface="Times New Roman" pitchFamily="65" charset="-122"/>
                <a:ea typeface="宋体" pitchFamily="65" charset="-122"/>
              </a:rPr>
              <a:t>(1)D</a:t>
            </a:r>
            <a:r>
              <a:rPr lang="zh-CN" altLang="en-US" sz="1417" b="1" kern="0" dirty="0">
                <a:solidFill>
                  <a:srgbClr val="000000"/>
                </a:solidFill>
                <a:latin typeface="Times New Roman" pitchFamily="65" charset="-122"/>
                <a:ea typeface="宋体" pitchFamily="65" charset="-122"/>
              </a:rPr>
              <a:t>　</a:t>
            </a:r>
            <a:r>
              <a:rPr lang="en-US" altLang="zh-CN" sz="1417"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尾联说要是真正通达的高人</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就该连笔也丢弃掉</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像玉璞一样</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不雕不琢</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保持本色</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默默无</a:t>
            </a:r>
            <a:br>
              <a:rPr lang="zh-CN" altLang="en-US" sz="1600" dirty="0"/>
            </a:br>
            <a:r>
              <a:rPr lang="zh-CN" altLang="en-US" sz="1417" kern="0" dirty="0">
                <a:solidFill>
                  <a:srgbClr val="000000"/>
                </a:solidFill>
                <a:latin typeface="Times New Roman" pitchFamily="65" charset="-122"/>
                <a:ea typeface="宋体" pitchFamily="65" charset="-122"/>
              </a:rPr>
              <a:t>闻</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而得以全身避害。</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意思对即可</a:t>
            </a:r>
            <a:r>
              <a:rPr lang="en-US" altLang="zh-CN" sz="1417" kern="0" dirty="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720000" y="1784696"/>
            <a:ext cx="8505000" cy="127124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(1)作为文人,不能写文章表达内心的感受是一件无可奈何的事情,并非“文人们因不用再写文章而</a:t>
            </a:r>
            <a:br>
              <a:rPr dirty="0"/>
            </a:br>
            <a:r>
              <a:rPr lang="zh-CN" altLang="en-US" sz="1417" kern="0" dirty="0">
                <a:solidFill>
                  <a:srgbClr val="000000"/>
                </a:solidFill>
                <a:latin typeface="Times New Roman" pitchFamily="65" charset="-122"/>
                <a:ea typeface="宋体" pitchFamily="65" charset="-122"/>
              </a:rPr>
              <a:t>非常高兴”。(2)本题考查学生理解诗句内涵的能力。在理解诗句内容的基础上,挖掘其深刻的含意。乾</a:t>
            </a:r>
            <a:br>
              <a:rPr dirty="0"/>
            </a:br>
            <a:r>
              <a:rPr lang="zh-CN" altLang="en-US" sz="1417" kern="0" dirty="0">
                <a:solidFill>
                  <a:srgbClr val="000000"/>
                </a:solidFill>
                <a:latin typeface="Times New Roman" pitchFamily="65" charset="-122"/>
                <a:ea typeface="宋体" pitchFamily="65" charset="-122"/>
              </a:rPr>
              <a:t>隆中叶文字狱酷烈,作者处在无形无影而又无处不在的政治高压之下,他不由自主地通过这样婉曲的方式,</a:t>
            </a:r>
            <a:br>
              <a:rPr dirty="0"/>
            </a:br>
            <a:r>
              <a:rPr lang="zh-CN" altLang="en-US" sz="1417" kern="0" dirty="0">
                <a:solidFill>
                  <a:srgbClr val="000000"/>
                </a:solidFill>
                <a:latin typeface="Times New Roman" pitchFamily="65" charset="-122"/>
                <a:ea typeface="宋体" pitchFamily="65" charset="-122"/>
              </a:rPr>
              <a:t>正话反说,来表达内心的愤懑不平。</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561496"/>
            <a:ext cx="8505000" cy="3405932"/>
          </a:xfrm>
          <a:prstGeom prst="rect">
            <a:avLst/>
          </a:prstGeom>
          <a:noFill/>
        </p:spPr>
        <p:txBody>
          <a:bodyPr wrap="square" lIns="0" tIns="0" rIns="0" bIns="0" rtlCol="0">
            <a:spAutoFit/>
          </a:bodyPr>
          <a:lstStyle/>
          <a:p>
            <a:pPr marL="0" indent="0" algn="ctr" eaLnBrk="0" latinLnBrk="1" hangingPunct="0">
              <a:lnSpc>
                <a:spcPct val="150000"/>
              </a:lnSpc>
              <a:spcBef>
                <a:spcPts val="141"/>
              </a:spcBef>
              <a:buNone/>
            </a:pPr>
            <a:r>
              <a:rPr lang="zh-CN" altLang="en-US" sz="1500" dirty="0">
                <a:latin typeface="Microsoft YaHei"/>
                <a:ea typeface="Microsoft YaHei"/>
                <a:cs typeface="Microsoft YaHei"/>
              </a:rPr>
              <a:t>C组　教师专用题组</a:t>
            </a:r>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(2020贵州贵阳,20—21)阅读下面诗歌,回答问题。(7分)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新晴野望</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[唐]王 维</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新晴原野旷,极目无氛垢</a:t>
            </a:r>
            <a:r>
              <a:rPr lang="zh-CN" altLang="en-US" sz="1067" kern="0" baseline="59000" dirty="0">
                <a:solidFill>
                  <a:srgbClr val="000000"/>
                </a:solidFill>
                <a:latin typeface="Times New Roman" pitchFamily="65" charset="-122"/>
                <a:ea typeface="宋体" pitchFamily="65" charset="-122"/>
              </a:rPr>
              <a:t>①</a:t>
            </a:r>
            <a:r>
              <a:rPr lang="zh-CN" altLang="en-US" sz="1417" kern="0" dirty="0">
                <a:solidFill>
                  <a:srgbClr val="000000"/>
                </a:solidFill>
                <a:latin typeface="Times New Roman" pitchFamily="65" charset="-122"/>
                <a:ea typeface="宋体" pitchFamily="65" charset="-122"/>
              </a:rPr>
              <a:t>。</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郭门临渡头,村树连溪口</a:t>
            </a:r>
            <a:r>
              <a:rPr lang="zh-CN" altLang="en-US" sz="1067" kern="0" baseline="59000" dirty="0">
                <a:solidFill>
                  <a:srgbClr val="000000"/>
                </a:solidFill>
                <a:latin typeface="Times New Roman" pitchFamily="65" charset="-122"/>
                <a:ea typeface="宋体" pitchFamily="65" charset="-122"/>
              </a:rPr>
              <a:t>②</a:t>
            </a:r>
            <a:r>
              <a:rPr lang="zh-CN" altLang="en-US" sz="1417" kern="0" dirty="0">
                <a:solidFill>
                  <a:srgbClr val="000000"/>
                </a:solidFill>
                <a:latin typeface="Times New Roman" pitchFamily="65" charset="-122"/>
                <a:ea typeface="宋体" pitchFamily="65" charset="-122"/>
              </a:rPr>
              <a:t>。</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白水明田外,碧峰山后。</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农月无闲人,倾家事南亩。</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[注]    ①氛垢:雾气和尘埃。②溪口:溪流的入河口。</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(1)本诗与杜甫的《春望》标题都有“望”字,但诗歌内容及表达的思想感情不同,请比较其不同。(4分)</a:t>
            </a:r>
            <a:endParaRPr lang="zh-CN" altLang="en-US" dirty="0"/>
          </a:p>
        </p:txBody>
      </p:sp>
      <p:sp>
        <p:nvSpPr>
          <p:cNvPr id="3" name="TextBox 2"/>
          <p:cNvSpPr txBox="1"/>
          <p:nvPr/>
        </p:nvSpPr>
        <p:spPr>
          <a:xfrm>
            <a:off x="720000" y="3919082"/>
            <a:ext cx="8505000" cy="99424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(2)诗句“白水明田外”中,“明”字的意思是“闪耀着光芒”,由此推断诗中空白处最符合诗歌意境的字</a:t>
            </a:r>
            <a:br>
              <a:rPr dirty="0"/>
            </a:br>
            <a:r>
              <a:rPr lang="zh-CN" altLang="en-US" sz="1417" kern="0" dirty="0">
                <a:solidFill>
                  <a:srgbClr val="000000"/>
                </a:solidFill>
                <a:latin typeface="Times New Roman" pitchFamily="65" charset="-122"/>
                <a:ea typeface="宋体" pitchFamily="65" charset="-122"/>
              </a:rPr>
              <a:t>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A.在　　　B.压　　　C.连　　　D.出</a:t>
            </a:r>
            <a:endParaRPr lang="zh-CN" altLang="en-US" dirty="0"/>
          </a:p>
        </p:txBody>
      </p:sp>
    </p:spTree>
    <p:custDataLst>
      <p:custData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769925"/>
            <a:ext cx="8505000" cy="9814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   (1)《新晴野望》写了雨后初晴的阳光下,面对开阔明亮、生机勃勃的景物,诗人表达了喜悦闲适之</a:t>
            </a:r>
            <a:br>
              <a:rPr dirty="0"/>
            </a:br>
            <a:r>
              <a:rPr lang="zh-CN" altLang="en-US" sz="1417" kern="0" dirty="0">
                <a:solidFill>
                  <a:srgbClr val="000000"/>
                </a:solidFill>
                <a:latin typeface="Times New Roman" pitchFamily="65" charset="-122"/>
                <a:ea typeface="宋体" pitchFamily="65" charset="-122"/>
              </a:rPr>
              <a:t>情。《春望》写了战火纷飞时的衰败零落之景,面对国破家亡的现实,诗人表达了对国家前景的担忧和对</a:t>
            </a:r>
            <a:br>
              <a:rPr dirty="0"/>
            </a:br>
            <a:r>
              <a:rPr lang="zh-CN" altLang="en-US" sz="1417" kern="0" dirty="0">
                <a:solidFill>
                  <a:srgbClr val="000000"/>
                </a:solidFill>
                <a:latin typeface="Times New Roman" pitchFamily="65" charset="-122"/>
                <a:ea typeface="宋体" pitchFamily="65" charset="-122"/>
              </a:rPr>
              <a:t>亲人的思念。</a:t>
            </a:r>
            <a:r>
              <a:rPr lang="en-US" altLang="zh-CN" sz="1417"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(2)D</a:t>
            </a:r>
            <a:endParaRPr lang="zh-CN" altLang="en-US" dirty="0"/>
          </a:p>
        </p:txBody>
      </p:sp>
      <p:grpSp>
        <p:nvGrpSpPr>
          <p:cNvPr id="5" name="组合 4"/>
          <p:cNvGrpSpPr/>
          <p:nvPr/>
        </p:nvGrpSpPr>
        <p:grpSpPr>
          <a:xfrm>
            <a:off x="720000" y="1814229"/>
            <a:ext cx="8505000" cy="2975980"/>
            <a:chOff x="720000" y="2074518"/>
            <a:chExt cx="8505000" cy="2975980"/>
          </a:xfrm>
        </p:grpSpPr>
        <p:sp>
          <p:nvSpPr>
            <p:cNvPr id="3" name="TextBox 2"/>
            <p:cNvSpPr txBox="1"/>
            <p:nvPr/>
          </p:nvSpPr>
          <p:spPr>
            <a:xfrm>
              <a:off x="720000" y="2074518"/>
              <a:ext cx="8505000" cy="9814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(1)本题考查对不同历史背景下的诗歌所表达的内容和思想感情的比较能力。解答此题,要分析比</a:t>
              </a:r>
              <a:br>
                <a:rPr dirty="0"/>
              </a:br>
              <a:r>
                <a:rPr lang="zh-CN" altLang="en-US" sz="1417" kern="0" dirty="0">
                  <a:solidFill>
                    <a:srgbClr val="000000"/>
                  </a:solidFill>
                  <a:latin typeface="Times New Roman" pitchFamily="65" charset="-122"/>
                  <a:ea typeface="宋体" pitchFamily="65" charset="-122"/>
                </a:rPr>
                <a:t>较两首诗在写作时的具体历史背景,根据背景判断作者所要表达的思想感情,从而把握诗歌的主旨和内</a:t>
              </a:r>
              <a:br>
                <a:rPr dirty="0"/>
              </a:br>
              <a:r>
                <a:rPr lang="zh-CN" altLang="en-US" sz="1417" kern="0" dirty="0">
                  <a:solidFill>
                    <a:srgbClr val="000000"/>
                  </a:solidFill>
                  <a:latin typeface="Times New Roman" pitchFamily="65" charset="-122"/>
                  <a:ea typeface="宋体" pitchFamily="65" charset="-122"/>
                </a:rPr>
                <a:t>容。《春望》的写作背景是安史之乱,抒发的是忧国伤时、念家悲己的感慨。而《新晴野望》是王维在</a:t>
              </a:r>
              <a:endParaRPr lang="zh-CN" altLang="en-US" dirty="0"/>
            </a:p>
          </p:txBody>
        </p:sp>
        <p:sp>
          <p:nvSpPr>
            <p:cNvPr id="4" name="TextBox 2"/>
            <p:cNvSpPr txBox="1"/>
            <p:nvPr/>
          </p:nvSpPr>
          <p:spPr>
            <a:xfrm>
              <a:off x="720000" y="3074829"/>
              <a:ext cx="8505000" cy="197566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初夏的雨过天晴后眺望原野所见到的田园风光,表达了诗人热爱自然、眷恋田园的情怀。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(2)本题考查根据古诗意境选择恰当词语的能力。古人讲究炼字,锤炼字眼以达到营造诗歌意境的目的。</a:t>
              </a:r>
              <a:br>
                <a:rPr dirty="0"/>
              </a:br>
              <a:r>
                <a:rPr lang="zh-CN" altLang="en-US" sz="1417" kern="0" dirty="0">
                  <a:solidFill>
                    <a:srgbClr val="000000"/>
                  </a:solidFill>
                  <a:latin typeface="Times New Roman" pitchFamily="65" charset="-122"/>
                  <a:ea typeface="宋体" pitchFamily="65" charset="-122"/>
                </a:rPr>
                <a:t>诗句“白水明田外”中的“明”描绘了河水因雨后上涨变得波光粼粼,闪烁着耀眼的光芒,给人以动态的</a:t>
              </a:r>
              <a:br>
                <a:rPr dirty="0"/>
              </a:br>
              <a:r>
                <a:rPr lang="zh-CN" altLang="en-US" sz="1417" kern="0" dirty="0">
                  <a:solidFill>
                    <a:srgbClr val="000000"/>
                  </a:solidFill>
                  <a:latin typeface="Times New Roman" pitchFamily="65" charset="-122"/>
                  <a:ea typeface="宋体" pitchFamily="65" charset="-122"/>
                </a:rPr>
                <a:t>感觉。后一句也要化静为动,给人以视觉上的冲击力。雨后的山峦因雨水的冲洗突兀而出,“出”字更有</a:t>
              </a:r>
              <a:br>
                <a:rPr dirty="0"/>
              </a:br>
              <a:r>
                <a:rPr lang="zh-CN" altLang="en-US" sz="1417" kern="0" dirty="0">
                  <a:solidFill>
                    <a:srgbClr val="000000"/>
                  </a:solidFill>
                  <a:latin typeface="Times New Roman" pitchFamily="65" charset="-122"/>
                  <a:ea typeface="宋体" pitchFamily="65" charset="-122"/>
                </a:rPr>
                <a:t>力地表明了峰峦叠现、远近相衬的动感,更富有层次感,而“在”和“连”动感不强,“压”又过于强硬,缺</a:t>
              </a:r>
              <a:br>
                <a:rPr dirty="0"/>
              </a:br>
              <a:r>
                <a:rPr lang="zh-CN" altLang="en-US" sz="1417" kern="0" dirty="0">
                  <a:solidFill>
                    <a:srgbClr val="000000"/>
                  </a:solidFill>
                  <a:latin typeface="Times New Roman" pitchFamily="65" charset="-122"/>
                  <a:ea typeface="宋体" pitchFamily="65" charset="-122"/>
                </a:rPr>
                <a:t>乏美感,都不如“出”确切。</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15367" y="635801"/>
            <a:ext cx="8505000" cy="278242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(2020山东潍坊,13—14)阅读下面的诗歌,完成各题。(5分)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武威</a:t>
            </a:r>
            <a:r>
              <a:rPr lang="zh-CN" altLang="en-US" sz="1067" kern="0" baseline="59000" dirty="0">
                <a:solidFill>
                  <a:srgbClr val="000000"/>
                </a:solidFill>
                <a:latin typeface="Times New Roman" pitchFamily="65" charset="-122"/>
                <a:ea typeface="宋体" pitchFamily="65" charset="-122"/>
              </a:rPr>
              <a:t>①</a:t>
            </a:r>
            <a:r>
              <a:rPr lang="zh-CN" altLang="en-US" sz="1417" kern="0" dirty="0">
                <a:solidFill>
                  <a:srgbClr val="000000"/>
                </a:solidFill>
                <a:latin typeface="Times New Roman" pitchFamily="65" charset="-122"/>
                <a:ea typeface="宋体" pitchFamily="65" charset="-122"/>
              </a:rPr>
              <a:t>送刘判官赴碛西</a:t>
            </a:r>
            <a:r>
              <a:rPr lang="zh-CN" altLang="en-US" sz="1067" kern="0" baseline="59000" dirty="0">
                <a:solidFill>
                  <a:srgbClr val="000000"/>
                </a:solidFill>
                <a:latin typeface="Times New Roman" pitchFamily="65" charset="-122"/>
                <a:ea typeface="宋体" pitchFamily="65" charset="-122"/>
              </a:rPr>
              <a:t>②</a:t>
            </a:r>
            <a:r>
              <a:rPr lang="zh-CN" altLang="en-US" sz="1417" kern="0" dirty="0">
                <a:solidFill>
                  <a:srgbClr val="000000"/>
                </a:solidFill>
                <a:latin typeface="Times New Roman" pitchFamily="65" charset="-122"/>
                <a:ea typeface="宋体" pitchFamily="65" charset="-122"/>
              </a:rPr>
              <a:t>行军</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岑 参</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火山五月行人少,看君马去疾如鸟。</a:t>
            </a:r>
            <a:endParaRPr lang="en-US" altLang="zh-CN" sz="1417" kern="0" dirty="0">
              <a:solidFill>
                <a:srgbClr val="000000"/>
              </a:solidFill>
              <a:latin typeface="Times New Roman" pitchFamily="65" charset="-122"/>
              <a:ea typeface="宋体" pitchFamily="65" charset="-122"/>
            </a:endParaRPr>
          </a:p>
          <a:p>
            <a:pPr algn="ct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都护行营太白③西</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角声一动胡天晓。</a:t>
            </a:r>
          </a:p>
          <a:p>
            <a:pPr eaLnBrk="0" latinLnBrk="1" hangingPunct="0">
              <a:lnSpc>
                <a:spcPct val="150000"/>
              </a:lnSpc>
              <a:spcBef>
                <a:spcPts val="141"/>
              </a:spcBef>
            </a:pP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注</a:t>
            </a:r>
            <a:r>
              <a:rPr lang="en-US" altLang="zh-CN" sz="1417" kern="0" dirty="0">
                <a:solidFill>
                  <a:srgbClr val="000000"/>
                </a:solidFill>
                <a:latin typeface="Times New Roman" pitchFamily="65" charset="-122"/>
                <a:ea typeface="宋体" pitchFamily="65" charset="-122"/>
              </a:rPr>
              <a:t>]    ①</a:t>
            </a:r>
            <a:r>
              <a:rPr lang="zh-CN" altLang="en-US" sz="1417" kern="0" dirty="0">
                <a:solidFill>
                  <a:srgbClr val="000000"/>
                </a:solidFill>
                <a:latin typeface="Times New Roman" pitchFamily="65" charset="-122"/>
                <a:ea typeface="宋体" pitchFamily="65" charset="-122"/>
              </a:rPr>
              <a:t>武威</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今甘肃武威。②碛</a:t>
            </a:r>
            <a:r>
              <a:rPr lang="en-US" altLang="zh-CN" sz="1417" kern="0" dirty="0">
                <a:solidFill>
                  <a:srgbClr val="000000"/>
                </a:solidFill>
                <a:latin typeface="Times New Roman" pitchFamily="65" charset="-122"/>
                <a:ea typeface="宋体" pitchFamily="65" charset="-122"/>
              </a:rPr>
              <a:t>(</a:t>
            </a:r>
            <a:r>
              <a:rPr lang="en-US" altLang="zh-CN" sz="1417" kern="0" dirty="0" err="1">
                <a:solidFill>
                  <a:srgbClr val="000000"/>
                </a:solidFill>
                <a:latin typeface="Times New Roman" pitchFamily="65" charset="-122"/>
                <a:ea typeface="宋体" pitchFamily="65" charset="-122"/>
              </a:rPr>
              <a:t>qì</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西</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沙漠以西</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这里指安西都护府。③太白</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指金星。古人认为太白星</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主管西方</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在某种情况下能预示敌人的败亡。</a:t>
            </a:r>
          </a:p>
          <a:p>
            <a:pPr marL="0" indent="0" eaLnBrk="0" latinLnBrk="1" hangingPunct="0">
              <a:lnSpc>
                <a:spcPct val="150000"/>
              </a:lnSpc>
              <a:spcBef>
                <a:spcPts val="141"/>
              </a:spcBef>
              <a:buNone/>
            </a:pPr>
            <a:endParaRPr lang="zh-CN" altLang="en-US" sz="1417" kern="0" dirty="0">
              <a:solidFill>
                <a:srgbClr val="000000"/>
              </a:solidFill>
              <a:latin typeface="Times New Roman" pitchFamily="65" charset="-122"/>
              <a:ea typeface="宋体" pitchFamily="65" charset="-122"/>
            </a:endParaRPr>
          </a:p>
        </p:txBody>
      </p:sp>
      <p:sp>
        <p:nvSpPr>
          <p:cNvPr id="3" name="TextBox 2">
            <a:extLst>
              <a:ext uri="{FF2B5EF4-FFF2-40B4-BE49-F238E27FC236}">
                <a16:creationId xmlns:a16="http://schemas.microsoft.com/office/drawing/2014/main" id="{13DBA803-CB18-491F-A067-E4EAE1C22FA3}"/>
              </a:ext>
            </a:extLst>
          </p:cNvPr>
          <p:cNvSpPr txBox="1"/>
          <p:nvPr/>
        </p:nvSpPr>
        <p:spPr>
          <a:xfrm>
            <a:off x="615367" y="2987923"/>
            <a:ext cx="8505000" cy="202696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(1)下面对这首诗的理解,不正确的一项是(2分)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A.“行人少”写出了火山的炎热,而那正是赴军必经之地,征程的艰难显而易见。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B.第二句意在表现马之神勇和一往无前的气概。以鸟喻马,表现马之迅疾及地之辽阔。</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C.第三句运用夸张,给人更加庄严、威风的感觉,“太白西”写出了都护行营的遥远。</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D.这首诗没有直接表达依依惜别之情,而是对征程进行了想象和描写,不落窠臼。</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(2)请简要赏析诗歌最后一句的意蕴。(3分)</a:t>
            </a:r>
            <a:endParaRPr lang="zh-CN" altLang="en-US" dirty="0"/>
          </a:p>
        </p:txBody>
      </p:sp>
    </p:spTree>
    <p:custDataLst>
      <p:custData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994247"/>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(1)B</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(2)字面意思:一声号角响起,军营的天就亮了。(1分)蕴含的深意:只要唐军一声号令,便可决胜敌军,(1分)使</a:t>
            </a:r>
            <a:br>
              <a:rPr dirty="0"/>
            </a:br>
            <a:r>
              <a:rPr lang="zh-CN" altLang="en-US" sz="1417" kern="0" dirty="0">
                <a:solidFill>
                  <a:srgbClr val="000000"/>
                </a:solidFill>
                <a:latin typeface="Times New Roman" pitchFamily="65" charset="-122"/>
                <a:ea typeface="宋体" pitchFamily="65" charset="-122"/>
              </a:rPr>
              <a:t>西域重见光明,边地安定。(1分)</a:t>
            </a:r>
            <a:endParaRPr lang="zh-CN" altLang="en-US" dirty="0"/>
          </a:p>
        </p:txBody>
      </p:sp>
      <p:sp>
        <p:nvSpPr>
          <p:cNvPr id="3" name="TextBox 2"/>
          <p:cNvSpPr txBox="1"/>
          <p:nvPr/>
        </p:nvSpPr>
        <p:spPr>
          <a:xfrm>
            <a:off x="720000" y="1847023"/>
            <a:ext cx="8505000" cy="295709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(1)本题考查对诗歌的理解能力。“看君马去疾如鸟”使读者如睹这样的景象:烈日炎炎,黄沙莽莽,</a:t>
            </a:r>
            <a:br>
              <a:rPr dirty="0"/>
            </a:br>
            <a:r>
              <a:rPr lang="zh-CN" altLang="en-US" sz="1417" kern="0" dirty="0">
                <a:solidFill>
                  <a:srgbClr val="000000"/>
                </a:solidFill>
                <a:latin typeface="Times New Roman" pitchFamily="65" charset="-122"/>
                <a:ea typeface="宋体" pitchFamily="65" charset="-122"/>
              </a:rPr>
              <a:t>在人烟断绝的原野上,一匹飞马掠野而过,向火山扑去。可见那骑者身手是何等矫健不凡。以鸟形容马,不</a:t>
            </a:r>
            <a:br>
              <a:rPr dirty="0"/>
            </a:br>
            <a:r>
              <a:rPr lang="zh-CN" altLang="en-US" sz="1417" kern="0" dirty="0">
                <a:solidFill>
                  <a:srgbClr val="000000"/>
                </a:solidFill>
                <a:latin typeface="Times New Roman" pitchFamily="65" charset="-122"/>
                <a:ea typeface="宋体" pitchFamily="65" charset="-122"/>
              </a:rPr>
              <a:t>仅写出其疾如飞,又通过其小,反衬出原野之广阔。本是“鸟飞千里不敢来”的火山,现在竟飞来这样一只</a:t>
            </a:r>
            <a:br>
              <a:rPr dirty="0"/>
            </a:br>
            <a:r>
              <a:rPr lang="zh-CN" altLang="en-US" sz="1417" kern="0" dirty="0">
                <a:solidFill>
                  <a:srgbClr val="000000"/>
                </a:solidFill>
                <a:latin typeface="Times New Roman" pitchFamily="65" charset="-122"/>
                <a:ea typeface="宋体" pitchFamily="65" charset="-122"/>
              </a:rPr>
              <a:t>不避烈焰的勇敢的“鸟”,令人肃然起敬。这就形象地歌颂了刘判官的神勇和一往无前的气概。</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(2)最后一句“角声一动胡天晓”真可谓一篇之警策。从字面理解,这是作者遥想军营之晨的情景。本来</a:t>
            </a:r>
            <a:br>
              <a:rPr dirty="0"/>
            </a:br>
            <a:r>
              <a:rPr lang="zh-CN" altLang="en-US" sz="1417" kern="0" dirty="0">
                <a:solidFill>
                  <a:srgbClr val="000000"/>
                </a:solidFill>
                <a:latin typeface="Times New Roman" pitchFamily="65" charset="-122"/>
                <a:ea typeface="宋体" pitchFamily="65" charset="-122"/>
              </a:rPr>
              <a:t>是拂晓到来军营才吹号角,然而在诗人天真的心里,却是一声号角将胡天惊晓(犹如号角能将兵士惊醒一</a:t>
            </a:r>
            <a:br>
              <a:rPr dirty="0"/>
            </a:br>
            <a:r>
              <a:rPr lang="zh-CN" altLang="en-US" sz="1417" kern="0" dirty="0">
                <a:solidFill>
                  <a:srgbClr val="000000"/>
                </a:solidFill>
                <a:latin typeface="Times New Roman" pitchFamily="65" charset="-122"/>
                <a:ea typeface="宋体" pitchFamily="65" charset="-122"/>
              </a:rPr>
              <a:t>样),显出唐军将士回旋天地的凌云壮志。联系上句“太白”出现所预兆的,这句之意蕴比字面意义远为深</a:t>
            </a:r>
            <a:br>
              <a:rPr dirty="0"/>
            </a:br>
            <a:r>
              <a:rPr lang="zh-CN" altLang="en-US" sz="1417" kern="0" dirty="0">
                <a:solidFill>
                  <a:srgbClr val="000000"/>
                </a:solidFill>
                <a:latin typeface="Times New Roman" pitchFamily="65" charset="-122"/>
                <a:ea typeface="宋体" pitchFamily="65" charset="-122"/>
              </a:rPr>
              <a:t>刻,它实际等于说:只要唐军一声号令,便可决胜敌军,一扫如磐夜气,使西域重见光明。由此,这首诗升华到</a:t>
            </a:r>
            <a:br>
              <a:rPr dirty="0"/>
            </a:br>
            <a:r>
              <a:rPr lang="zh-CN" altLang="en-US" sz="1417" kern="0" dirty="0">
                <a:solidFill>
                  <a:srgbClr val="000000"/>
                </a:solidFill>
                <a:latin typeface="Times New Roman" pitchFamily="65" charset="-122"/>
                <a:ea typeface="宋体" pitchFamily="65" charset="-122"/>
              </a:rPr>
              <a:t>了更高的思想境界。</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769925"/>
            <a:ext cx="8505000" cy="405393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(2019甘肃兰州A卷,7—8)阅读下面这首词,完成(1)—(2)题。(5分)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好事近·梦中作</a:t>
            </a:r>
            <a:r>
              <a:rPr lang="zh-CN" altLang="en-US" sz="1067" kern="0" baseline="59000" dirty="0">
                <a:solidFill>
                  <a:srgbClr val="000000"/>
                </a:solidFill>
                <a:latin typeface="Times New Roman" pitchFamily="65" charset="-122"/>
                <a:ea typeface="宋体" pitchFamily="65" charset="-122"/>
              </a:rPr>
              <a:t>①</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秦 观</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春路雨添花,花动一山春色。行到小溪深处,有黄鹂千百。　    飞云当面化龙蛇,夭矫</a:t>
            </a:r>
            <a:r>
              <a:rPr lang="zh-CN" altLang="en-US" sz="1067" kern="0" baseline="59000" dirty="0">
                <a:solidFill>
                  <a:srgbClr val="000000"/>
                </a:solidFill>
                <a:latin typeface="Times New Roman" pitchFamily="65" charset="-122"/>
                <a:ea typeface="宋体" pitchFamily="65" charset="-122"/>
              </a:rPr>
              <a:t>②</a:t>
            </a:r>
            <a:r>
              <a:rPr lang="zh-CN" altLang="en-US" sz="1417" kern="0" dirty="0">
                <a:solidFill>
                  <a:srgbClr val="000000"/>
                </a:solidFill>
                <a:latin typeface="Times New Roman" pitchFamily="65" charset="-122"/>
                <a:ea typeface="宋体" pitchFamily="65" charset="-122"/>
              </a:rPr>
              <a:t>转空碧。醉卧古藤</a:t>
            </a:r>
            <a:br>
              <a:rPr dirty="0"/>
            </a:br>
            <a:r>
              <a:rPr lang="zh-CN" altLang="en-US" sz="1417" kern="0" dirty="0">
                <a:solidFill>
                  <a:srgbClr val="000000"/>
                </a:solidFill>
                <a:latin typeface="Times New Roman" pitchFamily="65" charset="-122"/>
                <a:ea typeface="宋体" pitchFamily="65" charset="-122"/>
              </a:rPr>
              <a:t>阴下,了不知南北。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[注]　①该作写于词人被贬处州(今浙江丽水)时。②夭矫:形容姿态伸展屈曲而有气势。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(1)请你想象“花动一山春色”所展现的情景,并将它描写出来。(2分)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(2)下列对这首词的内容,理解不恰当的一项是(3分)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A.词的上片从视觉和听觉的角度写词人在山路、小溪深处的真实见闻。</a:t>
            </a: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B.词的下片写词人梦中仰观所见云空的变幻和歇息于古藤阴下的心理活动。</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C.结尾两句中的“醉”,不仅写卧态,而且也包括词人在梦境中的情态。</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D.“了不知南北”表现出与“一蓑烟雨任平生”一般自然平淡超脱的情绪。</a:t>
            </a:r>
          </a:p>
        </p:txBody>
      </p:sp>
    </p:spTree>
    <p:custDataLst>
      <p:custData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47208"/>
            <a:ext cx="8505000" cy="100707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(1)(示例)雨后接连绽放的春花,在风中闪动,装点出一山春色,令人心动。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(突出情景特点,给1分;描写形象,给1分)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(2)A</a:t>
            </a:r>
            <a:endParaRPr lang="zh-CN" altLang="en-US" dirty="0"/>
          </a:p>
        </p:txBody>
      </p:sp>
      <p:sp>
        <p:nvSpPr>
          <p:cNvPr id="3" name="TextBox 2"/>
          <p:cNvSpPr txBox="1"/>
          <p:nvPr/>
        </p:nvSpPr>
        <p:spPr>
          <a:xfrm>
            <a:off x="720000" y="2213324"/>
            <a:ext cx="8505000" cy="127124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(1)“花动一山春色”妙在“动”字,它将春花与春色有机地融为一体。春花是春天的使者,是春天</a:t>
            </a:r>
            <a:br>
              <a:rPr dirty="0"/>
            </a:br>
            <a:r>
              <a:rPr lang="zh-CN" altLang="en-US" sz="1417" kern="0" dirty="0">
                <a:solidFill>
                  <a:srgbClr val="000000"/>
                </a:solidFill>
                <a:latin typeface="Times New Roman" pitchFamily="65" charset="-122"/>
                <a:ea typeface="宋体" pitchFamily="65" charset="-122"/>
              </a:rPr>
              <a:t>代表性的景物,满山鲜花盛开、争奇斗妍,呈现出春天的生机勃勃、气象万千。山花开得迅速,词人在不知</a:t>
            </a:r>
            <a:br>
              <a:rPr dirty="0"/>
            </a:br>
            <a:r>
              <a:rPr lang="zh-CN" altLang="en-US" sz="1417" kern="0" dirty="0">
                <a:solidFill>
                  <a:srgbClr val="000000"/>
                </a:solidFill>
                <a:latin typeface="Times New Roman" pitchFamily="65" charset="-122"/>
                <a:ea typeface="宋体" pitchFamily="65" charset="-122"/>
              </a:rPr>
              <a:t>不觉中突然感受到春天的美好,喜悦之情溢于言表。花动即心动。(2)“真实见闻”显然是错误的,这首词</a:t>
            </a:r>
            <a:br>
              <a:rPr dirty="0"/>
            </a:br>
            <a:r>
              <a:rPr lang="zh-CN" altLang="en-US" sz="1417" kern="0" dirty="0">
                <a:solidFill>
                  <a:srgbClr val="000000"/>
                </a:solidFill>
                <a:latin typeface="Times New Roman" pitchFamily="65" charset="-122"/>
                <a:ea typeface="宋体" pitchFamily="65" charset="-122"/>
              </a:rPr>
              <a:t>标题中的“梦中作”,即表明是梦中的情景。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20000" y="1198553"/>
            <a:ext cx="8505000" cy="1978763"/>
            <a:chOff x="720000" y="1198553"/>
            <a:chExt cx="8505000" cy="1978763"/>
          </a:xfrm>
        </p:grpSpPr>
        <p:sp>
          <p:nvSpPr>
            <p:cNvPr id="4" name="TextBox 3"/>
            <p:cNvSpPr txBox="1"/>
            <p:nvPr/>
          </p:nvSpPr>
          <p:spPr>
            <a:xfrm>
              <a:off x="720000" y="1198553"/>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知识拓展　</a:t>
              </a:r>
              <a:r>
                <a:rPr lang="zh-CN" altLang="en-US" sz="1417" kern="0" dirty="0">
                  <a:solidFill>
                    <a:srgbClr val="000000"/>
                  </a:solidFill>
                  <a:latin typeface="Times New Roman" pitchFamily="65" charset="-122"/>
                  <a:ea typeface="宋体" pitchFamily="65" charset="-122"/>
                </a:rPr>
                <a:t>《好事近·梦中作》是北宋词人秦观创作的一首词。此词生动形象地描写了作者一次梦中之</a:t>
              </a:r>
              <a:endParaRPr lang="zh-CN" altLang="en-US" dirty="0"/>
            </a:p>
          </p:txBody>
        </p:sp>
        <p:sp>
          <p:nvSpPr>
            <p:cNvPr id="5" name="TextBox 2"/>
            <p:cNvSpPr txBox="1"/>
            <p:nvPr/>
          </p:nvSpPr>
          <p:spPr>
            <a:xfrm>
              <a:off x="720000" y="1528788"/>
              <a:ext cx="8505000" cy="164852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游的经过。词的上片写梦中雨后出游。沿路山花烂漫,色彩缤纷,一派明媚春光。下片写词人醉酒,梦中仰</a:t>
              </a:r>
              <a:br>
                <a:rPr dirty="0"/>
              </a:br>
              <a:r>
                <a:rPr lang="zh-CN" altLang="en-US" sz="1417" kern="0" dirty="0">
                  <a:solidFill>
                    <a:srgbClr val="000000"/>
                  </a:solidFill>
                  <a:latin typeface="Times New Roman" pitchFamily="65" charset="-122"/>
                  <a:ea typeface="宋体" pitchFamily="65" charset="-122"/>
                </a:rPr>
                <a:t>望碧空,看到“飞云”涌动,如龙蛇飞舞,变幻莫测,不禁为之神往,以至于忘乎所以,进入不知南北、物我两</a:t>
              </a:r>
              <a:br>
                <a:rPr dirty="0"/>
              </a:br>
              <a:r>
                <a:rPr lang="zh-CN" altLang="en-US" sz="1417" kern="0" dirty="0">
                  <a:solidFill>
                    <a:srgbClr val="000000"/>
                  </a:solidFill>
                  <a:latin typeface="Times New Roman" pitchFamily="65" charset="-122"/>
                  <a:ea typeface="宋体" pitchFamily="65" charset="-122"/>
                </a:rPr>
                <a:t>忘的仙境之中。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“醉卧古藤阴下,了不知南北”,由动至静,创造了一种无我之境,反映出词人消极出世的思想。古藤浓荫的</a:t>
              </a:r>
              <a:br>
                <a:rPr dirty="0"/>
              </a:br>
              <a:r>
                <a:rPr lang="zh-CN" altLang="en-US" sz="1417" kern="0" dirty="0">
                  <a:solidFill>
                    <a:srgbClr val="000000"/>
                  </a:solidFill>
                  <a:latin typeface="Times New Roman" pitchFamily="65" charset="-122"/>
                  <a:ea typeface="宋体" pitchFamily="65" charset="-122"/>
                </a:rPr>
                <a:t>覆盖下,词人酣然入睡,置一切于不顾,似乎达到了无我之境,实际上是对黑暗现实的一种消极反抗。</a:t>
              </a:r>
              <a:endParaRPr lang="zh-CN" altLang="en-US" dirty="0"/>
            </a:p>
          </p:txBody>
        </p:sp>
      </p:grpSp>
    </p:spTree>
    <p:custDataLst>
      <p:custData r:id="rId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2086"/>
            <a:ext cx="8505000" cy="336117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(2018长沙,10—11)古诗文阅读。(8分)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天末怀李白</a:t>
            </a:r>
            <a:r>
              <a:rPr lang="zh-CN" altLang="en-US" sz="1067" kern="0" baseline="59000" dirty="0">
                <a:solidFill>
                  <a:srgbClr val="000000"/>
                </a:solidFill>
                <a:latin typeface="Times New Roman" pitchFamily="65" charset="-122"/>
                <a:ea typeface="宋体" pitchFamily="65" charset="-122"/>
              </a:rPr>
              <a:t>①</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杜 甫</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凉风起天末,君子</a:t>
            </a:r>
            <a:r>
              <a:rPr lang="zh-CN" altLang="en-US" sz="1067" kern="0" baseline="59000" dirty="0">
                <a:solidFill>
                  <a:srgbClr val="000000"/>
                </a:solidFill>
                <a:latin typeface="Times New Roman" pitchFamily="65" charset="-122"/>
                <a:ea typeface="宋体" pitchFamily="65" charset="-122"/>
              </a:rPr>
              <a:t>②</a:t>
            </a:r>
            <a:r>
              <a:rPr lang="zh-CN" altLang="en-US" sz="1417" kern="0" dirty="0">
                <a:solidFill>
                  <a:srgbClr val="000000"/>
                </a:solidFill>
                <a:latin typeface="Times New Roman" pitchFamily="65" charset="-122"/>
                <a:ea typeface="宋体" pitchFamily="65" charset="-122"/>
              </a:rPr>
              <a:t>意如何?</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鸿雁几时到,江湖秋水多。</a:t>
            </a:r>
            <a:endParaRPr lang="en-US" altLang="zh-CN" sz="1417" kern="0" dirty="0">
              <a:solidFill>
                <a:srgbClr val="000000"/>
              </a:solidFill>
              <a:latin typeface="Times New Roman" pitchFamily="65" charset="-122"/>
              <a:ea typeface="宋体" pitchFamily="65" charset="-122"/>
            </a:endParaRPr>
          </a:p>
          <a:p>
            <a:pPr algn="ct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文章憎命达③</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魑魅④喜人过。</a:t>
            </a:r>
          </a:p>
          <a:p>
            <a:pPr algn="ct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应共冤魂语</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投诗赠汨罗⑤。</a:t>
            </a:r>
          </a:p>
          <a:p>
            <a:pPr eaLnBrk="0" latinLnBrk="1" hangingPunct="0">
              <a:lnSpc>
                <a:spcPct val="150000"/>
              </a:lnSpc>
              <a:spcBef>
                <a:spcPts val="141"/>
              </a:spcBef>
            </a:pP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注</a:t>
            </a:r>
            <a:r>
              <a:rPr lang="en-US" altLang="zh-CN" sz="1417" kern="0" dirty="0">
                <a:solidFill>
                  <a:srgbClr val="000000"/>
                </a:solidFill>
                <a:latin typeface="Times New Roman" pitchFamily="65" charset="-122"/>
                <a:ea typeface="宋体" pitchFamily="65" charset="-122"/>
              </a:rPr>
              <a:t>]    ①</a:t>
            </a:r>
            <a:r>
              <a:rPr lang="zh-CN" altLang="en-US" sz="1417" kern="0" dirty="0">
                <a:solidFill>
                  <a:srgbClr val="000000"/>
                </a:solidFill>
                <a:latin typeface="Times New Roman" pitchFamily="65" charset="-122"/>
                <a:ea typeface="宋体" pitchFamily="65" charset="-122"/>
              </a:rPr>
              <a:t>这首诗为诗人客居秦州</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今甘肃天水</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时所作。当时李白因受牵连而被流放夜郎</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途中遇赦还至湖</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南。天末</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天边。②君子</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指李白。③文章憎命达</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意谓文才出众者总是命途多舛。④魑魅</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比喻各种各样</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的坏人。⑤汨罗</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屈原在汨罗江含冤投水自尽。</a:t>
            </a:r>
          </a:p>
        </p:txBody>
      </p:sp>
    </p:spTree>
    <p:custDataLst>
      <p:custData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39257"/>
            <a:ext cx="8505000" cy="363413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(1)下面的理解或赏析,</a:t>
            </a:r>
            <a:r>
              <a:rPr lang="zh-CN" altLang="en-US" sz="1417" u="sng" kern="0" dirty="0">
                <a:solidFill>
                  <a:srgbClr val="000000"/>
                </a:solidFill>
                <a:latin typeface="Times New Roman" pitchFamily="65" charset="-122"/>
                <a:ea typeface="宋体" pitchFamily="65" charset="-122"/>
              </a:rPr>
              <a:t>不正确</a:t>
            </a:r>
            <a:r>
              <a:rPr lang="zh-CN" altLang="en-US" sz="1417" kern="0" dirty="0">
                <a:solidFill>
                  <a:srgbClr val="000000"/>
                </a:solidFill>
                <a:latin typeface="Times New Roman" pitchFamily="65" charset="-122"/>
                <a:ea typeface="宋体" pitchFamily="65" charset="-122"/>
              </a:rPr>
              <a:t>的两项是(4分)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A.古代一些物象常常被寄予特定的含义,例如“鸿雁几时到”中的“鸿雁”就因为有借雁足传信的说法,</a:t>
            </a:r>
            <a:br>
              <a:rPr dirty="0"/>
            </a:br>
            <a:r>
              <a:rPr lang="zh-CN" altLang="en-US" sz="1417" kern="0" dirty="0">
                <a:solidFill>
                  <a:srgbClr val="000000"/>
                </a:solidFill>
                <a:latin typeface="Times New Roman" pitchFamily="65" charset="-122"/>
                <a:ea typeface="宋体" pitchFamily="65" charset="-122"/>
              </a:rPr>
              <a:t>常常被用来借指书信。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B.意象与意境是诗歌鉴赏的重要元素,本诗在“风”“水”物象前分别添加“凉”和“秋”两字,形成意</a:t>
            </a:r>
            <a:br>
              <a:rPr dirty="0"/>
            </a:br>
            <a:r>
              <a:rPr lang="zh-CN" altLang="en-US" sz="1417" kern="0" dirty="0">
                <a:solidFill>
                  <a:srgbClr val="000000"/>
                </a:solidFill>
                <a:latin typeface="Times New Roman" pitchFamily="65" charset="-122"/>
                <a:ea typeface="宋体" pitchFamily="65" charset="-122"/>
              </a:rPr>
              <a:t>象,构建了共同的意境。</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en-US" altLang="zh-CN" sz="1417" kern="0" dirty="0">
                <a:solidFill>
                  <a:srgbClr val="000000"/>
                </a:solidFill>
                <a:latin typeface="Times New Roman" pitchFamily="65" charset="-122"/>
                <a:ea typeface="宋体" pitchFamily="65" charset="-122"/>
              </a:rPr>
              <a:t>C.“</a:t>
            </a:r>
            <a:r>
              <a:rPr lang="zh-CN" altLang="en-US" sz="1417" kern="0" dirty="0">
                <a:solidFill>
                  <a:srgbClr val="000000"/>
                </a:solidFill>
                <a:latin typeface="Times New Roman" pitchFamily="65" charset="-122"/>
                <a:ea typeface="宋体" pitchFamily="65" charset="-122"/>
              </a:rPr>
              <a:t>知人”是一种诗歌鉴赏的方法。作者视李白为知己</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首联在看似不经意的寒暄中表现出作者对李白</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的关切。</a:t>
            </a:r>
          </a:p>
          <a:p>
            <a:pPr eaLnBrk="0" latinLnBrk="1" hangingPunct="0">
              <a:lnSpc>
                <a:spcPct val="150000"/>
              </a:lnSpc>
              <a:spcBef>
                <a:spcPts val="141"/>
              </a:spcBef>
            </a:pPr>
            <a:r>
              <a:rPr lang="en-US" altLang="zh-CN" sz="1417" kern="0" dirty="0">
                <a:solidFill>
                  <a:srgbClr val="000000"/>
                </a:solidFill>
                <a:latin typeface="Times New Roman" pitchFamily="65" charset="-122"/>
                <a:ea typeface="宋体" pitchFamily="65" charset="-122"/>
              </a:rPr>
              <a:t>D.“</a:t>
            </a:r>
            <a:r>
              <a:rPr lang="zh-CN" altLang="en-US" sz="1417" kern="0" dirty="0">
                <a:solidFill>
                  <a:srgbClr val="000000"/>
                </a:solidFill>
                <a:latin typeface="Times New Roman" pitchFamily="65" charset="-122"/>
                <a:ea typeface="宋体" pitchFamily="65" charset="-122"/>
              </a:rPr>
              <a:t>论世”也是一种重要的鉴赏方法。作者在动乱年代与李白一起被流放</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所以才由李白的遭遇联想到</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自己的遭遇</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感慨万千。</a:t>
            </a:r>
          </a:p>
          <a:p>
            <a:pPr eaLnBrk="0" latinLnBrk="1" hangingPunct="0">
              <a:lnSpc>
                <a:spcPct val="150000"/>
              </a:lnSpc>
              <a:spcBef>
                <a:spcPts val="141"/>
              </a:spcBef>
            </a:pPr>
            <a:r>
              <a:rPr lang="en-US" altLang="zh-CN" sz="1417" kern="0" dirty="0">
                <a:solidFill>
                  <a:srgbClr val="000000"/>
                </a:solidFill>
                <a:latin typeface="Times New Roman" pitchFamily="65" charset="-122"/>
                <a:ea typeface="宋体" pitchFamily="65" charset="-122"/>
              </a:rPr>
              <a:t>E.</a:t>
            </a:r>
            <a:r>
              <a:rPr lang="zh-CN" altLang="en-US" sz="1417" kern="0" dirty="0">
                <a:solidFill>
                  <a:srgbClr val="000000"/>
                </a:solidFill>
                <a:latin typeface="Times New Roman" pitchFamily="65" charset="-122"/>
                <a:ea typeface="宋体" pitchFamily="65" charset="-122"/>
              </a:rPr>
              <a:t>诗歌采用了对比的表现手法</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通过一“憎”一“喜”的对比</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主要写出了诗人对自己命运坎坷的无尽感叹。</a:t>
            </a:r>
          </a:p>
          <a:p>
            <a:pPr eaLnBrk="0" latinLnBrk="1" hangingPunct="0">
              <a:lnSpc>
                <a:spcPct val="150000"/>
              </a:lnSpc>
              <a:spcBef>
                <a:spcPts val="141"/>
              </a:spcBef>
            </a:pPr>
            <a:r>
              <a:rPr lang="en-US" altLang="zh-CN" sz="1417"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诗人为什么说“应共冤魂语”</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诗歌表达了诗人怎样的情感</a:t>
            </a:r>
            <a:r>
              <a:rPr lang="en-US" altLang="zh-CN" sz="1417"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分</a:t>
            </a:r>
            <a:r>
              <a:rPr lang="en-US" altLang="zh-CN" sz="1417" kern="0" dirty="0">
                <a:solidFill>
                  <a:srgbClr val="000000"/>
                </a:solidFill>
                <a:latin typeface="Times New Roman" pitchFamily="65" charset="-122"/>
                <a:ea typeface="宋体" pitchFamily="65" charset="-122"/>
              </a:rPr>
              <a:t>)</a:t>
            </a:r>
            <a:endParaRPr lang="zh-CN" altLang="en-US" sz="1417" kern="0" dirty="0">
              <a:solidFill>
                <a:srgbClr val="000000"/>
              </a:solidFill>
              <a:latin typeface="Times New Roman" pitchFamily="65" charset="-122"/>
              <a:ea typeface="宋体" pitchFamily="65" charset="-122"/>
            </a:endParaRPr>
          </a:p>
        </p:txBody>
      </p:sp>
    </p:spTree>
    <p:custDataLst>
      <p:custData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32520"/>
            <a:ext cx="8505000" cy="167417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(1)DE</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(2)①因为李白和屈原都是被谗放逐的。(1分,答“被诬陷的”等意思相近的词语均可。)②对李白的无比</a:t>
            </a:r>
            <a:br>
              <a:rPr dirty="0"/>
            </a:br>
            <a:r>
              <a:rPr lang="zh-CN" altLang="en-US" sz="1417" kern="0" dirty="0">
                <a:solidFill>
                  <a:srgbClr val="000000"/>
                </a:solidFill>
                <a:latin typeface="Times New Roman" pitchFamily="65" charset="-122"/>
                <a:ea typeface="宋体" pitchFamily="65" charset="-122"/>
              </a:rPr>
              <a:t>关怀、思念(怀念);对李白不幸身世(命运)的深切同情;自身内心深处的悲苦。(3分,每一点1分,意思相近便</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可。)</a:t>
            </a:r>
          </a:p>
          <a:p>
            <a:pPr marL="0" indent="0" eaLnBrk="0" latinLnBrk="1" hangingPunct="0">
              <a:lnSpc>
                <a:spcPct val="150000"/>
              </a:lnSpc>
              <a:spcBef>
                <a:spcPts val="141"/>
              </a:spcBef>
              <a:buNone/>
            </a:pPr>
            <a:endParaRPr lang="zh-CN" altLang="en-US" sz="1417" kern="0" dirty="0">
              <a:solidFill>
                <a:srgbClr val="000000"/>
              </a:solidFill>
              <a:latin typeface="Times New Roman" pitchFamily="65" charset="-122"/>
              <a:ea typeface="宋体" pitchFamily="65" charset="-122"/>
            </a:endParaRPr>
          </a:p>
        </p:txBody>
      </p:sp>
      <p:sp>
        <p:nvSpPr>
          <p:cNvPr id="3" name="TextBox 2"/>
          <p:cNvSpPr txBox="1"/>
          <p:nvPr/>
        </p:nvSpPr>
        <p:spPr>
          <a:xfrm>
            <a:off x="720000" y="2540464"/>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(1)D.“作者在动乱年代与李白一起被流放”“由李白的遭遇联想到自己的遭遇”错误,结合注释</a:t>
            </a:r>
            <a:br>
              <a:rPr dirty="0"/>
            </a:br>
            <a:r>
              <a:rPr lang="zh-CN" altLang="en-US" sz="1417" kern="0" dirty="0">
                <a:solidFill>
                  <a:srgbClr val="000000"/>
                </a:solidFill>
                <a:latin typeface="Times New Roman" pitchFamily="65" charset="-122"/>
                <a:ea typeface="宋体" pitchFamily="65" charset="-122"/>
              </a:rPr>
              <a:t>可知杜甫没有和李白一起被流放。E.“主要写出了诗人对自己命运坎坷的无尽感叹”的表述是错误的。</a:t>
            </a:r>
            <a:br>
              <a:rPr dirty="0"/>
            </a:br>
            <a:r>
              <a:rPr lang="zh-CN" altLang="en-US" sz="1417" kern="0" dirty="0">
                <a:solidFill>
                  <a:srgbClr val="000000"/>
                </a:solidFill>
                <a:latin typeface="Times New Roman" pitchFamily="65" charset="-122"/>
                <a:ea typeface="宋体" pitchFamily="65" charset="-122"/>
              </a:rPr>
              <a:t>“文章憎命达,魑魅喜人过”道出了自古以来才智之士的共同命运,是对无数历史事实的高度总结。</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6117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(2020长沙,8—9)阅读下面的古诗,完成(1)—(2)题。(6分)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感遇</a:t>
            </a:r>
            <a:r>
              <a:rPr lang="zh-CN" altLang="en-US" sz="1067" kern="0" baseline="59000" dirty="0">
                <a:solidFill>
                  <a:srgbClr val="000000"/>
                </a:solidFill>
                <a:latin typeface="Times New Roman" pitchFamily="65" charset="-122"/>
                <a:ea typeface="宋体" pitchFamily="65" charset="-122"/>
              </a:rPr>
              <a:t>①</a:t>
            </a:r>
            <a:r>
              <a:rPr lang="zh-CN" altLang="en-US" sz="1417" kern="0" dirty="0">
                <a:solidFill>
                  <a:srgbClr val="000000"/>
                </a:solidFill>
                <a:latin typeface="Times New Roman" pitchFamily="65" charset="-122"/>
                <a:ea typeface="宋体" pitchFamily="65" charset="-122"/>
              </a:rPr>
              <a:t>(其一)</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张九龄</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兰叶春葳蕤</a:t>
            </a:r>
            <a:r>
              <a:rPr lang="zh-CN" altLang="en-US" sz="1067" kern="0" baseline="59000" dirty="0">
                <a:solidFill>
                  <a:srgbClr val="000000"/>
                </a:solidFill>
                <a:latin typeface="Times New Roman" pitchFamily="65" charset="-122"/>
                <a:ea typeface="宋体" pitchFamily="65" charset="-122"/>
              </a:rPr>
              <a:t>②</a:t>
            </a:r>
            <a:r>
              <a:rPr lang="zh-CN" altLang="en-US" sz="1417" kern="0" dirty="0">
                <a:solidFill>
                  <a:srgbClr val="000000"/>
                </a:solidFill>
                <a:latin typeface="Times New Roman" pitchFamily="65" charset="-122"/>
                <a:ea typeface="宋体" pitchFamily="65" charset="-122"/>
              </a:rPr>
              <a:t>,桂华秋皎洁</a:t>
            </a:r>
            <a:r>
              <a:rPr lang="zh-CN" altLang="en-US" sz="1067" kern="0" baseline="59000" dirty="0">
                <a:solidFill>
                  <a:srgbClr val="000000"/>
                </a:solidFill>
                <a:latin typeface="Times New Roman" pitchFamily="65" charset="-122"/>
                <a:ea typeface="宋体" pitchFamily="65" charset="-122"/>
              </a:rPr>
              <a:t>③</a:t>
            </a:r>
            <a:r>
              <a:rPr lang="zh-CN" altLang="en-US" sz="1417" kern="0" dirty="0">
                <a:solidFill>
                  <a:srgbClr val="000000"/>
                </a:solidFill>
                <a:latin typeface="Times New Roman" pitchFamily="65" charset="-122"/>
                <a:ea typeface="宋体" pitchFamily="65" charset="-122"/>
              </a:rPr>
              <a:t>。</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欣欣此生意,自尔为佳节</a:t>
            </a:r>
            <a:r>
              <a:rPr lang="zh-CN" altLang="en-US" sz="1067" kern="0" baseline="59000" dirty="0">
                <a:solidFill>
                  <a:srgbClr val="000000"/>
                </a:solidFill>
                <a:latin typeface="Times New Roman" pitchFamily="65" charset="-122"/>
                <a:ea typeface="宋体" pitchFamily="65" charset="-122"/>
              </a:rPr>
              <a:t>④</a:t>
            </a:r>
            <a:r>
              <a:rPr lang="zh-CN" altLang="en-US" sz="1417" kern="0" dirty="0">
                <a:solidFill>
                  <a:srgbClr val="000000"/>
                </a:solidFill>
                <a:latin typeface="Times New Roman" pitchFamily="65" charset="-122"/>
                <a:ea typeface="宋体" pitchFamily="65" charset="-122"/>
              </a:rPr>
              <a:t>。</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谁知林栖者</a:t>
            </a:r>
            <a:r>
              <a:rPr lang="zh-CN" altLang="en-US" sz="1067" kern="0" baseline="59000" dirty="0">
                <a:solidFill>
                  <a:srgbClr val="000000"/>
                </a:solidFill>
                <a:latin typeface="Times New Roman" pitchFamily="65" charset="-122"/>
                <a:ea typeface="宋体" pitchFamily="65" charset="-122"/>
              </a:rPr>
              <a:t>⑤</a:t>
            </a:r>
            <a:r>
              <a:rPr lang="zh-CN" altLang="en-US" sz="1417" kern="0" dirty="0">
                <a:solidFill>
                  <a:srgbClr val="000000"/>
                </a:solidFill>
                <a:latin typeface="Times New Roman" pitchFamily="65" charset="-122"/>
                <a:ea typeface="宋体" pitchFamily="65" charset="-122"/>
              </a:rPr>
              <a:t>,闻风坐相悦⑥。</a:t>
            </a:r>
            <a:endParaRPr lang="en-US" altLang="zh-CN" sz="1417" kern="0" dirty="0">
              <a:solidFill>
                <a:srgbClr val="000000"/>
              </a:solidFill>
              <a:latin typeface="Times New Roman" pitchFamily="65" charset="-122"/>
              <a:ea typeface="宋体" pitchFamily="65" charset="-122"/>
            </a:endParaRPr>
          </a:p>
          <a:p>
            <a:pPr algn="ct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草木有本心</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何求美人折</a:t>
            </a:r>
            <a:r>
              <a:rPr lang="en-US" altLang="zh-CN" sz="1417" kern="0" dirty="0">
                <a:solidFill>
                  <a:srgbClr val="000000"/>
                </a:solidFill>
                <a:latin typeface="Times New Roman" pitchFamily="65" charset="-122"/>
                <a:ea typeface="宋体" pitchFamily="65" charset="-122"/>
              </a:rPr>
              <a:t>?</a:t>
            </a:r>
            <a:endParaRPr lang="zh-CN" altLang="en-US"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注</a:t>
            </a:r>
            <a:r>
              <a:rPr lang="en-US" altLang="zh-CN" sz="1417" kern="0" dirty="0">
                <a:solidFill>
                  <a:srgbClr val="000000"/>
                </a:solidFill>
                <a:latin typeface="Times New Roman" pitchFamily="65" charset="-122"/>
                <a:ea typeface="宋体" pitchFamily="65" charset="-122"/>
              </a:rPr>
              <a:t>]    ①</a:t>
            </a:r>
            <a:r>
              <a:rPr lang="zh-CN" altLang="en-US" sz="1417" kern="0" dirty="0">
                <a:solidFill>
                  <a:srgbClr val="000000"/>
                </a:solidFill>
                <a:latin typeface="Times New Roman" pitchFamily="65" charset="-122"/>
                <a:ea typeface="宋体" pitchFamily="65" charset="-122"/>
              </a:rPr>
              <a:t>此诗为张九龄遭谗被贬后所作。②葳蕤</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茂盛。③皎洁</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皎明洁净。④自尔为佳节</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指兰、桂各自</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适应季节的特性。⑤林栖者</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指隐居者。⑥闻风</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借用典故。指林栖者由于闻到了兰、桂的芬香</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因而对</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兰、桂产生了爱慕之情。</a:t>
            </a:r>
            <a:endParaRPr lang="zh-CN" altLang="en-US" dirty="0"/>
          </a:p>
        </p:txBody>
      </p:sp>
    </p:spTree>
    <p:custDataLst>
      <p:custData r:id="rId1"/>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20000" y="1127115"/>
            <a:ext cx="8505000" cy="236693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方法技巧　</a:t>
            </a:r>
            <a:r>
              <a:rPr lang="zh-CN" altLang="en-US" sz="1417" kern="0" dirty="0">
                <a:solidFill>
                  <a:srgbClr val="000000"/>
                </a:solidFill>
                <a:latin typeface="Times New Roman" pitchFamily="65" charset="-122"/>
                <a:ea typeface="宋体" pitchFamily="65" charset="-122"/>
              </a:rPr>
              <a:t>诗歌客观题解题四考虑</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①考虑意象、意境的具体解读是否准确。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②考虑古诗词的文学常识表达是否准确。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③考虑写作手法辨析是否准确。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④考虑主要内容、思想情感是否准确。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(2)本题考查理解诗句内涵、把握诗歌情感的能力。可通过注释①得知该诗的写作背景:李白受牵连被流</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放,途中遇赦,结合诗题中的“怀”解读诗人着重表达的情感:对李白的思念与牵挂。</a:t>
            </a:r>
          </a:p>
        </p:txBody>
      </p:sp>
    </p:spTree>
    <p:custDataLst>
      <p:custData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72226"/>
            <a:ext cx="8505000" cy="372678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(2017湖北黄冈,26—28)阅读下面杜甫的两首诗,回答(1)—(3)题。(8分)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[甲]春　望</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国破山河在,城春草木深。</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感时花溅泪,恨别鸟惊心。</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烽火连三月,家书抵万金。</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白头搔更短,浑欲不胜簪。</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[乙]闻官军收河南河北</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剑外</a:t>
            </a:r>
            <a:r>
              <a:rPr lang="zh-CN" altLang="en-US" sz="1067" kern="0" baseline="59000" dirty="0">
                <a:solidFill>
                  <a:srgbClr val="000000"/>
                </a:solidFill>
                <a:latin typeface="Times New Roman" pitchFamily="65" charset="-122"/>
                <a:ea typeface="宋体" pitchFamily="65" charset="-122"/>
              </a:rPr>
              <a:t>①</a:t>
            </a:r>
            <a:r>
              <a:rPr lang="zh-CN" altLang="en-US" sz="1417" kern="0" dirty="0">
                <a:solidFill>
                  <a:srgbClr val="000000"/>
                </a:solidFill>
                <a:latin typeface="Times New Roman" pitchFamily="65" charset="-122"/>
                <a:ea typeface="宋体" pitchFamily="65" charset="-122"/>
              </a:rPr>
              <a:t>忽传收蓟北②,初闻涕泪满衣裳。</a:t>
            </a:r>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却看妻子愁何在,漫卷诗书喜欲狂。</a:t>
            </a:r>
            <a:endParaRPr lang="en-US" altLang="zh-CN" sz="1417" kern="0" dirty="0">
              <a:solidFill>
                <a:srgbClr val="000000"/>
              </a:solidFill>
              <a:latin typeface="Times New Roman" pitchFamily="65" charset="-122"/>
              <a:ea typeface="宋体" pitchFamily="65" charset="-122"/>
            </a:endParaRPr>
          </a:p>
          <a:p>
            <a:pPr algn="ct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白日放歌须纵酒,青春作伴好还乡。</a:t>
            </a:r>
          </a:p>
          <a:p>
            <a:pPr algn="ct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即从巴峡穿巫峡,便下襄阳向洛阳。</a:t>
            </a:r>
          </a:p>
        </p:txBody>
      </p:sp>
    </p:spTree>
    <p:custDataLst>
      <p:custData r:id="rId1"/>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401545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[注]    ①剑外:剑门之外,泛指蜀中地区。②蓟北:河北北部地区,安史之乱时叛军的根据地范阳一带。</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(1)下列赏析不准确的一项是(2分)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A.甲诗开篇即写眼前之景:虽山河仍在,可城破国陷,一片荒凉衰朽景象。一个“破”字,令人触目惊心;一</a:t>
            </a:r>
            <a:br>
              <a:rPr dirty="0"/>
            </a:br>
            <a:r>
              <a:rPr lang="zh-CN" altLang="en-US" sz="1417" kern="0" dirty="0">
                <a:solidFill>
                  <a:srgbClr val="000000"/>
                </a:solidFill>
                <a:latin typeface="Times New Roman" pitchFamily="65" charset="-122"/>
                <a:ea typeface="宋体" pitchFamily="65" charset="-122"/>
              </a:rPr>
              <a:t>个“深”字,让人满目凄然。</a:t>
            </a: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B.甲诗尾联写诗人忧愁渐深,头发愈少,简直连簪子也别不上。这种愁情是诗人与亲人书信中断,思念亲人</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所致。</a:t>
            </a: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C.甲诗全诗由景及情,情景交融,感情深沉,含蓄凝练,充分体现了诗人“沉郁顿挫”的艺术风格。</a:t>
            </a: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D.乙诗抒写诗人情感时运用了神态描写和动作描写的手法。</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en-US" altLang="zh-CN" sz="1417"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乙诗尾联中连用了“巴峡”“巫峡”“襄阳”“洛阳”四个地名</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请分析“即从”“穿”“便下”</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“向”这几个连接词的妙处。</a:t>
            </a:r>
            <a:r>
              <a:rPr lang="en-US" altLang="zh-CN" sz="1417"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分</a:t>
            </a:r>
            <a:r>
              <a:rPr lang="en-US" altLang="zh-CN" sz="1417" kern="0" dirty="0">
                <a:solidFill>
                  <a:srgbClr val="000000"/>
                </a:solidFill>
                <a:latin typeface="Times New Roman" pitchFamily="65" charset="-122"/>
                <a:ea typeface="宋体" pitchFamily="65" charset="-122"/>
              </a:rPr>
              <a:t>)</a:t>
            </a:r>
            <a:endParaRPr lang="zh-CN" altLang="en-US"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en-US" altLang="zh-CN" sz="1417"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甲诗写于安史之乱开始时</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乙诗写于安史之乱结束时</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两诗都写到了“泪”</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请分析它们各自蕴含的情</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感。</a:t>
            </a:r>
            <a:r>
              <a:rPr lang="en-US" altLang="zh-CN" sz="1417"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分</a:t>
            </a:r>
            <a:r>
              <a:rPr lang="en-US" altLang="zh-CN" sz="1417" kern="0" dirty="0">
                <a:solidFill>
                  <a:srgbClr val="000000"/>
                </a:solidFill>
                <a:latin typeface="Times New Roman" pitchFamily="65" charset="-122"/>
                <a:ea typeface="宋体" pitchFamily="65" charset="-122"/>
              </a:rPr>
              <a:t>)</a:t>
            </a:r>
            <a:endParaRPr lang="zh-CN" altLang="en-US" sz="1417" kern="0" dirty="0">
              <a:solidFill>
                <a:srgbClr val="000000"/>
              </a:solidFill>
              <a:latin typeface="Times New Roman" pitchFamily="65" charset="-122"/>
              <a:ea typeface="宋体" pitchFamily="65" charset="-122"/>
            </a:endParaRPr>
          </a:p>
        </p:txBody>
      </p:sp>
    </p:spTree>
    <p:custDataLst>
      <p:custData r:id="rId1"/>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127124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(1)B　(2)用四个连接词将四个本来相距很远的地方贯穿在一起,写出了诗人听闻喜讯后的喜悦心</a:t>
            </a:r>
            <a:br>
              <a:rPr dirty="0"/>
            </a:br>
            <a:r>
              <a:rPr lang="zh-CN" altLang="en-US" sz="1417" kern="0" dirty="0">
                <a:solidFill>
                  <a:srgbClr val="000000"/>
                </a:solidFill>
                <a:latin typeface="Times New Roman" pitchFamily="65" charset="-122"/>
                <a:ea typeface="宋体" pitchFamily="65" charset="-122"/>
              </a:rPr>
              <a:t>情以及迫切渴望回到故乡(归心似箭)的思想感情。(2分)(3)甲诗中的眼泪是因为诗人看到国家沦丧,城池</a:t>
            </a:r>
            <a:br>
              <a:rPr dirty="0"/>
            </a:br>
            <a:r>
              <a:rPr lang="zh-CN" altLang="en-US" sz="1417" kern="0" dirty="0">
                <a:solidFill>
                  <a:srgbClr val="000000"/>
                </a:solidFill>
                <a:latin typeface="Times New Roman" pitchFamily="65" charset="-122"/>
                <a:ea typeface="宋体" pitchFamily="65" charset="-122"/>
              </a:rPr>
              <a:t>破败,百姓离散,到处一片衰朽景象,内心无比伤痛悲愤而伤心垂泪,这泪是伤心之泪。(2分)乙诗中的眼泪</a:t>
            </a:r>
            <a:br>
              <a:rPr dirty="0"/>
            </a:br>
            <a:r>
              <a:rPr lang="zh-CN" altLang="en-US" sz="1417" kern="0" dirty="0">
                <a:solidFill>
                  <a:srgbClr val="000000"/>
                </a:solidFill>
                <a:latin typeface="Times New Roman" pitchFamily="65" charset="-122"/>
                <a:ea typeface="宋体" pitchFamily="65" charset="-122"/>
              </a:rPr>
              <a:t>是因为诗人听到官军取得战争胜利消息后,内心无比激动和喜悦而落泪,这泪是欣喜之泪。(2分)</a:t>
            </a:r>
            <a:endParaRPr lang="zh-CN" altLang="en-US" dirty="0"/>
          </a:p>
        </p:txBody>
      </p:sp>
      <p:sp>
        <p:nvSpPr>
          <p:cNvPr id="3" name="TextBox 2"/>
          <p:cNvSpPr txBox="1"/>
          <p:nvPr/>
        </p:nvSpPr>
        <p:spPr>
          <a:xfrm>
            <a:off x="720000" y="2448934"/>
            <a:ext cx="8505000" cy="1321387"/>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解析　</a:t>
            </a:r>
            <a:r>
              <a:rPr lang="en-US" altLang="zh-CN" sz="1417"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本题考查诗词赏析能力。诗歌的尾联</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诗人由国破家亡、战乱分离写到自己的衰老。“白发”</a:t>
            </a:r>
            <a:br>
              <a:rPr lang="zh-CN" altLang="en-US" sz="1600" dirty="0"/>
            </a:br>
            <a:r>
              <a:rPr lang="zh-CN" altLang="en-US" sz="1417" kern="0" dirty="0">
                <a:solidFill>
                  <a:srgbClr val="000000"/>
                </a:solidFill>
                <a:latin typeface="Times New Roman" pitchFamily="65" charset="-122"/>
                <a:ea typeface="宋体" pitchFamily="65" charset="-122"/>
              </a:rPr>
              <a:t>是愁出来的</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搔”欲解愁而愁更愁。头发白了、疏了</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从头发的变化</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读者可感受到诗人内心的痛苦和愁</a:t>
            </a:r>
            <a:br>
              <a:rPr lang="zh-CN" altLang="en-US" sz="1600" dirty="0"/>
            </a:br>
            <a:r>
              <a:rPr lang="zh-CN" altLang="en-US" sz="1417" kern="0" dirty="0">
                <a:solidFill>
                  <a:srgbClr val="000000"/>
                </a:solidFill>
                <a:latin typeface="Times New Roman" pitchFamily="65" charset="-122"/>
                <a:ea typeface="宋体" pitchFamily="65" charset="-122"/>
              </a:rPr>
              <a:t>怨</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更加体会到诗人伤时忧国、思念家人的真切</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这是一个感人至深、完整丰满的艺术形象。说愁情只是</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思念亲人所致是不正确的。</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74001"/>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(2)本题考查品析诗词语言的能力。“巴峡”“巫峡”“襄阳”“洛阳”,这四个地方相距很远,而一用</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“即从”“穿”“便下”“向”贯穿起来,就使人头脑中出现了疾速飞驰的画面,一个接一个地从眼前</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一闪而过。诗人既展示想象,又描绘实境。从“巴峡”到“巫峡”,峡险而窄,舟行如梭,所以用“穿”;</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出“巫峡”到“襄阳”,顺流疾驶,所以用“下”;从“襄阳”到“洛阳”,已换陆路,所以用“向”,用字</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高度准确。这两句写出了诗人迫切渴望回到家乡的思想感情。(3)本题考查对作者思想情感的把握能</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力。分析作者的思想情感一定要联系创作的时代背景。题干已经点明了这两首诗创作于安史之乱的</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不同阶段。在开始阶段,叛军的气焰嚣张,而唐军节节败退,都城长安被攻占,身处沦陷区的杜甫目睹了</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长安城一片萧条零落的景象,百感交集,此时的泪,是伤心之泪。到安史之乱临近结束之时,杜甫由于安</a:t>
            </a:r>
            <a:br>
              <a:rPr dirty="0"/>
            </a:br>
            <a:r>
              <a:rPr lang="zh-CN" altLang="en-US" sz="1417" kern="0" dirty="0">
                <a:solidFill>
                  <a:srgbClr val="000000"/>
                </a:solidFill>
                <a:latin typeface="Times New Roman" pitchFamily="65" charset="-122"/>
                <a:ea typeface="宋体" pitchFamily="65" charset="-122"/>
              </a:rPr>
              <a:t>史之乱已漂泊剑门之外多年,他期望着能够早日平息叛乱,叶落归根。突然他听说官军收复了蓟北,喜</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极而泣。此时的泪,是激动之泪、欣喜之泪。</a:t>
            </a:r>
            <a:endParaRPr lang="zh-CN" altLang="en-US" dirty="0"/>
          </a:p>
        </p:txBody>
      </p:sp>
    </p:spTree>
    <p:custDataLst>
      <p:custData r:id="rId1"/>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22534"/>
            <a:ext cx="8505000" cy="3405932"/>
          </a:xfrm>
          <a:prstGeom prst="rect">
            <a:avLst/>
          </a:prstGeom>
          <a:noFill/>
        </p:spPr>
        <p:txBody>
          <a:bodyPr wrap="square" lIns="0" tIns="0" rIns="0" bIns="0" rtlCol="0">
            <a:spAutoFit/>
          </a:bodyPr>
          <a:lstStyle/>
          <a:p>
            <a:pPr marL="0" indent="0" algn="ctr" eaLnBrk="0" latinLnBrk="1" hangingPunct="0">
              <a:lnSpc>
                <a:spcPct val="150000"/>
              </a:lnSpc>
              <a:spcBef>
                <a:spcPts val="141"/>
              </a:spcBef>
              <a:buNone/>
            </a:pPr>
            <a:r>
              <a:rPr lang="zh-CN" altLang="en-US" sz="1500" dirty="0">
                <a:latin typeface="Microsoft YaHei"/>
                <a:ea typeface="Microsoft YaHei"/>
                <a:cs typeface="Microsoft YaHei"/>
              </a:rPr>
              <a:t>2018—2020年模拟·专项题组</a:t>
            </a:r>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(2020长沙一模,10—11)阅读下面文字,完成题目。(8分)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春题湖上</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白居易</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湖上春来似画图,乱峰</a:t>
            </a:r>
            <a:r>
              <a:rPr lang="zh-CN" altLang="en-US" sz="1067" kern="0" baseline="59000" dirty="0">
                <a:solidFill>
                  <a:srgbClr val="000000"/>
                </a:solidFill>
                <a:latin typeface="Times New Roman" pitchFamily="65" charset="-122"/>
                <a:ea typeface="宋体" pitchFamily="65" charset="-122"/>
              </a:rPr>
              <a:t>①</a:t>
            </a:r>
            <a:r>
              <a:rPr lang="zh-CN" altLang="en-US" sz="1417" kern="0" dirty="0">
                <a:solidFill>
                  <a:srgbClr val="000000"/>
                </a:solidFill>
                <a:latin typeface="Times New Roman" pitchFamily="65" charset="-122"/>
                <a:ea typeface="宋体" pitchFamily="65" charset="-122"/>
              </a:rPr>
              <a:t>围绕水平铺。</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松排山面千重翠,月点波心一颗珠。</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碧毯线头</a:t>
            </a:r>
            <a:r>
              <a:rPr lang="zh-CN" altLang="en-US" sz="1067" kern="0" baseline="59000" dirty="0">
                <a:solidFill>
                  <a:srgbClr val="000000"/>
                </a:solidFill>
                <a:latin typeface="Times New Roman" pitchFamily="65" charset="-122"/>
                <a:ea typeface="宋体" pitchFamily="65" charset="-122"/>
              </a:rPr>
              <a:t>②</a:t>
            </a:r>
            <a:r>
              <a:rPr lang="zh-CN" altLang="en-US" sz="1417" kern="0" dirty="0">
                <a:solidFill>
                  <a:srgbClr val="000000"/>
                </a:solidFill>
                <a:latin typeface="Times New Roman" pitchFamily="65" charset="-122"/>
                <a:ea typeface="宋体" pitchFamily="65" charset="-122"/>
              </a:rPr>
              <a:t>抽早稻,青罗裙带展新蒲</a:t>
            </a:r>
            <a:r>
              <a:rPr lang="zh-CN" altLang="en-US" sz="1067" kern="0" baseline="59000" dirty="0">
                <a:solidFill>
                  <a:srgbClr val="000000"/>
                </a:solidFill>
                <a:latin typeface="Times New Roman" pitchFamily="65" charset="-122"/>
                <a:ea typeface="宋体" pitchFamily="65" charset="-122"/>
              </a:rPr>
              <a:t>③</a:t>
            </a:r>
            <a:r>
              <a:rPr lang="zh-CN" altLang="en-US" sz="1417" kern="0" dirty="0">
                <a:solidFill>
                  <a:srgbClr val="000000"/>
                </a:solidFill>
                <a:latin typeface="Times New Roman" pitchFamily="65" charset="-122"/>
                <a:ea typeface="宋体" pitchFamily="65" charset="-122"/>
              </a:rPr>
              <a:t>。</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未能抛得杭州去,一半勾留</a:t>
            </a:r>
            <a:r>
              <a:rPr lang="zh-CN" altLang="en-US" sz="1067" kern="0" baseline="59000" dirty="0">
                <a:solidFill>
                  <a:srgbClr val="000000"/>
                </a:solidFill>
                <a:latin typeface="Times New Roman" pitchFamily="65" charset="-122"/>
                <a:ea typeface="宋体" pitchFamily="65" charset="-122"/>
              </a:rPr>
              <a:t>④</a:t>
            </a:r>
            <a:r>
              <a:rPr lang="zh-CN" altLang="en-US" sz="1417" kern="0" dirty="0">
                <a:solidFill>
                  <a:srgbClr val="000000"/>
                </a:solidFill>
                <a:latin typeface="Times New Roman" pitchFamily="65" charset="-122"/>
                <a:ea typeface="宋体" pitchFamily="65" charset="-122"/>
              </a:rPr>
              <a:t>是此湖。</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[注]    ①乱峰:形容山峰很多。西湖三面环山,有南高峰、北高峰、葛岭等。②线头:指毛毯上的绒头。</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③蒲:香蒲,湖上生长的一种水草。④勾留:稽留,耽搁。</a:t>
            </a:r>
            <a:endParaRPr lang="zh-CN" altLang="en-US" dirty="0"/>
          </a:p>
        </p:txBody>
      </p:sp>
      <p:pic>
        <p:nvPicPr>
          <p:cNvPr id="3" name="图片 2"/>
          <p:cNvPicPr>
            <a:picLocks noChangeAspect="1"/>
          </p:cNvPicPr>
          <p:nvPr/>
        </p:nvPicPr>
        <p:blipFill>
          <a:blip r:embed="rId4"/>
          <a:stretch>
            <a:fillRect/>
          </a:stretch>
        </p:blipFill>
        <p:spPr>
          <a:xfrm>
            <a:off x="758822" y="841363"/>
            <a:ext cx="7632700" cy="482600"/>
          </a:xfrm>
          <a:prstGeom prst="rect">
            <a:avLst/>
          </a:prstGeom>
        </p:spPr>
      </p:pic>
    </p:spTree>
    <p:custDataLst>
      <p:custData r:id="rId1"/>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410381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(1)下面对本诗的理解或赏析,</a:t>
            </a:r>
            <a:r>
              <a:rPr lang="zh-CN" altLang="en-US" sz="1417" u="sng" kern="0" dirty="0">
                <a:solidFill>
                  <a:srgbClr val="000000"/>
                </a:solidFill>
                <a:latin typeface="Times New Roman" pitchFamily="65" charset="-122"/>
                <a:ea typeface="宋体" pitchFamily="65" charset="-122"/>
              </a:rPr>
              <a:t>不正确</a:t>
            </a:r>
            <a:r>
              <a:rPr lang="zh-CN" altLang="en-US" sz="1417" kern="0" dirty="0">
                <a:solidFill>
                  <a:srgbClr val="000000"/>
                </a:solidFill>
                <a:latin typeface="Times New Roman" pitchFamily="65" charset="-122"/>
                <a:ea typeface="宋体" pitchFamily="65" charset="-122"/>
              </a:rPr>
              <a:t>的两项是(4分)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A.首句的“画图”二字可谓诗眼,其后五句以虚实结合的手法写“画图”中的景象,尾联以不舍之情作</a:t>
            </a:r>
            <a:br>
              <a:rPr dirty="0"/>
            </a:br>
            <a:r>
              <a:rPr lang="zh-CN" altLang="en-US" sz="1417" kern="0" dirty="0">
                <a:solidFill>
                  <a:srgbClr val="000000"/>
                </a:solidFill>
                <a:latin typeface="Times New Roman" pitchFamily="65" charset="-122"/>
                <a:ea typeface="宋体" pitchFamily="65" charset="-122"/>
              </a:rPr>
              <a:t>结。</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B.中间四句精当传神的描写,是首句中“画图”的抽象概括,是末两句的“勾留”之情的基础。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C.颔联和颈联中,诗人以华美新奇的笔触,用一连串精妙的比喻,勾画出西湖山水的旖旎风光。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D.诗人在山水诗中嵌入农事,别出心裁地把农事诗化了,不仅体现出作者对湖区劳动者的关怀,同时在诗的</a:t>
            </a:r>
            <a:br>
              <a:rPr dirty="0"/>
            </a:br>
            <a:r>
              <a:rPr lang="zh-CN" altLang="en-US" sz="1417" kern="0" dirty="0">
                <a:solidFill>
                  <a:srgbClr val="000000"/>
                </a:solidFill>
                <a:latin typeface="Times New Roman" pitchFamily="65" charset="-122"/>
                <a:ea typeface="宋体" pitchFamily="65" charset="-122"/>
              </a:rPr>
              <a:t>写作上也是一种变化、一种出新。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E.这首诗前六句写景,后两句写情,做到借景抒情,情景交融。全诗不仅结构上曲折委婉,而且借景深化了诗</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旨。</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en-US" altLang="zh-CN" sz="1417"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此诗作于白居易在杭州为官时</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同一时期他还创作了</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钱塘湖春行</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同为描写西湖春光</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两首诗在意象</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选择和画面营造上各有侧重</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请结合诗句具体分析。</a:t>
            </a:r>
            <a:r>
              <a:rPr lang="en-US" altLang="zh-CN" sz="1417"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分</a:t>
            </a:r>
            <a:r>
              <a:rPr lang="en-US" altLang="zh-CN" sz="1417" kern="0" dirty="0">
                <a:solidFill>
                  <a:srgbClr val="000000"/>
                </a:solidFill>
                <a:latin typeface="Times New Roman" pitchFamily="65" charset="-122"/>
                <a:ea typeface="宋体" pitchFamily="65" charset="-122"/>
              </a:rPr>
              <a:t>)</a:t>
            </a:r>
            <a:endParaRPr lang="zh-CN" altLang="en-US" sz="1417" kern="0" dirty="0">
              <a:solidFill>
                <a:srgbClr val="000000"/>
              </a:solidFill>
              <a:latin typeface="Times New Roman" pitchFamily="65" charset="-122"/>
              <a:ea typeface="宋体" pitchFamily="65" charset="-122"/>
            </a:endParaRPr>
          </a:p>
          <a:p>
            <a:pPr marL="0" indent="0" eaLnBrk="0" latinLnBrk="1" hangingPunct="0">
              <a:lnSpc>
                <a:spcPct val="150000"/>
              </a:lnSpc>
              <a:spcBef>
                <a:spcPts val="141"/>
              </a:spcBef>
              <a:buNone/>
            </a:pPr>
            <a:endParaRPr lang="zh-CN" altLang="en-US" sz="1417" kern="0" dirty="0">
              <a:solidFill>
                <a:srgbClr val="000000"/>
              </a:solidFill>
              <a:latin typeface="Times New Roman" pitchFamily="65" charset="-122"/>
              <a:ea typeface="宋体" pitchFamily="65" charset="-122"/>
            </a:endParaRPr>
          </a:p>
        </p:txBody>
      </p:sp>
    </p:spTree>
    <p:custDataLst>
      <p:custData r:id="rId1"/>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132138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(1)AB</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(2)《钱塘湖春行》选择了早莺、新燕、暖树、春泥、乱花、浅草等意象,动植物结合,富有生机,别有意</a:t>
            </a:r>
            <a:br>
              <a:rPr dirty="0"/>
            </a:br>
            <a:r>
              <a:rPr lang="zh-CN" altLang="en-US" sz="1417" kern="0" dirty="0">
                <a:solidFill>
                  <a:srgbClr val="000000"/>
                </a:solidFill>
                <a:latin typeface="Times New Roman" pitchFamily="65" charset="-122"/>
                <a:ea typeface="宋体" pitchFamily="65" charset="-122"/>
              </a:rPr>
              <a:t>趣,移步换景,画面具体,微观;《春题湖上》选择了乱峰、翠松、湖中月影、早稻、新蒲等意象,画面开阔,</a:t>
            </a:r>
            <a:br>
              <a:rPr dirty="0"/>
            </a:br>
            <a:r>
              <a:rPr lang="zh-CN" altLang="en-US" sz="1417" kern="0" dirty="0">
                <a:solidFill>
                  <a:srgbClr val="000000"/>
                </a:solidFill>
                <a:latin typeface="Times New Roman" pitchFamily="65" charset="-122"/>
                <a:ea typeface="宋体" pitchFamily="65" charset="-122"/>
              </a:rPr>
              <a:t>从宏观到微观,从湖山风光到农田景象,画面涵盖丰富。</a:t>
            </a:r>
            <a:endParaRPr lang="zh-CN" altLang="en-US" dirty="0"/>
          </a:p>
        </p:txBody>
      </p:sp>
      <p:sp>
        <p:nvSpPr>
          <p:cNvPr id="3" name="TextBox 2"/>
          <p:cNvSpPr txBox="1"/>
          <p:nvPr/>
        </p:nvSpPr>
        <p:spPr>
          <a:xfrm>
            <a:off x="720000" y="2574584"/>
            <a:ext cx="8505000" cy="9814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(1)A.“虚实结合”有误,应为“实写”。B.“抽象概括”有误,应为“具体描绘”。(2)本题考查学</a:t>
            </a:r>
            <a:br>
              <a:rPr dirty="0"/>
            </a:br>
            <a:r>
              <a:rPr lang="zh-CN" altLang="en-US" sz="1417" kern="0" dirty="0">
                <a:solidFill>
                  <a:srgbClr val="000000"/>
                </a:solidFill>
                <a:latin typeface="Times New Roman" pitchFamily="65" charset="-122"/>
                <a:ea typeface="宋体" pitchFamily="65" charset="-122"/>
              </a:rPr>
              <a:t>生赏析诗歌的能力。题目限定了赏析的角度:意象选择和画面营造。意象即融入了诗人情感的景物,写出</a:t>
            </a:r>
            <a:br>
              <a:rPr dirty="0"/>
            </a:br>
            <a:r>
              <a:rPr lang="zh-CN" altLang="en-US" sz="1417" kern="0" dirty="0">
                <a:solidFill>
                  <a:srgbClr val="000000"/>
                </a:solidFill>
                <a:latin typeface="Times New Roman" pitchFamily="65" charset="-122"/>
                <a:ea typeface="宋体" pitchFamily="65" charset="-122"/>
              </a:rPr>
              <a:t>两首诗中的代表性景物;画面营造即分析写景手法及概括景物特点。</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70428"/>
            <a:ext cx="8505000" cy="2014141"/>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(2020长沙五模,10—11)阅读下面文字,完成题目。(8分)</a:t>
            </a:r>
            <a:endParaRPr lang="zh-CN" altLang="en-US" sz="1600"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浣溪沙</a:t>
            </a:r>
            <a:r>
              <a:rPr lang="zh-CN" altLang="en-US" sz="1067" kern="0" baseline="59000" dirty="0">
                <a:solidFill>
                  <a:srgbClr val="000000"/>
                </a:solidFill>
                <a:latin typeface="Times New Roman" pitchFamily="65" charset="-122"/>
                <a:ea typeface="宋体" pitchFamily="65" charset="-122"/>
              </a:rPr>
              <a:t>[注]</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王安石</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百亩中庭半是苔,门前白道水萦回。爱闲能有几人来?　　小院回廊春寂寂,山桃溪杏两三栽。为谁零落为</a:t>
            </a:r>
            <a:br>
              <a:rPr dirty="0"/>
            </a:br>
            <a:r>
              <a:rPr lang="zh-CN" altLang="en-US" sz="1417" kern="0" dirty="0">
                <a:solidFill>
                  <a:srgbClr val="000000"/>
                </a:solidFill>
                <a:latin typeface="Times New Roman" pitchFamily="65" charset="-122"/>
                <a:ea typeface="宋体" pitchFamily="65" charset="-122"/>
              </a:rPr>
              <a:t>谁开?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[注]    王安石二度受挫后归隐钟山,度过了生命中的最后十年,这首词就写于这一时期。</a:t>
            </a:r>
            <a:endParaRPr lang="zh-CN" altLang="en-US" dirty="0"/>
          </a:p>
        </p:txBody>
      </p:sp>
    </p:spTree>
    <p:custDataLst>
      <p:custData r:id="rId1"/>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269991"/>
            <a:ext cx="8505000" cy="3021212"/>
          </a:xfrm>
          <a:prstGeom prst="rect">
            <a:avLst/>
          </a:prstGeom>
          <a:noFill/>
        </p:spPr>
        <p:txBody>
          <a:bodyPr wrap="square" lIns="0" tIns="0" rIns="0" bIns="0" rtlCol="0">
            <a:spAutoFit/>
          </a:bodyPr>
          <a:lstStyle/>
          <a:p>
            <a:pPr eaLnBrk="0" latinLnBrk="1" hangingPunct="0">
              <a:lnSpc>
                <a:spcPct val="150000"/>
              </a:lnSpc>
              <a:spcBef>
                <a:spcPts val="141"/>
              </a:spcBef>
            </a:pPr>
            <a:r>
              <a:rPr lang="en-US" altLang="zh-CN" sz="1417"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下列对这首词的理解或赏析正确的两项是</a:t>
            </a:r>
            <a:r>
              <a:rPr lang="en-US" altLang="zh-CN" sz="1417"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分</a:t>
            </a:r>
            <a:r>
              <a:rPr lang="en-US" altLang="zh-CN" sz="1417" kern="0" dirty="0">
                <a:solidFill>
                  <a:srgbClr val="000000"/>
                </a:solidFill>
                <a:latin typeface="Times New Roman" pitchFamily="65" charset="-122"/>
                <a:ea typeface="宋体" pitchFamily="65" charset="-122"/>
              </a:rPr>
              <a:t>)</a:t>
            </a:r>
            <a:r>
              <a:rPr lang="zh-CN" altLang="en-US" sz="1108" kern="0" spc="308" dirty="0">
                <a:solidFill>
                  <a:srgbClr val="000000"/>
                </a:solidFill>
                <a:latin typeface="Times New Roman" pitchFamily="65" charset="-122"/>
                <a:ea typeface="宋体" pitchFamily="65" charset="-122"/>
              </a:rPr>
              <a:t> </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　　</a:t>
            </a:r>
            <a:r>
              <a:rPr lang="en-US" altLang="zh-CN" sz="1417" kern="0" dirty="0">
                <a:solidFill>
                  <a:srgbClr val="000000"/>
                </a:solidFill>
                <a:latin typeface="Times New Roman" pitchFamily="65" charset="-122"/>
                <a:ea typeface="宋体" pitchFamily="65" charset="-122"/>
              </a:rPr>
              <a:t>)</a:t>
            </a:r>
            <a:endParaRPr lang="zh-CN" altLang="en-US" sz="1600" dirty="0"/>
          </a:p>
          <a:p>
            <a:pPr eaLnBrk="0" latinLnBrk="1" hangingPunct="0">
              <a:lnSpc>
                <a:spcPct val="150000"/>
              </a:lnSpc>
              <a:spcBef>
                <a:spcPts val="141"/>
              </a:spcBef>
            </a:pPr>
            <a:r>
              <a:rPr lang="en-US" altLang="zh-CN" sz="1417" kern="0" dirty="0">
                <a:solidFill>
                  <a:srgbClr val="000000"/>
                </a:solidFill>
                <a:latin typeface="Times New Roman" pitchFamily="65" charset="-122"/>
                <a:ea typeface="宋体" pitchFamily="65" charset="-122"/>
              </a:rPr>
              <a:t>A.“</a:t>
            </a:r>
            <a:r>
              <a:rPr lang="zh-CN" altLang="en-US" sz="1417" kern="0" dirty="0">
                <a:solidFill>
                  <a:srgbClr val="000000"/>
                </a:solidFill>
                <a:latin typeface="Times New Roman" pitchFamily="65" charset="-122"/>
                <a:ea typeface="宋体" pitchFamily="65" charset="-122"/>
              </a:rPr>
              <a:t>半是苔”“春寂寂”从侧面表现出由以前的门庭若市变成现在的无人问津</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门庭冷落</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营造了一种凄</a:t>
            </a:r>
            <a:br>
              <a:rPr lang="zh-CN" altLang="en-US" sz="1600" dirty="0"/>
            </a:br>
            <a:r>
              <a:rPr lang="zh-CN" altLang="en-US" sz="1417" kern="0" dirty="0">
                <a:solidFill>
                  <a:srgbClr val="000000"/>
                </a:solidFill>
                <a:latin typeface="Times New Roman" pitchFamily="65" charset="-122"/>
                <a:ea typeface="宋体" pitchFamily="65" charset="-122"/>
              </a:rPr>
              <a:t>凉的气氛。</a:t>
            </a:r>
            <a:endParaRPr lang="zh-CN" altLang="en-US" sz="1600" dirty="0"/>
          </a:p>
          <a:p>
            <a:pPr eaLnBrk="0" latinLnBrk="1" hangingPunct="0">
              <a:lnSpc>
                <a:spcPct val="150000"/>
              </a:lnSpc>
              <a:spcBef>
                <a:spcPts val="141"/>
              </a:spcBef>
            </a:pPr>
            <a:r>
              <a:rPr lang="en-US" altLang="zh-CN" sz="1417" kern="0" dirty="0">
                <a:solidFill>
                  <a:srgbClr val="000000"/>
                </a:solidFill>
                <a:latin typeface="Times New Roman" pitchFamily="65" charset="-122"/>
                <a:ea typeface="宋体" pitchFamily="65" charset="-122"/>
              </a:rPr>
              <a:t>B.“</a:t>
            </a:r>
            <a:r>
              <a:rPr lang="zh-CN" altLang="en-US" sz="1417" kern="0" dirty="0">
                <a:solidFill>
                  <a:srgbClr val="000000"/>
                </a:solidFill>
                <a:latin typeface="Times New Roman" pitchFamily="65" charset="-122"/>
                <a:ea typeface="宋体" pitchFamily="65" charset="-122"/>
              </a:rPr>
              <a:t>能有几人来”表明世人对词人归隐的不解</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还透露出词人是个爱热闹的人。</a:t>
            </a:r>
            <a:endParaRPr lang="zh-CN" altLang="en-US" sz="1600" dirty="0"/>
          </a:p>
          <a:p>
            <a:pPr eaLnBrk="0" latinLnBrk="1" hangingPunct="0">
              <a:lnSpc>
                <a:spcPct val="150000"/>
              </a:lnSpc>
              <a:spcBef>
                <a:spcPts val="141"/>
              </a:spcBef>
            </a:pPr>
            <a:r>
              <a:rPr lang="en-US" altLang="zh-CN" sz="1417" kern="0" dirty="0">
                <a:solidFill>
                  <a:srgbClr val="000000"/>
                </a:solidFill>
                <a:latin typeface="Times New Roman" pitchFamily="65" charset="-122"/>
                <a:ea typeface="宋体" pitchFamily="65" charset="-122"/>
              </a:rPr>
              <a:t>C.“</a:t>
            </a:r>
            <a:r>
              <a:rPr lang="zh-CN" altLang="en-US" sz="1417" kern="0" dirty="0">
                <a:solidFill>
                  <a:srgbClr val="000000"/>
                </a:solidFill>
                <a:latin typeface="Times New Roman" pitchFamily="65" charset="-122"/>
                <a:ea typeface="宋体" pitchFamily="65" charset="-122"/>
              </a:rPr>
              <a:t>山桃溪杏”也是词人的自喻</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抒发了词人老当益壮</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正焕发人生又一春的内心感受。</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D.连用两个“为谁”,突出地表现了词人对内心尚存的那份热情的自嘲。</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E.“山桃溪杏两三栽。为谁零落为谁开?”运用了比喻、反问的手法,写出花儿独自开放、凋谢,无人欣赏</a:t>
            </a:r>
            <a:br>
              <a:rPr dirty="0"/>
            </a:br>
            <a:r>
              <a:rPr lang="zh-CN" altLang="en-US" sz="1417" kern="0" dirty="0">
                <a:solidFill>
                  <a:srgbClr val="000000"/>
                </a:solidFill>
                <a:latin typeface="Times New Roman" pitchFamily="65" charset="-122"/>
                <a:ea typeface="宋体" pitchFamily="65" charset="-122"/>
              </a:rPr>
              <a:t>的寂寞。</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(2)请结合词的上片从环境和心情两个角度说说词人归隐后的境况。(4分)</a:t>
            </a:r>
            <a:endParaRPr lang="zh-CN" altLang="en-US" dirty="0"/>
          </a:p>
        </p:txBody>
      </p:sp>
    </p:spTree>
    <p:custDataLst>
      <p:custData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198964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(1)对本诗的理解与赏析正确的一项是(2分)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A.本诗实写了“兰叶”“桂华”等意象,虚写了“春”“秋”“林栖者”“风”等意象。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B.本诗所描写的几个意象的共同特点是不畏强暴,生机勃勃。</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C.本诗物人合一,情由物生,物为情困,共同表达了诗人遭贬之后的郁闷与超脱。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D.本诗借物寓意,诗人将人生志趣寄寓在对“兰叶”“桂华”等草木的赞美中。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(2)诗人借“草木有本心,何求美人折?”表达了怎样的志趣?(4分)</a:t>
            </a:r>
            <a:endParaRPr lang="zh-CN" altLang="en-US" dirty="0"/>
          </a:p>
        </p:txBody>
      </p:sp>
    </p:spTree>
    <p:custDataLst>
      <p:custData r:id="rId1"/>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94006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(1)AD　(2)上片中词人写到寓居的环境有长满了一半青苔的宽敞庭院,洁净的小路,萦回的溪水,呈</a:t>
            </a:r>
            <a:br>
              <a:rPr dirty="0"/>
            </a:br>
            <a:r>
              <a:rPr lang="zh-CN" altLang="en-US" sz="1417" kern="0" dirty="0">
                <a:solidFill>
                  <a:srgbClr val="000000"/>
                </a:solidFill>
                <a:latin typeface="Times New Roman" pitchFamily="65" charset="-122"/>
                <a:ea typeface="宋体" pitchFamily="65" charset="-122"/>
              </a:rPr>
              <a:t>现出一种淡泊宁静的村野生活情境。采用反问的方式,“喜欢悠闲清净,能有几个人来呢?”表达了词人政</a:t>
            </a:r>
            <a:br>
              <a:rPr dirty="0"/>
            </a:br>
            <a:r>
              <a:rPr lang="zh-CN" altLang="en-US" sz="1417" kern="0" dirty="0">
                <a:solidFill>
                  <a:srgbClr val="000000"/>
                </a:solidFill>
                <a:latin typeface="Times New Roman" pitchFamily="65" charset="-122"/>
                <a:ea typeface="宋体" pitchFamily="65" charset="-122"/>
              </a:rPr>
              <a:t>治上失意之后归隐生活的冷清寂寞。</a:t>
            </a:r>
          </a:p>
        </p:txBody>
      </p:sp>
      <p:sp>
        <p:nvSpPr>
          <p:cNvPr id="3" name="TextBox 2"/>
          <p:cNvSpPr txBox="1"/>
          <p:nvPr/>
        </p:nvSpPr>
        <p:spPr>
          <a:xfrm>
            <a:off x="720000" y="2240505"/>
            <a:ext cx="8505000" cy="231563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(1)本题考查学生理解、赏析诗词的能力。B.“爱热闹”不对,“能有几人来”表达了作者没有知</a:t>
            </a:r>
            <a:br>
              <a:rPr dirty="0"/>
            </a:br>
            <a:r>
              <a:rPr lang="zh-CN" altLang="en-US" sz="1417" kern="0" dirty="0">
                <a:solidFill>
                  <a:srgbClr val="000000"/>
                </a:solidFill>
                <a:latin typeface="Times New Roman" pitchFamily="65" charset="-122"/>
                <a:ea typeface="宋体" pitchFamily="65" charset="-122"/>
              </a:rPr>
              <a:t>音的苦闷心情。C.王安石二度受挫后归隐钟山,度过了生命中的最后十年,该词写于这个时期,寄托了词人</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自己内心的惆怅和不平。所以“老当益壮,正焕发人生又一春的内心感受”表述有误。E.这两句用了拟</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人的手法</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写出花儿独自开放、凋谢</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无人欣赏的寂寞。</a:t>
            </a:r>
          </a:p>
          <a:p>
            <a:pPr eaLnBrk="0" latinLnBrk="1" hangingPunct="0">
              <a:lnSpc>
                <a:spcPct val="150000"/>
              </a:lnSpc>
              <a:spcBef>
                <a:spcPts val="141"/>
              </a:spcBef>
            </a:pPr>
            <a:r>
              <a:rPr lang="en-US" altLang="zh-CN" sz="1417"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本题考查学生赏析词句的能力。题目已经限定了赏析角度</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结合词的上片从“环境”和“心情”的角</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度分析词人归隐后的境况。在翻译的基础上结合注释中的信息</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王安石二度受挫后归隐钟山</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度过了生</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命中的最后十年”</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围绕词人此时的孤寂、冷清、怅然若失作答。</a:t>
            </a: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260515"/>
            <a:ext cx="8505000" cy="236693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(2020岳阳荣家湾二校联考,8)阅读下面古诗,完成题目。(4分)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从军行</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李 白</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百战沙场碎铁衣,城南已合数重围。</a:t>
            </a:r>
            <a:endParaRPr lang="zh-CN" altLang="en-US" dirty="0"/>
          </a:p>
          <a:p>
            <a:pPr marL="0" indent="0" algn="ctr" eaLnBrk="0" latinLnBrk="1" hangingPunct="0">
              <a:lnSpc>
                <a:spcPct val="150000"/>
              </a:lnSpc>
              <a:spcBef>
                <a:spcPts val="141"/>
              </a:spcBef>
              <a:buNone/>
            </a:pPr>
            <a:r>
              <a:rPr lang="zh-CN" altLang="en-US" sz="1417" u="sng" kern="0" dirty="0">
                <a:solidFill>
                  <a:srgbClr val="000000"/>
                </a:solidFill>
                <a:latin typeface="Times New Roman" pitchFamily="65" charset="-122"/>
                <a:ea typeface="宋体" pitchFamily="65" charset="-122"/>
              </a:rPr>
              <a:t>突</a:t>
            </a:r>
            <a:r>
              <a:rPr lang="zh-CN" altLang="en-US" sz="1417" kern="0" dirty="0">
                <a:solidFill>
                  <a:srgbClr val="000000"/>
                </a:solidFill>
                <a:latin typeface="Times New Roman" pitchFamily="65" charset="-122"/>
                <a:ea typeface="宋体" pitchFamily="65" charset="-122"/>
              </a:rPr>
              <a:t>营</a:t>
            </a:r>
            <a:r>
              <a:rPr lang="zh-CN" altLang="en-US" sz="1417" u="sng" kern="0" dirty="0">
                <a:solidFill>
                  <a:srgbClr val="000000"/>
                </a:solidFill>
                <a:latin typeface="Times New Roman" pitchFamily="65" charset="-122"/>
                <a:ea typeface="宋体" pitchFamily="65" charset="-122"/>
              </a:rPr>
              <a:t>射杀</a:t>
            </a:r>
            <a:r>
              <a:rPr lang="zh-CN" altLang="en-US" sz="1417" kern="0" dirty="0">
                <a:solidFill>
                  <a:srgbClr val="000000"/>
                </a:solidFill>
                <a:latin typeface="Times New Roman" pitchFamily="65" charset="-122"/>
                <a:ea typeface="宋体" pitchFamily="65" charset="-122"/>
              </a:rPr>
              <a:t>呼延将,独领残兵千骑归。</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(1)结合加点字词,分析第三句诗是如何表现人物形象的。(2分)</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(2)这首诗抒发了作者怎样的情感?(2分)</a:t>
            </a:r>
          </a:p>
        </p:txBody>
      </p:sp>
    </p:spTree>
    <p:custDataLst>
      <p:custData r:id="rId1"/>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99424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(1)一个“突”字写出了身经百战的英雄作战的机智:出其不意,攻其不备。“射杀”一词极力表现</a:t>
            </a:r>
            <a:br>
              <a:rPr dirty="0"/>
            </a:br>
            <a:r>
              <a:rPr lang="zh-CN" altLang="en-US" sz="1417" kern="0" dirty="0">
                <a:solidFill>
                  <a:srgbClr val="000000"/>
                </a:solidFill>
                <a:latin typeface="Times New Roman" pitchFamily="65" charset="-122"/>
                <a:ea typeface="宋体" pitchFamily="65" charset="-122"/>
              </a:rPr>
              <a:t>了英雄“擒贼先擒王”的胆略和果敢。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(2)歌颂了边塞健儿浴血奋战、保家卫国的爱国主义精神,反映了作者报效国家、建功立业的愿望。</a:t>
            </a:r>
            <a:endParaRPr lang="zh-CN" altLang="en-US" dirty="0"/>
          </a:p>
        </p:txBody>
      </p:sp>
      <p:sp>
        <p:nvSpPr>
          <p:cNvPr id="3" name="TextBox 2"/>
          <p:cNvSpPr txBox="1"/>
          <p:nvPr/>
        </p:nvSpPr>
        <p:spPr>
          <a:xfrm>
            <a:off x="720000" y="2223280"/>
            <a:ext cx="8505000" cy="197566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(1)本题考查对诗歌内容的理解能力。根据题目要求“结合加点字词”来分析人物形象。呼延,指</a:t>
            </a:r>
            <a:br>
              <a:rPr dirty="0"/>
            </a:br>
            <a:r>
              <a:rPr lang="zh-CN" altLang="en-US" sz="1417" kern="0" dirty="0">
                <a:solidFill>
                  <a:srgbClr val="000000"/>
                </a:solidFill>
                <a:latin typeface="Times New Roman" pitchFamily="65" charset="-122"/>
                <a:ea typeface="宋体" pitchFamily="65" charset="-122"/>
              </a:rPr>
              <a:t>敌军的一员悍将。诗中的英雄选中他作为目标,在突营闯阵的时候,首先将他射杀,使敌军陷于慌乱,可见他</a:t>
            </a:r>
            <a:br>
              <a:rPr dirty="0"/>
            </a:br>
            <a:r>
              <a:rPr lang="zh-CN" altLang="en-US" sz="1417" kern="0" dirty="0">
                <a:solidFill>
                  <a:srgbClr val="000000"/>
                </a:solidFill>
                <a:latin typeface="Times New Roman" pitchFamily="65" charset="-122"/>
                <a:ea typeface="宋体" pitchFamily="65" charset="-122"/>
              </a:rPr>
              <a:t>的机智、果敢。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(2)本题考查学生把握诗歌情感的能力。根据诗歌内容得知,这是一首边塞诗,诗歌对战争场面及人物形象</a:t>
            </a:r>
            <a:br>
              <a:rPr dirty="0"/>
            </a:br>
            <a:r>
              <a:rPr lang="zh-CN" altLang="en-US" sz="1417" kern="0" dirty="0">
                <a:solidFill>
                  <a:srgbClr val="000000"/>
                </a:solidFill>
                <a:latin typeface="Times New Roman" pitchFamily="65" charset="-122"/>
                <a:ea typeface="宋体" pitchFamily="65" charset="-122"/>
              </a:rPr>
              <a:t>进行了描述,体现了战争的激烈,将士的勇猛,“独”“归”,使将士志得意满、壮志得酬的形象跃然于作者</a:t>
            </a:r>
            <a:br>
              <a:rPr dirty="0"/>
            </a:br>
            <a:r>
              <a:rPr lang="zh-CN" altLang="en-US" sz="1417" kern="0" dirty="0">
                <a:solidFill>
                  <a:srgbClr val="000000"/>
                </a:solidFill>
                <a:latin typeface="Times New Roman" pitchFamily="65" charset="-122"/>
                <a:ea typeface="宋体" pitchFamily="65" charset="-122"/>
              </a:rPr>
              <a:t>笔端,表达了作者的赞美与艳羡之情。</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341429"/>
            <a:ext cx="8505000" cy="236693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(2020株洲仿真押题卷&lt;二&gt;,22—23)阅读下面的文字,回答问题。(7分)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(甲)游山西村</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[宋]陆 游</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莫笑农家腊酒浑,丰年留客足鸡豚。</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山重水复疑无路,柳暗花明又一村。</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箫鼓追随春社近,衣冠简朴古风存。</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从今若许闲乘月,拄杖无时夜叩门。</a:t>
            </a:r>
            <a:endParaRPr lang="zh-CN" altLang="en-US" dirty="0"/>
          </a:p>
        </p:txBody>
      </p:sp>
    </p:spTree>
    <p:custDataLst>
      <p:custData r:id="rId1"/>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15102"/>
            <a:ext cx="8505000" cy="3726789"/>
          </a:xfrm>
          <a:prstGeom prst="rect">
            <a:avLst/>
          </a:prstGeom>
          <a:noFill/>
        </p:spPr>
        <p:txBody>
          <a:bodyPr wrap="square" lIns="0" tIns="0" rIns="0" bIns="0" rtlCol="0">
            <a:spAutoFit/>
          </a:bodyPr>
          <a:lstStyle/>
          <a:p>
            <a:pPr algn="ct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(乙)山　行</a:t>
            </a:r>
            <a:endParaRPr lang="zh-CN" altLang="en-US" sz="1600" dirty="0"/>
          </a:p>
          <a:p>
            <a:pPr algn="ct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[唐]项 斯</a:t>
            </a:r>
            <a:endParaRPr lang="zh-CN" altLang="en-US" sz="1600" dirty="0"/>
          </a:p>
          <a:p>
            <a:pPr algn="ct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青枥</a:t>
            </a:r>
            <a:r>
              <a:rPr lang="zh-CN" altLang="en-US" sz="1067" kern="0" baseline="59000" dirty="0">
                <a:solidFill>
                  <a:srgbClr val="000000"/>
                </a:solidFill>
                <a:latin typeface="Times New Roman" pitchFamily="65" charset="-122"/>
                <a:ea typeface="宋体" pitchFamily="65" charset="-122"/>
              </a:rPr>
              <a:t>①</a:t>
            </a:r>
            <a:r>
              <a:rPr lang="zh-CN" altLang="en-US" sz="1417" kern="0" dirty="0">
                <a:solidFill>
                  <a:srgbClr val="000000"/>
                </a:solidFill>
                <a:latin typeface="Times New Roman" pitchFamily="65" charset="-122"/>
                <a:ea typeface="宋体" pitchFamily="65" charset="-122"/>
              </a:rPr>
              <a:t>林深亦有人,一渠流水数家分。山当日午回峰影,草带泥痕过鹿群。</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蒸茗</a:t>
            </a:r>
            <a:r>
              <a:rPr lang="zh-CN" altLang="en-US" sz="1067" kern="0" baseline="59000" dirty="0">
                <a:solidFill>
                  <a:srgbClr val="000000"/>
                </a:solidFill>
                <a:latin typeface="Times New Roman" pitchFamily="65" charset="-122"/>
                <a:ea typeface="宋体" pitchFamily="65" charset="-122"/>
              </a:rPr>
              <a:t>②</a:t>
            </a:r>
            <a:r>
              <a:rPr lang="zh-CN" altLang="en-US" sz="1417" kern="0" dirty="0">
                <a:solidFill>
                  <a:srgbClr val="000000"/>
                </a:solidFill>
                <a:latin typeface="Times New Roman" pitchFamily="65" charset="-122"/>
                <a:ea typeface="宋体" pitchFamily="65" charset="-122"/>
              </a:rPr>
              <a:t>气从茅舍出,缲丝声隔竹篱闻。行逢卖药归来客,不惜相随入岛云。</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[注]    ①枥:同“栎”,一种乔木。②茗:茶的雅称。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(1)下列对甲、乙两首诗有关内容的赏析,正确的一项是(3分)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A.甲诗首联中“足鸡豚”与颈联中“箫鼓追随”均表现出村民热情好客的特点。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B.甲诗尾联写诗人如有“闲”时,哪怕拄着拐杖,也愿意“乘月”而来,再访此地。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C.乙诗颈联从视觉、听觉两个角度具体描写了村民焙茶和抽丝的劳动场景。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D.乙诗尾联写诗人相约当地采药人,与之一道进入深山密林采药。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(2)甲、乙两诗均描写了诗人的所见所闻,所写之景有何共同特点?请概括分析。(4分)</a:t>
            </a:r>
            <a:endParaRPr lang="zh-CN" altLang="en-US" dirty="0"/>
          </a:p>
        </p:txBody>
      </p:sp>
    </p:spTree>
    <p:custDataLst>
      <p:custData r:id="rId1"/>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(1)C　(2)①都写了山村风光的美丽;②都写了农事丰收的盛景;③都借景抒发了自己的情感。</a:t>
            </a:r>
            <a:endParaRPr lang="zh-CN" altLang="en-US" dirty="0"/>
          </a:p>
        </p:txBody>
      </p:sp>
      <p:sp>
        <p:nvSpPr>
          <p:cNvPr id="3" name="TextBox 2"/>
          <p:cNvSpPr txBox="1"/>
          <p:nvPr/>
        </p:nvSpPr>
        <p:spPr>
          <a:xfrm>
            <a:off x="720000" y="1500476"/>
            <a:ext cx="8505000" cy="295709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(1)A.“箫鼓追随春社近”一句表达的是诗人对传统文化的热爱,对乡村风俗的赞赏。B.尾联的意</a:t>
            </a:r>
            <a:br>
              <a:rPr dirty="0"/>
            </a:br>
            <a:r>
              <a:rPr lang="zh-CN" altLang="en-US" sz="1417" kern="0" dirty="0">
                <a:solidFill>
                  <a:srgbClr val="000000"/>
                </a:solidFill>
                <a:latin typeface="Times New Roman" pitchFamily="65" charset="-122"/>
                <a:ea typeface="宋体" pitchFamily="65" charset="-122"/>
              </a:rPr>
              <a:t>思为今后如果还能乘大好月色出外闲游,我一定拄着拐杖随时来敲你的家门。据此可知,这个“闲”是闲</a:t>
            </a:r>
            <a:br>
              <a:rPr dirty="0"/>
            </a:br>
            <a:r>
              <a:rPr lang="zh-CN" altLang="en-US" sz="1417" kern="0" dirty="0">
                <a:solidFill>
                  <a:srgbClr val="000000"/>
                </a:solidFill>
                <a:latin typeface="Times New Roman" pitchFamily="65" charset="-122"/>
                <a:ea typeface="宋体" pitchFamily="65" charset="-122"/>
              </a:rPr>
              <a:t>游的意思,不是空闲的意思。D.“行逢卖药归来客,不惜相随入岛云”的意思为在路上遇见了卖药归来的</a:t>
            </a:r>
            <a:br>
              <a:rPr dirty="0"/>
            </a:br>
            <a:r>
              <a:rPr lang="zh-CN" altLang="en-US" sz="1417" kern="0" dirty="0">
                <a:solidFill>
                  <a:srgbClr val="000000"/>
                </a:solidFill>
                <a:latin typeface="Times New Roman" pitchFamily="65" charset="-122"/>
                <a:ea typeface="宋体" pitchFamily="65" charset="-122"/>
              </a:rPr>
              <a:t>药农,心甘情愿随他进入那烟霭茫茫的深山岛云之中。不是相约当地采药人一道进入深山密林采药。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(2)本题考查学生对诗歌内容的理解能力。“山重水复疑无路,柳暗花明又一村”“青枥林深亦有人,一渠</a:t>
            </a:r>
            <a:br>
              <a:rPr dirty="0"/>
            </a:br>
            <a:r>
              <a:rPr lang="zh-CN" altLang="en-US" sz="1417" kern="0" dirty="0">
                <a:solidFill>
                  <a:srgbClr val="000000"/>
                </a:solidFill>
                <a:latin typeface="Times New Roman" pitchFamily="65" charset="-122"/>
                <a:ea typeface="宋体" pitchFamily="65" charset="-122"/>
              </a:rPr>
              <a:t>流水数家分。山当日午回峰影,草带泥痕过鹿群”都描写了山村的秀丽风光。“箫鼓追随春社近,衣冠简</a:t>
            </a:r>
            <a:br>
              <a:rPr dirty="0"/>
            </a:br>
            <a:r>
              <a:rPr lang="zh-CN" altLang="en-US" sz="1417" kern="0" dirty="0">
                <a:solidFill>
                  <a:srgbClr val="000000"/>
                </a:solidFill>
                <a:latin typeface="Times New Roman" pitchFamily="65" charset="-122"/>
                <a:ea typeface="宋体" pitchFamily="65" charset="-122"/>
              </a:rPr>
              <a:t>朴古风存”“蒸茗气从茅舍出,缲丝声隔竹篱闻”都描写了农家丰收的景象。《游山西村》抒写江南农</a:t>
            </a:r>
            <a:br>
              <a:rPr dirty="0"/>
            </a:br>
            <a:r>
              <a:rPr lang="zh-CN" altLang="en-US" sz="1417" kern="0" dirty="0">
                <a:solidFill>
                  <a:srgbClr val="000000"/>
                </a:solidFill>
                <a:latin typeface="Times New Roman" pitchFamily="65" charset="-122"/>
                <a:ea typeface="宋体" pitchFamily="65" charset="-122"/>
              </a:rPr>
              <a:t>村日常生活,表达了对自然风光的喜爱以及对生活充满乐观的人生态度;《山行》写山村野景,表达了诗人</a:t>
            </a:r>
            <a:br>
              <a:rPr dirty="0"/>
            </a:br>
            <a:r>
              <a:rPr lang="zh-CN" altLang="en-US" sz="1417" kern="0" dirty="0">
                <a:solidFill>
                  <a:srgbClr val="000000"/>
                </a:solidFill>
                <a:latin typeface="Times New Roman" pitchFamily="65" charset="-122"/>
                <a:ea typeface="宋体" pitchFamily="65" charset="-122"/>
              </a:rPr>
              <a:t>对农村风光的喜爱以及不惜谢绝仕途甘于归隐的决心。这两首诗都运用了借景抒情的手法。</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206302"/>
            <a:ext cx="8505000" cy="2706895"/>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(2020岳阳城区二十六校联考,19—20)阅读下面诗歌,完成题目。(4分)</a:t>
            </a:r>
            <a:endParaRPr lang="zh-CN" altLang="en-US" sz="1600"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秋日行村路</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[宋]乐雷发</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儿童篱落带斜阳,豆荚姜芽社肉</a:t>
            </a:r>
            <a:r>
              <a:rPr lang="zh-CN" altLang="en-US" sz="1067" kern="0" baseline="59000" dirty="0">
                <a:solidFill>
                  <a:srgbClr val="000000"/>
                </a:solidFill>
                <a:latin typeface="Times New Roman" pitchFamily="65" charset="-122"/>
                <a:ea typeface="宋体" pitchFamily="65" charset="-122"/>
              </a:rPr>
              <a:t>[注]</a:t>
            </a:r>
            <a:r>
              <a:rPr lang="zh-CN" altLang="en-US" sz="1417" kern="0" dirty="0">
                <a:solidFill>
                  <a:srgbClr val="000000"/>
                </a:solidFill>
                <a:latin typeface="Times New Roman" pitchFamily="65" charset="-122"/>
                <a:ea typeface="宋体" pitchFamily="65" charset="-122"/>
              </a:rPr>
              <a:t>香。</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一路稻花谁是主?红蜻蛉伴绿螳螂。</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[注]    社肉:社祭时所供之肉,然后分给各户。</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(1)请用自己的语言描述一、二句所展现的画面。(2分)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(2)最后一句中“伴”字用得妙,请写出其表达效果。(2分)</a:t>
            </a:r>
            <a:endParaRPr lang="zh-CN" altLang="en-US" dirty="0"/>
          </a:p>
        </p:txBody>
      </p:sp>
    </p:spTree>
    <p:custDataLst>
      <p:custData r:id="rId1"/>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1334211"/>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a:t>
            </a:r>
            <a:r>
              <a:rPr lang="en-US" altLang="zh-CN" sz="1417"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一道斜阳西照</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篱笆边孩子们在欢快地玩耍。篱笆内高高悬挂着的豆荚和茁壮地冒出地面的姜</a:t>
            </a:r>
            <a:br>
              <a:rPr lang="zh-CN" altLang="en-US" sz="1600" dirty="0"/>
            </a:br>
            <a:r>
              <a:rPr lang="zh-CN" altLang="en-US" sz="1417" kern="0" dirty="0">
                <a:solidFill>
                  <a:srgbClr val="000000"/>
                </a:solidFill>
                <a:latin typeface="Times New Roman" pitchFamily="65" charset="-122"/>
                <a:ea typeface="宋体" pitchFamily="65" charset="-122"/>
              </a:rPr>
              <a:t>芽相映生辉</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青翠可爱。农家正烹煮着社肉</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空气中弥漫着诱人的浓香。</a:t>
            </a:r>
            <a:endParaRPr lang="zh-CN" altLang="en-US" sz="1600" dirty="0"/>
          </a:p>
          <a:p>
            <a:pPr eaLnBrk="0" latinLnBrk="1" hangingPunct="0">
              <a:lnSpc>
                <a:spcPct val="150000"/>
              </a:lnSpc>
              <a:spcBef>
                <a:spcPts val="141"/>
              </a:spcBef>
            </a:pPr>
            <a:r>
              <a:rPr lang="en-US" altLang="zh-CN" sz="1417"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伴</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陪伴</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运用了拟人的手法</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赋予红蜻蛉与绿螳螂人的情感态度</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它们在一路稻花中相依相伴</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为诗歌营</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造了丰收的喜庆,寄托了诗人对农村闲适生活的喜爱之情。</a:t>
            </a:r>
            <a:endParaRPr lang="zh-CN" altLang="en-US" dirty="0"/>
          </a:p>
        </p:txBody>
      </p:sp>
      <p:sp>
        <p:nvSpPr>
          <p:cNvPr id="3" name="TextBox 2"/>
          <p:cNvSpPr txBox="1"/>
          <p:nvPr/>
        </p:nvSpPr>
        <p:spPr>
          <a:xfrm>
            <a:off x="720000" y="2580470"/>
            <a:ext cx="8505000" cy="197566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(1)本题考查学生对诗歌内容的理解和对诗歌所描述画面的想象能力。诗人描绘了秋天走在乡野</a:t>
            </a:r>
            <a:br>
              <a:rPr dirty="0"/>
            </a:br>
            <a:r>
              <a:rPr lang="zh-CN" altLang="en-US" sz="1417" kern="0" dirty="0">
                <a:solidFill>
                  <a:srgbClr val="000000"/>
                </a:solidFill>
                <a:latin typeface="Times New Roman" pitchFamily="65" charset="-122"/>
                <a:ea typeface="宋体" pitchFamily="65" charset="-122"/>
              </a:rPr>
              <a:t>看到的情景,表达了诗人对乡野静谧、安适的喜爱。扣住这个主题,在理解句意的基础上描绘,添上一些恰</a:t>
            </a:r>
            <a:br>
              <a:rPr dirty="0"/>
            </a:br>
            <a:r>
              <a:rPr lang="zh-CN" altLang="en-US" sz="1417" kern="0" dirty="0">
                <a:solidFill>
                  <a:srgbClr val="000000"/>
                </a:solidFill>
                <a:latin typeface="Times New Roman" pitchFamily="65" charset="-122"/>
                <a:ea typeface="宋体" pitchFamily="65" charset="-122"/>
              </a:rPr>
              <a:t>当的修饰词,切忌简单生硬地翻译句子。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(2)本题考查学生炼字的能力。首先解读该字在句子中传达的意思,然后分析该字在手法运用、内容表</a:t>
            </a:r>
            <a:br>
              <a:rPr dirty="0"/>
            </a:br>
            <a:r>
              <a:rPr lang="zh-CN" altLang="en-US" sz="1417" kern="0" dirty="0">
                <a:solidFill>
                  <a:srgbClr val="000000"/>
                </a:solidFill>
                <a:latin typeface="Times New Roman" pitchFamily="65" charset="-122"/>
                <a:ea typeface="宋体" pitchFamily="65" charset="-122"/>
              </a:rPr>
              <a:t>述、情感表达上发挥的作用。“伴”字把两种没有思想的小生物写得相依相伴和美融洽,委婉地寄托了</a:t>
            </a:r>
            <a:br>
              <a:rPr dirty="0"/>
            </a:br>
            <a:r>
              <a:rPr lang="zh-CN" altLang="en-US" sz="1417" kern="0" dirty="0">
                <a:solidFill>
                  <a:srgbClr val="000000"/>
                </a:solidFill>
                <a:latin typeface="Times New Roman" pitchFamily="65" charset="-122"/>
                <a:ea typeface="宋体" pitchFamily="65" charset="-122"/>
              </a:rPr>
              <a:t>作者的理想。</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51873"/>
            <a:ext cx="8505000" cy="4066754"/>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6.</a:t>
            </a:r>
            <a:r>
              <a:rPr lang="zh-CN" altLang="en-US" sz="1417" kern="0" dirty="0">
                <a:solidFill>
                  <a:srgbClr val="000000"/>
                </a:solidFill>
                <a:latin typeface="Times New Roman" pitchFamily="65" charset="-122"/>
                <a:ea typeface="宋体" pitchFamily="65" charset="-122"/>
              </a:rPr>
              <a:t>(2020益阳赫山一模,10—11)阅读下面作品,完成(1)—(3)题。(9分)</a:t>
            </a:r>
            <a:endParaRPr lang="zh-CN" altLang="en-US" sz="1600" dirty="0"/>
          </a:p>
          <a:p>
            <a:pPr algn="ct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江城子·密州出猎</a:t>
            </a:r>
            <a:endParaRPr lang="zh-CN" altLang="en-US" sz="1600" dirty="0"/>
          </a:p>
          <a:p>
            <a:pPr algn="ct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苏 轼</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老夫聊发少年狂,左牵黄,右擎苍,锦帽貂裘,千骑卷平冈。为报倾城随太守,亲射虎,看孙郎。</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酒酣胸胆尚开张。鬓微霜,又何妨!持节云中,何日遣冯唐?会挽雕弓如满月,西北望,射天狼。</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(1)下列说法</a:t>
            </a:r>
            <a:r>
              <a:rPr lang="zh-CN" altLang="en-US" sz="1417" u="sng" kern="0" dirty="0">
                <a:solidFill>
                  <a:srgbClr val="000000"/>
                </a:solidFill>
                <a:latin typeface="Times New Roman" pitchFamily="65" charset="-122"/>
                <a:ea typeface="宋体" pitchFamily="65" charset="-122"/>
              </a:rPr>
              <a:t>不正确</a:t>
            </a:r>
            <a:r>
              <a:rPr lang="zh-CN" altLang="en-US" sz="1417" kern="0" dirty="0">
                <a:solidFill>
                  <a:srgbClr val="000000"/>
                </a:solidFill>
                <a:latin typeface="Times New Roman" pitchFamily="65" charset="-122"/>
                <a:ea typeface="宋体" pitchFamily="65" charset="-122"/>
              </a:rPr>
              <a:t>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A.这首词的词牌名是“江城子”。“老夫聊发少年狂”中的“聊”的意思是“姑且,暂且”。</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B.词的上阕描绘打猎的壮观场面,下阕抒发由打猎激发出来的胸襟抱负。全词由实而虚,由叙事而抒怀。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C.“亲射虎,看孙郎”是作者以孙权自比,说自己虽“鬓微霜”,但仍英武有力,希望能建功立业,报效朝廷。</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D.“老夫聊发少年狂”,表现了作者宝刀未老、志在千里的英雄气概。</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(2)用自己的话描述“锦帽貂裘,千骑卷平冈”所展现的壮阔场面。(3分)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(3)请从修辞的角度,赏析“会挽雕弓如满月,西北望,射天狼”。(3分)</a:t>
            </a:r>
            <a:endParaRPr lang="zh-CN" altLang="en-US" dirty="0"/>
          </a:p>
        </p:txBody>
      </p:sp>
    </p:spTree>
    <p:custDataLst>
      <p:custData r:id="rId1"/>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166135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(1)D</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(2)(示例)随从出猎的武士个个戴着锦帽,穿着华贵的貂裘猎装,纵马驰骋,浩浩荡荡的队伍如同一阵疾风骤</a:t>
            </a:r>
            <a:br>
              <a:rPr dirty="0"/>
            </a:br>
            <a:r>
              <a:rPr lang="zh-CN" altLang="en-US" sz="1417" kern="0" dirty="0">
                <a:solidFill>
                  <a:srgbClr val="000000"/>
                </a:solidFill>
                <a:latin typeface="Times New Roman" pitchFamily="65" charset="-122"/>
                <a:ea typeface="宋体" pitchFamily="65" charset="-122"/>
              </a:rPr>
              <a:t>雨,从地势平缓的山冈上席卷而过。</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(3)运用比喻的修辞手法,把“雕弓”比作“满月”,生动形象地展示力量,表明决心,抒发作者渴望一展抱</a:t>
            </a:r>
            <a:br>
              <a:rPr dirty="0"/>
            </a:br>
            <a:r>
              <a:rPr lang="zh-CN" altLang="en-US" sz="1417" kern="0" dirty="0">
                <a:solidFill>
                  <a:srgbClr val="000000"/>
                </a:solidFill>
                <a:latin typeface="Times New Roman" pitchFamily="65" charset="-122"/>
                <a:ea typeface="宋体" pitchFamily="65" charset="-122"/>
              </a:rPr>
              <a:t>负、杀敌报国、建功立业的雄心壮志。</a:t>
            </a:r>
            <a:endParaRPr lang="zh-CN" altLang="en-US" dirty="0"/>
          </a:p>
        </p:txBody>
      </p:sp>
      <p:sp>
        <p:nvSpPr>
          <p:cNvPr id="3" name="TextBox 2"/>
          <p:cNvSpPr txBox="1"/>
          <p:nvPr/>
        </p:nvSpPr>
        <p:spPr>
          <a:xfrm>
            <a:off x="720000" y="2751911"/>
            <a:ext cx="8505000" cy="166135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(1)“宝刀未老”指年纪虽老但功夫或技术并没减退。而作者写作该词时年仅三十九岁。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(2)本题考查学生想象和描述诗歌画面的能力。用生动形象的语言描述画面,增强让人身临其境之感,凸显</a:t>
            </a:r>
            <a:br>
              <a:rPr dirty="0"/>
            </a:br>
            <a:r>
              <a:rPr lang="zh-CN" altLang="en-US" sz="1417" kern="0" dirty="0">
                <a:solidFill>
                  <a:srgbClr val="000000"/>
                </a:solidFill>
                <a:latin typeface="Times New Roman" pitchFamily="65" charset="-122"/>
                <a:ea typeface="宋体" pitchFamily="65" charset="-122"/>
              </a:rPr>
              <a:t>“壮阔”。</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(3)本题考查学生赏析句子的能力。题目要求从“修辞的角度”赏析,先写明句子运用了什么修辞手法,然</a:t>
            </a:r>
            <a:br>
              <a:rPr dirty="0"/>
            </a:br>
            <a:r>
              <a:rPr lang="zh-CN" altLang="en-US" sz="1417" kern="0" dirty="0">
                <a:solidFill>
                  <a:srgbClr val="000000"/>
                </a:solidFill>
                <a:latin typeface="Times New Roman" pitchFamily="65" charset="-122"/>
                <a:ea typeface="宋体" pitchFamily="65" charset="-122"/>
              </a:rPr>
              <a:t>后由表及里地分析该修辞的表达效果,即该修辞在内容表述、情感表达上发挥的作用。</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(1)D　(2)草木有自己的本性,何必去求取他人的折取而获得欣赏呢?诗人托物言志,以春兰秋桂的芳</a:t>
            </a:r>
            <a:br>
              <a:rPr dirty="0"/>
            </a:br>
            <a:r>
              <a:rPr lang="zh-CN" altLang="en-US" sz="1417" kern="0" dirty="0">
                <a:solidFill>
                  <a:srgbClr val="000000"/>
                </a:solidFill>
                <a:latin typeface="Times New Roman" pitchFamily="65" charset="-122"/>
                <a:ea typeface="宋体" pitchFamily="65" charset="-122"/>
              </a:rPr>
              <a:t>洁品质来比喻贤人君子洁身自好、进德修业,并不是借此博得外界的称赞提拔,求得富贵。表达了诗人高</a:t>
            </a:r>
            <a:br>
              <a:rPr dirty="0"/>
            </a:br>
            <a:r>
              <a:rPr lang="zh-CN" altLang="en-US" sz="1417" kern="0" dirty="0">
                <a:solidFill>
                  <a:srgbClr val="000000"/>
                </a:solidFill>
                <a:latin typeface="Times New Roman" pitchFamily="65" charset="-122"/>
                <a:ea typeface="宋体" pitchFamily="65" charset="-122"/>
              </a:rPr>
              <a:t>洁傲岸的情操和不求人称赞的志趣,抒发了诗人不因被贬而沉沦的淡然超脱的人生态度。</a:t>
            </a:r>
            <a:endParaRPr lang="zh-CN" altLang="en-US" dirty="0"/>
          </a:p>
        </p:txBody>
      </p:sp>
      <p:sp>
        <p:nvSpPr>
          <p:cNvPr id="3" name="TextBox 2"/>
          <p:cNvSpPr txBox="1"/>
          <p:nvPr/>
        </p:nvSpPr>
        <p:spPr>
          <a:xfrm>
            <a:off x="720000" y="2559174"/>
            <a:ext cx="8505000" cy="192552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(1)本题考查学生对诗歌的理解与赏析能力。A项,本诗主要手法为托物言志,借“兰叶”“桂华(月</a:t>
            </a:r>
            <a:br>
              <a:rPr dirty="0"/>
            </a:br>
            <a:r>
              <a:rPr lang="zh-CN" altLang="en-US" sz="1417" kern="0" dirty="0">
                <a:solidFill>
                  <a:srgbClr val="000000"/>
                </a:solidFill>
                <a:latin typeface="Times New Roman" pitchFamily="65" charset="-122"/>
                <a:ea typeface="宋体" pitchFamily="65" charset="-122"/>
              </a:rPr>
              <a:t>亮)”去阐释自身志趣,与实写虚写无关。B项,用兰、月、草木、美人等意象表达高洁的品性,与“不畏强</a:t>
            </a:r>
            <a:br>
              <a:rPr dirty="0"/>
            </a:br>
            <a:r>
              <a:rPr lang="zh-CN" altLang="en-US" sz="1417" kern="0" dirty="0">
                <a:solidFill>
                  <a:srgbClr val="000000"/>
                </a:solidFill>
                <a:latin typeface="Times New Roman" pitchFamily="65" charset="-122"/>
                <a:ea typeface="宋体" pitchFamily="65" charset="-122"/>
              </a:rPr>
              <a:t>暴”无关。C项,本诗主要表达诗人不求人知,高洁傲岸的品格,与“郁闷”无关。(2)本题考查学生赏析诗</a:t>
            </a:r>
            <a:br>
              <a:rPr dirty="0"/>
            </a:br>
            <a:r>
              <a:rPr lang="zh-CN" altLang="en-US" sz="1417" kern="0" dirty="0">
                <a:solidFill>
                  <a:srgbClr val="000000"/>
                </a:solidFill>
                <a:latin typeface="Times New Roman" pitchFamily="65" charset="-122"/>
                <a:ea typeface="宋体" pitchFamily="65" charset="-122"/>
              </a:rPr>
              <a:t>句的能力。采用恰当的模式作答:翻译诗句+角度(手法)+情感。兰、桂散发芳香并非希望人们来折取、</a:t>
            </a:r>
            <a:br>
              <a:rPr dirty="0"/>
            </a:br>
            <a:r>
              <a:rPr lang="zh-CN" altLang="en-US" sz="1417" kern="0" dirty="0">
                <a:solidFill>
                  <a:srgbClr val="000000"/>
                </a:solidFill>
                <a:latin typeface="Times New Roman" pitchFamily="65" charset="-122"/>
                <a:ea typeface="宋体" pitchFamily="65" charset="-122"/>
              </a:rPr>
              <a:t>欣赏它们,而是出于本性。“何求”两字简洁有力,淋漓尽致地将诗人高洁傲岸的情操和不求人所赞的志</a:t>
            </a:r>
            <a:br>
              <a:rPr dirty="0"/>
            </a:br>
            <a:r>
              <a:rPr lang="zh-CN" altLang="en-US" sz="1417" kern="0" dirty="0">
                <a:solidFill>
                  <a:srgbClr val="000000"/>
                </a:solidFill>
                <a:latin typeface="Times New Roman" pitchFamily="65" charset="-122"/>
                <a:ea typeface="宋体" pitchFamily="65" charset="-122"/>
              </a:rPr>
              <a:t>趣给表现出来了。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70689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7.</a:t>
            </a:r>
            <a:r>
              <a:rPr lang="zh-CN" altLang="en-US" sz="1417" kern="0" dirty="0">
                <a:solidFill>
                  <a:srgbClr val="000000"/>
                </a:solidFill>
                <a:latin typeface="Times New Roman" pitchFamily="65" charset="-122"/>
                <a:ea typeface="宋体" pitchFamily="65" charset="-122"/>
              </a:rPr>
              <a:t>(2019岳阳十四校联考,8—9)阅读诗歌,完成下列小题。(4分)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潭上作</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[唐]张养</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竹岛残阳映翠微</a:t>
            </a:r>
            <a:r>
              <a:rPr lang="zh-CN" altLang="en-US" sz="1067" kern="0" baseline="59000" dirty="0">
                <a:solidFill>
                  <a:srgbClr val="000000"/>
                </a:solidFill>
                <a:latin typeface="Times New Roman" pitchFamily="65" charset="-122"/>
                <a:ea typeface="宋体" pitchFamily="65" charset="-122"/>
              </a:rPr>
              <a:t>[注]</a:t>
            </a:r>
            <a:r>
              <a:rPr lang="zh-CN" altLang="en-US" sz="1417" kern="0" dirty="0">
                <a:solidFill>
                  <a:srgbClr val="000000"/>
                </a:solidFill>
                <a:latin typeface="Times New Roman" pitchFamily="65" charset="-122"/>
                <a:ea typeface="宋体" pitchFamily="65" charset="-122"/>
              </a:rPr>
              <a:t>,雪翎禽过碧潭飞。</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人间未有关身事,每到渔家不欲归。</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[注]    翠微:青山。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(1)诗的一、二句描绘了一幅怎样的画面,请用优美的语言描绘出来。(2分)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(2)后两句抒发了诗人怎样的思想感情?(2分)</a:t>
            </a:r>
            <a:endParaRPr lang="zh-CN" altLang="en-US" dirty="0"/>
          </a:p>
        </p:txBody>
      </p:sp>
    </p:spTree>
    <p:custDataLst>
      <p:custData r:id="rId1"/>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2156573"/>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(1)在读懂诗歌内容的基础上,发挥联想和想象,抓住诗中形象,扣住画面特点,用生动、优美的语言</a:t>
            </a:r>
            <a:br>
              <a:rPr dirty="0"/>
            </a:br>
            <a:r>
              <a:rPr lang="zh-CN" altLang="en-US" sz="1417" kern="0" dirty="0">
                <a:solidFill>
                  <a:srgbClr val="000000"/>
                </a:solidFill>
                <a:latin typeface="Times New Roman" pitchFamily="65" charset="-122"/>
                <a:ea typeface="宋体" pitchFamily="65" charset="-122"/>
              </a:rPr>
              <a:t>加以描述。(2)本题考查把握诗人情感的能力。关键词“不欲归”即不想回,直接表达了诗人对渔家生活</a:t>
            </a:r>
            <a:br>
              <a:rPr dirty="0"/>
            </a:br>
            <a:r>
              <a:rPr lang="zh-CN" altLang="en-US" sz="1417" kern="0" dirty="0">
                <a:solidFill>
                  <a:srgbClr val="000000"/>
                </a:solidFill>
                <a:latin typeface="Times New Roman" pitchFamily="65" charset="-122"/>
                <a:ea typeface="宋体" pitchFamily="65" charset="-122"/>
              </a:rPr>
              <a:t>的向往、热爱之情。</a:t>
            </a:r>
            <a:endParaRPr lang="zh-CN" altLang="en-US" dirty="0"/>
          </a:p>
        </p:txBody>
      </p:sp>
      <p:sp>
        <p:nvSpPr>
          <p:cNvPr id="3" name="TextBox 2"/>
          <p:cNvSpPr txBox="1"/>
          <p:nvPr/>
        </p:nvSpPr>
        <p:spPr>
          <a:xfrm>
            <a:off x="720000" y="1055677"/>
            <a:ext cx="8505000" cy="133421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(1)描绘了一幅静美幽静的画面。长满竹子的岛屿上,残阳映照着青山。雪白色的鸟从碧绿色的潭</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水上面飞过。</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(2)后两句诗直抒胸臆,抒发了诗人向往自由自在的隐居生活的情感。</a:t>
            </a:r>
          </a:p>
          <a:p>
            <a:pPr marL="0" indent="0" eaLnBrk="0" latinLnBrk="1" hangingPunct="0">
              <a:lnSpc>
                <a:spcPct val="150000"/>
              </a:lnSpc>
              <a:spcBef>
                <a:spcPts val="141"/>
              </a:spcBef>
              <a:buNone/>
            </a:pPr>
            <a:endParaRPr lang="zh-CN" altLang="en-US" sz="1417" kern="0" dirty="0">
              <a:solidFill>
                <a:srgbClr val="000000"/>
              </a:solidFill>
              <a:latin typeface="Times New Roman" pitchFamily="65" charset="-122"/>
              <a:ea typeface="宋体" pitchFamily="65" charset="-122"/>
            </a:endParaRP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76250"/>
            <a:ext cx="8505000" cy="26655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8.</a:t>
            </a:r>
            <a:r>
              <a:rPr lang="zh-CN" altLang="en-US" sz="1417" kern="0" dirty="0">
                <a:solidFill>
                  <a:srgbClr val="000000"/>
                </a:solidFill>
                <a:latin typeface="Times New Roman" pitchFamily="65" charset="-122"/>
                <a:ea typeface="宋体" pitchFamily="65" charset="-122"/>
              </a:rPr>
              <a:t>(2018岳阳一模,22)阅读李清照的《菩萨蛮》,回答问题。(4分)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菩萨蛮</a:t>
            </a:r>
            <a:r>
              <a:rPr lang="zh-CN" altLang="en-US" sz="1067" kern="0" baseline="59000" dirty="0">
                <a:solidFill>
                  <a:srgbClr val="000000"/>
                </a:solidFill>
                <a:latin typeface="Times New Roman" pitchFamily="65" charset="-122"/>
                <a:ea typeface="宋体" pitchFamily="65" charset="-122"/>
              </a:rPr>
              <a:t>①</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李清照</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风柔日薄春犹早,夹衫乍着心情好。睡起觉微寒,梅花鬓上残。　　</a:t>
            </a:r>
            <a:endParaRPr lang="en-US" altLang="zh-CN" sz="1417" kern="0" dirty="0">
              <a:solidFill>
                <a:srgbClr val="000000"/>
              </a:solidFill>
              <a:latin typeface="Times New Roman" pitchFamily="65" charset="-122"/>
              <a:ea typeface="宋体" pitchFamily="65" charset="-122"/>
            </a:endParaRPr>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故乡何处是,忘了除非醉。沉水</a:t>
            </a:r>
            <a:r>
              <a:rPr lang="zh-CN" altLang="en-US" sz="1067" kern="0" baseline="59000" dirty="0">
                <a:solidFill>
                  <a:srgbClr val="000000"/>
                </a:solidFill>
                <a:latin typeface="Times New Roman" pitchFamily="65" charset="-122"/>
                <a:ea typeface="宋体" pitchFamily="65" charset="-122"/>
              </a:rPr>
              <a:t>②</a:t>
            </a:r>
            <a:r>
              <a:rPr lang="zh-CN" altLang="en-US" sz="1417" kern="0" dirty="0">
                <a:solidFill>
                  <a:srgbClr val="000000"/>
                </a:solidFill>
                <a:latin typeface="Times New Roman" pitchFamily="65" charset="-122"/>
                <a:ea typeface="宋体" pitchFamily="65" charset="-122"/>
              </a:rPr>
              <a:t>卧时烧,香消酒未消。</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[注]    ①这首词写于词人晚年流寓浙江绍兴、金华期间。②沉水:沉香的别称,是一种名贵的熏香。</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(1)请对“睡起觉微寒”中的“微寒”一词简要赏析。(2分)</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(2)“香消酒未消”一句表达了词人哪些情感?(2分)</a:t>
            </a:r>
          </a:p>
        </p:txBody>
      </p:sp>
    </p:spTree>
    <p:custDataLst>
      <p:custData r:id="rId1"/>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341429"/>
            <a:ext cx="8505000" cy="66710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(1)点明南方早春的季节特点(天气微冷)及词人的凄凉心情。</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(2)思乡之情(思念亲人)、亡国之恨(对敌人的愤恨、对朝廷的不满、对时局的担忧)。</a:t>
            </a:r>
            <a:endParaRPr lang="zh-CN" altLang="en-US" dirty="0"/>
          </a:p>
        </p:txBody>
      </p:sp>
      <p:sp>
        <p:nvSpPr>
          <p:cNvPr id="3" name="TextBox 2"/>
          <p:cNvSpPr txBox="1"/>
          <p:nvPr/>
        </p:nvSpPr>
        <p:spPr>
          <a:xfrm>
            <a:off x="720000" y="2141886"/>
            <a:ext cx="8505000" cy="127124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(1)从浅层次和深层次两方面进行赏析解读,浅层次是字面上的意思,深层次要结合诗歌的主旨和情</a:t>
            </a:r>
            <a:br>
              <a:rPr dirty="0"/>
            </a:br>
            <a:r>
              <a:rPr lang="zh-CN" altLang="en-US" sz="1417" kern="0" dirty="0">
                <a:solidFill>
                  <a:srgbClr val="000000"/>
                </a:solidFill>
                <a:latin typeface="Times New Roman" pitchFamily="65" charset="-122"/>
                <a:ea typeface="宋体" pitchFamily="65" charset="-122"/>
              </a:rPr>
              <a:t>感来答。(2)“香消酒未消”总结全词且意犹未尽。结合写作背景和词的内容解读情感。结合“这首词</a:t>
            </a:r>
            <a:br>
              <a:rPr dirty="0"/>
            </a:br>
            <a:r>
              <a:rPr lang="zh-CN" altLang="en-US" sz="1417" kern="0" dirty="0">
                <a:solidFill>
                  <a:srgbClr val="000000"/>
                </a:solidFill>
                <a:latin typeface="Times New Roman" pitchFamily="65" charset="-122"/>
                <a:ea typeface="宋体" pitchFamily="65" charset="-122"/>
              </a:rPr>
              <a:t>写于词人晚年流寓浙江绍兴、金华期间”可以知道,词中有词人的亡国之恨;从“故乡何处是,忘了除非</a:t>
            </a:r>
            <a:br>
              <a:rPr dirty="0"/>
            </a:br>
            <a:r>
              <a:rPr lang="zh-CN" altLang="en-US" sz="1417" kern="0" dirty="0">
                <a:solidFill>
                  <a:srgbClr val="000000"/>
                </a:solidFill>
                <a:latin typeface="Times New Roman" pitchFamily="65" charset="-122"/>
                <a:ea typeface="宋体" pitchFamily="65" charset="-122"/>
              </a:rPr>
              <a:t>醉”可知,词中有词人的思乡之情。</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59399"/>
            <a:ext cx="8505000" cy="4053930"/>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(2020常德,16—17)阅读下面的诗,完成(1)—(2)题。(5分)</a:t>
            </a:r>
            <a:endParaRPr lang="zh-CN" altLang="en-US" sz="1600" dirty="0"/>
          </a:p>
          <a:p>
            <a:pPr algn="ct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游山西村</a:t>
            </a:r>
            <a:endParaRPr lang="zh-CN" altLang="en-US" sz="1600"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陆 游</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莫笑农家腊酒浑,丰年留客足鸡豚。</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山重水复疑无路,柳暗花明又一村。</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箫鼓追随春社近,衣冠简朴古风存。</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从今若许闲乘月,拄杖无时夜叩门。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(1)首联中的“足”字用得好,请说说好在哪里。(2分)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(2)你会在哪些情境下运用“山重水复疑无路,柳暗花明又一村”这一佳句?(3分)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答案    (1)“足”字表达了农家款待客人时倾其所有的盛情,(1分)淋漓尽致地表现了主人的敦厚淳朴和诚</a:t>
            </a:r>
            <a:br>
              <a:rPr dirty="0"/>
            </a:br>
            <a:r>
              <a:rPr lang="zh-CN" altLang="en-US" sz="1417" kern="0" dirty="0">
                <a:solidFill>
                  <a:srgbClr val="000000"/>
                </a:solidFill>
                <a:latin typeface="Times New Roman" pitchFamily="65" charset="-122"/>
                <a:ea typeface="宋体" pitchFamily="65" charset="-122"/>
              </a:rPr>
              <a:t>挚好客。(1分)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(2)①面对困境时;(1分)②描绘或赞美山水美景时;(1分)③事情有了转机时。(1分)</a:t>
            </a:r>
            <a:endParaRPr lang="zh-CN" altLang="en-US" dirty="0"/>
          </a:p>
        </p:txBody>
      </p:sp>
    </p:spTree>
    <p:custDataLst>
      <p:custData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223527"/>
            <a:ext cx="8505000" cy="3046860"/>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(2020常德,16—17)阅读下面的诗,完成(1)—(2)题。(5分)</a:t>
            </a:r>
            <a:endParaRPr lang="zh-CN" altLang="en-US" sz="1600" dirty="0"/>
          </a:p>
          <a:p>
            <a:pPr algn="ct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游山西村</a:t>
            </a:r>
            <a:endParaRPr lang="zh-CN" altLang="en-US" sz="1600"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陆 游</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莫笑农家腊酒浑,丰年留客足鸡豚。</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山重水复疑无路,柳暗花明又一村。</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箫鼓追随春社近,衣冠简朴古风存。</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从今若许闲乘月,拄杖无时夜叩门。</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(1)首联中的“足”字用得好,请说说好在哪里。(2分)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(2)你会在哪些情境下运用“山重水复疑无路,柳暗花明又一村”这一佳句?(3分)</a:t>
            </a:r>
            <a:endParaRPr lang="zh-CN" altLang="en-US" dirty="0"/>
          </a:p>
        </p:txBody>
      </p:sp>
    </p:spTree>
    <p:custDataLst>
      <p:custData r:id="rId1"/>
    </p:custDataLst>
  </p:cSld>
  <p:clrMapOvr>
    <a:masterClrMapping/>
  </p:clrMapOvr>
</p:sld>
</file>

<file path=ppt/theme/theme1.xml><?xml version="1.0" encoding="utf-8"?>
<a:theme xmlns:a="http://schemas.openxmlformats.org/drawingml/2006/main" name="21版53中考主题1">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CustomerInfo>
  <UserName>dell</UserName>
  <CompanyName/>
  <MachineID>A189</MachineID>
  <ToolID>ljRTAAAAKGU=</ToolID>
  <Data><![CDATA[bGpSVEFBQUFLR1U9]]></Data>
</CustomerInfo>
</file>

<file path=customXml/item10.xml><?xml version="1.0" encoding="utf-8"?>
<CustomerInfo>
  <UserName>dell</UserName>
  <CompanyName/>
  <MachineID>A189</MachineID>
  <ToolID>ljRTAAAAKGU=</ToolID>
  <Data><![CDATA[bGpSVEFBQUFLR1U9]]></Data>
</CustomerInfo>
</file>

<file path=customXml/item11.xml><?xml version="1.0" encoding="utf-8"?>
<CustomerInfo>
  <UserName>dell</UserName>
  <CompanyName/>
  <MachineID>A189</MachineID>
  <ToolID>ljRTAAAAKGU=</ToolID>
  <Data><![CDATA[bGpSVEFBQUFLR1U9]]></Data>
</CustomerInfo>
</file>

<file path=customXml/item12.xml><?xml version="1.0" encoding="utf-8"?>
<CustomerInfo>
  <UserName>dell</UserName>
  <CompanyName/>
  <MachineID>A189</MachineID>
  <ToolID>ljRTAAAAKGU=</ToolID>
  <Data><![CDATA[bGpSVEFBQUFLR1U9]]></Data>
</CustomerInfo>
</file>

<file path=customXml/item13.xml><?xml version="1.0" encoding="utf-8"?>
<CustomerInfo>
  <UserName>dell</UserName>
  <CompanyName/>
  <MachineID>A189</MachineID>
  <ToolID>ljRTAAAAKGU=</ToolID>
  <Data><![CDATA[bGpSVEFBQUFLR1U9]]></Data>
</CustomerInfo>
</file>

<file path=customXml/item14.xml><?xml version="1.0" encoding="utf-8"?>
<CustomerInfo>
  <UserName>dell</UserName>
  <CompanyName/>
  <MachineID>A189</MachineID>
  <ToolID>ljRTAAAAKGU=</ToolID>
  <Data><![CDATA[bGpSVEFBQUFLR1U9]]></Data>
</CustomerInfo>
</file>

<file path=customXml/item15.xml><?xml version="1.0" encoding="utf-8"?>
<CustomerInfo>
  <UserName>dell</UserName>
  <CompanyName/>
  <MachineID>A189</MachineID>
  <ToolID>ljRTAAAAKGU=</ToolID>
  <Data><![CDATA[bGpSVEFBQUFLR1U9]]></Data>
</CustomerInfo>
</file>

<file path=customXml/item16.xml><?xml version="1.0" encoding="utf-8"?>
<CustomerInfo>
  <UserName>dell</UserName>
  <CompanyName/>
  <MachineID>A189</MachineID>
  <ToolID>ljRTAAAAKGU=</ToolID>
  <Data><![CDATA[bGpSVEFBQUFLR1U9]]></Data>
</CustomerInfo>
</file>

<file path=customXml/item17.xml><?xml version="1.0" encoding="utf-8"?>
<CustomerInfo>
  <UserName>dell</UserName>
  <CompanyName/>
  <MachineID>A189</MachineID>
  <ToolID>ljRTAAAAKGU=</ToolID>
  <Data><![CDATA[bGpSVEFBQUFLR1U9]]></Data>
</CustomerInfo>
</file>

<file path=customXml/item18.xml><?xml version="1.0" encoding="utf-8"?>
<CustomerInfo>
  <UserName>dell</UserName>
  <CompanyName/>
  <MachineID>A189</MachineID>
  <ToolID>ljRTAAAAKGU=</ToolID>
  <Data><![CDATA[bGpSVEFBQUFLR1U9]]></Data>
</CustomerInfo>
</file>

<file path=customXml/item19.xml><?xml version="1.0" encoding="utf-8"?>
<CustomerInfo>
  <UserName>dell</UserName>
  <CompanyName/>
  <MachineID>A189</MachineID>
  <ToolID>ljRTAAAAKGU=</ToolID>
  <Data><![CDATA[bGpSVEFBQUFLR1U9]]></Data>
</CustomerInfo>
</file>

<file path=customXml/item2.xml><?xml version="1.0" encoding="utf-8"?>
<CustomerInfo>
  <UserName>dell</UserName>
  <CompanyName/>
  <MachineID>A189</MachineID>
  <ToolID>ljRTAAAAKGU=</ToolID>
  <Data><![CDATA[bGpSVEFBQUFLR1U9]]></Data>
</CustomerInfo>
</file>

<file path=customXml/item20.xml><?xml version="1.0" encoding="utf-8"?>
<CustomerInfo>
  <UserName>dell</UserName>
  <CompanyName/>
  <MachineID>A189</MachineID>
  <ToolID>ljRTAAAAKGU=</ToolID>
  <Data><![CDATA[bGpSVEFBQUFLR1U9]]></Data>
</CustomerInfo>
</file>

<file path=customXml/item21.xml><?xml version="1.0" encoding="utf-8"?>
<CustomerInfo>
  <UserName>dell</UserName>
  <CompanyName/>
  <MachineID>A189</MachineID>
  <ToolID>ljRTAAAAKGU=</ToolID>
  <Data><![CDATA[bGpSVEFBQUFLR1U9]]></Data>
</CustomerInfo>
</file>

<file path=customXml/item22.xml><?xml version="1.0" encoding="utf-8"?>
<CustomerInfo>
  <UserName>dell</UserName>
  <CompanyName/>
  <MachineID>A189</MachineID>
  <ToolID>ljRTAAAAKGU=</ToolID>
  <Data><![CDATA[bGpSVEFBQUFLR1U9]]></Data>
</CustomerInfo>
</file>

<file path=customXml/item23.xml><?xml version="1.0" encoding="utf-8"?>
<CustomerInfo>
  <UserName>dell</UserName>
  <CompanyName/>
  <MachineID>A189</MachineID>
  <ToolID>ljRTAAAAKGU=</ToolID>
  <Data><![CDATA[bGpSVEFBQUFLR1U9]]></Data>
</CustomerInfo>
</file>

<file path=customXml/item24.xml><?xml version="1.0" encoding="utf-8"?>
<CustomerInfo>
  <UserName>dell</UserName>
  <CompanyName/>
  <MachineID>A189</MachineID>
  <ToolID>ljRTAAAAKGU=</ToolID>
  <Data><![CDATA[bGpSVEFBQUFLR1U9]]></Data>
</CustomerInfo>
</file>

<file path=customXml/item25.xml><?xml version="1.0" encoding="utf-8"?>
<CustomerInfo>
  <UserName>dell</UserName>
  <CompanyName/>
  <MachineID>A189</MachineID>
  <ToolID>ljRTAAAAKGU=</ToolID>
  <Data><![CDATA[bGpSVEFBQUFLR1U9]]></Data>
</CustomerInfo>
</file>

<file path=customXml/item26.xml><?xml version="1.0" encoding="utf-8"?>
<CustomerInfo>
  <UserName>dell</UserName>
  <CompanyName/>
  <MachineID>A189</MachineID>
  <ToolID>ljRTAAAAKGU=</ToolID>
  <Data><![CDATA[bGpSVEFBQUFLR1U9]]></Data>
</CustomerInfo>
</file>

<file path=customXml/item27.xml><?xml version="1.0" encoding="utf-8"?>
<CustomerInfo>
  <UserName>dell</UserName>
  <CompanyName/>
  <MachineID>A189</MachineID>
  <ToolID>ljRTAAAAKGU=</ToolID>
  <Data><![CDATA[bGpSVEFBQUFLR1U9]]></Data>
</CustomerInfo>
</file>

<file path=customXml/item28.xml><?xml version="1.0" encoding="utf-8"?>
<CustomerInfo>
  <UserName>dell</UserName>
  <CompanyName/>
  <MachineID>A189</MachineID>
  <ToolID>ljRTAAAAKGU=</ToolID>
  <Data><![CDATA[bGpSVEFBQUFLR1U9]]></Data>
</CustomerInfo>
</file>

<file path=customXml/item29.xml><?xml version="1.0" encoding="utf-8"?>
<CustomerInfo>
  <UserName>dell</UserName>
  <CompanyName/>
  <MachineID>A189</MachineID>
  <ToolID>ljRTAAAAKGU=</ToolID>
  <Data><![CDATA[bGpSVEFBQUFLR1U9]]></Data>
</CustomerInfo>
</file>

<file path=customXml/item3.xml><?xml version="1.0" encoding="utf-8"?>
<CustomerInfo>
  <UserName>dell</UserName>
  <CompanyName/>
  <MachineID>A189</MachineID>
  <ToolID>ljRTAAAAKGU=</ToolID>
  <Data><![CDATA[bGpSVEFBQUFLR1U9]]></Data>
</CustomerInfo>
</file>

<file path=customXml/item30.xml><?xml version="1.0" encoding="utf-8"?>
<CustomerInfo>
  <UserName>dell</UserName>
  <CompanyName/>
  <MachineID>A189</MachineID>
  <ToolID>ljRTAAAAKGU=</ToolID>
  <Data><![CDATA[bGpSVEFBQUFLR1U9]]></Data>
</CustomerInfo>
</file>

<file path=customXml/item31.xml><?xml version="1.0" encoding="utf-8"?>
<CustomerInfo>
  <UserName>dell</UserName>
  <CompanyName/>
  <MachineID>A189</MachineID>
  <ToolID>ljRTAAAAKGU=</ToolID>
  <Data><![CDATA[bGpSVEFBQUFLR1U9]]></Data>
</CustomerInfo>
</file>

<file path=customXml/item32.xml><?xml version="1.0" encoding="utf-8"?>
<CustomerInfo>
  <UserName>dell</UserName>
  <CompanyName/>
  <MachineID>A189</MachineID>
  <ToolID>ljRTAAAAKGU=</ToolID>
  <Data><![CDATA[bGpSVEFBQUFLR1U9]]></Data>
</CustomerInfo>
</file>

<file path=customXml/item33.xml><?xml version="1.0" encoding="utf-8"?>
<CustomerInfo>
  <UserName>dell</UserName>
  <CompanyName/>
  <MachineID>A189</MachineID>
  <ToolID>ljRTAAAAKGU=</ToolID>
  <Data><![CDATA[bGpSVEFBQUFLR1U9]]></Data>
</CustomerInfo>
</file>

<file path=customXml/item34.xml><?xml version="1.0" encoding="utf-8"?>
<CustomerInfo>
  <UserName>dell</UserName>
  <CompanyName/>
  <MachineID>A189</MachineID>
  <ToolID>ljRTAAAAKGU=</ToolID>
  <Data><![CDATA[bGpSVEFBQUFLR1U9]]></Data>
</CustomerInfo>
</file>

<file path=customXml/item35.xml><?xml version="1.0" encoding="utf-8"?>
<CustomerInfo>
  <UserName>dell</UserName>
  <CompanyName/>
  <MachineID>A189</MachineID>
  <ToolID>ljRTAAAAKGU=</ToolID>
  <Data><![CDATA[bGpSVEFBQUFLR1U9]]></Data>
</CustomerInfo>
</file>

<file path=customXml/item36.xml><?xml version="1.0" encoding="utf-8"?>
<CustomerInfo>
  <UserName>dell</UserName>
  <CompanyName/>
  <MachineID>A189</MachineID>
  <ToolID>ljRTAAAAKGU=</ToolID>
  <Data><![CDATA[bGpSVEFBQUFLR1U9]]></Data>
</CustomerInfo>
</file>

<file path=customXml/item37.xml><?xml version="1.0" encoding="utf-8"?>
<CustomerInfo>
  <UserName>dell</UserName>
  <CompanyName/>
  <MachineID>A189</MachineID>
  <ToolID>ljRTAAAAKGU=</ToolID>
  <Data><![CDATA[bGpSVEFBQUFLR1U9]]></Data>
</CustomerInfo>
</file>

<file path=customXml/item38.xml><?xml version="1.0" encoding="utf-8"?>
<CustomerInfo>
  <UserName>dell</UserName>
  <CompanyName/>
  <MachineID>A189</MachineID>
  <ToolID>ljRTAAAAKGU=</ToolID>
  <Data><![CDATA[bGpSVEFBQUFLR1U9]]></Data>
</CustomerInfo>
</file>

<file path=customXml/item39.xml><?xml version="1.0" encoding="utf-8"?>
<CustomerInfo>
  <UserName>dell</UserName>
  <CompanyName/>
  <MachineID>A189</MachineID>
  <ToolID>ljRTAAAAKGU=</ToolID>
  <Data><![CDATA[bGpSVEFBQUFLR1U9]]></Data>
</CustomerInfo>
</file>

<file path=customXml/item4.xml><?xml version="1.0" encoding="utf-8"?>
<CustomerInfo>
  <UserName>dell</UserName>
  <CompanyName/>
  <MachineID>A189</MachineID>
  <ToolID>ljRTAAAAKGU=</ToolID>
  <Data><![CDATA[bGpSVEFBQUFLR1U9]]></Data>
</CustomerInfo>
</file>

<file path=customXml/item40.xml><?xml version="1.0" encoding="utf-8"?>
<CustomerInfo>
  <UserName>dell</UserName>
  <CompanyName/>
  <MachineID>A189</MachineID>
  <ToolID>ljRTAAAAKGU=</ToolID>
  <Data><![CDATA[bGpSVEFBQUFLR1U9]]></Data>
</CustomerInfo>
</file>

<file path=customXml/item41.xml><?xml version="1.0" encoding="utf-8"?>
<CustomerInfo>
  <UserName>dell</UserName>
  <CompanyName/>
  <MachineID>A189</MachineID>
  <ToolID>ljRTAAAAKGU=</ToolID>
  <Data><![CDATA[bGpSVEFBQUFLR1U9]]></Data>
</CustomerInfo>
</file>

<file path=customXml/item42.xml><?xml version="1.0" encoding="utf-8"?>
<CustomerInfo>
  <UserName>dell</UserName>
  <CompanyName/>
  <MachineID>A189</MachineID>
  <ToolID>ljRTAAAAKGU=</ToolID>
  <Data><![CDATA[bGpSVEFBQUFLR1U9]]></Data>
</CustomerInfo>
</file>

<file path=customXml/item43.xml><?xml version="1.0" encoding="utf-8"?>
<CustomerInfo>
  <UserName>dell</UserName>
  <CompanyName/>
  <MachineID>A189</MachineID>
  <ToolID>ljRTAAAAKGU=</ToolID>
  <Data><![CDATA[bGpSVEFBQUFLR1U9]]></Data>
</CustomerInfo>
</file>

<file path=customXml/item44.xml><?xml version="1.0" encoding="utf-8"?>
<CustomerInfo>
  <UserName>dell</UserName>
  <CompanyName/>
  <MachineID>A189</MachineID>
  <ToolID>ljRTAAAAKGU=</ToolID>
  <Data><![CDATA[bGpSVEFBQUFLR1U9]]></Data>
</CustomerInfo>
</file>

<file path=customXml/item45.xml><?xml version="1.0" encoding="utf-8"?>
<CustomerInfo>
  <UserName>dell</UserName>
  <CompanyName/>
  <MachineID>A189</MachineID>
  <ToolID>ljRTAAAAKGU=</ToolID>
  <Data><![CDATA[bGpSVEFBQUFLR1U9]]></Data>
</CustomerInfo>
</file>

<file path=customXml/item46.xml><?xml version="1.0" encoding="utf-8"?>
<CustomerInfo>
  <UserName>dell</UserName>
  <CompanyName/>
  <MachineID>A189</MachineID>
  <ToolID>ljRTAAAAKGU=</ToolID>
  <Data><![CDATA[bGpSVEFBQUFLR1U9]]></Data>
</CustomerInfo>
</file>

<file path=customXml/item47.xml><?xml version="1.0" encoding="utf-8"?>
<CustomerInfo>
  <UserName>dell</UserName>
  <CompanyName/>
  <MachineID>A189</MachineID>
  <ToolID>ljRTAAAAKGU=</ToolID>
  <Data><![CDATA[bGpSVEFBQUFLR1U9]]></Data>
</CustomerInfo>
</file>

<file path=customXml/item48.xml><?xml version="1.0" encoding="utf-8"?>
<CustomerInfo>
  <UserName>dell</UserName>
  <CompanyName/>
  <MachineID>A189</MachineID>
  <ToolID>ljRTAAAAKGU=</ToolID>
  <Data><![CDATA[bGpSVEFBQUFLR1U9]]></Data>
</CustomerInfo>
</file>

<file path=customXml/item49.xml><?xml version="1.0" encoding="utf-8"?>
<CustomerInfo>
  <UserName>dell</UserName>
  <CompanyName/>
  <MachineID>A189</MachineID>
  <ToolID>ljRTAAAAKGU=</ToolID>
  <Data><![CDATA[bGpSVEFBQUFLR1U9]]></Data>
</CustomerInfo>
</file>

<file path=customXml/item5.xml><?xml version="1.0" encoding="utf-8"?>
<CustomerInfo>
  <UserName>dell</UserName>
  <CompanyName/>
  <MachineID>A189</MachineID>
  <ToolID>ljRTAAAAKGU=</ToolID>
  <Data><![CDATA[bGpSVEFBQUFLR1U9]]></Data>
</CustomerInfo>
</file>

<file path=customXml/item50.xml><?xml version="1.0" encoding="utf-8"?>
<CustomerInfo>
  <UserName>dell</UserName>
  <CompanyName/>
  <MachineID>A189</MachineID>
  <ToolID>ljRTAAAAKGU=</ToolID>
  <Data><![CDATA[bGpSVEFBQUFLR1U9]]></Data>
</CustomerInfo>
</file>

<file path=customXml/item51.xml><?xml version="1.0" encoding="utf-8"?>
<CustomerInfo>
  <UserName>dell</UserName>
  <CompanyName/>
  <MachineID>A189</MachineID>
  <ToolID>ljRTAAAAKGU=</ToolID>
  <Data><![CDATA[bGpSVEFBQUFLR1U9]]></Data>
</CustomerInfo>
</file>

<file path=customXml/item52.xml><?xml version="1.0" encoding="utf-8"?>
<CustomerInfo>
  <UserName>dell</UserName>
  <CompanyName/>
  <MachineID>A189</MachineID>
  <ToolID>ljRTAAAAKGU=</ToolID>
  <Data><![CDATA[bGpSVEFBQUFLR1U9]]></Data>
</CustomerInfo>
</file>

<file path=customXml/item53.xml><?xml version="1.0" encoding="utf-8"?>
<CustomerInfo>
  <UserName>dell</UserName>
  <CompanyName/>
  <MachineID>A189</MachineID>
  <ToolID>ljRTAAAAKGU=</ToolID>
  <Data><![CDATA[bGpSVEFBQUFLR1U9]]></Data>
</CustomerInfo>
</file>

<file path=customXml/item54.xml><?xml version="1.0" encoding="utf-8"?>
<CustomerInfo>
  <UserName>dell</UserName>
  <CompanyName/>
  <MachineID>A189</MachineID>
  <ToolID>ljRTAAAAKGU=</ToolID>
  <Data><![CDATA[bGpSVEFBQUFLR1U9]]></Data>
</CustomerInfo>
</file>

<file path=customXml/item55.xml><?xml version="1.0" encoding="utf-8"?>
<CustomerInfo>
  <UserName>dell</UserName>
  <CompanyName/>
  <MachineID>A189</MachineID>
  <ToolID>ljRTAAAAKGU=</ToolID>
  <Data><![CDATA[bGpSVEFBQUFLR1U9]]></Data>
</CustomerInfo>
</file>

<file path=customXml/item56.xml><?xml version="1.0" encoding="utf-8"?>
<CustomerInfo>
  <UserName>dell</UserName>
  <CompanyName/>
  <MachineID>A189</MachineID>
  <ToolID>ljRTAAAAKGU=</ToolID>
  <Data><![CDATA[bGpSVEFBQUFLR1U9]]></Data>
</CustomerInfo>
</file>

<file path=customXml/item57.xml><?xml version="1.0" encoding="utf-8"?>
<CustomerInfo>
  <UserName>dell</UserName>
  <CompanyName/>
  <MachineID>A189</MachineID>
  <ToolID>ljRTAAAAKGU=</ToolID>
  <Data><![CDATA[bGpSVEFBQUFLR1U9]]></Data>
</CustomerInfo>
</file>

<file path=customXml/item58.xml><?xml version="1.0" encoding="utf-8"?>
<CustomerInfo>
  <UserName>dell</UserName>
  <CompanyName/>
  <MachineID>A189</MachineID>
  <ToolID>ljRTAAAAKGU=</ToolID>
  <Data><![CDATA[bGpSVEFBQUFLR1U9]]></Data>
</CustomerInfo>
</file>

<file path=customXml/item59.xml><?xml version="1.0" encoding="utf-8"?>
<CustomerInfo>
  <UserName>dell</UserName>
  <CompanyName/>
  <MachineID>A189</MachineID>
  <ToolID>ljRTAAAAKGU=</ToolID>
  <Data><![CDATA[bGpSVEFBQUFLR1U9]]></Data>
</CustomerInfo>
</file>

<file path=customXml/item6.xml><?xml version="1.0" encoding="utf-8"?>
<CustomerInfo>
  <UserName>dell</UserName>
  <CompanyName/>
  <MachineID>A189</MachineID>
  <ToolID>ljRTAAAAKGU=</ToolID>
  <Data><![CDATA[bGpSVEFBQUFLR1U9]]></Data>
</CustomerInfo>
</file>

<file path=customXml/item60.xml><?xml version="1.0" encoding="utf-8"?>
<CustomerInfo>
  <UserName>dell</UserName>
  <CompanyName/>
  <MachineID>A189</MachineID>
  <ToolID>ljRTAAAAKGU=</ToolID>
  <Data><![CDATA[bGpSVEFBQUFLR1U9]]></Data>
</CustomerInfo>
</file>

<file path=customXml/item61.xml><?xml version="1.0" encoding="utf-8"?>
<CustomerInfo>
  <UserName>dell</UserName>
  <CompanyName/>
  <MachineID>A189</MachineID>
  <ToolID>ljRTAAAAKGU=</ToolID>
  <Data><![CDATA[bGpSVEFBQUFLR1U9]]></Data>
</CustomerInfo>
</file>

<file path=customXml/item62.xml><?xml version="1.0" encoding="utf-8"?>
<CustomerInfo>
  <UserName>dell</UserName>
  <CompanyName/>
  <MachineID>A189</MachineID>
  <ToolID>ljRTAAAAKGU=</ToolID>
  <Data><![CDATA[bGpSVEFBQUFLR1U9]]></Data>
</CustomerInfo>
</file>

<file path=customXml/item63.xml><?xml version="1.0" encoding="utf-8"?>
<CustomerInfo>
  <UserName>dell</UserName>
  <CompanyName/>
  <MachineID>A189</MachineID>
  <ToolID>ljRTAAAAKGU=</ToolID>
  <Data><![CDATA[bGpSVEFBQUFLR1U9]]></Data>
</CustomerInfo>
</file>

<file path=customXml/item64.xml><?xml version="1.0" encoding="utf-8"?>
<CustomerInfo>
  <UserName>dell</UserName>
  <CompanyName/>
  <MachineID>A189</MachineID>
  <ToolID>ljRTAAAAKGU=</ToolID>
  <Data><![CDATA[bGpSVEFBQUFLR1U9]]></Data>
</CustomerInfo>
</file>

<file path=customXml/item65.xml><?xml version="1.0" encoding="utf-8"?>
<CustomerInfo>
  <UserName>dell</UserName>
  <CompanyName/>
  <MachineID>A189</MachineID>
  <ToolID>ljRTAAAAKGU=</ToolID>
  <Data><![CDATA[bGpSVEFBQUFLR1U9]]></Data>
</CustomerInfo>
</file>

<file path=customXml/item66.xml><?xml version="1.0" encoding="utf-8"?>
<CustomerInfo>
  <UserName>dell</UserName>
  <CompanyName/>
  <MachineID>A189</MachineID>
  <ToolID>ljRTAAAAKGU=</ToolID>
  <Data><![CDATA[bGpSVEFBQUFLR1U9]]></Data>
</CustomerInfo>
</file>

<file path=customXml/item67.xml><?xml version="1.0" encoding="utf-8"?>
<CustomerInfo>
  <UserName>dell</UserName>
  <CompanyName/>
  <MachineID>A189</MachineID>
  <ToolID>ljRTAAAAKGU=</ToolID>
  <Data><![CDATA[bGpSVEFBQUFLR1U9]]></Data>
</CustomerInfo>
</file>

<file path=customXml/item68.xml><?xml version="1.0" encoding="utf-8"?>
<CustomerInfo>
  <UserName>dell</UserName>
  <CompanyName/>
  <MachineID>A189</MachineID>
  <ToolID>ljRTAAAAKGU=</ToolID>
  <Data><![CDATA[bGpSVEFBQUFLR1U9]]></Data>
</CustomerInfo>
</file>

<file path=customXml/item69.xml><?xml version="1.0" encoding="utf-8"?>
<CustomerInfo>
  <UserName>dell</UserName>
  <CompanyName/>
  <MachineID>A189</MachineID>
  <ToolID>ljRTAAAAKGU=</ToolID>
  <Data><![CDATA[bGpSVEFBQUFLR1U9]]></Data>
</CustomerInfo>
</file>

<file path=customXml/item7.xml><?xml version="1.0" encoding="utf-8"?>
<CustomerInfo>
  <UserName>dell</UserName>
  <CompanyName/>
  <MachineID>A189</MachineID>
  <ToolID>ljRTAAAAKGU=</ToolID>
  <Data><![CDATA[bGpSVEFBQUFLR1U9]]></Data>
</CustomerInfo>
</file>

<file path=customXml/item70.xml><?xml version="1.0" encoding="utf-8"?>
<CustomerInfo>
  <UserName>dell</UserName>
  <CompanyName/>
  <MachineID>A189</MachineID>
  <ToolID>ljRTAAAAKGU=</ToolID>
  <Data><![CDATA[bGpSVEFBQUFLR1U9]]></Data>
</CustomerInfo>
</file>

<file path=customXml/item71.xml><?xml version="1.0" encoding="utf-8"?>
<CustomerInfo>
  <UserName>dell</UserName>
  <CompanyName/>
  <MachineID>A189</MachineID>
  <ToolID>ljRTAAAAKGU=</ToolID>
  <Data><![CDATA[bGpSVEFBQUFLR1U9]]></Data>
</CustomerInfo>
</file>

<file path=customXml/item72.xml><?xml version="1.0" encoding="utf-8"?>
<CustomerInfo>
  <UserName>dell</UserName>
  <CompanyName/>
  <MachineID>A189</MachineID>
  <ToolID>ljRTAAAAKGU=</ToolID>
  <Data><![CDATA[bGpSVEFBQUFLR1U9]]></Data>
</CustomerInfo>
</file>

<file path=customXml/item73.xml><?xml version="1.0" encoding="utf-8"?>
<CustomerInfo>
  <UserName>dell</UserName>
  <CompanyName/>
  <MachineID>A189</MachineID>
  <ToolID>ljRTAAAAKGU=</ToolID>
  <Data><![CDATA[bGpSVEFBQUFLR1U9]]></Data>
</CustomerInfo>
</file>

<file path=customXml/item8.xml><?xml version="1.0" encoding="utf-8"?>
<CustomerInfo>
  <UserName>dell</UserName>
  <CompanyName/>
  <MachineID>A189</MachineID>
  <ToolID>ljRTAAAAKGU=</ToolID>
  <Data><![CDATA[bGpSVEFBQUFLR1U9]]></Data>
</CustomerInfo>
</file>

<file path=customXml/item9.xml><?xml version="1.0" encoding="utf-8"?>
<CustomerInfo>
  <UserName>dell</UserName>
  <CompanyName/>
  <MachineID>A189</MachineID>
  <ToolID>ljRTAAAAKGU=</ToolID>
  <Data><![CDATA[bGpSVEFBQUFLR1U9]]></Data>
</CustomerInfo>
</file>

<file path=customXml/itemProps1.xml><?xml version="1.0" encoding="utf-8"?>
<ds:datastoreItem xmlns:ds="http://schemas.openxmlformats.org/officeDocument/2006/customXml" ds:itemID="{0960619B-8B2F-4503-BDA6-96347CB0B578}">
  <ds:schemaRefs/>
</ds:datastoreItem>
</file>

<file path=customXml/itemProps10.xml><?xml version="1.0" encoding="utf-8"?>
<ds:datastoreItem xmlns:ds="http://schemas.openxmlformats.org/officeDocument/2006/customXml" ds:itemID="{F2038F70-A12A-4750-ABDC-993BA9D8DB69}">
  <ds:schemaRefs/>
</ds:datastoreItem>
</file>

<file path=customXml/itemProps11.xml><?xml version="1.0" encoding="utf-8"?>
<ds:datastoreItem xmlns:ds="http://schemas.openxmlformats.org/officeDocument/2006/customXml" ds:itemID="{910B1DC5-9B31-42DD-A322-5ABEB9F91F0E}">
  <ds:schemaRefs/>
</ds:datastoreItem>
</file>

<file path=customXml/itemProps12.xml><?xml version="1.0" encoding="utf-8"?>
<ds:datastoreItem xmlns:ds="http://schemas.openxmlformats.org/officeDocument/2006/customXml" ds:itemID="{5CB1251C-A4BC-4CA8-9CC4-B1D39FB57EF5}">
  <ds:schemaRefs/>
</ds:datastoreItem>
</file>

<file path=customXml/itemProps13.xml><?xml version="1.0" encoding="utf-8"?>
<ds:datastoreItem xmlns:ds="http://schemas.openxmlformats.org/officeDocument/2006/customXml" ds:itemID="{152F4B91-F0BB-4357-9B18-FC65ECE5357B}">
  <ds:schemaRefs/>
</ds:datastoreItem>
</file>

<file path=customXml/itemProps14.xml><?xml version="1.0" encoding="utf-8"?>
<ds:datastoreItem xmlns:ds="http://schemas.openxmlformats.org/officeDocument/2006/customXml" ds:itemID="{465BAB43-1A35-4025-BAC9-04B3194F34B2}">
  <ds:schemaRefs/>
</ds:datastoreItem>
</file>

<file path=customXml/itemProps15.xml><?xml version="1.0" encoding="utf-8"?>
<ds:datastoreItem xmlns:ds="http://schemas.openxmlformats.org/officeDocument/2006/customXml" ds:itemID="{BA26D522-6F35-4F02-B7DE-319A05CFAC9B}">
  <ds:schemaRefs/>
</ds:datastoreItem>
</file>

<file path=customXml/itemProps16.xml><?xml version="1.0" encoding="utf-8"?>
<ds:datastoreItem xmlns:ds="http://schemas.openxmlformats.org/officeDocument/2006/customXml" ds:itemID="{DF035F1C-0FC6-4A42-ADBD-D7CEE5DC8FAF}">
  <ds:schemaRefs/>
</ds:datastoreItem>
</file>

<file path=customXml/itemProps17.xml><?xml version="1.0" encoding="utf-8"?>
<ds:datastoreItem xmlns:ds="http://schemas.openxmlformats.org/officeDocument/2006/customXml" ds:itemID="{E348FF42-BD36-4E02-A1C5-00E108DE516F}">
  <ds:schemaRefs/>
</ds:datastoreItem>
</file>

<file path=customXml/itemProps18.xml><?xml version="1.0" encoding="utf-8"?>
<ds:datastoreItem xmlns:ds="http://schemas.openxmlformats.org/officeDocument/2006/customXml" ds:itemID="{0FE0CC41-7E5C-4A30-83BB-DB12AC0C141E}">
  <ds:schemaRefs/>
</ds:datastoreItem>
</file>

<file path=customXml/itemProps19.xml><?xml version="1.0" encoding="utf-8"?>
<ds:datastoreItem xmlns:ds="http://schemas.openxmlformats.org/officeDocument/2006/customXml" ds:itemID="{DB223D1F-4C3D-485D-90EF-5F4B2E794F6A}">
  <ds:schemaRefs/>
</ds:datastoreItem>
</file>

<file path=customXml/itemProps2.xml><?xml version="1.0" encoding="utf-8"?>
<ds:datastoreItem xmlns:ds="http://schemas.openxmlformats.org/officeDocument/2006/customXml" ds:itemID="{95E9E3AE-7CF9-4EE0-9121-F8867E3129D8}">
  <ds:schemaRefs/>
</ds:datastoreItem>
</file>

<file path=customXml/itemProps20.xml><?xml version="1.0" encoding="utf-8"?>
<ds:datastoreItem xmlns:ds="http://schemas.openxmlformats.org/officeDocument/2006/customXml" ds:itemID="{09ECB61B-767F-4AEB-B107-20EE70AA2104}">
  <ds:schemaRefs/>
</ds:datastoreItem>
</file>

<file path=customXml/itemProps21.xml><?xml version="1.0" encoding="utf-8"?>
<ds:datastoreItem xmlns:ds="http://schemas.openxmlformats.org/officeDocument/2006/customXml" ds:itemID="{B98CA86C-FEF0-46FE-A9CE-625EF777710D}">
  <ds:schemaRefs/>
</ds:datastoreItem>
</file>

<file path=customXml/itemProps22.xml><?xml version="1.0" encoding="utf-8"?>
<ds:datastoreItem xmlns:ds="http://schemas.openxmlformats.org/officeDocument/2006/customXml" ds:itemID="{713C5F00-AF6F-4FFF-9E81-0688ED6F6A10}">
  <ds:schemaRefs/>
</ds:datastoreItem>
</file>

<file path=customXml/itemProps23.xml><?xml version="1.0" encoding="utf-8"?>
<ds:datastoreItem xmlns:ds="http://schemas.openxmlformats.org/officeDocument/2006/customXml" ds:itemID="{22B5E809-BDEF-438F-A80F-36663FF4E2B3}">
  <ds:schemaRefs/>
</ds:datastoreItem>
</file>

<file path=customXml/itemProps24.xml><?xml version="1.0" encoding="utf-8"?>
<ds:datastoreItem xmlns:ds="http://schemas.openxmlformats.org/officeDocument/2006/customXml" ds:itemID="{3119C1F5-CAAC-4D03-AB8C-67CE8E4EB070}">
  <ds:schemaRefs/>
</ds:datastoreItem>
</file>

<file path=customXml/itemProps25.xml><?xml version="1.0" encoding="utf-8"?>
<ds:datastoreItem xmlns:ds="http://schemas.openxmlformats.org/officeDocument/2006/customXml" ds:itemID="{180E85A3-6A00-4789-B4A4-22E1A5323783}">
  <ds:schemaRefs/>
</ds:datastoreItem>
</file>

<file path=customXml/itemProps26.xml><?xml version="1.0" encoding="utf-8"?>
<ds:datastoreItem xmlns:ds="http://schemas.openxmlformats.org/officeDocument/2006/customXml" ds:itemID="{6CF6B0EA-F047-487C-8533-75BE8AE8E99F}">
  <ds:schemaRefs/>
</ds:datastoreItem>
</file>

<file path=customXml/itemProps27.xml><?xml version="1.0" encoding="utf-8"?>
<ds:datastoreItem xmlns:ds="http://schemas.openxmlformats.org/officeDocument/2006/customXml" ds:itemID="{8561E4EB-46FB-4D55-803B-FB704D86E195}">
  <ds:schemaRefs/>
</ds:datastoreItem>
</file>

<file path=customXml/itemProps28.xml><?xml version="1.0" encoding="utf-8"?>
<ds:datastoreItem xmlns:ds="http://schemas.openxmlformats.org/officeDocument/2006/customXml" ds:itemID="{A2E39F69-7010-4541-A784-D19BD5CE1AB6}">
  <ds:schemaRefs/>
</ds:datastoreItem>
</file>

<file path=customXml/itemProps29.xml><?xml version="1.0" encoding="utf-8"?>
<ds:datastoreItem xmlns:ds="http://schemas.openxmlformats.org/officeDocument/2006/customXml" ds:itemID="{CC2037C0-C598-466C-B013-9338BB606EFE}">
  <ds:schemaRefs/>
</ds:datastoreItem>
</file>

<file path=customXml/itemProps3.xml><?xml version="1.0" encoding="utf-8"?>
<ds:datastoreItem xmlns:ds="http://schemas.openxmlformats.org/officeDocument/2006/customXml" ds:itemID="{61F4D7C2-F1AF-45DD-94CF-F2D3E91293AE}">
  <ds:schemaRefs/>
</ds:datastoreItem>
</file>

<file path=customXml/itemProps30.xml><?xml version="1.0" encoding="utf-8"?>
<ds:datastoreItem xmlns:ds="http://schemas.openxmlformats.org/officeDocument/2006/customXml" ds:itemID="{7FA00FC6-F3E7-428B-B7A9-48BF77E70211}">
  <ds:schemaRefs/>
</ds:datastoreItem>
</file>

<file path=customXml/itemProps31.xml><?xml version="1.0" encoding="utf-8"?>
<ds:datastoreItem xmlns:ds="http://schemas.openxmlformats.org/officeDocument/2006/customXml" ds:itemID="{62954D0A-BCFD-4002-B172-77E13695F031}">
  <ds:schemaRefs/>
</ds:datastoreItem>
</file>

<file path=customXml/itemProps32.xml><?xml version="1.0" encoding="utf-8"?>
<ds:datastoreItem xmlns:ds="http://schemas.openxmlformats.org/officeDocument/2006/customXml" ds:itemID="{3FB61CC1-B5F5-46D3-9346-0AF8E176B242}">
  <ds:schemaRefs/>
</ds:datastoreItem>
</file>

<file path=customXml/itemProps33.xml><?xml version="1.0" encoding="utf-8"?>
<ds:datastoreItem xmlns:ds="http://schemas.openxmlformats.org/officeDocument/2006/customXml" ds:itemID="{DFFE8B82-DCCF-4B9C-B201-91E8C1DD1E46}">
  <ds:schemaRefs/>
</ds:datastoreItem>
</file>

<file path=customXml/itemProps34.xml><?xml version="1.0" encoding="utf-8"?>
<ds:datastoreItem xmlns:ds="http://schemas.openxmlformats.org/officeDocument/2006/customXml" ds:itemID="{E8309777-AEB5-408E-A22B-B495C14C164D}">
  <ds:schemaRefs/>
</ds:datastoreItem>
</file>

<file path=customXml/itemProps35.xml><?xml version="1.0" encoding="utf-8"?>
<ds:datastoreItem xmlns:ds="http://schemas.openxmlformats.org/officeDocument/2006/customXml" ds:itemID="{1416F907-5BF4-42E0-9BBB-3A2A6C31D79B}">
  <ds:schemaRefs/>
</ds:datastoreItem>
</file>

<file path=customXml/itemProps36.xml><?xml version="1.0" encoding="utf-8"?>
<ds:datastoreItem xmlns:ds="http://schemas.openxmlformats.org/officeDocument/2006/customXml" ds:itemID="{19116761-68D6-40D9-8056-4D46FB793B14}">
  <ds:schemaRefs/>
</ds:datastoreItem>
</file>

<file path=customXml/itemProps37.xml><?xml version="1.0" encoding="utf-8"?>
<ds:datastoreItem xmlns:ds="http://schemas.openxmlformats.org/officeDocument/2006/customXml" ds:itemID="{F424E7B0-9DAC-4050-8E6C-E6C0DCBC485C}">
  <ds:schemaRefs/>
</ds:datastoreItem>
</file>

<file path=customXml/itemProps38.xml><?xml version="1.0" encoding="utf-8"?>
<ds:datastoreItem xmlns:ds="http://schemas.openxmlformats.org/officeDocument/2006/customXml" ds:itemID="{CF1CE422-8CF6-4E9D-8871-D9BBA792438A}">
  <ds:schemaRefs/>
</ds:datastoreItem>
</file>

<file path=customXml/itemProps39.xml><?xml version="1.0" encoding="utf-8"?>
<ds:datastoreItem xmlns:ds="http://schemas.openxmlformats.org/officeDocument/2006/customXml" ds:itemID="{13679126-FAFB-45AE-955D-32365C80A868}">
  <ds:schemaRefs/>
</ds:datastoreItem>
</file>

<file path=customXml/itemProps4.xml><?xml version="1.0" encoding="utf-8"?>
<ds:datastoreItem xmlns:ds="http://schemas.openxmlformats.org/officeDocument/2006/customXml" ds:itemID="{505E53AF-7EBC-4D27-9FE1-DAD8FF1D5DA3}">
  <ds:schemaRefs/>
</ds:datastoreItem>
</file>

<file path=customXml/itemProps40.xml><?xml version="1.0" encoding="utf-8"?>
<ds:datastoreItem xmlns:ds="http://schemas.openxmlformats.org/officeDocument/2006/customXml" ds:itemID="{912CCC03-DCB2-4483-ACFE-7373C6D27E24}">
  <ds:schemaRefs/>
</ds:datastoreItem>
</file>

<file path=customXml/itemProps41.xml><?xml version="1.0" encoding="utf-8"?>
<ds:datastoreItem xmlns:ds="http://schemas.openxmlformats.org/officeDocument/2006/customXml" ds:itemID="{BF832B54-6236-480E-920E-072B8B1DC284}">
  <ds:schemaRefs/>
</ds:datastoreItem>
</file>

<file path=customXml/itemProps42.xml><?xml version="1.0" encoding="utf-8"?>
<ds:datastoreItem xmlns:ds="http://schemas.openxmlformats.org/officeDocument/2006/customXml" ds:itemID="{5662EAD1-34A3-44D1-AE9F-B89BCCB25579}">
  <ds:schemaRefs/>
</ds:datastoreItem>
</file>

<file path=customXml/itemProps43.xml><?xml version="1.0" encoding="utf-8"?>
<ds:datastoreItem xmlns:ds="http://schemas.openxmlformats.org/officeDocument/2006/customXml" ds:itemID="{0D7EF444-1058-4EC6-834C-44C091620C30}">
  <ds:schemaRefs/>
</ds:datastoreItem>
</file>

<file path=customXml/itemProps44.xml><?xml version="1.0" encoding="utf-8"?>
<ds:datastoreItem xmlns:ds="http://schemas.openxmlformats.org/officeDocument/2006/customXml" ds:itemID="{8CBA787B-2C73-4214-B0C6-8B9627E6C345}">
  <ds:schemaRefs/>
</ds:datastoreItem>
</file>

<file path=customXml/itemProps45.xml><?xml version="1.0" encoding="utf-8"?>
<ds:datastoreItem xmlns:ds="http://schemas.openxmlformats.org/officeDocument/2006/customXml" ds:itemID="{36D2DA00-CE58-44F1-AABB-B9D34DB25E53}">
  <ds:schemaRefs/>
</ds:datastoreItem>
</file>

<file path=customXml/itemProps46.xml><?xml version="1.0" encoding="utf-8"?>
<ds:datastoreItem xmlns:ds="http://schemas.openxmlformats.org/officeDocument/2006/customXml" ds:itemID="{806E8850-263D-4E7E-846B-D6F9AE3B02BD}">
  <ds:schemaRefs/>
</ds:datastoreItem>
</file>

<file path=customXml/itemProps47.xml><?xml version="1.0" encoding="utf-8"?>
<ds:datastoreItem xmlns:ds="http://schemas.openxmlformats.org/officeDocument/2006/customXml" ds:itemID="{20457DF2-30A9-4967-96A9-DD786830F839}">
  <ds:schemaRefs/>
</ds:datastoreItem>
</file>

<file path=customXml/itemProps48.xml><?xml version="1.0" encoding="utf-8"?>
<ds:datastoreItem xmlns:ds="http://schemas.openxmlformats.org/officeDocument/2006/customXml" ds:itemID="{7E6E0EB5-4263-46BD-AE06-9DB55EF242AC}">
  <ds:schemaRefs/>
</ds:datastoreItem>
</file>

<file path=customXml/itemProps49.xml><?xml version="1.0" encoding="utf-8"?>
<ds:datastoreItem xmlns:ds="http://schemas.openxmlformats.org/officeDocument/2006/customXml" ds:itemID="{962B5E39-7EC0-4C1E-A2FD-C5125E447A56}">
  <ds:schemaRefs/>
</ds:datastoreItem>
</file>

<file path=customXml/itemProps5.xml><?xml version="1.0" encoding="utf-8"?>
<ds:datastoreItem xmlns:ds="http://schemas.openxmlformats.org/officeDocument/2006/customXml" ds:itemID="{32F8373F-7F8A-416F-8ACC-E7AC59123B84}">
  <ds:schemaRefs/>
</ds:datastoreItem>
</file>

<file path=customXml/itemProps50.xml><?xml version="1.0" encoding="utf-8"?>
<ds:datastoreItem xmlns:ds="http://schemas.openxmlformats.org/officeDocument/2006/customXml" ds:itemID="{86BF3F79-E2FA-48F5-94E6-C2558AC0E619}">
  <ds:schemaRefs/>
</ds:datastoreItem>
</file>

<file path=customXml/itemProps51.xml><?xml version="1.0" encoding="utf-8"?>
<ds:datastoreItem xmlns:ds="http://schemas.openxmlformats.org/officeDocument/2006/customXml" ds:itemID="{7E6D2291-54EF-4553-89F2-2A157B46540E}">
  <ds:schemaRefs/>
</ds:datastoreItem>
</file>

<file path=customXml/itemProps52.xml><?xml version="1.0" encoding="utf-8"?>
<ds:datastoreItem xmlns:ds="http://schemas.openxmlformats.org/officeDocument/2006/customXml" ds:itemID="{FBD86F14-A97D-4520-8192-107932ED3145}">
  <ds:schemaRefs/>
</ds:datastoreItem>
</file>

<file path=customXml/itemProps53.xml><?xml version="1.0" encoding="utf-8"?>
<ds:datastoreItem xmlns:ds="http://schemas.openxmlformats.org/officeDocument/2006/customXml" ds:itemID="{FED892C4-4DCF-4219-B5A7-69DD4EDE3591}">
  <ds:schemaRefs/>
</ds:datastoreItem>
</file>

<file path=customXml/itemProps54.xml><?xml version="1.0" encoding="utf-8"?>
<ds:datastoreItem xmlns:ds="http://schemas.openxmlformats.org/officeDocument/2006/customXml" ds:itemID="{DF0B965B-FC21-4E75-B494-0F2392B850E0}">
  <ds:schemaRefs/>
</ds:datastoreItem>
</file>

<file path=customXml/itemProps55.xml><?xml version="1.0" encoding="utf-8"?>
<ds:datastoreItem xmlns:ds="http://schemas.openxmlformats.org/officeDocument/2006/customXml" ds:itemID="{490D14AB-CADB-4EAE-ABCC-6AF231835533}">
  <ds:schemaRefs/>
</ds:datastoreItem>
</file>

<file path=customXml/itemProps56.xml><?xml version="1.0" encoding="utf-8"?>
<ds:datastoreItem xmlns:ds="http://schemas.openxmlformats.org/officeDocument/2006/customXml" ds:itemID="{563B133D-B5AA-4B3A-AC63-14B88594CDDC}">
  <ds:schemaRefs/>
</ds:datastoreItem>
</file>

<file path=customXml/itemProps57.xml><?xml version="1.0" encoding="utf-8"?>
<ds:datastoreItem xmlns:ds="http://schemas.openxmlformats.org/officeDocument/2006/customXml" ds:itemID="{DF5B4966-DEC4-42A8-9759-A92F0951E41B}">
  <ds:schemaRefs/>
</ds:datastoreItem>
</file>

<file path=customXml/itemProps58.xml><?xml version="1.0" encoding="utf-8"?>
<ds:datastoreItem xmlns:ds="http://schemas.openxmlformats.org/officeDocument/2006/customXml" ds:itemID="{6797F5DC-49E9-4E0B-A3D3-31F7645E3801}">
  <ds:schemaRefs/>
</ds:datastoreItem>
</file>

<file path=customXml/itemProps59.xml><?xml version="1.0" encoding="utf-8"?>
<ds:datastoreItem xmlns:ds="http://schemas.openxmlformats.org/officeDocument/2006/customXml" ds:itemID="{604A5FE8-531B-44EC-83CF-DDDD62338F28}">
  <ds:schemaRefs/>
</ds:datastoreItem>
</file>

<file path=customXml/itemProps6.xml><?xml version="1.0" encoding="utf-8"?>
<ds:datastoreItem xmlns:ds="http://schemas.openxmlformats.org/officeDocument/2006/customXml" ds:itemID="{39A0742B-ECB9-4752-9D46-54DA492CF22D}">
  <ds:schemaRefs/>
</ds:datastoreItem>
</file>

<file path=customXml/itemProps60.xml><?xml version="1.0" encoding="utf-8"?>
<ds:datastoreItem xmlns:ds="http://schemas.openxmlformats.org/officeDocument/2006/customXml" ds:itemID="{C8A2908E-53DE-47F5-B817-214684EB2EEC}">
  <ds:schemaRefs/>
</ds:datastoreItem>
</file>

<file path=customXml/itemProps61.xml><?xml version="1.0" encoding="utf-8"?>
<ds:datastoreItem xmlns:ds="http://schemas.openxmlformats.org/officeDocument/2006/customXml" ds:itemID="{E53560F4-87A4-42F9-BDDF-54F0E2063DCE}">
  <ds:schemaRefs/>
</ds:datastoreItem>
</file>

<file path=customXml/itemProps62.xml><?xml version="1.0" encoding="utf-8"?>
<ds:datastoreItem xmlns:ds="http://schemas.openxmlformats.org/officeDocument/2006/customXml" ds:itemID="{BE767D5D-FB83-4B35-B70B-C5D014BF7626}">
  <ds:schemaRefs/>
</ds:datastoreItem>
</file>

<file path=customXml/itemProps63.xml><?xml version="1.0" encoding="utf-8"?>
<ds:datastoreItem xmlns:ds="http://schemas.openxmlformats.org/officeDocument/2006/customXml" ds:itemID="{B1B2B27C-0D29-4506-BB9F-D05EADBF77DE}">
  <ds:schemaRefs/>
</ds:datastoreItem>
</file>

<file path=customXml/itemProps64.xml><?xml version="1.0" encoding="utf-8"?>
<ds:datastoreItem xmlns:ds="http://schemas.openxmlformats.org/officeDocument/2006/customXml" ds:itemID="{85ECA58C-AF4E-4A7C-8980-651392D164D8}">
  <ds:schemaRefs/>
</ds:datastoreItem>
</file>

<file path=customXml/itemProps65.xml><?xml version="1.0" encoding="utf-8"?>
<ds:datastoreItem xmlns:ds="http://schemas.openxmlformats.org/officeDocument/2006/customXml" ds:itemID="{BF11A121-6787-4530-8FEA-BE7B9FF345F0}">
  <ds:schemaRefs/>
</ds:datastoreItem>
</file>

<file path=customXml/itemProps66.xml><?xml version="1.0" encoding="utf-8"?>
<ds:datastoreItem xmlns:ds="http://schemas.openxmlformats.org/officeDocument/2006/customXml" ds:itemID="{A00D3A4C-F8CC-4B64-BC02-F8943CC072B9}">
  <ds:schemaRefs/>
</ds:datastoreItem>
</file>

<file path=customXml/itemProps67.xml><?xml version="1.0" encoding="utf-8"?>
<ds:datastoreItem xmlns:ds="http://schemas.openxmlformats.org/officeDocument/2006/customXml" ds:itemID="{A217C0C8-8DC6-4109-8E4E-6CDD088FEAE8}">
  <ds:schemaRefs/>
</ds:datastoreItem>
</file>

<file path=customXml/itemProps68.xml><?xml version="1.0" encoding="utf-8"?>
<ds:datastoreItem xmlns:ds="http://schemas.openxmlformats.org/officeDocument/2006/customXml" ds:itemID="{765A15F8-1A22-4750-8E4F-5FB7396BFC00}">
  <ds:schemaRefs/>
</ds:datastoreItem>
</file>

<file path=customXml/itemProps69.xml><?xml version="1.0" encoding="utf-8"?>
<ds:datastoreItem xmlns:ds="http://schemas.openxmlformats.org/officeDocument/2006/customXml" ds:itemID="{EEA4CD7A-BFCA-47C1-ABD2-FE686B8C2A8C}">
  <ds:schemaRefs/>
</ds:datastoreItem>
</file>

<file path=customXml/itemProps7.xml><?xml version="1.0" encoding="utf-8"?>
<ds:datastoreItem xmlns:ds="http://schemas.openxmlformats.org/officeDocument/2006/customXml" ds:itemID="{1D557DC6-8BDF-4B05-9C24-13EF3A532162}">
  <ds:schemaRefs/>
</ds:datastoreItem>
</file>

<file path=customXml/itemProps70.xml><?xml version="1.0" encoding="utf-8"?>
<ds:datastoreItem xmlns:ds="http://schemas.openxmlformats.org/officeDocument/2006/customXml" ds:itemID="{AA63C0A4-EFC3-4E31-B3C7-38E0C415BA67}">
  <ds:schemaRefs/>
</ds:datastoreItem>
</file>

<file path=customXml/itemProps71.xml><?xml version="1.0" encoding="utf-8"?>
<ds:datastoreItem xmlns:ds="http://schemas.openxmlformats.org/officeDocument/2006/customXml" ds:itemID="{5339F6D3-6B70-40C5-8C44-378ABF7DA3F9}">
  <ds:schemaRefs/>
</ds:datastoreItem>
</file>

<file path=customXml/itemProps72.xml><?xml version="1.0" encoding="utf-8"?>
<ds:datastoreItem xmlns:ds="http://schemas.openxmlformats.org/officeDocument/2006/customXml" ds:itemID="{CA2D1150-86B3-44DB-81DE-9A4C9AF6641E}">
  <ds:schemaRefs/>
</ds:datastoreItem>
</file>

<file path=customXml/itemProps73.xml><?xml version="1.0" encoding="utf-8"?>
<ds:datastoreItem xmlns:ds="http://schemas.openxmlformats.org/officeDocument/2006/customXml" ds:itemID="{A5C038F5-B25C-4622-BD02-0574A88765E6}">
  <ds:schemaRefs/>
</ds:datastoreItem>
</file>

<file path=customXml/itemProps8.xml><?xml version="1.0" encoding="utf-8"?>
<ds:datastoreItem xmlns:ds="http://schemas.openxmlformats.org/officeDocument/2006/customXml" ds:itemID="{8D7678EA-D4A9-42BF-AEE2-E1367200FC68}">
  <ds:schemaRefs/>
</ds:datastoreItem>
</file>

<file path=customXml/itemProps9.xml><?xml version="1.0" encoding="utf-8"?>
<ds:datastoreItem xmlns:ds="http://schemas.openxmlformats.org/officeDocument/2006/customXml" ds:itemID="{C4E1A660-3CA4-4F4A-B812-16B89833A081}">
  <ds:schemaRefs/>
</ds:datastoreItem>
</file>

<file path=docProps/app.xml><?xml version="1.0" encoding="utf-8"?>
<Properties xmlns="http://schemas.openxmlformats.org/officeDocument/2006/extended-properties" xmlns:vt="http://schemas.openxmlformats.org/officeDocument/2006/docPropsVTypes">
  <Template>21版53中考主题1</Template>
  <TotalTime>55</TotalTime>
  <Words>14161</Words>
  <Application>Microsoft Office PowerPoint</Application>
  <PresentationFormat>自定义</PresentationFormat>
  <Paragraphs>475</Paragraphs>
  <Slides>73</Slides>
  <Notes>73</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73</vt:i4>
      </vt:variant>
    </vt:vector>
  </HeadingPairs>
  <TitlesOfParts>
    <vt:vector size="79" baseType="lpstr">
      <vt:lpstr>黑体</vt:lpstr>
      <vt:lpstr>Microsoft YaHei</vt:lpstr>
      <vt:lpstr>Arial</vt:lpstr>
      <vt:lpstr>Calibri</vt:lpstr>
      <vt:lpstr>Times New Roman</vt:lpstr>
      <vt:lpstr>21版53中考主题1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cp:lastModifiedBy>Administrator</cp:lastModifiedBy>
  <cp:revision>100</cp:revision>
  <dcterms:modified xsi:type="dcterms:W3CDTF">2020-09-29T05:25:27Z</dcterms:modified>
</cp:coreProperties>
</file>