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5"/>
  </p:notesMasterIdLst>
  <p:handoutMasterIdLst>
    <p:handoutMasterId r:id="rId96"/>
  </p:handoutMasterIdLst>
  <p:sldIdLst>
    <p:sldId id="257" r:id="rId2"/>
    <p:sldId id="258" r:id="rId3"/>
    <p:sldId id="261" r:id="rId4"/>
    <p:sldId id="266" r:id="rId5"/>
    <p:sldId id="278" r:id="rId6"/>
    <p:sldId id="279" r:id="rId7"/>
    <p:sldId id="260" r:id="rId8"/>
    <p:sldId id="265" r:id="rId9"/>
    <p:sldId id="684" r:id="rId10"/>
    <p:sldId id="281" r:id="rId11"/>
    <p:sldId id="283" r:id="rId12"/>
    <p:sldId id="427" r:id="rId13"/>
    <p:sldId id="292" r:id="rId14"/>
    <p:sldId id="602" r:id="rId15"/>
    <p:sldId id="288" r:id="rId16"/>
    <p:sldId id="428" r:id="rId17"/>
    <p:sldId id="294" r:id="rId18"/>
    <p:sldId id="429" r:id="rId19"/>
    <p:sldId id="430" r:id="rId20"/>
    <p:sldId id="431" r:id="rId21"/>
    <p:sldId id="603" r:id="rId22"/>
    <p:sldId id="433" r:id="rId23"/>
    <p:sldId id="432" r:id="rId24"/>
    <p:sldId id="303" r:id="rId25"/>
    <p:sldId id="304" r:id="rId26"/>
    <p:sldId id="305" r:id="rId27"/>
    <p:sldId id="434" r:id="rId28"/>
    <p:sldId id="306" r:id="rId29"/>
    <p:sldId id="435" r:id="rId30"/>
    <p:sldId id="307" r:id="rId31"/>
    <p:sldId id="436" r:id="rId32"/>
    <p:sldId id="604" r:id="rId33"/>
    <p:sldId id="308" r:id="rId34"/>
    <p:sldId id="437" r:id="rId35"/>
    <p:sldId id="309" r:id="rId36"/>
    <p:sldId id="316" r:id="rId37"/>
    <p:sldId id="317" r:id="rId38"/>
    <p:sldId id="605" r:id="rId39"/>
    <p:sldId id="438" r:id="rId40"/>
    <p:sldId id="318" r:id="rId41"/>
    <p:sldId id="320" r:id="rId42"/>
    <p:sldId id="321" r:id="rId43"/>
    <p:sldId id="439" r:id="rId44"/>
    <p:sldId id="440" r:id="rId45"/>
    <p:sldId id="442" r:id="rId46"/>
    <p:sldId id="441" r:id="rId47"/>
    <p:sldId id="443" r:id="rId48"/>
    <p:sldId id="445" r:id="rId49"/>
    <p:sldId id="446" r:id="rId50"/>
    <p:sldId id="558" r:id="rId51"/>
    <p:sldId id="559" r:id="rId52"/>
    <p:sldId id="560" r:id="rId53"/>
    <p:sldId id="561" r:id="rId54"/>
    <p:sldId id="562" r:id="rId55"/>
    <p:sldId id="563" r:id="rId56"/>
    <p:sldId id="564" r:id="rId57"/>
    <p:sldId id="565" r:id="rId58"/>
    <p:sldId id="566" r:id="rId59"/>
    <p:sldId id="567" r:id="rId60"/>
    <p:sldId id="569" r:id="rId61"/>
    <p:sldId id="571" r:id="rId62"/>
    <p:sldId id="570" r:id="rId63"/>
    <p:sldId id="572" r:id="rId64"/>
    <p:sldId id="573" r:id="rId65"/>
    <p:sldId id="575" r:id="rId66"/>
    <p:sldId id="574" r:id="rId67"/>
    <p:sldId id="606" r:id="rId68"/>
    <p:sldId id="576" r:id="rId69"/>
    <p:sldId id="577" r:id="rId70"/>
    <p:sldId id="607" r:id="rId71"/>
    <p:sldId id="578" r:id="rId72"/>
    <p:sldId id="579" r:id="rId73"/>
    <p:sldId id="580" r:id="rId74"/>
    <p:sldId id="581" r:id="rId75"/>
    <p:sldId id="582" r:id="rId76"/>
    <p:sldId id="583" r:id="rId77"/>
    <p:sldId id="584" r:id="rId78"/>
    <p:sldId id="585" r:id="rId79"/>
    <p:sldId id="586" r:id="rId80"/>
    <p:sldId id="587" r:id="rId81"/>
    <p:sldId id="588" r:id="rId82"/>
    <p:sldId id="589" r:id="rId83"/>
    <p:sldId id="590" r:id="rId84"/>
    <p:sldId id="591" r:id="rId85"/>
    <p:sldId id="592" r:id="rId86"/>
    <p:sldId id="593" r:id="rId87"/>
    <p:sldId id="594" r:id="rId88"/>
    <p:sldId id="596" r:id="rId89"/>
    <p:sldId id="597" r:id="rId90"/>
    <p:sldId id="598" r:id="rId91"/>
    <p:sldId id="599" r:id="rId92"/>
    <p:sldId id="600" r:id="rId93"/>
    <p:sldId id="601" r:id="rId9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2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2234988"/>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2740501"/>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98195"/>
            <a:ext cx="11807190" cy="4615815"/>
          </a:xfrm>
          <a:prstGeom prst="rect">
            <a:avLst/>
          </a:prstGeom>
          <a:noFill/>
        </p:spPr>
        <p:txBody>
          <a:bodyPr wrap="square" rtlCol="0">
            <a:spAutoFit/>
          </a:bodyPr>
          <a:lstStyle/>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典例2</a:t>
            </a:r>
            <a:r>
              <a:rPr lang="zh-CN" altLang="en-US" sz="2800">
                <a:latin typeface="微软雅黑" panose="020B0503020204020204" charset="-122"/>
                <a:ea typeface="微软雅黑" panose="020B0503020204020204" charset="-122"/>
                <a:cs typeface="微软雅黑" panose="020B0503020204020204" charset="-122"/>
              </a:rPr>
              <a:t>王蒙曾呼吁作家要学者化,要注重自身文化修养的提高,尤其是要博览群书、拓宽眼界、增强自己的多方面的素养。</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尤其”表示更近一步,有“格外、更加”的意思,强调的是整体内容中的一部分,语序应该是由整体到局部。所以应该将“博览群书、拓宽眼界、增强自己的多方面的素养”与“注重自身文化修养的提高”互换位置。</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180" y="702945"/>
            <a:ext cx="1185227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b="1">
                <a:latin typeface="微软雅黑" panose="020B0503020204020204" charset="-122"/>
                <a:ea typeface="微软雅黑" panose="020B0503020204020204" charset="-122"/>
                <a:cs typeface="微软雅黑" panose="020B0503020204020204" charset="-122"/>
                <a:sym typeface="+mn-ea"/>
              </a:rPr>
              <a:t>辨析分句间顺序是否恰当的三个要点</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1.注意复句中各个分句的先后顺序。</a:t>
            </a:r>
            <a:r>
              <a:rPr lang="zh-CN" altLang="en-US" sz="2800">
                <a:latin typeface="微软雅黑" panose="020B0503020204020204" charset="-122"/>
                <a:ea typeface="微软雅黑" panose="020B0503020204020204" charset="-122"/>
                <a:cs typeface="微软雅黑" panose="020B0503020204020204" charset="-122"/>
                <a:sym typeface="+mn-ea"/>
              </a:rPr>
              <a:t>复句中的分句之间,除了并列复句外,其他如因果复句、递进复句、转折复句等都有一定的联系,考生一定要注意分句的先后顺序。</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2.注意语句表述的概念的大小、语意的轻重、时空顺序及逻辑顺序等。</a:t>
            </a:r>
            <a:r>
              <a:rPr lang="zh-CN" altLang="en-US" sz="2800">
                <a:latin typeface="微软雅黑" panose="020B0503020204020204" charset="-122"/>
                <a:ea typeface="微软雅黑" panose="020B0503020204020204" charset="-122"/>
                <a:cs typeface="微软雅黑" panose="020B0503020204020204" charset="-122"/>
                <a:sym typeface="+mn-ea"/>
              </a:rPr>
              <a:t>比如“不仅会对社会文化生态环境产生污染,也将对影视产业造成致命的伤害”,就颠倒了概念的大小关系。</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3.注意含有“尤其是”“特别是”等强调性词语的句子的顺序。</a:t>
            </a:r>
            <a:r>
              <a:rPr lang="zh-CN" altLang="en-US" sz="2800">
                <a:latin typeface="微软雅黑" panose="020B0503020204020204" charset="-122"/>
                <a:ea typeface="微软雅黑" panose="020B0503020204020204" charset="-122"/>
                <a:cs typeface="微软雅黑" panose="020B0503020204020204" charset="-122"/>
                <a:sym typeface="+mn-ea"/>
              </a:rPr>
              <a:t>这些词语本身表达的是一种强调关系,前面的内容是整体,后面的内容是所强调的局部。</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考向2    虚词(介词、副词、关联词等)位置不当</a:t>
            </a:r>
          </a:p>
        </p:txBody>
      </p:sp>
      <p:sp>
        <p:nvSpPr>
          <p:cNvPr id="2" name="文本框 1"/>
          <p:cNvSpPr txBox="1"/>
          <p:nvPr/>
        </p:nvSpPr>
        <p:spPr>
          <a:xfrm>
            <a:off x="254635" y="1121410"/>
            <a:ext cx="11807190" cy="4615815"/>
          </a:xfrm>
          <a:prstGeom prst="rect">
            <a:avLst/>
          </a:prstGeom>
          <a:noFill/>
        </p:spPr>
        <p:txBody>
          <a:bodyPr wrap="square" rtlCol="0">
            <a:spAutoFit/>
          </a:bodyPr>
          <a:lstStyle/>
          <a:p>
            <a:pPr fontAlgn="auto">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命题角度1　介词位置不当</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典例3</a:t>
            </a:r>
            <a:r>
              <a:rPr lang="zh-CN" altLang="en-US" sz="2800">
                <a:latin typeface="微软雅黑" panose="020B0503020204020204" charset="-122"/>
                <a:ea typeface="微软雅黑" panose="020B0503020204020204" charset="-122"/>
                <a:cs typeface="微软雅黑" panose="020B0503020204020204" charset="-122"/>
              </a:rPr>
              <a:t>[2016浙江,4(C)]在线教师时薪过万的消息自从引发社会关注后,每一个教育工作者都应当意识到,如何与力量巨大的互联网相处正成为不得不直面的问题。</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“自从”是介词,表示时间的起点,在此句中的位置错误,导致前后主语不一致。应把“自从”放在“在线教师时薪过万”前。</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584835"/>
            <a:ext cx="1180719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辨析介词位置是否恰当的注意要点</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1.注意介词的位置是否恰当,看句子是否存在谓语残缺的现象。</a:t>
            </a:r>
            <a:r>
              <a:rPr lang="zh-CN" altLang="en-US" sz="2800">
                <a:latin typeface="微软雅黑" panose="020B0503020204020204" charset="-122"/>
                <a:ea typeface="微软雅黑" panose="020B0503020204020204" charset="-122"/>
                <a:cs typeface="微软雅黑" panose="020B0503020204020204" charset="-122"/>
                <a:sym typeface="+mn-ea"/>
              </a:rPr>
              <a:t>介词短语不能作谓语,不能将介词短语误作前面主语的陈述部分,修改时可将介词移至主</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语之前。</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2.注意介词引出的对象是否正确,是否造成前后陈述主语改变或主客颠倒。</a:t>
            </a:r>
            <a:r>
              <a:rPr lang="en-US" altLang="zh-CN" sz="2800">
                <a:latin typeface="微软雅黑" panose="020B0503020204020204" charset="-122"/>
                <a:ea typeface="微软雅黑" panose="020B0503020204020204" charset="-122"/>
                <a:cs typeface="微软雅黑" panose="020B0503020204020204" charset="-122"/>
              </a:rPr>
              <a:t>如“劳动工资制度的改革对某些职工的确会感到不适应”,介词“对”位置错误,句子颠倒了主客体,应该把“对”放在“劳动工资制度的改革”前面。</a:t>
            </a:r>
          </a:p>
          <a:p>
            <a:pPr fontAlgn="auto">
              <a:lnSpc>
                <a:spcPct val="150000"/>
              </a:lnSpc>
            </a:pP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86435"/>
            <a:ext cx="11807190" cy="526224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rPr>
              <a:t>命题角度2　副词位置不当</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否定副词在句中的位置不当容易产生病句。否定副词一般紧挨着介宾短语,并放在其前面,否则,就会出现错误。比如“我们如果把自己的事情不努力搞好”,“不”应放在介词“把”的前面。</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典例4</a:t>
            </a:r>
            <a:r>
              <a:rPr lang="zh-CN" altLang="en-US" sz="2800">
                <a:latin typeface="微软雅黑" panose="020B0503020204020204" charset="-122"/>
                <a:ea typeface="微软雅黑" panose="020B0503020204020204" charset="-122"/>
                <a:cs typeface="微软雅黑" panose="020B0503020204020204" charset="-122"/>
                <a:sym typeface="+mn-ea"/>
              </a:rPr>
              <a:t>[2020全国卷Ⅱ,19(B)]对于文字本身来说,汉代学者总结的“六书”的方法在甲骨文中基本都已出现,已经说明它是成熟的文字。</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“已经”是用来修饰“是”的,而不是用来修饰“说明”,因此应该把“已经”放到“是”的前面。</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330835"/>
            <a:ext cx="11807190" cy="590804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rPr>
              <a:t>命题角度3　关联词位置不当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一般情况下,一个复句中的两个分句的主语一致时,关联词应该放在主语的后面;分句的主语不一致时,关联词要放到第一个主语的前面。</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典例5</a:t>
            </a:r>
            <a:r>
              <a:rPr lang="zh-CN" altLang="en-US" sz="2800">
                <a:latin typeface="微软雅黑" panose="020B0503020204020204" charset="-122"/>
                <a:ea typeface="微软雅黑" panose="020B0503020204020204" charset="-122"/>
                <a:cs typeface="微软雅黑" panose="020B0503020204020204" charset="-122"/>
              </a:rPr>
              <a:t>由于技术水平太低,这些产品质量不是比沿海地区的同类产品低,就是成本比沿海地区的高。</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本句的后两个分句是并列关系,但是前面讲的是“质量”的情况,后面讲的是“成本”的情况,主语不同,关联词应在主语前面,所以,“不是”应放在“质量”前。</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考向3    多项定语次序不当</a:t>
            </a:r>
          </a:p>
        </p:txBody>
      </p:sp>
      <p:sp>
        <p:nvSpPr>
          <p:cNvPr id="2" name="文本框 1"/>
          <p:cNvSpPr txBox="1"/>
          <p:nvPr/>
        </p:nvSpPr>
        <p:spPr>
          <a:xfrm>
            <a:off x="254635" y="902970"/>
            <a:ext cx="11807190"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造成多项定语排列次序不当的原因主要有两点:</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1.忽视事物本身的先后、内外、上下、表里、深浅、缓急、大小等逻辑顺序。比如“一个巨大的由一块茶色玻璃构成的覆斗形上盖”,其中“巨大的”应放在“覆斗形上盖”的前面,这样人们对这个“上盖”的认识就由材料到大小再到形状,逐步深入。</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2.忽略定语之间的限制和被限制、修饰和被修饰的关系。比如“警察反复观察了两个目击者提供的弹壳”,语句中“两个”的位置使语句有歧义,可以理解为“两个目击者”,也可以理解为“两个弹壳”,应该把“两个”放到“弹壳”的前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88315"/>
            <a:ext cx="11807190" cy="5262245"/>
          </a:xfrm>
          <a:prstGeom prst="rect">
            <a:avLst/>
          </a:prstGeom>
          <a:noFill/>
        </p:spPr>
        <p:txBody>
          <a:bodyPr wrap="square" rtlCol="0">
            <a:spAutoFit/>
          </a:bodyPr>
          <a:lstStyle/>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典例6</a:t>
            </a:r>
            <a:r>
              <a:rPr lang="zh-CN" altLang="en-US" sz="2800">
                <a:latin typeface="微软雅黑" panose="020B0503020204020204" charset="-122"/>
                <a:ea typeface="微软雅黑" panose="020B0503020204020204" charset="-122"/>
                <a:cs typeface="微软雅黑" panose="020B0503020204020204" charset="-122"/>
              </a:rPr>
              <a:t>吉林电视台大型制作的人文电视纪录片《长白山》在央视频道上映,充分体现了吉林人对长白山文化的自信。</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“《长白山》”的定语有三个,即 “制作的”“大型”“人文电视纪录片”,按照多项定语的先后次序,形容词应放在动词的后面,即“大型”要放到“制作的”后面。</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488315"/>
            <a:ext cx="11807190" cy="4615815"/>
          </a:xfrm>
          <a:prstGeom prst="rect">
            <a:avLst/>
          </a:prstGeom>
          <a:noFill/>
        </p:spPr>
        <p:txBody>
          <a:bodyPr wrap="square" rtlCol="0">
            <a:spAutoFit/>
          </a:bodyPr>
          <a:lstStyle/>
          <a:p>
            <a:pPr fontAlgn="auto">
              <a:lnSpc>
                <a:spcPct val="150000"/>
              </a:lnSpc>
            </a:pP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牢记定语次序,避免语序不当</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　　多项定语排列的先后次序是:①表领属性或时间、处所的定语;②指示代词或数量词;③动词或动词性短语;④形容词或形容词性短语;⑤名词或名词性短语。可记为“属数动形名”。此外,带“的”的定语一般放在不带“的”的定语前。如:花园里(表领属性)那(指示代词)几朵(数量词)盛开的(动词)美丽的(形容词)红色(形容词)玫瑰(名词)花被人摘走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535305"/>
            <a:ext cx="10438130" cy="478155"/>
          </a:xfrm>
        </p:spPr>
        <p:txBody>
          <a:bodyPr wrap="square"/>
          <a:lstStyle/>
          <a:p>
            <a:r>
              <a:rPr lang="zh-CN" altLang="en-US" sz="2800" b="1">
                <a:latin typeface="微软雅黑" panose="020B0503020204020204" charset="-122"/>
                <a:ea typeface="微软雅黑" panose="020B0503020204020204" charset="-122"/>
                <a:cs typeface="微软雅黑" panose="020B0503020204020204" charset="-122"/>
              </a:rPr>
              <a:t>考向4   多层状语次序不当</a:t>
            </a:r>
          </a:p>
        </p:txBody>
      </p:sp>
      <p:sp>
        <p:nvSpPr>
          <p:cNvPr id="2" name="文本框 1"/>
          <p:cNvSpPr txBox="1"/>
          <p:nvPr/>
        </p:nvSpPr>
        <p:spPr>
          <a:xfrm>
            <a:off x="254635" y="1842135"/>
            <a:ext cx="1180719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7</a:t>
            </a:r>
            <a:r>
              <a:rPr sz="2800">
                <a:latin typeface="微软雅黑" panose="020B0503020204020204" charset="-122"/>
                <a:ea typeface="微软雅黑" panose="020B0503020204020204" charset="-122"/>
                <a:cs typeface="微软雅黑" panose="020B0503020204020204" charset="-122"/>
              </a:rPr>
              <a:t>那位失主在电视台昨天为表谢意又诚挚地为小赵点了一首歌。</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点了一首歌”的状语有五个,即“在电视台”“昨天”“为表谢意”“又诚挚地”“为小赵”,按照多层状语排列规律,句子应该改为“那位失主为表谢意(表目的或原因)昨天(表时间)在电视台(表处所)又诚挚地(表情态)为小赵(表对象)点了一首歌”。</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76885" y="3014345"/>
            <a:ext cx="11238865" cy="829310"/>
          </a:xfrm>
          <a:ln>
            <a:noFill/>
          </a:ln>
        </p:spPr>
        <p:txBody>
          <a:bodyPr wrap="square"/>
          <a:lstStyle/>
          <a:p>
            <a:r>
              <a:rPr lang="zh-CN" altLang="en-US" sz="5330" b="1" dirty="0" smtClean="0">
                <a:sym typeface="+mn-ea"/>
              </a:rPr>
              <a:t>专题七　辨析并修改病句</a:t>
            </a:r>
          </a:p>
        </p:txBody>
      </p:sp>
      <p:sp>
        <p:nvSpPr>
          <p:cNvPr id="3" name="文本框 2"/>
          <p:cNvSpPr txBox="1"/>
          <p:nvPr/>
        </p:nvSpPr>
        <p:spPr>
          <a:xfrm>
            <a:off x="2458085" y="1669415"/>
            <a:ext cx="6607175" cy="521970"/>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cs typeface="微软雅黑" panose="020B0503020204020204" charset="-122"/>
              </a:rPr>
              <a:t>【高考帮</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语文】第三部分  语言文字应用</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66738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两个角度判断状语次序是否正确</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1.从多项状语的排列规律入手,确定其排列次序是否恰当。</a:t>
            </a:r>
            <a:r>
              <a:rPr lang="zh-CN" altLang="en-US" sz="2800">
                <a:latin typeface="微软雅黑" panose="020B0503020204020204" charset="-122"/>
                <a:ea typeface="微软雅黑" panose="020B0503020204020204" charset="-122"/>
                <a:cs typeface="微软雅黑" panose="020B0503020204020204" charset="-122"/>
                <a:sym typeface="+mn-ea"/>
              </a:rPr>
              <a:t>多项状语的排列次序,一般依照以下原则(从离中心语最远的算起):①表目的或原因;②表时间;③表处所;④表范围或频率;⑤表情态或程度;⑥表对象。如:许多教师今天</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早上(表时间)在会议室里(表处所)都(表范围)热情地(表情态)同他(表对象)交谈。</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833120"/>
            <a:ext cx="1180719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2.从紧挨中心语的状语开始,逐层向前划分状语结构,判断其位置是否正确。</a:t>
            </a:r>
            <a:r>
              <a:rPr lang="zh-CN" altLang="en-US" sz="2800">
                <a:latin typeface="微软雅黑" panose="020B0503020204020204" charset="-122"/>
                <a:ea typeface="微软雅黑" panose="020B0503020204020204" charset="-122"/>
                <a:cs typeface="微软雅黑" panose="020B0503020204020204" charset="-122"/>
                <a:sym typeface="+mn-ea"/>
              </a:rPr>
              <a:t>如:为纪念抗日战争暨世界反法西斯战争胜利70周年,从现在起到年底,国家大剧院宣布将承办31场精心策划的演出。“演出”的状语有三个,即“为纪念……胜利70周年”“从现在起到年底”“将”,按照多层状语排列规律,表范围的副词要放到表情态或程度的副词前面,所以“从现在起到年底”要放到“将”的前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5   定语、状语位置不当</a:t>
            </a:r>
          </a:p>
        </p:txBody>
      </p:sp>
      <p:sp>
        <p:nvSpPr>
          <p:cNvPr id="2" name="文本框 1"/>
          <p:cNvSpPr txBox="1"/>
          <p:nvPr/>
        </p:nvSpPr>
        <p:spPr>
          <a:xfrm>
            <a:off x="254635" y="1444625"/>
            <a:ext cx="1180719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8</a:t>
            </a:r>
            <a:r>
              <a:rPr sz="2800">
                <a:latin typeface="微软雅黑" panose="020B0503020204020204" charset="-122"/>
                <a:ea typeface="微软雅黑" panose="020B0503020204020204" charset="-122"/>
                <a:cs typeface="微软雅黑" panose="020B0503020204020204" charset="-122"/>
              </a:rPr>
              <a:t>通过谨慎试点、积极立法,2020年形成与经济社会发展和法律服务需求相适应的全面中国特色法律顾问、公职律师、公司律师制度体系的阶段性目标,将离我们越来越近。</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“全面”是“形成”的状语,而不是“中国特色法律顾问、公职律师、公司律师制度体系”的定语,应该将其放到“形成”的前面。</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040" y="112077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常见的定语、状语位置不当类型</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1.定语误用为状语。</a:t>
            </a:r>
            <a:r>
              <a:rPr lang="zh-CN" altLang="en-US" sz="2800">
                <a:latin typeface="微软雅黑" panose="020B0503020204020204" charset="-122"/>
                <a:ea typeface="微软雅黑" panose="020B0503020204020204" charset="-122"/>
                <a:cs typeface="微软雅黑" panose="020B0503020204020204" charset="-122"/>
                <a:sym typeface="+mn-ea"/>
              </a:rPr>
              <a:t>在本该是状语的位置上使用了定语。如:丰富的社会实践,使他广阔地开辟了生活空间。“广阔地”是定语误用为状语,应移到“生活空间”的前面,并把“地”改为“的”。</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2.状语误用为定语。</a:t>
            </a:r>
            <a:r>
              <a:rPr lang="zh-CN" altLang="en-US" sz="2800">
                <a:latin typeface="微软雅黑" panose="020B0503020204020204" charset="-122"/>
                <a:ea typeface="微软雅黑" panose="020B0503020204020204" charset="-122"/>
                <a:cs typeface="微软雅黑" panose="020B0503020204020204" charset="-122"/>
                <a:sym typeface="+mn-ea"/>
              </a:rPr>
              <a:t>语句中,在定语的位置使用了状语。如:应该发挥广大青年的充分的作用。应将“充分的”调到“发挥”前作状语,并把“的”改为“地”。 </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搭配不当</a:t>
            </a:r>
          </a:p>
        </p:txBody>
      </p:sp>
      <p:sp>
        <p:nvSpPr>
          <p:cNvPr id="2" name="文本框 1"/>
          <p:cNvSpPr txBox="1"/>
          <p:nvPr/>
        </p:nvSpPr>
        <p:spPr>
          <a:xfrm>
            <a:off x="115570" y="1800225"/>
            <a:ext cx="11961495"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9</a:t>
            </a:r>
            <a:r>
              <a:rPr sz="2800">
                <a:latin typeface="微软雅黑" panose="020B0503020204020204" charset="-122"/>
                <a:ea typeface="微软雅黑" panose="020B0503020204020204" charset="-122"/>
                <a:cs typeface="微软雅黑" panose="020B0503020204020204" charset="-122"/>
              </a:rPr>
              <a:t>[2020浙江,4(D)]汽车影院以停车空间为电影放映场地,通常设置超大银幕,观众坐在私家车内就可以看到大银幕上清晰稳定的图像和车内收音机上接收的电影原声。</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解析 </a:t>
            </a:r>
            <a:r>
              <a:rPr lang="zh-CN" sz="2800">
                <a:latin typeface="微软雅黑" panose="020B0503020204020204" charset="-122"/>
                <a:ea typeface="微软雅黑" panose="020B0503020204020204" charset="-122"/>
                <a:cs typeface="微软雅黑" panose="020B0503020204020204" charset="-122"/>
              </a:rPr>
              <a:t>  在最后一个分句中,“看到”是一个核心动词,与它相搭配的宾语是“图像和原声”,通过分析可知,“看到”的只能是“图像”,而不能是“原声”,因此该语病为动宾搭配不当。</a:t>
            </a:r>
          </a:p>
          <a:p>
            <a:pPr fontAlgn="auto">
              <a:lnSpc>
                <a:spcPct val="150000"/>
              </a:lnSpc>
            </a:pPr>
            <a:endParaRPr lang="zh-CN"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15570" y="119189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动宾搭配不当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8585" y="916305"/>
            <a:ext cx="11976100"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常见的动宾搭配不当类型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1.谓语+宾语。</a:t>
            </a:r>
            <a:r>
              <a:rPr lang="zh-CN" altLang="en-US" sz="2800">
                <a:latin typeface="微软雅黑" panose="020B0503020204020204" charset="-122"/>
                <a:ea typeface="微软雅黑" panose="020B0503020204020204" charset="-122"/>
                <a:cs typeface="微软雅黑" panose="020B0503020204020204" charset="-122"/>
                <a:sym typeface="+mn-ea"/>
              </a:rPr>
              <a:t>谓语和宾语分别由单一的动词和名词充当,二者语义上搭配</a:t>
            </a:r>
            <a:endParaRPr lang="zh-CN"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不当。如:经过几代航天人的艰苦奋斗,中国的航天事业开创了以“两弹一星”、载人航天、月球探测为代表的辉煌成就。“开创”的意思是“开始建立、创建”,与之搭配的多是时代、模式、新局面、先河等,而“成就”指“事业上的成绩”,与之搭配的多是取得、创造等;语句中“开创”与“成就”不搭配,把“开创”改为“创造”。</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1561465"/>
            <a:ext cx="11822430" cy="396938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2.谓语+复杂性宾语。</a:t>
            </a:r>
            <a:r>
              <a:rPr lang="zh-CN" altLang="en-US" sz="2800">
                <a:latin typeface="微软雅黑" panose="020B0503020204020204" charset="-122"/>
                <a:ea typeface="微软雅黑" panose="020B0503020204020204" charset="-122"/>
                <a:cs typeface="微软雅黑" panose="020B0503020204020204" charset="-122"/>
                <a:sym typeface="+mn-ea"/>
              </a:rPr>
              <a:t>当宾语是“主谓短语”“定中短语”时,容易产生谓语动词和宾语中心语之间的搭配不当。</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3.复杂谓语+宾语。</a:t>
            </a:r>
            <a:r>
              <a:rPr lang="zh-CN" altLang="en-US" sz="2800">
                <a:latin typeface="微软雅黑" panose="020B0503020204020204" charset="-122"/>
                <a:ea typeface="微软雅黑" panose="020B0503020204020204" charset="-122"/>
                <a:cs typeface="微软雅黑" panose="020B0503020204020204" charset="-122"/>
                <a:sym typeface="+mn-ea"/>
              </a:rPr>
              <a:t>当谓语是并列短语时,容易与宾语搭配不当。如:规范企业海外经营行为,要围绕体制机制建设,突出和落实问题导向,补足制度短板,加强企业海外经营行为和制度建设。语句中,“突出”的是“问题导向”,“落实”的是“解决问题的方法”,可以删除“和落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主谓搭配不当</a:t>
            </a:r>
          </a:p>
        </p:txBody>
      </p:sp>
      <p:sp>
        <p:nvSpPr>
          <p:cNvPr id="2" name="文本框 1"/>
          <p:cNvSpPr txBox="1"/>
          <p:nvPr/>
        </p:nvSpPr>
        <p:spPr>
          <a:xfrm>
            <a:off x="254635" y="1444625"/>
            <a:ext cx="1180719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10</a:t>
            </a:r>
            <a:r>
              <a:rPr sz="2800">
                <a:latin typeface="微软雅黑" panose="020B0503020204020204" charset="-122"/>
                <a:ea typeface="微软雅黑" panose="020B0503020204020204" charset="-122"/>
                <a:cs typeface="微软雅黑" panose="020B0503020204020204" charset="-122"/>
              </a:rPr>
              <a:t>[2016全国卷Ⅰ,14(A)]近日刚刚建成的西红门创业大街和青年创新创业大赛同步启动,绿色设计和“互联网+农业”设计是本次赛事的两大主题。</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语句中谓语“启动”的主语有两个,“西红门创业大街”和“青年创新创业大赛”,分析可知,发起这个动作的只能是“青年创新创业大赛”,“西红门创业大街”则不能“启动”,属于主谓搭配不当。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50" y="21463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常见的主谓搭配不当类型</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1.主语+谓语。</a:t>
            </a:r>
            <a:r>
              <a:rPr lang="zh-CN" altLang="en-US" sz="2800">
                <a:latin typeface="微软雅黑" panose="020B0503020204020204" charset="-122"/>
                <a:ea typeface="微软雅黑" panose="020B0503020204020204" charset="-122"/>
                <a:cs typeface="微软雅黑" panose="020B0503020204020204" charset="-122"/>
                <a:sym typeface="+mn-ea"/>
              </a:rPr>
              <a:t>语句的主语和谓语都是单个词语,语义上搭配不当。两者往往离得较远,考生容易忽略。如:高考改革定会借助更多专家的力量,在认真研究的基础上才出台。主语“高考改革”和谓语“出台”不能搭配,可在“高考改革”后加“方案”。</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2.主语+复杂谓语。</a:t>
            </a:r>
            <a:r>
              <a:rPr lang="zh-CN" altLang="en-US" sz="2800">
                <a:latin typeface="微软雅黑" panose="020B0503020204020204" charset="-122"/>
                <a:ea typeface="微软雅黑" panose="020B0503020204020204" charset="-122"/>
                <a:cs typeface="微软雅黑" panose="020B0503020204020204" charset="-122"/>
                <a:sym typeface="+mn-ea"/>
              </a:rPr>
              <a:t>语句中,主语只有一个,但谓语有两个或两个以上,容易造成主谓搭配不当的现象。</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3.复杂主语+谓语。</a:t>
            </a:r>
            <a:r>
              <a:rPr lang="zh-CN" altLang="en-US" sz="2800">
                <a:latin typeface="微软雅黑" panose="020B0503020204020204" charset="-122"/>
                <a:ea typeface="微软雅黑" panose="020B0503020204020204" charset="-122"/>
                <a:cs typeface="微软雅黑" panose="020B0503020204020204" charset="-122"/>
                <a:sym typeface="+mn-ea"/>
              </a:rPr>
              <a:t>主语是两个或两个以上的词语或语句,容易与后面的谓语搭配不当。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修饰限制语与中心语搭配不当</a:t>
            </a:r>
          </a:p>
        </p:txBody>
      </p:sp>
      <p:sp>
        <p:nvSpPr>
          <p:cNvPr id="2" name="文本框 1"/>
          <p:cNvSpPr txBox="1"/>
          <p:nvPr/>
        </p:nvSpPr>
        <p:spPr>
          <a:xfrm>
            <a:off x="254635" y="1444625"/>
            <a:ext cx="1180719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1</a:t>
            </a:r>
            <a:r>
              <a:rPr sz="2800">
                <a:latin typeface="微软雅黑" panose="020B0503020204020204" charset="-122"/>
                <a:ea typeface="微软雅黑" panose="020B0503020204020204" charset="-122"/>
                <a:cs typeface="微软雅黑" panose="020B0503020204020204" charset="-122"/>
              </a:rPr>
              <a:t>国际民航组织正在积极推动同“一带一路”沿线国家的合作,帮助各国加强航空能力建设,提高航空运输系统的安全性、可靠性、效率和可行性。</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第三个小句的宾语部分“航空运输系统的安全性、可靠性、效率和可行性”由定语“航空运输系统”和中心语“安全性、可靠性、效率和可行性”组成,分析中心语可以发现,“可行性”与“航空运输系统”不搭配,可将“和可行性”删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graphicFrame>
        <p:nvGraphicFramePr>
          <p:cNvPr id="5" name="表格 4"/>
          <p:cNvGraphicFramePr/>
          <p:nvPr>
            <p:custDataLst>
              <p:tags r:id="rId1"/>
            </p:custDataLst>
          </p:nvPr>
        </p:nvGraphicFramePr>
        <p:xfrm>
          <a:off x="124143" y="876300"/>
          <a:ext cx="11870690" cy="5852160"/>
        </p:xfrm>
        <a:graphic>
          <a:graphicData uri="http://schemas.openxmlformats.org/drawingml/2006/table">
            <a:tbl>
              <a:tblPr firstRow="1" bandRow="1">
                <a:tableStyleId>{5940675A-B579-460E-94D1-54222C63F5DA}</a:tableStyleId>
              </a:tblPr>
              <a:tblGrid>
                <a:gridCol w="3527425"/>
                <a:gridCol w="2936240"/>
                <a:gridCol w="3084195"/>
                <a:gridCol w="2322830"/>
              </a:tblGrid>
              <a:tr h="424815">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核心考点</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grid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考题取样</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rowSpan="2">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题型</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r>
              <a:tr h="3657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统一命题</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en-US" sz="2000" b="1">
                          <a:solidFill>
                            <a:srgbClr val="000000"/>
                          </a:solidFill>
                          <a:latin typeface="微软雅黑" panose="020B0503020204020204" charset="-122"/>
                          <a:ea typeface="微软雅黑" panose="020B0503020204020204" charset="-122"/>
                          <a:cs typeface="方正书宋_GBK" charset="0"/>
                        </a:rPr>
                        <a:t>自主命题</a:t>
                      </a:r>
                      <a:endParaRPr lang="en-US" altLang="en-US" sz="2000" b="1">
                        <a:solidFill>
                          <a:srgbClr val="000000"/>
                        </a:solidFill>
                        <a:latin typeface="微软雅黑" panose="020B0503020204020204" charset="-122"/>
                        <a:ea typeface="微软雅黑" panose="020B0503020204020204" charset="-122"/>
                        <a:cs typeface="方正书宋_GBK"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solidFill>
                      <a:schemeClr val="bg2"/>
                    </a:solid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74422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语序不当</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2020全国卷Ⅱ,19(B)</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2018全国卷Ⅰ,17(A)</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2019天津,3(A)</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2016浙江,4(C)</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839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搭配不当</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2020全国卷Ⅰ,18(B)</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2020山东,21</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2019全国卷Ⅰ,19(B)</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2020浙江,4(D)</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2017浙江,4(A)</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问答题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22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成分残缺或赘余</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2020全国卷Ⅰ,18(A)</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2019全国卷Ⅰ,19(A)</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2020浙江,4(A)</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2019浙江,4(B)</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8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结构混乱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2018全国卷Ⅲ,18(A)</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2017全国卷Ⅰ,18(A)</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2020浙江,4(B)</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2019天津,3(B)</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2018浙江,4(A)</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550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表意不明</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2017山东,5(C)</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48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不合逻辑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2019全国卷Ⅱ,19(C)</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2016全国卷Ⅱ,14(D)</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2019浙江,4(C)</a:t>
                      </a:r>
                    </a:p>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2018天津,3(D)</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单选题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2077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常见的修饰限制语与中心语搭配不当类型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1.定语+中心语。</a:t>
            </a:r>
            <a:r>
              <a:rPr lang="zh-CN" altLang="en-US" sz="2800">
                <a:latin typeface="微软雅黑" panose="020B0503020204020204" charset="-122"/>
                <a:ea typeface="微软雅黑" panose="020B0503020204020204" charset="-122"/>
                <a:cs typeface="微软雅黑" panose="020B0503020204020204" charset="-122"/>
                <a:sym typeface="+mn-ea"/>
              </a:rPr>
              <a:t>中心词有多项时,容易造成定语与其中某个中心词搭配不当。</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2.状语+中心语。</a:t>
            </a:r>
            <a:r>
              <a:rPr lang="zh-CN" altLang="en-US" sz="2800">
                <a:latin typeface="微软雅黑" panose="020B0503020204020204" charset="-122"/>
                <a:ea typeface="微软雅黑" panose="020B0503020204020204" charset="-122"/>
                <a:cs typeface="微软雅黑" panose="020B0503020204020204" charset="-122"/>
                <a:sym typeface="+mn-ea"/>
              </a:rPr>
              <a:t>谓语中心词有多项时,容易造成状语与其中某个谓语中心词搭配不当。如:人们都以亲切的目光注视和倾听他的发言。状语“以亲切的目光”只能修饰限制“注视”,不能修饰限制“倾听”。</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3.介词+宾语。</a:t>
            </a:r>
            <a:r>
              <a:rPr lang="zh-CN" altLang="en-US" sz="2800">
                <a:latin typeface="微软雅黑" panose="020B0503020204020204" charset="-122"/>
                <a:ea typeface="微软雅黑" panose="020B0503020204020204" charset="-122"/>
                <a:cs typeface="微软雅黑" panose="020B0503020204020204" charset="-122"/>
                <a:sym typeface="+mn-ea"/>
              </a:rPr>
              <a:t>如:操作人员对火箭起飞前进行了最后的检查。介词“对”引出的是对象而不是时间,应改为“在”。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主宾搭配不当</a:t>
            </a:r>
          </a:p>
        </p:txBody>
      </p:sp>
      <p:sp>
        <p:nvSpPr>
          <p:cNvPr id="2" name="文本框 1"/>
          <p:cNvSpPr txBox="1"/>
          <p:nvPr/>
        </p:nvSpPr>
        <p:spPr>
          <a:xfrm>
            <a:off x="192405" y="1981835"/>
            <a:ext cx="1180719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2</a:t>
            </a:r>
            <a:r>
              <a:rPr sz="2800">
                <a:latin typeface="微软雅黑" panose="020B0503020204020204" charset="-122"/>
                <a:ea typeface="微软雅黑" panose="020B0503020204020204" charset="-122"/>
                <a:cs typeface="微软雅黑" panose="020B0503020204020204" charset="-122"/>
              </a:rPr>
              <a:t>孩子的教育问题,是一个复杂的过程,它远不是一两句话就能奏效的。</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通过提取句子主干“教育问题是过程”可以看出,“教育问题”和“过程”主宾搭配不当,应该把“问题”删去。</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902970"/>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方法点拨</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正确辨析主宾搭配是否恰当</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1.主语和宾语在同一单句中时,提取句子主干,就可以辨析主宾是否搭配。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rPr>
              <a:t>2.主语和宾语分别位于前后两句中时,可将后一句中的主语补出来,就可以辨析主宾是否搭配。如:当今的世界,各个国家、地区相互依存,已经形成了你中有我、我中有你的格局,是一个经济全球化的时代。“当今的世界”不是“时代”,可把“当今的世界”改为“当今的时代”。</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3.主语是并列短语时,要分析主语中的每个词语与宾语的搭配来判断主宾是</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461581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否搭配。如:改进教学方法以后,学生的兴趣和特长得到了充分发挥。“兴趣”和“发挥”不搭配。</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复句中的两个分句的主语不一致时,注意分析各个分句的主语与宾语是否搭配。如:古镇的形成不仅具有独特的历史功能,而且其大量的传统建筑也与当地的地形地貌相融合,构成了古镇别具一格的景观。前一分句的主干是“古镇的形成具有历史功能”,主语和宾语搭配不当,把“古镇的形成”改为“古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5   关联词搭配不当</a:t>
            </a:r>
          </a:p>
        </p:txBody>
      </p:sp>
      <p:sp>
        <p:nvSpPr>
          <p:cNvPr id="2" name="文本框 1"/>
          <p:cNvSpPr txBox="1"/>
          <p:nvPr/>
        </p:nvSpPr>
        <p:spPr>
          <a:xfrm>
            <a:off x="193040" y="2090420"/>
            <a:ext cx="1180719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3</a:t>
            </a:r>
            <a:r>
              <a:rPr sz="2800">
                <a:latin typeface="微软雅黑" panose="020B0503020204020204" charset="-122"/>
                <a:ea typeface="微软雅黑" panose="020B0503020204020204" charset="-122"/>
                <a:cs typeface="微软雅黑" panose="020B0503020204020204" charset="-122"/>
              </a:rPr>
              <a:t>[2020全国卷Ⅲ,19(C)]不仅是生理的,而是文化的、精神的。</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在这句话中,关联词语是“不仅是……而是……”,这明显搭配不当,正确的搭配应该是“不是……而是……”。</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把握原因,辨析关联词搭配</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1.关联词因形义相近而误用导致搭配不当。</a:t>
            </a:r>
            <a:r>
              <a:rPr lang="zh-CN" altLang="en-US" sz="2800">
                <a:latin typeface="微软雅黑" panose="020B0503020204020204" charset="-122"/>
                <a:ea typeface="微软雅黑" panose="020B0503020204020204" charset="-122"/>
                <a:cs typeface="微软雅黑" panose="020B0503020204020204" charset="-122"/>
                <a:sym typeface="+mn-ea"/>
              </a:rPr>
              <a:t>如:青少年作为手游的主力军,他们在游戏的留存、活跃,以致付费上都有惊人的潜力。“甚至”“以致”都是连词,都表示递进关系,前者表示强调突出,后者表示下文是上述原因所形成的结果。由此可以看出,“以致”应改为“甚至”。</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2.关联词没有成对出现导致搭配不当。</a:t>
            </a:r>
            <a:r>
              <a:rPr lang="zh-CN" altLang="en-US" sz="2800">
                <a:latin typeface="微软雅黑" panose="020B0503020204020204" charset="-122"/>
                <a:ea typeface="微软雅黑" panose="020B0503020204020204" charset="-122"/>
                <a:cs typeface="微软雅黑" panose="020B0503020204020204" charset="-122"/>
                <a:sym typeface="+mn-ea"/>
              </a:rPr>
              <a:t>如:在空军某试验训练基地,所有人都称呼李浩为“李老师”,这不仅是大家对他职业精神的尊重,源自他对飞行事业的执着热爱和卓越贡献。“不仅……也(还)……”是表示递进关系的关联词,常成对出现,应在“源自”前加“也”或“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85203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成分残缺或赘余</a:t>
            </a:r>
          </a:p>
        </p:txBody>
      </p:sp>
      <p:sp>
        <p:nvSpPr>
          <p:cNvPr id="2" name="文本框 1"/>
          <p:cNvSpPr txBox="1"/>
          <p:nvPr/>
        </p:nvSpPr>
        <p:spPr>
          <a:xfrm>
            <a:off x="175260" y="2148840"/>
            <a:ext cx="1184275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14</a:t>
            </a:r>
            <a:r>
              <a:rPr lang="zh-CN" altLang="en-US" sz="2800">
                <a:latin typeface="微软雅黑" panose="020B0503020204020204" charset="-122"/>
                <a:ea typeface="微软雅黑" panose="020B0503020204020204" charset="-122"/>
                <a:cs typeface="微软雅黑" panose="020B0503020204020204" charset="-122"/>
              </a:rPr>
              <a:t>[2020全国卷Ⅰ,18(A)]由于文人士大夫参与到印章的创作中,使这门从前主要由工匠传承的技艺,增加了人文意味。</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本句中的“由于……使……”,滥用介词,造成主语残缺,可以把“由于”或“使”删掉一个。</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主语残缺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常见的造成主语残缺的原因</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1.滥用介词造成主语残缺。</a:t>
            </a:r>
            <a:r>
              <a:rPr lang="zh-CN" altLang="en-US" sz="2800">
                <a:latin typeface="微软雅黑" panose="020B0503020204020204" charset="-122"/>
                <a:ea typeface="微软雅黑" panose="020B0503020204020204" charset="-122"/>
                <a:cs typeface="微软雅黑" panose="020B0503020204020204" charset="-122"/>
                <a:sym typeface="+mn-ea"/>
              </a:rPr>
              <a:t>常见的句首滥用的介词有“在、当、从、对于、为了”等,修改这类病句一般是将介词及介词连带的方位词删去,或者保留介</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词短语,让它作状语并给后面的句子加上适当的主语。如:在这部作品中,并没有给人们多少正面的鼓励和积极的启示,相反,其中一些情节的负面作用倒是不小。应把“在这部作品中,”改为“这部作品”。</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963930"/>
            <a:ext cx="1189164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2.滥用使令性词语(使、叫、让)或“导致”造成主语残缺。</a:t>
            </a:r>
            <a:r>
              <a:rPr lang="zh-CN" altLang="en-US" sz="2800">
                <a:latin typeface="微软雅黑" panose="020B0503020204020204" charset="-122"/>
                <a:ea typeface="微软雅黑" panose="020B0503020204020204" charset="-122"/>
                <a:cs typeface="微软雅黑" panose="020B0503020204020204" charset="-122"/>
                <a:sym typeface="+mn-ea"/>
              </a:rPr>
              <a:t>如:由于寒冷的天气,导致他感冒了。应删掉“导致”。</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3.滥用省略造成主语残缺。</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4.缺少主语中心语造成主语残缺。</a:t>
            </a:r>
            <a:r>
              <a:rPr lang="zh-CN" altLang="en-US" sz="2800">
                <a:latin typeface="微软雅黑" panose="020B0503020204020204" charset="-122"/>
                <a:ea typeface="微软雅黑" panose="020B0503020204020204" charset="-122"/>
                <a:cs typeface="微软雅黑" panose="020B0503020204020204" charset="-122"/>
                <a:sym typeface="+mn-ea"/>
              </a:rPr>
              <a:t>如:语文课上,一位戴着眼镜,额上略带几丝皱纹,约莫40岁,精神抖擞,带着微笑走进了教室。“一位戴着眼镜,额上略带几丝皱纹,约莫40岁”只能作定语,可以在“40岁”后加上“的老师”或“的人”。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谓语残缺</a:t>
            </a:r>
          </a:p>
        </p:txBody>
      </p:sp>
      <p:sp>
        <p:nvSpPr>
          <p:cNvPr id="2" name="文本框 1"/>
          <p:cNvSpPr txBox="1"/>
          <p:nvPr/>
        </p:nvSpPr>
        <p:spPr>
          <a:xfrm>
            <a:off x="192405" y="1198880"/>
            <a:ext cx="11807190" cy="461581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5</a:t>
            </a:r>
            <a:r>
              <a:rPr sz="2800">
                <a:latin typeface="微软雅黑" panose="020B0503020204020204" charset="-122"/>
                <a:ea typeface="微软雅黑" panose="020B0503020204020204" charset="-122"/>
                <a:cs typeface="微软雅黑" panose="020B0503020204020204" charset="-122"/>
              </a:rPr>
              <a:t>[2019浙江,4(B)]近年来,《战狼Ⅱ》《流浪地球》等一批精良艺术品质和积极价值取向的文艺作品受到观众广泛认可,这充分证明过硬品质是新时代文艺实现文化引领的基本条件。</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因为“《战狼Ⅱ》《流浪地球》”不是“艺术品质”和“价值取向”,由此可以明确“精良艺术品质和积极价值取向”缺少谓语动词,可在“精良艺术”前添加“具有”。</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611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 </a:t>
            </a:r>
          </a:p>
        </p:txBody>
      </p:sp>
      <p:graphicFrame>
        <p:nvGraphicFramePr>
          <p:cNvPr id="5" name="表格 4"/>
          <p:cNvGraphicFramePr/>
          <p:nvPr>
            <p:custDataLst>
              <p:tags r:id="rId1"/>
            </p:custDataLst>
          </p:nvPr>
        </p:nvGraphicFramePr>
        <p:xfrm>
          <a:off x="159067" y="1026160"/>
          <a:ext cx="11910695" cy="5678805"/>
        </p:xfrm>
        <a:graphic>
          <a:graphicData uri="http://schemas.openxmlformats.org/drawingml/2006/table">
            <a:tbl>
              <a:tblPr firstRow="1" bandRow="1">
                <a:tableStyleId>{5940675A-B579-460E-94D1-54222C63F5DA}</a:tableStyleId>
              </a:tblPr>
              <a:tblGrid>
                <a:gridCol w="991235"/>
                <a:gridCol w="10919460"/>
              </a:tblGrid>
              <a:tr h="3817620">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命题分析预测</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考查形式:①考查形式稳定。辨析并修改病句是高考必考考点,一般以选择题的形式命题。②题型稳中有变。2020年山东卷和海南卷第21题,辨析并修改病句题要求考生对一段文字中的语句进行修改,试题由客观题变成主观题。</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2.考查内容:①以常见的六种病句类型为主。②题目综合性加强。2020年山东卷和海南卷第21题,将辨析并修改病句与语言表达准确、得体等考点结合起来。</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3.命题趋势:根据近两年高考的考查情况,综合考查多个考点将成为重点。</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61185">
                <a:tc>
                  <a:txBody>
                    <a:bodyPr/>
                    <a:lstStyle/>
                    <a:p>
                      <a:pPr algn="ctr">
                        <a:buClrTx/>
                        <a:buSzTx/>
                        <a:buFontTx/>
                        <a:buNone/>
                      </a:pPr>
                      <a:endParaRPr lang="en-US" sz="2400" b="1">
                        <a:solidFill>
                          <a:srgbClr val="000000"/>
                        </a:solidFill>
                        <a:latin typeface="微软雅黑" panose="020B0503020204020204" charset="-122"/>
                        <a:ea typeface="微软雅黑" panose="020B0503020204020204" charset="-122"/>
                        <a:cs typeface="方正书宋_GBK" charset="0"/>
                      </a:endParaRPr>
                    </a:p>
                    <a:p>
                      <a:pPr algn="ctr">
                        <a:buClrTx/>
                        <a:buSzTx/>
                        <a:buFontTx/>
                        <a:buNone/>
                      </a:pPr>
                      <a:r>
                        <a:rPr lang="en-US" sz="2400" b="1">
                          <a:solidFill>
                            <a:srgbClr val="000000"/>
                          </a:solidFill>
                          <a:latin typeface="微软雅黑" panose="020B0503020204020204" charset="-122"/>
                          <a:ea typeface="微软雅黑" panose="020B0503020204020204" charset="-122"/>
                          <a:cs typeface="方正书宋_GBK" charset="0"/>
                        </a:rPr>
                        <a:t>聚焦学科素养</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solidFill>
                  </a:tcPr>
                </a:tc>
                <a:tc>
                  <a:txBody>
                    <a:bodyPr/>
                    <a:lstStyle/>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语言建构与运用,思维发展与提升</a:t>
                      </a:r>
                    </a:p>
                    <a:p>
                      <a:pPr indent="0" fontAlgn="auto">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备考要求:①关注病句类型,采取各个突破的复习方法;②牢记病句母题,注重分析语句的结构和表达的意思;③注意知识的整合。</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常见的造成谓语残缺的原因</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1.不恰当省略造成谓语残缺。</a:t>
            </a:r>
            <a:r>
              <a:rPr lang="zh-CN" altLang="en-US" sz="2800">
                <a:latin typeface="微软雅黑" panose="020B0503020204020204" charset="-122"/>
                <a:ea typeface="微软雅黑" panose="020B0503020204020204" charset="-122"/>
                <a:cs typeface="微软雅黑" panose="020B0503020204020204" charset="-122"/>
                <a:sym typeface="+mn-ea"/>
              </a:rPr>
              <a:t>这就需要添加一个谓语中心语,使结构合理或</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者搭配合理。如:本栏目将各地电视台选送的歌舞曲艺、风情民俗和体育活动等方面的节目,加以重新编排、组合和润色进行的再创作。“将……”是设想“怎么样”,属于行为;后面“……的再创作”说的是“是什么”,属于结果。应在“本栏目”后加“是”。</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2.误将介词短语作谓语。</a:t>
            </a:r>
            <a:r>
              <a:rPr lang="en-US" altLang="zh-CN" sz="2800">
                <a:latin typeface="微软雅黑" panose="020B0503020204020204" charset="-122"/>
                <a:ea typeface="微软雅黑" panose="020B0503020204020204" charset="-122"/>
                <a:cs typeface="微软雅黑" panose="020B0503020204020204" charset="-122"/>
                <a:sym typeface="+mn-ea"/>
              </a:rPr>
              <a:t>如:县乡换届选举也正在紧锣密鼓。语句误把介词短语“正在紧锣密鼓”当作谓语,可以在“紧锣密鼓”后加上“地进行”,将谓语补充出来。或变换介词,化状语为表语,改为“县乡换届选举同样是紧锣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69595"/>
            <a:ext cx="1189164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密鼓的”。</a:t>
            </a:r>
          </a:p>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3.中途转换话题。</a:t>
            </a:r>
            <a:r>
              <a:rPr lang="en-US" altLang="zh-CN" sz="2800">
                <a:latin typeface="微软雅黑" panose="020B0503020204020204" charset="-122"/>
                <a:ea typeface="微软雅黑" panose="020B0503020204020204" charset="-122"/>
                <a:cs typeface="微软雅黑" panose="020B0503020204020204" charset="-122"/>
                <a:sym typeface="+mn-ea"/>
              </a:rPr>
              <a:t>在复杂的句子中,前一小句只出现主语、状语,后一小句却</a:t>
            </a:r>
          </a:p>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转换话题,造成前一个小句谓语残缺。如:在激烈的市场竞争中,该厂全体员工以“与世界顶级产品对话”的决心,显示了新时代中国工人的豪气!第二个小句的主语为“该厂全体员工”,主语之后是介宾短语“以……的决心”,介宾短语后缺少该小句的谓语部分;第三个小句,主语承前省略,谓语是“显示”。可在“决心”后加“奋斗着”。</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4.“的”字结构+单句,前述对象缺谓语。</a:t>
            </a:r>
            <a:r>
              <a:rPr lang="zh-CN" altLang="en-US" sz="2800">
                <a:latin typeface="微软雅黑" panose="020B0503020204020204" charset="-122"/>
                <a:ea typeface="微软雅黑" panose="020B0503020204020204" charset="-122"/>
                <a:cs typeface="微软雅黑" panose="020B0503020204020204" charset="-122"/>
                <a:sym typeface="+mn-ea"/>
              </a:rPr>
              <a:t>句子前半部分可作为谓语的动词,因前面加了“的”字而成为偏正词组的中心语,造成本来有承继关系的前后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98195"/>
            <a:ext cx="11891645" cy="526224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句因语言结构不搭配而形成谓语残缺。如:日寇飞机的滥炸和内战炮火的轰击,七朝古都满目疮痍。可以改为“日寇飞机的滥炸和内战炮火的轰击,使七</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朝古都满目疮痍”;也可将前半部分的“的”字结构改为短句,即“日寇飞机滥炸,内战炮火轰击,七朝古都满目疮痍”。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5.误把名词或名词性短语当作语句的谓语而造成谓语残缺。</a:t>
            </a:r>
            <a:r>
              <a:rPr lang="zh-CN" altLang="en-US" sz="2800">
                <a:latin typeface="微软雅黑" panose="020B0503020204020204" charset="-122"/>
                <a:ea typeface="微软雅黑" panose="020B0503020204020204" charset="-122"/>
                <a:cs typeface="微软雅黑" panose="020B0503020204020204" charset="-122"/>
                <a:sym typeface="+mn-ea"/>
              </a:rPr>
              <a:t>如:这套丛书是由他主编,他的几个学生副主编,人民教育出版社负责编辑出版的。“主编”一词既可以作动词也可以作名词,“由……主编”正确,但“副主编”是名词,不能说“由……副主编”。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宾语中心语残缺</a:t>
            </a:r>
          </a:p>
        </p:txBody>
      </p:sp>
      <p:sp>
        <p:nvSpPr>
          <p:cNvPr id="2" name="文本框 1"/>
          <p:cNvSpPr txBox="1"/>
          <p:nvPr/>
        </p:nvSpPr>
        <p:spPr>
          <a:xfrm>
            <a:off x="254635" y="1443990"/>
            <a:ext cx="11807190" cy="396938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6</a:t>
            </a:r>
            <a:r>
              <a:rPr sz="2800">
                <a:latin typeface="微软雅黑" panose="020B0503020204020204" charset="-122"/>
                <a:ea typeface="微软雅黑" panose="020B0503020204020204" charset="-122"/>
                <a:cs typeface="微软雅黑" panose="020B0503020204020204" charset="-122"/>
              </a:rPr>
              <a:t>[2016全国卷Ⅱ,14(B)]国务院近日发布盐业体制改革方案,提出不再核准新增食盐定点生产批发企业,取消食盐批发企业只能在指定范围内销售,允许它们开展跨区域经营。</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本句中谓语动词“提出”后没有宾语,应在“指定范围内销售”后加上“的规定”。</a:t>
            </a:r>
          </a:p>
          <a:p>
            <a:pPr fontAlgn="auto">
              <a:lnSpc>
                <a:spcPct val="150000"/>
              </a:lnSpc>
            </a:pPr>
            <a:endParaRPr lang="zh-CN" altLang="en-US" sz="2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常见的造成宾语中心语残缺的原因</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1.宾语中心语前面的定语过长,造成宾语中心语残缺。</a:t>
            </a:r>
            <a:r>
              <a:rPr lang="zh-CN" altLang="en-US" sz="2800">
                <a:latin typeface="微软雅黑" panose="020B0503020204020204" charset="-122"/>
                <a:ea typeface="微软雅黑" panose="020B0503020204020204" charset="-122"/>
                <a:cs typeface="微软雅黑" panose="020B0503020204020204" charset="-122"/>
                <a:sym typeface="+mn-ea"/>
              </a:rPr>
              <a:t>如:齐桓公任用管仲为相,改革内政,制定了按土地肥瘠定税赋的轻重,按年成的丰歉定纳粮的多寡。谓语动词“制定”缺少宾语中心语,可在“多寡”后加上“的政策”。</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2.宾语中心语前面的定语中有谓语,且谓语是不及物动词、动宾短语或主谓宾结构等,错把此成分当成了句子的谓语成分,此时句子里有两个或两个以上的动词。</a:t>
            </a:r>
            <a:r>
              <a:rPr lang="zh-CN" altLang="en-US" sz="2800">
                <a:latin typeface="微软雅黑" panose="020B0503020204020204" charset="-122"/>
                <a:ea typeface="微软雅黑" panose="020B0503020204020204" charset="-122"/>
                <a:cs typeface="微软雅黑" panose="020B0503020204020204" charset="-122"/>
                <a:sym typeface="+mn-ea"/>
              </a:rPr>
              <a:t>如:为了推广利用菜籽饼或棉籽饼喂猪,这个县举办了饲养员技术培训班。前一个分句中有“推广”“利用”两个动词,造成“推广”没有对应的宾语,应在“喂猪”后加“的技术”。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附加成分残缺</a:t>
            </a:r>
          </a:p>
        </p:txBody>
      </p:sp>
      <p:sp>
        <p:nvSpPr>
          <p:cNvPr id="2" name="文本框 1"/>
          <p:cNvSpPr txBox="1"/>
          <p:nvPr/>
        </p:nvSpPr>
        <p:spPr>
          <a:xfrm>
            <a:off x="192405" y="1207135"/>
            <a:ext cx="11807190" cy="526224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句子的附加成分包括定语、状语、补语,这些成分的残缺,会造成句子结构不完整,句子意思不明确。</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7</a:t>
            </a:r>
            <a:r>
              <a:rPr sz="2800">
                <a:latin typeface="微软雅黑" panose="020B0503020204020204" charset="-122"/>
                <a:ea typeface="微软雅黑" panose="020B0503020204020204" charset="-122"/>
                <a:cs typeface="微软雅黑" panose="020B0503020204020204" charset="-122"/>
              </a:rPr>
              <a:t>有“律圣”“钢琴理论的鼻祖”之誉的明代著名的律学家、历学家和音乐家,明太祖朱元璋九世孙朱载堉的精深和贡献无与伦比。</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由于“精深”“贡献”没有必要的定语成分,使得“精深和贡献”与“无与伦比”不搭配,可以在“的精深”前加上“学识”,在“贡献”前加上“所做的”。</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三种常见的附加成分残缺类型</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1.定语残缺。</a:t>
            </a:r>
            <a:r>
              <a:rPr lang="zh-CN" altLang="en-US" sz="2800">
                <a:latin typeface="微软雅黑" panose="020B0503020204020204" charset="-122"/>
                <a:ea typeface="微软雅黑" panose="020B0503020204020204" charset="-122"/>
                <a:cs typeface="微软雅黑" panose="020B0503020204020204" charset="-122"/>
                <a:sym typeface="+mn-ea"/>
              </a:rPr>
              <a:t>忽略具体的限制成分,使语句涉及的范围变大、缩小、指向不明等,造成语病。如:当前和今后一个相当时间内,每年的就业人数都会很多。“相当”不能直接修饰“时间”,应在“时间”前加“长的”。</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2.状语残缺。</a:t>
            </a:r>
            <a:r>
              <a:rPr lang="zh-CN" altLang="en-US" sz="2800">
                <a:latin typeface="微软雅黑" panose="020B0503020204020204" charset="-122"/>
                <a:ea typeface="微软雅黑" panose="020B0503020204020204" charset="-122"/>
                <a:cs typeface="微软雅黑" panose="020B0503020204020204" charset="-122"/>
                <a:sym typeface="+mn-ea"/>
              </a:rPr>
              <a:t>因为忽略状语涉及的对象或者状语修饰的内容等,造成附加成分的残缺。如:表演一结束,家长们就过去拥抱庆贺。语句中“拥抱”的对象没说,表意不完整,可在“拥抱”前加上“同孩子们”。</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3.补语残缺。</a:t>
            </a:r>
            <a:r>
              <a:rPr lang="zh-CN" altLang="en-US" sz="2800">
                <a:latin typeface="微软雅黑" panose="020B0503020204020204" charset="-122"/>
                <a:ea typeface="微软雅黑" panose="020B0503020204020204" charset="-122"/>
                <a:cs typeface="微软雅黑" panose="020B0503020204020204" charset="-122"/>
                <a:sym typeface="+mn-ea"/>
              </a:rPr>
              <a:t>语句如果缺少必要的补语,就容易出现语病。如:这孩子就是不让人省心,去外地也不打声招呼,这都走了。“这都走”后面缺少表示时间的补语,可加上“好多天”。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5   </a:t>
            </a:r>
            <a:r>
              <a:rPr lang="zh-CN" altLang="en-US" sz="2800" b="1" dirty="0">
                <a:latin typeface="微软雅黑" panose="020B0503020204020204" charset="-122"/>
                <a:ea typeface="微软雅黑" panose="020B0503020204020204" charset="-122"/>
                <a:cs typeface="微软雅黑" panose="020B0503020204020204" charset="-122"/>
              </a:rPr>
              <a:t>成分赘余</a:t>
            </a:r>
          </a:p>
        </p:txBody>
      </p:sp>
      <p:sp>
        <p:nvSpPr>
          <p:cNvPr id="2" name="文本框 1"/>
          <p:cNvSpPr txBox="1"/>
          <p:nvPr/>
        </p:nvSpPr>
        <p:spPr>
          <a:xfrm>
            <a:off x="163830" y="1347470"/>
            <a:ext cx="11865610" cy="332295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成分赘余是指由于语句中的两个或两个以上的词语之间有意义上的交叉,造成句子成分的多余。</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sz="2800">
                <a:solidFill>
                  <a:srgbClr val="FF0000"/>
                </a:solidFill>
                <a:latin typeface="微软雅黑" panose="020B0503020204020204" charset="-122"/>
                <a:ea typeface="微软雅黑" panose="020B0503020204020204" charset="-122"/>
                <a:cs typeface="微软雅黑" panose="020B0503020204020204" charset="-122"/>
              </a:rPr>
              <a:t>1</a:t>
            </a:r>
            <a:r>
              <a:rPr lang="en-US" sz="2800">
                <a:solidFill>
                  <a:srgbClr val="FF0000"/>
                </a:solidFill>
                <a:latin typeface="微软雅黑" panose="020B0503020204020204" charset="-122"/>
                <a:ea typeface="微软雅黑" panose="020B0503020204020204" charset="-122"/>
                <a:cs typeface="微软雅黑" panose="020B0503020204020204" charset="-122"/>
              </a:rPr>
              <a:t>8</a:t>
            </a:r>
            <a:r>
              <a:rPr sz="2800">
                <a:latin typeface="微软雅黑" panose="020B0503020204020204" charset="-122"/>
                <a:ea typeface="微软雅黑" panose="020B0503020204020204" charset="-122"/>
                <a:cs typeface="微软雅黑" panose="020B0503020204020204" charset="-122"/>
              </a:rPr>
              <a:t>为了保证辞典有较高的质量,辞典编委会躬耕修典编纂了三个春秋。</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重复赘余。“躬耕修典”具有“编纂”的含义,可删去“编纂”。</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掌握6种成分赘余类型,辨析病句</a:t>
            </a:r>
            <a:endParaRPr lang="zh-CN" altLang="en-US"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1.实词多余。</a:t>
            </a:r>
            <a:r>
              <a:rPr lang="zh-CN" altLang="en-US" sz="2800">
                <a:latin typeface="微软雅黑" panose="020B0503020204020204" charset="-122"/>
                <a:ea typeface="微软雅黑" panose="020B0503020204020204" charset="-122"/>
                <a:cs typeface="微软雅黑" panose="020B0503020204020204" charset="-122"/>
                <a:sym typeface="+mn-ea"/>
              </a:rPr>
              <a:t>如:在国际间文化交流日趋频繁、不同民族文化相互交融和碰撞的今天。“际”意为“彼此之间”,“国际”指国与国之间,“间”多余。</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2.介词多余。</a:t>
            </a:r>
            <a:r>
              <a:rPr lang="zh-CN" altLang="en-US" sz="2800">
                <a:latin typeface="微软雅黑" panose="020B0503020204020204" charset="-122"/>
                <a:ea typeface="微软雅黑" panose="020B0503020204020204" charset="-122"/>
                <a:cs typeface="微软雅黑" panose="020B0503020204020204" charset="-122"/>
                <a:sym typeface="+mn-ea"/>
              </a:rPr>
              <a:t>如:被当选为人大代表。“当选”就是“被选上”,“被”多余。</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3.关联词多余。</a:t>
            </a:r>
            <a:r>
              <a:rPr lang="zh-CN" altLang="en-US" sz="2800">
                <a:latin typeface="微软雅黑" panose="020B0503020204020204" charset="-122"/>
                <a:ea typeface="微软雅黑" panose="020B0503020204020204" charset="-122"/>
                <a:cs typeface="微软雅黑" panose="020B0503020204020204" charset="-122"/>
                <a:sym typeface="+mn-ea"/>
              </a:rPr>
              <a:t>如:唯其因为有信号弹的提醒……“唯其”属表因果关系的连词,跟“正因为”意思相近,常与“所以”“因而”等连用。“唯其”与“因为”两个表因果关系的词连用,应删去其中一个。</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4.副词多余。</a:t>
            </a:r>
            <a:r>
              <a:rPr lang="zh-CN" altLang="en-US" sz="2800">
                <a:latin typeface="微软雅黑" panose="020B0503020204020204" charset="-122"/>
                <a:ea typeface="微软雅黑" panose="020B0503020204020204" charset="-122"/>
                <a:cs typeface="微软雅黑" panose="020B0503020204020204" charset="-122"/>
                <a:sym typeface="+mn-ea"/>
              </a:rPr>
              <a:t>如:平均成绩都在九十分以上。“平均成绩”是单数,后面的“都”字多余。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66750"/>
            <a:ext cx="1189164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5.表约数、概数的词语多余。</a:t>
            </a:r>
            <a:r>
              <a:rPr lang="zh-CN" altLang="en-US" sz="2800">
                <a:latin typeface="微软雅黑" panose="020B0503020204020204" charset="-122"/>
                <a:ea typeface="微软雅黑" panose="020B0503020204020204" charset="-122"/>
                <a:cs typeface="微软雅黑" panose="020B0503020204020204" charset="-122"/>
                <a:sym typeface="+mn-ea"/>
              </a:rPr>
              <a:t>如:他的年龄不大,最多五十岁以下。“最多”后只能跟具体数字,可将“以下”删除。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6.否定词多余。</a:t>
            </a:r>
            <a:r>
              <a:rPr lang="zh-CN" altLang="en-US" sz="2800">
                <a:latin typeface="微软雅黑" panose="020B0503020204020204" charset="-122"/>
                <a:ea typeface="微软雅黑" panose="020B0503020204020204" charset="-122"/>
                <a:cs typeface="微软雅黑" panose="020B0503020204020204" charset="-122"/>
                <a:sym typeface="+mn-ea"/>
              </a:rPr>
              <a:t>如:要做到禁烟,铁路部门要加大资金投入,否则,不加大资金投入,有人吸烟而得不到应有的处罚,进而禁烟就得不到真正落实。“否则”意为“如果不是这样”,常用在假设复句中后一分句的开头,引出以否定前一分句内容为条件而虚拟的结果。此句中,“否则”就是“不加大资金投入”的意思,可删去“不加大资金投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92480" y="129966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792480" y="198292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语序不当</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792480" y="266554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nchorCtr="0"/>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搭配不当</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792480" y="334817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成分残缺或赘余</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矩形 5">
            <a:hlinkClick r:id="rId2" action="ppaction://hlinksldjump"/>
          </p:cNvPr>
          <p:cNvSpPr/>
          <p:nvPr/>
        </p:nvSpPr>
        <p:spPr>
          <a:xfrm>
            <a:off x="792480" y="4713423"/>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表意不明</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8" name="矩形 7">
            <a:hlinkClick r:id="rId2" action="ppaction://hlinksldjump"/>
          </p:cNvPr>
          <p:cNvSpPr/>
          <p:nvPr/>
        </p:nvSpPr>
        <p:spPr>
          <a:xfrm>
            <a:off x="792480" y="5396048"/>
            <a:ext cx="962469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6</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不合逻辑</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792480" y="4030798"/>
            <a:ext cx="9639935" cy="3600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结构混乱</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713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sz="3200" dirty="0">
                <a:solidFill>
                  <a:schemeClr val="bg1"/>
                </a:solidFill>
                <a:latin typeface="微软雅黑" panose="020B0503020204020204" charset="-122"/>
                <a:ea typeface="微软雅黑" panose="020B0503020204020204" charset="-122"/>
                <a:sym typeface="+mn-ea"/>
              </a:rPr>
              <a:t>4　结构混乱</a:t>
            </a:r>
          </a:p>
        </p:txBody>
      </p:sp>
      <p:sp>
        <p:nvSpPr>
          <p:cNvPr id="2" name="文本框 1"/>
          <p:cNvSpPr txBox="1"/>
          <p:nvPr/>
        </p:nvSpPr>
        <p:spPr>
          <a:xfrm>
            <a:off x="174625" y="2164080"/>
            <a:ext cx="1184275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19</a:t>
            </a:r>
            <a:r>
              <a:rPr lang="zh-CN" altLang="en-US" sz="2800">
                <a:latin typeface="微软雅黑" panose="020B0503020204020204" charset="-122"/>
                <a:ea typeface="微软雅黑" panose="020B0503020204020204" charset="-122"/>
                <a:cs typeface="微软雅黑" panose="020B0503020204020204" charset="-122"/>
              </a:rPr>
              <a:t>[2017全国卷Ⅰ,18(A)]根据本报和部分出版机构联合开展的调查显示,儿童的阅读启蒙集中在1—2岁之间,并且阅读时长是随着年龄的增长而增加的。</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“根据……显示”句式杂糅,“根据”“显示”保留一个即可。</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句式杂糅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226185"/>
            <a:ext cx="11891645"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两种常见的句式杂糅类型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1.一句话有两种结构,造成结构混乱。</a:t>
            </a:r>
            <a:r>
              <a:rPr lang="zh-CN" altLang="en-US" sz="2800">
                <a:latin typeface="微软雅黑" panose="020B0503020204020204" charset="-122"/>
                <a:ea typeface="微软雅黑" panose="020B0503020204020204" charset="-122"/>
                <a:cs typeface="微软雅黑" panose="020B0503020204020204" charset="-122"/>
                <a:sym typeface="+mn-ea"/>
              </a:rPr>
              <a:t>如“被……束缚下”杂糅了“被……束缚”和“在……束缚下”两种结构,这两种结构在一个句子中只能保留一个。</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2.两事合说,顾此失彼。</a:t>
            </a:r>
            <a:r>
              <a:rPr lang="zh-CN" altLang="en-US" sz="2800">
                <a:latin typeface="微软雅黑" panose="020B0503020204020204" charset="-122"/>
                <a:ea typeface="微软雅黑" panose="020B0503020204020204" charset="-122"/>
                <a:cs typeface="微软雅黑" panose="020B0503020204020204" charset="-122"/>
                <a:sym typeface="+mn-ea"/>
              </a:rPr>
              <a:t>如:纽约市颁布了一项禁令关于禁止超市等销售大剂量含糖饮料。该句由“纽约市颁布了一项禁令,禁止……”和“纽约市颁布了一项关于禁止……的禁令”两种说法糅合而成,任选其一即可。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a:t>
            </a:r>
            <a:r>
              <a:rPr lang="zh-CN" altLang="en-US" sz="2800" b="1" dirty="0">
                <a:latin typeface="微软雅黑" panose="020B0503020204020204" charset="-122"/>
                <a:ea typeface="微软雅黑" panose="020B0503020204020204" charset="-122"/>
                <a:cs typeface="微软雅黑" panose="020B0503020204020204" charset="-122"/>
              </a:rPr>
              <a:t>主客颠倒</a:t>
            </a:r>
          </a:p>
        </p:txBody>
      </p:sp>
      <p:sp>
        <p:nvSpPr>
          <p:cNvPr id="2" name="文本框 1"/>
          <p:cNvSpPr txBox="1"/>
          <p:nvPr/>
        </p:nvSpPr>
        <p:spPr>
          <a:xfrm>
            <a:off x="163830" y="1347470"/>
            <a:ext cx="1186561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20</a:t>
            </a:r>
            <a:r>
              <a:rPr sz="2800">
                <a:latin typeface="微软雅黑" panose="020B0503020204020204" charset="-122"/>
                <a:ea typeface="微软雅黑" panose="020B0503020204020204" charset="-122"/>
                <a:cs typeface="微软雅黑" panose="020B0503020204020204" charset="-122"/>
              </a:rPr>
              <a:t>苏轼历经仕途坎坷,却始终能以旷达之心消解现实痛苦,他丰富而又精彩的人生经历,正是那句流传甚广的话“生活予我以苦痛,我却报之以歌”的真实写照。</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写照”的意思是“对事物的描写刻画”,在这句话里,“他丰富而又精彩的人生经历”,是客体;“生活予我以苦痛,我却报之以歌”这句话成了主体。主体和客体明显颠倒了,可将“他丰富……写照”修改为“‘生活予我以苦痛,我却报之以歌’这句流传甚广的话正是他丰富而又精彩的人生经历的真实写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2735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掌握主客颠倒原因,正确辨析病句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1.语义上的主客颠倒。</a:t>
            </a:r>
            <a:r>
              <a:rPr lang="zh-CN" altLang="en-US" sz="2800">
                <a:latin typeface="微软雅黑" panose="020B0503020204020204" charset="-122"/>
                <a:ea typeface="微软雅黑" panose="020B0503020204020204" charset="-122"/>
                <a:cs typeface="微软雅黑" panose="020B0503020204020204" charset="-122"/>
                <a:sym typeface="+mn-ea"/>
              </a:rPr>
              <a:t>在语义表述上,把主动者与被动者的位置颠倒了,或者因果关系倒置了。如:他们为人类做出的贡献是无法估量的,他们永远铭记于我们心中。应改为“我们在心中永远铭记他们”。</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2.介词引进的对象发生了主客颠倒。</a:t>
            </a:r>
            <a:r>
              <a:rPr lang="zh-CN" altLang="en-US" sz="2800">
                <a:latin typeface="微软雅黑" panose="020B0503020204020204" charset="-122"/>
                <a:ea typeface="微软雅黑" panose="020B0503020204020204" charset="-122"/>
                <a:cs typeface="微软雅黑" panose="020B0503020204020204" charset="-122"/>
                <a:sym typeface="+mn-ea"/>
              </a:rPr>
              <a:t>一般情况下,介词前是主体,介词后是客体。解答此类试题时,考生可从以下几个方面入手:</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抓介词“对”“对于”“面对”。当介词“对”“对于”“面对”引进动作的对象或与动作有关的人或事时,要注意弄清楚到底是谁对谁。如:焦裕禄这个名字对青年人可能还有些陌生。应改为“青年人对焦裕禄这个名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对青年人可能还有些陌生。应改为“青年人对焦裕禄这个名字可能还有些陌生”。</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抓介词“和”。如果“和”在句中不是表并列关系的连词,而是表引进相关或比较的对象的介词,“和”前后的成分就不能互换位置。如:去年的学习成绩和今年比较起来大不相同。比较一前一后两件事,一般以后来发生的事为主体,应改为“今年的学习成绩和去年比较起来大不相同”。</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抓介词“与”。看到“与”要判断其是介词还是连词,如果是介词,就应注意是否存在主客颠倒。如:他平时的发愤苦读,与他获得如此骄人的成绩是分不开的。应改为“他获得如此骄人的成绩,与他平时的发愤苦读是分不开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a:t>
            </a:r>
            <a:r>
              <a:rPr lang="zh-CN" altLang="en-US" sz="2800" b="1" dirty="0">
                <a:latin typeface="微软雅黑" panose="020B0503020204020204" charset="-122"/>
                <a:ea typeface="微软雅黑" panose="020B0503020204020204" charset="-122"/>
                <a:cs typeface="微软雅黑" panose="020B0503020204020204" charset="-122"/>
              </a:rPr>
              <a:t>中途易辙</a:t>
            </a:r>
          </a:p>
        </p:txBody>
      </p:sp>
      <p:sp>
        <p:nvSpPr>
          <p:cNvPr id="2" name="文本框 1"/>
          <p:cNvSpPr txBox="1"/>
          <p:nvPr/>
        </p:nvSpPr>
        <p:spPr>
          <a:xfrm>
            <a:off x="163830" y="902970"/>
            <a:ext cx="11865610" cy="5908040"/>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在表达过程中,一个话题没有说完,又说另一个话题,就容易造成中途易辙的语病。</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21</a:t>
            </a:r>
            <a:r>
              <a:rPr sz="2800">
                <a:latin typeface="微软雅黑" panose="020B0503020204020204" charset="-122"/>
                <a:ea typeface="微软雅黑" panose="020B0503020204020204" charset="-122"/>
                <a:cs typeface="微软雅黑" panose="020B0503020204020204" charset="-122"/>
              </a:rPr>
              <a:t>[2020浙江,4(B)]长征五号B运载火箭自从首次飞行任务展开以来,各参研参试单位和全体同志团结拼搏,经历严峻考验,克服重重困难,获得了最后的胜利。</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长征五号B运载火箭自从首次飞行任务展开以来”主语是“长征五号B运载火箭”,此句没有说完,后面又说“各参研参试单位和全体同志团结拼搏”。可将“自从”调整到句子最前面,让“自从长征五号B运载火箭首次飞行任务展开以来”做状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2735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关注介词结构,避免中途易辙</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1.看介词“被”字是否造成中途易辙。</a:t>
            </a:r>
            <a:r>
              <a:rPr lang="zh-CN" altLang="en-US" sz="2800">
                <a:latin typeface="微软雅黑" panose="020B0503020204020204" charset="-122"/>
                <a:ea typeface="微软雅黑" panose="020B0503020204020204" charset="-122"/>
                <a:cs typeface="微软雅黑" panose="020B0503020204020204" charset="-122"/>
                <a:sym typeface="+mn-ea"/>
              </a:rPr>
              <a:t>如:他非常喜欢茅盾的小说,对茅盾的《子夜》曾反复阅读,一直被翻得破烂不堪。第三个分句滥用介词“被”,造成与前文主语不一致,应在“一直”前加“书”。</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2.抓句子中的介词结构,看其前后主语、谓语是否齐全。</a:t>
            </a:r>
            <a:r>
              <a:rPr lang="zh-CN" altLang="en-US" sz="2800">
                <a:latin typeface="微软雅黑" panose="020B0503020204020204" charset="-122"/>
                <a:ea typeface="微软雅黑" panose="020B0503020204020204" charset="-122"/>
                <a:cs typeface="微软雅黑" panose="020B0503020204020204" charset="-122"/>
                <a:sym typeface="+mn-ea"/>
              </a:rPr>
              <a:t>如:他小时候常常去看火车,火车每当鸣着汽笛从他身边飞驰而过时,他就很兴奋。第二个分句的介词结构“每当……时”,其前有主语“火车”,但后面没有谓语来陈述“火车”怎样,应将“每当”移至“火车”前。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a:t>
            </a:r>
            <a:r>
              <a:rPr lang="zh-CN" altLang="en-US" sz="2800" b="1" dirty="0">
                <a:latin typeface="微软雅黑" panose="020B0503020204020204" charset="-122"/>
                <a:ea typeface="微软雅黑" panose="020B0503020204020204" charset="-122"/>
                <a:cs typeface="微软雅黑" panose="020B0503020204020204" charset="-122"/>
              </a:rPr>
              <a:t>藕断丝连</a:t>
            </a:r>
          </a:p>
        </p:txBody>
      </p:sp>
      <p:sp>
        <p:nvSpPr>
          <p:cNvPr id="2" name="文本框 1"/>
          <p:cNvSpPr txBox="1"/>
          <p:nvPr/>
        </p:nvSpPr>
        <p:spPr>
          <a:xfrm>
            <a:off x="163830" y="1224915"/>
            <a:ext cx="11865610" cy="4615815"/>
          </a:xfrm>
          <a:prstGeom prst="rect">
            <a:avLst/>
          </a:prstGeom>
          <a:noFill/>
        </p:spPr>
        <p:txBody>
          <a:bodyPr wrap="square" rtlCol="0">
            <a:spAutoFit/>
          </a:bodyPr>
          <a:lstStyle/>
          <a:p>
            <a:pPr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在复句中,前一个分句的宾语,正好也是后一个分句的主语。这种语病就叫前后拼合,即“藕断丝连”。</a:t>
            </a:r>
          </a:p>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22</a:t>
            </a:r>
            <a:r>
              <a:rPr sz="2800">
                <a:latin typeface="微软雅黑" panose="020B0503020204020204" charset="-122"/>
                <a:ea typeface="微软雅黑" panose="020B0503020204020204" charset="-122"/>
                <a:cs typeface="微软雅黑" panose="020B0503020204020204" charset="-122"/>
              </a:rPr>
              <a:t>处理好人与自然的关系,要靠政府的力量,同时也不能不发挥民间力量在舆论动员、监督检查等方面起到无可替代的作用。</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“民间力量”作宾语,整个句子已经完整,但加上“在舆论……的作用”部分,又使“民间力量”作主语,整个句子的结构就乱了。可在“无可替代”前加“的”。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591820"/>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endParaRPr lang="zh-CN" altLang="en-US" sz="2800" b="1">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藕断丝连的语病,就是把不能作兼语的名词、代词或名词性短语当成了兼语。辨析“藕断丝连”语病,要注意“藕断丝连”与兼语句的区别。</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兼语句是由兼语短语充当谓语或独立成句的句子。具体特点有: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1.兼语句的谓语是由动宾短语和主谓短语构成,包含一个兼语成分。如“妈妈让我学习”,其中“我”具有了双重身份,“我”既与前一个动词“让”组成了动宾结构,又与后一个动词“学习”组成了主谓结构。</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2.兼语句中的第一个谓语动词大都具有使令、促成的意义,常用的有“使”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176655"/>
            <a:ext cx="11891645" cy="3969385"/>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“叫”“让”“派”“请求”“命令”“禁止”等。如“这件事使我非常高兴”中的“使”具有促成之意。</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3.兼语句中的第一个谓语动词表示的动作行为多半是第二个谓语动词所表示动作行为的原因,而第二个谓语动词所表示的动作行为多半是第一个谓语动词要达到的目的或要产生的结果。如“领导叫他立刻出发”中的“叫”是“立刻出发”的原因,而“立刻出发”则是“叫”的目的和结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792480" y="95041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b="1" dirty="0">
              <a:solidFill>
                <a:srgbClr val="DA251C"/>
              </a:solidFill>
              <a:latin typeface="微软雅黑" panose="020B0503020204020204" charset="-122"/>
              <a:ea typeface="微软雅黑" panose="020B0503020204020204" charset="-122"/>
            </a:endParaRPr>
          </a:p>
        </p:txBody>
      </p:sp>
      <p:sp>
        <p:nvSpPr>
          <p:cNvPr id="2" name="矩形 1">
            <a:hlinkClick r:id="" action="ppaction://noaction"/>
          </p:cNvPr>
          <p:cNvSpPr/>
          <p:nvPr/>
        </p:nvSpPr>
        <p:spPr>
          <a:xfrm>
            <a:off x="792480" y="345739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积累帮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完善知识储备</a:t>
            </a:r>
          </a:p>
        </p:txBody>
      </p:sp>
      <p:sp>
        <p:nvSpPr>
          <p:cNvPr id="5" name="矩形 4">
            <a:hlinkClick r:id="" action="ppaction://noaction"/>
          </p:cNvPr>
          <p:cNvSpPr/>
          <p:nvPr/>
        </p:nvSpPr>
        <p:spPr>
          <a:xfrm>
            <a:off x="792480" y="157715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9" name="矩形 8">
            <a:hlinkClick r:id="rId2" action="ppaction://hlinksldjump"/>
          </p:cNvPr>
          <p:cNvSpPr/>
          <p:nvPr/>
        </p:nvSpPr>
        <p:spPr>
          <a:xfrm>
            <a:off x="792480" y="2203903"/>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命题方向</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关注句子标志,辨析病句</a:t>
            </a:r>
          </a:p>
        </p:txBody>
      </p:sp>
      <p:sp>
        <p:nvSpPr>
          <p:cNvPr id="10" name="矩形 9">
            <a:hlinkClick r:id="rId2" action="ppaction://hlinksldjump"/>
          </p:cNvPr>
          <p:cNvSpPr/>
          <p:nvPr/>
        </p:nvSpPr>
        <p:spPr>
          <a:xfrm>
            <a:off x="792480" y="2830648"/>
            <a:ext cx="9624695" cy="3606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命题方向</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语境中辨析并修改病句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71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sz="3200" dirty="0">
                <a:solidFill>
                  <a:schemeClr val="bg1"/>
                </a:solidFill>
                <a:latin typeface="微软雅黑" panose="020B0503020204020204" charset="-122"/>
                <a:ea typeface="微软雅黑" panose="020B0503020204020204" charset="-122"/>
                <a:sym typeface="+mn-ea"/>
              </a:rPr>
              <a:t>5　表意不明</a:t>
            </a:r>
          </a:p>
        </p:txBody>
      </p:sp>
      <p:sp>
        <p:nvSpPr>
          <p:cNvPr id="2" name="文本框 1"/>
          <p:cNvSpPr txBox="1"/>
          <p:nvPr/>
        </p:nvSpPr>
        <p:spPr>
          <a:xfrm>
            <a:off x="174625" y="1998980"/>
            <a:ext cx="11842750" cy="332295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23</a:t>
            </a:r>
            <a:r>
              <a:rPr lang="zh-CN" altLang="en-US" sz="2800">
                <a:latin typeface="微软雅黑" panose="020B0503020204020204" charset="-122"/>
                <a:ea typeface="微软雅黑" panose="020B0503020204020204" charset="-122"/>
                <a:cs typeface="微软雅黑" panose="020B0503020204020204" charset="-122"/>
              </a:rPr>
              <a:t>[2017山东,5(C)]这位前方记者采访到的专家表示,C919的试飞成功,标志着我国大型商用飞机的研制已经达到国际先进水平。</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代词“这位”指代不明确,既可以指“前方记者”,也可以指“专家”,可将“这位”删去。</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指代不明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2735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常见的指代不明的类型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1.指示代词指代不明,如“这”“那”“此”“这方面”等。</a:t>
            </a:r>
            <a:r>
              <a:rPr lang="zh-CN" altLang="en-US" sz="2800">
                <a:latin typeface="微软雅黑" panose="020B0503020204020204" charset="-122"/>
                <a:ea typeface="微软雅黑" panose="020B0503020204020204" charset="-122"/>
                <a:cs typeface="微软雅黑" panose="020B0503020204020204" charset="-122"/>
                <a:sym typeface="+mn-ea"/>
              </a:rPr>
              <a:t>如:美国政府表示仍然支持强势美元政策,但这到底只是嘴上说说还是要采取果断措施,经济学家对此的看法是否定的。“此”既可指代“嘴上说说”,又可指代“采取果断措施”。</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2.人称代词指代不明,如“自己”“他(她)”等。</a:t>
            </a:r>
            <a:r>
              <a:rPr lang="zh-CN" altLang="en-US" sz="2800">
                <a:latin typeface="微软雅黑" panose="020B0503020204020204" charset="-122"/>
                <a:ea typeface="微软雅黑" panose="020B0503020204020204" charset="-122"/>
                <a:cs typeface="微软雅黑" panose="020B0503020204020204" charset="-122"/>
                <a:sym typeface="+mn-ea"/>
              </a:rPr>
              <a:t>如:我来到这个厂不久,就发现张主任对自己的办公条件比较关心。这里的“自己”既可以指“我”,又可以指“张主任”,可改为“我”或“他自己”。</a:t>
            </a:r>
          </a:p>
          <a:p>
            <a:pPr fontAlgn="auto">
              <a:lnSpc>
                <a:spcPct val="150000"/>
              </a:lnSpc>
            </a:pPr>
            <a:endParaRPr lang="zh-CN" altLang="en-US"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897255"/>
            <a:ext cx="11891645" cy="461581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3.方位短语指代不明。</a:t>
            </a:r>
            <a:r>
              <a:rPr lang="zh-CN" altLang="en-US" sz="2800">
                <a:latin typeface="微软雅黑" panose="020B0503020204020204" charset="-122"/>
                <a:ea typeface="微软雅黑" panose="020B0503020204020204" charset="-122"/>
                <a:cs typeface="微软雅黑" panose="020B0503020204020204" charset="-122"/>
                <a:sym typeface="+mn-ea"/>
              </a:rPr>
              <a:t>如:路的一边站着一个小孩。“一边”指代不清楚,既可理解为路的一侧,也可以理解为路的两侧。这样,小孩的数量可能是一个,也可能是两个。“一边”可改为“那边”“这边”或“每边”等。 </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4.“的”字结构指代不明。</a:t>
            </a:r>
            <a:r>
              <a:rPr lang="zh-CN" altLang="en-US" sz="2800">
                <a:latin typeface="微软雅黑" panose="020B0503020204020204" charset="-122"/>
                <a:ea typeface="微软雅黑" panose="020B0503020204020204" charset="-122"/>
                <a:cs typeface="微软雅黑" panose="020B0503020204020204" charset="-122"/>
                <a:sym typeface="+mn-ea"/>
              </a:rPr>
              <a:t>如:修车的急坏了。“修车的”指代不清楚,有可能指车的主人,也有可能指修车工。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5.表数量的短语指代不明。</a:t>
            </a:r>
            <a:r>
              <a:rPr lang="zh-CN" altLang="en-US" sz="2800">
                <a:latin typeface="微软雅黑" panose="020B0503020204020204" charset="-122"/>
                <a:ea typeface="微软雅黑" panose="020B0503020204020204" charset="-122"/>
                <a:cs typeface="微软雅黑" panose="020B0503020204020204" charset="-122"/>
                <a:sym typeface="+mn-ea"/>
              </a:rPr>
              <a:t>如:三个学校的校长。“三个”既可以指“三个学校”,也可以指“三个校长”。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a:t>
            </a:r>
            <a:r>
              <a:rPr lang="zh-CN" altLang="en-US" sz="2800" b="1" dirty="0">
                <a:latin typeface="微软雅黑" panose="020B0503020204020204" charset="-122"/>
                <a:ea typeface="微软雅黑" panose="020B0503020204020204" charset="-122"/>
                <a:cs typeface="微软雅黑" panose="020B0503020204020204" charset="-122"/>
              </a:rPr>
              <a:t>语意两可</a:t>
            </a:r>
          </a:p>
        </p:txBody>
      </p:sp>
      <p:sp>
        <p:nvSpPr>
          <p:cNvPr id="2" name="文本框 1"/>
          <p:cNvSpPr txBox="1"/>
          <p:nvPr/>
        </p:nvSpPr>
        <p:spPr>
          <a:xfrm>
            <a:off x="163830" y="1656080"/>
            <a:ext cx="1186561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24</a:t>
            </a:r>
            <a:r>
              <a:rPr sz="2800">
                <a:latin typeface="微软雅黑" panose="020B0503020204020204" charset="-122"/>
                <a:ea typeface="微软雅黑" panose="020B0503020204020204" charset="-122"/>
                <a:cs typeface="微软雅黑" panose="020B0503020204020204" charset="-122"/>
              </a:rPr>
              <a:t>农历二月初二是“龙抬头”的好日子,理发店里,几位理发师忙中有序,工作井井有条,不一会儿,理发的人就可以走了。</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“理发的人”有歧义,可以指“为别人理发的人”,也可以指“被理发的人”,可以把“理发的人”改为“来理发的人”。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1765"/>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 常见的语意两可的病句类型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1.语意关系不明。</a:t>
            </a:r>
            <a:r>
              <a:rPr lang="zh-CN" altLang="en-US" sz="2800">
                <a:latin typeface="微软雅黑" panose="020B0503020204020204" charset="-122"/>
                <a:ea typeface="微软雅黑" panose="020B0503020204020204" charset="-122"/>
                <a:cs typeface="微软雅黑" panose="020B0503020204020204" charset="-122"/>
                <a:sym typeface="+mn-ea"/>
              </a:rPr>
              <a:t>词语表达的意思可以有两种解释,造成语意两可的语病。比如:他的这篇文章批评的人很多。这里“批评的人”既可以指“批评这篇文章的人”,也可以指“这篇文章所批评的人”。</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2.词性不明确。</a:t>
            </a:r>
            <a:r>
              <a:rPr lang="zh-CN" altLang="en-US" sz="2800">
                <a:latin typeface="微软雅黑" panose="020B0503020204020204" charset="-122"/>
                <a:ea typeface="微软雅黑" panose="020B0503020204020204" charset="-122"/>
                <a:cs typeface="微软雅黑" panose="020B0503020204020204" charset="-122"/>
                <a:sym typeface="+mn-ea"/>
              </a:rPr>
              <a:t>语句中的某一个词语的词性有两种理解,造成语意两可。比如:他原来是这样的人。“原来”作名词时,说明这个人先前是这样的人;作副词时,表达的是对这个人的不理解,没有想到他是这样的人。</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3.语意多解。</a:t>
            </a:r>
            <a:r>
              <a:rPr lang="zh-CN" altLang="en-US" sz="2800">
                <a:latin typeface="微软雅黑" panose="020B0503020204020204" charset="-122"/>
                <a:ea typeface="微软雅黑" panose="020B0503020204020204" charset="-122"/>
                <a:cs typeface="微软雅黑" panose="020B0503020204020204" charset="-122"/>
                <a:sym typeface="+mn-ea"/>
              </a:rPr>
              <a:t>语句中的某个词语的意思不止一个,从而造成语意两可。比如:贸易部已向华北、东北调拨物资。“向”既可理解为“从”,也可理解为“给”,两种理解表达的意思大不一样。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a:t>
            </a:r>
            <a:r>
              <a:rPr lang="zh-CN" altLang="en-US" sz="2800" b="1" dirty="0">
                <a:latin typeface="微软雅黑" panose="020B0503020204020204" charset="-122"/>
                <a:ea typeface="微软雅黑" panose="020B0503020204020204" charset="-122"/>
                <a:cs typeface="微软雅黑" panose="020B0503020204020204" charset="-122"/>
              </a:rPr>
              <a:t>停顿不明</a:t>
            </a:r>
          </a:p>
        </p:txBody>
      </p:sp>
      <p:sp>
        <p:nvSpPr>
          <p:cNvPr id="2" name="文本框 1"/>
          <p:cNvSpPr txBox="1"/>
          <p:nvPr/>
        </p:nvSpPr>
        <p:spPr>
          <a:xfrm>
            <a:off x="163830" y="902970"/>
            <a:ext cx="11865610" cy="526224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25</a:t>
            </a:r>
            <a:r>
              <a:rPr sz="2800">
                <a:latin typeface="微软雅黑" panose="020B0503020204020204" charset="-122"/>
                <a:ea typeface="微软雅黑" panose="020B0503020204020204" charset="-122"/>
                <a:cs typeface="微软雅黑" panose="020B0503020204020204" charset="-122"/>
              </a:rPr>
              <a:t>原生态的东西有精华也有糟粕,必须具体分析,辩证对待,因此,王冰认为赵亮关于原生态艺术的那篇文章有错误的观点是值得商榷的。</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王冰认为赵亮关于原生态艺术的那篇文章有错误的观点是值得商榷的”一句中,不同的停顿可以表达两个不同的意思,即“王冰认为赵亮的文章的有些观点是错误的”和“王冰认为赵亮的文章有错误这个观点本身是错误的”。修改时,可以在“错误的”后面加上“这个”并删除“有错误的”中的“的”。</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47498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停顿不明造成语句歧义的病句类型有三类</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1.组合层次不同。</a:t>
            </a:r>
            <a:r>
              <a:rPr lang="zh-CN" altLang="en-US" sz="2800">
                <a:latin typeface="微软雅黑" panose="020B0503020204020204" charset="-122"/>
                <a:ea typeface="微软雅黑" panose="020B0503020204020204" charset="-122"/>
                <a:cs typeface="微软雅黑" panose="020B0503020204020204" charset="-122"/>
                <a:sym typeface="+mn-ea"/>
              </a:rPr>
              <a:t>语句中,一个词语与前后词语的组合不同,表达的意思也不</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同。如:你说不过他也得说。这句话有两种组合方式:你说,不过他也得说/你说不过他,也得说。</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2.结构关系不同。</a:t>
            </a:r>
            <a:r>
              <a:rPr lang="zh-CN" altLang="en-US" sz="2800">
                <a:latin typeface="微软雅黑" panose="020B0503020204020204" charset="-122"/>
                <a:ea typeface="微软雅黑" panose="020B0503020204020204" charset="-122"/>
                <a:cs typeface="微软雅黑" panose="020B0503020204020204" charset="-122"/>
                <a:sym typeface="+mn-ea"/>
              </a:rPr>
              <a:t>语句的结构方式不同,比如动宾式、偏正式等,语句的意思也会不同。如:发现敌人的巡逻兵。动宾关系为“发现”敌人的巡逻兵,偏正关系为“发现敌人的”巡逻兵;前者说的是发现的对象,后者说的是巡逻兵的特征。</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566545"/>
            <a:ext cx="11891645" cy="267652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3.多层定语的不同停顿。</a:t>
            </a:r>
            <a:r>
              <a:rPr lang="zh-CN" altLang="en-US" sz="2800">
                <a:latin typeface="微软雅黑" panose="020B0503020204020204" charset="-122"/>
                <a:ea typeface="微软雅黑" panose="020B0503020204020204" charset="-122"/>
                <a:cs typeface="微软雅黑" panose="020B0503020204020204" charset="-122"/>
                <a:sym typeface="+mn-ea"/>
              </a:rPr>
              <a:t>因为多层定语之间的不同停顿,造成语句歧义。如:只要你单位同意,报销差旅费,安排住处,领取大会出席证的问题可由我们解决。“问题”前有三层定语,到底“我们解决”多少个问题?是三个问题都解决,是解决两个问题,还是解决一个问题?表述不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7071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sz="3200" dirty="0">
                <a:solidFill>
                  <a:schemeClr val="bg1"/>
                </a:solidFill>
                <a:latin typeface="微软雅黑" panose="020B0503020204020204" charset="-122"/>
                <a:ea typeface="微软雅黑" panose="020B0503020204020204" charset="-122"/>
                <a:sym typeface="+mn-ea"/>
              </a:rPr>
              <a:t>6　不合逻辑</a:t>
            </a:r>
          </a:p>
        </p:txBody>
      </p:sp>
      <p:sp>
        <p:nvSpPr>
          <p:cNvPr id="2" name="文本框 1"/>
          <p:cNvSpPr txBox="1"/>
          <p:nvPr/>
        </p:nvSpPr>
        <p:spPr>
          <a:xfrm>
            <a:off x="175260" y="1843405"/>
            <a:ext cx="1184275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典例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26</a:t>
            </a:r>
            <a:r>
              <a:rPr lang="zh-CN" altLang="en-US" sz="2800">
                <a:latin typeface="微软雅黑" panose="020B0503020204020204" charset="-122"/>
                <a:ea typeface="微软雅黑" panose="020B0503020204020204" charset="-122"/>
                <a:cs typeface="微软雅黑" panose="020B0503020204020204" charset="-122"/>
              </a:rPr>
              <a:t>[2018天津,3(D)]无论是在天津,还是在比赛现场,都有支持热爱天津女排的一批球迷与这支队伍同呼吸共命运。</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语句存在概念混乱的语病,“天津”与“比赛现场”有交叉的情况,二者不能并列。另外, “都有支持热爱天津女排的一批球迷”存在语序不当的问题,应改为“都有一批支持热爱天津女排的球迷”。</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标题 2"/>
          <p:cNvSpPr>
            <a:spLocks noGrp="1"/>
          </p:cNvSpPr>
          <p:nvPr/>
        </p:nvSpPr>
        <p:spPr>
          <a:xfrm>
            <a:off x="175260" y="1019175"/>
            <a:ext cx="10438130"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1   概念混乱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584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掌握概念混乱的3种情况,辨析语病</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1.概念的从属关系并列不当。</a:t>
            </a:r>
            <a:r>
              <a:rPr lang="zh-CN" altLang="en-US" sz="2800">
                <a:latin typeface="微软雅黑" panose="020B0503020204020204" charset="-122"/>
                <a:ea typeface="微软雅黑" panose="020B0503020204020204" charset="-122"/>
                <a:cs typeface="微软雅黑" panose="020B0503020204020204" charset="-122"/>
                <a:sym typeface="+mn-ea"/>
              </a:rPr>
              <a:t>语句中的两个概念之间有从属关系,两者并列时造成概念混乱的语病。如:我市已形成以机械、电子、食品、纺织、轻工</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业、建材为支柱的工业体系。“轻工业”与前面的“食品”“纺织”存在从属关系,并列使用不合逻辑。</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2.概念的交叉关系并列不当。</a:t>
            </a:r>
            <a:r>
              <a:rPr lang="zh-CN" altLang="en-US" sz="2800">
                <a:latin typeface="微软雅黑" panose="020B0503020204020204" charset="-122"/>
                <a:ea typeface="微软雅黑" panose="020B0503020204020204" charset="-122"/>
                <a:cs typeface="微软雅黑" panose="020B0503020204020204" charset="-122"/>
                <a:sym typeface="+mn-ea"/>
              </a:rPr>
              <a:t>概念的内容有交叉、重合,用在一句话中容易造成概念混乱的语病。如【典例26】。</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语序不当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搭配不当</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成分残缺或赘余</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   结构混乱</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5   表意不明</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6   不合逻辑</a:t>
            </a: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1014730"/>
            <a:ext cx="11891645" cy="3322955"/>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3.非同一范畴概念并列不当。</a:t>
            </a:r>
            <a:r>
              <a:rPr lang="zh-CN" altLang="en-US" sz="2800">
                <a:latin typeface="微软雅黑" panose="020B0503020204020204" charset="-122"/>
                <a:ea typeface="微软雅黑" panose="020B0503020204020204" charset="-122"/>
                <a:cs typeface="微软雅黑" panose="020B0503020204020204" charset="-122"/>
                <a:sym typeface="+mn-ea"/>
              </a:rPr>
              <a:t>一个语句中不同分类标准的词语并列在一起,造成概念混乱的语病。如:这家乒乓球馆设施齐全,可为乒乓球爱好者提供不同档次的球台、球拍、球衣、球鞋等乒乓器材。“球衣”“球鞋”不属于乒乓器材,不能与“球台”“球拍”并列。</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2   </a:t>
            </a:r>
            <a:r>
              <a:rPr lang="zh-CN" altLang="en-US" sz="2800" b="1" dirty="0">
                <a:latin typeface="微软雅黑" panose="020B0503020204020204" charset="-122"/>
                <a:ea typeface="微软雅黑" panose="020B0503020204020204" charset="-122"/>
                <a:cs typeface="微软雅黑" panose="020B0503020204020204" charset="-122"/>
              </a:rPr>
              <a:t>自相矛盾</a:t>
            </a:r>
          </a:p>
        </p:txBody>
      </p:sp>
      <p:sp>
        <p:nvSpPr>
          <p:cNvPr id="2" name="文本框 1"/>
          <p:cNvSpPr txBox="1"/>
          <p:nvPr/>
        </p:nvSpPr>
        <p:spPr>
          <a:xfrm>
            <a:off x="163830" y="1524635"/>
            <a:ext cx="11865610" cy="332295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27</a:t>
            </a:r>
            <a:r>
              <a:rPr sz="2800">
                <a:latin typeface="微软雅黑" panose="020B0503020204020204" charset="-122"/>
                <a:ea typeface="微软雅黑" panose="020B0503020204020204" charset="-122"/>
                <a:cs typeface="微软雅黑" panose="020B0503020204020204" charset="-122"/>
              </a:rPr>
              <a:t>该型号的飞机在运营成本上是其他同级别机型的1.3至2倍,优势明显;在商载、航程、航速等方面也极具竞争力。</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“在运营成本上是其他同级别机型的1.3至2倍”的意思是这种机型的飞机运营成本高,是劣势,而后文却说“优势明显”,前后矛盾。</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3   </a:t>
            </a:r>
            <a:r>
              <a:rPr lang="zh-CN" altLang="en-US" sz="2800" b="1" dirty="0">
                <a:latin typeface="微软雅黑" panose="020B0503020204020204" charset="-122"/>
                <a:ea typeface="微软雅黑" panose="020B0503020204020204" charset="-122"/>
                <a:cs typeface="微软雅黑" panose="020B0503020204020204" charset="-122"/>
              </a:rPr>
              <a:t>照应不周</a:t>
            </a:r>
          </a:p>
        </p:txBody>
      </p:sp>
      <p:sp>
        <p:nvSpPr>
          <p:cNvPr id="2" name="文本框 1"/>
          <p:cNvSpPr txBox="1"/>
          <p:nvPr/>
        </p:nvSpPr>
        <p:spPr>
          <a:xfrm>
            <a:off x="163830" y="1524635"/>
            <a:ext cx="1186561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28</a:t>
            </a:r>
            <a:r>
              <a:rPr sz="2800">
                <a:latin typeface="微软雅黑" panose="020B0503020204020204" charset="-122"/>
                <a:ea typeface="微软雅黑" panose="020B0503020204020204" charset="-122"/>
                <a:cs typeface="微软雅黑" panose="020B0503020204020204" charset="-122"/>
              </a:rPr>
              <a:t>[2016全国卷Ⅱ,14(D)]面对突然发生的灾难,一个地方抗灾能力的强弱既取决于当地经济实力的雄厚,更取决于政府的应急机制和领导人的智慧。</a:t>
            </a: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“强弱”指两个方面,而“当地经济实力的雄厚”“政府的应急机制和领导人的智慧”是一个方面,这句话犯了两面对一面的错误。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26224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掌握照应不周的两种表现形式</a:t>
            </a:r>
            <a:endParaRPr lang="zh-CN" altLang="en-US" sz="2800">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1.两面对一面或一面对两面。</a:t>
            </a:r>
            <a:r>
              <a:rPr lang="zh-CN" altLang="en-US" sz="2800">
                <a:latin typeface="微软雅黑" panose="020B0503020204020204" charset="-122"/>
                <a:ea typeface="微软雅黑" panose="020B0503020204020204" charset="-122"/>
                <a:cs typeface="微软雅黑" panose="020B0503020204020204" charset="-122"/>
                <a:sym typeface="+mn-ea"/>
              </a:rPr>
              <a:t>句中使用“能否”“是否”“强弱”“好坏”“有没有”等两面词,却没有与之呼应的表示两个方面意思的词语。如【典例28】。</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2.短语对应不周。</a:t>
            </a:r>
            <a:r>
              <a:rPr lang="zh-CN" altLang="en-US" sz="2800">
                <a:latin typeface="微软雅黑" panose="020B0503020204020204" charset="-122"/>
                <a:ea typeface="微软雅黑" panose="020B0503020204020204" charset="-122"/>
                <a:cs typeface="微软雅黑" panose="020B0503020204020204" charset="-122"/>
                <a:sym typeface="+mn-ea"/>
              </a:rPr>
              <a:t>句中使用了两组并列短语,而对应关系发生错位。如:文章从理论上和政策上作了详细的规定和深刻的说明。句中两组并列短语的对应关系发生错位,应改为“文章从理论上和政策上作了深刻的说明和详细的规定”。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0438130" cy="478155"/>
          </a:xfrm>
        </p:spPr>
        <p:txBody>
          <a:bodyPr wrap="square"/>
          <a:lstStyle/>
          <a:p>
            <a:r>
              <a:rPr lang="zh-CN" altLang="en-US" sz="2800" b="1" dirty="0">
                <a:latin typeface="微软雅黑" panose="020B0503020204020204" charset="-122"/>
                <a:ea typeface="微软雅黑" panose="020B0503020204020204" charset="-122"/>
                <a:cs typeface="微软雅黑" panose="020B0503020204020204" charset="-122"/>
              </a:rPr>
              <a:t>考向</a:t>
            </a:r>
            <a:r>
              <a:rPr lang="en-US" altLang="zh-CN" sz="2800" b="1" dirty="0">
                <a:latin typeface="微软雅黑" panose="020B0503020204020204" charset="-122"/>
                <a:ea typeface="微软雅黑" panose="020B0503020204020204" charset="-122"/>
                <a:cs typeface="微软雅黑" panose="020B0503020204020204" charset="-122"/>
              </a:rPr>
              <a:t>4   </a:t>
            </a:r>
            <a:r>
              <a:rPr lang="zh-CN" altLang="en-US" sz="2800" b="1" dirty="0">
                <a:latin typeface="微软雅黑" panose="020B0503020204020204" charset="-122"/>
                <a:ea typeface="微软雅黑" panose="020B0503020204020204" charset="-122"/>
                <a:cs typeface="微软雅黑" panose="020B0503020204020204" charset="-122"/>
              </a:rPr>
              <a:t>否定不当</a:t>
            </a:r>
          </a:p>
        </p:txBody>
      </p:sp>
      <p:sp>
        <p:nvSpPr>
          <p:cNvPr id="2" name="文本框 1"/>
          <p:cNvSpPr txBox="1"/>
          <p:nvPr/>
        </p:nvSpPr>
        <p:spPr>
          <a:xfrm>
            <a:off x="163830" y="1524635"/>
            <a:ext cx="11865610" cy="2676525"/>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典例</a:t>
            </a:r>
            <a:r>
              <a:rPr lang="en-US" sz="2800">
                <a:solidFill>
                  <a:srgbClr val="FF0000"/>
                </a:solidFill>
                <a:latin typeface="微软雅黑" panose="020B0503020204020204" charset="-122"/>
                <a:ea typeface="微软雅黑" panose="020B0503020204020204" charset="-122"/>
                <a:cs typeface="微软雅黑" panose="020B0503020204020204" charset="-122"/>
              </a:rPr>
              <a:t>29</a:t>
            </a:r>
            <a:r>
              <a:rPr sz="2800">
                <a:latin typeface="微软雅黑" panose="020B0503020204020204" charset="-122"/>
                <a:ea typeface="微软雅黑" panose="020B0503020204020204" charset="-122"/>
                <a:cs typeface="微软雅黑" panose="020B0503020204020204" charset="-122"/>
              </a:rPr>
              <a:t>[2020天津,2(A)]据《太平广记》记载,岐州富豪开设的私家旅馆可以容纳千人食宿,不可谓世所罕见。</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“不可谓世所罕见” 中,由于使用“不”,造成滥用否定词导致语义表达反了,应该把“不”去掉。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方法点拨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三个角度辨析句子是否否定不当</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1.抓住句子中带有否定意义的词语。</a:t>
            </a:r>
            <a:r>
              <a:rPr lang="zh-CN" altLang="en-US" sz="2800">
                <a:latin typeface="微软雅黑" panose="020B0503020204020204" charset="-122"/>
                <a:ea typeface="微软雅黑" panose="020B0503020204020204" charset="-122"/>
                <a:cs typeface="微软雅黑" panose="020B0503020204020204" charset="-122"/>
                <a:sym typeface="+mn-ea"/>
              </a:rPr>
              <a:t>如“禁止”“终止”“否认”“否定”“推翻”“排除”“免去”“取消”“忽视”“切忌”“放弃”“难以”“拒绝”“避免”“预防”“防止”“劝阻”“阻止”等。</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2.看句子是不是否定句或反问句。</a:t>
            </a:r>
            <a:r>
              <a:rPr lang="zh-CN" altLang="en-US" sz="2800">
                <a:latin typeface="微软雅黑" panose="020B0503020204020204" charset="-122"/>
                <a:ea typeface="微软雅黑" panose="020B0503020204020204" charset="-122"/>
                <a:cs typeface="微软雅黑" panose="020B0503020204020204" charset="-122"/>
                <a:sym typeface="+mn-ea"/>
              </a:rPr>
              <a:t>一般句子中已带有否定意义的词语后,如果句子中再出现“不”“没有”“非”等否定副词,或句子有反问语气,就可能造成否定失当的语病。</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3.查看句意是否合乎逻辑。</a:t>
            </a:r>
            <a:r>
              <a:rPr lang="zh-CN" altLang="en-US" sz="2800">
                <a:latin typeface="微软雅黑" panose="020B0503020204020204" charset="-122"/>
                <a:ea typeface="微软雅黑" panose="020B0503020204020204" charset="-122"/>
                <a:cs typeface="微软雅黑" panose="020B0503020204020204" charset="-122"/>
                <a:sym typeface="+mn-ea"/>
              </a:rPr>
              <a:t>在做好上述两点之后,还要查看整个句子表达的含意是否合乎逻辑。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359400" y="744220"/>
            <a:ext cx="6612890" cy="53701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命题方向</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关注句子标志,辨析病句</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sym typeface="+mn-ea"/>
              </a:rPr>
              <a:t>命题方向</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语境中辨析并修改病句</a:t>
            </a:r>
          </a:p>
          <a:p>
            <a:pPr>
              <a:lnSpc>
                <a:spcPct val="150000"/>
              </a:lnSpc>
            </a:pPr>
            <a:endParaRPr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177800" y="251460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p>
          <a:p>
            <a:pPr algn="l"/>
            <a:r>
              <a:rPr lang="zh-CN" altLang="en-US" sz="4000" dirty="0">
                <a:solidFill>
                  <a:schemeClr val="bg1"/>
                </a:solidFill>
                <a:latin typeface="+mj-ea"/>
                <a:ea typeface="+mj-ea"/>
                <a:cs typeface="+mj-ea"/>
                <a:sym typeface="+mn-ea"/>
              </a:rPr>
              <a:t>名校冲刺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55790" cy="6968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tx1">
                    <a:lumMod val="95000"/>
                    <a:lumOff val="5000"/>
                  </a:schemeClr>
                </a:solidFill>
                <a:latin typeface="微软雅黑" panose="020B0503020204020204" charset="-122"/>
                <a:ea typeface="微软雅黑" panose="020B0503020204020204" charset="-122"/>
                <a:sym typeface="+mn-ea"/>
              </a:rPr>
              <a:t>命题方向</a:t>
            </a:r>
            <a:r>
              <a:rPr lang="en-US" altLang="zh-CN" sz="3200" dirty="0">
                <a:solidFill>
                  <a:schemeClr val="tx1">
                    <a:lumMod val="95000"/>
                    <a:lumOff val="5000"/>
                  </a:schemeClr>
                </a:solidFill>
                <a:latin typeface="微软雅黑" panose="020B0503020204020204" charset="-122"/>
                <a:ea typeface="微软雅黑" panose="020B0503020204020204" charset="-122"/>
                <a:sym typeface="+mn-ea"/>
              </a:rPr>
              <a:t>1  </a:t>
            </a:r>
            <a:r>
              <a:rPr lang="zh-CN" altLang="en-US" sz="3200" dirty="0">
                <a:solidFill>
                  <a:schemeClr val="tx1">
                    <a:lumMod val="95000"/>
                    <a:lumOff val="5000"/>
                  </a:schemeClr>
                </a:solidFill>
                <a:latin typeface="微软雅黑" panose="020B0503020204020204" charset="-122"/>
                <a:ea typeface="微软雅黑" panose="020B0503020204020204" charset="-122"/>
                <a:sym typeface="+mn-ea"/>
              </a:rPr>
              <a:t> 关注句子标志,辨析病句</a:t>
            </a:r>
            <a:endParaRPr sz="3200" dirty="0">
              <a:solidFill>
                <a:schemeClr val="bg1"/>
              </a:solidFill>
              <a:latin typeface="微软雅黑" panose="020B0503020204020204" charset="-122"/>
              <a:ea typeface="微软雅黑" panose="020B0503020204020204" charset="-122"/>
              <a:sym typeface="+mn-ea"/>
            </a:endParaRPr>
          </a:p>
        </p:txBody>
      </p:sp>
      <p:sp>
        <p:nvSpPr>
          <p:cNvPr id="2" name="文本框 1"/>
          <p:cNvSpPr txBox="1"/>
          <p:nvPr/>
        </p:nvSpPr>
        <p:spPr>
          <a:xfrm>
            <a:off x="174625" y="828675"/>
            <a:ext cx="11842750"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有些句子本身有一定的标志,其语病往往会出现在标志之处。我们如果能够抓住标志并进行针对性的分析,就能比较快速、准确地辨析语病。</a:t>
            </a:r>
          </a:p>
          <a:p>
            <a:pPr fontAlgn="auto">
              <a:lnSpc>
                <a:spcPct val="150000"/>
              </a:lnSpc>
            </a:pPr>
            <a:r>
              <a:rPr sz="2800" b="1">
                <a:latin typeface="微软雅黑" panose="020B0503020204020204" charset="-122"/>
                <a:ea typeface="微软雅黑" panose="020B0503020204020204" charset="-122"/>
                <a:cs typeface="微软雅黑" panose="020B0503020204020204" charset="-122"/>
              </a:rPr>
              <a:t>       1.看并列短语</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句子中的并列短语容易出现的语病主要有以下几种:</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(1)搭配不当。如:有关部门对极少数不尊重环卫工人劳动、无理取闹甚至侮辱殴打环卫工人的事件,及时进行了批评教育和严肃处理。(“事件”与“批评教育”搭配不当)</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(2)语序不当。如:公民对父母、子女、配偶有扶养、赡养、抚养的义务。(并列短语“扶养、赡养、抚养”语序不当,应调整为“赡养、抚养、扶养”)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(3)不合逻辑。如:在一篇报道里,赵小东说,即使拥有同样的阳光、空气、水及一切有益的东西,树苗也未必都能长成参天大树。(“阳光、空气、水”和“一切有益的东西”是包含关系,不能并列)</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b="1">
                <a:latin typeface="微软雅黑" panose="020B0503020204020204" charset="-122"/>
                <a:ea typeface="微软雅黑" panose="020B0503020204020204" charset="-122"/>
                <a:cs typeface="微软雅黑" panose="020B0503020204020204" charset="-122"/>
                <a:sym typeface="+mn-ea"/>
              </a:rPr>
              <a:t>       2.看关联词语</a:t>
            </a:r>
            <a:endParaRPr sz="2800" b="1">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句子中的关联词语容易出现的语病主要有以下几种:</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(1)搭配不当。如:无论干部和群众,毫无例外,都必须遵守社会主义法制。(“无论”不能与“和”搭配,应与“还是”搭配)</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(2)位置不当。如:这次补习,只能去一个人,他因为去了,所以我就不去了。(当前后两句陈述的对象不同时,关联词要放在陈述对象前,而不能放在陈述对</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象后,应将“他”置于“因为”之后)</a:t>
            </a:r>
            <a:endParaRPr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sz="2800">
                <a:latin typeface="微软雅黑" panose="020B0503020204020204" charset="-122"/>
                <a:ea typeface="微软雅黑" panose="020B0503020204020204" charset="-122"/>
                <a:cs typeface="微软雅黑" panose="020B0503020204020204" charset="-122"/>
                <a:sym typeface="+mn-ea"/>
              </a:rPr>
              <a:t>       (3)强加逻辑关系。如:这本书已经出版多年了,所以作者最近又做了较大的修改。(“出版多年”与“做了较大的修改”之间不存在因果关系,应删去“所以”)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3.看数量词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在数量词上容易出现的语病主要有以下几种: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(1)产生歧义。如:几个办公室的老师都在篮球场上打篮球。(是“几个办公室”,还是“几个老师”,表意不明)</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(2)倍数用错。如:我市每千户人家的录像机拥有量,从5年前的50台,到今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2813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sz="3200" dirty="0">
                <a:solidFill>
                  <a:schemeClr val="bg1"/>
                </a:solidFill>
                <a:latin typeface="微软雅黑" panose="020B0503020204020204" charset="-122"/>
                <a:ea typeface="微软雅黑" panose="020B0503020204020204" charset="-122"/>
                <a:sym typeface="+mn-ea"/>
              </a:rPr>
              <a:t>考点1　语序不当</a:t>
            </a:r>
          </a:p>
        </p:txBody>
      </p:sp>
      <p:sp>
        <p:nvSpPr>
          <p:cNvPr id="2" name="文本框 1"/>
          <p:cNvSpPr txBox="1"/>
          <p:nvPr/>
        </p:nvSpPr>
        <p:spPr>
          <a:xfrm>
            <a:off x="210185" y="2209165"/>
            <a:ext cx="11842750" cy="258445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并列词语、短语或语句的先后顺序,一般按时间先后、距离远近、范围大小、程度轻重以及逻辑关系等来组织。如果颠倒了,就会造成分句间的关系混乱。</a:t>
            </a:r>
          </a:p>
          <a:p>
            <a:pPr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    </a:t>
            </a:r>
          </a:p>
        </p:txBody>
      </p:sp>
      <p:sp>
        <p:nvSpPr>
          <p:cNvPr id="3" name="标题 2"/>
          <p:cNvSpPr>
            <a:spLocks noGrp="1"/>
          </p:cNvSpPr>
          <p:nvPr/>
        </p:nvSpPr>
        <p:spPr>
          <a:xfrm>
            <a:off x="210126" y="944731"/>
            <a:ext cx="8635947" cy="47815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r>
              <a:rPr lang="zh-CN" altLang="en-US" sz="2800" b="1">
                <a:latin typeface="微软雅黑" panose="020B0503020204020204" charset="-122"/>
                <a:ea typeface="微软雅黑" panose="020B0503020204020204" charset="-122"/>
                <a:cs typeface="微软雅黑" panose="020B0503020204020204" charset="-122"/>
              </a:rPr>
              <a:t>考向1    并列词语、短语或语句次序不当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年的200台,增加了4倍。(“4倍”应改为“3倍”)</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4.看否定词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句子中出现否定词,可能造成以下几种语病:</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(1)多重否定造成表意相反。如:她告诉我说,近几年来,她无时无刻不忘收集、整理民间故事与民歌。(“无时无刻不”是“每时每刻都”的意思,再加上“忘”就与原本想表达的意思相反了)</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(2)否定词和反问句连用造成表意相反。如:在21世纪的今天,有谁能否认地球不是绕着太阳转的吗?(反问句本身即一重否定,再用“不”就与原本想表达的意思相反了)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(3)否定词和带有否定意义的词语连用造成表意相反。如:我水平不高,说话难免不片面,请大家多提意见。(“难免”即“不容易避免”,再用“不”就与原句表达的意思相反了)</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5.看两面词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两面词指的是句中出现的诸如“能否”“是否”“成败”“好坏”之类的词语。在两面词上容易出现的语病主要是前后不照应。如:我们能不能培养出“四有”新人,是关系到我们党和国家前途命运的大事,也是教育战线的根本任务。(此句后面是“根本任务”,故前面只能是肯定,不能是“不能”)</a:t>
            </a:r>
          </a:p>
          <a:p>
            <a:pPr fontAlgn="auto">
              <a:lnSpc>
                <a:spcPct val="150000"/>
              </a:lnSpc>
            </a:pP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262245"/>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6.看被动词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句中出现被动词可能会造成的语病主要有两种: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(1)被动词与有被动意义的词语重复。如:这位热爱农村的退伍军人,被村民当选村主任。(句中“当选”即“被选上”的意思,再用“被”就造成了语意重复)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(2)表意不明。如:这首交响曲是作者在列宁格勒被法西斯围困,并叫嚣要占领这座城市的时候赶写的。(将“在列宁格勒被法西斯围困”改为“在法西斯围困列宁格勒”,表意就清晰了)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en-US" altLang="zh-CN" sz="2800" b="1">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7.看介词或介词宾语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使用介词时容易出现的语病主要有以下几种: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(1)缺失主语。如:由于《古文观止》具有特色,自问世以后三百多年来,广为流传,经久不衰,至今仍不失为一部好书。(该句滥用介词“由于”,导致全句没有主语)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(2)主客颠倒。如:汉字改革的种种好处,对于每一个同文字打交道的人都是深有体会的。(句子的陈述主体应是“每一个同文字打交道的人”,而不是“汉字改革”)</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(3)语序不当。如:新来的刘老师背着书包,从清早出宿舍,跑饭堂,一直干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到很晚才休息。(介宾短语“从清早”是修饰“干”的,而不是修饰“出”的,应将“从清早”置于“一直”前)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(4)搭配不当。如:我们要下决心,花大气力,争取在21世纪末把我国的教育事业达到世界先进水平。(“把……事业”是介宾短语,与谓语“达到”搭配不恰当)</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(5)句式杂糅。如:对高考材料作文应该如何开头这个问题上,两位作者的看法很不一致。(该句有两种结构形式,其一是“对……问题”,其二是“在……问题上”)</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(6)表意不明。如:大家对护林员揭发林业局带头偷运木料的问题,普遍感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870" y="645795"/>
            <a:ext cx="11983720"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到非常气愤。(大家“普遍感到非常气愤”的可以是“护林员揭发林业局带头偷运木料”,也可以是“林业局带头偷运木料”,表意不明)</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8.看代词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使用代词容易出现的语病主要是指代不明。如:曾记否,我与你认识的时候,还是个十来岁的少年,天真无邪,充满幻想。(“还是个十来岁的少年”可以指代“我”,也可以指代“你”,指代不明)</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9.看助词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常见的助词有“的”“了”等,使用助词容易出现的语病主要有以下两种:(1)不合逻辑。如:该店青年服务员正努力发扬了传统特色。(句中“正”表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645795"/>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示“正在”,助词“了”表示“已经”,前后矛盾)</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(2)滥用助词。如:我国向太平洋预定海域发射的首枚运载火箭圆满成功。(滥用助词“的”,致使句子主谓搭配不当)</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       10.看句子主干</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句子主干上可能出现的语病主要有:</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(1)成分残缺。如:在万里长城的各个游览点上,每天吸引着数以万计的旅游者。(提取句子主干“吸引旅游者”,不难发现该句缺主语)</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(2)搭配不当。如:我国每年因基础设施建设质量问题出现大量损失。(提取句子主干“我国出现损失”,可以发现动宾搭配不当)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55790" cy="6770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tx1">
                    <a:lumMod val="95000"/>
                    <a:lumOff val="5000"/>
                  </a:schemeClr>
                </a:solidFill>
                <a:latin typeface="微软雅黑" panose="020B0503020204020204" charset="-122"/>
                <a:ea typeface="微软雅黑" panose="020B0503020204020204" charset="-122"/>
                <a:sym typeface="+mn-ea"/>
              </a:rPr>
              <a:t>命题方向</a:t>
            </a:r>
            <a:r>
              <a:rPr lang="en-US" altLang="zh-CN" sz="3200" dirty="0">
                <a:solidFill>
                  <a:schemeClr val="tx1">
                    <a:lumMod val="95000"/>
                    <a:lumOff val="5000"/>
                  </a:schemeClr>
                </a:solidFill>
                <a:latin typeface="微软雅黑" panose="020B0503020204020204" charset="-122"/>
                <a:ea typeface="微软雅黑" panose="020B0503020204020204" charset="-122"/>
                <a:sym typeface="+mn-ea"/>
              </a:rPr>
              <a:t>2  </a:t>
            </a:r>
            <a:r>
              <a:rPr lang="zh-CN" altLang="en-US" sz="3200" dirty="0">
                <a:solidFill>
                  <a:schemeClr val="tx1">
                    <a:lumMod val="95000"/>
                    <a:lumOff val="5000"/>
                  </a:schemeClr>
                </a:solidFill>
                <a:latin typeface="微软雅黑" panose="020B0503020204020204" charset="-122"/>
                <a:ea typeface="微软雅黑" panose="020B0503020204020204" charset="-122"/>
                <a:sym typeface="+mn-ea"/>
              </a:rPr>
              <a:t> 语境中辨析并修改病句</a:t>
            </a:r>
          </a:p>
        </p:txBody>
      </p:sp>
      <p:sp>
        <p:nvSpPr>
          <p:cNvPr id="2" name="文本框 1"/>
          <p:cNvSpPr txBox="1"/>
          <p:nvPr/>
        </p:nvSpPr>
        <p:spPr>
          <a:xfrm>
            <a:off x="174625" y="828675"/>
            <a:ext cx="11842750" cy="5908040"/>
          </a:xfrm>
          <a:prstGeom prst="rect">
            <a:avLst/>
          </a:prstGeom>
          <a:noFill/>
        </p:spPr>
        <p:txBody>
          <a:bodyPr wrap="square" rtlCol="0">
            <a:spAutoFit/>
          </a:bodyPr>
          <a:lstStyle/>
          <a:p>
            <a:pPr fontAlgn="auto">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例</a:t>
            </a:r>
            <a:r>
              <a:rPr lang="en-US" altLang="zh-CN" sz="2800">
                <a:solidFill>
                  <a:srgbClr val="FF0000"/>
                </a:solidFill>
                <a:latin typeface="微软雅黑" panose="020B0503020204020204" charset="-122"/>
                <a:ea typeface="微软雅黑" panose="020B0503020204020204" charset="-122"/>
                <a:cs typeface="微软雅黑" panose="020B0503020204020204" charset="-122"/>
              </a:rPr>
              <a:t>1</a:t>
            </a:r>
            <a:r>
              <a:rPr sz="2800">
                <a:latin typeface="微软雅黑" panose="020B0503020204020204" charset="-122"/>
                <a:ea typeface="微软雅黑" panose="020B0503020204020204" charset="-122"/>
                <a:cs typeface="微软雅黑" panose="020B0503020204020204" charset="-122"/>
              </a:rPr>
              <a:t>[2020山东,21,4分]下面文段有四处语病,请指出其序号并做修改,使语言表达准确流畅。</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　　近年来,①我国的电子书阅读率发生了快速增长,②呈现出良好的发展态势。③根据统计数据显示,④2000年国内网上的阅读率仅为3.9%,⑤2012年上升到41.7%,⑥电子书的阅读人数更是达到了2.95亿。⑦截止目前,⑧我国已经有接近20%的网民养成了通过互联网阅读时事新闻的习惯,⑨16%的人群养成了电子阅读的习惯,⑩而且有越来越多的读者开始将注意力转移到电子书上。</a:t>
            </a:r>
          </a:p>
          <a:p>
            <a:pPr fontAlgn="auto">
              <a:lnSpc>
                <a:spcPct val="150000"/>
              </a:lnSpc>
            </a:pPr>
            <a:r>
              <a:rPr sz="2800">
                <a:latin typeface="微软雅黑" panose="020B0503020204020204" charset="-122"/>
                <a:ea typeface="微软雅黑" panose="020B0503020204020204" charset="-122"/>
                <a:cs typeface="微软雅黑" panose="020B0503020204020204" charset="-122"/>
              </a:rPr>
              <a:t>答:</a:t>
            </a:r>
            <a:endParaRPr sz="2800" u="sng">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flipV="1">
            <a:off x="1017270" y="6584950"/>
            <a:ext cx="10591800" cy="1270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590804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辨析并修改病句的能力。①“发生了快速增长”动宾搭配不当;③“根据统计数据显示”句式杂糅;⑦“截止”用词不当,“截止”意为“(到一定期限)停止”,它的后面不能直接跟时间宾语;⑨“16%的人群”搭配不当。</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示例:</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(1)语句:①;修改为:“我国的电子书阅读率快速增长”;</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(2)语句:③;修改为:“统计数据显示”或者“根据统计数据”;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(3)语句:⑦;修改为:“截至目前”或者“截止到目前”;</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(4)语句:⑨;修改为:“16%的人养成了电子阅读的习惯”。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6554470"/>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难点指津 </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解答文段中辨析并修改病句题的步骤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第一步,通读文段,初步辨析。</a:t>
            </a:r>
            <a:r>
              <a:rPr lang="zh-CN" altLang="en-US" sz="2800">
                <a:latin typeface="微软雅黑" panose="020B0503020204020204" charset="-122"/>
                <a:ea typeface="微软雅黑" panose="020B0503020204020204" charset="-122"/>
                <a:cs typeface="微软雅黑" panose="020B0503020204020204" charset="-122"/>
                <a:sym typeface="+mn-ea"/>
              </a:rPr>
              <a:t>第一遍通读可以根据自己的语感初步判断,找出自己认为可能存在语病的句子。</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第二步,再读句子,语感判断。</a:t>
            </a:r>
            <a:r>
              <a:rPr lang="zh-CN" altLang="en-US" sz="2800">
                <a:latin typeface="微软雅黑" panose="020B0503020204020204" charset="-122"/>
                <a:ea typeface="微软雅黑" panose="020B0503020204020204" charset="-122"/>
                <a:cs typeface="微软雅黑" panose="020B0503020204020204" charset="-122"/>
                <a:sym typeface="+mn-ea"/>
              </a:rPr>
              <a:t>凭借语感,判断句子有无语序不当、句式杂糅等语病。</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第三步,提取主干,再次判断。</a:t>
            </a:r>
            <a:r>
              <a:rPr lang="zh-CN" altLang="en-US" sz="2800">
                <a:latin typeface="微软雅黑" panose="020B0503020204020204" charset="-122"/>
                <a:ea typeface="微软雅黑" panose="020B0503020204020204" charset="-122"/>
                <a:cs typeface="微软雅黑" panose="020B0503020204020204" charset="-122"/>
                <a:sym typeface="+mn-ea"/>
              </a:rPr>
              <a:t>提取句子主干后,找出有无残缺或赘余,或者有无搭配不当等语病。</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第四步,理解判断,逻辑分析。</a:t>
            </a:r>
            <a:r>
              <a:rPr lang="zh-CN" altLang="en-US" sz="2800">
                <a:latin typeface="微软雅黑" panose="020B0503020204020204" charset="-122"/>
                <a:ea typeface="微软雅黑" panose="020B0503020204020204" charset="-122"/>
                <a:cs typeface="微软雅黑" panose="020B0503020204020204" charset="-122"/>
                <a:sym typeface="+mn-ea"/>
              </a:rPr>
              <a:t>从语法角度分析不出语病后,可以借助逻辑分析法对句子进行判断。</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第五步,针对语病,进行修改。</a:t>
            </a:r>
            <a:r>
              <a:rPr lang="zh-CN" altLang="en-US" sz="2800">
                <a:latin typeface="微软雅黑" panose="020B0503020204020204" charset="-122"/>
                <a:ea typeface="微软雅黑" panose="020B0503020204020204" charset="-122"/>
                <a:cs typeface="微软雅黑" panose="020B0503020204020204" charset="-122"/>
                <a:sym typeface="+mn-ea"/>
              </a:rPr>
              <a:t>借助不同方法辨析出语病类型后,针对语病类型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405" y="798195"/>
            <a:ext cx="11807190"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典例1</a:t>
            </a:r>
            <a:r>
              <a:rPr lang="zh-CN" altLang="en-US" sz="2800">
                <a:latin typeface="微软雅黑" panose="020B0503020204020204" charset="-122"/>
                <a:ea typeface="微软雅黑" panose="020B0503020204020204" charset="-122"/>
                <a:cs typeface="微软雅黑" panose="020B0503020204020204" charset="-122"/>
                <a:sym typeface="+mn-ea"/>
              </a:rPr>
              <a:t>[2019天津,3(A)]在游客文化体验、特色旅游活动需求日益明显的背景下,利用科技创新对外宣传、深度挖掘旅游文化内涵,扩大我市旅游业的吸引力与知名度。</a:t>
            </a:r>
            <a:endParaRPr lang="zh-CN" altLang="en-US" sz="28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按照事物的发展规律,应该是先“深度挖掘旅游文化内涵”,然后“利用科技创新对外宣传”,该处并列短语语序不当。所以应该将“深度挖掘旅  游文化内涵”放在“利用科技创新对外宣传”的前面。另外,“扩大”与“吸引力”搭配不当。</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进行修改。</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例2</a:t>
            </a:r>
            <a:r>
              <a:rPr lang="zh-CN" altLang="en-US" sz="2800">
                <a:latin typeface="微软雅黑" panose="020B0503020204020204" charset="-122"/>
                <a:ea typeface="微软雅黑" panose="020B0503020204020204" charset="-122"/>
                <a:cs typeface="微软雅黑" panose="020B0503020204020204" charset="-122"/>
                <a:sym typeface="+mn-ea"/>
              </a:rPr>
              <a:t>[2019全国卷Ⅱ,19,3分]阅读下面的文字,完成题目。</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中国画是融中国哲学思想、美学精神、绘画理念于一体的民族艺术。20世纪以来,新的文化思潮和艺术观念不断对中国画领域产生冲击,画家们既要突破传统观念推陈出新,又要继承传统发扬光大中国文化精神。这其中尺度的把握体现着画家对中国文化的不同理解,也造就了当今画坛的各种风格。</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作为中华文化的传统瑰宝,中国画的笔墨纸砚等工具材料和表现方式有着其他画种无法比拟的特殊性,为历代画家崇尚与传承。其伟大而完整的绘画体系,成就了一代代宗师。然而,也正是这千百年来逐渐趋于完美的绘画准则,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590804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一些画家“长跪不起”,不敢轻易逾越雷池,仍在使用今日的笔墨纸张道说古人程式化的话语。事实上,单凭笔墨功力,是无法成就作品艺术灵魂的。</a:t>
            </a:r>
            <a:r>
              <a:rPr lang="zh-CN" altLang="en-US" sz="2800" u="sng">
                <a:latin typeface="微软雅黑" panose="020B0503020204020204" charset="-122"/>
                <a:ea typeface="微软雅黑" panose="020B0503020204020204" charset="-122"/>
                <a:cs typeface="微软雅黑" panose="020B0503020204020204" charset="-122"/>
                <a:sym typeface="+mn-ea"/>
              </a:rPr>
              <a:t>画家能否凭借自己的生活积累和艺术感觉,让传统文化内涵及现代人文精神在画面上得到充分体现,是新时代美术创作并行不悖的艺术法则。</a:t>
            </a:r>
            <a:r>
              <a:rPr lang="zh-CN" altLang="en-US" sz="2800">
                <a:latin typeface="微软雅黑" panose="020B0503020204020204" charset="-122"/>
                <a:ea typeface="微软雅黑" panose="020B0503020204020204" charset="-122"/>
                <a:cs typeface="微软雅黑" panose="020B0503020204020204" charset="-122"/>
                <a:sym typeface="+mn-ea"/>
              </a:rPr>
              <a:t>新时代的中国画创作者,应该以笔墨激扬时代精神,让中国画在多元共融的艺术格局中保持鲜活的生命力。</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文中画横线的句子有语病,下列修改最恰当的一项是	(　　)</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A.画家凭借自己的生活积累和艺术感觉,让传统文化内涵及现代人文精神在画面上得到充分体现,是新时代美术创作至关重要的艺术法则。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303530"/>
            <a:ext cx="11891645" cy="6554470"/>
          </a:xfrm>
          <a:prstGeom prst="rect">
            <a:avLst/>
          </a:prstGeom>
          <a:noFill/>
        </p:spPr>
        <p:txBody>
          <a:bodyPr wrap="square" rtlCol="0">
            <a:spAutoFit/>
          </a:bodyPr>
          <a:lstStyle/>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B.画家能否凭借自己的生活积累和艺术感觉,让传统文化内涵及现代人文精神在画面上得到充分呈现,是新时代美术创作并行不悖的艺术法则。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C.画家凭借自己的生活积累和艺术感觉,让传统文化内涵及现代人文精神在画面上得到充分呈现,是新时代美术创作并行不悖的艺术法则。</a:t>
            </a:r>
          </a:p>
          <a:p>
            <a:pPr fontAlgn="auto">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D.画家能否凭借自己的生活积累和艺术感觉,让传统文化内涵及现代人文精神在画面上得到充分体现,是新时代美术创作至关重要的艺术法则。</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考查考生辨析并修改病句的能力。画线句有两处语病:一是两面对一面,可将“能否”删去;二是不合逻辑,根据语境,“并行不悖”用在此处不合逻辑,可将“并行不悖”改为“至关重要”。据此分析,A项修改最恰当。</a:t>
            </a:r>
          </a:p>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495" y="760095"/>
            <a:ext cx="11891645" cy="4615815"/>
          </a:xfrm>
          <a:prstGeom prst="rect">
            <a:avLst/>
          </a:prstGeom>
          <a:noFill/>
        </p:spPr>
        <p:txBody>
          <a:bodyPr wrap="square" rtlCol="0">
            <a:spAutoFit/>
          </a:bodyPr>
          <a:lstStyle/>
          <a:p>
            <a:pPr fontAlgn="auto">
              <a:lnSpc>
                <a:spcPct val="150000"/>
              </a:lnSpc>
            </a:pPr>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难点指津</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解答语境中辨析并修改病句题的步骤</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第一步,通读画线句,初步判断语病类型。</a:t>
            </a:r>
            <a:r>
              <a:rPr lang="zh-CN" altLang="en-US" sz="2800">
                <a:latin typeface="微软雅黑" panose="020B0503020204020204" charset="-122"/>
                <a:ea typeface="微软雅黑" panose="020B0503020204020204" charset="-122"/>
                <a:cs typeface="微软雅黑" panose="020B0503020204020204" charset="-122"/>
                <a:sym typeface="+mn-ea"/>
              </a:rPr>
              <a:t>一般通读一两遍就可以找出画线句包含的语病类型。如果找不出或找不全可以进行第二步。</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第二步,通读四个选项,对选项进行比较。</a:t>
            </a:r>
            <a:r>
              <a:rPr lang="zh-CN" altLang="en-US" sz="2800">
                <a:latin typeface="微软雅黑" panose="020B0503020204020204" charset="-122"/>
                <a:ea typeface="微软雅黑" panose="020B0503020204020204" charset="-122"/>
                <a:cs typeface="微软雅黑" panose="020B0503020204020204" charset="-122"/>
                <a:sym typeface="+mn-ea"/>
              </a:rPr>
              <a:t>比较四个选项,可以先找出它们的不同之处,然后对其进行辨析,从而判断出可能存在的语病类型。</a:t>
            </a:r>
          </a:p>
          <a:p>
            <a:pPr fontAlgn="auto">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第三步,针对语病类型,判断正确选项。</a:t>
            </a:r>
            <a:r>
              <a:rPr lang="zh-CN" altLang="en-US" sz="2800">
                <a:latin typeface="微软雅黑" panose="020B0503020204020204" charset="-122"/>
                <a:ea typeface="微软雅黑" panose="020B0503020204020204" charset="-122"/>
                <a:cs typeface="微软雅黑" panose="020B0503020204020204" charset="-122"/>
                <a:sym typeface="+mn-ea"/>
              </a:rPr>
              <a:t>找出不同的语病类型后,可以针对语病类型,对选项进行排除,从而选出正确选项。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785c1f-9f81-4038-a51c-2c9fea6a1eaa}"/>
  <p:tag name="TABLE_ENDDRAG_ORIGIN_RECT" val="934*531"/>
  <p:tag name="TABLE_ENDDRAG_RECT" val="9*69*934*53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bde4a49-2e4e-463c-ba42-bba8c17c02b5}"/>
  <p:tag name="TABLE_ENDDRAG_ORIGIN_RECT" val="937*447"/>
  <p:tag name="TABLE_ENDDRAG_RECT" val="12*80*937*44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9199</Words>
  <Application>WPS 演示</Application>
  <PresentationFormat>自定义</PresentationFormat>
  <Paragraphs>383</Paragraphs>
  <Slides>93</Slides>
  <Notes>2</Notes>
  <HiddenSlides>0</HiddenSlides>
  <MMClips>0</MMClips>
  <ScaleCrop>false</ScaleCrop>
  <HeadingPairs>
    <vt:vector size="4" baseType="variant">
      <vt:variant>
        <vt:lpstr>主题</vt:lpstr>
      </vt:variant>
      <vt:variant>
        <vt:i4>1</vt:i4>
      </vt:variant>
      <vt:variant>
        <vt:lpstr>幻灯片标题</vt:lpstr>
      </vt:variant>
      <vt:variant>
        <vt:i4>93</vt:i4>
      </vt:variant>
    </vt:vector>
  </HeadingPairs>
  <TitlesOfParts>
    <vt:vector size="94" baseType="lpstr">
      <vt:lpstr>Office 主题​​</vt:lpstr>
      <vt:lpstr>幻灯片 1</vt:lpstr>
      <vt:lpstr>专题七　辨析并修改病句</vt:lpstr>
      <vt:lpstr>  考情解读</vt:lpstr>
      <vt:lpstr>  考情解读 </vt:lpstr>
      <vt:lpstr>幻灯片 5</vt:lpstr>
      <vt:lpstr>幻灯片 6</vt:lpstr>
      <vt:lpstr>幻灯片 7</vt:lpstr>
      <vt:lpstr>  考点1　语序不当</vt:lpstr>
      <vt:lpstr>幻灯片 9</vt:lpstr>
      <vt:lpstr>幻灯片 10</vt:lpstr>
      <vt:lpstr>幻灯片 11</vt:lpstr>
      <vt:lpstr>考向2    虚词(介词、副词、关联词等)位置不当</vt:lpstr>
      <vt:lpstr>幻灯片 13</vt:lpstr>
      <vt:lpstr>幻灯片 14</vt:lpstr>
      <vt:lpstr>幻灯片 15</vt:lpstr>
      <vt:lpstr>考向3    多项定语次序不当</vt:lpstr>
      <vt:lpstr>幻灯片 17</vt:lpstr>
      <vt:lpstr>幻灯片 18</vt:lpstr>
      <vt:lpstr>考向4   多层状语次序不当</vt:lpstr>
      <vt:lpstr>幻灯片 20</vt:lpstr>
      <vt:lpstr>幻灯片 21</vt:lpstr>
      <vt:lpstr>考向5   定语、状语位置不当</vt:lpstr>
      <vt:lpstr>幻灯片 23</vt:lpstr>
      <vt:lpstr>  考点2   搭配不当</vt:lpstr>
      <vt:lpstr>幻灯片 25</vt:lpstr>
      <vt:lpstr>幻灯片 26</vt:lpstr>
      <vt:lpstr>考向2   主谓搭配不当</vt:lpstr>
      <vt:lpstr>幻灯片 28</vt:lpstr>
      <vt:lpstr>考向3   修饰限制语与中心语搭配不当</vt:lpstr>
      <vt:lpstr>幻灯片 30</vt:lpstr>
      <vt:lpstr>考向4   主宾搭配不当</vt:lpstr>
      <vt:lpstr>幻灯片 32</vt:lpstr>
      <vt:lpstr>幻灯片 33</vt:lpstr>
      <vt:lpstr>考向5   关联词搭配不当</vt:lpstr>
      <vt:lpstr>幻灯片 35</vt:lpstr>
      <vt:lpstr>  考点3   成分残缺或赘余</vt:lpstr>
      <vt:lpstr>幻灯片 37</vt:lpstr>
      <vt:lpstr>幻灯片 38</vt:lpstr>
      <vt:lpstr>考向2   谓语残缺</vt:lpstr>
      <vt:lpstr>幻灯片 40</vt:lpstr>
      <vt:lpstr>幻灯片 41</vt:lpstr>
      <vt:lpstr>幻灯片 42</vt:lpstr>
      <vt:lpstr>考向3   宾语中心语残缺</vt:lpstr>
      <vt:lpstr>幻灯片 44</vt:lpstr>
      <vt:lpstr>考向4   附加成分残缺</vt:lpstr>
      <vt:lpstr>幻灯片 46</vt:lpstr>
      <vt:lpstr>考向5   成分赘余</vt:lpstr>
      <vt:lpstr>幻灯片 48</vt:lpstr>
      <vt:lpstr>幻灯片 49</vt:lpstr>
      <vt:lpstr>  考点4　结构混乱</vt:lpstr>
      <vt:lpstr>幻灯片 51</vt:lpstr>
      <vt:lpstr>考向2   主客颠倒</vt:lpstr>
      <vt:lpstr>幻灯片 53</vt:lpstr>
      <vt:lpstr>幻灯片 54</vt:lpstr>
      <vt:lpstr>考向3   中途易辙</vt:lpstr>
      <vt:lpstr>幻灯片 56</vt:lpstr>
      <vt:lpstr>考向4   藕断丝连</vt:lpstr>
      <vt:lpstr>幻灯片 58</vt:lpstr>
      <vt:lpstr>幻灯片 59</vt:lpstr>
      <vt:lpstr>  考点5　表意不明</vt:lpstr>
      <vt:lpstr>幻灯片 61</vt:lpstr>
      <vt:lpstr>幻灯片 62</vt:lpstr>
      <vt:lpstr>考向2   语意两可</vt:lpstr>
      <vt:lpstr>幻灯片 64</vt:lpstr>
      <vt:lpstr>考向3   停顿不明</vt:lpstr>
      <vt:lpstr>幻灯片 66</vt:lpstr>
      <vt:lpstr>幻灯片 67</vt:lpstr>
      <vt:lpstr>  考点6　不合逻辑</vt:lpstr>
      <vt:lpstr>幻灯片 69</vt:lpstr>
      <vt:lpstr>幻灯片 70</vt:lpstr>
      <vt:lpstr>考向2   自相矛盾</vt:lpstr>
      <vt:lpstr>考向3   照应不周</vt:lpstr>
      <vt:lpstr>幻灯片 73</vt:lpstr>
      <vt:lpstr>考向4   否定不当</vt:lpstr>
      <vt:lpstr>幻灯片 75</vt:lpstr>
      <vt:lpstr>幻灯片 76</vt:lpstr>
      <vt:lpstr>  命题方向1   关注句子标志,辨析病句</vt:lpstr>
      <vt:lpstr>幻灯片 78</vt:lpstr>
      <vt:lpstr>幻灯片 79</vt:lpstr>
      <vt:lpstr>幻灯片 80</vt:lpstr>
      <vt:lpstr>幻灯片 81</vt:lpstr>
      <vt:lpstr>幻灯片 82</vt:lpstr>
      <vt:lpstr>幻灯片 83</vt:lpstr>
      <vt:lpstr>幻灯片 84</vt:lpstr>
      <vt:lpstr>幻灯片 85</vt:lpstr>
      <vt:lpstr>幻灯片 86</vt:lpstr>
      <vt:lpstr>  命题方向2   语境中辨析并修改病句</vt:lpstr>
      <vt:lpstr>幻灯片 88</vt:lpstr>
      <vt:lpstr>幻灯片 89</vt:lpstr>
      <vt:lpstr>幻灯片 90</vt:lpstr>
      <vt:lpstr>幻灯片 91</vt:lpstr>
      <vt:lpstr>幻灯片 92</vt:lpstr>
      <vt:lpstr>幻灯片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77</cp:revision>
  <dcterms:created xsi:type="dcterms:W3CDTF">2021-01-08T01:23:00Z</dcterms:created>
  <dcterms:modified xsi:type="dcterms:W3CDTF">2021-09-23T03:10:11Z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