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67"/>
  </p:sldMasterIdLst>
  <p:notesMasterIdLst>
    <p:notesMasterId r:id="rId134"/>
  </p:notesMasterIdLst>
  <p:sldIdLst>
    <p:sldId id="393" r:id="rId68"/>
    <p:sldId id="258" r:id="rId69"/>
    <p:sldId id="261" r:id="rId70"/>
    <p:sldId id="263" r:id="rId71"/>
    <p:sldId id="265" r:id="rId72"/>
    <p:sldId id="267" r:id="rId73"/>
    <p:sldId id="269" r:id="rId74"/>
    <p:sldId id="271" r:id="rId75"/>
    <p:sldId id="272" r:id="rId76"/>
    <p:sldId id="275" r:id="rId77"/>
    <p:sldId id="276" r:id="rId78"/>
    <p:sldId id="278" r:id="rId79"/>
    <p:sldId id="280" r:id="rId80"/>
    <p:sldId id="281" r:id="rId81"/>
    <p:sldId id="284" r:id="rId82"/>
    <p:sldId id="286" r:id="rId83"/>
    <p:sldId id="288" r:id="rId84"/>
    <p:sldId id="290" r:id="rId85"/>
    <p:sldId id="293" r:id="rId86"/>
    <p:sldId id="295" r:id="rId87"/>
    <p:sldId id="297" r:id="rId88"/>
    <p:sldId id="299" r:id="rId89"/>
    <p:sldId id="300" r:id="rId90"/>
    <p:sldId id="305" r:id="rId91"/>
    <p:sldId id="308" r:id="rId92"/>
    <p:sldId id="311" r:id="rId93"/>
    <p:sldId id="314" r:id="rId94"/>
    <p:sldId id="316" r:id="rId95"/>
    <p:sldId id="319" r:id="rId96"/>
    <p:sldId id="321" r:id="rId97"/>
    <p:sldId id="322" r:id="rId98"/>
    <p:sldId id="325" r:id="rId99"/>
    <p:sldId id="328" r:id="rId100"/>
    <p:sldId id="330" r:id="rId101"/>
    <p:sldId id="332" r:id="rId102"/>
    <p:sldId id="334" r:id="rId103"/>
    <p:sldId id="336" r:id="rId104"/>
    <p:sldId id="337" r:id="rId105"/>
    <p:sldId id="340" r:id="rId106"/>
    <p:sldId id="342" r:id="rId107"/>
    <p:sldId id="344" r:id="rId108"/>
    <p:sldId id="345" r:id="rId109"/>
    <p:sldId id="348" r:id="rId110"/>
    <p:sldId id="350" r:id="rId111"/>
    <p:sldId id="352" r:id="rId112"/>
    <p:sldId id="353" r:id="rId113"/>
    <p:sldId id="356" r:id="rId114"/>
    <p:sldId id="358" r:id="rId115"/>
    <p:sldId id="360" r:id="rId116"/>
    <p:sldId id="361" r:id="rId117"/>
    <p:sldId id="363" r:id="rId118"/>
    <p:sldId id="365" r:id="rId119"/>
    <p:sldId id="367" r:id="rId120"/>
    <p:sldId id="369" r:id="rId121"/>
    <p:sldId id="371" r:id="rId122"/>
    <p:sldId id="373" r:id="rId123"/>
    <p:sldId id="375" r:id="rId124"/>
    <p:sldId id="376" r:id="rId125"/>
    <p:sldId id="378" r:id="rId126"/>
    <p:sldId id="379" r:id="rId127"/>
    <p:sldId id="381" r:id="rId128"/>
    <p:sldId id="383" r:id="rId129"/>
    <p:sldId id="384" r:id="rId130"/>
    <p:sldId id="387" r:id="rId131"/>
    <p:sldId id="389" r:id="rId132"/>
    <p:sldId id="391" r:id="rId133"/>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7907"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50.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 Target="slides/slide1.xml"/><Relationship Id="rId84" Type="http://schemas.openxmlformats.org/officeDocument/2006/relationships/slide" Target="slides/slide17.xml"/><Relationship Id="rId89" Type="http://schemas.openxmlformats.org/officeDocument/2006/relationships/slide" Target="slides/slide22.xml"/><Relationship Id="rId112" Type="http://schemas.openxmlformats.org/officeDocument/2006/relationships/slide" Target="slides/slide45.xml"/><Relationship Id="rId133" Type="http://schemas.openxmlformats.org/officeDocument/2006/relationships/slide" Target="slides/slide66.xml"/><Relationship Id="rId138" Type="http://schemas.openxmlformats.org/officeDocument/2006/relationships/tableStyles" Target="tableStyles.xml"/><Relationship Id="rId16" Type="http://schemas.openxmlformats.org/officeDocument/2006/relationships/customXml" Target="../customXml/item16.xml"/><Relationship Id="rId107" Type="http://schemas.openxmlformats.org/officeDocument/2006/relationships/slide" Target="slides/slide40.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7.xml"/><Relationship Id="rId79" Type="http://schemas.openxmlformats.org/officeDocument/2006/relationships/slide" Target="slides/slide12.xml"/><Relationship Id="rId102" Type="http://schemas.openxmlformats.org/officeDocument/2006/relationships/slide" Target="slides/slide35.xml"/><Relationship Id="rId123" Type="http://schemas.openxmlformats.org/officeDocument/2006/relationships/slide" Target="slides/slide56.xml"/><Relationship Id="rId128" Type="http://schemas.openxmlformats.org/officeDocument/2006/relationships/slide" Target="slides/slide61.xml"/><Relationship Id="rId5" Type="http://schemas.openxmlformats.org/officeDocument/2006/relationships/customXml" Target="../customXml/item5.xml"/><Relationship Id="rId90" Type="http://schemas.openxmlformats.org/officeDocument/2006/relationships/slide" Target="slides/slide23.xml"/><Relationship Id="rId95" Type="http://schemas.openxmlformats.org/officeDocument/2006/relationships/slide" Target="slides/slide28.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slide" Target="slides/slide2.xml"/><Relationship Id="rId77" Type="http://schemas.openxmlformats.org/officeDocument/2006/relationships/slide" Target="slides/slide10.xml"/><Relationship Id="rId100" Type="http://schemas.openxmlformats.org/officeDocument/2006/relationships/slide" Target="slides/slide33.xml"/><Relationship Id="rId105" Type="http://schemas.openxmlformats.org/officeDocument/2006/relationships/slide" Target="slides/slide38.xml"/><Relationship Id="rId113" Type="http://schemas.openxmlformats.org/officeDocument/2006/relationships/slide" Target="slides/slide46.xml"/><Relationship Id="rId118" Type="http://schemas.openxmlformats.org/officeDocument/2006/relationships/slide" Target="slides/slide51.xml"/><Relationship Id="rId126" Type="http://schemas.openxmlformats.org/officeDocument/2006/relationships/slide" Target="slides/slide59.xml"/><Relationship Id="rId134"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5.xml"/><Relationship Id="rId80" Type="http://schemas.openxmlformats.org/officeDocument/2006/relationships/slide" Target="slides/slide13.xml"/><Relationship Id="rId85" Type="http://schemas.openxmlformats.org/officeDocument/2006/relationships/slide" Target="slides/slide18.xml"/><Relationship Id="rId93" Type="http://schemas.openxmlformats.org/officeDocument/2006/relationships/slide" Target="slides/slide26.xml"/><Relationship Id="rId98" Type="http://schemas.openxmlformats.org/officeDocument/2006/relationships/slide" Target="slides/slide31.xml"/><Relationship Id="rId121" Type="http://schemas.openxmlformats.org/officeDocument/2006/relationships/slide" Target="slides/slide54.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slideMaster" Target="slideMasters/slideMaster1.xml"/><Relationship Id="rId103" Type="http://schemas.openxmlformats.org/officeDocument/2006/relationships/slide" Target="slides/slide36.xml"/><Relationship Id="rId108" Type="http://schemas.openxmlformats.org/officeDocument/2006/relationships/slide" Target="slides/slide41.xml"/><Relationship Id="rId116" Type="http://schemas.openxmlformats.org/officeDocument/2006/relationships/slide" Target="slides/slide49.xml"/><Relationship Id="rId124" Type="http://schemas.openxmlformats.org/officeDocument/2006/relationships/slide" Target="slides/slide57.xml"/><Relationship Id="rId129" Type="http://schemas.openxmlformats.org/officeDocument/2006/relationships/slide" Target="slides/slide62.xml"/><Relationship Id="rId137" Type="http://schemas.openxmlformats.org/officeDocument/2006/relationships/theme" Target="theme/theme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3.xml"/><Relationship Id="rId75" Type="http://schemas.openxmlformats.org/officeDocument/2006/relationships/slide" Target="slides/slide8.xml"/><Relationship Id="rId83" Type="http://schemas.openxmlformats.org/officeDocument/2006/relationships/slide" Target="slides/slide16.xml"/><Relationship Id="rId88" Type="http://schemas.openxmlformats.org/officeDocument/2006/relationships/slide" Target="slides/slide21.xml"/><Relationship Id="rId91" Type="http://schemas.openxmlformats.org/officeDocument/2006/relationships/slide" Target="slides/slide24.xml"/><Relationship Id="rId96" Type="http://schemas.openxmlformats.org/officeDocument/2006/relationships/slide" Target="slides/slide29.xml"/><Relationship Id="rId111" Type="http://schemas.openxmlformats.org/officeDocument/2006/relationships/slide" Target="slides/slide44.xml"/><Relationship Id="rId132" Type="http://schemas.openxmlformats.org/officeDocument/2006/relationships/slide" Target="slides/slide65.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9.xml"/><Relationship Id="rId114" Type="http://schemas.openxmlformats.org/officeDocument/2006/relationships/slide" Target="slides/slide47.xml"/><Relationship Id="rId119" Type="http://schemas.openxmlformats.org/officeDocument/2006/relationships/slide" Target="slides/slide52.xml"/><Relationship Id="rId127" Type="http://schemas.openxmlformats.org/officeDocument/2006/relationships/slide" Target="slides/slide60.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6.xml"/><Relationship Id="rId78" Type="http://schemas.openxmlformats.org/officeDocument/2006/relationships/slide" Target="slides/slide11.xml"/><Relationship Id="rId81" Type="http://schemas.openxmlformats.org/officeDocument/2006/relationships/slide" Target="slides/slide14.xml"/><Relationship Id="rId86" Type="http://schemas.openxmlformats.org/officeDocument/2006/relationships/slide" Target="slides/slide19.xml"/><Relationship Id="rId94" Type="http://schemas.openxmlformats.org/officeDocument/2006/relationships/slide" Target="slides/slide27.xml"/><Relationship Id="rId99" Type="http://schemas.openxmlformats.org/officeDocument/2006/relationships/slide" Target="slides/slide32.xml"/><Relationship Id="rId101" Type="http://schemas.openxmlformats.org/officeDocument/2006/relationships/slide" Target="slides/slide34.xml"/><Relationship Id="rId122" Type="http://schemas.openxmlformats.org/officeDocument/2006/relationships/slide" Target="slides/slide55.xml"/><Relationship Id="rId130" Type="http://schemas.openxmlformats.org/officeDocument/2006/relationships/slide" Target="slides/slide63.xml"/><Relationship Id="rId13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2.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9.xml"/><Relationship Id="rId97" Type="http://schemas.openxmlformats.org/officeDocument/2006/relationships/slide" Target="slides/slide30.xml"/><Relationship Id="rId104" Type="http://schemas.openxmlformats.org/officeDocument/2006/relationships/slide" Target="slides/slide37.xml"/><Relationship Id="rId120" Type="http://schemas.openxmlformats.org/officeDocument/2006/relationships/slide" Target="slides/slide53.xml"/><Relationship Id="rId125" Type="http://schemas.openxmlformats.org/officeDocument/2006/relationships/slide" Target="slides/slide58.xml"/><Relationship Id="rId7" Type="http://schemas.openxmlformats.org/officeDocument/2006/relationships/customXml" Target="../customXml/item7.xml"/><Relationship Id="rId71" Type="http://schemas.openxmlformats.org/officeDocument/2006/relationships/slide" Target="slides/slide4.xml"/><Relationship Id="rId92" Type="http://schemas.openxmlformats.org/officeDocument/2006/relationships/slide" Target="slides/slide25.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20.xml"/><Relationship Id="rId110" Type="http://schemas.openxmlformats.org/officeDocument/2006/relationships/slide" Target="slides/slide43.xml"/><Relationship Id="rId115" Type="http://schemas.openxmlformats.org/officeDocument/2006/relationships/slide" Target="slides/slide48.xml"/><Relationship Id="rId131" Type="http://schemas.openxmlformats.org/officeDocument/2006/relationships/slide" Target="slides/slide64.xml"/><Relationship Id="rId136" Type="http://schemas.openxmlformats.org/officeDocument/2006/relationships/viewProps" Target="viewProps.xml"/><Relationship Id="rId61" Type="http://schemas.openxmlformats.org/officeDocument/2006/relationships/customXml" Target="../customXml/item61.xml"/><Relationship Id="rId82" Type="http://schemas.openxmlformats.org/officeDocument/2006/relationships/slide" Target="slides/slide15.xml"/><Relationship Id="rId19" Type="http://schemas.openxmlformats.org/officeDocument/2006/relationships/customXml" Target="../customXml/item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48.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97821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en-US" altLang="zh-CN"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46.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1.xml"/><Relationship Id="rId4"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专题三　病句的辨析与修改</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(2019益阳改编,3)阅读下面的语段,回答问题。(3分)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任何艺术作品都是内容与形式的统一。作为书法,其内容就是书法文本。书法文本是书家精神品格和情</a:t>
            </a:r>
            <a:br>
              <a:rPr dirty="0"/>
            </a:br>
            <a:r>
              <a:rPr lang="zh-CN" altLang="en-US" sz="1417" kern="0" dirty="0">
                <a:solidFill>
                  <a:srgbClr val="000000"/>
                </a:solidFill>
                <a:latin typeface="Times New Roman" pitchFamily="65" charset="-122"/>
                <a:ea typeface="宋体" pitchFamily="65" charset="-122"/>
              </a:rPr>
              <a:t>感表达最直接的载体,受到历代书法家的高度重视。</a:t>
            </a:r>
            <a:r>
              <a:rPr lang="zh-CN" altLang="en-US" sz="1417" u="sng" kern="0" dirty="0">
                <a:solidFill>
                  <a:srgbClr val="000000"/>
                </a:solidFill>
                <a:latin typeface="Times New Roman" pitchFamily="65" charset="-122"/>
                <a:ea typeface="宋体" pitchFamily="65" charset="-122"/>
              </a:rPr>
              <a:t>那些历代沉淀下来的书法经典,随着历史的冲刷洗礼,</a:t>
            </a:r>
            <a:br>
              <a:rPr dirty="0"/>
            </a:br>
            <a:r>
              <a:rPr lang="zh-CN" altLang="en-US" sz="1417" u="sng" kern="0" dirty="0">
                <a:solidFill>
                  <a:srgbClr val="000000"/>
                </a:solidFill>
                <a:latin typeface="Times New Roman" pitchFamily="65" charset="-122"/>
                <a:ea typeface="宋体" pitchFamily="65" charset="-122"/>
              </a:rPr>
              <a:t>更加璀璨耀眼,很重要的一个原因就是书法文本堪称绝伦造成的。</a:t>
            </a:r>
            <a:r>
              <a:rPr lang="zh-CN" altLang="en-US" sz="1417" kern="0" dirty="0">
                <a:solidFill>
                  <a:srgbClr val="000000"/>
                </a:solidFill>
                <a:latin typeface="Times New Roman" pitchFamily="65" charset="-122"/>
                <a:ea typeface="宋体" pitchFamily="65" charset="-122"/>
              </a:rPr>
              <a:t>被誉为“天下第一行书”的《兰亭集</a:t>
            </a:r>
            <a:br>
              <a:rPr dirty="0"/>
            </a:br>
            <a:r>
              <a:rPr lang="zh-CN" altLang="en-US" sz="1417" kern="0" dirty="0">
                <a:solidFill>
                  <a:srgbClr val="000000"/>
                </a:solidFill>
                <a:latin typeface="Times New Roman" pitchFamily="65" charset="-122"/>
                <a:ea typeface="宋体" pitchFamily="65" charset="-122"/>
              </a:rPr>
              <a:t>序》,笔画纤细轻盈,潇洒流利,直观呈现了行书独特的字体风貌,展示出王羲之出神入化的书法技艺,其文</a:t>
            </a:r>
            <a:br>
              <a:rPr dirty="0"/>
            </a:br>
            <a:r>
              <a:rPr lang="zh-CN" altLang="en-US" sz="1417" kern="0" dirty="0">
                <a:solidFill>
                  <a:srgbClr val="000000"/>
                </a:solidFill>
                <a:latin typeface="Times New Roman" pitchFamily="65" charset="-122"/>
                <a:ea typeface="宋体" pitchFamily="65" charset="-122"/>
              </a:rPr>
              <a:t>本内容融汇儒、道两家思想,描绘了兰亭的景致和聚会的乐趣,抒发了作者对盛事不常、“修短随化,终期</a:t>
            </a:r>
            <a:br>
              <a:rPr dirty="0"/>
            </a:br>
            <a:r>
              <a:rPr lang="zh-CN" altLang="en-US" sz="1417" kern="0" dirty="0">
                <a:solidFill>
                  <a:srgbClr val="000000"/>
                </a:solidFill>
                <a:latin typeface="Times New Roman" pitchFamily="65" charset="-122"/>
                <a:ea typeface="宋体" pitchFamily="65" charset="-122"/>
              </a:rPr>
              <a:t>于尽”的感叹。字体、技法和文本内容完美结合,深刻体现出书者对所处时代文化精神的精准把握。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文中画横线的句子有语病,下列修改最恰当的一项是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A.那些历代沉淀下来的书法经典,经过历史的冲刷洗礼,更加璀璨耀眼,很重要的一个原因就是书法文本堪</a:t>
            </a:r>
            <a:br>
              <a:rPr dirty="0"/>
            </a:br>
            <a:r>
              <a:rPr lang="zh-CN" altLang="en-US" sz="1417" kern="0" dirty="0">
                <a:solidFill>
                  <a:srgbClr val="000000"/>
                </a:solidFill>
                <a:latin typeface="Times New Roman" pitchFamily="65" charset="-122"/>
                <a:ea typeface="宋体" pitchFamily="65" charset="-122"/>
              </a:rPr>
              <a:t>称绝伦造成的。</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B.那些历代沉淀下来的书法经典,随着历史的冲刷洗礼,更加璀璨耀眼,很重要的一个原因就是书法文本堪</a:t>
            </a:r>
            <a:br>
              <a:rPr dirty="0"/>
            </a:br>
            <a:r>
              <a:rPr lang="zh-CN" altLang="en-US" sz="1417" kern="0" dirty="0">
                <a:solidFill>
                  <a:srgbClr val="000000"/>
                </a:solidFill>
                <a:latin typeface="Times New Roman" pitchFamily="65" charset="-122"/>
                <a:ea typeface="宋体" pitchFamily="65" charset="-122"/>
              </a:rPr>
              <a:t>称绝伦。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C.那些历代沉淀下来的书法经典,随着历史的冲刷洗礼,更加璀璨耀眼,原因就是书法文本堪称绝伦造成</a:t>
            </a:r>
            <a:br>
              <a:rPr dirty="0"/>
            </a:br>
            <a:r>
              <a:rPr lang="zh-CN" altLang="en-US" sz="1417" kern="0" dirty="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D.那些历代沉淀下来的书法经典,经过历史的冲刷洗礼,更加璀璨耀眼,很重要的一个原因就是书法文本堪</a:t>
            </a:r>
            <a:br>
              <a:rPr dirty="0"/>
            </a:br>
            <a:r>
              <a:rPr lang="zh-CN" altLang="en-US" sz="1417" kern="0" dirty="0">
                <a:solidFill>
                  <a:srgbClr val="000000"/>
                </a:solidFill>
                <a:latin typeface="Times New Roman" pitchFamily="65" charset="-122"/>
                <a:ea typeface="宋体" pitchFamily="65" charset="-122"/>
              </a:rPr>
              <a:t>称绝伦。</a:t>
            </a:r>
            <a:endParaRPr lang="zh-CN" altLang="en-US" dirty="0"/>
          </a:p>
        </p:txBody>
      </p:sp>
      <p:sp>
        <p:nvSpPr>
          <p:cNvPr id="3" name="TextBox 2"/>
          <p:cNvSpPr txBox="1"/>
          <p:nvPr/>
        </p:nvSpPr>
        <p:spPr>
          <a:xfrm>
            <a:off x="720000" y="351054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本题考查病句修改。原句有两处语病:搭配不当,“随着”与“冲刷洗礼”不能搭配;结构混乱,</a:t>
            </a:r>
            <a:br>
              <a:rPr dirty="0"/>
            </a:br>
            <a:r>
              <a:rPr lang="zh-CN" altLang="en-US" sz="1417" kern="0" dirty="0">
                <a:solidFill>
                  <a:srgbClr val="000000"/>
                </a:solidFill>
                <a:latin typeface="Times New Roman" pitchFamily="65" charset="-122"/>
                <a:ea typeface="宋体" pitchFamily="65" charset="-122"/>
              </a:rPr>
              <a:t>“原因就是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”与“是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造成的”句式杂糅。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(2018岳阳,3)下面语段中标序号的句子都有语病,没改正确的一项是(2分)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用一把毫毛,变出千百个一模一样的猴子——《西游记》里的神话正在变为现实。①</a:t>
            </a:r>
            <a:r>
              <a:rPr lang="zh-CN" altLang="en-US" sz="1417" u="sng" kern="0" dirty="0">
                <a:solidFill>
                  <a:srgbClr val="000000"/>
                </a:solidFill>
                <a:latin typeface="Times New Roman" pitchFamily="65" charset="-122"/>
                <a:ea typeface="宋体" pitchFamily="65" charset="-122"/>
              </a:rPr>
              <a:t>2018年1月25日,诞生</a:t>
            </a:r>
            <a:br>
              <a:rPr dirty="0"/>
            </a:br>
            <a:r>
              <a:rPr lang="zh-CN" altLang="en-US" sz="1417" u="sng" kern="0" dirty="0">
                <a:solidFill>
                  <a:srgbClr val="000000"/>
                </a:solidFill>
                <a:latin typeface="Times New Roman" pitchFamily="65" charset="-122"/>
                <a:ea typeface="宋体" pitchFamily="65" charset="-122"/>
              </a:rPr>
              <a:t>近两个多月的中国克隆猴“中中”和“华华”的照片登上国际权威学术期刊《细胞》封面,这意味着中</a:t>
            </a:r>
            <a:br>
              <a:rPr dirty="0"/>
            </a:br>
            <a:r>
              <a:rPr lang="zh-CN" altLang="en-US" sz="1417" u="sng" kern="0" dirty="0">
                <a:solidFill>
                  <a:srgbClr val="000000"/>
                </a:solidFill>
                <a:latin typeface="Times New Roman" pitchFamily="65" charset="-122"/>
                <a:ea typeface="宋体" pitchFamily="65" charset="-122"/>
              </a:rPr>
              <a:t>国科学家成功突破了现有技术无法克隆灵长类动物的世界难关。</a:t>
            </a: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自1996年第一只克隆羊“多莉”诞生</a:t>
            </a:r>
            <a:br>
              <a:rPr dirty="0"/>
            </a:br>
            <a:r>
              <a:rPr lang="zh-CN" altLang="en-US" sz="1417" u="sng" kern="0" dirty="0">
                <a:solidFill>
                  <a:srgbClr val="000000"/>
                </a:solidFill>
                <a:latin typeface="Times New Roman" pitchFamily="65" charset="-122"/>
                <a:ea typeface="宋体" pitchFamily="65" charset="-122"/>
              </a:rPr>
              <a:t>以来,使各国科学家先后克隆了牛、鼠等动物,但一直没有突破与人类最相近的非人灵长类动物克隆的难</a:t>
            </a:r>
            <a:br>
              <a:rPr dirty="0"/>
            </a:br>
            <a:r>
              <a:rPr lang="zh-CN" altLang="en-US" sz="1417" u="sng" kern="0" dirty="0">
                <a:solidFill>
                  <a:srgbClr val="000000"/>
                </a:solidFill>
                <a:latin typeface="Times New Roman" pitchFamily="65" charset="-122"/>
                <a:ea typeface="宋体" pitchFamily="65" charset="-122"/>
              </a:rPr>
              <a:t>关。</a:t>
            </a: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科学家曾普遍认为现有技术不是无法克隆灵长类动物。</a:t>
            </a:r>
            <a:r>
              <a:rPr lang="zh-CN" altLang="en-US" sz="1417" kern="0" dirty="0">
                <a:solidFill>
                  <a:srgbClr val="000000"/>
                </a:solidFill>
                <a:latin typeface="Times New Roman" pitchFamily="65" charset="-122"/>
                <a:ea typeface="宋体" pitchFamily="65" charset="-122"/>
              </a:rPr>
              <a:t>④</a:t>
            </a:r>
            <a:r>
              <a:rPr lang="zh-CN" altLang="en-US" sz="1417" u="sng" kern="0" dirty="0">
                <a:solidFill>
                  <a:srgbClr val="000000"/>
                </a:solidFill>
                <a:latin typeface="Times New Roman" pitchFamily="65" charset="-122"/>
                <a:ea typeface="宋体" pitchFamily="65" charset="-122"/>
              </a:rPr>
              <a:t>中科院神经科学研究所经过5年努力,成</a:t>
            </a:r>
            <a:br>
              <a:rPr dirty="0"/>
            </a:br>
            <a:r>
              <a:rPr lang="zh-CN" altLang="en-US" sz="1417" u="sng" kern="0" dirty="0">
                <a:solidFill>
                  <a:srgbClr val="000000"/>
                </a:solidFill>
                <a:latin typeface="Times New Roman" pitchFamily="65" charset="-122"/>
                <a:ea typeface="宋体" pitchFamily="65" charset="-122"/>
              </a:rPr>
              <a:t>功突破了世界生物前沿。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A.句子①删去“近”或“多”　　　　 B.句子②删去“使”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C.句子③删去“不是”　　　　　         D.句子④在句末加“的秘密”</a:t>
            </a:r>
            <a:endParaRPr lang="zh-CN" altLang="en-US" dirty="0"/>
          </a:p>
        </p:txBody>
      </p:sp>
      <p:sp>
        <p:nvSpPr>
          <p:cNvPr id="3" name="TextBox 2"/>
          <p:cNvSpPr txBox="1"/>
          <p:nvPr/>
        </p:nvSpPr>
        <p:spPr>
          <a:xfrm>
            <a:off x="720000" y="398348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本题考查修改病句的能力。D项,“突破”与“秘密”不相搭配,应该把“的秘密”改为“的难</a:t>
            </a:r>
            <a:br>
              <a:rPr dirty="0"/>
            </a:br>
            <a:r>
              <a:rPr lang="zh-CN" altLang="en-US" sz="1417" kern="0" dirty="0">
                <a:solidFill>
                  <a:srgbClr val="000000"/>
                </a:solidFill>
                <a:latin typeface="Times New Roman" pitchFamily="65" charset="-122"/>
                <a:ea typeface="宋体" pitchFamily="65" charset="-122"/>
              </a:rPr>
              <a:t>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.(2017岳阳,3)下面语段中标序号的句子都有语病,没改正确的一项是(2分)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从2017年5月10日起,“蓝鲸一号”开始试采可燃冰。沉睡海底不知多少年代的“冰”,穿透厚达200米的</a:t>
            </a:r>
            <a:br>
              <a:rPr dirty="0"/>
            </a:br>
            <a:r>
              <a:rPr lang="zh-CN" altLang="en-US" sz="1417" kern="0" dirty="0">
                <a:solidFill>
                  <a:srgbClr val="000000"/>
                </a:solidFill>
                <a:latin typeface="Times New Roman" pitchFamily="65" charset="-122"/>
                <a:ea typeface="宋体" pitchFamily="65" charset="-122"/>
              </a:rPr>
              <a:t>泥质粉砂地层,①</a:t>
            </a:r>
            <a:r>
              <a:rPr lang="zh-CN" altLang="en-US" sz="1417" u="sng" kern="0" dirty="0">
                <a:solidFill>
                  <a:srgbClr val="000000"/>
                </a:solidFill>
                <a:latin typeface="Times New Roman" pitchFamily="65" charset="-122"/>
                <a:ea typeface="宋体" pitchFamily="65" charset="-122"/>
              </a:rPr>
              <a:t>变为天然气被输送到大约1200米以上的海平面上,</a:t>
            </a: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这不但是全球首次,而且也是我国首</a:t>
            </a:r>
            <a:br>
              <a:rPr dirty="0"/>
            </a:br>
            <a:r>
              <a:rPr lang="zh-CN" altLang="en-US" sz="1417" u="sng" kern="0" dirty="0">
                <a:solidFill>
                  <a:srgbClr val="000000"/>
                </a:solidFill>
                <a:latin typeface="Times New Roman" pitchFamily="65" charset="-122"/>
                <a:ea typeface="宋体" pitchFamily="65" charset="-122"/>
              </a:rPr>
              <a:t>次对可燃冰成功实现试采。</a:t>
            </a: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连续187个小时的稳定产气,让我国成为全球第一个实现了在海域可燃冰试</a:t>
            </a:r>
            <a:br>
              <a:rPr dirty="0"/>
            </a:br>
            <a:r>
              <a:rPr lang="zh-CN" altLang="en-US" sz="1417" u="sng" kern="0" dirty="0">
                <a:solidFill>
                  <a:srgbClr val="000000"/>
                </a:solidFill>
                <a:latin typeface="Times New Roman" pitchFamily="65" charset="-122"/>
                <a:ea typeface="宋体" pitchFamily="65" charset="-122"/>
              </a:rPr>
              <a:t>开采中获得连续稳定产气。</a:t>
            </a:r>
            <a:r>
              <a:rPr lang="zh-CN" altLang="en-US" sz="1417" kern="0" dirty="0">
                <a:solidFill>
                  <a:srgbClr val="000000"/>
                </a:solidFill>
                <a:latin typeface="Times New Roman" pitchFamily="65" charset="-122"/>
                <a:ea typeface="宋体" pitchFamily="65" charset="-122"/>
              </a:rPr>
              <a:t>④</a:t>
            </a:r>
            <a:r>
              <a:rPr lang="zh-CN" altLang="en-US" sz="1417" u="sng" kern="0" dirty="0">
                <a:solidFill>
                  <a:srgbClr val="000000"/>
                </a:solidFill>
                <a:latin typeface="Times New Roman" pitchFamily="65" charset="-122"/>
                <a:ea typeface="宋体" pitchFamily="65" charset="-122"/>
              </a:rPr>
              <a:t>这是中国人民实现世界科技高峰的又一标志性成就。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A.句子①删去“大约”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B.句子②“全球”与“我国”互换位置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C.句子③在结尾处加“的国家”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D.句子④把“实现”改为“推进”</a:t>
            </a:r>
            <a:endParaRPr lang="zh-CN" altLang="en-US" dirty="0"/>
          </a:p>
        </p:txBody>
      </p:sp>
      <p:sp>
        <p:nvSpPr>
          <p:cNvPr id="3" name="TextBox 2"/>
          <p:cNvSpPr txBox="1"/>
          <p:nvPr/>
        </p:nvSpPr>
        <p:spPr>
          <a:xfrm>
            <a:off x="720000" y="3813524"/>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本题考查修改病句的能力。D项中,“推进”与“高峰”搭配不当,可将④中“实现”改为“勇</a:t>
            </a:r>
            <a:br>
              <a:rPr dirty="0"/>
            </a:br>
            <a:r>
              <a:rPr lang="zh-CN" altLang="en-US" sz="1417" kern="0" dirty="0">
                <a:solidFill>
                  <a:srgbClr val="000000"/>
                </a:solidFill>
                <a:latin typeface="Times New Roman" pitchFamily="65" charset="-122"/>
                <a:ea typeface="宋体" pitchFamily="65" charset="-122"/>
              </a:rPr>
              <a:t>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句子基础知识</a:t>
            </a:r>
          </a:p>
        </p:txBody>
      </p:sp>
      <p:sp>
        <p:nvSpPr>
          <p:cNvPr id="3" name="TextBox 2"/>
          <p:cNvSpPr txBox="1"/>
          <p:nvPr/>
        </p:nvSpPr>
        <p:spPr>
          <a:xfrm>
            <a:off x="720000" y="1412867"/>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(2020怀化,4)阅读下面的文字,其选项中表述有误的一项是(3分)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一扇晴窗,在面对时空的流变时飞进春花,就有春花;飘进萤火,就有萤火;传进秋声,就来了秋声;侵进冬寒,</a:t>
            </a:r>
            <a:br>
              <a:rPr dirty="0"/>
            </a:br>
            <a:r>
              <a:rPr lang="zh-CN" altLang="en-US" sz="1417" kern="0" dirty="0">
                <a:solidFill>
                  <a:srgbClr val="000000"/>
                </a:solidFill>
                <a:latin typeface="Times New Roman" pitchFamily="65" charset="-122"/>
                <a:ea typeface="宋体" pitchFamily="65" charset="-122"/>
              </a:rPr>
              <a:t>就有了冬寒。闯进来情爱,就有情爱;刺进来忧伤,就有忧伤。一任什么事情到了我们的晴窗,我们都能更</a:t>
            </a:r>
            <a:br>
              <a:rPr dirty="0"/>
            </a:br>
            <a:r>
              <a:rPr lang="zh-CN" altLang="en-US" sz="1417" kern="0" dirty="0">
                <a:solidFill>
                  <a:srgbClr val="000000"/>
                </a:solidFill>
                <a:latin typeface="Times New Roman" pitchFamily="65" charset="-122"/>
                <a:ea typeface="宋体" pitchFamily="65" charset="-122"/>
              </a:rPr>
              <a:t>真切地体验生活的深味。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A.“一扇晴窗”中的“扇”在此为名词。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B.“飘进萤火,就有萤火”一句中,“飘进萤火”为动宾短语。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C.“一扇晴窗,在面对时空的流变时飞进春花,就有春花”中“晴窗”为主语中心语。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D.“一任什么事情到了我们的晴窗,我们都能更真切地体验生活的深味”为条件关系复句。</a:t>
            </a:r>
            <a:endParaRPr lang="zh-CN" altLang="en-US" dirty="0"/>
          </a:p>
        </p:txBody>
      </p:sp>
      <p:sp>
        <p:nvSpPr>
          <p:cNvPr id="4" name="TextBox 2"/>
          <p:cNvSpPr txBox="1"/>
          <p:nvPr/>
        </p:nvSpPr>
        <p:spPr>
          <a:xfrm>
            <a:off x="720000" y="419487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“扇”在此为量词。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(2019益阳,5)下列说法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A.“牢记使命”“青山绿水”“红色经典”“青春不老”分别是动宾、并列、偏正和主谓短语。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B.“你明天和我去买《钢铁是怎样炼成的》吗?小王。”这句话中标点符号的使用没有错误。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C.“邓稼先是中国传统文化孕育出来的‘两弹元勋’。”该句子的主干是“邓稼先是‘两弹元勋’”。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D.“新时代的青年,要想更好地报效祖国,就须在品格、能力上下大功夫。”这是假设复句。</a:t>
            </a:r>
            <a:endParaRPr lang="zh-CN" altLang="en-US" dirty="0"/>
          </a:p>
        </p:txBody>
      </p:sp>
      <p:sp>
        <p:nvSpPr>
          <p:cNvPr id="3" name="TextBox 2"/>
          <p:cNvSpPr txBox="1"/>
          <p:nvPr/>
        </p:nvSpPr>
        <p:spPr>
          <a:xfrm>
            <a:off x="720000" y="3296233"/>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  “?”应该在“小王”后面,“吗”后面用“,”。问句中含有称呼的,不论称呼在前在后,问号</a:t>
            </a:r>
            <a:br>
              <a:rPr dirty="0"/>
            </a:br>
            <a:r>
              <a:rPr lang="zh-CN" altLang="en-US" sz="1417" kern="0" dirty="0">
                <a:solidFill>
                  <a:srgbClr val="000000"/>
                </a:solidFill>
                <a:latin typeface="Times New Roman" pitchFamily="65" charset="-122"/>
                <a:ea typeface="宋体" pitchFamily="65" charset="-122"/>
              </a:rPr>
              <a:t>一律用在句尾。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(2018怀化,4)阅读下面的文字,下列表述有误的一项是(3分)(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我脱了上衣、皮鞋和袜子,穿着牛皮背心走下海去。这时离满潮大约还有</a:t>
            </a:r>
            <a:r>
              <a:rPr lang="zh-CN" altLang="en-US" sz="1417" u="sng" kern="0" dirty="0">
                <a:solidFill>
                  <a:srgbClr val="000000"/>
                </a:solidFill>
                <a:latin typeface="Times New Roman" pitchFamily="65" charset="-122"/>
                <a:ea typeface="宋体" pitchFamily="65" charset="-122"/>
              </a:rPr>
              <a:t>半个钟头</a:t>
            </a:r>
            <a:r>
              <a:rPr lang="zh-CN" altLang="en-US" sz="1417" kern="0" dirty="0">
                <a:solidFill>
                  <a:srgbClr val="000000"/>
                </a:solidFill>
                <a:latin typeface="Times New Roman" pitchFamily="65" charset="-122"/>
                <a:ea typeface="宋体" pitchFamily="65" charset="-122"/>
              </a:rPr>
              <a:t>,我</a:t>
            </a:r>
            <a:r>
              <a:rPr lang="zh-CN" altLang="en-US" sz="1417" u="sng" kern="0" dirty="0">
                <a:solidFill>
                  <a:srgbClr val="000000"/>
                </a:solidFill>
                <a:latin typeface="Times New Roman" pitchFamily="65" charset="-122"/>
                <a:ea typeface="宋体" pitchFamily="65" charset="-122"/>
              </a:rPr>
              <a:t>赶紧</a:t>
            </a:r>
            <a:r>
              <a:rPr lang="zh-CN" altLang="en-US" sz="1417" kern="0" dirty="0">
                <a:solidFill>
                  <a:srgbClr val="000000"/>
                </a:solidFill>
                <a:latin typeface="Times New Roman" pitchFamily="65" charset="-122"/>
                <a:ea typeface="宋体" pitchFamily="65" charset="-122"/>
              </a:rPr>
              <a:t>涉水而过。不</a:t>
            </a:r>
            <a:br>
              <a:rPr dirty="0"/>
            </a:br>
            <a:r>
              <a:rPr lang="zh-CN" altLang="en-US" sz="1417" kern="0" dirty="0">
                <a:solidFill>
                  <a:srgbClr val="000000"/>
                </a:solidFill>
                <a:latin typeface="Times New Roman" pitchFamily="65" charset="-122"/>
                <a:ea typeface="宋体" pitchFamily="65" charset="-122"/>
              </a:rPr>
              <a:t>到半个钟头,我就到了舰队停泊的地方,敌人见了我都吓坏了,就从舰上跳到海里去,向岸边泅水逃命,一时</a:t>
            </a:r>
            <a:br>
              <a:rPr dirty="0"/>
            </a:br>
            <a:r>
              <a:rPr lang="zh-CN" altLang="en-US" sz="1417" kern="0" dirty="0">
                <a:solidFill>
                  <a:srgbClr val="000000"/>
                </a:solidFill>
                <a:latin typeface="Times New Roman" pitchFamily="65" charset="-122"/>
                <a:ea typeface="宋体" pitchFamily="65" charset="-122"/>
              </a:rPr>
              <a:t>跳下水的不下三万人。我赶快拿出绳索、钩子,把钩子缚在每只船船头的一只孔里,接着又把所有绳子的</a:t>
            </a:r>
            <a:br>
              <a:rPr dirty="0"/>
            </a:br>
            <a:r>
              <a:rPr lang="zh-CN" altLang="en-US" sz="1417" kern="0" dirty="0">
                <a:solidFill>
                  <a:srgbClr val="000000"/>
                </a:solidFill>
                <a:latin typeface="Times New Roman" pitchFamily="65" charset="-122"/>
                <a:ea typeface="宋体" pitchFamily="65" charset="-122"/>
              </a:rPr>
              <a:t>另一头聚拢起来,扎在一起</a:t>
            </a:r>
            <a:r>
              <a:rPr lang="zh-CN" altLang="en-US" sz="1417" kern="0" dirty="0">
                <a:solidFill>
                  <a:srgbClr val="000000"/>
                </a:solidFill>
                <a:latin typeface="黑体"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我</a:t>
            </a:r>
            <a:r>
              <a:rPr lang="zh-CN" altLang="en-US" sz="1417" kern="0" dirty="0">
                <a:solidFill>
                  <a:srgbClr val="000000"/>
                </a:solidFill>
                <a:latin typeface="Times New Roman" pitchFamily="65" charset="-122"/>
                <a:ea typeface="宋体" pitchFamily="65" charset="-122"/>
              </a:rPr>
              <a:t>把眼镜拿出来牢牢地戴在鼻子上。</a:t>
            </a:r>
            <a:r>
              <a:rPr lang="zh-CN" altLang="en-US" sz="1417" u="sng" kern="0" dirty="0">
                <a:solidFill>
                  <a:srgbClr val="000000"/>
                </a:solidFill>
                <a:latin typeface="Times New Roman" pitchFamily="65" charset="-122"/>
                <a:ea typeface="宋体" pitchFamily="65" charset="-122"/>
              </a:rPr>
              <a:t>因为</a:t>
            </a:r>
            <a:r>
              <a:rPr lang="zh-CN" altLang="en-US" sz="1417" kern="0" dirty="0">
                <a:solidFill>
                  <a:srgbClr val="000000"/>
                </a:solidFill>
                <a:latin typeface="Times New Roman" pitchFamily="65" charset="-122"/>
                <a:ea typeface="宋体" pitchFamily="65" charset="-122"/>
              </a:rPr>
              <a:t>我有了这种防御,</a:t>
            </a:r>
            <a:r>
              <a:rPr lang="zh-CN" altLang="en-US" sz="1417" u="sng" kern="0" dirty="0">
                <a:solidFill>
                  <a:srgbClr val="000000"/>
                </a:solidFill>
                <a:latin typeface="Times New Roman" pitchFamily="65" charset="-122"/>
                <a:ea typeface="宋体" pitchFamily="65" charset="-122"/>
              </a:rPr>
              <a:t>所以</a:t>
            </a:r>
            <a:r>
              <a:rPr lang="zh-CN" altLang="en-US" sz="1417" kern="0" dirty="0">
                <a:solidFill>
                  <a:srgbClr val="000000"/>
                </a:solidFill>
                <a:latin typeface="Times New Roman" pitchFamily="65" charset="-122"/>
                <a:ea typeface="宋体" pitchFamily="65" charset="-122"/>
              </a:rPr>
              <a:t>就继续大</a:t>
            </a:r>
            <a:br>
              <a:rPr dirty="0"/>
            </a:br>
            <a:r>
              <a:rPr lang="zh-CN" altLang="en-US" sz="1417" kern="0" dirty="0">
                <a:solidFill>
                  <a:srgbClr val="000000"/>
                </a:solidFill>
                <a:latin typeface="Times New Roman" pitchFamily="65" charset="-122"/>
                <a:ea typeface="宋体" pitchFamily="65" charset="-122"/>
              </a:rPr>
              <a:t>胆地工作起来。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A.“半个钟头”是偏正短语。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B.“因为我有了这种防御,所以就继续大胆地工作起来”是递进关系复句。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C.“我把眼镜拿出来牢牢地戴在鼻子上”一句中的“我”是代词。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D.“我赶紧涉水而过”一句中的“赶紧”是状语。</a:t>
            </a:r>
            <a:endParaRPr lang="zh-CN" altLang="en-US" dirty="0"/>
          </a:p>
        </p:txBody>
      </p:sp>
      <p:sp>
        <p:nvSpPr>
          <p:cNvPr id="3" name="TextBox 2"/>
          <p:cNvSpPr txBox="1"/>
          <p:nvPr/>
        </p:nvSpPr>
        <p:spPr>
          <a:xfrm>
            <a:off x="720000" y="423918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本句是因果关系复句。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(2016益阳,6)找出下面句子的主干,正确的一项是(3分)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跨入新世纪以后,杨绛在整理钱锺书遗稿之余,又创作了《怀念陈衡哲》《我在启明上学》等多篇忆旧散</a:t>
            </a:r>
            <a:br>
              <a:rPr dirty="0"/>
            </a:br>
            <a:r>
              <a:rPr lang="zh-CN" altLang="en-US" sz="1417" kern="0" dirty="0">
                <a:solidFill>
                  <a:srgbClr val="000000"/>
                </a:solidFill>
                <a:latin typeface="Times New Roman" pitchFamily="65" charset="-122"/>
                <a:ea typeface="宋体" pitchFamily="65" charset="-122"/>
              </a:rPr>
              <a:t>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A.跨入新世纪杨绛整理钱锺书遗稿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B.新世纪创作多篇散文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C.杨绛又创作了《怀念陈衡哲》《我在启明上学》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D.杨绛创作散文</a:t>
            </a:r>
            <a:endParaRPr lang="zh-CN" altLang="en-US" dirty="0"/>
          </a:p>
        </p:txBody>
      </p:sp>
      <p:sp>
        <p:nvSpPr>
          <p:cNvPr id="3" name="TextBox 2"/>
          <p:cNvSpPr txBox="1"/>
          <p:nvPr/>
        </p:nvSpPr>
        <p:spPr>
          <a:xfrm>
            <a:off x="720000" y="326910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句子的主干就只有主谓宾,修饰语都要去掉。本句中,主、谓、宾分别是“杨绛”“创作”</a:t>
            </a:r>
            <a:br>
              <a:rPr dirty="0"/>
            </a:br>
            <a:r>
              <a:rPr lang="zh-CN" altLang="en-US" sz="1417" kern="0" dirty="0">
                <a:solidFill>
                  <a:srgbClr val="000000"/>
                </a:solidFill>
                <a:latin typeface="Times New Roman" pitchFamily="65" charset="-122"/>
                <a:ea typeface="宋体" pitchFamily="65" charset="-122"/>
              </a:rPr>
              <a:t>“散文”,其他都是修饰语。</a:t>
            </a:r>
            <a:endParaRPr lang="zh-CN" altLang="en-US" dirty="0"/>
          </a:p>
        </p:txBody>
      </p:sp>
      <p:sp>
        <p:nvSpPr>
          <p:cNvPr id="4" name="TextBox 2"/>
          <p:cNvSpPr txBox="1"/>
          <p:nvPr/>
        </p:nvSpPr>
        <p:spPr>
          <a:xfrm>
            <a:off x="720000" y="393223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句子的组成成分叫句子成分,也叫句法成分。在句子中,词与词之间有一定的组合关系,按照不</a:t>
            </a:r>
            <a:br>
              <a:rPr dirty="0"/>
            </a:br>
            <a:r>
              <a:rPr lang="zh-CN" altLang="en-US" sz="1417" kern="0" dirty="0">
                <a:solidFill>
                  <a:srgbClr val="000000"/>
                </a:solidFill>
                <a:latin typeface="Times New Roman" pitchFamily="65" charset="-122"/>
                <a:ea typeface="宋体" pitchFamily="65" charset="-122"/>
              </a:rPr>
              <a:t>同的关系,可以把句子分为不同的组成成分。句子成分由词或词组充当。现代汉语里一般的句子成分有</a:t>
            </a:r>
            <a:br>
              <a:rPr dirty="0"/>
            </a:br>
            <a:r>
              <a:rPr lang="zh-CN" altLang="en-US" sz="1417" kern="0" dirty="0">
                <a:solidFill>
                  <a:srgbClr val="000000"/>
                </a:solidFill>
                <a:latin typeface="Times New Roman" pitchFamily="65" charset="-122"/>
                <a:ea typeface="宋体" pitchFamily="65" charset="-122"/>
              </a:rPr>
              <a:t>六种,即主语、谓语、宾语、定语、状语、补语。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辨析病句</a:t>
            </a:r>
          </a:p>
        </p:txBody>
      </p:sp>
      <p:sp>
        <p:nvSpPr>
          <p:cNvPr id="3" name="TextBox 2"/>
          <p:cNvSpPr txBox="1"/>
          <p:nvPr/>
        </p:nvSpPr>
        <p:spPr>
          <a:xfrm>
            <a:off x="720000" y="1761964"/>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(2020天津,3)下面一段文字中有语病的一项是(3分)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①电子产品越来越普及,更新换代也越来越快。②许多家庭都有弃用的旧手机、旧电脑等电子垃圾。③</a:t>
            </a:r>
            <a:br>
              <a:rPr dirty="0"/>
            </a:br>
            <a:r>
              <a:rPr lang="zh-CN" altLang="en-US" sz="1417" kern="0" dirty="0">
                <a:solidFill>
                  <a:srgbClr val="000000"/>
                </a:solidFill>
                <a:latin typeface="Times New Roman" pitchFamily="65" charset="-122"/>
                <a:ea typeface="宋体" pitchFamily="65" charset="-122"/>
              </a:rPr>
              <a:t>这些电子垃圾如果回收处置不当,就会污染环境。④因此,相关部门要继续完善垃圾分类回收体系,增强对</a:t>
            </a:r>
            <a:br>
              <a:rPr dirty="0"/>
            </a:br>
            <a:r>
              <a:rPr lang="zh-CN" altLang="en-US" sz="1417" kern="0" dirty="0">
                <a:solidFill>
                  <a:srgbClr val="000000"/>
                </a:solidFill>
                <a:latin typeface="Times New Roman" pitchFamily="65" charset="-122"/>
                <a:ea typeface="宋体" pitchFamily="65" charset="-122"/>
              </a:rPr>
              <a:t>电子废弃物的回收处理能力和范围。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A.第①句　　　B.第②句　　　C.第③句　　　D.第④句</a:t>
            </a:r>
            <a:endParaRPr lang="zh-CN" altLang="en-US" dirty="0"/>
          </a:p>
        </p:txBody>
      </p:sp>
      <p:sp>
        <p:nvSpPr>
          <p:cNvPr id="4" name="TextBox 2"/>
          <p:cNvSpPr txBox="1"/>
          <p:nvPr/>
        </p:nvSpPr>
        <p:spPr>
          <a:xfrm>
            <a:off x="720000" y="348049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本题考查的是病句辨析能力。第④句搭配不当,“增强”和“范围”不能搭配。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(2020山东潍坊,5)下列语句中,没有语病、句意明确的一项是(2分)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A.我国科学家描绘出大豆最全基因图谱,此成果可以更好地提升分子育种实验。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B.“云毕业典礼”上,校长的谆谆教诲使即将踏上人生新征途的我们明确了方向。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C.三个欧洲国家通讯公司的技术人员对中国5G网络的传输方式产生了浓厚兴趣。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D.这种新型疫苗的接种对象是为胰岛功能容易受损的人群而研制的特效药物。</a:t>
            </a:r>
            <a:endParaRPr lang="zh-CN" altLang="en-US" dirty="0"/>
          </a:p>
        </p:txBody>
      </p:sp>
      <p:sp>
        <p:nvSpPr>
          <p:cNvPr id="3" name="TextBox 2"/>
          <p:cNvSpPr txBox="1"/>
          <p:nvPr/>
        </p:nvSpPr>
        <p:spPr>
          <a:xfrm>
            <a:off x="720000" y="325484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A项,成分残缺,“分子育种实验”后缺宾语中心语。C项,存在歧义,“三个”既可修饰“欧洲</a:t>
            </a:r>
            <a:br>
              <a:rPr dirty="0"/>
            </a:br>
            <a:r>
              <a:rPr lang="zh-CN" altLang="en-US" sz="1417" kern="0" dirty="0">
                <a:solidFill>
                  <a:srgbClr val="000000"/>
                </a:solidFill>
                <a:latin typeface="Times New Roman" pitchFamily="65" charset="-122"/>
                <a:ea typeface="宋体" pitchFamily="65" charset="-122"/>
              </a:rPr>
              <a:t>国家”或“通讯公司”,也可修饰“技术人员”。D项,句式杂糅,去掉“的接种对象”或“为”“而研制</a:t>
            </a:r>
            <a:br>
              <a:rPr dirty="0"/>
            </a:br>
            <a:r>
              <a:rPr lang="zh-CN" altLang="en-US" sz="1417" kern="0" dirty="0">
                <a:solidFill>
                  <a:srgbClr val="000000"/>
                </a:solidFill>
                <a:latin typeface="Times New Roman" pitchFamily="65" charset="-122"/>
                <a:ea typeface="宋体" pitchFamily="65" charset="-122"/>
              </a:rPr>
              <a:t>的特效药物”。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辨析病句</a:t>
            </a:r>
          </a:p>
        </p:txBody>
      </p:sp>
      <p:pic>
        <p:nvPicPr>
          <p:cNvPr id="3" name="图片 2"/>
          <p:cNvPicPr>
            <a:picLocks noChangeAspect="1"/>
          </p:cNvPicPr>
          <p:nvPr/>
        </p:nvPicPr>
        <p:blipFill>
          <a:blip r:embed="rId4"/>
          <a:stretch>
            <a:fillRect/>
          </a:stretch>
        </p:blipFill>
        <p:spPr>
          <a:xfrm>
            <a:off x="683516" y="693566"/>
            <a:ext cx="7645400" cy="546100"/>
          </a:xfrm>
          <a:prstGeom prst="rect">
            <a:avLst/>
          </a:prstGeom>
        </p:spPr>
      </p:pic>
      <p:sp>
        <p:nvSpPr>
          <p:cNvPr id="4" name="TextBox 2"/>
          <p:cNvSpPr txBox="1"/>
          <p:nvPr/>
        </p:nvSpPr>
        <p:spPr>
          <a:xfrm>
            <a:off x="720000" y="2154759"/>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(2020长沙,3)下面四个句子来自同学们的作文,没有语病的一项是(2分)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A.小区管理人员说:“防疫期间,建议家长禁止孩子不去人群聚集的地方。”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B.地摊经济放开以来,我们小区窝在家里的人数比起放开以前减少了一倍。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C.通过“停课不停学”网络学习,培养了我们自觉参与、主动思考的学习习惯。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D.“直播带货”是目前非常红火的一种网上销售形式,令许多年轻人跃跃欲试。</a:t>
            </a:r>
            <a:endParaRPr lang="zh-CN" altLang="en-US" dirty="0"/>
          </a:p>
        </p:txBody>
      </p:sp>
      <p:sp>
        <p:nvSpPr>
          <p:cNvPr id="5" name="TextBox 2"/>
          <p:cNvSpPr txBox="1"/>
          <p:nvPr/>
        </p:nvSpPr>
        <p:spPr>
          <a:xfrm>
            <a:off x="720000" y="3901857"/>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本题考查学生对病句的辨析能力。A项,否定不当,去掉“不”。B项,搭配不当,“减少”与分</a:t>
            </a:r>
            <a:br>
              <a:rPr dirty="0"/>
            </a:br>
            <a:r>
              <a:rPr lang="zh-CN" altLang="en-US" sz="1417" kern="0" dirty="0">
                <a:solidFill>
                  <a:srgbClr val="000000"/>
                </a:solidFill>
                <a:latin typeface="Times New Roman" pitchFamily="65" charset="-122"/>
                <a:ea typeface="宋体" pitchFamily="65" charset="-122"/>
              </a:rPr>
              <a:t>数、百分数相搭配,倍数应与“增加”或“提高”相搭配。C项,缺主语,去掉“通过”。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(2019湖北黄冈,11)下列各句中,没有语病的一项是(2分)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A.“大国工匠年度人物”评选活动自2018年6月启动以来,全国各地工会、社会各界人士和广大职工广泛</a:t>
            </a:r>
            <a:br>
              <a:rPr dirty="0"/>
            </a:br>
            <a:r>
              <a:rPr lang="zh-CN" altLang="en-US" sz="1417" kern="0" dirty="0">
                <a:solidFill>
                  <a:srgbClr val="000000"/>
                </a:solidFill>
                <a:latin typeface="Times New Roman" pitchFamily="65" charset="-122"/>
                <a:ea typeface="宋体" pitchFamily="65" charset="-122"/>
              </a:rPr>
              <a:t>参与、积极响应。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B.中学生要提升文学素养,养成爱读书,尤其是读经典名著,让书香浸润心灵。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C.从中国的简帛、埃及的莎草纸、欧洲的羊皮卷到今天的电子墨水屏,人类的阅读载体不断演进,但人们</a:t>
            </a:r>
            <a:br>
              <a:rPr dirty="0"/>
            </a:br>
            <a:r>
              <a:rPr lang="zh-CN" altLang="en-US" sz="1417" kern="0" dirty="0">
                <a:solidFill>
                  <a:srgbClr val="000000"/>
                </a:solidFill>
                <a:latin typeface="Times New Roman" pitchFamily="65" charset="-122"/>
                <a:ea typeface="宋体" pitchFamily="65" charset="-122"/>
              </a:rPr>
              <a:t>对阅读的热爱,对精神世界的守望却从未改变。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D.善待自然就是善待自己,自然生态环境保护得好决定着灾害发生时损失的大小。</a:t>
            </a:r>
            <a:endParaRPr lang="zh-CN" altLang="en-US" dirty="0"/>
          </a:p>
        </p:txBody>
      </p:sp>
      <p:sp>
        <p:nvSpPr>
          <p:cNvPr id="3" name="TextBox 2"/>
          <p:cNvSpPr txBox="1"/>
          <p:nvPr/>
        </p:nvSpPr>
        <p:spPr>
          <a:xfrm>
            <a:off x="720000" y="3257761"/>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本题考查辨析病句的能力。A.结构混乱,中途易辙,可将“‘大国工匠年度人物’评选活动”</a:t>
            </a:r>
            <a:br>
              <a:rPr dirty="0"/>
            </a:br>
            <a:r>
              <a:rPr lang="zh-CN" altLang="en-US" sz="1417" kern="0" dirty="0">
                <a:solidFill>
                  <a:srgbClr val="000000"/>
                </a:solidFill>
                <a:latin typeface="Times New Roman" pitchFamily="65" charset="-122"/>
                <a:ea typeface="宋体" pitchFamily="65" charset="-122"/>
              </a:rPr>
              <a:t>移至“启动以来”前;“全国各地工会、社会各界人士和广大职工”并列不当;语序不当,应该先“积极响</a:t>
            </a:r>
            <a:br>
              <a:rPr dirty="0"/>
            </a:br>
            <a:r>
              <a:rPr lang="zh-CN" altLang="en-US" sz="1417" kern="0" dirty="0">
                <a:solidFill>
                  <a:srgbClr val="000000"/>
                </a:solidFill>
                <a:latin typeface="Times New Roman" pitchFamily="65" charset="-122"/>
                <a:ea typeface="宋体" pitchFamily="65" charset="-122"/>
              </a:rPr>
              <a:t>应”,再“广泛参与”。B.成分残缺,缺少宾语,应在“养成爱读书,尤其是读经典名著”后加上“的习</a:t>
            </a:r>
            <a:br>
              <a:rPr dirty="0"/>
            </a:br>
            <a:r>
              <a:rPr lang="zh-CN" altLang="en-US" sz="1417" kern="0" dirty="0">
                <a:solidFill>
                  <a:srgbClr val="000000"/>
                </a:solidFill>
                <a:latin typeface="Times New Roman" pitchFamily="65" charset="-122"/>
                <a:ea typeface="宋体" pitchFamily="65" charset="-122"/>
              </a:rPr>
              <a:t>惯”。D.一面对两面,应将“自然生态环境保护得好”改为“自然生态环境保护得好坏”。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(2018江西,3)下列句子</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A.民俗是民间流传的习俗、风尚,是由民众创造并世代传承的民间文化。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B.中餐的推广使豆腐日益受到各国的欢迎是可以预期的。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C.不仅议论要提出观点,还要有能证明观点的材料。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D.《水浒传》记述了梁山好汉们从起义到兴盛再到最终失败。</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  本题考查辨析病句的能力。B.句式杂糅,去掉“是可以预期的”。C.关联词语的位置不当,应</a:t>
            </a:r>
            <a:br>
              <a:rPr dirty="0"/>
            </a:br>
            <a:r>
              <a:rPr lang="zh-CN" altLang="en-US" sz="1417" kern="0" dirty="0">
                <a:solidFill>
                  <a:srgbClr val="000000"/>
                </a:solidFill>
                <a:latin typeface="Times New Roman" pitchFamily="65" charset="-122"/>
                <a:ea typeface="宋体" pitchFamily="65" charset="-122"/>
              </a:rPr>
              <a:t>将“不仅”放到“议论”的后面。D.成分残缺,可以在句末加上“的故事”。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(2017湖北黄冈,11)下列各句中,没有语病的一项是(2分)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A.我们期待“五四的火炬”再次为国家与民族的发展注入青春的能量,激励新时代的广大青年,紧紧围绕</a:t>
            </a:r>
            <a:br>
              <a:rPr dirty="0"/>
            </a:br>
            <a:r>
              <a:rPr lang="zh-CN" altLang="en-US" sz="1417" kern="0" dirty="0">
                <a:solidFill>
                  <a:srgbClr val="000000"/>
                </a:solidFill>
                <a:latin typeface="Times New Roman" pitchFamily="65" charset="-122"/>
                <a:ea typeface="宋体" pitchFamily="65" charset="-122"/>
              </a:rPr>
              <a:t>以社会主义核心价值观为核心,在中华民族的伟大复兴的征程中谱写新的青春乐章。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B.他的脸上是一张晴雨表,喜怒哀乐总是挂在表面上,让人一眼就可以看明白。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C.在昨天的学习经验交流会上,李小璐介绍了三条学习方法,具有很大的启发性。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D.汪勇同志的先进事迹就是一本活生生的人生教科书,全国政法机关要通过广泛开展向汪勇同志学习的</a:t>
            </a:r>
            <a:br>
              <a:rPr dirty="0"/>
            </a:br>
            <a:r>
              <a:rPr lang="zh-CN" altLang="en-US" sz="1417" kern="0" dirty="0">
                <a:solidFill>
                  <a:srgbClr val="000000"/>
                </a:solidFill>
                <a:latin typeface="Times New Roman" pitchFamily="65" charset="-122"/>
                <a:ea typeface="宋体" pitchFamily="65" charset="-122"/>
              </a:rPr>
              <a:t>活动,形成学赶英模、争创一流的浓厚氛围。</a:t>
            </a:r>
            <a:endParaRPr lang="zh-CN" altLang="en-US" dirty="0"/>
          </a:p>
        </p:txBody>
      </p:sp>
      <p:sp>
        <p:nvSpPr>
          <p:cNvPr id="3" name="TextBox 2"/>
          <p:cNvSpPr txBox="1"/>
          <p:nvPr/>
        </p:nvSpPr>
        <p:spPr>
          <a:xfrm>
            <a:off x="720000" y="328632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本题考查对病句的辨析能力。A.结构混乱,应删去“紧紧围绕”。B.搭配不当,应删去第一个</a:t>
            </a:r>
            <a:br>
              <a:rPr dirty="0"/>
            </a:br>
            <a:r>
              <a:rPr lang="zh-CN" altLang="en-US" sz="1417" kern="0" dirty="0">
                <a:solidFill>
                  <a:srgbClr val="000000"/>
                </a:solidFill>
                <a:latin typeface="Times New Roman" pitchFamily="65" charset="-122"/>
                <a:ea typeface="宋体" pitchFamily="65" charset="-122"/>
              </a:rPr>
              <a:t>“上”。C.成分残缺,在“具有”前补上“对大家”或“对同学们”。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修改病句</a:t>
            </a:r>
          </a:p>
        </p:txBody>
      </p:sp>
      <p:sp>
        <p:nvSpPr>
          <p:cNvPr id="3" name="TextBox 2"/>
          <p:cNvSpPr txBox="1"/>
          <p:nvPr/>
        </p:nvSpPr>
        <p:spPr>
          <a:xfrm>
            <a:off x="720000" y="1198553"/>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(2020北京,4)下面这段文字是为展览拟写的结语。根据语境,画线的句子表达欠妥,请你帮助修改。(2分)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①“坚持节水优先,建设幸福河湖”,是2020年“中国水周”的主题,也是北京治水工作的重要内容。②坚</a:t>
            </a:r>
            <a:br>
              <a:rPr dirty="0"/>
            </a:br>
            <a:r>
              <a:rPr lang="zh-CN" altLang="en-US" sz="1417" kern="0" dirty="0">
                <a:solidFill>
                  <a:srgbClr val="000000"/>
                </a:solidFill>
                <a:latin typeface="Times New Roman" pitchFamily="65" charset="-122"/>
                <a:ea typeface="宋体" pitchFamily="65" charset="-122"/>
              </a:rPr>
              <a:t>持节水优先,并非简单地限制用水,而是合理用水,高效用水。③治理河湖,也并非单纯地治污补水,还包括</a:t>
            </a:r>
            <a:br>
              <a:rPr dirty="0"/>
            </a:br>
            <a:r>
              <a:rPr lang="zh-CN" altLang="en-US" sz="1417" kern="0" dirty="0">
                <a:solidFill>
                  <a:srgbClr val="000000"/>
                </a:solidFill>
                <a:latin typeface="Times New Roman" pitchFamily="65" charset="-122"/>
                <a:ea typeface="宋体" pitchFamily="65" charset="-122"/>
              </a:rPr>
              <a:t>用生态的方法解决生态问题,让河湖成为人们的幸福源泉。④</a:t>
            </a:r>
            <a:r>
              <a:rPr lang="zh-CN" altLang="en-US" sz="1417" u="sng" kern="0" dirty="0">
                <a:solidFill>
                  <a:srgbClr val="000000"/>
                </a:solidFill>
                <a:latin typeface="Times New Roman" pitchFamily="65" charset="-122"/>
                <a:ea typeface="宋体" pitchFamily="65" charset="-122"/>
              </a:rPr>
              <a:t>建设幸福河湖,满足百姓美好生活愿景;节约</a:t>
            </a:r>
            <a:br>
              <a:rPr dirty="0"/>
            </a:br>
            <a:r>
              <a:rPr lang="zh-CN" altLang="en-US" sz="1417" u="sng" kern="0" dirty="0">
                <a:solidFill>
                  <a:srgbClr val="000000"/>
                </a:solidFill>
                <a:latin typeface="Times New Roman" pitchFamily="65" charset="-122"/>
                <a:ea typeface="宋体" pitchFamily="65" charset="-122"/>
              </a:rPr>
              <a:t>用水,助力首都水资源保障。</a:t>
            </a:r>
            <a:r>
              <a:rPr lang="zh-CN" altLang="en-US" sz="1417" kern="0" dirty="0">
                <a:solidFill>
                  <a:srgbClr val="000000"/>
                </a:solidFill>
                <a:latin typeface="Times New Roman" pitchFamily="65" charset="-122"/>
                <a:ea typeface="宋体" pitchFamily="65" charset="-122"/>
              </a:rPr>
              <a:t>⑤请和我们一起节约用水,共绘幸福河湖画卷,让首都北京水韵绵长。</a:t>
            </a:r>
            <a:endParaRPr lang="zh-CN" altLang="en-US" dirty="0"/>
          </a:p>
        </p:txBody>
      </p:sp>
      <p:sp>
        <p:nvSpPr>
          <p:cNvPr id="4" name="TextBox 3"/>
          <p:cNvSpPr txBox="1"/>
          <p:nvPr/>
        </p:nvSpPr>
        <p:spPr>
          <a:xfrm>
            <a:off x="720000" y="288593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(示例)节约用水,助力首都水资源保障;建设幸福河湖,满足百姓美好生活愿景。(2分)</a:t>
            </a:r>
            <a:endParaRPr lang="zh-CN" altLang="en-US" dirty="0"/>
          </a:p>
        </p:txBody>
      </p:sp>
      <p:sp>
        <p:nvSpPr>
          <p:cNvPr id="5" name="TextBox 2"/>
          <p:cNvSpPr txBox="1"/>
          <p:nvPr/>
        </p:nvSpPr>
        <p:spPr>
          <a:xfrm>
            <a:off x="720000" y="336767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本题考查语言表达。根据材料第①句可知是先坚持节水,后建设河湖。由此可判断此处是语序不</a:t>
            </a:r>
            <a:br>
              <a:rPr dirty="0"/>
            </a:br>
            <a:r>
              <a:rPr lang="zh-CN" altLang="en-US" sz="1417" kern="0" dirty="0">
                <a:solidFill>
                  <a:srgbClr val="000000"/>
                </a:solidFill>
                <a:latin typeface="Times New Roman" pitchFamily="65" charset="-122"/>
                <a:ea typeface="宋体" pitchFamily="65" charset="-122"/>
              </a:rPr>
              <a:t>当,前后两个分句调换位置即可。</a:t>
            </a:r>
            <a:endParaRPr lang="zh-CN" altLang="en-US" dirty="0"/>
          </a:p>
        </p:txBody>
      </p:sp>
      <p:sp>
        <p:nvSpPr>
          <p:cNvPr id="6" name="TextBox 2"/>
          <p:cNvSpPr txBox="1"/>
          <p:nvPr/>
        </p:nvSpPr>
        <p:spPr>
          <a:xfrm>
            <a:off x="720000" y="404066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答题技巧</a:t>
            </a:r>
            <a:r>
              <a:rPr lang="zh-CN" altLang="en-US" sz="1417" kern="0" dirty="0">
                <a:solidFill>
                  <a:srgbClr val="000000"/>
                </a:solidFill>
                <a:latin typeface="Times New Roman" pitchFamily="65" charset="-122"/>
                <a:ea typeface="宋体" pitchFamily="65" charset="-122"/>
              </a:rPr>
              <a:t>　语言表达应注意:①文明得体,应根据特定的情景采用文明得体的用语;②有内容,要摒除不合</a:t>
            </a:r>
            <a:br>
              <a:rPr dirty="0"/>
            </a:br>
            <a:r>
              <a:rPr lang="zh-CN" altLang="en-US" sz="1417" kern="0" dirty="0">
                <a:solidFill>
                  <a:srgbClr val="000000"/>
                </a:solidFill>
                <a:latin typeface="Times New Roman" pitchFamily="65" charset="-122"/>
                <a:ea typeface="宋体" pitchFamily="65" charset="-122"/>
              </a:rPr>
              <a:t>实际的空话、套话或含糊不清的语言,力求清楚、明白;③有合理的顺序,要注意事物内在的联系及因果关</a:t>
            </a:r>
            <a:br>
              <a:rPr dirty="0"/>
            </a:br>
            <a:r>
              <a:rPr lang="zh-CN" altLang="en-US" sz="1417" kern="0" dirty="0">
                <a:solidFill>
                  <a:srgbClr val="000000"/>
                </a:solidFill>
                <a:latin typeface="Times New Roman" pitchFamily="65" charset="-122"/>
                <a:ea typeface="宋体" pitchFamily="65" charset="-122"/>
              </a:rPr>
              <a:t>系,力求意明句畅;④语言简明,要满足试题的要求,简明作答,字数适中,标点恰当。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(2020吉林,7)下面句子中,画线部分存在语言表达方面的不足,请指出并加以改正。(2分)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克服重重困难后,出现在我们面前的将是</a:t>
            </a:r>
            <a:r>
              <a:rPr lang="zh-CN" altLang="en-US" sz="1417" u="sng" kern="0" dirty="0">
                <a:solidFill>
                  <a:srgbClr val="000000"/>
                </a:solidFill>
                <a:latin typeface="Times New Roman" pitchFamily="65" charset="-122"/>
                <a:ea typeface="宋体" pitchFamily="65" charset="-122"/>
              </a:rPr>
              <a:t>无限绚烂的无比璀璨的</a:t>
            </a:r>
            <a:r>
              <a:rPr lang="zh-CN" altLang="en-US" sz="1417" kern="0" dirty="0">
                <a:solidFill>
                  <a:srgbClr val="000000"/>
                </a:solidFill>
                <a:latin typeface="Times New Roman" pitchFamily="65" charset="-122"/>
                <a:ea typeface="宋体" pitchFamily="65" charset="-122"/>
              </a:rPr>
              <a:t>未来。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不足:</a:t>
            </a:r>
            <a:r>
              <a:rPr lang="zh-CN" altLang="en-US" sz="1417" u="sng" kern="0" dirty="0">
                <a:solidFill>
                  <a:srgbClr val="000000"/>
                </a:solidFill>
                <a:latin typeface="Times New Roman" pitchFamily="65" charset="-122"/>
                <a:ea typeface="宋体" pitchFamily="65" charset="-122"/>
              </a:rPr>
              <a:t>   </a:t>
            </a:r>
            <a:r>
              <a:rPr lang="en-US" altLang="zh-CN" sz="1417" u="sng"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改正:</a:t>
            </a:r>
            <a:r>
              <a:rPr lang="zh-CN" altLang="en-US" sz="1417" u="sng" kern="0" dirty="0">
                <a:solidFill>
                  <a:srgbClr val="000000"/>
                </a:solidFill>
                <a:latin typeface="Times New Roman" pitchFamily="65" charset="-122"/>
                <a:ea typeface="宋体" pitchFamily="65" charset="-122"/>
              </a:rPr>
              <a:t>    </a:t>
            </a:r>
            <a:r>
              <a:rPr lang="en-US" altLang="zh-CN"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2325045"/>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不足:①画线词语意思相近;②词语堆砌、累赘;③意思重复;④不够简明。(1分,答出任意一点即可)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改正:①克服重重困难后,出现在我们面前的将是无限绚烂的未来。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②克服重重困难后,出现在我们面前的将是无比璀璨的未来。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③画线部分保留其中一个。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④将“无限绚烂的”删除。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⑤将“无比璀璨的”删除。(1分,答出任意一点即可)</a:t>
            </a:r>
            <a:endParaRPr lang="zh-CN" altLang="en-US" dirty="0"/>
          </a:p>
        </p:txBody>
      </p:sp>
      <p:sp>
        <p:nvSpPr>
          <p:cNvPr id="4" name="TextBox 2"/>
          <p:cNvSpPr txBox="1"/>
          <p:nvPr/>
        </p:nvSpPr>
        <p:spPr>
          <a:xfrm>
            <a:off x="720000" y="4330485"/>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此题考查的是病句的辨析与修改能力。“无限绚烂”“无比璀璨”的意思相近,属于病句中的重</a:t>
            </a:r>
            <a:br>
              <a:rPr dirty="0"/>
            </a:br>
            <a:r>
              <a:rPr lang="zh-CN" altLang="en-US" sz="1417" kern="0" dirty="0">
                <a:solidFill>
                  <a:srgbClr val="000000"/>
                </a:solidFill>
                <a:latin typeface="Times New Roman" pitchFamily="65" charset="-122"/>
                <a:ea typeface="宋体" pitchFamily="65" charset="-122"/>
              </a:rPr>
              <a:t>复啰唆,需删去其中一个。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2704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.(2019内蒙古包头,4)对下列画线的病句修改不正确的一项是(2分)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a:t>
            </a:r>
            <a:r>
              <a:rPr lang="zh-CN" altLang="en-US" sz="1417" u="sng" kern="0" dirty="0">
                <a:solidFill>
                  <a:srgbClr val="000000"/>
                </a:solidFill>
                <a:latin typeface="Times New Roman" pitchFamily="65" charset="-122"/>
                <a:ea typeface="宋体" pitchFamily="65" charset="-122"/>
              </a:rPr>
              <a:t>近年来,青少年近视问题日益严重,各年龄段青少年的近视呈现出发病年龄早、进展快、程度深。</a:t>
            </a:r>
            <a:br>
              <a:rPr dirty="0"/>
            </a:b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调查显示,课业负担重、户外活动少及电子产品等是导致青少年近视的重要原因。</a:t>
            </a:r>
            <a:r>
              <a:rPr lang="zh-CN" altLang="en-US" sz="1417" kern="0" dirty="0">
                <a:solidFill>
                  <a:srgbClr val="000000"/>
                </a:solidFill>
                <a:latin typeface="Times New Roman" pitchFamily="65" charset="-122"/>
                <a:ea typeface="宋体" pitchFamily="65" charset="-122"/>
              </a:rPr>
              <a:t>面对这一问题,我们</a:t>
            </a:r>
            <a:br>
              <a:rPr dirty="0"/>
            </a:br>
            <a:r>
              <a:rPr lang="zh-CN" altLang="en-US" sz="1417" kern="0" dirty="0">
                <a:solidFill>
                  <a:srgbClr val="000000"/>
                </a:solidFill>
                <a:latin typeface="Times New Roman" pitchFamily="65" charset="-122"/>
                <a:ea typeface="宋体" pitchFamily="65" charset="-122"/>
              </a:rPr>
              <a:t>需要以科学的态度对待。③</a:t>
            </a:r>
            <a:r>
              <a:rPr lang="zh-CN" altLang="en-US" sz="1417" u="sng" kern="0" dirty="0">
                <a:solidFill>
                  <a:srgbClr val="000000"/>
                </a:solidFill>
                <a:latin typeface="Times New Roman" pitchFamily="65" charset="-122"/>
                <a:ea typeface="宋体" pitchFamily="65" charset="-122"/>
              </a:rPr>
              <a:t>一方面要努力预防青少年近视的发生,另一方面也要对其进行合理治疗、正</a:t>
            </a:r>
            <a:br>
              <a:rPr dirty="0"/>
            </a:br>
            <a:r>
              <a:rPr lang="zh-CN" altLang="en-US" sz="1417" u="sng" kern="0" dirty="0">
                <a:solidFill>
                  <a:srgbClr val="000000"/>
                </a:solidFill>
                <a:latin typeface="Times New Roman" pitchFamily="65" charset="-122"/>
                <a:ea typeface="宋体" pitchFamily="65" charset="-122"/>
              </a:rPr>
              <a:t>确诊断。</a:t>
            </a:r>
            <a:r>
              <a:rPr lang="zh-CN" altLang="en-US" sz="1417" kern="0" dirty="0">
                <a:solidFill>
                  <a:srgbClr val="000000"/>
                </a:solidFill>
                <a:latin typeface="Times New Roman" pitchFamily="65" charset="-122"/>
                <a:ea typeface="宋体" pitchFamily="65" charset="-122"/>
              </a:rPr>
              <a:t>我们要从多层面关注青少年近视防控问题,营造“政府主导、专家指导、学校教育、家庭重</a:t>
            </a:r>
            <a:br>
              <a:rPr dirty="0"/>
            </a:br>
            <a:r>
              <a:rPr lang="zh-CN" altLang="en-US" sz="1417" kern="0" dirty="0">
                <a:solidFill>
                  <a:srgbClr val="000000"/>
                </a:solidFill>
                <a:latin typeface="Times New Roman" pitchFamily="65" charset="-122"/>
                <a:ea typeface="宋体" pitchFamily="65" charset="-122"/>
              </a:rPr>
              <a:t>视”的良好氛围。④</a:t>
            </a:r>
            <a:r>
              <a:rPr lang="zh-CN" altLang="en-US" sz="1417" u="sng" kern="0" dirty="0">
                <a:solidFill>
                  <a:srgbClr val="000000"/>
                </a:solidFill>
                <a:latin typeface="Times New Roman" pitchFamily="65" charset="-122"/>
                <a:ea typeface="宋体" pitchFamily="65" charset="-122"/>
              </a:rPr>
              <a:t>社会要通过广泛宣传健康的用眼知识,组织医疗机构定期为青少年做视力监测等方</a:t>
            </a:r>
            <a:br>
              <a:rPr dirty="0"/>
            </a:br>
            <a:r>
              <a:rPr lang="zh-CN" altLang="en-US" sz="1417" u="sng" kern="0" dirty="0">
                <a:solidFill>
                  <a:srgbClr val="000000"/>
                </a:solidFill>
                <a:latin typeface="Times New Roman" pitchFamily="65" charset="-122"/>
                <a:ea typeface="宋体" pitchFamily="65" charset="-122"/>
              </a:rPr>
              <a:t>式,树立起一套完整的近视防控体系。</a:t>
            </a:r>
            <a:r>
              <a:rPr lang="zh-CN" altLang="en-US" sz="1417" kern="0" dirty="0">
                <a:solidFill>
                  <a:srgbClr val="000000"/>
                </a:solidFill>
                <a:latin typeface="Times New Roman" pitchFamily="65" charset="-122"/>
                <a:ea typeface="宋体" pitchFamily="65" charset="-122"/>
              </a:rPr>
              <a:t>学校要切实减轻青少年的课业负担。家长要引导孩子少看电视,少</a:t>
            </a:r>
            <a:br>
              <a:rPr dirty="0"/>
            </a:br>
            <a:r>
              <a:rPr lang="zh-CN" altLang="en-US" sz="1417" kern="0" dirty="0">
                <a:solidFill>
                  <a:srgbClr val="000000"/>
                </a:solidFill>
                <a:latin typeface="Times New Roman" pitchFamily="65" charset="-122"/>
                <a:ea typeface="宋体" pitchFamily="65" charset="-122"/>
              </a:rPr>
              <a:t>用手机,培养孩子科学用眼的好习惯。全社会要行动起来,共同呵护孩子的眼睛,让他们拥有一个光明的未</a:t>
            </a:r>
            <a:br>
              <a:rPr dirty="0"/>
            </a:br>
            <a:r>
              <a:rPr lang="zh-CN" altLang="en-US" sz="1417" kern="0" dirty="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A.第①句:在“程度深”后面加上“的趋势”。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B.第②句:在“电子产品”前面加“过度使用”。</a:t>
            </a:r>
            <a:endParaRPr lang="zh-CN" altLang="en-US" dirty="0"/>
          </a:p>
        </p:txBody>
      </p:sp>
      <p:sp>
        <p:nvSpPr>
          <p:cNvPr id="3" name="TextBox 2"/>
          <p:cNvSpPr txBox="1"/>
          <p:nvPr/>
        </p:nvSpPr>
        <p:spPr>
          <a:xfrm>
            <a:off x="720000" y="4198949"/>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C.第③句:“合理治疗”与“正确诊断”位置互换。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D.第④句:去掉“通过”。</a:t>
            </a:r>
            <a:endParaRPr lang="zh-CN" altLang="en-US" dirty="0"/>
          </a:p>
        </p:txBody>
      </p:sp>
      <p:sp>
        <p:nvSpPr>
          <p:cNvPr id="4" name="TextBox 2"/>
          <p:cNvSpPr txBox="1"/>
          <p:nvPr/>
        </p:nvSpPr>
        <p:spPr>
          <a:xfrm>
            <a:off x="720000" y="476638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“树立”与“体系”搭配不当,可将“树立”改为“建立”。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.(2018山东潍坊,11)在社区组织的推进“全民阅读”活动中,你参与了部分工作。请完成以下任务。(4分)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下面是社区阅读调查报告的部分内容,其中有多处语病,请指出两处并提出修改意见。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①大众阅读作为社区文明程度的标志之一,一直受到各方关注。②在推进“全民阅读”活动中,我们社区</a:t>
            </a:r>
            <a:br>
              <a:rPr dirty="0"/>
            </a:br>
            <a:r>
              <a:rPr lang="zh-CN" altLang="en-US" sz="1417" kern="0" dirty="0">
                <a:solidFill>
                  <a:srgbClr val="000000"/>
                </a:solidFill>
                <a:latin typeface="Times New Roman" pitchFamily="65" charset="-122"/>
                <a:ea typeface="宋体" pitchFamily="65" charset="-122"/>
              </a:rPr>
              <a:t>居民的纸质阅读量和数字阅读量都呈现双升趋势。③阅读的目的,不仅是长知识,增技能,而是让人成为更</a:t>
            </a:r>
            <a:br>
              <a:rPr dirty="0"/>
            </a:br>
            <a:r>
              <a:rPr lang="zh-CN" altLang="en-US" sz="1417" kern="0" dirty="0">
                <a:solidFill>
                  <a:srgbClr val="000000"/>
                </a:solidFill>
                <a:latin typeface="Times New Roman" pitchFamily="65" charset="-122"/>
                <a:ea typeface="宋体" pitchFamily="65" charset="-122"/>
              </a:rPr>
              <a:t>加完美的人。④一个人能否成为真正的读书人,关键在于有深厚的阅读兴趣和良好的阅读习惯。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处,修改意见:</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处,修改意见:</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3223722"/>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(1)②　去掉“都”(将“双升”改为“上升”)。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(2)③　将“而是”改为“而且是”。(3)④　在“在于”后面加“是否”(将“能否”改为“能”　删去</a:t>
            </a:r>
            <a:br>
              <a:rPr dirty="0"/>
            </a:br>
            <a:r>
              <a:rPr lang="zh-CN" altLang="en-US" sz="1417" kern="0" dirty="0">
                <a:solidFill>
                  <a:srgbClr val="000000"/>
                </a:solidFill>
                <a:latin typeface="Times New Roman" pitchFamily="65" charset="-122"/>
                <a:ea typeface="宋体" pitchFamily="65" charset="-122"/>
              </a:rPr>
              <a:t>“能否”)。(4分,每小题2分,找出错误1分,改正1分。答出任意两个即可)</a:t>
            </a:r>
            <a:endParaRPr lang="zh-CN" altLang="en-US" dirty="0"/>
          </a:p>
        </p:txBody>
      </p:sp>
      <p:sp>
        <p:nvSpPr>
          <p:cNvPr id="4" name="TextBox 2"/>
          <p:cNvSpPr txBox="1"/>
          <p:nvPr/>
        </p:nvSpPr>
        <p:spPr>
          <a:xfrm>
            <a:off x="717009" y="4180651"/>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本题考查分析并修改病句的能力。②处语意重复,③处关联词搭配不当,④处两面对一面。任选两</a:t>
            </a:r>
            <a:br>
              <a:rPr dirty="0"/>
            </a:br>
            <a:r>
              <a:rPr lang="zh-CN" altLang="en-US" sz="1417" kern="0" dirty="0">
                <a:solidFill>
                  <a:srgbClr val="000000"/>
                </a:solidFill>
                <a:latin typeface="Times New Roman" pitchFamily="65" charset="-122"/>
                <a:ea typeface="宋体" pitchFamily="65" charset="-122"/>
              </a:rPr>
              <a:t>句作答即可。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(2017吉林改编,6&lt;2&gt;)阅读语段,按要求完成下面的题目。(1分)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①世界需要爱。②没有了爱,谁也无法阻塞人生的风雨。③爱如漆黑长夜里的明灯,为孤寂失路的人指引</a:t>
            </a:r>
            <a:br>
              <a:rPr dirty="0"/>
            </a:br>
            <a:r>
              <a:rPr lang="zh-CN" altLang="en-US" sz="1417" kern="0" dirty="0">
                <a:solidFill>
                  <a:srgbClr val="000000"/>
                </a:solidFill>
                <a:latin typeface="Times New Roman" pitchFamily="65" charset="-122"/>
                <a:ea typeface="宋体" pitchFamily="65" charset="-122"/>
              </a:rPr>
              <a:t>方向;爱如茫茫沙漠中的绿洲,为唇焦口燥的人呈上琼浆。④只有在爱的怀抱中,才能幸福快乐地成长。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“谁也无法阻塞人生的风雨”有语病,请改正过来。</a:t>
            </a:r>
            <a:endParaRPr lang="zh-CN" altLang="en-US" dirty="0"/>
          </a:p>
        </p:txBody>
      </p:sp>
      <p:sp>
        <p:nvSpPr>
          <p:cNvPr id="3" name="TextBox 2"/>
          <p:cNvSpPr txBox="1"/>
          <p:nvPr/>
        </p:nvSpPr>
        <p:spPr>
          <a:xfrm>
            <a:off x="720000" y="286468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“阻塞”改为“阻挡”</a:t>
            </a:r>
            <a:endParaRPr lang="zh-CN" altLang="en-US" dirty="0"/>
          </a:p>
        </p:txBody>
      </p:sp>
      <p:sp>
        <p:nvSpPr>
          <p:cNvPr id="4" name="TextBox 3"/>
          <p:cNvSpPr txBox="1"/>
          <p:nvPr/>
        </p:nvSpPr>
        <p:spPr>
          <a:xfrm>
            <a:off x="720000" y="326618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本题考查辨析病句的能力。“阻塞”与“风雨”动宾搭配不当。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句子基础知识</a:t>
            </a:r>
          </a:p>
        </p:txBody>
      </p:sp>
      <p:sp>
        <p:nvSpPr>
          <p:cNvPr id="3" name="TextBox 2"/>
          <p:cNvSpPr txBox="1"/>
          <p:nvPr/>
        </p:nvSpPr>
        <p:spPr>
          <a:xfrm>
            <a:off x="720000" y="1198553"/>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(2020黑龙江齐齐哈尔,5)下列选项分析错误的一项是(2分)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A.热爱祖国、报纸杂志、打扫教室这三个短语的类型各不相同。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B.汉语中有不少带有或褒或贬感情色彩的词语,如“伟大”“温暖”“奋不顾身”等,称为褒义词;“愚</a:t>
            </a:r>
            <a:br>
              <a:rPr dirty="0"/>
            </a:br>
            <a:r>
              <a:rPr lang="zh-CN" altLang="en-US" sz="1417" kern="0" dirty="0">
                <a:solidFill>
                  <a:srgbClr val="000000"/>
                </a:solidFill>
                <a:latin typeface="Times New Roman" pitchFamily="65" charset="-122"/>
                <a:ea typeface="宋体" pitchFamily="65" charset="-122"/>
              </a:rPr>
              <a:t>蠢”“丑陋”“见利忘义”等,称为贬义词。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C.“语音识别技术主要解决30厘米到5米范围内的语音交互问题。”这个句子的主语是“语音识别技</a:t>
            </a:r>
            <a:br>
              <a:rPr dirty="0"/>
            </a:br>
            <a:r>
              <a:rPr lang="zh-CN" altLang="en-US" sz="1417" kern="0" dirty="0">
                <a:solidFill>
                  <a:srgbClr val="000000"/>
                </a:solidFill>
                <a:latin typeface="Times New Roman" pitchFamily="65" charset="-122"/>
                <a:ea typeface="宋体" pitchFamily="65" charset="-122"/>
              </a:rPr>
              <a:t>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D.“应该关注的是传统文化的形式,还是传统文化的内涵?这值得我们认真思考。”这两句话标点符号使</a:t>
            </a:r>
            <a:br>
              <a:rPr dirty="0"/>
            </a:br>
            <a:r>
              <a:rPr lang="zh-CN" altLang="en-US" sz="1417" kern="0" dirty="0">
                <a:solidFill>
                  <a:srgbClr val="000000"/>
                </a:solidFill>
                <a:latin typeface="Times New Roman" pitchFamily="65" charset="-122"/>
                <a:ea typeface="宋体" pitchFamily="65" charset="-122"/>
              </a:rPr>
              <a:t>用正确。</a:t>
            </a:r>
            <a:endParaRPr lang="zh-CN" altLang="en-US" dirty="0"/>
          </a:p>
        </p:txBody>
      </p:sp>
      <p:sp>
        <p:nvSpPr>
          <p:cNvPr id="4" name="TextBox 2"/>
          <p:cNvSpPr txBox="1"/>
          <p:nvPr/>
        </p:nvSpPr>
        <p:spPr>
          <a:xfrm>
            <a:off x="720000" y="383768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“热爱祖国”和“打扫教室”都是动宾短语。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.(2018辽宁沈阳,3)下列各项中分析正确的一项是(3分)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青春</a:t>
            </a:r>
            <a:r>
              <a:rPr lang="zh-CN" altLang="en-US" sz="1417" kern="0" dirty="0">
                <a:solidFill>
                  <a:srgbClr val="000000"/>
                </a:solidFill>
                <a:latin typeface="Times New Roman" pitchFamily="65" charset="-122"/>
                <a:ea typeface="宋体" pitchFamily="65" charset="-122"/>
              </a:rPr>
              <a:t>,就应该像春天里的蒲公英,即使</a:t>
            </a:r>
            <a:r>
              <a:rPr lang="zh-CN" altLang="en-US" sz="1417" u="sng" kern="0" dirty="0">
                <a:solidFill>
                  <a:srgbClr val="000000"/>
                </a:solidFill>
                <a:latin typeface="Times New Roman" pitchFamily="65" charset="-122"/>
                <a:ea typeface="宋体" pitchFamily="65" charset="-122"/>
              </a:rPr>
              <a:t>力气单薄</a:t>
            </a:r>
            <a:r>
              <a:rPr lang="zh-CN" altLang="en-US" sz="1417" kern="0" dirty="0">
                <a:solidFill>
                  <a:srgbClr val="000000"/>
                </a:solidFill>
                <a:latin typeface="Times New Roman" pitchFamily="65" charset="-122"/>
                <a:ea typeface="宋体" pitchFamily="65" charset="-122"/>
              </a:rPr>
              <a:t>,借着风力也要飞向远方。这样,你才会知道世界不再只</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一</a:t>
            </a:r>
            <a:br>
              <a:rPr dirty="0"/>
            </a:br>
            <a:r>
              <a:rPr lang="zh-CN" altLang="en-US" sz="1417" kern="0" dirty="0">
                <a:solidFill>
                  <a:srgbClr val="000000"/>
                </a:solidFill>
                <a:latin typeface="Times New Roman" pitchFamily="65" charset="-122"/>
                <a:ea typeface="宋体" pitchFamily="65" charset="-122"/>
              </a:rPr>
              <a:t>座好看的玻璃房,</a:t>
            </a:r>
            <a:r>
              <a:rPr lang="zh-CN" altLang="en-US" sz="1417" u="sng" kern="0" dirty="0">
                <a:solidFill>
                  <a:srgbClr val="000000"/>
                </a:solidFill>
                <a:latin typeface="Times New Roman" pitchFamily="65" charset="-122"/>
                <a:ea typeface="宋体" pitchFamily="65" charset="-122"/>
              </a:rPr>
              <a:t>才</a:t>
            </a:r>
            <a:r>
              <a:rPr lang="zh-CN" altLang="en-US" sz="1417" kern="0" dirty="0">
                <a:solidFill>
                  <a:srgbClr val="000000"/>
                </a:solidFill>
                <a:latin typeface="Times New Roman" pitchFamily="65" charset="-122"/>
                <a:ea typeface="宋体" pitchFamily="65" charset="-122"/>
              </a:rPr>
              <a:t>会看见眼前不再只是一道堵心的墙。</a:t>
            </a:r>
            <a:r>
              <a:rPr lang="zh-CN" altLang="en-US" sz="1417" u="sng" kern="0" dirty="0">
                <a:solidFill>
                  <a:srgbClr val="000000"/>
                </a:solidFill>
                <a:latin typeface="Times New Roman" pitchFamily="65" charset="-122"/>
                <a:ea typeface="宋体" pitchFamily="65" charset="-122"/>
              </a:rPr>
              <a:t>飞翔,会让你见识到你未曾见过的东西,让你的人</a:t>
            </a:r>
            <a:br>
              <a:rPr dirty="0"/>
            </a:br>
            <a:r>
              <a:rPr lang="zh-CN" altLang="en-US" sz="1417" u="sng" kern="0" dirty="0">
                <a:solidFill>
                  <a:srgbClr val="000000"/>
                </a:solidFill>
                <a:latin typeface="Times New Roman" pitchFamily="65" charset="-122"/>
                <a:ea typeface="宋体" pitchFamily="65" charset="-122"/>
              </a:rPr>
              <a:t>生半径像水一样漫延到更宽更远。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A.“青春”是形容词,“才”是副词,“力气单薄”是偏正短语。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B.“即使力气单薄,借着风力也要飞向远方。”这个句子是递进关系复句。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C.“你才会知道世界不再只是一座好看的玻璃房”中“是”充当此句谓语成分。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D.画线句子有语病,修改方法之一是:在“更宽更远”后添加“的地方”。</a:t>
            </a:r>
            <a:endParaRPr lang="zh-CN" altLang="en-US" dirty="0"/>
          </a:p>
        </p:txBody>
      </p:sp>
      <p:sp>
        <p:nvSpPr>
          <p:cNvPr id="3" name="TextBox 2"/>
          <p:cNvSpPr txBox="1"/>
          <p:nvPr/>
        </p:nvSpPr>
        <p:spPr>
          <a:xfrm>
            <a:off x="720000" y="3476145"/>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 A.“青春”是名词,“力气单薄”是主谓短语。B.“即使力气单薄,借着风力也要飞向远方”</a:t>
            </a:r>
            <a:br>
              <a:rPr dirty="0"/>
            </a:br>
            <a:r>
              <a:rPr lang="zh-CN" altLang="en-US" sz="1417" kern="0" dirty="0">
                <a:solidFill>
                  <a:srgbClr val="000000"/>
                </a:solidFill>
                <a:latin typeface="Times New Roman" pitchFamily="65" charset="-122"/>
                <a:ea typeface="宋体" pitchFamily="65" charset="-122"/>
              </a:rPr>
              <a:t>是假设复句。C.句中的谓语成分为“知道”;“世界不再只是一座好看的玻璃房”是“知道”的宾语(主</a:t>
            </a:r>
            <a:br>
              <a:rPr dirty="0"/>
            </a:br>
            <a:r>
              <a:rPr lang="zh-CN" altLang="en-US" sz="1417" kern="0" dirty="0">
                <a:solidFill>
                  <a:srgbClr val="000000"/>
                </a:solidFill>
                <a:latin typeface="Times New Roman" pitchFamily="65" charset="-122"/>
                <a:ea typeface="宋体" pitchFamily="65" charset="-122"/>
              </a:rPr>
              <a:t>谓短语充当宾语),句中的“是”只是主谓短语中的“小谓语”。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(2020株洲,4)下列句子中没有语病的一句是(3分)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A.我国近期的各类口罩生产量,除了满足中国市场以外,还销往海外各国。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B.你们与新世纪的中国一路同行、成长,和中国的新时代一起追梦、圆梦。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C.有无对人民的情感认同,是很多现代作家文学创作取得成功的重要原因。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D.从无数的事实中告诉我们,要想取得优秀成绩,最好每天都进行了训练。</a:t>
            </a:r>
            <a:endParaRPr lang="zh-CN" altLang="en-US" dirty="0"/>
          </a:p>
        </p:txBody>
      </p:sp>
      <p:sp>
        <p:nvSpPr>
          <p:cNvPr id="3" name="TextBox 2"/>
          <p:cNvSpPr txBox="1"/>
          <p:nvPr/>
        </p:nvSpPr>
        <p:spPr>
          <a:xfrm>
            <a:off x="720000" y="3217526"/>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本题考查学生辨析病句的能力。A.搭配不当,将“我国近期的各类口罩生产量”改为“我国近</a:t>
            </a:r>
            <a:br>
              <a:rPr dirty="0"/>
            </a:br>
            <a:r>
              <a:rPr lang="zh-CN" altLang="en-US" sz="1417" kern="0" dirty="0">
                <a:solidFill>
                  <a:srgbClr val="000000"/>
                </a:solidFill>
                <a:latin typeface="Times New Roman" pitchFamily="65" charset="-122"/>
                <a:ea typeface="宋体" pitchFamily="65" charset="-122"/>
              </a:rPr>
              <a:t>期生产的各类口罩”。C.两面对一面,在“取得”前加“能否”。D.缺少主语,去掉“从”和“中”;删去</a:t>
            </a:r>
            <a:br>
              <a:rPr dirty="0"/>
            </a:br>
            <a:r>
              <a:rPr lang="zh-CN" altLang="en-US" sz="1417" kern="0" dirty="0">
                <a:solidFill>
                  <a:srgbClr val="000000"/>
                </a:solidFill>
                <a:latin typeface="Times New Roman" pitchFamily="65" charset="-122"/>
                <a:ea typeface="宋体" pitchFamily="65" charset="-122"/>
              </a:rPr>
              <a:t>“了”。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(2018湖北黄冈,13)下列句子所作的判断与分析,不正确的一项是(2分)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A.“跑”“公里”“非常”“哪里”“关于”等词语的词性,依次是动词、量词、副词、代词、介词。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B.“道德高尚”“拨动心弦”“中国方案”“打扫干净”四个短语的结构完全不同。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C.“5月16日上午,伟大的医药学家李时珍诞辰500周年系列纪念活动在湖北省武汉市隆重举行。”这个</a:t>
            </a:r>
            <a:br>
              <a:rPr dirty="0"/>
            </a:br>
            <a:r>
              <a:rPr lang="zh-CN" altLang="en-US" sz="1417" kern="0" dirty="0">
                <a:solidFill>
                  <a:srgbClr val="000000"/>
                </a:solidFill>
                <a:latin typeface="Times New Roman" pitchFamily="65" charset="-122"/>
                <a:ea typeface="宋体" pitchFamily="65" charset="-122"/>
              </a:rPr>
              <a:t>句子的主干是:活动举行。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D.“他这样做,并不是为了得到老师的表扬,而是发自内心的自觉行为。”这是一个表示转折关系的复</a:t>
            </a:r>
            <a:br>
              <a:rPr dirty="0"/>
            </a:br>
            <a:r>
              <a:rPr lang="zh-CN" altLang="en-US" sz="1417" kern="0" dirty="0">
                <a:solidFill>
                  <a:srgbClr val="000000"/>
                </a:solidFill>
                <a:latin typeface="Times New Roman" pitchFamily="65" charset="-122"/>
                <a:ea typeface="宋体" pitchFamily="65" charset="-122"/>
              </a:rPr>
              <a:t>句。</a:t>
            </a:r>
            <a:endParaRPr lang="zh-CN" altLang="en-US" dirty="0"/>
          </a:p>
        </p:txBody>
      </p:sp>
      <p:sp>
        <p:nvSpPr>
          <p:cNvPr id="3" name="TextBox 2"/>
          <p:cNvSpPr txBox="1"/>
          <p:nvPr/>
        </p:nvSpPr>
        <p:spPr>
          <a:xfrm>
            <a:off x="720000" y="375931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本题考查语法知识的理解运用能力。“不是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”引导的句子之间的关系是并列关</a:t>
            </a:r>
            <a:br>
              <a:rPr dirty="0"/>
            </a:br>
            <a:r>
              <a:rPr lang="zh-CN" altLang="en-US" sz="1417" kern="0" dirty="0">
                <a:solidFill>
                  <a:srgbClr val="000000"/>
                </a:solidFill>
                <a:latin typeface="Times New Roman" pitchFamily="65" charset="-122"/>
                <a:ea typeface="宋体" pitchFamily="65" charset="-122"/>
              </a:rPr>
              <a:t>系,不是转折关系。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辨析病句</a:t>
            </a:r>
          </a:p>
        </p:txBody>
      </p:sp>
      <p:sp>
        <p:nvSpPr>
          <p:cNvPr id="3" name="TextBox 2"/>
          <p:cNvSpPr txBox="1"/>
          <p:nvPr/>
        </p:nvSpPr>
        <p:spPr>
          <a:xfrm>
            <a:off x="720000" y="1692011"/>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(2020衡阳,4)下列语句中</a:t>
            </a:r>
            <a:r>
              <a:rPr lang="zh-CN" altLang="en-US" sz="1417" u="sng" kern="0" dirty="0">
                <a:solidFill>
                  <a:srgbClr val="000000"/>
                </a:solidFill>
                <a:latin typeface="Times New Roman" pitchFamily="65" charset="-122"/>
                <a:ea typeface="宋体" pitchFamily="65" charset="-122"/>
              </a:rPr>
              <a:t>没有语病</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A.人的一生约有三分之二左右的时间都在吃饭睡觉、休闲娱乐。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B.能否把爱国主义教育作为永恒主题,是培养青年爱国情怀的重要途径。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C.张亮以2小时19分的成绩刷新世界纪录,成为全世界陆上赛艇马拉松划得最快的人。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D.家里的客厅常常回荡着爸爸爽朗的笑声和妈妈深情的眼神。</a:t>
            </a:r>
            <a:endParaRPr lang="zh-CN" altLang="en-US" dirty="0"/>
          </a:p>
        </p:txBody>
      </p:sp>
      <p:sp>
        <p:nvSpPr>
          <p:cNvPr id="4" name="TextBox 2"/>
          <p:cNvSpPr txBox="1"/>
          <p:nvPr/>
        </p:nvSpPr>
        <p:spPr>
          <a:xfrm>
            <a:off x="720000" y="3401791"/>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本题考查学生辨析病句的能力。 A.成分赘余,“约”和“左右”去掉任意一个。B.两面对一</a:t>
            </a:r>
            <a:br>
              <a:rPr dirty="0"/>
            </a:br>
            <a:r>
              <a:rPr lang="zh-CN" altLang="en-US" sz="1417" kern="0" dirty="0">
                <a:solidFill>
                  <a:srgbClr val="000000"/>
                </a:solidFill>
                <a:latin typeface="Times New Roman" pitchFamily="65" charset="-122"/>
                <a:ea typeface="宋体" pitchFamily="65" charset="-122"/>
              </a:rPr>
              <a:t>面,将“能否”去掉。D.搭配不当,“回荡”的只能是“笑声”,“眼神”不能“回荡”。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(2016益阳,4)下列各句</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语病的一项是(3分)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A.国家有关部门明确要求不得在娱乐访谈、娱乐新闻等节目中宣传炒作明星子女。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B.在益阳市反腐倡廉警示教育基地,让大家领略了中华传统文化中的为政之道、修身之方。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C.资江风光带建设工程总面积差不多15平方公里以上。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D.只要尊重一切生命,才能最后尊重人类自己。</a:t>
            </a:r>
            <a:endParaRPr lang="zh-CN" altLang="en-US" dirty="0"/>
          </a:p>
        </p:txBody>
      </p:sp>
      <p:sp>
        <p:nvSpPr>
          <p:cNvPr id="3" name="TextBox 2"/>
          <p:cNvSpPr txBox="1"/>
          <p:nvPr/>
        </p:nvSpPr>
        <p:spPr>
          <a:xfrm>
            <a:off x="720000" y="315335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B.缺主语,“在”和“让”去掉其一。C.“差不多”与“以上”矛盾。D.关联词搭配有误,将</a:t>
            </a:r>
            <a:br>
              <a:rPr dirty="0"/>
            </a:br>
            <a:r>
              <a:rPr lang="zh-CN" altLang="en-US" sz="1417" kern="0" dirty="0">
                <a:solidFill>
                  <a:srgbClr val="000000"/>
                </a:solidFill>
                <a:latin typeface="Times New Roman" pitchFamily="65" charset="-122"/>
                <a:ea typeface="宋体" pitchFamily="65" charset="-122"/>
              </a:rPr>
              <a:t>“只要”改为“只有”。</a:t>
            </a:r>
            <a:endParaRPr lang="zh-CN" altLang="en-US" dirty="0"/>
          </a:p>
        </p:txBody>
      </p:sp>
      <p:sp>
        <p:nvSpPr>
          <p:cNvPr id="4" name="TextBox 2"/>
          <p:cNvSpPr txBox="1"/>
          <p:nvPr/>
        </p:nvSpPr>
        <p:spPr>
          <a:xfrm>
            <a:off x="720000" y="3901857"/>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句子缺少主语的情况难以判断时,一定要找句子主干,警惕介词与使令动词同时出现,它们同时</a:t>
            </a:r>
            <a:br>
              <a:rPr dirty="0"/>
            </a:br>
            <a:r>
              <a:rPr lang="zh-CN" altLang="en-US" sz="1417" kern="0" dirty="0">
                <a:solidFill>
                  <a:srgbClr val="000000"/>
                </a:solidFill>
                <a:latin typeface="Times New Roman" pitchFamily="65" charset="-122"/>
                <a:ea typeface="宋体" pitchFamily="65" charset="-122"/>
              </a:rPr>
              <a:t>出现就易使句子缺少主语。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(2020云南,4)对下列病句的病因解说,不正确的一项是(2分)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A.现场采样是一个环境监测中十分重要的环节。(“一个”不应放在“环境监测”的前面,语序不当)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B.随着国内疫情得到有效控制,使人民生活逐渐恢复正常。(“随着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”和“使</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”连用,使句子缺少</a:t>
            </a:r>
            <a:br>
              <a:rPr dirty="0"/>
            </a:br>
            <a:r>
              <a:rPr lang="zh-CN" altLang="en-US" sz="1417" kern="0" dirty="0">
                <a:solidFill>
                  <a:srgbClr val="000000"/>
                </a:solidFill>
                <a:latin typeface="Times New Roman" pitchFamily="65" charset="-122"/>
                <a:ea typeface="宋体" pitchFamily="65" charset="-122"/>
              </a:rPr>
              <a:t>主语)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C.老王和老李是我的忘年交,他80多岁了,很喜欢侍弄花草。(“他”指代不明)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D.能否搞好中小学生思想道德教育,是提高学生德育素养的重要途径。(“提高”和“途径”搭配不当)</a:t>
            </a:r>
            <a:endParaRPr lang="zh-CN" altLang="en-US" dirty="0"/>
          </a:p>
        </p:txBody>
      </p:sp>
      <p:sp>
        <p:nvSpPr>
          <p:cNvPr id="3" name="TextBox 2"/>
          <p:cNvSpPr txBox="1"/>
          <p:nvPr/>
        </p:nvSpPr>
        <p:spPr>
          <a:xfrm>
            <a:off x="720000" y="355193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此题考查辨析病句的能力。D项,“能否搞好”和“提高”两面对一面,应去掉“能否”。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(2019四川成都A卷,4)下列语句中没有语病的一项是(3分)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A.通过阅读刘慈欣的作品,使我们看到恢弘的科幻世界,感受到诗意的英雄主义情怀。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B.成都市申办2025年世运会,无疑不是成都积极创建世界赛事名城的重要举措之一。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C.为了后代能遥望星空,荡舟碧波,我们应该坚持绿色生活理念,增强低碳生活方式。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D.市教育局推动的“研学旅行”项目,在丰富学生见闻的同时提升了学生的人文素养。</a:t>
            </a:r>
            <a:endParaRPr lang="zh-CN" altLang="en-US" dirty="0"/>
          </a:p>
        </p:txBody>
      </p:sp>
      <p:sp>
        <p:nvSpPr>
          <p:cNvPr id="3" name="TextBox 2"/>
          <p:cNvSpPr txBox="1"/>
          <p:nvPr/>
        </p:nvSpPr>
        <p:spPr>
          <a:xfrm>
            <a:off x="720000" y="315335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A.成分残缺,可删去“使”。B.否定失当,应删去“不”。C.搭配不当,应将“增强”改为“倡</a:t>
            </a:r>
            <a:br>
              <a:rPr dirty="0"/>
            </a:br>
            <a:r>
              <a:rPr lang="zh-CN" altLang="en-US" sz="1417" kern="0" dirty="0">
                <a:solidFill>
                  <a:srgbClr val="000000"/>
                </a:solidFill>
                <a:latin typeface="Times New Roman" pitchFamily="65" charset="-122"/>
                <a:ea typeface="宋体" pitchFamily="65" charset="-122"/>
              </a:rPr>
              <a:t>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(2018湖北黄冈,11)下列句子中,没有语病的一项是(2分)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A.傅雷以深厚的学养、真挚的父爱,倾听着万里之外儿子的每一次心跳和儿子前进路上可能出现的困难,</a:t>
            </a:r>
            <a:br>
              <a:rPr dirty="0"/>
            </a:br>
            <a:r>
              <a:rPr lang="zh-CN" altLang="en-US" sz="1417" kern="0" dirty="0">
                <a:solidFill>
                  <a:srgbClr val="000000"/>
                </a:solidFill>
                <a:latin typeface="Times New Roman" pitchFamily="65" charset="-122"/>
                <a:ea typeface="宋体" pitchFamily="65" charset="-122"/>
              </a:rPr>
              <a:t>用一封封的书信传递着自己的惦念。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B.央视《经典咏流传》最大的创新点是将传统诗词经典与现代流行相结合,有了这种传承方式,中华优秀</a:t>
            </a:r>
            <a:br>
              <a:rPr dirty="0"/>
            </a:br>
            <a:r>
              <a:rPr lang="zh-CN" altLang="en-US" sz="1417" kern="0" dirty="0">
                <a:solidFill>
                  <a:srgbClr val="000000"/>
                </a:solidFill>
                <a:latin typeface="Times New Roman" pitchFamily="65" charset="-122"/>
                <a:ea typeface="宋体" pitchFamily="65" charset="-122"/>
              </a:rPr>
              <a:t>传统文化一定能在青少年中开花、生根、结果。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C.“伸手的人生没滋味,拼搏的人生才幸福。”黄冈各级政府积极支持贫困户靠自己的努力走上脱贫致</a:t>
            </a:r>
            <a:br>
              <a:rPr dirty="0"/>
            </a:br>
            <a:r>
              <a:rPr lang="zh-CN" altLang="en-US" sz="1417" kern="0" dirty="0">
                <a:solidFill>
                  <a:srgbClr val="000000"/>
                </a:solidFill>
                <a:latin typeface="Times New Roman" pitchFamily="65" charset="-122"/>
                <a:ea typeface="宋体" pitchFamily="65" charset="-122"/>
              </a:rPr>
              <a:t>富,涌现了一大批不等不靠的自主脱贫典型。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D.文明是一种修养,这种修养是从日常生活的细节中一点一滴积累起来的,有时生活习惯中的细节才是一</a:t>
            </a:r>
            <a:br>
              <a:rPr dirty="0"/>
            </a:br>
            <a:r>
              <a:rPr lang="zh-CN" altLang="en-US" sz="1417" kern="0" dirty="0">
                <a:solidFill>
                  <a:srgbClr val="000000"/>
                </a:solidFill>
                <a:latin typeface="Times New Roman" pitchFamily="65" charset="-122"/>
                <a:ea typeface="宋体" pitchFamily="65" charset="-122"/>
              </a:rPr>
              <a:t>个人是否文明的最真实表现。</a:t>
            </a:r>
            <a:endParaRPr lang="zh-CN" altLang="en-US" dirty="0"/>
          </a:p>
        </p:txBody>
      </p:sp>
      <p:sp>
        <p:nvSpPr>
          <p:cNvPr id="3" name="TextBox 2"/>
          <p:cNvSpPr txBox="1"/>
          <p:nvPr/>
        </p:nvSpPr>
        <p:spPr>
          <a:xfrm>
            <a:off x="720000" y="3942091"/>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本题考查对病句的辨析能力。A.“倾听”与“困难”搭配不当。B.逻辑顺序不当,应改为“生</a:t>
            </a:r>
            <a:br>
              <a:rPr dirty="0"/>
            </a:br>
            <a:r>
              <a:rPr lang="zh-CN" altLang="en-US" sz="1417" kern="0" dirty="0">
                <a:solidFill>
                  <a:srgbClr val="000000"/>
                </a:solidFill>
                <a:latin typeface="Times New Roman" pitchFamily="65" charset="-122"/>
                <a:ea typeface="宋体" pitchFamily="65" charset="-122"/>
              </a:rPr>
              <a:t>根”“开花”“结果”。C.成分残缺,缺少宾语中心语,应在“走上脱贫致富”后加“的道路”;同时,“黄</a:t>
            </a:r>
            <a:br>
              <a:rPr dirty="0"/>
            </a:br>
            <a:r>
              <a:rPr lang="zh-CN" altLang="en-US" sz="1417" kern="0" dirty="0">
                <a:solidFill>
                  <a:srgbClr val="000000"/>
                </a:solidFill>
                <a:latin typeface="Times New Roman" pitchFamily="65" charset="-122"/>
                <a:ea typeface="宋体" pitchFamily="65" charset="-122"/>
              </a:rPr>
              <a:t>冈各级政府”作主语和“涌现了”搭配不当,应在“涌现”前加上“黄冈市”。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(2017湖北武汉,3)下列各句中</a:t>
            </a:r>
            <a:r>
              <a:rPr lang="zh-CN" altLang="en-US" sz="1417" u="sng" kern="0" dirty="0">
                <a:solidFill>
                  <a:srgbClr val="000000"/>
                </a:solidFill>
                <a:latin typeface="Times New Roman" pitchFamily="65" charset="-122"/>
                <a:ea typeface="宋体" pitchFamily="65" charset="-122"/>
              </a:rPr>
              <a:t>有语病</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A.首批征集选拔的摄影发烧友,兴高采烈地登上武汉第一高楼,抢先拍摄正在建设中的“长江主轴”。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B.武汉市新一轮招商引资工作取得了阶段性成果,但仍存在产业项目不多、项目转化速度不快。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C.今年6月10日是我国第一个“文化和自然遗产日”,各地纷纷开展了与此相关的宣传活动。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D.“一带一路”倡议得到沿线各国的理解、认同和支持,中国和这些国家之间的交流领域不断扩大。</a:t>
            </a:r>
            <a:endParaRPr lang="zh-CN" altLang="en-US" dirty="0"/>
          </a:p>
        </p:txBody>
      </p:sp>
      <p:sp>
        <p:nvSpPr>
          <p:cNvPr id="3" name="TextBox 2"/>
          <p:cNvSpPr txBox="1"/>
          <p:nvPr/>
        </p:nvSpPr>
        <p:spPr>
          <a:xfrm>
            <a:off x="720000" y="315335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   本题考查对病句的辨析能力。B项成分残缺,缺少了“存在”的宾语中心语,应在句末补上“的</a:t>
            </a:r>
            <a:br>
              <a:rPr dirty="0"/>
            </a:br>
            <a:r>
              <a:rPr lang="zh-CN" altLang="en-US" sz="1417" kern="0" dirty="0">
                <a:solidFill>
                  <a:srgbClr val="000000"/>
                </a:solidFill>
                <a:latin typeface="Times New Roman" pitchFamily="65" charset="-122"/>
                <a:ea typeface="宋体" pitchFamily="65" charset="-122"/>
              </a:rPr>
              <a:t>问题”。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(2016天津,3)下面句子</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A.有关领导在会议上明确要求,各部门必须尽快提高传染病防控工作。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B.曹文轩获“国际安徒生奖”,实现了中国作家在该奖项上零的突破。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C.随着部分地区高大树木的减少,使某些珍稀鸟类只能选择在高压电塔上筑巢。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D.在巡检排查过程中,我市供电部门解决并发现了居民用电方面的问题。</a:t>
            </a:r>
            <a:endParaRPr lang="zh-CN" altLang="en-US" dirty="0"/>
          </a:p>
        </p:txBody>
      </p:sp>
      <p:sp>
        <p:nvSpPr>
          <p:cNvPr id="3" name="TextBox 2"/>
          <p:cNvSpPr txBox="1"/>
          <p:nvPr/>
        </p:nvSpPr>
        <p:spPr>
          <a:xfrm>
            <a:off x="720000" y="320470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A.“提高”和“工作”搭配不当。C.“随着”和“使”同时使用,造成主语残缺,应去掉其中</a:t>
            </a:r>
            <a:br>
              <a:rPr dirty="0"/>
            </a:br>
            <a:r>
              <a:rPr lang="zh-CN" altLang="en-US" sz="1417" kern="0" dirty="0">
                <a:solidFill>
                  <a:srgbClr val="000000"/>
                </a:solidFill>
                <a:latin typeface="Times New Roman" pitchFamily="65" charset="-122"/>
                <a:ea typeface="宋体" pitchFamily="65" charset="-122"/>
              </a:rPr>
              <a:t>之一。D.“解决”和“发现”语序不当,应该是先“发现”后“解决”。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修改病句</a:t>
            </a:r>
          </a:p>
        </p:txBody>
      </p:sp>
      <p:sp>
        <p:nvSpPr>
          <p:cNvPr id="3" name="TextBox 2"/>
          <p:cNvSpPr txBox="1"/>
          <p:nvPr/>
        </p:nvSpPr>
        <p:spPr>
          <a:xfrm>
            <a:off x="720000" y="1269991"/>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.(2020广东,4)下列对病句的修改</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A.面对突如其来的新冠肺炎疫情,我们只有把防控工作抓紧抓实,就能为经济社会秩序的全面恢复创造条</a:t>
            </a:r>
            <a:br>
              <a:rPr dirty="0"/>
            </a:br>
            <a:r>
              <a:rPr lang="zh-CN" altLang="en-US" sz="1417" kern="0" dirty="0">
                <a:solidFill>
                  <a:srgbClr val="000000"/>
                </a:solidFill>
                <a:latin typeface="Times New Roman" pitchFamily="65" charset="-122"/>
                <a:ea typeface="宋体" pitchFamily="65" charset="-122"/>
              </a:rPr>
              <a:t>件。(将“就”改为“才”)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B.他把自己的创意高高兴兴地拿出来分享,虽有受到“攻击”的心理准备,但更渴望赢得大家的赞赏。(将</a:t>
            </a:r>
            <a:br>
              <a:rPr dirty="0"/>
            </a:br>
            <a:r>
              <a:rPr lang="zh-CN" altLang="en-US" sz="1417" kern="0" dirty="0">
                <a:solidFill>
                  <a:srgbClr val="000000"/>
                </a:solidFill>
                <a:latin typeface="Times New Roman" pitchFamily="65" charset="-122"/>
                <a:ea typeface="宋体" pitchFamily="65" charset="-122"/>
              </a:rPr>
              <a:t>“高高兴兴地”调至“分享”前)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C.“二十四节气”虽然对农事的指导作用有所减弱,但仍具有深远的文化意义,它体现了中国人尊重自</a:t>
            </a:r>
            <a:br>
              <a:rPr dirty="0"/>
            </a:br>
            <a:r>
              <a:rPr lang="zh-CN" altLang="en-US" sz="1417" kern="0" dirty="0">
                <a:solidFill>
                  <a:srgbClr val="000000"/>
                </a:solidFill>
                <a:latin typeface="Times New Roman" pitchFamily="65" charset="-122"/>
                <a:ea typeface="宋体" pitchFamily="65" charset="-122"/>
              </a:rPr>
              <a:t>然、顺应自然规律。(在“规律”后加上“的理念”)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D.我以前对开平碉楼不以为意,直到前些日子去实地参观,才明白这些风格迥异的建筑是先辈背井离乡、</a:t>
            </a:r>
            <a:br>
              <a:rPr dirty="0"/>
            </a:br>
            <a:r>
              <a:rPr lang="zh-CN" altLang="en-US" sz="1417" kern="0" dirty="0">
                <a:solidFill>
                  <a:srgbClr val="000000"/>
                </a:solidFill>
                <a:latin typeface="Times New Roman" pitchFamily="65" charset="-122"/>
                <a:ea typeface="宋体" pitchFamily="65" charset="-122"/>
              </a:rPr>
              <a:t>漂洋过海讨生活的历史见证。(删去“实地”)</a:t>
            </a:r>
            <a:endParaRPr lang="zh-CN" altLang="en-US" dirty="0"/>
          </a:p>
        </p:txBody>
      </p:sp>
      <p:sp>
        <p:nvSpPr>
          <p:cNvPr id="4" name="TextBox 2"/>
          <p:cNvSpPr txBox="1"/>
          <p:nvPr/>
        </p:nvSpPr>
        <p:spPr>
          <a:xfrm>
            <a:off x="720000" y="426631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本题考查修改病句的能力。B.语序不当,应把“高高兴兴地”放在“把自己的创意”前面。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0468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(2020辽宁本溪辽阳葫芦岛,3)选出对下列病句修改</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A.把人民群众生命安全放在第一位,这充分体现了中国共产党人全心全意为人民服务。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修改:在句后添加“的价值追求”。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B.华中师大心理学院疫情防控心理援助平台,上线首日接待了超过100位以上来访者。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修改:去掉“超过”或“以上”。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C.教师认为,能否有效发挥家长教育主体作用是做好特殊时期学生家庭教育的关键。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修改:去掉“能否”。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D.随着云计算的发展,教育云技术也得到大力推广,许多学校展开了网络教学模式。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修改:将“展开”改为“加强”。</a:t>
            </a:r>
            <a:endParaRPr lang="zh-CN" altLang="en-US" dirty="0"/>
          </a:p>
        </p:txBody>
      </p:sp>
      <p:sp>
        <p:nvSpPr>
          <p:cNvPr id="3" name="TextBox 2"/>
          <p:cNvSpPr txBox="1"/>
          <p:nvPr/>
        </p:nvSpPr>
        <p:spPr>
          <a:xfrm>
            <a:off x="720000" y="4197794"/>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本题考查病句修改。D选项中“展开了网络教学模式”属于动宾搭配不当,将“展开”改为</a:t>
            </a:r>
            <a:br>
              <a:rPr dirty="0"/>
            </a:br>
            <a:r>
              <a:rPr lang="zh-CN" altLang="en-US" sz="1417" kern="0" dirty="0">
                <a:solidFill>
                  <a:srgbClr val="000000"/>
                </a:solidFill>
                <a:latin typeface="Times New Roman" pitchFamily="65" charset="-122"/>
                <a:ea typeface="宋体" pitchFamily="65" charset="-122"/>
              </a:rPr>
              <a:t>“加强”依然不能与“模式”搭配,应该改为“开启了网络教学模式”。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(2020湘潭,23)下面文段的①②③④四句话,有语病的一句是(2分)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①突如其来的新冠肺炎疫情,是对我国公共卫生系统的一次“大考”。②我国公共卫生应急机制虽然整</a:t>
            </a:r>
            <a:br>
              <a:rPr dirty="0"/>
            </a:br>
            <a:r>
              <a:rPr lang="zh-CN" altLang="en-US" sz="1417" kern="0" dirty="0">
                <a:solidFill>
                  <a:srgbClr val="000000"/>
                </a:solidFill>
                <a:latin typeface="Times New Roman" pitchFamily="65" charset="-122"/>
                <a:ea typeface="宋体" pitchFamily="65" charset="-122"/>
              </a:rPr>
              <a:t>体上经受住了检验,但也暴露出不少缺陷和短板。③政府工作报告中坦承“在疫情防控中,公共卫生应急</a:t>
            </a:r>
            <a:br>
              <a:rPr dirty="0"/>
            </a:br>
            <a:r>
              <a:rPr lang="zh-CN" altLang="en-US" sz="1417" kern="0" dirty="0">
                <a:solidFill>
                  <a:srgbClr val="000000"/>
                </a:solidFill>
                <a:latin typeface="Times New Roman" pitchFamily="65" charset="-122"/>
                <a:ea typeface="宋体" pitchFamily="65" charset="-122"/>
              </a:rPr>
              <a:t>管理等方面暴露出不少薄弱环节”。④改善重大疫情防控体制机制,健全国家公共卫生应急管理,既是亡</a:t>
            </a:r>
            <a:br>
              <a:rPr dirty="0"/>
            </a:br>
            <a:r>
              <a:rPr lang="zh-CN" altLang="en-US" sz="1417" kern="0" dirty="0">
                <a:solidFill>
                  <a:srgbClr val="000000"/>
                </a:solidFill>
                <a:latin typeface="Times New Roman" pitchFamily="65" charset="-122"/>
                <a:ea typeface="宋体" pitchFamily="65" charset="-122"/>
              </a:rPr>
              <a:t>羊补牢,也是未雨绸缪。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　　　B.②　　　C.③　　　D.④</a:t>
            </a:r>
            <a:endParaRPr lang="zh-CN" altLang="en-US" dirty="0"/>
          </a:p>
        </p:txBody>
      </p:sp>
      <p:sp>
        <p:nvSpPr>
          <p:cNvPr id="3" name="TextBox 2"/>
          <p:cNvSpPr txBox="1"/>
          <p:nvPr/>
        </p:nvSpPr>
        <p:spPr>
          <a:xfrm>
            <a:off x="720000" y="355193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本题考查学生辨析病句的能力。搭配不当,应为“健全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机制”“改善</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管理”。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(2019山东潍坊改编,3)下面是一份“数字化阅读辩论赛”的辩论陈词,阅读后完成问题。(2分)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数字化阅读虽然降低了阅读的门槛,但往往表现为一种“浅阅读”。浅阅读容易使我们缺乏缜密细致的</a:t>
            </a:r>
            <a:br>
              <a:rPr dirty="0"/>
            </a:br>
            <a:r>
              <a:rPr lang="zh-CN" altLang="en-US" sz="1417" kern="0" dirty="0">
                <a:solidFill>
                  <a:srgbClr val="000000"/>
                </a:solidFill>
                <a:latin typeface="Times New Roman" pitchFamily="65" charset="-122"/>
                <a:ea typeface="宋体" pitchFamily="65" charset="-122"/>
              </a:rPr>
              <a:t>思考,导致看似读了很多,实则收获有限。当我们在芜杂的信息中流连忘返时,大脑就成了零散信息的跑马</a:t>
            </a:r>
            <a:br>
              <a:rPr dirty="0"/>
            </a:br>
            <a:r>
              <a:rPr lang="zh-CN" altLang="en-US" sz="1417" kern="0" dirty="0">
                <a:solidFill>
                  <a:srgbClr val="000000"/>
                </a:solidFill>
                <a:latin typeface="Times New Roman" pitchFamily="65" charset="-122"/>
                <a:ea typeface="宋体" pitchFamily="65" charset="-122"/>
              </a:rPr>
              <a:t>场。所以,数字化阅读时代,我们依然拥有深阅读的权利。那么,怎样才能做到深阅读呢?选择成体系、有</a:t>
            </a:r>
            <a:br>
              <a:rPr dirty="0"/>
            </a:br>
            <a:r>
              <a:rPr lang="zh-CN" altLang="en-US" sz="1417" kern="0" dirty="0">
                <a:solidFill>
                  <a:srgbClr val="000000"/>
                </a:solidFill>
                <a:latin typeface="Times New Roman" pitchFamily="65" charset="-122"/>
                <a:ea typeface="宋体" pitchFamily="65" charset="-122"/>
              </a:rPr>
              <a:t>深度的作品和广为认可的经典著作,运用循序渐进、刨根问底、探究质疑的方法去读。我们即便做不到</a:t>
            </a:r>
            <a:br>
              <a:rPr dirty="0"/>
            </a:br>
            <a:r>
              <a:rPr lang="zh-CN" altLang="en-US" sz="1417" kern="0" dirty="0">
                <a:solidFill>
                  <a:srgbClr val="000000"/>
                </a:solidFill>
                <a:latin typeface="Times New Roman" pitchFamily="65" charset="-122"/>
                <a:ea typeface="宋体" pitchFamily="65" charset="-122"/>
              </a:rPr>
              <a:t>像古人读书那样废寝忘食、皓首穷经,也应当在纷繁的信息中独具慧眼,不断提升阅读的品位和质量,提高</a:t>
            </a:r>
            <a:br>
              <a:rPr dirty="0"/>
            </a:br>
            <a:r>
              <a:rPr lang="zh-CN" altLang="en-US" sz="1417" kern="0" dirty="0">
                <a:solidFill>
                  <a:srgbClr val="000000"/>
                </a:solidFill>
                <a:latin typeface="Times New Roman" pitchFamily="65" charset="-122"/>
                <a:ea typeface="宋体" pitchFamily="65" charset="-122"/>
              </a:rPr>
              <a:t>与新时代相适应的能力和素质。综上所述,数字化阅读中,</a:t>
            </a:r>
            <a:r>
              <a:rPr lang="zh-CN" altLang="en-US" sz="1417" u="sng" kern="0" dirty="0">
                <a:solidFill>
                  <a:srgbClr val="000000"/>
                </a:solidFill>
                <a:latin typeface="Times New Roman" pitchFamily="65" charset="-122"/>
                <a:ea typeface="宋体" pitchFamily="65" charset="-122"/>
              </a:rPr>
              <a:t>通过深阅读能使我们成为精神富有、知识广</a:t>
            </a:r>
            <a:br>
              <a:rPr dirty="0"/>
            </a:br>
            <a:r>
              <a:rPr lang="zh-CN" altLang="en-US" sz="1417" u="sng" kern="0" dirty="0">
                <a:solidFill>
                  <a:srgbClr val="000000"/>
                </a:solidFill>
                <a:latin typeface="Times New Roman" pitchFamily="65" charset="-122"/>
                <a:ea typeface="宋体" pitchFamily="65" charset="-122"/>
              </a:rPr>
              <a:t>博、思维敏捷的青年。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文中画横线的句子有语病,下列修改最恰当的一项是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A.深阅读能使我们成为精神富有、知识广博、思维敏捷的青年。</a:t>
            </a:r>
            <a:endParaRPr lang="zh-CN" altLang="en-US" dirty="0"/>
          </a:p>
        </p:txBody>
      </p:sp>
      <p:sp>
        <p:nvSpPr>
          <p:cNvPr id="3" name="TextBox 2"/>
          <p:cNvSpPr txBox="1"/>
          <p:nvPr/>
        </p:nvSpPr>
        <p:spPr>
          <a:xfrm>
            <a:off x="720000" y="4056073"/>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B.通过深阅读,我们能成为精神富有、知识广博、思维敏捷的青年。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C.深阅读能使我们成为知识广博、思维敏捷、精神富有的青年。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D.通过深阅读能使我们成为知识广博、思维敏捷、精神富有的青年。</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本题考查学生对病句的辨析和修改的能力。原句存在成分残缺和语序不当两个错误。句子中,</a:t>
            </a:r>
            <a:br>
              <a:rPr dirty="0"/>
            </a:br>
            <a:r>
              <a:rPr lang="zh-CN" altLang="en-US" sz="1417" kern="0" dirty="0">
                <a:solidFill>
                  <a:srgbClr val="000000"/>
                </a:solidFill>
                <a:latin typeface="Times New Roman" pitchFamily="65" charset="-122"/>
                <a:ea typeface="宋体" pitchFamily="65" charset="-122"/>
              </a:rPr>
              <a:t>“通过”和“使”连用,句子缺少主语,应删去“通过”或“使”,由此可排除D项。“精神富有”“知识</a:t>
            </a:r>
            <a:br>
              <a:rPr dirty="0"/>
            </a:br>
            <a:r>
              <a:rPr lang="zh-CN" altLang="en-US" sz="1417" kern="0" dirty="0">
                <a:solidFill>
                  <a:srgbClr val="000000"/>
                </a:solidFill>
                <a:latin typeface="Times New Roman" pitchFamily="65" charset="-122"/>
                <a:ea typeface="宋体" pitchFamily="65" charset="-122"/>
              </a:rPr>
              <a:t>广博”“思维敏捷”三个词语语序不当,应为“知识广博、思维敏捷、精神富有”,因此可排除A、B两</a:t>
            </a:r>
            <a:br>
              <a:rPr dirty="0"/>
            </a:br>
            <a:r>
              <a:rPr lang="zh-CN" altLang="en-US" sz="1417" kern="0" dirty="0">
                <a:solidFill>
                  <a:srgbClr val="000000"/>
                </a:solidFill>
                <a:latin typeface="Times New Roman" pitchFamily="65" charset="-122"/>
                <a:ea typeface="宋体" pitchFamily="65" charset="-122"/>
              </a:rPr>
              <a:t>项。</a:t>
            </a:r>
            <a:endParaRPr lang="zh-CN" altLang="en-US" dirty="0"/>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(2018陕西改编,5&lt;2&gt;)阅读语段,按要求完成下面的题目。(1分)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①优秀传统文化是有灵气的,是有力量的。②它已经融入到我们的文化性格里,启动着我们的心智,滋养着</a:t>
            </a:r>
            <a:br>
              <a:rPr dirty="0"/>
            </a:br>
            <a:r>
              <a:rPr lang="zh-CN" altLang="en-US" sz="1417" kern="0" dirty="0">
                <a:solidFill>
                  <a:srgbClr val="000000"/>
                </a:solidFill>
                <a:latin typeface="Times New Roman" pitchFamily="65" charset="-122"/>
                <a:ea typeface="宋体" pitchFamily="65" charset="-122"/>
              </a:rPr>
              <a:t>我们的心灵。③它要得到传承,就应融入公众生活。④一些优秀的文化类节目备受关注,说明很多人不是</a:t>
            </a:r>
            <a:br>
              <a:rPr dirty="0"/>
            </a:br>
            <a:r>
              <a:rPr lang="zh-CN" altLang="en-US" sz="1417" kern="0" dirty="0">
                <a:solidFill>
                  <a:srgbClr val="000000"/>
                </a:solidFill>
                <a:latin typeface="Times New Roman" pitchFamily="65" charset="-122"/>
                <a:ea typeface="宋体" pitchFamily="65" charset="-122"/>
              </a:rPr>
              <a:t>对它缺乏热情,而是缺少感受它的机会。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第②句有语病,请将修改意见写在下面的横线上。</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“启动”改为“启发”或“启迪”。</a:t>
            </a:r>
            <a:endParaRPr lang="zh-CN" altLang="en-US" dirty="0"/>
          </a:p>
        </p:txBody>
      </p:sp>
      <p:sp>
        <p:nvSpPr>
          <p:cNvPr id="4" name="TextBox 2"/>
          <p:cNvSpPr txBox="1"/>
          <p:nvPr/>
        </p:nvSpPr>
        <p:spPr>
          <a:xfrm>
            <a:off x="720000" y="362337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“启动”与“心智”搭配不当,应将“启动”改为“启发”或“启迪”。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(2017黑龙江哈尔滨,3)对病句的修改不正确的一项是(3分)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A.在学习过程中,我们要努力改正并随时发现自己的缺点。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将“努力”与“随时”调换位置。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B.这件事的具体详情,我以后再告诉你。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删掉“具体”。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C.在日常工作中,党员干部应该充分发挥先锋模范传统。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将“传统”改为“作用”。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D.经过共同努力,使我们出色地完成了任务。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删掉“使”。</a:t>
            </a:r>
            <a:endParaRPr lang="zh-CN" altLang="en-US" dirty="0"/>
          </a:p>
        </p:txBody>
      </p:sp>
      <p:sp>
        <p:nvSpPr>
          <p:cNvPr id="3" name="TextBox 2"/>
          <p:cNvSpPr txBox="1"/>
          <p:nvPr/>
        </p:nvSpPr>
        <p:spPr>
          <a:xfrm>
            <a:off x="571472" y="403902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句子中的“随时发现”和“努力改正”逻辑顺序有误,应是先“发现”后“改正”,应该将</a:t>
            </a:r>
            <a:br>
              <a:rPr dirty="0"/>
            </a:br>
            <a:r>
              <a:rPr lang="zh-CN" altLang="en-US" sz="1417" kern="0" dirty="0">
                <a:solidFill>
                  <a:srgbClr val="000000"/>
                </a:solidFill>
                <a:latin typeface="Times New Roman" pitchFamily="65" charset="-122"/>
                <a:ea typeface="宋体" pitchFamily="65" charset="-122"/>
              </a:rPr>
              <a:t>“努力改正”和“随时发现”调换位置。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(2016河北,3)下面文段中,第②③两句各有一处语病,请提出修改意见。(4分)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①语文学习既包括读写听说能力的培养,又包括精神的充实、情感的完善与人格的提升,其最终目的是要</a:t>
            </a:r>
            <a:br>
              <a:rPr dirty="0"/>
            </a:br>
            <a:r>
              <a:rPr lang="zh-CN" altLang="en-US" sz="1417" kern="0" dirty="0">
                <a:solidFill>
                  <a:srgbClr val="000000"/>
                </a:solidFill>
                <a:latin typeface="Times New Roman" pitchFamily="65" charset="-122"/>
                <a:ea typeface="宋体" pitchFamily="65" charset="-122"/>
              </a:rPr>
              <a:t>全面提高语文素养。②在这里,教科书只是给你们搭建了一种资源、一个平台。③你们不必受此局限,而</a:t>
            </a:r>
            <a:br>
              <a:rPr dirty="0"/>
            </a:br>
            <a:r>
              <a:rPr lang="zh-CN" altLang="en-US" sz="1417" kern="0" dirty="0">
                <a:solidFill>
                  <a:srgbClr val="000000"/>
                </a:solidFill>
                <a:latin typeface="Times New Roman" pitchFamily="65" charset="-122"/>
                <a:ea typeface="宋体" pitchFamily="65" charset="-122"/>
              </a:rPr>
              <a:t>应尽可能将教科书与社会生活中的语文学习资源整合起来,在更广阔的范围内运用语文、学习语文、享</a:t>
            </a:r>
            <a:br>
              <a:rPr dirty="0"/>
            </a:br>
            <a:r>
              <a:rPr lang="zh-CN" altLang="en-US" sz="1417" kern="0" dirty="0">
                <a:solidFill>
                  <a:srgbClr val="000000"/>
                </a:solidFill>
                <a:latin typeface="Times New Roman" pitchFamily="65" charset="-122"/>
                <a:ea typeface="宋体" pitchFamily="65" charset="-122"/>
              </a:rPr>
              <a:t>受语文。④这样,你们的语文水平就会在潜移默化中得到提高。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(1)第②句修改意见:</a:t>
            </a:r>
            <a:r>
              <a:rPr lang="zh-CN" altLang="en-US" sz="1417" u="sng" kern="0" dirty="0">
                <a:solidFill>
                  <a:srgbClr val="000000"/>
                </a:solidFill>
                <a:latin typeface="Times New Roman" pitchFamily="65" charset="-122"/>
                <a:ea typeface="宋体" pitchFamily="65" charset="-122"/>
              </a:rPr>
              <a:t>   </a:t>
            </a:r>
            <a:r>
              <a:rPr lang="en-US" altLang="zh-CN" sz="1417" u="sng"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(2)第③句修改意见:</a:t>
            </a:r>
            <a:r>
              <a:rPr lang="zh-CN" altLang="en-US" sz="1417" u="sng" kern="0" dirty="0">
                <a:solidFill>
                  <a:srgbClr val="000000"/>
                </a:solidFill>
                <a:latin typeface="Times New Roman" pitchFamily="65" charset="-122"/>
                <a:ea typeface="宋体" pitchFamily="65" charset="-122"/>
              </a:rPr>
              <a:t>    </a:t>
            </a:r>
            <a:r>
              <a:rPr lang="en-US" altLang="zh-CN"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3303551"/>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(4分)(1)把“搭建”改为“提供”。(把“搭建”改为“提供”,在“一个平台”前加“搭建</a:t>
            </a:r>
            <a:br>
              <a:rPr dirty="0"/>
            </a:br>
            <a:r>
              <a:rPr lang="zh-CN" altLang="en-US" sz="1417" kern="0" dirty="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(2)把“运用语文”和“学习语文”互换位置。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(每小题2分,意思对即可)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(1)“搭建”与“资源”动宾搭配不当。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(2)语序不当,应当先学习,后运用。</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00408"/>
            <a:ext cx="8505000" cy="265559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考点三　句子基础知识</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(2020陕西改编,5&lt;1&gt;)阅读语段,按要求完成下面的题目。(1分)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①文化认同是个人认为自己归属于某一文化或民族群体的感觉,是人的社会属性的表现形式。②本质上</a:t>
            </a:r>
            <a:br>
              <a:rPr dirty="0"/>
            </a:br>
            <a:r>
              <a:rPr lang="zh-CN" altLang="en-US" sz="1417" kern="0" dirty="0">
                <a:solidFill>
                  <a:srgbClr val="000000"/>
                </a:solidFill>
                <a:latin typeface="Times New Roman" pitchFamily="65" charset="-122"/>
                <a:ea typeface="宋体" pitchFamily="65" charset="-122"/>
              </a:rPr>
              <a:t>说,文化认同是对某一文化的信仰、价值观、道德规范和社会实践等方面的认同。③文化认同是国家认</a:t>
            </a:r>
            <a:br>
              <a:rPr dirty="0"/>
            </a:br>
            <a:r>
              <a:rPr lang="zh-CN" altLang="en-US" sz="1417" kern="0" dirty="0">
                <a:solidFill>
                  <a:srgbClr val="000000"/>
                </a:solidFill>
                <a:latin typeface="Times New Roman" pitchFamily="65" charset="-122"/>
                <a:ea typeface="宋体" pitchFamily="65" charset="-122"/>
              </a:rPr>
              <a:t>同的基础,是国家向心力的动力和源泉,是维系整个民族、国家群体的精神支柱。④文化自信、民族自信</a:t>
            </a:r>
            <a:br>
              <a:rPr dirty="0"/>
            </a:br>
            <a:r>
              <a:rPr lang="zh-CN" altLang="en-US" sz="1417" kern="0" dirty="0">
                <a:solidFill>
                  <a:srgbClr val="000000"/>
                </a:solidFill>
                <a:latin typeface="Times New Roman" pitchFamily="65" charset="-122"/>
                <a:ea typeface="宋体" pitchFamily="65" charset="-122"/>
              </a:rPr>
              <a:t>的前提是文化认同、国家认同。⑤如果没有文化认同,就无法形成民族认同、国家认同,更无法形成文化</a:t>
            </a:r>
            <a:br>
              <a:rPr dirty="0"/>
            </a:br>
            <a:r>
              <a:rPr lang="zh-CN" altLang="en-US" sz="1417" kern="0" dirty="0">
                <a:solidFill>
                  <a:srgbClr val="000000"/>
                </a:solidFill>
                <a:latin typeface="Times New Roman" pitchFamily="65" charset="-122"/>
                <a:ea typeface="宋体" pitchFamily="65" charset="-122"/>
              </a:rPr>
              <a:t>自信。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请提取第②句的主干,并写在下面。</a:t>
            </a:r>
            <a:endParaRPr lang="zh-CN" altLang="en-US" dirty="0"/>
          </a:p>
        </p:txBody>
      </p:sp>
      <p:sp>
        <p:nvSpPr>
          <p:cNvPr id="3" name="TextBox 2"/>
          <p:cNvSpPr txBox="1"/>
          <p:nvPr/>
        </p:nvSpPr>
        <p:spPr>
          <a:xfrm>
            <a:off x="720000" y="3627445"/>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文化认同是认同。或:认同是认同。</a:t>
            </a:r>
            <a:endParaRPr lang="zh-CN" altLang="en-US" dirty="0"/>
          </a:p>
        </p:txBody>
      </p:sp>
      <p:sp>
        <p:nvSpPr>
          <p:cNvPr id="4" name="TextBox 2"/>
          <p:cNvSpPr txBox="1"/>
          <p:nvPr/>
        </p:nvSpPr>
        <p:spPr>
          <a:xfrm>
            <a:off x="720000" y="3973295"/>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要提取主干,就要找到句子的主、谓、宾。第②句的主语是“文化认同”;谓语是“是”;“本质上</a:t>
            </a:r>
            <a:br>
              <a:rPr dirty="0"/>
            </a:br>
            <a:r>
              <a:rPr lang="zh-CN" altLang="en-US" sz="1417" kern="0" dirty="0">
                <a:solidFill>
                  <a:srgbClr val="000000"/>
                </a:solidFill>
                <a:latin typeface="Times New Roman" pitchFamily="65" charset="-122"/>
                <a:ea typeface="宋体" pitchFamily="65" charset="-122"/>
              </a:rPr>
              <a:t>说”是状语;“对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的认同”是宾语,“对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方面”是介宾短语,作句末的“认同”的定语,故句子主</a:t>
            </a:r>
            <a:br>
              <a:rPr dirty="0"/>
            </a:br>
            <a:r>
              <a:rPr lang="zh-CN" altLang="en-US" sz="1417" kern="0" dirty="0">
                <a:solidFill>
                  <a:srgbClr val="000000"/>
                </a:solidFill>
                <a:latin typeface="Times New Roman" pitchFamily="65" charset="-122"/>
                <a:ea typeface="宋体" pitchFamily="65" charset="-122"/>
              </a:rPr>
              <a:t>干是“文化认同是认同”。因为“文化”是第一个“认同”的定语,故主干也可以是“认同是认同”。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(2018益阳,5)下列说法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A.“今天的青年,更能认识创新之于国家的意义。”这个句子的主干是“青年认识意义”。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B.“振兴中华”“声名狼藉”“衣冠楚楚”是同一结构的短语。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C.“今天下午你是打球,还是游泳?”这个句子的标点使用正确。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D.“每个人勇于开拓创新,‘中国制造’就能更上层楼。”这是个假设关系的复句。</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“振兴中华”是动宾结构短语,“声名狼藉”“衣冠楚楚”是主谓结构短语。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题组一　辨析病句</a:t>
            </a:r>
          </a:p>
        </p:txBody>
      </p:sp>
      <p:pic>
        <p:nvPicPr>
          <p:cNvPr id="3" name="图片 2"/>
          <p:cNvPicPr>
            <a:picLocks noChangeAspect="1"/>
          </p:cNvPicPr>
          <p:nvPr/>
        </p:nvPicPr>
        <p:blipFill>
          <a:blip r:embed="rId4"/>
          <a:stretch>
            <a:fillRect/>
          </a:stretch>
        </p:blipFill>
        <p:spPr>
          <a:xfrm>
            <a:off x="758822" y="924570"/>
            <a:ext cx="7632700" cy="482600"/>
          </a:xfrm>
          <a:prstGeom prst="rect">
            <a:avLst/>
          </a:prstGeom>
        </p:spPr>
      </p:pic>
      <p:sp>
        <p:nvSpPr>
          <p:cNvPr id="4" name="TextBox 2"/>
          <p:cNvSpPr txBox="1"/>
          <p:nvPr/>
        </p:nvSpPr>
        <p:spPr>
          <a:xfrm>
            <a:off x="720000" y="2198685"/>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(2020雅礼教育集团联考,3)下列句子中</a:t>
            </a:r>
            <a:r>
              <a:rPr lang="zh-CN" altLang="en-US" sz="1417" u="sng" kern="0" dirty="0">
                <a:solidFill>
                  <a:srgbClr val="000000"/>
                </a:solidFill>
                <a:latin typeface="Times New Roman" pitchFamily="65" charset="-122"/>
                <a:ea typeface="宋体" pitchFamily="65" charset="-122"/>
              </a:rPr>
              <a:t>没有语病</a:t>
            </a:r>
            <a:r>
              <a:rPr lang="zh-CN" altLang="en-US" sz="1417" kern="0" dirty="0">
                <a:solidFill>
                  <a:srgbClr val="000000"/>
                </a:solidFill>
                <a:latin typeface="Times New Roman" pitchFamily="65" charset="-122"/>
                <a:ea typeface="宋体" pitchFamily="65" charset="-122"/>
              </a:rPr>
              <a:t>、表意明确的一项是(2分)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A.电影《流浪地球》上映以后,刘慈欣的同名小说也备受青睐,观众认为其场面宏大,情节波澜起伏。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B.语文课堂其实就是微缩的社会言语交际场,学生在这里学习将来步入广阔社会所需要的言语交际本</a:t>
            </a:r>
            <a:br>
              <a:rPr dirty="0"/>
            </a:br>
            <a:r>
              <a:rPr lang="zh-CN" altLang="en-US" sz="1417" kern="0" dirty="0">
                <a:solidFill>
                  <a:srgbClr val="000000"/>
                </a:solidFill>
                <a:latin typeface="Times New Roman" pitchFamily="65" charset="-122"/>
                <a:ea typeface="宋体" pitchFamily="65" charset="-122"/>
              </a:rPr>
              <a:t>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C.教育在综合国力的形成中处于基础地位,国力的强弱越来越多地取决于劳动者素质的提高和各类人才</a:t>
            </a:r>
            <a:br>
              <a:rPr dirty="0"/>
            </a:br>
            <a:r>
              <a:rPr lang="zh-CN" altLang="en-US" sz="1417" kern="0" dirty="0">
                <a:solidFill>
                  <a:srgbClr val="000000"/>
                </a:solidFill>
                <a:latin typeface="Times New Roman" pitchFamily="65" charset="-122"/>
                <a:ea typeface="宋体" pitchFamily="65" charset="-122"/>
              </a:rPr>
              <a:t>培养的质量与数量。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D.雅礼集团某中学近百余名教师都在“学习强国”平台上学习两会精神。</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A.表意不明,“其”指代“刘慈欣的同名小说”,而“场面宏大”是“电影《流浪地球》”的</a:t>
            </a:r>
            <a:br>
              <a:rPr dirty="0"/>
            </a:br>
            <a:r>
              <a:rPr lang="zh-CN" altLang="en-US" sz="1417" kern="0" dirty="0">
                <a:solidFill>
                  <a:srgbClr val="000000"/>
                </a:solidFill>
                <a:latin typeface="Times New Roman" pitchFamily="65" charset="-122"/>
                <a:ea typeface="宋体" pitchFamily="65" charset="-122"/>
              </a:rPr>
              <a:t>特点。C.两面对一面,“强弱”与“提高”“质量与数量”不能相对。D.不合逻辑,“近”与“余”去掉</a:t>
            </a:r>
            <a:br>
              <a:rPr dirty="0"/>
            </a:br>
            <a:r>
              <a:rPr lang="zh-CN" altLang="en-US" sz="1417" kern="0" dirty="0">
                <a:solidFill>
                  <a:srgbClr val="000000"/>
                </a:solidFill>
                <a:latin typeface="Times New Roman" pitchFamily="65" charset="-122"/>
                <a:ea typeface="宋体" pitchFamily="65" charset="-122"/>
              </a:rPr>
              <a:t>其一。</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(2020郴州,3)以下是疫情期间某社区的“温馨提醒”,其中</a:t>
            </a:r>
            <a:r>
              <a:rPr lang="zh-CN" altLang="en-US" sz="1417" u="sng" kern="0" dirty="0">
                <a:solidFill>
                  <a:srgbClr val="000000"/>
                </a:solidFill>
                <a:latin typeface="Times New Roman" pitchFamily="65" charset="-122"/>
                <a:ea typeface="宋体" pitchFamily="65" charset="-122"/>
              </a:rPr>
              <a:t>有语病</a:t>
            </a:r>
            <a:r>
              <a:rPr lang="zh-CN" altLang="en-US" sz="1417" kern="0" dirty="0">
                <a:solidFill>
                  <a:srgbClr val="000000"/>
                </a:solidFill>
                <a:latin typeface="Times New Roman" pitchFamily="65" charset="-122"/>
                <a:ea typeface="宋体" pitchFamily="65" charset="-122"/>
              </a:rPr>
              <a:t>的一句是(2分)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(A)居民要切实增强自我防护防范,(B)避免到人员流动性大或密集的公共场所,避免聚集风险,确保身体健</a:t>
            </a:r>
            <a:br>
              <a:rPr dirty="0"/>
            </a:br>
            <a:r>
              <a:rPr lang="zh-CN" altLang="en-US" sz="1417" kern="0" dirty="0">
                <a:solidFill>
                  <a:srgbClr val="000000"/>
                </a:solidFill>
                <a:latin typeface="Times New Roman" pitchFamily="65" charset="-122"/>
                <a:ea typeface="宋体" pitchFamily="65" charset="-122"/>
              </a:rPr>
              <a:t>康;(C)尽量减少与外人接触、聚集,从即日起尽量不要离开郴州,(D)特别是不要去疫情中、高风险地区。</a:t>
            </a:r>
            <a:endParaRPr lang="zh-CN" altLang="en-US" dirty="0"/>
          </a:p>
        </p:txBody>
      </p:sp>
      <p:sp>
        <p:nvSpPr>
          <p:cNvPr id="3" name="TextBox 2"/>
          <p:cNvSpPr txBox="1"/>
          <p:nvPr/>
        </p:nvSpPr>
        <p:spPr>
          <a:xfrm>
            <a:off x="720000" y="255180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本题考查学生对病句的辨析能力。(A)成分残缺,应在“防范”后加上“的意识”。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(2020益阳师范艺术实验学校月考,5)下列句子</a:t>
            </a:r>
            <a:r>
              <a:rPr lang="zh-CN" altLang="en-US" sz="1417" u="sng" kern="0" dirty="0">
                <a:solidFill>
                  <a:srgbClr val="000000"/>
                </a:solidFill>
                <a:latin typeface="Times New Roman" pitchFamily="65" charset="-122"/>
                <a:ea typeface="宋体" pitchFamily="65" charset="-122"/>
              </a:rPr>
              <a:t>没有语病</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A.随着牛歌戏表演活动引入课堂,让更多学生受到了藤县传统文化的熏陶。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B.我们要像节食减肥一样,减少使用电子产品的时间,以缓解对电子产品的心理依赖。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C.“五四”的火炬传到了当代青年的手中,如何点燃和照亮自己的青春,是每个当代青年都要思考和面对</a:t>
            </a:r>
            <a:br>
              <a:rPr dirty="0"/>
            </a:br>
            <a:r>
              <a:rPr lang="zh-CN" altLang="en-US" sz="1417" kern="0" dirty="0">
                <a:solidFill>
                  <a:srgbClr val="000000"/>
                </a:solidFill>
                <a:latin typeface="Times New Roman" pitchFamily="65" charset="-122"/>
                <a:ea typeface="宋体" pitchFamily="65" charset="-122"/>
              </a:rPr>
              <a:t>的问题。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D.为了防止溺水事件不再发生,学校规定夏季午休时间学生必须午睡。</a:t>
            </a:r>
            <a:endParaRPr lang="zh-CN" altLang="en-US" dirty="0"/>
          </a:p>
        </p:txBody>
      </p:sp>
      <p:sp>
        <p:nvSpPr>
          <p:cNvPr id="3" name="TextBox 2"/>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A.主语残缺,“随着”与“让”去掉其一。C.语序不当,“思考和面对”应为“面对和思</a:t>
            </a:r>
            <a:br>
              <a:rPr dirty="0"/>
            </a:br>
            <a:r>
              <a:rPr lang="zh-CN" altLang="en-US" sz="1417" kern="0" dirty="0">
                <a:solidFill>
                  <a:srgbClr val="000000"/>
                </a:solidFill>
                <a:latin typeface="Times New Roman" pitchFamily="65" charset="-122"/>
                <a:ea typeface="宋体" pitchFamily="65" charset="-122"/>
              </a:rPr>
              <a:t>考”。D.否定不当,去掉“不”。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(2020长沙四模,3)下列句子没有语病的一项是(2分)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A.回首走过的求学岁月,我们不得不承认这样一个道理:踏实与勤奋是决定学习成败的关键。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B.《中国机长》取得高票房是因为演员精湛的演技、感人的情节、影片强烈的爱国情怀的原因。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C.为了提高大家阅读的兴趣,我校文学社开展了一系列的名著阅读和主题诗歌朗诵。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D.我校举办的“诗词达人争霸赛”用轻松活泼的方式走近中国传统文化,有利于更多人了解并喜爱国</a:t>
            </a:r>
            <a:br>
              <a:rPr dirty="0"/>
            </a:br>
            <a:r>
              <a:rPr lang="zh-CN" altLang="en-US" sz="1417" kern="0" dirty="0">
                <a:solidFill>
                  <a:srgbClr val="000000"/>
                </a:solidFill>
                <a:latin typeface="Times New Roman" pitchFamily="65" charset="-122"/>
                <a:ea typeface="宋体" pitchFamily="65" charset="-122"/>
              </a:rPr>
              <a:t>学。</a:t>
            </a:r>
            <a:endParaRPr lang="zh-CN" altLang="en-US" dirty="0"/>
          </a:p>
        </p:txBody>
      </p:sp>
      <p:sp>
        <p:nvSpPr>
          <p:cNvPr id="3" name="TextBox 2"/>
          <p:cNvSpPr txBox="1"/>
          <p:nvPr/>
        </p:nvSpPr>
        <p:spPr>
          <a:xfrm>
            <a:off x="720000" y="361203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A.一面对两面,应在“踏实与勤奋”前面加“是否”,或将“成败”改为“成功”。B.句式杂</a:t>
            </a:r>
            <a:br>
              <a:rPr dirty="0"/>
            </a:br>
            <a:r>
              <a:rPr lang="zh-CN" altLang="en-US" sz="1417" kern="0" dirty="0">
                <a:solidFill>
                  <a:srgbClr val="000000"/>
                </a:solidFill>
                <a:latin typeface="Times New Roman" pitchFamily="65" charset="-122"/>
                <a:ea typeface="宋体" pitchFamily="65" charset="-122"/>
              </a:rPr>
              <a:t>糅,去掉“的原因”或去掉“因为”,将末尾的“的原因”移到“是”前面。C.成分残缺,在句末添加“的</a:t>
            </a:r>
            <a:br>
              <a:rPr dirty="0"/>
            </a:br>
            <a:r>
              <a:rPr lang="zh-CN" altLang="en-US" sz="1417" kern="0" dirty="0">
                <a:solidFill>
                  <a:srgbClr val="000000"/>
                </a:solidFill>
                <a:latin typeface="Times New Roman" pitchFamily="65" charset="-122"/>
                <a:ea typeface="宋体" pitchFamily="65" charset="-122"/>
              </a:rPr>
              <a:t>活动”。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(2020岳阳荣家湾二校联考,3)下列语句中</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A.要想真正解决农村留守儿童,坚持乡村振兴战略是有效方法之一。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B.各级领导干部要主动适应信息化要求,强化互联网思维,善于运用和学习互联网。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C.《大江大河》刻画了在改革开放的大背景下,以宋运辉、雷东宝等人为代表的先行者们在变革浪潮中</a:t>
            </a:r>
            <a:br>
              <a:rPr dirty="0"/>
            </a:br>
            <a:r>
              <a:rPr lang="zh-CN" altLang="en-US" sz="1417" kern="0" dirty="0">
                <a:solidFill>
                  <a:srgbClr val="000000"/>
                </a:solidFill>
                <a:latin typeface="Times New Roman" pitchFamily="65" charset="-122"/>
                <a:ea typeface="宋体" pitchFamily="65" charset="-122"/>
              </a:rPr>
              <a:t>不断探索和突围的故事。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D.阅读对一个人精神世界所产生的影响非常重要,一个人的精神发育史就是他的阅读史,一个民族的精神</a:t>
            </a:r>
            <a:br>
              <a:rPr dirty="0"/>
            </a:br>
            <a:r>
              <a:rPr lang="zh-CN" altLang="en-US" sz="1417" kern="0" dirty="0">
                <a:solidFill>
                  <a:srgbClr val="000000"/>
                </a:solidFill>
                <a:latin typeface="Times New Roman" pitchFamily="65" charset="-122"/>
                <a:ea typeface="宋体" pitchFamily="65" charset="-122"/>
              </a:rPr>
              <a:t>境界取决于这个民族的阅读水平。</a:t>
            </a:r>
            <a:endParaRPr lang="zh-CN" altLang="en-US" dirty="0"/>
          </a:p>
        </p:txBody>
      </p:sp>
      <p:sp>
        <p:nvSpPr>
          <p:cNvPr id="3" name="TextBox 2"/>
          <p:cNvSpPr txBox="1"/>
          <p:nvPr/>
        </p:nvSpPr>
        <p:spPr>
          <a:xfrm>
            <a:off x="720000" y="3830419"/>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A.缺少宾语,在“留守儿童”后面加上“的问题”。B.语序不当,应为“学习和运用”。C.搭</a:t>
            </a:r>
            <a:br>
              <a:rPr dirty="0"/>
            </a:br>
            <a:r>
              <a:rPr lang="zh-CN" altLang="en-US" sz="1417" kern="0" dirty="0">
                <a:solidFill>
                  <a:srgbClr val="000000"/>
                </a:solidFill>
                <a:latin typeface="Times New Roman" pitchFamily="65" charset="-122"/>
                <a:ea typeface="宋体" pitchFamily="65" charset="-122"/>
              </a:rPr>
              <a:t>配不当,“刻画”改为“讲述”。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(2020株洲仿真押题卷&lt;一&gt;,4)下列句子</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语病的一项是(3分)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A.在常规能源中,水电的优越性是无可比拟的,取之不尽、用之不竭的再生能源。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B.《朗读者》受到中学生的广泛喜爱,靠的是其形式新颖、有文化内涵取得的。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C.为了杜绝中小学生吸毒事件的发生,桐梓县各中小学加强了禁毒教育,让学生们认识到了毒品危害的严</a:t>
            </a:r>
            <a:br>
              <a:rPr dirty="0"/>
            </a:br>
            <a:r>
              <a:rPr lang="zh-CN" altLang="en-US" sz="1417" kern="0" dirty="0">
                <a:solidFill>
                  <a:srgbClr val="000000"/>
                </a:solidFill>
                <a:latin typeface="Times New Roman" pitchFamily="65" charset="-122"/>
                <a:ea typeface="宋体" pitchFamily="65" charset="-122"/>
              </a:rPr>
              <a:t>重性。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D.在央视的文化栏目《国家宝藏》中,通过明星守护人的讲述,使观众看到了国宝的“前世今生”。</a:t>
            </a:r>
            <a:endParaRPr lang="zh-CN" altLang="en-US" dirty="0"/>
          </a:p>
        </p:txBody>
      </p:sp>
      <p:sp>
        <p:nvSpPr>
          <p:cNvPr id="3" name="TextBox 2"/>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A.句式杂糅,句子主干是“水电是再生能源”,所以删去“的优越性”。B.句式杂糅,删去“取</a:t>
            </a:r>
            <a:br>
              <a:rPr dirty="0"/>
            </a:br>
            <a:r>
              <a:rPr lang="zh-CN" altLang="en-US" sz="1417" kern="0" dirty="0">
                <a:solidFill>
                  <a:srgbClr val="000000"/>
                </a:solidFill>
                <a:latin typeface="Times New Roman" pitchFamily="65" charset="-122"/>
                <a:ea typeface="宋体" pitchFamily="65" charset="-122"/>
              </a:rPr>
              <a:t>得的”。D.主语残缺,“通过”或“使”删去其一。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(2020常德二模,4)下面是学生作文中的句子,没有语病的一项是(2分)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A.成长的路上,我们的快速成长也伴随着挫折,但只要认准方向努力,就能拥有灿烂的明天。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B.炎炎夏日,我举目远眺:水鸟蠢笨的身躯掠过水面,羽毛划过水波发出好听的声音。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C.环卫工人的善是他们在我们吹着空调的时候,顶着太阳,流着汗,鼻头上早已挂满了汗珠。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D.你走过来,伸手一把把我从地上拉起来,紧紧地抱着我,拍着我的背说:“别怕,有我在。”</a:t>
            </a:r>
            <a:endParaRPr lang="zh-CN" altLang="en-US" dirty="0"/>
          </a:p>
        </p:txBody>
      </p:sp>
      <p:sp>
        <p:nvSpPr>
          <p:cNvPr id="3" name="TextBox 2"/>
          <p:cNvSpPr txBox="1"/>
          <p:nvPr/>
        </p:nvSpPr>
        <p:spPr>
          <a:xfrm>
            <a:off x="720000" y="325484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A.关联词语运用有误,应将“只要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”改为“只有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”。B.搭配不当,“声</a:t>
            </a:r>
            <a:br>
              <a:rPr dirty="0"/>
            </a:br>
            <a:r>
              <a:rPr lang="zh-CN" altLang="en-US" sz="1417" kern="0" dirty="0">
                <a:solidFill>
                  <a:srgbClr val="000000"/>
                </a:solidFill>
                <a:latin typeface="Times New Roman" pitchFamily="65" charset="-122"/>
                <a:ea typeface="宋体" pitchFamily="65" charset="-122"/>
              </a:rPr>
              <a:t>音”不能“远眺”,去掉“发出好听的声音”。C.“流着汗”与“鼻头上早已挂满了汗珠”语意重复,删</a:t>
            </a:r>
            <a:br>
              <a:rPr dirty="0"/>
            </a:br>
            <a:r>
              <a:rPr lang="zh-CN" altLang="en-US" sz="1417" kern="0" dirty="0">
                <a:solidFill>
                  <a:srgbClr val="000000"/>
                </a:solidFill>
                <a:latin typeface="Times New Roman" pitchFamily="65" charset="-122"/>
                <a:ea typeface="宋体" pitchFamily="65" charset="-122"/>
              </a:rPr>
              <a:t>掉其一。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(2020永州全真模拟卷&lt;十&gt;,4)下列各句中</a:t>
            </a:r>
            <a:r>
              <a:rPr lang="zh-CN" altLang="en-US" sz="1417" u="sng" kern="0" dirty="0">
                <a:solidFill>
                  <a:srgbClr val="000000"/>
                </a:solidFill>
                <a:latin typeface="Times New Roman" pitchFamily="65" charset="-122"/>
                <a:ea typeface="宋体" pitchFamily="65" charset="-122"/>
              </a:rPr>
              <a:t>没有语病</a:t>
            </a:r>
            <a:r>
              <a:rPr lang="zh-CN" altLang="en-US" sz="1417" kern="0" dirty="0">
                <a:solidFill>
                  <a:srgbClr val="000000"/>
                </a:solidFill>
                <a:latin typeface="Times New Roman" pitchFamily="65" charset="-122"/>
                <a:ea typeface="宋体" pitchFamily="65" charset="-122"/>
              </a:rPr>
              <a:t>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A.“共享单车”这种新型的自行车租赁模式彻底改变了城市因经济快速发展而带来的自行车出行萎靡,</a:t>
            </a:r>
            <a:br>
              <a:rPr dirty="0"/>
            </a:br>
            <a:r>
              <a:rPr lang="zh-CN" altLang="en-US" sz="1417" kern="0" dirty="0">
                <a:solidFill>
                  <a:srgbClr val="000000"/>
                </a:solidFill>
                <a:latin typeface="Times New Roman" pitchFamily="65" charset="-122"/>
                <a:ea typeface="宋体" pitchFamily="65" charset="-122"/>
              </a:rPr>
              <a:t>令自行车“重现荣光”。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B.自媒体坚持在法治轨道上实施,是健康发展、阳光发展、为网络经济文化的繁荣贡献力量的前提。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C.路侧停车电子收费的实施,最大限度地挖掘了公共停车资源,规范了停车秩序,改善了城市环境。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D.港珠澳跨海大桥海底沉管隧道的安装和生产技术为世界跨海大桥的建设提供了独特的中国样本和宝贵</a:t>
            </a:r>
            <a:br>
              <a:rPr dirty="0"/>
            </a:br>
            <a:r>
              <a:rPr lang="zh-CN" altLang="en-US" sz="1417" kern="0" dirty="0">
                <a:solidFill>
                  <a:srgbClr val="000000"/>
                </a:solidFill>
                <a:latin typeface="Times New Roman" pitchFamily="65" charset="-122"/>
                <a:ea typeface="宋体" pitchFamily="65" charset="-122"/>
              </a:rPr>
              <a:t>经验。</a:t>
            </a:r>
            <a:endParaRPr lang="zh-CN" altLang="en-US" dirty="0"/>
          </a:p>
        </p:txBody>
      </p:sp>
      <p:sp>
        <p:nvSpPr>
          <p:cNvPr id="3" name="TextBox 2"/>
          <p:cNvSpPr txBox="1"/>
          <p:nvPr/>
        </p:nvSpPr>
        <p:spPr>
          <a:xfrm>
            <a:off x="720000" y="319766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A.成分残缺,在“萎靡”后加上“的状况”。B.搭配不当,把“实施”改为“运行”。D.语序</a:t>
            </a:r>
            <a:br>
              <a:rPr dirty="0"/>
            </a:br>
            <a:r>
              <a:rPr lang="zh-CN" altLang="en-US" sz="1417" kern="0" dirty="0">
                <a:solidFill>
                  <a:srgbClr val="000000"/>
                </a:solidFill>
                <a:latin typeface="Times New Roman" pitchFamily="65" charset="-122"/>
                <a:ea typeface="宋体" pitchFamily="65" charset="-122"/>
              </a:rPr>
              <a:t>不当,应该是“生产和安装”。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(2019益阳一模,3)下列各句中没有语病的一项是(3分)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A.驻青岛高校开展、筹备、策划的“我为峰会添光彩”活动,得到广大师生的热烈响应。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B.我国高铁建设已取得丰硕成果,但因市场规模巨大,还不能完全满足载客、物流货运。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C.以大数据、人工智能为代表的新一代信息技术,给人民生活带来深远的影响。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D.在“经典咏流传”吟诵活动中,同学们提高了学习古诗词的热情,也增长了知识面。</a:t>
            </a:r>
            <a:endParaRPr lang="zh-CN" altLang="en-US" dirty="0"/>
          </a:p>
        </p:txBody>
      </p:sp>
      <p:sp>
        <p:nvSpPr>
          <p:cNvPr id="3" name="TextBox 2"/>
          <p:cNvSpPr txBox="1"/>
          <p:nvPr/>
        </p:nvSpPr>
        <p:spPr>
          <a:xfrm>
            <a:off x="720000" y="315335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A.语序不当,“开展、筹备、策划”应改为“策划、筹备、开展”。B.成分残缺,应在“货</a:t>
            </a:r>
            <a:br>
              <a:rPr dirty="0"/>
            </a:br>
            <a:r>
              <a:rPr lang="zh-CN" altLang="en-US" sz="1417" kern="0" dirty="0">
                <a:solidFill>
                  <a:srgbClr val="000000"/>
                </a:solidFill>
                <a:latin typeface="Times New Roman" pitchFamily="65" charset="-122"/>
                <a:ea typeface="宋体" pitchFamily="65" charset="-122"/>
              </a:rPr>
              <a:t>运”后加上“的需求”。D.搭配不当,将“增长”改为“拓宽”。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(2018长沙长郡教育集团二检,3)下列句子中没有语病、表意明确的一项是(2分)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A.随着我国第四代核潜艇亮相,引起了国内外广泛关注。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B.外交部发言人表示,我们将用最大努力,尽一切可能,防止台海之间不再爆发武力冲突。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C.湖南文明网统计显示,“湖南好人”评选活动在10月期间,共收到网友55余万投票点赞数。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D.湖南大岳高速洞庭湖大桥桥面采用了钢-超高韧性混凝土轻型组合结构,可实现桥面终身无须大修的理</a:t>
            </a:r>
            <a:br>
              <a:rPr dirty="0"/>
            </a:br>
            <a:r>
              <a:rPr lang="zh-CN" altLang="en-US" sz="1417" kern="0" dirty="0">
                <a:solidFill>
                  <a:srgbClr val="000000"/>
                </a:solidFill>
                <a:latin typeface="Times New Roman" pitchFamily="65" charset="-122"/>
                <a:ea typeface="宋体" pitchFamily="65" charset="-122"/>
              </a:rPr>
              <a:t>想目标。</a:t>
            </a:r>
            <a:endParaRPr lang="zh-CN" altLang="en-US" dirty="0"/>
          </a:p>
        </p:txBody>
      </p:sp>
      <p:sp>
        <p:nvSpPr>
          <p:cNvPr id="3" name="TextBox 2"/>
          <p:cNvSpPr txBox="1"/>
          <p:nvPr/>
        </p:nvSpPr>
        <p:spPr>
          <a:xfrm>
            <a:off x="720000" y="352777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A.缺主语,应删去“随着”。B.不合逻辑,去掉“不”。C.语序不当,“55余万”应为“55万</a:t>
            </a:r>
            <a:br>
              <a:rPr dirty="0"/>
            </a:br>
            <a:r>
              <a:rPr lang="zh-CN" altLang="en-US" sz="1417" kern="0" dirty="0">
                <a:solidFill>
                  <a:srgbClr val="000000"/>
                </a:solidFill>
                <a:latin typeface="Times New Roman" pitchFamily="65" charset="-122"/>
                <a:ea typeface="宋体" pitchFamily="65" charset="-122"/>
              </a:rPr>
              <a:t>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题组二　修改病句</a:t>
            </a:r>
          </a:p>
        </p:txBody>
      </p:sp>
      <p:sp>
        <p:nvSpPr>
          <p:cNvPr id="3" name="TextBox 2"/>
          <p:cNvSpPr txBox="1"/>
          <p:nvPr/>
        </p:nvSpPr>
        <p:spPr>
          <a:xfrm>
            <a:off x="720000" y="1285008"/>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(2020邵阳一模,3)下列对病句的修改不正确的一项是(2分)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A.发生在马里北部加奥地区联合国维和人员营地的恐怖袭击事件,激起了全世界人民的愤怒和谴责。(删</a:t>
            </a:r>
            <a:br>
              <a:rPr dirty="0"/>
            </a:br>
            <a:r>
              <a:rPr lang="zh-CN" altLang="en-US" sz="1417" kern="0" dirty="0">
                <a:solidFill>
                  <a:srgbClr val="000000"/>
                </a:solidFill>
                <a:latin typeface="Times New Roman" pitchFamily="65" charset="-122"/>
                <a:ea typeface="宋体" pitchFamily="65" charset="-122"/>
              </a:rPr>
              <a:t>去“和谴责”)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B.只要聊起时事要闻,王林经常充当“主播”,原来他每天都看新闻节目,难怪对时事这么熟悉。(将“原</a:t>
            </a:r>
            <a:br>
              <a:rPr dirty="0"/>
            </a:br>
            <a:r>
              <a:rPr lang="zh-CN" altLang="en-US" sz="1417" kern="0" dirty="0">
                <a:solidFill>
                  <a:srgbClr val="000000"/>
                </a:solidFill>
                <a:latin typeface="Times New Roman" pitchFamily="65" charset="-122"/>
                <a:ea typeface="宋体" pitchFamily="65" charset="-122"/>
              </a:rPr>
              <a:t>来”改为“因为”)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C.每个人的成长和发展,需要个人的努力,也需要他人的帮助;离不开家庭小环境,也离不开社会大环境。</a:t>
            </a:r>
            <a:br>
              <a:rPr dirty="0"/>
            </a:br>
            <a:r>
              <a:rPr lang="zh-CN" altLang="en-US" sz="1417" kern="0" dirty="0">
                <a:solidFill>
                  <a:srgbClr val="000000"/>
                </a:solidFill>
                <a:latin typeface="Times New Roman" pitchFamily="65" charset="-122"/>
                <a:ea typeface="宋体" pitchFamily="65" charset="-122"/>
              </a:rPr>
              <a:t>(删去“和发展”)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D.韩国男演员宋仲基在与广州粉丝的见面会上表示,会不会再来广州,关键看广州影迷欢迎。(在“欢迎”</a:t>
            </a:r>
            <a:br>
              <a:rPr dirty="0"/>
            </a:br>
            <a:r>
              <a:rPr lang="zh-CN" altLang="en-US" sz="1417" kern="0" dirty="0">
                <a:solidFill>
                  <a:srgbClr val="000000"/>
                </a:solidFill>
                <a:latin typeface="Times New Roman" pitchFamily="65" charset="-122"/>
                <a:ea typeface="宋体" pitchFamily="65" charset="-122"/>
              </a:rPr>
              <a:t>前加“是否”)</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B.原句并没有错,将“原来”改为“因为”,反而与“难怪”不相搭配。A.“谴责”不能与前</a:t>
            </a:r>
            <a:br>
              <a:rPr dirty="0"/>
            </a:br>
            <a:r>
              <a:rPr lang="zh-CN" altLang="en-US" sz="1417" kern="0" dirty="0">
                <a:solidFill>
                  <a:srgbClr val="000000"/>
                </a:solidFill>
                <a:latin typeface="Times New Roman" pitchFamily="65" charset="-122"/>
                <a:ea typeface="宋体" pitchFamily="65" charset="-122"/>
              </a:rPr>
              <a:t>面的“激起了”搭配,故删去“和谴责”。C.“成长”“发展”有意义上的包含关系,并列时造成了语意</a:t>
            </a:r>
            <a:br>
              <a:rPr dirty="0"/>
            </a:br>
            <a:r>
              <a:rPr lang="zh-CN" altLang="en-US" sz="1417" kern="0" dirty="0">
                <a:solidFill>
                  <a:srgbClr val="000000"/>
                </a:solidFill>
                <a:latin typeface="Times New Roman" pitchFamily="65" charset="-122"/>
                <a:ea typeface="宋体" pitchFamily="65" charset="-122"/>
              </a:rPr>
              <a:t>的重复,故删去“和发展”。D.两面对一面,故“欢迎”前加“是否”。</a:t>
            </a:r>
            <a:endParaRPr lang="zh-CN" altLang="en-US" dirty="0"/>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(2019常德,3)下面的句子是从某校新高考改革研讨会的通知上摘录下来的,其中没有语病的一句是(3分)</a:t>
            </a:r>
            <a:br>
              <a:rPr dirty="0"/>
            </a:b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A.面对维护教育公平、努力建设创新型国家这一新高考改革的背景下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B.2021年,我省将基本建立具有湖南特色的现代教育考试招生制度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C.新高考改革将最终形成多元录取、综合评价、分类考试的招生模式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D.切实改变“一考定终身”,简单以高考成绩为唯一标准来评价学生</a:t>
            </a:r>
            <a:endParaRPr lang="zh-CN" altLang="en-US" dirty="0"/>
          </a:p>
        </p:txBody>
      </p:sp>
      <p:sp>
        <p:nvSpPr>
          <p:cNvPr id="3" name="TextBox 2"/>
          <p:cNvSpPr txBox="1"/>
          <p:nvPr/>
        </p:nvSpPr>
        <p:spPr>
          <a:xfrm>
            <a:off x="720000" y="3227711"/>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A.句式杂糅,“面对”和“下”不能同时使用,可以将“面对”改为“在”,或者去掉“下”。</a:t>
            </a:r>
            <a:br>
              <a:rPr dirty="0"/>
            </a:br>
            <a:r>
              <a:rPr lang="zh-CN" altLang="en-US" sz="1417" kern="0" dirty="0">
                <a:solidFill>
                  <a:srgbClr val="000000"/>
                </a:solidFill>
                <a:latin typeface="Times New Roman" pitchFamily="65" charset="-122"/>
                <a:ea typeface="宋体" pitchFamily="65" charset="-122"/>
              </a:rPr>
              <a:t>C.语序不当,应该是“分类考试、综合评价、多元录取”。D.缺宾语,在“一考定终身”后面加“的局</a:t>
            </a:r>
            <a:br>
              <a:rPr dirty="0"/>
            </a:br>
            <a:r>
              <a:rPr lang="zh-CN" altLang="en-US" sz="1417" kern="0" dirty="0">
                <a:solidFill>
                  <a:srgbClr val="000000"/>
                </a:solidFill>
                <a:latin typeface="Times New Roman" pitchFamily="65" charset="-122"/>
                <a:ea typeface="宋体" pitchFamily="65" charset="-122"/>
              </a:rPr>
              <a:t>面”或“的现状”。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(2020益阳赫山一模改编,3)对下面有语病的句子进行修改,最恰当的一项是(3分)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只要肚子里滚瓜烂熟地装上几十篇范文,才能依规为圆,依矩成方,进而尽其所能,方圆自如。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A.只有肚子里滚瓜烂熟地装上几十篇范文,才能依规为圆,依矩成方,进而方圆自如,为其所用。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B.只要肚子里滚瓜烂熟地装上几十篇范文,才能依规为圆,依矩成方,进而方圆自如,尽其所能。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C.只有肚子里滚瓜烂熟地装上几十篇范文,才能依规为圆,依矩成方,进而尽其所能,方圆自如。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D.只有肚子里滚瓜烂熟地装上几十篇范文,就能依规为圆,依矩成方,进而方圆自如,尽其所能。</a:t>
            </a:r>
            <a:endParaRPr lang="zh-CN" altLang="en-US" dirty="0"/>
          </a:p>
        </p:txBody>
      </p:sp>
      <p:sp>
        <p:nvSpPr>
          <p:cNvPr id="3" name="TextBox 2"/>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“只有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”,关注关联词语的固定搭配。依据语境“肚子里装上</a:t>
            </a:r>
            <a:br>
              <a:rPr dirty="0"/>
            </a:br>
            <a:r>
              <a:rPr lang="zh-CN" altLang="en-US" sz="1417" kern="0" dirty="0">
                <a:solidFill>
                  <a:srgbClr val="000000"/>
                </a:solidFill>
                <a:latin typeface="Times New Roman" pitchFamily="65" charset="-122"/>
                <a:ea typeface="宋体" pitchFamily="65" charset="-122"/>
              </a:rPr>
              <a:t>几十篇范文”能“方圆自如”,进而“为其所用”,“尽其所能”用在此处不当。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(2019岳阳十四校联考,3)下列病句修改</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A.作为一位负责任的校长,使他始终关注着学生的健康成长。(删掉“使”)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B.在距离地面1500~2000米处,水汽含量跟地面相比降低了一倍。(将“降低”改为“减少”)。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C.难道我们能否认获得诺贝尔奖的屠呦呦不是中国人的骄傲吗?(删掉“不”)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D.中德两国元首同意巩固并建立中德全方位战略伙伴关系。(将“巩固”和“建立”交换位置)</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“提高”“增加”和倍数相搭配,“降低”“减少”与分数或百分数相搭配。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81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.(2018怀化六模,4)根据语段内容,对画线病句的修改最恰当的一项是(3分)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西昌邓海湿地公园的建设是西昌市人民政府保护邓海水质、造福百姓的有力举措,它的建成让西昌市市</a:t>
            </a:r>
            <a:br>
              <a:rPr dirty="0"/>
            </a:br>
            <a:r>
              <a:rPr lang="zh-CN" altLang="en-US" sz="1417" kern="0" dirty="0">
                <a:solidFill>
                  <a:srgbClr val="000000"/>
                </a:solidFill>
                <a:latin typeface="Times New Roman" pitchFamily="65" charset="-122"/>
                <a:ea typeface="宋体" pitchFamily="65" charset="-122"/>
              </a:rPr>
              <a:t>民在工作之余有了休闲娱乐的好去处。湿地公园的设计,处处突出了与凉山彝族相关的文化。</a:t>
            </a:r>
            <a:r>
              <a:rPr lang="zh-CN" altLang="en-US" sz="1417" u="sng" kern="0" dirty="0">
                <a:solidFill>
                  <a:srgbClr val="000000"/>
                </a:solidFill>
                <a:latin typeface="Times New Roman" pitchFamily="65" charset="-122"/>
                <a:ea typeface="宋体" pitchFamily="65" charset="-122"/>
              </a:rPr>
              <a:t>通过游人</a:t>
            </a:r>
            <a:br>
              <a:rPr dirty="0"/>
            </a:br>
            <a:r>
              <a:rPr lang="zh-CN" altLang="en-US" sz="1417" u="sng" kern="0" dirty="0">
                <a:solidFill>
                  <a:srgbClr val="000000"/>
                </a:solidFill>
                <a:latin typeface="Times New Roman" pitchFamily="65" charset="-122"/>
                <a:ea typeface="宋体" pitchFamily="65" charset="-122"/>
              </a:rPr>
              <a:t>的体验,可以了解凉山文化的许多神秘特点。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A.修改:通过体验,可以感触凉山许多的神秘特点。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B.修改:通过体验,游人可以了解凉山许多文化的神秘特点。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C.修改:通过游人的体验,可以感触凉山文化的许多神秘特点。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D.修改:游人通过体验,可以了解凉山文化的许多神秘特点。</a:t>
            </a:r>
            <a:endParaRPr lang="zh-CN" altLang="en-US" dirty="0"/>
          </a:p>
        </p:txBody>
      </p:sp>
      <p:sp>
        <p:nvSpPr>
          <p:cNvPr id="3" name="TextBox 2"/>
          <p:cNvSpPr txBox="1"/>
          <p:nvPr/>
        </p:nvSpPr>
        <p:spPr>
          <a:xfrm>
            <a:off x="720000" y="406922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原句缺主语,调换“通过”和“游人”的位置,删去第一个“的”即可。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题组三　句子基础知识</a:t>
            </a:r>
          </a:p>
        </p:txBody>
      </p:sp>
      <p:sp>
        <p:nvSpPr>
          <p:cNvPr id="3" name="TextBox 2"/>
          <p:cNvSpPr txBox="1"/>
          <p:nvPr/>
        </p:nvSpPr>
        <p:spPr>
          <a:xfrm>
            <a:off x="720000" y="1499322"/>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(2020益阳师范艺术实验学校测试,3)下列各项判断与分析中,错误的一项是(3分)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A.“长妈妈,已经说</a:t>
            </a:r>
            <a:r>
              <a:rPr lang="zh-CN" altLang="en-US" sz="1417" u="sng" kern="0" dirty="0">
                <a:solidFill>
                  <a:srgbClr val="000000"/>
                </a:solidFill>
                <a:latin typeface="Times New Roman" pitchFamily="65" charset="-122"/>
                <a:ea typeface="宋体" pitchFamily="65" charset="-122"/>
              </a:rPr>
              <a:t>过</a:t>
            </a:r>
            <a:r>
              <a:rPr lang="zh-CN" altLang="en-US" sz="1417" kern="0" dirty="0">
                <a:solidFill>
                  <a:srgbClr val="000000"/>
                </a:solidFill>
                <a:latin typeface="Times New Roman" pitchFamily="65" charset="-122"/>
                <a:ea typeface="宋体" pitchFamily="65" charset="-122"/>
              </a:rPr>
              <a:t>,是一个</a:t>
            </a:r>
            <a:r>
              <a:rPr lang="zh-CN" altLang="en-US" sz="1417" u="sng" kern="0" dirty="0">
                <a:solidFill>
                  <a:srgbClr val="000000"/>
                </a:solidFill>
                <a:latin typeface="Times New Roman" pitchFamily="65" charset="-122"/>
                <a:ea typeface="宋体" pitchFamily="65" charset="-122"/>
              </a:rPr>
              <a:t>一向</a:t>
            </a:r>
            <a:r>
              <a:rPr lang="zh-CN" altLang="en-US" sz="1417" kern="0" dirty="0">
                <a:solidFill>
                  <a:srgbClr val="000000"/>
                </a:solidFill>
                <a:latin typeface="Times New Roman" pitchFamily="65" charset="-122"/>
                <a:ea typeface="宋体" pitchFamily="65" charset="-122"/>
              </a:rPr>
              <a:t>带领着我的女工,说得</a:t>
            </a:r>
            <a:r>
              <a:rPr lang="zh-CN" altLang="en-US" sz="1417" u="sng" kern="0" dirty="0">
                <a:solidFill>
                  <a:srgbClr val="000000"/>
                </a:solidFill>
                <a:latin typeface="Times New Roman" pitchFamily="65" charset="-122"/>
                <a:ea typeface="宋体" pitchFamily="65" charset="-122"/>
              </a:rPr>
              <a:t>阔气</a:t>
            </a:r>
            <a:r>
              <a:rPr lang="zh-CN" altLang="en-US" sz="1417" kern="0" dirty="0">
                <a:solidFill>
                  <a:srgbClr val="000000"/>
                </a:solidFill>
                <a:latin typeface="Times New Roman" pitchFamily="65" charset="-122"/>
                <a:ea typeface="宋体" pitchFamily="65" charset="-122"/>
              </a:rPr>
              <a:t>一点,就是我的</a:t>
            </a:r>
            <a:r>
              <a:rPr lang="zh-CN" altLang="en-US" sz="1417" u="sng" kern="0" dirty="0">
                <a:solidFill>
                  <a:srgbClr val="000000"/>
                </a:solidFill>
                <a:latin typeface="Times New Roman" pitchFamily="65" charset="-122"/>
                <a:ea typeface="宋体" pitchFamily="65" charset="-122"/>
              </a:rPr>
              <a:t>保姆</a:t>
            </a:r>
            <a:r>
              <a:rPr lang="zh-CN" altLang="en-US" sz="1417" kern="0" dirty="0">
                <a:solidFill>
                  <a:srgbClr val="000000"/>
                </a:solidFill>
                <a:latin typeface="Times New Roman" pitchFamily="65" charset="-122"/>
                <a:ea typeface="宋体" pitchFamily="65" charset="-122"/>
              </a:rPr>
              <a:t>”这句话中加点的词语依</a:t>
            </a:r>
            <a:br>
              <a:rPr dirty="0"/>
            </a:br>
            <a:r>
              <a:rPr lang="zh-CN" altLang="en-US" sz="1417" kern="0" dirty="0">
                <a:solidFill>
                  <a:srgbClr val="000000"/>
                </a:solidFill>
                <a:latin typeface="Times New Roman" pitchFamily="65" charset="-122"/>
                <a:ea typeface="宋体" pitchFamily="65" charset="-122"/>
              </a:rPr>
              <a:t>次为助词、副词、形容词、名词。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B.“一带一路”“人物描写”“精力充沛”“吃了三碗”依次是并列短语、偏正短语、主谓短语,动补</a:t>
            </a:r>
            <a:br>
              <a:rPr dirty="0"/>
            </a:br>
            <a:r>
              <a:rPr lang="zh-CN" altLang="en-US" sz="1417" kern="0" dirty="0">
                <a:solidFill>
                  <a:srgbClr val="000000"/>
                </a:solidFill>
                <a:latin typeface="Times New Roman" pitchFamily="65" charset="-122"/>
                <a:ea typeface="宋体" pitchFamily="65" charset="-122"/>
              </a:rPr>
              <a:t>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C.“以古代丝绸之路兴盛时期的中国汉唐建筑特色为设计灵感的雁栖湖国际会议中心,如同一只展开双</a:t>
            </a:r>
            <a:br>
              <a:rPr dirty="0"/>
            </a:br>
            <a:r>
              <a:rPr lang="zh-CN" altLang="en-US" sz="1417" kern="0" dirty="0">
                <a:solidFill>
                  <a:srgbClr val="000000"/>
                </a:solidFill>
                <a:latin typeface="Times New Roman" pitchFamily="65" charset="-122"/>
                <a:ea typeface="宋体" pitchFamily="65" charset="-122"/>
              </a:rPr>
              <a:t>翅的鸿雁”这个句子的主干是“雁栖湖国际会议中心如同鸿雁”。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D.“敬字为古圣贤教人做人最简易、直捷的法门,可惜被后来有些人说得太精微,倒变得不适实用了”这</a:t>
            </a:r>
            <a:br>
              <a:rPr dirty="0"/>
            </a:br>
            <a:r>
              <a:rPr lang="zh-CN" altLang="en-US" sz="1417" kern="0" dirty="0">
                <a:solidFill>
                  <a:srgbClr val="000000"/>
                </a:solidFill>
                <a:latin typeface="Times New Roman" pitchFamily="65" charset="-122"/>
                <a:ea typeface="宋体" pitchFamily="65" charset="-122"/>
              </a:rPr>
              <a:t>个二重复句的第一重是因果关系。</a:t>
            </a:r>
            <a:endParaRPr lang="zh-CN" altLang="en-US" dirty="0"/>
          </a:p>
        </p:txBody>
      </p:sp>
      <p:sp>
        <p:nvSpPr>
          <p:cNvPr id="4" name="TextBox 2"/>
          <p:cNvSpPr txBox="1"/>
          <p:nvPr/>
        </p:nvSpPr>
        <p:spPr>
          <a:xfrm>
            <a:off x="720000" y="451475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第一重是转折关系而不是因果关系。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(2020益阳赫山一模,5)下列说法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A.拈轻怕重、思维能力、岁月无情、扬名四海,分别是并列、偏正、主谓和动补短语。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B.“学校对面的三、四十米处有一间书店”这句话中标点符号使用正确。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C.“万籁俱寂的草地夜空,突然飞来用法语演唱的《马赛曲》的歌声”,该句主干是“夜空飞来歌声”。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D.“如果于勒竟在这只船上,那会叫人多么惊喜呀”这是假设复句。</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相邻两个数字表示概数,中间不要加顿号,不是概数而是相邻的两个数字,中间要用顿号。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(2019益阳测试,5)下列说法不正确的一项是(3分)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A.“那树有一点佝偻,露出老态,但是坚固稳定,树顶像刚炸开的火焰一样繁密。”句中的“露出老态”</a:t>
            </a:r>
            <a:br>
              <a:rPr dirty="0"/>
            </a:br>
            <a:r>
              <a:rPr lang="zh-CN" altLang="en-US" sz="1417" kern="0" dirty="0">
                <a:solidFill>
                  <a:srgbClr val="000000"/>
                </a:solidFill>
                <a:latin typeface="Times New Roman" pitchFamily="65" charset="-122"/>
                <a:ea typeface="宋体" pitchFamily="65" charset="-122"/>
              </a:rPr>
              <a:t>“坚固稳定”“炸开的火焰”依次是动宾短语、并列短语、偏正短语。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B.“南极恐龙化石的发现,为支持地壳进行缓慢但又不可抗拒的运动这一理论,提供了另一个强有力的证</a:t>
            </a:r>
            <a:br>
              <a:rPr dirty="0"/>
            </a:br>
            <a:r>
              <a:rPr lang="zh-CN" altLang="en-US" sz="1417" kern="0" dirty="0">
                <a:solidFill>
                  <a:srgbClr val="000000"/>
                </a:solidFill>
                <a:latin typeface="Times New Roman" pitchFamily="65" charset="-122"/>
                <a:ea typeface="宋体" pitchFamily="65" charset="-122"/>
              </a:rPr>
              <a:t>据。”这个句子的主干是“发现提供证据”。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C.“高明的老师不是把知识直接灌输给学生,而是引导和指点学生自己去学习。”这是一个表示转折关</a:t>
            </a:r>
            <a:br>
              <a:rPr dirty="0"/>
            </a:br>
            <a:r>
              <a:rPr lang="zh-CN" altLang="en-US" sz="1417" kern="0" dirty="0">
                <a:solidFill>
                  <a:srgbClr val="000000"/>
                </a:solidFill>
                <a:latin typeface="Times New Roman" pitchFamily="65" charset="-122"/>
                <a:ea typeface="宋体" pitchFamily="65" charset="-122"/>
              </a:rPr>
              <a:t>系的复句。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D.“难道你又不更远一点想到,这样枝枝叶叶靠紧团结,力求上进的白杨树,宛然象征了今天在华北平原纵</a:t>
            </a:r>
            <a:br>
              <a:rPr dirty="0"/>
            </a:br>
            <a:r>
              <a:rPr lang="zh-CN" altLang="en-US" sz="1417" kern="0" dirty="0">
                <a:solidFill>
                  <a:srgbClr val="000000"/>
                </a:solidFill>
                <a:latin typeface="Times New Roman" pitchFamily="65" charset="-122"/>
                <a:ea typeface="宋体" pitchFamily="65" charset="-122"/>
              </a:rPr>
              <a:t>横决荡,用血写出新中国历史的那种精神和意志?”这个句子的标点符号使用正确。</a:t>
            </a:r>
            <a:endParaRPr lang="zh-CN" altLang="en-US" dirty="0"/>
          </a:p>
        </p:txBody>
      </p:sp>
      <p:sp>
        <p:nvSpPr>
          <p:cNvPr id="3" name="TextBox 2"/>
          <p:cNvSpPr txBox="1"/>
          <p:nvPr/>
        </p:nvSpPr>
        <p:spPr>
          <a:xfrm>
            <a:off x="720000" y="440919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“不是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”表并列关系而不是转折关系。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(2018怀化四模,5)对下面一句话的谓语和宾语判断正确的一项是(3分)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他用惊奇的目光张望着陌生而美丽的世界。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A.用目光　　　　　B.张望着世界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C.惊奇世界　　　　　D.用世界</a:t>
            </a:r>
            <a:endParaRPr lang="zh-CN" altLang="en-US" dirty="0"/>
          </a:p>
        </p:txBody>
      </p:sp>
      <p:sp>
        <p:nvSpPr>
          <p:cNvPr id="3" name="TextBox 2"/>
          <p:cNvSpPr txBox="1"/>
          <p:nvPr/>
        </p:nvSpPr>
        <p:spPr>
          <a:xfrm>
            <a:off x="720000" y="283755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提取句子的主干:他张望着世界。所以谓语和宾语是“张望着世界”。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(2018衡阳,3)下列各句中没有语病的一项是(2分)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A.第十三届省运会即将在衡阳举行,体育健儿们纷纷表示要充分发扬水平,取得佳绩。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B.为了防止结核疫情不再反弹,上级要求各学校加强管理,制定严密的防范措施。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C.眼前的油茶树含翠吐绿,摇曳生姿,把天堂山装点得生机盎然。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D.在阅读文学名著的过程中,使我明白了许多做人的道理,感悟了人生的真谛。</a:t>
            </a:r>
            <a:endParaRPr lang="zh-CN" altLang="en-US" dirty="0"/>
          </a:p>
        </p:txBody>
      </p:sp>
      <p:sp>
        <p:nvSpPr>
          <p:cNvPr id="3" name="TextBox 2"/>
          <p:cNvSpPr txBox="1"/>
          <p:nvPr/>
        </p:nvSpPr>
        <p:spPr>
          <a:xfrm>
            <a:off x="720000" y="318340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   本题考查辨析病句的能力。A.搭配不当,“发扬”与“水平”不搭配,“发扬”应改为“发</a:t>
            </a:r>
            <a:br>
              <a:rPr dirty="0"/>
            </a:br>
            <a:r>
              <a:rPr lang="zh-CN" altLang="en-US" sz="1417" kern="0" dirty="0">
                <a:solidFill>
                  <a:srgbClr val="000000"/>
                </a:solidFill>
                <a:latin typeface="Times New Roman" pitchFamily="65" charset="-122"/>
                <a:ea typeface="宋体" pitchFamily="65" charset="-122"/>
              </a:rPr>
              <a:t>挥”。B.否定不当,应去掉“不再”。D.缺主语,介宾短语“在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中”与动词“使”同时使用,淹没主语,</a:t>
            </a:r>
            <a:br>
              <a:rPr dirty="0"/>
            </a:br>
            <a:r>
              <a:rPr lang="zh-CN" altLang="en-US" sz="1417" kern="0" dirty="0">
                <a:solidFill>
                  <a:srgbClr val="000000"/>
                </a:solidFill>
                <a:latin typeface="Times New Roman" pitchFamily="65" charset="-122"/>
                <a:ea typeface="宋体" pitchFamily="65" charset="-122"/>
              </a:rPr>
              <a:t>可删去“使”。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(2017邵阳,3)下列语句中没有语病的一句是(2分)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A.许多名人的经历告诉我们,成功与失败不是上天赋予的,而是个人努力的结果。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B.崀山的知名度在不断提高,具有湘西南特色的旅游项目日益受到众多外地游客。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C.通过观看电影《摔跤吧,爸爸》,使我重新认识了“虎爸狼妈”的必要性。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D.生活有多么广阔,语文世界就有多么广阔。</a:t>
            </a:r>
            <a:endParaRPr lang="zh-CN" altLang="en-US" dirty="0"/>
          </a:p>
        </p:txBody>
      </p:sp>
      <p:sp>
        <p:nvSpPr>
          <p:cNvPr id="3" name="TextBox 2"/>
          <p:cNvSpPr txBox="1"/>
          <p:nvPr/>
        </p:nvSpPr>
        <p:spPr>
          <a:xfrm>
            <a:off x="720000" y="317058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本题考查辨析句子语病的能力。A.两面不能对一面。B.缺宾语,在“外地游客”后面加“的追</a:t>
            </a:r>
            <a:br>
              <a:rPr dirty="0"/>
            </a:br>
            <a:r>
              <a:rPr lang="zh-CN" altLang="en-US" sz="1417" kern="0" dirty="0">
                <a:solidFill>
                  <a:srgbClr val="000000"/>
                </a:solidFill>
                <a:latin typeface="Times New Roman" pitchFamily="65" charset="-122"/>
                <a:ea typeface="宋体" pitchFamily="65" charset="-122"/>
              </a:rPr>
              <a:t>捧”。C.缺主语,“通过”和“使”去掉其一。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修改病句</a:t>
            </a:r>
          </a:p>
        </p:txBody>
      </p:sp>
      <p:sp>
        <p:nvSpPr>
          <p:cNvPr id="3" name="TextBox 2"/>
          <p:cNvSpPr txBox="1"/>
          <p:nvPr/>
        </p:nvSpPr>
        <p:spPr>
          <a:xfrm>
            <a:off x="642910" y="1209170"/>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(2020益阳改编,4)对下面病句的修改正确的一项是(3分)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人未免会有缺陷,但只有努力,就一定可以有作为。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A.人未免会有缺陷,但只要努力,就一定可以有作为。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B.人难免不会有缺陷,但只有努力,就一定可以有作为。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C.人难免会有缺陷,但只要努力,就一定可以有作为。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D.人未免会有缺陷,但只有努力,就一定可以有作为。</a:t>
            </a:r>
            <a:endParaRPr lang="zh-CN" altLang="en-US" dirty="0"/>
          </a:p>
        </p:txBody>
      </p:sp>
      <p:sp>
        <p:nvSpPr>
          <p:cNvPr id="4" name="TextBox 2"/>
          <p:cNvSpPr txBox="1"/>
          <p:nvPr/>
        </p:nvSpPr>
        <p:spPr>
          <a:xfrm>
            <a:off x="642910" y="336767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“难免”即不容易避免,“难免不会有缺陷”即“不会有缺陷”,不符合语境;“只有”应与</a:t>
            </a:r>
            <a:br>
              <a:rPr dirty="0"/>
            </a:br>
            <a:r>
              <a:rPr lang="zh-CN" altLang="en-US" sz="1417" kern="0" dirty="0">
                <a:solidFill>
                  <a:srgbClr val="000000"/>
                </a:solidFill>
                <a:latin typeface="Times New Roman" pitchFamily="65" charset="-122"/>
                <a:ea typeface="宋体" pitchFamily="65" charset="-122"/>
              </a:rPr>
              <a:t>“才”搭配,“只要”与“就”搭配。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56162686-F62F-4284-A72A-C1271B3C5975}">
  <ds:schemaRefs/>
</ds:datastoreItem>
</file>

<file path=customXml/itemProps10.xml><?xml version="1.0" encoding="utf-8"?>
<ds:datastoreItem xmlns:ds="http://schemas.openxmlformats.org/officeDocument/2006/customXml" ds:itemID="{7919352C-D47D-4FFF-9183-61C7010CCD47}">
  <ds:schemaRefs/>
</ds:datastoreItem>
</file>

<file path=customXml/itemProps11.xml><?xml version="1.0" encoding="utf-8"?>
<ds:datastoreItem xmlns:ds="http://schemas.openxmlformats.org/officeDocument/2006/customXml" ds:itemID="{ADDCC961-C643-4554-A3EC-9AF8D406A635}">
  <ds:schemaRefs/>
</ds:datastoreItem>
</file>

<file path=customXml/itemProps12.xml><?xml version="1.0" encoding="utf-8"?>
<ds:datastoreItem xmlns:ds="http://schemas.openxmlformats.org/officeDocument/2006/customXml" ds:itemID="{AFA382C8-8689-490A-A959-E4FDBC5983F4}">
  <ds:schemaRefs/>
</ds:datastoreItem>
</file>

<file path=customXml/itemProps13.xml><?xml version="1.0" encoding="utf-8"?>
<ds:datastoreItem xmlns:ds="http://schemas.openxmlformats.org/officeDocument/2006/customXml" ds:itemID="{85C793DA-0B1A-47FA-9E46-563A686B7DB9}">
  <ds:schemaRefs/>
</ds:datastoreItem>
</file>

<file path=customXml/itemProps14.xml><?xml version="1.0" encoding="utf-8"?>
<ds:datastoreItem xmlns:ds="http://schemas.openxmlformats.org/officeDocument/2006/customXml" ds:itemID="{7426BB27-81F5-4749-B4CF-9578235A0ED7}">
  <ds:schemaRefs/>
</ds:datastoreItem>
</file>

<file path=customXml/itemProps15.xml><?xml version="1.0" encoding="utf-8"?>
<ds:datastoreItem xmlns:ds="http://schemas.openxmlformats.org/officeDocument/2006/customXml" ds:itemID="{E54BBB23-B7BE-4F6B-8D58-47959531DC3B}">
  <ds:schemaRefs/>
</ds:datastoreItem>
</file>

<file path=customXml/itemProps16.xml><?xml version="1.0" encoding="utf-8"?>
<ds:datastoreItem xmlns:ds="http://schemas.openxmlformats.org/officeDocument/2006/customXml" ds:itemID="{DF2C7D5E-8EB3-4451-8FD5-1D0A84757C21}">
  <ds:schemaRefs/>
</ds:datastoreItem>
</file>

<file path=customXml/itemProps17.xml><?xml version="1.0" encoding="utf-8"?>
<ds:datastoreItem xmlns:ds="http://schemas.openxmlformats.org/officeDocument/2006/customXml" ds:itemID="{FF0664AD-40B0-442F-BF6C-3A81D3FE5109}">
  <ds:schemaRefs/>
</ds:datastoreItem>
</file>

<file path=customXml/itemProps18.xml><?xml version="1.0" encoding="utf-8"?>
<ds:datastoreItem xmlns:ds="http://schemas.openxmlformats.org/officeDocument/2006/customXml" ds:itemID="{F60681DE-7D29-4B71-98A4-F7E01BA1BA66}">
  <ds:schemaRefs/>
</ds:datastoreItem>
</file>

<file path=customXml/itemProps19.xml><?xml version="1.0" encoding="utf-8"?>
<ds:datastoreItem xmlns:ds="http://schemas.openxmlformats.org/officeDocument/2006/customXml" ds:itemID="{5584B6C5-2F41-4F61-A879-F502310F1AB3}">
  <ds:schemaRefs/>
</ds:datastoreItem>
</file>

<file path=customXml/itemProps2.xml><?xml version="1.0" encoding="utf-8"?>
<ds:datastoreItem xmlns:ds="http://schemas.openxmlformats.org/officeDocument/2006/customXml" ds:itemID="{8F07678F-15B9-4AA9-B818-C9E94222C831}">
  <ds:schemaRefs/>
</ds:datastoreItem>
</file>

<file path=customXml/itemProps20.xml><?xml version="1.0" encoding="utf-8"?>
<ds:datastoreItem xmlns:ds="http://schemas.openxmlformats.org/officeDocument/2006/customXml" ds:itemID="{EDB09E1E-A337-4E30-B03A-3203092B2EDC}">
  <ds:schemaRefs/>
</ds:datastoreItem>
</file>

<file path=customXml/itemProps21.xml><?xml version="1.0" encoding="utf-8"?>
<ds:datastoreItem xmlns:ds="http://schemas.openxmlformats.org/officeDocument/2006/customXml" ds:itemID="{8513218F-D5E9-43AC-A032-53FBBAC020EB}">
  <ds:schemaRefs/>
</ds:datastoreItem>
</file>

<file path=customXml/itemProps22.xml><?xml version="1.0" encoding="utf-8"?>
<ds:datastoreItem xmlns:ds="http://schemas.openxmlformats.org/officeDocument/2006/customXml" ds:itemID="{F1782C3A-034E-488A-820B-832BCB252623}">
  <ds:schemaRefs/>
</ds:datastoreItem>
</file>

<file path=customXml/itemProps23.xml><?xml version="1.0" encoding="utf-8"?>
<ds:datastoreItem xmlns:ds="http://schemas.openxmlformats.org/officeDocument/2006/customXml" ds:itemID="{2AB61DFE-4828-4047-ABAB-690777F6912E}">
  <ds:schemaRefs/>
</ds:datastoreItem>
</file>

<file path=customXml/itemProps24.xml><?xml version="1.0" encoding="utf-8"?>
<ds:datastoreItem xmlns:ds="http://schemas.openxmlformats.org/officeDocument/2006/customXml" ds:itemID="{92B411FD-AAE9-4425-AFE0-D316B73F48FA}">
  <ds:schemaRefs/>
</ds:datastoreItem>
</file>

<file path=customXml/itemProps25.xml><?xml version="1.0" encoding="utf-8"?>
<ds:datastoreItem xmlns:ds="http://schemas.openxmlformats.org/officeDocument/2006/customXml" ds:itemID="{CE1E99D4-91AB-4FCA-AB97-568D6A581F13}">
  <ds:schemaRefs/>
</ds:datastoreItem>
</file>

<file path=customXml/itemProps26.xml><?xml version="1.0" encoding="utf-8"?>
<ds:datastoreItem xmlns:ds="http://schemas.openxmlformats.org/officeDocument/2006/customXml" ds:itemID="{0DC8B466-E2AF-48FE-AB7C-D780168CFEEA}">
  <ds:schemaRefs/>
</ds:datastoreItem>
</file>

<file path=customXml/itemProps27.xml><?xml version="1.0" encoding="utf-8"?>
<ds:datastoreItem xmlns:ds="http://schemas.openxmlformats.org/officeDocument/2006/customXml" ds:itemID="{042F3CCA-EFCE-43A7-B9BC-F0F4B2295C92}">
  <ds:schemaRefs/>
</ds:datastoreItem>
</file>

<file path=customXml/itemProps28.xml><?xml version="1.0" encoding="utf-8"?>
<ds:datastoreItem xmlns:ds="http://schemas.openxmlformats.org/officeDocument/2006/customXml" ds:itemID="{10906933-F65B-4D60-94F7-F67A1F3352F0}">
  <ds:schemaRefs/>
</ds:datastoreItem>
</file>

<file path=customXml/itemProps29.xml><?xml version="1.0" encoding="utf-8"?>
<ds:datastoreItem xmlns:ds="http://schemas.openxmlformats.org/officeDocument/2006/customXml" ds:itemID="{114E3E55-3A0F-4C1B-BC21-1079459D0602}">
  <ds:schemaRefs/>
</ds:datastoreItem>
</file>

<file path=customXml/itemProps3.xml><?xml version="1.0" encoding="utf-8"?>
<ds:datastoreItem xmlns:ds="http://schemas.openxmlformats.org/officeDocument/2006/customXml" ds:itemID="{D0D5B781-B1A7-4104-9932-41409E0CF669}">
  <ds:schemaRefs/>
</ds:datastoreItem>
</file>

<file path=customXml/itemProps30.xml><?xml version="1.0" encoding="utf-8"?>
<ds:datastoreItem xmlns:ds="http://schemas.openxmlformats.org/officeDocument/2006/customXml" ds:itemID="{50F4672A-D449-45FD-BEBA-DDECE51E8E6E}">
  <ds:schemaRefs/>
</ds:datastoreItem>
</file>

<file path=customXml/itemProps31.xml><?xml version="1.0" encoding="utf-8"?>
<ds:datastoreItem xmlns:ds="http://schemas.openxmlformats.org/officeDocument/2006/customXml" ds:itemID="{8256CF71-83DC-4FCD-A024-ABF6BC700B60}">
  <ds:schemaRefs/>
</ds:datastoreItem>
</file>

<file path=customXml/itemProps32.xml><?xml version="1.0" encoding="utf-8"?>
<ds:datastoreItem xmlns:ds="http://schemas.openxmlformats.org/officeDocument/2006/customXml" ds:itemID="{4538CD7C-0F2A-4662-AE4D-B5A9499FC2EC}">
  <ds:schemaRefs/>
</ds:datastoreItem>
</file>

<file path=customXml/itemProps33.xml><?xml version="1.0" encoding="utf-8"?>
<ds:datastoreItem xmlns:ds="http://schemas.openxmlformats.org/officeDocument/2006/customXml" ds:itemID="{D95C3FFB-DC8B-44C6-AA62-260B59DE0F6B}">
  <ds:schemaRefs/>
</ds:datastoreItem>
</file>

<file path=customXml/itemProps34.xml><?xml version="1.0" encoding="utf-8"?>
<ds:datastoreItem xmlns:ds="http://schemas.openxmlformats.org/officeDocument/2006/customXml" ds:itemID="{55B12DEB-2B6B-403D-B6D1-F27568969052}">
  <ds:schemaRefs/>
</ds:datastoreItem>
</file>

<file path=customXml/itemProps35.xml><?xml version="1.0" encoding="utf-8"?>
<ds:datastoreItem xmlns:ds="http://schemas.openxmlformats.org/officeDocument/2006/customXml" ds:itemID="{6B015ED0-E5F7-4F03-BCAA-2511439019C0}">
  <ds:schemaRefs/>
</ds:datastoreItem>
</file>

<file path=customXml/itemProps36.xml><?xml version="1.0" encoding="utf-8"?>
<ds:datastoreItem xmlns:ds="http://schemas.openxmlformats.org/officeDocument/2006/customXml" ds:itemID="{7F82D38F-8B71-4574-97CC-C7F5CB273FCD}">
  <ds:schemaRefs/>
</ds:datastoreItem>
</file>

<file path=customXml/itemProps37.xml><?xml version="1.0" encoding="utf-8"?>
<ds:datastoreItem xmlns:ds="http://schemas.openxmlformats.org/officeDocument/2006/customXml" ds:itemID="{FEEF85DA-C12C-48C5-8D5E-598F72BFFE29}">
  <ds:schemaRefs/>
</ds:datastoreItem>
</file>

<file path=customXml/itemProps38.xml><?xml version="1.0" encoding="utf-8"?>
<ds:datastoreItem xmlns:ds="http://schemas.openxmlformats.org/officeDocument/2006/customXml" ds:itemID="{FBBA9E7C-63CF-44C4-9429-C2B0F2DF86BC}">
  <ds:schemaRefs/>
</ds:datastoreItem>
</file>

<file path=customXml/itemProps39.xml><?xml version="1.0" encoding="utf-8"?>
<ds:datastoreItem xmlns:ds="http://schemas.openxmlformats.org/officeDocument/2006/customXml" ds:itemID="{5A49332D-831C-48C9-B3D7-BEED44705A01}">
  <ds:schemaRefs/>
</ds:datastoreItem>
</file>

<file path=customXml/itemProps4.xml><?xml version="1.0" encoding="utf-8"?>
<ds:datastoreItem xmlns:ds="http://schemas.openxmlformats.org/officeDocument/2006/customXml" ds:itemID="{7A7270FB-7DC9-4140-86AE-7D72058C0F79}">
  <ds:schemaRefs/>
</ds:datastoreItem>
</file>

<file path=customXml/itemProps40.xml><?xml version="1.0" encoding="utf-8"?>
<ds:datastoreItem xmlns:ds="http://schemas.openxmlformats.org/officeDocument/2006/customXml" ds:itemID="{7907D70D-FDFB-42B7-A8FE-B5A03AD0F66B}">
  <ds:schemaRefs/>
</ds:datastoreItem>
</file>

<file path=customXml/itemProps41.xml><?xml version="1.0" encoding="utf-8"?>
<ds:datastoreItem xmlns:ds="http://schemas.openxmlformats.org/officeDocument/2006/customXml" ds:itemID="{7FBEE34E-F61E-47A5-9FAE-7750AD2D79AA}">
  <ds:schemaRefs/>
</ds:datastoreItem>
</file>

<file path=customXml/itemProps42.xml><?xml version="1.0" encoding="utf-8"?>
<ds:datastoreItem xmlns:ds="http://schemas.openxmlformats.org/officeDocument/2006/customXml" ds:itemID="{C05F5496-11CC-4AAE-A659-8BDD8CEA0504}">
  <ds:schemaRefs/>
</ds:datastoreItem>
</file>

<file path=customXml/itemProps43.xml><?xml version="1.0" encoding="utf-8"?>
<ds:datastoreItem xmlns:ds="http://schemas.openxmlformats.org/officeDocument/2006/customXml" ds:itemID="{604D98F5-72EE-4879-98D5-432FD5AEA147}">
  <ds:schemaRefs/>
</ds:datastoreItem>
</file>

<file path=customXml/itemProps44.xml><?xml version="1.0" encoding="utf-8"?>
<ds:datastoreItem xmlns:ds="http://schemas.openxmlformats.org/officeDocument/2006/customXml" ds:itemID="{14A36E6A-02E9-43BA-BDFA-57F50CBCFD5C}">
  <ds:schemaRefs/>
</ds:datastoreItem>
</file>

<file path=customXml/itemProps45.xml><?xml version="1.0" encoding="utf-8"?>
<ds:datastoreItem xmlns:ds="http://schemas.openxmlformats.org/officeDocument/2006/customXml" ds:itemID="{E52C46DC-35BC-4C66-A92D-5937333DF8B4}">
  <ds:schemaRefs/>
</ds:datastoreItem>
</file>

<file path=customXml/itemProps46.xml><?xml version="1.0" encoding="utf-8"?>
<ds:datastoreItem xmlns:ds="http://schemas.openxmlformats.org/officeDocument/2006/customXml" ds:itemID="{8FE0CC53-81F8-45FC-9B48-D2D0A5557A6F}">
  <ds:schemaRefs/>
</ds:datastoreItem>
</file>

<file path=customXml/itemProps47.xml><?xml version="1.0" encoding="utf-8"?>
<ds:datastoreItem xmlns:ds="http://schemas.openxmlformats.org/officeDocument/2006/customXml" ds:itemID="{C268FC6E-7CD2-4579-A0FB-2F4653D481CC}">
  <ds:schemaRefs/>
</ds:datastoreItem>
</file>

<file path=customXml/itemProps48.xml><?xml version="1.0" encoding="utf-8"?>
<ds:datastoreItem xmlns:ds="http://schemas.openxmlformats.org/officeDocument/2006/customXml" ds:itemID="{36B671A4-0270-4905-894E-655465C8691C}">
  <ds:schemaRefs/>
</ds:datastoreItem>
</file>

<file path=customXml/itemProps49.xml><?xml version="1.0" encoding="utf-8"?>
<ds:datastoreItem xmlns:ds="http://schemas.openxmlformats.org/officeDocument/2006/customXml" ds:itemID="{ED2EE289-3CFF-4BE0-A3C5-6CC6C7EFF428}">
  <ds:schemaRefs/>
</ds:datastoreItem>
</file>

<file path=customXml/itemProps5.xml><?xml version="1.0" encoding="utf-8"?>
<ds:datastoreItem xmlns:ds="http://schemas.openxmlformats.org/officeDocument/2006/customXml" ds:itemID="{FAAE9579-6E08-4D12-B68A-A237FFC73FF5}">
  <ds:schemaRefs/>
</ds:datastoreItem>
</file>

<file path=customXml/itemProps50.xml><?xml version="1.0" encoding="utf-8"?>
<ds:datastoreItem xmlns:ds="http://schemas.openxmlformats.org/officeDocument/2006/customXml" ds:itemID="{A8F09F69-07AF-4CAA-BBC0-21F91F6775A2}">
  <ds:schemaRefs/>
</ds:datastoreItem>
</file>

<file path=customXml/itemProps51.xml><?xml version="1.0" encoding="utf-8"?>
<ds:datastoreItem xmlns:ds="http://schemas.openxmlformats.org/officeDocument/2006/customXml" ds:itemID="{ABEAC014-81CA-4533-9101-19B442F8169F}">
  <ds:schemaRefs/>
</ds:datastoreItem>
</file>

<file path=customXml/itemProps52.xml><?xml version="1.0" encoding="utf-8"?>
<ds:datastoreItem xmlns:ds="http://schemas.openxmlformats.org/officeDocument/2006/customXml" ds:itemID="{E2A412C1-9461-457C-896D-83790E2AAC80}">
  <ds:schemaRefs/>
</ds:datastoreItem>
</file>

<file path=customXml/itemProps53.xml><?xml version="1.0" encoding="utf-8"?>
<ds:datastoreItem xmlns:ds="http://schemas.openxmlformats.org/officeDocument/2006/customXml" ds:itemID="{17B5F55C-262E-4307-BBEC-F44CA7557FD2}">
  <ds:schemaRefs/>
</ds:datastoreItem>
</file>

<file path=customXml/itemProps54.xml><?xml version="1.0" encoding="utf-8"?>
<ds:datastoreItem xmlns:ds="http://schemas.openxmlformats.org/officeDocument/2006/customXml" ds:itemID="{93BCA5BE-36E6-48F6-B17F-AD846F507D16}">
  <ds:schemaRefs/>
</ds:datastoreItem>
</file>

<file path=customXml/itemProps55.xml><?xml version="1.0" encoding="utf-8"?>
<ds:datastoreItem xmlns:ds="http://schemas.openxmlformats.org/officeDocument/2006/customXml" ds:itemID="{3B31E286-9A86-4203-825E-1A2667835979}">
  <ds:schemaRefs/>
</ds:datastoreItem>
</file>

<file path=customXml/itemProps56.xml><?xml version="1.0" encoding="utf-8"?>
<ds:datastoreItem xmlns:ds="http://schemas.openxmlformats.org/officeDocument/2006/customXml" ds:itemID="{F867CA53-BAEF-4B4A-A2C9-26656FD3D9C7}">
  <ds:schemaRefs/>
</ds:datastoreItem>
</file>

<file path=customXml/itemProps57.xml><?xml version="1.0" encoding="utf-8"?>
<ds:datastoreItem xmlns:ds="http://schemas.openxmlformats.org/officeDocument/2006/customXml" ds:itemID="{B1FB2B0A-5AD2-4E92-BA85-B7572B6DC0E1}">
  <ds:schemaRefs/>
</ds:datastoreItem>
</file>

<file path=customXml/itemProps58.xml><?xml version="1.0" encoding="utf-8"?>
<ds:datastoreItem xmlns:ds="http://schemas.openxmlformats.org/officeDocument/2006/customXml" ds:itemID="{AE58E48F-0C7F-4303-9F5C-926F0F1B9024}">
  <ds:schemaRefs/>
</ds:datastoreItem>
</file>

<file path=customXml/itemProps59.xml><?xml version="1.0" encoding="utf-8"?>
<ds:datastoreItem xmlns:ds="http://schemas.openxmlformats.org/officeDocument/2006/customXml" ds:itemID="{8F77F761-5244-44E3-B7D0-56C0AD6DF447}">
  <ds:schemaRefs/>
</ds:datastoreItem>
</file>

<file path=customXml/itemProps6.xml><?xml version="1.0" encoding="utf-8"?>
<ds:datastoreItem xmlns:ds="http://schemas.openxmlformats.org/officeDocument/2006/customXml" ds:itemID="{3D889DFA-8EF7-43D8-86F1-547CFAE9D7B5}">
  <ds:schemaRefs/>
</ds:datastoreItem>
</file>

<file path=customXml/itemProps60.xml><?xml version="1.0" encoding="utf-8"?>
<ds:datastoreItem xmlns:ds="http://schemas.openxmlformats.org/officeDocument/2006/customXml" ds:itemID="{9D787A80-021E-477C-B038-2724C254CAEF}">
  <ds:schemaRefs/>
</ds:datastoreItem>
</file>

<file path=customXml/itemProps61.xml><?xml version="1.0" encoding="utf-8"?>
<ds:datastoreItem xmlns:ds="http://schemas.openxmlformats.org/officeDocument/2006/customXml" ds:itemID="{45E2D8BC-46EB-460D-89F8-713D8074A487}">
  <ds:schemaRefs/>
</ds:datastoreItem>
</file>

<file path=customXml/itemProps62.xml><?xml version="1.0" encoding="utf-8"?>
<ds:datastoreItem xmlns:ds="http://schemas.openxmlformats.org/officeDocument/2006/customXml" ds:itemID="{BBB50787-EABE-440A-861E-AFD8F0AAA2FB}">
  <ds:schemaRefs/>
</ds:datastoreItem>
</file>

<file path=customXml/itemProps63.xml><?xml version="1.0" encoding="utf-8"?>
<ds:datastoreItem xmlns:ds="http://schemas.openxmlformats.org/officeDocument/2006/customXml" ds:itemID="{417A99DA-F238-4799-9198-F7CB2C6411FF}">
  <ds:schemaRefs/>
</ds:datastoreItem>
</file>

<file path=customXml/itemProps64.xml><?xml version="1.0" encoding="utf-8"?>
<ds:datastoreItem xmlns:ds="http://schemas.openxmlformats.org/officeDocument/2006/customXml" ds:itemID="{A7C6A1DC-0252-4ADE-B864-5EDEA78FDDCF}">
  <ds:schemaRefs/>
</ds:datastoreItem>
</file>

<file path=customXml/itemProps65.xml><?xml version="1.0" encoding="utf-8"?>
<ds:datastoreItem xmlns:ds="http://schemas.openxmlformats.org/officeDocument/2006/customXml" ds:itemID="{D34EEF31-14E8-430B-8C11-D055967C94EF}">
  <ds:schemaRefs/>
</ds:datastoreItem>
</file>

<file path=customXml/itemProps66.xml><?xml version="1.0" encoding="utf-8"?>
<ds:datastoreItem xmlns:ds="http://schemas.openxmlformats.org/officeDocument/2006/customXml" ds:itemID="{5BE7F975-CF6B-4FAD-8EF6-232F07698DE3}">
  <ds:schemaRefs/>
</ds:datastoreItem>
</file>

<file path=customXml/itemProps7.xml><?xml version="1.0" encoding="utf-8"?>
<ds:datastoreItem xmlns:ds="http://schemas.openxmlformats.org/officeDocument/2006/customXml" ds:itemID="{DF7E91C3-1B9E-4B7C-869C-93DDC94C7AAB}">
  <ds:schemaRefs/>
</ds:datastoreItem>
</file>

<file path=customXml/itemProps8.xml><?xml version="1.0" encoding="utf-8"?>
<ds:datastoreItem xmlns:ds="http://schemas.openxmlformats.org/officeDocument/2006/customXml" ds:itemID="{DF45F958-AFEA-4591-BF3A-89AD1305D6A3}">
  <ds:schemaRefs/>
</ds:datastoreItem>
</file>

<file path=customXml/itemProps9.xml><?xml version="1.0" encoding="utf-8"?>
<ds:datastoreItem xmlns:ds="http://schemas.openxmlformats.org/officeDocument/2006/customXml" ds:itemID="{44A35230-5BEE-4D8A-9A47-80755A184DD4}">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22</TotalTime>
  <Words>11721</Words>
  <Application>Microsoft Office PowerPoint</Application>
  <PresentationFormat>自定义</PresentationFormat>
  <Paragraphs>399</Paragraphs>
  <Slides>66</Slides>
  <Notes>66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66</vt:i4>
      </vt:variant>
    </vt:vector>
  </HeadingPairs>
  <TitlesOfParts>
    <vt:vector size="72" baseType="lpstr">
      <vt:lpstr>黑体</vt:lpstr>
      <vt:lpstr>Microsoft YaHei</vt:lpstr>
      <vt:lpstr>Arial</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140</cp:revision>
  <dcterms:modified xsi:type="dcterms:W3CDTF">2020-09-29T01:51:27Z</dcterms:modified>
</cp:coreProperties>
</file>