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76" r:id="rId5"/>
    <p:sldId id="263" r:id="rId6"/>
    <p:sldId id="259" r:id="rId7"/>
    <p:sldId id="269" r:id="rId8"/>
    <p:sldId id="277" r:id="rId9"/>
    <p:sldId id="278" r:id="rId10"/>
    <p:sldId id="279" r:id="rId11"/>
    <p:sldId id="283" r:id="rId12"/>
    <p:sldId id="284" r:id="rId13"/>
    <p:sldId id="285" r:id="rId14"/>
    <p:sldId id="286" r:id="rId15"/>
    <p:sldId id="287" r:id="rId16"/>
    <p:sldId id="288" r:id="rId17"/>
    <p:sldId id="297" r:id="rId18"/>
    <p:sldId id="290" r:id="rId19"/>
    <p:sldId id="291" r:id="rId20"/>
    <p:sldId id="292" r:id="rId21"/>
    <p:sldId id="293" r:id="rId22"/>
    <p:sldId id="294" r:id="rId23"/>
    <p:sldId id="295" r:id="rId24"/>
    <p:sldId id="296" r:id="rId25"/>
    <p:sldId id="298" r:id="rId26"/>
    <p:sldId id="299" r:id="rId27"/>
    <p:sldId id="300" r:id="rId28"/>
    <p:sldId id="264" r:id="rId29"/>
    <p:sldId id="266" r:id="rId30"/>
    <p:sldId id="280" r:id="rId31"/>
    <p:sldId id="274"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userDrawn="1">
          <p15:clr>
            <a:srgbClr val="A4A3A4"/>
          </p15:clr>
        </p15:guide>
        <p15:guide id="3"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6"/>
      </p:cViewPr>
      <p:guideLst>
        <p:guide orient="horz" pos="51"/>
        <p:guide pos="3840"/>
        <p:guide orient="horz" pos="504"/>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738805"/>
            <a:ext cx="10807700" cy="2816156"/>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58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专题五　修辞手法的运用与仿写</a:t>
            </a:r>
            <a:endParaRPr lang="zh-CN" altLang="en-US" sz="5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21044"/>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无疑而问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先提出问题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然后紧接着把自己的看法说出来的一种修辞手法。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引起读者的注意和思考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突出某些内容。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也叫反诘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是用疑问的形式来表达确定的意思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以加强语气的一种修辞手法。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语气坚定有力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发人深思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可以增强文章的气势和说服力。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166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588549"/>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下列对诗句的赏析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不恰当的一项是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忽如一夜春风来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千树万树梨花开。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岑参《白雪歌送武判官归京》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这两句诗运用新颖奇特的比喻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描绘出眼前梨花满树、生机盎然的春天景象。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人生自古谁无死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留取丹心照汗青。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文天祥《过零丁洋》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这两句诗慷慨激昂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表明了诗人舍生取义的决心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体现了崇高的气节。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8760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江山如此多娇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引无数英雄竞折腰。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毛泽东《沁园春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这两句承上启下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前一句对上片的写景做出总评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后一句引出对历代英雄的评论。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而现在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乡愁是一湾浅浅的海峡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我在这头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大陆在那头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余光中《乡愁》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作者借助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这一物象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来表现两岸相隔的断肠真情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从而将个人的故乡之思上升到家国之思。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该项诗句的本体为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喻体是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分析时把喻体当成描写对象了。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6051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a:spLocks noChangeAspect="1"/>
          </p:cNvSpPr>
          <p:nvPr/>
        </p:nvSpPr>
        <p:spPr>
          <a:xfrm>
            <a:off x="692150" y="57758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对下列句子运用的修辞手法判断正确的一项是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它不张扬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它不善表达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它不能轻易被人读懂。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人生就像一次旅行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重要的不是目的地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而是旅途中的风景和看风景的心情。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人心齐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泰山移。只要团结一心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天大的困难我们都能战胜。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海笑了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海羞了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朝着沙滩探出冰凉而又晶润的手。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0081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29540"/>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排比　　比喻　　夸张　　拟人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拟人　　排比　　比喻　　夸张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　　拟人　　夸张　　排比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排比　　夸张　　比喻　　拟人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句由三个相同句式的分句组成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故为排比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故为比喻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泰山移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天大的困难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均为夸张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海笑了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海羞了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把大海人格化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故为拟人。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5923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0491"/>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下列关于修辞手法及其表达效果的分析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鼓动吧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咆哮吧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闪耀吧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把一切沉睡在黑暗怀里的东西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毁灭呀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郭沫若《屈原》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运用排比和反复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突出表达了屈原呼唤正义力量、摧毁黑暗势力的强烈愿望。</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万里赴戎机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关山度若飞。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《木兰诗》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运用对偶的修辞手法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写出了木兰翻山越岭、奔赴战场的矫健身姿。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7165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2268"/>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杜甫川唱来柳林铺笑。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贺敬之《回延安》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运用拟人的修辞手法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把小河、村庄看作亲人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表达了作者无比亲切、真挚、热爱的感情。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金樽清酒斗十千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玉盘珍羞直万钱。停杯投箸不能食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拔剑四顾心茫然。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李白《行路难》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运用夸张手法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极力表现用具之美和酒菜之贵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突出表现了诗人内心的迷茫和苦闷。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万里赴戎机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关山度若飞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没有运用对偶。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2571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49" y="91354"/>
            <a:ext cx="10883323" cy="659257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二、句子仿写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仿写的基本要求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内容要协调一致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前后呼应。内容协调一致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包含两层意思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一是仿句和被仿句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的内容要有内在的联系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要能够互相搭配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互相衔接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二是仿句与被仿句的内容和精神实质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感情色彩、正反对立关系、哲理性和启迪性等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要一致。一定要结合被仿句的具体情况具体分析。前后呼应是指如果被仿句前面的句子与后面的句子在语意上存在相互联系、相互对应的关系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那么仿句也要在语意上体现这种相互联系、相互对应的关系。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句式要统一。指仿句与被仿句的结构要一致。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修辞要相同。指仿句和被仿句所用的修辞手法要完全相同。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字数要相等或大致相等。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91662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32657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李霞同学写出了下面的读书心语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请你也照着她的句子仿写两句。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读《繁星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如品一杯茶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清香满口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回味悠长。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该题属于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独立另仿型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要求学生仿照例句的形式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用指定或者自选的话题写出独立的句子来。拟写本题句式上按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修辞上为明喻。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读《水浒传》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如观一片海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奔腾咆哮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荡气回肠</a:t>
            </a: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读《朝花夕拾》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如听一首歌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宁静雅致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钟磬和鸣。</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405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arn(inVertical)">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46095"/>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在横线上写一句话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使之与前后文构成结构一致、内容相关的排比句。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欣赏是一种学习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一种感悟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一种特别的收获。欣赏一封短短的家书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会让你想起故乡的亲切与温馨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欣赏一束淡淡的康乃馨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会让你享受生命的清雅与悠扬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9996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考试目标锁定</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13600"/>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填空补仿型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续写时要注意结构与上下文保持一致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数量词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形容叠词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形容词和形容词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内容相关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关于欣赏某物而获得心灵感悟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语句通顺。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欣赏一个浅浅的微笑　会让你忘却生活的无奈与愁苦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欣赏一处小小的风景　会让你体会心灵的静谧与安宁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欣赏一缕红红的晚霞　会让你感悟自然的绚丽与美好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1176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01262"/>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按要求完成下面的对联题。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小张来到了一个向往已久的小岛。这里曾经一片荒芜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人迹罕至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可如今却生机勃勃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绿意盎然。他不由得吟出了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碧岛增绿树绿增岛碧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可怎么也想不出下联。有一次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小张偶然看到了介绍长白山的风光片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说长白山原本叫白山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只因这里气候寒冷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经常下雪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山上积雪不化而得名。听到这里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小张脑海中灵光一闪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对出了下联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今日争雄考场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谁居魁首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5441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47418"/>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本题属于仿写中的对联题。一般来说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中考试题不会在词语的平仄等方面提出过高的要求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宽对即可。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白山落雪花雪落山白</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他年尽忠华夏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我绘宏图。</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5408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810491"/>
            <a:ext cx="10807700" cy="4666455"/>
            <a:chOff x="692150" y="810491"/>
            <a:chExt cx="10807700" cy="4666455"/>
          </a:xfrm>
        </p:grpSpPr>
        <p:pic>
          <p:nvPicPr>
            <p:cNvPr id="3" name="图片 2"/>
            <p:cNvPicPr>
              <a:picLocks noChangeAspect="1"/>
            </p:cNvPicPr>
            <p:nvPr/>
          </p:nvPicPr>
          <p:blipFill>
            <a:blip r:embed="rId2"/>
            <a:stretch>
              <a:fillRect/>
            </a:stretch>
          </p:blipFill>
          <p:spPr>
            <a:xfrm>
              <a:off x="692150" y="810491"/>
              <a:ext cx="10807700" cy="4615670"/>
            </a:xfrm>
            <a:prstGeom prst="rect">
              <a:avLst/>
            </a:prstGeom>
          </p:spPr>
        </p:pic>
        <p:pic>
          <p:nvPicPr>
            <p:cNvPr id="4" name="图片 3"/>
            <p:cNvPicPr>
              <a:picLocks noChangeAspect="1"/>
            </p:cNvPicPr>
            <p:nvPr/>
          </p:nvPicPr>
          <p:blipFill>
            <a:blip r:embed="rId3"/>
            <a:stretch>
              <a:fillRect/>
            </a:stretch>
          </p:blipFill>
          <p:spPr>
            <a:xfrm>
              <a:off x="745598" y="5416940"/>
              <a:ext cx="10689640" cy="60006"/>
            </a:xfrm>
            <a:prstGeom prst="rect">
              <a:avLst/>
            </a:prstGeom>
          </p:spPr>
        </p:pic>
      </p:grpSp>
    </p:spTree>
    <p:extLst>
      <p:ext uri="{BB962C8B-B14F-4D97-AF65-F5344CB8AC3E}">
        <p14:creationId xmlns:p14="http://schemas.microsoft.com/office/powerpoint/2010/main" val="686913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665018"/>
            <a:ext cx="10807700" cy="5239467"/>
            <a:chOff x="692150" y="665018"/>
            <a:chExt cx="10807700" cy="5239467"/>
          </a:xfrm>
        </p:grpSpPr>
        <p:pic>
          <p:nvPicPr>
            <p:cNvPr id="2" name="图片 1"/>
            <p:cNvPicPr>
              <a:picLocks noChangeAspect="1"/>
            </p:cNvPicPr>
            <p:nvPr/>
          </p:nvPicPr>
          <p:blipFill>
            <a:blip r:embed="rId2"/>
            <a:stretch>
              <a:fillRect/>
            </a:stretch>
          </p:blipFill>
          <p:spPr>
            <a:xfrm>
              <a:off x="692150" y="685800"/>
              <a:ext cx="10807700" cy="5199073"/>
            </a:xfrm>
            <a:prstGeom prst="rect">
              <a:avLst/>
            </a:prstGeom>
          </p:spPr>
        </p:pic>
        <p:pic>
          <p:nvPicPr>
            <p:cNvPr id="3" name="图片 2"/>
            <p:cNvPicPr>
              <a:picLocks noChangeAspect="1"/>
            </p:cNvPicPr>
            <p:nvPr/>
          </p:nvPicPr>
          <p:blipFill>
            <a:blip r:embed="rId3"/>
            <a:stretch>
              <a:fillRect/>
            </a:stretch>
          </p:blipFill>
          <p:spPr>
            <a:xfrm>
              <a:off x="745598" y="5844479"/>
              <a:ext cx="10689640" cy="60006"/>
            </a:xfrm>
            <a:prstGeom prst="rect">
              <a:avLst/>
            </a:prstGeom>
          </p:spPr>
        </p:pic>
        <p:pic>
          <p:nvPicPr>
            <p:cNvPr id="4" name="图片 3"/>
            <p:cNvPicPr>
              <a:picLocks noChangeAspect="1"/>
            </p:cNvPicPr>
            <p:nvPr/>
          </p:nvPicPr>
          <p:blipFill>
            <a:blip r:embed="rId3"/>
            <a:stretch>
              <a:fillRect/>
            </a:stretch>
          </p:blipFill>
          <p:spPr>
            <a:xfrm>
              <a:off x="755989" y="665018"/>
              <a:ext cx="10689640" cy="60006"/>
            </a:xfrm>
            <a:prstGeom prst="rect">
              <a:avLst/>
            </a:prstGeom>
          </p:spPr>
        </p:pic>
      </p:grpSp>
    </p:spTree>
    <p:extLst>
      <p:ext uri="{BB962C8B-B14F-4D97-AF65-F5344CB8AC3E}">
        <p14:creationId xmlns:p14="http://schemas.microsoft.com/office/powerpoint/2010/main" val="3480641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862861"/>
            <a:ext cx="10807700" cy="4752432"/>
            <a:chOff x="692150" y="862861"/>
            <a:chExt cx="10807700" cy="4752432"/>
          </a:xfrm>
        </p:grpSpPr>
        <p:pic>
          <p:nvPicPr>
            <p:cNvPr id="2" name="图片 1"/>
            <p:cNvPicPr>
              <a:picLocks noChangeAspect="1"/>
            </p:cNvPicPr>
            <p:nvPr/>
          </p:nvPicPr>
          <p:blipFill>
            <a:blip r:embed="rId2"/>
            <a:stretch>
              <a:fillRect/>
            </a:stretch>
          </p:blipFill>
          <p:spPr>
            <a:xfrm>
              <a:off x="692150" y="894034"/>
              <a:ext cx="10807700" cy="4721259"/>
            </a:xfrm>
            <a:prstGeom prst="rect">
              <a:avLst/>
            </a:prstGeom>
          </p:spPr>
        </p:pic>
        <p:pic>
          <p:nvPicPr>
            <p:cNvPr id="4" name="图片 3"/>
            <p:cNvPicPr>
              <a:picLocks noChangeAspect="1"/>
            </p:cNvPicPr>
            <p:nvPr/>
          </p:nvPicPr>
          <p:blipFill>
            <a:blip r:embed="rId3"/>
            <a:stretch>
              <a:fillRect/>
            </a:stretch>
          </p:blipFill>
          <p:spPr>
            <a:xfrm>
              <a:off x="745598" y="862861"/>
              <a:ext cx="10689640" cy="60006"/>
            </a:xfrm>
            <a:prstGeom prst="rect">
              <a:avLst/>
            </a:prstGeom>
          </p:spPr>
        </p:pic>
      </p:grpSp>
    </p:spTree>
    <p:extLst>
      <p:ext uri="{BB962C8B-B14F-4D97-AF65-F5344CB8AC3E}">
        <p14:creationId xmlns:p14="http://schemas.microsoft.com/office/powerpoint/2010/main" val="37860845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692150" y="1426023"/>
            <a:ext cx="10807700" cy="3593765"/>
            <a:chOff x="692150" y="1083123"/>
            <a:chExt cx="10807700" cy="3593765"/>
          </a:xfrm>
        </p:grpSpPr>
        <p:pic>
          <p:nvPicPr>
            <p:cNvPr id="2" name="图片 1"/>
            <p:cNvPicPr>
              <a:picLocks noChangeAspect="1"/>
            </p:cNvPicPr>
            <p:nvPr/>
          </p:nvPicPr>
          <p:blipFill>
            <a:blip r:embed="rId2"/>
            <a:stretch>
              <a:fillRect/>
            </a:stretch>
          </p:blipFill>
          <p:spPr>
            <a:xfrm>
              <a:off x="692150" y="1083123"/>
              <a:ext cx="10807700" cy="3553371"/>
            </a:xfrm>
            <a:prstGeom prst="rect">
              <a:avLst/>
            </a:prstGeom>
          </p:spPr>
        </p:pic>
        <p:pic>
          <p:nvPicPr>
            <p:cNvPr id="3" name="图片 2"/>
            <p:cNvPicPr>
              <a:picLocks noChangeAspect="1"/>
            </p:cNvPicPr>
            <p:nvPr/>
          </p:nvPicPr>
          <p:blipFill>
            <a:blip r:embed="rId3"/>
            <a:stretch>
              <a:fillRect/>
            </a:stretch>
          </p:blipFill>
          <p:spPr>
            <a:xfrm>
              <a:off x="745598" y="4616882"/>
              <a:ext cx="10689640" cy="60006"/>
            </a:xfrm>
            <a:prstGeom prst="rect">
              <a:avLst/>
            </a:prstGeom>
          </p:spPr>
        </p:pic>
      </p:grpSp>
    </p:spTree>
    <p:extLst>
      <p:ext uri="{BB962C8B-B14F-4D97-AF65-F5344CB8AC3E}">
        <p14:creationId xmlns:p14="http://schemas.microsoft.com/office/powerpoint/2010/main" val="27619163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692150" y="1132775"/>
            <a:ext cx="10807700" cy="4090253"/>
            <a:chOff x="692150" y="1361375"/>
            <a:chExt cx="10807700" cy="4090253"/>
          </a:xfrm>
        </p:grpSpPr>
        <p:pic>
          <p:nvPicPr>
            <p:cNvPr id="2" name="图片 1"/>
            <p:cNvPicPr>
              <a:picLocks noChangeAspect="1"/>
            </p:cNvPicPr>
            <p:nvPr/>
          </p:nvPicPr>
          <p:blipFill>
            <a:blip r:embed="rId2"/>
            <a:stretch>
              <a:fillRect/>
            </a:stretch>
          </p:blipFill>
          <p:spPr>
            <a:xfrm>
              <a:off x="692150" y="1390208"/>
              <a:ext cx="10807700" cy="4061420"/>
            </a:xfrm>
            <a:prstGeom prst="rect">
              <a:avLst/>
            </a:prstGeom>
          </p:spPr>
        </p:pic>
        <p:pic>
          <p:nvPicPr>
            <p:cNvPr id="3" name="图片 2"/>
            <p:cNvPicPr>
              <a:picLocks noChangeAspect="1"/>
            </p:cNvPicPr>
            <p:nvPr/>
          </p:nvPicPr>
          <p:blipFill>
            <a:blip r:embed="rId3"/>
            <a:stretch>
              <a:fillRect/>
            </a:stretch>
          </p:blipFill>
          <p:spPr>
            <a:xfrm>
              <a:off x="745598" y="1361375"/>
              <a:ext cx="10689640" cy="60006"/>
            </a:xfrm>
            <a:prstGeom prst="rect">
              <a:avLst/>
            </a:prstGeom>
          </p:spPr>
        </p:pic>
      </p:grpSp>
    </p:spTree>
    <p:extLst>
      <p:ext uri="{BB962C8B-B14F-4D97-AF65-F5344CB8AC3E}">
        <p14:creationId xmlns:p14="http://schemas.microsoft.com/office/powerpoint/2010/main" val="42404293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易错剖析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547684"/>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仿照下面的比喻形式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另写一组句子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要求选择新的本体和喻体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意思完整。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海是水的一部字典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浪花是部首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涛声是音序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鱼虾海鸥是海的文字。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云是天的招牌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晴天是快乐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雨天是沮丧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云卷云舒是天的本质。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758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6714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这是一道综合测试题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既考查仿写句式的能力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又考查正确运用常见修辞手法的能力。分析题干中给出的一组句子就会发现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第一句的比喻总领下面的三个比喻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四个比喻构成了一个完整的意思。那么仿写的句子也要符合这些条件。另外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所写的比喻句都需合理、贴切。错误解答错在审题不清。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青春是人生的乐章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欢乐是高音符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悲伤是低音符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奋斗拼搏是主旋律。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5784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考试目标锁定</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334073"/>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某中学为帮助贫困山区的失学儿童重返课堂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要在全校开展一次献爱心捐款、捐物活动。请你为这次活动拟一条宣传标语。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至少运用一种修辞手法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人人捐出一本书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失学儿童返课堂。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这道题考查修辞手法的灵活运用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同时也是对学生进行思想教育的材料。近几年有关修辞手法的试题中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考辨识修辞手法的试题越来越少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考修辞手法的灵活运用的试题越来越多。错误解答错在没有运用修辞手法。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献上一片爱心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托起一片希望。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捐出一本图书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送去一片阳光。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捐出一件衣物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送去一份温暖。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5062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295367976"/>
              </p:ext>
            </p:extLst>
          </p:nvPr>
        </p:nvGraphicFramePr>
        <p:xfrm>
          <a:off x="692150" y="424816"/>
          <a:ext cx="10807700" cy="6262369"/>
        </p:xfrm>
        <a:graphic>
          <a:graphicData uri="http://schemas.openxmlformats.org/presentationml/2006/ole">
            <mc:AlternateContent xmlns:mc="http://schemas.openxmlformats.org/markup-compatibility/2006">
              <mc:Choice xmlns:v="urn:schemas-microsoft-com:vml" Requires="v">
                <p:oleObj spid="_x0000_s2057" name="文档" r:id="rId3" imgW="3826154" imgH="2217011" progId="Word.Document.12">
                  <p:embed/>
                </p:oleObj>
              </mc:Choice>
              <mc:Fallback>
                <p:oleObj name="文档" r:id="rId3" imgW="3826154" imgH="2217011" progId="Word.Document.12">
                  <p:embed/>
                  <p:pic>
                    <p:nvPicPr>
                      <p:cNvPr id="0" name=""/>
                      <p:cNvPicPr/>
                      <p:nvPr/>
                    </p:nvPicPr>
                    <p:blipFill>
                      <a:blip r:embed="rId4"/>
                      <a:stretch>
                        <a:fillRect/>
                      </a:stretch>
                    </p:blipFill>
                    <p:spPr>
                      <a:xfrm>
                        <a:off x="692150" y="424816"/>
                        <a:ext cx="10807700" cy="6262369"/>
                      </a:xfrm>
                      <a:prstGeom prst="rect">
                        <a:avLst/>
                      </a:prstGeom>
                    </p:spPr>
                  </p:pic>
                </p:oleObj>
              </mc:Fallback>
            </mc:AlternateContent>
          </a:graphicData>
        </a:graphic>
      </p:graphicFrame>
    </p:spTree>
    <p:extLst>
      <p:ext uri="{BB962C8B-B14F-4D97-AF65-F5344CB8AC3E}">
        <p14:creationId xmlns:p14="http://schemas.microsoft.com/office/powerpoint/2010/main" val="38984891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730943165"/>
              </p:ext>
            </p:extLst>
          </p:nvPr>
        </p:nvGraphicFramePr>
        <p:xfrm>
          <a:off x="692150" y="789249"/>
          <a:ext cx="10807700" cy="5533501"/>
        </p:xfrm>
        <a:graphic>
          <a:graphicData uri="http://schemas.openxmlformats.org/presentationml/2006/ole">
            <mc:AlternateContent xmlns:mc="http://schemas.openxmlformats.org/markup-compatibility/2006">
              <mc:Choice xmlns:v="urn:schemas-microsoft-com:vml" Requires="v">
                <p:oleObj spid="_x0000_s3081" name="文档" r:id="rId3" imgW="3826154" imgH="1958976" progId="Word.Document.12">
                  <p:embed/>
                </p:oleObj>
              </mc:Choice>
              <mc:Fallback>
                <p:oleObj name="文档" r:id="rId3" imgW="3826154" imgH="1958976" progId="Word.Document.12">
                  <p:embed/>
                  <p:pic>
                    <p:nvPicPr>
                      <p:cNvPr id="0" name=""/>
                      <p:cNvPicPr/>
                      <p:nvPr/>
                    </p:nvPicPr>
                    <p:blipFill>
                      <a:blip r:embed="rId4"/>
                      <a:stretch>
                        <a:fillRect/>
                      </a:stretch>
                    </p:blipFill>
                    <p:spPr>
                      <a:xfrm>
                        <a:off x="692150" y="789249"/>
                        <a:ext cx="10807700" cy="5533501"/>
                      </a:xfrm>
                      <a:prstGeom prst="rect">
                        <a:avLst/>
                      </a:prstGeom>
                    </p:spPr>
                  </p:pic>
                </p:oleObj>
              </mc:Fallback>
            </mc:AlternateContent>
          </a:graphicData>
        </a:graphic>
      </p:graphicFrame>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hlinkClick r:id="rId2" action="ppaction://hlinksldjump"/>
          </p:cNvPr>
          <p:cNvSpPr/>
          <p:nvPr/>
        </p:nvSpPr>
        <p:spPr>
          <a:xfrm>
            <a:off x="4565423"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典例精析</a:t>
            </a:r>
            <a:endParaRPr lang="zh-CN" altLang="en-US" dirty="0"/>
          </a:p>
        </p:txBody>
      </p:sp>
      <p:sp>
        <p:nvSpPr>
          <p:cNvPr id="5" name="椭圆 4">
            <a:hlinkClick r:id="rId3" action="ppaction://hlinksldjump"/>
          </p:cNvPr>
          <p:cNvSpPr/>
          <p:nvPr/>
        </p:nvSpPr>
        <p:spPr>
          <a:xfrm>
            <a:off x="6212318"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易错剖析</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典例精析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811232"/>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一、修辞手法的运用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这种题型往往要求修辞一致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这就要求我们能正确理解常用的八种修辞手法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比喻、拟人、夸张、排比、对偶、反复、设问、反问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牢记八种修辞手法的作用。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用某一具体的、熟悉的事物或情境来说明另一种抽象的、生疏的事物或情境的修辞手法。分明喻、暗喻、借喻三种形式。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将表达的内容说得生动、具体、形象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给人以深刻鲜明的形象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使说理更透彻。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55428"/>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使动物、植物、静物人格化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把物当人来写。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使具体事物人格化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语言生动、形象。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夸张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为了突出某一事物或强调某一感受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特意夸大事实或缩小事实的一种修辞手法。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可以强调或突出事物某一方面的特征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表达某种强烈的思想感情。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用三个或三个以上结构相同或相似的语句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把相关的意思连续地说出来的一种修辞手法。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排比往往给人一气呵成之感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节奏感强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增强语言气势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加强表达效果。</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452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20470"/>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把一对结构相同或相似、字数相等的句子对称地排列在一起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来表达相似、相关或相反、相对的意思的一种修辞手法。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整齐匀称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节奏感强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有音乐美感。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为了突出某种感情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强调某种意思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加深读者的印象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有意重复某些词语或句子的一种修辞手法。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起强调作用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使感情更加强烈。</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275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288</TotalTime>
  <Words>1699</Words>
  <Application>Microsoft Office PowerPoint</Application>
  <PresentationFormat>宽屏</PresentationFormat>
  <Paragraphs>90</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36</cp:revision>
  <dcterms:created xsi:type="dcterms:W3CDTF">2020-12-05T02:41:23Z</dcterms:created>
  <dcterms:modified xsi:type="dcterms:W3CDTF">2021-01-14T07:59:06Z</dcterms:modified>
</cp:coreProperties>
</file>