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8" r:id="rId4"/>
    <p:sldId id="269" r:id="rId5"/>
    <p:sldId id="270" r:id="rId6"/>
    <p:sldId id="271" r:id="rId7"/>
    <p:sldId id="259" r:id="rId8"/>
    <p:sldId id="258" r:id="rId9"/>
    <p:sldId id="261" r:id="rId10"/>
    <p:sldId id="264" r:id="rId11"/>
    <p:sldId id="262" r:id="rId12"/>
    <p:sldId id="263" r:id="rId13"/>
    <p:sldId id="267" r:id="rId1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28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72"/>
        <p:guide pos="2887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矩形 2049" descr="图片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685800" y="1557338"/>
            <a:ext cx="7772400" cy="760412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>
            <a:lvl1pPr lvl="0" algn="ctr">
              <a:defRPr b="1" kern="120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403350" y="2428875"/>
            <a:ext cx="6400800" cy="579438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>
            <a:lvl1pPr marL="0" lvl="0" indent="0" algn="ctr">
              <a:buNone/>
              <a:defRPr kern="120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defRPr>
            </a:lvl1pPr>
            <a:lvl2pPr marL="457200" lvl="1" indent="-457200" algn="ctr">
              <a:buNone/>
              <a:defRPr kern="1200">
                <a:effectLst>
                  <a:outerShdw blurRad="38100" dist="38100" dir="2700000">
                    <a:srgbClr val="C0C0C0"/>
                  </a:outerShdw>
                </a:effectLst>
                <a:ea typeface="宋体" panose="02010600030101010101" pitchFamily="2" charset="-122"/>
              </a:defRPr>
            </a:lvl2pPr>
            <a:lvl3pPr marL="914400" lvl="2" indent="-914400" algn="ctr">
              <a:buNone/>
              <a:defRPr kern="1200">
                <a:effectLst>
                  <a:outerShdw blurRad="38100" dist="38100" dir="2700000">
                    <a:srgbClr val="C0C0C0"/>
                  </a:outerShdw>
                </a:effectLst>
                <a:ea typeface="宋体" panose="02010600030101010101" pitchFamily="2" charset="-122"/>
              </a:defRPr>
            </a:lvl3pPr>
            <a:lvl4pPr marL="1371600" lvl="3" indent="-1371600" algn="ctr">
              <a:buNone/>
              <a:defRPr kern="1200">
                <a:effectLst>
                  <a:outerShdw blurRad="38100" dist="38100" dir="2700000">
                    <a:srgbClr val="C0C0C0"/>
                  </a:outerShdw>
                </a:effectLst>
                <a:ea typeface="宋体" panose="02010600030101010101" pitchFamily="2" charset="-122"/>
              </a:defRPr>
            </a:lvl4pPr>
            <a:lvl5pPr marL="1828800" lvl="4" indent="-1828800" algn="ctr">
              <a:buNone/>
              <a:defRPr kern="1200">
                <a:effectLst>
                  <a:outerShdw blurRad="38100" dist="38100" dir="2700000">
                    <a:srgbClr val="C0C0C0"/>
                  </a:outerShdw>
                </a:effectLst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0513" y="292100"/>
            <a:ext cx="2057400" cy="5730875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292100"/>
            <a:ext cx="6052930" cy="5730875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 algn="l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98563"/>
            <a:ext cx="4032504" cy="48244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5409" y="1198563"/>
            <a:ext cx="4032504" cy="48244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970222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4793" y="1567346"/>
            <a:ext cx="352638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44793" y="2338388"/>
            <a:ext cx="3526380" cy="378596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17212" y="1567346"/>
            <a:ext cx="352638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171450" indent="-171450">
              <a:buNone/>
              <a:defRPr lang="zh-CN" altLang="en-US" b="0" smtClean="0"/>
            </a:lvl1pPr>
          </a:lstStyle>
          <a:p>
            <a:pPr marL="0" lvl="0" indent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7212" y="2357460"/>
            <a:ext cx="3526381" cy="376689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95638" cy="1600200"/>
          </a:xfrm>
        </p:spPr>
        <p:txBody>
          <a:bodyPr anchor="t" anchorCtr="0">
            <a:normAutofit/>
          </a:bodyPr>
          <a:lstStyle>
            <a:lvl1pPr>
              <a:defRPr sz="3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8600" y="457201"/>
            <a:ext cx="4477941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95638" cy="381158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1025" descr="图片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rotWithShape="1">
            <a:blip r:embed="rId12"/>
            <a:stretch>
              <a:fillRect/>
            </a:stretch>
          </a:blip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68313" y="292100"/>
            <a:ext cx="8229600" cy="6381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ctr">
            <a:spAutoFit/>
          </a:bodyPr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68313" y="1198563"/>
            <a:ext cx="8229600" cy="4824412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r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ctrTitle"/>
          </p:nvPr>
        </p:nvSpPr>
        <p:spPr>
          <a:xfrm>
            <a:off x="755650" y="862489"/>
            <a:ext cx="7772400" cy="1014730"/>
          </a:xfrm>
        </p:spPr>
        <p:txBody>
          <a:bodyPr anchor="ctr">
            <a:spAutoFit/>
          </a:bodyPr>
          <a:p>
            <a:pPr defTabSz="914400">
              <a:buNone/>
            </a:pPr>
            <a:r>
              <a:rPr lang="en-US" altLang="zh-CN" sz="6000" kern="1200" baseline="0">
                <a:latin typeface="Arial" panose="020B0604020202020204" pitchFamily="34" charset="0"/>
                <a:ea typeface="黑体" panose="02010609060101010101" pitchFamily="2" charset="-122"/>
              </a:rPr>
              <a:t>7</a:t>
            </a:r>
            <a:r>
              <a:rPr lang="zh-CN" altLang="en-US" sz="6000" kern="1200" baseline="0">
                <a:latin typeface="Arial" panose="020B0604020202020204" pitchFamily="34" charset="0"/>
                <a:ea typeface="黑体" panose="02010609060101010101" pitchFamily="2" charset="-122"/>
              </a:rPr>
              <a:t>、</a:t>
            </a:r>
            <a:r>
              <a:rPr lang="zh-CN" sz="6000" kern="1200" baseline="0">
                <a:latin typeface="Arial" panose="020B0604020202020204" pitchFamily="34" charset="0"/>
                <a:ea typeface="黑体" panose="02010609060101010101" pitchFamily="2" charset="-122"/>
              </a:rPr>
              <a:t>月亮是从哪里来的</a:t>
            </a:r>
            <a:endParaRPr lang="zh-CN" sz="6000" kern="1200" baseline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099" name="副标题 4098"/>
          <p:cNvSpPr>
            <a:spLocks noGrp="1"/>
          </p:cNvSpPr>
          <p:nvPr>
            <p:ph type="subTitle" idx="1"/>
          </p:nvPr>
        </p:nvSpPr>
        <p:spPr>
          <a:xfrm>
            <a:off x="3561080" y="2428875"/>
            <a:ext cx="4243070" cy="768350"/>
          </a:xfrm>
          <a:ln w="9525">
            <a:noFill/>
            <a:miter/>
          </a:ln>
        </p:spPr>
        <p:txBody>
          <a:bodyPr wrap="square" anchor="t">
            <a:spAutoFit/>
          </a:bodyPr>
          <a:p>
            <a:pPr defTabSz="914400">
              <a:buNone/>
            </a:pPr>
            <a:r>
              <a:rPr lang="zh-CN" sz="4400" kern="1200" baseline="0">
                <a:latin typeface="Arial" panose="020B0604020202020204" pitchFamily="34" charset="0"/>
                <a:ea typeface="黑体" panose="02010609060101010101" pitchFamily="2" charset="-122"/>
              </a:rPr>
              <a:t>卞毓麟</a:t>
            </a:r>
            <a:endParaRPr lang="zh-CN" sz="4400" kern="1200" baseline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3" name="图片 2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3141345"/>
            <a:ext cx="3778250" cy="3677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黑体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  <p:bldP spid="4098" grpId="1"/>
      <p:bldP spid="4098" grpId="2"/>
      <p:bldP spid="4098" grpId="3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291148"/>
            <a:ext cx="8229600" cy="640080"/>
          </a:xfrm>
        </p:spPr>
        <p:txBody>
          <a:bodyPr/>
          <a:p>
            <a:pPr algn="l"/>
            <a:r>
              <a:rPr lang="zh-CN" altLang="en-US"/>
              <a:t>同源说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630" y="1200150"/>
            <a:ext cx="8229600" cy="488315"/>
          </a:xfrm>
        </p:spPr>
        <p:txBody>
          <a:bodyPr/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/>
              <a:t>什么是</a:t>
            </a:r>
            <a:r>
              <a:rPr lang="en-US" altLang="zh-CN"/>
              <a:t>“</a:t>
            </a:r>
            <a:r>
              <a:rPr lang="zh-CN" altLang="en-US"/>
              <a:t>同源说</a:t>
            </a:r>
            <a:r>
              <a:rPr lang="en-US" altLang="zh-CN"/>
              <a:t>”</a:t>
            </a:r>
            <a:r>
              <a:rPr lang="zh-CN" altLang="en-US"/>
              <a:t>？</a:t>
            </a:r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39115" y="1772920"/>
            <a:ext cx="8229600" cy="52768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>
                <a:solidFill>
                  <a:srgbClr val="C00000"/>
                </a:solidFill>
              </a:rPr>
              <a:t>同源说：月球与地球有着共同的起源。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467360" y="2493010"/>
            <a:ext cx="8229600" cy="48831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/>
              <a:t>2.“</a:t>
            </a:r>
            <a:r>
              <a:rPr lang="zh-CN" altLang="en-US"/>
              <a:t>同源说</a:t>
            </a:r>
            <a:r>
              <a:rPr lang="en-US" altLang="zh-CN"/>
              <a:t>”</a:t>
            </a:r>
            <a:r>
              <a:rPr lang="zh-CN" altLang="en-US"/>
              <a:t>是如何否定</a:t>
            </a:r>
            <a:r>
              <a:rPr lang="en-US" altLang="zh-CN"/>
              <a:t>“</a:t>
            </a:r>
            <a:r>
              <a:rPr lang="zh-CN" altLang="en-US"/>
              <a:t>俘获说</a:t>
            </a:r>
            <a:r>
              <a:rPr lang="en-US" altLang="zh-CN"/>
              <a:t>”</a:t>
            </a:r>
            <a:r>
              <a:rPr lang="zh-CN" altLang="en-US"/>
              <a:t>的？</a:t>
            </a:r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539115" y="3069590"/>
            <a:ext cx="8229600" cy="80073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>
                <a:solidFill>
                  <a:srgbClr val="C00000"/>
                </a:solidFill>
              </a:rPr>
              <a:t>地球是一颗不大的行星，俘获比小行星大得多的月球的可能性不大，解释了月球密度较小的原因。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467360" y="4293235"/>
            <a:ext cx="8229600" cy="80073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>
                <a:solidFill>
                  <a:schemeClr val="tx1"/>
                </a:solidFill>
              </a:rPr>
              <a:t>3.</a:t>
            </a:r>
            <a:r>
              <a:rPr lang="zh-CN" altLang="en-US">
                <a:solidFill>
                  <a:schemeClr val="tx1"/>
                </a:solidFill>
              </a:rPr>
              <a:t>这一段说明了</a:t>
            </a:r>
            <a:r>
              <a:rPr lang="en-US" altLang="zh-CN">
                <a:solidFill>
                  <a:schemeClr val="tx1"/>
                </a:solidFill>
              </a:rPr>
              <a:t>“</a:t>
            </a:r>
            <a:r>
              <a:rPr lang="zh-CN" altLang="en-US">
                <a:solidFill>
                  <a:schemeClr val="tx1"/>
                </a:solidFill>
              </a:rPr>
              <a:t>同源说</a:t>
            </a:r>
            <a:r>
              <a:rPr lang="en-US" altLang="zh-CN">
                <a:solidFill>
                  <a:schemeClr val="tx1"/>
                </a:solidFill>
              </a:rPr>
              <a:t>”</a:t>
            </a:r>
            <a:r>
              <a:rPr lang="zh-CN" altLang="en-US">
                <a:solidFill>
                  <a:schemeClr val="tx1"/>
                </a:solidFill>
              </a:rPr>
              <a:t>的主要内容。</a:t>
            </a:r>
            <a:r>
              <a:rPr lang="en-US" altLang="zh-CN">
                <a:solidFill>
                  <a:schemeClr val="tx1"/>
                </a:solidFill>
              </a:rPr>
              <a:t>“</a:t>
            </a:r>
            <a:r>
              <a:rPr lang="zh-CN" altLang="en-US">
                <a:solidFill>
                  <a:schemeClr val="tx1"/>
                </a:solidFill>
              </a:rPr>
              <a:t>同源说</a:t>
            </a:r>
            <a:r>
              <a:rPr lang="en-US" altLang="zh-CN">
                <a:solidFill>
                  <a:schemeClr val="tx1"/>
                </a:solidFill>
              </a:rPr>
              <a:t>”</a:t>
            </a:r>
            <a:r>
              <a:rPr lang="zh-CN" altLang="en-US">
                <a:solidFill>
                  <a:schemeClr val="tx1"/>
                </a:solidFill>
              </a:rPr>
              <a:t>否定了</a:t>
            </a:r>
            <a:r>
              <a:rPr lang="en-US" altLang="zh-CN">
                <a:solidFill>
                  <a:schemeClr val="tx1"/>
                </a:solidFill>
              </a:rPr>
              <a:t>“</a:t>
            </a:r>
            <a:r>
              <a:rPr lang="zh-CN" altLang="en-US">
                <a:solidFill>
                  <a:schemeClr val="tx1"/>
                </a:solidFill>
              </a:rPr>
              <a:t>俘获说</a:t>
            </a:r>
            <a:r>
              <a:rPr lang="en-US" altLang="zh-CN">
                <a:solidFill>
                  <a:schemeClr val="tx1"/>
                </a:solidFill>
              </a:rPr>
              <a:t>”</a:t>
            </a:r>
            <a:r>
              <a:rPr lang="zh-CN" altLang="en-US">
                <a:solidFill>
                  <a:schemeClr val="tx1"/>
                </a:solidFill>
              </a:rPr>
              <a:t>。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291148"/>
            <a:ext cx="8229600" cy="640080"/>
          </a:xfrm>
        </p:spPr>
        <p:txBody>
          <a:bodyPr/>
          <a:p>
            <a:pPr algn="l"/>
            <a:r>
              <a:rPr lang="zh-CN" altLang="en-US"/>
              <a:t>大冲撞说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630" y="1199515"/>
            <a:ext cx="8229600" cy="563245"/>
          </a:xfrm>
        </p:spPr>
        <p:txBody>
          <a:bodyPr/>
          <a:p>
            <a:pPr marL="0" indent="0">
              <a:buNone/>
            </a:pPr>
            <a:r>
              <a:rPr lang="en-US" altLang="zh-CN"/>
              <a:t>1.“</a:t>
            </a:r>
            <a:r>
              <a:rPr lang="zh-CN" altLang="en-US"/>
              <a:t>大冲撞说</a:t>
            </a:r>
            <a:r>
              <a:rPr lang="en-US" altLang="zh-CN"/>
              <a:t>”</a:t>
            </a:r>
            <a:r>
              <a:rPr lang="zh-CN" altLang="en-US"/>
              <a:t>的主要内容是什么？</a:t>
            </a:r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39115" y="1917065"/>
            <a:ext cx="8229600" cy="56324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/>
              <a:t>2.“</a:t>
            </a:r>
            <a:r>
              <a:rPr lang="zh-CN" altLang="en-US"/>
              <a:t>大冲撞说</a:t>
            </a:r>
            <a:r>
              <a:rPr lang="en-US" altLang="zh-CN"/>
              <a:t>”</a:t>
            </a:r>
            <a:r>
              <a:rPr lang="zh-CN" altLang="en-US"/>
              <a:t>能不能回答前面提到的所有疑难？</a:t>
            </a:r>
            <a:endParaRPr lang="zh-CN" altLang="en-US"/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11505" y="2493645"/>
            <a:ext cx="8229600" cy="85915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>
                <a:solidFill>
                  <a:srgbClr val="C00000"/>
                </a:solidFill>
              </a:rPr>
              <a:t>能。在</a:t>
            </a:r>
            <a:r>
              <a:rPr lang="en-US" altLang="zh-CN" sz="2400">
                <a:solidFill>
                  <a:srgbClr val="C00000"/>
                </a:solidFill>
              </a:rPr>
              <a:t>“</a:t>
            </a:r>
            <a:r>
              <a:rPr lang="zh-CN" altLang="en-US" sz="2400">
                <a:solidFill>
                  <a:srgbClr val="C00000"/>
                </a:solidFill>
              </a:rPr>
              <a:t>大冲撞说</a:t>
            </a:r>
            <a:r>
              <a:rPr lang="en-US" altLang="zh-CN" sz="2400">
                <a:solidFill>
                  <a:srgbClr val="C00000"/>
                </a:solidFill>
              </a:rPr>
              <a:t>”</a:t>
            </a:r>
            <a:r>
              <a:rPr lang="zh-CN" altLang="en-US" sz="2400">
                <a:solidFill>
                  <a:srgbClr val="C00000"/>
                </a:solidFill>
              </a:rPr>
              <a:t>和前面学说的比较重，可以看出作者是倾向于</a:t>
            </a:r>
            <a:r>
              <a:rPr lang="en-US" altLang="zh-CN" sz="2400">
                <a:solidFill>
                  <a:srgbClr val="C00000"/>
                </a:solidFill>
              </a:rPr>
              <a:t>“</a:t>
            </a:r>
            <a:r>
              <a:rPr lang="zh-CN" altLang="en-US" sz="2400">
                <a:solidFill>
                  <a:srgbClr val="C00000"/>
                </a:solidFill>
              </a:rPr>
              <a:t>大冲撞说</a:t>
            </a:r>
            <a:r>
              <a:rPr lang="en-US" altLang="zh-CN" sz="2400">
                <a:solidFill>
                  <a:srgbClr val="C00000"/>
                </a:solidFill>
              </a:rPr>
              <a:t>”</a:t>
            </a:r>
            <a:r>
              <a:rPr lang="zh-CN" altLang="en-US" sz="2400">
                <a:solidFill>
                  <a:srgbClr val="C00000"/>
                </a:solidFill>
              </a:rPr>
              <a:t>的。</a:t>
            </a:r>
            <a:endParaRPr lang="zh-CN" altLang="en-US" sz="2400">
              <a:solidFill>
                <a:srgbClr val="C00000"/>
              </a:solidFill>
            </a:endParaRPr>
          </a:p>
        </p:txBody>
      </p:sp>
      <p:pic>
        <p:nvPicPr>
          <p:cNvPr id="7" name="图片 6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140" y="3384550"/>
            <a:ext cx="7465695" cy="3399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291148"/>
            <a:ext cx="8229600" cy="640080"/>
          </a:xfrm>
        </p:spPr>
        <p:txBody>
          <a:bodyPr/>
          <a:p>
            <a:pPr algn="ctr"/>
            <a:r>
              <a:rPr lang="zh-CN" altLang="en-US"/>
              <a:t>小结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630" y="1199515"/>
            <a:ext cx="8229600" cy="4987925"/>
          </a:xfrm>
        </p:spPr>
        <p:txBody>
          <a:bodyPr/>
          <a:p>
            <a:pPr marL="0" indent="0">
              <a:buNone/>
            </a:pPr>
            <a:r>
              <a:rPr lang="en-US" altLang="zh-CN"/>
              <a:t>    </a:t>
            </a:r>
            <a:r>
              <a:rPr lang="zh-CN" altLang="en-US"/>
              <a:t>本文按时间顺序向我们分别介绍了月亮起源的四种假说：分裂说、俘获说、同源说和大冲撞说，通过作者的介绍，让我们对月球的来历多了一分理性的认识。</a:t>
            </a:r>
            <a:endParaRPr lang="zh-CN" altLang="en-US"/>
          </a:p>
        </p:txBody>
      </p:sp>
      <p:pic>
        <p:nvPicPr>
          <p:cNvPr id="6" name="图片 5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365" y="3103880"/>
            <a:ext cx="7670165" cy="3713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288608"/>
            <a:ext cx="8229600" cy="645160"/>
          </a:xfrm>
        </p:spPr>
        <p:txBody>
          <a:bodyPr/>
          <a:p>
            <a:pPr algn="ctr"/>
            <a:r>
              <a:rPr lang="zh-CN" altLang="en-US"/>
              <a:t>作者</a:t>
            </a:r>
            <a:r>
              <a:rPr lang="zh-CN" altLang="en-US"/>
              <a:t>介绍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630" y="1198880"/>
            <a:ext cx="8565515" cy="4824095"/>
          </a:xfrm>
        </p:spPr>
        <p:txBody>
          <a:bodyPr/>
          <a:p>
            <a:r>
              <a:rPr lang="zh-CN" altLang="en-US" sz="4000"/>
              <a:t>本文选自《千古天问</a:t>
            </a:r>
            <a:r>
              <a:rPr lang="en-US" altLang="zh-CN" sz="4000"/>
              <a:t>:</a:t>
            </a:r>
            <a:r>
              <a:rPr lang="zh-CN" altLang="en-US" sz="4000"/>
              <a:t>天文篇》。作者（</a:t>
            </a:r>
            <a:r>
              <a:rPr lang="en-US" altLang="zh-CN" sz="4000"/>
              <a:t>             </a:t>
            </a:r>
            <a:r>
              <a:rPr lang="zh-CN" altLang="en-US" sz="4000"/>
              <a:t>），</a:t>
            </a:r>
            <a:r>
              <a:rPr lang="en-US" altLang="zh-CN" sz="4000"/>
              <a:t>1947</a:t>
            </a:r>
            <a:r>
              <a:rPr lang="zh-CN" altLang="en-US" sz="4000"/>
              <a:t>年</a:t>
            </a:r>
            <a:r>
              <a:rPr lang="en-US" altLang="zh-CN" sz="4000"/>
              <a:t>7</a:t>
            </a:r>
            <a:r>
              <a:rPr lang="zh-CN" altLang="en-US" sz="4000"/>
              <a:t>月生，现为中国科学院北京天文台教授，我国天文学家、著名科普作家。代表作有《星星离我们有多远》《走近火星》等。本文是一篇（</a:t>
            </a:r>
            <a:r>
              <a:rPr lang="en-US" altLang="zh-CN" sz="4000"/>
              <a:t>       </a:t>
            </a:r>
            <a:endParaRPr lang="en-US" altLang="zh-CN" sz="4000"/>
          </a:p>
          <a:p>
            <a:r>
              <a:rPr lang="en-US" altLang="zh-CN" sz="4000"/>
              <a:t>            </a:t>
            </a:r>
            <a:r>
              <a:rPr lang="zh-CN" altLang="en-US" sz="4000"/>
              <a:t>）</a:t>
            </a:r>
            <a:r>
              <a:rPr lang="en-US" altLang="zh-CN" sz="4000"/>
              <a:t>.</a:t>
            </a:r>
            <a:endParaRPr lang="en-US" altLang="zh-CN" sz="4000"/>
          </a:p>
        </p:txBody>
      </p:sp>
      <p:sp>
        <p:nvSpPr>
          <p:cNvPr id="4" name="文本框 3"/>
          <p:cNvSpPr txBox="1"/>
          <p:nvPr/>
        </p:nvSpPr>
        <p:spPr>
          <a:xfrm>
            <a:off x="1835785" y="1772920"/>
            <a:ext cx="21272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卞毓麟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5035" y="4941570"/>
            <a:ext cx="3048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事</a:t>
            </a:r>
            <a:r>
              <a:rPr lang="zh-CN" altLang="en-US" sz="3600" b="1">
                <a:solidFill>
                  <a:srgbClr val="FF0000"/>
                </a:solidFill>
              </a:rPr>
              <a:t>理说明文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560" y="119380"/>
            <a:ext cx="8942070" cy="645160"/>
          </a:xfrm>
        </p:spPr>
        <p:txBody>
          <a:bodyPr wrap="square"/>
          <a:p>
            <a:r>
              <a:rPr lang="zh-CN" altLang="en-US"/>
              <a:t>注意观察联想，拆解，掌握规律识记</a:t>
            </a:r>
            <a:r>
              <a:rPr lang="zh-CN" altLang="en-US"/>
              <a:t>音型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7005" y="764540"/>
            <a:ext cx="8976995" cy="6153785"/>
          </a:xfrm>
        </p:spPr>
        <p:txBody>
          <a:bodyPr/>
          <a:p>
            <a:r>
              <a:rPr lang="zh-CN" altLang="en-US" sz="3600">
                <a:solidFill>
                  <a:srgbClr val="FF0000"/>
                </a:solidFill>
              </a:rPr>
              <a:t>测</a:t>
            </a:r>
            <a:r>
              <a:rPr lang="zh-CN" altLang="en-US" sz="3600"/>
              <a:t>量（</a:t>
            </a:r>
            <a:r>
              <a:rPr lang="en-US" altLang="zh-CN" sz="3600"/>
              <a:t>             </a:t>
            </a:r>
            <a:r>
              <a:rPr lang="zh-CN" altLang="en-US" sz="3600"/>
              <a:t>）</a:t>
            </a:r>
            <a:r>
              <a:rPr lang="en-US" altLang="zh-CN" sz="3600"/>
              <a:t>          </a:t>
            </a:r>
            <a:r>
              <a:rPr lang="zh-CN" altLang="en-US" sz="3600">
                <a:solidFill>
                  <a:srgbClr val="FF0000"/>
                </a:solidFill>
                <a:highlight>
                  <a:srgbClr val="FFFF00"/>
                </a:highlight>
              </a:rPr>
              <a:t>椭</a:t>
            </a:r>
            <a:r>
              <a:rPr lang="zh-CN" altLang="en-US" sz="3600"/>
              <a:t>圆（</a:t>
            </a:r>
            <a:r>
              <a:rPr lang="en-US" altLang="zh-CN" sz="3600"/>
              <a:t>           </a:t>
            </a:r>
            <a:r>
              <a:rPr lang="zh-CN" altLang="en-US" sz="3600"/>
              <a:t>）</a:t>
            </a:r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  <a:highlight>
                  <a:srgbClr val="FFFF00"/>
                </a:highlight>
              </a:rPr>
              <a:t>寥寥</a:t>
            </a:r>
            <a:r>
              <a:rPr lang="zh-CN" altLang="en-US" sz="3600"/>
              <a:t>（</a:t>
            </a:r>
            <a:r>
              <a:rPr lang="en-US" altLang="zh-CN" sz="3600"/>
              <a:t>        </a:t>
            </a:r>
            <a:r>
              <a:rPr lang="zh-CN" altLang="en-US" sz="3600"/>
              <a:t>）无几</a:t>
            </a:r>
            <a:r>
              <a:rPr lang="en-US" altLang="zh-CN" sz="3600"/>
              <a:t>     </a:t>
            </a:r>
            <a:r>
              <a:rPr lang="zh-CN" altLang="en-US" sz="3600">
                <a:solidFill>
                  <a:srgbClr val="FF0000"/>
                </a:solidFill>
                <a:highlight>
                  <a:srgbClr val="FFFF00"/>
                </a:highlight>
              </a:rPr>
              <a:t>量</a:t>
            </a:r>
            <a:r>
              <a:rPr lang="zh-CN" altLang="en-US" sz="3600"/>
              <a:t>（</a:t>
            </a:r>
            <a:r>
              <a:rPr lang="en-US" altLang="zh-CN" sz="3600"/>
              <a:t>         </a:t>
            </a:r>
            <a:r>
              <a:rPr lang="zh-CN" altLang="en-US" sz="3600"/>
              <a:t>）体裁衣</a:t>
            </a:r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  <a:highlight>
                  <a:srgbClr val="FFFF00"/>
                </a:highlight>
              </a:rPr>
              <a:t>迄</a:t>
            </a:r>
            <a:r>
              <a:rPr lang="zh-CN" altLang="en-US" sz="3600"/>
              <a:t>（</a:t>
            </a:r>
            <a:r>
              <a:rPr lang="en-US" altLang="zh-CN" sz="3600"/>
              <a:t>        </a:t>
            </a:r>
            <a:r>
              <a:rPr lang="zh-CN" altLang="en-US" sz="3600"/>
              <a:t>）今</a:t>
            </a:r>
            <a:r>
              <a:rPr lang="en-US" altLang="zh-CN" sz="3600"/>
              <a:t>     t</a:t>
            </a:r>
            <a:r>
              <a:rPr lang="en-US" altLang="en-US" sz="3600"/>
              <a:t>ó</a:t>
            </a:r>
            <a:r>
              <a:rPr lang="en-US" altLang="zh-CN" sz="3600"/>
              <a:t>ng yu</a:t>
            </a:r>
            <a:r>
              <a:rPr lang="en-US" altLang="en-US" sz="3600"/>
              <a:t>á</a:t>
            </a:r>
            <a:r>
              <a:rPr lang="en-US" altLang="zh-CN" sz="3600"/>
              <a:t>n</a:t>
            </a:r>
            <a:r>
              <a:rPr lang="zh-CN" altLang="en-US" sz="3600"/>
              <a:t>（</a:t>
            </a:r>
            <a:r>
              <a:rPr lang="en-US" altLang="zh-CN" sz="3600"/>
              <a:t>              </a:t>
            </a:r>
            <a:r>
              <a:rPr lang="zh-CN" altLang="en-US" sz="3600"/>
              <a:t>）</a:t>
            </a:r>
            <a:endParaRPr lang="zh-CN" altLang="en-US" sz="3600"/>
          </a:p>
          <a:p>
            <a:r>
              <a:rPr lang="en-US" altLang="zh-CN" sz="3600"/>
              <a:t>ji</a:t>
            </a:r>
            <a:r>
              <a:rPr lang="en-US" altLang="en-US" sz="3600"/>
              <a:t>ē</a:t>
            </a:r>
            <a:r>
              <a:rPr lang="en-US" altLang="zh-CN" sz="3600"/>
              <a:t> xi</a:t>
            </a:r>
            <a:r>
              <a:rPr lang="en-US" altLang="en-US" sz="3600"/>
              <a:t>ǎ</a:t>
            </a:r>
            <a:r>
              <a:rPr lang="en-US" altLang="zh-CN" sz="3600"/>
              <a:t>o</a:t>
            </a:r>
            <a:r>
              <a:rPr lang="zh-CN" altLang="en-US" sz="3600"/>
              <a:t>（</a:t>
            </a:r>
            <a:r>
              <a:rPr lang="en-US" altLang="zh-CN" sz="3600"/>
              <a:t>                </a:t>
            </a:r>
            <a:r>
              <a:rPr lang="zh-CN" altLang="en-US" sz="3600"/>
              <a:t>）</a:t>
            </a:r>
            <a:r>
              <a:rPr lang="en-US" altLang="zh-CN" sz="3600"/>
              <a:t>   S</a:t>
            </a:r>
            <a:r>
              <a:rPr lang="en-US" altLang="en-US" sz="3600"/>
              <a:t>ǐ</a:t>
            </a:r>
            <a:r>
              <a:rPr lang="en-US" altLang="zh-CN" sz="3600"/>
              <a:t> j</a:t>
            </a:r>
            <a:r>
              <a:rPr lang="en-US" altLang="en-US" sz="3600"/>
              <a:t>ì</a:t>
            </a:r>
            <a:r>
              <a:rPr lang="zh-CN" altLang="en-US" sz="3600"/>
              <a:t>（</a:t>
            </a:r>
            <a:r>
              <a:rPr lang="en-US" altLang="zh-CN" sz="3600"/>
              <a:t>              </a:t>
            </a:r>
            <a:r>
              <a:rPr lang="zh-CN" altLang="en-US" sz="3600"/>
              <a:t>）</a:t>
            </a:r>
            <a:endParaRPr lang="zh-CN" altLang="en-US" sz="3600"/>
          </a:p>
          <a:p>
            <a:r>
              <a:rPr lang="en-US" altLang="zh-CN" sz="3600"/>
              <a:t>f</a:t>
            </a:r>
            <a:r>
              <a:rPr lang="en-US" altLang="en-US" sz="3600"/>
              <a:t>ú</a:t>
            </a:r>
            <a:r>
              <a:rPr lang="en-US" altLang="zh-CN" sz="3600"/>
              <a:t> hu</a:t>
            </a:r>
            <a:r>
              <a:rPr lang="en-US" altLang="en-US" sz="3600"/>
              <a:t>ò</a:t>
            </a:r>
            <a:r>
              <a:rPr lang="zh-CN" altLang="en-US" sz="3600"/>
              <a:t>（</a:t>
            </a:r>
            <a:r>
              <a:rPr lang="en-US" altLang="zh-CN" sz="3600"/>
              <a:t>                 </a:t>
            </a:r>
            <a:r>
              <a:rPr lang="zh-CN" altLang="en-US" sz="3600"/>
              <a:t>）</a:t>
            </a:r>
            <a:r>
              <a:rPr lang="en-US" altLang="zh-CN" sz="3600"/>
              <a:t>   c</a:t>
            </a:r>
            <a:r>
              <a:rPr lang="en-US" altLang="en-US" sz="3600"/>
              <a:t>á</a:t>
            </a:r>
            <a:r>
              <a:rPr lang="en-US" altLang="zh-CN" sz="3600"/>
              <a:t>n y</a:t>
            </a:r>
            <a:r>
              <a:rPr lang="en-US" altLang="en-US" sz="3600"/>
              <a:t>ú</a:t>
            </a:r>
            <a:r>
              <a:rPr lang="zh-CN" altLang="en-US" sz="3600"/>
              <a:t>（</a:t>
            </a:r>
            <a:r>
              <a:rPr lang="en-US" altLang="zh-CN" sz="3600"/>
              <a:t>             </a:t>
            </a:r>
            <a:r>
              <a:rPr lang="zh-CN" altLang="en-US" sz="3600"/>
              <a:t>）</a:t>
            </a:r>
            <a:endParaRPr lang="zh-CN" altLang="en-US" sz="3600"/>
          </a:p>
          <a:p>
            <a:r>
              <a:rPr lang="en-US" altLang="zh-CN" sz="3600"/>
              <a:t>Xi</a:t>
            </a:r>
            <a:r>
              <a:rPr lang="en-US" altLang="en-US" sz="3600"/>
              <a:t>ā</a:t>
            </a:r>
            <a:r>
              <a:rPr lang="en-US" altLang="zh-CN" sz="3600"/>
              <a:t>o sàn </a:t>
            </a:r>
            <a:r>
              <a:rPr lang="zh-CN" altLang="en-US" sz="3600"/>
              <a:t>（</a:t>
            </a:r>
            <a:r>
              <a:rPr lang="en-US" altLang="zh-CN" sz="3600"/>
              <a:t>             </a:t>
            </a:r>
            <a:r>
              <a:rPr lang="zh-CN" altLang="en-US" sz="3600"/>
              <a:t>）</a:t>
            </a:r>
            <a:r>
              <a:rPr lang="en-US" altLang="zh-CN" sz="3600"/>
              <a:t>  </a:t>
            </a:r>
            <a:r>
              <a:rPr lang="zh-CN" altLang="en-US" sz="3600">
                <a:solidFill>
                  <a:srgbClr val="FF0000"/>
                </a:solidFill>
                <a:highlight>
                  <a:srgbClr val="FFFF00"/>
                </a:highlight>
              </a:rPr>
              <a:t>阐</a:t>
            </a:r>
            <a:r>
              <a:rPr lang="zh-CN" altLang="en-US" sz="3600"/>
              <a:t>（</a:t>
            </a:r>
            <a:r>
              <a:rPr lang="en-US" altLang="zh-CN" sz="3600"/>
              <a:t>              </a:t>
            </a:r>
            <a:r>
              <a:rPr lang="zh-CN" altLang="en-US" sz="3600"/>
              <a:t>）明</a:t>
            </a:r>
            <a:endParaRPr lang="zh-CN" altLang="en-US" sz="3600"/>
          </a:p>
          <a:p>
            <a:r>
              <a:rPr lang="en-US" altLang="zh-CN" sz="3600"/>
              <a:t>n</a:t>
            </a:r>
            <a:r>
              <a:rPr lang="en-US" altLang="en-US" sz="3600"/>
              <a:t>í</a:t>
            </a:r>
            <a:r>
              <a:rPr lang="en-US" altLang="zh-CN" sz="3600"/>
              <a:t>ng j</a:t>
            </a:r>
            <a:r>
              <a:rPr lang="en-US" altLang="en-US" sz="3600"/>
              <a:t>ù</a:t>
            </a:r>
            <a:r>
              <a:rPr lang="zh-CN" altLang="en-US" sz="3600"/>
              <a:t>（</a:t>
            </a:r>
            <a:r>
              <a:rPr lang="en-US" altLang="zh-CN" sz="3600"/>
              <a:t>                 </a:t>
            </a:r>
            <a:r>
              <a:rPr lang="zh-CN" altLang="en-US" sz="3600"/>
              <a:t>）</a:t>
            </a:r>
            <a:r>
              <a:rPr lang="en-US" altLang="zh-CN" sz="3600"/>
              <a:t>  P</a:t>
            </a:r>
            <a:r>
              <a:rPr lang="en-US" altLang="en-US" sz="3600"/>
              <a:t>í</a:t>
            </a:r>
            <a:r>
              <a:rPr lang="en-US" altLang="zh-CN" sz="3600"/>
              <a:t>n f</a:t>
            </a:r>
            <a:r>
              <a:rPr lang="en-US" altLang="en-US" sz="3600"/>
              <a:t>á</a:t>
            </a:r>
            <a:r>
              <a:rPr lang="en-US" altLang="zh-CN" sz="3600"/>
              <a:t>n</a:t>
            </a:r>
            <a:r>
              <a:rPr lang="zh-CN" altLang="en-US" sz="3600"/>
              <a:t>（</a:t>
            </a:r>
            <a:r>
              <a:rPr lang="en-US" altLang="zh-CN" sz="3600"/>
              <a:t>              </a:t>
            </a:r>
            <a:r>
              <a:rPr lang="zh-CN" altLang="en-US" sz="3600"/>
              <a:t>）</a:t>
            </a:r>
            <a:endParaRPr lang="zh-CN" altLang="en-US" sz="3600"/>
          </a:p>
          <a:p>
            <a:r>
              <a:rPr lang="en-US" altLang="zh-CN" sz="3600"/>
              <a:t>l</a:t>
            </a:r>
            <a:r>
              <a:rPr lang="en-US" altLang="en-US" sz="3600"/>
              <a:t>ě</a:t>
            </a:r>
            <a:r>
              <a:rPr lang="en-US" altLang="zh-CN" sz="3600"/>
              <a:t>ng qu</a:t>
            </a:r>
            <a:r>
              <a:rPr lang="en-US" altLang="en-US" sz="3600"/>
              <a:t>è</a:t>
            </a:r>
            <a:r>
              <a:rPr lang="zh-CN" altLang="en-US" sz="3600"/>
              <a:t>（</a:t>
            </a:r>
            <a:r>
              <a:rPr lang="en-US" altLang="zh-CN" sz="3600"/>
              <a:t>              </a:t>
            </a:r>
            <a:r>
              <a:rPr lang="zh-CN" altLang="en-US" sz="3600"/>
              <a:t>）</a:t>
            </a:r>
            <a:r>
              <a:rPr lang="en-US" altLang="zh-CN" sz="3600"/>
              <a:t>  b</a:t>
            </a:r>
            <a:r>
              <a:rPr lang="en-US" altLang="en-US" sz="3600"/>
              <a:t>ā</a:t>
            </a:r>
            <a:r>
              <a:rPr lang="en-US" altLang="zh-CN" sz="3600"/>
              <a:t> h</a:t>
            </a:r>
            <a:r>
              <a:rPr lang="en-US" altLang="en-US" sz="3600"/>
              <a:t>é</a:t>
            </a:r>
            <a:r>
              <a:rPr lang="en-US" altLang="zh-CN" sz="3600"/>
              <a:t>n</a:t>
            </a:r>
            <a:r>
              <a:rPr lang="zh-CN" altLang="en-US" sz="3600"/>
              <a:t>（</a:t>
            </a:r>
            <a:r>
              <a:rPr lang="en-US" altLang="zh-CN" sz="3600"/>
              <a:t>              </a:t>
            </a:r>
            <a:r>
              <a:rPr lang="zh-CN" altLang="en-US" sz="3600"/>
              <a:t>）</a:t>
            </a:r>
            <a:r>
              <a:rPr lang="en-US" altLang="zh-CN" sz="3600"/>
              <a:t>r</a:t>
            </a:r>
            <a:r>
              <a:rPr lang="en-US" altLang="en-US" sz="3600"/>
              <a:t>ó</a:t>
            </a:r>
            <a:r>
              <a:rPr lang="en-US" altLang="zh-CN" sz="3600"/>
              <a:t>ng r</a:t>
            </a:r>
            <a:r>
              <a:rPr lang="en-US" altLang="en-US" sz="3600"/>
              <a:t>ó</a:t>
            </a:r>
            <a:r>
              <a:rPr lang="en-US" altLang="zh-CN" sz="3600"/>
              <a:t>ng</a:t>
            </a:r>
            <a:r>
              <a:rPr lang="zh-CN" altLang="en-US" sz="3600"/>
              <a:t>（</a:t>
            </a:r>
            <a:r>
              <a:rPr lang="en-US" altLang="zh-CN" sz="3600"/>
              <a:t>           </a:t>
            </a:r>
            <a:r>
              <a:rPr lang="zh-CN" altLang="en-US" sz="3600"/>
              <a:t>）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2051685" y="764540"/>
            <a:ext cx="15062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cè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75780" y="783590"/>
            <a:ext cx="1363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tuǒ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7540" y="1409700"/>
            <a:ext cx="13220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liáo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68035" y="1409700"/>
            <a:ext cx="13760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liàng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47495" y="2060575"/>
            <a:ext cx="938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qì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43980" y="4004945"/>
            <a:ext cx="1648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chǎn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88125" y="2060575"/>
            <a:ext cx="15919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同源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99385" y="2700020"/>
            <a:ext cx="13354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揭晓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15735" y="2707005"/>
            <a:ext cx="1576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死寂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55875" y="3359785"/>
            <a:ext cx="13735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俘获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64070" y="3416935"/>
            <a:ext cx="1529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残余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87675" y="4019550"/>
            <a:ext cx="1420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消</a:t>
            </a:r>
            <a:r>
              <a:rPr lang="en-US" altLang="zh-CN" sz="3600">
                <a:solidFill>
                  <a:srgbClr val="FF0000"/>
                </a:solidFill>
              </a:rPr>
              <a:t>  </a:t>
            </a:r>
            <a:r>
              <a:rPr lang="zh-CN" altLang="en-US" sz="3600">
                <a:solidFill>
                  <a:srgbClr val="FF0000"/>
                </a:solidFill>
              </a:rPr>
              <a:t>散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27630" y="4679315"/>
            <a:ext cx="1636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凝</a:t>
            </a:r>
            <a:r>
              <a:rPr lang="en-US" altLang="zh-CN" sz="3600">
                <a:solidFill>
                  <a:srgbClr val="FF0000"/>
                </a:solidFill>
              </a:rPr>
              <a:t>  </a:t>
            </a:r>
            <a:r>
              <a:rPr lang="zh-CN" altLang="en-US" sz="3600">
                <a:solidFill>
                  <a:srgbClr val="FF0000"/>
                </a:solidFill>
              </a:rPr>
              <a:t>聚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08215" y="4686300"/>
            <a:ext cx="1489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频繁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15920" y="5372735"/>
            <a:ext cx="1336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冷却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08215" y="5372735"/>
            <a:ext cx="1527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疤痕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31820" y="5998845"/>
            <a:ext cx="1617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熔融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9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630" y="288925"/>
            <a:ext cx="3389630" cy="645160"/>
          </a:xfrm>
        </p:spPr>
        <p:txBody>
          <a:bodyPr wrap="square"/>
          <a:p>
            <a:pPr algn="l"/>
            <a:r>
              <a:rPr lang="zh-CN" altLang="en-US"/>
              <a:t>掌握词语</a:t>
            </a:r>
            <a:r>
              <a:rPr lang="zh-CN" altLang="en-US"/>
              <a:t>形意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245" y="934085"/>
            <a:ext cx="8642985" cy="6132830"/>
          </a:xfrm>
        </p:spPr>
        <p:txBody>
          <a:bodyPr/>
          <a:p>
            <a:r>
              <a:rPr lang="zh-CN" altLang="en-US" sz="3600"/>
              <a:t>寥寥（</a:t>
            </a:r>
            <a:r>
              <a:rPr lang="en-US" altLang="zh-CN" sz="3600"/>
              <a:t>     </a:t>
            </a:r>
            <a:r>
              <a:rPr lang="zh-CN" altLang="en-US" sz="3600"/>
              <a:t>）无几：</a:t>
            </a:r>
            <a:r>
              <a:rPr lang="en-US" altLang="zh-CN" sz="3600"/>
              <a:t>                       </a:t>
            </a:r>
            <a:endParaRPr lang="en-US" altLang="zh-CN" sz="3600"/>
          </a:p>
          <a:p>
            <a:r>
              <a:rPr lang="zh-CN" altLang="en-US" sz="3600"/>
              <a:t>迄（</a:t>
            </a:r>
            <a:r>
              <a:rPr lang="en-US" altLang="zh-CN" sz="3600"/>
              <a:t>      </a:t>
            </a:r>
            <a:r>
              <a:rPr lang="zh-CN" altLang="en-US" sz="3600"/>
              <a:t>）今</a:t>
            </a:r>
            <a:r>
              <a:rPr lang="en-US" altLang="zh-CN" sz="3600"/>
              <a:t> </a:t>
            </a:r>
            <a:r>
              <a:rPr lang="zh-CN" altLang="en-US" sz="3600"/>
              <a:t>：</a:t>
            </a:r>
            <a:r>
              <a:rPr lang="en-US" altLang="zh-CN" sz="3600"/>
              <a:t>                   </a:t>
            </a:r>
            <a:endParaRPr lang="en-US" altLang="zh-CN" sz="3600"/>
          </a:p>
          <a:p>
            <a:r>
              <a:rPr lang="en-US" altLang="zh-CN" sz="3600"/>
              <a:t>t</a:t>
            </a:r>
            <a:r>
              <a:rPr lang="en-US" altLang="en-US" sz="3600"/>
              <a:t>ó</a:t>
            </a:r>
            <a:r>
              <a:rPr lang="en-US" altLang="zh-CN" sz="3600"/>
              <a:t>ng yu</a:t>
            </a:r>
            <a:r>
              <a:rPr lang="en-US" altLang="en-US" sz="3600"/>
              <a:t>á</a:t>
            </a:r>
            <a:r>
              <a:rPr lang="en-US" altLang="zh-CN" sz="3600"/>
              <a:t>n</a:t>
            </a:r>
            <a:r>
              <a:rPr lang="zh-CN" altLang="en-US" sz="3600"/>
              <a:t>（</a:t>
            </a:r>
            <a:r>
              <a:rPr lang="en-US" altLang="zh-CN" sz="3600"/>
              <a:t>       </a:t>
            </a:r>
            <a:r>
              <a:rPr lang="zh-CN" altLang="en-US" sz="3600"/>
              <a:t>）</a:t>
            </a:r>
            <a:r>
              <a:rPr lang="en-US" altLang="zh-CN" sz="3600"/>
              <a:t>                  </a:t>
            </a:r>
            <a:endParaRPr lang="en-US" altLang="zh-CN" sz="3600"/>
          </a:p>
          <a:p>
            <a:r>
              <a:rPr lang="en-US" altLang="zh-CN" sz="3600"/>
              <a:t> ji</a:t>
            </a:r>
            <a:r>
              <a:rPr lang="en-US" altLang="en-US" sz="3600"/>
              <a:t>ē</a:t>
            </a:r>
            <a:r>
              <a:rPr lang="en-US" altLang="zh-CN" sz="3600"/>
              <a:t> xi</a:t>
            </a:r>
            <a:r>
              <a:rPr lang="en-US" altLang="en-US" sz="3600"/>
              <a:t>ǎ</a:t>
            </a:r>
            <a:r>
              <a:rPr lang="en-US" altLang="zh-CN" sz="3600"/>
              <a:t>o</a:t>
            </a:r>
            <a:r>
              <a:rPr lang="zh-CN" altLang="en-US" sz="3600"/>
              <a:t>（</a:t>
            </a:r>
            <a:r>
              <a:rPr lang="en-US" altLang="zh-CN" sz="3600"/>
              <a:t>        </a:t>
            </a:r>
            <a:r>
              <a:rPr lang="zh-CN" altLang="en-US" sz="3600"/>
              <a:t>）</a:t>
            </a:r>
            <a:endParaRPr lang="zh-CN" altLang="en-US" sz="3600"/>
          </a:p>
          <a:p>
            <a:r>
              <a:rPr lang="en-US" altLang="zh-CN" sz="3600"/>
              <a:t>S</a:t>
            </a:r>
            <a:r>
              <a:rPr lang="en-US" altLang="en-US" sz="3600"/>
              <a:t>ǐ</a:t>
            </a:r>
            <a:r>
              <a:rPr lang="en-US" altLang="zh-CN" sz="3600"/>
              <a:t> j</a:t>
            </a:r>
            <a:r>
              <a:rPr lang="en-US" altLang="en-US" sz="3600"/>
              <a:t>ì</a:t>
            </a:r>
            <a:r>
              <a:rPr lang="zh-CN" altLang="en-US" sz="3600"/>
              <a:t>（</a:t>
            </a:r>
            <a:r>
              <a:rPr lang="en-US" altLang="zh-CN" sz="3600"/>
              <a:t>        </a:t>
            </a:r>
            <a:r>
              <a:rPr lang="zh-CN" altLang="en-US" sz="3600"/>
              <a:t>）</a:t>
            </a:r>
            <a:r>
              <a:rPr lang="en-US" altLang="zh-CN" sz="3600"/>
              <a:t>                       </a:t>
            </a:r>
            <a:endParaRPr lang="en-US" altLang="zh-CN" sz="3600"/>
          </a:p>
          <a:p>
            <a:r>
              <a:rPr lang="en-US" altLang="zh-CN" sz="3600"/>
              <a:t>f</a:t>
            </a:r>
            <a:r>
              <a:rPr lang="en-US" altLang="en-US" sz="3600"/>
              <a:t>ú</a:t>
            </a:r>
            <a:r>
              <a:rPr lang="en-US" altLang="zh-CN" sz="3600"/>
              <a:t> hu</a:t>
            </a:r>
            <a:r>
              <a:rPr lang="en-US" altLang="en-US" sz="3600"/>
              <a:t>ò</a:t>
            </a:r>
            <a:r>
              <a:rPr lang="zh-CN" altLang="en-US" sz="3600"/>
              <a:t>（</a:t>
            </a:r>
            <a:r>
              <a:rPr lang="en-US" altLang="zh-CN" sz="3600"/>
              <a:t>        </a:t>
            </a:r>
            <a:r>
              <a:rPr lang="zh-CN" altLang="en-US" sz="3600"/>
              <a:t>）</a:t>
            </a:r>
            <a:endParaRPr lang="zh-CN" altLang="en-US" sz="3600"/>
          </a:p>
          <a:p>
            <a:r>
              <a:rPr lang="en-US" altLang="zh-CN" sz="3600"/>
              <a:t>c</a:t>
            </a:r>
            <a:r>
              <a:rPr lang="en-US" altLang="en-US" sz="3600"/>
              <a:t>á</a:t>
            </a:r>
            <a:r>
              <a:rPr lang="en-US" altLang="zh-CN" sz="3600"/>
              <a:t>n y</a:t>
            </a:r>
            <a:r>
              <a:rPr lang="en-US" altLang="en-US" sz="3600"/>
              <a:t>ú</a:t>
            </a:r>
            <a:r>
              <a:rPr lang="zh-CN" altLang="en-US" sz="3600"/>
              <a:t>（</a:t>
            </a:r>
            <a:r>
              <a:rPr lang="en-US" altLang="zh-CN" sz="3600"/>
              <a:t>       </a:t>
            </a:r>
            <a:r>
              <a:rPr lang="zh-CN" altLang="en-US" sz="3600"/>
              <a:t>）</a:t>
            </a:r>
            <a:r>
              <a:rPr lang="en-US" altLang="zh-CN" sz="3600"/>
              <a:t>                    </a:t>
            </a:r>
            <a:endParaRPr lang="en-US" altLang="zh-CN" sz="3600"/>
          </a:p>
          <a:p>
            <a:r>
              <a:rPr lang="en-US" altLang="zh-CN" sz="3600"/>
              <a:t>Xi</a:t>
            </a:r>
            <a:r>
              <a:rPr lang="en-US" altLang="en-US" sz="3600"/>
              <a:t>ā</a:t>
            </a:r>
            <a:r>
              <a:rPr lang="en-US" altLang="zh-CN" sz="3600"/>
              <a:t>o sàn </a:t>
            </a:r>
            <a:r>
              <a:rPr lang="zh-CN" altLang="en-US" sz="3600"/>
              <a:t>（</a:t>
            </a:r>
            <a:r>
              <a:rPr lang="en-US" altLang="zh-CN" sz="3600"/>
              <a:t>      </a:t>
            </a:r>
            <a:r>
              <a:rPr lang="zh-CN" altLang="en-US" sz="3600"/>
              <a:t>）</a:t>
            </a:r>
            <a:endParaRPr lang="zh-CN" altLang="en-US" sz="3600"/>
          </a:p>
          <a:p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4796790" y="836295"/>
            <a:ext cx="4347210" cy="5766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5000"/>
              </a:lnSpc>
            </a:pPr>
            <a:r>
              <a:rPr lang="zh-CN" altLang="en-US" sz="3600">
                <a:solidFill>
                  <a:srgbClr val="FF0000"/>
                </a:solidFill>
              </a:rPr>
              <a:t>非常少，没几个。</a:t>
            </a:r>
            <a:endParaRPr lang="zh-CN" altLang="en-US" sz="3600">
              <a:solidFill>
                <a:srgbClr val="FF0000"/>
              </a:solidFill>
            </a:endParaRPr>
          </a:p>
          <a:p>
            <a:pPr>
              <a:lnSpc>
                <a:spcPct val="115000"/>
              </a:lnSpc>
            </a:pPr>
            <a:r>
              <a:rPr lang="zh-CN" altLang="en-US" sz="3600">
                <a:solidFill>
                  <a:srgbClr val="FF0000"/>
                </a:solidFill>
              </a:rPr>
              <a:t>到现在。</a:t>
            </a:r>
            <a:endParaRPr lang="zh-CN" altLang="en-US" sz="3600">
              <a:solidFill>
                <a:srgbClr val="FF0000"/>
              </a:solidFill>
            </a:endParaRPr>
          </a:p>
          <a:p>
            <a:pPr>
              <a:lnSpc>
                <a:spcPct val="115000"/>
              </a:lnSpc>
            </a:pPr>
            <a:r>
              <a:rPr lang="zh-CN" altLang="en-US" sz="3600">
                <a:solidFill>
                  <a:srgbClr val="FF0000"/>
                </a:solidFill>
              </a:rPr>
              <a:t>事物的来源相同。</a:t>
            </a:r>
            <a:endParaRPr lang="zh-CN" altLang="en-US" sz="3600">
              <a:solidFill>
                <a:srgbClr val="FF0000"/>
              </a:solidFill>
            </a:endParaRPr>
          </a:p>
          <a:p>
            <a:pPr>
              <a:lnSpc>
                <a:spcPct val="115000"/>
              </a:lnSpc>
            </a:pPr>
            <a:r>
              <a:rPr lang="zh-CN" altLang="en-US" sz="3600">
                <a:solidFill>
                  <a:srgbClr val="FF0000"/>
                </a:solidFill>
              </a:rPr>
              <a:t>公布（事情的结果）。</a:t>
            </a:r>
            <a:endParaRPr lang="zh-CN" altLang="en-US" sz="3600">
              <a:solidFill>
                <a:srgbClr val="FF0000"/>
              </a:solidFill>
            </a:endParaRPr>
          </a:p>
          <a:p>
            <a:pPr>
              <a:lnSpc>
                <a:spcPct val="115000"/>
              </a:lnSpc>
            </a:pPr>
            <a:r>
              <a:rPr lang="zh-CN" altLang="en-US" sz="3600">
                <a:solidFill>
                  <a:srgbClr val="FF0000"/>
                </a:solidFill>
              </a:rPr>
              <a:t>非常寂静。</a:t>
            </a:r>
            <a:endParaRPr lang="zh-CN" altLang="en-US" sz="3600">
              <a:solidFill>
                <a:srgbClr val="FF0000"/>
              </a:solidFill>
            </a:endParaRPr>
          </a:p>
          <a:p>
            <a:pPr>
              <a:lnSpc>
                <a:spcPct val="115000"/>
              </a:lnSpc>
            </a:pPr>
            <a:r>
              <a:rPr lang="zh-CN" altLang="en-US" sz="3600">
                <a:solidFill>
                  <a:srgbClr val="FF0000"/>
                </a:solidFill>
              </a:rPr>
              <a:t>俘虏和缴获。</a:t>
            </a:r>
            <a:endParaRPr lang="zh-CN" altLang="en-US" sz="3600">
              <a:solidFill>
                <a:srgbClr val="FF0000"/>
              </a:solidFill>
            </a:endParaRPr>
          </a:p>
          <a:p>
            <a:pPr>
              <a:lnSpc>
                <a:spcPct val="115000"/>
              </a:lnSpc>
            </a:pPr>
            <a:r>
              <a:rPr lang="zh-CN" altLang="en-US" sz="3600">
                <a:solidFill>
                  <a:srgbClr val="FF0000"/>
                </a:solidFill>
              </a:rPr>
              <a:t>剩余；残留。</a:t>
            </a:r>
            <a:endParaRPr lang="zh-CN" altLang="en-US" sz="360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3600">
                <a:solidFill>
                  <a:srgbClr val="FF0000"/>
                </a:solidFill>
              </a:rPr>
              <a:t>（烟雾、气味情绪等抽象事物）消失。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64030" y="836295"/>
            <a:ext cx="10756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liáo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31595" y="1556385"/>
            <a:ext cx="938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qì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15920" y="2201545"/>
            <a:ext cx="14630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同源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84120" y="2846705"/>
            <a:ext cx="13354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揭晓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91640" y="3500755"/>
            <a:ext cx="1576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死寂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95830" y="4209415"/>
            <a:ext cx="13735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俘获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18360" y="4869180"/>
            <a:ext cx="1529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残余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00020" y="5516880"/>
            <a:ext cx="1420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消</a:t>
            </a:r>
            <a:r>
              <a:rPr lang="en-US" altLang="zh-CN" sz="3600">
                <a:solidFill>
                  <a:srgbClr val="FF0000"/>
                </a:solidFill>
              </a:rPr>
              <a:t>  </a:t>
            </a:r>
            <a:r>
              <a:rPr lang="zh-CN" altLang="en-US" sz="3600">
                <a:solidFill>
                  <a:srgbClr val="FF0000"/>
                </a:solidFill>
              </a:rPr>
              <a:t>散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25" y="1216025"/>
            <a:ext cx="9032875" cy="4806950"/>
          </a:xfrm>
        </p:spPr>
        <p:txBody>
          <a:bodyPr/>
          <a:p>
            <a:r>
              <a:rPr lang="en-US" altLang="zh-CN" sz="3600">
                <a:sym typeface="+mn-ea"/>
              </a:rPr>
              <a:t>l</a:t>
            </a:r>
            <a:r>
              <a:rPr lang="en-US" altLang="en-US" sz="3600">
                <a:sym typeface="+mn-ea"/>
              </a:rPr>
              <a:t>ě</a:t>
            </a:r>
            <a:r>
              <a:rPr lang="en-US" altLang="zh-CN" sz="3600">
                <a:sym typeface="+mn-ea"/>
              </a:rPr>
              <a:t>ng qu</a:t>
            </a:r>
            <a:r>
              <a:rPr lang="en-US" altLang="en-US" sz="3600">
                <a:sym typeface="+mn-ea"/>
              </a:rPr>
              <a:t>è</a:t>
            </a:r>
            <a:r>
              <a:rPr lang="zh-CN" altLang="en-US" sz="3600">
                <a:sym typeface="+mn-ea"/>
              </a:rPr>
              <a:t>（</a:t>
            </a:r>
            <a:r>
              <a:rPr lang="en-US" altLang="zh-CN" sz="3600">
                <a:sym typeface="+mn-ea"/>
              </a:rPr>
              <a:t>       </a:t>
            </a:r>
            <a:r>
              <a:rPr lang="zh-CN" altLang="en-US" sz="3600">
                <a:sym typeface="+mn-ea"/>
              </a:rPr>
              <a:t>）</a:t>
            </a:r>
            <a:r>
              <a:rPr lang="en-US" altLang="zh-CN" sz="3600">
                <a:sym typeface="+mn-ea"/>
              </a:rPr>
              <a:t>                     </a:t>
            </a:r>
            <a:endParaRPr lang="en-US" altLang="zh-CN" sz="3600"/>
          </a:p>
          <a:p>
            <a:r>
              <a:rPr lang="en-US" altLang="zh-CN" sz="3600">
                <a:sym typeface="+mn-ea"/>
              </a:rPr>
              <a:t>n</a:t>
            </a:r>
            <a:r>
              <a:rPr lang="en-US" altLang="en-US" sz="3600">
                <a:sym typeface="+mn-ea"/>
              </a:rPr>
              <a:t>í</a:t>
            </a:r>
            <a:r>
              <a:rPr lang="en-US" altLang="zh-CN" sz="3600">
                <a:sym typeface="+mn-ea"/>
              </a:rPr>
              <a:t>ng j</a:t>
            </a:r>
            <a:r>
              <a:rPr lang="en-US" altLang="en-US" sz="3600">
                <a:sym typeface="+mn-ea"/>
              </a:rPr>
              <a:t>ù</a:t>
            </a:r>
            <a:r>
              <a:rPr lang="zh-CN" altLang="en-US" sz="3600">
                <a:sym typeface="+mn-ea"/>
              </a:rPr>
              <a:t>（</a:t>
            </a:r>
            <a:r>
              <a:rPr lang="en-US" altLang="zh-CN" sz="3600">
                <a:sym typeface="+mn-ea"/>
              </a:rPr>
              <a:t>        </a:t>
            </a:r>
            <a:r>
              <a:rPr lang="zh-CN" altLang="en-US" sz="3600">
                <a:sym typeface="+mn-ea"/>
              </a:rPr>
              <a:t>）</a:t>
            </a:r>
            <a:endParaRPr lang="zh-CN" altLang="en-US" sz="3600"/>
          </a:p>
          <a:p>
            <a:r>
              <a:rPr lang="en-US" altLang="zh-CN" sz="3600">
                <a:sym typeface="+mn-ea"/>
              </a:rPr>
              <a:t>P</a:t>
            </a:r>
            <a:r>
              <a:rPr lang="en-US" altLang="en-US" sz="3600">
                <a:sym typeface="+mn-ea"/>
              </a:rPr>
              <a:t>í</a:t>
            </a:r>
            <a:r>
              <a:rPr lang="en-US" altLang="zh-CN" sz="3600">
                <a:sym typeface="+mn-ea"/>
              </a:rPr>
              <a:t>n f</a:t>
            </a:r>
            <a:r>
              <a:rPr lang="en-US" altLang="en-US" sz="3600">
                <a:sym typeface="+mn-ea"/>
              </a:rPr>
              <a:t>á</a:t>
            </a:r>
            <a:r>
              <a:rPr lang="en-US" altLang="zh-CN" sz="3600">
                <a:sym typeface="+mn-ea"/>
              </a:rPr>
              <a:t>n</a:t>
            </a:r>
            <a:r>
              <a:rPr lang="zh-CN" altLang="en-US" sz="3600">
                <a:sym typeface="+mn-ea"/>
              </a:rPr>
              <a:t>（</a:t>
            </a:r>
            <a:r>
              <a:rPr lang="en-US" altLang="zh-CN" sz="3600">
                <a:sym typeface="+mn-ea"/>
              </a:rPr>
              <a:t>        </a:t>
            </a:r>
            <a:r>
              <a:rPr lang="zh-CN" altLang="en-US" sz="3600">
                <a:sym typeface="+mn-ea"/>
              </a:rPr>
              <a:t>）</a:t>
            </a:r>
            <a:r>
              <a:rPr lang="en-US" altLang="zh-CN" sz="3600">
                <a:sym typeface="+mn-ea"/>
              </a:rPr>
              <a:t>                       </a:t>
            </a:r>
            <a:endParaRPr lang="en-US" altLang="zh-CN" sz="3600">
              <a:sym typeface="+mn-ea"/>
            </a:endParaRPr>
          </a:p>
          <a:p>
            <a:r>
              <a:rPr lang="zh-CN" altLang="en-US" sz="3600">
                <a:sym typeface="+mn-ea"/>
              </a:rPr>
              <a:t>阐（</a:t>
            </a:r>
            <a:r>
              <a:rPr lang="en-US" altLang="zh-CN" sz="3600">
                <a:sym typeface="+mn-ea"/>
              </a:rPr>
              <a:t>     </a:t>
            </a:r>
            <a:r>
              <a:rPr lang="zh-CN" altLang="en-US" sz="3600">
                <a:sym typeface="+mn-ea"/>
              </a:rPr>
              <a:t>）明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无一例外：</a:t>
            </a:r>
            <a:endParaRPr lang="zh-CN" altLang="en-US" sz="3600">
              <a:sym typeface="+mn-ea"/>
            </a:endParaRPr>
          </a:p>
          <a:p>
            <a:endParaRPr lang="zh-CN" altLang="en-US" sz="3600"/>
          </a:p>
          <a:p>
            <a:r>
              <a:rPr lang="zh-CN" altLang="en-US" sz="3600"/>
              <a:t>熔融：</a:t>
            </a:r>
            <a:endParaRPr lang="zh-CN" altLang="en-US" sz="3600"/>
          </a:p>
          <a:p>
            <a:endParaRPr lang="zh-CN" altLang="en-US" sz="3600"/>
          </a:p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555875" y="1124585"/>
            <a:ext cx="1336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冷却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95830" y="1844675"/>
            <a:ext cx="1636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凝</a:t>
            </a:r>
            <a:r>
              <a:rPr lang="en-US" altLang="zh-CN" sz="3600">
                <a:solidFill>
                  <a:srgbClr val="FF0000"/>
                </a:solidFill>
              </a:rPr>
              <a:t>  </a:t>
            </a:r>
            <a:r>
              <a:rPr lang="zh-CN" altLang="en-US" sz="3600">
                <a:solidFill>
                  <a:srgbClr val="FF0000"/>
                </a:solidFill>
              </a:rPr>
              <a:t>聚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67585" y="2489835"/>
            <a:ext cx="1489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频繁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88085" y="3141345"/>
            <a:ext cx="1648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chǎn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96055" y="1196975"/>
            <a:ext cx="431355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Bahnschrift Condensed" panose="020B0502040204020203" charset="0"/>
              </a:rPr>
              <a:t>物体的温度降低</a:t>
            </a:r>
            <a:endParaRPr lang="zh-CN" altLang="en-US" sz="3600">
              <a:solidFill>
                <a:srgbClr val="FF0000"/>
              </a:solidFill>
              <a:latin typeface="Bahnschrift Condensed" panose="020B0502040204020203" charset="0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Bahnschrift Condensed" panose="020B0502040204020203" charset="0"/>
              </a:rPr>
              <a:t>气体由稀变浓或变成气体；凝结聚集</a:t>
            </a:r>
            <a:endParaRPr lang="zh-CN" altLang="en-US" sz="3600">
              <a:solidFill>
                <a:srgbClr val="FF0000"/>
              </a:solidFill>
              <a:latin typeface="Bahnschrift Condensed" panose="020B0502040204020203" charset="0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Bahnschrift Condensed" panose="020B0502040204020203" charset="0"/>
              </a:rPr>
              <a:t>次数多</a:t>
            </a:r>
            <a:endParaRPr lang="zh-CN" altLang="en-US" sz="3600">
              <a:solidFill>
                <a:srgbClr val="FF0000"/>
              </a:solidFill>
              <a:latin typeface="Bahnschrift Condensed" panose="020B0502040204020203" charset="0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Bahnschrift Condensed" panose="020B0502040204020203" charset="0"/>
              </a:rPr>
              <a:t>讲明白</a:t>
            </a:r>
            <a:endParaRPr lang="zh-CN" altLang="en-US" sz="3600">
              <a:solidFill>
                <a:srgbClr val="FF0000"/>
              </a:solidFill>
              <a:latin typeface="Bahnschrift Condensed" panose="020B0502040204020203" charset="0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Bahnschrift Condensed" panose="020B0502040204020203" charset="0"/>
              </a:rPr>
              <a:t>全部都是这样，没有特殊</a:t>
            </a:r>
            <a:r>
              <a:rPr lang="zh-CN" altLang="en-US" sz="3600">
                <a:solidFill>
                  <a:srgbClr val="FF0000"/>
                </a:solidFill>
                <a:latin typeface="Bahnschrift Condensed" panose="020B0502040204020203" charset="0"/>
              </a:rPr>
              <a:t>情况</a:t>
            </a:r>
            <a:endParaRPr lang="zh-CN" altLang="en-US" sz="3600">
              <a:solidFill>
                <a:srgbClr val="FF0000"/>
              </a:solidFill>
              <a:latin typeface="Bahnschrift Condensed" panose="020B0502040204020203" charset="0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Bahnschrift Condensed" panose="020B0502040204020203" charset="0"/>
              </a:rPr>
              <a:t>熔化。</a:t>
            </a:r>
            <a:endParaRPr lang="zh-CN" altLang="en-US" sz="3600">
              <a:solidFill>
                <a:srgbClr val="FF0000"/>
              </a:solidFill>
              <a:latin typeface="Bahnschrift Condensed" panose="020B050204020402020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6" grpId="0"/>
      <p:bldP spid="1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468313" y="291148"/>
            <a:ext cx="8229600" cy="640080"/>
          </a:xfrm>
        </p:spPr>
        <p:txBody>
          <a:bodyPr wrap="square" anchor="ctr">
            <a:spAutoFit/>
          </a:bodyPr>
          <a:p>
            <a:pPr algn="l"/>
            <a:r>
              <a:rPr lang="zh-CN"/>
              <a:t>阅读课文思考问题</a:t>
            </a:r>
            <a:endParaRPr lang="zh-CN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395605" y="1052830"/>
            <a:ext cx="8229600" cy="654050"/>
          </a:xfrm>
          <a:ln w="9525">
            <a:noFill/>
            <a:miter/>
          </a:ln>
        </p:spPr>
        <p:txBody>
          <a:bodyPr/>
          <a:p>
            <a:pPr marL="0" indent="0">
              <a:buNone/>
            </a:pPr>
            <a:r>
              <a:rPr lang="en-US"/>
              <a:t>1.</a:t>
            </a:r>
            <a:r>
              <a:rPr lang="zh-CN" altLang="en-US"/>
              <a:t>请根据课文将文本划分两个部分</a:t>
            </a:r>
            <a:endParaRPr lang="zh-CN" altLang="en-US"/>
          </a:p>
        </p:txBody>
      </p:sp>
      <p:sp>
        <p:nvSpPr>
          <p:cNvPr id="2" name="文本占位符 6146"/>
          <p:cNvSpPr>
            <a:spLocks noGrp="1"/>
          </p:cNvSpPr>
          <p:nvPr/>
        </p:nvSpPr>
        <p:spPr>
          <a:xfrm>
            <a:off x="467360" y="1845310"/>
            <a:ext cx="1717040" cy="6540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/>
              <a:t>第一部分</a:t>
            </a:r>
            <a:endParaRPr lang="zh-CN" altLang="en-US"/>
          </a:p>
        </p:txBody>
      </p:sp>
      <p:sp>
        <p:nvSpPr>
          <p:cNvPr id="3" name="文本占位符 6146"/>
          <p:cNvSpPr>
            <a:spLocks noGrp="1"/>
          </p:cNvSpPr>
          <p:nvPr/>
        </p:nvSpPr>
        <p:spPr>
          <a:xfrm>
            <a:off x="2123440" y="1845310"/>
            <a:ext cx="6329680" cy="6540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>
                <a:solidFill>
                  <a:schemeClr val="accent2"/>
                </a:solidFill>
              </a:rPr>
              <a:t>（</a:t>
            </a:r>
            <a:r>
              <a:rPr lang="en-US" altLang="zh-CN">
                <a:solidFill>
                  <a:schemeClr val="accent2"/>
                </a:solidFill>
              </a:rPr>
              <a:t>1-3</a:t>
            </a:r>
            <a:r>
              <a:rPr lang="zh-CN" altLang="en-US">
                <a:solidFill>
                  <a:schemeClr val="accent2"/>
                </a:solidFill>
              </a:rPr>
              <a:t>）：</a:t>
            </a:r>
            <a:r>
              <a:rPr lang="zh-CN" altLang="en-US" sz="2400">
                <a:solidFill>
                  <a:schemeClr val="accent2"/>
                </a:solidFill>
              </a:rPr>
              <a:t>介绍了月球与地球之间的距离、月球的大小以及月球起源的四中假说</a:t>
            </a:r>
            <a:endParaRPr lang="zh-CN" altLang="en-US" sz="2400">
              <a:solidFill>
                <a:schemeClr val="accent2"/>
              </a:solidFill>
            </a:endParaRPr>
          </a:p>
        </p:txBody>
      </p:sp>
      <p:sp>
        <p:nvSpPr>
          <p:cNvPr id="4" name="文本占位符 6146"/>
          <p:cNvSpPr>
            <a:spLocks noGrp="1"/>
          </p:cNvSpPr>
          <p:nvPr/>
        </p:nvSpPr>
        <p:spPr>
          <a:xfrm>
            <a:off x="467360" y="2925445"/>
            <a:ext cx="1717040" cy="6540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/>
              <a:t>第二部分</a:t>
            </a:r>
            <a:endParaRPr lang="zh-CN" altLang="en-US"/>
          </a:p>
        </p:txBody>
      </p:sp>
      <p:sp>
        <p:nvSpPr>
          <p:cNvPr id="5" name="文本占位符 6146"/>
          <p:cNvSpPr>
            <a:spLocks noGrp="1"/>
          </p:cNvSpPr>
          <p:nvPr/>
        </p:nvSpPr>
        <p:spPr>
          <a:xfrm>
            <a:off x="2123440" y="2925445"/>
            <a:ext cx="6329680" cy="6540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>
                <a:solidFill>
                  <a:schemeClr val="accent2"/>
                </a:solidFill>
              </a:rPr>
              <a:t>（</a:t>
            </a:r>
            <a:r>
              <a:rPr lang="en-US" altLang="zh-CN">
                <a:solidFill>
                  <a:schemeClr val="accent2"/>
                </a:solidFill>
              </a:rPr>
              <a:t>4-8</a:t>
            </a:r>
            <a:r>
              <a:rPr lang="zh-CN" altLang="en-US">
                <a:solidFill>
                  <a:schemeClr val="accent2"/>
                </a:solidFill>
              </a:rPr>
              <a:t>）：分别</a:t>
            </a:r>
            <a:r>
              <a:rPr lang="zh-CN" altLang="en-US" sz="2400">
                <a:solidFill>
                  <a:schemeClr val="accent2"/>
                </a:solidFill>
              </a:rPr>
              <a:t>介绍了月球起源的四中假说</a:t>
            </a:r>
            <a:endParaRPr lang="zh-CN" altLang="en-US" sz="2400">
              <a:solidFill>
                <a:schemeClr val="accent2"/>
              </a:solidFill>
            </a:endParaRPr>
          </a:p>
        </p:txBody>
      </p:sp>
      <p:pic>
        <p:nvPicPr>
          <p:cNvPr id="6" name="图片 5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530" y="3862070"/>
            <a:ext cx="2854325" cy="2448560"/>
          </a:xfrm>
          <a:prstGeom prst="rect">
            <a:avLst/>
          </a:prstGeom>
        </p:spPr>
      </p:pic>
      <p:pic>
        <p:nvPicPr>
          <p:cNvPr id="7" name="图片 6" descr="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6010" y="3789045"/>
            <a:ext cx="4541520" cy="2554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  <p:bldP spid="6147" grpId="1" build="p"/>
      <p:bldP spid="2" grpId="0"/>
      <p:bldP spid="4" grpId="0"/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ctrTitle"/>
          </p:nvPr>
        </p:nvSpPr>
        <p:spPr>
          <a:xfrm>
            <a:off x="611505" y="837089"/>
            <a:ext cx="7772400" cy="640080"/>
          </a:xfrm>
        </p:spPr>
        <p:txBody>
          <a:bodyPr anchor="ctr">
            <a:spAutoFit/>
          </a:bodyPr>
          <a:p>
            <a:pPr defTabSz="914400">
              <a:buNone/>
            </a:pPr>
            <a:r>
              <a:rPr lang="zh-CN" kern="1200" baseline="0" dirty="0">
                <a:latin typeface="Arial" panose="020B0604020202020204" pitchFamily="34" charset="0"/>
                <a:ea typeface="黑体" panose="02010609060101010101" pitchFamily="2" charset="-122"/>
              </a:rPr>
              <a:t>文本分析</a:t>
            </a:r>
            <a:endParaRPr lang="zh-CN" kern="1200" baseline="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171" name="副标题 7170"/>
          <p:cNvSpPr>
            <a:spLocks noGrp="1"/>
          </p:cNvSpPr>
          <p:nvPr>
            <p:ph type="subTitle" idx="1"/>
          </p:nvPr>
        </p:nvSpPr>
        <p:spPr>
          <a:xfrm>
            <a:off x="611505" y="1412875"/>
            <a:ext cx="7908290" cy="518160"/>
          </a:xfrm>
          <a:ln w="9525">
            <a:noFill/>
            <a:miter/>
          </a:ln>
        </p:spPr>
        <p:txBody>
          <a:bodyPr wrap="square" anchor="t">
            <a:spAutoFit/>
          </a:bodyPr>
          <a:p>
            <a:pPr algn="l" defTabSz="914400">
              <a:buNone/>
            </a:pPr>
            <a:r>
              <a:rPr lang="en-US" kern="1200" baseline="0">
                <a:latin typeface="Arial" panose="020B0604020202020204" pitchFamily="34" charset="0"/>
                <a:ea typeface="黑体" panose="02010609060101010101" pitchFamily="2" charset="-122"/>
              </a:rPr>
              <a:t>1.</a:t>
            </a:r>
            <a:r>
              <a:rPr lang="zh-CN" altLang="en-US" kern="1200" baseline="0">
                <a:latin typeface="Arial" panose="020B0604020202020204" pitchFamily="34" charset="0"/>
                <a:ea typeface="黑体" panose="02010609060101010101" pitchFamily="2" charset="-122"/>
              </a:rPr>
              <a:t>请说出课文第一部分采用了哪些说明方法？</a:t>
            </a:r>
            <a:endParaRPr lang="zh-CN" altLang="en-US" kern="1200" baseline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副标题 7170"/>
          <p:cNvSpPr>
            <a:spLocks noGrp="1"/>
          </p:cNvSpPr>
          <p:nvPr/>
        </p:nvSpPr>
        <p:spPr>
          <a:xfrm>
            <a:off x="683895" y="2061210"/>
            <a:ext cx="790829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lvl1pPr marL="0" lvl="0" indent="0" algn="ctr" defTabSz="914400" eaLnBrk="1" fontAlgn="base" latinLnBrk="0" hangingPunct="1">
              <a:spcBef>
                <a:spcPct val="2000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黑体" panose="02010609060101010101" pitchFamily="2" charset="-122"/>
                <a:cs typeface="+mn-cs"/>
              </a:defRPr>
            </a:lvl1pPr>
            <a:lvl2pPr marL="457200" lvl="1" indent="-457200" algn="ctr">
              <a:buNone/>
              <a:defRPr sz="2400" kern="120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宋体" panose="02010600030101010101" pitchFamily="2" charset="-122"/>
                <a:cs typeface="+mn-cs"/>
              </a:defRPr>
            </a:lvl2pPr>
            <a:lvl3pPr marL="914400" lvl="2" indent="-914400" algn="ctr">
              <a:buNone/>
              <a:defRPr sz="2000" kern="120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lvl="3" indent="-1371600" algn="ctr">
              <a:buNone/>
              <a:defRPr sz="1800" kern="120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lvl="4" indent="-1828800" algn="ctr">
              <a:buNone/>
              <a:defRPr sz="1600" kern="120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buNone/>
            </a:pPr>
            <a:r>
              <a:rPr lang="zh-CN" altLang="en-US" sz="2400" kern="1200" baseline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第一自然段：列数字，说明月球与地球之间的距离</a:t>
            </a:r>
            <a:endParaRPr lang="zh-CN" altLang="en-US" sz="2400" kern="1200" baseline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" name="副标题 7170"/>
          <p:cNvSpPr>
            <a:spLocks noGrp="1"/>
          </p:cNvSpPr>
          <p:nvPr/>
        </p:nvSpPr>
        <p:spPr>
          <a:xfrm>
            <a:off x="683895" y="2708910"/>
            <a:ext cx="790829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lvl1pPr marL="0" lvl="0" indent="0" algn="ctr" defTabSz="914400" eaLnBrk="1" fontAlgn="base" latinLnBrk="0" hangingPunct="1">
              <a:spcBef>
                <a:spcPct val="2000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黑体" panose="02010609060101010101" pitchFamily="2" charset="-122"/>
                <a:cs typeface="+mn-cs"/>
              </a:defRPr>
            </a:lvl1pPr>
            <a:lvl2pPr marL="457200" lvl="1" indent="-457200" algn="ctr">
              <a:buNone/>
              <a:defRPr sz="2400" kern="120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宋体" panose="02010600030101010101" pitchFamily="2" charset="-122"/>
                <a:cs typeface="+mn-cs"/>
              </a:defRPr>
            </a:lvl2pPr>
            <a:lvl3pPr marL="914400" lvl="2" indent="-914400" algn="ctr">
              <a:buNone/>
              <a:defRPr sz="2000" kern="120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lvl="3" indent="-1371600" algn="ctr">
              <a:buNone/>
              <a:defRPr sz="1800" kern="120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lvl="4" indent="-1828800" algn="ctr">
              <a:buNone/>
              <a:defRPr sz="1600" kern="120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buNone/>
            </a:pPr>
            <a:r>
              <a:rPr lang="zh-CN" altLang="en-US" sz="2400" kern="1200" baseline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第二自然段：列数字，作比较，说明月球的大小</a:t>
            </a:r>
            <a:endParaRPr lang="zh-CN" altLang="en-US" sz="2400" kern="1200" baseline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" name="副标题 7170"/>
          <p:cNvSpPr>
            <a:spLocks noGrp="1"/>
          </p:cNvSpPr>
          <p:nvPr/>
        </p:nvSpPr>
        <p:spPr>
          <a:xfrm>
            <a:off x="683895" y="3285490"/>
            <a:ext cx="790829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lvl1pPr marL="0" lvl="0" indent="0" algn="ctr" defTabSz="914400" eaLnBrk="1" fontAlgn="base" latinLnBrk="0" hangingPunct="1">
              <a:spcBef>
                <a:spcPct val="2000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黑体" panose="02010609060101010101" pitchFamily="2" charset="-122"/>
                <a:cs typeface="+mn-cs"/>
              </a:defRPr>
            </a:lvl1pPr>
            <a:lvl2pPr marL="457200" lvl="1" indent="-457200" algn="ctr">
              <a:buNone/>
              <a:defRPr sz="2400" kern="120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宋体" panose="02010600030101010101" pitchFamily="2" charset="-122"/>
                <a:cs typeface="+mn-cs"/>
              </a:defRPr>
            </a:lvl2pPr>
            <a:lvl3pPr marL="914400" lvl="2" indent="-914400" algn="ctr">
              <a:buNone/>
              <a:defRPr sz="2000" kern="120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lvl="3" indent="-1371600" algn="ctr">
              <a:buNone/>
              <a:defRPr sz="1800" kern="120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lvl="4" indent="-1828800" algn="ctr">
              <a:buNone/>
              <a:defRPr sz="1600" kern="120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buNone/>
            </a:pPr>
            <a:r>
              <a:rPr lang="zh-CN" altLang="en-US" sz="2400" kern="1200" baseline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第三自然段：分类别，总写月亮起源的四中假说</a:t>
            </a:r>
            <a:endParaRPr lang="zh-CN" altLang="en-US" sz="2400" kern="1200" baseline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5" name="图片 4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335" y="3935095"/>
            <a:ext cx="9147810" cy="2922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043" y="260668"/>
            <a:ext cx="8229600" cy="640080"/>
          </a:xfrm>
        </p:spPr>
        <p:txBody>
          <a:bodyPr/>
          <a:p>
            <a:pPr algn="l"/>
            <a:r>
              <a:rPr lang="zh-CN" altLang="en-US"/>
              <a:t>分裂说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630" y="1200150"/>
            <a:ext cx="8229600" cy="446405"/>
          </a:xfrm>
        </p:spPr>
        <p:txBody>
          <a:bodyPr/>
          <a:p>
            <a:pPr marL="0" indent="0">
              <a:buNone/>
            </a:pPr>
            <a:r>
              <a:rPr lang="en-US" altLang="zh-CN"/>
              <a:t>1.“</a:t>
            </a:r>
            <a:r>
              <a:rPr lang="zh-CN" altLang="en-US"/>
              <a:t>分裂说</a:t>
            </a:r>
            <a:r>
              <a:rPr lang="en-US" altLang="zh-CN"/>
              <a:t>”</a:t>
            </a:r>
            <a:r>
              <a:rPr lang="zh-CN" altLang="en-US"/>
              <a:t>可以解释哪些现象？</a:t>
            </a:r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467360" y="1772920"/>
            <a:ext cx="8229600" cy="4318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>
                <a:solidFill>
                  <a:srgbClr val="C00000"/>
                </a:solidFill>
              </a:rPr>
              <a:t>A.</a:t>
            </a:r>
            <a:r>
              <a:rPr lang="zh-CN" altLang="en-US" sz="2400">
                <a:solidFill>
                  <a:srgbClr val="C00000"/>
                </a:solidFill>
              </a:rPr>
              <a:t>月球的密度和化学组成与地球的相似性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394970" y="2926080"/>
            <a:ext cx="8229600" cy="53403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/>
              <a:t>2.</a:t>
            </a:r>
            <a:r>
              <a:rPr lang="zh-CN" altLang="en-US"/>
              <a:t>为什么称</a:t>
            </a:r>
            <a:r>
              <a:rPr lang="en-US" altLang="zh-CN"/>
              <a:t>“</a:t>
            </a:r>
            <a:r>
              <a:rPr lang="zh-CN" altLang="en-US"/>
              <a:t>分裂说</a:t>
            </a:r>
            <a:r>
              <a:rPr lang="en-US" altLang="zh-CN"/>
              <a:t>”</a:t>
            </a:r>
            <a:r>
              <a:rPr lang="zh-CN" altLang="en-US"/>
              <a:t>为</a:t>
            </a:r>
            <a:r>
              <a:rPr lang="en-US" altLang="zh-CN"/>
              <a:t>“</a:t>
            </a:r>
            <a:r>
              <a:rPr lang="zh-CN" altLang="en-US"/>
              <a:t>戏剧性的理论？</a:t>
            </a:r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394970" y="3501390"/>
            <a:ext cx="8229600" cy="355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>
                <a:solidFill>
                  <a:srgbClr val="C00000"/>
                </a:solidFill>
              </a:rPr>
              <a:t>因为这种假说像戏剧情节一样具有偶然性，疑点重重。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467360" y="2348865"/>
            <a:ext cx="8229600" cy="45974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>
                <a:solidFill>
                  <a:srgbClr val="C00000"/>
                </a:solidFill>
              </a:rPr>
              <a:t>B.</a:t>
            </a:r>
            <a:r>
              <a:rPr lang="zh-CN" altLang="en-US" sz="2400">
                <a:solidFill>
                  <a:srgbClr val="C00000"/>
                </a:solidFill>
              </a:rPr>
              <a:t>地球表面的花岗岩层的不连续分布</a:t>
            </a:r>
            <a:endParaRPr lang="zh-CN" altLang="en-US" sz="2400">
              <a:solidFill>
                <a:srgbClr val="C00000"/>
              </a:solidFill>
            </a:endParaRPr>
          </a:p>
        </p:txBody>
      </p:sp>
      <p:pic>
        <p:nvPicPr>
          <p:cNvPr id="8" name="图片 7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4077335"/>
            <a:ext cx="8016875" cy="2759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7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291148"/>
            <a:ext cx="8229600" cy="640080"/>
          </a:xfrm>
        </p:spPr>
        <p:txBody>
          <a:bodyPr/>
          <a:p>
            <a:pPr algn="l"/>
            <a:r>
              <a:rPr lang="zh-CN" altLang="en-US"/>
              <a:t>俘获说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630" y="1199515"/>
            <a:ext cx="8229600" cy="480695"/>
          </a:xfrm>
        </p:spPr>
        <p:txBody>
          <a:bodyPr/>
          <a:p>
            <a:pPr marL="0" indent="0">
              <a:buNone/>
            </a:pPr>
            <a:r>
              <a:rPr lang="en-US" altLang="zh-CN"/>
              <a:t>1.”</a:t>
            </a:r>
            <a:r>
              <a:rPr lang="zh-CN" altLang="en-US"/>
              <a:t>俘获说</a:t>
            </a:r>
            <a:r>
              <a:rPr lang="en-US" altLang="zh-CN"/>
              <a:t>“</a:t>
            </a:r>
            <a:r>
              <a:rPr lang="zh-CN" altLang="en-US"/>
              <a:t>的内容是什么？</a:t>
            </a:r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39115" y="1701800"/>
            <a:ext cx="8229600" cy="81216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>
                <a:solidFill>
                  <a:srgbClr val="C00000"/>
                </a:solidFill>
              </a:rPr>
              <a:t>俘获说：月球在围绕太阳运行时一度靠近地球，被地球的引力俘获，成为了地球的卫星。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467360" y="2565400"/>
            <a:ext cx="8229600" cy="48069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/>
              <a:t>2.”</a:t>
            </a:r>
            <a:r>
              <a:rPr lang="zh-CN" altLang="en-US"/>
              <a:t>俘获说</a:t>
            </a:r>
            <a:r>
              <a:rPr lang="en-US" altLang="zh-CN"/>
              <a:t>“</a:t>
            </a:r>
            <a:r>
              <a:rPr lang="zh-CN" altLang="en-US"/>
              <a:t>的依据是什么？</a:t>
            </a:r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539115" y="3141345"/>
            <a:ext cx="8229600" cy="48069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>
                <a:solidFill>
                  <a:srgbClr val="C00000"/>
                </a:solidFill>
              </a:rPr>
              <a:t>依据：月球与地球的密度相差较大，而与小行星</a:t>
            </a:r>
            <a:r>
              <a:rPr lang="en-US" altLang="zh-CN" sz="2400">
                <a:solidFill>
                  <a:srgbClr val="C00000"/>
                </a:solidFill>
              </a:rPr>
              <a:t>“</a:t>
            </a:r>
            <a:r>
              <a:rPr lang="zh-CN" altLang="en-US" sz="2400">
                <a:solidFill>
                  <a:srgbClr val="C00000"/>
                </a:solidFill>
              </a:rPr>
              <a:t>相当接近</a:t>
            </a:r>
            <a:r>
              <a:rPr lang="en-US" altLang="zh-CN" sz="2400">
                <a:solidFill>
                  <a:srgbClr val="C00000"/>
                </a:solidFill>
              </a:rPr>
              <a:t>”</a:t>
            </a:r>
            <a:endParaRPr lang="en-US" altLang="zh-CN" sz="2400">
              <a:solidFill>
                <a:srgbClr val="C00000"/>
              </a:solidFill>
            </a:endParaRPr>
          </a:p>
        </p:txBody>
      </p:sp>
      <p:pic>
        <p:nvPicPr>
          <p:cNvPr id="8" name="图片 7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385" y="3574415"/>
            <a:ext cx="5262245" cy="296735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5B8CC1"/>
      </a:accent1>
      <a:accent2>
        <a:srgbClr val="333399"/>
      </a:accent2>
      <a:accent3>
        <a:srgbClr val="FFFFFF"/>
      </a:accent3>
      <a:accent4>
        <a:srgbClr val="000000"/>
      </a:accent4>
      <a:accent5>
        <a:srgbClr val="B6C5DC"/>
      </a:accent5>
      <a:accent6>
        <a:srgbClr val="2D2D89"/>
      </a:accent6>
      <a:hlink>
        <a:srgbClr val="002850"/>
      </a:hlink>
      <a:folHlink>
        <a:srgbClr val="66B2FE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B8CC1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6C5DC"/>
        </a:accent5>
        <a:accent6>
          <a:srgbClr val="2D2D89"/>
        </a:accent6>
        <a:hlink>
          <a:srgbClr val="002850"/>
        </a:hlink>
        <a:folHlink>
          <a:srgbClr val="66B2F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1732</Words>
  <Application>WPS 演示</Application>
  <PresentationFormat/>
  <Paragraphs>188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黑体</vt:lpstr>
      <vt:lpstr>微软雅黑</vt:lpstr>
      <vt:lpstr>Arial Unicode MS</vt:lpstr>
      <vt:lpstr>Calibri</vt:lpstr>
      <vt:lpstr>Bahnschrift Condensed</vt:lpstr>
      <vt:lpstr>默认设计模板</vt:lpstr>
      <vt:lpstr>7、月亮是从哪里来的</vt:lpstr>
      <vt:lpstr>作者介绍</vt:lpstr>
      <vt:lpstr>注意观察联想，拆解，掌握规律识记音型</vt:lpstr>
      <vt:lpstr>掌握词语形意</vt:lpstr>
      <vt:lpstr>PowerPoint 演示文稿</vt:lpstr>
      <vt:lpstr>阅读课文思考问题</vt:lpstr>
      <vt:lpstr>文本分析</vt:lpstr>
      <vt:lpstr>分裂说</vt:lpstr>
      <vt:lpstr>俘获说</vt:lpstr>
      <vt:lpstr>同源说</vt:lpstr>
      <vt:lpstr>大冲撞说</vt:lpstr>
      <vt:lpstr>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姜锦生</cp:lastModifiedBy>
  <cp:revision>26</cp:revision>
  <dcterms:created xsi:type="dcterms:W3CDTF">2009-07-27T15:44:00Z</dcterms:created>
  <dcterms:modified xsi:type="dcterms:W3CDTF">2026-03-31T00:43:10Z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86AE62F9E3E64F528848A4EF90D116EB_12</vt:lpwstr>
  </property>
</Properties>
</file>