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customXml/itemProps70.xml" ContentType="application/vnd.openxmlformats-officedocument.customXmlProperties+xml"/>
  <Override PartName="/customXml/itemProps71.xml" ContentType="application/vnd.openxmlformats-officedocument.customXmlProperties+xml"/>
  <Override PartName="/customXml/itemProps72.xml" ContentType="application/vnd.openxmlformats-officedocument.customXmlProperties+xml"/>
  <Override PartName="/customXml/itemProps73.xml" ContentType="application/vnd.openxmlformats-officedocument.customXmlProperties+xml"/>
  <Override PartName="/customXml/itemProps74.xml" ContentType="application/vnd.openxmlformats-officedocument.customXmlProperties+xml"/>
  <Override PartName="/customXml/itemProps75.xml" ContentType="application/vnd.openxmlformats-officedocument.customXmlProperties+xml"/>
  <Override PartName="/customXml/itemProps76.xml" ContentType="application/vnd.openxmlformats-officedocument.customXmlProperties+xml"/>
  <Override PartName="/customXml/itemProps77.xml" ContentType="application/vnd.openxmlformats-officedocument.customXmlProperties+xml"/>
  <Override PartName="/customXml/itemProps78.xml" ContentType="application/vnd.openxmlformats-officedocument.customXmlProperties+xml"/>
  <Override PartName="/customXml/itemProps79.xml" ContentType="application/vnd.openxmlformats-officedocument.customXmlProperties+xml"/>
  <Override PartName="/customXml/itemProps80.xml" ContentType="application/vnd.openxmlformats-officedocument.customXmlProperties+xml"/>
  <Override PartName="/customXml/itemProps81.xml" ContentType="application/vnd.openxmlformats-officedocument.customXmlProperties+xml"/>
  <Override PartName="/customXml/itemProps82.xml" ContentType="application/vnd.openxmlformats-officedocument.customXmlProperties+xml"/>
  <Override PartName="/customXml/itemProps83.xml" ContentType="application/vnd.openxmlformats-officedocument.customXmlProperties+xml"/>
  <Override PartName="/customXml/itemProps84.xml" ContentType="application/vnd.openxmlformats-officedocument.customXmlProperties+xml"/>
  <Override PartName="/customXml/itemProps85.xml" ContentType="application/vnd.openxmlformats-officedocument.customXmlProperties+xml"/>
  <Override PartName="/customXml/itemProps86.xml" ContentType="application/vnd.openxmlformats-officedocument.customXmlProperties+xml"/>
  <Override PartName="/customXml/itemProps87.xml" ContentType="application/vnd.openxmlformats-officedocument.customXmlProperties+xml"/>
  <Override PartName="/customXml/itemProps88.xml" ContentType="application/vnd.openxmlformats-officedocument.customXmlProperties+xml"/>
  <Override PartName="/customXml/itemProps89.xml" ContentType="application/vnd.openxmlformats-officedocument.customXmlProperties+xml"/>
  <Override PartName="/customXml/itemProps90.xml" ContentType="application/vnd.openxmlformats-officedocument.customXmlProperties+xml"/>
  <Override PartName="/customXml/itemProps91.xml" ContentType="application/vnd.openxmlformats-officedocument.customXmlProperties+xml"/>
  <Override PartName="/customXml/itemProps92.xml" ContentType="application/vnd.openxmlformats-officedocument.customXmlProperties+xml"/>
  <Override PartName="/customXml/itemProps93.xml" ContentType="application/vnd.openxmlformats-officedocument.customXmlProperties+xml"/>
  <Override PartName="/customXml/itemProps94.xml" ContentType="application/vnd.openxmlformats-officedocument.customXmlProperties+xml"/>
  <Override PartName="/customXml/itemProps95.xml" ContentType="application/vnd.openxmlformats-officedocument.customXmlProperties+xml"/>
  <Override PartName="/customXml/itemProps96.xml" ContentType="application/vnd.openxmlformats-officedocument.customXmlProperties+xml"/>
  <Override PartName="/customXml/itemProps97.xml" ContentType="application/vnd.openxmlformats-officedocument.customXmlProperties+xml"/>
  <Override PartName="/customXml/itemProps98.xml" ContentType="application/vnd.openxmlformats-officedocument.customXmlProperties+xml"/>
  <Override PartName="/customXml/itemProps99.xml" ContentType="application/vnd.openxmlformats-officedocument.customXmlProperties+xml"/>
  <Override PartName="/customXml/itemProps100.xml" ContentType="application/vnd.openxmlformats-officedocument.customXmlProperties+xml"/>
  <Override PartName="/customXml/itemProps101.xml" ContentType="application/vnd.openxmlformats-officedocument.customXmlProperties+xml"/>
  <Override PartName="/customXml/itemProps102.xml" ContentType="application/vnd.openxmlformats-officedocument.customXmlProperties+xml"/>
  <Override PartName="/customXml/itemProps103.xml" ContentType="application/vnd.openxmlformats-officedocument.customXmlProperties+xml"/>
  <Override PartName="/customXml/itemProps104.xml" ContentType="application/vnd.openxmlformats-officedocument.customXmlProperties+xml"/>
  <Override PartName="/customXml/itemProps105.xml" ContentType="application/vnd.openxmlformats-officedocument.customXmlProperties+xml"/>
  <Override PartName="/customXml/itemProps106.xml" ContentType="application/vnd.openxmlformats-officedocument.customXmlProperties+xml"/>
  <Override PartName="/customXml/itemProps107.xml" ContentType="application/vnd.openxmlformats-officedocument.customXmlProperties+xml"/>
  <Override PartName="/customXml/itemProps108.xml" ContentType="application/vnd.openxmlformats-officedocument.customXmlProperties+xml"/>
  <Override PartName="/customXml/itemProps109.xml" ContentType="application/vnd.openxmlformats-officedocument.customXmlProperties+xml"/>
  <Override PartName="/customXml/itemProps110.xml" ContentType="application/vnd.openxmlformats-officedocument.customXmlProperties+xml"/>
  <Override PartName="/customXml/itemProps111.xml" ContentType="application/vnd.openxmlformats-officedocument.customXmlProperties+xml"/>
  <Override PartName="/customXml/itemProps112.xml" ContentType="application/vnd.openxmlformats-officedocument.customXmlProperties+xml"/>
  <Override PartName="/customXml/itemProps113.xml" ContentType="application/vnd.openxmlformats-officedocument.customXmlProperties+xml"/>
  <Override PartName="/customXml/itemProps114.xml" ContentType="application/vnd.openxmlformats-officedocument.customXmlProperties+xml"/>
  <Override PartName="/customXml/itemProps115.xml" ContentType="application/vnd.openxmlformats-officedocument.customXmlProperties+xml"/>
  <Override PartName="/customXml/itemProps116.xml" ContentType="application/vnd.openxmlformats-officedocument.customXmlProperties+xml"/>
  <Override PartName="/customXml/itemProps117.xml" ContentType="application/vnd.openxmlformats-officedocument.customXmlProperties+xml"/>
  <Override PartName="/customXml/itemProps118.xml" ContentType="application/vnd.openxmlformats-officedocument.customXmlProperties+xml"/>
  <Override PartName="/customXml/itemProps119.xml" ContentType="application/vnd.openxmlformats-officedocument.customXmlProperties+xml"/>
  <Override PartName="/customXml/itemProps120.xml" ContentType="application/vnd.openxmlformats-officedocument.customXmlProperties+xml"/>
  <Override PartName="/customXml/itemProps121.xml" ContentType="application/vnd.openxmlformats-officedocument.customXmlProperties+xml"/>
  <Override PartName="/customXml/itemProps122.xml" ContentType="application/vnd.openxmlformats-officedocument.customXmlProperties+xml"/>
  <Override PartName="/customXml/itemProps123.xml" ContentType="application/vnd.openxmlformats-officedocument.customXmlProperties+xml"/>
  <Override PartName="/customXml/itemProps124.xml" ContentType="application/vnd.openxmlformats-officedocument.customXmlProperties+xml"/>
  <Override PartName="/customXml/itemProps125.xml" ContentType="application/vnd.openxmlformats-officedocument.customXmlProperties+xml"/>
  <Override PartName="/customXml/itemProps126.xml" ContentType="application/vnd.openxmlformats-officedocument.customXmlProperties+xml"/>
  <Override PartName="/customXml/itemProps127.xml" ContentType="application/vnd.openxmlformats-officedocument.customXmlProperties+xml"/>
  <Override PartName="/customXml/itemProps128.xml" ContentType="application/vnd.openxmlformats-officedocument.customXmlProperties+xml"/>
  <Override PartName="/customXml/itemProps129.xml" ContentType="application/vnd.openxmlformats-officedocument.customXmlProperties+xml"/>
  <Override PartName="/customXml/itemProps130.xml" ContentType="application/vnd.openxmlformats-officedocument.customXmlProperties+xml"/>
  <Override PartName="/customXml/itemProps131.xml" ContentType="application/vnd.openxmlformats-officedocument.customXmlProperties+xml"/>
  <Override PartName="/customXml/itemProps132.xml" ContentType="application/vnd.openxmlformats-officedocument.customXmlProperties+xml"/>
  <Override PartName="/customXml/itemProps133.xml" ContentType="application/vnd.openxmlformats-officedocument.customXmlProperties+xml"/>
  <Override PartName="/customXml/itemProps134.xml" ContentType="application/vnd.openxmlformats-officedocument.customXmlProperties+xml"/>
  <Override PartName="/customXml/itemProps135.xml" ContentType="application/vnd.openxmlformats-officedocument.customXmlProperties+xml"/>
  <Override PartName="/customXml/itemProps136.xml" ContentType="application/vnd.openxmlformats-officedocument.customXmlProperties+xml"/>
  <Override PartName="/customXml/itemProps137.xml" ContentType="application/vnd.openxmlformats-officedocument.customXmlProperties+xml"/>
  <Override PartName="/customXml/itemProps138.xml" ContentType="application/vnd.openxmlformats-officedocument.customXmlProperties+xml"/>
  <Override PartName="/customXml/itemProps139.xml" ContentType="application/vnd.openxmlformats-officedocument.customXmlProperties+xml"/>
  <Override PartName="/customXml/itemProps140.xml" ContentType="application/vnd.openxmlformats-officedocument.customXmlProperties+xml"/>
  <Override PartName="/customXml/itemProps141.xml" ContentType="application/vnd.openxmlformats-officedocument.customXmlProperties+xml"/>
  <Override PartName="/customXml/itemProps142.xml" ContentType="application/vnd.openxmlformats-officedocument.customXmlProperties+xml"/>
  <Override PartName="/customXml/itemProps143.xml" ContentType="application/vnd.openxmlformats-officedocument.customXmlProperties+xml"/>
  <Override PartName="/customXml/itemProps144.xml" ContentType="application/vnd.openxmlformats-officedocument.customXmlProperties+xml"/>
  <Override PartName="/customXml/itemProps145.xml" ContentType="application/vnd.openxmlformats-officedocument.customXmlProperties+xml"/>
  <Override PartName="/customXml/itemProps146.xml" ContentType="application/vnd.openxmlformats-officedocument.customXmlProperties+xml"/>
  <Override PartName="/customXml/itemProps147.xml" ContentType="application/vnd.openxmlformats-officedocument.customXmlProperties+xml"/>
  <Override PartName="/customXml/itemProps148.xml" ContentType="application/vnd.openxmlformats-officedocument.customXmlProperties+xml"/>
  <Override PartName="/customXml/itemProps149.xml" ContentType="application/vnd.openxmlformats-officedocument.customXmlProperties+xml"/>
  <Override PartName="/customXml/itemProps150.xml" ContentType="application/vnd.openxmlformats-officedocument.customXmlProperties+xml"/>
  <Override PartName="/customXml/itemProps151.xml" ContentType="application/vnd.openxmlformats-officedocument.customXmlProperties+xml"/>
  <Override PartName="/customXml/itemProps152.xml" ContentType="application/vnd.openxmlformats-officedocument.customXmlProperties+xml"/>
  <Override PartName="/customXml/itemProps153.xml" ContentType="application/vnd.openxmlformats-officedocument.customXmlProperties+xml"/>
  <Override PartName="/customXml/itemProps154.xml" ContentType="application/vnd.openxmlformats-officedocument.customXmlProperties+xml"/>
  <Override PartName="/customXml/itemProps155.xml" ContentType="application/vnd.openxmlformats-officedocument.customXmlProperties+xml"/>
  <Override PartName="/customXml/itemProps156.xml" ContentType="application/vnd.openxmlformats-officedocument.customXmlProperties+xml"/>
  <Override PartName="/customXml/itemProps157.xml" ContentType="application/vnd.openxmlformats-officedocument.customXmlProperties+xml"/>
  <Override PartName="/customXml/itemProps158.xml" ContentType="application/vnd.openxmlformats-officedocument.customXmlProperties+xml"/>
  <Override PartName="/customXml/itemProps159.xml" ContentType="application/vnd.openxmlformats-officedocument.customXmlProperties+xml"/>
  <Override PartName="/customXml/itemProps160.xml" ContentType="application/vnd.openxmlformats-officedocument.customXmlProperties+xml"/>
  <Override PartName="/customXml/itemProps161.xml" ContentType="application/vnd.openxmlformats-officedocument.customXmlProperties+xml"/>
  <Override PartName="/customXml/itemProps162.xml" ContentType="application/vnd.openxmlformats-officedocument.customXmlProperties+xml"/>
  <Override PartName="/customXml/itemProps163.xml" ContentType="application/vnd.openxmlformats-officedocument.customXmlProperties+xml"/>
  <Override PartName="/customXml/itemProps164.xml" ContentType="application/vnd.openxmlformats-officedocument.customXmlProperties+xml"/>
  <Override PartName="/customXml/itemProps165.xml" ContentType="application/vnd.openxmlformats-officedocument.customXmlProperties+xml"/>
  <Override PartName="/customXml/itemProps166.xml" ContentType="application/vnd.openxmlformats-officedocument.customXmlProperties+xml"/>
  <Override PartName="/customXml/itemProps167.xml" ContentType="application/vnd.openxmlformats-officedocument.customXmlProperties+xml"/>
  <Override PartName="/customXml/itemProps168.xml" ContentType="application/vnd.openxmlformats-officedocument.customXmlProperties+xml"/>
  <Override PartName="/customXml/itemProps169.xml" ContentType="application/vnd.openxmlformats-officedocument.customXmlProperties+xml"/>
  <Override PartName="/customXml/itemProps170.xml" ContentType="application/vnd.openxmlformats-officedocument.customXmlProperties+xml"/>
  <Override PartName="/customXml/itemProps171.xml" ContentType="application/vnd.openxmlformats-officedocument.customXmlProperties+xml"/>
  <Override PartName="/customXml/itemProps172.xml" ContentType="application/vnd.openxmlformats-officedocument.customXmlProperties+xml"/>
  <Override PartName="/customXml/itemProps173.xml" ContentType="application/vnd.openxmlformats-officedocument.customXmlProperties+xml"/>
  <Override PartName="/customXml/itemProps174.xml" ContentType="application/vnd.openxmlformats-officedocument.customXmlProperties+xml"/>
  <Override PartName="/customXml/itemProps175.xml" ContentType="application/vnd.openxmlformats-officedocument.customXmlProperties+xml"/>
  <Override PartName="/customXml/itemProps176.xml" ContentType="application/vnd.openxmlformats-officedocument.customXmlProperties+xml"/>
  <Override PartName="/customXml/itemProps177.xml" ContentType="application/vnd.openxmlformats-officedocument.customXmlProperties+xml"/>
  <Override PartName="/customXml/itemProps178.xml" ContentType="application/vnd.openxmlformats-officedocument.customXmlProperties+xml"/>
  <Override PartName="/customXml/itemProps179.xml" ContentType="application/vnd.openxmlformats-officedocument.customXmlProperties+xml"/>
  <Override PartName="/customXml/itemProps180.xml" ContentType="application/vnd.openxmlformats-officedocument.customXmlProperties+xml"/>
  <Override PartName="/customXml/itemProps181.xml" ContentType="application/vnd.openxmlformats-officedocument.customXmlProperties+xml"/>
  <Override PartName="/customXml/itemProps182.xml" ContentType="application/vnd.openxmlformats-officedocument.customXmlProperties+xml"/>
  <Override PartName="/customXml/itemProps183.xml" ContentType="application/vnd.openxmlformats-officedocument.customXmlProperties+xml"/>
  <Override PartName="/customXml/itemProps184.xml" ContentType="application/vnd.openxmlformats-officedocument.customXmlProperties+xml"/>
  <Override PartName="/customXml/itemProps185.xml" ContentType="application/vnd.openxmlformats-officedocument.customXmlProperties+xml"/>
  <Override PartName="/customXml/itemProps186.xml" ContentType="application/vnd.openxmlformats-officedocument.customXmlProperties+xml"/>
  <Override PartName="/customXml/itemProps187.xml" ContentType="application/vnd.openxmlformats-officedocument.customXmlProperties+xml"/>
  <Override PartName="/customXml/itemProps188.xml" ContentType="application/vnd.openxmlformats-officedocument.customXmlProperties+xml"/>
  <Override PartName="/customXml/itemProps189.xml" ContentType="application/vnd.openxmlformats-officedocument.customXmlProperties+xml"/>
  <Override PartName="/customXml/itemProps190.xml" ContentType="application/vnd.openxmlformats-officedocument.customXmlProperties+xml"/>
  <Override PartName="/customXml/itemProps191.xml" ContentType="application/vnd.openxmlformats-officedocument.customXmlProperties+xml"/>
  <Override PartName="/customXml/itemProps192.xml" ContentType="application/vnd.openxmlformats-officedocument.customXmlProperties+xml"/>
  <Override PartName="/customXml/itemProps193.xml" ContentType="application/vnd.openxmlformats-officedocument.customXmlProperties+xml"/>
  <Override PartName="/customXml/itemProps194.xml" ContentType="application/vnd.openxmlformats-officedocument.customXmlProperties+xml"/>
  <Override PartName="/customXml/itemProps195.xml" ContentType="application/vnd.openxmlformats-officedocument.customXmlProperties+xml"/>
  <Override PartName="/customXml/itemProps196.xml" ContentType="application/vnd.openxmlformats-officedocument.customXmlProperties+xml"/>
  <Override PartName="/customXml/itemProps197.xml" ContentType="application/vnd.openxmlformats-officedocument.customXmlProperties+xml"/>
  <Override PartName="/customXml/itemProps198.xml" ContentType="application/vnd.openxmlformats-officedocument.customXmlProperties+xml"/>
  <Override PartName="/customXml/itemProps199.xml" ContentType="application/vnd.openxmlformats-officedocument.customXmlProperties+xml"/>
  <Override PartName="/customXml/itemProps200.xml" ContentType="application/vnd.openxmlformats-officedocument.customXmlProperties+xml"/>
  <Override PartName="/customXml/itemProps201.xml" ContentType="application/vnd.openxmlformats-officedocument.customXmlProperties+xml"/>
  <Override PartName="/customXml/itemProps202.xml" ContentType="application/vnd.openxmlformats-officedocument.customXmlProperties+xml"/>
  <Override PartName="/customXml/itemProps203.xml" ContentType="application/vnd.openxmlformats-officedocument.customXmlProperties+xml"/>
  <Override PartName="/customXml/itemProps204.xml" ContentType="application/vnd.openxmlformats-officedocument.customXmlProperties+xml"/>
  <Override PartName="/customXml/itemProps205.xml" ContentType="application/vnd.openxmlformats-officedocument.customXmlProperties+xml"/>
  <Override PartName="/customXml/itemProps206.xml" ContentType="application/vnd.openxmlformats-officedocument.customXmlProperties+xml"/>
  <Override PartName="/customXml/itemProps207.xml" ContentType="application/vnd.openxmlformats-officedocument.customXmlProperties+xml"/>
  <Override PartName="/customXml/itemProps208.xml" ContentType="application/vnd.openxmlformats-officedocument.customXmlProperties+xml"/>
  <Override PartName="/customXml/itemProps209.xml" ContentType="application/vnd.openxmlformats-officedocument.customXmlProperties+xml"/>
  <Override PartName="/customXml/itemProps210.xml" ContentType="application/vnd.openxmlformats-officedocument.customXmlProperties+xml"/>
  <Override PartName="/customXml/itemProps211.xml" ContentType="application/vnd.openxmlformats-officedocument.customXmlProperties+xml"/>
  <Override PartName="/customXml/itemProps212.xml" ContentType="application/vnd.openxmlformats-officedocument.customXmlProperties+xml"/>
  <Override PartName="/customXml/itemProps213.xml" ContentType="application/vnd.openxmlformats-officedocument.customXmlProperties+xml"/>
  <Override PartName="/customXml/itemProps214.xml" ContentType="application/vnd.openxmlformats-officedocument.customXmlProperties+xml"/>
  <Override PartName="/customXml/itemProps215.xml" ContentType="application/vnd.openxmlformats-officedocument.customXmlProperties+xml"/>
  <Override PartName="/customXml/itemProps216.xml" ContentType="application/vnd.openxmlformats-officedocument.customXmlProperties+xml"/>
  <Override PartName="/customXml/itemProps217.xml" ContentType="application/vnd.openxmlformats-officedocument.customXmlProperties+xml"/>
  <Override PartName="/customXml/itemProps218.xml" ContentType="application/vnd.openxmlformats-officedocument.customXmlProperties+xml"/>
  <Override PartName="/customXml/itemProps219.xml" ContentType="application/vnd.openxmlformats-officedocument.customXmlProperties+xml"/>
  <Override PartName="/customXml/itemProps220.xml" ContentType="application/vnd.openxmlformats-officedocument.customXmlProperties+xml"/>
  <Override PartName="/customXml/itemProps221.xml" ContentType="application/vnd.openxmlformats-officedocument.customXmlProperties+xml"/>
  <Override PartName="/customXml/itemProps222.xml" ContentType="application/vnd.openxmlformats-officedocument.customXmlProperties+xml"/>
  <Override PartName="/customXml/itemProps223.xml" ContentType="application/vnd.openxmlformats-officedocument.customXmlProperties+xml"/>
  <Override PartName="/customXml/itemProps224.xml" ContentType="application/vnd.openxmlformats-officedocument.customXmlProperties+xml"/>
  <Override PartName="/customXml/itemProps225.xml" ContentType="application/vnd.openxmlformats-officedocument.customXmlProperties+xml"/>
  <Override PartName="/customXml/itemProps226.xml" ContentType="application/vnd.openxmlformats-officedocument.customXmlProperties+xml"/>
  <Override PartName="/customXml/itemProps227.xml" ContentType="application/vnd.openxmlformats-officedocument.customXmlProperties+xml"/>
  <Override PartName="/customXml/itemProps228.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229"/>
  </p:sldMasterIdLst>
  <p:notesMasterIdLst>
    <p:notesMasterId r:id="rId459"/>
  </p:notesMasterIdLst>
  <p:sldIdLst>
    <p:sldId id="469" r:id="rId230"/>
    <p:sldId id="258" r:id="rId231"/>
    <p:sldId id="260" r:id="rId232"/>
    <p:sldId id="261" r:id="rId233"/>
    <p:sldId id="262" r:id="rId234"/>
    <p:sldId id="263" r:id="rId235"/>
    <p:sldId id="264" r:id="rId236"/>
    <p:sldId id="265" r:id="rId237"/>
    <p:sldId id="266" r:id="rId238"/>
    <p:sldId id="267" r:id="rId239"/>
    <p:sldId id="268" r:id="rId240"/>
    <p:sldId id="269" r:id="rId241"/>
    <p:sldId id="270" r:id="rId242"/>
    <p:sldId id="271" r:id="rId243"/>
    <p:sldId id="272" r:id="rId244"/>
    <p:sldId id="273" r:id="rId245"/>
    <p:sldId id="274" r:id="rId246"/>
    <p:sldId id="470" r:id="rId247"/>
    <p:sldId id="275" r:id="rId248"/>
    <p:sldId id="276" r:id="rId249"/>
    <p:sldId id="277" r:id="rId250"/>
    <p:sldId id="278" r:id="rId251"/>
    <p:sldId id="279" r:id="rId252"/>
    <p:sldId id="280" r:id="rId253"/>
    <p:sldId id="281" r:id="rId254"/>
    <p:sldId id="282" r:id="rId255"/>
    <p:sldId id="471" r:id="rId256"/>
    <p:sldId id="283" r:id="rId257"/>
    <p:sldId id="284" r:id="rId258"/>
    <p:sldId id="285" r:id="rId259"/>
    <p:sldId id="472" r:id="rId260"/>
    <p:sldId id="286" r:id="rId261"/>
    <p:sldId id="287" r:id="rId262"/>
    <p:sldId id="289" r:id="rId263"/>
    <p:sldId id="290" r:id="rId264"/>
    <p:sldId id="291" r:id="rId265"/>
    <p:sldId id="473" r:id="rId266"/>
    <p:sldId id="292" r:id="rId267"/>
    <p:sldId id="293" r:id="rId268"/>
    <p:sldId id="294" r:id="rId269"/>
    <p:sldId id="474" r:id="rId270"/>
    <p:sldId id="295" r:id="rId271"/>
    <p:sldId id="296" r:id="rId272"/>
    <p:sldId id="297" r:id="rId273"/>
    <p:sldId id="298" r:id="rId274"/>
    <p:sldId id="475" r:id="rId275"/>
    <p:sldId id="299" r:id="rId276"/>
    <p:sldId id="300" r:id="rId277"/>
    <p:sldId id="301" r:id="rId278"/>
    <p:sldId id="303" r:id="rId279"/>
    <p:sldId id="304" r:id="rId280"/>
    <p:sldId id="476" r:id="rId281"/>
    <p:sldId id="305" r:id="rId282"/>
    <p:sldId id="306" r:id="rId283"/>
    <p:sldId id="307" r:id="rId284"/>
    <p:sldId id="308" r:id="rId285"/>
    <p:sldId id="478" r:id="rId286"/>
    <p:sldId id="309" r:id="rId287"/>
    <p:sldId id="310" r:id="rId288"/>
    <p:sldId id="311" r:id="rId289"/>
    <p:sldId id="312" r:id="rId290"/>
    <p:sldId id="313" r:id="rId291"/>
    <p:sldId id="315" r:id="rId292"/>
    <p:sldId id="316" r:id="rId293"/>
    <p:sldId id="317" r:id="rId294"/>
    <p:sldId id="318" r:id="rId295"/>
    <p:sldId id="479" r:id="rId296"/>
    <p:sldId id="320" r:id="rId297"/>
    <p:sldId id="321" r:id="rId298"/>
    <p:sldId id="322" r:id="rId299"/>
    <p:sldId id="323" r:id="rId300"/>
    <p:sldId id="324" r:id="rId301"/>
    <p:sldId id="325" r:id="rId302"/>
    <p:sldId id="326" r:id="rId303"/>
    <p:sldId id="327" r:id="rId304"/>
    <p:sldId id="328" r:id="rId305"/>
    <p:sldId id="331" r:id="rId306"/>
    <p:sldId id="332" r:id="rId307"/>
    <p:sldId id="333" r:id="rId308"/>
    <p:sldId id="334" r:id="rId309"/>
    <p:sldId id="335" r:id="rId310"/>
    <p:sldId id="336" r:id="rId311"/>
    <p:sldId id="337" r:id="rId312"/>
    <p:sldId id="338" r:id="rId313"/>
    <p:sldId id="339" r:id="rId314"/>
    <p:sldId id="480" r:id="rId315"/>
    <p:sldId id="340" r:id="rId316"/>
    <p:sldId id="341" r:id="rId317"/>
    <p:sldId id="342" r:id="rId318"/>
    <p:sldId id="343" r:id="rId319"/>
    <p:sldId id="344" r:id="rId320"/>
    <p:sldId id="345" r:id="rId321"/>
    <p:sldId id="346" r:id="rId322"/>
    <p:sldId id="347" r:id="rId323"/>
    <p:sldId id="481" r:id="rId324"/>
    <p:sldId id="348" r:id="rId325"/>
    <p:sldId id="349" r:id="rId326"/>
    <p:sldId id="350" r:id="rId327"/>
    <p:sldId id="351" r:id="rId328"/>
    <p:sldId id="352" r:id="rId329"/>
    <p:sldId id="353" r:id="rId330"/>
    <p:sldId id="354" r:id="rId331"/>
    <p:sldId id="355" r:id="rId332"/>
    <p:sldId id="356" r:id="rId333"/>
    <p:sldId id="357" r:id="rId334"/>
    <p:sldId id="358" r:id="rId335"/>
    <p:sldId id="359" r:id="rId336"/>
    <p:sldId id="360" r:id="rId337"/>
    <p:sldId id="361" r:id="rId338"/>
    <p:sldId id="362" r:id="rId339"/>
    <p:sldId id="363" r:id="rId340"/>
    <p:sldId id="482" r:id="rId341"/>
    <p:sldId id="364" r:id="rId342"/>
    <p:sldId id="365" r:id="rId343"/>
    <p:sldId id="366" r:id="rId344"/>
    <p:sldId id="367" r:id="rId345"/>
    <p:sldId id="368" r:id="rId346"/>
    <p:sldId id="483" r:id="rId347"/>
    <p:sldId id="370" r:id="rId348"/>
    <p:sldId id="371" r:id="rId349"/>
    <p:sldId id="372" r:id="rId350"/>
    <p:sldId id="373" r:id="rId351"/>
    <p:sldId id="374" r:id="rId352"/>
    <p:sldId id="484" r:id="rId353"/>
    <p:sldId id="375" r:id="rId354"/>
    <p:sldId id="376" r:id="rId355"/>
    <p:sldId id="377" r:id="rId356"/>
    <p:sldId id="378" r:id="rId357"/>
    <p:sldId id="379" r:id="rId358"/>
    <p:sldId id="380" r:id="rId359"/>
    <p:sldId id="485" r:id="rId360"/>
    <p:sldId id="381" r:id="rId361"/>
    <p:sldId id="383" r:id="rId362"/>
    <p:sldId id="384" r:id="rId363"/>
    <p:sldId id="385" r:id="rId364"/>
    <p:sldId id="486" r:id="rId365"/>
    <p:sldId id="386" r:id="rId366"/>
    <p:sldId id="387" r:id="rId367"/>
    <p:sldId id="388" r:id="rId368"/>
    <p:sldId id="389" r:id="rId369"/>
    <p:sldId id="390" r:id="rId370"/>
    <p:sldId id="487" r:id="rId371"/>
    <p:sldId id="391" r:id="rId372"/>
    <p:sldId id="392" r:id="rId373"/>
    <p:sldId id="393" r:id="rId374"/>
    <p:sldId id="394" r:id="rId375"/>
    <p:sldId id="395" r:id="rId376"/>
    <p:sldId id="396" r:id="rId377"/>
    <p:sldId id="397" r:id="rId378"/>
    <p:sldId id="488" r:id="rId379"/>
    <p:sldId id="398" r:id="rId380"/>
    <p:sldId id="399" r:id="rId381"/>
    <p:sldId id="400" r:id="rId382"/>
    <p:sldId id="401" r:id="rId383"/>
    <p:sldId id="489" r:id="rId384"/>
    <p:sldId id="402" r:id="rId385"/>
    <p:sldId id="404" r:id="rId386"/>
    <p:sldId id="405" r:id="rId387"/>
    <p:sldId id="406" r:id="rId388"/>
    <p:sldId id="490" r:id="rId389"/>
    <p:sldId id="407" r:id="rId390"/>
    <p:sldId id="408" r:id="rId391"/>
    <p:sldId id="409" r:id="rId392"/>
    <p:sldId id="410" r:id="rId393"/>
    <p:sldId id="491" r:id="rId394"/>
    <p:sldId id="411" r:id="rId395"/>
    <p:sldId id="412" r:id="rId396"/>
    <p:sldId id="413" r:id="rId397"/>
    <p:sldId id="414" r:id="rId398"/>
    <p:sldId id="415" r:id="rId399"/>
    <p:sldId id="416" r:id="rId400"/>
    <p:sldId id="492" r:id="rId401"/>
    <p:sldId id="417" r:id="rId402"/>
    <p:sldId id="418" r:id="rId403"/>
    <p:sldId id="493" r:id="rId404"/>
    <p:sldId id="419" r:id="rId405"/>
    <p:sldId id="421" r:id="rId406"/>
    <p:sldId id="422" r:id="rId407"/>
    <p:sldId id="423" r:id="rId408"/>
    <p:sldId id="494" r:id="rId409"/>
    <p:sldId id="424" r:id="rId410"/>
    <p:sldId id="425" r:id="rId411"/>
    <p:sldId id="426" r:id="rId412"/>
    <p:sldId id="428" r:id="rId413"/>
    <p:sldId id="429" r:id="rId414"/>
    <p:sldId id="430" r:id="rId415"/>
    <p:sldId id="431" r:id="rId416"/>
    <p:sldId id="432" r:id="rId417"/>
    <p:sldId id="433" r:id="rId418"/>
    <p:sldId id="434" r:id="rId419"/>
    <p:sldId id="435" r:id="rId420"/>
    <p:sldId id="436" r:id="rId421"/>
    <p:sldId id="437" r:id="rId422"/>
    <p:sldId id="495" r:id="rId423"/>
    <p:sldId id="438" r:id="rId424"/>
    <p:sldId id="439" r:id="rId425"/>
    <p:sldId id="440" r:id="rId426"/>
    <p:sldId id="441" r:id="rId427"/>
    <p:sldId id="442" r:id="rId428"/>
    <p:sldId id="443" r:id="rId429"/>
    <p:sldId id="444" r:id="rId430"/>
    <p:sldId id="445" r:id="rId431"/>
    <p:sldId id="446" r:id="rId432"/>
    <p:sldId id="447" r:id="rId433"/>
    <p:sldId id="448" r:id="rId434"/>
    <p:sldId id="449" r:id="rId435"/>
    <p:sldId id="450" r:id="rId436"/>
    <p:sldId id="451" r:id="rId437"/>
    <p:sldId id="452" r:id="rId438"/>
    <p:sldId id="453" r:id="rId439"/>
    <p:sldId id="454" r:id="rId440"/>
    <p:sldId id="496" r:id="rId441"/>
    <p:sldId id="455" r:id="rId442"/>
    <p:sldId id="456" r:id="rId443"/>
    <p:sldId id="457" r:id="rId444"/>
    <p:sldId id="458" r:id="rId445"/>
    <p:sldId id="459" r:id="rId446"/>
    <p:sldId id="497" r:id="rId447"/>
    <p:sldId id="460" r:id="rId448"/>
    <p:sldId id="461" r:id="rId449"/>
    <p:sldId id="462" r:id="rId450"/>
    <p:sldId id="498" r:id="rId451"/>
    <p:sldId id="463" r:id="rId452"/>
    <p:sldId id="464" r:id="rId453"/>
    <p:sldId id="465" r:id="rId454"/>
    <p:sldId id="466" r:id="rId455"/>
    <p:sldId id="499" r:id="rId456"/>
    <p:sldId id="467" r:id="rId457"/>
    <p:sldId id="468" r:id="rId458"/>
  </p:sldIdLst>
  <p:sldSz cx="9144000" cy="511175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78142" autoAdjust="0"/>
  </p:normalViewPr>
  <p:slideViewPr>
    <p:cSldViewPr>
      <p:cViewPr varScale="1">
        <p:scale>
          <a:sx n="74" d="100"/>
          <a:sy n="74" d="100"/>
        </p:scale>
        <p:origin x="54" y="4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slide" Target="slides/slide70.xml"/><Relationship Id="rId21" Type="http://schemas.openxmlformats.org/officeDocument/2006/relationships/customXml" Target="../customXml/item21.xml"/><Relationship Id="rId63" Type="http://schemas.openxmlformats.org/officeDocument/2006/relationships/customXml" Target="../customXml/item63.xml"/><Relationship Id="rId159" Type="http://schemas.openxmlformats.org/officeDocument/2006/relationships/customXml" Target="../customXml/item159.xml"/><Relationship Id="rId324" Type="http://schemas.openxmlformats.org/officeDocument/2006/relationships/slide" Target="slides/slide95.xml"/><Relationship Id="rId366" Type="http://schemas.openxmlformats.org/officeDocument/2006/relationships/slide" Target="slides/slide137.xml"/><Relationship Id="rId170" Type="http://schemas.openxmlformats.org/officeDocument/2006/relationships/customXml" Target="../customXml/item170.xml"/><Relationship Id="rId226" Type="http://schemas.openxmlformats.org/officeDocument/2006/relationships/customXml" Target="../customXml/item226.xml"/><Relationship Id="rId433" Type="http://schemas.openxmlformats.org/officeDocument/2006/relationships/slide" Target="slides/slide204.xml"/><Relationship Id="rId268" Type="http://schemas.openxmlformats.org/officeDocument/2006/relationships/slide" Target="slides/slide39.xml"/><Relationship Id="rId32" Type="http://schemas.openxmlformats.org/officeDocument/2006/relationships/customXml" Target="../customXml/item32.xml"/><Relationship Id="rId74" Type="http://schemas.openxmlformats.org/officeDocument/2006/relationships/customXml" Target="../customXml/item74.xml"/><Relationship Id="rId128" Type="http://schemas.openxmlformats.org/officeDocument/2006/relationships/customXml" Target="../customXml/item128.xml"/><Relationship Id="rId335" Type="http://schemas.openxmlformats.org/officeDocument/2006/relationships/slide" Target="slides/slide106.xml"/><Relationship Id="rId377" Type="http://schemas.openxmlformats.org/officeDocument/2006/relationships/slide" Target="slides/slide148.xml"/><Relationship Id="rId5" Type="http://schemas.openxmlformats.org/officeDocument/2006/relationships/customXml" Target="../customXml/item5.xml"/><Relationship Id="rId181" Type="http://schemas.openxmlformats.org/officeDocument/2006/relationships/customXml" Target="../customXml/item181.xml"/><Relationship Id="rId237" Type="http://schemas.openxmlformats.org/officeDocument/2006/relationships/slide" Target="slides/slide8.xml"/><Relationship Id="rId402" Type="http://schemas.openxmlformats.org/officeDocument/2006/relationships/slide" Target="slides/slide173.xml"/><Relationship Id="rId279" Type="http://schemas.openxmlformats.org/officeDocument/2006/relationships/slide" Target="slides/slide50.xml"/><Relationship Id="rId444" Type="http://schemas.openxmlformats.org/officeDocument/2006/relationships/slide" Target="slides/slide215.xml"/><Relationship Id="rId43" Type="http://schemas.openxmlformats.org/officeDocument/2006/relationships/customXml" Target="../customXml/item43.xml"/><Relationship Id="rId139" Type="http://schemas.openxmlformats.org/officeDocument/2006/relationships/customXml" Target="../customXml/item139.xml"/><Relationship Id="rId290" Type="http://schemas.openxmlformats.org/officeDocument/2006/relationships/slide" Target="slides/slide61.xml"/><Relationship Id="rId304" Type="http://schemas.openxmlformats.org/officeDocument/2006/relationships/slide" Target="slides/slide75.xml"/><Relationship Id="rId346" Type="http://schemas.openxmlformats.org/officeDocument/2006/relationships/slide" Target="slides/slide117.xml"/><Relationship Id="rId388" Type="http://schemas.openxmlformats.org/officeDocument/2006/relationships/slide" Target="slides/slide159.xml"/><Relationship Id="rId85" Type="http://schemas.openxmlformats.org/officeDocument/2006/relationships/customXml" Target="../customXml/item85.xml"/><Relationship Id="rId150" Type="http://schemas.openxmlformats.org/officeDocument/2006/relationships/customXml" Target="../customXml/item150.xml"/><Relationship Id="rId192" Type="http://schemas.openxmlformats.org/officeDocument/2006/relationships/customXml" Target="../customXml/item192.xml"/><Relationship Id="rId206" Type="http://schemas.openxmlformats.org/officeDocument/2006/relationships/customXml" Target="../customXml/item206.xml"/><Relationship Id="rId413" Type="http://schemas.openxmlformats.org/officeDocument/2006/relationships/slide" Target="slides/slide184.xml"/><Relationship Id="rId248" Type="http://schemas.openxmlformats.org/officeDocument/2006/relationships/slide" Target="slides/slide19.xml"/><Relationship Id="rId455" Type="http://schemas.openxmlformats.org/officeDocument/2006/relationships/slide" Target="slides/slide226.xml"/><Relationship Id="rId12" Type="http://schemas.openxmlformats.org/officeDocument/2006/relationships/customXml" Target="../customXml/item12.xml"/><Relationship Id="rId108" Type="http://schemas.openxmlformats.org/officeDocument/2006/relationships/customXml" Target="../customXml/item108.xml"/><Relationship Id="rId315" Type="http://schemas.openxmlformats.org/officeDocument/2006/relationships/slide" Target="slides/slide86.xml"/><Relationship Id="rId357" Type="http://schemas.openxmlformats.org/officeDocument/2006/relationships/slide" Target="slides/slide128.xml"/><Relationship Id="rId54" Type="http://schemas.openxmlformats.org/officeDocument/2006/relationships/customXml" Target="../customXml/item54.xml"/><Relationship Id="rId96" Type="http://schemas.openxmlformats.org/officeDocument/2006/relationships/customXml" Target="../customXml/item96.xml"/><Relationship Id="rId161" Type="http://schemas.openxmlformats.org/officeDocument/2006/relationships/customXml" Target="../customXml/item161.xml"/><Relationship Id="rId217" Type="http://schemas.openxmlformats.org/officeDocument/2006/relationships/customXml" Target="../customXml/item217.xml"/><Relationship Id="rId399" Type="http://schemas.openxmlformats.org/officeDocument/2006/relationships/slide" Target="slides/slide170.xml"/><Relationship Id="rId259" Type="http://schemas.openxmlformats.org/officeDocument/2006/relationships/slide" Target="slides/slide30.xml"/><Relationship Id="rId424" Type="http://schemas.openxmlformats.org/officeDocument/2006/relationships/slide" Target="slides/slide195.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slide" Target="slides/slide41.xml"/><Relationship Id="rId326" Type="http://schemas.openxmlformats.org/officeDocument/2006/relationships/slide" Target="slides/slide97.xml"/><Relationship Id="rId44" Type="http://schemas.openxmlformats.org/officeDocument/2006/relationships/customXml" Target="../customXml/item44.xml"/><Relationship Id="rId65" Type="http://schemas.openxmlformats.org/officeDocument/2006/relationships/customXml" Target="../customXml/item65.xml"/><Relationship Id="rId86" Type="http://schemas.openxmlformats.org/officeDocument/2006/relationships/customXml" Target="../customXml/item86.xml"/><Relationship Id="rId130" Type="http://schemas.openxmlformats.org/officeDocument/2006/relationships/customXml" Target="../customXml/item130.xml"/><Relationship Id="rId151" Type="http://schemas.openxmlformats.org/officeDocument/2006/relationships/customXml" Target="../customXml/item151.xml"/><Relationship Id="rId368" Type="http://schemas.openxmlformats.org/officeDocument/2006/relationships/slide" Target="slides/slide139.xml"/><Relationship Id="rId389" Type="http://schemas.openxmlformats.org/officeDocument/2006/relationships/slide" Target="slides/slide160.xml"/><Relationship Id="rId172" Type="http://schemas.openxmlformats.org/officeDocument/2006/relationships/customXml" Target="../customXml/item172.xml"/><Relationship Id="rId193" Type="http://schemas.openxmlformats.org/officeDocument/2006/relationships/customXml" Target="../customXml/item193.xml"/><Relationship Id="rId207" Type="http://schemas.openxmlformats.org/officeDocument/2006/relationships/customXml" Target="../customXml/item207.xml"/><Relationship Id="rId228" Type="http://schemas.openxmlformats.org/officeDocument/2006/relationships/customXml" Target="../customXml/item228.xml"/><Relationship Id="rId249" Type="http://schemas.openxmlformats.org/officeDocument/2006/relationships/slide" Target="slides/slide20.xml"/><Relationship Id="rId414" Type="http://schemas.openxmlformats.org/officeDocument/2006/relationships/slide" Target="slides/slide185.xml"/><Relationship Id="rId435" Type="http://schemas.openxmlformats.org/officeDocument/2006/relationships/slide" Target="slides/slide206.xml"/><Relationship Id="rId456" Type="http://schemas.openxmlformats.org/officeDocument/2006/relationships/slide" Target="slides/slide227.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slide" Target="slides/slide31.xml"/><Relationship Id="rId281" Type="http://schemas.openxmlformats.org/officeDocument/2006/relationships/slide" Target="slides/slide52.xml"/><Relationship Id="rId316" Type="http://schemas.openxmlformats.org/officeDocument/2006/relationships/slide" Target="slides/slide87.xml"/><Relationship Id="rId337" Type="http://schemas.openxmlformats.org/officeDocument/2006/relationships/slide" Target="slides/slide108.xml"/><Relationship Id="rId34" Type="http://schemas.openxmlformats.org/officeDocument/2006/relationships/customXml" Target="../customXml/item34.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20" Type="http://schemas.openxmlformats.org/officeDocument/2006/relationships/customXml" Target="../customXml/item120.xml"/><Relationship Id="rId141" Type="http://schemas.openxmlformats.org/officeDocument/2006/relationships/customXml" Target="../customXml/item141.xml"/><Relationship Id="rId358" Type="http://schemas.openxmlformats.org/officeDocument/2006/relationships/slide" Target="slides/slide129.xml"/><Relationship Id="rId379" Type="http://schemas.openxmlformats.org/officeDocument/2006/relationships/slide" Target="slides/slide150.xml"/><Relationship Id="rId7" Type="http://schemas.openxmlformats.org/officeDocument/2006/relationships/customXml" Target="../customXml/item7.xml"/><Relationship Id="rId162" Type="http://schemas.openxmlformats.org/officeDocument/2006/relationships/customXml" Target="../customXml/item162.xml"/><Relationship Id="rId183" Type="http://schemas.openxmlformats.org/officeDocument/2006/relationships/customXml" Target="../customXml/item183.xml"/><Relationship Id="rId218" Type="http://schemas.openxmlformats.org/officeDocument/2006/relationships/customXml" Target="../customXml/item218.xml"/><Relationship Id="rId239" Type="http://schemas.openxmlformats.org/officeDocument/2006/relationships/slide" Target="slides/slide10.xml"/><Relationship Id="rId390" Type="http://schemas.openxmlformats.org/officeDocument/2006/relationships/slide" Target="slides/slide161.xml"/><Relationship Id="rId404" Type="http://schemas.openxmlformats.org/officeDocument/2006/relationships/slide" Target="slides/slide175.xml"/><Relationship Id="rId425" Type="http://schemas.openxmlformats.org/officeDocument/2006/relationships/slide" Target="slides/slide196.xml"/><Relationship Id="rId446" Type="http://schemas.openxmlformats.org/officeDocument/2006/relationships/slide" Target="slides/slide217.xml"/><Relationship Id="rId250" Type="http://schemas.openxmlformats.org/officeDocument/2006/relationships/slide" Target="slides/slide21.xml"/><Relationship Id="rId271" Type="http://schemas.openxmlformats.org/officeDocument/2006/relationships/slide" Target="slides/slide42.xml"/><Relationship Id="rId292" Type="http://schemas.openxmlformats.org/officeDocument/2006/relationships/slide" Target="slides/slide63.xml"/><Relationship Id="rId306" Type="http://schemas.openxmlformats.org/officeDocument/2006/relationships/slide" Target="slides/slide77.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327" Type="http://schemas.openxmlformats.org/officeDocument/2006/relationships/slide" Target="slides/slide98.xml"/><Relationship Id="rId348" Type="http://schemas.openxmlformats.org/officeDocument/2006/relationships/slide" Target="slides/slide119.xml"/><Relationship Id="rId369" Type="http://schemas.openxmlformats.org/officeDocument/2006/relationships/slide" Target="slides/slide140.xml"/><Relationship Id="rId152" Type="http://schemas.openxmlformats.org/officeDocument/2006/relationships/customXml" Target="../customXml/item152.xml"/><Relationship Id="rId173" Type="http://schemas.openxmlformats.org/officeDocument/2006/relationships/customXml" Target="../customXml/item173.xml"/><Relationship Id="rId194" Type="http://schemas.openxmlformats.org/officeDocument/2006/relationships/customXml" Target="../customXml/item194.xml"/><Relationship Id="rId208" Type="http://schemas.openxmlformats.org/officeDocument/2006/relationships/customXml" Target="../customXml/item208.xml"/><Relationship Id="rId229" Type="http://schemas.openxmlformats.org/officeDocument/2006/relationships/slideMaster" Target="slideMasters/slideMaster1.xml"/><Relationship Id="rId380" Type="http://schemas.openxmlformats.org/officeDocument/2006/relationships/slide" Target="slides/slide151.xml"/><Relationship Id="rId415" Type="http://schemas.openxmlformats.org/officeDocument/2006/relationships/slide" Target="slides/slide186.xml"/><Relationship Id="rId436" Type="http://schemas.openxmlformats.org/officeDocument/2006/relationships/slide" Target="slides/slide207.xml"/><Relationship Id="rId457" Type="http://schemas.openxmlformats.org/officeDocument/2006/relationships/slide" Target="slides/slide228.xml"/><Relationship Id="rId240" Type="http://schemas.openxmlformats.org/officeDocument/2006/relationships/slide" Target="slides/slide11.xml"/><Relationship Id="rId261" Type="http://schemas.openxmlformats.org/officeDocument/2006/relationships/slide" Target="slides/slide32.xml"/><Relationship Id="rId14" Type="http://schemas.openxmlformats.org/officeDocument/2006/relationships/customXml" Target="../customXml/item14.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slide" Target="slides/slide53.xml"/><Relationship Id="rId317" Type="http://schemas.openxmlformats.org/officeDocument/2006/relationships/slide" Target="slides/slide88.xml"/><Relationship Id="rId338" Type="http://schemas.openxmlformats.org/officeDocument/2006/relationships/slide" Target="slides/slide109.xml"/><Relationship Id="rId359" Type="http://schemas.openxmlformats.org/officeDocument/2006/relationships/slide" Target="slides/slide130.xml"/><Relationship Id="rId8" Type="http://schemas.openxmlformats.org/officeDocument/2006/relationships/customXml" Target="../customXml/item8.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customXml" Target="../customXml/item163.xml"/><Relationship Id="rId184" Type="http://schemas.openxmlformats.org/officeDocument/2006/relationships/customXml" Target="../customXml/item184.xml"/><Relationship Id="rId219" Type="http://schemas.openxmlformats.org/officeDocument/2006/relationships/customXml" Target="../customXml/item219.xml"/><Relationship Id="rId370" Type="http://schemas.openxmlformats.org/officeDocument/2006/relationships/slide" Target="slides/slide141.xml"/><Relationship Id="rId391" Type="http://schemas.openxmlformats.org/officeDocument/2006/relationships/slide" Target="slides/slide162.xml"/><Relationship Id="rId405" Type="http://schemas.openxmlformats.org/officeDocument/2006/relationships/slide" Target="slides/slide176.xml"/><Relationship Id="rId426" Type="http://schemas.openxmlformats.org/officeDocument/2006/relationships/slide" Target="slides/slide197.xml"/><Relationship Id="rId447" Type="http://schemas.openxmlformats.org/officeDocument/2006/relationships/slide" Target="slides/slide218.xml"/><Relationship Id="rId230" Type="http://schemas.openxmlformats.org/officeDocument/2006/relationships/slide" Target="slides/slide1.xml"/><Relationship Id="rId251" Type="http://schemas.openxmlformats.org/officeDocument/2006/relationships/slide" Target="slides/slide22.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272" Type="http://schemas.openxmlformats.org/officeDocument/2006/relationships/slide" Target="slides/slide43.xml"/><Relationship Id="rId293" Type="http://schemas.openxmlformats.org/officeDocument/2006/relationships/slide" Target="slides/slide64.xml"/><Relationship Id="rId307" Type="http://schemas.openxmlformats.org/officeDocument/2006/relationships/slide" Target="slides/slide78.xml"/><Relationship Id="rId328" Type="http://schemas.openxmlformats.org/officeDocument/2006/relationships/slide" Target="slides/slide99.xml"/><Relationship Id="rId349" Type="http://schemas.openxmlformats.org/officeDocument/2006/relationships/slide" Target="slides/slide120.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customXml" Target="../customXml/item153.xml"/><Relationship Id="rId174" Type="http://schemas.openxmlformats.org/officeDocument/2006/relationships/customXml" Target="../customXml/item174.xml"/><Relationship Id="rId195" Type="http://schemas.openxmlformats.org/officeDocument/2006/relationships/customXml" Target="../customXml/item195.xml"/><Relationship Id="rId209" Type="http://schemas.openxmlformats.org/officeDocument/2006/relationships/customXml" Target="../customXml/item209.xml"/><Relationship Id="rId360" Type="http://schemas.openxmlformats.org/officeDocument/2006/relationships/slide" Target="slides/slide131.xml"/><Relationship Id="rId381" Type="http://schemas.openxmlformats.org/officeDocument/2006/relationships/slide" Target="slides/slide152.xml"/><Relationship Id="rId416" Type="http://schemas.openxmlformats.org/officeDocument/2006/relationships/slide" Target="slides/slide187.xml"/><Relationship Id="rId220" Type="http://schemas.openxmlformats.org/officeDocument/2006/relationships/customXml" Target="../customXml/item220.xml"/><Relationship Id="rId241" Type="http://schemas.openxmlformats.org/officeDocument/2006/relationships/slide" Target="slides/slide12.xml"/><Relationship Id="rId437" Type="http://schemas.openxmlformats.org/officeDocument/2006/relationships/slide" Target="slides/slide208.xml"/><Relationship Id="rId458" Type="http://schemas.openxmlformats.org/officeDocument/2006/relationships/slide" Target="slides/slide229.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262" Type="http://schemas.openxmlformats.org/officeDocument/2006/relationships/slide" Target="slides/slide33.xml"/><Relationship Id="rId283" Type="http://schemas.openxmlformats.org/officeDocument/2006/relationships/slide" Target="slides/slide54.xml"/><Relationship Id="rId318" Type="http://schemas.openxmlformats.org/officeDocument/2006/relationships/slide" Target="slides/slide89.xml"/><Relationship Id="rId339" Type="http://schemas.openxmlformats.org/officeDocument/2006/relationships/slide" Target="slides/slide110.xml"/><Relationship Id="rId78" Type="http://schemas.openxmlformats.org/officeDocument/2006/relationships/customXml" Target="../customXml/item78.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64" Type="http://schemas.openxmlformats.org/officeDocument/2006/relationships/customXml" Target="../customXml/item164.xml"/><Relationship Id="rId185" Type="http://schemas.openxmlformats.org/officeDocument/2006/relationships/customXml" Target="../customXml/item185.xml"/><Relationship Id="rId350" Type="http://schemas.openxmlformats.org/officeDocument/2006/relationships/slide" Target="slides/slide121.xml"/><Relationship Id="rId371" Type="http://schemas.openxmlformats.org/officeDocument/2006/relationships/slide" Target="slides/slide142.xml"/><Relationship Id="rId406" Type="http://schemas.openxmlformats.org/officeDocument/2006/relationships/slide" Target="slides/slide177.xml"/><Relationship Id="rId9" Type="http://schemas.openxmlformats.org/officeDocument/2006/relationships/customXml" Target="../customXml/item9.xml"/><Relationship Id="rId210" Type="http://schemas.openxmlformats.org/officeDocument/2006/relationships/customXml" Target="../customXml/item210.xml"/><Relationship Id="rId392" Type="http://schemas.openxmlformats.org/officeDocument/2006/relationships/slide" Target="slides/slide163.xml"/><Relationship Id="rId427" Type="http://schemas.openxmlformats.org/officeDocument/2006/relationships/slide" Target="slides/slide198.xml"/><Relationship Id="rId448" Type="http://schemas.openxmlformats.org/officeDocument/2006/relationships/slide" Target="slides/slide219.xml"/><Relationship Id="rId26" Type="http://schemas.openxmlformats.org/officeDocument/2006/relationships/customXml" Target="../customXml/item26.xml"/><Relationship Id="rId231" Type="http://schemas.openxmlformats.org/officeDocument/2006/relationships/slide" Target="slides/slide2.xml"/><Relationship Id="rId252" Type="http://schemas.openxmlformats.org/officeDocument/2006/relationships/slide" Target="slides/slide23.xml"/><Relationship Id="rId273" Type="http://schemas.openxmlformats.org/officeDocument/2006/relationships/slide" Target="slides/slide44.xml"/><Relationship Id="rId294" Type="http://schemas.openxmlformats.org/officeDocument/2006/relationships/slide" Target="slides/slide65.xml"/><Relationship Id="rId308" Type="http://schemas.openxmlformats.org/officeDocument/2006/relationships/slide" Target="slides/slide79.xml"/><Relationship Id="rId329" Type="http://schemas.openxmlformats.org/officeDocument/2006/relationships/slide" Target="slides/slide100.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customXml" Target="../customXml/item154.xml"/><Relationship Id="rId175" Type="http://schemas.openxmlformats.org/officeDocument/2006/relationships/customXml" Target="../customXml/item175.xml"/><Relationship Id="rId340" Type="http://schemas.openxmlformats.org/officeDocument/2006/relationships/slide" Target="slides/slide111.xml"/><Relationship Id="rId361" Type="http://schemas.openxmlformats.org/officeDocument/2006/relationships/slide" Target="slides/slide132.xml"/><Relationship Id="rId196" Type="http://schemas.openxmlformats.org/officeDocument/2006/relationships/customXml" Target="../customXml/item196.xml"/><Relationship Id="rId200" Type="http://schemas.openxmlformats.org/officeDocument/2006/relationships/customXml" Target="../customXml/item200.xml"/><Relationship Id="rId382" Type="http://schemas.openxmlformats.org/officeDocument/2006/relationships/slide" Target="slides/slide153.xml"/><Relationship Id="rId417" Type="http://schemas.openxmlformats.org/officeDocument/2006/relationships/slide" Target="slides/slide188.xml"/><Relationship Id="rId438" Type="http://schemas.openxmlformats.org/officeDocument/2006/relationships/slide" Target="slides/slide209.xml"/><Relationship Id="rId459" Type="http://schemas.openxmlformats.org/officeDocument/2006/relationships/notesMaster" Target="notesMasters/notesMaster1.xml"/><Relationship Id="rId16" Type="http://schemas.openxmlformats.org/officeDocument/2006/relationships/customXml" Target="../customXml/item16.xml"/><Relationship Id="rId221" Type="http://schemas.openxmlformats.org/officeDocument/2006/relationships/customXml" Target="../customXml/item221.xml"/><Relationship Id="rId242" Type="http://schemas.openxmlformats.org/officeDocument/2006/relationships/slide" Target="slides/slide13.xml"/><Relationship Id="rId263" Type="http://schemas.openxmlformats.org/officeDocument/2006/relationships/slide" Target="slides/slide34.xml"/><Relationship Id="rId284" Type="http://schemas.openxmlformats.org/officeDocument/2006/relationships/slide" Target="slides/slide55.xml"/><Relationship Id="rId319" Type="http://schemas.openxmlformats.org/officeDocument/2006/relationships/slide" Target="slides/slide90.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330" Type="http://schemas.openxmlformats.org/officeDocument/2006/relationships/slide" Target="slides/slide101.xml"/><Relationship Id="rId90" Type="http://schemas.openxmlformats.org/officeDocument/2006/relationships/customXml" Target="../customXml/item90.xml"/><Relationship Id="rId165" Type="http://schemas.openxmlformats.org/officeDocument/2006/relationships/customXml" Target="../customXml/item165.xml"/><Relationship Id="rId186" Type="http://schemas.openxmlformats.org/officeDocument/2006/relationships/customXml" Target="../customXml/item186.xml"/><Relationship Id="rId351" Type="http://schemas.openxmlformats.org/officeDocument/2006/relationships/slide" Target="slides/slide122.xml"/><Relationship Id="rId372" Type="http://schemas.openxmlformats.org/officeDocument/2006/relationships/slide" Target="slides/slide143.xml"/><Relationship Id="rId393" Type="http://schemas.openxmlformats.org/officeDocument/2006/relationships/slide" Target="slides/slide164.xml"/><Relationship Id="rId407" Type="http://schemas.openxmlformats.org/officeDocument/2006/relationships/slide" Target="slides/slide178.xml"/><Relationship Id="rId428" Type="http://schemas.openxmlformats.org/officeDocument/2006/relationships/slide" Target="slides/slide199.xml"/><Relationship Id="rId449" Type="http://schemas.openxmlformats.org/officeDocument/2006/relationships/slide" Target="slides/slide220.xml"/><Relationship Id="rId211" Type="http://schemas.openxmlformats.org/officeDocument/2006/relationships/customXml" Target="../customXml/item211.xml"/><Relationship Id="rId232" Type="http://schemas.openxmlformats.org/officeDocument/2006/relationships/slide" Target="slides/slide3.xml"/><Relationship Id="rId253" Type="http://schemas.openxmlformats.org/officeDocument/2006/relationships/slide" Target="slides/slide24.xml"/><Relationship Id="rId274" Type="http://schemas.openxmlformats.org/officeDocument/2006/relationships/slide" Target="slides/slide45.xml"/><Relationship Id="rId295" Type="http://schemas.openxmlformats.org/officeDocument/2006/relationships/slide" Target="slides/slide66.xml"/><Relationship Id="rId309" Type="http://schemas.openxmlformats.org/officeDocument/2006/relationships/slide" Target="slides/slide80.xml"/><Relationship Id="rId460" Type="http://schemas.openxmlformats.org/officeDocument/2006/relationships/presProps" Target="presProps.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320" Type="http://schemas.openxmlformats.org/officeDocument/2006/relationships/slide" Target="slides/slide91.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customXml" Target="../customXml/item176.xml"/><Relationship Id="rId197" Type="http://schemas.openxmlformats.org/officeDocument/2006/relationships/customXml" Target="../customXml/item197.xml"/><Relationship Id="rId341" Type="http://schemas.openxmlformats.org/officeDocument/2006/relationships/slide" Target="slides/slide112.xml"/><Relationship Id="rId362" Type="http://schemas.openxmlformats.org/officeDocument/2006/relationships/slide" Target="slides/slide133.xml"/><Relationship Id="rId383" Type="http://schemas.openxmlformats.org/officeDocument/2006/relationships/slide" Target="slides/slide154.xml"/><Relationship Id="rId418" Type="http://schemas.openxmlformats.org/officeDocument/2006/relationships/slide" Target="slides/slide189.xml"/><Relationship Id="rId439" Type="http://schemas.openxmlformats.org/officeDocument/2006/relationships/slide" Target="slides/slide210.xml"/><Relationship Id="rId201" Type="http://schemas.openxmlformats.org/officeDocument/2006/relationships/customXml" Target="../customXml/item201.xml"/><Relationship Id="rId222" Type="http://schemas.openxmlformats.org/officeDocument/2006/relationships/customXml" Target="../customXml/item222.xml"/><Relationship Id="rId243" Type="http://schemas.openxmlformats.org/officeDocument/2006/relationships/slide" Target="slides/slide14.xml"/><Relationship Id="rId264" Type="http://schemas.openxmlformats.org/officeDocument/2006/relationships/slide" Target="slides/slide35.xml"/><Relationship Id="rId285" Type="http://schemas.openxmlformats.org/officeDocument/2006/relationships/slide" Target="slides/slide56.xml"/><Relationship Id="rId450" Type="http://schemas.openxmlformats.org/officeDocument/2006/relationships/slide" Target="slides/slide221.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slide" Target="slides/slide81.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customXml" Target="../customXml/item166.xml"/><Relationship Id="rId187" Type="http://schemas.openxmlformats.org/officeDocument/2006/relationships/customXml" Target="../customXml/item187.xml"/><Relationship Id="rId331" Type="http://schemas.openxmlformats.org/officeDocument/2006/relationships/slide" Target="slides/slide102.xml"/><Relationship Id="rId352" Type="http://schemas.openxmlformats.org/officeDocument/2006/relationships/slide" Target="slides/slide123.xml"/><Relationship Id="rId373" Type="http://schemas.openxmlformats.org/officeDocument/2006/relationships/slide" Target="slides/slide144.xml"/><Relationship Id="rId394" Type="http://schemas.openxmlformats.org/officeDocument/2006/relationships/slide" Target="slides/slide165.xml"/><Relationship Id="rId408" Type="http://schemas.openxmlformats.org/officeDocument/2006/relationships/slide" Target="slides/slide179.xml"/><Relationship Id="rId429" Type="http://schemas.openxmlformats.org/officeDocument/2006/relationships/slide" Target="slides/slide200.xml"/><Relationship Id="rId1" Type="http://schemas.openxmlformats.org/officeDocument/2006/relationships/customXml" Target="../customXml/item1.xml"/><Relationship Id="rId212" Type="http://schemas.openxmlformats.org/officeDocument/2006/relationships/customXml" Target="../customXml/item212.xml"/><Relationship Id="rId233" Type="http://schemas.openxmlformats.org/officeDocument/2006/relationships/slide" Target="slides/slide4.xml"/><Relationship Id="rId254" Type="http://schemas.openxmlformats.org/officeDocument/2006/relationships/slide" Target="slides/slide25.xml"/><Relationship Id="rId440" Type="http://schemas.openxmlformats.org/officeDocument/2006/relationships/slide" Target="slides/slide211.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slide" Target="slides/slide46.xml"/><Relationship Id="rId296" Type="http://schemas.openxmlformats.org/officeDocument/2006/relationships/slide" Target="slides/slide67.xml"/><Relationship Id="rId300" Type="http://schemas.openxmlformats.org/officeDocument/2006/relationships/slide" Target="slides/slide71.xml"/><Relationship Id="rId461" Type="http://schemas.openxmlformats.org/officeDocument/2006/relationships/viewProps" Target="viewProps.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customXml" Target="../customXml/item177.xml"/><Relationship Id="rId198" Type="http://schemas.openxmlformats.org/officeDocument/2006/relationships/customXml" Target="../customXml/item198.xml"/><Relationship Id="rId321" Type="http://schemas.openxmlformats.org/officeDocument/2006/relationships/slide" Target="slides/slide92.xml"/><Relationship Id="rId342" Type="http://schemas.openxmlformats.org/officeDocument/2006/relationships/slide" Target="slides/slide113.xml"/><Relationship Id="rId363" Type="http://schemas.openxmlformats.org/officeDocument/2006/relationships/slide" Target="slides/slide134.xml"/><Relationship Id="rId384" Type="http://schemas.openxmlformats.org/officeDocument/2006/relationships/slide" Target="slides/slide155.xml"/><Relationship Id="rId419" Type="http://schemas.openxmlformats.org/officeDocument/2006/relationships/slide" Target="slides/slide190.xml"/><Relationship Id="rId202" Type="http://schemas.openxmlformats.org/officeDocument/2006/relationships/customXml" Target="../customXml/item202.xml"/><Relationship Id="rId223" Type="http://schemas.openxmlformats.org/officeDocument/2006/relationships/customXml" Target="../customXml/item223.xml"/><Relationship Id="rId244" Type="http://schemas.openxmlformats.org/officeDocument/2006/relationships/slide" Target="slides/slide15.xml"/><Relationship Id="rId430" Type="http://schemas.openxmlformats.org/officeDocument/2006/relationships/slide" Target="slides/slide201.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slide" Target="slides/slide36.xml"/><Relationship Id="rId286" Type="http://schemas.openxmlformats.org/officeDocument/2006/relationships/slide" Target="slides/slide57.xml"/><Relationship Id="rId451" Type="http://schemas.openxmlformats.org/officeDocument/2006/relationships/slide" Target="slides/slide222.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customXml" Target="../customXml/item167.xml"/><Relationship Id="rId188" Type="http://schemas.openxmlformats.org/officeDocument/2006/relationships/customXml" Target="../customXml/item188.xml"/><Relationship Id="rId311" Type="http://schemas.openxmlformats.org/officeDocument/2006/relationships/slide" Target="slides/slide82.xml"/><Relationship Id="rId332" Type="http://schemas.openxmlformats.org/officeDocument/2006/relationships/slide" Target="slides/slide103.xml"/><Relationship Id="rId353" Type="http://schemas.openxmlformats.org/officeDocument/2006/relationships/slide" Target="slides/slide124.xml"/><Relationship Id="rId374" Type="http://schemas.openxmlformats.org/officeDocument/2006/relationships/slide" Target="slides/slide145.xml"/><Relationship Id="rId395" Type="http://schemas.openxmlformats.org/officeDocument/2006/relationships/slide" Target="slides/slide166.xml"/><Relationship Id="rId409" Type="http://schemas.openxmlformats.org/officeDocument/2006/relationships/slide" Target="slides/slide180.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customXml" Target="../customXml/item213.xml"/><Relationship Id="rId234" Type="http://schemas.openxmlformats.org/officeDocument/2006/relationships/slide" Target="slides/slide5.xml"/><Relationship Id="rId420" Type="http://schemas.openxmlformats.org/officeDocument/2006/relationships/slide" Target="slides/slide191.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slide" Target="slides/slide26.xml"/><Relationship Id="rId276" Type="http://schemas.openxmlformats.org/officeDocument/2006/relationships/slide" Target="slides/slide47.xml"/><Relationship Id="rId297" Type="http://schemas.openxmlformats.org/officeDocument/2006/relationships/slide" Target="slides/slide68.xml"/><Relationship Id="rId441" Type="http://schemas.openxmlformats.org/officeDocument/2006/relationships/slide" Target="slides/slide212.xml"/><Relationship Id="rId462" Type="http://schemas.openxmlformats.org/officeDocument/2006/relationships/theme" Target="theme/theme1.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customXml" Target="../customXml/item157.xml"/><Relationship Id="rId178" Type="http://schemas.openxmlformats.org/officeDocument/2006/relationships/customXml" Target="../customXml/item178.xml"/><Relationship Id="rId301" Type="http://schemas.openxmlformats.org/officeDocument/2006/relationships/slide" Target="slides/slide72.xml"/><Relationship Id="rId322" Type="http://schemas.openxmlformats.org/officeDocument/2006/relationships/slide" Target="slides/slide93.xml"/><Relationship Id="rId343" Type="http://schemas.openxmlformats.org/officeDocument/2006/relationships/slide" Target="slides/slide114.xml"/><Relationship Id="rId364" Type="http://schemas.openxmlformats.org/officeDocument/2006/relationships/slide" Target="slides/slide135.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customXml" Target="../customXml/item199.xml"/><Relationship Id="rId203" Type="http://schemas.openxmlformats.org/officeDocument/2006/relationships/customXml" Target="../customXml/item203.xml"/><Relationship Id="rId385" Type="http://schemas.openxmlformats.org/officeDocument/2006/relationships/slide" Target="slides/slide156.xml"/><Relationship Id="rId19" Type="http://schemas.openxmlformats.org/officeDocument/2006/relationships/customXml" Target="../customXml/item19.xml"/><Relationship Id="rId224" Type="http://schemas.openxmlformats.org/officeDocument/2006/relationships/customXml" Target="../customXml/item224.xml"/><Relationship Id="rId245" Type="http://schemas.openxmlformats.org/officeDocument/2006/relationships/slide" Target="slides/slide16.xml"/><Relationship Id="rId266" Type="http://schemas.openxmlformats.org/officeDocument/2006/relationships/slide" Target="slides/slide37.xml"/><Relationship Id="rId287" Type="http://schemas.openxmlformats.org/officeDocument/2006/relationships/slide" Target="slides/slide58.xml"/><Relationship Id="rId410" Type="http://schemas.openxmlformats.org/officeDocument/2006/relationships/slide" Target="slides/slide181.xml"/><Relationship Id="rId431" Type="http://schemas.openxmlformats.org/officeDocument/2006/relationships/slide" Target="slides/slide202.xml"/><Relationship Id="rId452" Type="http://schemas.openxmlformats.org/officeDocument/2006/relationships/slide" Target="slides/slide223.xml"/><Relationship Id="rId30" Type="http://schemas.openxmlformats.org/officeDocument/2006/relationships/customXml" Target="../customXml/item3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customXml" Target="../customXml/item168.xml"/><Relationship Id="rId312" Type="http://schemas.openxmlformats.org/officeDocument/2006/relationships/slide" Target="slides/slide83.xml"/><Relationship Id="rId333" Type="http://schemas.openxmlformats.org/officeDocument/2006/relationships/slide" Target="slides/slide104.xml"/><Relationship Id="rId354" Type="http://schemas.openxmlformats.org/officeDocument/2006/relationships/slide" Target="slides/slide125.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189" Type="http://schemas.openxmlformats.org/officeDocument/2006/relationships/customXml" Target="../customXml/item189.xml"/><Relationship Id="rId375" Type="http://schemas.openxmlformats.org/officeDocument/2006/relationships/slide" Target="slides/slide146.xml"/><Relationship Id="rId396" Type="http://schemas.openxmlformats.org/officeDocument/2006/relationships/slide" Target="slides/slide167.xml"/><Relationship Id="rId3" Type="http://schemas.openxmlformats.org/officeDocument/2006/relationships/customXml" Target="../customXml/item3.xml"/><Relationship Id="rId214" Type="http://schemas.openxmlformats.org/officeDocument/2006/relationships/customXml" Target="../customXml/item214.xml"/><Relationship Id="rId235" Type="http://schemas.openxmlformats.org/officeDocument/2006/relationships/slide" Target="slides/slide6.xml"/><Relationship Id="rId256" Type="http://schemas.openxmlformats.org/officeDocument/2006/relationships/slide" Target="slides/slide27.xml"/><Relationship Id="rId277" Type="http://schemas.openxmlformats.org/officeDocument/2006/relationships/slide" Target="slides/slide48.xml"/><Relationship Id="rId298" Type="http://schemas.openxmlformats.org/officeDocument/2006/relationships/slide" Target="slides/slide69.xml"/><Relationship Id="rId400" Type="http://schemas.openxmlformats.org/officeDocument/2006/relationships/slide" Target="slides/slide171.xml"/><Relationship Id="rId421" Type="http://schemas.openxmlformats.org/officeDocument/2006/relationships/slide" Target="slides/slide192.xml"/><Relationship Id="rId442" Type="http://schemas.openxmlformats.org/officeDocument/2006/relationships/slide" Target="slides/slide213.xml"/><Relationship Id="rId463" Type="http://schemas.openxmlformats.org/officeDocument/2006/relationships/tableStyles" Target="tableStyles.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customXml" Target="../customXml/item158.xml"/><Relationship Id="rId302" Type="http://schemas.openxmlformats.org/officeDocument/2006/relationships/slide" Target="slides/slide73.xml"/><Relationship Id="rId323" Type="http://schemas.openxmlformats.org/officeDocument/2006/relationships/slide" Target="slides/slide94.xml"/><Relationship Id="rId344" Type="http://schemas.openxmlformats.org/officeDocument/2006/relationships/slide" Target="slides/slide115.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179" Type="http://schemas.openxmlformats.org/officeDocument/2006/relationships/customXml" Target="../customXml/item179.xml"/><Relationship Id="rId365" Type="http://schemas.openxmlformats.org/officeDocument/2006/relationships/slide" Target="slides/slide136.xml"/><Relationship Id="rId386" Type="http://schemas.openxmlformats.org/officeDocument/2006/relationships/slide" Target="slides/slide157.xml"/><Relationship Id="rId190" Type="http://schemas.openxmlformats.org/officeDocument/2006/relationships/customXml" Target="../customXml/item190.xml"/><Relationship Id="rId204" Type="http://schemas.openxmlformats.org/officeDocument/2006/relationships/customXml" Target="../customXml/item204.xml"/><Relationship Id="rId225" Type="http://schemas.openxmlformats.org/officeDocument/2006/relationships/customXml" Target="../customXml/item225.xml"/><Relationship Id="rId246" Type="http://schemas.openxmlformats.org/officeDocument/2006/relationships/slide" Target="slides/slide17.xml"/><Relationship Id="rId267" Type="http://schemas.openxmlformats.org/officeDocument/2006/relationships/slide" Target="slides/slide38.xml"/><Relationship Id="rId288" Type="http://schemas.openxmlformats.org/officeDocument/2006/relationships/slide" Target="slides/slide59.xml"/><Relationship Id="rId411" Type="http://schemas.openxmlformats.org/officeDocument/2006/relationships/slide" Target="slides/slide182.xml"/><Relationship Id="rId432" Type="http://schemas.openxmlformats.org/officeDocument/2006/relationships/slide" Target="slides/slide203.xml"/><Relationship Id="rId453" Type="http://schemas.openxmlformats.org/officeDocument/2006/relationships/slide" Target="slides/slide224.xml"/><Relationship Id="rId106" Type="http://schemas.openxmlformats.org/officeDocument/2006/relationships/customXml" Target="../customXml/item106.xml"/><Relationship Id="rId127" Type="http://schemas.openxmlformats.org/officeDocument/2006/relationships/customXml" Target="../customXml/item127.xml"/><Relationship Id="rId313" Type="http://schemas.openxmlformats.org/officeDocument/2006/relationships/slide" Target="slides/slide84.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94" Type="http://schemas.openxmlformats.org/officeDocument/2006/relationships/customXml" Target="../customXml/item94.xml"/><Relationship Id="rId148" Type="http://schemas.openxmlformats.org/officeDocument/2006/relationships/customXml" Target="../customXml/item148.xml"/><Relationship Id="rId169" Type="http://schemas.openxmlformats.org/officeDocument/2006/relationships/customXml" Target="../customXml/item169.xml"/><Relationship Id="rId334" Type="http://schemas.openxmlformats.org/officeDocument/2006/relationships/slide" Target="slides/slide105.xml"/><Relationship Id="rId355" Type="http://schemas.openxmlformats.org/officeDocument/2006/relationships/slide" Target="slides/slide126.xml"/><Relationship Id="rId376" Type="http://schemas.openxmlformats.org/officeDocument/2006/relationships/slide" Target="slides/slide147.xml"/><Relationship Id="rId397" Type="http://schemas.openxmlformats.org/officeDocument/2006/relationships/slide" Target="slides/slide168.xml"/><Relationship Id="rId4" Type="http://schemas.openxmlformats.org/officeDocument/2006/relationships/customXml" Target="../customXml/item4.xml"/><Relationship Id="rId180" Type="http://schemas.openxmlformats.org/officeDocument/2006/relationships/customXml" Target="../customXml/item180.xml"/><Relationship Id="rId215" Type="http://schemas.openxmlformats.org/officeDocument/2006/relationships/customXml" Target="../customXml/item215.xml"/><Relationship Id="rId236" Type="http://schemas.openxmlformats.org/officeDocument/2006/relationships/slide" Target="slides/slide7.xml"/><Relationship Id="rId257" Type="http://schemas.openxmlformats.org/officeDocument/2006/relationships/slide" Target="slides/slide28.xml"/><Relationship Id="rId278" Type="http://schemas.openxmlformats.org/officeDocument/2006/relationships/slide" Target="slides/slide49.xml"/><Relationship Id="rId401" Type="http://schemas.openxmlformats.org/officeDocument/2006/relationships/slide" Target="slides/slide172.xml"/><Relationship Id="rId422" Type="http://schemas.openxmlformats.org/officeDocument/2006/relationships/slide" Target="slides/slide193.xml"/><Relationship Id="rId443" Type="http://schemas.openxmlformats.org/officeDocument/2006/relationships/slide" Target="slides/slide214.xml"/><Relationship Id="rId303" Type="http://schemas.openxmlformats.org/officeDocument/2006/relationships/slide" Target="slides/slide74.xml"/><Relationship Id="rId42" Type="http://schemas.openxmlformats.org/officeDocument/2006/relationships/customXml" Target="../customXml/item42.xml"/><Relationship Id="rId84" Type="http://schemas.openxmlformats.org/officeDocument/2006/relationships/customXml" Target="../customXml/item84.xml"/><Relationship Id="rId138" Type="http://schemas.openxmlformats.org/officeDocument/2006/relationships/customXml" Target="../customXml/item138.xml"/><Relationship Id="rId345" Type="http://schemas.openxmlformats.org/officeDocument/2006/relationships/slide" Target="slides/slide116.xml"/><Relationship Id="rId387" Type="http://schemas.openxmlformats.org/officeDocument/2006/relationships/slide" Target="slides/slide158.xml"/><Relationship Id="rId191" Type="http://schemas.openxmlformats.org/officeDocument/2006/relationships/customXml" Target="../customXml/item191.xml"/><Relationship Id="rId205" Type="http://schemas.openxmlformats.org/officeDocument/2006/relationships/customXml" Target="../customXml/item205.xml"/><Relationship Id="rId247" Type="http://schemas.openxmlformats.org/officeDocument/2006/relationships/slide" Target="slides/slide18.xml"/><Relationship Id="rId412" Type="http://schemas.openxmlformats.org/officeDocument/2006/relationships/slide" Target="slides/slide183.xml"/><Relationship Id="rId107" Type="http://schemas.openxmlformats.org/officeDocument/2006/relationships/customXml" Target="../customXml/item107.xml"/><Relationship Id="rId289" Type="http://schemas.openxmlformats.org/officeDocument/2006/relationships/slide" Target="slides/slide60.xml"/><Relationship Id="rId454" Type="http://schemas.openxmlformats.org/officeDocument/2006/relationships/slide" Target="slides/slide225.xml"/><Relationship Id="rId11" Type="http://schemas.openxmlformats.org/officeDocument/2006/relationships/customXml" Target="../customXml/item11.xml"/><Relationship Id="rId53" Type="http://schemas.openxmlformats.org/officeDocument/2006/relationships/customXml" Target="../customXml/item53.xml"/><Relationship Id="rId149" Type="http://schemas.openxmlformats.org/officeDocument/2006/relationships/customXml" Target="../customXml/item149.xml"/><Relationship Id="rId314" Type="http://schemas.openxmlformats.org/officeDocument/2006/relationships/slide" Target="slides/slide85.xml"/><Relationship Id="rId356" Type="http://schemas.openxmlformats.org/officeDocument/2006/relationships/slide" Target="slides/slide127.xml"/><Relationship Id="rId398" Type="http://schemas.openxmlformats.org/officeDocument/2006/relationships/slide" Target="slides/slide169.xml"/><Relationship Id="rId95" Type="http://schemas.openxmlformats.org/officeDocument/2006/relationships/customXml" Target="../customXml/item95.xml"/><Relationship Id="rId160" Type="http://schemas.openxmlformats.org/officeDocument/2006/relationships/customXml" Target="../customXml/item160.xml"/><Relationship Id="rId216" Type="http://schemas.openxmlformats.org/officeDocument/2006/relationships/customXml" Target="../customXml/item216.xml"/><Relationship Id="rId423" Type="http://schemas.openxmlformats.org/officeDocument/2006/relationships/slide" Target="slides/slide194.xml"/><Relationship Id="rId258" Type="http://schemas.openxmlformats.org/officeDocument/2006/relationships/slide" Target="slides/slide29.xml"/><Relationship Id="rId22" Type="http://schemas.openxmlformats.org/officeDocument/2006/relationships/customXml" Target="../customXml/item22.xml"/><Relationship Id="rId64" Type="http://schemas.openxmlformats.org/officeDocument/2006/relationships/customXml" Target="../customXml/item64.xml"/><Relationship Id="rId118" Type="http://schemas.openxmlformats.org/officeDocument/2006/relationships/customXml" Target="../customXml/item118.xml"/><Relationship Id="rId325" Type="http://schemas.openxmlformats.org/officeDocument/2006/relationships/slide" Target="slides/slide96.xml"/><Relationship Id="rId367" Type="http://schemas.openxmlformats.org/officeDocument/2006/relationships/slide" Target="slides/slide138.xml"/><Relationship Id="rId171" Type="http://schemas.openxmlformats.org/officeDocument/2006/relationships/customXml" Target="../customXml/item171.xml"/><Relationship Id="rId227" Type="http://schemas.openxmlformats.org/officeDocument/2006/relationships/customXml" Target="../customXml/item227.xml"/><Relationship Id="rId269" Type="http://schemas.openxmlformats.org/officeDocument/2006/relationships/slide" Target="slides/slide40.xml"/><Relationship Id="rId434" Type="http://schemas.openxmlformats.org/officeDocument/2006/relationships/slide" Target="slides/slide205.xml"/><Relationship Id="rId33" Type="http://schemas.openxmlformats.org/officeDocument/2006/relationships/customXml" Target="../customXml/item33.xml"/><Relationship Id="rId129" Type="http://schemas.openxmlformats.org/officeDocument/2006/relationships/customXml" Target="../customXml/item129.xml"/><Relationship Id="rId280" Type="http://schemas.openxmlformats.org/officeDocument/2006/relationships/slide" Target="slides/slide51.xml"/><Relationship Id="rId336" Type="http://schemas.openxmlformats.org/officeDocument/2006/relationships/slide" Target="slides/slide107.xml"/><Relationship Id="rId75" Type="http://schemas.openxmlformats.org/officeDocument/2006/relationships/customXml" Target="../customXml/item75.xml"/><Relationship Id="rId140" Type="http://schemas.openxmlformats.org/officeDocument/2006/relationships/customXml" Target="../customXml/item140.xml"/><Relationship Id="rId182" Type="http://schemas.openxmlformats.org/officeDocument/2006/relationships/customXml" Target="../customXml/item182.xml"/><Relationship Id="rId378" Type="http://schemas.openxmlformats.org/officeDocument/2006/relationships/slide" Target="slides/slide149.xml"/><Relationship Id="rId403" Type="http://schemas.openxmlformats.org/officeDocument/2006/relationships/slide" Target="slides/slide174.xml"/><Relationship Id="rId6" Type="http://schemas.openxmlformats.org/officeDocument/2006/relationships/customXml" Target="../customXml/item6.xml"/><Relationship Id="rId238" Type="http://schemas.openxmlformats.org/officeDocument/2006/relationships/slide" Target="slides/slide9.xml"/><Relationship Id="rId445" Type="http://schemas.openxmlformats.org/officeDocument/2006/relationships/slide" Target="slides/slide216.xml"/><Relationship Id="rId291" Type="http://schemas.openxmlformats.org/officeDocument/2006/relationships/slide" Target="slides/slide62.xml"/><Relationship Id="rId305" Type="http://schemas.openxmlformats.org/officeDocument/2006/relationships/slide" Target="slides/slide76.xml"/><Relationship Id="rId347" Type="http://schemas.openxmlformats.org/officeDocument/2006/relationships/slide" Target="slides/slide1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2020/9/29</a:t>
            </a:fld>
            <a:endParaRPr lang="zh-CN" altLang="en-US"/>
          </a:p>
        </p:txBody>
      </p:sp>
      <p:sp>
        <p:nvSpPr>
          <p:cNvPr id="4" name="幻灯片图像占位符 3"/>
          <p:cNvSpPr>
            <a:spLocks noGrp="1" noRot="1" noChangeAspect="1"/>
          </p:cNvSpPr>
          <p:nvPr>
            <p:ph type="sldImg" idx="2"/>
          </p:nvPr>
        </p:nvSpPr>
        <p:spPr>
          <a:xfrm>
            <a:off x="363538" y="685800"/>
            <a:ext cx="61309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71B3988-40C8-40E9-AEBA-089681BD36D2}"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87958"/>
            <a:ext cx="7772400" cy="1095713"/>
          </a:xfrm>
          <a:prstGeom prst="rect">
            <a:avLst/>
          </a:prstGeom>
        </p:spPr>
        <p:txBody>
          <a:bodyPr/>
          <a:lstStyle/>
          <a:p>
            <a:r>
              <a:rPr kumimoji="1" lang="zh-CN" altLang="en-US"/>
              <a:t>单击此处编辑母版标题样式</a:t>
            </a:r>
            <a:endParaRPr kumimoji="1" lang="zh-CN" altLang="en-US" dirty="0"/>
          </a:p>
        </p:txBody>
      </p:sp>
      <p:sp>
        <p:nvSpPr>
          <p:cNvPr id="3" name="副标题 2"/>
          <p:cNvSpPr>
            <a:spLocks noGrp="1"/>
          </p:cNvSpPr>
          <p:nvPr>
            <p:ph type="subTitle" idx="1"/>
          </p:nvPr>
        </p:nvSpPr>
        <p:spPr>
          <a:xfrm>
            <a:off x="1371600" y="2896658"/>
            <a:ext cx="6400800" cy="1306336"/>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a:t>单击此处编辑母版副标题样式</a:t>
            </a:r>
          </a:p>
        </p:txBody>
      </p:sp>
      <p:sp>
        <p:nvSpPr>
          <p:cNvPr id="4" name="日期占位符 3"/>
          <p:cNvSpPr>
            <a:spLocks noGrp="1"/>
          </p:cNvSpPr>
          <p:nvPr>
            <p:ph type="dt" sz="half" idx="10"/>
          </p:nvPr>
        </p:nvSpPr>
        <p:spPr>
          <a:xfrm>
            <a:off x="457200" y="4737835"/>
            <a:ext cx="2133600" cy="272154"/>
          </a:xfrm>
          <a:prstGeom prst="rect">
            <a:avLst/>
          </a:prstGeom>
        </p:spPr>
        <p:txBody>
          <a:bodyPr/>
          <a:lstStyle/>
          <a:p>
            <a:fld id="{D819A9AE-DFF2-479B-AF37-FAA367F55B3D}" type="datetimeFigureOut">
              <a:rPr lang="zh-CN" altLang="en-US" smtClean="0"/>
              <a:pPr/>
              <a:t>2020/9/29</a:t>
            </a:fld>
            <a:endParaRPr lang="zh-CN" altLang="en-US"/>
          </a:p>
        </p:txBody>
      </p:sp>
      <p:sp>
        <p:nvSpPr>
          <p:cNvPr id="5" name="页脚占位符 4"/>
          <p:cNvSpPr>
            <a:spLocks noGrp="1"/>
          </p:cNvSpPr>
          <p:nvPr>
            <p:ph type="ftr" sz="quarter" idx="11"/>
          </p:nvPr>
        </p:nvSpPr>
        <p:spPr>
          <a:xfrm>
            <a:off x="3124200" y="4737835"/>
            <a:ext cx="2895600" cy="272154"/>
          </a:xfrm>
          <a:prstGeom prst="rect">
            <a:avLst/>
          </a:prstGeom>
        </p:spPr>
        <p:txBody>
          <a:bodyPr/>
          <a:lstStyle/>
          <a:p>
            <a:endParaRPr lang="zh-CN" altLang="en-US"/>
          </a:p>
        </p:txBody>
      </p:sp>
      <p:sp>
        <p:nvSpPr>
          <p:cNvPr id="6" name="幻灯片编号占位符 5"/>
          <p:cNvSpPr>
            <a:spLocks noGrp="1"/>
          </p:cNvSpPr>
          <p:nvPr>
            <p:ph type="sldNum" sz="quarter" idx="12"/>
          </p:nvPr>
        </p:nvSpPr>
        <p:spPr>
          <a:xfrm>
            <a:off x="6553200" y="4737835"/>
            <a:ext cx="2133600" cy="272154"/>
          </a:xfrm>
          <a:prstGeom prst="rect">
            <a:avLst/>
          </a:prstGeom>
        </p:spPr>
        <p:txBody>
          <a:bodyPr/>
          <a:lstStyle/>
          <a:p>
            <a:fld id="{3F8935AA-09F9-4C1A-89F2-CB34E0111C49}" type="slidenum">
              <a:rPr lang="zh-CN" altLang="en-US" smtClean="0"/>
              <a:pPr/>
              <a:t>‹#›</a:t>
            </a:fld>
            <a:endParaRPr lang="zh-CN" altLang="en-US"/>
          </a:p>
        </p:txBody>
      </p:sp>
      <p:pic>
        <p:nvPicPr>
          <p:cNvPr id="8" name="图片 7"/>
          <p:cNvPicPr>
            <a:picLocks noChangeAspect="1"/>
          </p:cNvPicPr>
          <p:nvPr/>
        </p:nvPicPr>
        <p:blipFill>
          <a:blip r:embed="rId2"/>
          <a:stretch>
            <a:fillRect/>
          </a:stretch>
        </p:blipFill>
        <p:spPr>
          <a:xfrm>
            <a:off x="0" y="0"/>
            <a:ext cx="9144000" cy="5203458"/>
          </a:xfrm>
          <a:prstGeom prst="rect">
            <a:avLst/>
          </a:prstGeom>
        </p:spPr>
      </p:pic>
    </p:spTree>
    <p:extLst>
      <p:ext uri="{BB962C8B-B14F-4D97-AF65-F5344CB8AC3E}">
        <p14:creationId xmlns:p14="http://schemas.microsoft.com/office/powerpoint/2010/main" val="17132808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280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1"/>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D819A9AE-DFF2-479B-AF37-FAA367F55B3D}" type="datetimeFigureOut">
              <a:rPr lang="zh-CN" altLang="en-US" smtClean="0"/>
              <a:pPr/>
              <a:t>2020/9/29</a:t>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8306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4165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项内容">
    <p:spTree>
      <p:nvGrpSpPr>
        <p:cNvPr id="1" name=""/>
        <p:cNvGrpSpPr/>
        <p:nvPr/>
      </p:nvGrpSpPr>
      <p:grpSpPr>
        <a:xfrm>
          <a:off x="0" y="0"/>
          <a:ext cx="0" cy="0"/>
          <a:chOff x="0" y="0"/>
          <a:chExt cx="0" cy="0"/>
        </a:xfrm>
      </p:grpSpPr>
      <p:sp>
        <p:nvSpPr>
          <p:cNvPr id="3" name="矩形 2"/>
          <p:cNvSpPr/>
          <p:nvPr/>
        </p:nvSpPr>
        <p:spPr>
          <a:xfrm>
            <a:off x="2130964" y="1011597"/>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
        <p:nvSpPr>
          <p:cNvPr id="4" name="矩形 3"/>
          <p:cNvSpPr/>
          <p:nvPr/>
        </p:nvSpPr>
        <p:spPr>
          <a:xfrm>
            <a:off x="2603639" y="1011597"/>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2331401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矩形 2"/>
          <p:cNvSpPr/>
          <p:nvPr/>
        </p:nvSpPr>
        <p:spPr>
          <a:xfrm>
            <a:off x="2130964" y="1011597"/>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
        <p:nvSpPr>
          <p:cNvPr id="4" name="矩形 3"/>
          <p:cNvSpPr/>
          <p:nvPr/>
        </p:nvSpPr>
        <p:spPr>
          <a:xfrm>
            <a:off x="2603639" y="1011597"/>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2710538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12753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916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竖排标题和文本">
    <p:spTree>
      <p:nvGrpSpPr>
        <p:cNvPr id="1" name=""/>
        <p:cNvGrpSpPr/>
        <p:nvPr/>
      </p:nvGrpSpPr>
      <p:grpSpPr>
        <a:xfrm>
          <a:off x="0" y="0"/>
          <a:ext cx="0" cy="0"/>
          <a:chOff x="0" y="0"/>
          <a:chExt cx="0" cy="0"/>
        </a:xfrm>
      </p:grpSpPr>
      <p:sp>
        <p:nvSpPr>
          <p:cNvPr id="3" name="矩形 2"/>
          <p:cNvSpPr/>
          <p:nvPr/>
        </p:nvSpPr>
        <p:spPr>
          <a:xfrm>
            <a:off x="4878020" y="847837"/>
            <a:ext cx="104646" cy="20318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1732046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08181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 Target="../slides/slide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20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53中考ppt文件13.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 y="0"/>
            <a:ext cx="9141291" cy="5111750"/>
          </a:xfrm>
          <a:prstGeom prst="rect">
            <a:avLst/>
          </a:prstGeom>
        </p:spPr>
      </p:pic>
      <p:grpSp>
        <p:nvGrpSpPr>
          <p:cNvPr id="2" name="组合 38"/>
          <p:cNvGrpSpPr/>
          <p:nvPr/>
        </p:nvGrpSpPr>
        <p:grpSpPr>
          <a:xfrm>
            <a:off x="7496052" y="-768654"/>
            <a:ext cx="1477010" cy="684722"/>
            <a:chOff x="7885535" y="892779"/>
            <a:chExt cx="928694" cy="761923"/>
          </a:xfrm>
        </p:grpSpPr>
        <p:sp>
          <p:nvSpPr>
            <p:cNvPr id="10" name="圆角矩形 9"/>
            <p:cNvSpPr/>
            <p:nvPr/>
          </p:nvSpPr>
          <p:spPr>
            <a:xfrm>
              <a:off x="8024796" y="892779"/>
              <a:ext cx="663103" cy="761923"/>
            </a:xfrm>
            <a:prstGeom prst="roundRect">
              <a:avLst/>
            </a:prstGeom>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1" name="TextBox 15"/>
            <p:cNvSpPr txBox="1"/>
            <p:nvPr/>
          </p:nvSpPr>
          <p:spPr>
            <a:xfrm>
              <a:off x="7885535" y="1023949"/>
              <a:ext cx="928694" cy="513717"/>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rgbClr val="FF6600"/>
                  </a:solidFill>
                  <a:effectLst/>
                  <a:uLnTx/>
                  <a:uFillTx/>
                  <a:latin typeface="黑体" panose="02010609060101010101" pitchFamily="49" charset="-122"/>
                  <a:ea typeface="黑体" panose="02010609060101010101" pitchFamily="49" charset="-122"/>
                  <a:cs typeface="+mn-cs"/>
                  <a:hlinkClick r:id="rId14" action="ppaction://hlinksldjump"/>
                </a:rPr>
                <a:t>五年中考</a:t>
              </a:r>
              <a:endParaRPr kumimoji="0" lang="zh-CN" altLang="en-US" sz="1200" b="1" i="0" u="sng" strike="noStrike" kern="1200" cap="none" spc="0" normalizeH="0" baseline="0" noProof="0" dirty="0">
                <a:ln>
                  <a:noFill/>
                </a:ln>
                <a:solidFill>
                  <a:srgbClr val="FF6600"/>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15" action="ppaction://hlinksldjump"/>
                </a:rPr>
                <a:t>三年模拟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16" action="ppaction://hlinksldjump"/>
              </a:endParaRPr>
            </a:p>
          </p:txBody>
        </p:sp>
      </p:grpSp>
      <p:grpSp>
        <p:nvGrpSpPr>
          <p:cNvPr id="3" name="组合 8"/>
          <p:cNvGrpSpPr/>
          <p:nvPr/>
        </p:nvGrpSpPr>
        <p:grpSpPr>
          <a:xfrm>
            <a:off x="7788275" y="262878"/>
            <a:ext cx="915988" cy="306074"/>
            <a:chOff x="7788275" y="264509"/>
            <a:chExt cx="915988" cy="307975"/>
          </a:xfrm>
        </p:grpSpPr>
        <p:sp>
          <p:nvSpPr>
            <p:cNvPr id="13" name="流程图: 终止 11"/>
            <p:cNvSpPr/>
            <p:nvPr/>
          </p:nvSpPr>
          <p:spPr>
            <a:xfrm>
              <a:off x="7788275" y="295275"/>
              <a:ext cx="915988" cy="254000"/>
            </a:xfrm>
            <a:prstGeom prst="flowChartTerminator">
              <a:avLst/>
            </a:prstGeom>
            <a:solidFill>
              <a:schemeClr val="accent6">
                <a:lumMod val="7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4" name="TextBox 12"/>
            <p:cNvSpPr txBox="1"/>
            <p:nvPr userDrawn="1"/>
          </p:nvSpPr>
          <p:spPr>
            <a:xfrm>
              <a:off x="7799794" y="264509"/>
              <a:ext cx="903288"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extLst>
      <p:ext uri="{BB962C8B-B14F-4D97-AF65-F5344CB8AC3E}">
        <p14:creationId xmlns:p14="http://schemas.microsoft.com/office/powerpoint/2010/main" val="26161661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017 -0.09194 L -0.00052 0.24807 " pathEditMode="relative" rAng="0" ptsTypes="AA">
                                      <p:cBhvr>
                                        <p:cTn id="6" dur="500" fill="hold"/>
                                        <p:tgtEl>
                                          <p:spTgt spid="2"/>
                                        </p:tgtEl>
                                        <p:attrNameLst>
                                          <p:attrName>ppt_x</p:attrName>
                                          <p:attrName>ppt_y</p:attrName>
                                        </p:attrNameLst>
                                      </p:cBhvr>
                                      <p:rCtr x="-17" y="17001"/>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 0  L 0 -0.33426  E" pathEditMode="relative" ptsTypes="">
                                      <p:cBhvr>
                                        <p:cTn id="10"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customXml" Target="../../customXml/item161.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11.xml"/><Relationship Id="rId1" Type="http://schemas.openxmlformats.org/officeDocument/2006/relationships/customXml" Target="../../customXml/item65.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11.xml"/><Relationship Id="rId1" Type="http://schemas.openxmlformats.org/officeDocument/2006/relationships/customXml" Target="../../customXml/item158.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11.xml"/><Relationship Id="rId1" Type="http://schemas.openxmlformats.org/officeDocument/2006/relationships/customXml" Target="../../customXml/item100.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11.xml"/><Relationship Id="rId1" Type="http://schemas.openxmlformats.org/officeDocument/2006/relationships/customXml" Target="../../customXml/item127.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11.xml"/><Relationship Id="rId1" Type="http://schemas.openxmlformats.org/officeDocument/2006/relationships/customXml" Target="../../customXml/item106.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11.xml"/><Relationship Id="rId1" Type="http://schemas.openxmlformats.org/officeDocument/2006/relationships/customXml" Target="../../customXml/item74.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11.xml"/><Relationship Id="rId1" Type="http://schemas.openxmlformats.org/officeDocument/2006/relationships/customXml" Target="../../customXml/item15.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11.xml"/><Relationship Id="rId1" Type="http://schemas.openxmlformats.org/officeDocument/2006/relationships/customXml" Target="../../customXml/item192.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11.xml"/><Relationship Id="rId1" Type="http://schemas.openxmlformats.org/officeDocument/2006/relationships/customXml" Target="../../customXml/item124.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11.xml"/><Relationship Id="rId1" Type="http://schemas.openxmlformats.org/officeDocument/2006/relationships/customXml" Target="../../customXml/item9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xml"/><Relationship Id="rId1" Type="http://schemas.openxmlformats.org/officeDocument/2006/relationships/customXml" Target="../../customXml/item209.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11.xml"/><Relationship Id="rId1" Type="http://schemas.openxmlformats.org/officeDocument/2006/relationships/customXml" Target="../../customXml/item86.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11.xml"/><Relationship Id="rId1" Type="http://schemas.openxmlformats.org/officeDocument/2006/relationships/customXml" Target="../../customXml/item227.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11.xml"/><Relationship Id="rId1" Type="http://schemas.openxmlformats.org/officeDocument/2006/relationships/customXml" Target="../../customXml/item183.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11.xml"/><Relationship Id="rId1" Type="http://schemas.openxmlformats.org/officeDocument/2006/relationships/customXml" Target="../../customXml/item122.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11.xml"/><Relationship Id="rId1" Type="http://schemas.openxmlformats.org/officeDocument/2006/relationships/customXml" Target="../../customXml/item64.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11.xml"/><Relationship Id="rId1" Type="http://schemas.openxmlformats.org/officeDocument/2006/relationships/customXml" Target="../../customXml/item82.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11.xml"/><Relationship Id="rId1" Type="http://schemas.openxmlformats.org/officeDocument/2006/relationships/customXml" Target="../../customXml/item131.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11.xml"/><Relationship Id="rId1" Type="http://schemas.openxmlformats.org/officeDocument/2006/relationships/customXml" Target="../../customXml/item80.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11.xml"/><Relationship Id="rId1" Type="http://schemas.openxmlformats.org/officeDocument/2006/relationships/customXml" Target="../../customXml/item41.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11.xml"/><Relationship Id="rId1" Type="http://schemas.openxmlformats.org/officeDocument/2006/relationships/customXml" Target="../../customXml/item9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1.xml"/><Relationship Id="rId1" Type="http://schemas.openxmlformats.org/officeDocument/2006/relationships/customXml" Target="../../customXml/item195.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11.xml"/><Relationship Id="rId1" Type="http://schemas.openxmlformats.org/officeDocument/2006/relationships/customXml" Target="../../customXml/item18.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11.xml"/><Relationship Id="rId1" Type="http://schemas.openxmlformats.org/officeDocument/2006/relationships/customXml" Target="../../customXml/item228.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11.xml"/><Relationship Id="rId1" Type="http://schemas.openxmlformats.org/officeDocument/2006/relationships/customXml" Target="../../customXml/item67.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11.xml"/><Relationship Id="rId1" Type="http://schemas.openxmlformats.org/officeDocument/2006/relationships/customXml" Target="../../customXml/item10.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11.xml"/><Relationship Id="rId1" Type="http://schemas.openxmlformats.org/officeDocument/2006/relationships/customXml" Target="../../customXml/item146.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11.xml"/><Relationship Id="rId1" Type="http://schemas.openxmlformats.org/officeDocument/2006/relationships/customXml" Target="../../customXml/item42.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11.xml"/><Relationship Id="rId1" Type="http://schemas.openxmlformats.org/officeDocument/2006/relationships/customXml" Target="../../customXml/item194.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11.xml"/><Relationship Id="rId1" Type="http://schemas.openxmlformats.org/officeDocument/2006/relationships/customXml" Target="../../customXml/item157.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11.xml"/><Relationship Id="rId1" Type="http://schemas.openxmlformats.org/officeDocument/2006/relationships/customXml" Target="../../customXml/item96.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11.xml"/><Relationship Id="rId1" Type="http://schemas.openxmlformats.org/officeDocument/2006/relationships/customXml" Target="../../customXml/item3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1.xml"/><Relationship Id="rId1" Type="http://schemas.openxmlformats.org/officeDocument/2006/relationships/customXml" Target="../../customXml/item107.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11.xml"/><Relationship Id="rId1" Type="http://schemas.openxmlformats.org/officeDocument/2006/relationships/customXml" Target="../../customXml/item22.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11.xml"/><Relationship Id="rId1" Type="http://schemas.openxmlformats.org/officeDocument/2006/relationships/customXml" Target="../../customXml/item154.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11.xml"/><Relationship Id="rId1" Type="http://schemas.openxmlformats.org/officeDocument/2006/relationships/customXml" Target="../../customXml/item166.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11.xml"/><Relationship Id="rId1" Type="http://schemas.openxmlformats.org/officeDocument/2006/relationships/customXml" Target="../../customXml/item128.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11.xml"/><Relationship Id="rId1" Type="http://schemas.openxmlformats.org/officeDocument/2006/relationships/customXml" Target="../../customXml/item182.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11.xml"/><Relationship Id="rId1" Type="http://schemas.openxmlformats.org/officeDocument/2006/relationships/customXml" Target="../../customXml/item186.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11.xml"/><Relationship Id="rId1" Type="http://schemas.openxmlformats.org/officeDocument/2006/relationships/customXml" Target="../../customXml/item169.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11.xml"/><Relationship Id="rId1" Type="http://schemas.openxmlformats.org/officeDocument/2006/relationships/customXml" Target="../../customXml/item72.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11.xml"/><Relationship Id="rId1" Type="http://schemas.openxmlformats.org/officeDocument/2006/relationships/customXml" Target="../../customXml/item226.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11.xml"/><Relationship Id="rId1" Type="http://schemas.openxmlformats.org/officeDocument/2006/relationships/customXml" Target="../../customXml/item12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customXml" Target="../../customXml/item196.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11.xml"/><Relationship Id="rId1" Type="http://schemas.openxmlformats.org/officeDocument/2006/relationships/customXml" Target="../../customXml/item38.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11.xml"/><Relationship Id="rId1" Type="http://schemas.openxmlformats.org/officeDocument/2006/relationships/customXml" Target="../../customXml/item160.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11.xml"/><Relationship Id="rId1" Type="http://schemas.openxmlformats.org/officeDocument/2006/relationships/customXml" Target="../../customXml/item217.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11.xml"/><Relationship Id="rId1" Type="http://schemas.openxmlformats.org/officeDocument/2006/relationships/customXml" Target="../../customXml/item115.xml"/></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11.xml"/><Relationship Id="rId1" Type="http://schemas.openxmlformats.org/officeDocument/2006/relationships/customXml" Target="../../customXml/item26.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11.xml"/><Relationship Id="rId1" Type="http://schemas.openxmlformats.org/officeDocument/2006/relationships/customXml" Target="../../customXml/item14.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11.xml"/><Relationship Id="rId1" Type="http://schemas.openxmlformats.org/officeDocument/2006/relationships/customXml" Target="../../customXml/item129.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11.xml"/><Relationship Id="rId1" Type="http://schemas.openxmlformats.org/officeDocument/2006/relationships/customXml" Target="../../customXml/item171.xml"/></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11.xml"/><Relationship Id="rId1" Type="http://schemas.openxmlformats.org/officeDocument/2006/relationships/customXml" Target="../../customXml/item126.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11.xml"/><Relationship Id="rId1" Type="http://schemas.openxmlformats.org/officeDocument/2006/relationships/customXml" Target="../../customXml/item2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1.xml"/><Relationship Id="rId1" Type="http://schemas.openxmlformats.org/officeDocument/2006/relationships/customXml" Target="../../customXml/item198.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11.xml"/><Relationship Id="rId1" Type="http://schemas.openxmlformats.org/officeDocument/2006/relationships/customXml" Target="../../customXml/item69.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11.xml"/><Relationship Id="rId1" Type="http://schemas.openxmlformats.org/officeDocument/2006/relationships/customXml" Target="../../customXml/item224.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11.xml"/><Relationship Id="rId1" Type="http://schemas.openxmlformats.org/officeDocument/2006/relationships/customXml" Target="../../customXml/item117.xml"/></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11.xml"/><Relationship Id="rId1" Type="http://schemas.openxmlformats.org/officeDocument/2006/relationships/customXml" Target="../../customXml/item197.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11.xml"/><Relationship Id="rId1" Type="http://schemas.openxmlformats.org/officeDocument/2006/relationships/customXml" Target="../../customXml/item114.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11.xml"/><Relationship Id="rId1" Type="http://schemas.openxmlformats.org/officeDocument/2006/relationships/customXml" Target="../../customXml/item93.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11.xml"/><Relationship Id="rId1" Type="http://schemas.openxmlformats.org/officeDocument/2006/relationships/customXml" Target="../../customXml/item140.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11.xml"/><Relationship Id="rId1" Type="http://schemas.openxmlformats.org/officeDocument/2006/relationships/customXml" Target="../../customXml/item95.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11.xml"/><Relationship Id="rId1" Type="http://schemas.openxmlformats.org/officeDocument/2006/relationships/customXml" Target="../../customXml/item162.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11.xml"/><Relationship Id="rId1" Type="http://schemas.openxmlformats.org/officeDocument/2006/relationships/customXml" Target="../../customXml/item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1.xml"/><Relationship Id="rId1" Type="http://schemas.openxmlformats.org/officeDocument/2006/relationships/customXml" Target="../../customXml/item178.xml"/></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11.xml"/><Relationship Id="rId1" Type="http://schemas.openxmlformats.org/officeDocument/2006/relationships/customXml" Target="../../customXml/item105.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11.xml"/><Relationship Id="rId1" Type="http://schemas.openxmlformats.org/officeDocument/2006/relationships/customXml" Target="../../customXml/item97.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11.xml"/><Relationship Id="rId1" Type="http://schemas.openxmlformats.org/officeDocument/2006/relationships/customXml" Target="../../customXml/item123.xml"/></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11.xml"/><Relationship Id="rId1" Type="http://schemas.openxmlformats.org/officeDocument/2006/relationships/customXml" Target="../../customXml/item6.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11.xml"/><Relationship Id="rId1" Type="http://schemas.openxmlformats.org/officeDocument/2006/relationships/customXml" Target="../../customXml/item173.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11.xml"/><Relationship Id="rId1" Type="http://schemas.openxmlformats.org/officeDocument/2006/relationships/customXml" Target="../../customXml/item189.xml"/></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11.xml"/><Relationship Id="rId1" Type="http://schemas.openxmlformats.org/officeDocument/2006/relationships/customXml" Target="../../customXml/item12.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11.xml"/><Relationship Id="rId1" Type="http://schemas.openxmlformats.org/officeDocument/2006/relationships/customXml" Target="../../customXml/item58.xml"/></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68.xml"/><Relationship Id="rId2" Type="http://schemas.openxmlformats.org/officeDocument/2006/relationships/slideLayout" Target="../slideLayouts/slideLayout11.xml"/><Relationship Id="rId1" Type="http://schemas.openxmlformats.org/officeDocument/2006/relationships/customXml" Target="../../customXml/item37.xml"/></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11.xml"/><Relationship Id="rId1" Type="http://schemas.openxmlformats.org/officeDocument/2006/relationships/customXml" Target="../../customXml/item2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1.xml"/><Relationship Id="rId1" Type="http://schemas.openxmlformats.org/officeDocument/2006/relationships/customXml" Target="../../customXml/item9.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11.xml"/><Relationship Id="rId1" Type="http://schemas.openxmlformats.org/officeDocument/2006/relationships/customXml" Target="../../customXml/item44.xml"/></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71.xml"/><Relationship Id="rId2" Type="http://schemas.openxmlformats.org/officeDocument/2006/relationships/slideLayout" Target="../slideLayouts/slideLayout11.xml"/><Relationship Id="rId1" Type="http://schemas.openxmlformats.org/officeDocument/2006/relationships/customXml" Target="../../customXml/item184.xml"/></Relationships>
</file>

<file path=ppt/slides/_rels/slide172.xml.rels><?xml version="1.0" encoding="UTF-8" standalone="yes"?>
<Relationships xmlns="http://schemas.openxmlformats.org/package/2006/relationships"><Relationship Id="rId3" Type="http://schemas.openxmlformats.org/officeDocument/2006/relationships/notesSlide" Target="../notesSlides/notesSlide172.xml"/><Relationship Id="rId2" Type="http://schemas.openxmlformats.org/officeDocument/2006/relationships/slideLayout" Target="../slideLayouts/slideLayout11.xml"/><Relationship Id="rId1" Type="http://schemas.openxmlformats.org/officeDocument/2006/relationships/customXml" Target="../../customXml/item207.xml"/></Relationships>
</file>

<file path=ppt/slides/_rels/slide173.xml.rels><?xml version="1.0" encoding="UTF-8" standalone="yes"?>
<Relationships xmlns="http://schemas.openxmlformats.org/package/2006/relationships"><Relationship Id="rId3" Type="http://schemas.openxmlformats.org/officeDocument/2006/relationships/notesSlide" Target="../notesSlides/notesSlide173.xml"/><Relationship Id="rId2" Type="http://schemas.openxmlformats.org/officeDocument/2006/relationships/slideLayout" Target="../slideLayouts/slideLayout11.xml"/><Relationship Id="rId1" Type="http://schemas.openxmlformats.org/officeDocument/2006/relationships/customXml" Target="../../customXml/item134.xml"/></Relationships>
</file>

<file path=ppt/slides/_rels/slide174.xml.rels><?xml version="1.0" encoding="UTF-8" standalone="yes"?>
<Relationships xmlns="http://schemas.openxmlformats.org/package/2006/relationships"><Relationship Id="rId3" Type="http://schemas.openxmlformats.org/officeDocument/2006/relationships/notesSlide" Target="../notesSlides/notesSlide174.xml"/><Relationship Id="rId2" Type="http://schemas.openxmlformats.org/officeDocument/2006/relationships/slideLayout" Target="../slideLayouts/slideLayout11.xml"/><Relationship Id="rId1" Type="http://schemas.openxmlformats.org/officeDocument/2006/relationships/customXml" Target="../../customXml/item181.xml"/></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11.xml"/><Relationship Id="rId1" Type="http://schemas.openxmlformats.org/officeDocument/2006/relationships/customXml" Target="../../customXml/item28.xml"/></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76.xml"/><Relationship Id="rId2" Type="http://schemas.openxmlformats.org/officeDocument/2006/relationships/slideLayout" Target="../slideLayouts/slideLayout11.xml"/><Relationship Id="rId1" Type="http://schemas.openxmlformats.org/officeDocument/2006/relationships/customXml" Target="../../customXml/item54.xml"/></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77.xml"/><Relationship Id="rId2" Type="http://schemas.openxmlformats.org/officeDocument/2006/relationships/slideLayout" Target="../slideLayouts/slideLayout11.xml"/><Relationship Id="rId1" Type="http://schemas.openxmlformats.org/officeDocument/2006/relationships/customXml" Target="../../customXml/item16.xml"/></Relationships>
</file>

<file path=ppt/slides/_rels/slide178.xml.rels><?xml version="1.0" encoding="UTF-8" standalone="yes"?>
<Relationships xmlns="http://schemas.openxmlformats.org/package/2006/relationships"><Relationship Id="rId3" Type="http://schemas.openxmlformats.org/officeDocument/2006/relationships/notesSlide" Target="../notesSlides/notesSlide178.xml"/><Relationship Id="rId2" Type="http://schemas.openxmlformats.org/officeDocument/2006/relationships/slideLayout" Target="../slideLayouts/slideLayout11.xml"/><Relationship Id="rId1" Type="http://schemas.openxmlformats.org/officeDocument/2006/relationships/customXml" Target="../../customXml/item103.xml"/></Relationships>
</file>

<file path=ppt/slides/_rels/slide179.xml.rels><?xml version="1.0" encoding="UTF-8" standalone="yes"?>
<Relationships xmlns="http://schemas.openxmlformats.org/package/2006/relationships"><Relationship Id="rId3" Type="http://schemas.openxmlformats.org/officeDocument/2006/relationships/notesSlide" Target="../notesSlides/notesSlide179.xml"/><Relationship Id="rId2" Type="http://schemas.openxmlformats.org/officeDocument/2006/relationships/slideLayout" Target="../slideLayouts/slideLayout11.xml"/><Relationship Id="rId1" Type="http://schemas.openxmlformats.org/officeDocument/2006/relationships/customXml" Target="../../customXml/item20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customXml" Target="../../customXml/item167.xml"/></Relationships>
</file>

<file path=ppt/slides/_rels/slide180.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11.xml"/><Relationship Id="rId1" Type="http://schemas.openxmlformats.org/officeDocument/2006/relationships/customXml" Target="../../customXml/item101.xml"/></Relationships>
</file>

<file path=ppt/slides/_rels/slide181.xml.rels><?xml version="1.0" encoding="UTF-8" standalone="yes"?>
<Relationships xmlns="http://schemas.openxmlformats.org/package/2006/relationships"><Relationship Id="rId3" Type="http://schemas.openxmlformats.org/officeDocument/2006/relationships/notesSlide" Target="../notesSlides/notesSlide181.xml"/><Relationship Id="rId2" Type="http://schemas.openxmlformats.org/officeDocument/2006/relationships/slideLayout" Target="../slideLayouts/slideLayout11.xml"/><Relationship Id="rId1" Type="http://schemas.openxmlformats.org/officeDocument/2006/relationships/customXml" Target="../../customXml/item7.xml"/></Relationships>
</file>

<file path=ppt/slides/_rels/slide182.xml.rels><?xml version="1.0" encoding="UTF-8" standalone="yes"?>
<Relationships xmlns="http://schemas.openxmlformats.org/package/2006/relationships"><Relationship Id="rId3" Type="http://schemas.openxmlformats.org/officeDocument/2006/relationships/notesSlide" Target="../notesSlides/notesSlide182.xml"/><Relationship Id="rId2" Type="http://schemas.openxmlformats.org/officeDocument/2006/relationships/slideLayout" Target="../slideLayouts/slideLayout11.xml"/><Relationship Id="rId1" Type="http://schemas.openxmlformats.org/officeDocument/2006/relationships/customXml" Target="../../customXml/item108.xml"/></Relationships>
</file>

<file path=ppt/slides/_rels/slide183.xml.rels><?xml version="1.0" encoding="UTF-8" standalone="yes"?>
<Relationships xmlns="http://schemas.openxmlformats.org/package/2006/relationships"><Relationship Id="rId3" Type="http://schemas.openxmlformats.org/officeDocument/2006/relationships/notesSlide" Target="../notesSlides/notesSlide183.xml"/><Relationship Id="rId2" Type="http://schemas.openxmlformats.org/officeDocument/2006/relationships/slideLayout" Target="../slideLayouts/slideLayout11.xml"/><Relationship Id="rId1" Type="http://schemas.openxmlformats.org/officeDocument/2006/relationships/customXml" Target="../../customXml/item63.xml"/></Relationships>
</file>

<file path=ppt/slides/_rels/slide184.xml.rels><?xml version="1.0" encoding="UTF-8" standalone="yes"?>
<Relationships xmlns="http://schemas.openxmlformats.org/package/2006/relationships"><Relationship Id="rId3" Type="http://schemas.openxmlformats.org/officeDocument/2006/relationships/notesSlide" Target="../notesSlides/notesSlide184.xml"/><Relationship Id="rId2" Type="http://schemas.openxmlformats.org/officeDocument/2006/relationships/slideLayout" Target="../slideLayouts/slideLayout11.xml"/><Relationship Id="rId1" Type="http://schemas.openxmlformats.org/officeDocument/2006/relationships/customXml" Target="../../customXml/item175.xml"/></Relationships>
</file>

<file path=ppt/slides/_rels/slide185.xml.rels><?xml version="1.0" encoding="UTF-8" standalone="yes"?>
<Relationships xmlns="http://schemas.openxmlformats.org/package/2006/relationships"><Relationship Id="rId3" Type="http://schemas.openxmlformats.org/officeDocument/2006/relationships/notesSlide" Target="../notesSlides/notesSlide185.xml"/><Relationship Id="rId2" Type="http://schemas.openxmlformats.org/officeDocument/2006/relationships/slideLayout" Target="../slideLayouts/slideLayout11.xml"/><Relationship Id="rId1" Type="http://schemas.openxmlformats.org/officeDocument/2006/relationships/customXml" Target="../../customXml/item204.xml"/></Relationships>
</file>

<file path=ppt/slides/_rels/slide186.xml.rels><?xml version="1.0" encoding="UTF-8" standalone="yes"?>
<Relationships xmlns="http://schemas.openxmlformats.org/package/2006/relationships"><Relationship Id="rId3" Type="http://schemas.openxmlformats.org/officeDocument/2006/relationships/notesSlide" Target="../notesSlides/notesSlide186.xml"/><Relationship Id="rId2" Type="http://schemas.openxmlformats.org/officeDocument/2006/relationships/slideLayout" Target="../slideLayouts/slideLayout11.xml"/><Relationship Id="rId1" Type="http://schemas.openxmlformats.org/officeDocument/2006/relationships/customXml" Target="../../customXml/item83.xml"/></Relationships>
</file>

<file path=ppt/slides/_rels/slide187.xml.rels><?xml version="1.0" encoding="UTF-8" standalone="yes"?>
<Relationships xmlns="http://schemas.openxmlformats.org/package/2006/relationships"><Relationship Id="rId3" Type="http://schemas.openxmlformats.org/officeDocument/2006/relationships/notesSlide" Target="../notesSlides/notesSlide187.xml"/><Relationship Id="rId2" Type="http://schemas.openxmlformats.org/officeDocument/2006/relationships/slideLayout" Target="../slideLayouts/slideLayout11.xml"/><Relationship Id="rId1" Type="http://schemas.openxmlformats.org/officeDocument/2006/relationships/customXml" Target="../../customXml/item49.xml"/></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88.xml"/><Relationship Id="rId2" Type="http://schemas.openxmlformats.org/officeDocument/2006/relationships/slideLayout" Target="../slideLayouts/slideLayout11.xml"/><Relationship Id="rId1" Type="http://schemas.openxmlformats.org/officeDocument/2006/relationships/customXml" Target="../../customXml/item40.xml"/></Relationships>
</file>

<file path=ppt/slides/_rels/slide189.xml.rels><?xml version="1.0" encoding="UTF-8" standalone="yes"?>
<Relationships xmlns="http://schemas.openxmlformats.org/package/2006/relationships"><Relationship Id="rId3" Type="http://schemas.openxmlformats.org/officeDocument/2006/relationships/notesSlide" Target="../notesSlides/notesSlide189.xml"/><Relationship Id="rId2" Type="http://schemas.openxmlformats.org/officeDocument/2006/relationships/slideLayout" Target="../slideLayouts/slideLayout11.xml"/><Relationship Id="rId1" Type="http://schemas.openxmlformats.org/officeDocument/2006/relationships/customXml" Target="../../customXml/item14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1.xml"/><Relationship Id="rId1" Type="http://schemas.openxmlformats.org/officeDocument/2006/relationships/customXml" Target="../../customXml/item139.xml"/></Relationships>
</file>

<file path=ppt/slides/_rels/slide190.xml.rels><?xml version="1.0" encoding="UTF-8" standalone="yes"?>
<Relationships xmlns="http://schemas.openxmlformats.org/package/2006/relationships"><Relationship Id="rId3" Type="http://schemas.openxmlformats.org/officeDocument/2006/relationships/notesSlide" Target="../notesSlides/notesSlide190.xml"/><Relationship Id="rId2" Type="http://schemas.openxmlformats.org/officeDocument/2006/relationships/slideLayout" Target="../slideLayouts/slideLayout11.xml"/><Relationship Id="rId1" Type="http://schemas.openxmlformats.org/officeDocument/2006/relationships/customXml" Target="../../customXml/item185.xml"/></Relationships>
</file>

<file path=ppt/slides/_rels/slide191.xml.rels><?xml version="1.0" encoding="UTF-8" standalone="yes"?>
<Relationships xmlns="http://schemas.openxmlformats.org/package/2006/relationships"><Relationship Id="rId3" Type="http://schemas.openxmlformats.org/officeDocument/2006/relationships/notesSlide" Target="../notesSlides/notesSlide191.xml"/><Relationship Id="rId2" Type="http://schemas.openxmlformats.org/officeDocument/2006/relationships/slideLayout" Target="../slideLayouts/slideLayout11.xml"/><Relationship Id="rId1" Type="http://schemas.openxmlformats.org/officeDocument/2006/relationships/customXml" Target="../../customXml/item43.xml"/></Relationships>
</file>

<file path=ppt/slides/_rels/slide192.xml.rels><?xml version="1.0" encoding="UTF-8" standalone="yes"?>
<Relationships xmlns="http://schemas.openxmlformats.org/package/2006/relationships"><Relationship Id="rId3" Type="http://schemas.openxmlformats.org/officeDocument/2006/relationships/notesSlide" Target="../notesSlides/notesSlide192.xml"/><Relationship Id="rId2" Type="http://schemas.openxmlformats.org/officeDocument/2006/relationships/slideLayout" Target="../slideLayouts/slideLayout11.xml"/><Relationship Id="rId1" Type="http://schemas.openxmlformats.org/officeDocument/2006/relationships/customXml" Target="../../customXml/item60.xml"/></Relationships>
</file>

<file path=ppt/slides/_rels/slide193.xml.rels><?xml version="1.0" encoding="UTF-8" standalone="yes"?>
<Relationships xmlns="http://schemas.openxmlformats.org/package/2006/relationships"><Relationship Id="rId3" Type="http://schemas.openxmlformats.org/officeDocument/2006/relationships/notesSlide" Target="../notesSlides/notesSlide193.xml"/><Relationship Id="rId2" Type="http://schemas.openxmlformats.org/officeDocument/2006/relationships/slideLayout" Target="../slideLayouts/slideLayout11.xml"/><Relationship Id="rId1" Type="http://schemas.openxmlformats.org/officeDocument/2006/relationships/customXml" Target="../../customXml/item218.xml"/></Relationships>
</file>

<file path=ppt/slides/_rels/slide194.xml.rels><?xml version="1.0" encoding="UTF-8" standalone="yes"?>
<Relationships xmlns="http://schemas.openxmlformats.org/package/2006/relationships"><Relationship Id="rId3" Type="http://schemas.openxmlformats.org/officeDocument/2006/relationships/notesSlide" Target="../notesSlides/notesSlide194.xml"/><Relationship Id="rId2" Type="http://schemas.openxmlformats.org/officeDocument/2006/relationships/slideLayout" Target="../slideLayouts/slideLayout11.xml"/><Relationship Id="rId1" Type="http://schemas.openxmlformats.org/officeDocument/2006/relationships/customXml" Target="../../customXml/item32.xml"/></Relationships>
</file>

<file path=ppt/slides/_rels/slide195.xml.rels><?xml version="1.0" encoding="UTF-8" standalone="yes"?>
<Relationships xmlns="http://schemas.openxmlformats.org/package/2006/relationships"><Relationship Id="rId3" Type="http://schemas.openxmlformats.org/officeDocument/2006/relationships/notesSlide" Target="../notesSlides/notesSlide195.xml"/><Relationship Id="rId2" Type="http://schemas.openxmlformats.org/officeDocument/2006/relationships/slideLayout" Target="../slideLayouts/slideLayout11.xml"/><Relationship Id="rId1" Type="http://schemas.openxmlformats.org/officeDocument/2006/relationships/customXml" Target="../../customXml/item136.xml"/></Relationships>
</file>

<file path=ppt/slides/_rels/slide196.xml.rels><?xml version="1.0" encoding="UTF-8" standalone="yes"?>
<Relationships xmlns="http://schemas.openxmlformats.org/package/2006/relationships"><Relationship Id="rId3" Type="http://schemas.openxmlformats.org/officeDocument/2006/relationships/notesSlide" Target="../notesSlides/notesSlide196.xml"/><Relationship Id="rId2" Type="http://schemas.openxmlformats.org/officeDocument/2006/relationships/slideLayout" Target="../slideLayouts/slideLayout11.xml"/><Relationship Id="rId1" Type="http://schemas.openxmlformats.org/officeDocument/2006/relationships/customXml" Target="../../customXml/item34.xml"/></Relationships>
</file>

<file path=ppt/slides/_rels/slide197.xml.rels><?xml version="1.0" encoding="UTF-8" standalone="yes"?>
<Relationships xmlns="http://schemas.openxmlformats.org/package/2006/relationships"><Relationship Id="rId3" Type="http://schemas.openxmlformats.org/officeDocument/2006/relationships/notesSlide" Target="../notesSlides/notesSlide197.xml"/><Relationship Id="rId2" Type="http://schemas.openxmlformats.org/officeDocument/2006/relationships/slideLayout" Target="../slideLayouts/slideLayout11.xml"/><Relationship Id="rId1" Type="http://schemas.openxmlformats.org/officeDocument/2006/relationships/customXml" Target="../../customXml/item202.xml"/></Relationships>
</file>

<file path=ppt/slides/_rels/slide198.xml.rels><?xml version="1.0" encoding="UTF-8" standalone="yes"?>
<Relationships xmlns="http://schemas.openxmlformats.org/package/2006/relationships"><Relationship Id="rId3" Type="http://schemas.openxmlformats.org/officeDocument/2006/relationships/notesSlide" Target="../notesSlides/notesSlide198.xml"/><Relationship Id="rId2" Type="http://schemas.openxmlformats.org/officeDocument/2006/relationships/slideLayout" Target="../slideLayouts/slideLayout11.xml"/><Relationship Id="rId1" Type="http://schemas.openxmlformats.org/officeDocument/2006/relationships/customXml" Target="../../customXml/item116.xml"/></Relationships>
</file>

<file path=ppt/slides/_rels/slide199.xml.rels><?xml version="1.0" encoding="UTF-8" standalone="yes"?>
<Relationships xmlns="http://schemas.openxmlformats.org/package/2006/relationships"><Relationship Id="rId3" Type="http://schemas.openxmlformats.org/officeDocument/2006/relationships/notesSlide" Target="../notesSlides/notesSlide199.xml"/><Relationship Id="rId2" Type="http://schemas.openxmlformats.org/officeDocument/2006/relationships/slideLayout" Target="../slideLayouts/slideLayout11.xml"/><Relationship Id="rId1" Type="http://schemas.openxmlformats.org/officeDocument/2006/relationships/customXml" Target="../../customXml/item1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customXml" Target="../../customXml/item29.xml"/><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1.xml"/><Relationship Id="rId1" Type="http://schemas.openxmlformats.org/officeDocument/2006/relationships/customXml" Target="../../customXml/item153.xml"/></Relationships>
</file>

<file path=ppt/slides/_rels/slide200.xml.rels><?xml version="1.0" encoding="UTF-8" standalone="yes"?>
<Relationships xmlns="http://schemas.openxmlformats.org/package/2006/relationships"><Relationship Id="rId3" Type="http://schemas.openxmlformats.org/officeDocument/2006/relationships/notesSlide" Target="../notesSlides/notesSlide200.xml"/><Relationship Id="rId2" Type="http://schemas.openxmlformats.org/officeDocument/2006/relationships/slideLayout" Target="../slideLayouts/slideLayout11.xml"/><Relationship Id="rId1" Type="http://schemas.openxmlformats.org/officeDocument/2006/relationships/customXml" Target="../../customXml/item87.xml"/></Relationships>
</file>

<file path=ppt/slides/_rels/slide201.xml.rels><?xml version="1.0" encoding="UTF-8" standalone="yes"?>
<Relationships xmlns="http://schemas.openxmlformats.org/package/2006/relationships"><Relationship Id="rId3" Type="http://schemas.openxmlformats.org/officeDocument/2006/relationships/notesSlide" Target="../notesSlides/notesSlide201.xml"/><Relationship Id="rId2" Type="http://schemas.openxmlformats.org/officeDocument/2006/relationships/slideLayout" Target="../slideLayouts/slideLayout11.xml"/><Relationship Id="rId1" Type="http://schemas.openxmlformats.org/officeDocument/2006/relationships/customXml" Target="../../customXml/item121.xml"/><Relationship Id="rId4" Type="http://schemas.openxmlformats.org/officeDocument/2006/relationships/image" Target="../media/image6.emf"/></Relationships>
</file>

<file path=ppt/slides/_rels/slide202.xml.rels><?xml version="1.0" encoding="UTF-8" standalone="yes"?>
<Relationships xmlns="http://schemas.openxmlformats.org/package/2006/relationships"><Relationship Id="rId3" Type="http://schemas.openxmlformats.org/officeDocument/2006/relationships/notesSlide" Target="../notesSlides/notesSlide202.xml"/><Relationship Id="rId2" Type="http://schemas.openxmlformats.org/officeDocument/2006/relationships/slideLayout" Target="../slideLayouts/slideLayout11.xml"/><Relationship Id="rId1" Type="http://schemas.openxmlformats.org/officeDocument/2006/relationships/customXml" Target="../../customXml/item48.xml"/></Relationships>
</file>

<file path=ppt/slides/_rels/slide203.xml.rels><?xml version="1.0" encoding="UTF-8" standalone="yes"?>
<Relationships xmlns="http://schemas.openxmlformats.org/package/2006/relationships"><Relationship Id="rId3" Type="http://schemas.openxmlformats.org/officeDocument/2006/relationships/notesSlide" Target="../notesSlides/notesSlide203.xml"/><Relationship Id="rId2" Type="http://schemas.openxmlformats.org/officeDocument/2006/relationships/slideLayout" Target="../slideLayouts/slideLayout11.xml"/><Relationship Id="rId1" Type="http://schemas.openxmlformats.org/officeDocument/2006/relationships/customXml" Target="../../customXml/item79.xml"/></Relationships>
</file>

<file path=ppt/slides/_rels/slide204.xml.rels><?xml version="1.0" encoding="UTF-8" standalone="yes"?>
<Relationships xmlns="http://schemas.openxmlformats.org/package/2006/relationships"><Relationship Id="rId3" Type="http://schemas.openxmlformats.org/officeDocument/2006/relationships/notesSlide" Target="../notesSlides/notesSlide204.xml"/><Relationship Id="rId2" Type="http://schemas.openxmlformats.org/officeDocument/2006/relationships/slideLayout" Target="../slideLayouts/slideLayout11.xml"/><Relationship Id="rId1" Type="http://schemas.openxmlformats.org/officeDocument/2006/relationships/customXml" Target="../../customXml/item71.xml"/></Relationships>
</file>

<file path=ppt/slides/_rels/slide205.xml.rels><?xml version="1.0" encoding="UTF-8" standalone="yes"?>
<Relationships xmlns="http://schemas.openxmlformats.org/package/2006/relationships"><Relationship Id="rId3" Type="http://schemas.openxmlformats.org/officeDocument/2006/relationships/notesSlide" Target="../notesSlides/notesSlide205.xml"/><Relationship Id="rId2" Type="http://schemas.openxmlformats.org/officeDocument/2006/relationships/slideLayout" Target="../slideLayouts/slideLayout11.xml"/><Relationship Id="rId1" Type="http://schemas.openxmlformats.org/officeDocument/2006/relationships/customXml" Target="../../customXml/item55.xml"/></Relationships>
</file>

<file path=ppt/slides/_rels/slide206.xml.rels><?xml version="1.0" encoding="UTF-8" standalone="yes"?>
<Relationships xmlns="http://schemas.openxmlformats.org/package/2006/relationships"><Relationship Id="rId3" Type="http://schemas.openxmlformats.org/officeDocument/2006/relationships/notesSlide" Target="../notesSlides/notesSlide206.xml"/><Relationship Id="rId2" Type="http://schemas.openxmlformats.org/officeDocument/2006/relationships/slideLayout" Target="../slideLayouts/slideLayout11.xml"/><Relationship Id="rId1" Type="http://schemas.openxmlformats.org/officeDocument/2006/relationships/customXml" Target="../../customXml/item112.xml"/></Relationships>
</file>

<file path=ppt/slides/_rels/slide207.xml.rels><?xml version="1.0" encoding="UTF-8" standalone="yes"?>
<Relationships xmlns="http://schemas.openxmlformats.org/package/2006/relationships"><Relationship Id="rId3" Type="http://schemas.openxmlformats.org/officeDocument/2006/relationships/notesSlide" Target="../notesSlides/notesSlide207.xml"/><Relationship Id="rId2" Type="http://schemas.openxmlformats.org/officeDocument/2006/relationships/slideLayout" Target="../slideLayouts/slideLayout11.xml"/><Relationship Id="rId1" Type="http://schemas.openxmlformats.org/officeDocument/2006/relationships/customXml" Target="../../customXml/item159.xml"/></Relationships>
</file>

<file path=ppt/slides/_rels/slide208.xml.rels><?xml version="1.0" encoding="UTF-8" standalone="yes"?>
<Relationships xmlns="http://schemas.openxmlformats.org/package/2006/relationships"><Relationship Id="rId3" Type="http://schemas.openxmlformats.org/officeDocument/2006/relationships/notesSlide" Target="../notesSlides/notesSlide208.xml"/><Relationship Id="rId2" Type="http://schemas.openxmlformats.org/officeDocument/2006/relationships/slideLayout" Target="../slideLayouts/slideLayout11.xml"/><Relationship Id="rId1" Type="http://schemas.openxmlformats.org/officeDocument/2006/relationships/customXml" Target="../../customXml/item77.xml"/></Relationships>
</file>

<file path=ppt/slides/_rels/slide209.xml.rels><?xml version="1.0" encoding="UTF-8" standalone="yes"?>
<Relationships xmlns="http://schemas.openxmlformats.org/package/2006/relationships"><Relationship Id="rId3" Type="http://schemas.openxmlformats.org/officeDocument/2006/relationships/notesSlide" Target="../notesSlides/notesSlide209.xml"/><Relationship Id="rId2" Type="http://schemas.openxmlformats.org/officeDocument/2006/relationships/slideLayout" Target="../slideLayouts/slideLayout11.xml"/><Relationship Id="rId1" Type="http://schemas.openxmlformats.org/officeDocument/2006/relationships/customXml" Target="../../customXml/item3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1.xml"/><Relationship Id="rId1" Type="http://schemas.openxmlformats.org/officeDocument/2006/relationships/customXml" Target="../../customXml/item102.xml"/></Relationships>
</file>

<file path=ppt/slides/_rels/slide210.xml.rels><?xml version="1.0" encoding="UTF-8" standalone="yes"?>
<Relationships xmlns="http://schemas.openxmlformats.org/package/2006/relationships"><Relationship Id="rId3" Type="http://schemas.openxmlformats.org/officeDocument/2006/relationships/notesSlide" Target="../notesSlides/notesSlide210.xml"/><Relationship Id="rId2" Type="http://schemas.openxmlformats.org/officeDocument/2006/relationships/slideLayout" Target="../slideLayouts/slideLayout11.xml"/><Relationship Id="rId1" Type="http://schemas.openxmlformats.org/officeDocument/2006/relationships/customXml" Target="../../customXml/item130.xml"/></Relationships>
</file>

<file path=ppt/slides/_rels/slide211.xml.rels><?xml version="1.0" encoding="UTF-8" standalone="yes"?>
<Relationships xmlns="http://schemas.openxmlformats.org/package/2006/relationships"><Relationship Id="rId3" Type="http://schemas.openxmlformats.org/officeDocument/2006/relationships/notesSlide" Target="../notesSlides/notesSlide211.xml"/><Relationship Id="rId2" Type="http://schemas.openxmlformats.org/officeDocument/2006/relationships/slideLayout" Target="../slideLayouts/slideLayout11.xml"/><Relationship Id="rId1" Type="http://schemas.openxmlformats.org/officeDocument/2006/relationships/customXml" Target="../../customXml/item94.xml"/></Relationships>
</file>

<file path=ppt/slides/_rels/slide212.xml.rels><?xml version="1.0" encoding="UTF-8" standalone="yes"?>
<Relationships xmlns="http://schemas.openxmlformats.org/package/2006/relationships"><Relationship Id="rId3" Type="http://schemas.openxmlformats.org/officeDocument/2006/relationships/notesSlide" Target="../notesSlides/notesSlide212.xml"/><Relationship Id="rId2" Type="http://schemas.openxmlformats.org/officeDocument/2006/relationships/slideLayout" Target="../slideLayouts/slideLayout11.xml"/><Relationship Id="rId1" Type="http://schemas.openxmlformats.org/officeDocument/2006/relationships/customXml" Target="../../customXml/item5.xml"/></Relationships>
</file>

<file path=ppt/slides/_rels/slide213.xml.rels><?xml version="1.0" encoding="UTF-8" standalone="yes"?>
<Relationships xmlns="http://schemas.openxmlformats.org/package/2006/relationships"><Relationship Id="rId3" Type="http://schemas.openxmlformats.org/officeDocument/2006/relationships/notesSlide" Target="../notesSlides/notesSlide213.xml"/><Relationship Id="rId2" Type="http://schemas.openxmlformats.org/officeDocument/2006/relationships/slideLayout" Target="../slideLayouts/slideLayout11.xml"/><Relationship Id="rId1" Type="http://schemas.openxmlformats.org/officeDocument/2006/relationships/customXml" Target="../../customXml/item35.xml"/></Relationships>
</file>

<file path=ppt/slides/_rels/slide214.xml.rels><?xml version="1.0" encoding="UTF-8" standalone="yes"?>
<Relationships xmlns="http://schemas.openxmlformats.org/package/2006/relationships"><Relationship Id="rId3" Type="http://schemas.openxmlformats.org/officeDocument/2006/relationships/notesSlide" Target="../notesSlides/notesSlide214.xml"/><Relationship Id="rId2" Type="http://schemas.openxmlformats.org/officeDocument/2006/relationships/slideLayout" Target="../slideLayouts/slideLayout11.xml"/><Relationship Id="rId1" Type="http://schemas.openxmlformats.org/officeDocument/2006/relationships/customXml" Target="../../customXml/item210.xml"/></Relationships>
</file>

<file path=ppt/slides/_rels/slide215.xml.rels><?xml version="1.0" encoding="UTF-8" standalone="yes"?>
<Relationships xmlns="http://schemas.openxmlformats.org/package/2006/relationships"><Relationship Id="rId3" Type="http://schemas.openxmlformats.org/officeDocument/2006/relationships/notesSlide" Target="../notesSlides/notesSlide215.xml"/><Relationship Id="rId2" Type="http://schemas.openxmlformats.org/officeDocument/2006/relationships/slideLayout" Target="../slideLayouts/slideLayout11.xml"/><Relationship Id="rId1" Type="http://schemas.openxmlformats.org/officeDocument/2006/relationships/customXml" Target="../../customXml/item45.xml"/></Relationships>
</file>

<file path=ppt/slides/_rels/slide216.xml.rels><?xml version="1.0" encoding="UTF-8" standalone="yes"?>
<Relationships xmlns="http://schemas.openxmlformats.org/package/2006/relationships"><Relationship Id="rId3" Type="http://schemas.openxmlformats.org/officeDocument/2006/relationships/notesSlide" Target="../notesSlides/notesSlide216.xml"/><Relationship Id="rId2" Type="http://schemas.openxmlformats.org/officeDocument/2006/relationships/slideLayout" Target="../slideLayouts/slideLayout11.xml"/><Relationship Id="rId1" Type="http://schemas.openxmlformats.org/officeDocument/2006/relationships/customXml" Target="../../customXml/item165.xml"/></Relationships>
</file>

<file path=ppt/slides/_rels/slide217.xml.rels><?xml version="1.0" encoding="UTF-8" standalone="yes"?>
<Relationships xmlns="http://schemas.openxmlformats.org/package/2006/relationships"><Relationship Id="rId3" Type="http://schemas.openxmlformats.org/officeDocument/2006/relationships/notesSlide" Target="../notesSlides/notesSlide217.xml"/><Relationship Id="rId2" Type="http://schemas.openxmlformats.org/officeDocument/2006/relationships/slideLayout" Target="../slideLayouts/slideLayout11.xml"/><Relationship Id="rId1" Type="http://schemas.openxmlformats.org/officeDocument/2006/relationships/customXml" Target="../../customXml/item151.xml"/></Relationships>
</file>

<file path=ppt/slides/_rels/slide218.xml.rels><?xml version="1.0" encoding="UTF-8" standalone="yes"?>
<Relationships xmlns="http://schemas.openxmlformats.org/package/2006/relationships"><Relationship Id="rId3" Type="http://schemas.openxmlformats.org/officeDocument/2006/relationships/notesSlide" Target="../notesSlides/notesSlide218.xml"/><Relationship Id="rId2" Type="http://schemas.openxmlformats.org/officeDocument/2006/relationships/slideLayout" Target="../slideLayouts/slideLayout11.xml"/><Relationship Id="rId1" Type="http://schemas.openxmlformats.org/officeDocument/2006/relationships/customXml" Target="../../customXml/item222.xml"/></Relationships>
</file>

<file path=ppt/slides/_rels/slide219.xml.rels><?xml version="1.0" encoding="UTF-8" standalone="yes"?>
<Relationships xmlns="http://schemas.openxmlformats.org/package/2006/relationships"><Relationship Id="rId3" Type="http://schemas.openxmlformats.org/officeDocument/2006/relationships/notesSlide" Target="../notesSlides/notesSlide219.xml"/><Relationship Id="rId2" Type="http://schemas.openxmlformats.org/officeDocument/2006/relationships/slideLayout" Target="../slideLayouts/slideLayout11.xml"/><Relationship Id="rId1" Type="http://schemas.openxmlformats.org/officeDocument/2006/relationships/customXml" Target="../../customXml/item18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1.xml"/><Relationship Id="rId1" Type="http://schemas.openxmlformats.org/officeDocument/2006/relationships/customXml" Target="../../customXml/item219.xml"/></Relationships>
</file>

<file path=ppt/slides/_rels/slide220.xml.rels><?xml version="1.0" encoding="UTF-8" standalone="yes"?>
<Relationships xmlns="http://schemas.openxmlformats.org/package/2006/relationships"><Relationship Id="rId3" Type="http://schemas.openxmlformats.org/officeDocument/2006/relationships/notesSlide" Target="../notesSlides/notesSlide220.xml"/><Relationship Id="rId2" Type="http://schemas.openxmlformats.org/officeDocument/2006/relationships/slideLayout" Target="../slideLayouts/slideLayout11.xml"/><Relationship Id="rId1" Type="http://schemas.openxmlformats.org/officeDocument/2006/relationships/customXml" Target="../../customXml/item216.xml"/></Relationships>
</file>

<file path=ppt/slides/_rels/slide221.xml.rels><?xml version="1.0" encoding="UTF-8" standalone="yes"?>
<Relationships xmlns="http://schemas.openxmlformats.org/package/2006/relationships"><Relationship Id="rId3" Type="http://schemas.openxmlformats.org/officeDocument/2006/relationships/notesSlide" Target="../notesSlides/notesSlide221.xml"/><Relationship Id="rId2" Type="http://schemas.openxmlformats.org/officeDocument/2006/relationships/slideLayout" Target="../slideLayouts/slideLayout11.xml"/><Relationship Id="rId1" Type="http://schemas.openxmlformats.org/officeDocument/2006/relationships/customXml" Target="../../customXml/item137.xml"/></Relationships>
</file>

<file path=ppt/slides/_rels/slide222.xml.rels><?xml version="1.0" encoding="UTF-8" standalone="yes"?>
<Relationships xmlns="http://schemas.openxmlformats.org/package/2006/relationships"><Relationship Id="rId3" Type="http://schemas.openxmlformats.org/officeDocument/2006/relationships/notesSlide" Target="../notesSlides/notesSlide222.xml"/><Relationship Id="rId2" Type="http://schemas.openxmlformats.org/officeDocument/2006/relationships/slideLayout" Target="../slideLayouts/slideLayout11.xml"/><Relationship Id="rId1" Type="http://schemas.openxmlformats.org/officeDocument/2006/relationships/customXml" Target="../../customXml/item33.xml"/></Relationships>
</file>

<file path=ppt/slides/_rels/slide223.xml.rels><?xml version="1.0" encoding="UTF-8" standalone="yes"?>
<Relationships xmlns="http://schemas.openxmlformats.org/package/2006/relationships"><Relationship Id="rId3" Type="http://schemas.openxmlformats.org/officeDocument/2006/relationships/notesSlide" Target="../notesSlides/notesSlide223.xml"/><Relationship Id="rId2" Type="http://schemas.openxmlformats.org/officeDocument/2006/relationships/slideLayout" Target="../slideLayouts/slideLayout11.xml"/><Relationship Id="rId1" Type="http://schemas.openxmlformats.org/officeDocument/2006/relationships/customXml" Target="../../customXml/item138.xml"/></Relationships>
</file>

<file path=ppt/slides/_rels/slide224.xml.rels><?xml version="1.0" encoding="UTF-8" standalone="yes"?>
<Relationships xmlns="http://schemas.openxmlformats.org/package/2006/relationships"><Relationship Id="rId3" Type="http://schemas.openxmlformats.org/officeDocument/2006/relationships/notesSlide" Target="../notesSlides/notesSlide224.xml"/><Relationship Id="rId2" Type="http://schemas.openxmlformats.org/officeDocument/2006/relationships/slideLayout" Target="../slideLayouts/slideLayout11.xml"/><Relationship Id="rId1" Type="http://schemas.openxmlformats.org/officeDocument/2006/relationships/customXml" Target="../../customXml/item200.xml"/></Relationships>
</file>

<file path=ppt/slides/_rels/slide225.xml.rels><?xml version="1.0" encoding="UTF-8" standalone="yes"?>
<Relationships xmlns="http://schemas.openxmlformats.org/package/2006/relationships"><Relationship Id="rId3" Type="http://schemas.openxmlformats.org/officeDocument/2006/relationships/notesSlide" Target="../notesSlides/notesSlide225.xml"/><Relationship Id="rId2" Type="http://schemas.openxmlformats.org/officeDocument/2006/relationships/slideLayout" Target="../slideLayouts/slideLayout11.xml"/><Relationship Id="rId1" Type="http://schemas.openxmlformats.org/officeDocument/2006/relationships/customXml" Target="../../customXml/item110.xml"/></Relationships>
</file>

<file path=ppt/slides/_rels/slide226.xml.rels><?xml version="1.0" encoding="UTF-8" standalone="yes"?>
<Relationships xmlns="http://schemas.openxmlformats.org/package/2006/relationships"><Relationship Id="rId3" Type="http://schemas.openxmlformats.org/officeDocument/2006/relationships/notesSlide" Target="../notesSlides/notesSlide226.xml"/><Relationship Id="rId2" Type="http://schemas.openxmlformats.org/officeDocument/2006/relationships/slideLayout" Target="../slideLayouts/slideLayout11.xml"/><Relationship Id="rId1" Type="http://schemas.openxmlformats.org/officeDocument/2006/relationships/customXml" Target="../../customXml/item68.xml"/></Relationships>
</file>

<file path=ppt/slides/_rels/slide227.xml.rels><?xml version="1.0" encoding="UTF-8" standalone="yes"?>
<Relationships xmlns="http://schemas.openxmlformats.org/package/2006/relationships"><Relationship Id="rId3" Type="http://schemas.openxmlformats.org/officeDocument/2006/relationships/notesSlide" Target="../notesSlides/notesSlide227.xml"/><Relationship Id="rId2" Type="http://schemas.openxmlformats.org/officeDocument/2006/relationships/slideLayout" Target="../slideLayouts/slideLayout11.xml"/><Relationship Id="rId1" Type="http://schemas.openxmlformats.org/officeDocument/2006/relationships/customXml" Target="../../customXml/item56.xml"/></Relationships>
</file>

<file path=ppt/slides/_rels/slide228.xml.rels><?xml version="1.0" encoding="UTF-8" standalone="yes"?>
<Relationships xmlns="http://schemas.openxmlformats.org/package/2006/relationships"><Relationship Id="rId3" Type="http://schemas.openxmlformats.org/officeDocument/2006/relationships/notesSlide" Target="../notesSlides/notesSlide228.xml"/><Relationship Id="rId2" Type="http://schemas.openxmlformats.org/officeDocument/2006/relationships/slideLayout" Target="../slideLayouts/slideLayout11.xml"/><Relationship Id="rId1" Type="http://schemas.openxmlformats.org/officeDocument/2006/relationships/customXml" Target="../../customXml/item147.xml"/></Relationships>
</file>

<file path=ppt/slides/_rels/slide229.xml.rels><?xml version="1.0" encoding="UTF-8" standalone="yes"?>
<Relationships xmlns="http://schemas.openxmlformats.org/package/2006/relationships"><Relationship Id="rId3" Type="http://schemas.openxmlformats.org/officeDocument/2006/relationships/notesSlide" Target="../notesSlides/notesSlide229.xml"/><Relationship Id="rId2" Type="http://schemas.openxmlformats.org/officeDocument/2006/relationships/slideLayout" Target="../slideLayouts/slideLayout11.xml"/><Relationship Id="rId1" Type="http://schemas.openxmlformats.org/officeDocument/2006/relationships/customXml" Target="../../customXml/item4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customXml" Target="../../customXml/item16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xml"/><Relationship Id="rId1" Type="http://schemas.openxmlformats.org/officeDocument/2006/relationships/customXml" Target="../../customXml/item17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xml"/><Relationship Id="rId1" Type="http://schemas.openxmlformats.org/officeDocument/2006/relationships/customXml" Target="../../customXml/item8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customXml" Target="../../customXml/item8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1.xml"/><Relationship Id="rId1" Type="http://schemas.openxmlformats.org/officeDocument/2006/relationships/customXml" Target="../../customXml/item18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customXml" Target="../../customXml/item9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1.xml"/><Relationship Id="rId1" Type="http://schemas.openxmlformats.org/officeDocument/2006/relationships/customXml" Target="../../customXml/item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1.xml"/><Relationship Id="rId1" Type="http://schemas.openxmlformats.org/officeDocument/2006/relationships/customXml" Target="../../customXml/item14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customXml" Target="../../customXml/item16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customXml" Target="../../customXml/item21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customXml" Target="../../customXml/item14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customXml" Target="../../customXml/item25.xml"/><Relationship Id="rId4" Type="http://schemas.openxmlformats.org/officeDocument/2006/relationships/image" Target="../media/image4.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customXml" Target="../../customXml/item8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1.xml"/><Relationship Id="rId1" Type="http://schemas.openxmlformats.org/officeDocument/2006/relationships/customXml" Target="../../customXml/item5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customXml" Target="../../customXml/item21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1.xml"/><Relationship Id="rId1" Type="http://schemas.openxmlformats.org/officeDocument/2006/relationships/customXml" Target="../../customXml/item5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1.xml"/><Relationship Id="rId1" Type="http://schemas.openxmlformats.org/officeDocument/2006/relationships/customXml" Target="../../customXml/item16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1.xml"/><Relationship Id="rId1" Type="http://schemas.openxmlformats.org/officeDocument/2006/relationships/customXml" Target="../../customXml/item9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customXml" Target="../../customXml/item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1.xml"/><Relationship Id="rId1" Type="http://schemas.openxmlformats.org/officeDocument/2006/relationships/customXml" Target="../../customXml/item19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1.xml"/><Relationship Id="rId1" Type="http://schemas.openxmlformats.org/officeDocument/2006/relationships/customXml" Target="../../customXml/item18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1.xml"/><Relationship Id="rId1" Type="http://schemas.openxmlformats.org/officeDocument/2006/relationships/customXml" Target="../../customXml/item225.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1.xml"/><Relationship Id="rId1" Type="http://schemas.openxmlformats.org/officeDocument/2006/relationships/customXml" Target="../../customXml/item6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1.xml"/><Relationship Id="rId1" Type="http://schemas.openxmlformats.org/officeDocument/2006/relationships/customXml" Target="../../customXml/item221.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1.xml"/><Relationship Id="rId1" Type="http://schemas.openxmlformats.org/officeDocument/2006/relationships/customXml" Target="../../customXml/item78.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1.xml"/><Relationship Id="rId1" Type="http://schemas.openxmlformats.org/officeDocument/2006/relationships/customXml" Target="../../customXml/item19.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1.xml"/><Relationship Id="rId1" Type="http://schemas.openxmlformats.org/officeDocument/2006/relationships/customXml" Target="../../customXml/item75.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1.xml"/><Relationship Id="rId1" Type="http://schemas.openxmlformats.org/officeDocument/2006/relationships/customXml" Target="../../customXml/item205.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1.xml"/><Relationship Id="rId1" Type="http://schemas.openxmlformats.org/officeDocument/2006/relationships/customXml" Target="../../customXml/item2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1.xml"/><Relationship Id="rId1" Type="http://schemas.openxmlformats.org/officeDocument/2006/relationships/customXml" Target="../../customXml/item8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1.xml"/><Relationship Id="rId1" Type="http://schemas.openxmlformats.org/officeDocument/2006/relationships/customXml" Target="../../customXml/item11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1.xml"/><Relationship Id="rId1" Type="http://schemas.openxmlformats.org/officeDocument/2006/relationships/customXml" Target="../../customXml/item125.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1.xml"/><Relationship Id="rId1" Type="http://schemas.openxmlformats.org/officeDocument/2006/relationships/customXml" Target="../../customXml/item6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1.xml"/><Relationship Id="rId1" Type="http://schemas.openxmlformats.org/officeDocument/2006/relationships/customXml" Target="../../customXml/item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1.xml"/><Relationship Id="rId1" Type="http://schemas.openxmlformats.org/officeDocument/2006/relationships/customXml" Target="../../customXml/item76.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1.xml"/><Relationship Id="rId1" Type="http://schemas.openxmlformats.org/officeDocument/2006/relationships/customXml" Target="../../customXml/item39.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1.xml"/><Relationship Id="rId1" Type="http://schemas.openxmlformats.org/officeDocument/2006/relationships/customXml" Target="../../customXml/item148.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1.xml"/><Relationship Id="rId1" Type="http://schemas.openxmlformats.org/officeDocument/2006/relationships/customXml" Target="../../customXml/item170.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1.xml"/><Relationship Id="rId1" Type="http://schemas.openxmlformats.org/officeDocument/2006/relationships/customXml" Target="../../customXml/item17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1.xml"/><Relationship Id="rId1" Type="http://schemas.openxmlformats.org/officeDocument/2006/relationships/customXml" Target="../../customXml/item15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1.xml"/><Relationship Id="rId1" Type="http://schemas.openxmlformats.org/officeDocument/2006/relationships/customXml" Target="../../customXml/item149.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1.xml"/><Relationship Id="rId1" Type="http://schemas.openxmlformats.org/officeDocument/2006/relationships/customXml" Target="../../customXml/item5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1.xml"/><Relationship Id="rId1" Type="http://schemas.openxmlformats.org/officeDocument/2006/relationships/customXml" Target="../../customXml/item203.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1.xml"/><Relationship Id="rId1" Type="http://schemas.openxmlformats.org/officeDocument/2006/relationships/customXml" Target="../../customXml/item135.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1.xml"/><Relationship Id="rId1" Type="http://schemas.openxmlformats.org/officeDocument/2006/relationships/customXml" Target="../../customXml/item206.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1.xml"/><Relationship Id="rId1" Type="http://schemas.openxmlformats.org/officeDocument/2006/relationships/customXml" Target="../../customXml/item208.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1.xml"/><Relationship Id="rId1" Type="http://schemas.openxmlformats.org/officeDocument/2006/relationships/customXml" Target="../../customXml/item193.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1.xml"/><Relationship Id="rId1" Type="http://schemas.openxmlformats.org/officeDocument/2006/relationships/customXml" Target="../../customXml/item20.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1.xml"/><Relationship Id="rId1" Type="http://schemas.openxmlformats.org/officeDocument/2006/relationships/customXml" Target="../../customXml/item104.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1.xml"/><Relationship Id="rId1" Type="http://schemas.openxmlformats.org/officeDocument/2006/relationships/customXml" Target="../../customXml/item133.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1.xml"/><Relationship Id="rId1" Type="http://schemas.openxmlformats.org/officeDocument/2006/relationships/customXml" Target="../../customXml/item6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1.xml"/><Relationship Id="rId1" Type="http://schemas.openxmlformats.org/officeDocument/2006/relationships/customXml" Target="../../customXml/item21.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1.xml"/><Relationship Id="rId1" Type="http://schemas.openxmlformats.org/officeDocument/2006/relationships/customXml" Target="../../customXml/item23.xml"/><Relationship Id="rId4" Type="http://schemas.openxmlformats.org/officeDocument/2006/relationships/image" Target="../media/image5.jpe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1.xml"/><Relationship Id="rId1" Type="http://schemas.openxmlformats.org/officeDocument/2006/relationships/customXml" Target="../../customXml/item50.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1.xml"/><Relationship Id="rId1" Type="http://schemas.openxmlformats.org/officeDocument/2006/relationships/customXml" Target="../../customXml/item152.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1.xml"/><Relationship Id="rId1" Type="http://schemas.openxmlformats.org/officeDocument/2006/relationships/customXml" Target="../../customXml/item132.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1.xml"/><Relationship Id="rId1" Type="http://schemas.openxmlformats.org/officeDocument/2006/relationships/customXml" Target="../../customXml/item109.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1.xml"/><Relationship Id="rId1" Type="http://schemas.openxmlformats.org/officeDocument/2006/relationships/customXml" Target="../../customXml/item81.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1.xml"/><Relationship Id="rId1" Type="http://schemas.openxmlformats.org/officeDocument/2006/relationships/customXml" Target="../../customXml/item73.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1.xml"/><Relationship Id="rId1" Type="http://schemas.openxmlformats.org/officeDocument/2006/relationships/customXml" Target="../../customXml/item177.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1.xml"/><Relationship Id="rId1" Type="http://schemas.openxmlformats.org/officeDocument/2006/relationships/customXml" Target="../../customXml/item113.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1.xml"/><Relationship Id="rId1" Type="http://schemas.openxmlformats.org/officeDocument/2006/relationships/customXml" Target="../../customXml/item19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customXml" Target="../../customXml/item223.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1.xml"/><Relationship Id="rId1" Type="http://schemas.openxmlformats.org/officeDocument/2006/relationships/customXml" Target="../../customXml/item17.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1.xml"/><Relationship Id="rId1" Type="http://schemas.openxmlformats.org/officeDocument/2006/relationships/customXml" Target="../../customXml/item47.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1.xml"/><Relationship Id="rId1" Type="http://schemas.openxmlformats.org/officeDocument/2006/relationships/customXml" Target="../../customXml/item11.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1.xml"/><Relationship Id="rId1" Type="http://schemas.openxmlformats.org/officeDocument/2006/relationships/customXml" Target="../../customXml/item155.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1.xml"/><Relationship Id="rId1" Type="http://schemas.openxmlformats.org/officeDocument/2006/relationships/customXml" Target="../../customXml/item59.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1.xml"/><Relationship Id="rId1" Type="http://schemas.openxmlformats.org/officeDocument/2006/relationships/customXml" Target="../../customXml/item24.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1.xml"/><Relationship Id="rId1" Type="http://schemas.openxmlformats.org/officeDocument/2006/relationships/customXml" Target="../../customXml/item179.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11.xml"/><Relationship Id="rId1" Type="http://schemas.openxmlformats.org/officeDocument/2006/relationships/customXml" Target="../../customXml/item98.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1.xml"/><Relationship Id="rId1" Type="http://schemas.openxmlformats.org/officeDocument/2006/relationships/customXml" Target="../../customXml/item118.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1.xml"/><Relationship Id="rId1" Type="http://schemas.openxmlformats.org/officeDocument/2006/relationships/customXml" Target="../../customXml/item21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1.xml"/><Relationship Id="rId1" Type="http://schemas.openxmlformats.org/officeDocument/2006/relationships/customXml" Target="../../customXml/item57.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11.xml"/><Relationship Id="rId1" Type="http://schemas.openxmlformats.org/officeDocument/2006/relationships/customXml" Target="../../customXml/item70.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1.xml"/><Relationship Id="rId1" Type="http://schemas.openxmlformats.org/officeDocument/2006/relationships/customXml" Target="../../customXml/item190.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11.xml"/><Relationship Id="rId1" Type="http://schemas.openxmlformats.org/officeDocument/2006/relationships/customXml" Target="../../customXml/item30.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11.xml"/><Relationship Id="rId1" Type="http://schemas.openxmlformats.org/officeDocument/2006/relationships/customXml" Target="../../customXml/item3.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11.xml"/><Relationship Id="rId1" Type="http://schemas.openxmlformats.org/officeDocument/2006/relationships/customXml" Target="../../customXml/item4.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11.xml"/><Relationship Id="rId1" Type="http://schemas.openxmlformats.org/officeDocument/2006/relationships/customXml" Target="../../customXml/item156.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11.xml"/><Relationship Id="rId1" Type="http://schemas.openxmlformats.org/officeDocument/2006/relationships/customXml" Target="../../customXml/item141.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11.xml"/><Relationship Id="rId1" Type="http://schemas.openxmlformats.org/officeDocument/2006/relationships/customXml" Target="../../customXml/item176.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11.xml"/><Relationship Id="rId1" Type="http://schemas.openxmlformats.org/officeDocument/2006/relationships/customXml" Target="../../customXml/item220.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1.xml"/><Relationship Id="rId1" Type="http://schemas.openxmlformats.org/officeDocument/2006/relationships/customXml" Target="../../customXml/item1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5011362" y="1375645"/>
            <a:ext cx="2922059" cy="103075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40000"/>
              </a:lnSpc>
            </a:pPr>
            <a:r>
              <a:rPr kumimoji="1" lang="zh-CN" altLang="en-US" sz="2800" dirty="0">
                <a:solidFill>
                  <a:schemeClr val="bg1"/>
                </a:solidFill>
                <a:latin typeface="Microsoft YaHei"/>
                <a:ea typeface="Microsoft YaHei"/>
                <a:cs typeface="Microsoft YaHei"/>
              </a:rPr>
              <a:t>中考语文</a:t>
            </a:r>
            <a:br>
              <a:rPr kumimoji="1" lang="en-US" altLang="zh-CN" dirty="0">
                <a:solidFill>
                  <a:schemeClr val="bg1"/>
                </a:solidFill>
                <a:latin typeface="Microsoft YaHei"/>
                <a:ea typeface="Microsoft YaHei"/>
                <a:cs typeface="Microsoft YaHei"/>
              </a:rPr>
            </a:br>
            <a:r>
              <a:rPr kumimoji="1" lang="zh-CN" altLang="zh-CN" sz="1100" dirty="0">
                <a:solidFill>
                  <a:schemeClr val="bg1"/>
                </a:solidFill>
                <a:latin typeface="Microsoft YaHei"/>
                <a:ea typeface="Microsoft YaHei"/>
                <a:cs typeface="Microsoft YaHei"/>
              </a:rPr>
              <a:t>（</a:t>
            </a:r>
            <a:r>
              <a:rPr kumimoji="1" lang="zh-CN" altLang="en-US" sz="1100" dirty="0">
                <a:solidFill>
                  <a:schemeClr val="bg1"/>
                </a:solidFill>
                <a:latin typeface="Microsoft YaHei"/>
                <a:ea typeface="Microsoft YaHei"/>
                <a:cs typeface="Microsoft YaHei"/>
              </a:rPr>
              <a:t>湖南专用）</a:t>
            </a:r>
          </a:p>
        </p:txBody>
      </p:sp>
      <p:sp>
        <p:nvSpPr>
          <p:cNvPr id="6" name="标题 1"/>
          <p:cNvSpPr txBox="1">
            <a:spLocks/>
          </p:cNvSpPr>
          <p:nvPr/>
        </p:nvSpPr>
        <p:spPr>
          <a:xfrm>
            <a:off x="699350" y="3559867"/>
            <a:ext cx="7743202" cy="599764"/>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20000"/>
              </a:lnSpc>
            </a:pPr>
            <a:r>
              <a:rPr lang="zh-CN" altLang="en-US" sz="2800" baseline="30000" dirty="0">
                <a:solidFill>
                  <a:srgbClr val="FFFF00"/>
                </a:solidFill>
                <a:latin typeface="Microsoft YaHei"/>
                <a:ea typeface="Microsoft YaHei"/>
                <a:cs typeface="Microsoft YaHei"/>
              </a:rPr>
              <a:t>第四部分　写　作</a:t>
            </a:r>
            <a:endParaRPr lang="en-US" altLang="zh-CN" sz="2800" baseline="30000" dirty="0">
              <a:solidFill>
                <a:srgbClr val="FFFF00"/>
              </a:solidFill>
              <a:latin typeface="Microsoft YaHei"/>
              <a:ea typeface="Microsoft YaHei"/>
              <a:cs typeface="Microsoft YaHei"/>
            </a:endParaRPr>
          </a:p>
          <a:p>
            <a:pPr>
              <a:lnSpc>
                <a:spcPct val="120000"/>
              </a:lnSpc>
            </a:pPr>
            <a:r>
              <a:rPr lang="zh-CN" altLang="en-US" sz="2000" baseline="30000" dirty="0">
                <a:solidFill>
                  <a:srgbClr val="FFFF00"/>
                </a:solidFill>
                <a:latin typeface="Microsoft YaHei"/>
                <a:ea typeface="Microsoft YaHei"/>
                <a:cs typeface="Microsoft YaHei"/>
              </a:rPr>
              <a:t>专题十四　中考作文分类指导</a:t>
            </a:r>
            <a:endParaRPr kumimoji="1" lang="zh-CN" altLang="en-US" sz="2000" dirty="0">
              <a:solidFill>
                <a:srgbClr val="FFFF00"/>
              </a:solidFill>
              <a:latin typeface="Microsoft YaHei"/>
              <a:ea typeface="Microsoft YaHei"/>
              <a:cs typeface="Microsoft YaHei"/>
            </a:endParaRPr>
          </a:p>
        </p:txBody>
      </p:sp>
    </p:spTree>
    <p:extLst>
      <p:ext uri="{BB962C8B-B14F-4D97-AF65-F5344CB8AC3E}">
        <p14:creationId xmlns:p14="http://schemas.microsoft.com/office/powerpoint/2010/main" val="20141379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9769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正因为来之不易,所以我们格外珍惜,往往要做许久的心理斗争才舍得放一颗,目光追随着那飞腾的小光点,</a:t>
            </a:r>
            <a:br>
              <a:rPr dirty="0"/>
            </a:br>
            <a:r>
              <a:rPr lang="zh-CN" altLang="en-US" sz="1417" kern="0" dirty="0">
                <a:solidFill>
                  <a:srgbClr val="000000"/>
                </a:solidFill>
                <a:latin typeface="Times New Roman" pitchFamily="65" charset="-122"/>
                <a:ea typeface="宋体" pitchFamily="65" charset="-122"/>
              </a:rPr>
              <a:t>仿佛要把它炸响的几秒钟无限延长,直到亮光完全隐没,还久久回味。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现在的春节很少能听到鞭炮声,遍地的“炮摊儿”似乎一下子人间蒸发了,再想放一颗鞭炮也成了遥不可</a:t>
            </a:r>
            <a:br>
              <a:rPr dirty="0"/>
            </a:br>
            <a:r>
              <a:rPr lang="zh-CN" altLang="en-US" sz="1417" kern="0" dirty="0">
                <a:solidFill>
                  <a:srgbClr val="000000"/>
                </a:solidFill>
                <a:latin typeface="Times New Roman" pitchFamily="65" charset="-122"/>
                <a:ea typeface="宋体" pitchFamily="65" charset="-122"/>
              </a:rPr>
              <a:t>及的奢侈活动。可是,当我再次想起鞭炮,平静的心湖再度泛起波澜,回荡着鞭炮声的成长历程让我陶醉其</a:t>
            </a:r>
            <a:br>
              <a:rPr dirty="0"/>
            </a:br>
            <a:r>
              <a:rPr lang="zh-CN" altLang="en-US" sz="1417" kern="0" dirty="0">
                <a:solidFill>
                  <a:srgbClr val="000000"/>
                </a:solidFill>
                <a:latin typeface="Times New Roman" pitchFamily="65" charset="-122"/>
                <a:ea typeface="宋体" pitchFamily="65" charset="-122"/>
              </a:rPr>
              <a:t>中</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对待妹妹要学会友爱,对待朋友要学会分享,对待财物要学会珍惜,对待生活要学会知足</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这都是</a:t>
            </a:r>
            <a:br>
              <a:rPr dirty="0"/>
            </a:br>
            <a:r>
              <a:rPr lang="zh-CN" altLang="en-US" sz="1417" kern="0" dirty="0">
                <a:solidFill>
                  <a:srgbClr val="000000"/>
                </a:solidFill>
                <a:latin typeface="Times New Roman" pitchFamily="65" charset="-122"/>
                <a:ea typeface="宋体" pitchFamily="65" charset="-122"/>
              </a:rPr>
              <a:t>鞭炮在给予我欢乐时顺便教我的,让我一生受益。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人生路上,有幸遇到了“鞭炮”。鞭炮曾带给我美的陪伴,美的享受,美的感悟,这鞭炮声里的童年值得我永</a:t>
            </a:r>
            <a:br>
              <a:rPr dirty="0"/>
            </a:br>
            <a:r>
              <a:rPr lang="zh-CN" altLang="en-US" sz="1417" kern="0" dirty="0">
                <a:solidFill>
                  <a:srgbClr val="000000"/>
                </a:solidFill>
                <a:latin typeface="Times New Roman" pitchFamily="65" charset="-122"/>
                <a:ea typeface="宋体" pitchFamily="65" charset="-122"/>
              </a:rPr>
              <a:t>远珍藏。</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点评    </a:t>
            </a:r>
            <a:r>
              <a:rPr lang="zh-CN" altLang="en-US" sz="1417" kern="0" dirty="0">
                <a:solidFill>
                  <a:srgbClr val="000000"/>
                </a:solidFill>
                <a:latin typeface="Times New Roman" pitchFamily="65" charset="-122"/>
                <a:ea typeface="宋体" pitchFamily="65" charset="-122"/>
              </a:rPr>
              <a:t>小作者将“成长”浓缩在小鞭炮之中,体现了小作者对生活的热爱、关注、感悟。小作者难忘与</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兄弟姐妹一同买鞭炮,讨价还价,不忘给妹妹讨上一个小玩具;小心翼翼地和小伙伴们一起拆开分享,体验</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放一颗小鞭炮的快乐……仅仅从放鞭炮的生活小事上,小作者感受到了人生路上的大道理,其主题的升华</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自然贴切,让读者也深受触动。</a:t>
            </a:r>
          </a:p>
        </p:txBody>
      </p:sp>
    </p:spTree>
    <p:custDataLst>
      <p:custData r:id="rId1"/>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62669"/>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考生可根据自己的写作优势采用恰当的文体展开写作。如果是写人记事的文章,可以叙述与</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书本的结缘,可以记叙和朋友的相识相知,也可以回忆某一位陌生人带给自己的感悟,等等,抓住生活中的典</a:t>
            </a:r>
            <a:br>
              <a:rPr dirty="0"/>
            </a:br>
            <a:r>
              <a:rPr lang="zh-CN" altLang="en-US" sz="1417" kern="0" dirty="0">
                <a:solidFill>
                  <a:srgbClr val="000000"/>
                </a:solidFill>
                <a:latin typeface="Times New Roman" pitchFamily="65" charset="-122"/>
                <a:ea typeface="宋体" pitchFamily="65" charset="-122"/>
              </a:rPr>
              <a:t>型事例,注意细节描写,写出真情实感;如果是抒情性散文,要做到“形散而神聚”,确定一个明确的中心,可</a:t>
            </a:r>
            <a:br>
              <a:rPr dirty="0"/>
            </a:br>
            <a:r>
              <a:rPr lang="zh-CN" altLang="en-US" sz="1417" kern="0" dirty="0">
                <a:solidFill>
                  <a:srgbClr val="000000"/>
                </a:solidFill>
                <a:latin typeface="Times New Roman" pitchFamily="65" charset="-122"/>
                <a:ea typeface="宋体" pitchFamily="65" charset="-122"/>
              </a:rPr>
              <a:t>以是感恩每一种相遇,可以是珍惜每一种相遇,也可以是醉心于每一次相遇,等等,语言要优美、清新、典</a:t>
            </a:r>
            <a:br>
              <a:rPr dirty="0"/>
            </a:br>
            <a:r>
              <a:rPr lang="zh-CN" altLang="en-US" sz="1417" kern="0" dirty="0">
                <a:solidFill>
                  <a:srgbClr val="000000"/>
                </a:solidFill>
                <a:latin typeface="Times New Roman" pitchFamily="65" charset="-122"/>
                <a:ea typeface="宋体" pitchFamily="65" charset="-122"/>
              </a:rPr>
              <a:t>雅,切忌华而不实。如果写议论文,就要确定一个中心论点,采用合理严谨的思路展开论证,论证语言做到准</a:t>
            </a:r>
            <a:br>
              <a:rPr dirty="0"/>
            </a:br>
            <a:r>
              <a:rPr lang="zh-CN" altLang="en-US" sz="1417" kern="0" dirty="0">
                <a:solidFill>
                  <a:srgbClr val="000000"/>
                </a:solidFill>
                <a:latin typeface="Times New Roman" pitchFamily="65" charset="-122"/>
                <a:ea typeface="宋体" pitchFamily="65" charset="-122"/>
              </a:rPr>
              <a:t>确严谨又不乏生动优美,让文章更具说服力和感染力。</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遇　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宗璞遇见了一树开放的紫藤萝,便生发出了“花和人都会遇到各种各样的不幸,但是生命的长河是无止境</a:t>
            </a:r>
            <a:br>
              <a:rPr dirty="0"/>
            </a:br>
            <a:r>
              <a:rPr lang="zh-CN" altLang="en-US" sz="1417" kern="0" dirty="0">
                <a:solidFill>
                  <a:srgbClr val="000000"/>
                </a:solidFill>
                <a:latin typeface="Times New Roman" pitchFamily="65" charset="-122"/>
                <a:ea typeface="宋体" pitchFamily="65" charset="-122"/>
              </a:rPr>
              <a:t>的”的感想。——题记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在茫茫人海中,我遇见你,这是缘;心遇见心,这是爱;春风遇见草树,这是美;智慧遇见追求,这是创造</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人</a:t>
            </a:r>
            <a:endParaRPr lang="zh-CN" altLang="en-US" dirty="0"/>
          </a:p>
        </p:txBody>
      </p:sp>
    </p:spTree>
    <p:custDataLst>
      <p:custData r:id="rId1"/>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27577"/>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生有太多美好的遇见,每一个遇见都包含着最幸福的回忆,蕴藏着不易发觉的真理。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在我满目枯黄,迷茫自失时,我遇见了萌芽的小草。瞬间满眼充满清凉的绿色,这是怎样耀眼的明媚呀。我</a:t>
            </a:r>
            <a:br/>
            <a:r>
              <a:rPr lang="zh-CN" altLang="en-US" sz="1417" kern="0" dirty="0">
                <a:solidFill>
                  <a:srgbClr val="000000"/>
                </a:solidFill>
                <a:latin typeface="Times New Roman" pitchFamily="65" charset="-122"/>
                <a:ea typeface="宋体" pitchFamily="65" charset="-122"/>
              </a:rPr>
              <a:t>的忧伤、落寞被阳光不动声色地掏空,塞进的全是灿烂的快乐,金色的希望。暖风吹过,丛生的细小的草尖</a:t>
            </a:r>
            <a:br/>
            <a:r>
              <a:rPr lang="zh-CN" altLang="en-US" sz="1417" kern="0" dirty="0">
                <a:solidFill>
                  <a:srgbClr val="000000"/>
                </a:solidFill>
                <a:latin typeface="Times New Roman" pitchFamily="65" charset="-122"/>
                <a:ea typeface="宋体" pitchFamily="65" charset="-122"/>
              </a:rPr>
              <a:t>泛起一丝萌动的涟漪,告诉我春天已经走来。我迎风伫立,短短的发丝浸泡在氤氲着草香的空气中,我哼着</a:t>
            </a:r>
            <a:br/>
            <a:r>
              <a:rPr lang="zh-CN" altLang="en-US" sz="1417" kern="0" dirty="0">
                <a:solidFill>
                  <a:srgbClr val="000000"/>
                </a:solidFill>
                <a:latin typeface="Times New Roman" pitchFamily="65" charset="-122"/>
                <a:ea typeface="宋体" pitchFamily="65" charset="-122"/>
              </a:rPr>
              <a:t>明快的小调,迎接迷失后的希望。我遇见小草,笔下流泻出“落寞时,给自己一点希望”的感慨。</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在我抱怨无聊、无所事事时,我遇见了静默的书。鼻尖嗅着淡雅的墨香,精神沉浸在书中。一时间不再有</a:t>
            </a:r>
            <a:br/>
            <a:r>
              <a:rPr lang="zh-CN" altLang="en-US" sz="1417" kern="0" dirty="0">
                <a:solidFill>
                  <a:srgbClr val="000000"/>
                </a:solidFill>
                <a:latin typeface="Times New Roman" pitchFamily="65" charset="-122"/>
                <a:ea typeface="宋体" pitchFamily="65" charset="-122"/>
              </a:rPr>
              <a:t>抱怨,只有那专注的眼神和随之动荡的心。走进书的世界,我找到了方向。阅读是一种享受,一种幸福,一种</a:t>
            </a:r>
            <a:br/>
            <a:r>
              <a:rPr lang="zh-CN" altLang="en-US" sz="1417" kern="0" dirty="0">
                <a:solidFill>
                  <a:srgbClr val="000000"/>
                </a:solidFill>
                <a:latin typeface="Times New Roman" pitchFamily="65" charset="-122"/>
                <a:ea typeface="宋体" pitchFamily="65" charset="-122"/>
              </a:rPr>
              <a:t>情怀。在书中,我读出了庄子的超脱、陶潜的隐逸,悟出了岳飞的壮怀、路遥的奋力。正因有了这美丽的</a:t>
            </a:r>
            <a:br/>
            <a:r>
              <a:rPr lang="zh-CN" altLang="en-US" sz="1417" kern="0" dirty="0">
                <a:solidFill>
                  <a:srgbClr val="000000"/>
                </a:solidFill>
                <a:latin typeface="Times New Roman" pitchFamily="65" charset="-122"/>
                <a:ea typeface="宋体" pitchFamily="65" charset="-122"/>
              </a:rPr>
              <a:t>遇见,我的心开始变得澄澈、向上。品味着书香传送来的美好,我嘴角轻扬。纷乱的世界,繁杂的生活,像细</a:t>
            </a:r>
            <a:br/>
            <a:r>
              <a:rPr lang="zh-CN" altLang="en-US" sz="1417" kern="0" dirty="0">
                <a:solidFill>
                  <a:srgbClr val="000000"/>
                </a:solidFill>
                <a:latin typeface="Times New Roman" pitchFamily="65" charset="-122"/>
                <a:ea typeface="宋体" pitchFamily="65" charset="-122"/>
              </a:rPr>
              <a:t>流归入大海,唯有书带给我一种感动,一种震撼,一种智慧,一种美丽。我遇见了书,从而引发了“将生命的</a:t>
            </a:r>
            <a:br/>
            <a:r>
              <a:rPr lang="zh-CN" altLang="en-US" sz="1417" kern="0" dirty="0">
                <a:solidFill>
                  <a:srgbClr val="000000"/>
                </a:solidFill>
                <a:latin typeface="Times New Roman" pitchFamily="65" charset="-122"/>
                <a:ea typeface="宋体" pitchFamily="65" charset="-122"/>
              </a:rPr>
              <a:t>三分之一给书,你的眼睛便会多一份睿智,心底便会多一份靠拢太阳的勇气”的人生思索。</a:t>
            </a:r>
            <a:endParaRPr lang="zh-CN" altLang="en-US"/>
          </a:p>
        </p:txBody>
      </p:sp>
    </p:spTree>
    <p:custDataLst>
      <p:custData r:id="rId1"/>
    </p:custData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在我苦闷烦恼时,我遇见了一束鲜花,它为我送上醉人的温馨,我发现了“碰上烦恼先‘放一放’,或像蛛丝</a:t>
            </a:r>
            <a:br/>
            <a:r>
              <a:rPr lang="zh-CN" altLang="en-US" sz="1417" kern="0" dirty="0">
                <a:solidFill>
                  <a:srgbClr val="000000"/>
                </a:solidFill>
                <a:latin typeface="Times New Roman" pitchFamily="65" charset="-122"/>
                <a:ea typeface="宋体" pitchFamily="65" charset="-122"/>
              </a:rPr>
              <a:t>一样轻轻拂去”的真谛。</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在我于暗夜徘徊时,我遇见了一束焰火,它像流光溢彩的喷泉给我以隆重的洗礼,虽稍纵即逝,我却明白了</a:t>
            </a:r>
            <a:br/>
            <a:r>
              <a:rPr lang="zh-CN" altLang="en-US" sz="1417" kern="0" dirty="0">
                <a:solidFill>
                  <a:srgbClr val="000000"/>
                </a:solidFill>
                <a:latin typeface="Times New Roman" pitchFamily="65" charset="-122"/>
                <a:ea typeface="宋体" pitchFamily="65" charset="-122"/>
              </a:rPr>
              <a:t>“黑暗中的光明短暂,但它属于我”。</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在我</a:t>
            </a:r>
            <a:r>
              <a:rPr lang="zh-CN" altLang="en-US" sz="1417" kern="0" dirty="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孤立静止不是生活,不停遇见的人生才是多彩的。感谢遇见,正因为有了这些美丽、幸福、快乐的遇见,才</a:t>
            </a:r>
            <a:br/>
            <a:r>
              <a:rPr lang="zh-CN" altLang="en-US" sz="1417" kern="0" dirty="0">
                <a:solidFill>
                  <a:srgbClr val="000000"/>
                </a:solidFill>
                <a:latin typeface="Times New Roman" pitchFamily="65" charset="-122"/>
                <a:ea typeface="宋体" pitchFamily="65" charset="-122"/>
              </a:rPr>
              <a:t>使我发觉生活的明媚。</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点评    这是一篇抒情散文,作者描写了生活中的种种遇见:遇见小草,遇见书本,遇见鲜花,遇见焰火</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每</a:t>
            </a:r>
            <a:br/>
            <a:r>
              <a:rPr lang="zh-CN" altLang="en-US" sz="1417" kern="0" dirty="0">
                <a:solidFill>
                  <a:srgbClr val="000000"/>
                </a:solidFill>
                <a:latin typeface="Times New Roman" pitchFamily="65" charset="-122"/>
                <a:ea typeface="宋体" pitchFamily="65" charset="-122"/>
              </a:rPr>
              <a:t>一次遇见都让作者有所收获:希望、感动、智慧、勇气、珍惜</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文章内容充实,文笔细腻,作者热爱生</a:t>
            </a:r>
            <a:br/>
            <a:r>
              <a:rPr lang="zh-CN" altLang="en-US" sz="1417" kern="0" dirty="0">
                <a:solidFill>
                  <a:srgbClr val="000000"/>
                </a:solidFill>
                <a:latin typeface="Times New Roman" pitchFamily="65" charset="-122"/>
                <a:ea typeface="宋体" pitchFamily="65" charset="-122"/>
              </a:rPr>
              <a:t>活、感恩生活的形象通过其流淌的文思自然生动地体现出来。</a:t>
            </a:r>
            <a:endParaRPr lang="zh-CN" altLang="en-US"/>
          </a:p>
        </p:txBody>
      </p:sp>
    </p:spTree>
    <p:custDataLst>
      <p:custData r:id="rId1"/>
    </p:custData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8831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7.</a:t>
            </a:r>
            <a:r>
              <a:rPr lang="zh-CN" altLang="en-US" sz="1417" kern="0" dirty="0">
                <a:solidFill>
                  <a:srgbClr val="000000"/>
                </a:solidFill>
                <a:latin typeface="Times New Roman" pitchFamily="65" charset="-122"/>
                <a:ea typeface="宋体" pitchFamily="65" charset="-122"/>
              </a:rPr>
              <a:t>(2016长沙,25)作文。(50分)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我们都是平凡的人,我们所经历的事也大多是平常的小事,但我们若深入观察,仔细领悟,会发现在凡人小事</a:t>
            </a:r>
            <a:br>
              <a:rPr dirty="0"/>
            </a:br>
            <a:r>
              <a:rPr lang="zh-CN" altLang="en-US" sz="1417" kern="0" dirty="0">
                <a:solidFill>
                  <a:srgbClr val="000000"/>
                </a:solidFill>
                <a:latin typeface="Times New Roman" pitchFamily="65" charset="-122"/>
                <a:ea typeface="宋体" pitchFamily="65" charset="-122"/>
              </a:rPr>
              <a:t>的背后,其实也有很多令我们感动或者让我们深思的东西。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请以“凡人小事的背后”为题写一篇文章。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要求:(1)文体自选(诗歌除外),不少于600字;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(2)文中不得出现真实的人名、校名、地名;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(3)卷面整洁,字迹清楚。</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这是一道全命题作文题,注意关键词“凡人小事”“背后”。如果写记叙文,写生活中的真实</a:t>
            </a:r>
            <a:br>
              <a:rPr dirty="0"/>
            </a:br>
            <a:r>
              <a:rPr lang="zh-CN" altLang="en-US" sz="1417" kern="0" dirty="0">
                <a:solidFill>
                  <a:srgbClr val="000000"/>
                </a:solidFill>
                <a:latin typeface="Times New Roman" pitchFamily="65" charset="-122"/>
                <a:ea typeface="宋体" pitchFamily="65" charset="-122"/>
              </a:rPr>
              <a:t>事件即可,“背后”意味着要挖掘其中的深意。叙述完某件事情之后,要有一定的篇幅议论深化主题,写出</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文章的深度,写出真情实感。如果写议论文,就要先确定一个中心论点,如“凡人也有伟大之处”,然后按照</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严谨清晰的思路加以论证。</a:t>
            </a:r>
          </a:p>
        </p:txBody>
      </p:sp>
    </p:spTree>
    <p:custDataLst>
      <p:custData r:id="rId1"/>
    </p:custData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626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8.</a:t>
            </a:r>
            <a:r>
              <a:rPr lang="zh-CN" altLang="en-US" sz="1417" kern="0" dirty="0">
                <a:solidFill>
                  <a:srgbClr val="000000"/>
                </a:solidFill>
                <a:latin typeface="Times New Roman" pitchFamily="65" charset="-122"/>
                <a:ea typeface="宋体" pitchFamily="65" charset="-122"/>
              </a:rPr>
              <a:t>(2020重庆A卷改编,22)作文。(55分)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要求:①内容具体,有真情实感;②除诗歌外,文体不限;③不少于500字;④凡涉及真实的人名、校名、地名,</a:t>
            </a:r>
            <a:br>
              <a:rPr dirty="0"/>
            </a:br>
            <a:r>
              <a:rPr lang="zh-CN" altLang="en-US" sz="1417" kern="0" dirty="0">
                <a:solidFill>
                  <a:srgbClr val="000000"/>
                </a:solidFill>
                <a:latin typeface="Times New Roman" pitchFamily="65" charset="-122"/>
                <a:ea typeface="宋体" pitchFamily="65" charset="-122"/>
              </a:rPr>
              <a:t>一律用A、B、C等英文字母代替;⑤不得抄袭。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历练,就是经历世事,得到锻炼,炼就意志与品质。历练的过程就是成长的过程,杜小康经历放鸭的孤独,让</a:t>
            </a:r>
            <a:br>
              <a:rPr dirty="0"/>
            </a:br>
            <a:r>
              <a:rPr lang="zh-CN" altLang="en-US" sz="1417" kern="0" dirty="0">
                <a:solidFill>
                  <a:srgbClr val="000000"/>
                </a:solidFill>
                <a:latin typeface="Times New Roman" pitchFamily="65" charset="-122"/>
                <a:ea typeface="宋体" pitchFamily="65" charset="-122"/>
              </a:rPr>
              <a:t>自己走向成熟;莫顿·亨特经过悬崖历险,领悟了人生哲理</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亲爱的你,经受过哪些历练,获得了怎样的感</a:t>
            </a:r>
            <a:br>
              <a:rPr dirty="0"/>
            </a:br>
            <a:r>
              <a:rPr lang="zh-CN" altLang="en-US" sz="1417" kern="0" dirty="0">
                <a:solidFill>
                  <a:srgbClr val="000000"/>
                </a:solidFill>
                <a:latin typeface="Times New Roman" pitchFamily="65" charset="-122"/>
                <a:ea typeface="宋体" pitchFamily="65" charset="-122"/>
              </a:rPr>
              <a:t>悟呢?请完成下面的作文。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题目:历练</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这是一道全命题作文题,题干中没有晦涩难懂的词语,题目的意思也很清楚。要养成关注提示</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语的习惯。提示语对“历练”作了解释:历练,就是经历世事,得到锻炼,炼就意志与品质。并且在后面的</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举例中表明</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历练”是“成长的过程”。提示语的最后一句“经受过哪些历练</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获得了怎样的感悟”确</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定了写作的重点</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即应写自己成长的过程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在这一过程中炼就了怎样的意志与品质</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又收获了怎样的人生感</a:t>
            </a:r>
          </a:p>
        </p:txBody>
      </p:sp>
    </p:spTree>
    <p:custDataLst>
      <p:custData r:id="rId1"/>
    </p:custData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10470" y="1198553"/>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悟。题目接近生活,有许多事件可写,选材上,既可以写自己经受过困难、挫折后,获得了人生的感悟;也可</a:t>
            </a:r>
            <a:br>
              <a:rPr dirty="0"/>
            </a:br>
            <a:r>
              <a:rPr lang="zh-CN" altLang="en-US" sz="1417" kern="0" dirty="0">
                <a:solidFill>
                  <a:srgbClr val="000000"/>
                </a:solidFill>
                <a:latin typeface="Times New Roman" pitchFamily="65" charset="-122"/>
                <a:ea typeface="宋体" pitchFamily="65" charset="-122"/>
              </a:rPr>
              <a:t>以写自己成功后,获得了成就感、喜悦感。可以从校园、家庭、社会等范围中进行梳理,选择小而新的事</a:t>
            </a:r>
            <a:br>
              <a:rPr dirty="0"/>
            </a:br>
            <a:r>
              <a:rPr lang="zh-CN" altLang="en-US" sz="1417" kern="0" dirty="0">
                <a:solidFill>
                  <a:srgbClr val="000000"/>
                </a:solidFill>
                <a:latin typeface="Times New Roman" pitchFamily="65" charset="-122"/>
                <a:ea typeface="宋体" pitchFamily="65" charset="-122"/>
              </a:rPr>
              <a:t>件,切忌假大空,更忌盲目套用。表达方式上,综合运用记叙、描写、议论、抒情等多种表达方式,尤其是作</a:t>
            </a:r>
            <a:br>
              <a:rPr dirty="0"/>
            </a:br>
            <a:r>
              <a:rPr lang="zh-CN" altLang="en-US" sz="1417" kern="0" dirty="0">
                <a:solidFill>
                  <a:srgbClr val="000000"/>
                </a:solidFill>
                <a:latin typeface="Times New Roman" pitchFamily="65" charset="-122"/>
                <a:ea typeface="宋体" pitchFamily="65" charset="-122"/>
              </a:rPr>
              <a:t>文中应有生动、细腻的描写,使文章生动、精彩。切忌只有空洞的思考,而无生动的描写。文章结尾应在</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议论和抒情中,点明中心,升华主题。</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例文赏析</a:t>
            </a:r>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历　练</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夏日燥热的风烘烤着大地,那种炙热的感觉至今我也无法忘怀。</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火辣辣的夏天,骄阳在天空中耀武扬威。我们学校更是为了第二天的军训而忙得不可开交。起初,大家听</a:t>
            </a:r>
          </a:p>
        </p:txBody>
      </p:sp>
    </p:spTree>
    <p:custDataLst>
      <p:custData r:id="rId1"/>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39032" y="1061994"/>
            <a:ext cx="8505000" cy="3637021"/>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说是军训,都不以为意,只是害怕穿着厚厚的校服,站在炽热的太阳下,忍受令人窒息的热。很快学校下通</a:t>
            </a:r>
            <a:br>
              <a:rPr dirty="0"/>
            </a:br>
            <a:r>
              <a:rPr lang="zh-CN" altLang="en-US" sz="1417" kern="0" dirty="0">
                <a:solidFill>
                  <a:srgbClr val="000000"/>
                </a:solidFill>
                <a:latin typeface="Times New Roman" pitchFamily="65" charset="-122"/>
                <a:ea typeface="宋体" pitchFamily="65" charset="-122"/>
              </a:rPr>
              <a:t>知:“所有同学一律穿校服进行军训。”班里一片沸腾。第二天,同学们背着书包,穿着校服,忍受着燥热</a:t>
            </a:r>
            <a:br>
              <a:rPr dirty="0"/>
            </a:br>
            <a:r>
              <a:rPr lang="zh-CN" altLang="en-US" sz="1417" kern="0" dirty="0">
                <a:solidFill>
                  <a:srgbClr val="000000"/>
                </a:solidFill>
                <a:latin typeface="Times New Roman" pitchFamily="65" charset="-122"/>
                <a:ea typeface="宋体" pitchFamily="65" charset="-122"/>
              </a:rPr>
              <a:t>来到学校。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知了在树上不停地叫着,使燥热侵入了人的思想。不久,训练开始了。训练我们的是个铜色皮肤、浓眉</a:t>
            </a:r>
            <a:br>
              <a:rPr dirty="0"/>
            </a:br>
            <a:r>
              <a:rPr lang="zh-CN" altLang="en-US" sz="1417" kern="0" dirty="0">
                <a:solidFill>
                  <a:srgbClr val="000000"/>
                </a:solidFill>
                <a:latin typeface="Times New Roman" pitchFamily="65" charset="-122"/>
                <a:ea typeface="宋体" pitchFamily="65" charset="-122"/>
              </a:rPr>
              <a:t>毛、大方脸的教官。简单的自我介绍后,他吹响了训练的第一哨。“稍息!”大家齐刷刷地做动作。“今</a:t>
            </a:r>
            <a:br>
              <a:rPr dirty="0"/>
            </a:br>
            <a:r>
              <a:rPr lang="zh-CN" altLang="en-US" sz="1417" kern="0" dirty="0">
                <a:solidFill>
                  <a:srgbClr val="000000"/>
                </a:solidFill>
                <a:latin typeface="Times New Roman" pitchFamily="65" charset="-122"/>
                <a:ea typeface="宋体" pitchFamily="65" charset="-122"/>
              </a:rPr>
              <a:t>天我们来练站姿,听我口令,立正!”大家挺起腰板,“你们要一动不动地站着,直到我喊停为止。”于是大</a:t>
            </a:r>
            <a:br>
              <a:rPr dirty="0"/>
            </a:br>
            <a:r>
              <a:rPr lang="zh-CN" altLang="en-US" sz="1417" kern="0" dirty="0">
                <a:solidFill>
                  <a:srgbClr val="000000"/>
                </a:solidFill>
                <a:latin typeface="Times New Roman" pitchFamily="65" charset="-122"/>
                <a:ea typeface="宋体" pitchFamily="65" charset="-122"/>
              </a:rPr>
              <a:t>家都站得笔直,一分钟,两分钟……教官一句话也不说,围着我们的队伍转圈检查,只要有人稍微动一动,或</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站得不标准,教官就会拍拍他。我觉得越来越热了。汗水从鼻尖渗出来,沿着鼻翼下滑,流到脖子上又痒又</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黏。我真想抬起胳膊去擦一擦。那个巨大的太阳</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似乎要把我们烤焦。不知站了多久</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腿渐渐有些麻木。</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我看到远处的物体有些扭曲</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就像从燃烧得正旺盛的火焰中看到的一样。渐渐地</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我的呼吸也变得急促。</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“稍息</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随着教官的一声口令</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一种说不出的释然涌上心头。“今天大家辛苦了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很高兴你们能在如此炎</a:t>
            </a:r>
          </a:p>
        </p:txBody>
      </p:sp>
    </p:spTree>
    <p:custDataLst>
      <p:custData r:id="rId1"/>
    </p:custData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77732"/>
            <a:ext cx="8505000" cy="3649845"/>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热的天气里坚持下来。我相信你们已经享受到了坚持带来的战果,更希望通过这次训练,你们能够明白:遇</a:t>
            </a:r>
            <a:br>
              <a:rPr dirty="0"/>
            </a:br>
            <a:r>
              <a:rPr lang="zh-CN" altLang="en-US" sz="1417" kern="0" dirty="0">
                <a:solidFill>
                  <a:srgbClr val="000000"/>
                </a:solidFill>
                <a:latin typeface="Times New Roman" pitchFamily="65" charset="-122"/>
                <a:ea typeface="宋体" pitchFamily="65" charset="-122"/>
              </a:rPr>
              <a:t>到任何困难,都要坚持,都要敢闯敢拼!”训练在一阵热烈的掌声中结束,操场上留下了太阳烫手的热,也留</a:t>
            </a:r>
            <a:br>
              <a:rPr dirty="0"/>
            </a:br>
            <a:r>
              <a:rPr lang="zh-CN" altLang="en-US" sz="1417" kern="0" dirty="0">
                <a:solidFill>
                  <a:srgbClr val="000000"/>
                </a:solidFill>
                <a:latin typeface="Times New Roman" pitchFamily="65" charset="-122"/>
                <a:ea typeface="宋体" pitchFamily="65" charset="-122"/>
              </a:rPr>
              <a:t>下了我们的汗水。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真金不怕火炼,正是那次在火炉一般的天气中进行的训练,告诉我:只有经历锤炼,铁才会成钢;只有经历锤</a:t>
            </a:r>
            <a:br>
              <a:rPr dirty="0"/>
            </a:br>
            <a:r>
              <a:rPr lang="zh-CN" altLang="en-US" sz="1417" kern="0" dirty="0">
                <a:solidFill>
                  <a:srgbClr val="000000"/>
                </a:solidFill>
                <a:latin typeface="Times New Roman" pitchFamily="65" charset="-122"/>
                <a:ea typeface="宋体" pitchFamily="65" charset="-122"/>
              </a:rPr>
              <a:t>炼,石才能成金;只有经过历练,我们才能变成有用的人。历练使人成长,历练使人成才。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点评    本文是一篇记叙文,写“我”经过了军训这件事的历练,获得了“坚持”的优秀品质,并且感悟到:</a:t>
            </a:r>
            <a:br>
              <a:rPr dirty="0"/>
            </a:br>
            <a:r>
              <a:rPr lang="zh-CN" altLang="en-US" sz="1417" kern="0" dirty="0">
                <a:solidFill>
                  <a:srgbClr val="000000"/>
                </a:solidFill>
                <a:latin typeface="Times New Roman" pitchFamily="65" charset="-122"/>
                <a:ea typeface="宋体" pitchFamily="65" charset="-122"/>
              </a:rPr>
              <a:t>遇到任何困难,都要坚持,都要敢闯敢拼。亮点借鉴:①开篇就写了天气的炎热,语言简洁,且设置了悬念,能</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够吸引读者。②细节描写给人身临其境的感觉。如“汗水从鼻尖渗出来,沿着鼻翼下滑,流到脖子上又痒</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又黏。我真想抬起胳膊去擦一擦”。③以景衬情,有机结合。文章多次写到天气的炎热,如“我看到远处</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的物体有些扭曲,就像从燃烧得正旺盛的火焰中看到的一样”“操场上留下了太阳烫手的热”,恰当地烘</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托了作者的心情,突出了文章中心。④文章结尾精彩点题,升华主旨。</a:t>
            </a:r>
          </a:p>
        </p:txBody>
      </p:sp>
    </p:spTree>
    <p:custDataLst>
      <p:custData r:id="rId1"/>
    </p:custData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0083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9.</a:t>
            </a:r>
            <a:r>
              <a:rPr lang="zh-CN" altLang="en-US" sz="1417" kern="0" dirty="0">
                <a:solidFill>
                  <a:srgbClr val="000000"/>
                </a:solidFill>
                <a:latin typeface="Times New Roman" pitchFamily="65" charset="-122"/>
                <a:ea typeface="宋体" pitchFamily="65" charset="-122"/>
              </a:rPr>
              <a:t>(2020新疆,24)阅读下面文字,按要求作文。(60分)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最熟悉的莫过是日日走过的路,最渴望的常常是他乡陌生的路,最难忘的永远是苦苦奋斗的人生路</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日日走过的路,最平淡,最熟悉,长大后却最思念,最难忘。有时候,我们一生的光荣都已经蕴藏在这条路上</a:t>
            </a:r>
            <a:br>
              <a:rPr dirty="0"/>
            </a:b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请以“放学路上”为题,写一篇以记叙为主的文章。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要求:(1)文中不能出现真实的地名、校名和人名;(2)不少于600字;(3)字迹工整,书写规范,标点正确。</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作文的题目是“放学路上”,放学的路是我们最熟悉的路之一,日日走过。这条路上充满了放</a:t>
            </a:r>
            <a:br>
              <a:rPr dirty="0"/>
            </a:br>
            <a:r>
              <a:rPr lang="zh-CN" altLang="en-US" sz="1417" kern="0" dirty="0">
                <a:solidFill>
                  <a:srgbClr val="000000"/>
                </a:solidFill>
                <a:latin typeface="Times New Roman" pitchFamily="65" charset="-122"/>
                <a:ea typeface="宋体" pitchFamily="65" charset="-122"/>
              </a:rPr>
              <a:t>学时的美好回忆:有放学时的嬉戏打闹,有路边看蚂蚁搬家的惊喜和沉迷</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这些都给你带来了深刻的感</a:t>
            </a:r>
            <a:br>
              <a:rPr dirty="0"/>
            </a:br>
            <a:r>
              <a:rPr lang="zh-CN" altLang="en-US" sz="1417" kern="0" dirty="0">
                <a:solidFill>
                  <a:srgbClr val="000000"/>
                </a:solidFill>
                <a:latin typeface="Times New Roman" pitchFamily="65" charset="-122"/>
                <a:ea typeface="宋体" pitchFamily="65" charset="-122"/>
              </a:rPr>
              <a:t>悟。题目要求写一篇以记叙为主的文章。写作时,要选择放学路上最值得纪念、最难忘,给你带来深刻感</a:t>
            </a:r>
            <a:endParaRPr lang="zh-CN" altLang="en-US" dirty="0"/>
          </a:p>
        </p:txBody>
      </p:sp>
    </p:spTree>
    <p:custDataLst>
      <p:custData r:id="rId1"/>
    </p:custData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触的人、事进行叙述。在叙述过程中,可以使用细节描写,通过具体的动作、心理、语言等描写,表达内心</a:t>
            </a:r>
            <a:br>
              <a:rPr dirty="0"/>
            </a:br>
            <a:r>
              <a:rPr lang="zh-CN" altLang="en-US" sz="1417" kern="0" dirty="0">
                <a:solidFill>
                  <a:srgbClr val="000000"/>
                </a:solidFill>
                <a:latin typeface="Times New Roman" pitchFamily="65" charset="-122"/>
                <a:ea typeface="宋体" pitchFamily="65" charset="-122"/>
              </a:rPr>
              <a:t>的感受,写出真情实感。在材料安排上,注意详略得当。可以使用以小见大的写法,从放学路上发生的日常</a:t>
            </a:r>
            <a:br>
              <a:rPr dirty="0"/>
            </a:br>
            <a:r>
              <a:rPr lang="zh-CN" altLang="en-US" sz="1417" kern="0" dirty="0">
                <a:solidFill>
                  <a:srgbClr val="000000"/>
                </a:solidFill>
                <a:latin typeface="Times New Roman" pitchFamily="65" charset="-122"/>
                <a:ea typeface="宋体" pitchFamily="65" charset="-122"/>
              </a:rPr>
              <a:t>小事的记叙中凸显大的主旨,给人以启示。</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放学路上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放学回家的这条路,我已经走了好多年了。从幼儿园、小学直至初中,我一直背着沉甸甸的书包,走在回家</a:t>
            </a:r>
            <a:br>
              <a:rPr dirty="0"/>
            </a:br>
            <a:r>
              <a:rPr lang="zh-CN" altLang="en-US" sz="1417" kern="0" dirty="0">
                <a:solidFill>
                  <a:srgbClr val="000000"/>
                </a:solidFill>
                <a:latin typeface="Times New Roman" pitchFamily="65" charset="-122"/>
                <a:ea typeface="宋体" pitchFamily="65" charset="-122"/>
              </a:rPr>
              <a:t>的路上。但自从进了中学以后,我才发现了以前和现在在放学路上的差异。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记得上幼儿园时,每天一放学,我便连奔带跑地来到幼儿园门口,睁大眼睛,寻找来接我回家的爷爷。那时</a:t>
            </a:r>
            <a:br>
              <a:rPr dirty="0"/>
            </a:br>
            <a:r>
              <a:rPr lang="zh-CN" altLang="en-US" sz="1417" kern="0" dirty="0">
                <a:solidFill>
                  <a:srgbClr val="000000"/>
                </a:solidFill>
                <a:latin typeface="Times New Roman" pitchFamily="65" charset="-122"/>
                <a:ea typeface="宋体" pitchFamily="65" charset="-122"/>
              </a:rPr>
              <a:t>候,爷爷只要一见到我,就会像变魔术似的从口袋里摸出一个小盒子,盒子内装着许多好吃的东西,有巧克</a:t>
            </a:r>
            <a:br>
              <a:rPr dirty="0"/>
            </a:br>
            <a:r>
              <a:rPr lang="zh-CN" altLang="en-US" sz="1417" kern="0" dirty="0">
                <a:solidFill>
                  <a:srgbClr val="000000"/>
                </a:solidFill>
                <a:latin typeface="Times New Roman" pitchFamily="65" charset="-122"/>
                <a:ea typeface="宋体" pitchFamily="65" charset="-122"/>
              </a:rPr>
              <a:t>力、奶糖、锅巴</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在放学回家的路上,我只要一见到喜爱的玩具,便缠着爷爷买下,爷爷拗不过我,再加上</a:t>
            </a:r>
            <a:endParaRPr lang="zh-CN" altLang="en-US" dirty="0"/>
          </a:p>
        </p:txBody>
      </p:sp>
    </p:spTree>
    <p:custDataLst>
      <p:custData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3335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(2020岳阳,26&lt;题目二&gt; )作文。(50分,其中含书写5分)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姚明有一次在演讲中说:“十岁左右,我刚接触篮球,罚球很烂。有一次,我的母亲和我的启蒙教练一边站</a:t>
            </a:r>
            <a:br>
              <a:rPr dirty="0"/>
            </a:br>
            <a:r>
              <a:rPr lang="zh-CN" altLang="en-US" sz="1417" kern="0" dirty="0">
                <a:solidFill>
                  <a:srgbClr val="000000"/>
                </a:solidFill>
                <a:latin typeface="Times New Roman" pitchFamily="65" charset="-122"/>
                <a:ea typeface="宋体" pitchFamily="65" charset="-122"/>
              </a:rPr>
              <a:t>一个,陪着我罚球,越罚我压力越大,但最后还是罚进了。那是因为我突然想到,我已经付出了那么多,我没</a:t>
            </a:r>
            <a:br>
              <a:rPr dirty="0"/>
            </a:br>
            <a:r>
              <a:rPr lang="zh-CN" altLang="en-US" sz="1417" kern="0" dirty="0">
                <a:solidFill>
                  <a:srgbClr val="000000"/>
                </a:solidFill>
                <a:latin typeface="Times New Roman" pitchFamily="65" charset="-122"/>
                <a:ea typeface="宋体" pitchFamily="65" charset="-122"/>
              </a:rPr>
              <a:t>有理由放弃,我必须要罚进,而且我必须要去面对。”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姚明的演讲引起了你哪些触动和联想?请你以“勇敢面对”为题写一篇文章。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要求:(1)不少于600字;(2)文体(诗歌除外)不限;(3)不要出现所在学校的校名或师生姓名。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思路点拨　姚明的演讲表明了一个道理:人生路上遇到“难题”,我们应该勇敢面对,要想着如何解决,不</a:t>
            </a:r>
            <a:br>
              <a:rPr dirty="0"/>
            </a:br>
            <a:r>
              <a:rPr lang="zh-CN" altLang="en-US" sz="1417" kern="0" dirty="0">
                <a:solidFill>
                  <a:srgbClr val="000000"/>
                </a:solidFill>
                <a:latin typeface="Times New Roman" pitchFamily="65" charset="-122"/>
                <a:ea typeface="宋体" pitchFamily="65" charset="-122"/>
              </a:rPr>
              <a:t>轻言放弃。可以从自己的经历中选取素材,表明自己遇到难题时是如何应对和解决的,表达从中感悟到了</a:t>
            </a:r>
            <a:br>
              <a:rPr dirty="0"/>
            </a:br>
            <a:r>
              <a:rPr lang="zh-CN" altLang="en-US" sz="1417" kern="0" dirty="0">
                <a:solidFill>
                  <a:srgbClr val="000000"/>
                </a:solidFill>
                <a:latin typeface="Times New Roman" pitchFamily="65" charset="-122"/>
                <a:ea typeface="宋体" pitchFamily="65" charset="-122"/>
              </a:rPr>
              <a:t>什么;或者是论证为什么要勇敢面对人生路上的难题,切忌空洞地说理,要用古今中外名人具体的事例等对</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观点加以论证,增强文章的说服力。</a:t>
            </a:r>
            <a:endParaRPr lang="zh-CN" altLang="en-US" dirty="0"/>
          </a:p>
        </p:txBody>
      </p:sp>
    </p:spTree>
    <p:custDataLst>
      <p:custData r:id="rId1"/>
    </p:custData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对我的宠爱,总是毫不犹豫地掏钱买给我。那时,放学回家路上是我一天中最开心的时刻。</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上小学后,随着我渐渐地长大,我开始独自回家。尽管少了爷爷的小盒子,但我的周围多了几个好“哥儿</a:t>
            </a:r>
            <a:br/>
            <a:r>
              <a:rPr lang="zh-CN" altLang="en-US" sz="1417" kern="0" dirty="0">
                <a:solidFill>
                  <a:srgbClr val="000000"/>
                </a:solidFill>
                <a:latin typeface="Times New Roman" pitchFamily="65" charset="-122"/>
                <a:ea typeface="宋体" pitchFamily="65" charset="-122"/>
              </a:rPr>
              <a:t>们”,大家结伴而行,有时还追逐打闹,一路充满笑声。那时,我觉得放学路上是一天中最轻松的时候。</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上初中了,我和我的好朋友分开了,我独自到离家很远的一所初中上学。放学回家的路上,只剩下孤零零的</a:t>
            </a:r>
            <a:br/>
            <a:r>
              <a:rPr lang="zh-CN" altLang="en-US" sz="1417" kern="0" dirty="0">
                <a:solidFill>
                  <a:srgbClr val="000000"/>
                </a:solidFill>
                <a:latin typeface="Times New Roman" pitchFamily="65" charset="-122"/>
                <a:ea typeface="宋体" pitchFamily="65" charset="-122"/>
              </a:rPr>
              <a:t>一个人。那时,天色已晚,远处是万家灯火,我的肚子空空的,心中更是空空的,好像失去了什么。每当我用</a:t>
            </a:r>
            <a:br/>
            <a:r>
              <a:rPr lang="zh-CN" altLang="en-US" sz="1417" kern="0" dirty="0">
                <a:solidFill>
                  <a:srgbClr val="000000"/>
                </a:solidFill>
                <a:latin typeface="Times New Roman" pitchFamily="65" charset="-122"/>
                <a:ea typeface="宋体" pitchFamily="65" charset="-122"/>
              </a:rPr>
              <a:t>尽力气挤上公交车时,总是不小心挤着别人或踩着别人,面对别人的白眼,我只得不停地道歉。每当我独自</a:t>
            </a:r>
            <a:br/>
            <a:r>
              <a:rPr lang="zh-CN" altLang="en-US" sz="1417" kern="0" dirty="0">
                <a:solidFill>
                  <a:srgbClr val="000000"/>
                </a:solidFill>
                <a:latin typeface="Times New Roman" pitchFamily="65" charset="-122"/>
                <a:ea typeface="宋体" pitchFamily="65" charset="-122"/>
              </a:rPr>
              <a:t>一人背着沉甸甸的书包,默默地走在大街小巷时,总会感到很孤单,脑海中不断浮现出幼儿园和小学时放学</a:t>
            </a:r>
            <a:br/>
            <a:r>
              <a:rPr lang="zh-CN" altLang="en-US" sz="1417" kern="0" dirty="0">
                <a:solidFill>
                  <a:srgbClr val="000000"/>
                </a:solidFill>
                <a:latin typeface="Times New Roman" pitchFamily="65" charset="-122"/>
                <a:ea typeface="宋体" pitchFamily="65" charset="-122"/>
              </a:rPr>
              <a:t>路上的情景,幻想着那些情景能重现,我真的好怀念过去的快乐时光啊!</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放学回家的路上,一个瘦小的身影在大街上默默地走着,好像一个失群的大雁,飞翔在茫茫的天际之中</a:t>
            </a:r>
            <a:r>
              <a:rPr lang="zh-CN" altLang="en-US" sz="1417" kern="0" dirty="0">
                <a:solidFill>
                  <a:srgbClr val="000000"/>
                </a:solidFill>
                <a:latin typeface="黑体" pitchFamily="65" charset="-122"/>
                <a:ea typeface="宋体" pitchFamily="65" charset="-122"/>
              </a:rPr>
              <a:t>……</a:t>
            </a:r>
            <a:br/>
            <a:r>
              <a:rPr lang="zh-CN" altLang="en-US" sz="1417" kern="0" dirty="0">
                <a:solidFill>
                  <a:srgbClr val="000000"/>
                </a:solidFill>
                <a:latin typeface="Times New Roman" pitchFamily="65" charset="-122"/>
                <a:ea typeface="宋体" pitchFamily="65" charset="-122"/>
              </a:rPr>
              <a:t>但我深深地知道,孩提时代的亲情和童趣随着年龄的增长,已离我远去,我在慢慢长大,去迎接新的挑战。</a:t>
            </a:r>
            <a:endParaRPr lang="zh-CN" altLang="en-US"/>
          </a:p>
        </p:txBody>
      </p:sp>
    </p:spTree>
    <p:custDataLst>
      <p:custData r:id="rId1"/>
    </p:custData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点评    </a:t>
            </a:r>
            <a:r>
              <a:rPr lang="zh-CN" altLang="en-US" sz="1417" kern="0" dirty="0">
                <a:solidFill>
                  <a:srgbClr val="000000"/>
                </a:solidFill>
                <a:latin typeface="Times New Roman" pitchFamily="65" charset="-122"/>
                <a:ea typeface="宋体" pitchFamily="65" charset="-122"/>
              </a:rPr>
              <a:t>本文以时间为序,依次写了幼儿园、小学、初中三个阶段放学路上不同的景象和感受,条理清晰,描</a:t>
            </a:r>
            <a:br>
              <a:rPr dirty="0"/>
            </a:br>
            <a:r>
              <a:rPr lang="zh-CN" altLang="en-US" sz="1417" kern="0" dirty="0">
                <a:solidFill>
                  <a:srgbClr val="000000"/>
                </a:solidFill>
                <a:latin typeface="Times New Roman" pitchFamily="65" charset="-122"/>
                <a:ea typeface="宋体" pitchFamily="65" charset="-122"/>
              </a:rPr>
              <a:t>写生动,作者运用了动作描写、心理描写等手法,写出了不同阶段放学路上开心、轻松、孤独等不同的感</a:t>
            </a:r>
            <a:br>
              <a:rPr dirty="0"/>
            </a:br>
            <a:r>
              <a:rPr lang="zh-CN" altLang="en-US" sz="1417" kern="0" dirty="0">
                <a:solidFill>
                  <a:srgbClr val="000000"/>
                </a:solidFill>
                <a:latin typeface="Times New Roman" pitchFamily="65" charset="-122"/>
                <a:ea typeface="宋体" pitchFamily="65" charset="-122"/>
              </a:rPr>
              <a:t>受。文章结构完整,人物刻画丰满清晰,语言生动,是一篇优秀的考场作文。</a:t>
            </a:r>
            <a:endParaRPr lang="zh-CN" altLang="en-US" dirty="0"/>
          </a:p>
        </p:txBody>
      </p:sp>
    </p:spTree>
    <p:custDataLst>
      <p:custData r:id="rId1"/>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0083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10.</a:t>
            </a:r>
            <a:r>
              <a:rPr lang="zh-CN" altLang="en-US" sz="1417" kern="0" dirty="0">
                <a:solidFill>
                  <a:srgbClr val="000000"/>
                </a:solidFill>
                <a:latin typeface="Times New Roman" pitchFamily="65" charset="-122"/>
                <a:ea typeface="宋体" pitchFamily="65" charset="-122"/>
              </a:rPr>
              <a:t>(2020山东青岛改编,24)作文。(50分)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突如其来的新冠病毒肺炎疫情让我们经历了一个漫长的假期。五月,你接到了复学的通知,重返校园。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请以“重返校园以后”为题目,写一篇记叙文。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要求:①力求写出真切体验与独特感受;②不少于600字;③文中不得出现真实的校名与人名。</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首先,必须要明确本篇作文的写作目的——引导学生关注生活,增强责任意识。其次,要明确以</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“重返校园以后”为题目的作文,写作重点是写“重返校园以后”的见闻感受。最后,还要明确中考作文</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命题的两个重要主旨:关注社会,表达自我。因此,在选材时要注意弘扬社会正能量,选取积极正面的事例</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行文。行文过程中要特别注意以下几点</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注意梳理材料</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化大为小</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找准适合自己的切入点</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写出真情实感</a:t>
            </a:r>
            <a:r>
              <a:rPr lang="en-US" altLang="zh-CN" sz="1417" kern="0" dirty="0">
                <a:solidFill>
                  <a:srgbClr val="000000"/>
                </a:solidFill>
                <a:latin typeface="Times New Roman" pitchFamily="65" charset="-122"/>
                <a:ea typeface="宋体" pitchFamily="65" charset="-122"/>
              </a:rPr>
              <a:t>,</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深化主题。</a:t>
            </a:r>
          </a:p>
        </p:txBody>
      </p:sp>
    </p:spTree>
    <p:custDataLst>
      <p:custData r:id="rId1"/>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341429"/>
            <a:ext cx="8505000" cy="269407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11.</a:t>
            </a:r>
            <a:r>
              <a:rPr lang="zh-CN" altLang="en-US" sz="1417" kern="0" dirty="0">
                <a:solidFill>
                  <a:srgbClr val="000000"/>
                </a:solidFill>
                <a:latin typeface="Times New Roman" pitchFamily="65" charset="-122"/>
                <a:ea typeface="宋体" pitchFamily="65" charset="-122"/>
              </a:rPr>
              <a:t>(2019贵州贵阳,26)“两难”,就是这样或那样都让人为难。生活中,我们难免面临两难的处境:或反复掂</a:t>
            </a:r>
            <a:br>
              <a:rPr dirty="0"/>
            </a:br>
            <a:r>
              <a:rPr lang="zh-CN" altLang="en-US" sz="1417" kern="0" dirty="0">
                <a:solidFill>
                  <a:srgbClr val="000000"/>
                </a:solidFill>
                <a:latin typeface="Times New Roman" pitchFamily="65" charset="-122"/>
                <a:ea typeface="宋体" pitchFamily="65" charset="-122"/>
              </a:rPr>
              <a:t>量,终有决定;或左思右想,仍难决断。这或许是痛苦的抉择,抑或是甜蜜的负担</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请以“这真让人两难啊”为标题,写一篇600~700字的作文。(60分)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写作提示与要求: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(1)写清楚“两难”的原因,充分表现“两难”的处境;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(2)立意明确,真诚地表达对生活的思考、感悟;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(3)选择恰当的人称和角度;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(4)文体明确;</a:t>
            </a:r>
            <a:endParaRPr lang="zh-CN" altLang="en-US" dirty="0"/>
          </a:p>
        </p:txBody>
      </p:sp>
    </p:spTree>
    <p:custDataLst>
      <p:custData r:id="rId1"/>
    </p:custData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341429"/>
            <a:ext cx="8505000" cy="30083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(5)不得套作、抄袭;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(6)文中不可透露考生相关信息。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这是一道命题作文题,有两个审题环节: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第一,关注“选材”,就是选择什么内容来作文,这个内容必须包含“两难”的选择,而且这个“两难”的结</a:t>
            </a:r>
            <a:br>
              <a:rPr dirty="0"/>
            </a:br>
            <a:r>
              <a:rPr lang="zh-CN" altLang="en-US" sz="1417" kern="0" dirty="0">
                <a:solidFill>
                  <a:srgbClr val="000000"/>
                </a:solidFill>
                <a:latin typeface="Times New Roman" pitchFamily="65" charset="-122"/>
                <a:ea typeface="宋体" pitchFamily="65" charset="-122"/>
              </a:rPr>
              <a:t>果是“终有决定”或“无法决断”。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第二,关注文章所要表达的情感。提示语中有情感方面的提示,“痛苦的抉择”“甜蜜的负担”,选择有时</a:t>
            </a:r>
            <a:br>
              <a:rPr dirty="0"/>
            </a:br>
            <a:r>
              <a:rPr lang="zh-CN" altLang="en-US" sz="1417" kern="0" dirty="0">
                <a:solidFill>
                  <a:srgbClr val="000000"/>
                </a:solidFill>
                <a:latin typeface="Times New Roman" pitchFamily="65" charset="-122"/>
                <a:ea typeface="宋体" pitchFamily="65" charset="-122"/>
              </a:rPr>
              <a:t>候是“痛苦”的,有时候是“甜蜜”的。在情感取向上,可以有更广阔的天地。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这个作文题,开放度大,选材范围广。从命题者的角度看,旨在引导学生关注内心世界,以指向成长过程中遇</a:t>
            </a:r>
            <a:br>
              <a:rPr dirty="0"/>
            </a:br>
            <a:r>
              <a:rPr lang="zh-CN" altLang="en-US" sz="1417" kern="0" dirty="0">
                <a:solidFill>
                  <a:srgbClr val="000000"/>
                </a:solidFill>
                <a:latin typeface="Times New Roman" pitchFamily="65" charset="-122"/>
                <a:ea typeface="宋体" pitchFamily="65" charset="-122"/>
              </a:rPr>
              <a:t>到的需要抉择但难以抉择的事。校园、家庭中的事都可以写。在文体上适合写成记叙类文章。</a:t>
            </a:r>
            <a:endParaRPr lang="zh-CN" altLang="en-US" dirty="0"/>
          </a:p>
        </p:txBody>
      </p:sp>
    </p:spTree>
    <p:custDataLst>
      <p:custData r:id="rId1"/>
    </p:custData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75493"/>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例文赏析</a:t>
            </a:r>
            <a:endParaRPr lang="zh-CN" altLang="en-US" sz="1600" b="1"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这真让人两难啊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“你怎么又在看手机!作业做完了吗?”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“我不拿手机了!”我不屑地将手机扔到一旁的桌上。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相似的场景,几乎每天都要上演一遍。我每次许诺今后绝对改正这种坏习惯后,又在每个第二天按捺不住</a:t>
            </a:r>
            <a:br>
              <a:rPr dirty="0"/>
            </a:br>
            <a:r>
              <a:rPr lang="zh-CN" altLang="en-US" sz="1417" kern="0" dirty="0">
                <a:solidFill>
                  <a:srgbClr val="000000"/>
                </a:solidFill>
                <a:latin typeface="Times New Roman" pitchFamily="65" charset="-122"/>
                <a:ea typeface="宋体" pitchFamily="65" charset="-122"/>
              </a:rPr>
              <a:t>内心的冲动,漫无目的地刷手机。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临近中考,许多小伙伴都因为各种原因被没收手机,而妈妈却一次次地选择相信我,相信我随口许下的承</a:t>
            </a:r>
            <a:br>
              <a:rPr dirty="0"/>
            </a:br>
            <a:r>
              <a:rPr lang="zh-CN" altLang="en-US" sz="1417" kern="0" dirty="0">
                <a:solidFill>
                  <a:srgbClr val="000000"/>
                </a:solidFill>
                <a:latin typeface="Times New Roman" pitchFamily="65" charset="-122"/>
                <a:ea typeface="宋体" pitchFamily="65" charset="-122"/>
              </a:rPr>
              <a:t>诺:“我绝对不再在做作业的时候拿手机了。”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此时,又一个黄昏悄然到来,火红的夕阳映在建筑物的玻璃窗上,与远方鲜艳的火烧云交相辉映。我照例打</a:t>
            </a:r>
            <a:br>
              <a:rPr dirty="0"/>
            </a:br>
            <a:r>
              <a:rPr lang="zh-CN" altLang="en-US" sz="1417" kern="0" dirty="0">
                <a:solidFill>
                  <a:srgbClr val="000000"/>
                </a:solidFill>
                <a:latin typeface="Times New Roman" pitchFamily="65" charset="-122"/>
                <a:ea typeface="宋体" pitchFamily="65" charset="-122"/>
              </a:rPr>
              <a:t>开书包,拿出一沓厚厚的作业来。“今天,绝对不会再玩手机了!”我在心里默默下定决心,出于对自己</a:t>
            </a:r>
            <a:br>
              <a:rPr dirty="0"/>
            </a:br>
            <a:r>
              <a:rPr lang="zh-CN" altLang="en-US" sz="1417" kern="0" dirty="0">
                <a:solidFill>
                  <a:srgbClr val="000000"/>
                </a:solidFill>
                <a:latin typeface="Times New Roman" pitchFamily="65" charset="-122"/>
                <a:ea typeface="宋体" pitchFamily="65" charset="-122"/>
              </a:rPr>
              <a:t>“靠谱”的自控力的信任,我把手机放在书桌旁,努力不去看它。</a:t>
            </a:r>
            <a:endParaRPr lang="zh-CN" altLang="en-US" dirty="0"/>
          </a:p>
        </p:txBody>
      </p:sp>
    </p:spTree>
    <p:custDataLst>
      <p:custData r:id="rId1"/>
    </p:custData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41201"/>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可没过半个小时,内心就如同一万只猫在抓,我多想触碰那台冰冷的机器!我害怕自己错过什么热点消息,</a:t>
            </a:r>
            <a:br>
              <a:rPr dirty="0"/>
            </a:br>
            <a:r>
              <a:rPr lang="zh-CN" altLang="en-US" sz="1417" kern="0" dirty="0">
                <a:solidFill>
                  <a:srgbClr val="000000"/>
                </a:solidFill>
                <a:latin typeface="Times New Roman" pitchFamily="65" charset="-122"/>
                <a:ea typeface="宋体" pitchFamily="65" charset="-122"/>
              </a:rPr>
              <a:t>害怕自己错过什么游戏更新,害怕自己错过什么番剧连载</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“你又忘了自己昨天承诺过的话了吗?”一个声音在脑中响起。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“怎么可能!”狼狈地将那颗蠢蠢欲动的心收回,把手机放到了更远的地方,我这才暂时平复了烦躁的心</a:t>
            </a:r>
            <a:br>
              <a:rPr dirty="0"/>
            </a:br>
            <a:r>
              <a:rPr lang="zh-CN" altLang="en-US" sz="1417" kern="0" dirty="0">
                <a:solidFill>
                  <a:srgbClr val="000000"/>
                </a:solidFill>
                <a:latin typeface="Times New Roman" pitchFamily="65" charset="-122"/>
                <a:ea typeface="宋体" pitchFamily="65" charset="-122"/>
              </a:rPr>
              <a:t>绪,投入紧张的学习中去。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英语报纸做听力要扫二维码,我终于有了充足的理由心安理得地拿起手机。打开微信,公众号一栏图标上</a:t>
            </a:r>
            <a:br>
              <a:rPr dirty="0"/>
            </a:br>
            <a:r>
              <a:rPr lang="zh-CN" altLang="en-US" sz="1417" kern="0" dirty="0">
                <a:solidFill>
                  <a:srgbClr val="000000"/>
                </a:solidFill>
                <a:latin typeface="Times New Roman" pitchFamily="65" charset="-122"/>
                <a:ea typeface="宋体" pitchFamily="65" charset="-122"/>
              </a:rPr>
              <a:t>醒目的红点一次次刺激着我的感官,我即将十分自然地点开公众号,坠入那至少得花上我半个小时时间的</a:t>
            </a:r>
            <a:br>
              <a:rPr dirty="0"/>
            </a:br>
            <a:r>
              <a:rPr lang="zh-CN" altLang="en-US" sz="1417" kern="0" dirty="0">
                <a:solidFill>
                  <a:srgbClr val="000000"/>
                </a:solidFill>
                <a:latin typeface="Times New Roman" pitchFamily="65" charset="-122"/>
                <a:ea typeface="宋体" pitchFamily="65" charset="-122"/>
              </a:rPr>
              <a:t>无底深渊</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“我绝对不再在做作业的时候拿手机了!”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那一番郑重的诺言再次响起</a:t>
            </a:r>
            <a:r>
              <a:rPr lang="zh-CN" altLang="en-US" sz="1417" kern="0" dirty="0">
                <a:solidFill>
                  <a:srgbClr val="000000"/>
                </a:solidFill>
                <a:latin typeface="黑体" pitchFamily="65" charset="-122"/>
                <a:ea typeface="宋体" pitchFamily="65" charset="-122"/>
              </a:rPr>
              <a:t>……</a:t>
            </a:r>
            <a:endParaRPr lang="zh-CN" altLang="en-US" dirty="0"/>
          </a:p>
        </p:txBody>
      </p:sp>
    </p:spTree>
    <p:custDataLst>
      <p:custData r:id="rId1"/>
    </p:custData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32845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华灯初上,我终究提前把作业做完了,拿起了我那“久别重逢”的手机。妈妈下班回家,看到这番情形,欣慰</a:t>
            </a:r>
            <a:br>
              <a:rPr dirty="0"/>
            </a:br>
            <a:r>
              <a:rPr lang="zh-CN" altLang="en-US" sz="1417" kern="0" dirty="0">
                <a:solidFill>
                  <a:srgbClr val="000000"/>
                </a:solidFill>
                <a:latin typeface="Times New Roman" pitchFamily="65" charset="-122"/>
                <a:ea typeface="宋体" pitchFamily="65" charset="-122"/>
              </a:rPr>
              <a:t>地点了点头。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此时方知在刚才的两难境地中我做出了多么正确的选择。这份承诺的兑现是多么不易。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在这个两难的选择中,我坚守了自己的承诺,也坚守了内心的美好。</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点评 </a:t>
            </a:r>
            <a:r>
              <a:rPr lang="zh-CN" altLang="en-US" sz="1417" kern="0" dirty="0">
                <a:solidFill>
                  <a:srgbClr val="000000"/>
                </a:solidFill>
                <a:latin typeface="Times New Roman" pitchFamily="65" charset="-122"/>
                <a:ea typeface="宋体" pitchFamily="65" charset="-122"/>
              </a:rPr>
              <a:t>   本文最大的亮点就在于小作者写出了自己内心的真实感受,面对手机中种种有趣的东西,作者想玩</a:t>
            </a:r>
            <a:br>
              <a:rPr dirty="0"/>
            </a:br>
            <a:r>
              <a:rPr lang="zh-CN" altLang="en-US" sz="1417" kern="0" dirty="0">
                <a:solidFill>
                  <a:srgbClr val="000000"/>
                </a:solidFill>
                <a:latin typeface="Times New Roman" pitchFamily="65" charset="-122"/>
                <a:ea typeface="宋体" pitchFamily="65" charset="-122"/>
              </a:rPr>
              <a:t>手机,但这又违背了对自己、对妈妈的承诺。一方面是诱惑,一方面是承诺,作者经历了好几次手与心的</a:t>
            </a:r>
            <a:br>
              <a:rPr dirty="0"/>
            </a:br>
            <a:r>
              <a:rPr lang="zh-CN" altLang="en-US" sz="1417" kern="0" dirty="0">
                <a:solidFill>
                  <a:srgbClr val="000000"/>
                </a:solidFill>
                <a:latin typeface="Times New Roman" pitchFamily="65" charset="-122"/>
                <a:ea typeface="宋体" pitchFamily="65" charset="-122"/>
              </a:rPr>
              <a:t>“斗争”,突出了“两难”。做出了正确的选择后,又以简短的议论点明了情感,也深化了中心。</a:t>
            </a:r>
            <a:endParaRPr lang="zh-CN" altLang="en-US" dirty="0"/>
          </a:p>
        </p:txBody>
      </p:sp>
    </p:spTree>
    <p:custDataLst>
      <p:custData r:id="rId1"/>
    </p:custData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77735"/>
            <a:ext cx="8505000" cy="3335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12.</a:t>
            </a:r>
            <a:r>
              <a:rPr lang="zh-CN" altLang="en-US" sz="1417" kern="0" dirty="0">
                <a:solidFill>
                  <a:srgbClr val="000000"/>
                </a:solidFill>
                <a:latin typeface="Times New Roman" pitchFamily="65" charset="-122"/>
                <a:ea typeface="宋体" pitchFamily="65" charset="-122"/>
              </a:rPr>
              <a:t>(2018江西,20)写作。(50分)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请以“小事”为题,写一篇文章。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要求:(1)文体不限(诗歌除外);(2)不少于600字;(3)文中不得出现真实的人名、校名、地名。</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文题中的“小事”是指日常生活中看起来似乎不被人们所注意的细小事情</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它很平常</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但它却</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蕴含着很重要的意义。其实真正落笔写出的“小事”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都必然蕴含着“小事不小”的寓意。它意在提醒</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人们</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不应忽视日常生活中那些平凡的小事。</a:t>
            </a:r>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文章可以从正反两个方面立意</a:t>
            </a:r>
            <a:r>
              <a:rPr lang="en-US" altLang="zh-CN" sz="1417" kern="0" dirty="0">
                <a:solidFill>
                  <a:srgbClr val="000000"/>
                </a:solidFill>
                <a:latin typeface="Times New Roman" pitchFamily="65" charset="-122"/>
                <a:ea typeface="宋体" pitchFamily="65" charset="-122"/>
              </a:rPr>
              <a:t>:</a:t>
            </a:r>
            <a:endParaRPr lang="zh-CN" altLang="en-US"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①生活中一些看似平常而又不引人注意的小事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却往往蕴含着深刻的教育意义</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从一些小事情常可看出一</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个人的高尚风格或优秀品德。同时</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常常做一点小小的好事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坚持下来</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也可以建立起人们思想品德的“金</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字塔”。</a:t>
            </a:r>
          </a:p>
        </p:txBody>
      </p:sp>
    </p:spTree>
    <p:custDataLst>
      <p:custData r:id="rId1"/>
    </p:custData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0695"/>
            <a:ext cx="8505000" cy="4002634"/>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②一些常被人们忽视的小事却往往会对个人、集体和社会造成重大的危害,不可等闲视之。</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(2)在写法上至少有以下几种:</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①可选取日常生活中先进人物的闪光小事作材料,通过分析说明伟大出自平凡,无数小事累加就是一个奇</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迹;从小事中同样能反映一个人的高尚品质;对于平凡小事,我们切不可不屑一顾,等闲视之,从而表现出</a:t>
            </a:r>
            <a:br>
              <a:rPr dirty="0"/>
            </a:br>
            <a:r>
              <a:rPr lang="zh-CN" altLang="en-US" sz="1417" kern="0" dirty="0">
                <a:solidFill>
                  <a:srgbClr val="000000"/>
                </a:solidFill>
                <a:latin typeface="Times New Roman" pitchFamily="65" charset="-122"/>
                <a:ea typeface="宋体" pitchFamily="65" charset="-122"/>
              </a:rPr>
              <a:t>“小事不小,积少成多,聚沙成塔,伟大源自平凡”的核心观点。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②可用日常生活中人们不太重视的小事来作材料,并加以分析,说明许多貌似平凡的不起眼的小事若不被</a:t>
            </a:r>
            <a:br>
              <a:rPr dirty="0"/>
            </a:br>
            <a:r>
              <a:rPr lang="zh-CN" altLang="en-US" sz="1417" kern="0" dirty="0">
                <a:solidFill>
                  <a:srgbClr val="000000"/>
                </a:solidFill>
                <a:latin typeface="Times New Roman" pitchFamily="65" charset="-122"/>
                <a:ea typeface="宋体" pitchFamily="65" charset="-122"/>
              </a:rPr>
              <a:t>人重视,必将给个人、集体和社会带来巨大损失,从而表达出小事亦要大做,要认真做,比如安全无小事、千</a:t>
            </a:r>
            <a:br>
              <a:rPr dirty="0"/>
            </a:br>
            <a:r>
              <a:rPr lang="zh-CN" altLang="en-US" sz="1417" kern="0" dirty="0">
                <a:solidFill>
                  <a:srgbClr val="000000"/>
                </a:solidFill>
                <a:latin typeface="Times New Roman" pitchFamily="65" charset="-122"/>
                <a:ea typeface="宋体" pitchFamily="65" charset="-122"/>
              </a:rPr>
              <a:t>里之堤毁于蚁穴等等,表明要重视平凡小事的观点。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③可从人们对平凡小事高度重视,注重“量”的积累,从而引起“质”的变化,最终成了“大器”;或从人</a:t>
            </a:r>
            <a:br>
              <a:rPr dirty="0"/>
            </a:br>
            <a:r>
              <a:rPr lang="zh-CN" altLang="en-US" sz="1417" kern="0" dirty="0">
                <a:solidFill>
                  <a:srgbClr val="000000"/>
                </a:solidFill>
                <a:latin typeface="Times New Roman" pitchFamily="65" charset="-122"/>
                <a:ea typeface="宋体" pitchFamily="65" charset="-122"/>
              </a:rPr>
              <a:t>们对一些“小事”放松警惕,“量”的增多导致了“质”的变化,最终激发外界的反应等方面着笔,表达出</a:t>
            </a:r>
            <a:br>
              <a:rPr dirty="0"/>
            </a:br>
            <a:r>
              <a:rPr lang="zh-CN" altLang="en-US" sz="1417" kern="0" dirty="0">
                <a:solidFill>
                  <a:srgbClr val="000000"/>
                </a:solidFill>
                <a:latin typeface="Times New Roman" pitchFamily="65" charset="-122"/>
                <a:ea typeface="宋体" pitchFamily="65" charset="-122"/>
              </a:rPr>
              <a:t>“小事不小”的观点。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④可从日常生活的平凡小事中发现人物的精神品质,发现生活的真谛等。</a:t>
            </a:r>
            <a:endParaRPr lang="zh-CN" altLang="en-US" dirty="0"/>
          </a:p>
        </p:txBody>
      </p:sp>
    </p:spTree>
    <p:custDataLst>
      <p:custData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(2019岳阳,26&lt;题目一&gt;)作文(50分,其中含书写5分)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“握手言欢”“握手言和”“握手成交”“大手握小手”“何时重握手”“和美好时光握手”“和每一</a:t>
            </a:r>
            <a:br>
              <a:rPr dirty="0"/>
            </a:br>
            <a:r>
              <a:rPr lang="zh-CN" altLang="en-US" sz="1417" kern="0" dirty="0">
                <a:solidFill>
                  <a:srgbClr val="000000"/>
                </a:solidFill>
                <a:latin typeface="Times New Roman" pitchFamily="65" charset="-122"/>
                <a:ea typeface="宋体" pitchFamily="65" charset="-122"/>
              </a:rPr>
              <a:t>棵树握手”“一切从握手开始”</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相信这些词语和句子一定会引发你的联想与思考。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请以“握手”为题,写一篇文章。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要求:①不少于600字;②文体(诗歌除外)不限;③不要出现所在学校的校名或师生姓名。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思路点拨　这是一道全命题作文题。学生根据自己的生活体验和感悟,选择适合自己的角度立意。可以</a:t>
            </a:r>
            <a:br>
              <a:rPr dirty="0"/>
            </a:br>
            <a:r>
              <a:rPr lang="zh-CN" altLang="en-US" sz="1417" kern="0" dirty="0">
                <a:solidFill>
                  <a:srgbClr val="000000"/>
                </a:solidFill>
                <a:latin typeface="Times New Roman" pitchFamily="65" charset="-122"/>
                <a:ea typeface="宋体" pitchFamily="65" charset="-122"/>
              </a:rPr>
              <a:t>是和朋友之间的握手言和;可以是与父母、老师握手,表示理解和感恩;可以是和陌生人之间的握手,表示</a:t>
            </a:r>
            <a:br>
              <a:rPr dirty="0"/>
            </a:br>
            <a:r>
              <a:rPr lang="zh-CN" altLang="en-US" sz="1417" kern="0" dirty="0">
                <a:solidFill>
                  <a:srgbClr val="000000"/>
                </a:solidFill>
                <a:latin typeface="Times New Roman" pitchFamily="65" charset="-122"/>
                <a:ea typeface="宋体" pitchFamily="65" charset="-122"/>
              </a:rPr>
              <a:t>友善;也可以是和抽象的概念握手,如失败、挫折、伤感、喜悦等。选择适合自己的文体展开写作,写记叙</a:t>
            </a:r>
            <a:br>
              <a:rPr dirty="0"/>
            </a:br>
            <a:r>
              <a:rPr lang="zh-CN" altLang="en-US" sz="1417" kern="0" dirty="0">
                <a:solidFill>
                  <a:srgbClr val="000000"/>
                </a:solidFill>
                <a:latin typeface="Times New Roman" pitchFamily="65" charset="-122"/>
                <a:ea typeface="宋体" pitchFamily="65" charset="-122"/>
              </a:rPr>
              <a:t>文做到情节曲折有致,写议论文做到严谨有力。</a:t>
            </a:r>
            <a:endParaRPr lang="zh-CN" altLang="en-US" dirty="0"/>
          </a:p>
        </p:txBody>
      </p:sp>
    </p:spTree>
    <p:custDataLst>
      <p:custData r:id="rId1"/>
    </p:custData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62669"/>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13.</a:t>
            </a:r>
            <a:r>
              <a:rPr lang="zh-CN" altLang="en-US" sz="1417" kern="0" dirty="0">
                <a:solidFill>
                  <a:srgbClr val="000000"/>
                </a:solidFill>
                <a:latin typeface="Times New Roman" pitchFamily="65" charset="-122"/>
                <a:ea typeface="宋体" pitchFamily="65" charset="-122"/>
              </a:rPr>
              <a:t>(2017福建,23)阅读下面文字,按要求作文。(60分)</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站点,既是匆匆而过的憩息处,也是暂时的落脚点;既是旧行旅的终点,又是新行程的起点</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人生就是这样,一个又一个的站点组成了一个人生命的完整链条。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以上文字给了你什么联想或感悟,请以“每个站点都有风景”为题,写一篇记叙文或议论文。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要求:确定立意;符合文体;不要套作,不得抄袭。不少于600字。文中如需出现真实的人名、地名、校名等,</a:t>
            </a:r>
            <a:br>
              <a:rPr dirty="0"/>
            </a:br>
            <a:r>
              <a:rPr lang="zh-CN" altLang="en-US" sz="1417" kern="0" dirty="0">
                <a:solidFill>
                  <a:srgbClr val="000000"/>
                </a:solidFill>
                <a:latin typeface="Times New Roman" pitchFamily="65" charset="-122"/>
                <a:ea typeface="宋体" pitchFamily="65" charset="-122"/>
              </a:rPr>
              <a:t>请用化名代替。</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根据题目中的提示,我们可以找到这样几个写作的关键词“站点”“人生”“风景”等,“站</a:t>
            </a:r>
            <a:br>
              <a:rPr dirty="0"/>
            </a:br>
            <a:r>
              <a:rPr lang="zh-CN" altLang="en-US" sz="1417" kern="0" dirty="0">
                <a:solidFill>
                  <a:srgbClr val="000000"/>
                </a:solidFill>
                <a:latin typeface="Times New Roman" pitchFamily="65" charset="-122"/>
                <a:ea typeface="宋体" pitchFamily="65" charset="-122"/>
              </a:rPr>
              <a:t>点”和“风景”是含有比喻意义的词语。“风景”对于人生来说,是人生旅途中的经历。人生的“站</a:t>
            </a:r>
            <a:br>
              <a:rPr dirty="0"/>
            </a:br>
            <a:r>
              <a:rPr lang="zh-CN" altLang="en-US" sz="1417" kern="0" dirty="0">
                <a:solidFill>
                  <a:srgbClr val="000000"/>
                </a:solidFill>
                <a:latin typeface="Times New Roman" pitchFamily="65" charset="-122"/>
                <a:ea typeface="宋体" pitchFamily="65" charset="-122"/>
              </a:rPr>
              <a:t>点”即人生的某一阶段,考生可以尽情抒写自己从童年到少年时,印象最深的某个阶段的精彩生活。因此,</a:t>
            </a:r>
            <a:br>
              <a:rPr dirty="0"/>
            </a:br>
            <a:r>
              <a:rPr lang="zh-CN" altLang="en-US" sz="1417" kern="0" dirty="0">
                <a:solidFill>
                  <a:srgbClr val="000000"/>
                </a:solidFill>
                <a:latin typeface="Times New Roman" pitchFamily="65" charset="-122"/>
                <a:ea typeface="宋体" pitchFamily="65" charset="-122"/>
              </a:rPr>
              <a:t>记叙文的选材,可以是人生路上给你留下深刻印象,并促你成长的喜怒哀乐,叙事的背后,要有对事情的独特</a:t>
            </a:r>
            <a:br>
              <a:rPr dirty="0"/>
            </a:br>
            <a:r>
              <a:rPr lang="zh-CN" altLang="en-US" sz="1417" kern="0" dirty="0">
                <a:solidFill>
                  <a:srgbClr val="000000"/>
                </a:solidFill>
                <a:latin typeface="Times New Roman" pitchFamily="65" charset="-122"/>
                <a:ea typeface="宋体" pitchFamily="65" charset="-122"/>
              </a:rPr>
              <a:t>思考;如果写议论文,要注意论点鲜明,议论的层次清楚,所选的论据要能有力地支持论点。</a:t>
            </a:r>
            <a:endParaRPr lang="zh-CN" altLang="en-US" dirty="0"/>
          </a:p>
        </p:txBody>
      </p:sp>
    </p:spTree>
    <p:custDataLst>
      <p:custData r:id="rId1"/>
    </p:custData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98325"/>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每个站点都有风景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人生就像一次徒步旅行,每个站点都有风景,累了,停一停,欣赏一下这路边的风景。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初三,意味着即将参加中考。在大人们眼中,初三是不可以贪玩,要刻苦学习的日子;在同学们眼中,初三是</a:t>
            </a:r>
            <a:br>
              <a:rPr dirty="0"/>
            </a:br>
            <a:r>
              <a:rPr lang="zh-CN" altLang="en-US" sz="1417" kern="0" dirty="0">
                <a:solidFill>
                  <a:srgbClr val="000000"/>
                </a:solidFill>
                <a:latin typeface="Times New Roman" pitchFamily="65" charset="-122"/>
                <a:ea typeface="宋体" pitchFamily="65" charset="-122"/>
              </a:rPr>
              <a:t>无尽的练习和考卷;在老师们眼中,初三是应该拉紧每一根神经的重要阶段。</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于是,初三的日子里充满了风雨。一天七节课下来,看着书桌上已堆积成山的作业,我感到茫然,不知道该从</a:t>
            </a:r>
            <a:br>
              <a:rPr dirty="0"/>
            </a:br>
            <a:r>
              <a:rPr lang="zh-CN" altLang="en-US" sz="1417" kern="0" dirty="0">
                <a:solidFill>
                  <a:srgbClr val="000000"/>
                </a:solidFill>
                <a:latin typeface="Times New Roman" pitchFamily="65" charset="-122"/>
                <a:ea typeface="宋体" pitchFamily="65" charset="-122"/>
              </a:rPr>
              <a:t>哪里做起,只觉得心里很烦,大脑一片空白</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面对这样的情景,我多想大哭一场,多想把这些讨厌的作业统</a:t>
            </a:r>
            <a:br>
              <a:rPr dirty="0"/>
            </a:br>
            <a:r>
              <a:rPr lang="zh-CN" altLang="en-US" sz="1417" kern="0" dirty="0">
                <a:solidFill>
                  <a:srgbClr val="000000"/>
                </a:solidFill>
                <a:latin typeface="Times New Roman" pitchFamily="65" charset="-122"/>
                <a:ea typeface="宋体" pitchFamily="65" charset="-122"/>
              </a:rPr>
              <a:t>统丢掉,但是我看到同学们都在奋笔疾书,看到了他们的努力,也想到了自己的梦想,我不能认输。我明白,</a:t>
            </a:r>
            <a:br>
              <a:rPr dirty="0"/>
            </a:br>
            <a:r>
              <a:rPr lang="zh-CN" altLang="en-US" sz="1417" kern="0" dirty="0">
                <a:solidFill>
                  <a:srgbClr val="000000"/>
                </a:solidFill>
                <a:latin typeface="Times New Roman" pitchFamily="65" charset="-122"/>
                <a:ea typeface="宋体" pitchFamily="65" charset="-122"/>
              </a:rPr>
              <a:t>这只是前进道路中的一次小小的考验,于是我又埋头苦练。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我们每天只有一丁点的休息时间来“洗洗脑”,每周最后的那两天便成了我们翘首以盼的日子。多么希</a:t>
            </a:r>
            <a:endParaRPr lang="zh-CN" altLang="en-US" dirty="0"/>
          </a:p>
        </p:txBody>
      </p:sp>
    </p:spTree>
    <p:custDataLst>
      <p:custData r:id="rId1"/>
    </p:custData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望能拥有这两天的自由,即使还有一大堆考卷、练习也无所谓!每到星期五上午,我们都兴奋得直跺脚,想</a:t>
            </a:r>
            <a:br/>
            <a:r>
              <a:rPr lang="zh-CN" altLang="en-US" sz="1417" kern="0" dirty="0">
                <a:solidFill>
                  <a:srgbClr val="000000"/>
                </a:solidFill>
                <a:latin typeface="Times New Roman" pitchFamily="65" charset="-122"/>
                <a:ea typeface="宋体" pitchFamily="65" charset="-122"/>
              </a:rPr>
              <a:t>起未来两天的自由时光便想尖叫。特别是当最后一节课的下课铃声响起时,快乐就会从每个人的每一个</a:t>
            </a:r>
            <a:br/>
            <a:r>
              <a:rPr lang="zh-CN" altLang="en-US" sz="1417" kern="0" dirty="0">
                <a:solidFill>
                  <a:srgbClr val="000000"/>
                </a:solidFill>
                <a:latin typeface="Times New Roman" pitchFamily="65" charset="-122"/>
                <a:ea typeface="宋体" pitchFamily="65" charset="-122"/>
              </a:rPr>
              <a:t>毛孔中冒出来。</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这便是初三,充满着渴望与无奈。但是,这并不是初三生活的全部,而只是其中的一小部分,其中的滋味还需</a:t>
            </a:r>
            <a:br/>
            <a:r>
              <a:rPr lang="zh-CN" altLang="en-US" sz="1417" kern="0" dirty="0">
                <a:solidFill>
                  <a:srgbClr val="000000"/>
                </a:solidFill>
                <a:latin typeface="Times New Roman" pitchFamily="65" charset="-122"/>
                <a:ea typeface="宋体" pitchFamily="65" charset="-122"/>
              </a:rPr>
              <a:t>要慢慢品尝</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忽然发觉,自己在这“多味的初三生活”中成长了,懂得了生活是一个过程,是一个充满期</a:t>
            </a:r>
            <a:br/>
            <a:r>
              <a:rPr lang="zh-CN" altLang="en-US" sz="1417" kern="0" dirty="0">
                <a:solidFill>
                  <a:srgbClr val="000000"/>
                </a:solidFill>
                <a:latin typeface="Times New Roman" pitchFamily="65" charset="-122"/>
                <a:ea typeface="宋体" pitchFamily="65" charset="-122"/>
              </a:rPr>
              <a:t>待与无奈,却又有着无限欢笑的过程。</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于是,我学会了如何去珍惜我所经历的一切。曾经的历程就像退了潮的海水,虽已不再汹涌澎湃,但还是将</a:t>
            </a:r>
            <a:br/>
            <a:r>
              <a:rPr lang="zh-CN" altLang="en-US" sz="1417" kern="0" dirty="0">
                <a:solidFill>
                  <a:srgbClr val="000000"/>
                </a:solidFill>
                <a:latin typeface="Times New Roman" pitchFamily="65" charset="-122"/>
                <a:ea typeface="宋体" pitchFamily="65" charset="-122"/>
              </a:rPr>
              <a:t>贝壳留给了沙滩;曾经的历程就像落了山的太阳,虽已不复光辉,但还是把星星留给了夜空。人生的远行,</a:t>
            </a:r>
            <a:br/>
            <a:r>
              <a:rPr lang="zh-CN" altLang="en-US" sz="1417" kern="0" dirty="0">
                <a:solidFill>
                  <a:srgbClr val="000000"/>
                </a:solidFill>
                <a:latin typeface="Times New Roman" pitchFamily="65" charset="-122"/>
                <a:ea typeface="宋体" pitchFamily="65" charset="-122"/>
              </a:rPr>
              <a:t>不在乎目的地,而在乎路上的风景。</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一路风景,一路有我,一路辉煌</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人生的每个站点都有风景!</a:t>
            </a:r>
            <a:endParaRPr lang="zh-CN" altLang="en-US"/>
          </a:p>
        </p:txBody>
      </p:sp>
    </p:spTree>
    <p:custDataLst>
      <p:custData r:id="rId1"/>
    </p:custData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点评    </a:t>
            </a:r>
            <a:r>
              <a:rPr lang="zh-CN" altLang="en-US" sz="1417" kern="0" dirty="0">
                <a:solidFill>
                  <a:srgbClr val="000000"/>
                </a:solidFill>
                <a:latin typeface="Times New Roman" pitchFamily="65" charset="-122"/>
                <a:ea typeface="宋体" pitchFamily="65" charset="-122"/>
              </a:rPr>
              <a:t>小作者以初三的亲身经历为写作内容,写出了自己在升学的压力下、繁重的课业中,由起初的烦躁</a:t>
            </a:r>
            <a:br>
              <a:rPr dirty="0"/>
            </a:br>
            <a:r>
              <a:rPr lang="zh-CN" altLang="en-US" sz="1417" kern="0" dirty="0">
                <a:solidFill>
                  <a:srgbClr val="000000"/>
                </a:solidFill>
                <a:latin typeface="Times New Roman" pitchFamily="65" charset="-122"/>
                <a:ea typeface="宋体" pitchFamily="65" charset="-122"/>
              </a:rPr>
              <a:t>到为了理想而奋斗渐至平静的心理过程,真实,感人。正是在这样的特殊阶段,小作者的心灵得到了成长,学</a:t>
            </a:r>
            <a:br>
              <a:rPr dirty="0"/>
            </a:br>
            <a:r>
              <a:rPr lang="zh-CN" altLang="en-US" sz="1417" kern="0" dirty="0">
                <a:solidFill>
                  <a:srgbClr val="000000"/>
                </a:solidFill>
                <a:latin typeface="Times New Roman" pitchFamily="65" charset="-122"/>
                <a:ea typeface="宋体" pitchFamily="65" charset="-122"/>
              </a:rPr>
              <a:t>会了把自己的喜怒哀乐和坎坷磨难,当作人生旅程中的风景。</a:t>
            </a:r>
            <a:endParaRPr lang="zh-CN" altLang="en-US" dirty="0"/>
          </a:p>
        </p:txBody>
      </p:sp>
    </p:spTree>
    <p:custDataLst>
      <p:custData r:id="rId1"/>
    </p:custData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912801"/>
            <a:ext cx="8505000" cy="3664983"/>
            <a:chOff x="720000" y="912801"/>
            <a:chExt cx="8505000" cy="3664983"/>
          </a:xfrm>
        </p:grpSpPr>
        <p:sp>
          <p:nvSpPr>
            <p:cNvPr id="2" name="TextBox 2"/>
            <p:cNvSpPr txBox="1"/>
            <p:nvPr/>
          </p:nvSpPr>
          <p:spPr>
            <a:xfrm>
              <a:off x="720000" y="912801"/>
              <a:ext cx="8505000" cy="2354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14.</a:t>
              </a:r>
              <a:r>
                <a:rPr lang="zh-CN" altLang="en-US" sz="1417" kern="0" dirty="0">
                  <a:solidFill>
                    <a:srgbClr val="000000"/>
                  </a:solidFill>
                  <a:latin typeface="Times New Roman" pitchFamily="65" charset="-122"/>
                  <a:ea typeface="宋体" pitchFamily="65" charset="-122"/>
                </a:rPr>
                <a:t>(2017上海,27)按要求写作。(60分)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题目:就这样,埋下一颗种子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要求:(1)写一篇600字左右的文章。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(2)不得透露个人相关信息。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(3)不得抄袭。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思路点拨　这是一道全命题的作文题。题目本身形象、有趣,容易激发写作兴趣,可联想的角度较多,有宽</a:t>
              </a:r>
              <a:br>
                <a:rPr dirty="0"/>
              </a:br>
              <a:r>
                <a:rPr lang="zh-CN" altLang="en-US" sz="1417" kern="0" dirty="0">
                  <a:solidFill>
                    <a:srgbClr val="000000"/>
                  </a:solidFill>
                  <a:latin typeface="Times New Roman" pitchFamily="65" charset="-122"/>
                  <a:ea typeface="宋体" pitchFamily="65" charset="-122"/>
                </a:rPr>
                <a:t>泛的写作空间。</a:t>
              </a:r>
              <a:endParaRPr lang="zh-CN" altLang="en-US" dirty="0"/>
            </a:p>
          </p:txBody>
        </p:sp>
        <p:sp>
          <p:nvSpPr>
            <p:cNvPr id="3" name="TextBox 2"/>
            <p:cNvSpPr txBox="1"/>
            <p:nvPr/>
          </p:nvSpPr>
          <p:spPr>
            <a:xfrm>
              <a:off x="720000" y="3256397"/>
              <a:ext cx="8505000" cy="1321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题眼“种子”,可以是显性的,也可以是隐性的,可大可小,可深可浅,一般多理解成比喻义,可以是一个希</a:t>
              </a:r>
              <a:br>
                <a:rPr dirty="0"/>
              </a:br>
              <a:r>
                <a:rPr lang="zh-CN" altLang="en-US" sz="1417" kern="0" dirty="0">
                  <a:solidFill>
                    <a:srgbClr val="000000"/>
                  </a:solidFill>
                  <a:latin typeface="Times New Roman" pitchFamily="65" charset="-122"/>
                  <a:ea typeface="宋体" pitchFamily="65" charset="-122"/>
                </a:rPr>
                <a:t>望、一个梦想、一种努力、一种坚持、一种品德</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总之,是积极、向上、健康的。这是对考生情感、</a:t>
              </a:r>
              <a:br>
                <a:rPr dirty="0"/>
              </a:br>
              <a:r>
                <a:rPr lang="zh-CN" altLang="en-US" sz="1417" kern="0" dirty="0">
                  <a:solidFill>
                    <a:srgbClr val="000000"/>
                  </a:solidFill>
                  <a:latin typeface="Times New Roman" pitchFamily="65" charset="-122"/>
                  <a:ea typeface="宋体" pitchFamily="65" charset="-122"/>
                </a:rPr>
                <a:t>态度、价值观的考查。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“就这样”,突出强调埋下种子的过程,提示本文应以记叙、描写为主要表达方式,具有情境性、画面感。</a:t>
              </a:r>
              <a:endParaRPr lang="zh-CN" altLang="en-US" dirty="0"/>
            </a:p>
          </p:txBody>
        </p:sp>
      </p:grpSp>
    </p:spTree>
    <p:custDataLst>
      <p:custData r:id="rId1"/>
    </p:custData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00131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15.</a:t>
            </a:r>
            <a:r>
              <a:rPr lang="zh-CN" altLang="en-US" sz="1417" kern="0" dirty="0">
                <a:solidFill>
                  <a:srgbClr val="000000"/>
                </a:solidFill>
                <a:latin typeface="Times New Roman" pitchFamily="65" charset="-122"/>
                <a:ea typeface="宋体" pitchFamily="65" charset="-122"/>
              </a:rPr>
              <a:t>(2016重庆A卷,23&lt;1&gt;)按要求写作。(55分)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人生就像是一条路,漫长而曲折。走过平坦的大道,能感受到一路顺风的畅快;走过崎岖的小路,能感受到</a:t>
            </a:r>
            <a:br>
              <a:rPr dirty="0"/>
            </a:br>
            <a:r>
              <a:rPr lang="zh-CN" altLang="en-US" sz="1417" kern="0" dirty="0">
                <a:solidFill>
                  <a:srgbClr val="000000"/>
                </a:solidFill>
                <a:latin typeface="Times New Roman" pitchFamily="65" charset="-122"/>
                <a:ea typeface="宋体" pitchFamily="65" charset="-122"/>
              </a:rPr>
              <a:t>跋山涉水的艰难。虽有苦有甜,但我们毕竟走过。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请以“我毕竟走过”为题目,写一篇文章。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要求:①内容具体,有真情实感;②除诗歌外,文体不限;③不少于500字;④凡涉及考生真实的人名、校名、</a:t>
            </a:r>
            <a:br>
              <a:rPr dirty="0"/>
            </a:br>
            <a:r>
              <a:rPr lang="zh-CN" altLang="en-US" sz="1417" kern="0" dirty="0">
                <a:solidFill>
                  <a:srgbClr val="000000"/>
                </a:solidFill>
                <a:latin typeface="Times New Roman" pitchFamily="65" charset="-122"/>
                <a:ea typeface="宋体" pitchFamily="65" charset="-122"/>
              </a:rPr>
              <a:t>地名,一律用A、B、C等英文大写字母代替;⑤不得抄袭。</a:t>
            </a:r>
            <a:endParaRPr lang="zh-CN" altLang="en-US" dirty="0"/>
          </a:p>
        </p:txBody>
      </p:sp>
    </p:spTree>
    <p:custDataLst>
      <p:custData r:id="rId1"/>
    </p:custData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257980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这是一道命题作文题,采用了“提示+命题”的形式。“我毕竟走过”中有三个关键词,</a:t>
            </a:r>
            <a:br>
              <a:rPr dirty="0"/>
            </a:br>
            <a:r>
              <a:rPr lang="zh-CN" altLang="en-US" sz="1417" kern="0" dirty="0">
                <a:solidFill>
                  <a:srgbClr val="000000"/>
                </a:solidFill>
                <a:latin typeface="Times New Roman" pitchFamily="65" charset="-122"/>
                <a:ea typeface="宋体" pitchFamily="65" charset="-122"/>
              </a:rPr>
              <a:t>“我”界定了内容主体,文章应以第一人称行文,叙写“我”的真实体验和感悟;“走过”,过去时态,意为</a:t>
            </a:r>
            <a:br>
              <a:rPr dirty="0"/>
            </a:br>
            <a:r>
              <a:rPr lang="zh-CN" altLang="en-US" sz="1417" kern="0" dirty="0">
                <a:solidFill>
                  <a:srgbClr val="000000"/>
                </a:solidFill>
                <a:latin typeface="Times New Roman" pitchFamily="65" charset="-122"/>
                <a:ea typeface="宋体" pitchFamily="65" charset="-122"/>
              </a:rPr>
              <a:t>“经历过”“体验过”“感悟过”,所以这界定了我们叙述的应该是曾经发生过的事情;“毕竟”本义为</a:t>
            </a:r>
            <a:br>
              <a:rPr dirty="0"/>
            </a:br>
            <a:r>
              <a:rPr lang="zh-CN" altLang="en-US" sz="1417" kern="0" dirty="0">
                <a:solidFill>
                  <a:srgbClr val="000000"/>
                </a:solidFill>
                <a:latin typeface="Times New Roman" pitchFamily="65" charset="-122"/>
                <a:ea typeface="宋体" pitchFamily="65" charset="-122"/>
              </a:rPr>
              <a:t>“终归、终究、到底”。标题有“曾经的经历我不后悔”的言外之意,其表意的侧重点在“曾经经历的</a:t>
            </a:r>
            <a:br>
              <a:rPr dirty="0"/>
            </a:br>
            <a:r>
              <a:rPr lang="zh-CN" altLang="en-US" sz="1417" kern="0" dirty="0">
                <a:solidFill>
                  <a:srgbClr val="000000"/>
                </a:solidFill>
                <a:latin typeface="Times New Roman" pitchFamily="65" charset="-122"/>
                <a:ea typeface="宋体" pitchFamily="65" charset="-122"/>
              </a:rPr>
              <a:t>苦痛、挫折等都成了我生命的经历和人生的财富”,所以在选材时,最好是选择“苦痛的经历”,特别是自</a:t>
            </a:r>
            <a:br>
              <a:rPr dirty="0"/>
            </a:br>
            <a:r>
              <a:rPr lang="zh-CN" altLang="en-US" sz="1417" kern="0" dirty="0">
                <a:solidFill>
                  <a:srgbClr val="000000"/>
                </a:solidFill>
                <a:latin typeface="Times New Roman" pitchFamily="65" charset="-122"/>
                <a:ea typeface="宋体" pitchFamily="65" charset="-122"/>
              </a:rPr>
              <a:t>己真实生活中体验充分、感悟深刻的“苦痛的经历”,其真实的体验、深刻的感悟能为文章写作提供最</a:t>
            </a:r>
            <a:br>
              <a:rPr dirty="0"/>
            </a:br>
            <a:r>
              <a:rPr lang="zh-CN" altLang="en-US" sz="1417" kern="0" dirty="0">
                <a:solidFill>
                  <a:srgbClr val="000000"/>
                </a:solidFill>
                <a:latin typeface="Times New Roman" pitchFamily="65" charset="-122"/>
                <a:ea typeface="宋体" pitchFamily="65" charset="-122"/>
              </a:rPr>
              <a:t>好的“原材料”。当然,“我毕竟走过”也可如导入语那样,选择“一路顺风的畅快”的“甜”。需要注</a:t>
            </a:r>
            <a:br>
              <a:rPr dirty="0"/>
            </a:br>
            <a:r>
              <a:rPr lang="zh-CN" altLang="en-US" sz="1417" kern="0" dirty="0">
                <a:solidFill>
                  <a:srgbClr val="000000"/>
                </a:solidFill>
                <a:latin typeface="Times New Roman" pitchFamily="65" charset="-122"/>
                <a:ea typeface="宋体" pitchFamily="65" charset="-122"/>
              </a:rPr>
              <a:t>意的是,选择纯粹的、没有波折的、没有深刻体悟的“一路顺风的畅快”的“甜”,是很难出彩的。</a:t>
            </a:r>
            <a:endParaRPr lang="zh-CN" altLang="en-US" dirty="0"/>
          </a:p>
        </p:txBody>
      </p:sp>
    </p:spTree>
    <p:custDataLst>
      <p:custData r:id="rId1"/>
    </p:custData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4060214"/>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500" dirty="0">
                <a:solidFill>
                  <a:schemeClr val="accent6">
                    <a:lumMod val="75000"/>
                  </a:schemeClr>
                </a:solidFill>
                <a:latin typeface="Microsoft YaHei"/>
                <a:ea typeface="Microsoft YaHei"/>
                <a:cs typeface="Microsoft YaHei"/>
              </a:rPr>
              <a:t>考点三　半命题作文</a:t>
            </a:r>
          </a:p>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(2020永州,24&lt;文题二&gt;)作文。(60分)</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花样年华,青春飞扬。求学路上,父母的关怀、师友的鼓励、成功的喜悦,甚至成长的迷茫、追梦的艰辛、</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遭受的挫折,都曾触动你的心灵,点燃你的希望,激励你的斗志,成为你伟岸人格的奠基。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让我成为更好的自己”为题,写一篇文章。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要求:①把文题补充完整;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②内容具体,有真情实感;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③文中不得出现真实的地名、校名、人名;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④不少于600字。</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“成为更好的自己”,意味着要凸显一个变化的过程和结果。横线处补充的内容是文章的中</a:t>
            </a:r>
            <a:br>
              <a:rPr dirty="0"/>
            </a:br>
            <a:r>
              <a:rPr lang="zh-CN" altLang="en-US" sz="1417" kern="0" dirty="0">
                <a:solidFill>
                  <a:srgbClr val="000000"/>
                </a:solidFill>
                <a:latin typeface="Times New Roman" pitchFamily="65" charset="-122"/>
                <a:ea typeface="宋体" pitchFamily="65" charset="-122"/>
              </a:rPr>
              <a:t>心所在,如勤奋、执着、友善、宽容、谦虚等。根据自己最有感触的方面选材立意。注意细节描写和主</a:t>
            </a:r>
            <a:br>
              <a:rPr dirty="0"/>
            </a:br>
            <a:r>
              <a:rPr lang="zh-CN" altLang="en-US" sz="1417" kern="0" dirty="0">
                <a:solidFill>
                  <a:srgbClr val="000000"/>
                </a:solidFill>
                <a:latin typeface="Times New Roman" pitchFamily="65" charset="-122"/>
                <a:ea typeface="宋体" pitchFamily="65" charset="-122"/>
              </a:rPr>
              <a:t>题升华,写出真情实感。</a:t>
            </a:r>
            <a:endParaRPr lang="zh-CN" altLang="en-US" dirty="0"/>
          </a:p>
        </p:txBody>
      </p:sp>
    </p:spTree>
    <p:custDataLst>
      <p:custData r:id="rId1"/>
    </p:custData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49845"/>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例文赏析</a:t>
            </a:r>
            <a:endParaRPr lang="zh-CN" altLang="en-US" sz="1600" b="1"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勤奋刻苦让我成为更好的自己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空气仿佛凝固了。全场人都紧紧盯着我,千万道视线火辣辣地黏在背上。助跑,抬腿,跳!在跨过跳高杆的</a:t>
            </a:r>
            <a:br>
              <a:rPr dirty="0"/>
            </a:br>
            <a:r>
              <a:rPr lang="zh-CN" altLang="en-US" sz="1417" kern="0" dirty="0">
                <a:solidFill>
                  <a:srgbClr val="000000"/>
                </a:solidFill>
                <a:latin typeface="Times New Roman" pitchFamily="65" charset="-122"/>
                <a:ea typeface="宋体" pitchFamily="65" charset="-122"/>
              </a:rPr>
              <a:t>那一瞬间,我的心中涌出成功的喜悦,获得肯定后的自信,以及证明了自己的欣慰、激动、释然</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我真的</a:t>
            </a:r>
            <a:br>
              <a:rPr dirty="0"/>
            </a:br>
            <a:r>
              <a:rPr lang="zh-CN" altLang="en-US" sz="1417" kern="0" dirty="0">
                <a:solidFill>
                  <a:srgbClr val="000000"/>
                </a:solidFill>
                <a:latin typeface="Times New Roman" pitchFamily="65" charset="-122"/>
                <a:ea typeface="宋体" pitchFamily="65" charset="-122"/>
              </a:rPr>
              <a:t>做到了,我突破了自我!过去刻苦练习的画面,在同学们热烈的掌声与赞叹声中一一浮现在脑海中</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那年夏季运动会,我代表班级参加了女子跳高比赛。为了这次比赛,每天放学后,我都会去器材室拖来沉重</a:t>
            </a:r>
            <a:br>
              <a:rPr dirty="0"/>
            </a:br>
            <a:r>
              <a:rPr lang="zh-CN" altLang="en-US" sz="1417" kern="0" dirty="0">
                <a:solidFill>
                  <a:srgbClr val="000000"/>
                </a:solidFill>
                <a:latin typeface="Times New Roman" pitchFamily="65" charset="-122"/>
                <a:ea typeface="宋体" pitchFamily="65" charset="-122"/>
              </a:rPr>
              <a:t>的垫子,对着跳高杆一遍又一遍地练习。瘦小的我,常常会被布满灰尘的软垫呛得不停咳嗽,或是被沉重的铁</a:t>
            </a: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杆砸到脚趾,而跳高失手摔倒更是不计其数,但这点儿小困难算得了什么?那时,我的内心充满了期盼与勇气。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三,二,一,助跑,抬腿,跳!一阵清脆的脚步声,我的左腿高高抬起,默念着老师强调的技巧,左腿过去了,右腿</a:t>
            </a:r>
            <a:r>
              <a:rPr lang="zh-CN" altLang="en-US" sz="1417" kern="0" dirty="0">
                <a:solidFill>
                  <a:srgbClr val="000000"/>
                </a:solidFill>
                <a:latin typeface="黑体" pitchFamily="65" charset="-122"/>
                <a:ea typeface="宋体" pitchFamily="65" charset="-122"/>
              </a:rPr>
              <a:t>…</a:t>
            </a:r>
            <a:br>
              <a:rPr dirty="0"/>
            </a:b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终究,我的右腿还是抬不高,总是碰到杆子。我的心中一阵失落,今天下午的练习,还是失败比成功多。还</a:t>
            </a:r>
            <a:br>
              <a:rPr dirty="0"/>
            </a:br>
            <a:r>
              <a:rPr lang="zh-CN" altLang="en-US" sz="1417" kern="0" dirty="0">
                <a:solidFill>
                  <a:srgbClr val="000000"/>
                </a:solidFill>
                <a:latin typeface="Times New Roman" pitchFamily="65" charset="-122"/>
                <a:ea typeface="宋体" pitchFamily="65" charset="-122"/>
              </a:rPr>
              <a:t>有一周就要比赛了,怎么办?我抬头看了看天,天空阴沉沉的。时间如此无情地流逝,而我还是少有进步!我</a:t>
            </a:r>
            <a:endParaRPr lang="zh-CN" altLang="en-US" dirty="0"/>
          </a:p>
        </p:txBody>
      </p:sp>
    </p:spTree>
    <p:custDataLst>
      <p:custData r:id="rId1"/>
    </p:custData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不禁看向那条右腿,心下发狠:我一定要把这条腿抬上去!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自此,我的练习场地转到了舞蹈房。我把右腿压在舞蹈房的杆子上,一压就是二十分钟。拉筋可真疼。我</a:t>
            </a:r>
            <a:br>
              <a:rPr dirty="0"/>
            </a:br>
            <a:r>
              <a:rPr lang="zh-CN" altLang="en-US" sz="1417" kern="0" dirty="0">
                <a:solidFill>
                  <a:srgbClr val="000000"/>
                </a:solidFill>
                <a:latin typeface="Times New Roman" pitchFamily="65" charset="-122"/>
                <a:ea typeface="宋体" pitchFamily="65" charset="-122"/>
              </a:rPr>
              <a:t>一声不吭,盯着舞蹈房的地面,额上的汗珠儿滑进衣领,湿滑黏腻。可我感到自己在一天一天地向着成功迈</a:t>
            </a:r>
            <a:br>
              <a:rPr dirty="0"/>
            </a:br>
            <a:r>
              <a:rPr lang="zh-CN" altLang="en-US" sz="1417" kern="0" dirty="0">
                <a:solidFill>
                  <a:srgbClr val="000000"/>
                </a:solidFill>
                <a:latin typeface="Times New Roman" pitchFamily="65" charset="-122"/>
                <a:ea typeface="宋体" pitchFamily="65" charset="-122"/>
              </a:rPr>
              <a:t>进,信心也在一天天增强。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终于,我的右腿可以完美地抬高了。我抓紧仅有的几天,疯狂地练习。空荡荡的校园里,只有一棵法国梧桐</a:t>
            </a:r>
            <a:br>
              <a:rPr dirty="0"/>
            </a:br>
            <a:r>
              <a:rPr lang="zh-CN" altLang="en-US" sz="1417" kern="0" dirty="0">
                <a:solidFill>
                  <a:srgbClr val="000000"/>
                </a:solidFill>
                <a:latin typeface="Times New Roman" pitchFamily="65" charset="-122"/>
                <a:ea typeface="宋体" pitchFamily="65" charset="-122"/>
              </a:rPr>
              <a:t>静静地陪着我,我却不感到孤独。一遍又一遍,没时间思考,没时间彷徨犹豫。助跑,抬腿,跳;助跑,抬腿,跳</a:t>
            </a:r>
            <a:br>
              <a:rPr dirty="0"/>
            </a:b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那段时间,我的双腿和脚踝整天都酸胀疼痛。但看着接近百分百的成功率,我发自内心地笑,泪止不住</a:t>
            </a:r>
            <a:br>
              <a:rPr dirty="0"/>
            </a:br>
            <a:r>
              <a:rPr lang="zh-CN" altLang="en-US" sz="1417" kern="0" dirty="0">
                <a:solidFill>
                  <a:srgbClr val="000000"/>
                </a:solidFill>
                <a:latin typeface="Times New Roman" pitchFamily="65" charset="-122"/>
                <a:ea typeface="宋体" pitchFamily="65" charset="-122"/>
              </a:rPr>
              <a:t>地流淌。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我拼尽所有准备比赛,就是为了这一刻。赛场上的跳高杆,竟看似比平常高出了许多。我也犹豫,我也焦急,</a:t>
            </a:r>
            <a:br>
              <a:rPr dirty="0"/>
            </a:br>
            <a:r>
              <a:rPr lang="zh-CN" altLang="en-US" sz="1417" kern="0" dirty="0">
                <a:solidFill>
                  <a:srgbClr val="000000"/>
                </a:solidFill>
                <a:latin typeface="Times New Roman" pitchFamily="65" charset="-122"/>
                <a:ea typeface="宋体" pitchFamily="65" charset="-122"/>
              </a:rPr>
              <a:t>我也彷徨——万一我跳不好怎么办?我练了那么多次,败在这一时怎么办?骄阳似火,周围人灼灼的目光令</a:t>
            </a:r>
            <a:br>
              <a:rPr dirty="0"/>
            </a:br>
            <a:r>
              <a:rPr lang="zh-CN" altLang="en-US" sz="1417" kern="0" dirty="0">
                <a:solidFill>
                  <a:srgbClr val="000000"/>
                </a:solidFill>
                <a:latin typeface="Times New Roman" pitchFamily="65" charset="-122"/>
                <a:ea typeface="宋体" pitchFamily="65" charset="-122"/>
              </a:rPr>
              <a:t>我脸颊发烫。但我知道,我有千千万万个理由去拼搏、去证明自己,却没有一个理由选择退缩。</a:t>
            </a:r>
            <a:endParaRPr lang="zh-CN" altLang="en-US" dirty="0"/>
          </a:p>
        </p:txBody>
      </p:sp>
    </p:spTree>
    <p:custDataLst>
      <p:custData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802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考点三　半命题作文</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1.(2020衡阳,27)阅读下面的文字,按要求作文。(50分)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看着小时候的照片,我发现自己和从前不一样了;父亲回来了,家里的“团圆饭”不一样了;就将离开熟悉</a:t>
            </a:r>
            <a:br>
              <a:rPr dirty="0"/>
            </a:br>
            <a:r>
              <a:rPr lang="zh-CN" altLang="en-US" sz="1417" kern="0" dirty="0">
                <a:solidFill>
                  <a:srgbClr val="000000"/>
                </a:solidFill>
                <a:latin typeface="Times New Roman" pitchFamily="65" charset="-122"/>
                <a:ea typeface="宋体" pitchFamily="65" charset="-122"/>
              </a:rPr>
              <a:t>的校园,去往新的学校,那里的风景也定然不一样。其实每个人都会遇到不一样的人,不一样的事,不一样的</a:t>
            </a:r>
            <a:br>
              <a:rPr dirty="0"/>
            </a:br>
            <a:r>
              <a:rPr lang="zh-CN" altLang="en-US" sz="1417" kern="0" dirty="0">
                <a:solidFill>
                  <a:srgbClr val="000000"/>
                </a:solidFill>
                <a:latin typeface="Times New Roman" pitchFamily="65" charset="-122"/>
                <a:ea typeface="宋体" pitchFamily="65" charset="-122"/>
              </a:rPr>
              <a:t>情。在不一样的体验中,我们一天天成长</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请你以“不一样的</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”为题,把题目补充完整,写一篇文章。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要求:①不少于600字;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②书写工整,卷面整洁;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③文体不限(诗歌、戏剧除外);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④文中不得出现真实姓名、班级、学校。</a:t>
            </a:r>
            <a:endParaRPr lang="zh-CN" altLang="en-US" dirty="0"/>
          </a:p>
        </p:txBody>
      </p:sp>
    </p:spTree>
    <p:custDataLst>
      <p:custData r:id="rId1"/>
    </p:custData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1648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我做到了——跨过跳高杆的那一刻,所有的汗水和痛,都在那时得到了回报。我明白了,只要努力过了,拼搏</a:t>
            </a:r>
            <a:br>
              <a:rPr dirty="0"/>
            </a:br>
            <a:r>
              <a:rPr lang="zh-CN" altLang="en-US" sz="1417" kern="0" dirty="0">
                <a:solidFill>
                  <a:srgbClr val="000000"/>
                </a:solidFill>
                <a:latin typeface="Times New Roman" pitchFamily="65" charset="-122"/>
                <a:ea typeface="宋体" pitchFamily="65" charset="-122"/>
              </a:rPr>
              <a:t>过了,那就没什么好犹豫的。突破自己心中的彷徨与胆怯,我一定能行!</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点评 </a:t>
            </a:r>
            <a:r>
              <a:rPr lang="zh-CN" altLang="en-US" sz="1417" kern="0" dirty="0">
                <a:solidFill>
                  <a:srgbClr val="000000"/>
                </a:solidFill>
                <a:latin typeface="Times New Roman" pitchFamily="65" charset="-122"/>
                <a:ea typeface="宋体" pitchFamily="65" charset="-122"/>
              </a:rPr>
              <a:t>   小作者跨越跳高杆,取得优异成绩的那一瞬间,是勤奋刻苦的训练凝结而成的!小作者抓住助跑起跳</a:t>
            </a:r>
            <a:br>
              <a:rPr dirty="0"/>
            </a:br>
            <a:r>
              <a:rPr lang="zh-CN" altLang="en-US" sz="1417" kern="0" dirty="0">
                <a:solidFill>
                  <a:srgbClr val="000000"/>
                </a:solidFill>
                <a:latin typeface="Times New Roman" pitchFamily="65" charset="-122"/>
                <a:ea typeface="宋体" pitchFamily="65" charset="-122"/>
              </a:rPr>
              <a:t>的一瞬间,联想到刻苦训练、汗流浃背的那些时日,详细叙述了自己的努力过程,综合采用多种描写手法。</a:t>
            </a:r>
            <a:br>
              <a:rPr dirty="0"/>
            </a:br>
            <a:r>
              <a:rPr lang="zh-CN" altLang="en-US" sz="1417" kern="0" dirty="0">
                <a:solidFill>
                  <a:srgbClr val="000000"/>
                </a:solidFill>
                <a:latin typeface="Times New Roman" pitchFamily="65" charset="-122"/>
                <a:ea typeface="宋体" pitchFamily="65" charset="-122"/>
              </a:rPr>
              <a:t>首尾呼应,结尾在总结全文的同时,升华了文章的主题。</a:t>
            </a:r>
            <a:endParaRPr lang="zh-CN" altLang="en-US" dirty="0"/>
          </a:p>
        </p:txBody>
      </p:sp>
    </p:spTree>
    <p:custDataLst>
      <p:custData r:id="rId1"/>
    </p:custData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900789"/>
            <a:ext cx="8505000" cy="3655350"/>
            <a:chOff x="720000" y="841363"/>
            <a:chExt cx="8505000" cy="3655350"/>
          </a:xfrm>
        </p:grpSpPr>
        <p:sp>
          <p:nvSpPr>
            <p:cNvPr id="2" name="TextBox 2"/>
            <p:cNvSpPr txBox="1"/>
            <p:nvPr/>
          </p:nvSpPr>
          <p:spPr>
            <a:xfrm>
              <a:off x="720000" y="841363"/>
              <a:ext cx="8505000" cy="16112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(2020怀化,26)按下面要求作文。(60分)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国富则民强,国是伞!抗洪一线,边防前线,军人是伞!疫情袭来,最美逆行,白衣天使是伞!你是荷叶,我是红莲,</a:t>
              </a:r>
              <a:br>
                <a:rPr dirty="0"/>
              </a:br>
              <a:r>
                <a:rPr lang="zh-CN" altLang="en-US" sz="1417" kern="0" dirty="0">
                  <a:solidFill>
                    <a:srgbClr val="000000"/>
                  </a:solidFill>
                  <a:latin typeface="Times New Roman" pitchFamily="65" charset="-122"/>
                  <a:ea typeface="宋体" pitchFamily="65" charset="-122"/>
                </a:rPr>
                <a:t>母亲是伞!伴我寒窗十载,青丝成白发,老师是伞!同呼吸,共悲欢,朋友同学是伞</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你是我无遮拦天空下的</a:t>
              </a:r>
              <a:br>
                <a:rPr dirty="0"/>
              </a:br>
              <a:r>
                <a:rPr lang="zh-CN" altLang="en-US" sz="1417" kern="0" dirty="0">
                  <a:solidFill>
                    <a:srgbClr val="000000"/>
                  </a:solidFill>
                  <a:latin typeface="Times New Roman" pitchFamily="65" charset="-122"/>
                  <a:ea typeface="宋体" pitchFamily="65" charset="-122"/>
                </a:rPr>
                <a:t>荫蔽,让我欢唱,伴我成长。来,我们共同分享“伞”下那许许多多的动人故事。请以“在你伞下,我</a:t>
              </a:r>
              <a:r>
                <a:rPr lang="zh-CN" altLang="en-US" sz="1417" u="sng" kern="0" dirty="0">
                  <a:solidFill>
                    <a:srgbClr val="000000"/>
                  </a:solidFill>
                  <a:latin typeface="Times New Roman" pitchFamily="65" charset="-122"/>
                  <a:ea typeface="宋体" pitchFamily="65" charset="-122"/>
                </a:rPr>
                <a:t>　　    </a:t>
              </a:r>
              <a:br>
                <a:rPr dirty="0"/>
              </a:b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”为题,写一篇文章。</a:t>
              </a:r>
              <a:endParaRPr lang="zh-CN" altLang="en-US" dirty="0"/>
            </a:p>
          </p:txBody>
        </p:sp>
        <p:sp>
          <p:nvSpPr>
            <p:cNvPr id="3" name="TextBox 2"/>
            <p:cNvSpPr txBox="1"/>
            <p:nvPr/>
          </p:nvSpPr>
          <p:spPr>
            <a:xfrm>
              <a:off x="720000" y="2521044"/>
              <a:ext cx="8505000" cy="19756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要求:①请将题目补充完整;②文体不限(诗歌、戏剧除外);③文章不得出现自己的真实姓名、校名等相关</a:t>
              </a:r>
              <a:br>
                <a:rPr dirty="0"/>
              </a:br>
              <a:r>
                <a:rPr lang="zh-CN" altLang="en-US" sz="1417" kern="0" dirty="0">
                  <a:solidFill>
                    <a:srgbClr val="000000"/>
                  </a:solidFill>
                  <a:latin typeface="Times New Roman" pitchFamily="65" charset="-122"/>
                  <a:ea typeface="宋体" pitchFamily="65" charset="-122"/>
                </a:rPr>
                <a:t>信息;④不得抄袭,不能套作;⑤不少于600字。</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从材料得知,“伞”是充当坚强后盾的国家、是英勇无畏的军人、是果敢担当的护士、是慈</a:t>
              </a:r>
              <a:br>
                <a:rPr dirty="0"/>
              </a:br>
              <a:r>
                <a:rPr lang="zh-CN" altLang="en-US" sz="1417" kern="0" dirty="0">
                  <a:solidFill>
                    <a:srgbClr val="000000"/>
                  </a:solidFill>
                  <a:latin typeface="Times New Roman" pitchFamily="65" charset="-122"/>
                  <a:ea typeface="宋体" pitchFamily="65" charset="-122"/>
                </a:rPr>
                <a:t>爱呵护的母亲、是无私奉献的老师、是互帮互助的朋友</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总之,这“伞”或给人安全感,或让人成长,或</a:t>
              </a:r>
              <a:br>
                <a:rPr dirty="0"/>
              </a:br>
              <a:r>
                <a:rPr lang="zh-CN" altLang="en-US" sz="1417" kern="0" dirty="0">
                  <a:solidFill>
                    <a:srgbClr val="000000"/>
                  </a:solidFill>
                  <a:latin typeface="Times New Roman" pitchFamily="65" charset="-122"/>
                  <a:ea typeface="宋体" pitchFamily="65" charset="-122"/>
                </a:rPr>
                <a:t>给人帮助</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选择生活当中让自己感触最深的“伞”展开写作,可叙述,可议论,可抒情,横线处的表述和中</a:t>
              </a:r>
              <a:br>
                <a:rPr dirty="0"/>
              </a:br>
              <a:r>
                <a:rPr lang="zh-CN" altLang="en-US" sz="1417" kern="0" dirty="0">
                  <a:solidFill>
                    <a:srgbClr val="000000"/>
                  </a:solidFill>
                  <a:latin typeface="Times New Roman" pitchFamily="65" charset="-122"/>
                  <a:ea typeface="宋体" pitchFamily="65" charset="-122"/>
                </a:rPr>
                <a:t>心有直接的联系,根据自己的立意补全标题,根据自己的写作优势选择文体展开写作。</a:t>
              </a:r>
              <a:endParaRPr lang="zh-CN" altLang="en-US" dirty="0"/>
            </a:p>
          </p:txBody>
        </p:sp>
      </p:grpSp>
    </p:spTree>
    <p:custDataLst>
      <p:custData r:id="rId1"/>
    </p:custData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691772"/>
            <a:ext cx="8505000" cy="31095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(2018衡阳,25)阅读下面的材料,按要求作文。(50分)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没有人喜欢谎言,人们欣赏真实;没有人喜欢虚伪,人们欣赏坦诚;没有人喜欢卑劣,人们欣赏高尚;没有人喜</a:t>
            </a:r>
            <a:br>
              <a:rPr dirty="0"/>
            </a:br>
            <a:r>
              <a:rPr lang="zh-CN" altLang="en-US" sz="1417" kern="0" dirty="0">
                <a:solidFill>
                  <a:srgbClr val="000000"/>
                </a:solidFill>
                <a:latin typeface="Times New Roman" pitchFamily="65" charset="-122"/>
                <a:ea typeface="宋体" pitchFamily="65" charset="-122"/>
              </a:rPr>
              <a:t>欢怯懦,人们欣赏勇敢;没有人喜欢逃避,人们欣赏担当</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人人都希望得到别人的欣赏,甚至当这一切美</a:t>
            </a:r>
            <a:br>
              <a:rPr dirty="0"/>
            </a:br>
            <a:r>
              <a:rPr lang="zh-CN" altLang="en-US" sz="1417" kern="0" dirty="0">
                <a:solidFill>
                  <a:srgbClr val="000000"/>
                </a:solidFill>
                <a:latin typeface="Times New Roman" pitchFamily="65" charset="-122"/>
                <a:ea typeface="宋体" pitchFamily="65" charset="-122"/>
              </a:rPr>
              <a:t>德都不复存在的时候,人们依然在内心深处小声地表示对自己的欣赏。</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请以“欣赏</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的我”或“欣赏</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的我们”为题,写一篇文章。</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要求:①感情真挚,文体不限(诗歌除外),不少于600字;</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②文中不得出现真实的人名、校名、地名等;</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③书写正确、工整,卷面整洁。</a:t>
            </a:r>
          </a:p>
          <a:p>
            <a:pPr marL="0" indent="0" eaLnBrk="0" latinLnBrk="1" hangingPunct="0">
              <a:lnSpc>
                <a:spcPct val="150000"/>
              </a:lnSpc>
              <a:spcBef>
                <a:spcPts val="141"/>
              </a:spcBef>
              <a:buNone/>
            </a:pPr>
            <a:endParaRPr lang="zh-CN" altLang="en-US" sz="1417" kern="0" dirty="0">
              <a:solidFill>
                <a:srgbClr val="000000"/>
              </a:solidFill>
              <a:latin typeface="Times New Roman" pitchFamily="65" charset="-122"/>
              <a:ea typeface="宋体" pitchFamily="65" charset="-122"/>
            </a:endParaRPr>
          </a:p>
        </p:txBody>
      </p:sp>
      <p:sp>
        <p:nvSpPr>
          <p:cNvPr id="3" name="TextBox 2"/>
          <p:cNvSpPr txBox="1"/>
          <p:nvPr/>
        </p:nvSpPr>
        <p:spPr>
          <a:xfrm>
            <a:off x="720000" y="3396891"/>
            <a:ext cx="8505000" cy="15983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这是一道半命题作文题。首先补全作文题目,从材料中获得启发,可以在横线处填写真实、坦</a:t>
            </a:r>
            <a:br>
              <a:rPr dirty="0"/>
            </a:br>
            <a:r>
              <a:rPr lang="zh-CN" altLang="en-US" sz="1417" kern="0" dirty="0">
                <a:solidFill>
                  <a:srgbClr val="000000"/>
                </a:solidFill>
                <a:latin typeface="Times New Roman" pitchFamily="65" charset="-122"/>
                <a:ea typeface="宋体" pitchFamily="65" charset="-122"/>
              </a:rPr>
              <a:t>诚、高尚、勇敢、担当、自己等,根据自己的生活体验,选择最适合自己的角度进行立意。可以写记叙文</a:t>
            </a:r>
            <a:br>
              <a:rPr dirty="0"/>
            </a:br>
            <a:r>
              <a:rPr lang="zh-CN" altLang="en-US" sz="1417" kern="0" dirty="0">
                <a:solidFill>
                  <a:srgbClr val="000000"/>
                </a:solidFill>
                <a:latin typeface="Times New Roman" pitchFamily="65" charset="-122"/>
                <a:ea typeface="宋体" pitchFamily="65" charset="-122"/>
              </a:rPr>
              <a:t>也可以写议论文。如果写记叙文,从自己的生活中选取典型事例,文章情感的表达要围绕“欣赏”而展开,</a:t>
            </a:r>
            <a:br>
              <a:rPr dirty="0"/>
            </a:br>
            <a:r>
              <a:rPr lang="zh-CN" altLang="en-US" sz="1417" kern="0" dirty="0">
                <a:solidFill>
                  <a:srgbClr val="000000"/>
                </a:solidFill>
                <a:latin typeface="Times New Roman" pitchFamily="65" charset="-122"/>
                <a:ea typeface="宋体" pitchFamily="65" charset="-122"/>
              </a:rPr>
              <a:t>选择欣赏对象可圈可点之处展开写作,化抽象为具体,写出真情实感。如果写议论文,注意采用严谨有序的</a:t>
            </a:r>
            <a:br>
              <a:rPr dirty="0"/>
            </a:br>
            <a:r>
              <a:rPr lang="zh-CN" altLang="en-US" sz="1417" kern="0" dirty="0">
                <a:solidFill>
                  <a:srgbClr val="000000"/>
                </a:solidFill>
                <a:latin typeface="Times New Roman" pitchFamily="65" charset="-122"/>
                <a:ea typeface="宋体" pitchFamily="65" charset="-122"/>
              </a:rPr>
              <a:t>思路展开论证,可以首先确定一个欣赏的对象,然后论述为什么欣赏它。</a:t>
            </a:r>
            <a:endParaRPr lang="zh-CN" altLang="en-US" dirty="0"/>
          </a:p>
        </p:txBody>
      </p:sp>
    </p:spTree>
    <p:custDataLst>
      <p:custData r:id="rId1"/>
    </p:custData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62669"/>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例文赏析</a:t>
            </a:r>
            <a:endParaRPr lang="zh-CN" altLang="en-US" sz="1600" b="1"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欣赏自己的我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生活因欣赏而精彩,生命因欣赏而美丽。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落日晚霞、霜叶秋林需要欣赏,晓风残月、寒露孤桐也需要欣赏。欣赏高山,会在山的巍峨中找到强悍和</a:t>
            </a:r>
            <a:br>
              <a:rPr dirty="0"/>
            </a:br>
            <a:r>
              <a:rPr lang="zh-CN" altLang="en-US" sz="1417" kern="0" dirty="0">
                <a:solidFill>
                  <a:srgbClr val="000000"/>
                </a:solidFill>
                <a:latin typeface="Times New Roman" pitchFamily="65" charset="-122"/>
                <a:ea typeface="宋体" pitchFamily="65" charset="-122"/>
              </a:rPr>
              <a:t>凝重;欣赏大海,会在海的澎湃中领悟宽广与包容。欣赏自己,让自己的生命变得高贵,不管如何渺小,你依</a:t>
            </a:r>
            <a:br>
              <a:rPr dirty="0"/>
            </a:br>
            <a:r>
              <a:rPr lang="zh-CN" altLang="en-US" sz="1417" kern="0" dirty="0">
                <a:solidFill>
                  <a:srgbClr val="000000"/>
                </a:solidFill>
                <a:latin typeface="Times New Roman" pitchFamily="65" charset="-122"/>
                <a:ea typeface="宋体" pitchFamily="65" charset="-122"/>
              </a:rPr>
              <a:t>然可以在自己的小天地里谱写神话,创造这大千世界的奇迹。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“梅须逊雪三分白,雪却输梅一段香。”梅花有它的情韵,雪也有自己的风采。杨柳之婀娜、翠竹之秀</a:t>
            </a:r>
            <a:br>
              <a:rPr dirty="0"/>
            </a:br>
            <a:r>
              <a:rPr lang="zh-CN" altLang="en-US" sz="1417" kern="0" dirty="0">
                <a:solidFill>
                  <a:srgbClr val="000000"/>
                </a:solidFill>
                <a:latin typeface="Times New Roman" pitchFamily="65" charset="-122"/>
                <a:ea typeface="宋体" pitchFamily="65" charset="-122"/>
              </a:rPr>
              <a:t>丽、兰草之清幽、青松之挺拔,任何事物都在大自然中展示着自己的个性,不是吗?白酒烈,黄酒醇,红酒酸</a:t>
            </a:r>
            <a:br>
              <a:rPr dirty="0"/>
            </a:br>
            <a:r>
              <a:rPr lang="zh-CN" altLang="en-US" sz="1417" kern="0" dirty="0">
                <a:solidFill>
                  <a:srgbClr val="000000"/>
                </a:solidFill>
                <a:latin typeface="Times New Roman" pitchFamily="65" charset="-122"/>
                <a:ea typeface="宋体" pitchFamily="65" charset="-122"/>
              </a:rPr>
              <a:t>甜,朗姆酒甜润;莲花高洁,牡丹雍容,百合馨香,秋菊素雅。你芙蓉如面柳如眉,我漫卷诗书自开颜;你有江南</a:t>
            </a:r>
            <a:br>
              <a:rPr dirty="0"/>
            </a:br>
            <a:r>
              <a:rPr lang="zh-CN" altLang="en-US" sz="1417" kern="0" dirty="0">
                <a:solidFill>
                  <a:srgbClr val="000000"/>
                </a:solidFill>
                <a:latin typeface="Times New Roman" pitchFamily="65" charset="-122"/>
                <a:ea typeface="宋体" pitchFamily="65" charset="-122"/>
              </a:rPr>
              <a:t>小桥流水淡泊心境,我有驰骋政坛飞鸿洒脱飒影。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北国千里雪飘,江南草长莺飞。南唐后主李煜以词夺人,清时君王康熙以力平天下,又有道韫咏雪传百世,还</a:t>
            </a:r>
            <a:endParaRPr lang="zh-CN" altLang="en-US" dirty="0"/>
          </a:p>
        </p:txBody>
      </p:sp>
    </p:spTree>
    <p:custDataLst>
      <p:custData r:id="rId1"/>
    </p:custData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有那武则天以智留千古,又如何?我不必自卑,更不必伤感,我就是我!什么“人比黄花瘦”,什么“欲语泪先</a:t>
            </a:r>
            <a:br>
              <a:rPr dirty="0"/>
            </a:br>
            <a:r>
              <a:rPr lang="zh-CN" altLang="en-US" sz="1417" kern="0" dirty="0">
                <a:solidFill>
                  <a:srgbClr val="000000"/>
                </a:solidFill>
                <a:latin typeface="Times New Roman" pitchFamily="65" charset="-122"/>
                <a:ea typeface="宋体" pitchFamily="65" charset="-122"/>
              </a:rPr>
              <a:t>流”,我没有这般柔情又如何?道什么“山中高士晶莹雪”,说什么“世外仙姝寂寞林”,我没她们的“停</a:t>
            </a:r>
            <a:br>
              <a:rPr dirty="0"/>
            </a:br>
            <a:r>
              <a:rPr lang="zh-CN" altLang="en-US" sz="1417" kern="0" dirty="0">
                <a:solidFill>
                  <a:srgbClr val="000000"/>
                </a:solidFill>
                <a:latin typeface="Times New Roman" pitchFamily="65" charset="-122"/>
                <a:ea typeface="宋体" pitchFamily="65" charset="-122"/>
              </a:rPr>
              <a:t>机德”,也没她们的“咏絮才”,那又如何?我依然会展示自己的风采。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也许我没有武则天的果断,但我仍能在烈日下为自己的理想不断奋斗;也许我没有李清照的才情,但我仍会</a:t>
            </a:r>
            <a:br>
              <a:rPr dirty="0"/>
            </a:br>
            <a:r>
              <a:rPr lang="zh-CN" altLang="en-US" sz="1417" kern="0" dirty="0">
                <a:solidFill>
                  <a:srgbClr val="000000"/>
                </a:solidFill>
                <a:latin typeface="Times New Roman" pitchFamily="65" charset="-122"/>
                <a:ea typeface="宋体" pitchFamily="65" charset="-122"/>
              </a:rPr>
              <a:t>在深夜里写自己的故事;也许我没有薛宝钗的豁达,但我仍能以宽容之心待人待事;也许我没有林黛玉的百</a:t>
            </a:r>
            <a:br>
              <a:rPr dirty="0"/>
            </a:br>
            <a:r>
              <a:rPr lang="zh-CN" altLang="en-US" sz="1417" kern="0" dirty="0">
                <a:solidFill>
                  <a:srgbClr val="000000"/>
                </a:solidFill>
                <a:latin typeface="Times New Roman" pitchFamily="65" charset="-122"/>
                <a:ea typeface="宋体" pitchFamily="65" charset="-122"/>
              </a:rPr>
              <a:t>转柔肠,但我仍能以自己的洒脱给自己添上一抹亮丽的色彩。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我欣赏自己,不是孤芳自赏,而是对生活满怀憧憬;我欣赏自己,不是目中无人,而是对快乐充满向往。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欣赏自己,是风起云涌时乘风破浪的勇气;欣赏自己,是千回百转后仍坚定不移的信心。没有一个人是完美</a:t>
            </a:r>
            <a:br>
              <a:rPr dirty="0"/>
            </a:br>
            <a:r>
              <a:rPr lang="zh-CN" altLang="en-US" sz="1417" kern="0" dirty="0">
                <a:solidFill>
                  <a:srgbClr val="000000"/>
                </a:solidFill>
                <a:latin typeface="Times New Roman" pitchFamily="65" charset="-122"/>
                <a:ea typeface="宋体" pitchFamily="65" charset="-122"/>
              </a:rPr>
              <a:t>的,“金无足赤,人无完人”,不用刻意磨平自己的棱角,去展现自己的特点,去展示自己的风采!不要蜷缩在</a:t>
            </a:r>
            <a:br>
              <a:rPr dirty="0"/>
            </a:br>
            <a:r>
              <a:rPr lang="zh-CN" altLang="en-US" sz="1417" kern="0" dirty="0">
                <a:solidFill>
                  <a:srgbClr val="000000"/>
                </a:solidFill>
                <a:latin typeface="Times New Roman" pitchFamily="65" charset="-122"/>
                <a:ea typeface="宋体" pitchFamily="65" charset="-122"/>
              </a:rPr>
              <a:t>阴暗的角落里,打开窗,外面仍有一片澄澈的蓝天。朋友们,欣赏自己,会让你与快乐同行!</a:t>
            </a:r>
            <a:endParaRPr lang="zh-CN" altLang="en-US" dirty="0"/>
          </a:p>
        </p:txBody>
      </p:sp>
    </p:spTree>
    <p:custDataLst>
      <p:custData r:id="rId1"/>
    </p:custData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点评    </a:t>
            </a:r>
            <a:r>
              <a:rPr lang="zh-CN" altLang="en-US" sz="1417" kern="0" dirty="0">
                <a:solidFill>
                  <a:srgbClr val="000000"/>
                </a:solidFill>
                <a:latin typeface="Times New Roman" pitchFamily="65" charset="-122"/>
                <a:ea typeface="宋体" pitchFamily="65" charset="-122"/>
              </a:rPr>
              <a:t>作者从自然景观谈到人文风采,将众多名人与自己进行对比,极大程度地表达对自己的肯定与欣</a:t>
            </a:r>
            <a:br>
              <a:rPr dirty="0"/>
            </a:br>
            <a:r>
              <a:rPr lang="zh-CN" altLang="en-US" sz="1417" kern="0" dirty="0">
                <a:solidFill>
                  <a:srgbClr val="000000"/>
                </a:solidFill>
                <a:latin typeface="Times New Roman" pitchFamily="65" charset="-122"/>
                <a:ea typeface="宋体" pitchFamily="65" charset="-122"/>
              </a:rPr>
              <a:t>赏。文学功底比较深厚:排比、比喻、对偶的运用娴熟得体,词语的选用惊艳而准确,古诗词的引用丰富而</a:t>
            </a:r>
            <a:br>
              <a:rPr dirty="0"/>
            </a:br>
            <a:r>
              <a:rPr lang="zh-CN" altLang="en-US" sz="1417" kern="0" dirty="0">
                <a:solidFill>
                  <a:srgbClr val="000000"/>
                </a:solidFill>
                <a:latin typeface="Times New Roman" pitchFamily="65" charset="-122"/>
                <a:ea typeface="宋体" pitchFamily="65" charset="-122"/>
              </a:rPr>
              <a:t>恰当;能够历数不少名人,足以体现作者的积累之深厚。</a:t>
            </a:r>
            <a:endParaRPr lang="zh-CN" altLang="en-US" dirty="0"/>
          </a:p>
        </p:txBody>
      </p:sp>
    </p:spTree>
    <p:custDataLst>
      <p:custData r:id="rId1"/>
    </p:custData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4495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(2018湘西,29&lt;题目一&gt;)作文。(60分)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“多情自古伤离别”,我们就要毕业分别了,但岁月无情人有情。回首过往,我们一起欢笑过,流泪过,努力</a:t>
            </a:r>
            <a:br>
              <a:rPr dirty="0"/>
            </a:br>
            <a:r>
              <a:rPr lang="zh-CN" altLang="en-US" sz="1417" kern="0" dirty="0">
                <a:solidFill>
                  <a:srgbClr val="000000"/>
                </a:solidFill>
                <a:latin typeface="Times New Roman" pitchFamily="65" charset="-122"/>
                <a:ea typeface="宋体" pitchFamily="65" charset="-122"/>
              </a:rPr>
              <a:t>过,灰心过,懂事过,荒唐过</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总有一些事让我们难以忘怀,请将“这些年,我们一起</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”补充完整</a:t>
            </a:r>
            <a:br>
              <a:rPr dirty="0"/>
            </a:br>
            <a:r>
              <a:rPr lang="zh-CN" altLang="en-US" sz="1417" kern="0" dirty="0">
                <a:solidFill>
                  <a:srgbClr val="000000"/>
                </a:solidFill>
                <a:latin typeface="Times New Roman" pitchFamily="65" charset="-122"/>
                <a:ea typeface="宋体" pitchFamily="65" charset="-122"/>
              </a:rPr>
              <a:t>写一篇作文。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要求:①把题目补充完整后再作文;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②文体自选(诗歌除外),不少于600字;</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③表达真情实感,力求有创意,不得套写、抄袭;</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④书写正确、规范、美观;</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⑤文中不得出现真实的人名、校名、地名。</a:t>
            </a:r>
          </a:p>
          <a:p>
            <a:pPr marL="0" indent="0" eaLnBrk="0" latinLnBrk="1" hangingPunct="0">
              <a:lnSpc>
                <a:spcPct val="150000"/>
              </a:lnSpc>
              <a:spcBef>
                <a:spcPts val="141"/>
              </a:spcBef>
              <a:buNone/>
            </a:pPr>
            <a:endParaRPr lang="zh-CN" altLang="en-US" sz="141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这是一道半命题作文题。可以从提示语中获得立意与补充题目的启示,横线处可以填欢笑</a:t>
            </a:r>
            <a:br>
              <a:rPr dirty="0"/>
            </a:br>
            <a:r>
              <a:rPr lang="zh-CN" altLang="en-US" sz="1417" kern="0" dirty="0">
                <a:solidFill>
                  <a:srgbClr val="000000"/>
                </a:solidFill>
                <a:latin typeface="Times New Roman" pitchFamily="65" charset="-122"/>
                <a:ea typeface="宋体" pitchFamily="65" charset="-122"/>
              </a:rPr>
              <a:t>过、流泪过、努力过、灰心过、懂事过、荒唐过,也可以填任性过、懵懂过、拼搏过等。根据自身的生</a:t>
            </a:r>
            <a:br>
              <a:rPr dirty="0"/>
            </a:br>
            <a:r>
              <a:rPr lang="zh-CN" altLang="en-US" sz="1417" kern="0" dirty="0">
                <a:solidFill>
                  <a:srgbClr val="000000"/>
                </a:solidFill>
                <a:latin typeface="Times New Roman" pitchFamily="65" charset="-122"/>
                <a:ea typeface="宋体" pitchFamily="65" charset="-122"/>
              </a:rPr>
              <a:t>活积累与认知选取恰当的角度立意。根据自己的写作优势选择恰当的文体展开写作,可以是记叙文,可以</a:t>
            </a:r>
            <a:br>
              <a:rPr dirty="0"/>
            </a:br>
            <a:r>
              <a:rPr lang="zh-CN" altLang="en-US" sz="1417" kern="0" dirty="0">
                <a:solidFill>
                  <a:srgbClr val="000000"/>
                </a:solidFill>
                <a:latin typeface="Times New Roman" pitchFamily="65" charset="-122"/>
                <a:ea typeface="宋体" pitchFamily="65" charset="-122"/>
              </a:rPr>
              <a:t>是抒情散文,也可以是议论文。不管选择哪一种文体,须言之有物。</a:t>
            </a:r>
            <a:endParaRPr lang="zh-CN" altLang="en-US" dirty="0"/>
          </a:p>
        </p:txBody>
      </p:sp>
    </p:spTree>
    <p:custDataLst>
      <p:custData r:id="rId1"/>
    </p:custData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88317"/>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(2016张家界,21)作文。(40分)</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给最</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的人的一封信</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要求:①将</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补充完整,例如:尊敬、感激、欣赏</a:t>
            </a:r>
            <a:r>
              <a:rPr lang="zh-CN" altLang="en-US" sz="1417" kern="0" dirty="0">
                <a:solidFill>
                  <a:srgbClr val="000000"/>
                </a:solidFill>
                <a:latin typeface="黑体" pitchFamily="65" charset="-122"/>
                <a:ea typeface="宋体" pitchFamily="65" charset="-122"/>
              </a:rPr>
              <a:t>……</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②这封信,可以写给日日与你亲密相伴的亲人、师友,可以写给萍水相逢但给你留下深刻印象的陌生人,也</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可以写给历史故事或文学作品中给你足够影响的“成长导师”</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请写出你最想对他(她)说的话。</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③我们希望你用心思考,能写得“思想健康、中心突出、内容充实、情感真挚”。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④不少于600字。文中不能出现真实的地名、校名或人名。</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这是一道半命题作文题。先把题目补充完整,可以是题目中已经给出的尊敬、感激、欣赏等</a:t>
            </a:r>
            <a:br>
              <a:rPr dirty="0"/>
            </a:br>
            <a:r>
              <a:rPr lang="zh-CN" altLang="en-US" sz="1417" kern="0" dirty="0">
                <a:solidFill>
                  <a:srgbClr val="000000"/>
                </a:solidFill>
                <a:latin typeface="Times New Roman" pitchFamily="65" charset="-122"/>
                <a:ea typeface="宋体" pitchFamily="65" charset="-122"/>
              </a:rPr>
              <a:t>正面的词语,也可以从反面立意,填讨厌、憎恨、低微等,但一定要表达正面积极的思想。可以向对方阐述</a:t>
            </a:r>
            <a:br>
              <a:rPr dirty="0"/>
            </a:br>
            <a:r>
              <a:rPr lang="zh-CN" altLang="en-US" sz="1417" kern="0" dirty="0">
                <a:solidFill>
                  <a:srgbClr val="000000"/>
                </a:solidFill>
                <a:latin typeface="Times New Roman" pitchFamily="65" charset="-122"/>
                <a:ea typeface="宋体" pitchFamily="65" charset="-122"/>
              </a:rPr>
              <a:t>自己生活中发生的某些事情,表达自己的情感和感悟;也可以就某种现象表明自己的某个观点,并加以论</a:t>
            </a:r>
            <a:br>
              <a:rPr dirty="0"/>
            </a:br>
            <a:r>
              <a:rPr lang="zh-CN" altLang="en-US" sz="1417" kern="0" dirty="0">
                <a:solidFill>
                  <a:srgbClr val="000000"/>
                </a:solidFill>
                <a:latin typeface="Times New Roman" pitchFamily="65" charset="-122"/>
                <a:ea typeface="宋体" pitchFamily="65" charset="-122"/>
              </a:rPr>
              <a:t>述。</a:t>
            </a:r>
            <a:endParaRPr lang="zh-CN" altLang="en-US" dirty="0"/>
          </a:p>
        </p:txBody>
      </p:sp>
    </p:spTree>
    <p:custDataLst>
      <p:custData r:id="rId1"/>
    </p:custData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62669"/>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(2016邵阳,30&lt;文题一&gt;)作文。(50分)</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文题:成长的记忆</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要求:①卷面整洁,字迹清楚;</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②文中不得出现真实的人名、校名;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③文体不限,不少于600字。</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这是一道全命题作文题。要抓住关键词“成长”“记忆”作文,如果写记叙文,就是叙述记忆</a:t>
            </a:r>
            <a:br>
              <a:rPr dirty="0"/>
            </a:br>
            <a:r>
              <a:rPr lang="zh-CN" altLang="en-US" sz="1417" kern="0" dirty="0">
                <a:solidFill>
                  <a:srgbClr val="000000"/>
                </a:solidFill>
                <a:latin typeface="Times New Roman" pitchFamily="65" charset="-122"/>
                <a:ea typeface="宋体" pitchFamily="65" charset="-122"/>
              </a:rPr>
              <a:t>中成长路上的人或事,围绕某一个中心选取典型事例展开叙述。“记忆”就意味着已经过去了,但给人留</a:t>
            </a:r>
            <a:br>
              <a:rPr dirty="0"/>
            </a:br>
            <a:r>
              <a:rPr lang="zh-CN" altLang="en-US" sz="1417" kern="0" dirty="0">
                <a:solidFill>
                  <a:srgbClr val="000000"/>
                </a:solidFill>
                <a:latin typeface="Times New Roman" pitchFamily="65" charset="-122"/>
                <a:ea typeface="宋体" pitchFamily="65" charset="-122"/>
              </a:rPr>
              <a:t>下了深刻的印象,所以文章除了叙述某件事,还要有一定的篇幅来议论抒情,体现它为什么留在了记忆深处,</a:t>
            </a:r>
            <a:br>
              <a:rPr dirty="0"/>
            </a:br>
            <a:r>
              <a:rPr lang="zh-CN" altLang="en-US" sz="1417" kern="0" dirty="0">
                <a:solidFill>
                  <a:srgbClr val="000000"/>
                </a:solidFill>
                <a:latin typeface="Times New Roman" pitchFamily="65" charset="-122"/>
                <a:ea typeface="宋体" pitchFamily="65" charset="-122"/>
              </a:rPr>
              <a:t>写出真情实感。如果写议论文,首先,确定一个中心论点,如“把最美好的东西作为成长的记忆”;然后,围</a:t>
            </a:r>
            <a:br>
              <a:rPr dirty="0"/>
            </a:br>
            <a:r>
              <a:rPr lang="zh-CN" altLang="en-US" sz="1417" kern="0" dirty="0">
                <a:solidFill>
                  <a:srgbClr val="000000"/>
                </a:solidFill>
                <a:latin typeface="Times New Roman" pitchFamily="65" charset="-122"/>
                <a:ea typeface="宋体" pitchFamily="65" charset="-122"/>
              </a:rPr>
              <a:t>绕这一论点展开论证,注意论据要充分,论证过程要有条理,可以按照“是什么、为什么、怎么做”的思路</a:t>
            </a:r>
            <a:br>
              <a:rPr dirty="0"/>
            </a:br>
            <a:r>
              <a:rPr lang="zh-CN" altLang="en-US" sz="1417" kern="0" dirty="0">
                <a:solidFill>
                  <a:srgbClr val="000000"/>
                </a:solidFill>
                <a:latin typeface="Times New Roman" pitchFamily="65" charset="-122"/>
                <a:ea typeface="宋体" pitchFamily="65" charset="-122"/>
              </a:rPr>
              <a:t>展开论证,论证语言最好是建立在准确严谨的基础上且不乏优美,让文章更具感染力。</a:t>
            </a:r>
            <a:endParaRPr lang="zh-CN" altLang="en-US" dirty="0"/>
          </a:p>
        </p:txBody>
      </p:sp>
    </p:spTree>
    <p:custDataLst>
      <p:custData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从提示语中获得启示,横线处可以填具体的人或物,如我、父亲、老师、校园等,也可以填抽象</a:t>
            </a:r>
            <a:br>
              <a:rPr dirty="0"/>
            </a:br>
            <a:r>
              <a:rPr lang="zh-CN" altLang="en-US" sz="1417" kern="0" dirty="0">
                <a:solidFill>
                  <a:srgbClr val="000000"/>
                </a:solidFill>
                <a:latin typeface="Times New Roman" pitchFamily="65" charset="-122"/>
                <a:ea typeface="宋体" pitchFamily="65" charset="-122"/>
              </a:rPr>
              <a:t>的成功、失败、努力等。根据自身的生活积累与认知选取恰当的角度立意,将标题补充得恰当,新颖;根据</a:t>
            </a:r>
            <a:br>
              <a:rPr dirty="0"/>
            </a:br>
            <a:r>
              <a:rPr lang="zh-CN" altLang="en-US" sz="1417" kern="0" dirty="0">
                <a:solidFill>
                  <a:srgbClr val="000000"/>
                </a:solidFill>
                <a:latin typeface="Times New Roman" pitchFamily="65" charset="-122"/>
                <a:ea typeface="宋体" pitchFamily="65" charset="-122"/>
              </a:rPr>
              <a:t>自身的写作优势选择文体展开写作。如果是写记叙文,注意细节描写和主题升华;如果是写议论文,注意论</a:t>
            </a:r>
            <a:br>
              <a:rPr dirty="0"/>
            </a:br>
            <a:r>
              <a:rPr lang="zh-CN" altLang="en-US" sz="1417" kern="0" dirty="0">
                <a:solidFill>
                  <a:srgbClr val="000000"/>
                </a:solidFill>
                <a:latin typeface="Times New Roman" pitchFamily="65" charset="-122"/>
                <a:ea typeface="宋体" pitchFamily="65" charset="-122"/>
              </a:rPr>
              <a:t>证思路的清晰,论据的充实,语言的精练。</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不一样的微笑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微笑看似寻常,但有些时候,它会像一缕灿烂的阳光,让人倍感温暖,充满力量。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那是一次月考,我早早来到考场,为了一雪前耻,在考试中取得好成绩,我见缝插针,拿出复习资料,争分夺秒</a:t>
            </a:r>
            <a:br>
              <a:rPr dirty="0"/>
            </a:br>
            <a:r>
              <a:rPr lang="zh-CN" altLang="en-US" sz="1417" kern="0" dirty="0">
                <a:solidFill>
                  <a:srgbClr val="000000"/>
                </a:solidFill>
                <a:latin typeface="Times New Roman" pitchFamily="65" charset="-122"/>
                <a:ea typeface="宋体" pitchFamily="65" charset="-122"/>
              </a:rPr>
              <a:t>地复习起来。上次考试成绩下滑,我接连被几位老师请去“谈心”,这次考试我无论如何也要“咸鱼翻</a:t>
            </a:r>
            <a:br>
              <a:rPr dirty="0"/>
            </a:br>
            <a:r>
              <a:rPr lang="zh-CN" altLang="en-US" sz="1417" kern="0" dirty="0">
                <a:solidFill>
                  <a:srgbClr val="000000"/>
                </a:solidFill>
                <a:latin typeface="Times New Roman" pitchFamily="65" charset="-122"/>
                <a:ea typeface="宋体" pitchFamily="65" charset="-122"/>
              </a:rPr>
              <a:t>身”,证明自己的实力。</a:t>
            </a:r>
            <a:endParaRPr lang="zh-CN" altLang="en-US" dirty="0"/>
          </a:p>
        </p:txBody>
      </p:sp>
    </p:spTree>
    <p:custDataLst>
      <p:custData r:id="rId1"/>
    </p:custData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976986"/>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7.</a:t>
            </a:r>
            <a:r>
              <a:rPr lang="zh-CN" altLang="en-US" sz="1417" kern="0" dirty="0">
                <a:solidFill>
                  <a:srgbClr val="000000"/>
                </a:solidFill>
                <a:latin typeface="Times New Roman" pitchFamily="65" charset="-122"/>
                <a:ea typeface="宋体" pitchFamily="65" charset="-122"/>
              </a:rPr>
              <a:t>(2020湖北黄冈改编,32)作文。(50分)</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总有</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让我回想起</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要求:①把题目补充完整,然后作文。②结合个人生活经历,选取真实的生活片段,写一篇700字左右的记叙</a:t>
            </a:r>
            <a:br>
              <a:rPr dirty="0"/>
            </a:br>
            <a:r>
              <a:rPr lang="zh-CN" altLang="en-US" sz="1417" kern="0" dirty="0">
                <a:solidFill>
                  <a:srgbClr val="000000"/>
                </a:solidFill>
                <a:latin typeface="Times New Roman" pitchFamily="65" charset="-122"/>
                <a:ea typeface="宋体" pitchFamily="65" charset="-122"/>
              </a:rPr>
              <a:t>文;或根据自己的所思所感,写一篇600字以上的散文。③写记叙文要求文章叙事清楚,结构完整,内容充实,</a:t>
            </a:r>
            <a:br>
              <a:rPr dirty="0"/>
            </a:br>
            <a:r>
              <a:rPr lang="zh-CN" altLang="en-US" sz="1417" kern="0" dirty="0">
                <a:solidFill>
                  <a:srgbClr val="000000"/>
                </a:solidFill>
                <a:latin typeface="Times New Roman" pitchFamily="65" charset="-122"/>
                <a:ea typeface="宋体" pitchFamily="65" charset="-122"/>
              </a:rPr>
              <a:t>恰当运用描写、抒情等表达方式,写出真情实感。④写散文要求叙事或抒情线索明朗,感情真挚。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思路点拨　本题要注意以下几点:①文体意识很重要。不同于大多数命题的“文体自选”,“要求”里面</a:t>
            </a:r>
            <a:br>
              <a:rPr dirty="0"/>
            </a:br>
            <a:r>
              <a:rPr lang="zh-CN" altLang="en-US" sz="1417" kern="0" dirty="0">
                <a:solidFill>
                  <a:srgbClr val="000000"/>
                </a:solidFill>
                <a:latin typeface="Times New Roman" pitchFamily="65" charset="-122"/>
                <a:ea typeface="宋体" pitchFamily="65" charset="-122"/>
              </a:rPr>
              <a:t>明确规定了文体范围,即“写一篇700字左右的记叙文”或“写一篇600字以上的散文”。因此,本题只能</a:t>
            </a:r>
            <a:br>
              <a:rPr dirty="0"/>
            </a:br>
            <a:r>
              <a:rPr lang="zh-CN" altLang="en-US" sz="1417" kern="0" dirty="0">
                <a:solidFill>
                  <a:srgbClr val="000000"/>
                </a:solidFill>
                <a:latin typeface="Times New Roman" pitchFamily="65" charset="-122"/>
                <a:ea typeface="宋体" pitchFamily="65" charset="-122"/>
              </a:rPr>
              <a:t>写成记叙文或者散文,不能写议论文或者其他文体。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②补充标题很重要。本题属于半命题作文题,因此,标题的补充很关键,饱含情感的标题会让人眼前一亮。</a:t>
            </a:r>
            <a:br>
              <a:rPr dirty="0"/>
            </a:br>
            <a:r>
              <a:rPr lang="zh-CN" altLang="en-US" sz="1417" kern="0" dirty="0">
                <a:solidFill>
                  <a:srgbClr val="000000"/>
                </a:solidFill>
                <a:latin typeface="Times New Roman" pitchFamily="65" charset="-122"/>
                <a:ea typeface="宋体" pitchFamily="65" charset="-122"/>
              </a:rPr>
              <a:t>如“一个人”“一段情”“一段往事”等,看似简单却饱含情感,与标题中的“总有”连在一起,言简义丰,</a:t>
            </a:r>
            <a:br>
              <a:rPr dirty="0"/>
            </a:br>
            <a:r>
              <a:rPr lang="zh-CN" altLang="en-US" sz="1417" kern="0" dirty="0">
                <a:solidFill>
                  <a:srgbClr val="000000"/>
                </a:solidFill>
                <a:latin typeface="Times New Roman" pitchFamily="65" charset="-122"/>
                <a:ea typeface="宋体" pitchFamily="65" charset="-122"/>
              </a:rPr>
              <a:t>令人回味。如果以抒情为主,选择写作角度很关键,如“一段刻骨铭心的岁月”“一棵树”“一池碧水”</a:t>
            </a:r>
            <a:br>
              <a:rPr dirty="0"/>
            </a:br>
            <a:r>
              <a:rPr lang="zh-CN" altLang="en-US" sz="1417" kern="0" dirty="0">
                <a:solidFill>
                  <a:srgbClr val="000000"/>
                </a:solidFill>
                <a:latin typeface="Times New Roman" pitchFamily="65" charset="-122"/>
                <a:ea typeface="宋体" pitchFamily="65" charset="-122"/>
              </a:rPr>
              <a:t>等,或深情回望,或借物抒情,效果会很好。</a:t>
            </a:r>
            <a:endParaRPr lang="zh-CN" altLang="en-US" dirty="0"/>
          </a:p>
        </p:txBody>
      </p:sp>
    </p:spTree>
    <p:custDataLst>
      <p:custData r:id="rId1"/>
    </p:custData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994247"/>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 ③表达方式很重要。本题要求写记叙文或者散文。如果以叙事为主,就要注重叙事的自然流畅和温婉细</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腻,细节描写尤其关键,应综合运用多种描写方法,使得人物血肉丰满,叙事张弛有度。如果以抒情为主,就</a:t>
            </a:r>
            <a:br>
              <a:rPr dirty="0"/>
            </a:br>
            <a:r>
              <a:rPr lang="zh-CN" altLang="en-US" sz="1417" kern="0" dirty="0">
                <a:solidFill>
                  <a:srgbClr val="000000"/>
                </a:solidFill>
                <a:latin typeface="Times New Roman" pitchFamily="65" charset="-122"/>
                <a:ea typeface="宋体" pitchFamily="65" charset="-122"/>
              </a:rPr>
              <a:t>要注意语言简练,情绪饱满,切忌空洞无物,消极苦闷,务必做到积极向上,格调高雅。</a:t>
            </a:r>
            <a:endParaRPr lang="zh-CN" altLang="en-US" dirty="0"/>
          </a:p>
        </p:txBody>
      </p:sp>
    </p:spTree>
    <p:custDataLst>
      <p:custData r:id="rId1"/>
    </p:custData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7400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8.</a:t>
            </a:r>
            <a:r>
              <a:rPr lang="zh-CN" altLang="en-US" sz="1417" kern="0" dirty="0">
                <a:solidFill>
                  <a:srgbClr val="000000"/>
                </a:solidFill>
                <a:latin typeface="Times New Roman" pitchFamily="65" charset="-122"/>
                <a:ea typeface="宋体" pitchFamily="65" charset="-122"/>
              </a:rPr>
              <a:t>(2019黑龙江齐齐哈尔,29)写作表达。(50分)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幸福是一种感觉、一种心境、一种体验。亲近自然是一种幸福,书山寻宝是一种幸福,陪伴家人是一种幸</a:t>
            </a:r>
            <a:br>
              <a:rPr dirty="0"/>
            </a:br>
            <a:r>
              <a:rPr lang="zh-CN" altLang="en-US" sz="1417" kern="0" dirty="0">
                <a:solidFill>
                  <a:srgbClr val="000000"/>
                </a:solidFill>
                <a:latin typeface="Times New Roman" pitchFamily="65" charset="-122"/>
                <a:ea typeface="宋体" pitchFamily="65" charset="-122"/>
              </a:rPr>
              <a:t>福,朋友互助是一种幸福,奉献青春是一种幸福</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只要你细细咀嚼,用心感悟,人间幸福尽在其中。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是一种幸福”为题目,写一篇文章。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(1)请将题目补充完整。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(2)诗歌、戏剧除外,文体不限,文体要鲜明。</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(3)表达真情实感,不得套写、抄袭。</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(4)文章中不得出现真实的地名、校名、人名。</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(5)字数不少于600字。</a:t>
            </a:r>
          </a:p>
        </p:txBody>
      </p:sp>
    </p:spTree>
    <p:custDataLst>
      <p:custData r:id="rId1"/>
    </p:custData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29442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本题是一道半命题作文题,提示语先简单地给“幸福”下了定义,然后列举了几种不同的幸福</a:t>
            </a:r>
            <a:br>
              <a:rPr dirty="0"/>
            </a:br>
            <a:r>
              <a:rPr lang="zh-CN" altLang="en-US" sz="1417" kern="0" dirty="0">
                <a:solidFill>
                  <a:srgbClr val="000000"/>
                </a:solidFill>
                <a:latin typeface="Times New Roman" pitchFamily="65" charset="-122"/>
                <a:ea typeface="宋体" pitchFamily="65" charset="-122"/>
              </a:rPr>
              <a:t>体验和感受,这就提供了补写的范围,所以横线上可以填写“亲近自然”“书山寻宝”“陪伴家人”等。</a:t>
            </a:r>
            <a:br>
              <a:rPr dirty="0"/>
            </a:br>
            <a:r>
              <a:rPr lang="zh-CN" altLang="en-US" sz="1417" kern="0" dirty="0">
                <a:solidFill>
                  <a:srgbClr val="000000"/>
                </a:solidFill>
                <a:latin typeface="Times New Roman" pitchFamily="65" charset="-122"/>
                <a:ea typeface="宋体" pitchFamily="65" charset="-122"/>
              </a:rPr>
              <a:t>当然幸福的感觉也不仅仅局限于此,它除了是从被爱、受鼓励中感受到的幸福,也可以是经历挫折、困难</a:t>
            </a:r>
            <a:br>
              <a:rPr dirty="0"/>
            </a:br>
            <a:r>
              <a:rPr lang="zh-CN" altLang="en-US" sz="1417" kern="0" dirty="0">
                <a:solidFill>
                  <a:srgbClr val="000000"/>
                </a:solidFill>
                <a:latin typeface="Times New Roman" pitchFamily="65" charset="-122"/>
                <a:ea typeface="宋体" pitchFamily="65" charset="-122"/>
              </a:rPr>
              <a:t>等后体会到的幸福,还可以是在某种常态现象(平淡、贫穷等)中感到的幸福</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无论是什么样的幸福,考</a:t>
            </a:r>
            <a:br>
              <a:rPr dirty="0"/>
            </a:br>
            <a:r>
              <a:rPr lang="zh-CN" altLang="en-US" sz="1417" kern="0" dirty="0">
                <a:solidFill>
                  <a:srgbClr val="000000"/>
                </a:solidFill>
                <a:latin typeface="Times New Roman" pitchFamily="65" charset="-122"/>
                <a:ea typeface="宋体" pitchFamily="65" charset="-122"/>
              </a:rPr>
              <a:t>生作文时都要写出自己对幸福的理解,并把这种幸福感表达出来。在文体上,本题适宜写成记叙文:先叙述</a:t>
            </a:r>
            <a:br>
              <a:rPr dirty="0"/>
            </a:br>
            <a:r>
              <a:rPr lang="zh-CN" altLang="en-US" sz="1417" kern="0" dirty="0">
                <a:solidFill>
                  <a:srgbClr val="000000"/>
                </a:solidFill>
                <a:latin typeface="Times New Roman" pitchFamily="65" charset="-122"/>
                <a:ea typeface="宋体" pitchFamily="65" charset="-122"/>
              </a:rPr>
              <a:t>(描写)生活经历(事件),再通过简短的议论、抒情来抒写自己的幸福的感觉,从而突出文章的中心。也可以</a:t>
            </a:r>
            <a:br>
              <a:rPr dirty="0"/>
            </a:br>
            <a:r>
              <a:rPr lang="zh-CN" altLang="en-US" sz="1417" kern="0" dirty="0">
                <a:solidFill>
                  <a:srgbClr val="000000"/>
                </a:solidFill>
                <a:latin typeface="Times New Roman" pitchFamily="65" charset="-122"/>
                <a:ea typeface="宋体" pitchFamily="65" charset="-122"/>
              </a:rPr>
              <a:t>写成议论性的文章,如通过补充题目来表明自己对幸福的理解,如“放弃是一种幸福”这个题目本身就是</a:t>
            </a:r>
            <a:br>
              <a:rPr dirty="0"/>
            </a:br>
            <a:r>
              <a:rPr lang="zh-CN" altLang="en-US" sz="1417" kern="0" dirty="0">
                <a:solidFill>
                  <a:srgbClr val="000000"/>
                </a:solidFill>
                <a:latin typeface="Times New Roman" pitchFamily="65" charset="-122"/>
                <a:ea typeface="宋体" pitchFamily="65" charset="-122"/>
              </a:rPr>
              <a:t>一个明确的观点,你可以引用名言、列举事实进行论证。最后点明论点:放弃该放弃的,才能获得幸福感。</a:t>
            </a:r>
            <a:br>
              <a:rPr dirty="0"/>
            </a:br>
            <a:r>
              <a:rPr lang="zh-CN" altLang="en-US" sz="1417" kern="0" dirty="0">
                <a:solidFill>
                  <a:srgbClr val="000000"/>
                </a:solidFill>
                <a:latin typeface="Times New Roman" pitchFamily="65" charset="-122"/>
                <a:ea typeface="宋体" pitchFamily="65" charset="-122"/>
              </a:rPr>
              <a:t>这样就能写成一篇文体明确的议论文。</a:t>
            </a:r>
            <a:endParaRPr lang="zh-CN" altLang="en-US" dirty="0"/>
          </a:p>
        </p:txBody>
      </p:sp>
    </p:spTree>
    <p:custDataLst>
      <p:custData r:id="rId1"/>
    </p:custData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给予是一种幸福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雪白的砌墙、朱红的檐廊、灵秀的风叩动春的气息,轻飘的丝帘上跳动着灿烂的阳光。三月清新的画卷</a:t>
            </a:r>
            <a:br>
              <a:rPr dirty="0"/>
            </a:br>
            <a:r>
              <a:rPr lang="zh-CN" altLang="en-US" sz="1417" kern="0" dirty="0">
                <a:solidFill>
                  <a:srgbClr val="000000"/>
                </a:solidFill>
                <a:latin typeface="Times New Roman" pitchFamily="65" charset="-122"/>
                <a:ea typeface="宋体" pitchFamily="65" charset="-122"/>
              </a:rPr>
              <a:t>中,我却瞥见了那抹污黄的、干瘪的泥巴。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糙糙的泥巴不知何时拘谨地贴在了那粉刷一新的墙檐下,就像新建的高楼大厦之中还存在着一个尚未拆</a:t>
            </a:r>
            <a:br>
              <a:rPr dirty="0"/>
            </a:br>
            <a:r>
              <a:rPr lang="zh-CN" altLang="en-US" sz="1417" kern="0" dirty="0">
                <a:solidFill>
                  <a:srgbClr val="000000"/>
                </a:solidFill>
                <a:latin typeface="Times New Roman" pitchFamily="65" charset="-122"/>
                <a:ea typeface="宋体" pitchFamily="65" charset="-122"/>
              </a:rPr>
              <a:t>迁的破旧的房子——与周围不相称得很,可它终究一直紧巴巴地粘着,竟一日日扩张开来,终于越过了我容</a:t>
            </a:r>
            <a:br>
              <a:rPr dirty="0"/>
            </a:br>
            <a:r>
              <a:rPr lang="zh-CN" altLang="en-US" sz="1417" kern="0" dirty="0">
                <a:solidFill>
                  <a:srgbClr val="000000"/>
                </a:solidFill>
                <a:latin typeface="Times New Roman" pitchFamily="65" charset="-122"/>
                <a:ea typeface="宋体" pitchFamily="65" charset="-122"/>
              </a:rPr>
              <a:t>忍的底线。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很快,不请自来的泥巴巢下出现了一名手持竹竿、目燃怒火的“豪门女将”。为了保卫美好的家园,我和</a:t>
            </a:r>
            <a:br>
              <a:rPr dirty="0"/>
            </a:br>
            <a:r>
              <a:rPr lang="zh-CN" altLang="en-US" sz="1417" kern="0" dirty="0">
                <a:solidFill>
                  <a:srgbClr val="000000"/>
                </a:solidFill>
                <a:latin typeface="Times New Roman" pitchFamily="65" charset="-122"/>
                <a:ea typeface="宋体" pitchFamily="65" charset="-122"/>
              </a:rPr>
              <a:t>竹竿同仇敌忾,一步步逼近,却在即将偷袭成功之时遭到了父亲的坚决阻挠,我悻悻地缴了械,抱怨起这个</a:t>
            </a:r>
            <a:br>
              <a:rPr dirty="0"/>
            </a:br>
            <a:r>
              <a:rPr lang="zh-CN" altLang="en-US" sz="1417" kern="0" dirty="0">
                <a:solidFill>
                  <a:srgbClr val="000000"/>
                </a:solidFill>
                <a:latin typeface="Times New Roman" pitchFamily="65" charset="-122"/>
                <a:ea typeface="宋体" pitchFamily="65" charset="-122"/>
              </a:rPr>
              <a:t>“叛变”的父亲。</a:t>
            </a:r>
            <a:endParaRPr lang="zh-CN" altLang="en-US" dirty="0"/>
          </a:p>
        </p:txBody>
      </p:sp>
    </p:spTree>
    <p:custDataLst>
      <p:custData r:id="rId1"/>
    </p:custData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27577"/>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“爸,你看那个巢多丑啊,把它顶掉吧,往那儿一挂,多有碍家容啊!”我昂扬的斗志显然无法点燃父亲的激</a:t>
            </a:r>
            <a:br/>
            <a:r>
              <a:rPr lang="zh-CN" altLang="en-US" sz="1417" kern="0" dirty="0">
                <a:solidFill>
                  <a:srgbClr val="000000"/>
                </a:solidFill>
                <a:latin typeface="Times New Roman" pitchFamily="65" charset="-122"/>
                <a:ea typeface="宋体" pitchFamily="65" charset="-122"/>
              </a:rPr>
              <a:t>情。“爸!”我生气地吼了一声,父亲却语重心长地说:“燕子能给我们带来祥瑞,是好兆头,让它们在我们</a:t>
            </a:r>
            <a:br/>
            <a:r>
              <a:rPr lang="zh-CN" altLang="en-US" sz="1417" kern="0" dirty="0">
                <a:solidFill>
                  <a:srgbClr val="000000"/>
                </a:solidFill>
                <a:latin typeface="Times New Roman" pitchFamily="65" charset="-122"/>
                <a:ea typeface="宋体" pitchFamily="65" charset="-122"/>
              </a:rPr>
              <a:t>家落户不是挺好的吗?你给了它安身的住所,就是给予了它们一家人幸福的日子啊</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”我背着手,嘟着</a:t>
            </a:r>
            <a:br/>
            <a:r>
              <a:rPr lang="zh-CN" altLang="en-US" sz="1417" kern="0" dirty="0">
                <a:solidFill>
                  <a:srgbClr val="000000"/>
                </a:solidFill>
                <a:latin typeface="Times New Roman" pitchFamily="65" charset="-122"/>
                <a:ea typeface="宋体" pitchFamily="65" charset="-122"/>
              </a:rPr>
              <a:t>嘴,脚尖在地面圈出无数个圆。父亲依旧心平气和地劝导我,我却赌气似的跑开了,那个燕巢在我心口的结</a:t>
            </a:r>
            <a:br/>
            <a:r>
              <a:rPr lang="zh-CN" altLang="en-US" sz="1417" kern="0" dirty="0">
                <a:solidFill>
                  <a:srgbClr val="000000"/>
                </a:solidFill>
                <a:latin typeface="Times New Roman" pitchFamily="65" charset="-122"/>
                <a:ea typeface="宋体" pitchFamily="65" charset="-122"/>
              </a:rPr>
              <a:t>更紧了。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我气恼地伏在案上努力平复自己的情绪。“啁啾、啁啾”,小燕子的呢喃声吸引了我的注意——那些燕</a:t>
            </a:r>
            <a:br/>
            <a:r>
              <a:rPr lang="zh-CN" altLang="en-US" sz="1417" kern="0" dirty="0">
                <a:solidFill>
                  <a:srgbClr val="000000"/>
                </a:solidFill>
                <a:latin typeface="Times New Roman" pitchFamily="65" charset="-122"/>
                <a:ea typeface="宋体" pitchFamily="65" charset="-122"/>
              </a:rPr>
              <a:t>子,那些没经过我允许私自筑巢的燕子,它们倒是欣喜。一会儿俯冲,一会儿急升,一会儿拐个弯儿斜进,一</a:t>
            </a:r>
            <a:br/>
            <a:r>
              <a:rPr lang="zh-CN" altLang="en-US" sz="1417" kern="0" dirty="0">
                <a:solidFill>
                  <a:srgbClr val="000000"/>
                </a:solidFill>
                <a:latin typeface="Times New Roman" pitchFamily="65" charset="-122"/>
                <a:ea typeface="宋体" pitchFamily="65" charset="-122"/>
              </a:rPr>
              <a:t>会儿又“扑棱”一下飞远。它们很快消失在绿杨的背后,又很快出现在绿杨的冠顶,欢快地嬉戏。“呵—</a:t>
            </a:r>
            <a:br/>
            <a:r>
              <a:rPr lang="zh-CN" altLang="en-US" sz="1417" kern="0" dirty="0">
                <a:solidFill>
                  <a:srgbClr val="000000"/>
                </a:solidFill>
                <a:latin typeface="Times New Roman" pitchFamily="65" charset="-122"/>
                <a:ea typeface="宋体" pitchFamily="65" charset="-122"/>
              </a:rPr>
              <a:t>—”我为自己不经意的笑吃了一惊,我不是该讨厌它们的吗?“啁啾唧——”几声稚嫩的呢喃声从刚筑成</a:t>
            </a:r>
            <a:br/>
            <a:r>
              <a:rPr lang="zh-CN" altLang="en-US" sz="1417" kern="0" dirty="0">
                <a:solidFill>
                  <a:srgbClr val="000000"/>
                </a:solidFill>
                <a:latin typeface="Times New Roman" pitchFamily="65" charset="-122"/>
                <a:ea typeface="宋体" pitchFamily="65" charset="-122"/>
              </a:rPr>
              <a:t>的巢中传出,竟是燕妈妈在巢口给燕宝宝喂食。望着它们温馨、幸福的生活场景,我被深深地感染了:真的</a:t>
            </a:r>
            <a:br/>
            <a:r>
              <a:rPr lang="zh-CN" altLang="en-US" sz="1417" kern="0" dirty="0">
                <a:solidFill>
                  <a:srgbClr val="000000"/>
                </a:solidFill>
                <a:latin typeface="Times New Roman" pitchFamily="65" charset="-122"/>
                <a:ea typeface="宋体" pitchFamily="65" charset="-122"/>
              </a:rPr>
              <a:t>挺好的。绿瓦红檐下,我住我的家,你住你的巢,我们是同在一个屋檐下的一家!父亲是对的:慷慨地给予燕</a:t>
            </a:r>
            <a:endParaRPr lang="zh-CN" altLang="en-US"/>
          </a:p>
        </p:txBody>
      </p:sp>
    </p:spTree>
    <p:custDataLst>
      <p:custData r:id="rId1"/>
    </p:custData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3156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儿一片檐角,给燕儿一个安稳的住处,让它们拥有一个同样温馨的春天!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我开心地跑出门,父亲忙叫住我,我摆摆手:“我要去找迷途的小蜗牛,给它一片绿叶作为自己家</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”身</a:t>
            </a:r>
            <a:br>
              <a:rPr dirty="0"/>
            </a:br>
            <a:r>
              <a:rPr lang="zh-CN" altLang="en-US" sz="1417" kern="0" dirty="0">
                <a:solidFill>
                  <a:srgbClr val="000000"/>
                </a:solidFill>
                <a:latin typeface="Times New Roman" pitchFamily="65" charset="-122"/>
                <a:ea typeface="宋体" pitchFamily="65" charset="-122"/>
              </a:rPr>
              <a:t>后,我听见了父亲在笑。我想,我懂了——给予也是一种幸福!</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点评    </a:t>
            </a:r>
            <a:r>
              <a:rPr lang="zh-CN" altLang="en-US" sz="1417" kern="0" dirty="0">
                <a:solidFill>
                  <a:srgbClr val="000000"/>
                </a:solidFill>
                <a:latin typeface="Times New Roman" pitchFamily="65" charset="-122"/>
                <a:ea typeface="宋体" pitchFamily="65" charset="-122"/>
              </a:rPr>
              <a:t>作者文笔灵动,描摹传神,一开头就将人带进了春意盎然、清新活泼的意境里。故事娓娓道来:</a:t>
            </a:r>
            <a:br>
              <a:rPr dirty="0"/>
            </a:br>
            <a:r>
              <a:rPr lang="zh-CN" altLang="en-US" sz="1417" kern="0" dirty="0">
                <a:solidFill>
                  <a:srgbClr val="000000"/>
                </a:solidFill>
                <a:latin typeface="Times New Roman" pitchFamily="65" charset="-122"/>
                <a:ea typeface="宋体" pitchFamily="65" charset="-122"/>
              </a:rPr>
              <a:t>“我”不能容忍粉刷一新的墙檐下燕儿搭起的丑窝,可爸爸却有一颗宽容之心。在明媚的春光里,燕儿们</a:t>
            </a:r>
            <a:br>
              <a:rPr dirty="0"/>
            </a:br>
            <a:r>
              <a:rPr lang="zh-CN" altLang="en-US" sz="1417" kern="0" dirty="0">
                <a:solidFill>
                  <a:srgbClr val="000000"/>
                </a:solidFill>
                <a:latin typeface="Times New Roman" pitchFamily="65" charset="-122"/>
                <a:ea typeface="宋体" pitchFamily="65" charset="-122"/>
              </a:rPr>
              <a:t>自由自在、美好温馨的幸福画面深深打动了“我”,让“我”猛然明白了“赠人玫瑰,手有余香”的生活</a:t>
            </a:r>
            <a:br>
              <a:rPr dirty="0"/>
            </a:br>
            <a:r>
              <a:rPr lang="zh-CN" altLang="en-US" sz="1417" kern="0" dirty="0">
                <a:solidFill>
                  <a:srgbClr val="000000"/>
                </a:solidFill>
                <a:latin typeface="Times New Roman" pitchFamily="65" charset="-122"/>
                <a:ea typeface="宋体" pitchFamily="65" charset="-122"/>
              </a:rPr>
              <a:t>哲理。文章景美,人美,情更美!</a:t>
            </a:r>
            <a:endParaRPr lang="zh-CN" altLang="en-US" dirty="0"/>
          </a:p>
        </p:txBody>
      </p:sp>
    </p:spTree>
    <p:custDataLst>
      <p:custData r:id="rId1"/>
    </p:custData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39262"/>
            <a:ext cx="8505000" cy="3374001"/>
          </a:xfrm>
          <a:prstGeom prst="rect">
            <a:avLst/>
          </a:prstGeom>
          <a:noFill/>
        </p:spPr>
        <p:txBody>
          <a:bodyPr wrap="square" lIns="0" tIns="0" rIns="0" bIns="0" rtlCol="0">
            <a:spAutoFit/>
          </a:bodyPr>
          <a:lstStyle/>
          <a:p>
            <a:pPr eaLnBrk="0" latinLnBrk="1" hangingPunct="0">
              <a:lnSpc>
                <a:spcPct val="150000"/>
              </a:lnSpc>
              <a:spcBef>
                <a:spcPts val="141"/>
              </a:spcBef>
            </a:pPr>
            <a:r>
              <a:rPr lang="en-US" altLang="zh-CN" sz="1417" b="1" kern="0" dirty="0">
                <a:solidFill>
                  <a:srgbClr val="000000"/>
                </a:solidFill>
                <a:latin typeface="Times New Roman" pitchFamily="65" charset="-122"/>
                <a:ea typeface="宋体" pitchFamily="65" charset="-122"/>
              </a:rPr>
              <a:t>9.</a:t>
            </a:r>
            <a:r>
              <a:rPr lang="en-US" altLang="zh-CN" sz="1417" kern="0" dirty="0">
                <a:solidFill>
                  <a:srgbClr val="000000"/>
                </a:solidFill>
                <a:latin typeface="Times New Roman" pitchFamily="65" charset="-122"/>
                <a:ea typeface="宋体" pitchFamily="65" charset="-122"/>
              </a:rPr>
              <a:t>(2019</a:t>
            </a:r>
            <a:r>
              <a:rPr lang="zh-CN" altLang="en-US" sz="1417" kern="0" dirty="0">
                <a:solidFill>
                  <a:srgbClr val="000000"/>
                </a:solidFill>
                <a:latin typeface="Times New Roman" pitchFamily="65" charset="-122"/>
                <a:ea typeface="宋体" pitchFamily="65" charset="-122"/>
              </a:rPr>
              <a:t>云南昆明</a:t>
            </a:r>
            <a:r>
              <a:rPr lang="en-US" altLang="zh-CN" sz="1417" kern="0" dirty="0">
                <a:solidFill>
                  <a:srgbClr val="000000"/>
                </a:solidFill>
                <a:latin typeface="Times New Roman" pitchFamily="65" charset="-122"/>
                <a:ea typeface="宋体" pitchFamily="65" charset="-122"/>
              </a:rPr>
              <a:t>,26&lt;</a:t>
            </a:r>
            <a:r>
              <a:rPr lang="zh-CN" altLang="en-US" sz="1417" kern="0" dirty="0">
                <a:solidFill>
                  <a:srgbClr val="000000"/>
                </a:solidFill>
                <a:latin typeface="Times New Roman" pitchFamily="65" charset="-122"/>
                <a:ea typeface="宋体" pitchFamily="65" charset="-122"/>
              </a:rPr>
              <a:t>题一</a:t>
            </a:r>
            <a:r>
              <a:rPr lang="en-US" altLang="zh-CN" sz="1417" kern="0" dirty="0">
                <a:solidFill>
                  <a:srgbClr val="000000"/>
                </a:solidFill>
                <a:latin typeface="Times New Roman" pitchFamily="65" charset="-122"/>
                <a:ea typeface="宋体" pitchFamily="65" charset="-122"/>
              </a:rPr>
              <a:t>&gt;)</a:t>
            </a:r>
            <a:r>
              <a:rPr lang="zh-CN" altLang="en-US" sz="1417" kern="0" dirty="0">
                <a:solidFill>
                  <a:srgbClr val="000000"/>
                </a:solidFill>
                <a:latin typeface="Times New Roman" pitchFamily="65" charset="-122"/>
                <a:ea typeface="宋体" pitchFamily="65" charset="-122"/>
              </a:rPr>
              <a:t>作文。</a:t>
            </a:r>
            <a:r>
              <a:rPr lang="en-US" altLang="zh-CN" sz="1417" kern="0" dirty="0">
                <a:solidFill>
                  <a:srgbClr val="000000"/>
                </a:solidFill>
                <a:latin typeface="Times New Roman" pitchFamily="65" charset="-122"/>
                <a:ea typeface="宋体" pitchFamily="65" charset="-122"/>
              </a:rPr>
              <a:t>(50</a:t>
            </a:r>
            <a:r>
              <a:rPr lang="zh-CN" altLang="en-US" sz="1417" kern="0" dirty="0">
                <a:solidFill>
                  <a:srgbClr val="000000"/>
                </a:solidFill>
                <a:latin typeface="Times New Roman" pitchFamily="65" charset="-122"/>
                <a:ea typeface="宋体" pitchFamily="65" charset="-122"/>
              </a:rPr>
              <a:t>分</a:t>
            </a:r>
            <a:r>
              <a:rPr lang="en-US" altLang="zh-CN" sz="1417" kern="0" dirty="0">
                <a:solidFill>
                  <a:srgbClr val="000000"/>
                </a:solidFill>
                <a:latin typeface="Times New Roman" pitchFamily="65" charset="-122"/>
                <a:ea typeface="宋体" pitchFamily="65" charset="-122"/>
              </a:rPr>
              <a:t>)</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在学习、生活中</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你一定遇到过很多问题。有时</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是一道等待解答的习题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有时</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是一件麻烦的小事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有时</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是</a:t>
            </a:r>
            <a:br>
              <a:rPr lang="zh-CN" altLang="en-US" sz="1600" dirty="0"/>
            </a:br>
            <a:r>
              <a:rPr lang="zh-CN" altLang="en-US" sz="1417" kern="0" dirty="0">
                <a:solidFill>
                  <a:srgbClr val="000000"/>
                </a:solidFill>
                <a:latin typeface="Times New Roman" pitchFamily="65" charset="-122"/>
                <a:ea typeface="宋体" pitchFamily="65" charset="-122"/>
              </a:rPr>
              <a:t>一个需要化解的矛盾</a:t>
            </a:r>
            <a:r>
              <a:rPr lang="en-US" altLang="zh-CN"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你是怎么解决这个问题的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解决问题的过程中</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发生了什么</a:t>
            </a:r>
            <a:r>
              <a:rPr lang="en-US" altLang="zh-CN" sz="1417" kern="0" dirty="0">
                <a:solidFill>
                  <a:srgbClr val="000000"/>
                </a:solidFill>
                <a:latin typeface="Times New Roman" pitchFamily="65" charset="-122"/>
                <a:ea typeface="宋体" pitchFamily="65" charset="-122"/>
              </a:rPr>
              <a:t>?</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请以“我</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解决了这个问题”为题,写一篇文章。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写作要求: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(1)请先在横线上填写恰当的内容,将题目补充完整,然后写作。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(2)立意自定,文体自选(诗歌除外)。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(3)说真话,抒真情,忌抄袭。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(4)文中请不要使用真实的地名、校名、人名。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(5)书写工整,不少于600字。</a:t>
            </a:r>
            <a:endParaRPr lang="zh-CN" altLang="en-US" dirty="0"/>
          </a:p>
        </p:txBody>
      </p:sp>
    </p:spTree>
    <p:custDataLst>
      <p:custData r:id="rId1"/>
    </p:custData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24197"/>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这是一道半命题作文题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补题是写好作文的关键。从呱呱坠地到长大成人</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人生有太多的“问</a:t>
            </a:r>
            <a:br>
              <a:rPr lang="zh-CN" altLang="en-US" sz="1600" dirty="0"/>
            </a:br>
            <a:r>
              <a:rPr lang="zh-CN" altLang="en-US" sz="1417" kern="0" dirty="0">
                <a:solidFill>
                  <a:srgbClr val="000000"/>
                </a:solidFill>
                <a:latin typeface="Times New Roman" pitchFamily="65" charset="-122"/>
                <a:ea typeface="宋体" pitchFamily="65" charset="-122"/>
              </a:rPr>
              <a:t>题”迷离着我们的双眼、迷惑着我们的心智、迷乱着我们的思想</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只有截取最震撼、最动人、最刻骨铭</a:t>
            </a:r>
            <a:br>
              <a:rPr lang="zh-CN" altLang="en-US" sz="1600" dirty="0"/>
            </a:br>
            <a:r>
              <a:rPr lang="zh-CN" altLang="en-US" sz="1417" kern="0" dirty="0">
                <a:solidFill>
                  <a:srgbClr val="000000"/>
                </a:solidFill>
                <a:latin typeface="Times New Roman" pitchFamily="65" charset="-122"/>
                <a:ea typeface="宋体" pitchFamily="65" charset="-122"/>
              </a:rPr>
              <a:t>心的生活经历来写</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才能写出真情实感。</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(1)补充题目。切忌随随便便填写,如填写“很好地”“巧妙地”“灵活地”等等,因为这样会给人肤浅、</a:t>
            </a:r>
            <a:br>
              <a:rPr dirty="0"/>
            </a:br>
            <a:r>
              <a:rPr lang="zh-CN" altLang="en-US" sz="1417" kern="0" dirty="0">
                <a:solidFill>
                  <a:srgbClr val="000000"/>
                </a:solidFill>
                <a:latin typeface="Times New Roman" pitchFamily="65" charset="-122"/>
                <a:ea typeface="宋体" pitchFamily="65" charset="-122"/>
              </a:rPr>
              <a:t>宽泛的感觉。此处填写的内容应该是一个“状语”,如“在妈妈温柔的目光里”“在奶奶的叮嘱中”</a:t>
            </a:r>
            <a:br>
              <a:rPr dirty="0"/>
            </a:br>
            <a:r>
              <a:rPr lang="zh-CN" altLang="en-US" sz="1417" kern="0" dirty="0">
                <a:solidFill>
                  <a:srgbClr val="000000"/>
                </a:solidFill>
                <a:latin typeface="Times New Roman" pitchFamily="65" charset="-122"/>
                <a:ea typeface="宋体" pitchFamily="65" charset="-122"/>
              </a:rPr>
              <a:t>“在你的沉默里”等等,这样的补题有着浓浓的情感味道;也可以是“在雨中”“在那个飘雪的冬季”等</a:t>
            </a:r>
            <a:br>
              <a:rPr dirty="0"/>
            </a:br>
            <a:r>
              <a:rPr lang="zh-CN" altLang="en-US" sz="1417" kern="0" dirty="0">
                <a:solidFill>
                  <a:srgbClr val="000000"/>
                </a:solidFill>
                <a:latin typeface="Times New Roman" pitchFamily="65" charset="-122"/>
                <a:ea typeface="宋体" pitchFamily="65" charset="-122"/>
              </a:rPr>
              <a:t>等,如此便有诗情画意;还可以是“在诗词中”(围绕哲理性、情感性等)、“在名著里”(可以具体到《红</a:t>
            </a:r>
            <a:br>
              <a:rPr dirty="0"/>
            </a:br>
            <a:r>
              <a:rPr lang="zh-CN" altLang="en-US" sz="1417" kern="0" dirty="0">
                <a:solidFill>
                  <a:srgbClr val="000000"/>
                </a:solidFill>
                <a:latin typeface="Times New Roman" pitchFamily="65" charset="-122"/>
                <a:ea typeface="宋体" pitchFamily="65" charset="-122"/>
              </a:rPr>
              <a:t>楼梦》《西游记》等)等等,这样会给人知识积累丰富、文化底蕴丰厚的感觉。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(2)选择“问题”。尽管提示里面提到“问题”可以是“一件麻烦的小事”等,但一定要记住:小事并不是</a:t>
            </a:r>
            <a:br>
              <a:rPr dirty="0"/>
            </a:br>
            <a:r>
              <a:rPr lang="zh-CN" altLang="en-US" sz="1417" kern="0" dirty="0">
                <a:solidFill>
                  <a:srgbClr val="000000"/>
                </a:solidFill>
                <a:latin typeface="Times New Roman" pitchFamily="65" charset="-122"/>
                <a:ea typeface="宋体" pitchFamily="65" charset="-122"/>
              </a:rPr>
              <a:t>琐碎、狭窄的,要从小事中得到启发、体验、感悟,甚至是人生的升华。事情有大小,感悟无局限,“问题”</a:t>
            </a:r>
            <a:br>
              <a:rPr dirty="0"/>
            </a:br>
            <a:r>
              <a:rPr lang="zh-CN" altLang="en-US" sz="1417" kern="0" dirty="0">
                <a:solidFill>
                  <a:srgbClr val="000000"/>
                </a:solidFill>
                <a:latin typeface="Times New Roman" pitchFamily="65" charset="-122"/>
                <a:ea typeface="宋体" pitchFamily="65" charset="-122"/>
              </a:rPr>
              <a:t>不能局限于“小我”,而要升华为“大我”,即成长中的理解、豁达、感恩、尊严等。</a:t>
            </a:r>
            <a:endParaRPr lang="zh-CN" altLang="en-US" dirty="0"/>
          </a:p>
        </p:txBody>
      </p:sp>
    </p:spTree>
    <p:custDataLst>
      <p:custData r:id="rId1"/>
    </p:custData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1661352"/>
          </a:xfrm>
          <a:prstGeom prst="rect">
            <a:avLst/>
          </a:prstGeom>
          <a:noFill/>
        </p:spPr>
        <p:txBody>
          <a:bodyPr wrap="square" lIns="0" tIns="0" rIns="0" bIns="0" rtlCol="0">
            <a:spAutoFit/>
          </a:bodyPr>
          <a:lstStyle/>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怎么“解决”。“问题”不是轻描淡写、只言片语就能解决的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而要有一个曲折复杂、波澜起伏的过</a:t>
            </a:r>
            <a:br>
              <a:rPr lang="zh-CN" altLang="en-US" sz="1600" dirty="0"/>
            </a:br>
            <a:r>
              <a:rPr lang="zh-CN" altLang="en-US" sz="1417" kern="0" dirty="0">
                <a:solidFill>
                  <a:srgbClr val="000000"/>
                </a:solidFill>
                <a:latin typeface="Times New Roman" pitchFamily="65" charset="-122"/>
                <a:ea typeface="宋体" pitchFamily="65" charset="-122"/>
              </a:rPr>
              <a:t>程。将“解决”理解为“破解”“化解”应该更好一些</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如原来任性的“我”</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在“妈妈温柔的目光里”</a:t>
            </a:r>
            <a:br>
              <a:rPr lang="zh-CN" altLang="en-US" sz="1600" dirty="0"/>
            </a:br>
            <a:r>
              <a:rPr lang="zh-CN" altLang="en-US" sz="1417" kern="0" dirty="0">
                <a:solidFill>
                  <a:srgbClr val="000000"/>
                </a:solidFill>
                <a:latin typeface="Times New Roman" pitchFamily="65" charset="-122"/>
                <a:ea typeface="宋体" pitchFamily="65" charset="-122"/>
              </a:rPr>
              <a:t>慢慢懂得了感恩</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原来狭隘的“我”</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在苏轼的“一蓑烟雨任平生”里体会到了一份豁达</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原来不思进取、</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知难而退的“我”,在“唐僧西天取经”的执着中获得了直面困难的信心和勇气;等等。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总之,就这个题目而言:命题无大小,生活不止步,“解决”应曲折,“问题”要深入。</a:t>
            </a:r>
            <a:endParaRPr lang="zh-CN" altLang="en-US" dirty="0"/>
          </a:p>
        </p:txBody>
      </p:sp>
    </p:spTree>
    <p:custDataLst>
      <p:custData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6498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考试铃声响起,监考老师捧着一摞试卷进了考场。啊?这不是全校有名的“黑”老师吗?此人不仅皮肤黝</a:t>
            </a:r>
            <a:br>
              <a:rPr dirty="0"/>
            </a:br>
            <a:r>
              <a:rPr lang="zh-CN" altLang="en-US" sz="1417" kern="0" dirty="0">
                <a:solidFill>
                  <a:srgbClr val="000000"/>
                </a:solidFill>
                <a:latin typeface="Times New Roman" pitchFamily="65" charset="-122"/>
                <a:ea typeface="宋体" pitchFamily="65" charset="-122"/>
              </a:rPr>
              <a:t>黑,而且神态特别威严,整天绷着脸,让人望而生畏。据说他的学生每天都提心吊胆的,真不知那日子是怎么</a:t>
            </a:r>
            <a:br>
              <a:rPr dirty="0"/>
            </a:br>
            <a:r>
              <a:rPr lang="zh-CN" altLang="en-US" sz="1417" kern="0" dirty="0">
                <a:solidFill>
                  <a:srgbClr val="000000"/>
                </a:solidFill>
                <a:latin typeface="Times New Roman" pitchFamily="65" charset="-122"/>
                <a:ea typeface="宋体" pitchFamily="65" charset="-122"/>
              </a:rPr>
              <a:t>过的。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试卷发下来了,教室里顿时只剩下纸与笔摩擦发出的“沙沙”声。我奋笔疾书,考试时间贵如金,浪费时间</a:t>
            </a:r>
            <a:br>
              <a:rPr dirty="0"/>
            </a:br>
            <a:r>
              <a:rPr lang="zh-CN" altLang="en-US" sz="1417" kern="0" dirty="0">
                <a:solidFill>
                  <a:srgbClr val="000000"/>
                </a:solidFill>
                <a:latin typeface="Times New Roman" pitchFamily="65" charset="-122"/>
                <a:ea typeface="宋体" pitchFamily="65" charset="-122"/>
              </a:rPr>
              <a:t>就等于抛弃分数。上次语文考试,我就是因为前面阅读题做得慢,导致作文没写好,教训惨痛呀!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不好!我的肚子突然疼了起来。先是一阵隐痛,紧接着“咕咕”地叫起来,随即一阵绞痛</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这时我才想起</a:t>
            </a:r>
            <a:br>
              <a:rPr dirty="0"/>
            </a:br>
            <a:r>
              <a:rPr lang="zh-CN" altLang="en-US" sz="1417" kern="0" dirty="0">
                <a:solidFill>
                  <a:srgbClr val="000000"/>
                </a:solidFill>
                <a:latin typeface="Times New Roman" pitchFamily="65" charset="-122"/>
                <a:ea typeface="宋体" pitchFamily="65" charset="-122"/>
              </a:rPr>
              <a:t>昨晚被子没有盖好,今天早上为了补充能量,我又吃了两个大肉包,我这张馋嘴,唉!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困难像弹簧,你弱它就强。考场中,这点痛算什么,坚持住!我一边揉着肚子,一边不断地给自己打气,强忍着</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疼痛继续做题。一抬眼,妈呀!那位“黑”老师正瞪着我,好像随时会冲过来抓我个“现行”——他莫不是</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怀疑我在作弊?!我顿时又吓出一身冷汗。</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怎么办</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怎么办</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磨刀不误砍柴工</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还是上一趟厕所</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彻底消除“隐患”吧</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我鼓起勇气举起了手。“怎么</a:t>
            </a:r>
          </a:p>
        </p:txBody>
      </p:sp>
    </p:spTree>
    <p:custDataLst>
      <p:custData r:id="rId1"/>
    </p:custData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65559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10.</a:t>
            </a:r>
            <a:r>
              <a:rPr lang="zh-CN" altLang="en-US" sz="1417" kern="0" dirty="0">
                <a:solidFill>
                  <a:srgbClr val="000000"/>
                </a:solidFill>
                <a:latin typeface="Times New Roman" pitchFamily="65" charset="-122"/>
                <a:ea typeface="宋体" pitchFamily="65" charset="-122"/>
              </a:rPr>
              <a:t>(2019山东潍坊,26)阅读下面的文字,按要求作文。(50分)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英国女王的孙女儿尤金妮十二岁那年,因脊柱侧弯进行了手术医治。手术很成功,只是她的背部永远留下</a:t>
            </a:r>
            <a:br>
              <a:rPr dirty="0"/>
            </a:br>
            <a:r>
              <a:rPr lang="zh-CN" altLang="en-US" sz="1417" kern="0" dirty="0">
                <a:solidFill>
                  <a:srgbClr val="000000"/>
                </a:solidFill>
                <a:latin typeface="Times New Roman" pitchFamily="65" charset="-122"/>
                <a:ea typeface="宋体" pitchFamily="65" charset="-122"/>
              </a:rPr>
              <a:t>了一条疤痕。十几年后,在尤金妮的王室婚礼上,她特意选择了后背“深V”设计的婚纱,而且不戴头纱,大</a:t>
            </a:r>
            <a:br>
              <a:rPr dirty="0"/>
            </a:br>
            <a:r>
              <a:rPr lang="zh-CN" altLang="en-US" sz="1417" kern="0" dirty="0">
                <a:solidFill>
                  <a:srgbClr val="000000"/>
                </a:solidFill>
                <a:latin typeface="Times New Roman" pitchFamily="65" charset="-122"/>
                <a:ea typeface="宋体" pitchFamily="65" charset="-122"/>
              </a:rPr>
              <a:t>方地展现那条长长的疤痕;她还特意邀请当年为她动手术的医护人员参加婚礼,感谢他们当年付出的艰辛</a:t>
            </a:r>
            <a:br>
              <a:rPr dirty="0"/>
            </a:br>
            <a:r>
              <a:rPr lang="zh-CN" altLang="en-US" sz="1417" kern="0" dirty="0">
                <a:solidFill>
                  <a:srgbClr val="000000"/>
                </a:solidFill>
                <a:latin typeface="Times New Roman" pitchFamily="65" charset="-122"/>
                <a:ea typeface="宋体" pitchFamily="65" charset="-122"/>
              </a:rPr>
              <a:t>劳动。在接受采访时,尤金妮说:“美丽的定义是可以改变的。”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,更是一种美丽”为题,写一篇不少于600字的作文。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要求:①先将题目补充完整,然后作文;②立意自定,文体自选(诗歌除外);③不得抄袭和套作;④文中不得出</a:t>
            </a:r>
            <a:br>
              <a:rPr dirty="0"/>
            </a:br>
            <a:r>
              <a:rPr lang="zh-CN" altLang="en-US" sz="1417" kern="0" dirty="0">
                <a:solidFill>
                  <a:srgbClr val="000000"/>
                </a:solidFill>
                <a:latin typeface="Times New Roman" pitchFamily="65" charset="-122"/>
                <a:ea typeface="宋体" pitchFamily="65" charset="-122"/>
              </a:rPr>
              <a:t>现真实的地名、校名、人名等信息。</a:t>
            </a:r>
            <a:endParaRPr lang="zh-CN" altLang="en-US" dirty="0"/>
          </a:p>
        </p:txBody>
      </p:sp>
    </p:spTree>
    <p:custDataLst>
      <p:custData r:id="rId1"/>
    </p:custData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341429"/>
            <a:ext cx="8505000" cy="290695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本题属于半命题作文题。以“</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,更是一种美丽”为题,所给材料本身有提示的作用。材</a:t>
            </a:r>
            <a:br>
              <a:rPr dirty="0"/>
            </a:br>
            <a:r>
              <a:rPr lang="zh-CN" altLang="en-US" sz="1417" kern="0" dirty="0">
                <a:solidFill>
                  <a:srgbClr val="000000"/>
                </a:solidFill>
                <a:latin typeface="Times New Roman" pitchFamily="65" charset="-122"/>
                <a:ea typeface="宋体" pitchFamily="65" charset="-122"/>
              </a:rPr>
              <a:t>料中尤金妮接受身体的不完美,接受缺陷,更是一种美丽。这种美来自她坦然接受自身缺陷的乐观自信,亦</a:t>
            </a:r>
            <a:br>
              <a:rPr dirty="0"/>
            </a:br>
            <a:r>
              <a:rPr lang="zh-CN" altLang="en-US" sz="1417" kern="0" dirty="0">
                <a:solidFill>
                  <a:srgbClr val="000000"/>
                </a:solidFill>
                <a:latin typeface="Times New Roman" pitchFamily="65" charset="-122"/>
                <a:ea typeface="宋体" pitchFamily="65" charset="-122"/>
              </a:rPr>
              <a:t>来自对他人的感恩,这种来自灵魂深处的美丽比外在的美丽更有意义。在阅读这则材料时应抓住最后一</a:t>
            </a:r>
            <a:br>
              <a:rPr dirty="0"/>
            </a:br>
            <a:r>
              <a:rPr lang="zh-CN" altLang="en-US" sz="1417" kern="0" dirty="0">
                <a:solidFill>
                  <a:srgbClr val="000000"/>
                </a:solidFill>
                <a:latin typeface="Times New Roman" pitchFamily="65" charset="-122"/>
                <a:ea typeface="宋体" pitchFamily="65" charset="-122"/>
              </a:rPr>
              <a:t>句话“美丽的定义是可以改变的”。这也是我们审题立意的关键。这句话决定了写作的内容中“更美丽</a:t>
            </a:r>
            <a:br>
              <a:rPr dirty="0"/>
            </a:br>
            <a:r>
              <a:rPr lang="zh-CN" altLang="en-US" sz="1417" kern="0" dirty="0">
                <a:solidFill>
                  <a:srgbClr val="000000"/>
                </a:solidFill>
                <a:latin typeface="Times New Roman" pitchFamily="65" charset="-122"/>
                <a:ea typeface="宋体" pitchFamily="65" charset="-122"/>
              </a:rPr>
              <a:t>的”东西应是与平日里人们认为的外在美丽相对的,可能一些有缺憾的事物因为具备了某种内在的气质</a:t>
            </a:r>
            <a:br>
              <a:rPr dirty="0"/>
            </a:br>
            <a:r>
              <a:rPr lang="zh-CN" altLang="en-US" sz="1417" kern="0" dirty="0">
                <a:solidFill>
                  <a:srgbClr val="000000"/>
                </a:solidFill>
                <a:latin typeface="Times New Roman" pitchFamily="65" charset="-122"/>
                <a:ea typeface="宋体" pitchFamily="65" charset="-122"/>
              </a:rPr>
              <a:t>抑或在一种特定的环境中,亦是美丽的。在审题上需要注意空缺处要填的是在写作中需要重点突出的对</a:t>
            </a:r>
            <a:br>
              <a:rPr dirty="0"/>
            </a:br>
            <a:r>
              <a:rPr lang="zh-CN" altLang="en-US" sz="1417" kern="0" dirty="0">
                <a:solidFill>
                  <a:srgbClr val="000000"/>
                </a:solidFill>
                <a:latin typeface="Times New Roman" pitchFamily="65" charset="-122"/>
                <a:ea typeface="宋体" pitchFamily="65" charset="-122"/>
              </a:rPr>
              <a:t>象,可以是品质、精神,也可以是一种态度。但在写作过程中必须写出其独具一格的美丽特质。像遗憾、</a:t>
            </a:r>
            <a:br>
              <a:rPr dirty="0"/>
            </a:br>
            <a:r>
              <a:rPr lang="zh-CN" altLang="en-US" sz="1417" kern="0" dirty="0">
                <a:solidFill>
                  <a:srgbClr val="000000"/>
                </a:solidFill>
                <a:latin typeface="Times New Roman" pitchFamily="65" charset="-122"/>
                <a:ea typeface="宋体" pitchFamily="65" charset="-122"/>
              </a:rPr>
              <a:t>残缺、放弃、平凡、朴素等都可作为填充对象。另外要注意,素材的选择要贴近所表现的对象,要做到立</a:t>
            </a:r>
            <a:br>
              <a:rPr dirty="0"/>
            </a:br>
            <a:r>
              <a:rPr lang="zh-CN" altLang="en-US" sz="1417" kern="0" dirty="0">
                <a:solidFill>
                  <a:srgbClr val="000000"/>
                </a:solidFill>
                <a:latin typeface="Times New Roman" pitchFamily="65" charset="-122"/>
                <a:ea typeface="宋体" pitchFamily="65" charset="-122"/>
              </a:rPr>
              <a:t>意新颖,思路清晰,语言流畅,情感流露自然,书写工整。</a:t>
            </a:r>
            <a:endParaRPr lang="zh-CN" altLang="en-US" dirty="0"/>
          </a:p>
        </p:txBody>
      </p:sp>
    </p:spTree>
    <p:custDataLst>
      <p:custData r:id="rId1"/>
    </p:custData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688317"/>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例文赏析</a:t>
            </a:r>
            <a:endParaRPr lang="zh-CN" altLang="en-US" sz="1600" b="1" dirty="0"/>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放弃,更是一种美丽</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夕阳的余光已慢慢消失,月亮慢吞吞地升上了天空。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“下一个!”店主的声音带着无尽的热情。快到我喽,我抖抖因为站了许久而发麻的腿。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这家糕点店伴着我成长,也见证了小城的变迁。这家的糕点吃一口就让人忘不了。昔日的平房已经变成</a:t>
            </a:r>
            <a:br>
              <a:rPr dirty="0"/>
            </a:br>
            <a:r>
              <a:rPr lang="zh-CN" altLang="en-US" sz="1417" kern="0" dirty="0">
                <a:solidFill>
                  <a:srgbClr val="000000"/>
                </a:solidFill>
                <a:latin typeface="Times New Roman" pitchFamily="65" charset="-122"/>
                <a:ea typeface="宋体" pitchFamily="65" charset="-122"/>
              </a:rPr>
              <a:t>了高楼大厦,可这里依然有很多人排队等待享受这份美食。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“客人,真巧!就剩下这最后一份了。”我高兴极了,“给我包起来吧。”“好嘞,您慢走!”我的步调因为</a:t>
            </a:r>
            <a:br>
              <a:rPr dirty="0"/>
            </a:br>
            <a:r>
              <a:rPr lang="zh-CN" altLang="en-US" sz="1417" kern="0" dirty="0">
                <a:solidFill>
                  <a:srgbClr val="000000"/>
                </a:solidFill>
                <a:latin typeface="Times New Roman" pitchFamily="65" charset="-122"/>
                <a:ea typeface="宋体" pitchFamily="65" charset="-122"/>
              </a:rPr>
              <a:t>开心变得轻快起来。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这时,正向这儿飞奔的那个小男孩儿吸引了我的目光,“师傅,还有糕点吗?”他大口大口喘着粗气,那对闪</a:t>
            </a:r>
            <a:br>
              <a:rPr dirty="0"/>
            </a:br>
            <a:r>
              <a:rPr lang="zh-CN" altLang="en-US" sz="1417" kern="0" dirty="0">
                <a:solidFill>
                  <a:srgbClr val="000000"/>
                </a:solidFill>
                <a:latin typeface="Times New Roman" pitchFamily="65" charset="-122"/>
                <a:ea typeface="宋体" pitchFamily="65" charset="-122"/>
              </a:rPr>
              <a:t>着光芒的眼睛水灵灵的。这神情让我感受到了他的渴望。“不好意思,最后一块刚刚被买走了,明天再来吧!”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听到这句话,他像是泄了气的皮球,眼里的光芒消失了</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“可是,我好不容易才攒足了钱,而且今天是奶奶</a:t>
            </a:r>
            <a:endParaRPr lang="zh-CN" altLang="en-US" dirty="0"/>
          </a:p>
        </p:txBody>
      </p:sp>
    </p:spTree>
    <p:custDataLst>
      <p:custData r:id="rId1"/>
    </p:custData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11070"/>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生日</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”他呢喃着,话里是满满的失落。我看向他穿的那双白布鞋,鞋上已布满了灰尘,边儿也有些发黄,</a:t>
            </a:r>
            <a:br/>
            <a:r>
              <a:rPr lang="zh-CN" altLang="en-US" sz="1417" kern="0" dirty="0">
                <a:solidFill>
                  <a:srgbClr val="000000"/>
                </a:solidFill>
                <a:latin typeface="Times New Roman" pitchFamily="65" charset="-122"/>
                <a:ea typeface="宋体" pitchFamily="65" charset="-122"/>
              </a:rPr>
              <a:t>我有些犹豫,要不,我把我这块儿让给他?可是我也是排了好久才买到的啊!</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那孩子有一步没一步地向前走着,踢着路边的石子,我的心也跟着那石子滚动了一下。“给他吧!”我对自</a:t>
            </a:r>
            <a:br/>
            <a:r>
              <a:rPr lang="zh-CN" altLang="en-US" sz="1417" kern="0" dirty="0">
                <a:solidFill>
                  <a:srgbClr val="000000"/>
                </a:solidFill>
                <a:latin typeface="Times New Roman" pitchFamily="65" charset="-122"/>
                <a:ea typeface="宋体" pitchFamily="65" charset="-122"/>
              </a:rPr>
              <a:t>己说。我跑向他,对他说:“我把我这块儿让给你吧,你好像很想要。”他有些犹豫,“可以吗?”似乎有些</a:t>
            </a:r>
            <a:br/>
            <a:r>
              <a:rPr lang="zh-CN" altLang="en-US" sz="1417" kern="0" dirty="0">
                <a:solidFill>
                  <a:srgbClr val="000000"/>
                </a:solidFill>
                <a:latin typeface="Times New Roman" pitchFamily="65" charset="-122"/>
                <a:ea typeface="宋体" pitchFamily="65" charset="-122"/>
              </a:rPr>
              <a:t>迫切又有些害怕。“放心吧,没关系的,只是看你很可爱。”他接了糕点,把手里的钱塞给了我,眼里的光似</a:t>
            </a:r>
            <a:br/>
            <a:r>
              <a:rPr lang="zh-CN" altLang="en-US" sz="1417" kern="0" dirty="0">
                <a:solidFill>
                  <a:srgbClr val="000000"/>
                </a:solidFill>
                <a:latin typeface="Times New Roman" pitchFamily="65" charset="-122"/>
                <a:ea typeface="宋体" pitchFamily="65" charset="-122"/>
              </a:rPr>
              <a:t>乎又亮了。“谢谢你。我奶奶最爱吃这种糕点了。”他向我深深鞠了一躬,扭头就跑,步伐轻快了很多。</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我握着被他的汗水浸湿的钱,看着他轻快的身影消失在黑暗里。</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回家的路上我细细回想着,我放弃了那块儿我排了许久才得到的糕点,把它给了一个素不相识的小男孩儿,</a:t>
            </a:r>
            <a:br/>
            <a:r>
              <a:rPr lang="zh-CN" altLang="en-US" sz="1417" kern="0" dirty="0">
                <a:solidFill>
                  <a:srgbClr val="000000"/>
                </a:solidFill>
                <a:latin typeface="Times New Roman" pitchFamily="65" charset="-122"/>
                <a:ea typeface="宋体" pitchFamily="65" charset="-122"/>
              </a:rPr>
              <a:t>是为什么呢?</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因为我发现这种放弃可以让那个孩子的眼眸重新溢满光彩,变得美丽。同时,我认为这种行为,更是一种美</a:t>
            </a:r>
            <a:endParaRPr lang="zh-CN" altLang="en-US"/>
          </a:p>
        </p:txBody>
      </p:sp>
    </p:spTree>
    <p:custDataLst>
      <p:custData r:id="rId1"/>
    </p:custData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9756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丽吧!</a:t>
            </a: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点评 </a:t>
            </a:r>
            <a:r>
              <a:rPr lang="zh-CN" altLang="en-US" sz="1417" kern="0" dirty="0">
                <a:solidFill>
                  <a:srgbClr val="000000"/>
                </a:solidFill>
                <a:latin typeface="Times New Roman" pitchFamily="65" charset="-122"/>
                <a:ea typeface="宋体" pitchFamily="65" charset="-122"/>
              </a:rPr>
              <a:t>   本文写了“我”放弃了排队许久才买到的糕点,将其让给了一位素不相识的小男孩儿的事</a:t>
            </a:r>
            <a:br>
              <a:rPr dirty="0"/>
            </a:br>
            <a:r>
              <a:rPr lang="zh-CN" altLang="en-US" sz="1417" kern="0" dirty="0">
                <a:solidFill>
                  <a:srgbClr val="000000"/>
                </a:solidFill>
                <a:latin typeface="Times New Roman" pitchFamily="65" charset="-122"/>
                <a:ea typeface="宋体" pitchFamily="65" charset="-122"/>
              </a:rPr>
              <a:t>情。“我”的这种行为是令人称赞的。因为“我”的放弃成就了小男孩儿的心愿,文章既体现了小男孩</a:t>
            </a:r>
            <a:br>
              <a:rPr dirty="0"/>
            </a:br>
            <a:r>
              <a:rPr lang="zh-CN" altLang="en-US" sz="1417" kern="0" dirty="0">
                <a:solidFill>
                  <a:srgbClr val="000000"/>
                </a:solidFill>
                <a:latin typeface="Times New Roman" pitchFamily="65" charset="-122"/>
                <a:ea typeface="宋体" pitchFamily="65" charset="-122"/>
              </a:rPr>
              <a:t>儿对奶奶的爱,也体现了“我”对小男孩儿的关爱,并且,“我”的关爱,守住的既是小男孩儿美丽的眼中的</a:t>
            </a:r>
            <a:br>
              <a:rPr dirty="0"/>
            </a:br>
            <a:r>
              <a:rPr lang="zh-CN" altLang="en-US" sz="1417" kern="0" dirty="0">
                <a:solidFill>
                  <a:srgbClr val="000000"/>
                </a:solidFill>
                <a:latin typeface="Times New Roman" pitchFamily="65" charset="-122"/>
                <a:ea typeface="宋体" pitchFamily="65" charset="-122"/>
              </a:rPr>
              <a:t>光芒,更是其心灵美——小孩子身上的孝之心。所以“我”的这种行为更是人性之美。本文在选材立意</a:t>
            </a:r>
            <a:br>
              <a:rPr dirty="0"/>
            </a:br>
            <a:r>
              <a:rPr lang="zh-CN" altLang="en-US" sz="1417" kern="0" dirty="0">
                <a:solidFill>
                  <a:srgbClr val="000000"/>
                </a:solidFill>
                <a:latin typeface="Times New Roman" pitchFamily="65" charset="-122"/>
                <a:ea typeface="宋体" pitchFamily="65" charset="-122"/>
              </a:rPr>
              <a:t>上紧扣主题,叙述思路清晰,语言流畅,是一篇值得借鉴的文章。</a:t>
            </a:r>
            <a:endParaRPr lang="zh-CN" altLang="en-US" dirty="0"/>
          </a:p>
        </p:txBody>
      </p:sp>
    </p:spTree>
    <p:custDataLst>
      <p:custData r:id="rId1"/>
    </p:custData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1055677"/>
            <a:ext cx="8505000" cy="3296577"/>
            <a:chOff x="720000" y="1055677"/>
            <a:chExt cx="8505000" cy="3296577"/>
          </a:xfrm>
        </p:grpSpPr>
        <p:sp>
          <p:nvSpPr>
            <p:cNvPr id="2" name="TextBox 2"/>
            <p:cNvSpPr txBox="1"/>
            <p:nvPr/>
          </p:nvSpPr>
          <p:spPr>
            <a:xfrm>
              <a:off x="720000" y="1055677"/>
              <a:ext cx="8505000" cy="167417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11.</a:t>
              </a:r>
              <a:r>
                <a:rPr lang="zh-CN" altLang="en-US" sz="1417" kern="0" dirty="0">
                  <a:solidFill>
                    <a:srgbClr val="000000"/>
                  </a:solidFill>
                  <a:latin typeface="Times New Roman" pitchFamily="65" charset="-122"/>
                  <a:ea typeface="宋体" pitchFamily="65" charset="-122"/>
                </a:rPr>
                <a:t>(2017天津,24)作文。(50分)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每个人的一生都是一场独特的旅行,旅途中我们播种希望,放飞梦想;我们享受快乐,也体验忧伤</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我们</a:t>
              </a:r>
              <a:br>
                <a:rPr dirty="0"/>
              </a:br>
              <a:r>
                <a:rPr lang="zh-CN" altLang="en-US" sz="1417" kern="0" dirty="0">
                  <a:solidFill>
                    <a:srgbClr val="000000"/>
                  </a:solidFill>
                  <a:latin typeface="Times New Roman" pitchFamily="65" charset="-122"/>
                  <a:ea typeface="宋体" pitchFamily="65" charset="-122"/>
                </a:rPr>
                <a:t>在前进中感知世界的奇妙,也收获生命的成长。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请你以“一段</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的旅程”为题目,写一篇文章。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要求:(1)将题目补充完整;(2)内容具体,有真情实感;(3)文体不限(诗歌、戏剧除外);(4)不少于600字;(5)文中</a:t>
              </a:r>
              <a:endParaRPr lang="zh-CN" altLang="en-US" dirty="0"/>
            </a:p>
          </p:txBody>
        </p:sp>
        <p:sp>
          <p:nvSpPr>
            <p:cNvPr id="3" name="TextBox 2"/>
            <p:cNvSpPr txBox="1"/>
            <p:nvPr/>
          </p:nvSpPr>
          <p:spPr>
            <a:xfrm>
              <a:off x="720000" y="2703726"/>
              <a:ext cx="8505000" cy="1648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请回避与你相关的人名、校名、地名。</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这是一道半命题作文题。首先要根据材料内容将题目补充完整,然后针对所拟题目,围绕中心</a:t>
              </a:r>
              <a:br>
                <a:rPr dirty="0"/>
              </a:br>
              <a:r>
                <a:rPr lang="zh-CN" altLang="en-US" sz="1417" kern="0" dirty="0">
                  <a:solidFill>
                    <a:srgbClr val="000000"/>
                  </a:solidFill>
                  <a:latin typeface="Times New Roman" pitchFamily="65" charset="-122"/>
                  <a:ea typeface="宋体" pitchFamily="65" charset="-122"/>
                </a:rPr>
                <a:t>筛选所需素材,注意段落结构及整体布局。从材料中我们不难发现:人生就是一次旅行。旅程中有父母的</a:t>
              </a:r>
              <a:br>
                <a:rPr dirty="0"/>
              </a:br>
              <a:r>
                <a:rPr lang="zh-CN" altLang="en-US" sz="1417" kern="0" dirty="0">
                  <a:solidFill>
                    <a:srgbClr val="000000"/>
                  </a:solidFill>
                  <a:latin typeface="Times New Roman" pitchFamily="65" charset="-122"/>
                  <a:ea typeface="宋体" pitchFamily="65" charset="-122"/>
                </a:rPr>
                <a:t>陪伴、老师的指引,有朋友的鼓励、陌生人的关爱,有美好的大自然风光,也有沁人心脾的书香</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我们可</a:t>
              </a:r>
              <a:br>
                <a:rPr dirty="0"/>
              </a:br>
              <a:r>
                <a:rPr lang="zh-CN" altLang="en-US" sz="1417" kern="0" dirty="0">
                  <a:solidFill>
                    <a:srgbClr val="000000"/>
                  </a:solidFill>
                  <a:latin typeface="Times New Roman" pitchFamily="65" charset="-122"/>
                  <a:ea typeface="宋体" pitchFamily="65" charset="-122"/>
                </a:rPr>
                <a:t>以写自己成长的旅程、爸爸妈妈陪伴的旅程、在大自然里的旅程等。</a:t>
              </a:r>
              <a:endParaRPr lang="zh-CN" altLang="en-US" dirty="0"/>
            </a:p>
          </p:txBody>
        </p:sp>
      </p:grpSp>
    </p:spTree>
    <p:custDataLst>
      <p:custData r:id="rId1"/>
    </p:custData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841363"/>
            <a:ext cx="8505000" cy="4026064"/>
            <a:chOff x="720000" y="841363"/>
            <a:chExt cx="8505000" cy="4026064"/>
          </a:xfrm>
        </p:grpSpPr>
        <p:sp>
          <p:nvSpPr>
            <p:cNvPr id="2" name="TextBox 2"/>
            <p:cNvSpPr txBox="1"/>
            <p:nvPr/>
          </p:nvSpPr>
          <p:spPr>
            <a:xfrm>
              <a:off x="720000" y="841363"/>
              <a:ext cx="8505000" cy="168046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考点四　材料作文</a:t>
              </a:r>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(2020娄底,26)阅读下面的材料,按要求作文。(60分)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抗击新冠肺炎期间,千家万户关门闭户,数百万快递员顶风冒雨在城乡奔波;180万环卫工人起早贪黑清运</a:t>
              </a:r>
              <a:br>
                <a:rPr dirty="0"/>
              </a:br>
              <a:r>
                <a:rPr lang="zh-CN" altLang="en-US" sz="1417" kern="0" dirty="0">
                  <a:solidFill>
                    <a:srgbClr val="000000"/>
                  </a:solidFill>
                  <a:latin typeface="Times New Roman" pitchFamily="65" charset="-122"/>
                  <a:ea typeface="宋体" pitchFamily="65" charset="-122"/>
                </a:rPr>
                <a:t>垃圾;千万道路运输从业人员坚守岗位保障运输畅通;许多普通人投入社区志愿服务缓解居民燃眉之急</a:t>
              </a:r>
              <a:r>
                <a:rPr lang="zh-CN" altLang="en-US" sz="1417" kern="0" dirty="0">
                  <a:solidFill>
                    <a:srgbClr val="000000"/>
                  </a:solidFill>
                  <a:latin typeface="黑体" pitchFamily="65" charset="-122"/>
                  <a:ea typeface="宋体" pitchFamily="65" charset="-122"/>
                </a:rPr>
                <a:t>…</a:t>
              </a:r>
              <a:br>
                <a:rPr dirty="0"/>
              </a:br>
              <a:r>
                <a:rPr lang="zh-CN" altLang="en-US" sz="1417" kern="0" dirty="0">
                  <a:solidFill>
                    <a:srgbClr val="000000"/>
                  </a:solidFill>
                  <a:latin typeface="黑体" pitchFamily="65" charset="-122"/>
                  <a:ea typeface="宋体" pitchFamily="65" charset="-122"/>
                </a:rPr>
                <a:t>…</a:t>
              </a:r>
              <a:endParaRPr lang="zh-CN" altLang="en-US" dirty="0"/>
            </a:p>
          </p:txBody>
        </p:sp>
        <p:sp>
          <p:nvSpPr>
            <p:cNvPr id="3" name="TextBox 2"/>
            <p:cNvSpPr txBox="1"/>
            <p:nvPr/>
          </p:nvSpPr>
          <p:spPr>
            <a:xfrm>
              <a:off x="720000" y="2538969"/>
              <a:ext cx="8505000" cy="232845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(《抗击新冠肺炎疫情的中国行动》P.73有改动)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上面的材料引发了你怎样的联想、感触或思考?请自选角度,自主立意,自拟题目,写一篇文章。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要求:①可以写自己的经历、感受,可以讲述身边的故事,也可以发表议论;②文体自选(诗歌、戏剧除外);③</a:t>
              </a:r>
              <a:br>
                <a:rPr dirty="0"/>
              </a:br>
              <a:r>
                <a:rPr lang="zh-CN" altLang="en-US" sz="1417" kern="0" dirty="0">
                  <a:solidFill>
                    <a:srgbClr val="000000"/>
                  </a:solidFill>
                  <a:latin typeface="Times New Roman" pitchFamily="65" charset="-122"/>
                  <a:ea typeface="宋体" pitchFamily="65" charset="-122"/>
                </a:rPr>
                <a:t>不少于600字;④文中不得出现自己的真实姓名、校名等相关信息。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阅读材料,材料表述的是即便是在危难时期,每个人也应该扮演好自己的角色,做好自己的事。</a:t>
              </a:r>
              <a:br>
                <a:rPr dirty="0"/>
              </a:br>
              <a:r>
                <a:rPr lang="zh-CN" altLang="en-US" sz="1417" kern="0" dirty="0">
                  <a:solidFill>
                    <a:srgbClr val="000000"/>
                  </a:solidFill>
                  <a:latin typeface="Times New Roman" pitchFamily="65" charset="-122"/>
                  <a:ea typeface="宋体" pitchFamily="65" charset="-122"/>
                </a:rPr>
                <a:t>在平常的生活中,我们也要尽自己所能做好自己。作为接班人,青少年更应热爱生活,好好生活。根据自己</a:t>
              </a:r>
              <a:br>
                <a:rPr dirty="0"/>
              </a:br>
              <a:r>
                <a:rPr lang="zh-CN" altLang="en-US" sz="1417" kern="0" dirty="0">
                  <a:solidFill>
                    <a:srgbClr val="000000"/>
                  </a:solidFill>
                  <a:latin typeface="Times New Roman" pitchFamily="65" charset="-122"/>
                  <a:ea typeface="宋体" pitchFamily="65" charset="-122"/>
                </a:rPr>
                <a:t>的生活积淀、感悟来立意,根据自己的写作优势来选择文体展开写作。</a:t>
              </a:r>
              <a:endParaRPr lang="zh-CN" altLang="en-US" dirty="0"/>
            </a:p>
          </p:txBody>
        </p:sp>
      </p:grpSp>
    </p:spTree>
    <p:custDataLst>
      <p:custData r:id="rId1"/>
    </p:custData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995564"/>
          </a:xfrm>
          <a:prstGeom prst="rect">
            <a:avLst/>
          </a:prstGeom>
          <a:noFill/>
        </p:spPr>
        <p:txBody>
          <a:bodyPr wrap="square" lIns="0" tIns="0" rIns="0" bIns="0" rtlCol="0">
            <a:spAutoFit/>
          </a:bodyPr>
          <a:lstStyle/>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2.(2020</a:t>
            </a:r>
            <a:r>
              <a:rPr lang="zh-CN" altLang="en-US" sz="1417" kern="0" dirty="0">
                <a:solidFill>
                  <a:srgbClr val="000000"/>
                </a:solidFill>
                <a:latin typeface="Times New Roman" pitchFamily="65" charset="-122"/>
                <a:ea typeface="宋体" pitchFamily="65" charset="-122"/>
              </a:rPr>
              <a:t>益阳</a:t>
            </a:r>
            <a:r>
              <a:rPr lang="en-US" altLang="zh-CN" sz="1417" kern="0" dirty="0">
                <a:solidFill>
                  <a:srgbClr val="000000"/>
                </a:solidFill>
                <a:latin typeface="Times New Roman" pitchFamily="65" charset="-122"/>
                <a:ea typeface="宋体" pitchFamily="65" charset="-122"/>
              </a:rPr>
              <a:t>,25)</a:t>
            </a:r>
            <a:r>
              <a:rPr lang="zh-CN" altLang="en-US" sz="1417" kern="0" dirty="0">
                <a:solidFill>
                  <a:srgbClr val="000000"/>
                </a:solidFill>
                <a:latin typeface="Times New Roman" pitchFamily="65" charset="-122"/>
                <a:ea typeface="宋体" pitchFamily="65" charset="-122"/>
              </a:rPr>
              <a:t>阅读下面的材料</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根据要求作文。</a:t>
            </a:r>
            <a:r>
              <a:rPr lang="en-US" altLang="zh-CN" sz="1417" kern="0" dirty="0">
                <a:solidFill>
                  <a:srgbClr val="000000"/>
                </a:solidFill>
                <a:latin typeface="Times New Roman" pitchFamily="65" charset="-122"/>
                <a:ea typeface="宋体" pitchFamily="65" charset="-122"/>
              </a:rPr>
              <a:t>(60</a:t>
            </a:r>
            <a:r>
              <a:rPr lang="zh-CN" altLang="en-US" sz="1417" kern="0" dirty="0">
                <a:solidFill>
                  <a:srgbClr val="000000"/>
                </a:solidFill>
                <a:latin typeface="Times New Roman" pitchFamily="65" charset="-122"/>
                <a:ea typeface="宋体" pitchFamily="65" charset="-122"/>
              </a:rPr>
              <a:t>分</a:t>
            </a:r>
            <a:r>
              <a:rPr lang="en-US" altLang="zh-CN" sz="1417" kern="0" dirty="0">
                <a:solidFill>
                  <a:srgbClr val="000000"/>
                </a:solidFill>
                <a:latin typeface="Times New Roman" pitchFamily="65" charset="-122"/>
                <a:ea typeface="宋体" pitchFamily="65" charset="-122"/>
              </a:rPr>
              <a:t>)</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成绩的获得不是结局</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而恰恰意味着下一阶段努力的开始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只有那些始终渴望向着更高层次攀登</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并且愿意</a:t>
            </a:r>
            <a:br>
              <a:rPr lang="zh-CN" altLang="en-US" sz="1600" dirty="0"/>
            </a:br>
            <a:r>
              <a:rPr lang="zh-CN" altLang="en-US" sz="1417" kern="0" dirty="0">
                <a:solidFill>
                  <a:srgbClr val="000000"/>
                </a:solidFill>
                <a:latin typeface="Times New Roman" pitchFamily="65" charset="-122"/>
                <a:ea typeface="宋体" pitchFamily="65" charset="-122"/>
              </a:rPr>
              <a:t>脚踏实地为之付出的人</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才能够最大限度释放自身的潜力</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这段一往无前的历程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就是有滋有味的人生</a:t>
            </a:r>
            <a:r>
              <a:rPr lang="en-US" altLang="zh-CN" sz="1417" kern="0" dirty="0">
                <a:solidFill>
                  <a:srgbClr val="000000"/>
                </a:solidFill>
                <a:latin typeface="Times New Roman" pitchFamily="65" charset="-122"/>
                <a:ea typeface="宋体" pitchFamily="65" charset="-122"/>
              </a:rPr>
              <a:t>!</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上面的材料引发你怎样的感触和思考?请你根据材料的含意写一篇文章。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要求:①立意自定,题目自拟;②除诗歌外文体不限;③不少于600字;④文中不得出现自己的真实姓名、校名</a:t>
            </a:r>
            <a:br>
              <a:rPr dirty="0"/>
            </a:br>
            <a:r>
              <a:rPr lang="zh-CN" altLang="en-US" sz="1417" kern="0" dirty="0">
                <a:solidFill>
                  <a:srgbClr val="000000"/>
                </a:solidFill>
                <a:latin typeface="Times New Roman" pitchFamily="65" charset="-122"/>
                <a:ea typeface="宋体" pitchFamily="65" charset="-122"/>
              </a:rPr>
              <a:t>等信息。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材料的主题:拥有理想并坚持不懈地为之努力,方能有所突破,获得有滋有味的人生。从这个角</a:t>
            </a:r>
            <a:br>
              <a:rPr dirty="0"/>
            </a:br>
            <a:r>
              <a:rPr lang="zh-CN" altLang="en-US" sz="1417" kern="0" dirty="0">
                <a:solidFill>
                  <a:srgbClr val="000000"/>
                </a:solidFill>
                <a:latin typeface="Times New Roman" pitchFamily="65" charset="-122"/>
                <a:ea typeface="宋体" pitchFamily="65" charset="-122"/>
              </a:rPr>
              <a:t>度立意,从而达成第一立意。选取典型的素材展开写作,最好是写自己的体会,写出真情实感,使文章更具感</a:t>
            </a:r>
            <a:br>
              <a:rPr dirty="0"/>
            </a:br>
            <a:r>
              <a:rPr lang="zh-CN" altLang="en-US" sz="1417" kern="0" dirty="0">
                <a:solidFill>
                  <a:srgbClr val="000000"/>
                </a:solidFill>
                <a:latin typeface="Times New Roman" pitchFamily="65" charset="-122"/>
                <a:ea typeface="宋体" pitchFamily="65" charset="-122"/>
              </a:rPr>
              <a:t>染力。</a:t>
            </a:r>
            <a:endParaRPr lang="zh-CN" altLang="en-US" dirty="0"/>
          </a:p>
        </p:txBody>
      </p:sp>
    </p:spTree>
    <p:custDataLst>
      <p:custData r:id="rId1"/>
    </p:custData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4418133"/>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例文赏析</a:t>
            </a:r>
            <a:endParaRPr lang="zh-CN" altLang="en-US" sz="1600" b="1" dirty="0"/>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我把掌声送给她</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赢,不代表成功,那些为实现目标而努力的人,已经走在成功的路上。他们同样应该得到掌声。</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“实战训练A2组,马上开始!”我穿好击剑服,套上金属衣,仔细打量着面前最后一位对手。她身材矮小,留</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着齐耳短发,大大的眼睛深深嵌在眼眶里,眼神坚定自信,我隐约感到这个比我小4岁的小队员的强大气场</a:t>
            </a:r>
            <a:br>
              <a:rPr dirty="0"/>
            </a:br>
            <a:r>
              <a:rPr lang="zh-CN" altLang="en-US" sz="1417" kern="0" dirty="0">
                <a:solidFill>
                  <a:srgbClr val="000000"/>
                </a:solidFill>
                <a:latin typeface="Times New Roman" pitchFamily="65" charset="-122"/>
                <a:ea typeface="宋体" pitchFamily="65" charset="-122"/>
              </a:rPr>
              <a:t>与必胜信念。</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“比赛开始!”哨响后,我决定先发制人,展开猛攻。因为身高相差太多,她想要击中我的有效部位是很困</a:t>
            </a:r>
            <a:br>
              <a:rPr dirty="0"/>
            </a:br>
            <a:r>
              <a:rPr lang="zh-CN" altLang="en-US" sz="1417" kern="0" dirty="0">
                <a:solidFill>
                  <a:srgbClr val="000000"/>
                </a:solidFill>
                <a:latin typeface="Times New Roman" pitchFamily="65" charset="-122"/>
                <a:ea typeface="宋体" pitchFamily="65" charset="-122"/>
              </a:rPr>
              <a:t>难的。我迈出一个弓步,她灵巧地挡住,对着我的护板方向大步迈过来,我猛地往后一退,从左侧出击并大喊</a:t>
            </a:r>
            <a:br>
              <a:rPr dirty="0"/>
            </a:br>
            <a:r>
              <a:rPr lang="zh-CN" altLang="en-US" sz="1417" kern="0" dirty="0">
                <a:solidFill>
                  <a:srgbClr val="000000"/>
                </a:solidFill>
                <a:latin typeface="Times New Roman" pitchFamily="65" charset="-122"/>
                <a:ea typeface="宋体" pitchFamily="65" charset="-122"/>
              </a:rPr>
              <a:t>一声,击中了她,只听得记分员喊道:“甲方积一分!”我暗自得意。但她不但没有反击,竟然放慢了进攻的</a:t>
            </a:r>
            <a:br>
              <a:rPr dirty="0"/>
            </a:br>
            <a:r>
              <a:rPr lang="zh-CN" altLang="en-US" sz="1417" kern="0" dirty="0">
                <a:solidFill>
                  <a:srgbClr val="000000"/>
                </a:solidFill>
                <a:latin typeface="Times New Roman" pitchFamily="65" charset="-122"/>
                <a:ea typeface="宋体" pitchFamily="65" charset="-122"/>
              </a:rPr>
              <a:t>步伐,先向后退几步,猛冲上来,左脚稳稳“钉”在地上,右脚一个跨步,剑柄微微一抬,正巧击中我。“乙方</a:t>
            </a:r>
            <a:br>
              <a:rPr dirty="0"/>
            </a:br>
            <a:r>
              <a:rPr lang="zh-CN" altLang="en-US" sz="1417" kern="0" dirty="0">
                <a:solidFill>
                  <a:srgbClr val="000000"/>
                </a:solidFill>
                <a:latin typeface="Times New Roman" pitchFamily="65" charset="-122"/>
                <a:ea typeface="宋体" pitchFamily="65" charset="-122"/>
              </a:rPr>
              <a:t>积一分!”这一分让我很尴尬,我怎么会让一个小朋友击中?!我狠狠地瞪着她,暗下决心:一定不能输!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僵持了很久,她似乎没有猛攻的意思,于是我怒气冲冲地向前冲去,挡住她的剑,径直“刺”了上去,哈!这一</a:t>
            </a:r>
            <a:br>
              <a:rPr dirty="0"/>
            </a:br>
            <a:endParaRPr lang="zh-CN" altLang="en-US" dirty="0"/>
          </a:p>
        </p:txBody>
      </p:sp>
    </p:spTree>
    <p:custDataLst>
      <p:custData r:id="rId1"/>
    </p:custData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322704"/>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分轻而易举地拿到了。她奋力向我冲过来</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剑柄晃来晃去</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似乎有些体力不支</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我趁机再得一分</a:t>
            </a:r>
            <a:r>
              <a:rPr lang="en-US" altLang="zh-CN" sz="1417" kern="0" dirty="0">
                <a:solidFill>
                  <a:srgbClr val="000000"/>
                </a:solidFill>
                <a:latin typeface="黑体" pitchFamily="65" charset="-122"/>
                <a:ea typeface="宋体" pitchFamily="65" charset="-122"/>
              </a:rPr>
              <a:t>……</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比赛就要结束了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我的胜利已成定局</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她很清楚她失败了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可她没有放弃</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精疲力竭之下仍然向我冲过来</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a:t>
            </a:r>
            <a:br>
              <a:rPr lang="zh-CN" altLang="en-US" sz="1600" dirty="0"/>
            </a:br>
            <a:r>
              <a:rPr lang="zh-CN" altLang="en-US" sz="1417" kern="0" dirty="0">
                <a:solidFill>
                  <a:srgbClr val="000000"/>
                </a:solidFill>
                <a:latin typeface="Times New Roman" pitchFamily="65" charset="-122"/>
                <a:ea typeface="宋体" pitchFamily="65" charset="-122"/>
              </a:rPr>
              <a:t>心头一颤</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这场比赛对她来说到底意味着什么呢</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我装作进攻的样子</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向前了几步</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侧身露出破绽</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但她没有</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刺上来。这时比赛结束了,观众席上传来雷鸣般的掌声,她瘫坐在地上,我走上前与她握手,帮她摘下头盔,</a:t>
            </a:r>
            <a:br>
              <a:rPr dirty="0"/>
            </a:br>
            <a:r>
              <a:rPr lang="zh-CN" altLang="en-US" sz="1417" kern="0" dirty="0">
                <a:solidFill>
                  <a:srgbClr val="000000"/>
                </a:solidFill>
                <a:latin typeface="Times New Roman" pitchFamily="65" charset="-122"/>
                <a:ea typeface="宋体" pitchFamily="65" charset="-122"/>
              </a:rPr>
              <a:t>大颗大颗的汗珠从她的额头上滚落下来,与她的泪水融在了一起。“姐姐,你真棒,谢谢你让着我,但我要向</a:t>
            </a:r>
            <a:br>
              <a:rPr dirty="0"/>
            </a:br>
            <a:r>
              <a:rPr lang="zh-CN" altLang="en-US" sz="1417" kern="0" dirty="0">
                <a:solidFill>
                  <a:srgbClr val="000000"/>
                </a:solidFill>
                <a:latin typeface="Times New Roman" pitchFamily="65" charset="-122"/>
                <a:ea typeface="宋体" pitchFamily="65" charset="-122"/>
              </a:rPr>
              <a:t>老师说的那样,通过自己的努力证明自己!”她脸上露出无比自豪的笑容,大大的眼睛里闪烁着无比坚定的</a:t>
            </a:r>
            <a:br>
              <a:rPr dirty="0"/>
            </a:br>
            <a:r>
              <a:rPr lang="zh-CN" altLang="en-US" sz="1417" kern="0" dirty="0">
                <a:solidFill>
                  <a:srgbClr val="000000"/>
                </a:solidFill>
                <a:latin typeface="Times New Roman" pitchFamily="65" charset="-122"/>
                <a:ea typeface="宋体" pitchFamily="65" charset="-122"/>
              </a:rPr>
              <a:t>光芒,我为她鼓掌!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两个月后,我在剑馆的优秀学员光荣榜上看到了她的名字,我不禁再一次为她鼓掌,为她的坚持与坚强鼓</a:t>
            </a:r>
            <a:br>
              <a:rPr dirty="0"/>
            </a:br>
            <a:r>
              <a:rPr lang="zh-CN" altLang="en-US" sz="1417" kern="0" dirty="0">
                <a:solidFill>
                  <a:srgbClr val="000000"/>
                </a:solidFill>
                <a:latin typeface="Times New Roman" pitchFamily="65" charset="-122"/>
                <a:ea typeface="宋体" pitchFamily="65" charset="-122"/>
              </a:rPr>
              <a:t>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成功与否,无论输赢。有些人已经走在成功的路上,请你也不要吝啬你的掌声,为那些坚持不懈的人鼓掌。</a:t>
            </a:r>
            <a:endParaRPr lang="zh-CN" altLang="en-US" dirty="0"/>
          </a:p>
        </p:txBody>
      </p:sp>
    </p:spTree>
    <p:custDataLst>
      <p:custData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39769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了?”“黑”老师沉着脸走到我身边问。我赶紧向他提出上厕所的请求。他望着一脸痛苦的我,居然露出</a:t>
            </a:r>
            <a:br>
              <a:rPr dirty="0"/>
            </a:br>
            <a:r>
              <a:rPr lang="zh-CN" altLang="en-US" sz="1417" kern="0" dirty="0">
                <a:solidFill>
                  <a:srgbClr val="000000"/>
                </a:solidFill>
                <a:latin typeface="Times New Roman" pitchFamily="65" charset="-122"/>
                <a:ea typeface="宋体" pitchFamily="65" charset="-122"/>
              </a:rPr>
              <a:t>了关切的微笑:“哦,别紧张,别紧张,我陪你上厕所!”随后,他从走廊里叫来巡考老师替他监考,然后陪我一</a:t>
            </a:r>
            <a:br>
              <a:rPr dirty="0"/>
            </a:br>
            <a:r>
              <a:rPr lang="zh-CN" altLang="en-US" sz="1417" kern="0" dirty="0">
                <a:solidFill>
                  <a:srgbClr val="000000"/>
                </a:solidFill>
                <a:latin typeface="Times New Roman" pitchFamily="65" charset="-122"/>
                <a:ea typeface="宋体" pitchFamily="65" charset="-122"/>
              </a:rPr>
              <a:t>起去了厕所。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等我回到考场,“黑”老师和巡考老师耳语了一番,然后走到我的座位前,说:“别紧张,我们马上请校医来,</a:t>
            </a:r>
            <a:br>
              <a:rPr dirty="0"/>
            </a:br>
            <a:r>
              <a:rPr lang="zh-CN" altLang="en-US" sz="1417" kern="0" dirty="0">
                <a:solidFill>
                  <a:srgbClr val="000000"/>
                </a:solidFill>
                <a:latin typeface="Times New Roman" pitchFamily="65" charset="-122"/>
                <a:ea typeface="宋体" pitchFamily="65" charset="-122"/>
              </a:rPr>
              <a:t>给你吃点止泻的药,你安心考试。”望着“黑”老师脸上露出的微笑,我感到一股暖意涌上心头,浑身又充</a:t>
            </a:r>
            <a:br>
              <a:rPr dirty="0"/>
            </a:br>
            <a:r>
              <a:rPr lang="zh-CN" altLang="en-US" sz="1417" kern="0" dirty="0">
                <a:solidFill>
                  <a:srgbClr val="000000"/>
                </a:solidFill>
                <a:latin typeface="Times New Roman" pitchFamily="65" charset="-122"/>
                <a:ea typeface="宋体" pitchFamily="65" charset="-122"/>
              </a:rPr>
              <a:t>满了力量。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也许这微笑在别人看来微不足道,但对于那时的我来说,却像阳光一样温暖。谢谢“黑”老师的微笑,在今</a:t>
            </a:r>
            <a:br>
              <a:rPr dirty="0"/>
            </a:br>
            <a:r>
              <a:rPr lang="zh-CN" altLang="en-US" sz="1417" kern="0" dirty="0">
                <a:solidFill>
                  <a:srgbClr val="000000"/>
                </a:solidFill>
                <a:latin typeface="Times New Roman" pitchFamily="65" charset="-122"/>
                <a:ea typeface="宋体" pitchFamily="65" charset="-122"/>
              </a:rPr>
              <a:t>后的日子里,我也会向“黑”老师一样,用微笑鼓励他人,给他人带去信心,给他人带去力量。</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点评    小作者采用欲扬先抑的方法,先集中笔墨对“黑”老师展开描写,写他“皮肤黝黑”“特别威严”</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“整天绷着脸”,让人望而生畏;“我”揉肚子时,他瞪着“我”,好像随时会冲过来抓“我”作弊的“现</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行”。在充分蓄势后</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小作者转而写“黑”老师对“我”的微笑及无微不至的关心</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一个外貌可怕、内心</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却充满爱意的老师形象跃然纸上</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此时</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老师的“微笑”对“我”而言</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显然具有非同寻常的内涵和作用。</a:t>
            </a:r>
          </a:p>
        </p:txBody>
      </p:sp>
    </p:spTree>
    <p:custDataLst>
      <p:custData r:id="rId1"/>
    </p:custData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70316"/>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点评</a:t>
            </a:r>
            <a:r>
              <a:rPr lang="zh-CN" altLang="en-US" sz="1417" kern="0" dirty="0">
                <a:solidFill>
                  <a:srgbClr val="000000"/>
                </a:solidFill>
                <a:latin typeface="Times New Roman" pitchFamily="65" charset="-122"/>
                <a:ea typeface="宋体" pitchFamily="65" charset="-122"/>
              </a:rPr>
              <a:t>    小作者以生动的表述为读者还原了击剑比赛的激烈场景,对比赛中参赛双方的动作、神态展开细</a:t>
            </a:r>
            <a:br>
              <a:rPr dirty="0"/>
            </a:br>
            <a:r>
              <a:rPr lang="zh-CN" altLang="en-US" sz="1417" kern="0" dirty="0">
                <a:solidFill>
                  <a:srgbClr val="000000"/>
                </a:solidFill>
                <a:latin typeface="Times New Roman" pitchFamily="65" charset="-122"/>
                <a:ea typeface="宋体" pitchFamily="65" charset="-122"/>
              </a:rPr>
              <a:t>致入微的描写,着重刻画“我”的心理变化,由“尴尬”变为“为她鼓掌”。详略得当,她的努力在比赛中</a:t>
            </a:r>
            <a:br>
              <a:rPr dirty="0"/>
            </a:br>
            <a:r>
              <a:rPr lang="zh-CN" altLang="en-US" sz="1417" kern="0" dirty="0">
                <a:solidFill>
                  <a:srgbClr val="000000"/>
                </a:solidFill>
                <a:latin typeface="Times New Roman" pitchFamily="65" charset="-122"/>
                <a:ea typeface="宋体" pitchFamily="65" charset="-122"/>
              </a:rPr>
              <a:t>表现出来,小作者没有对她之后的努力进行过多描述,而是从她成为“剑馆的优秀学员”体现出来。正如</a:t>
            </a:r>
            <a:br>
              <a:rPr dirty="0"/>
            </a:br>
            <a:r>
              <a:rPr lang="zh-CN" altLang="en-US" sz="1417" kern="0" dirty="0">
                <a:solidFill>
                  <a:srgbClr val="000000"/>
                </a:solidFill>
                <a:latin typeface="Times New Roman" pitchFamily="65" charset="-122"/>
                <a:ea typeface="宋体" pitchFamily="65" charset="-122"/>
              </a:rPr>
              <a:t>小作者所写,掌声属于所有坚持的人。</a:t>
            </a:r>
            <a:endParaRPr lang="zh-CN" altLang="en-US" dirty="0"/>
          </a:p>
        </p:txBody>
      </p:sp>
    </p:spTree>
    <p:custDataLst>
      <p:custData r:id="rId1"/>
    </p:custData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401545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(2019郴州,24)大作文(50分)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初中三年,你的学校或班级一定举行了丰富多彩的活动。比如篮球赛、拔河比赛、元旦晚会</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这些活</a:t>
            </a:r>
            <a:br>
              <a:rPr dirty="0"/>
            </a:br>
            <a:r>
              <a:rPr lang="zh-CN" altLang="en-US" sz="1417" kern="0" dirty="0">
                <a:solidFill>
                  <a:srgbClr val="000000"/>
                </a:solidFill>
                <a:latin typeface="Times New Roman" pitchFamily="65" charset="-122"/>
                <a:ea typeface="宋体" pitchFamily="65" charset="-122"/>
              </a:rPr>
              <a:t>动也肯定给你留下了十分深刻的印象:运动员的飒爽英姿、啦啦队的加油喝彩,表演者的一笑一颦</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请</a:t>
            </a:r>
            <a:br>
              <a:rPr dirty="0"/>
            </a:br>
            <a:r>
              <a:rPr lang="zh-CN" altLang="en-US" sz="1417" kern="0" dirty="0">
                <a:solidFill>
                  <a:srgbClr val="000000"/>
                </a:solidFill>
                <a:latin typeface="Times New Roman" pitchFamily="65" charset="-122"/>
                <a:ea typeface="宋体" pitchFamily="65" charset="-122"/>
              </a:rPr>
              <a:t>你回忆参加过的一次活动,自拟题目,写一则有特写镜头的通讯。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要求:①拟写一个恰当的题目;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②能够相对完整地记述活动过程并具体描述活动中某一场景;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③文中不出现真实的校名、班名、人名。如有需要,请用A、B、C代替;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④不少于600字。</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本题要求写一篇通讯。注意通讯的正确格式,要有时间、地点、人物、事件。根据自己的经</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历,选择自己印象最深、最有感触的一次活动展开写作。题目要求能够相对完整地记述活动过程并具体</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描述活动中的某一场景</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应该有全景描写</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这样有利于更好地突出特写场面。特写场面不妨抓住人物的动</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作、神态展开描写。标题力求新颖独特</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吸引读者的眼球。</a:t>
            </a:r>
          </a:p>
        </p:txBody>
      </p:sp>
    </p:spTree>
    <p:custDataLst>
      <p:custData r:id="rId1"/>
    </p:custData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3156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(2019常德,25)写作。(50分)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现在流行一句俏皮话:“不写作业母慈子孝,一写作业鸡飞狗跳。”这一现象引发了你怎样的联想和思考?</a:t>
            </a:r>
            <a:br>
              <a:rPr dirty="0"/>
            </a:br>
            <a:r>
              <a:rPr lang="zh-CN" altLang="en-US" sz="1417" kern="0" dirty="0">
                <a:solidFill>
                  <a:srgbClr val="000000"/>
                </a:solidFill>
                <a:latin typeface="Times New Roman" pitchFamily="65" charset="-122"/>
                <a:ea typeface="宋体" pitchFamily="65" charset="-122"/>
              </a:rPr>
              <a:t>请结合自己的生活体验与感受,写一篇600字左右的记叙文或议论文。要求立意自定,题目自拟。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可以从家长的角度立意:家长应该让步、放手,培养孩子的主观能动性,教育孩子使他们认识到</a:t>
            </a:r>
            <a:br>
              <a:rPr dirty="0"/>
            </a:br>
            <a:r>
              <a:rPr lang="zh-CN" altLang="en-US" sz="1417" kern="0" dirty="0">
                <a:solidFill>
                  <a:srgbClr val="000000"/>
                </a:solidFill>
                <a:latin typeface="Times New Roman" pitchFamily="65" charset="-122"/>
                <a:ea typeface="宋体" pitchFamily="65" charset="-122"/>
              </a:rPr>
              <a:t>学习的意义。也可以从孩子的角度立意:学习应该主动、自觉,孩子应该理解父母的苦心,等等。如果写记</a:t>
            </a:r>
            <a:br>
              <a:rPr dirty="0"/>
            </a:br>
            <a:r>
              <a:rPr lang="zh-CN" altLang="en-US" sz="1417" kern="0" dirty="0">
                <a:solidFill>
                  <a:srgbClr val="000000"/>
                </a:solidFill>
                <a:latin typeface="Times New Roman" pitchFamily="65" charset="-122"/>
                <a:ea typeface="宋体" pitchFamily="65" charset="-122"/>
              </a:rPr>
              <a:t>叙文,注意细节描写、真情实感、主题升华;如果写议论文,做到采用的论据典型、有力,论证的语言精练,</a:t>
            </a:r>
            <a:br>
              <a:rPr dirty="0"/>
            </a:br>
            <a:r>
              <a:rPr lang="zh-CN" altLang="en-US" sz="1417" kern="0" dirty="0">
                <a:solidFill>
                  <a:srgbClr val="000000"/>
                </a:solidFill>
                <a:latin typeface="Times New Roman" pitchFamily="65" charset="-122"/>
                <a:ea typeface="宋体" pitchFamily="65" charset="-122"/>
              </a:rPr>
              <a:t>论证的结构严谨、完整。</a:t>
            </a:r>
            <a:endParaRPr lang="zh-CN" altLang="en-US" dirty="0"/>
          </a:p>
        </p:txBody>
      </p:sp>
    </p:spTree>
    <p:custDataLst>
      <p:custData r:id="rId1"/>
    </p:custData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86160"/>
            <a:ext cx="8505000" cy="2655599"/>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(2018长沙,27)阅读下面的文字,按要求作文。(60分)</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一群同学在讨论“写作要不要说真话,抒真情”的问题,一位同学说:“写作应该说真话,抒真情,因为这样</a:t>
            </a:r>
            <a:br>
              <a:rPr dirty="0"/>
            </a:br>
            <a:r>
              <a:rPr lang="zh-CN" altLang="en-US" sz="1417" kern="0" dirty="0">
                <a:solidFill>
                  <a:srgbClr val="000000"/>
                </a:solidFill>
                <a:latin typeface="Times New Roman" pitchFamily="65" charset="-122"/>
                <a:ea typeface="宋体" pitchFamily="65" charset="-122"/>
              </a:rPr>
              <a:t>写出的文章才能真正打动人。”另一位同学说:“可我们的经历太简单,从学校到家庭,两点一线,如果总</a:t>
            </a:r>
            <a:br>
              <a:rPr dirty="0"/>
            </a:br>
            <a:r>
              <a:rPr lang="zh-CN" altLang="en-US" sz="1417" kern="0" dirty="0">
                <a:solidFill>
                  <a:srgbClr val="000000"/>
                </a:solidFill>
                <a:latin typeface="Times New Roman" pitchFamily="65" charset="-122"/>
                <a:ea typeface="宋体" pitchFamily="65" charset="-122"/>
              </a:rPr>
              <a:t>是说真话抒真情,就有可能千篇一律,写不出新意。”还有一位同学说:“我写作的时候就经常虚构,虚构</a:t>
            </a:r>
            <a:br>
              <a:rPr dirty="0"/>
            </a:br>
            <a:r>
              <a:rPr lang="zh-CN" altLang="en-US" sz="1417" kern="0" dirty="0">
                <a:solidFill>
                  <a:srgbClr val="000000"/>
                </a:solidFill>
                <a:latin typeface="Times New Roman" pitchFamily="65" charset="-122"/>
                <a:ea typeface="宋体" pitchFamily="65" charset="-122"/>
              </a:rPr>
              <a:t>出来的文章,有时候得分也蛮高的。”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对这个问题,你有怎样的体会或思考?请自选角度,写一篇文章。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要求:①可以写自己的经历、感受,可以讲述身边的故事,也可以发表议论;②题目自拟,文体不限(诗歌除</a:t>
            </a:r>
            <a:br>
              <a:rPr dirty="0"/>
            </a:br>
            <a:r>
              <a:rPr lang="zh-CN" altLang="en-US" sz="1417" kern="0" dirty="0">
                <a:solidFill>
                  <a:srgbClr val="000000"/>
                </a:solidFill>
                <a:latin typeface="Times New Roman" pitchFamily="65" charset="-122"/>
                <a:ea typeface="宋体" pitchFamily="65" charset="-122"/>
              </a:rPr>
              <a:t>外);③文中不得出现真实的姓名、校名和地名;④不得抄袭,不少于600字。</a:t>
            </a:r>
            <a:endParaRPr lang="zh-CN" altLang="en-US" dirty="0"/>
          </a:p>
        </p:txBody>
      </p:sp>
    </p:spTree>
    <p:custDataLst>
      <p:custData r:id="rId1"/>
    </p:custData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75669"/>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这是一道材料作文题。题目要求“自选角度”</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可以抓住材料中的关键句“一群同学在讨论</a:t>
            </a:r>
            <a:br>
              <a:rPr lang="zh-CN" altLang="en-US" sz="1600" dirty="0"/>
            </a:br>
            <a:r>
              <a:rPr lang="zh-CN" altLang="en-US" sz="1417" kern="0" dirty="0">
                <a:solidFill>
                  <a:srgbClr val="000000"/>
                </a:solidFill>
                <a:latin typeface="Times New Roman" pitchFamily="65" charset="-122"/>
                <a:ea typeface="宋体" pitchFamily="65" charset="-122"/>
              </a:rPr>
              <a:t>‘写作要不要说真话</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抒真情’的问题”和题干中的“对这个问题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你有怎样的体会或思考”</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围绕自己平</a:t>
            </a:r>
            <a:br>
              <a:rPr lang="zh-CN" altLang="en-US" sz="1600" dirty="0"/>
            </a:br>
            <a:r>
              <a:rPr lang="zh-CN" altLang="en-US" sz="1417" kern="0" dirty="0">
                <a:solidFill>
                  <a:srgbClr val="000000"/>
                </a:solidFill>
                <a:latin typeface="Times New Roman" pitchFamily="65" charset="-122"/>
                <a:ea typeface="宋体" pitchFamily="65" charset="-122"/>
              </a:rPr>
              <a:t>时的写作心得与收获展开写作。材料中三个同学讨论的焦点是“作文的素材从何而来”</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可以立意“人</a:t>
            </a:r>
            <a:br>
              <a:rPr lang="zh-CN" altLang="en-US" sz="1600" dirty="0"/>
            </a:br>
            <a:r>
              <a:rPr lang="zh-CN" altLang="en-US" sz="1417" kern="0" dirty="0">
                <a:solidFill>
                  <a:srgbClr val="000000"/>
                </a:solidFill>
                <a:latin typeface="Times New Roman" pitchFamily="65" charset="-122"/>
                <a:ea typeface="宋体" pitchFamily="65" charset="-122"/>
              </a:rPr>
              <a:t>间有真情”“发现生活中的美”“生活中不是缺少美</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而是缺少发现美的眼睛”等等。根据自己的写作</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优势选择恰当的文体展开写作。如果是写记叙文,注意写出真情实感;如果是写议论文,注意围绕明确的中</a:t>
            </a:r>
            <a:br>
              <a:rPr dirty="0"/>
            </a:br>
            <a:r>
              <a:rPr lang="zh-CN" altLang="en-US" sz="1417" kern="0" dirty="0">
                <a:solidFill>
                  <a:srgbClr val="000000"/>
                </a:solidFill>
                <a:latin typeface="Times New Roman" pitchFamily="65" charset="-122"/>
                <a:ea typeface="宋体" pitchFamily="65" charset="-122"/>
              </a:rPr>
              <a:t>心论点展开论证。注意拟一个合适的标题。</a:t>
            </a:r>
            <a:endParaRPr lang="zh-CN" altLang="en-US" dirty="0"/>
          </a:p>
        </p:txBody>
      </p:sp>
    </p:spTree>
    <p:custDataLst>
      <p:custData r:id="rId1"/>
    </p:custData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316212"/>
            <a:ext cx="8505000" cy="2668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(2017长沙,27)阅读下面的文字,按要求作文。(50分)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一位母亲在接受记者采访的时候动情地说:“我们做父母的其实特别希望孩子有帮父母做点事的举动或</a:t>
            </a:r>
            <a:br>
              <a:rPr dirty="0"/>
            </a:br>
            <a:r>
              <a:rPr lang="zh-CN" altLang="en-US" sz="1417" kern="0" dirty="0">
                <a:solidFill>
                  <a:srgbClr val="000000"/>
                </a:solidFill>
                <a:latin typeface="Times New Roman" pitchFamily="65" charset="-122"/>
                <a:ea typeface="宋体" pitchFamily="65" charset="-122"/>
              </a:rPr>
              <a:t>想法,哪怕只是倒一杯水,扫一次地,我们心里都会感到特别的欣慰,甚至是特别的感动</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这段话引发了你怎样的联想、感悟或思考?请自选角度,写一篇文章。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要求:①可以写自己的经历、感受,可以讲述身边的故事,也可以发表议论;②</a:t>
            </a:r>
            <a:r>
              <a:rPr lang="zh-CN" altLang="en-US" sz="1417" u="sng" kern="0" dirty="0">
                <a:solidFill>
                  <a:srgbClr val="000000"/>
                </a:solidFill>
                <a:latin typeface="Times New Roman" pitchFamily="65" charset="-122"/>
                <a:ea typeface="宋体" pitchFamily="65" charset="-122"/>
              </a:rPr>
              <a:t>题目自拟</a:t>
            </a:r>
            <a:r>
              <a:rPr lang="zh-CN" altLang="en-US" sz="1417" kern="0" dirty="0">
                <a:solidFill>
                  <a:srgbClr val="000000"/>
                </a:solidFill>
                <a:latin typeface="Times New Roman" pitchFamily="65" charset="-122"/>
                <a:ea typeface="宋体" pitchFamily="65" charset="-122"/>
              </a:rPr>
              <a:t>,文体不限(诗歌除</a:t>
            </a:r>
            <a:br>
              <a:rPr dirty="0"/>
            </a:br>
            <a:r>
              <a:rPr lang="zh-CN" altLang="en-US" sz="1417" kern="0" dirty="0">
                <a:solidFill>
                  <a:srgbClr val="000000"/>
                </a:solidFill>
                <a:latin typeface="Times New Roman" pitchFamily="65" charset="-122"/>
                <a:ea typeface="宋体" pitchFamily="65" charset="-122"/>
              </a:rPr>
              <a:t>外);③文中不得出现真实的姓名、校名和地名;④不得抄袭;⑤字数不少于600字。</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题目要求“自选角度”,可以根据材料中的“做父母的其实特别希望孩子有帮父母做点事的</a:t>
            </a:r>
            <a:br>
              <a:rPr dirty="0"/>
            </a:br>
            <a:r>
              <a:rPr lang="zh-CN" altLang="en-US" sz="1417" kern="0" dirty="0">
                <a:solidFill>
                  <a:srgbClr val="000000"/>
                </a:solidFill>
                <a:latin typeface="Times New Roman" pitchFamily="65" charset="-122"/>
                <a:ea typeface="宋体" pitchFamily="65" charset="-122"/>
              </a:rPr>
              <a:t>举动或想法”立意“我可以帮父母分担什么”;可以根据“哪怕只是倒一杯水,扫一次地”立意,强调事情</a:t>
            </a:r>
            <a:endParaRPr lang="zh-CN" altLang="en-US" dirty="0"/>
          </a:p>
        </p:txBody>
      </p:sp>
    </p:spTree>
    <p:custDataLst>
      <p:custData r:id="rId1"/>
    </p:custData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之“小”,从小事着手,来展现“回馈父母”的大主题,围绕“感恩”展开写作;也可以根据材料的中心</a:t>
            </a:r>
            <a:br>
              <a:rPr dirty="0"/>
            </a:br>
            <a:r>
              <a:rPr lang="zh-CN" altLang="en-US" sz="1417" kern="0" dirty="0">
                <a:solidFill>
                  <a:srgbClr val="000000"/>
                </a:solidFill>
                <a:latin typeface="Times New Roman" pitchFamily="65" charset="-122"/>
                <a:ea typeface="宋体" pitchFamily="65" charset="-122"/>
              </a:rPr>
              <a:t>“父母并不奢求孩子对自己有很大的回报,有一个成长的表现或爱的表达就可以了”立意“伟大的父(母)</a:t>
            </a:r>
            <a:br>
              <a:rPr dirty="0"/>
            </a:br>
            <a:r>
              <a:rPr lang="zh-CN" altLang="en-US" sz="1417" kern="0" dirty="0">
                <a:solidFill>
                  <a:srgbClr val="000000"/>
                </a:solidFill>
                <a:latin typeface="Times New Roman" pitchFamily="65" charset="-122"/>
                <a:ea typeface="宋体" pitchFamily="65" charset="-122"/>
              </a:rPr>
              <a:t>爱”;等等。考生可以根据自己的写作优势选择恰当的文体展开写作。如果写记叙文需注意选取典型事</a:t>
            </a:r>
            <a:br>
              <a:rPr dirty="0"/>
            </a:br>
            <a:r>
              <a:rPr lang="zh-CN" altLang="en-US" sz="1417" kern="0" dirty="0">
                <a:solidFill>
                  <a:srgbClr val="000000"/>
                </a:solidFill>
                <a:latin typeface="Times New Roman" pitchFamily="65" charset="-122"/>
                <a:ea typeface="宋体" pitchFamily="65" charset="-122"/>
              </a:rPr>
              <a:t>例,写出真情实感;如果写议论文则要有明确的中心论点,采用清晰严谨的论证思路展开论证。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例文赏析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母亲,感谢您的陪伴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青翠欲滴的小草,因为有了雨露的陪伴,才有了生机勃勃的绿意;枝繁叶茂的大树,因为有了沃土的陪伴,才</a:t>
            </a:r>
            <a:br>
              <a:rPr dirty="0"/>
            </a:br>
            <a:r>
              <a:rPr lang="zh-CN" altLang="en-US" sz="1417" kern="0" dirty="0">
                <a:solidFill>
                  <a:srgbClr val="000000"/>
                </a:solidFill>
                <a:latin typeface="Times New Roman" pitchFamily="65" charset="-122"/>
                <a:ea typeface="宋体" pitchFamily="65" charset="-122"/>
              </a:rPr>
              <a:t>有了高大挺拔的雄姿;美丽娇艳的鲜花,因为有了阳光的陪伴,才有了迎风摇曳的婀娜;而年少幼稚的我,因</a:t>
            </a:r>
            <a:br>
              <a:rPr dirty="0"/>
            </a:br>
            <a:r>
              <a:rPr lang="zh-CN" altLang="en-US" sz="1417" kern="0" dirty="0">
                <a:solidFill>
                  <a:srgbClr val="000000"/>
                </a:solidFill>
                <a:latin typeface="Times New Roman" pitchFamily="65" charset="-122"/>
                <a:ea typeface="宋体" pitchFamily="65" charset="-122"/>
              </a:rPr>
              <a:t>为有了母亲的陪伴,才能够不断进步。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精彩的人生路上,感谢有您的陪伴——母亲!</a:t>
            </a:r>
            <a:endParaRPr lang="zh-CN" altLang="en-US" dirty="0"/>
          </a:p>
        </p:txBody>
      </p:sp>
    </p:spTree>
    <p:custDataLst>
      <p:custData r:id="rId1"/>
    </p:custData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8470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在我紧张时,母亲给予我鼓励。上初中之前的入学考试,让我如临大敌。学业已荒废一个暑假的我,手忙脚</a:t>
            </a:r>
            <a:br/>
            <a:r>
              <a:rPr lang="zh-CN" altLang="en-US" sz="1417" kern="0" dirty="0">
                <a:solidFill>
                  <a:srgbClr val="000000"/>
                </a:solidFill>
                <a:latin typeface="Times New Roman" pitchFamily="65" charset="-122"/>
                <a:ea typeface="宋体" pitchFamily="65" charset="-122"/>
              </a:rPr>
              <a:t>乱地备考。可是不久就发现,以前学的知识基本上忘光了。我的心情越发急躁,动不动就发脾气。有一天,</a:t>
            </a:r>
            <a:br/>
            <a:r>
              <a:rPr lang="zh-CN" altLang="en-US" sz="1417" kern="0" dirty="0">
                <a:solidFill>
                  <a:srgbClr val="000000"/>
                </a:solidFill>
                <a:latin typeface="Times New Roman" pitchFamily="65" charset="-122"/>
                <a:ea typeface="宋体" pitchFamily="65" charset="-122"/>
              </a:rPr>
              <a:t>母亲忍不住找我问清缘由,听后只是微微一笑,轻声说:“孩子,不要着急,怀着一颗平常心,冷静踏实地去学</a:t>
            </a:r>
            <a:br/>
            <a:r>
              <a:rPr lang="zh-CN" altLang="en-US" sz="1417" kern="0" dirty="0">
                <a:solidFill>
                  <a:srgbClr val="000000"/>
                </a:solidFill>
                <a:latin typeface="Times New Roman" pitchFamily="65" charset="-122"/>
                <a:ea typeface="宋体" pitchFamily="65" charset="-122"/>
              </a:rPr>
              <a:t>习。妈妈相信你一定会成功的!”奇迹般地,我紧张烦躁的心一下子被抚平了。我开始稳而不乱、努力认</a:t>
            </a:r>
            <a:br/>
            <a:r>
              <a:rPr lang="zh-CN" altLang="en-US" sz="1417" kern="0" dirty="0">
                <a:solidFill>
                  <a:srgbClr val="000000"/>
                </a:solidFill>
                <a:latin typeface="Times New Roman" pitchFamily="65" charset="-122"/>
                <a:ea typeface="宋体" pitchFamily="65" charset="-122"/>
              </a:rPr>
              <a:t>真地一步一步踏实学习,并告诉自己:这只是一场普通的考试,要冷静对待。终于,我顺利进入了理想的初</a:t>
            </a:r>
            <a:br/>
            <a:r>
              <a:rPr lang="zh-CN" altLang="en-US" sz="1417" kern="0" dirty="0">
                <a:solidFill>
                  <a:srgbClr val="000000"/>
                </a:solidFill>
                <a:latin typeface="Times New Roman" pitchFamily="65" charset="-122"/>
                <a:ea typeface="宋体" pitchFamily="65" charset="-122"/>
              </a:rPr>
              <a:t>中。</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感谢您,母亲!因为有您的陪伴,紧张的我变得坚定而冷静。</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在我伤心时,母亲给予我安慰。刚升入初中,一切都是那么陌生。还没来得及认识新同学,我就被班主任扣</a:t>
            </a:r>
            <a:br/>
            <a:r>
              <a:rPr lang="zh-CN" altLang="en-US" sz="1417" kern="0" dirty="0">
                <a:solidFill>
                  <a:srgbClr val="000000"/>
                </a:solidFill>
                <a:latin typeface="Times New Roman" pitchFamily="65" charset="-122"/>
                <a:ea typeface="宋体" pitchFamily="65" charset="-122"/>
              </a:rPr>
              <a:t>上“班长”的称号。这可就苦了我!我的形象顿时就成了一个不苟言笑、铁面无私的严肃的人。同学们</a:t>
            </a:r>
            <a:br/>
            <a:r>
              <a:rPr lang="zh-CN" altLang="en-US" sz="1417" kern="0" dirty="0">
                <a:solidFill>
                  <a:srgbClr val="000000"/>
                </a:solidFill>
                <a:latin typeface="Times New Roman" pitchFamily="65" charset="-122"/>
                <a:ea typeface="宋体" pitchFamily="65" charset="-122"/>
              </a:rPr>
              <a:t>都不大与我亲近。形单影只了将近一个月,我终于受不了了。一天晚饭时,我突然失声痛哭,母亲吓了一大</a:t>
            </a:r>
            <a:br/>
            <a:r>
              <a:rPr lang="zh-CN" altLang="en-US" sz="1417" kern="0" dirty="0">
                <a:solidFill>
                  <a:srgbClr val="000000"/>
                </a:solidFill>
                <a:latin typeface="Times New Roman" pitchFamily="65" charset="-122"/>
                <a:ea typeface="宋体" pitchFamily="65" charset="-122"/>
              </a:rPr>
              <a:t>跳,连忙问我怎么了。在我抽泣着说清原因后,母亲柔声道:“孩子,人与人之间的交往必须真诚、热情。</a:t>
            </a:r>
            <a:endParaRPr lang="zh-CN" altLang="en-US"/>
          </a:p>
        </p:txBody>
      </p:sp>
    </p:spTree>
    <p:custDataLst>
      <p:custData r:id="rId1"/>
    </p:custData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只要你真诚热情地对待同学,你终会拥有真挚的友情。”我醒悟,开始尽全力帮助同学,微笑对待每个人。</a:t>
            </a:r>
            <a:br/>
            <a:r>
              <a:rPr lang="zh-CN" altLang="en-US" sz="1417" kern="0" dirty="0">
                <a:solidFill>
                  <a:srgbClr val="000000"/>
                </a:solidFill>
                <a:latin typeface="Times New Roman" pitchFamily="65" charset="-122"/>
                <a:ea typeface="宋体" pitchFamily="65" charset="-122"/>
              </a:rPr>
              <a:t>现在,我已收获了一份份珍贵的友情。</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感谢您,母亲!因为有您的陪伴,伤心的我找到了前进的方向。</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在我因成功而得意时,母亲给予我教导。“妈妈,我考了第一名哦!”我飞一般地冲进家门,向妈妈传递好</a:t>
            </a:r>
            <a:br/>
            <a:r>
              <a:rPr lang="zh-CN" altLang="en-US" sz="1417" kern="0" dirty="0">
                <a:solidFill>
                  <a:srgbClr val="000000"/>
                </a:solidFill>
                <a:latin typeface="Times New Roman" pitchFamily="65" charset="-122"/>
                <a:ea typeface="宋体" pitchFamily="65" charset="-122"/>
              </a:rPr>
              <a:t>消息。母亲听后,脸上细细的皱纹结成了一朵满是喜悦的花。但当看到我高兴得手舞足蹈时,母亲语重心</a:t>
            </a:r>
            <a:br/>
            <a:r>
              <a:rPr lang="zh-CN" altLang="en-US" sz="1417" kern="0" dirty="0">
                <a:solidFill>
                  <a:srgbClr val="000000"/>
                </a:solidFill>
                <a:latin typeface="Times New Roman" pitchFamily="65" charset="-122"/>
                <a:ea typeface="宋体" pitchFamily="65" charset="-122"/>
              </a:rPr>
              <a:t>长地说:“孩子,你不能因为一次的成功就满足,只有改正自身存在的缺点,才能收获下一次的辉煌!”我顿</a:t>
            </a:r>
            <a:br/>
            <a:r>
              <a:rPr lang="zh-CN" altLang="en-US" sz="1417" kern="0" dirty="0">
                <a:solidFill>
                  <a:srgbClr val="000000"/>
                </a:solidFill>
                <a:latin typeface="Times New Roman" pitchFamily="65" charset="-122"/>
                <a:ea typeface="宋体" pitchFamily="65" charset="-122"/>
              </a:rPr>
              <a:t>感羞愧,是啊,我太得意了。我找出卷子,认真改正错题,并保持这种学习态度。于是,我收获了更多的成</a:t>
            </a:r>
            <a:br/>
            <a:r>
              <a:rPr lang="zh-CN" altLang="en-US" sz="1417" kern="0" dirty="0">
                <a:solidFill>
                  <a:srgbClr val="000000"/>
                </a:solidFill>
                <a:latin typeface="Times New Roman" pitchFamily="65" charset="-122"/>
                <a:ea typeface="宋体" pitchFamily="65" charset="-122"/>
              </a:rPr>
              <a:t>功。</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感谢您,母亲!因为有您的陪伴,因成功而得意的我端正了态度,享受了更多的成功的喜悦。</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在我紧张时,母亲击打着鼓,鼓励我奋勇向前;在我伤心时,母亲散发着太阳的光辉,安慰我失落的心;在我因</a:t>
            </a:r>
            <a:endParaRPr lang="zh-CN" altLang="en-US"/>
          </a:p>
        </p:txBody>
      </p:sp>
    </p:spTree>
    <p:custDataLst>
      <p:custData r:id="rId1"/>
    </p:custData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27831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成功而得意时,母亲敲打着静夜的警钟,教导我谦虚对待,继续前进。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母亲,感谢您的陪伴!因为有您,我才能快乐成长;因为有您,我才能不断进步;因为有您,我的生活才会如此美</a:t>
            </a:r>
            <a:br>
              <a:rPr dirty="0"/>
            </a:br>
            <a:r>
              <a:rPr lang="zh-CN" altLang="en-US" sz="1417" kern="0" dirty="0">
                <a:solidFill>
                  <a:srgbClr val="000000"/>
                </a:solidFill>
                <a:latin typeface="Times New Roman" pitchFamily="65" charset="-122"/>
                <a:ea typeface="宋体" pitchFamily="65" charset="-122"/>
              </a:rPr>
              <a:t>好!谢谢您,我的母亲!</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点评</a:t>
            </a:r>
            <a:r>
              <a:rPr lang="zh-CN" altLang="en-US" sz="1417" kern="0" dirty="0">
                <a:solidFill>
                  <a:srgbClr val="000000"/>
                </a:solidFill>
                <a:latin typeface="Times New Roman" pitchFamily="65" charset="-122"/>
                <a:ea typeface="宋体" pitchFamily="65" charset="-122"/>
              </a:rPr>
              <a:t>    本文是一篇抒情色彩浓厚的叙事散文,采用排比式的段落罗列了母亲陪伴自己的点点滴滴,选用的</a:t>
            </a:r>
            <a:br>
              <a:rPr dirty="0"/>
            </a:br>
            <a:r>
              <a:rPr lang="zh-CN" altLang="en-US" sz="1417" kern="0" dirty="0">
                <a:solidFill>
                  <a:srgbClr val="000000"/>
                </a:solidFill>
                <a:latin typeface="Times New Roman" pitchFamily="65" charset="-122"/>
                <a:ea typeface="宋体" pitchFamily="65" charset="-122"/>
              </a:rPr>
              <a:t>细节典型、真实而又全面,综合运用了多种人物描写手法,母亲睿智慈爱的形象跃然纸上,和谐的亲子关系</a:t>
            </a:r>
            <a:br>
              <a:rPr dirty="0"/>
            </a:br>
            <a:r>
              <a:rPr lang="zh-CN" altLang="en-US" sz="1417" kern="0" dirty="0">
                <a:solidFill>
                  <a:srgbClr val="000000"/>
                </a:solidFill>
                <a:latin typeface="Times New Roman" pitchFamily="65" charset="-122"/>
                <a:ea typeface="宋体" pitchFamily="65" charset="-122"/>
              </a:rPr>
              <a:t>让读者倍感温馨。对妈妈的感激之情除了融入叙事之中,还多处采用直抒胸臆的手法来表达,这种表达形</a:t>
            </a:r>
            <a:br>
              <a:rPr dirty="0"/>
            </a:br>
            <a:r>
              <a:rPr lang="zh-CN" altLang="en-US" sz="1417" kern="0" dirty="0">
                <a:solidFill>
                  <a:srgbClr val="000000"/>
                </a:solidFill>
                <a:latin typeface="Times New Roman" pitchFamily="65" charset="-122"/>
                <a:ea typeface="宋体" pitchFamily="65" charset="-122"/>
              </a:rPr>
              <a:t>式不会给读者累赘、浮夸的感觉,这得益于文章自然、优美、生动的语言。</a:t>
            </a:r>
            <a:endParaRPr lang="zh-CN" altLang="en-US" dirty="0"/>
          </a:p>
        </p:txBody>
      </p:sp>
    </p:spTree>
    <p:custDataLst>
      <p:custData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04812"/>
            <a:ext cx="8505000" cy="269407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(2019邵阳,27&lt;文题二&gt;)写作与表达(50分)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生活中处处需要智慧。学得很累时,寻找高效的方法是智慧;心里烦闷时,适当的放松也是智慧;求不能得</a:t>
            </a:r>
            <a:br>
              <a:rPr dirty="0"/>
            </a:br>
            <a:r>
              <a:rPr lang="zh-CN" altLang="en-US" sz="1417" kern="0" dirty="0">
                <a:solidFill>
                  <a:srgbClr val="000000"/>
                </a:solidFill>
                <a:latin typeface="Times New Roman" pitchFamily="65" charset="-122"/>
                <a:ea typeface="宋体" pitchFamily="65" charset="-122"/>
              </a:rPr>
              <a:t>时,适时的放弃也是智慧</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生活处处有智慧。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请以“有一种智慧叫</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”为题,写一篇文章。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要求:①请将题目补充完整后再作文;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②立意自定,文体不限,不少于600字;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③文中不得出现真实的地名、人名;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④卷面整洁,字迹清楚。</a:t>
            </a:r>
            <a:endParaRPr lang="zh-CN" altLang="en-US" dirty="0"/>
          </a:p>
        </p:txBody>
      </p:sp>
    </p:spTree>
    <p:custDataLst>
      <p:custData r:id="rId1"/>
    </p:custData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49845"/>
          </a:xfrm>
          <a:prstGeom prst="rect">
            <a:avLst/>
          </a:prstGeom>
          <a:noFill/>
        </p:spPr>
        <p:txBody>
          <a:bodyPr wrap="square" lIns="0" tIns="0" rIns="0" bIns="0" rtlCol="0">
            <a:spAutoFit/>
          </a:bodyPr>
          <a:lstStyle/>
          <a:p>
            <a:pPr eaLnBrk="0" latinLnBrk="1" hangingPunct="0">
              <a:lnSpc>
                <a:spcPct val="150000"/>
              </a:lnSpc>
              <a:spcBef>
                <a:spcPts val="141"/>
              </a:spcBef>
            </a:pPr>
            <a:r>
              <a:rPr lang="en-US" altLang="zh-CN" sz="1417" b="1" kern="0" dirty="0">
                <a:solidFill>
                  <a:srgbClr val="000000"/>
                </a:solidFill>
                <a:latin typeface="Times New Roman" pitchFamily="65" charset="-122"/>
                <a:ea typeface="宋体" pitchFamily="65" charset="-122"/>
              </a:rPr>
              <a:t>7.</a:t>
            </a:r>
            <a:r>
              <a:rPr lang="en-US" altLang="zh-CN" sz="1417" kern="0" dirty="0">
                <a:solidFill>
                  <a:srgbClr val="000000"/>
                </a:solidFill>
                <a:latin typeface="Times New Roman" pitchFamily="65" charset="-122"/>
                <a:ea typeface="宋体" pitchFamily="65" charset="-122"/>
              </a:rPr>
              <a:t>(2017</a:t>
            </a:r>
            <a:r>
              <a:rPr lang="zh-CN" altLang="en-US" sz="1417" kern="0" dirty="0">
                <a:solidFill>
                  <a:srgbClr val="000000"/>
                </a:solidFill>
                <a:latin typeface="Times New Roman" pitchFamily="65" charset="-122"/>
                <a:ea typeface="宋体" pitchFamily="65" charset="-122"/>
              </a:rPr>
              <a:t>常德</a:t>
            </a:r>
            <a:r>
              <a:rPr lang="en-US" altLang="zh-CN" sz="1417" kern="0" dirty="0">
                <a:solidFill>
                  <a:srgbClr val="000000"/>
                </a:solidFill>
                <a:latin typeface="Times New Roman" pitchFamily="65" charset="-122"/>
                <a:ea typeface="宋体" pitchFamily="65" charset="-122"/>
              </a:rPr>
              <a:t>,23)</a:t>
            </a:r>
            <a:r>
              <a:rPr lang="zh-CN" altLang="en-US" sz="1417" kern="0" dirty="0">
                <a:solidFill>
                  <a:srgbClr val="000000"/>
                </a:solidFill>
                <a:latin typeface="Times New Roman" pitchFamily="65" charset="-122"/>
                <a:ea typeface="宋体" pitchFamily="65" charset="-122"/>
              </a:rPr>
              <a:t>阅读下面的材料</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按要求作文。</a:t>
            </a:r>
            <a:r>
              <a:rPr lang="en-US" altLang="zh-CN" sz="1417" kern="0" dirty="0">
                <a:solidFill>
                  <a:srgbClr val="000000"/>
                </a:solidFill>
                <a:latin typeface="Times New Roman" pitchFamily="65" charset="-122"/>
                <a:ea typeface="宋体" pitchFamily="65" charset="-122"/>
              </a:rPr>
              <a:t>(50</a:t>
            </a:r>
            <a:r>
              <a:rPr lang="zh-CN" altLang="en-US" sz="1417" kern="0" dirty="0">
                <a:solidFill>
                  <a:srgbClr val="000000"/>
                </a:solidFill>
                <a:latin typeface="Times New Roman" pitchFamily="65" charset="-122"/>
                <a:ea typeface="宋体" pitchFamily="65" charset="-122"/>
              </a:rPr>
              <a:t>分</a:t>
            </a:r>
            <a:r>
              <a:rPr lang="en-US" altLang="zh-CN" sz="1417" kern="0" dirty="0">
                <a:solidFill>
                  <a:srgbClr val="000000"/>
                </a:solidFill>
                <a:latin typeface="Times New Roman" pitchFamily="65" charset="-122"/>
                <a:ea typeface="宋体" pitchFamily="65" charset="-122"/>
              </a:rPr>
              <a:t>)</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苹果公司的创始人乔布斯为什么不设计一个圆满的苹果</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偏要用一个咬了一口的、残缺的苹果做公司的</a:t>
            </a:r>
            <a:br>
              <a:rPr lang="zh-CN" altLang="en-US" sz="1600" dirty="0"/>
            </a:br>
            <a:r>
              <a:rPr lang="zh-CN" altLang="en-US" sz="1417" kern="0" dirty="0">
                <a:solidFill>
                  <a:srgbClr val="000000"/>
                </a:solidFill>
                <a:latin typeface="Times New Roman" pitchFamily="65" charset="-122"/>
                <a:ea typeface="宋体" pitchFamily="65" charset="-122"/>
              </a:rPr>
              <a:t>标志呢</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这与乔布斯的人生经历有关。乔布斯曾经历过三次大的人生变故</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一次是“从贵族学校退学”</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乔</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布斯说,那是他人生中最棒的决定,他因退学而转学,从此爱上了自己感兴趣的学科;另一次是“被自己创</a:t>
            </a:r>
            <a:br>
              <a:rPr dirty="0"/>
            </a:br>
            <a:r>
              <a:rPr lang="zh-CN" altLang="en-US" sz="1417" kern="0" dirty="0">
                <a:solidFill>
                  <a:srgbClr val="000000"/>
                </a:solidFill>
                <a:latin typeface="Times New Roman" pitchFamily="65" charset="-122"/>
                <a:ea typeface="宋体" pitchFamily="65" charset="-122"/>
              </a:rPr>
              <a:t>办的公司开除”,乔布斯说,这是他人生中最棒的遭遇,因为后来他重新创业,成就了更大的辉煌;再一次是</a:t>
            </a:r>
            <a:br>
              <a:rPr dirty="0"/>
            </a:br>
            <a:r>
              <a:rPr lang="zh-CN" altLang="en-US" sz="1417" kern="0" dirty="0">
                <a:solidFill>
                  <a:srgbClr val="000000"/>
                </a:solidFill>
                <a:latin typeface="Times New Roman" pitchFamily="65" charset="-122"/>
                <a:ea typeface="宋体" pitchFamily="65" charset="-122"/>
              </a:rPr>
              <a:t>“被诊断为胰脏癌”,乔布斯说,那是他人生中最棒的提醒,因为他对生命有了更深刻的了解与认识。原来,</a:t>
            </a:r>
            <a:br>
              <a:rPr dirty="0"/>
            </a:br>
            <a:r>
              <a:rPr lang="zh-CN" altLang="en-US" sz="1417" kern="0" dirty="0">
                <a:solidFill>
                  <a:srgbClr val="000000"/>
                </a:solidFill>
                <a:latin typeface="Times New Roman" pitchFamily="65" charset="-122"/>
                <a:ea typeface="宋体" pitchFamily="65" charset="-122"/>
              </a:rPr>
              <a:t>乔布斯本人就是一个被命运咬了一口的苹果。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根据上面这则材料,结合自己的感受和思考,任选角度,自拟题目,自定文体,写一篇600字左右的文章。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思路点拨　本题是一道材料作文题。细读材料,把握材料内容,题干要求“任选角度”,选取一个最适合自</a:t>
            </a:r>
            <a:br>
              <a:rPr dirty="0"/>
            </a:br>
            <a:r>
              <a:rPr lang="zh-CN" altLang="en-US" sz="1417" kern="0" dirty="0">
                <a:solidFill>
                  <a:srgbClr val="000000"/>
                </a:solidFill>
                <a:latin typeface="Times New Roman" pitchFamily="65" charset="-122"/>
                <a:ea typeface="宋体" pitchFamily="65" charset="-122"/>
              </a:rPr>
              <a:t>己的角度立意。(1)乔布斯从贵族学校退学之后爱上了自己感兴趣的学科,由此可以立意“转角遇到更好</a:t>
            </a:r>
            <a:br>
              <a:rPr dirty="0"/>
            </a:br>
            <a:r>
              <a:rPr lang="zh-CN" altLang="en-US" sz="1417" kern="0" dirty="0">
                <a:solidFill>
                  <a:srgbClr val="000000"/>
                </a:solidFill>
                <a:latin typeface="Times New Roman" pitchFamily="65" charset="-122"/>
                <a:ea typeface="宋体" pitchFamily="65" charset="-122"/>
              </a:rPr>
              <a:t>的”;(2)乔布斯被自己创办的公司开除后,成就了更大的辉煌,由此可以立意“绝境之后又是新的起点”;</a:t>
            </a:r>
            <a:endParaRPr lang="zh-CN" altLang="en-US" dirty="0"/>
          </a:p>
        </p:txBody>
      </p:sp>
    </p:spTree>
    <p:custDataLst>
      <p:custData r:id="rId1"/>
    </p:custData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321387"/>
          </a:xfrm>
          <a:prstGeom prst="rect">
            <a:avLst/>
          </a:prstGeom>
          <a:noFill/>
        </p:spPr>
        <p:txBody>
          <a:bodyPr wrap="square" lIns="0" tIns="0" rIns="0" bIns="0" rtlCol="0">
            <a:spAutoFit/>
          </a:bodyPr>
          <a:lstStyle/>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乔布斯把患胰脏癌当作人生最棒的提醒</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由此可以立意“换个角度思考”</a:t>
            </a:r>
            <a:r>
              <a:rPr lang="en-US" altLang="zh-CN" sz="1417"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乔布斯可以从种种不幸中</a:t>
            </a:r>
            <a:br>
              <a:rPr lang="zh-CN" altLang="en-US" sz="1600" dirty="0"/>
            </a:br>
            <a:r>
              <a:rPr lang="zh-CN" altLang="en-US" sz="1417" kern="0" dirty="0">
                <a:solidFill>
                  <a:srgbClr val="000000"/>
                </a:solidFill>
                <a:latin typeface="Times New Roman" pitchFamily="65" charset="-122"/>
                <a:ea typeface="宋体" pitchFamily="65" charset="-122"/>
              </a:rPr>
              <a:t>看到好的一面</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由此可以立意“积极乐观”</a:t>
            </a:r>
            <a:r>
              <a:rPr lang="en-US" altLang="zh-CN" sz="1417"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种种挫折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反而让乔布斯创造了更大的辉煌</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由此可以立意</a:t>
            </a:r>
            <a:br>
              <a:rPr lang="zh-CN" altLang="en-US" sz="1600" dirty="0"/>
            </a:br>
            <a:r>
              <a:rPr lang="zh-CN" altLang="en-US" sz="1417" kern="0" dirty="0">
                <a:solidFill>
                  <a:srgbClr val="000000"/>
                </a:solidFill>
                <a:latin typeface="Times New Roman" pitchFamily="65" charset="-122"/>
                <a:ea typeface="宋体" pitchFamily="65" charset="-122"/>
              </a:rPr>
              <a:t>“挫折可以造就成功的人生”</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等等。根据自己的写作优势选取适合自己的文体展开写作</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选择记叙文、</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议论文均可。写作前拟定一个合适的标题。</a:t>
            </a:r>
            <a:endParaRPr lang="zh-CN" altLang="en-US" dirty="0"/>
          </a:p>
        </p:txBody>
      </p:sp>
    </p:spTree>
    <p:custDataLst>
      <p:custData r:id="rId1"/>
    </p:custData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60512"/>
            <a:ext cx="8505000" cy="26812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8.</a:t>
            </a:r>
            <a:r>
              <a:rPr lang="zh-CN" altLang="en-US" sz="1417" kern="0" dirty="0">
                <a:solidFill>
                  <a:srgbClr val="000000"/>
                </a:solidFill>
                <a:latin typeface="Times New Roman" pitchFamily="65" charset="-122"/>
                <a:ea typeface="宋体" pitchFamily="65" charset="-122"/>
              </a:rPr>
              <a:t>(2020安徽,17)请阅读下面的文字,按要求作文。(55分)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我们可以不美丽,但我们健康。我们可以不伟大,但我们庄严。我们可以不完满,但我们努力。我们可以不</a:t>
            </a:r>
            <a:br>
              <a:rPr dirty="0"/>
            </a:br>
            <a:r>
              <a:rPr lang="zh-CN" altLang="en-US" sz="1417" kern="0" dirty="0">
                <a:solidFill>
                  <a:srgbClr val="000000"/>
                </a:solidFill>
                <a:latin typeface="Times New Roman" pitchFamily="65" charset="-122"/>
                <a:ea typeface="宋体" pitchFamily="65" charset="-122"/>
              </a:rPr>
              <a:t>永恒,但我们真诚。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——毕淑敏《精神的三间小屋》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请根据上述材料,选择一个方面,联系你的经历和体验,写一篇不少于600字的作文。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[提示和要求]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(1)自拟标题,自选文体。(2)文中不要透露你个人的身份信息。(3)抄袭是不良行为,请不要照搬别人的文</a:t>
            </a:r>
            <a:br>
              <a:rPr dirty="0"/>
            </a:br>
            <a:r>
              <a:rPr lang="zh-CN" altLang="en-US" sz="1417" kern="0" dirty="0">
                <a:solidFill>
                  <a:srgbClr val="000000"/>
                </a:solidFill>
                <a:latin typeface="Times New Roman" pitchFamily="65" charset="-122"/>
                <a:ea typeface="宋体" pitchFamily="65" charset="-122"/>
              </a:rPr>
              <a:t>章。</a:t>
            </a:r>
            <a:endParaRPr lang="zh-CN" altLang="en-US" dirty="0"/>
          </a:p>
        </p:txBody>
      </p:sp>
    </p:spTree>
    <p:custDataLst>
      <p:custData r:id="rId1"/>
    </p:custData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926844"/>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这是一道材料作文题。材料来自毕淑敏的《精神的三间小屋》,该文是部编语文教材九年级</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上册第九课课文,文章以三间小屋为载体,阐述了精神追求的内涵和意义,鼓励人们关注自我心灵,提升精神</a:t>
            </a:r>
            <a:br>
              <a:rPr dirty="0"/>
            </a:br>
            <a:r>
              <a:rPr lang="zh-CN" altLang="en-US" sz="1417" kern="0" dirty="0">
                <a:solidFill>
                  <a:srgbClr val="000000"/>
                </a:solidFill>
                <a:latin typeface="Times New Roman" pitchFamily="65" charset="-122"/>
                <a:ea typeface="宋体" pitchFamily="65" charset="-122"/>
              </a:rPr>
              <a:t>境界。材料选取的四句话表达了作者对美好人性和健康人格的期盼。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对材料作文,考生一定要关注材料、提示语及相关要求,认真审题。“美丽”“伟大”“完满”“永恒”</a:t>
            </a:r>
            <a:br>
              <a:rPr dirty="0"/>
            </a:br>
            <a:r>
              <a:rPr lang="zh-CN" altLang="en-US" sz="1417" kern="0" dirty="0">
                <a:solidFill>
                  <a:srgbClr val="000000"/>
                </a:solidFill>
                <a:latin typeface="Times New Roman" pitchFamily="65" charset="-122"/>
                <a:ea typeface="宋体" pitchFamily="65" charset="-122"/>
              </a:rPr>
              <a:t>可能是我们所欠缺的,“健康”“庄严”“努力”“真诚”可以是我们的优势。考生可以以“健康”</a:t>
            </a:r>
            <a:br>
              <a:rPr dirty="0"/>
            </a:br>
            <a:r>
              <a:rPr lang="zh-CN" altLang="en-US" sz="1417" kern="0" dirty="0">
                <a:solidFill>
                  <a:srgbClr val="000000"/>
                </a:solidFill>
                <a:latin typeface="Times New Roman" pitchFamily="65" charset="-122"/>
                <a:ea typeface="宋体" pitchFamily="65" charset="-122"/>
              </a:rPr>
              <a:t>“庄严”“努力”或“真诚”为主题;需要注意的是,这里的“健康”,不能简单理解为身体上的健康,应</a:t>
            </a:r>
            <a:br>
              <a:rPr dirty="0"/>
            </a:br>
            <a:r>
              <a:rPr lang="zh-CN" altLang="en-US" sz="1417" kern="0" dirty="0">
                <a:solidFill>
                  <a:srgbClr val="000000"/>
                </a:solidFill>
                <a:latin typeface="Times New Roman" pitchFamily="65" charset="-122"/>
                <a:ea typeface="宋体" pitchFamily="65" charset="-122"/>
              </a:rPr>
              <a:t>该是深层次上的心理健康或精神健康。比如我们可以“不美丽,但健康”为主题,写自己像简·爱一样相貌</a:t>
            </a:r>
            <a:br>
              <a:rPr dirty="0"/>
            </a:br>
            <a:r>
              <a:rPr lang="zh-CN" altLang="en-US" sz="1417" kern="0" dirty="0">
                <a:solidFill>
                  <a:srgbClr val="000000"/>
                </a:solidFill>
                <a:latin typeface="Times New Roman" pitchFamily="65" charset="-122"/>
                <a:ea typeface="宋体" pitchFamily="65" charset="-122"/>
              </a:rPr>
              <a:t>平平,但拥有积极向上的健康心态,勇于进取,追求不平凡的人生;也可以“不完满,但努力”为主题,写自己</a:t>
            </a:r>
            <a:br>
              <a:rPr dirty="0"/>
            </a:br>
            <a:r>
              <a:rPr lang="zh-CN" altLang="en-US" sz="1417" kern="0" dirty="0">
                <a:solidFill>
                  <a:srgbClr val="000000"/>
                </a:solidFill>
                <a:latin typeface="Times New Roman" pitchFamily="65" charset="-122"/>
                <a:ea typeface="宋体" pitchFamily="65" charset="-122"/>
              </a:rPr>
              <a:t>没有天赋,但一直在努力追寻自己的梦想;还可以“不永恒,但真诚”为主题,写自己无论做事待人,都很真</a:t>
            </a:r>
            <a:br>
              <a:rPr dirty="0"/>
            </a:br>
            <a:r>
              <a:rPr lang="zh-CN" altLang="en-US" sz="1417" kern="0" dirty="0">
                <a:solidFill>
                  <a:srgbClr val="000000"/>
                </a:solidFill>
                <a:latin typeface="Times New Roman" pitchFamily="65" charset="-122"/>
                <a:ea typeface="宋体" pitchFamily="65" charset="-122"/>
              </a:rPr>
              <a:t>诚,不求永恒,只求问心无愧。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文体方面,可以是谈认识和思考的议论文,也可以是写自己的经历和感悟的记叙文。如果写记叙文,要注意</a:t>
            </a:r>
            <a:br>
              <a:rPr dirty="0"/>
            </a:br>
            <a:r>
              <a:rPr lang="zh-CN" altLang="en-US" sz="1417" kern="0" dirty="0">
                <a:solidFill>
                  <a:srgbClr val="000000"/>
                </a:solidFill>
                <a:latin typeface="Times New Roman" pitchFamily="65" charset="-122"/>
                <a:ea typeface="宋体" pitchFamily="65" charset="-122"/>
              </a:rPr>
              <a:t>运用细节描写,写出真情实感。</a:t>
            </a:r>
            <a:endParaRPr lang="zh-CN" altLang="en-US" dirty="0"/>
          </a:p>
        </p:txBody>
      </p:sp>
    </p:spTree>
    <p:custDataLst>
      <p:custData r:id="rId1"/>
    </p:custData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16112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在拟题上,一定要注意紧扣材料,可以用“体现主题”的方式拟题,也可以参考“题好一半文”的考场作文</a:t>
            </a:r>
            <a:br>
              <a:rPr dirty="0"/>
            </a:br>
            <a:r>
              <a:rPr lang="zh-CN" altLang="en-US" sz="1417" kern="0" dirty="0">
                <a:solidFill>
                  <a:srgbClr val="000000"/>
                </a:solidFill>
                <a:latin typeface="Times New Roman" pitchFamily="65" charset="-122"/>
                <a:ea typeface="宋体" pitchFamily="65" charset="-122"/>
              </a:rPr>
              <a:t>特点,采用创新性拟题方式,引起阅卷老师的阅读兴趣。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在行文上,可运用下列方法构思:一是由浅入深,如以“努力”为主题,可采用“为什么努力→怎样努力→</a:t>
            </a:r>
            <a:br>
              <a:rPr dirty="0"/>
            </a:br>
            <a:r>
              <a:rPr lang="zh-CN" altLang="en-US" sz="1417" kern="0" dirty="0">
                <a:solidFill>
                  <a:srgbClr val="000000"/>
                </a:solidFill>
                <a:latin typeface="Times New Roman" pitchFamily="65" charset="-122"/>
                <a:ea typeface="宋体" pitchFamily="65" charset="-122"/>
              </a:rPr>
              <a:t>努力的结果怎样”的思路。二是由此及彼,辩证思考,如论述“我们不伟大,但我们庄严”时,要思考“伟</a:t>
            </a:r>
            <a:br>
              <a:rPr dirty="0"/>
            </a:br>
            <a:r>
              <a:rPr lang="zh-CN" altLang="en-US" sz="1417" kern="0" dirty="0">
                <a:solidFill>
                  <a:srgbClr val="000000"/>
                </a:solidFill>
                <a:latin typeface="Times New Roman" pitchFamily="65" charset="-122"/>
                <a:ea typeface="宋体" pitchFamily="65" charset="-122"/>
              </a:rPr>
              <a:t>大”和“庄严”之间的关系,人们对二者的态度;当然,在写作过程中“庄严”应是写作重点。</a:t>
            </a:r>
            <a:endParaRPr lang="zh-CN" altLang="en-US" dirty="0"/>
          </a:p>
        </p:txBody>
      </p:sp>
    </p:spTree>
    <p:custDataLst>
      <p:custData r:id="rId1"/>
    </p:custData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60509"/>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9.</a:t>
            </a:r>
            <a:r>
              <a:rPr lang="zh-CN" altLang="en-US" sz="1417" kern="0" dirty="0">
                <a:solidFill>
                  <a:srgbClr val="000000"/>
                </a:solidFill>
                <a:latin typeface="Times New Roman" pitchFamily="65" charset="-122"/>
                <a:ea typeface="宋体" pitchFamily="65" charset="-122"/>
              </a:rPr>
              <a:t>(2020湖北黄冈改编,32)读下面材料,按要求完成写作任务。(50分)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薛谭跟秦青学习唱歌,还没把秦青的技艺学完,就自认为都学到手了,于是向老师告辞回家。秦青没有阻拦</a:t>
            </a:r>
            <a:br>
              <a:rPr dirty="0"/>
            </a:br>
            <a:r>
              <a:rPr lang="zh-CN" altLang="en-US" sz="1417" kern="0" dirty="0">
                <a:solidFill>
                  <a:srgbClr val="000000"/>
                </a:solidFill>
                <a:latin typeface="Times New Roman" pitchFamily="65" charset="-122"/>
                <a:ea typeface="宋体" pitchFamily="65" charset="-122"/>
              </a:rPr>
              <a:t>他,并在城外的大道上为他摆酒送行。这时只见秦青打着拍子,慷慨激昂地高唱起来,歌声振动了林间的树</a:t>
            </a:r>
            <a:br>
              <a:rPr dirty="0"/>
            </a:br>
            <a:r>
              <a:rPr lang="zh-CN" altLang="en-US" sz="1417" kern="0" dirty="0">
                <a:solidFill>
                  <a:srgbClr val="000000"/>
                </a:solidFill>
                <a:latin typeface="Times New Roman" pitchFamily="65" charset="-122"/>
                <a:ea typeface="宋体" pitchFamily="65" charset="-122"/>
              </a:rPr>
              <a:t>木,反激出的回声挡住了天上的行云。</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见此状,薛谭便急忙向老师道歉,要求回去继续学习。从那以后,他再也不敢说回家的话了。</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要求</a:t>
            </a:r>
            <a:r>
              <a:rPr lang="en-US" altLang="zh-CN" sz="1417" kern="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根据对上述材料的阅读理解</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选择一个角度进行写作</a:t>
            </a:r>
            <a:r>
              <a:rPr lang="en-US" altLang="zh-CN" sz="1417" kern="0" dirty="0">
                <a:solidFill>
                  <a:srgbClr val="000000"/>
                </a:solidFill>
                <a:latin typeface="Times New Roman" pitchFamily="65" charset="-122"/>
                <a:ea typeface="宋体" pitchFamily="65" charset="-122"/>
              </a:rPr>
              <a:t>,600</a:t>
            </a:r>
            <a:r>
              <a:rPr lang="zh-CN" altLang="en-US" sz="1417" kern="0" dirty="0">
                <a:solidFill>
                  <a:srgbClr val="000000"/>
                </a:solidFill>
                <a:latin typeface="Times New Roman" pitchFamily="65" charset="-122"/>
                <a:ea typeface="宋体" pitchFamily="65" charset="-122"/>
              </a:rPr>
              <a:t>字以上。②文体自选</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诗歌除外</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题目自</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拟。③不得套作</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不得抄袭。</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思路点拨　这是一道材料作文题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只提供了材料</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而未提供话题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要求学生阅读、理解材料</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从中提炼出恰当</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的角度</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自拟作文题目</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可以从以下几点入手</a:t>
            </a:r>
            <a:r>
              <a:rPr lang="en-US" altLang="zh-CN" sz="1417" kern="0" dirty="0">
                <a:solidFill>
                  <a:srgbClr val="000000"/>
                </a:solidFill>
                <a:latin typeface="Times New Roman" pitchFamily="65" charset="-122"/>
                <a:ea typeface="宋体" pitchFamily="65" charset="-122"/>
              </a:rPr>
              <a:t>:</a:t>
            </a:r>
            <a:endParaRPr lang="zh-CN" altLang="en-US" sz="141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19115"/>
            <a:ext cx="8505000" cy="39513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吃透材料,明确主旨。材料作文绝对不是想写什么就写什么,而是所表达的主题必须符合材料的要求,做到</a:t>
            </a:r>
            <a:br>
              <a:rPr dirty="0"/>
            </a:br>
            <a:r>
              <a:rPr lang="zh-CN" altLang="en-US" sz="1417" kern="0" dirty="0">
                <a:solidFill>
                  <a:srgbClr val="000000"/>
                </a:solidFill>
                <a:latin typeface="Times New Roman" pitchFamily="65" charset="-122"/>
                <a:ea typeface="宋体" pitchFamily="65" charset="-122"/>
              </a:rPr>
              <a:t>“从材料中来,到生活中去”。就本段材料而言,可以从薛谭和秦青两个人的角度去写,尤其是站在薛谭的</a:t>
            </a:r>
            <a:br>
              <a:rPr dirty="0"/>
            </a:br>
            <a:r>
              <a:rPr lang="zh-CN" altLang="en-US" sz="1417" kern="0" dirty="0">
                <a:solidFill>
                  <a:srgbClr val="000000"/>
                </a:solidFill>
                <a:latin typeface="Times New Roman" pitchFamily="65" charset="-122"/>
                <a:ea typeface="宋体" pitchFamily="65" charset="-122"/>
              </a:rPr>
              <a:t>角度理解材料并延伸到自己的生活中去,更容易写出自己的真实感受。本材料中,薛谭学了一点就以为学</a:t>
            </a:r>
            <a:br>
              <a:rPr dirty="0"/>
            </a:br>
            <a:r>
              <a:rPr lang="zh-CN" altLang="en-US" sz="1417" kern="0" dirty="0">
                <a:solidFill>
                  <a:srgbClr val="000000"/>
                </a:solidFill>
                <a:latin typeface="Times New Roman" pitchFamily="65" charset="-122"/>
                <a:ea typeface="宋体" pitchFamily="65" charset="-122"/>
              </a:rPr>
              <a:t>到了全部,符合某些学生的学习心理,很容易得出我们所惯有的“浅尝辄止”“不求甚解”等缺点。站在</a:t>
            </a:r>
            <a:br>
              <a:rPr dirty="0"/>
            </a:br>
            <a:r>
              <a:rPr lang="zh-CN" altLang="en-US" sz="1417" kern="0" dirty="0">
                <a:solidFill>
                  <a:srgbClr val="000000"/>
                </a:solidFill>
                <a:latin typeface="Times New Roman" pitchFamily="65" charset="-122"/>
                <a:ea typeface="宋体" pitchFamily="65" charset="-122"/>
              </a:rPr>
              <a:t>秦青的角度,在薛谭去意已决的情况下,没有苦口婆心地劝说,而是以一首“声振林木,响遏行云”的歌曲,</a:t>
            </a:r>
            <a:br>
              <a:rPr dirty="0"/>
            </a:br>
            <a:r>
              <a:rPr lang="zh-CN" altLang="en-US" sz="1417" kern="0" dirty="0">
                <a:solidFill>
                  <a:srgbClr val="000000"/>
                </a:solidFill>
                <a:latin typeface="Times New Roman" pitchFamily="65" charset="-122"/>
                <a:ea typeface="宋体" pitchFamily="65" charset="-122"/>
              </a:rPr>
              <a:t>让薛谭在震撼中认识到自己的错误,因而迷途知返,这是日常生活中的“身教”。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联系实际,写出自己的见解。从自己最真实的成长和学习经历入手,写出自己的认知及看法。</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拟定标题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构思行文。“题目自拟”是对标题提出了更高的要求</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学生应在读懂材料的基础上</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对材料进行</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提炼。如以“我终于理解了你”为题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写对某一位老师的感恩之情</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在经历了一系列的叛逆之后</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在行将分</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别之际</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终于理解了老师的谆谆教导</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也可以以“那一朵盛开了的花儿”为题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写自己在经历了成长的痛苦</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之后</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对生活有了深切的感悟。当然</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也可以就“终身学习”“学无止境”等谈出自己的看法</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写出一篇气</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势磅礴、有理有据的议论文。</a:t>
            </a:r>
          </a:p>
        </p:txBody>
      </p:sp>
    </p:spTree>
    <p:custDataLst>
      <p:custData r:id="rId1"/>
    </p:custData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80643"/>
            <a:ext cx="8505000" cy="3989810"/>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例文赏析</a:t>
            </a:r>
            <a:endParaRPr lang="zh-CN" altLang="en-US" sz="1600" b="1" dirty="0"/>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学无止境</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韩愈曾经说过</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书山有路勤为径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学海无涯苦作舟。”知识的海洋是无边无际的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学习也是永无止境的</a:t>
            </a:r>
            <a:r>
              <a:rPr lang="en-US" altLang="zh-CN" sz="1417" kern="0" dirty="0">
                <a:solidFill>
                  <a:srgbClr val="000000"/>
                </a:solidFill>
                <a:latin typeface="Times New Roman" pitchFamily="65" charset="-122"/>
                <a:ea typeface="宋体" pitchFamily="65" charset="-122"/>
              </a:rPr>
              <a:t>,</a:t>
            </a:r>
            <a:br>
              <a:rPr lang="zh-CN" altLang="en-US" sz="1600" dirty="0"/>
            </a:br>
            <a:r>
              <a:rPr lang="zh-CN" altLang="en-US" sz="1417" kern="0" dirty="0">
                <a:solidFill>
                  <a:srgbClr val="000000"/>
                </a:solidFill>
                <a:latin typeface="Times New Roman" pitchFamily="65" charset="-122"/>
                <a:ea typeface="宋体" pitchFamily="65" charset="-122"/>
              </a:rPr>
              <a:t>我们只有不断学习</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才能有所成就。</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一千多年前</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隋朝有一个少年叫卢思道</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他不仅长得俊美</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还很聪明</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也很有文采</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所以大人们经常夸他</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他开</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始变得越来越骄傲。有一天,卢思道去找好朋友刘松,刘松正在写文章,看卢思道来了,便把刚写好的文章拿</a:t>
            </a:r>
            <a:br>
              <a:rPr dirty="0"/>
            </a:br>
            <a:r>
              <a:rPr lang="zh-CN" altLang="en-US" sz="1417" kern="0" dirty="0">
                <a:solidFill>
                  <a:srgbClr val="000000"/>
                </a:solidFill>
                <a:latin typeface="Times New Roman" pitchFamily="65" charset="-122"/>
                <a:ea typeface="宋体" pitchFamily="65" charset="-122"/>
              </a:rPr>
              <a:t>给卢思道看,请他提意见。卢思道自以为是地说:“好吧!”可一看,别说提意见,就连里面的字都有很多不</a:t>
            </a:r>
            <a:br>
              <a:rPr dirty="0"/>
            </a:br>
            <a:r>
              <a:rPr lang="zh-CN" altLang="en-US" sz="1417" kern="0" dirty="0">
                <a:solidFill>
                  <a:srgbClr val="000000"/>
                </a:solidFill>
                <a:latin typeface="Times New Roman" pitchFamily="65" charset="-122"/>
                <a:ea typeface="宋体" pitchFamily="65" charset="-122"/>
              </a:rPr>
              <a:t>认识,他随便说了几句,就赶紧说家中有事走了。卢思道边走边想:以前刘松还不如我呢,怎么现在他写的</a:t>
            </a:r>
            <a:br>
              <a:rPr dirty="0"/>
            </a:br>
            <a:r>
              <a:rPr lang="zh-CN" altLang="en-US" sz="1417" kern="0" dirty="0">
                <a:solidFill>
                  <a:srgbClr val="000000"/>
                </a:solidFill>
                <a:latin typeface="Times New Roman" pitchFamily="65" charset="-122"/>
                <a:ea typeface="宋体" pitchFamily="65" charset="-122"/>
              </a:rPr>
              <a:t>文章我都看不懂了?后来卢思道发奋读书,终于成为一位很有成就的人。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就学无止境而言,鲁迅先生就是我们的榜样,他在去世前两个月还在写文章。著名的教育家陶行知主张:活</a:t>
            </a:r>
            <a:br>
              <a:rPr dirty="0"/>
            </a:br>
            <a:r>
              <a:rPr lang="zh-CN" altLang="en-US" sz="1417" kern="0" dirty="0">
                <a:solidFill>
                  <a:srgbClr val="000000"/>
                </a:solidFill>
                <a:latin typeface="Times New Roman" pitchFamily="65" charset="-122"/>
                <a:ea typeface="宋体" pitchFamily="65" charset="-122"/>
              </a:rPr>
              <a:t>到老,学到老,用到老。毛泽东同志逝世前夕,卧室中还摆放着各种书籍,《鲁迅全集》陪伴这位伟人走过了</a:t>
            </a:r>
            <a:br>
              <a:rPr dirty="0"/>
            </a:br>
            <a:r>
              <a:rPr lang="zh-CN" altLang="en-US" sz="1417" kern="0" dirty="0">
                <a:solidFill>
                  <a:srgbClr val="000000"/>
                </a:solidFill>
                <a:latin typeface="Times New Roman" pitchFamily="65" charset="-122"/>
                <a:ea typeface="宋体" pitchFamily="65" charset="-122"/>
              </a:rPr>
              <a:t>生命中最后一刻。</a:t>
            </a:r>
            <a:endParaRPr lang="zh-CN" altLang="en-US" dirty="0"/>
          </a:p>
        </p:txBody>
      </p:sp>
    </p:spTree>
    <p:custDataLst>
      <p:custData r:id="rId1"/>
    </p:custData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9880"/>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以前我和少年卢思道一样非常骄傲。有一次月考</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我的英语考了满分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全班只有我一个人得了满分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我非常</a:t>
            </a:r>
            <a:br>
              <a:rPr lang="zh-CN" altLang="en-US" sz="1600" dirty="0"/>
            </a:br>
            <a:r>
              <a:rPr lang="zh-CN" altLang="en-US" sz="1417" kern="0" dirty="0">
                <a:solidFill>
                  <a:srgbClr val="000000"/>
                </a:solidFill>
                <a:latin typeface="Times New Roman" pitchFamily="65" charset="-122"/>
                <a:ea typeface="宋体" pitchFamily="65" charset="-122"/>
              </a:rPr>
              <a:t>得意</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以为自己的英语已经学得非常好了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自然思想上就放松了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上课也不再全神贯注听老师讲课。结果在</a:t>
            </a:r>
            <a:br>
              <a:rPr lang="zh-CN" altLang="en-US" sz="1600" dirty="0"/>
            </a:br>
            <a:r>
              <a:rPr lang="zh-CN" altLang="en-US" sz="1417" kern="0" dirty="0">
                <a:solidFill>
                  <a:srgbClr val="000000"/>
                </a:solidFill>
                <a:latin typeface="Times New Roman" pitchFamily="65" charset="-122"/>
                <a:ea typeface="宋体" pitchFamily="65" charset="-122"/>
              </a:rPr>
              <a:t>期中考试时</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我只考了</a:t>
            </a:r>
            <a:r>
              <a:rPr lang="en-US" altLang="zh-CN" sz="1417" kern="0" dirty="0">
                <a:solidFill>
                  <a:srgbClr val="000000"/>
                </a:solidFill>
                <a:latin typeface="Times New Roman" pitchFamily="65" charset="-122"/>
                <a:ea typeface="宋体" pitchFamily="65" charset="-122"/>
              </a:rPr>
              <a:t>80</a:t>
            </a:r>
            <a:r>
              <a:rPr lang="zh-CN" altLang="en-US" sz="1417" kern="0" dirty="0">
                <a:solidFill>
                  <a:srgbClr val="000000"/>
                </a:solidFill>
                <a:latin typeface="Times New Roman" pitchFamily="65" charset="-122"/>
                <a:ea typeface="宋体" pitchFamily="65" charset="-122"/>
              </a:rPr>
              <a:t>分。这一次经历深深刺痛了我</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我反思自己的表现</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后悔自己的自满。这件事让我</a:t>
            </a:r>
            <a:br>
              <a:rPr lang="zh-CN" altLang="en-US" sz="1600" dirty="0"/>
            </a:br>
            <a:r>
              <a:rPr lang="zh-CN" altLang="en-US" sz="1417" kern="0" dirty="0">
                <a:solidFill>
                  <a:srgbClr val="000000"/>
                </a:solidFill>
                <a:latin typeface="Times New Roman" pitchFamily="65" charset="-122"/>
                <a:ea typeface="宋体" pitchFamily="65" charset="-122"/>
              </a:rPr>
              <a:t>深刻领会到</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学习是没有止境的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在学习上</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没有最好</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只有更好。从此</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我一刻也不敢疏忽</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因为我知道学海</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无涯,知识的广度和深度都是超乎想象的。要做一个优秀的人,就要做到生命不息,学习不止。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一代伟人毛泽东曾经说过:“学习的敌人是自己的满足,要认真学习一点东西,必须从不自满开始。”是</a:t>
            </a:r>
            <a:br>
              <a:rPr dirty="0"/>
            </a:br>
            <a:r>
              <a:rPr lang="zh-CN" altLang="en-US" sz="1417" kern="0" dirty="0">
                <a:solidFill>
                  <a:srgbClr val="000000"/>
                </a:solidFill>
                <a:latin typeface="Times New Roman" pitchFamily="65" charset="-122"/>
                <a:ea typeface="宋体" pitchFamily="65" charset="-122"/>
              </a:rPr>
              <a:t>的,只有虚心,才会坚持,才会努力,才会学得更精湛——这就是“学无止境”的真谛!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点评    文章标题即论点,行文紧扣材料展开。观点明确,思路清晰。开门见山提出论点,结尾重申论点,中间</a:t>
            </a:r>
            <a:br>
              <a:rPr dirty="0"/>
            </a:br>
            <a:r>
              <a:rPr lang="zh-CN" altLang="en-US" sz="1417" kern="0" dirty="0">
                <a:solidFill>
                  <a:srgbClr val="000000"/>
                </a:solidFill>
                <a:latin typeface="Times New Roman" pitchFamily="65" charset="-122"/>
                <a:ea typeface="宋体" pitchFamily="65" charset="-122"/>
              </a:rPr>
              <a:t>举例论证,逻辑清晰,结构严谨。文章论据充实有力,既有引用名人名言的理论论据,又有卢思道、鲁迅和自</a:t>
            </a:r>
            <a:br>
              <a:rPr dirty="0"/>
            </a:br>
            <a:r>
              <a:rPr lang="zh-CN" altLang="en-US" sz="1417" kern="0" dirty="0">
                <a:solidFill>
                  <a:srgbClr val="000000"/>
                </a:solidFill>
                <a:latin typeface="Times New Roman" pitchFamily="65" charset="-122"/>
                <a:ea typeface="宋体" pitchFamily="65" charset="-122"/>
              </a:rPr>
              <a:t>己的事实论据,且注意详略得当。论证语言虽然直白朴实,但紧扣论点,简练且有说服力。</a:t>
            </a:r>
            <a:endParaRPr lang="zh-CN" altLang="en-US" dirty="0"/>
          </a:p>
        </p:txBody>
      </p:sp>
    </p:spTree>
    <p:custDataLst>
      <p:custData r:id="rId1"/>
    </p:custData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56114"/>
            <a:ext cx="8505000" cy="2014141"/>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10.</a:t>
            </a:r>
            <a:r>
              <a:rPr lang="zh-CN" altLang="en-US" sz="1417" kern="0" dirty="0">
                <a:solidFill>
                  <a:srgbClr val="000000"/>
                </a:solidFill>
                <a:latin typeface="Times New Roman" pitchFamily="65" charset="-122"/>
                <a:ea typeface="宋体" pitchFamily="65" charset="-122"/>
              </a:rPr>
              <a:t>(2020河北,21)阅读下面材料,按要求作文。(50分)</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材料一:习,本义是鸟反复练习飞翔。后泛指反复地学,使熟练掌握。</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材料二:学而时习之,不亦说乎?</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请根据你对上面材料中“习”的理解和感悟,自选一个角度,写一篇文章。</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要求:①自拟题目;②联系生活实际,有真情实感;③除诗歌外,文体不限;④不少于600字;⑤文章中不要出现</a:t>
            </a:r>
            <a:br>
              <a:rPr dirty="0"/>
            </a:br>
            <a:r>
              <a:rPr lang="zh-CN" altLang="en-US" sz="1417" kern="0" dirty="0">
                <a:solidFill>
                  <a:srgbClr val="000000"/>
                </a:solidFill>
                <a:latin typeface="Times New Roman" pitchFamily="65" charset="-122"/>
                <a:ea typeface="宋体" pitchFamily="65" charset="-122"/>
              </a:rPr>
              <a:t>真实的地名、校名和人名。</a:t>
            </a:r>
            <a:endParaRPr lang="zh-CN" altLang="en-US" dirty="0"/>
          </a:p>
        </p:txBody>
      </p:sp>
    </p:spTree>
    <p:custDataLst>
      <p:custData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12867"/>
            <a:ext cx="8505000" cy="15983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这是一道半命题作文题。从提示语“学得很累时,寻找高效的方法是智慧”获得启示,可以</a:t>
            </a:r>
            <a:br>
              <a:rPr dirty="0"/>
            </a:br>
            <a:r>
              <a:rPr lang="zh-CN" altLang="en-US" sz="1417" kern="0" dirty="0">
                <a:solidFill>
                  <a:srgbClr val="000000"/>
                </a:solidFill>
                <a:latin typeface="Times New Roman" pitchFamily="65" charset="-122"/>
                <a:ea typeface="宋体" pitchFamily="65" charset="-122"/>
              </a:rPr>
              <a:t>“有一种智慧叫寻找方法”为题;从提示语“心里烦闷时,适当的放松也是智慧”获得启示,可以“有一种</a:t>
            </a:r>
            <a:br>
              <a:rPr dirty="0"/>
            </a:br>
            <a:r>
              <a:rPr lang="zh-CN" altLang="en-US" sz="1417" kern="0" dirty="0">
                <a:solidFill>
                  <a:srgbClr val="000000"/>
                </a:solidFill>
                <a:latin typeface="Times New Roman" pitchFamily="65" charset="-122"/>
                <a:ea typeface="宋体" pitchFamily="65" charset="-122"/>
              </a:rPr>
              <a:t>智慧叫学会放松”为题;从“求不能得时,适当的放弃也是智慧”获得启示,可以“有一种智慧叫学会放</a:t>
            </a:r>
            <a:br>
              <a:rPr dirty="0"/>
            </a:br>
            <a:r>
              <a:rPr lang="zh-CN" altLang="en-US" sz="1417" kern="0" dirty="0">
                <a:solidFill>
                  <a:srgbClr val="000000"/>
                </a:solidFill>
                <a:latin typeface="Times New Roman" pitchFamily="65" charset="-122"/>
                <a:ea typeface="宋体" pitchFamily="65" charset="-122"/>
              </a:rPr>
              <a:t>弃”为题。也可以根据自己的生活体验补写标题,如“有一种智慧叫懂得包容”“有一种智慧叫沉默”</a:t>
            </a:r>
            <a:br>
              <a:rPr dirty="0"/>
            </a:br>
            <a:r>
              <a:rPr lang="zh-CN" altLang="en-US" sz="1417" kern="0" dirty="0">
                <a:solidFill>
                  <a:srgbClr val="000000"/>
                </a:solidFill>
                <a:latin typeface="Times New Roman" pitchFamily="65" charset="-122"/>
                <a:ea typeface="宋体" pitchFamily="65" charset="-122"/>
              </a:rPr>
              <a:t>“有一种智慧叫微笑”等。学生根据自己的写作优势围绕中心选择合适的文体展开写作。</a:t>
            </a:r>
            <a:endParaRPr lang="zh-CN" altLang="en-US" dirty="0"/>
          </a:p>
        </p:txBody>
      </p:sp>
    </p:spTree>
    <p:custDataLst>
      <p:custData r:id="rId1"/>
    </p:custData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988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本题聚焦“能力的习得靠反复练习”“及时复习是快乐的”进行构思立意即可。要围绕“练</a:t>
            </a:r>
            <a:br>
              <a:rPr dirty="0"/>
            </a:br>
            <a:r>
              <a:rPr lang="zh-CN" altLang="en-US" sz="1417" kern="0" dirty="0">
                <a:solidFill>
                  <a:srgbClr val="000000"/>
                </a:solidFill>
                <a:latin typeface="Times New Roman" pitchFamily="65" charset="-122"/>
                <a:ea typeface="宋体" pitchFamily="65" charset="-122"/>
              </a:rPr>
              <a:t>习”“复习”去写,比如“习”能生巧,阐述勤奋练习终有收获。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(1)审准题意。第一步,考场上看到作文题,不要急于下笔,用两三分钟的时间审清题意,明确写作的主题;第</a:t>
            </a:r>
            <a:br>
              <a:rPr dirty="0"/>
            </a:br>
            <a:r>
              <a:rPr lang="zh-CN" altLang="en-US" sz="1417" kern="0" dirty="0">
                <a:solidFill>
                  <a:srgbClr val="000000"/>
                </a:solidFill>
                <a:latin typeface="Times New Roman" pitchFamily="65" charset="-122"/>
                <a:ea typeface="宋体" pitchFamily="65" charset="-122"/>
              </a:rPr>
              <a:t>二步,放飞想象,发散思维,通过相似联想、相关联想、相反联想、由实到虚联想,找到平时自己写的并反复</a:t>
            </a:r>
            <a:br>
              <a:rPr dirty="0"/>
            </a:br>
            <a:r>
              <a:rPr lang="zh-CN" altLang="en-US" sz="1417" kern="0" dirty="0">
                <a:solidFill>
                  <a:srgbClr val="000000"/>
                </a:solidFill>
                <a:latin typeface="Times New Roman" pitchFamily="65" charset="-122"/>
                <a:ea typeface="宋体" pitchFamily="65" charset="-122"/>
              </a:rPr>
              <a:t>修改过的精品作文与考场作文在话题、主题上的对接点。横看成岭侧成峰,同一则材料,从不同的角度去</a:t>
            </a:r>
            <a:br>
              <a:rPr dirty="0"/>
            </a:br>
            <a:r>
              <a:rPr lang="zh-CN" altLang="en-US" sz="1417" kern="0" dirty="0">
                <a:solidFill>
                  <a:srgbClr val="000000"/>
                </a:solidFill>
                <a:latin typeface="Times New Roman" pitchFamily="65" charset="-122"/>
                <a:ea typeface="宋体" pitchFamily="65" charset="-122"/>
              </a:rPr>
              <a:t>分析,就会得出不同的看法和观点——视角变,主题变。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(2)注意首尾。考场作文开头段要出现表现题目或主题的关键词,开篇点题;结尾段也要出现表现题目或主</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题的关键词,卒章显志。</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注意详略。从不同的角度选择材料</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要注意详略得当</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同时可在每段的开头、结尾、中间适当添加点题</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句。</a:t>
            </a:r>
          </a:p>
        </p:txBody>
      </p:sp>
    </p:spTree>
    <p:custDataLst>
      <p:custData r:id="rId1"/>
    </p:custData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69309"/>
            <a:ext cx="8505000" cy="401545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习得百遍滋味长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试卷上的红叉叉,在我眼前晃动,像张牙舞爪的怪兽不断地向我挑衅,又像一个个小篱笆在我心中筑起了不可</a:t>
            </a: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逾越的牢笼。“就凭你这成绩,还想上好高中,上好大学?”想象中父母的嘲讽、同学的讥笑,让我辗转难眠。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接连几次成绩的下滑,似乎已使父母对我失去信心,就连我也开始怀疑自己。难道我的梦想真的要成为一</a:t>
            </a:r>
            <a:br>
              <a:rPr dirty="0"/>
            </a:br>
            <a:r>
              <a:rPr lang="zh-CN" altLang="en-US" sz="1417" kern="0" dirty="0">
                <a:solidFill>
                  <a:srgbClr val="000000"/>
                </a:solidFill>
                <a:latin typeface="Times New Roman" pitchFamily="65" charset="-122"/>
                <a:ea typeface="宋体" pitchFamily="65" charset="-122"/>
              </a:rPr>
              <a:t>纸空文?此时泪水早已浸湿眼眶。那滋味真的很苦涩。</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清晨,天阴沉沉的,我拿着书,想让自己沉静下来。来到小区花园,虽然时间尚早,但这里已经有很多晨练的</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人了。我漫无目的地走着</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想找一个僻静的地方</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来安放我受伤的心灵。花园一角有一把油漆斑驳的长椅</a:t>
            </a:r>
            <a:r>
              <a:rPr lang="en-US" altLang="zh-CN" sz="1417" kern="0" dirty="0">
                <a:solidFill>
                  <a:srgbClr val="000000"/>
                </a:solidFill>
                <a:latin typeface="Times New Roman" pitchFamily="65" charset="-122"/>
                <a:ea typeface="宋体" pitchFamily="65" charset="-122"/>
              </a:rPr>
              <a:t>,</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灰突突的不辨颜色</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一如我的心情。我坐下来</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眼前有一块小小的空地</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一位老人在地上用自制的“笔”</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蘸</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着水写大字</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看不清写的什么</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但就在这几米见方的地方</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不停地写着</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前面写的干了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后面的还水汪汪的。</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我看了好久</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发现老人就只写同样的几个字。禁不住好奇</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上前看个究竟</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依稀可辨写的是“学而时习之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a:t>
            </a:r>
            <a:br>
              <a:rPr lang="zh-CN" altLang="en-US" sz="1600" dirty="0"/>
            </a:br>
            <a:endParaRPr lang="zh-CN" altLang="en-US" sz="141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40026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亦说乎”。我顿悟。此时阴霾散尽,晴空万里。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信步走着,在围墙的角落里,与一株从泥石缝隙中伸出的扶桑树不期而遇,叫它树,其实也只有一米多点高,</a:t>
            </a:r>
            <a:br>
              <a:rPr dirty="0"/>
            </a:br>
            <a:r>
              <a:rPr lang="zh-CN" altLang="en-US" sz="1417" kern="0" dirty="0">
                <a:solidFill>
                  <a:srgbClr val="000000"/>
                </a:solidFill>
                <a:latin typeface="Times New Roman" pitchFamily="65" charset="-122"/>
                <a:ea typeface="宋体" pitchFamily="65" charset="-122"/>
              </a:rPr>
              <a:t>不知道它的根扎在哪里,总之就像插在石缝里一样,身子斜斜的,几个淡红色的花苞傲然挂在枝头。没有肥</a:t>
            </a:r>
            <a:br>
              <a:rPr dirty="0"/>
            </a:br>
            <a:r>
              <a:rPr lang="zh-CN" altLang="en-US" sz="1417" kern="0" dirty="0">
                <a:solidFill>
                  <a:srgbClr val="000000"/>
                </a:solidFill>
                <a:latin typeface="Times New Roman" pitchFamily="65" charset="-122"/>
                <a:ea typeface="宋体" pitchFamily="65" charset="-122"/>
              </a:rPr>
              <a:t>料滋养,没有行人观赏,没有温室庇护,却顽强地将并不引人注意的自己变得高大、漂亮,努力地实现自己生</a:t>
            </a:r>
            <a:br>
              <a:rPr dirty="0"/>
            </a:br>
            <a:r>
              <a:rPr lang="zh-CN" altLang="en-US" sz="1417" kern="0" dirty="0">
                <a:solidFill>
                  <a:srgbClr val="000000"/>
                </a:solidFill>
                <a:latin typeface="Times New Roman" pitchFamily="65" charset="-122"/>
                <a:ea typeface="宋体" pitchFamily="65" charset="-122"/>
              </a:rPr>
              <a:t>命的价值。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我为何不可以是一株扶桑,不引人注意,却努力活出精气神?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我拿出书,面对着冲破云层的朝阳,大声地朗读,反复地吟诵,学习就是要学要习,才能不断有新的收获,唯如</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此</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才能滋味绵长。想到此</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心境豁然变得开朗起来了。</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也许追梦的路上布满荆棘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但只要苦我心志</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劳我筋骨</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冬练三九</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夏练三伏</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就能习得我所不能</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实现我的梦</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想。“学而时习之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不亦说乎”</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习得百遍滋味长啊</a:t>
            </a:r>
            <a:r>
              <a:rPr lang="en-US" altLang="zh-CN" sz="1417" kern="0" dirty="0">
                <a:solidFill>
                  <a:srgbClr val="000000"/>
                </a:solidFill>
                <a:latin typeface="Times New Roman" pitchFamily="65" charset="-122"/>
                <a:ea typeface="宋体" pitchFamily="65" charset="-122"/>
              </a:rPr>
              <a:t>!</a:t>
            </a:r>
            <a:endParaRPr lang="zh-CN" altLang="en-US"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点评    </a:t>
            </a:r>
            <a:r>
              <a:rPr lang="zh-CN" altLang="en-US" sz="1417" kern="0" dirty="0">
                <a:solidFill>
                  <a:srgbClr val="000000"/>
                </a:solidFill>
                <a:latin typeface="Times New Roman" pitchFamily="65" charset="-122"/>
                <a:ea typeface="宋体" pitchFamily="65" charset="-122"/>
              </a:rPr>
              <a:t>小作者围绕“习”精心组材</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用心情的变化作为线索贯穿全文</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辅之以环境烘托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自然贴切。运用先</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抑后扬的手法</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前后对比</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一气呵成。写作要用心观察生活、体验生活、感悟生活</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才能下笔有神。</a:t>
            </a:r>
          </a:p>
        </p:txBody>
      </p:sp>
    </p:spTree>
    <p:custDataLst>
      <p:custData r:id="rId1"/>
    </p:custData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912801"/>
            <a:ext cx="8566908" cy="3613940"/>
            <a:chOff x="720000" y="912801"/>
            <a:chExt cx="8566908" cy="3613940"/>
          </a:xfrm>
        </p:grpSpPr>
        <p:sp>
          <p:nvSpPr>
            <p:cNvPr id="2" name="TextBox 2"/>
            <p:cNvSpPr txBox="1"/>
            <p:nvPr/>
          </p:nvSpPr>
          <p:spPr>
            <a:xfrm>
              <a:off x="781908" y="912801"/>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11.</a:t>
              </a:r>
              <a:r>
                <a:rPr lang="zh-CN" altLang="en-US" sz="1417" kern="0" dirty="0">
                  <a:solidFill>
                    <a:srgbClr val="000000"/>
                  </a:solidFill>
                  <a:latin typeface="Times New Roman" pitchFamily="65" charset="-122"/>
                  <a:ea typeface="宋体" pitchFamily="65" charset="-122"/>
                </a:rPr>
                <a:t>(2019浙江温州,18)根据要求作文。(60分)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地球上只剩一个人?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把自己的生活投进艺术世界中?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这个暑假,我独自背包去旅行?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黑体" pitchFamily="65" charset="-122"/>
                  <a:ea typeface="宋体" pitchFamily="65" charset="-122"/>
                </a:rPr>
                <a:t>……</a:t>
              </a:r>
              <a:endParaRPr lang="zh-CN" altLang="en-US" dirty="0"/>
            </a:p>
          </p:txBody>
        </p:sp>
        <p:sp>
          <p:nvSpPr>
            <p:cNvPr id="3" name="TextBox 2"/>
            <p:cNvSpPr txBox="1"/>
            <p:nvPr/>
          </p:nvSpPr>
          <p:spPr>
            <a:xfrm>
              <a:off x="720000" y="2525033"/>
              <a:ext cx="8505000" cy="200170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这,可能真的会发生!</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请自拟题目,自选文体,以“这,可能真的会发生!”为</a:t>
              </a:r>
              <a:r>
                <a:rPr lang="zh-CN" altLang="en-US" sz="1417" u="sng" kern="0" dirty="0">
                  <a:solidFill>
                    <a:srgbClr val="000000"/>
                  </a:solidFill>
                  <a:latin typeface="Times New Roman" pitchFamily="65" charset="-122"/>
                  <a:ea typeface="宋体" pitchFamily="65" charset="-122"/>
                </a:rPr>
                <a:t>开头</a:t>
              </a:r>
              <a:r>
                <a:rPr lang="zh-CN" altLang="en-US" sz="1417" kern="0" dirty="0">
                  <a:solidFill>
                    <a:srgbClr val="000000"/>
                  </a:solidFill>
                  <a:latin typeface="Times New Roman" pitchFamily="65" charset="-122"/>
                  <a:ea typeface="宋体" pitchFamily="65" charset="-122"/>
                </a:rPr>
                <a:t>进行写作。</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[写作要求]　①不少于600字。②不得套写、抄袭,不得透露个人信息。</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[写作助手]　①你可以叙述事件,可以进行文学创作,可以发表观点展开论述,可以说明某一种现象或事理,</a:t>
              </a:r>
              <a:br/>
              <a:r>
                <a:rPr lang="zh-CN" altLang="en-US" sz="1417" kern="0" dirty="0">
                  <a:solidFill>
                    <a:srgbClr val="000000"/>
                  </a:solidFill>
                  <a:latin typeface="Times New Roman" pitchFamily="65" charset="-122"/>
                  <a:ea typeface="宋体" pitchFamily="65" charset="-122"/>
                </a:rPr>
                <a:t>还可以</a:t>
              </a:r>
              <a:r>
                <a:rPr lang="zh-CN" altLang="en-US" sz="1417" kern="0" dirty="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②你可以根据经验自由写作。如有困难,可参考下面表格内容进行构思。</a:t>
              </a:r>
              <a:endParaRPr lang="zh-CN" altLang="en-US"/>
            </a:p>
          </p:txBody>
        </p:sp>
      </p:grpSp>
    </p:spTree>
    <p:custDataLst>
      <p:custData r:id="rId1"/>
    </p:custData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000" y="1229845"/>
          <a:ext cx="7740000" cy="2397600"/>
        </p:xfrm>
        <a:graphic>
          <a:graphicData uri="http://schemas.openxmlformats.org/drawingml/2006/table">
            <a:tbl>
              <a:tblPr/>
              <a:tblGrid>
                <a:gridCol w="3870000">
                  <a:extLst>
                    <a:ext uri="{9D8B030D-6E8A-4147-A177-3AD203B41FA5}">
                      <a16:colId xmlns:a16="http://schemas.microsoft.com/office/drawing/2014/main" val="20000"/>
                    </a:ext>
                  </a:extLst>
                </a:gridCol>
                <a:gridCol w="3870000">
                  <a:extLst>
                    <a:ext uri="{9D8B030D-6E8A-4147-A177-3AD203B41FA5}">
                      <a16:colId xmlns:a16="http://schemas.microsoft.com/office/drawing/2014/main" val="20001"/>
                    </a:ext>
                  </a:extLst>
                </a:gridCol>
              </a:tblGrid>
              <a:tr h="7992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明确所指</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“这”指的是什么事情?什么问题?什么现象?</a:t>
                      </a:r>
                      <a:r>
                        <a:rPr lang="zh-CN" altLang="en-US" sz="1400" kern="0" dirty="0">
                          <a:solidFill>
                            <a:srgbClr val="000000"/>
                          </a:solidFill>
                          <a:latin typeface="黑体" pitchFamily="65" charset="-122"/>
                          <a:ea typeface="宋体" pitchFamily="65" charset="-122"/>
                        </a:rPr>
                        <a:t>…</a:t>
                      </a:r>
                      <a:br>
                        <a:rPr sz="1800"/>
                      </a:br>
                      <a:r>
                        <a:rPr lang="zh-CN" altLang="en-US" sz="1400" kern="0" dirty="0">
                          <a:solidFill>
                            <a:srgbClr val="000000"/>
                          </a:solidFill>
                          <a:latin typeface="黑体" pitchFamily="65" charset="-122"/>
                          <a:ea typeface="宋体" pitchFamily="65" charset="-122"/>
                        </a:rPr>
                        <a:t>…</a:t>
                      </a:r>
                    </a:p>
                  </a:txBody>
                  <a:tcPr marL="45720" marR="45720"/>
                </a:tc>
                <a:extLst>
                  <a:ext uri="{0D108BD9-81ED-4DB2-BD59-A6C34878D82A}">
                    <a16:rowId xmlns:a16="http://schemas.microsoft.com/office/drawing/2014/main" val="10000"/>
                  </a:ext>
                </a:extLst>
              </a:tr>
              <a:tr h="7992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探本溯源</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是什么原因、什么契机、什么方法等让“这”</a:t>
                      </a:r>
                      <a:br>
                        <a:rPr sz="1800"/>
                      </a:br>
                      <a:r>
                        <a:rPr lang="zh-CN" altLang="en-US" sz="1400" kern="0" dirty="0">
                          <a:solidFill>
                            <a:srgbClr val="000000"/>
                          </a:solidFill>
                          <a:latin typeface="Times New Roman" pitchFamily="65" charset="-122"/>
                          <a:ea typeface="宋体" pitchFamily="65" charset="-122"/>
                        </a:rPr>
                        <a:t>可能真的会发生?</a:t>
                      </a:r>
                    </a:p>
                  </a:txBody>
                  <a:tcPr marL="45720" marR="45720"/>
                </a:tc>
                <a:extLst>
                  <a:ext uri="{0D108BD9-81ED-4DB2-BD59-A6C34878D82A}">
                    <a16:rowId xmlns:a16="http://schemas.microsoft.com/office/drawing/2014/main" val="10001"/>
                  </a:ext>
                </a:extLst>
              </a:tr>
              <a:tr h="7992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推想反思</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如果真的发生,会有什么结果?带来怎样的影响?</a:t>
                      </a:r>
                      <a:br>
                        <a:rPr sz="1800" dirty="0"/>
                      </a:br>
                      <a:r>
                        <a:rPr lang="zh-CN" altLang="en-US" sz="1400" kern="0" dirty="0">
                          <a:solidFill>
                            <a:srgbClr val="000000"/>
                          </a:solidFill>
                          <a:latin typeface="Times New Roman" pitchFamily="65" charset="-122"/>
                          <a:ea typeface="宋体" pitchFamily="65" charset="-122"/>
                        </a:rPr>
                        <a:t>你有怎样的思考?</a:t>
                      </a:r>
                    </a:p>
                  </a:txBody>
                  <a:tcPr marL="45720" marR="45720"/>
                </a:tc>
                <a:extLst>
                  <a:ext uri="{0D108BD9-81ED-4DB2-BD59-A6C34878D82A}">
                    <a16:rowId xmlns:a16="http://schemas.microsoft.com/office/drawing/2014/main" val="10002"/>
                  </a:ext>
                </a:extLst>
              </a:tr>
            </a:tbl>
          </a:graphicData>
        </a:graphic>
      </p:graphicFrame>
    </p:spTree>
    <p:custDataLst>
      <p:custData r:id="rId1"/>
    </p:custData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题目要求以“这,可能真的会发生!”为开头写作,其实这句话完全可以视为作文题目。而材料</a:t>
            </a:r>
            <a:br>
              <a:rPr dirty="0"/>
            </a:br>
            <a:r>
              <a:rPr lang="zh-CN" altLang="en-US" sz="1417" kern="0" dirty="0">
                <a:solidFill>
                  <a:srgbClr val="000000"/>
                </a:solidFill>
                <a:latin typeface="Times New Roman" pitchFamily="65" charset="-122"/>
                <a:ea typeface="宋体" pitchFamily="65" charset="-122"/>
              </a:rPr>
              <a:t>中的前三句话,分别代表着某一个方向,也完全可以看作是对作文题目的举例和指引,后面还有一个省略号,</a:t>
            </a:r>
            <a:br>
              <a:rPr dirty="0"/>
            </a:br>
            <a:r>
              <a:rPr lang="zh-CN" altLang="en-US" sz="1417" kern="0" dirty="0">
                <a:solidFill>
                  <a:srgbClr val="000000"/>
                </a:solidFill>
                <a:latin typeface="Times New Roman" pitchFamily="65" charset="-122"/>
                <a:ea typeface="宋体" pitchFamily="65" charset="-122"/>
              </a:rPr>
              <a:t>提醒考生,可以不局限于这三句话,可以根据自己的理解来写与“这,可能真的会发生!”相关的内容。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“这”决定文章的选材,而“发生”决定了文章的立意,这两者的选择,可以呈现学生的思考深度、思维能</a:t>
            </a:r>
            <a:br>
              <a:rPr dirty="0"/>
            </a:br>
            <a:r>
              <a:rPr lang="zh-CN" altLang="en-US" sz="1417" kern="0" dirty="0">
                <a:solidFill>
                  <a:srgbClr val="000000"/>
                </a:solidFill>
                <a:latin typeface="Times New Roman" pitchFamily="65" charset="-122"/>
                <a:ea typeface="宋体" pitchFamily="65" charset="-122"/>
              </a:rPr>
              <a:t>力和表现能力。“可能”是文章的纽带,连接现实和想象,同时也是一种参照,影响着构思与写法。</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抓住时间的机器人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这,可能真的会发生!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我使劲晃了晃头,而我这生了锈的大脑却只记得,昨天断电失去意识的一刹那,正在海底为人类工作。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慢慢地坐起来,又感觉自己的房间里有一种奇怪的气息。究竟发生了什么?一时眼前一阵眩晕,无意中伸手</a:t>
            </a:r>
            <a:endParaRPr lang="zh-CN" altLang="en-US" dirty="0"/>
          </a:p>
        </p:txBody>
      </p:sp>
    </p:spTree>
    <p:custDataLst>
      <p:custData r:id="rId1"/>
    </p:custData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猛地一挥,竟回到了昨天。</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像我这类机器人,是被人类制造出来的免费劳动力,再普通不过了,和别的高科技机器人简直不能相比。</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在海底挖矿时我的意识是被限制的,用人类的话说,“就像一个提线木偶”。为了满足人类无止境的需求,</a:t>
            </a:r>
            <a:br/>
            <a:r>
              <a:rPr lang="zh-CN" altLang="en-US" sz="1417" kern="0" dirty="0">
                <a:solidFill>
                  <a:srgbClr val="000000"/>
                </a:solidFill>
                <a:latin typeface="Times New Roman" pitchFamily="65" charset="-122"/>
                <a:ea typeface="宋体" pitchFamily="65" charset="-122"/>
              </a:rPr>
              <a:t>我身体里的程序被不断更改,大脑已混乱不堪。在生锈的同时,我发现我慢慢具有了一种奇特的力量——</a:t>
            </a:r>
            <a:br/>
            <a:r>
              <a:rPr lang="zh-CN" altLang="en-US" sz="1417" kern="0" dirty="0">
                <a:solidFill>
                  <a:srgbClr val="000000"/>
                </a:solidFill>
                <a:latin typeface="Times New Roman" pitchFamily="65" charset="-122"/>
                <a:ea typeface="宋体" pitchFamily="65" charset="-122"/>
              </a:rPr>
              <a:t>抓住时间!</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然而,这也给我带来了麻烦。在海平面以下几千米的地方,只有几个机器人在工作。但在海上,一个船队都</a:t>
            </a:r>
            <a:br/>
            <a:r>
              <a:rPr lang="zh-CN" altLang="en-US" sz="1417" kern="0" dirty="0">
                <a:solidFill>
                  <a:srgbClr val="000000"/>
                </a:solidFill>
                <a:latin typeface="Times New Roman" pitchFamily="65" charset="-122"/>
                <a:ea typeface="宋体" pitchFamily="65" charset="-122"/>
              </a:rPr>
              <a:t>在给我们运输。当时我本想去取一块矿石,却用力过猛,将几百年前一场巨大的海难拉到了此刻,悲剧就这</a:t>
            </a:r>
            <a:br/>
            <a:r>
              <a:rPr lang="zh-CN" altLang="en-US" sz="1417" kern="0" dirty="0">
                <a:solidFill>
                  <a:srgbClr val="000000"/>
                </a:solidFill>
                <a:latin typeface="Times New Roman" pitchFamily="65" charset="-122"/>
                <a:ea typeface="宋体" pitchFamily="65" charset="-122"/>
              </a:rPr>
              <a:t>样发生了。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霎时间,海水被搅成一个巨大的漩涡,一切都混乱了,我失去了知觉,也不知海上的船队怎么样了,大概坠入</a:t>
            </a:r>
            <a:br/>
            <a:r>
              <a:rPr lang="zh-CN" altLang="en-US" sz="1417" kern="0" dirty="0">
                <a:solidFill>
                  <a:srgbClr val="000000"/>
                </a:solidFill>
                <a:latin typeface="Times New Roman" pitchFamily="65" charset="-122"/>
                <a:ea typeface="宋体" pitchFamily="65" charset="-122"/>
              </a:rPr>
              <a:t>海中了吧。</a:t>
            </a:r>
            <a:endParaRPr lang="zh-CN" altLang="en-US"/>
          </a:p>
        </p:txBody>
      </p:sp>
    </p:spTree>
    <p:custDataLst>
      <p:custData r:id="rId1"/>
    </p:custData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9454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而我,就是那场几百年前巨大海难的幸存者。也许是上天怜悯我,无数的鱼将我带上了几百年前的陆地,把</a:t>
            </a:r>
            <a:br>
              <a:rPr dirty="0"/>
            </a:br>
            <a:r>
              <a:rPr lang="zh-CN" altLang="en-US" sz="1417" kern="0" dirty="0">
                <a:solidFill>
                  <a:srgbClr val="000000"/>
                </a:solidFill>
                <a:latin typeface="Times New Roman" pitchFamily="65" charset="-122"/>
                <a:ea typeface="宋体" pitchFamily="65" charset="-122"/>
              </a:rPr>
              <a:t>我交给了那时的人类。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那时的人类非常文明,各种文化遗迹都得到了应有的尊重与保护。有人问我:“你是谁?你从哪里来?”我</a:t>
            </a:r>
            <a:br>
              <a:rPr dirty="0"/>
            </a:br>
            <a:r>
              <a:rPr lang="zh-CN" altLang="en-US" sz="1417" kern="0" dirty="0">
                <a:solidFill>
                  <a:srgbClr val="000000"/>
                </a:solidFill>
                <a:latin typeface="Times New Roman" pitchFamily="65" charset="-122"/>
                <a:ea typeface="宋体" pitchFamily="65" charset="-122"/>
              </a:rPr>
              <a:t>只能告诉他们:“如果一切还可以重来,我会选择生活在这个时代。”我怎么忍心告诉他们我可以抓住时</a:t>
            </a:r>
            <a:br>
              <a:rPr dirty="0"/>
            </a:br>
            <a:r>
              <a:rPr lang="zh-CN" altLang="en-US" sz="1417" kern="0" dirty="0">
                <a:solidFill>
                  <a:srgbClr val="000000"/>
                </a:solidFill>
                <a:latin typeface="Times New Roman" pitchFamily="65" charset="-122"/>
                <a:ea typeface="宋体" pitchFamily="65" charset="-122"/>
              </a:rPr>
              <a:t>间的真相呢?我害怕他们会变成几百年后的样子,富裕且贪婪。</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我想让时间停滞在此刻!</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点评 </a:t>
            </a:r>
            <a:r>
              <a:rPr lang="zh-CN" altLang="en-US" sz="1417" kern="0" dirty="0">
                <a:solidFill>
                  <a:srgbClr val="000000"/>
                </a:solidFill>
                <a:latin typeface="Times New Roman" pitchFamily="65" charset="-122"/>
                <a:ea typeface="宋体" pitchFamily="65" charset="-122"/>
              </a:rPr>
              <a:t>   本文想象丰富,描写细致。考生围绕“抓住时间”这一主题,利用丰富的科学知识展开想象,巧妙利</a:t>
            </a:r>
            <a:br>
              <a:rPr dirty="0"/>
            </a:br>
            <a:r>
              <a:rPr lang="zh-CN" altLang="en-US" sz="1417" kern="0" dirty="0">
                <a:solidFill>
                  <a:srgbClr val="000000"/>
                </a:solidFill>
                <a:latin typeface="Times New Roman" pitchFamily="65" charset="-122"/>
                <a:ea typeface="宋体" pitchFamily="65" charset="-122"/>
              </a:rPr>
              <a:t>用科幻小说的框架,用简洁的语言叙述了一个能“抓住时间”的机器人在一场事故中被送回几百年前的</a:t>
            </a:r>
            <a:br>
              <a:rPr dirty="0"/>
            </a:br>
            <a:r>
              <a:rPr lang="zh-CN" altLang="en-US" sz="1417" kern="0" dirty="0">
                <a:solidFill>
                  <a:srgbClr val="000000"/>
                </a:solidFill>
                <a:latin typeface="Times New Roman" pitchFamily="65" charset="-122"/>
                <a:ea typeface="宋体" pitchFamily="65" charset="-122"/>
              </a:rPr>
              <a:t>科幻故事,揭示了人类因贪得无厌最终会自食其果的道理,表达了作者对人类未来的深深担忧。</a:t>
            </a:r>
            <a:endParaRPr lang="zh-CN" altLang="en-US" dirty="0"/>
          </a:p>
        </p:txBody>
      </p:sp>
    </p:spTree>
    <p:custDataLst>
      <p:custData r:id="rId1"/>
    </p:custData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49845"/>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12.</a:t>
            </a:r>
            <a:r>
              <a:rPr lang="zh-CN" altLang="en-US" sz="1417" kern="0" dirty="0">
                <a:solidFill>
                  <a:srgbClr val="000000"/>
                </a:solidFill>
                <a:latin typeface="Times New Roman" pitchFamily="65" charset="-122"/>
                <a:ea typeface="宋体" pitchFamily="65" charset="-122"/>
              </a:rPr>
              <a:t>(2019湖北黄冈,32&lt;题二&gt;)读下面材料,按要求写一篇作文。(50分)</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南朝时候,吕僧珍是饱学之士,他生性诚恳老实,待人忠实厚道。他的家教极严,对每一个晚辈都耐心教导,</a:t>
            </a:r>
            <a:br>
              <a:rPr dirty="0"/>
            </a:br>
            <a:r>
              <a:rPr lang="zh-CN" altLang="en-US" sz="1417" kern="0" dirty="0">
                <a:solidFill>
                  <a:srgbClr val="000000"/>
                </a:solidFill>
                <a:latin typeface="Times New Roman" pitchFamily="65" charset="-122"/>
                <a:ea typeface="宋体" pitchFamily="65" charset="-122"/>
              </a:rPr>
              <a:t>严格要求,所以他家形成了优良的家风,家庭中的每一个成员都待人和气,品行端正。他家好名声远近闻</a:t>
            </a:r>
            <a:br>
              <a:rPr dirty="0"/>
            </a:br>
            <a:r>
              <a:rPr lang="zh-CN" altLang="en-US" sz="1417" kern="0" dirty="0">
                <a:solidFill>
                  <a:srgbClr val="000000"/>
                </a:solidFill>
                <a:latin typeface="Times New Roman" pitchFamily="65" charset="-122"/>
                <a:ea typeface="宋体" pitchFamily="65" charset="-122"/>
              </a:rPr>
              <a:t>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南康郡守季雅为官清正耿直,秉公执法,从来不愿屈服于达官贵人的威胁利诱,为此他得罪了很多人。一些</a:t>
            </a:r>
            <a:br>
              <a:rPr dirty="0"/>
            </a:br>
            <a:r>
              <a:rPr lang="zh-CN" altLang="en-US" sz="1417" kern="0" dirty="0">
                <a:solidFill>
                  <a:srgbClr val="000000"/>
                </a:solidFill>
                <a:latin typeface="Times New Roman" pitchFamily="65" charset="-122"/>
                <a:ea typeface="宋体" pitchFamily="65" charset="-122"/>
              </a:rPr>
              <a:t>大官僚都视他为眼中钉、肉中刺,想尽办法让他被革了职。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季雅被罢官之后,一家人只好另寻住处。到哪里去住呢?他颇费了一番心思,离开住所后四处打听,看哪里</a:t>
            </a:r>
            <a:br>
              <a:rPr dirty="0"/>
            </a:br>
            <a:r>
              <a:rPr lang="zh-CN" altLang="en-US" sz="1417" kern="0" dirty="0">
                <a:solidFill>
                  <a:srgbClr val="000000"/>
                </a:solidFill>
                <a:latin typeface="Times New Roman" pitchFamily="65" charset="-122"/>
                <a:ea typeface="宋体" pitchFamily="65" charset="-122"/>
              </a:rPr>
              <a:t>的住所最符合他的心愿。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很快,他就从别人口中得知,吕僧珍家是一个君子之家,家风极好。他不禁大喜,经过仔细观察,他发现吕家</a:t>
            </a:r>
            <a:br>
              <a:rPr dirty="0"/>
            </a:br>
            <a:r>
              <a:rPr lang="zh-CN" altLang="en-US" sz="1417" kern="0" dirty="0">
                <a:solidFill>
                  <a:srgbClr val="000000"/>
                </a:solidFill>
                <a:latin typeface="Times New Roman" pitchFamily="65" charset="-122"/>
                <a:ea typeface="宋体" pitchFamily="65" charset="-122"/>
              </a:rPr>
              <a:t>子弟个个温文尔雅,知书达理。说来也巧,吕家隔壁的人家要搬到别的地方去,打算把房子卖掉。季雅赶快</a:t>
            </a:r>
            <a:br>
              <a:rPr dirty="0"/>
            </a:br>
            <a:r>
              <a:rPr lang="zh-CN" altLang="en-US" sz="1417" kern="0" dirty="0">
                <a:solidFill>
                  <a:srgbClr val="000000"/>
                </a:solidFill>
                <a:latin typeface="Times New Roman" pitchFamily="65" charset="-122"/>
                <a:ea typeface="宋体" pitchFamily="65" charset="-122"/>
              </a:rPr>
              <a:t>去找这家主人,愿意出110万钱的高价买房,那家人很是满意,二话不说就答应了。</a:t>
            </a:r>
            <a:endParaRPr lang="zh-CN" altLang="en-US" dirty="0"/>
          </a:p>
        </p:txBody>
      </p:sp>
    </p:spTree>
    <p:custDataLst>
      <p:custData r:id="rId1"/>
    </p:custData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吕僧珍过来拜访这家新邻居。两人寒暄了一番,吕僧珍问季雅:“先生买这幢宅院,花了多少钱呢?”季雅</a:t>
            </a:r>
            <a:br>
              <a:rPr dirty="0"/>
            </a:br>
            <a:r>
              <a:rPr lang="zh-CN" altLang="en-US" sz="1417" kern="0" dirty="0">
                <a:solidFill>
                  <a:srgbClr val="000000"/>
                </a:solidFill>
                <a:latin typeface="Times New Roman" pitchFamily="65" charset="-122"/>
                <a:ea typeface="宋体" pitchFamily="65" charset="-122"/>
              </a:rPr>
              <a:t>据实回答。吕僧珍很吃惊:“据我所知,这处宅院已不算新了,也不很大,怎么价钱如此之高呢?”季雅笑了,</a:t>
            </a:r>
            <a:br>
              <a:rPr dirty="0"/>
            </a:br>
            <a:r>
              <a:rPr lang="zh-CN" altLang="en-US" sz="1417" kern="0" dirty="0">
                <a:solidFill>
                  <a:srgbClr val="000000"/>
                </a:solidFill>
                <a:latin typeface="Times New Roman" pitchFamily="65" charset="-122"/>
                <a:ea typeface="宋体" pitchFamily="65" charset="-122"/>
              </a:rPr>
              <a:t>回答说:“我这钱里面,10万钱是用来买宅院的,100万钱是用来买您这位道德高尚、治家严谨的好邻居</a:t>
            </a:r>
            <a:br>
              <a:rPr dirty="0"/>
            </a:br>
            <a:r>
              <a:rPr lang="zh-CN" altLang="en-US" sz="1417" kern="0" dirty="0">
                <a:solidFill>
                  <a:srgbClr val="000000"/>
                </a:solidFill>
                <a:latin typeface="Times New Roman" pitchFamily="65" charset="-122"/>
                <a:ea typeface="宋体" pitchFamily="65" charset="-122"/>
              </a:rPr>
              <a:t>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要求:①请根据对上述材料的阅读理解,选择一个角度进行写作,600字以上。②文体(诗歌除外)自选,题目</a:t>
            </a:r>
            <a:br>
              <a:rPr dirty="0"/>
            </a:br>
            <a:r>
              <a:rPr lang="zh-CN" altLang="en-US" sz="1417" kern="0" dirty="0">
                <a:solidFill>
                  <a:srgbClr val="000000"/>
                </a:solidFill>
                <a:latin typeface="Times New Roman" pitchFamily="65" charset="-122"/>
                <a:ea typeface="宋体" pitchFamily="65" charset="-122"/>
              </a:rPr>
              <a:t>自拟。③不得套作,不得抄袭。</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这是一篇多角度材料作文,相对于“命题作文”和“半命题作文”,初中学生驾驭起来有一定</a:t>
            </a:r>
            <a:br>
              <a:rPr dirty="0"/>
            </a:br>
            <a:r>
              <a:rPr lang="zh-CN" altLang="en-US" sz="1417" kern="0" dirty="0">
                <a:solidFill>
                  <a:srgbClr val="000000"/>
                </a:solidFill>
                <a:latin typeface="Times New Roman" pitchFamily="65" charset="-122"/>
                <a:ea typeface="宋体" pitchFamily="65" charset="-122"/>
              </a:rPr>
              <a:t>的难度,要想写出佳作更不是一件容易的事。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首先,筛选有效信息是关键。材料中反复出现了“家风”一词,这与近几年国家层面提倡的“良好家风”</a:t>
            </a:r>
            <a:br>
              <a:rPr dirty="0"/>
            </a:br>
            <a:r>
              <a:rPr lang="zh-CN" altLang="en-US" sz="1417" kern="0" dirty="0">
                <a:solidFill>
                  <a:srgbClr val="000000"/>
                </a:solidFill>
                <a:latin typeface="Times New Roman" pitchFamily="65" charset="-122"/>
                <a:ea typeface="宋体" pitchFamily="65" charset="-122"/>
              </a:rPr>
              <a:t>相吻合,属于“与时俱进”的命题。因此,写作时可紧紧围绕“家庭”做文章。季雅“择邻而居”,是第二</a:t>
            </a:r>
            <a:br>
              <a:rPr dirty="0"/>
            </a:br>
            <a:r>
              <a:rPr lang="zh-CN" altLang="en-US" sz="1417" kern="0" dirty="0">
                <a:solidFill>
                  <a:srgbClr val="000000"/>
                </a:solidFill>
                <a:latin typeface="Times New Roman" pitchFamily="65" charset="-122"/>
                <a:ea typeface="宋体" pitchFamily="65" charset="-122"/>
              </a:rPr>
              <a:t>个关键信息,可以理解为“环境对人的影响”。季雅所说的“我这钱里面,10万钱是用来买宅院的,100万</a:t>
            </a:r>
            <a:endParaRPr lang="zh-CN" altLang="en-US" dirty="0"/>
          </a:p>
        </p:txBody>
      </p:sp>
    </p:spTree>
    <p:custDataLst>
      <p:custData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14348" y="1127115"/>
            <a:ext cx="8505000" cy="2668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(2018株洲,26)作文。(60分)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请将下面的题目</a:t>
            </a:r>
            <a:r>
              <a:rPr lang="zh-CN" altLang="en-US" sz="1417" u="sng" kern="0" dirty="0">
                <a:solidFill>
                  <a:srgbClr val="000000"/>
                </a:solidFill>
                <a:latin typeface="Times New Roman" pitchFamily="65" charset="-122"/>
                <a:ea typeface="宋体" pitchFamily="65" charset="-122"/>
              </a:rPr>
              <a:t>补充完整</a:t>
            </a:r>
            <a:r>
              <a:rPr lang="zh-CN" altLang="en-US" sz="1417" kern="0" dirty="0">
                <a:solidFill>
                  <a:srgbClr val="000000"/>
                </a:solidFill>
                <a:latin typeface="Times New Roman" pitchFamily="65" charset="-122"/>
                <a:ea typeface="宋体" pitchFamily="65" charset="-122"/>
              </a:rPr>
              <a:t>,然后写一篇不少于600字的文章。文内不得出现所在学校的校名、人名、地名,</a:t>
            </a:r>
            <a:br>
              <a:rPr dirty="0"/>
            </a:br>
            <a:r>
              <a:rPr lang="zh-CN" altLang="en-US" sz="1417" kern="0" dirty="0">
                <a:solidFill>
                  <a:srgbClr val="000000"/>
                </a:solidFill>
                <a:latin typeface="Times New Roman" pitchFamily="65" charset="-122"/>
                <a:ea typeface="宋体" pitchFamily="65" charset="-122"/>
              </a:rPr>
              <a:t>否则扣分。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题目:</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之中有</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本题是一道半命题作文题。可以拟体现作者思辨能力的题目,如“偶然之中有必然”“绝望</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之中有希望”“祸患之中有转机”“泪水之中有欢笑”等</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也可以拟体现直观感知的题目</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如“书本之中</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有幸福”“成长之中有烦恼”“集体之中有快乐”等。不管如何立意</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内容都是源自自己的学习与生活</a:t>
            </a:r>
            <a:r>
              <a:rPr lang="en-US" altLang="zh-CN" sz="1417" kern="0" dirty="0">
                <a:solidFill>
                  <a:srgbClr val="000000"/>
                </a:solidFill>
                <a:latin typeface="Times New Roman" pitchFamily="65" charset="-122"/>
                <a:ea typeface="宋体" pitchFamily="65" charset="-122"/>
              </a:rPr>
              <a:t>,</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注意化抽象为具体、化大为小</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写出真情实感。</a:t>
            </a:r>
            <a:endParaRPr lang="zh-CN" altLang="en-US" dirty="0"/>
          </a:p>
        </p:txBody>
      </p:sp>
    </p:spTree>
    <p:custDataLst>
      <p:custData r:id="rId1"/>
    </p:custData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钱是用来买您这位道德高尚、治家严谨的好邻居啊”,这是第三个关键信息,可以理解为“交益友对人的</a:t>
            </a:r>
            <a:br/>
            <a:r>
              <a:rPr lang="zh-CN" altLang="en-US" sz="1417" kern="0" dirty="0">
                <a:solidFill>
                  <a:srgbClr val="000000"/>
                </a:solidFill>
                <a:latin typeface="Times New Roman" pitchFamily="65" charset="-122"/>
                <a:ea typeface="宋体" pitchFamily="65" charset="-122"/>
              </a:rPr>
              <a:t>重要性”。</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其次,文体选择很关键。尽管“要求”里面提到“文体(诗歌除外)自选”,但对初中学生而言,由于年龄和</a:t>
            </a:r>
            <a:br/>
            <a:r>
              <a:rPr lang="zh-CN" altLang="en-US" sz="1417" kern="0" dirty="0">
                <a:solidFill>
                  <a:srgbClr val="000000"/>
                </a:solidFill>
                <a:latin typeface="Times New Roman" pitchFamily="65" charset="-122"/>
                <a:ea typeface="宋体" pitchFamily="65" charset="-122"/>
              </a:rPr>
              <a:t>阅历的限制,最擅长、最容易驾驭的是“记叙文”,其次是“散文”,“议论文”对初中生来说绝非易事,因</a:t>
            </a:r>
            <a:br/>
            <a:r>
              <a:rPr lang="zh-CN" altLang="en-US" sz="1417" kern="0" dirty="0">
                <a:solidFill>
                  <a:srgbClr val="000000"/>
                </a:solidFill>
                <a:latin typeface="Times New Roman" pitchFamily="65" charset="-122"/>
                <a:ea typeface="宋体" pitchFamily="65" charset="-122"/>
              </a:rPr>
              <a:t>此,要根据自己的实际情况慎重选择。</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再次,文章选材很关键。这点是承接上面的文体选择而言的。受年龄、阅历的限制,如果学生一味地议论</a:t>
            </a:r>
            <a:br/>
            <a:r>
              <a:rPr lang="zh-CN" altLang="en-US" sz="1417" kern="0" dirty="0">
                <a:solidFill>
                  <a:srgbClr val="000000"/>
                </a:solidFill>
                <a:latin typeface="Times New Roman" pitchFamily="65" charset="-122"/>
                <a:ea typeface="宋体" pitchFamily="65" charset="-122"/>
              </a:rPr>
              <a:t>“家风”“交友”等的好坏,难免陷入“空洞”和“肤浅”的窠臼,如何写出适合初中生心理特点的“接</a:t>
            </a:r>
            <a:br/>
            <a:r>
              <a:rPr lang="zh-CN" altLang="en-US" sz="1417" kern="0" dirty="0">
                <a:solidFill>
                  <a:srgbClr val="000000"/>
                </a:solidFill>
                <a:latin typeface="Times New Roman" pitchFamily="65" charset="-122"/>
                <a:ea typeface="宋体" pitchFamily="65" charset="-122"/>
              </a:rPr>
              <a:t>地气”的作文就成了关键。如“家风”,可以从爷爷、奶奶、爸爸、妈妈等长辈对自己的严格要求写起,</a:t>
            </a:r>
            <a:br/>
            <a:r>
              <a:rPr lang="zh-CN" altLang="en-US" sz="1417" kern="0" dirty="0">
                <a:solidFill>
                  <a:srgbClr val="000000"/>
                </a:solidFill>
                <a:latin typeface="Times New Roman" pitchFamily="65" charset="-122"/>
                <a:ea typeface="宋体" pitchFamily="65" charset="-122"/>
              </a:rPr>
              <a:t>甚至他们的一句简单的口头禅都可以成为文章的线索;“交益友”“环境对人的影响”等可以写一个刻</a:t>
            </a:r>
            <a:br/>
            <a:r>
              <a:rPr lang="zh-CN" altLang="en-US" sz="1417" kern="0" dirty="0">
                <a:solidFill>
                  <a:srgbClr val="000000"/>
                </a:solidFill>
                <a:latin typeface="Times New Roman" pitchFamily="65" charset="-122"/>
                <a:ea typeface="宋体" pitchFamily="65" charset="-122"/>
              </a:rPr>
              <a:t>骨铭心的同学或朋友,可以写自己的班级,也可以透过日常生活所见赞美社会变化。</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最后,作文题目很关键。“题目自拟”看似随性,实则要求甚高,需要下一番功夫。切不可随便拟一个诸如</a:t>
            </a:r>
            <a:endParaRPr lang="zh-CN" altLang="en-US"/>
          </a:p>
        </p:txBody>
      </p:sp>
    </p:spTree>
    <p:custDataLst>
      <p:custData r:id="rId1"/>
    </p:custData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“家风伴我成长”“交友要交益友”之类的“硬生生”的题目,换一个角度,如“有句话常挂在嘴边”(如</a:t>
            </a:r>
            <a:br>
              <a:rPr dirty="0"/>
            </a:br>
            <a:r>
              <a:rPr lang="zh-CN" altLang="en-US" sz="1417" kern="0" dirty="0">
                <a:solidFill>
                  <a:srgbClr val="000000"/>
                </a:solidFill>
                <a:latin typeface="Times New Roman" pitchFamily="65" charset="-122"/>
                <a:ea typeface="宋体" pitchFamily="65" charset="-122"/>
              </a:rPr>
              <a:t>爷爷常说的一句鞭策我的话)、“那一刻,春暖花开”(如父亲在我历经考试失败后对我的鼓励让我的心里</a:t>
            </a:r>
            <a:br>
              <a:rPr dirty="0"/>
            </a:br>
            <a:r>
              <a:rPr lang="zh-CN" altLang="en-US" sz="1417" kern="0" dirty="0">
                <a:solidFill>
                  <a:srgbClr val="000000"/>
                </a:solidFill>
                <a:latin typeface="Times New Roman" pitchFamily="65" charset="-122"/>
                <a:ea typeface="宋体" pitchFamily="65" charset="-122"/>
              </a:rPr>
              <a:t>“春暖花开”)、“春天里”(如写班级二三事对我性格的影响)等,让人一看就感觉意味深长。</a:t>
            </a:r>
            <a:endParaRPr lang="zh-CN" altLang="en-US" dirty="0"/>
          </a:p>
        </p:txBody>
      </p:sp>
    </p:spTree>
    <p:custDataLst>
      <p:custData r:id="rId1"/>
    </p:custData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14348" y="1090559"/>
            <a:ext cx="8505000" cy="3322704"/>
          </a:xfrm>
          <a:prstGeom prst="rect">
            <a:avLst/>
          </a:prstGeom>
          <a:noFill/>
        </p:spPr>
        <p:txBody>
          <a:bodyPr wrap="square" lIns="0" tIns="0" rIns="0" bIns="0" rtlCol="0">
            <a:spAutoFit/>
          </a:bodyPr>
          <a:lstStyle/>
          <a:p>
            <a:pPr eaLnBrk="0" latinLnBrk="1" hangingPunct="0">
              <a:lnSpc>
                <a:spcPct val="150000"/>
              </a:lnSpc>
              <a:spcBef>
                <a:spcPts val="141"/>
              </a:spcBef>
            </a:pPr>
            <a:r>
              <a:rPr lang="en-US" altLang="zh-CN" sz="1417" b="1" kern="0" dirty="0">
                <a:solidFill>
                  <a:srgbClr val="000000"/>
                </a:solidFill>
                <a:latin typeface="Times New Roman" pitchFamily="65" charset="-122"/>
                <a:ea typeface="宋体" pitchFamily="65" charset="-122"/>
              </a:rPr>
              <a:t>13.</a:t>
            </a:r>
            <a:r>
              <a:rPr lang="en-US" altLang="zh-CN" sz="1417" kern="0" dirty="0">
                <a:solidFill>
                  <a:srgbClr val="000000"/>
                </a:solidFill>
                <a:latin typeface="Times New Roman" pitchFamily="65" charset="-122"/>
                <a:ea typeface="宋体" pitchFamily="65" charset="-122"/>
              </a:rPr>
              <a:t>(2018</a:t>
            </a:r>
            <a:r>
              <a:rPr lang="zh-CN" altLang="en-US" sz="1417" kern="0" dirty="0">
                <a:solidFill>
                  <a:srgbClr val="000000"/>
                </a:solidFill>
                <a:latin typeface="Times New Roman" pitchFamily="65" charset="-122"/>
                <a:ea typeface="宋体" pitchFamily="65" charset="-122"/>
              </a:rPr>
              <a:t>湖北黄冈</a:t>
            </a:r>
            <a:r>
              <a:rPr lang="en-US" altLang="zh-CN" sz="1417" kern="0" dirty="0">
                <a:solidFill>
                  <a:srgbClr val="000000"/>
                </a:solidFill>
                <a:latin typeface="Times New Roman" pitchFamily="65" charset="-122"/>
                <a:ea typeface="宋体" pitchFamily="65" charset="-122"/>
              </a:rPr>
              <a:t>,33&lt;</a:t>
            </a:r>
            <a:r>
              <a:rPr lang="zh-CN" altLang="en-US" sz="1417" kern="0" dirty="0">
                <a:solidFill>
                  <a:srgbClr val="000000"/>
                </a:solidFill>
                <a:latin typeface="Times New Roman" pitchFamily="65" charset="-122"/>
                <a:ea typeface="宋体" pitchFamily="65" charset="-122"/>
              </a:rPr>
              <a:t>题二</a:t>
            </a:r>
            <a:r>
              <a:rPr lang="en-US" altLang="zh-CN" sz="1417" kern="0" dirty="0">
                <a:solidFill>
                  <a:srgbClr val="000000"/>
                </a:solidFill>
                <a:latin typeface="Times New Roman" pitchFamily="65" charset="-122"/>
                <a:ea typeface="宋体" pitchFamily="65" charset="-122"/>
              </a:rPr>
              <a:t>&gt;)</a:t>
            </a:r>
            <a:r>
              <a:rPr lang="zh-CN" altLang="en-US" sz="1417" kern="0" dirty="0">
                <a:solidFill>
                  <a:srgbClr val="000000"/>
                </a:solidFill>
                <a:latin typeface="Times New Roman" pitchFamily="65" charset="-122"/>
                <a:ea typeface="宋体" pitchFamily="65" charset="-122"/>
              </a:rPr>
              <a:t>读下面材料</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按要求写一篇作文。</a:t>
            </a:r>
            <a:r>
              <a:rPr lang="en-US" altLang="zh-CN" sz="1417" kern="0" dirty="0">
                <a:solidFill>
                  <a:srgbClr val="000000"/>
                </a:solidFill>
                <a:latin typeface="Times New Roman" pitchFamily="65" charset="-122"/>
                <a:ea typeface="宋体" pitchFamily="65" charset="-122"/>
              </a:rPr>
              <a:t>(50</a:t>
            </a:r>
            <a:r>
              <a:rPr lang="zh-CN" altLang="en-US" sz="1417" kern="0" dirty="0">
                <a:solidFill>
                  <a:srgbClr val="000000"/>
                </a:solidFill>
                <a:latin typeface="Times New Roman" pitchFamily="65" charset="-122"/>
                <a:ea typeface="宋体" pitchFamily="65" charset="-122"/>
              </a:rPr>
              <a:t>分</a:t>
            </a:r>
            <a:r>
              <a:rPr lang="en-US" altLang="zh-CN" sz="1417" kern="0" dirty="0">
                <a:solidFill>
                  <a:srgbClr val="000000"/>
                </a:solidFill>
                <a:latin typeface="Times New Roman" pitchFamily="65" charset="-122"/>
                <a:ea typeface="宋体" pitchFamily="65" charset="-122"/>
              </a:rPr>
              <a:t>)</a:t>
            </a:r>
            <a:endParaRPr lang="zh-CN" altLang="en-US" sz="1600" dirty="0"/>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2018</a:t>
            </a:r>
            <a:r>
              <a:rPr lang="zh-CN" altLang="en-US" sz="1417" kern="0" dirty="0">
                <a:solidFill>
                  <a:srgbClr val="000000"/>
                </a:solidFill>
                <a:latin typeface="Times New Roman" pitchFamily="65" charset="-122"/>
                <a:ea typeface="宋体" pitchFamily="65" charset="-122"/>
              </a:rPr>
              <a:t>年</a:t>
            </a:r>
            <a:r>
              <a:rPr lang="en-US" altLang="zh-CN" sz="1417"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月</a:t>
            </a:r>
            <a:r>
              <a:rPr lang="en-US" altLang="zh-CN" sz="1417"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日</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在天津大学卫津路校区</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一场普通的毕业典礼备受关注。</a:t>
            </a:r>
            <a:r>
              <a:rPr lang="en-US" altLang="zh-CN" sz="1417" kern="0" dirty="0">
                <a:solidFill>
                  <a:srgbClr val="000000"/>
                </a:solidFill>
                <a:latin typeface="Times New Roman" pitchFamily="65" charset="-122"/>
                <a:ea typeface="宋体" pitchFamily="65" charset="-122"/>
              </a:rPr>
              <a:t>81</a:t>
            </a:r>
            <a:r>
              <a:rPr lang="zh-CN" altLang="en-US" sz="1417" kern="0" dirty="0">
                <a:solidFill>
                  <a:srgbClr val="000000"/>
                </a:solidFill>
                <a:latin typeface="Times New Roman" pitchFamily="65" charset="-122"/>
                <a:ea typeface="宋体" pitchFamily="65" charset="-122"/>
              </a:rPr>
              <a:t>岁的“奶奶同学”薛敏修完成</a:t>
            </a:r>
            <a:br>
              <a:rPr lang="zh-CN" altLang="en-US" sz="1600" dirty="0"/>
            </a:br>
            <a:r>
              <a:rPr lang="zh-CN" altLang="en-US" sz="1417" kern="0" dirty="0">
                <a:solidFill>
                  <a:srgbClr val="000000"/>
                </a:solidFill>
                <a:latin typeface="Times New Roman" pitchFamily="65" charset="-122"/>
                <a:ea typeface="宋体" pitchFamily="65" charset="-122"/>
              </a:rPr>
              <a:t>了所有专升本课程的学习</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在这一天拿到了天津大学现代远程教育的本科毕业证书</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而为了这一刻她已经</a:t>
            </a:r>
            <a:br>
              <a:rPr lang="zh-CN" altLang="en-US" sz="1600" dirty="0"/>
            </a:br>
            <a:r>
              <a:rPr lang="zh-CN" altLang="en-US" sz="1417" kern="0" dirty="0">
                <a:solidFill>
                  <a:srgbClr val="000000"/>
                </a:solidFill>
                <a:latin typeface="Times New Roman" pitchFamily="65" charset="-122"/>
                <a:ea typeface="宋体" pitchFamily="65" charset="-122"/>
              </a:rPr>
              <a:t>奋斗了整整四年。</a:t>
            </a:r>
            <a:endParaRPr lang="zh-CN" altLang="en-US" sz="1600" dirty="0"/>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2014</a:t>
            </a:r>
            <a:r>
              <a:rPr lang="zh-CN" altLang="en-US" sz="1417" kern="0" dirty="0">
                <a:solidFill>
                  <a:srgbClr val="000000"/>
                </a:solidFill>
                <a:latin typeface="Times New Roman" pitchFamily="65" charset="-122"/>
                <a:ea typeface="宋体" pitchFamily="65" charset="-122"/>
              </a:rPr>
              <a:t>年</a:t>
            </a:r>
            <a:r>
              <a:rPr lang="en-US" altLang="zh-CN" sz="1417" kern="0" dirty="0">
                <a:solidFill>
                  <a:srgbClr val="000000"/>
                </a:solidFill>
                <a:latin typeface="Times New Roman" pitchFamily="65" charset="-122"/>
                <a:ea typeface="宋体" pitchFamily="65" charset="-122"/>
              </a:rPr>
              <a:t>,77</a:t>
            </a:r>
            <a:r>
              <a:rPr lang="zh-CN" altLang="en-US" sz="1417" kern="0" dirty="0">
                <a:solidFill>
                  <a:srgbClr val="000000"/>
                </a:solidFill>
                <a:latin typeface="Times New Roman" pitchFamily="65" charset="-122"/>
                <a:ea typeface="宋体" pitchFamily="65" charset="-122"/>
              </a:rPr>
              <a:t>岁的薛敏修进入天津大学网络教育学院</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她成为了“身边的榜样”</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成为老师和同学口中“别人</a:t>
            </a:r>
            <a:br>
              <a:rPr lang="zh-CN" altLang="en-US" sz="1600" dirty="0"/>
            </a:br>
            <a:r>
              <a:rPr lang="zh-CN" altLang="en-US" sz="1417" kern="0" dirty="0">
                <a:solidFill>
                  <a:srgbClr val="000000"/>
                </a:solidFill>
                <a:latin typeface="Times New Roman" pitchFamily="65" charset="-122"/>
                <a:ea typeface="宋体" pitchFamily="65" charset="-122"/>
              </a:rPr>
              <a:t>家的孩子”。她每天都是凌晨</a:t>
            </a:r>
            <a:r>
              <a:rPr lang="en-US" altLang="zh-CN" sz="1417"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点起床</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基本所有的时间都用来看书学习。她说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只要学习我就高兴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学</a:t>
            </a:r>
            <a:br>
              <a:rPr lang="zh-CN" altLang="en-US" sz="1600" dirty="0"/>
            </a:br>
            <a:r>
              <a:rPr lang="zh-CN" altLang="en-US" sz="1417" kern="0" dirty="0">
                <a:solidFill>
                  <a:srgbClr val="000000"/>
                </a:solidFill>
                <a:latin typeface="Times New Roman" pitchFamily="65" charset="-122"/>
                <a:ea typeface="宋体" pitchFamily="65" charset="-122"/>
              </a:rPr>
              <a:t>习我就有收获。”</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她会五门语言(中文、英语、法语、俄语、拉丁语),还会用制表、修图等软件,确实令人惊叹!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要求:①根据对上述材料的阅读理解,请从“梦想”“坚持”“榜样”“学无止境”“勇于挑战”等方面</a:t>
            </a:r>
            <a:br>
              <a:rPr dirty="0"/>
            </a:br>
            <a:r>
              <a:rPr lang="zh-CN" altLang="en-US" sz="1417" kern="0" dirty="0">
                <a:solidFill>
                  <a:srgbClr val="000000"/>
                </a:solidFill>
                <a:latin typeface="Times New Roman" pitchFamily="65" charset="-122"/>
                <a:ea typeface="宋体" pitchFamily="65" charset="-122"/>
              </a:rPr>
              <a:t>任选一个角度进行写作,600字以上。②文体(诗歌除外)自选,题目自拟。③不得套作,不得抄袭。</a:t>
            </a:r>
            <a:endParaRPr lang="zh-CN" altLang="en-US" dirty="0"/>
          </a:p>
        </p:txBody>
      </p:sp>
    </p:spTree>
    <p:custDataLst>
      <p:custData r:id="rId1"/>
    </p:custData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271245"/>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可以从题目要求中任选一个角度来确定写作中心</a:t>
            </a:r>
            <a:r>
              <a:rPr lang="en-US" altLang="zh-CN" sz="1417"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梦想</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追求</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是力量的源泉。</a:t>
            </a:r>
            <a:r>
              <a:rPr lang="en-US" altLang="zh-CN" sz="1417"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人要活到</a:t>
            </a:r>
            <a:br>
              <a:rPr lang="zh-CN" altLang="en-US" sz="1600" dirty="0"/>
            </a:br>
            <a:r>
              <a:rPr lang="zh-CN" altLang="en-US" sz="1417" kern="0" dirty="0">
                <a:solidFill>
                  <a:srgbClr val="000000"/>
                </a:solidFill>
                <a:latin typeface="Times New Roman" pitchFamily="65" charset="-122"/>
                <a:ea typeface="宋体" pitchFamily="65" charset="-122"/>
              </a:rPr>
              <a:t>老学到老</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学无止境</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a:t>
            </a:r>
            <a:r>
              <a:rPr lang="en-US" altLang="zh-CN" sz="1417"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人要勇于挑战自我</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人要突破自己</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a:t>
            </a:r>
            <a:r>
              <a:rPr lang="en-US" altLang="zh-CN" sz="1417"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学习贵在坚持。</a:t>
            </a:r>
            <a:r>
              <a:rPr lang="en-US" altLang="zh-CN" sz="1417"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学习是件快乐的事。</a:t>
            </a:r>
            <a:br>
              <a:rPr lang="zh-CN" altLang="en-US" sz="1600" dirty="0"/>
            </a:br>
            <a:r>
              <a:rPr lang="en-US" altLang="zh-CN" sz="1417"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人要与时俱进</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人要乐于接受新鲜事物</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a:t>
            </a:r>
            <a:r>
              <a:rPr lang="en-US" altLang="zh-CN" sz="1417" kern="0" dirty="0">
                <a:solidFill>
                  <a:srgbClr val="000000"/>
                </a:solidFill>
                <a:latin typeface="Times New Roman" pitchFamily="65" charset="-122"/>
                <a:ea typeface="宋体" pitchFamily="65" charset="-122"/>
              </a:rPr>
              <a:t>(7)</a:t>
            </a:r>
            <a:r>
              <a:rPr lang="zh-CN" altLang="en-US" sz="1417" kern="0" dirty="0">
                <a:solidFill>
                  <a:srgbClr val="000000"/>
                </a:solidFill>
                <a:latin typeface="Times New Roman" pitchFamily="65" charset="-122"/>
                <a:ea typeface="宋体" pitchFamily="65" charset="-122"/>
              </a:rPr>
              <a:t>勤奋是成功的奠基石。</a:t>
            </a:r>
            <a:r>
              <a:rPr lang="en-US" altLang="zh-CN" sz="1417" kern="0" dirty="0">
                <a:solidFill>
                  <a:srgbClr val="000000"/>
                </a:solidFill>
                <a:latin typeface="Times New Roman" pitchFamily="65" charset="-122"/>
                <a:ea typeface="宋体" pitchFamily="65" charset="-122"/>
              </a:rPr>
              <a:t>(8)</a:t>
            </a:r>
            <a:r>
              <a:rPr lang="zh-CN" altLang="en-US" sz="1417" kern="0" dirty="0">
                <a:solidFill>
                  <a:srgbClr val="000000"/>
                </a:solidFill>
                <a:latin typeface="Times New Roman" pitchFamily="65" charset="-122"/>
                <a:ea typeface="宋体" pitchFamily="65" charset="-122"/>
              </a:rPr>
              <a:t>一分耕耘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一分收获。</a:t>
            </a:r>
            <a:r>
              <a:rPr lang="en-US" altLang="zh-CN" sz="1417" kern="0" dirty="0">
                <a:solidFill>
                  <a:srgbClr val="000000"/>
                </a:solidFill>
                <a:latin typeface="Times New Roman" pitchFamily="65" charset="-122"/>
                <a:ea typeface="宋体" pitchFamily="65" charset="-122"/>
              </a:rPr>
              <a:t>(9)</a:t>
            </a:r>
            <a:r>
              <a:rPr lang="zh-CN" altLang="en-US" sz="1417" kern="0" dirty="0">
                <a:solidFill>
                  <a:srgbClr val="000000"/>
                </a:solidFill>
                <a:latin typeface="Times New Roman" pitchFamily="65" charset="-122"/>
                <a:ea typeface="宋体" pitchFamily="65" charset="-122"/>
              </a:rPr>
              <a:t>要向身</a:t>
            </a:r>
            <a:br>
              <a:rPr lang="zh-CN" altLang="en-US" sz="1600" dirty="0"/>
            </a:br>
            <a:r>
              <a:rPr lang="zh-CN" altLang="en-US" sz="1417" kern="0" dirty="0">
                <a:solidFill>
                  <a:srgbClr val="000000"/>
                </a:solidFill>
                <a:latin typeface="Times New Roman" pitchFamily="65" charset="-122"/>
                <a:ea typeface="宋体" pitchFamily="65" charset="-122"/>
              </a:rPr>
              <a:t>边的榜样学习。</a:t>
            </a:r>
            <a:endParaRPr lang="zh-CN" altLang="en-US" dirty="0"/>
          </a:p>
        </p:txBody>
      </p:sp>
    </p:spTree>
    <p:custDataLst>
      <p:custData r:id="rId1"/>
    </p:custData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13606"/>
            <a:ext cx="8505000" cy="4015458"/>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例文赏析</a:t>
            </a:r>
            <a:endParaRPr lang="zh-CN" altLang="en-US" sz="1600" b="1" dirty="0"/>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梦想</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是一种力量</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我们处于一个充满梦想的世界</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梦想的光辉照亮我们前行的路。它是一种不可思议的力量</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能让所有人在</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追逐它的过程中实现人生价值。这些梦想或宏大或渺小,但无一不镌刻着人们内心最真挚的向往,寄托着</a:t>
            </a:r>
            <a:br>
              <a:rPr dirty="0"/>
            </a:br>
            <a:r>
              <a:rPr lang="zh-CN" altLang="en-US" sz="1417" kern="0" dirty="0">
                <a:solidFill>
                  <a:srgbClr val="000000"/>
                </a:solidFill>
                <a:latin typeface="Times New Roman" pitchFamily="65" charset="-122"/>
                <a:ea typeface="宋体" pitchFamily="65" charset="-122"/>
              </a:rPr>
              <a:t>人们最坚定的信仰。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思　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不知何时起,我迷恋上了那激昂雄浑的鼓点,沉醉于鼓棒在鼓面上跃动的身影,爱上了那镲与鼓的潇洒乐章,</a:t>
            </a:r>
            <a:br>
              <a:rPr dirty="0"/>
            </a:br>
            <a:r>
              <a:rPr lang="zh-CN" altLang="en-US" sz="1417" kern="0" dirty="0">
                <a:solidFill>
                  <a:srgbClr val="000000"/>
                </a:solidFill>
                <a:latin typeface="Times New Roman" pitchFamily="65" charset="-122"/>
                <a:ea typeface="宋体" pitchFamily="65" charset="-122"/>
              </a:rPr>
              <a:t>我陷进了架子鼓所带来的节奏旋涡中,无法自拔。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如果说一个乐队就是一幢高楼,那么我一直以来所接触的键盘与吉他便是那高高在上的楼顶,而架子鼓则</a:t>
            </a:r>
            <a:br>
              <a:rPr dirty="0"/>
            </a:br>
            <a:r>
              <a:rPr lang="zh-CN" altLang="en-US" sz="1417" kern="0" dirty="0">
                <a:solidFill>
                  <a:srgbClr val="000000"/>
                </a:solidFill>
                <a:latin typeface="Times New Roman" pitchFamily="65" charset="-122"/>
                <a:ea typeface="宋体" pitchFamily="65" charset="-122"/>
              </a:rPr>
              <a:t>是那一层地基,给人以踏实的安全感,给整个乐队一种稳健感。也许正因为如此,我才对这一乐器产生了浓</a:t>
            </a:r>
            <a:br>
              <a:rPr dirty="0"/>
            </a:br>
            <a:r>
              <a:rPr lang="zh-CN" altLang="en-US" sz="1417" kern="0" dirty="0">
                <a:solidFill>
                  <a:srgbClr val="000000"/>
                </a:solidFill>
                <a:latin typeface="Times New Roman" pitchFamily="65" charset="-122"/>
                <a:ea typeface="宋体" pitchFamily="65" charset="-122"/>
              </a:rPr>
              <a:t>厚的兴趣。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于是一个小小的梦想诞生了:我要征服架子鼓,我要用鼓棒挥洒我的喜怒哀乐,我要成为一名节奏的驾驭者。</a:t>
            </a:r>
            <a:endParaRPr lang="zh-CN" altLang="en-US" dirty="0"/>
          </a:p>
        </p:txBody>
      </p:sp>
    </p:spTree>
    <p:custDataLst>
      <p:custData r:id="rId1"/>
    </p:custData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82508"/>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怀着这个梦想,我闯入了架子鼓的领域,我只望见尽头大片的鲜花,却忽略了脚下满满的荆棘</a:t>
            </a:r>
            <a:r>
              <a:rPr lang="zh-CN" altLang="en-US" sz="1417" kern="0" dirty="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追　梦</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追梦的过程是艰难的,我把一切都想得过于简单了。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两根鼓棒丝毫不听我的使唤,我费力地在那块小鼓板上敲着乏味的十六分音符,没有音调,没有鲜明的节奏,</a:t>
            </a:r>
            <a:br/>
            <a:r>
              <a:rPr lang="zh-CN" altLang="en-US" sz="1417" kern="0" dirty="0">
                <a:solidFill>
                  <a:srgbClr val="000000"/>
                </a:solidFill>
                <a:latin typeface="Times New Roman" pitchFamily="65" charset="-122"/>
                <a:ea typeface="宋体" pitchFamily="65" charset="-122"/>
              </a:rPr>
              <a:t>更没有华丽的挥臂,只有“嗒、嗒”的声音在琴房内回响。</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这与我的想象相差得太远了!为什么一开始只能在鼓板上敲?为什么只能敲十六分音符?为什么还要强弱</a:t>
            </a:r>
            <a:br/>
            <a:r>
              <a:rPr lang="zh-CN" altLang="en-US" sz="1417" kern="0" dirty="0">
                <a:solidFill>
                  <a:srgbClr val="000000"/>
                </a:solidFill>
                <a:latin typeface="Times New Roman" pitchFamily="65" charset="-122"/>
                <a:ea typeface="宋体" pitchFamily="65" charset="-122"/>
              </a:rPr>
              <a:t>分明、越敲越快?为什么我怎么敲都达不到要求?为什么学个架子鼓这么难?尽管如此,我仍不想放弃,我暗</a:t>
            </a:r>
            <a:br/>
            <a:r>
              <a:rPr lang="zh-CN" altLang="en-US" sz="1417" kern="0" dirty="0">
                <a:solidFill>
                  <a:srgbClr val="000000"/>
                </a:solidFill>
                <a:latin typeface="Times New Roman" pitchFamily="65" charset="-122"/>
                <a:ea typeface="宋体" pitchFamily="65" charset="-122"/>
              </a:rPr>
              <a:t>暗告诉自己:“为了梦想,一定要坚持下去!”顿时,一股力量注入我的全身,我感到我的血液沸腾了,我重拾</a:t>
            </a:r>
            <a:br/>
            <a:r>
              <a:rPr lang="zh-CN" altLang="en-US" sz="1417" kern="0" dirty="0">
                <a:solidFill>
                  <a:srgbClr val="000000"/>
                </a:solidFill>
                <a:latin typeface="Times New Roman" pitchFamily="65" charset="-122"/>
                <a:ea typeface="宋体" pitchFamily="65" charset="-122"/>
              </a:rPr>
              <a:t>鼓棒,敲起了悦耳的十六分音符,尽管节奏单一,尽管音调平淡,尽管只有一个鼓板,我还是感到我的每一个</a:t>
            </a:r>
            <a:br/>
            <a:r>
              <a:rPr lang="zh-CN" altLang="en-US" sz="1417" kern="0" dirty="0">
                <a:solidFill>
                  <a:srgbClr val="000000"/>
                </a:solidFill>
                <a:latin typeface="Times New Roman" pitchFamily="65" charset="-122"/>
                <a:ea typeface="宋体" pitchFamily="65" charset="-122"/>
              </a:rPr>
              <a:t>细胞、每一寸肌肤都在随之舞蹈。</a:t>
            </a:r>
            <a:endParaRPr lang="zh-CN" altLang="en-US"/>
          </a:p>
        </p:txBody>
      </p:sp>
    </p:spTree>
    <p:custDataLst>
      <p:custData r:id="rId1"/>
    </p:custData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终于,功夫不负有心人,我听见了老师欣慰的声音:“你是我所教过学得最快的学生,你可以上架子鼓</a:t>
            </a:r>
            <a:br/>
            <a:r>
              <a:rPr lang="zh-CN" altLang="en-US" sz="1417" kern="0" dirty="0">
                <a:solidFill>
                  <a:srgbClr val="000000"/>
                </a:solidFill>
                <a:latin typeface="Times New Roman" pitchFamily="65" charset="-122"/>
                <a:ea typeface="宋体" pitchFamily="65" charset="-122"/>
              </a:rPr>
              <a:t>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圆　梦</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如今,我已到达梦想的花园,暂时结束了我的架子鼓征程。每当心情烦闷之时,我便会来到琴房,用鼓棒驱赶</a:t>
            </a:r>
            <a:br/>
            <a:r>
              <a:rPr lang="zh-CN" altLang="en-US" sz="1417" kern="0" dirty="0">
                <a:solidFill>
                  <a:srgbClr val="000000"/>
                </a:solidFill>
                <a:latin typeface="Times New Roman" pitchFamily="65" charset="-122"/>
                <a:ea typeface="宋体" pitchFamily="65" charset="-122"/>
              </a:rPr>
              <a:t>我心头密布的乌云。</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“咚——咚——咚——咚——”四声沉闷的大鼓声似惊雷,排练着一场好戏,手臂带着鼓棒在四只音色各</a:t>
            </a:r>
            <a:br/>
            <a:r>
              <a:rPr lang="zh-CN" altLang="en-US" sz="1417" kern="0" dirty="0">
                <a:solidFill>
                  <a:srgbClr val="000000"/>
                </a:solidFill>
                <a:latin typeface="Times New Roman" pitchFamily="65" charset="-122"/>
                <a:ea typeface="宋体" pitchFamily="65" charset="-122"/>
              </a:rPr>
              <a:t>异的鼓中来回周旋,或急或缓,或高亢或低沉,如暴雨冲刷着大地,荡涤着尘埃。手臂的挥动,发丝的舞蹈,双</a:t>
            </a:r>
            <a:br/>
            <a:r>
              <a:rPr lang="zh-CN" altLang="en-US" sz="1417" kern="0" dirty="0">
                <a:solidFill>
                  <a:srgbClr val="000000"/>
                </a:solidFill>
                <a:latin typeface="Times New Roman" pitchFamily="65" charset="-122"/>
                <a:ea typeface="宋体" pitchFamily="65" charset="-122"/>
              </a:rPr>
              <a:t>脚的配合,肢体的灵动,一切都是那样惬意而自然,我陶醉了。“镲——”强音镲的尾音在琴房中回荡,霎时</a:t>
            </a:r>
            <a:br/>
            <a:r>
              <a:rPr lang="zh-CN" altLang="en-US" sz="1417" kern="0" dirty="0">
                <a:solidFill>
                  <a:srgbClr val="000000"/>
                </a:solidFill>
                <a:latin typeface="Times New Roman" pitchFamily="65" charset="-122"/>
                <a:ea typeface="宋体" pitchFamily="65" charset="-122"/>
              </a:rPr>
              <a:t>雨过天晴,我闻到了泥土的芬芳,心情骤然开朗。是梦想给了我坚持到底的勇气,是梦想给了我力量,让我勇</a:t>
            </a:r>
            <a:br/>
            <a:r>
              <a:rPr lang="zh-CN" altLang="en-US" sz="1417" kern="0" dirty="0">
                <a:solidFill>
                  <a:srgbClr val="000000"/>
                </a:solidFill>
                <a:latin typeface="Times New Roman" pitchFamily="65" charset="-122"/>
                <a:ea typeface="宋体" pitchFamily="65" charset="-122"/>
              </a:rPr>
              <a:t>往直前!</a:t>
            </a:r>
            <a:endParaRPr lang="zh-CN" altLang="en-US"/>
          </a:p>
        </p:txBody>
      </p:sp>
    </p:spTree>
    <p:custDataLst>
      <p:custData r:id="rId1"/>
    </p:custData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3099"/>
            <a:ext cx="8505000" cy="1648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没错,梦想是一种力量,它能推动我们前行,让我们看到光辉的未来!有梦的人生才是圆满的人生,让我们带</a:t>
            </a:r>
            <a:br>
              <a:rPr dirty="0"/>
            </a:br>
            <a:r>
              <a:rPr lang="zh-CN" altLang="en-US" sz="1417" kern="0" dirty="0">
                <a:solidFill>
                  <a:srgbClr val="000000"/>
                </a:solidFill>
                <a:latin typeface="Times New Roman" pitchFamily="65" charset="-122"/>
                <a:ea typeface="宋体" pitchFamily="65" charset="-122"/>
              </a:rPr>
              <a:t>上自信的微笑,身负梦想的重量,开始我们的追梦之旅吧!</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点评    </a:t>
            </a:r>
            <a:r>
              <a:rPr lang="zh-CN" altLang="en-US" sz="1417" kern="0" dirty="0">
                <a:solidFill>
                  <a:srgbClr val="000000"/>
                </a:solidFill>
                <a:latin typeface="Times New Roman" pitchFamily="65" charset="-122"/>
                <a:ea typeface="宋体" pitchFamily="65" charset="-122"/>
              </a:rPr>
              <a:t>本文主题鲜明,小作者通过讲述自己的亲身经历,揭示了“梦想,是一种力量”这一主题。构思新颖,</a:t>
            </a:r>
            <a:br>
              <a:rPr dirty="0"/>
            </a:br>
            <a:r>
              <a:rPr lang="zh-CN" altLang="en-US" sz="1417" kern="0" dirty="0">
                <a:solidFill>
                  <a:srgbClr val="000000"/>
                </a:solidFill>
                <a:latin typeface="Times New Roman" pitchFamily="65" charset="-122"/>
                <a:ea typeface="宋体" pitchFamily="65" charset="-122"/>
              </a:rPr>
              <a:t>采用小标题的形式,用“思梦”“追梦”“圆梦”串起全篇,思路清晰,结构紧凑。文章首尾呼应,浑然一</a:t>
            </a:r>
            <a:br>
              <a:rPr dirty="0"/>
            </a:br>
            <a:r>
              <a:rPr lang="zh-CN" altLang="en-US" sz="1417" kern="0" dirty="0">
                <a:solidFill>
                  <a:srgbClr val="000000"/>
                </a:solidFill>
                <a:latin typeface="Times New Roman" pitchFamily="65" charset="-122"/>
                <a:ea typeface="宋体" pitchFamily="65" charset="-122"/>
              </a:rPr>
              <a:t>体,恰到好处的心理描写,刻画了追梦路上的各种滋味。</a:t>
            </a:r>
            <a:endParaRPr lang="zh-CN" altLang="en-US" dirty="0"/>
          </a:p>
        </p:txBody>
      </p:sp>
    </p:spTree>
    <p:custDataLst>
      <p:custData r:id="rId1"/>
    </p:custData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13609"/>
            <a:ext cx="8505000" cy="4028282"/>
          </a:xfrm>
          <a:prstGeom prst="rect">
            <a:avLst/>
          </a:prstGeom>
          <a:noFill/>
        </p:spPr>
        <p:txBody>
          <a:bodyPr wrap="square" lIns="0" tIns="0" rIns="0" bIns="0" rtlCol="0">
            <a:spAutoFit/>
          </a:bodyPr>
          <a:lstStyle/>
          <a:p>
            <a:pPr eaLnBrk="0" latinLnBrk="1" hangingPunct="0">
              <a:lnSpc>
                <a:spcPct val="150000"/>
              </a:lnSpc>
              <a:spcBef>
                <a:spcPts val="141"/>
              </a:spcBef>
            </a:pPr>
            <a:r>
              <a:rPr lang="en-US" altLang="zh-CN" sz="1417" b="1" kern="0" dirty="0">
                <a:solidFill>
                  <a:srgbClr val="000000"/>
                </a:solidFill>
                <a:latin typeface="Times New Roman" pitchFamily="65" charset="-122"/>
                <a:ea typeface="宋体" pitchFamily="65" charset="-122"/>
              </a:rPr>
              <a:t>14.</a:t>
            </a:r>
            <a:r>
              <a:rPr lang="en-US" altLang="zh-CN" sz="1417" kern="0" dirty="0">
                <a:solidFill>
                  <a:srgbClr val="000000"/>
                </a:solidFill>
                <a:latin typeface="Times New Roman" pitchFamily="65" charset="-122"/>
                <a:ea typeface="宋体" pitchFamily="65" charset="-122"/>
              </a:rPr>
              <a:t>(2016</a:t>
            </a:r>
            <a:r>
              <a:rPr lang="zh-CN" altLang="en-US" sz="1417" kern="0" dirty="0">
                <a:solidFill>
                  <a:srgbClr val="000000"/>
                </a:solidFill>
                <a:latin typeface="Times New Roman" pitchFamily="65" charset="-122"/>
                <a:ea typeface="宋体" pitchFamily="65" charset="-122"/>
              </a:rPr>
              <a:t>吉林长春</a:t>
            </a:r>
            <a:r>
              <a:rPr lang="en-US" altLang="zh-CN" sz="1417" kern="0" dirty="0">
                <a:solidFill>
                  <a:srgbClr val="000000"/>
                </a:solidFill>
                <a:latin typeface="Times New Roman" pitchFamily="65" charset="-122"/>
                <a:ea typeface="宋体" pitchFamily="65" charset="-122"/>
              </a:rPr>
              <a:t>,28&lt;</a:t>
            </a:r>
            <a:r>
              <a:rPr lang="zh-CN" altLang="en-US" sz="1417" kern="0" dirty="0">
                <a:solidFill>
                  <a:srgbClr val="000000"/>
                </a:solidFill>
                <a:latin typeface="Times New Roman" pitchFamily="65" charset="-122"/>
                <a:ea typeface="宋体" pitchFamily="65" charset="-122"/>
              </a:rPr>
              <a:t>作文</a:t>
            </a:r>
            <a:r>
              <a:rPr lang="en-US" altLang="zh-CN" sz="1417" kern="0" dirty="0">
                <a:solidFill>
                  <a:srgbClr val="000000"/>
                </a:solidFill>
                <a:latin typeface="Times New Roman" pitchFamily="65" charset="-122"/>
                <a:ea typeface="宋体" pitchFamily="65" charset="-122"/>
              </a:rPr>
              <a:t>2&gt;)</a:t>
            </a:r>
            <a:r>
              <a:rPr lang="zh-CN" altLang="en-US" sz="1417" kern="0" dirty="0">
                <a:solidFill>
                  <a:srgbClr val="000000"/>
                </a:solidFill>
                <a:latin typeface="Times New Roman" pitchFamily="65" charset="-122"/>
                <a:ea typeface="宋体" pitchFamily="65" charset="-122"/>
              </a:rPr>
              <a:t>阅读下面材料</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选择一个角度</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自拟题目</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写一篇文章。</a:t>
            </a:r>
            <a:r>
              <a:rPr lang="en-US" altLang="zh-CN" sz="1417" kern="0" dirty="0">
                <a:solidFill>
                  <a:srgbClr val="000000"/>
                </a:solidFill>
                <a:latin typeface="Times New Roman" pitchFamily="65" charset="-122"/>
                <a:ea typeface="宋体" pitchFamily="65" charset="-122"/>
              </a:rPr>
              <a:t>(50</a:t>
            </a:r>
            <a:r>
              <a:rPr lang="zh-CN" altLang="en-US" sz="1417" kern="0" dirty="0">
                <a:solidFill>
                  <a:srgbClr val="000000"/>
                </a:solidFill>
                <a:latin typeface="Times New Roman" pitchFamily="65" charset="-122"/>
                <a:ea typeface="宋体" pitchFamily="65" charset="-122"/>
              </a:rPr>
              <a:t>分</a:t>
            </a:r>
            <a:r>
              <a:rPr lang="en-US" altLang="zh-CN" sz="1417" kern="0" dirty="0">
                <a:solidFill>
                  <a:srgbClr val="000000"/>
                </a:solidFill>
                <a:latin typeface="Times New Roman" pitchFamily="65" charset="-122"/>
                <a:ea typeface="宋体" pitchFamily="65" charset="-122"/>
              </a:rPr>
              <a:t>)</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齐白石作画</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喜欢题“白石老人一挥”几个字</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给人的印象好像是画得很快。其实</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齐白石在任何时候作画</a:t>
            </a:r>
            <a:r>
              <a:rPr lang="en-US" altLang="zh-CN" sz="1417" kern="0" dirty="0">
                <a:solidFill>
                  <a:srgbClr val="000000"/>
                </a:solidFill>
                <a:latin typeface="Times New Roman" pitchFamily="65" charset="-122"/>
                <a:ea typeface="宋体" pitchFamily="65" charset="-122"/>
              </a:rPr>
              <a:t>,</a:t>
            </a:r>
            <a:br>
              <a:rPr lang="zh-CN" altLang="en-US" sz="1600" dirty="0"/>
            </a:br>
            <a:r>
              <a:rPr lang="zh-CN" altLang="en-US" sz="1417" kern="0" dirty="0">
                <a:solidFill>
                  <a:srgbClr val="000000"/>
                </a:solidFill>
                <a:latin typeface="Times New Roman" pitchFamily="65" charset="-122"/>
                <a:ea typeface="宋体" pitchFamily="65" charset="-122"/>
              </a:rPr>
              <a:t>写字都是很认真很慎重的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并且是很慢的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从来就没有信手一挥过。齐白石坚持每天作画</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他一辈子只有两</a:t>
            </a:r>
            <a:br>
              <a:rPr lang="zh-CN" altLang="en-US" sz="1600" dirty="0"/>
            </a:br>
            <a:r>
              <a:rPr lang="zh-CN" altLang="en-US" sz="1417" kern="0" dirty="0">
                <a:solidFill>
                  <a:srgbClr val="000000"/>
                </a:solidFill>
                <a:latin typeface="Times New Roman" pitchFamily="65" charset="-122"/>
                <a:ea typeface="宋体" pitchFamily="65" charset="-122"/>
              </a:rPr>
              <a:t>次十天没画画。有一次是他害了大病</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躺在床上</a:t>
            </a:r>
            <a:r>
              <a:rPr lang="en-US" altLang="zh-CN" sz="1417" kern="0" dirty="0">
                <a:solidFill>
                  <a:srgbClr val="000000"/>
                </a:solidFill>
                <a:latin typeface="Times New Roman" pitchFamily="65" charset="-122"/>
                <a:ea typeface="宋体" pitchFamily="65" charset="-122"/>
              </a:rPr>
              <a:t>10</a:t>
            </a:r>
            <a:r>
              <a:rPr lang="zh-CN" altLang="en-US" sz="1417" kern="0" dirty="0">
                <a:solidFill>
                  <a:srgbClr val="000000"/>
                </a:solidFill>
                <a:latin typeface="Times New Roman" pitchFamily="65" charset="-122"/>
                <a:ea typeface="宋体" pitchFamily="65" charset="-122"/>
              </a:rPr>
              <a:t>天不能起来。第二次是他母亲去世</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悲伤过度</a:t>
            </a:r>
            <a:r>
              <a:rPr lang="en-US" altLang="zh-CN" sz="1417" kern="0" dirty="0">
                <a:solidFill>
                  <a:srgbClr val="000000"/>
                </a:solidFill>
                <a:latin typeface="Times New Roman" pitchFamily="65" charset="-122"/>
                <a:ea typeface="宋体" pitchFamily="65" charset="-122"/>
              </a:rPr>
              <a:t>,10</a:t>
            </a:r>
            <a:r>
              <a:rPr lang="zh-CN" altLang="en-US" sz="1417" kern="0" dirty="0">
                <a:solidFill>
                  <a:srgbClr val="000000"/>
                </a:solidFill>
                <a:latin typeface="Times New Roman" pitchFamily="65" charset="-122"/>
                <a:ea typeface="宋体" pitchFamily="65" charset="-122"/>
              </a:rPr>
              <a:t>天没有</a:t>
            </a:r>
            <a:br>
              <a:rPr lang="zh-CN" altLang="en-US" sz="1600" dirty="0"/>
            </a:br>
            <a:r>
              <a:rPr lang="zh-CN" altLang="en-US" sz="1417" kern="0" dirty="0">
                <a:solidFill>
                  <a:srgbClr val="000000"/>
                </a:solidFill>
                <a:latin typeface="Times New Roman" pitchFamily="65" charset="-122"/>
                <a:ea typeface="宋体" pitchFamily="65" charset="-122"/>
              </a:rPr>
              <a:t>动笔。他曾说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天道酬勤</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要相信大自然的规律是有益于勤劳的人的。</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认真严谨、勤奋克己、持之以恒,伴随了白石老人不平凡的一生,也是他留给我们的精神给养。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作文要求: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(1)表达真情实感;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(2)文体不限,诗歌除外;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(3)认真书写,力求工整、美观;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(4)文章不得出现真实的校名、姓名;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(5)不少于600字。</a:t>
            </a:r>
            <a:endParaRPr lang="zh-CN" altLang="en-US" dirty="0"/>
          </a:p>
        </p:txBody>
      </p:sp>
    </p:spTree>
    <p:custDataLst>
      <p:custData r:id="rId1"/>
    </p:custData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648528"/>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材料中白石老人留给我们的精神遗产可以归纳为以下三点</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慎、勤、恒。一、慎为性</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对应题</a:t>
            </a:r>
            <a:br>
              <a:rPr lang="zh-CN" altLang="en-US" sz="1600" dirty="0"/>
            </a:br>
            <a:r>
              <a:rPr lang="zh-CN" altLang="en-US" sz="1417" kern="0" dirty="0">
                <a:solidFill>
                  <a:srgbClr val="000000"/>
                </a:solidFill>
                <a:latin typeface="Times New Roman" pitchFamily="65" charset="-122"/>
                <a:ea typeface="宋体" pitchFamily="65" charset="-122"/>
              </a:rPr>
              <a:t>目中的“认真严谨”。慎是一种认真负责的人生态度。二、勤为道</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对应题目中的“勤奋克己”。勤是</a:t>
            </a:r>
            <a:br>
              <a:rPr lang="zh-CN" altLang="en-US" sz="1600" dirty="0"/>
            </a:br>
            <a:r>
              <a:rPr lang="zh-CN" altLang="en-US" sz="1417" kern="0" dirty="0">
                <a:solidFill>
                  <a:srgbClr val="000000"/>
                </a:solidFill>
                <a:latin typeface="Times New Roman" pitchFamily="65" charset="-122"/>
                <a:ea typeface="宋体" pitchFamily="65" charset="-122"/>
              </a:rPr>
              <a:t>一种积极向上的精神。三、恒为本</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对应题目中的“持之以恒”。恒是决定事业成功的关键因素。写作</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时可以构成一个逻辑体系,三点都提及,也可就一点展开。可以结合平时积累的关于慎、勤、恒的优秀素</a:t>
            </a:r>
            <a:br>
              <a:rPr dirty="0"/>
            </a:br>
            <a:r>
              <a:rPr lang="zh-CN" altLang="en-US" sz="1417" kern="0" dirty="0">
                <a:solidFill>
                  <a:srgbClr val="000000"/>
                </a:solidFill>
                <a:latin typeface="Times New Roman" pitchFamily="65" charset="-122"/>
                <a:ea typeface="宋体" pitchFamily="65" charset="-122"/>
              </a:rPr>
              <a:t>材事例,也可以写自己积累的真人真事,最重要的是一定要有自己的真情实感。</a:t>
            </a:r>
            <a:endParaRPr lang="zh-CN" altLang="en-US" dirty="0"/>
          </a:p>
        </p:txBody>
      </p:sp>
    </p:spTree>
    <p:custDataLst>
      <p:custData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045286"/>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A组　2016—2020年湖南省中考题组</a:t>
            </a:r>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考点一　小作文</a:t>
            </a:r>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(2020长沙,26)假设你是辩论赛的主持人,请你依据下面的安排表,对辩论流程进行介绍。(10分)</a:t>
            </a:r>
            <a:endParaRPr lang="zh-CN" altLang="en-US" dirty="0"/>
          </a:p>
        </p:txBody>
      </p:sp>
      <p:pic>
        <p:nvPicPr>
          <p:cNvPr id="3" name="图片 2"/>
          <p:cNvPicPr>
            <a:picLocks noChangeAspect="1"/>
          </p:cNvPicPr>
          <p:nvPr/>
        </p:nvPicPr>
        <p:blipFill>
          <a:blip r:embed="rId4"/>
          <a:stretch>
            <a:fillRect/>
          </a:stretch>
        </p:blipFill>
        <p:spPr>
          <a:xfrm>
            <a:off x="683516" y="866767"/>
            <a:ext cx="7645400" cy="546100"/>
          </a:xfrm>
          <a:prstGeom prst="rect">
            <a:avLst/>
          </a:prstGeom>
        </p:spPr>
      </p:pic>
      <p:graphicFrame>
        <p:nvGraphicFramePr>
          <p:cNvPr id="4" name="表格 2"/>
          <p:cNvGraphicFramePr>
            <a:graphicFrameLocks noGrp="1"/>
          </p:cNvGraphicFramePr>
          <p:nvPr/>
        </p:nvGraphicFramePr>
        <p:xfrm>
          <a:off x="720000" y="2627313"/>
          <a:ext cx="7740000" cy="1955724"/>
        </p:xfrm>
        <a:graphic>
          <a:graphicData uri="http://schemas.openxmlformats.org/drawingml/2006/table">
            <a:tbl>
              <a:tblPr/>
              <a:tblGrid>
                <a:gridCol w="1065918">
                  <a:extLst>
                    <a:ext uri="{9D8B030D-6E8A-4147-A177-3AD203B41FA5}">
                      <a16:colId xmlns:a16="http://schemas.microsoft.com/office/drawing/2014/main" val="20000"/>
                    </a:ext>
                  </a:extLst>
                </a:gridCol>
                <a:gridCol w="3071834">
                  <a:extLst>
                    <a:ext uri="{9D8B030D-6E8A-4147-A177-3AD203B41FA5}">
                      <a16:colId xmlns:a16="http://schemas.microsoft.com/office/drawing/2014/main" val="20001"/>
                    </a:ext>
                  </a:extLst>
                </a:gridCol>
                <a:gridCol w="1928826">
                  <a:extLst>
                    <a:ext uri="{9D8B030D-6E8A-4147-A177-3AD203B41FA5}">
                      <a16:colId xmlns:a16="http://schemas.microsoft.com/office/drawing/2014/main" val="20002"/>
                    </a:ext>
                  </a:extLst>
                </a:gridCol>
                <a:gridCol w="1673422">
                  <a:extLst>
                    <a:ext uri="{9D8B030D-6E8A-4147-A177-3AD203B41FA5}">
                      <a16:colId xmlns:a16="http://schemas.microsoft.com/office/drawing/2014/main" val="20003"/>
                    </a:ext>
                  </a:extLst>
                </a:gridCol>
              </a:tblGrid>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环节</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主要任务</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辩手分工</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时长</a:t>
                      </a:r>
                    </a:p>
                  </a:txBody>
                  <a:tcPr marL="45720" marR="45720"/>
                </a:tc>
                <a:extLst>
                  <a:ext uri="{0D108BD9-81ED-4DB2-BD59-A6C34878D82A}">
                    <a16:rowId xmlns:a16="http://schemas.microsoft.com/office/drawing/2014/main" val="10000"/>
                  </a:ext>
                </a:extLst>
              </a:tr>
              <a:tr h="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①立论</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正面论述己方观点</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正方一辩←→反方一辩</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双方各不超过3分钟</a:t>
                      </a:r>
                    </a:p>
                  </a:txBody>
                  <a:tcPr marL="45720" marR="45720"/>
                </a:tc>
                <a:extLst>
                  <a:ext uri="{0D108BD9-81ED-4DB2-BD59-A6C34878D82A}">
                    <a16:rowId xmlns:a16="http://schemas.microsoft.com/office/drawing/2014/main" val="10001"/>
                  </a:ext>
                </a:extLst>
              </a:tr>
              <a:tr h="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②攻辩</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质疑对方观点,回答对方提问</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正方二辩←→反方二辩</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双方各不超过3分钟</a:t>
                      </a:r>
                    </a:p>
                  </a:txBody>
                  <a:tcPr marL="45720" marR="45720"/>
                </a:tc>
                <a:extLst>
                  <a:ext uri="{0D108BD9-81ED-4DB2-BD59-A6C34878D82A}">
                    <a16:rowId xmlns:a16="http://schemas.microsoft.com/office/drawing/2014/main" val="10002"/>
                  </a:ext>
                </a:extLst>
              </a:tr>
              <a:tr h="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③自由辩论</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轮流发言,强调己方观点,反驳对方观点</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正方←→反方</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双方各不超过3分钟</a:t>
                      </a:r>
                    </a:p>
                  </a:txBody>
                  <a:tcPr marL="45720" marR="45720"/>
                </a:tc>
                <a:extLst>
                  <a:ext uri="{0D108BD9-81ED-4DB2-BD59-A6C34878D82A}">
                    <a16:rowId xmlns:a16="http://schemas.microsoft.com/office/drawing/2014/main" val="10003"/>
                  </a:ext>
                </a:extLst>
              </a:tr>
              <a:tr h="13981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④总结陈词</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对辩论进行总结</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正方三辩←→反方三辩</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双方各不超过3分钟</a:t>
                      </a:r>
                    </a:p>
                  </a:txBody>
                  <a:tcPr marL="45720" marR="45720"/>
                </a:tc>
                <a:extLst>
                  <a:ext uri="{0D108BD9-81ED-4DB2-BD59-A6C34878D82A}">
                    <a16:rowId xmlns:a16="http://schemas.microsoft.com/office/drawing/2014/main" val="10004"/>
                  </a:ext>
                </a:extLst>
              </a:tr>
            </a:tbl>
          </a:graphicData>
        </a:graphic>
      </p:graphicFrame>
    </p:spTree>
    <p:custDataLst>
      <p:custData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354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(2017邵阳,28&lt;文题二&gt;)写作与表达。(50分)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“我原想收获一缕春风,你却给了我整个春天。”汪国真的诗句是否让你有些感慨?请以“</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,让</a:t>
            </a:r>
            <a:br>
              <a:rPr dirty="0"/>
            </a:br>
            <a:r>
              <a:rPr lang="zh-CN" altLang="en-US" sz="1417" kern="0" dirty="0">
                <a:solidFill>
                  <a:srgbClr val="000000"/>
                </a:solidFill>
                <a:latin typeface="Times New Roman" pitchFamily="65" charset="-122"/>
                <a:ea typeface="宋体" pitchFamily="65" charset="-122"/>
              </a:rPr>
              <a:t>我怎样感谢你”为题,写一篇作文。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要求:①请将题目补充完整后再作文;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②立意自定,文体不限,不少于600字;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③文中不得出现真实的地名、人名;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④卷面整洁,字迹清楚。</a:t>
            </a:r>
            <a:endParaRPr lang="zh-CN" altLang="en-US" dirty="0"/>
          </a:p>
        </p:txBody>
      </p:sp>
      <p:sp>
        <p:nvSpPr>
          <p:cNvPr id="3" name="TextBox 2"/>
          <p:cNvSpPr txBox="1"/>
          <p:nvPr/>
        </p:nvSpPr>
        <p:spPr>
          <a:xfrm>
            <a:off x="720000" y="3281546"/>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这是一道半命题作文题。首先补全作文题目,横线处可以填具体可感的人或物,如朋友、妈</a:t>
            </a:r>
            <a:br>
              <a:rPr dirty="0"/>
            </a:br>
            <a:r>
              <a:rPr lang="zh-CN" altLang="en-US" sz="1417" kern="0" dirty="0">
                <a:solidFill>
                  <a:srgbClr val="000000"/>
                </a:solidFill>
                <a:latin typeface="Times New Roman" pitchFamily="65" charset="-122"/>
                <a:ea typeface="宋体" pitchFamily="65" charset="-122"/>
              </a:rPr>
              <a:t>妈、奶奶、老师、陌生人、书本等;也可以填抽象的概念,如挫折、成功、时光、友谊等。如果写记叙文,</a:t>
            </a:r>
            <a:br>
              <a:rPr dirty="0"/>
            </a:br>
            <a:r>
              <a:rPr lang="zh-CN" altLang="en-US" sz="1417" kern="0" dirty="0">
                <a:solidFill>
                  <a:srgbClr val="000000"/>
                </a:solidFill>
                <a:latin typeface="Times New Roman" pitchFamily="65" charset="-122"/>
                <a:ea typeface="宋体" pitchFamily="65" charset="-122"/>
              </a:rPr>
              <a:t>可从自己的生活中选取典型事例,文章情感的表达要围绕“感谢”展开,写出真情实感;如果写议论文,注</a:t>
            </a:r>
            <a:br>
              <a:rPr dirty="0"/>
            </a:br>
            <a:r>
              <a:rPr lang="zh-CN" altLang="en-US" sz="1417" kern="0" dirty="0">
                <a:solidFill>
                  <a:srgbClr val="000000"/>
                </a:solidFill>
                <a:latin typeface="Times New Roman" pitchFamily="65" charset="-122"/>
                <a:ea typeface="宋体" pitchFamily="65" charset="-122"/>
              </a:rPr>
              <a:t>意采用严谨有序的思路展开论证,可以首先确定一个中心论点即感谢的对象,然后论述为什么要感谢它。</a:t>
            </a:r>
            <a:endParaRPr lang="zh-CN" altLang="en-US" dirty="0"/>
          </a:p>
        </p:txBody>
      </p:sp>
    </p:spTree>
    <p:custDataLst>
      <p:custData r:id="rId1"/>
    </p:custData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34859"/>
            <a:ext cx="8505000" cy="3335528"/>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500" dirty="0">
                <a:solidFill>
                  <a:schemeClr val="accent6">
                    <a:lumMod val="75000"/>
                  </a:schemeClr>
                </a:solidFill>
                <a:latin typeface="Microsoft YaHei"/>
                <a:ea typeface="Microsoft YaHei"/>
                <a:cs typeface="Microsoft YaHei"/>
              </a:rPr>
              <a:t>考点五　话题作文</a:t>
            </a:r>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(2017</a:t>
            </a:r>
            <a:r>
              <a:rPr lang="zh-CN" altLang="en-US" sz="1417" kern="0" dirty="0">
                <a:solidFill>
                  <a:srgbClr val="000000"/>
                </a:solidFill>
                <a:latin typeface="Times New Roman" pitchFamily="65" charset="-122"/>
                <a:ea typeface="宋体" pitchFamily="65" charset="-122"/>
              </a:rPr>
              <a:t>河北</a:t>
            </a:r>
            <a:r>
              <a:rPr lang="en-US" altLang="zh-CN" sz="1417" kern="0" dirty="0">
                <a:solidFill>
                  <a:srgbClr val="000000"/>
                </a:solidFill>
                <a:latin typeface="Times New Roman" pitchFamily="65" charset="-122"/>
                <a:ea typeface="宋体" pitchFamily="65" charset="-122"/>
              </a:rPr>
              <a:t>,22)</a:t>
            </a:r>
            <a:r>
              <a:rPr lang="zh-CN" altLang="en-US" sz="1417" kern="0" dirty="0">
                <a:solidFill>
                  <a:srgbClr val="000000"/>
                </a:solidFill>
                <a:latin typeface="Times New Roman" pitchFamily="65" charset="-122"/>
                <a:ea typeface="宋体" pitchFamily="65" charset="-122"/>
              </a:rPr>
              <a:t>作文。</a:t>
            </a:r>
            <a:r>
              <a:rPr lang="en-US" altLang="zh-CN" sz="1417" kern="0" dirty="0">
                <a:solidFill>
                  <a:srgbClr val="000000"/>
                </a:solidFill>
                <a:latin typeface="Times New Roman" pitchFamily="65" charset="-122"/>
                <a:ea typeface="宋体" pitchFamily="65" charset="-122"/>
              </a:rPr>
              <a:t>(50</a:t>
            </a:r>
            <a:r>
              <a:rPr lang="zh-CN" altLang="en-US" sz="1417" kern="0" dirty="0">
                <a:solidFill>
                  <a:srgbClr val="000000"/>
                </a:solidFill>
                <a:latin typeface="Times New Roman" pitchFamily="65" charset="-122"/>
                <a:ea typeface="宋体" pitchFamily="65" charset="-122"/>
              </a:rPr>
              <a:t>分</a:t>
            </a:r>
            <a:r>
              <a:rPr lang="en-US" altLang="zh-CN" sz="1417" kern="0" dirty="0">
                <a:solidFill>
                  <a:srgbClr val="000000"/>
                </a:solidFill>
                <a:latin typeface="Times New Roman" pitchFamily="65" charset="-122"/>
                <a:ea typeface="宋体" pitchFamily="65" charset="-122"/>
              </a:rPr>
              <a:t>)</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“了不起”的意思是</a:t>
            </a:r>
            <a:r>
              <a:rPr lang="en-US" altLang="zh-CN" sz="1417" kern="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不平凡</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优点</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突出。②重大</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严重。根据你对这个词语的理解</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请以“了不起”为</a:t>
            </a:r>
            <a:br>
              <a:rPr lang="zh-CN" altLang="en-US" sz="1600" dirty="0"/>
            </a:br>
            <a:r>
              <a:rPr lang="zh-CN" altLang="en-US" sz="1417" kern="0" dirty="0">
                <a:solidFill>
                  <a:srgbClr val="000000"/>
                </a:solidFill>
                <a:latin typeface="Times New Roman" pitchFamily="65" charset="-122"/>
                <a:ea typeface="宋体" pitchFamily="65" charset="-122"/>
              </a:rPr>
              <a:t>话题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写一篇文章。</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要求</a:t>
            </a:r>
            <a:r>
              <a:rPr lang="en-US" altLang="zh-CN" sz="1417" kern="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题目自拟</a:t>
            </a:r>
            <a:r>
              <a:rPr lang="en-US" altLang="zh-CN" sz="1417" kern="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有真情实感</a:t>
            </a:r>
            <a:r>
              <a:rPr lang="en-US" altLang="zh-CN" sz="1417" kern="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文体不限</a:t>
            </a:r>
            <a:r>
              <a:rPr lang="en-US" altLang="zh-CN" sz="1417" kern="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不少于</a:t>
            </a:r>
            <a:r>
              <a:rPr lang="en-US" altLang="zh-CN" sz="1417" kern="0" dirty="0">
                <a:solidFill>
                  <a:srgbClr val="000000"/>
                </a:solidFill>
                <a:latin typeface="Times New Roman" pitchFamily="65" charset="-122"/>
                <a:ea typeface="宋体" pitchFamily="65" charset="-122"/>
              </a:rPr>
              <a:t>600</a:t>
            </a:r>
            <a:r>
              <a:rPr lang="zh-CN" altLang="en-US" sz="1417" kern="0" dirty="0">
                <a:solidFill>
                  <a:srgbClr val="000000"/>
                </a:solidFill>
                <a:latin typeface="Times New Roman" pitchFamily="65" charset="-122"/>
                <a:ea typeface="宋体" pitchFamily="65" charset="-122"/>
              </a:rPr>
              <a:t>字</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写成诗歌不少于</a:t>
            </a:r>
            <a:r>
              <a:rPr lang="en-US" altLang="zh-CN" sz="1417" kern="0" dirty="0">
                <a:solidFill>
                  <a:srgbClr val="000000"/>
                </a:solidFill>
                <a:latin typeface="Times New Roman" pitchFamily="65" charset="-122"/>
                <a:ea typeface="宋体" pitchFamily="65" charset="-122"/>
              </a:rPr>
              <a:t>30</a:t>
            </a:r>
            <a:r>
              <a:rPr lang="zh-CN" altLang="en-US" sz="1417" kern="0" dirty="0">
                <a:solidFill>
                  <a:srgbClr val="000000"/>
                </a:solidFill>
                <a:latin typeface="Times New Roman" pitchFamily="65" charset="-122"/>
                <a:ea typeface="宋体" pitchFamily="65" charset="-122"/>
              </a:rPr>
              <a:t>行</a:t>
            </a:r>
            <a:r>
              <a:rPr lang="en-US" altLang="zh-CN" sz="1417" kern="0" dirty="0">
                <a:solidFill>
                  <a:srgbClr val="000000"/>
                </a:solidFill>
                <a:latin typeface="Times New Roman" pitchFamily="65" charset="-122"/>
                <a:ea typeface="宋体" pitchFamily="65" charset="-122"/>
              </a:rPr>
              <a:t>);⑤</a:t>
            </a:r>
            <a:r>
              <a:rPr lang="zh-CN" altLang="en-US" sz="1417" kern="0" dirty="0">
                <a:solidFill>
                  <a:srgbClr val="000000"/>
                </a:solidFill>
                <a:latin typeface="Times New Roman" pitchFamily="65" charset="-122"/>
                <a:ea typeface="宋体" pitchFamily="65" charset="-122"/>
              </a:rPr>
              <a:t>文章中不要出现真</a:t>
            </a:r>
            <a:br>
              <a:rPr lang="zh-CN" altLang="en-US" sz="1600" dirty="0"/>
            </a:br>
            <a:r>
              <a:rPr lang="zh-CN" altLang="en-US" sz="1417" kern="0" dirty="0">
                <a:solidFill>
                  <a:srgbClr val="000000"/>
                </a:solidFill>
                <a:latin typeface="Times New Roman" pitchFamily="65" charset="-122"/>
                <a:ea typeface="宋体" pitchFamily="65" charset="-122"/>
              </a:rPr>
              <a:t>实的地名、校名和人名。</a:t>
            </a:r>
            <a:endParaRPr lang="zh-CN" altLang="en-US" sz="1600" dirty="0"/>
          </a:p>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话题作文内容灵活</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不限制学生思路</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贴近社会生活</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同时也能让学生关注自身的成长。以“了</a:t>
            </a:r>
            <a:br>
              <a:rPr lang="zh-CN" altLang="en-US" sz="1600" dirty="0"/>
            </a:br>
            <a:r>
              <a:rPr lang="zh-CN" altLang="en-US" sz="1417" kern="0" dirty="0">
                <a:solidFill>
                  <a:srgbClr val="000000"/>
                </a:solidFill>
                <a:latin typeface="Times New Roman" pitchFamily="65" charset="-122"/>
                <a:ea typeface="宋体" pitchFamily="65" charset="-122"/>
              </a:rPr>
              <a:t>不起”为话题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起到了正面积极的引导作用</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学生可以畅谈自己通过努力</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了不起地做成了某事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很自豪</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也</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可以用“了不起”来赞扬身边的人或事,如赞扬亲人为自己、为家庭付出的伟大;还可以写社会中发生的</a:t>
            </a:r>
            <a:br>
              <a:rPr dirty="0"/>
            </a:br>
            <a:r>
              <a:rPr lang="zh-CN" altLang="en-US" sz="1417" kern="0" dirty="0">
                <a:solidFill>
                  <a:srgbClr val="000000"/>
                </a:solidFill>
                <a:latin typeface="Times New Roman" pitchFamily="65" charset="-122"/>
                <a:ea typeface="宋体" pitchFamily="65" charset="-122"/>
              </a:rPr>
              <a:t>一些了不起的事迹,体现学生的社会责任感。</a:t>
            </a:r>
            <a:endParaRPr lang="zh-CN" altLang="en-US" dirty="0"/>
          </a:p>
        </p:txBody>
      </p:sp>
    </p:spTree>
    <p:custDataLst>
      <p:custData r:id="rId1"/>
    </p:custData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38098"/>
            <a:ext cx="8505000" cy="3046603"/>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2018—2020年模拟·专项题组</a:t>
            </a:r>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考点一　小作文</a:t>
            </a:r>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(2020长沙一模,26)语言表述。(10分)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4月23日是“世界读书日”,长沙市某学校拟开展“书香进校园”的主题阅读活动,初二语文组举行了讨论</a:t>
            </a:r>
            <a:br>
              <a:rPr dirty="0"/>
            </a:br>
            <a:r>
              <a:rPr lang="zh-CN" altLang="en-US" sz="1417" kern="0" dirty="0">
                <a:solidFill>
                  <a:srgbClr val="000000"/>
                </a:solidFill>
                <a:latin typeface="Times New Roman" pitchFamily="65" charset="-122"/>
                <a:ea typeface="宋体" pitchFamily="65" charset="-122"/>
              </a:rPr>
              <a:t>会,以下是讨论内容节选: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刘老师:我们可以举办有关名著阅读的征文比赛,既促进学生的阅读兴趣,又与写作紧密结合,有效促进学</a:t>
            </a:r>
            <a:br>
              <a:rPr dirty="0"/>
            </a:br>
            <a:r>
              <a:rPr lang="zh-CN" altLang="en-US" sz="1417" kern="0" dirty="0">
                <a:solidFill>
                  <a:srgbClr val="000000"/>
                </a:solidFill>
                <a:latin typeface="Times New Roman" pitchFamily="65" charset="-122"/>
                <a:ea typeface="宋体" pitchFamily="65" charset="-122"/>
              </a:rPr>
              <a:t>生作文水平。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王老师:这个主意不错!语文教材八年级下册第三单元的写作主题是“学写读后感”,我们可以把作文形式</a:t>
            </a:r>
            <a:br>
              <a:rPr dirty="0"/>
            </a:br>
            <a:r>
              <a:rPr lang="zh-CN" altLang="en-US" sz="1417" kern="0" dirty="0">
                <a:solidFill>
                  <a:srgbClr val="000000"/>
                </a:solidFill>
                <a:latin typeface="Times New Roman" pitchFamily="65" charset="-122"/>
                <a:ea typeface="宋体" pitchFamily="65" charset="-122"/>
              </a:rPr>
              <a:t>定为读后感,这样学生更能明确写作方向。</a:t>
            </a:r>
            <a:endParaRPr lang="zh-CN" altLang="en-US" dirty="0"/>
          </a:p>
        </p:txBody>
      </p:sp>
      <p:pic>
        <p:nvPicPr>
          <p:cNvPr id="3" name="图片 2"/>
          <p:cNvPicPr>
            <a:picLocks noChangeAspect="1"/>
          </p:cNvPicPr>
          <p:nvPr/>
        </p:nvPicPr>
        <p:blipFill>
          <a:blip r:embed="rId4"/>
          <a:stretch>
            <a:fillRect/>
          </a:stretch>
        </p:blipFill>
        <p:spPr>
          <a:xfrm>
            <a:off x="758822" y="910899"/>
            <a:ext cx="7632700" cy="482600"/>
          </a:xfrm>
          <a:prstGeom prst="rect">
            <a:avLst/>
          </a:prstGeom>
        </p:spPr>
      </p:pic>
    </p:spTree>
    <p:custDataLst>
      <p:custData r:id="rId1"/>
    </p:custData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30083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李老师:我们初二年级正在进行《傅雷家书》和《钢铁是怎样炼成的》的整本书阅读,学生可以围绕其中</a:t>
            </a:r>
            <a:br>
              <a:rPr dirty="0"/>
            </a:br>
            <a:r>
              <a:rPr lang="zh-CN" altLang="en-US" sz="1417" kern="0" dirty="0">
                <a:solidFill>
                  <a:srgbClr val="000000"/>
                </a:solidFill>
                <a:latin typeface="Times New Roman" pitchFamily="65" charset="-122"/>
                <a:ea typeface="宋体" pitchFamily="65" charset="-122"/>
              </a:rPr>
              <a:t>的一本名著来谈读书心得,将阅读落到实处。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杨老师:好的!那我们就先在班级初评,大家动员全班学生积极参与,各班将评出的优秀作品交至初二年级</a:t>
            </a:r>
            <a:br>
              <a:rPr dirty="0"/>
            </a:br>
            <a:r>
              <a:rPr lang="zh-CN" altLang="en-US" sz="1417" kern="0" dirty="0">
                <a:solidFill>
                  <a:srgbClr val="000000"/>
                </a:solidFill>
                <a:latin typeface="Times New Roman" pitchFamily="65" charset="-122"/>
                <a:ea typeface="宋体" pitchFamily="65" charset="-122"/>
              </a:rPr>
              <a:t>杨红老师处。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任老师:为了保证参赛率,各班至少上交5篇作品,统一用作文稿纸誊写,稿件封面写明作者、班级、指导教</a:t>
            </a:r>
            <a:br>
              <a:rPr dirty="0"/>
            </a:br>
            <a:r>
              <a:rPr lang="zh-CN" altLang="en-US" sz="1417" kern="0" dirty="0">
                <a:solidFill>
                  <a:srgbClr val="000000"/>
                </a:solidFill>
                <a:latin typeface="Times New Roman" pitchFamily="65" charset="-122"/>
                <a:ea typeface="宋体" pitchFamily="65" charset="-122"/>
              </a:rPr>
              <a:t>师,截稿日期为4月10日。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根据以上信息,拟写一则征稿启事。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要求:①信息准确、有效;②语言简明、得体;③符合文体要求;④只需写通知的正文内容,不超过150字。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征稿启事</a:t>
            </a:r>
            <a:endParaRPr lang="zh-CN" altLang="en-US" dirty="0"/>
          </a:p>
        </p:txBody>
      </p:sp>
    </p:spTree>
    <p:custDataLst>
      <p:custData r:id="rId1"/>
    </p:custData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899691"/>
            <a:ext cx="8505000" cy="3680366"/>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初二全体同学:</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endParaRPr lang="zh-CN" altLang="en-US" sz="1600"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初二语文组</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2019年4月3日</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本题考查学生写作应用文的能力。注意格式,提取材料中的信息,并合理有序地表述:首先陈述</a:t>
            </a:r>
            <a:br>
              <a:rPr dirty="0"/>
            </a:br>
            <a:r>
              <a:rPr lang="zh-CN" altLang="en-US" sz="1417" kern="0" dirty="0">
                <a:solidFill>
                  <a:srgbClr val="000000"/>
                </a:solidFill>
                <a:latin typeface="Times New Roman" pitchFamily="65" charset="-122"/>
                <a:ea typeface="宋体" pitchFamily="65" charset="-122"/>
              </a:rPr>
              <a:t>此次活动的主题,其次罗列此次活动的具体要求,最后发出活动倡议。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例文赏析    为了响应我校“书香进校园”的主题阅读活动,初二年级将举办名著阅读征文比赛,围绕《傅</a:t>
            </a:r>
            <a:br>
              <a:rPr dirty="0"/>
            </a:br>
            <a:r>
              <a:rPr lang="zh-CN" altLang="en-US" sz="1417" kern="0" dirty="0">
                <a:solidFill>
                  <a:srgbClr val="000000"/>
                </a:solidFill>
                <a:latin typeface="Times New Roman" pitchFamily="65" charset="-122"/>
                <a:ea typeface="宋体" pitchFamily="65" charset="-122"/>
              </a:rPr>
              <a:t>雷家书》或《钢铁是怎样炼成的》写一篇读后感。参与稿件一律用作文稿纸誊写,稿件封面标明作者、</a:t>
            </a:r>
            <a:br>
              <a:rPr dirty="0"/>
            </a:br>
            <a:r>
              <a:rPr lang="zh-CN" altLang="en-US" sz="1417" kern="0" dirty="0">
                <a:solidFill>
                  <a:srgbClr val="000000"/>
                </a:solidFill>
                <a:latin typeface="Times New Roman" pitchFamily="65" charset="-122"/>
                <a:ea typeface="宋体" pitchFamily="65" charset="-122"/>
              </a:rPr>
              <a:t>班级、指导教师等信息。各班至少上交5篇作品,于4月10日前交至初二年级杨红老师处。欢迎大家踊跃</a:t>
            </a:r>
            <a:br>
              <a:rPr dirty="0"/>
            </a:br>
            <a:r>
              <a:rPr lang="zh-CN" altLang="en-US" sz="1417" kern="0" dirty="0">
                <a:solidFill>
                  <a:srgbClr val="000000"/>
                </a:solidFill>
                <a:latin typeface="Times New Roman" pitchFamily="65" charset="-122"/>
                <a:ea typeface="宋体" pitchFamily="65" charset="-122"/>
              </a:rPr>
              <a:t>投稿。</a:t>
            </a:r>
            <a:endParaRPr lang="zh-CN" altLang="en-US" dirty="0"/>
          </a:p>
        </p:txBody>
      </p:sp>
    </p:spTree>
    <p:custDataLst>
      <p:custData r:id="rId1"/>
    </p:custData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75493"/>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(2020长沙四模,26)语言表述。(10分)</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班级拟开展“青年当自强不息”主题演讲活动,请参考下列材料,结合自己的认识,写一段演讲词。</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　自强不息的精神在个人修养、国家发展、历史进步等方面各有不同的表现。对于个人而</a:t>
            </a:r>
            <a:br>
              <a:rPr dirty="0"/>
            </a:br>
            <a:r>
              <a:rPr lang="zh-CN" altLang="en-US" sz="1417" kern="0" dirty="0">
                <a:solidFill>
                  <a:srgbClr val="000000"/>
                </a:solidFill>
                <a:latin typeface="Times New Roman" pitchFamily="65" charset="-122"/>
                <a:ea typeface="宋体" pitchFamily="65" charset="-122"/>
              </a:rPr>
              <a:t>言,自信自立、勤学苦学、勇于开拓、面对逆境不屈不挠等,都是自强不息的表现。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　十九大报告对青少年寄予厚望:“青年兴则国家兴,青年强则国家强。青年一代有理想、有</a:t>
            </a:r>
            <a:br>
              <a:rPr dirty="0"/>
            </a:br>
            <a:r>
              <a:rPr lang="zh-CN" altLang="en-US" sz="1417" kern="0" dirty="0">
                <a:solidFill>
                  <a:srgbClr val="000000"/>
                </a:solidFill>
                <a:latin typeface="Times New Roman" pitchFamily="65" charset="-122"/>
                <a:ea typeface="宋体" pitchFamily="65" charset="-122"/>
              </a:rPr>
              <a:t>本领、有担当,国家就有前途,民族就有希望</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中华民族伟大复兴的中国梦终将在一代代青年的接力奋</a:t>
            </a:r>
            <a:br>
              <a:rPr dirty="0"/>
            </a:br>
            <a:r>
              <a:rPr lang="zh-CN" altLang="en-US" sz="1417" kern="0" dirty="0">
                <a:solidFill>
                  <a:srgbClr val="000000"/>
                </a:solidFill>
                <a:latin typeface="Times New Roman" pitchFamily="65" charset="-122"/>
                <a:ea typeface="宋体" pitchFamily="65" charset="-122"/>
              </a:rPr>
              <a:t>斗中变为现实。”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【材料三】　最近,中国华为技术有限公司遭受美国大面积技术封锁。面对记者采访,华为创始人任正非</a:t>
            </a:r>
            <a:br>
              <a:rPr dirty="0"/>
            </a:br>
            <a:r>
              <a:rPr lang="zh-CN" altLang="en-US" sz="1417" kern="0" dirty="0">
                <a:solidFill>
                  <a:srgbClr val="000000"/>
                </a:solidFill>
                <a:latin typeface="Times New Roman" pitchFamily="65" charset="-122"/>
                <a:ea typeface="宋体" pitchFamily="65" charset="-122"/>
              </a:rPr>
              <a:t>说:“我们最重要的还是把我们自己能做的事做好,美国政府做的事不是我们能左右的。”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——新华网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要求:①观点明确;②语言富有感染力;③不超过200字。</a:t>
            </a:r>
            <a:endParaRPr lang="zh-CN" altLang="en-US" dirty="0"/>
          </a:p>
        </p:txBody>
      </p:sp>
    </p:spTree>
    <p:custDataLst>
      <p:custData r:id="rId1"/>
    </p:custData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008388"/>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本题考查学生演讲词的写作能力。注意演讲词的正确格式,围绕本次演讲活动的主题表达观</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点,根据材料,可以从国家、民族、个人三个方面展开论述,注意语言的准确性和感染力。</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    </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亲爱的同学们:</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大家好!今天我演讲的题目是《君子自强不息》。自强不息是中国传统文化的精髓,也是中华民族生生不</a:t>
            </a:r>
            <a:br>
              <a:rPr dirty="0"/>
            </a:br>
            <a:r>
              <a:rPr lang="zh-CN" altLang="en-US" sz="1417" kern="0" dirty="0">
                <a:solidFill>
                  <a:srgbClr val="000000"/>
                </a:solidFill>
                <a:latin typeface="Times New Roman" pitchFamily="65" charset="-122"/>
                <a:ea typeface="宋体" pitchFamily="65" charset="-122"/>
              </a:rPr>
              <a:t>息的精神源泉之一。作为当代中学生,新的历史时期赋予了我们新的责任。当我们听到关于辽宁航母、</a:t>
            </a:r>
            <a:br>
              <a:rPr dirty="0"/>
            </a:br>
            <a:r>
              <a:rPr lang="zh-CN" altLang="en-US" sz="1417" kern="0" dirty="0">
                <a:solidFill>
                  <a:srgbClr val="000000"/>
                </a:solidFill>
                <a:latin typeface="Times New Roman" pitchFamily="65" charset="-122"/>
                <a:ea typeface="宋体" pitchFamily="65" charset="-122"/>
              </a:rPr>
              <a:t>北斗卫星、一带一路等一系列振奋人心的消息,怎能不心潮澎湃?怎不为我们是中华儿女而感到骄傲?</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人的一生不可能一帆风顺,面对困难、挫折,我们必须勇于斗争,做最好的自己,迎接生命的阳光。自立自</a:t>
            </a:r>
            <a:br>
              <a:rPr dirty="0"/>
            </a:br>
            <a:r>
              <a:rPr lang="zh-CN" altLang="en-US" sz="1417" kern="0" dirty="0">
                <a:solidFill>
                  <a:srgbClr val="000000"/>
                </a:solidFill>
                <a:latin typeface="Times New Roman" pitchFamily="65" charset="-122"/>
                <a:ea typeface="宋体" pitchFamily="65" charset="-122"/>
              </a:rPr>
              <a:t>强,立志成才,为中华民族的伟大复兴而奋斗!</a:t>
            </a:r>
            <a:endParaRPr lang="zh-CN" altLang="en-US" dirty="0"/>
          </a:p>
        </p:txBody>
      </p:sp>
    </p:spTree>
    <p:custDataLst>
      <p:custData r:id="rId1"/>
    </p:custData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75493"/>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(2020永州一模,22)小作文。(8分)</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艾青的很多诗歌都具有很强的画面感,请你用文字生动描绘出下面这首诗歌的意境,至少运用两种以上的</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修辞手法,字数为120左右。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雪下着,下着,没有声音/雪下着,下着,一刻不停/洁白的雪,盖满了院子/洁白的雪,盖满了屋顶/整个世界多么</a:t>
            </a:r>
            <a:br>
              <a:rPr dirty="0"/>
            </a:br>
            <a:r>
              <a:rPr lang="zh-CN" altLang="en-US" sz="1417" kern="0" dirty="0">
                <a:solidFill>
                  <a:srgbClr val="000000"/>
                </a:solidFill>
                <a:latin typeface="Times New Roman" pitchFamily="65" charset="-122"/>
                <a:ea typeface="宋体" pitchFamily="65" charset="-122"/>
              </a:rPr>
              <a:t>静,多么静。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(节选自《下雪的早晨》)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本题考查学生解读诗歌、描绘诗歌画面的能力。诗歌通过描写清晨的雪景营造了静谧安适的</a:t>
            </a:r>
            <a:br>
              <a:rPr dirty="0"/>
            </a:br>
            <a:r>
              <a:rPr lang="zh-CN" altLang="en-US" sz="1417" kern="0" dirty="0">
                <a:solidFill>
                  <a:srgbClr val="000000"/>
                </a:solidFill>
                <a:latin typeface="Times New Roman" pitchFamily="65" charset="-122"/>
                <a:ea typeface="宋体" pitchFamily="65" charset="-122"/>
              </a:rPr>
              <a:t>氛围,描绘时,修辞手法的运用要恰当得体,同时要注意凸显意境。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例文赏析    清晨,寂静一片,似乎所有的声响都被掩盖了,原来,下雪了,下雪了!雪还在不停地下,空中、地上</a:t>
            </a:r>
            <a:br>
              <a:rPr dirty="0"/>
            </a:br>
            <a:r>
              <a:rPr lang="zh-CN" altLang="en-US" sz="1417" kern="0" dirty="0">
                <a:solidFill>
                  <a:srgbClr val="000000"/>
                </a:solidFill>
                <a:latin typeface="Times New Roman" pitchFamily="65" charset="-122"/>
                <a:ea typeface="宋体" pitchFamily="65" charset="-122"/>
              </a:rPr>
              <a:t>都是白茫茫一片。雪花纷纷,飘飘洒洒,宛如天鹅弹落的华羽;依依袅袅,亦如仙女剪碎的祥云;密密麻麻,恰</a:t>
            </a:r>
            <a:br>
              <a:rPr dirty="0"/>
            </a:br>
            <a:r>
              <a:rPr lang="zh-CN" altLang="en-US" sz="1417" kern="0" dirty="0">
                <a:solidFill>
                  <a:srgbClr val="000000"/>
                </a:solidFill>
                <a:latin typeface="Times New Roman" pitchFamily="65" charset="-122"/>
                <a:ea typeface="宋体" pitchFamily="65" charset="-122"/>
              </a:rPr>
              <a:t>似玉人摇落的梨花。看,远处的房屋上、院内外都卧着白雪,整个世界都是那么洁白,宁静。</a:t>
            </a:r>
            <a:endParaRPr lang="zh-CN" altLang="en-US" dirty="0"/>
          </a:p>
        </p:txBody>
      </p:sp>
    </p:spTree>
    <p:custDataLst>
      <p:custData r:id="rId1"/>
    </p:custData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73333"/>
            <a:ext cx="8505000" cy="2982740"/>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(2019长沙三模,25)语言表述。(10分)</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广场舞是城市文化的组成部分,广场舞的兴起是人们精神文化需求增长的体现,也是人们重视锻炼、注重</a:t>
            </a:r>
            <a:br>
              <a:rPr dirty="0"/>
            </a:br>
            <a:r>
              <a:rPr lang="zh-CN" altLang="en-US" sz="1417" kern="0" dirty="0">
                <a:solidFill>
                  <a:srgbClr val="000000"/>
                </a:solidFill>
                <a:latin typeface="Times New Roman" pitchFamily="65" charset="-122"/>
                <a:ea typeface="宋体" pitchFamily="65" charset="-122"/>
              </a:rPr>
              <a:t>养生的体现。但广场舞音乐扰民,却是一个不容忽视的问题,由此也频频引发矛盾与冲突。近日,某小区居</a:t>
            </a:r>
            <a:br>
              <a:rPr dirty="0"/>
            </a:br>
            <a:r>
              <a:rPr lang="zh-CN" altLang="en-US" sz="1417" kern="0" dirty="0">
                <a:solidFill>
                  <a:srgbClr val="000000"/>
                </a:solidFill>
                <a:latin typeface="Times New Roman" pitchFamily="65" charset="-122"/>
                <a:ea typeface="宋体" pitchFamily="65" charset="-122"/>
              </a:rPr>
              <a:t>民集资购买高音音箱,奏响分贝极高的噪音,强力干扰广场舞的旋律,令舞者们苦恼并气愤。</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请你以广场舞舞者或者附近居民的身份,给小区治安管理部门写一封短信,陈说自己对广场舞纠纷的看法,</a:t>
            </a:r>
            <a:br>
              <a:rPr dirty="0"/>
            </a:br>
            <a:r>
              <a:rPr lang="zh-CN" altLang="en-US" sz="1417" kern="0" dirty="0">
                <a:solidFill>
                  <a:srgbClr val="000000"/>
                </a:solidFill>
                <a:latin typeface="Times New Roman" pitchFamily="65" charset="-122"/>
                <a:ea typeface="宋体" pitchFamily="65" charset="-122"/>
              </a:rPr>
              <a:t>并为维护自身权益提出合理化建议。要求:表达简明、得体;符合书信格式;字数在150至200之间。</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短信应该包含两部分内容:对广场舞的看法、合理化的建议。要合理陈述自己的观点,并条理</a:t>
            </a:r>
            <a:br>
              <a:rPr dirty="0"/>
            </a:br>
            <a:r>
              <a:rPr lang="zh-CN" altLang="en-US" sz="1417" kern="0" dirty="0">
                <a:solidFill>
                  <a:srgbClr val="000000"/>
                </a:solidFill>
                <a:latin typeface="Times New Roman" pitchFamily="65" charset="-122"/>
                <a:ea typeface="宋体" pitchFamily="65" charset="-122"/>
              </a:rPr>
              <a:t>清楚地陈述理由。注意语言要干净利落。提出合理化建议要注意层次清楚,建议要合情合理,具有可操作</a:t>
            </a:r>
            <a:br>
              <a:rPr dirty="0"/>
            </a:br>
            <a:r>
              <a:rPr lang="zh-CN" altLang="en-US" sz="1417" kern="0" dirty="0">
                <a:solidFill>
                  <a:srgbClr val="000000"/>
                </a:solidFill>
                <a:latin typeface="Times New Roman" pitchFamily="65" charset="-122"/>
                <a:ea typeface="宋体" pitchFamily="65" charset="-122"/>
              </a:rPr>
              <a:t>性。另外,注意短信的正确格式。</a:t>
            </a:r>
            <a:endParaRPr lang="zh-CN" altLang="en-US" dirty="0"/>
          </a:p>
        </p:txBody>
      </p:sp>
    </p:spTree>
    <p:custDataLst>
      <p:custData r:id="rId1"/>
    </p:custData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4021742"/>
          </a:xfrm>
          <a:prstGeom prst="rect">
            <a:avLst/>
          </a:prstGeom>
          <a:noFill/>
        </p:spPr>
        <p:txBody>
          <a:bodyPr wrap="square" lIns="0" tIns="0" rIns="0" bIns="0" rtlCol="0">
            <a:spAutoFit/>
          </a:bodyPr>
          <a:lstStyle/>
          <a:p>
            <a:pPr eaLnBrk="0" latinLnBrk="1" hangingPunct="0">
              <a:lnSpc>
                <a:spcPct val="150000"/>
              </a:lnSpc>
              <a:spcBef>
                <a:spcPts val="141"/>
              </a:spcBef>
            </a:pPr>
            <a:r>
              <a:rPr lang="en-US" altLang="zh-CN" sz="1417" b="1" kern="0" dirty="0">
                <a:solidFill>
                  <a:srgbClr val="000000"/>
                </a:solidFill>
                <a:latin typeface="Times New Roman" pitchFamily="65" charset="-122"/>
                <a:ea typeface="宋体" pitchFamily="65" charset="-122"/>
              </a:rPr>
              <a:t>5.</a:t>
            </a:r>
            <a:r>
              <a:rPr lang="en-US" altLang="zh-CN" sz="1417" kern="0" dirty="0">
                <a:solidFill>
                  <a:srgbClr val="000000"/>
                </a:solidFill>
                <a:latin typeface="Times New Roman" pitchFamily="65" charset="-122"/>
                <a:ea typeface="宋体" pitchFamily="65" charset="-122"/>
              </a:rPr>
              <a:t>(2018</a:t>
            </a:r>
            <a:r>
              <a:rPr lang="zh-CN" altLang="en-US" sz="1417" kern="0" dirty="0">
                <a:solidFill>
                  <a:srgbClr val="000000"/>
                </a:solidFill>
                <a:latin typeface="Times New Roman" pitchFamily="65" charset="-122"/>
                <a:ea typeface="宋体" pitchFamily="65" charset="-122"/>
              </a:rPr>
              <a:t>长沙二模</a:t>
            </a:r>
            <a:r>
              <a:rPr lang="en-US" altLang="zh-CN" sz="1417" kern="0" dirty="0">
                <a:solidFill>
                  <a:srgbClr val="000000"/>
                </a:solidFill>
                <a:latin typeface="Times New Roman" pitchFamily="65" charset="-122"/>
                <a:ea typeface="宋体" pitchFamily="65" charset="-122"/>
              </a:rPr>
              <a:t>,26)</a:t>
            </a:r>
            <a:r>
              <a:rPr lang="zh-CN" altLang="en-US" sz="1417" kern="0" dirty="0">
                <a:solidFill>
                  <a:srgbClr val="000000"/>
                </a:solidFill>
                <a:latin typeface="Times New Roman" pitchFamily="65" charset="-122"/>
                <a:ea typeface="宋体" pitchFamily="65" charset="-122"/>
              </a:rPr>
              <a:t>阅读下面的文字</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以方旭父母的身份给学校的领导写一封简短的表扬信</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不超过</a:t>
            </a:r>
            <a:r>
              <a:rPr lang="en-US" altLang="zh-CN" sz="1417" kern="0" dirty="0">
                <a:solidFill>
                  <a:srgbClr val="000000"/>
                </a:solidFill>
                <a:latin typeface="Times New Roman" pitchFamily="65" charset="-122"/>
                <a:ea typeface="宋体" pitchFamily="65" charset="-122"/>
              </a:rPr>
              <a:t>200</a:t>
            </a:r>
            <a:br>
              <a:rPr lang="zh-CN" altLang="en-US" sz="1600" dirty="0"/>
            </a:br>
            <a:r>
              <a:rPr lang="zh-CN" altLang="en-US" sz="1417" kern="0" dirty="0">
                <a:solidFill>
                  <a:srgbClr val="000000"/>
                </a:solidFill>
                <a:latin typeface="Times New Roman" pitchFamily="65" charset="-122"/>
                <a:ea typeface="宋体" pitchFamily="65" charset="-122"/>
              </a:rPr>
              <a:t>字。</a:t>
            </a:r>
            <a:r>
              <a:rPr lang="en-US" altLang="zh-CN" sz="1417" kern="0" dirty="0">
                <a:solidFill>
                  <a:srgbClr val="000000"/>
                </a:solidFill>
                <a:latin typeface="Times New Roman" pitchFamily="65" charset="-122"/>
                <a:ea typeface="宋体" pitchFamily="65" charset="-122"/>
              </a:rPr>
              <a:t>(8</a:t>
            </a:r>
            <a:r>
              <a:rPr lang="zh-CN" altLang="en-US" sz="1417" kern="0" dirty="0">
                <a:solidFill>
                  <a:srgbClr val="000000"/>
                </a:solidFill>
                <a:latin typeface="Times New Roman" pitchFamily="65" charset="-122"/>
                <a:ea typeface="宋体" pitchFamily="65" charset="-122"/>
              </a:rPr>
              <a:t>分</a:t>
            </a:r>
            <a:r>
              <a:rPr lang="en-US" altLang="zh-CN" sz="1417" kern="0" dirty="0">
                <a:solidFill>
                  <a:srgbClr val="000000"/>
                </a:solidFill>
                <a:latin typeface="Times New Roman" pitchFamily="65" charset="-122"/>
                <a:ea typeface="宋体" pitchFamily="65" charset="-122"/>
              </a:rPr>
              <a:t>)</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陵江中学初三(1)班的方旭同学一个月前因患急性肺炎住进了医院,这期间他耽误了不少功课,同班同学高</a:t>
            </a:r>
            <a:br>
              <a:rPr dirty="0"/>
            </a:br>
            <a:r>
              <a:rPr lang="zh-CN" altLang="en-US" sz="1417" kern="0" dirty="0">
                <a:solidFill>
                  <a:srgbClr val="000000"/>
                </a:solidFill>
                <a:latin typeface="Times New Roman" pitchFamily="65" charset="-122"/>
                <a:ea typeface="宋体" pitchFamily="65" charset="-122"/>
              </a:rPr>
              <a:t>远主动热心地为方旭补课整整二十天,帮助方旭补上了所有落下的功课。</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要明确这是以方旭父母的身份给学校的领导写的一封信。信中要阐明表扬理由,在叙事的基</a:t>
            </a:r>
            <a:br>
              <a:rPr dirty="0"/>
            </a:br>
            <a:r>
              <a:rPr lang="zh-CN" altLang="en-US" sz="1417" kern="0" dirty="0">
                <a:solidFill>
                  <a:srgbClr val="000000"/>
                </a:solidFill>
                <a:latin typeface="Times New Roman" pitchFamily="65" charset="-122"/>
                <a:ea typeface="宋体" pitchFamily="65" charset="-122"/>
              </a:rPr>
              <a:t>础上对表扬对象的帮助做恰当、诚恳的评价,揭示其精神实质,肯定对方的行为。注意在叙述时自然渗透</a:t>
            </a:r>
            <a:br>
              <a:rPr dirty="0"/>
            </a:br>
            <a:r>
              <a:rPr lang="zh-CN" altLang="en-US" sz="1417" kern="0" dirty="0">
                <a:solidFill>
                  <a:srgbClr val="000000"/>
                </a:solidFill>
                <a:latin typeface="Times New Roman" pitchFamily="65" charset="-122"/>
                <a:ea typeface="宋体" pitchFamily="65" charset="-122"/>
              </a:rPr>
              <a:t>感激之情,采用正确的书信格式进行写作。</a:t>
            </a:r>
            <a:endParaRPr lang="zh-CN" altLang="en-US" dirty="0"/>
          </a:p>
        </p:txBody>
      </p:sp>
    </p:spTree>
    <p:custDataLst>
      <p:custData r:id="rId1"/>
    </p:custData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3014671"/>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500" dirty="0">
                <a:solidFill>
                  <a:schemeClr val="accent6">
                    <a:lumMod val="75000"/>
                  </a:schemeClr>
                </a:solidFill>
                <a:latin typeface="Microsoft YaHei"/>
                <a:ea typeface="Microsoft YaHei"/>
                <a:cs typeface="Microsoft YaHei"/>
              </a:rPr>
              <a:t>考点二　全命题作文</a:t>
            </a:r>
          </a:p>
          <a:p>
            <a:pPr eaLnBrk="0" latinLnBrk="1" hangingPunct="0">
              <a:lnSpc>
                <a:spcPct val="150000"/>
              </a:lnSpc>
              <a:spcBef>
                <a:spcPts val="141"/>
              </a:spcBef>
            </a:pPr>
            <a:r>
              <a:rPr lang="en-US" altLang="zh-CN" sz="1417" b="1" kern="0" dirty="0">
                <a:solidFill>
                  <a:srgbClr val="000000"/>
                </a:solidFill>
                <a:latin typeface="Times New Roman" pitchFamily="65" charset="-122"/>
                <a:ea typeface="宋体" pitchFamily="65" charset="-122"/>
              </a:rPr>
              <a:t>1.</a:t>
            </a:r>
            <a:r>
              <a:rPr lang="en-US" altLang="zh-CN" sz="1417" kern="0" dirty="0">
                <a:solidFill>
                  <a:srgbClr val="000000"/>
                </a:solidFill>
                <a:latin typeface="Times New Roman" pitchFamily="65" charset="-122"/>
                <a:ea typeface="宋体" pitchFamily="65" charset="-122"/>
              </a:rPr>
              <a:t>(2020</a:t>
            </a:r>
            <a:r>
              <a:rPr lang="zh-CN" altLang="en-US" sz="1417" kern="0" dirty="0">
                <a:solidFill>
                  <a:srgbClr val="000000"/>
                </a:solidFill>
                <a:latin typeface="Times New Roman" pitchFamily="65" charset="-122"/>
                <a:ea typeface="宋体" pitchFamily="65" charset="-122"/>
              </a:rPr>
              <a:t>岳阳荣家湾二校联考改编</a:t>
            </a:r>
            <a:r>
              <a:rPr lang="en-US" altLang="zh-CN" sz="1417" kern="0" dirty="0">
                <a:solidFill>
                  <a:srgbClr val="000000"/>
                </a:solidFill>
                <a:latin typeface="Times New Roman" pitchFamily="65" charset="-122"/>
                <a:ea typeface="宋体" pitchFamily="65" charset="-122"/>
              </a:rPr>
              <a:t>,25)</a:t>
            </a:r>
            <a:r>
              <a:rPr lang="zh-CN" altLang="en-US" sz="1417" kern="0" dirty="0">
                <a:solidFill>
                  <a:srgbClr val="000000"/>
                </a:solidFill>
                <a:latin typeface="Times New Roman" pitchFamily="65" charset="-122"/>
                <a:ea typeface="宋体" pitchFamily="65" charset="-122"/>
              </a:rPr>
              <a:t>阅读下面的材料</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根据要求作文。</a:t>
            </a:r>
            <a:r>
              <a:rPr lang="en-US" altLang="zh-CN" sz="1417" kern="0" dirty="0">
                <a:solidFill>
                  <a:srgbClr val="000000"/>
                </a:solidFill>
                <a:latin typeface="Times New Roman" pitchFamily="65" charset="-122"/>
                <a:ea typeface="宋体" pitchFamily="65" charset="-122"/>
              </a:rPr>
              <a:t>(50</a:t>
            </a:r>
            <a:r>
              <a:rPr lang="zh-CN" altLang="en-US" sz="1417" kern="0" dirty="0">
                <a:solidFill>
                  <a:srgbClr val="000000"/>
                </a:solidFill>
                <a:latin typeface="Times New Roman" pitchFamily="65" charset="-122"/>
                <a:ea typeface="宋体" pitchFamily="65" charset="-122"/>
              </a:rPr>
              <a:t>分</a:t>
            </a:r>
            <a:r>
              <a:rPr lang="en-US" altLang="zh-CN" sz="1417" kern="0" dirty="0">
                <a:solidFill>
                  <a:srgbClr val="000000"/>
                </a:solidFill>
                <a:latin typeface="Times New Roman" pitchFamily="65" charset="-122"/>
                <a:ea typeface="宋体" pitchFamily="65" charset="-122"/>
              </a:rPr>
              <a:t>)</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长途跋涉时</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偶尔停下来</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倒一倒鞋中的沙砾</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前行的步伐将更有力</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风雨兼程中</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偶尔停下来</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听一听虫鸣鸟</a:t>
            </a:r>
            <a:br>
              <a:rPr lang="zh-CN" altLang="en-US" sz="1600" dirty="0"/>
            </a:br>
            <a:r>
              <a:rPr lang="zh-CN" altLang="en-US" sz="1417" kern="0" dirty="0">
                <a:solidFill>
                  <a:srgbClr val="000000"/>
                </a:solidFill>
                <a:latin typeface="Times New Roman" pitchFamily="65" charset="-122"/>
                <a:ea typeface="宋体" pitchFamily="65" charset="-122"/>
              </a:rPr>
              <a:t>叫</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心境会变得宁静而悠远。偶尔停下来</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回顾曾经忽略的感动</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生命的种种况味蓦然顿悟</a:t>
            </a:r>
            <a:r>
              <a:rPr lang="en-US" altLang="zh-CN" sz="1417" kern="0" dirty="0">
                <a:solidFill>
                  <a:srgbClr val="000000"/>
                </a:solidFill>
                <a:latin typeface="黑体" pitchFamily="65" charset="-122"/>
                <a:ea typeface="宋体" pitchFamily="65" charset="-122"/>
              </a:rPr>
              <a:t>……</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请根据自己的阅读体验和生活经历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以“偶尔停下来”为题写一篇文章。</a:t>
            </a:r>
            <a:endParaRPr lang="zh-CN" altLang="en-US" sz="1600"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偶尔停下来,是为了某个人、某处景或某件事,或因为有所触动,或因为有所启发,等等。人物的</a:t>
            </a:r>
            <a:br>
              <a:rPr dirty="0"/>
            </a:br>
            <a:r>
              <a:rPr lang="zh-CN" altLang="en-US" sz="1417" kern="0" dirty="0">
                <a:solidFill>
                  <a:srgbClr val="000000"/>
                </a:solidFill>
                <a:latin typeface="Times New Roman" pitchFamily="65" charset="-122"/>
                <a:ea typeface="宋体" pitchFamily="65" charset="-122"/>
              </a:rPr>
              <a:t>刻画宜采用多种描写手法,场景、事件的叙述应有点有面,注意细节描写,写出真情实感。可以表达某个观</a:t>
            </a:r>
            <a:br>
              <a:rPr dirty="0"/>
            </a:br>
            <a:r>
              <a:rPr lang="zh-CN" altLang="en-US" sz="1417" kern="0" dirty="0">
                <a:solidFill>
                  <a:srgbClr val="000000"/>
                </a:solidFill>
                <a:latin typeface="Times New Roman" pitchFamily="65" charset="-122"/>
                <a:ea typeface="宋体" pitchFamily="65" charset="-122"/>
              </a:rPr>
              <a:t>点,如“不要一个劲地往前赶,应该适时停下”,围绕观点展开论证,做到旁征博引,注意语言的严谨与凝</a:t>
            </a:r>
            <a:br>
              <a:rPr dirty="0"/>
            </a:br>
            <a:r>
              <a:rPr lang="zh-CN" altLang="en-US" sz="1417" kern="0" dirty="0">
                <a:solidFill>
                  <a:srgbClr val="000000"/>
                </a:solidFill>
                <a:latin typeface="Times New Roman" pitchFamily="65" charset="-122"/>
                <a:ea typeface="宋体" pitchFamily="65" charset="-122"/>
              </a:rPr>
              <a:t>练。</a:t>
            </a:r>
            <a:endParaRPr lang="zh-CN" altLang="en-US" dirty="0"/>
          </a:p>
        </p:txBody>
      </p:sp>
    </p:spTree>
    <p:custDataLst>
      <p:custData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35579"/>
            <a:ext cx="8505000" cy="233474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考点四　材料作文</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1.(2020常德,24)阅读下面的材料,根据要求写作。(50分)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汤杏芳是杭州电子科技大学的一位宿管阿姨,今年50岁,出生在农村。读小学时,便对写作产生了浓厚的兴</a:t>
            </a:r>
            <a:br>
              <a:rPr dirty="0"/>
            </a:br>
            <a:r>
              <a:rPr lang="zh-CN" altLang="en-US" sz="1417" kern="0" dirty="0">
                <a:solidFill>
                  <a:srgbClr val="000000"/>
                </a:solidFill>
                <a:latin typeface="Times New Roman" pitchFamily="65" charset="-122"/>
                <a:ea typeface="宋体" pitchFamily="65" charset="-122"/>
              </a:rPr>
              <a:t>趣。小学毕业后,她在家种地,写作成为她唯一的爱好。汤杏芳用文字记录点滴,表达情感的同时也用文字</a:t>
            </a:r>
            <a:br>
              <a:rPr dirty="0"/>
            </a:br>
            <a:r>
              <a:rPr lang="zh-CN" altLang="en-US" sz="1417" kern="0" dirty="0">
                <a:solidFill>
                  <a:srgbClr val="000000"/>
                </a:solidFill>
                <a:latin typeface="Times New Roman" pitchFamily="65" charset="-122"/>
                <a:ea typeface="宋体" pitchFamily="65" charset="-122"/>
              </a:rPr>
              <a:t>激励自己。渐渐地,写作变成了她每天的习惯。后来,她成了一名宿管,在忙碌的工作和生活之余,笔耕不</a:t>
            </a:r>
            <a:br>
              <a:rPr dirty="0"/>
            </a:br>
            <a:r>
              <a:rPr lang="zh-CN" altLang="en-US" sz="1417" kern="0" dirty="0">
                <a:solidFill>
                  <a:srgbClr val="000000"/>
                </a:solidFill>
                <a:latin typeface="Times New Roman" pitchFamily="65" charset="-122"/>
                <a:ea typeface="宋体" pitchFamily="65" charset="-122"/>
              </a:rPr>
              <a:t>辍,6年时间里,写下了6部中长篇网络小说,总共约200万字。2018年,汤杏芳成为浙江省网络作家协会会</a:t>
            </a:r>
            <a:br>
              <a:rPr dirty="0"/>
            </a:br>
            <a:r>
              <a:rPr lang="zh-CN" altLang="en-US" sz="1417" kern="0" dirty="0">
                <a:solidFill>
                  <a:srgbClr val="000000"/>
                </a:solidFill>
                <a:latin typeface="Times New Roman" pitchFamily="65" charset="-122"/>
                <a:ea typeface="宋体" pitchFamily="65" charset="-122"/>
              </a:rPr>
              <a:t>员。2019年11月,她受到学校邀请,担任学校写作公开课的老师,终于“圆了自己的老师梦”。</a:t>
            </a:r>
            <a:endParaRPr lang="zh-CN" altLang="en-US" dirty="0"/>
          </a:p>
        </p:txBody>
      </p:sp>
    </p:spTree>
    <p:custDataLst>
      <p:custData r:id="rId1"/>
    </p:custData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726789"/>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(2020衡阳模拟,31)作文。(50分)</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致敬英雄,我们把崇高的信念根植于心;</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致敬奋斗者,我们让拼搏的精神蓬勃发展;</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致敬青春,我们以梦为马,不负韶华;</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致敬大自然,我们感恩珍惜,和谐共生。</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致敬一个人,致敬一棵树,致敬一段时光,致敬一个时代</a:t>
            </a:r>
            <a:r>
              <a:rPr lang="zh-CN" altLang="en-US" sz="1417" kern="0" dirty="0">
                <a:solidFill>
                  <a:srgbClr val="000000"/>
                </a:solidFill>
                <a:latin typeface="黑体" pitchFamily="65" charset="-122"/>
                <a:ea typeface="宋体" pitchFamily="65" charset="-122"/>
              </a:rPr>
              <a:t>……</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让我们拿起手中的笔,写下心中的那份敬意吧。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请以“致敬”为题,写一篇不少于600字的文章。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要求:(1)文体不限。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(2)写出自己的真情实感,拒绝抄袭。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(3)请不要出现真实的人名与校名。</a:t>
            </a:r>
            <a:endParaRPr lang="zh-CN" altLang="en-US" dirty="0"/>
          </a:p>
        </p:txBody>
      </p:sp>
    </p:spTree>
    <p:custDataLst>
      <p:custData r:id="rId1"/>
    </p:custData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944105"/>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致敬</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表达敬意。可以致敬具体的某个人</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凸显其闪光之处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也可以是致敬抽象的概念</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当然</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要</a:t>
            </a:r>
            <a:br>
              <a:rPr lang="zh-CN" altLang="en-US" sz="1600" dirty="0"/>
            </a:br>
            <a:r>
              <a:rPr lang="zh-CN" altLang="en-US" sz="1417" kern="0" dirty="0">
                <a:solidFill>
                  <a:srgbClr val="000000"/>
                </a:solidFill>
                <a:latin typeface="Times New Roman" pitchFamily="65" charset="-122"/>
                <a:ea typeface="宋体" pitchFamily="65" charset="-122"/>
              </a:rPr>
              <a:t>做到化虚为实。如果是写议论文</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可以采用并列式的分论点展开论证</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也可以采用“是什么</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为什么</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怎</a:t>
            </a:r>
            <a:br>
              <a:rPr lang="zh-CN" altLang="en-US" sz="1600" dirty="0"/>
            </a:br>
            <a:r>
              <a:rPr lang="zh-CN" altLang="en-US" sz="1417" kern="0" dirty="0">
                <a:solidFill>
                  <a:srgbClr val="000000"/>
                </a:solidFill>
                <a:latin typeface="Times New Roman" pitchFamily="65" charset="-122"/>
                <a:ea typeface="宋体" pitchFamily="65" charset="-122"/>
              </a:rPr>
              <a:t>么做”的方式展开论证</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力求严谨有序又不乏感染力</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如果选择记叙文</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注意写出真情实感。</a:t>
            </a:r>
            <a:endParaRPr lang="zh-CN" altLang="en-US" dirty="0"/>
          </a:p>
        </p:txBody>
      </p:sp>
    </p:spTree>
    <p:custDataLst>
      <p:custData r:id="rId1"/>
    </p:custData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14348" y="1127115"/>
            <a:ext cx="8505000" cy="3335528"/>
          </a:xfrm>
          <a:prstGeom prst="rect">
            <a:avLst/>
          </a:prstGeom>
          <a:noFill/>
        </p:spPr>
        <p:txBody>
          <a:bodyPr wrap="square" lIns="0" tIns="0" rIns="0" bIns="0" rtlCol="0">
            <a:spAutoFit/>
          </a:bodyPr>
          <a:lstStyle/>
          <a:p>
            <a:pPr eaLnBrk="0" latinLnBrk="1" hangingPunct="0">
              <a:lnSpc>
                <a:spcPct val="150000"/>
              </a:lnSpc>
              <a:spcBef>
                <a:spcPts val="141"/>
              </a:spcBef>
            </a:pPr>
            <a:r>
              <a:rPr lang="en-US" altLang="zh-CN" sz="1417" b="1" kern="0" dirty="0">
                <a:solidFill>
                  <a:srgbClr val="000000"/>
                </a:solidFill>
                <a:latin typeface="Times New Roman" pitchFamily="65" charset="-122"/>
                <a:ea typeface="宋体" pitchFamily="65" charset="-122"/>
              </a:rPr>
              <a:t>3.</a:t>
            </a:r>
            <a:r>
              <a:rPr lang="en-US" altLang="zh-CN" sz="1417" kern="0" dirty="0">
                <a:solidFill>
                  <a:srgbClr val="000000"/>
                </a:solidFill>
                <a:latin typeface="Times New Roman" pitchFamily="65" charset="-122"/>
                <a:ea typeface="宋体" pitchFamily="65" charset="-122"/>
              </a:rPr>
              <a:t>(2018</a:t>
            </a:r>
            <a:r>
              <a:rPr lang="zh-CN" altLang="en-US" sz="1417" kern="0" dirty="0">
                <a:solidFill>
                  <a:srgbClr val="000000"/>
                </a:solidFill>
                <a:latin typeface="Times New Roman" pitchFamily="65" charset="-122"/>
                <a:ea typeface="宋体" pitchFamily="65" charset="-122"/>
              </a:rPr>
              <a:t>岳阳一模</a:t>
            </a:r>
            <a:r>
              <a:rPr lang="en-US" altLang="zh-CN" sz="1417" kern="0" dirty="0">
                <a:solidFill>
                  <a:srgbClr val="000000"/>
                </a:solidFill>
                <a:latin typeface="Times New Roman" pitchFamily="65" charset="-122"/>
                <a:ea typeface="宋体" pitchFamily="65" charset="-122"/>
              </a:rPr>
              <a:t>,23)</a:t>
            </a:r>
            <a:r>
              <a:rPr lang="zh-CN" altLang="en-US" sz="1417" kern="0" dirty="0">
                <a:solidFill>
                  <a:srgbClr val="000000"/>
                </a:solidFill>
                <a:latin typeface="Times New Roman" pitchFamily="65" charset="-122"/>
                <a:ea typeface="宋体" pitchFamily="65" charset="-122"/>
              </a:rPr>
              <a:t>作文。</a:t>
            </a:r>
            <a:r>
              <a:rPr lang="en-US" altLang="zh-CN" sz="1417" kern="0" dirty="0">
                <a:solidFill>
                  <a:srgbClr val="000000"/>
                </a:solidFill>
                <a:latin typeface="Times New Roman" pitchFamily="65" charset="-122"/>
                <a:ea typeface="宋体" pitchFamily="65" charset="-122"/>
              </a:rPr>
              <a:t>(50</a:t>
            </a:r>
            <a:r>
              <a:rPr lang="zh-CN" altLang="en-US" sz="1417" kern="0" dirty="0">
                <a:solidFill>
                  <a:srgbClr val="000000"/>
                </a:solidFill>
                <a:latin typeface="Times New Roman" pitchFamily="65" charset="-122"/>
                <a:ea typeface="宋体" pitchFamily="65" charset="-122"/>
              </a:rPr>
              <a:t>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包括书写</a:t>
            </a:r>
            <a:r>
              <a:rPr lang="en-US" altLang="zh-CN" sz="1417"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分</a:t>
            </a:r>
            <a:r>
              <a:rPr lang="en-US" altLang="zh-CN" sz="1417" kern="0" dirty="0">
                <a:solidFill>
                  <a:srgbClr val="000000"/>
                </a:solidFill>
                <a:latin typeface="Times New Roman" pitchFamily="65" charset="-122"/>
                <a:ea typeface="宋体" pitchFamily="65" charset="-122"/>
              </a:rPr>
              <a:t>)</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不闯红灯</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是对规则的承诺</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走进经典</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是对阅读的承诺</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追求卓越</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是对人生的承诺</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关爱他人</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是对社会的承</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诺;言而有信,是对品格的承诺</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承诺是一份责任,也是一种素养。在初中生活里,你有过哪些与承诺有</a:t>
            </a:r>
            <a:br>
              <a:rPr dirty="0"/>
            </a:br>
            <a:r>
              <a:rPr lang="zh-CN" altLang="en-US" sz="1417" kern="0" dirty="0">
                <a:solidFill>
                  <a:srgbClr val="000000"/>
                </a:solidFill>
                <a:latin typeface="Times New Roman" pitchFamily="65" charset="-122"/>
                <a:ea typeface="宋体" pitchFamily="65" charset="-122"/>
              </a:rPr>
              <a:t>关的经历和感触呢?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请以“承诺”为题,结合自己的生活体验,写一篇文章。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要求:(1)立意自定,写出你的经历、感悟、认识;(2)文中不要出现真实的地名、校名、人名等信息;(3)不少</a:t>
            </a:r>
            <a:br>
              <a:rPr dirty="0"/>
            </a:br>
            <a:r>
              <a:rPr lang="zh-CN" altLang="en-US" sz="1417" kern="0" dirty="0">
                <a:solidFill>
                  <a:srgbClr val="000000"/>
                </a:solidFill>
                <a:latin typeface="Times New Roman" pitchFamily="65" charset="-122"/>
                <a:ea typeface="宋体" pitchFamily="65" charset="-122"/>
              </a:rPr>
              <a:t>于600字。</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从所给材料中获得启示,“承诺”可以是人生信条,可以是理想追求。考生根据自己的积累选</a:t>
            </a:r>
            <a:br>
              <a:rPr dirty="0"/>
            </a:br>
            <a:r>
              <a:rPr lang="zh-CN" altLang="en-US" sz="1417" kern="0" dirty="0">
                <a:solidFill>
                  <a:srgbClr val="000000"/>
                </a:solidFill>
                <a:latin typeface="Times New Roman" pitchFamily="65" charset="-122"/>
                <a:ea typeface="宋体" pitchFamily="65" charset="-122"/>
              </a:rPr>
              <a:t>择合适的文体展开写作,注意写具体的某件事或表达某个具体的观点,切忌空谈。如果是写记叙文,文中要</a:t>
            </a:r>
            <a:br>
              <a:rPr dirty="0"/>
            </a:br>
            <a:r>
              <a:rPr lang="zh-CN" altLang="en-US" sz="1417" kern="0" dirty="0">
                <a:solidFill>
                  <a:srgbClr val="000000"/>
                </a:solidFill>
                <a:latin typeface="Times New Roman" pitchFamily="65" charset="-122"/>
                <a:ea typeface="宋体" pitchFamily="65" charset="-122"/>
              </a:rPr>
              <a:t>有适量的议论以提升文章的深度;如果写议论文,除了要注意表达的精练准确,也要追求语言的典雅。</a:t>
            </a:r>
            <a:endParaRPr lang="zh-CN" altLang="en-US" dirty="0"/>
          </a:p>
        </p:txBody>
      </p:sp>
    </p:spTree>
    <p:custDataLst>
      <p:custData r:id="rId1"/>
    </p:custData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63028"/>
            <a:ext cx="8505000" cy="3707425"/>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500" dirty="0">
                <a:solidFill>
                  <a:schemeClr val="accent6">
                    <a:lumMod val="75000"/>
                  </a:schemeClr>
                </a:solidFill>
                <a:latin typeface="Microsoft YaHei"/>
                <a:ea typeface="Microsoft YaHei"/>
                <a:cs typeface="Microsoft YaHei"/>
              </a:rPr>
              <a:t>考点三　半命题作文</a:t>
            </a:r>
          </a:p>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(2020娄底模拟,28)写作。(60分)</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读金庸小说《笑傲江湖》,主人公令狐冲面对复杂险恶的江湖所表现出来的那种乐观豁达、自信洒脱的</a:t>
            </a:r>
            <a:br>
              <a:rPr dirty="0"/>
            </a:br>
            <a:r>
              <a:rPr lang="zh-CN" altLang="en-US" sz="1417" kern="0" dirty="0">
                <a:solidFill>
                  <a:srgbClr val="000000"/>
                </a:solidFill>
                <a:latin typeface="Times New Roman" pitchFamily="65" charset="-122"/>
                <a:ea typeface="宋体" pitchFamily="65" charset="-122"/>
              </a:rPr>
              <a:t>个性给人留下了深刻的印象。在人生的路上,我们每个人都会经历很多事情,面临许多困难与挑战,唯有笑</a:t>
            </a:r>
            <a:br>
              <a:rPr dirty="0"/>
            </a:br>
            <a:r>
              <a:rPr lang="zh-CN" altLang="en-US" sz="1417" kern="0" dirty="0">
                <a:solidFill>
                  <a:srgbClr val="000000"/>
                </a:solidFill>
                <a:latin typeface="Times New Roman" pitchFamily="65" charset="-122"/>
                <a:ea typeface="宋体" pitchFamily="65" charset="-122"/>
              </a:rPr>
              <a:t>傲,让我们更加自信,增加战胜困难的勇气;唯有笑傲,让我们更加乐观,享受生活的美好与甜蜜;唯有笑傲,让</a:t>
            </a:r>
            <a:br>
              <a:rPr dirty="0"/>
            </a:br>
            <a:r>
              <a:rPr lang="zh-CN" altLang="en-US" sz="1417" kern="0" dirty="0">
                <a:solidFill>
                  <a:srgbClr val="000000"/>
                </a:solidFill>
                <a:latin typeface="Times New Roman" pitchFamily="65" charset="-122"/>
                <a:ea typeface="宋体" pitchFamily="65" charset="-122"/>
              </a:rPr>
              <a:t>我们更加淡然恬静,领略人生的真谛</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请以“笑傲</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”为题,写一篇文章。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要求:(1)自选角度,选择合适的内容先把题目补充完整。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(2)除诗歌外,文体不限。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(3)表达真情实感,不得套写、抄袭。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(4)字数在600以上,书写工整。</a:t>
            </a:r>
            <a:endParaRPr lang="zh-CN" altLang="en-US" dirty="0"/>
          </a:p>
        </p:txBody>
      </p:sp>
    </p:spTree>
    <p:custDataLst>
      <p:custData r:id="rId1"/>
    </p:custData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988493"/>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化虚为实。首先从词语的本义出发,“笑傲”是一个抽象的概念,有潇洒、从容、不羁、不拘</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细节、逍遥自在之意,大多用来形容人的气质。结合提示语,尤其后面的“唯有笑傲,让我们</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”,便可挖</a:t>
            </a:r>
            <a:br>
              <a:rPr dirty="0"/>
            </a:br>
            <a:r>
              <a:rPr lang="zh-CN" altLang="en-US" sz="1417" kern="0" dirty="0">
                <a:solidFill>
                  <a:srgbClr val="000000"/>
                </a:solidFill>
                <a:latin typeface="Times New Roman" pitchFamily="65" charset="-122"/>
                <a:ea typeface="宋体" pitchFamily="65" charset="-122"/>
              </a:rPr>
              <a:t>掘出其“自信、乐观、淡然”的内涵。由此,我们可以根据题目不同的主语,进行多方面、多角度的补</a:t>
            </a:r>
            <a:br>
              <a:rPr dirty="0"/>
            </a:br>
            <a:r>
              <a:rPr lang="zh-CN" altLang="en-US" sz="1417" kern="0" dirty="0">
                <a:solidFill>
                  <a:srgbClr val="000000"/>
                </a:solidFill>
                <a:latin typeface="Times New Roman" pitchFamily="65" charset="-122"/>
                <a:ea typeface="宋体" pitchFamily="65" charset="-122"/>
              </a:rPr>
              <a:t>题。主语可以是“我”,可以命题为“笑傲初三”“笑傲赛场”等;也可以是历史人物,可以命题为“笑傲</a:t>
            </a:r>
            <a:br>
              <a:rPr dirty="0"/>
            </a:br>
            <a:r>
              <a:rPr lang="zh-CN" altLang="en-US" sz="1417" kern="0" dirty="0">
                <a:solidFill>
                  <a:srgbClr val="000000"/>
                </a:solidFill>
                <a:latin typeface="Times New Roman" pitchFamily="65" charset="-122"/>
                <a:ea typeface="宋体" pitchFamily="65" charset="-122"/>
              </a:rPr>
              <a:t>群雄”等;还可以是国家,可以命题为“笑傲江湖”。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考生根据自己的写作优势选择恰当的文体展开写作。</a:t>
            </a:r>
            <a:endParaRPr lang="zh-CN" altLang="en-US" dirty="0"/>
          </a:p>
        </p:txBody>
      </p:sp>
    </p:spTree>
    <p:custDataLst>
      <p:custData r:id="rId1"/>
    </p:custData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3021212"/>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(2019怀化七模,24)写作。(60分)</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2019,日新月异的年头;2019,气象万千的时代。</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请以“</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在2019”为题,发挥想象,写一篇文章。</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要求:①选择文学名著中的一个人物填在横线上,将题目补充完整;</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②不少于600字;</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③不得出现真实的校名、人名。</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注意题目要求“选择文学名著中的一个人物填在横线上”,从自己熟知的文学名著中选择一</a:t>
            </a:r>
            <a:br>
              <a:rPr dirty="0"/>
            </a:br>
            <a:r>
              <a:rPr lang="zh-CN" altLang="en-US" sz="1417" kern="0" dirty="0">
                <a:solidFill>
                  <a:srgbClr val="000000"/>
                </a:solidFill>
                <a:latin typeface="Times New Roman" pitchFamily="65" charset="-122"/>
                <a:ea typeface="宋体" pitchFamily="65" charset="-122"/>
              </a:rPr>
              <a:t>个最了解的人物,想象其在2019年的言行举止、心理等,注意要符合其在名著中的形象特点,并结合2019的</a:t>
            </a:r>
            <a:br>
              <a:rPr dirty="0"/>
            </a:br>
            <a:r>
              <a:rPr lang="zh-CN" altLang="en-US" sz="1417" kern="0" dirty="0">
                <a:solidFill>
                  <a:srgbClr val="000000"/>
                </a:solidFill>
                <a:latin typeface="Times New Roman" pitchFamily="65" charset="-122"/>
                <a:ea typeface="宋体" pitchFamily="65" charset="-122"/>
              </a:rPr>
              <a:t>时代特色来叙述,力求真实、可感。</a:t>
            </a:r>
            <a:endParaRPr lang="zh-CN" altLang="en-US" dirty="0"/>
          </a:p>
        </p:txBody>
      </p:sp>
    </p:spTree>
    <p:custDataLst>
      <p:custData r:id="rId1"/>
    </p:custData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41282"/>
          </a:xfrm>
          <a:prstGeom prst="rect">
            <a:avLst/>
          </a:prstGeom>
          <a:noFill/>
        </p:spPr>
        <p:txBody>
          <a:bodyPr wrap="square" lIns="0" tIns="0" rIns="0" bIns="0" rtlCol="0">
            <a:spAutoFit/>
          </a:bodyPr>
          <a:lstStyle/>
          <a:p>
            <a:pPr eaLnBrk="0" latinLnBrk="1" hangingPunct="0">
              <a:lnSpc>
                <a:spcPct val="150000"/>
              </a:lnSpc>
              <a:spcBef>
                <a:spcPts val="141"/>
              </a:spcBef>
            </a:pPr>
            <a:r>
              <a:rPr lang="en-US" altLang="zh-CN" sz="1417" b="1" kern="0" dirty="0">
                <a:solidFill>
                  <a:srgbClr val="000000"/>
                </a:solidFill>
                <a:latin typeface="Times New Roman" pitchFamily="65" charset="-122"/>
                <a:ea typeface="宋体" pitchFamily="65" charset="-122"/>
              </a:rPr>
              <a:t>3.</a:t>
            </a:r>
            <a:r>
              <a:rPr lang="en-US" altLang="zh-CN" sz="1417" kern="0" dirty="0">
                <a:solidFill>
                  <a:srgbClr val="000000"/>
                </a:solidFill>
                <a:latin typeface="Times New Roman" pitchFamily="65" charset="-122"/>
                <a:ea typeface="宋体" pitchFamily="65" charset="-122"/>
              </a:rPr>
              <a:t>(2018</a:t>
            </a:r>
            <a:r>
              <a:rPr lang="zh-CN" altLang="en-US" sz="1417" kern="0" dirty="0">
                <a:solidFill>
                  <a:srgbClr val="000000"/>
                </a:solidFill>
                <a:latin typeface="Times New Roman" pitchFamily="65" charset="-122"/>
                <a:ea typeface="宋体" pitchFamily="65" charset="-122"/>
              </a:rPr>
              <a:t>株洲景弘中学阶段性测试六</a:t>
            </a:r>
            <a:r>
              <a:rPr lang="en-US" altLang="zh-CN" sz="1417" kern="0" dirty="0">
                <a:solidFill>
                  <a:srgbClr val="000000"/>
                </a:solidFill>
                <a:latin typeface="Times New Roman" pitchFamily="65" charset="-122"/>
                <a:ea typeface="宋体" pitchFamily="65" charset="-122"/>
              </a:rPr>
              <a:t>,27)</a:t>
            </a:r>
            <a:r>
              <a:rPr lang="zh-CN" altLang="en-US" sz="1417" kern="0" dirty="0">
                <a:solidFill>
                  <a:srgbClr val="000000"/>
                </a:solidFill>
                <a:latin typeface="Times New Roman" pitchFamily="65" charset="-122"/>
                <a:ea typeface="宋体" pitchFamily="65" charset="-122"/>
              </a:rPr>
              <a:t>作文。</a:t>
            </a:r>
            <a:r>
              <a:rPr lang="en-US" altLang="zh-CN" sz="1417" kern="0" dirty="0">
                <a:solidFill>
                  <a:srgbClr val="000000"/>
                </a:solidFill>
                <a:latin typeface="Times New Roman" pitchFamily="65" charset="-122"/>
                <a:ea typeface="宋体" pitchFamily="65" charset="-122"/>
              </a:rPr>
              <a:t>(60</a:t>
            </a:r>
            <a:r>
              <a:rPr lang="zh-CN" altLang="en-US" sz="1417" kern="0" dirty="0">
                <a:solidFill>
                  <a:srgbClr val="000000"/>
                </a:solidFill>
                <a:latin typeface="Times New Roman" pitchFamily="65" charset="-122"/>
                <a:ea typeface="宋体" pitchFamily="65" charset="-122"/>
              </a:rPr>
              <a:t>分</a:t>
            </a:r>
            <a:r>
              <a:rPr lang="en-US" altLang="zh-CN" sz="1417" kern="0" dirty="0">
                <a:solidFill>
                  <a:srgbClr val="000000"/>
                </a:solidFill>
                <a:latin typeface="Times New Roman" pitchFamily="65" charset="-122"/>
                <a:ea typeface="宋体" pitchFamily="65" charset="-122"/>
              </a:rPr>
              <a:t>)</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请将下面的题目补充完整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写一篇不少于</a:t>
            </a:r>
            <a:r>
              <a:rPr lang="en-US" altLang="zh-CN" sz="1417" kern="0" dirty="0">
                <a:solidFill>
                  <a:srgbClr val="000000"/>
                </a:solidFill>
                <a:latin typeface="Times New Roman" pitchFamily="65" charset="-122"/>
                <a:ea typeface="宋体" pitchFamily="65" charset="-122"/>
              </a:rPr>
              <a:t>600</a:t>
            </a:r>
            <a:r>
              <a:rPr lang="zh-CN" altLang="en-US" sz="1417" kern="0" dirty="0">
                <a:solidFill>
                  <a:srgbClr val="000000"/>
                </a:solidFill>
                <a:latin typeface="Times New Roman" pitchFamily="65" charset="-122"/>
                <a:ea typeface="宋体" pitchFamily="65" charset="-122"/>
              </a:rPr>
              <a:t>字的文章。文内不得出现真实的校名、人名、地名</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否则扣</a:t>
            </a:r>
            <a:br>
              <a:rPr lang="zh-CN" altLang="en-US" sz="1600" dirty="0"/>
            </a:br>
            <a:r>
              <a:rPr lang="zh-CN" altLang="en-US" sz="1417" kern="0" dirty="0">
                <a:solidFill>
                  <a:srgbClr val="000000"/>
                </a:solidFill>
                <a:latin typeface="Times New Roman" pitchFamily="65" charset="-122"/>
                <a:ea typeface="宋体" pitchFamily="65" charset="-122"/>
              </a:rPr>
              <a:t>分。</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题目</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在</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中收获</a:t>
            </a:r>
            <a:endParaRPr lang="zh-CN" altLang="en-US" sz="1600" dirty="0"/>
          </a:p>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把题目补充完整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可以是关爱、勤奋、奋斗、尝试等</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也可以是挫折、苦难、失败等</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不管从哪</a:t>
            </a:r>
            <a:br>
              <a:rPr lang="zh-CN" altLang="en-US" sz="1600" dirty="0"/>
            </a:br>
            <a:r>
              <a:rPr lang="zh-CN" altLang="en-US" sz="1417" kern="0" dirty="0">
                <a:solidFill>
                  <a:srgbClr val="000000"/>
                </a:solidFill>
                <a:latin typeface="Times New Roman" pitchFamily="65" charset="-122"/>
                <a:ea typeface="宋体" pitchFamily="65" charset="-122"/>
              </a:rPr>
              <a:t>个角度立意</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都要体现中学生应有的精神风貌</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阳光、积极、进取。根据自己的积累和写作优势选取恰当</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的文体展开写作。</a:t>
            </a:r>
            <a:endParaRPr lang="zh-CN" altLang="en-US" dirty="0"/>
          </a:p>
        </p:txBody>
      </p:sp>
    </p:spTree>
    <p:custDataLst>
      <p:custData r:id="rId1"/>
    </p:custData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354636"/>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500" dirty="0">
                <a:solidFill>
                  <a:schemeClr val="accent6">
                    <a:lumMod val="75000"/>
                  </a:schemeClr>
                </a:solidFill>
                <a:latin typeface="Microsoft YaHei"/>
                <a:ea typeface="Microsoft YaHei"/>
                <a:cs typeface="Microsoft YaHei"/>
              </a:rPr>
              <a:t>考点四　材料作文</a:t>
            </a:r>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1.(2020</a:t>
            </a:r>
            <a:r>
              <a:rPr lang="zh-CN" altLang="en-US" sz="1417" kern="0" dirty="0">
                <a:solidFill>
                  <a:srgbClr val="000000"/>
                </a:solidFill>
                <a:latin typeface="Times New Roman" pitchFamily="65" charset="-122"/>
                <a:ea typeface="宋体" pitchFamily="65" charset="-122"/>
              </a:rPr>
              <a:t>长沙三模</a:t>
            </a:r>
            <a:r>
              <a:rPr lang="en-US" altLang="zh-CN" sz="1417" kern="0" dirty="0">
                <a:solidFill>
                  <a:srgbClr val="000000"/>
                </a:solidFill>
                <a:latin typeface="Times New Roman" pitchFamily="65" charset="-122"/>
                <a:ea typeface="宋体" pitchFamily="65" charset="-122"/>
              </a:rPr>
              <a:t>,27)</a:t>
            </a:r>
            <a:r>
              <a:rPr lang="zh-CN" altLang="en-US" sz="1417" kern="0" dirty="0">
                <a:solidFill>
                  <a:srgbClr val="000000"/>
                </a:solidFill>
                <a:latin typeface="Times New Roman" pitchFamily="65" charset="-122"/>
                <a:ea typeface="宋体" pitchFamily="65" charset="-122"/>
              </a:rPr>
              <a:t>阅读下面的文字</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按要求作文。</a:t>
            </a:r>
            <a:r>
              <a:rPr lang="en-US" altLang="zh-CN" sz="1417" kern="0" dirty="0">
                <a:solidFill>
                  <a:srgbClr val="000000"/>
                </a:solidFill>
                <a:latin typeface="Times New Roman" pitchFamily="65" charset="-122"/>
                <a:ea typeface="宋体" pitchFamily="65" charset="-122"/>
              </a:rPr>
              <a:t>(60</a:t>
            </a:r>
            <a:r>
              <a:rPr lang="zh-CN" altLang="en-US" sz="1417" kern="0" dirty="0">
                <a:solidFill>
                  <a:srgbClr val="000000"/>
                </a:solidFill>
                <a:latin typeface="Times New Roman" pitchFamily="65" charset="-122"/>
                <a:ea typeface="宋体" pitchFamily="65" charset="-122"/>
              </a:rPr>
              <a:t>分</a:t>
            </a:r>
            <a:r>
              <a:rPr lang="en-US" altLang="zh-CN" sz="1417" kern="0" dirty="0">
                <a:solidFill>
                  <a:srgbClr val="000000"/>
                </a:solidFill>
                <a:latin typeface="Times New Roman" pitchFamily="65" charset="-122"/>
                <a:ea typeface="宋体" pitchFamily="65" charset="-122"/>
              </a:rPr>
              <a:t>)</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校运会上</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小华连夺</a:t>
            </a:r>
            <a:r>
              <a:rPr lang="en-US" altLang="zh-CN" sz="1417"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个单项竞赛冠军</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成为大家眼里的“运动明星”</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学科节“诗词进阶”活动上</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小敏凭</a:t>
            </a:r>
            <a:br>
              <a:rPr lang="zh-CN" altLang="en-US" sz="1600" dirty="0"/>
            </a:br>
            <a:r>
              <a:rPr lang="zh-CN" altLang="en-US" sz="1417" kern="0" dirty="0">
                <a:solidFill>
                  <a:srgbClr val="000000"/>
                </a:solidFill>
                <a:latin typeface="Times New Roman" pitchFamily="65" charset="-122"/>
                <a:ea typeface="宋体" pitchFamily="65" charset="-122"/>
              </a:rPr>
              <a:t>借扎实的古诗词功底成功晋级</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成为大家眼里的“诗词达人”</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小新担任班级劳动委员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经常默默无闻地为</a:t>
            </a:r>
            <a:br>
              <a:rPr lang="zh-CN" altLang="en-US" sz="1600" dirty="0"/>
            </a:br>
            <a:r>
              <a:rPr lang="zh-CN" altLang="en-US" sz="1417" kern="0" dirty="0">
                <a:solidFill>
                  <a:srgbClr val="000000"/>
                </a:solidFill>
                <a:latin typeface="Times New Roman" pitchFamily="65" charset="-122"/>
                <a:ea typeface="宋体" pitchFamily="65" charset="-122"/>
              </a:rPr>
              <a:t>班级服务</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被一致推选为“服务之星”。闪耀的你</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是一个什么样的“明星”</a:t>
            </a:r>
            <a:r>
              <a:rPr lang="en-US" altLang="zh-CN" sz="1417" kern="0" dirty="0">
                <a:solidFill>
                  <a:srgbClr val="000000"/>
                </a:solidFill>
                <a:latin typeface="Times New Roman" pitchFamily="65" charset="-122"/>
                <a:ea typeface="宋体" pitchFamily="65" charset="-122"/>
              </a:rPr>
              <a:t>?</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要求</a:t>
            </a:r>
            <a:r>
              <a:rPr lang="en-US" altLang="zh-CN" sz="1417" kern="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可以写自己的经历、感受</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可以讲述身边的故事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也可以发表议论</a:t>
            </a:r>
            <a:r>
              <a:rPr lang="en-US" altLang="zh-CN" sz="1417" kern="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题目自拟</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文体不限</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诗歌除</a:t>
            </a:r>
            <a:br>
              <a:rPr lang="zh-CN" altLang="en-US" sz="1600" dirty="0"/>
            </a:br>
            <a:r>
              <a:rPr lang="zh-CN" altLang="en-US" sz="1417" kern="0" dirty="0">
                <a:solidFill>
                  <a:srgbClr val="000000"/>
                </a:solidFill>
                <a:latin typeface="Times New Roman" pitchFamily="65" charset="-122"/>
                <a:ea typeface="宋体" pitchFamily="65" charset="-122"/>
              </a:rPr>
              <a:t>外</a:t>
            </a:r>
            <a:r>
              <a:rPr lang="en-US" altLang="zh-CN" sz="1417" kern="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文中不得出现真实的姓名、校名和地名</a:t>
            </a:r>
            <a:r>
              <a:rPr lang="en-US" altLang="zh-CN" sz="1417" kern="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不得抄袭</a:t>
            </a:r>
            <a:r>
              <a:rPr lang="en-US" altLang="zh-CN" sz="1417" kern="0" dirty="0">
                <a:solidFill>
                  <a:srgbClr val="000000"/>
                </a:solidFill>
                <a:latin typeface="Times New Roman" pitchFamily="65" charset="-122"/>
                <a:ea typeface="宋体" pitchFamily="65" charset="-122"/>
              </a:rPr>
              <a:t>;⑤</a:t>
            </a:r>
            <a:r>
              <a:rPr lang="zh-CN" altLang="en-US" sz="1417" kern="0" dirty="0">
                <a:solidFill>
                  <a:srgbClr val="000000"/>
                </a:solidFill>
                <a:latin typeface="Times New Roman" pitchFamily="65" charset="-122"/>
                <a:ea typeface="宋体" pitchFamily="65" charset="-122"/>
              </a:rPr>
              <a:t>字数不少于</a:t>
            </a:r>
            <a:r>
              <a:rPr lang="en-US" altLang="zh-CN" sz="1417" kern="0" dirty="0">
                <a:solidFill>
                  <a:srgbClr val="000000"/>
                </a:solidFill>
                <a:latin typeface="Times New Roman" pitchFamily="65" charset="-122"/>
                <a:ea typeface="宋体" pitchFamily="65" charset="-122"/>
              </a:rPr>
              <a:t>600</a:t>
            </a:r>
            <a:r>
              <a:rPr lang="zh-CN" altLang="en-US" sz="1417" kern="0" dirty="0">
                <a:solidFill>
                  <a:srgbClr val="000000"/>
                </a:solidFill>
                <a:latin typeface="Times New Roman" pitchFamily="65" charset="-122"/>
                <a:ea typeface="宋体" pitchFamily="65" charset="-122"/>
              </a:rPr>
              <a:t>。</a:t>
            </a:r>
            <a:endParaRPr lang="zh-CN" altLang="en-US" sz="1600" dirty="0"/>
          </a:p>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材料罗列的几个“明星”</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要么是有某项特长</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要么是有某种品质</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按照题目要求“可以写自己</a:t>
            </a:r>
            <a:br>
              <a:rPr lang="zh-CN" altLang="en-US" sz="1600" dirty="0"/>
            </a:br>
            <a:r>
              <a:rPr lang="zh-CN" altLang="en-US" sz="1417" kern="0" dirty="0">
                <a:solidFill>
                  <a:srgbClr val="000000"/>
                </a:solidFill>
                <a:latin typeface="Times New Roman" pitchFamily="65" charset="-122"/>
                <a:ea typeface="宋体" pitchFamily="65" charset="-122"/>
              </a:rPr>
              <a:t>的经历、感受</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可以讲述身边的故事”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写人记事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要体现自己对“明星”的界定</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展示自己的人生追求</a:t>
            </a:r>
            <a:r>
              <a:rPr lang="en-US" altLang="zh-CN" sz="1417" kern="0" dirty="0">
                <a:solidFill>
                  <a:srgbClr val="000000"/>
                </a:solidFill>
                <a:latin typeface="Times New Roman" pitchFamily="65" charset="-122"/>
                <a:ea typeface="宋体" pitchFamily="65" charset="-122"/>
              </a:rPr>
              <a:t>;</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“也可以发表议论”,在提出和论证自己观点时,注意语言的准确与凝练,力求论证的严谨性。</a:t>
            </a:r>
            <a:endParaRPr lang="zh-CN" altLang="en-US" dirty="0"/>
          </a:p>
        </p:txBody>
      </p:sp>
    </p:spTree>
    <p:custDataLst>
      <p:custData r:id="rId1"/>
    </p:custData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14348" y="1261999"/>
            <a:ext cx="8505000" cy="232845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(2020长沙四模,27)阅读下面的文字,按要求作文。(60分)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咱们国家有许多的传统节日,每一个传统节日的背后又有很多的文化元素。请你选择一个或几个传统节</a:t>
            </a:r>
            <a:br>
              <a:rPr dirty="0"/>
            </a:br>
            <a:r>
              <a:rPr lang="zh-CN" altLang="en-US" sz="1417" kern="0" dirty="0">
                <a:solidFill>
                  <a:srgbClr val="000000"/>
                </a:solidFill>
                <a:latin typeface="Times New Roman" pitchFamily="65" charset="-122"/>
                <a:ea typeface="宋体" pitchFamily="65" charset="-122"/>
              </a:rPr>
              <a:t>日,谈谈你对节日背后文化元素的感受或感悟。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要求:①可以写自己的经历、感受,可以讲述身边的故事,也可以发表议论;②题目自拟,文体不限(诗歌除</a:t>
            </a:r>
            <a:br>
              <a:rPr dirty="0"/>
            </a:br>
            <a:r>
              <a:rPr lang="zh-CN" altLang="en-US" sz="1417" kern="0" dirty="0">
                <a:solidFill>
                  <a:srgbClr val="000000"/>
                </a:solidFill>
                <a:latin typeface="Times New Roman" pitchFamily="65" charset="-122"/>
                <a:ea typeface="宋体" pitchFamily="65" charset="-122"/>
              </a:rPr>
              <a:t>外);③文中不得出现真实的姓名、校名和地名;④不得抄袭;⑤字数不少于600。</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把握文字中的关键信息“节日背后文化元素”,选择自己最有感受或感悟的节日展开写作,写</a:t>
            </a:r>
            <a:br>
              <a:rPr dirty="0"/>
            </a:br>
            <a:r>
              <a:rPr lang="zh-CN" altLang="en-US" sz="1417" kern="0" dirty="0">
                <a:solidFill>
                  <a:srgbClr val="000000"/>
                </a:solidFill>
                <a:latin typeface="Times New Roman" pitchFamily="65" charset="-122"/>
                <a:ea typeface="宋体" pitchFamily="65" charset="-122"/>
              </a:rPr>
              <a:t>人记事也好,抒情议论也好,都要与该节日的“文化元素”挂钩,拟定一个恰当的标题。</a:t>
            </a:r>
            <a:endParaRPr lang="zh-CN" altLang="en-US" dirty="0"/>
          </a:p>
        </p:txBody>
      </p:sp>
    </p:spTree>
    <p:custDataLst>
      <p:custData r:id="rId1"/>
    </p:custData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4028282"/>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(2020永州一模,23)作文。(60分)</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上帝这天兴致不错,他想了解一下现在世界上的万物对自己的生活是否满意?他立刻展开行动,做了一张调</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查表,让大家回答:如果让你选择,你想做什么?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大家都认真作答。上帝看了答卷,睁大了眼睛</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猪:“我想做牛,能获得人们世代的尊敬</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”牛:“我想做猪,不用干活,吃喝有人送,自己只要睡觉就好</a:t>
            </a:r>
            <a:r>
              <a:rPr lang="zh-CN" altLang="en-US" sz="1417" kern="0" dirty="0">
                <a:solidFill>
                  <a:srgbClr val="000000"/>
                </a:solidFill>
                <a:latin typeface="黑体" pitchFamily="65" charset="-122"/>
                <a:ea typeface="宋体" pitchFamily="65" charset="-122"/>
              </a:rPr>
              <a:t>…</a:t>
            </a:r>
            <a:br>
              <a:rPr dirty="0"/>
            </a:b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”鹰:“我想做鸡,有主人保护,还不愁吃喝</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”鸡:“我想做鹰,可以笑傲天空,自由捕食</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男人:“我想做女人,可以打扮得漂漂亮亮,等着男人养</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”女人:“我想做男人,可以在外面自由自在地</a:t>
            </a:r>
            <a:br>
              <a:rPr dirty="0"/>
            </a:br>
            <a:r>
              <a:rPr lang="zh-CN" altLang="en-US" sz="1417" kern="0" dirty="0">
                <a:solidFill>
                  <a:srgbClr val="000000"/>
                </a:solidFill>
                <a:latin typeface="Times New Roman" pitchFamily="65" charset="-122"/>
                <a:ea typeface="宋体" pitchFamily="65" charset="-122"/>
              </a:rPr>
              <a:t>闯荡,回家还有女人伺候</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上帝看完,好心情全被破坏了,怒喝一声:“贪心的东西,别想改变了!”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以上材料引发了你怎样的联想与思考?请按要求作文。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要求:①根据寓意,选好角度,自拟题目;②文体不限(诗歌除外),不少于600字;③文中不得出现真实的人名、</a:t>
            </a:r>
            <a:br>
              <a:rPr dirty="0"/>
            </a:br>
            <a:r>
              <a:rPr lang="zh-CN" altLang="en-US" sz="1417" kern="0" dirty="0">
                <a:solidFill>
                  <a:srgbClr val="000000"/>
                </a:solidFill>
                <a:latin typeface="Times New Roman" pitchFamily="65" charset="-122"/>
                <a:ea typeface="宋体" pitchFamily="65" charset="-122"/>
              </a:rPr>
              <a:t>校名。</a:t>
            </a:r>
            <a:endParaRPr lang="zh-CN" altLang="en-US" dirty="0"/>
          </a:p>
        </p:txBody>
      </p:sp>
    </p:spTree>
    <p:custDataLst>
      <p:custData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请结合自己的生活体验与感受,写一篇记叙文或议论文。要求立意自定,题目自拟;不要套作,不得抄袭;不</a:t>
            </a:r>
            <a:br>
              <a:rPr dirty="0"/>
            </a:br>
            <a:r>
              <a:rPr lang="zh-CN" altLang="en-US" sz="1417" kern="0" dirty="0">
                <a:solidFill>
                  <a:srgbClr val="000000"/>
                </a:solidFill>
                <a:latin typeface="Times New Roman" pitchFamily="65" charset="-122"/>
                <a:ea typeface="宋体" pitchFamily="65" charset="-122"/>
              </a:rPr>
              <a:t>少于600字。</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阅读材料,把握其中心:汤杏芳即便在家种地也坚持写作,经过不懈努力,最终成为网络作家协</a:t>
            </a:r>
            <a:br>
              <a:rPr dirty="0"/>
            </a:br>
            <a:r>
              <a:rPr lang="zh-CN" altLang="en-US" sz="1417" kern="0" dirty="0">
                <a:solidFill>
                  <a:srgbClr val="000000"/>
                </a:solidFill>
                <a:latin typeface="Times New Roman" pitchFamily="65" charset="-122"/>
                <a:ea typeface="宋体" pitchFamily="65" charset="-122"/>
              </a:rPr>
              <a:t>会会员,并圆了自己的“老师梦”。“有理想→坚持努力→实现自我价值”是写作时的一个立意点,如果</a:t>
            </a:r>
            <a:br>
              <a:rPr dirty="0"/>
            </a:br>
            <a:r>
              <a:rPr lang="zh-CN" altLang="en-US" sz="1417" kern="0" dirty="0">
                <a:solidFill>
                  <a:srgbClr val="000000"/>
                </a:solidFill>
                <a:latin typeface="Times New Roman" pitchFamily="65" charset="-122"/>
                <a:ea typeface="宋体" pitchFamily="65" charset="-122"/>
              </a:rPr>
              <a:t>写记叙文,最好从自己的经历中提取素材,写出真情实感,增强感染力;如果写议论文,要能引用古今中外的</a:t>
            </a:r>
            <a:br>
              <a:rPr dirty="0"/>
            </a:br>
            <a:r>
              <a:rPr lang="zh-CN" altLang="en-US" sz="1417" kern="0" dirty="0">
                <a:solidFill>
                  <a:srgbClr val="000000"/>
                </a:solidFill>
                <a:latin typeface="Times New Roman" pitchFamily="65" charset="-122"/>
                <a:ea typeface="宋体" pitchFamily="65" charset="-122"/>
              </a:rPr>
              <a:t>名人事例展开议论,增强说服力。</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我的最爱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我曾有美好的幻想:如白鸽展翅高空,如鱼儿畅游江河。现在的我只有一个平凡而珍贵的梦想——在大舞</a:t>
            </a:r>
            <a:br>
              <a:rPr dirty="0"/>
            </a:br>
            <a:r>
              <a:rPr lang="zh-CN" altLang="en-US" sz="1417" kern="0" dirty="0">
                <a:solidFill>
                  <a:srgbClr val="000000"/>
                </a:solidFill>
                <a:latin typeface="Times New Roman" pitchFamily="65" charset="-122"/>
                <a:ea typeface="宋体" pitchFamily="65" charset="-122"/>
              </a:rPr>
              <a:t>台上展现优美的舞姿。</a:t>
            </a:r>
            <a:endParaRPr lang="zh-CN" altLang="en-US" dirty="0"/>
          </a:p>
        </p:txBody>
      </p:sp>
    </p:spTree>
    <p:custDataLst>
      <p:custData r:id="rId1"/>
    </p:custData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5983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材料是一则寓言故事。把握材料的寓意:生活中常常打扰我们,让我们感到不安的,往往并不是</a:t>
            </a:r>
            <a:br>
              <a:rPr dirty="0"/>
            </a:br>
            <a:r>
              <a:rPr lang="zh-CN" altLang="en-US" sz="1417" kern="0" dirty="0">
                <a:solidFill>
                  <a:srgbClr val="000000"/>
                </a:solidFill>
                <a:latin typeface="Times New Roman" pitchFamily="65" charset="-122"/>
                <a:ea typeface="宋体" pitchFamily="65" charset="-122"/>
              </a:rPr>
              <a:t>我们自己,而是别人的生活。由此立意,如(1)总是羡慕别人的生活,就会给自己造成混乱和迷茫,甚至使自</a:t>
            </a:r>
            <a:br>
              <a:rPr dirty="0"/>
            </a:br>
            <a:r>
              <a:rPr lang="zh-CN" altLang="en-US" sz="1417" kern="0" dirty="0">
                <a:solidFill>
                  <a:srgbClr val="000000"/>
                </a:solidFill>
                <a:latin typeface="Times New Roman" pitchFamily="65" charset="-122"/>
                <a:ea typeface="宋体" pitchFamily="65" charset="-122"/>
              </a:rPr>
              <a:t>己不得安宁。(2)不去羡慕别人,你的日子就会变得悠然平静,从容不迫。不去羡慕别人,你才会找到自己的</a:t>
            </a:r>
            <a:br>
              <a:rPr dirty="0"/>
            </a:br>
            <a:r>
              <a:rPr lang="zh-CN" altLang="en-US" sz="1417" kern="0" dirty="0">
                <a:solidFill>
                  <a:srgbClr val="000000"/>
                </a:solidFill>
                <a:latin typeface="Times New Roman" pitchFamily="65" charset="-122"/>
                <a:ea typeface="宋体" pitchFamily="65" charset="-122"/>
              </a:rPr>
              <a:t>生活,完成你自己的事业,达到你自己的目标,过好你自己的日子。根据自己的积累和优势选择恰当的文体</a:t>
            </a:r>
            <a:br>
              <a:rPr dirty="0"/>
            </a:br>
            <a:r>
              <a:rPr lang="zh-CN" altLang="en-US" sz="1417" kern="0" dirty="0">
                <a:solidFill>
                  <a:srgbClr val="000000"/>
                </a:solidFill>
                <a:latin typeface="Times New Roman" pitchFamily="65" charset="-122"/>
                <a:ea typeface="宋体" pitchFamily="65" charset="-122"/>
              </a:rPr>
              <a:t>展开写作。</a:t>
            </a:r>
            <a:endParaRPr lang="zh-CN" altLang="en-US" dirty="0"/>
          </a:p>
        </p:txBody>
      </p:sp>
    </p:spTree>
    <p:custDataLst>
      <p:custData r:id="rId1"/>
    </p:custData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30463"/>
            <a:ext cx="8505000" cy="2354106"/>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(2020常德四模,26)阅读下面的材料,按要求作文。(50分)</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没有比脚更长的路,没有比人更高的山。</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——汪国真《山高路远》</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其实地上本没有路,走的人多了,也便成了路。</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——鲁迅《故乡》</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山重水复疑无路,柳暗花明又一村。</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——陆游《游山西村》</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名言警句富有哲理,耐人寻味,发人深省,是人们思想智慧的结晶。读了上面这些句子,你有怎样的感触与思</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考?请自选一个角度,自拟标题,写一篇不少于600字的作文,文中不得出现真实的地名、校名和人名等与考</a:t>
            </a:r>
            <a:br>
              <a:rPr dirty="0"/>
            </a:br>
            <a:r>
              <a:rPr lang="zh-CN" altLang="en-US" sz="1417" kern="0" dirty="0">
                <a:solidFill>
                  <a:srgbClr val="000000"/>
                </a:solidFill>
                <a:latin typeface="Times New Roman" pitchFamily="65" charset="-122"/>
                <a:ea typeface="宋体" pitchFamily="65" charset="-122"/>
              </a:rPr>
              <a:t>生信息相关的表述。</a:t>
            </a:r>
            <a:endParaRPr lang="zh-CN" altLang="en-US" dirty="0"/>
          </a:p>
        </p:txBody>
      </p:sp>
    </p:spTree>
    <p:custDataLst>
      <p:custData r:id="rId1"/>
    </p:custData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2526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这是一道名言警句型材料作文题。汪国真的诗句,可抓住“脚更长”“人更高”来分析,其中</a:t>
            </a:r>
            <a:br>
              <a:rPr dirty="0"/>
            </a:br>
            <a:r>
              <a:rPr lang="zh-CN" altLang="en-US" sz="1417" kern="0" dirty="0">
                <a:solidFill>
                  <a:srgbClr val="000000"/>
                </a:solidFill>
                <a:latin typeface="Times New Roman" pitchFamily="65" charset="-122"/>
                <a:ea typeface="宋体" pitchFamily="65" charset="-122"/>
              </a:rPr>
              <a:t>“脚”可理解为对人生梦想的追求;“人”比山高,可理解为人的理想境界、执着精神比山还高。在实现</a:t>
            </a:r>
            <a:br>
              <a:rPr dirty="0"/>
            </a:br>
            <a:r>
              <a:rPr lang="zh-CN" altLang="en-US" sz="1417" kern="0" dirty="0">
                <a:solidFill>
                  <a:srgbClr val="000000"/>
                </a:solidFill>
                <a:latin typeface="Times New Roman" pitchFamily="65" charset="-122"/>
                <a:ea typeface="宋体" pitchFamily="65" charset="-122"/>
              </a:rPr>
              <a:t>人生理想的过程中,不怕目标的高远、任务的艰巨,只怕缺乏追寻的勇气、热情和执着的精神。鲁迅的格</a:t>
            </a:r>
            <a:br>
              <a:rPr dirty="0"/>
            </a:br>
            <a:r>
              <a:rPr lang="zh-CN" altLang="en-US" sz="1417" kern="0" dirty="0">
                <a:solidFill>
                  <a:srgbClr val="000000"/>
                </a:solidFill>
                <a:latin typeface="Times New Roman" pitchFamily="65" charset="-122"/>
                <a:ea typeface="宋体" pitchFamily="65" charset="-122"/>
              </a:rPr>
              <a:t>言,意在激励人们为了理想不断探索实践,坚持不懈,开拓进取。陆游的诗句,则是告诉我们,不论前路多么</a:t>
            </a:r>
            <a:br>
              <a:rPr dirty="0"/>
            </a:br>
            <a:r>
              <a:rPr lang="zh-CN" altLang="en-US" sz="1417" kern="0" dirty="0">
                <a:solidFill>
                  <a:srgbClr val="000000"/>
                </a:solidFill>
                <a:latin typeface="Times New Roman" pitchFamily="65" charset="-122"/>
                <a:ea typeface="宋体" pitchFamily="65" charset="-122"/>
              </a:rPr>
              <a:t>难行,只要坚定信念、勇于开拓,人生就能“绝处逢生”,迎来一个充满光明与希望的新境界。综上所述,三</a:t>
            </a:r>
            <a:br>
              <a:rPr dirty="0"/>
            </a:br>
            <a:r>
              <a:rPr lang="zh-CN" altLang="en-US" sz="1417" kern="0" dirty="0">
                <a:solidFill>
                  <a:srgbClr val="000000"/>
                </a:solidFill>
                <a:latin typeface="Times New Roman" pitchFamily="65" charset="-122"/>
                <a:ea typeface="宋体" pitchFamily="65" charset="-122"/>
              </a:rPr>
              <a:t>则材料都指向不畏艰难、坚持不懈、执着追求、勇于探索、实现理想的主题,我们可以从这些角度构思</a:t>
            </a:r>
            <a:br>
              <a:rPr dirty="0"/>
            </a:br>
            <a:r>
              <a:rPr lang="zh-CN" altLang="en-US" sz="1417" kern="0" dirty="0">
                <a:solidFill>
                  <a:srgbClr val="000000"/>
                </a:solidFill>
                <a:latin typeface="Times New Roman" pitchFamily="65" charset="-122"/>
                <a:ea typeface="宋体" pitchFamily="65" charset="-122"/>
              </a:rPr>
              <a:t>立意,从正反两面综合选材,写出自己的感受,展现自己的个性。</a:t>
            </a:r>
            <a:endParaRPr lang="zh-CN" altLang="en-US" dirty="0"/>
          </a:p>
        </p:txBody>
      </p:sp>
    </p:spTree>
    <p:custDataLst>
      <p:custData r:id="rId1"/>
    </p:custData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09833"/>
            <a:ext cx="8505000" cy="4041106"/>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(2019岳阳十四校联考,26&lt;2&gt;)阅读下面的文字,写一篇不少于600字的作文。(50分)</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　　一位成功人士在晚年感慨道:“回首昔日,留在我记忆中的并不是那成功的喜悦,倒是那曾经苦苦的追</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求,最能引起我的怀念。”</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追求产生于一种人生定位,追求的意义在于它有血有肉的过程,哪怕难如所愿,即使所得甚少,但仍不失幸福</a:t>
            </a:r>
            <a:br>
              <a:rPr dirty="0"/>
            </a:br>
            <a:r>
              <a:rPr lang="zh-CN" altLang="en-US" sz="1417" kern="0" dirty="0">
                <a:solidFill>
                  <a:srgbClr val="000000"/>
                </a:solidFill>
                <a:latin typeface="Times New Roman" pitchFamily="65" charset="-122"/>
                <a:ea typeface="宋体" pitchFamily="65" charset="-122"/>
              </a:rPr>
              <a:t>与快乐</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对此你有怎样的联想与思考?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要求:①自拟题目,内容紧扣材料,立意正确,思想健康;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②除诗歌外,文体不限,不少于600字;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③文章中不得出现真实的人名、地名和校名;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④要有真情实感,不得抄袭套作。</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注意材料中的关键信息,“成功人士”“苦苦的追求,最能引起我的怀念”“即使所得甚少,但</a:t>
            </a:r>
            <a:br>
              <a:rPr dirty="0"/>
            </a:br>
            <a:r>
              <a:rPr lang="zh-CN" altLang="en-US" sz="1417" kern="0" dirty="0">
                <a:solidFill>
                  <a:srgbClr val="000000"/>
                </a:solidFill>
                <a:latin typeface="Times New Roman" pitchFamily="65" charset="-122"/>
                <a:ea typeface="宋体" pitchFamily="65" charset="-122"/>
              </a:rPr>
              <a:t>仍不失幸福与快乐”,可以写自己追求的经历,也可以围绕追求的作用展开议论。</a:t>
            </a:r>
            <a:endParaRPr lang="zh-CN" altLang="en-US" dirty="0"/>
          </a:p>
        </p:txBody>
      </p:sp>
    </p:spTree>
    <p:custDataLst>
      <p:custData r:id="rId1"/>
    </p:custData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64908"/>
            <a:ext cx="8505000" cy="36626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(2019长沙一模,26)阅读下面的文字,按要求作文。(60分)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一群同学在讨论“陪伴”的问题。一位同学说:“有人陪伴是幸福的,它让我们远离孤独,能更深入地感受</a:t>
            </a:r>
            <a:br>
              <a:rPr dirty="0"/>
            </a:br>
            <a:r>
              <a:rPr lang="zh-CN" altLang="en-US" sz="1417" kern="0" dirty="0">
                <a:solidFill>
                  <a:srgbClr val="000000"/>
                </a:solidFill>
                <a:latin typeface="Times New Roman" pitchFamily="65" charset="-122"/>
                <a:ea typeface="宋体" pitchFamily="65" charset="-122"/>
              </a:rPr>
              <a:t>到亲情或者友情。”另一位同学说:“我们不是强调独立自主吗?过多的陪伴,有时候会让我们产生一些依</a:t>
            </a:r>
            <a:br>
              <a:rPr dirty="0"/>
            </a:br>
            <a:r>
              <a:rPr lang="zh-CN" altLang="en-US" sz="1417" kern="0" dirty="0">
                <a:solidFill>
                  <a:srgbClr val="000000"/>
                </a:solidFill>
                <a:latin typeface="Times New Roman" pitchFamily="65" charset="-122"/>
                <a:ea typeface="宋体" pitchFamily="65" charset="-122"/>
              </a:rPr>
              <a:t>赖的心理,不太利于我们的成长。”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关于这个问题,你有怎样的经历、体会或思考?请自选角度,写一篇文章。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要求:①可以写自己的经历、感受,可以讲述身边的故事,也可以发表议论;②题目自拟,文体不限(诗歌除</a:t>
            </a:r>
            <a:br>
              <a:rPr dirty="0"/>
            </a:br>
            <a:r>
              <a:rPr lang="zh-CN" altLang="en-US" sz="1417" kern="0" dirty="0">
                <a:solidFill>
                  <a:srgbClr val="000000"/>
                </a:solidFill>
                <a:latin typeface="Times New Roman" pitchFamily="65" charset="-122"/>
                <a:ea typeface="宋体" pitchFamily="65" charset="-122"/>
              </a:rPr>
              <a:t>外);③文中不得出现真实的姓名、校名或地名;④不得抄袭;⑤不少于600字。</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阅读材料,选择最适合自己的写作角度展开写作。可以立意“亲人的陪伴是让人踏实的”</a:t>
            </a:r>
            <a:br>
              <a:rPr dirty="0"/>
            </a:br>
            <a:r>
              <a:rPr lang="zh-CN" altLang="en-US" sz="1417" kern="0" dirty="0">
                <a:solidFill>
                  <a:srgbClr val="000000"/>
                </a:solidFill>
                <a:latin typeface="Times New Roman" pitchFamily="65" charset="-122"/>
                <a:ea typeface="宋体" pitchFamily="65" charset="-122"/>
              </a:rPr>
              <a:t>“朋友的陪伴是让人快乐的”“独立的人生是幸福的”“独立可以让人更好地成长”等等。如果写记叙</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文,注意围绕中心选取典型事例,注意细节描写,写出真情实感;如果写议论文,注意明确中心论点,采用多种</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论证方法展开论证,力求论证语言的准确与凝练。</a:t>
            </a:r>
          </a:p>
        </p:txBody>
      </p:sp>
    </p:spTree>
    <p:custDataLst>
      <p:custData r:id="rId1"/>
    </p:custData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14348" y="1440000"/>
            <a:ext cx="8505000" cy="232845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7.</a:t>
            </a:r>
            <a:r>
              <a:rPr lang="zh-CN" altLang="en-US" sz="1417" kern="0" dirty="0">
                <a:solidFill>
                  <a:srgbClr val="000000"/>
                </a:solidFill>
                <a:latin typeface="Times New Roman" pitchFamily="65" charset="-122"/>
                <a:ea typeface="宋体" pitchFamily="65" charset="-122"/>
              </a:rPr>
              <a:t>(2018益阳初中毕业学考,26)阅读下面的材料,按要求作文。(60分)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2016年4月9日,明星鹿晗在上海举办个人演唱会,在演唱会的前一天,4月8日晚23点,他在微博上晒出了一张</a:t>
            </a:r>
            <a:br>
              <a:rPr dirty="0"/>
            </a:br>
            <a:r>
              <a:rPr lang="zh-CN" altLang="en-US" sz="1417" kern="0" dirty="0">
                <a:solidFill>
                  <a:srgbClr val="000000"/>
                </a:solidFill>
                <a:latin typeface="Times New Roman" pitchFamily="65" charset="-122"/>
                <a:ea typeface="宋体" pitchFamily="65" charset="-122"/>
              </a:rPr>
              <a:t>自己与一个邮筒的合影。这个位于外滩中山路的邮筒很快成为鹿晗粉丝们的新宠,演唱会前后,都有人赶</a:t>
            </a:r>
            <a:br>
              <a:rPr dirty="0"/>
            </a:br>
            <a:r>
              <a:rPr lang="zh-CN" altLang="en-US" sz="1417" kern="0" dirty="0">
                <a:solidFill>
                  <a:srgbClr val="000000"/>
                </a:solidFill>
                <a:latin typeface="Times New Roman" pitchFamily="65" charset="-122"/>
                <a:ea typeface="宋体" pitchFamily="65" charset="-122"/>
              </a:rPr>
              <a:t>来排队与邮筒合影,队伍最长时有200~300米,甚至还有人排到凌晨三四点。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根据上面这则材料,结合自己的感受和思考,任选角度,自拟题目,自定文体,写一篇不少于600字的文章。</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题目要求任选角度,可以从正面角度立意“利用好名人效应”,也可以从反面角度立意“盲目</a:t>
            </a:r>
            <a:br>
              <a:rPr dirty="0"/>
            </a:br>
            <a:r>
              <a:rPr lang="zh-CN" altLang="en-US" sz="1417" kern="0" dirty="0">
                <a:solidFill>
                  <a:srgbClr val="000000"/>
                </a:solidFill>
                <a:latin typeface="Times New Roman" pitchFamily="65" charset="-122"/>
                <a:ea typeface="宋体" pitchFamily="65" charset="-122"/>
              </a:rPr>
              <a:t>追星,弊大于利”。可以写发生在自己身上或身边的事,写出真情实感;也可以发表看法并加以论证。</a:t>
            </a:r>
            <a:endParaRPr lang="zh-CN" altLang="en-US" dirty="0"/>
          </a:p>
        </p:txBody>
      </p:sp>
    </p:spTree>
    <p:custDataLst>
      <p:custData r:id="rId1"/>
    </p:custData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55716"/>
            <a:ext cx="8505000" cy="3014671"/>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500" dirty="0">
                <a:solidFill>
                  <a:schemeClr val="accent6">
                    <a:lumMod val="75000"/>
                  </a:schemeClr>
                </a:solidFill>
                <a:latin typeface="Microsoft YaHei"/>
                <a:ea typeface="Microsoft YaHei"/>
                <a:cs typeface="Microsoft YaHei"/>
              </a:rPr>
              <a:t>考点五　话题作文</a:t>
            </a:r>
          </a:p>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(2020岳阳二十六校联考改编,25)作文。(50分,其中含书写5分)</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习近平总书记说过,青年一代有理想、有本领、有担当,国家就有前途。“担当”一词,《现代汉语词典》</a:t>
            </a:r>
            <a:br>
              <a:rPr dirty="0"/>
            </a:br>
            <a:r>
              <a:rPr lang="zh-CN" altLang="en-US" sz="1417" kern="0" dirty="0">
                <a:solidFill>
                  <a:srgbClr val="000000"/>
                </a:solidFill>
                <a:latin typeface="Times New Roman" pitchFamily="65" charset="-122"/>
                <a:ea typeface="宋体" pitchFamily="65" charset="-122"/>
              </a:rPr>
              <a:t>解释为:接受并负起责任。我们每个人都要有自己的担当:在家庭生活中,因为有父母和儿女的担当,家庭</a:t>
            </a:r>
            <a:br>
              <a:rPr dirty="0"/>
            </a:br>
            <a:r>
              <a:rPr lang="zh-CN" altLang="en-US" sz="1417" kern="0" dirty="0">
                <a:solidFill>
                  <a:srgbClr val="000000"/>
                </a:solidFill>
                <a:latin typeface="Times New Roman" pitchFamily="65" charset="-122"/>
                <a:ea typeface="宋体" pitchFamily="65" charset="-122"/>
              </a:rPr>
              <a:t>才能幸福美满;在学校教育中,因为有老师和学生的担当,教育才能蒸蒸日上;在国家建设中,因为有每个公</a:t>
            </a:r>
            <a:br>
              <a:rPr dirty="0"/>
            </a:br>
            <a:r>
              <a:rPr lang="zh-CN" altLang="en-US" sz="1417" kern="0" dirty="0">
                <a:solidFill>
                  <a:srgbClr val="000000"/>
                </a:solidFill>
                <a:latin typeface="Times New Roman" pitchFamily="65" charset="-122"/>
                <a:ea typeface="宋体" pitchFamily="65" charset="-122"/>
              </a:rPr>
              <a:t>民的担当,国家才能繁荣富强。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“担当”引起了你怎样的联想与思考?请以“担当”为话题,写一篇作文。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要求:①自拟题目,自主立意;②文体不限(诗歌除外),不少于600字;③不要出现所在学校的校名或师生姓</a:t>
            </a:r>
            <a:br>
              <a:rPr dirty="0"/>
            </a:br>
            <a:r>
              <a:rPr lang="zh-CN" altLang="en-US" sz="1417" kern="0" dirty="0">
                <a:solidFill>
                  <a:srgbClr val="000000"/>
                </a:solidFill>
                <a:latin typeface="Times New Roman" pitchFamily="65" charset="-122"/>
                <a:ea typeface="宋体" pitchFamily="65" charset="-122"/>
              </a:rPr>
              <a:t>名。</a:t>
            </a:r>
            <a:endParaRPr lang="zh-CN" altLang="en-US" dirty="0"/>
          </a:p>
        </p:txBody>
      </p:sp>
    </p:spTree>
    <p:custDataLst>
      <p:custData r:id="rId1"/>
    </p:custData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41754"/>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根据提示语中给出的提示,担当即接受并负起责任,确定立意。如果写记叙文,可以写自己的担</a:t>
            </a:r>
            <a:br>
              <a:rPr dirty="0"/>
            </a:br>
            <a:r>
              <a:rPr lang="zh-CN" altLang="en-US" sz="1417" kern="0" dirty="0">
                <a:solidFill>
                  <a:srgbClr val="000000"/>
                </a:solidFill>
                <a:latin typeface="Times New Roman" pitchFamily="65" charset="-122"/>
                <a:ea typeface="宋体" pitchFamily="65" charset="-122"/>
              </a:rPr>
              <a:t>当,叙述生活中自己负责做某件事情的经过,也可以写别人的担当,如爸爸的,妈妈的,老师的,同学的,邻居的,</a:t>
            </a:r>
            <a:br>
              <a:rPr dirty="0"/>
            </a:br>
            <a:r>
              <a:rPr lang="zh-CN" altLang="en-US" sz="1417" kern="0" dirty="0">
                <a:solidFill>
                  <a:srgbClr val="000000"/>
                </a:solidFill>
                <a:latin typeface="Times New Roman" pitchFamily="65" charset="-122"/>
                <a:ea typeface="宋体" pitchFamily="65" charset="-122"/>
              </a:rPr>
              <a:t>等等,写出平凡人的不平凡之处;如果写议论文,可以议论担当的必要性,确定中心论点,如我们要有所担当,</a:t>
            </a:r>
            <a:br>
              <a:rPr dirty="0"/>
            </a:br>
            <a:r>
              <a:rPr lang="zh-CN" altLang="en-US" sz="1417" kern="0" dirty="0">
                <a:solidFill>
                  <a:srgbClr val="000000"/>
                </a:solidFill>
                <a:latin typeface="Times New Roman" pitchFamily="65" charset="-122"/>
                <a:ea typeface="宋体" pitchFamily="65" charset="-122"/>
              </a:rPr>
              <a:t>担当引领成功的人生,等等。注意拟定一个恰当的标题,达成画龙点睛的效果。</a:t>
            </a:r>
            <a:endParaRPr lang="zh-CN" altLang="en-US" dirty="0"/>
          </a:p>
        </p:txBody>
      </p:sp>
    </p:spTree>
    <p:custDataLst>
      <p:custData r:id="rId1"/>
    </p:custData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626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(2019益阳四调,26)阅读下面的文字,按要求作文。(60分)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一分钟有什么用?闹钟响后发现还可以睡上一分钟,幸福感迅速传递到每一根神经;遇到难题,闭目冥想一</a:t>
            </a:r>
            <a:br>
              <a:rPr dirty="0"/>
            </a:br>
            <a:r>
              <a:rPr lang="zh-CN" altLang="en-US" sz="1417" kern="0" dirty="0">
                <a:solidFill>
                  <a:srgbClr val="000000"/>
                </a:solidFill>
                <a:latin typeface="Times New Roman" pitchFamily="65" charset="-122"/>
                <a:ea typeface="宋体" pitchFamily="65" charset="-122"/>
              </a:rPr>
              <a:t>分钟,马上满血复活,一切问题似乎都能迎刃而解。看似毫不起眼的一分钟,只要足够重视,就能从中找到不</a:t>
            </a:r>
            <a:br>
              <a:rPr dirty="0"/>
            </a:br>
            <a:r>
              <a:rPr lang="zh-CN" altLang="en-US" sz="1417" kern="0" dirty="0">
                <a:solidFill>
                  <a:srgbClr val="000000"/>
                </a:solidFill>
                <a:latin typeface="Times New Roman" pitchFamily="65" charset="-122"/>
                <a:ea typeface="宋体" pitchFamily="65" charset="-122"/>
              </a:rPr>
              <a:t>一样的感受。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一分钟于你有什么故事?请以“一分钟”为话题,写一篇作文。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要求:①题目自拟。除诗歌、戏剧外,文体不限;②不少于600字,书写规范工整;③不得透露考生个人相关信</a:t>
            </a:r>
            <a:br>
              <a:rPr dirty="0"/>
            </a:br>
            <a:r>
              <a:rPr lang="zh-CN" altLang="en-US" sz="1417" kern="0" dirty="0">
                <a:solidFill>
                  <a:srgbClr val="000000"/>
                </a:solidFill>
                <a:latin typeface="Times New Roman" pitchFamily="65" charset="-122"/>
                <a:ea typeface="宋体" pitchFamily="65" charset="-122"/>
              </a:rPr>
              <a:t>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抓住材料中的关键信息,“看似毫不起眼的一分钟,只要足够重视,就能从中找到不一样的感</a:t>
            </a:r>
            <a:br>
              <a:rPr dirty="0"/>
            </a:br>
            <a:r>
              <a:rPr lang="zh-CN" altLang="en-US" sz="1417" kern="0" dirty="0">
                <a:solidFill>
                  <a:srgbClr val="000000"/>
                </a:solidFill>
                <a:latin typeface="Times New Roman" pitchFamily="65" charset="-122"/>
                <a:ea typeface="宋体" pitchFamily="65" charset="-122"/>
              </a:rPr>
              <a:t>受”,这道作文题和“珍惜分秒”这一主题相关。如果写记叙文,选取生活中珍惜时光的典型事例,注意细</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节描写,写出真情实感;如果写议论文,首先确定一个中心论点,如“我们应该珍惜时光”,然后围绕中心论</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点,采用恰当的思路,如“为什么”“怎么样”展开论证。注意拟一个恰当而新颖的标题。</a:t>
            </a:r>
          </a:p>
        </p:txBody>
      </p:sp>
    </p:spTree>
    <p:custDataLst>
      <p:custData r:id="rId1"/>
    </p:custData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65559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(2018益阳三调,26)作文。(60分)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请以“兴趣”为话题作文。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要求:(1)立意自定,题目自拟;(2)除诗歌外,文体不限;(3)文中不得出现自己的真实姓名、校名等相关信息;</a:t>
            </a:r>
            <a:br>
              <a:rPr dirty="0"/>
            </a:br>
            <a:r>
              <a:rPr lang="zh-CN" altLang="en-US" sz="1417" kern="0" dirty="0">
                <a:solidFill>
                  <a:srgbClr val="000000"/>
                </a:solidFill>
                <a:latin typeface="Times New Roman" pitchFamily="65" charset="-122"/>
                <a:ea typeface="宋体" pitchFamily="65" charset="-122"/>
              </a:rPr>
              <a:t>(4)不少于600字。</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文体不限,根据自己的积累和写作优势进行选择,可以是记叙文,也可以是议论文。如果写记叙</a:t>
            </a:r>
            <a:br>
              <a:rPr dirty="0"/>
            </a:br>
            <a:r>
              <a:rPr lang="zh-CN" altLang="en-US" sz="1417" kern="0" dirty="0">
                <a:solidFill>
                  <a:srgbClr val="000000"/>
                </a:solidFill>
                <a:latin typeface="Times New Roman" pitchFamily="65" charset="-122"/>
                <a:ea typeface="宋体" pitchFamily="65" charset="-122"/>
              </a:rPr>
              <a:t>文,选取生活当中和个人兴趣相关的素材进行写作,素材要典型、具体,不能泛泛而谈,要写出真情实感;如</a:t>
            </a:r>
            <a:br>
              <a:rPr dirty="0"/>
            </a:br>
            <a:r>
              <a:rPr lang="zh-CN" altLang="en-US" sz="1417" kern="0" dirty="0">
                <a:solidFill>
                  <a:srgbClr val="000000"/>
                </a:solidFill>
                <a:latin typeface="Times New Roman" pitchFamily="65" charset="-122"/>
                <a:ea typeface="宋体" pitchFamily="65" charset="-122"/>
              </a:rPr>
              <a:t>果写议论文,须确定一个合适的中心论点展开写作,如“兴趣是最好的老师”“知之、好之,不如乐之”。</a:t>
            </a:r>
            <a:br>
              <a:rPr dirty="0"/>
            </a:br>
            <a:r>
              <a:rPr lang="zh-CN" altLang="en-US" sz="1417" kern="0" dirty="0">
                <a:solidFill>
                  <a:srgbClr val="000000"/>
                </a:solidFill>
                <a:latin typeface="Times New Roman" pitchFamily="65" charset="-122"/>
                <a:ea typeface="宋体" pitchFamily="65" charset="-122"/>
              </a:rPr>
              <a:t>论证语言要准确精练又不乏典雅,论据要典型充分。</a:t>
            </a:r>
            <a:endParaRPr lang="zh-CN" altLang="en-US" dirty="0"/>
          </a:p>
        </p:txBody>
      </p:sp>
    </p:spTree>
    <p:custDataLst>
      <p:custData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90556"/>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我的身材并不苗条,很难完成灵活的舞蹈动作。初到舞蹈班,我有些自卑,但伙伴们并没有看不起我,而是一</a:t>
            </a:r>
            <a:br/>
            <a:r>
              <a:rPr lang="zh-CN" altLang="en-US" sz="1417" kern="0" dirty="0">
                <a:solidFill>
                  <a:srgbClr val="000000"/>
                </a:solidFill>
                <a:latin typeface="Times New Roman" pitchFamily="65" charset="-122"/>
                <a:ea typeface="宋体" pitchFamily="65" charset="-122"/>
              </a:rPr>
              <a:t>起帮助我在宽敞明亮的练舞室中勤奋练习。</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很长一段时间,我只是练习基础动作,甚至以为把这些反反复复练习的动作完整做一遍就是舞蹈表演。第</a:t>
            </a:r>
            <a:br/>
            <a:r>
              <a:rPr lang="zh-CN" altLang="en-US" sz="1417" kern="0" dirty="0">
                <a:solidFill>
                  <a:srgbClr val="000000"/>
                </a:solidFill>
                <a:latin typeface="Times New Roman" pitchFamily="65" charset="-122"/>
                <a:ea typeface="宋体" pitchFamily="65" charset="-122"/>
              </a:rPr>
              <a:t>一次真正接触舞蹈,是坐在舞台下当观众的那天,那一天,我看到穿着漂亮演出服的大姐姐们如活泼的小鸟</a:t>
            </a:r>
            <a:br/>
            <a:r>
              <a:rPr lang="zh-CN" altLang="en-US" sz="1417" kern="0" dirty="0">
                <a:solidFill>
                  <a:srgbClr val="000000"/>
                </a:solidFill>
                <a:latin typeface="Times New Roman" pitchFamily="65" charset="-122"/>
                <a:ea typeface="宋体" pitchFamily="65" charset="-122"/>
              </a:rPr>
              <a:t>般轻盈地穿梭于舞台中央,台下的观众们掌声雷动,评委们微笑着在手中的纸牌上写下分数。</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这场景深深地印在我的脑海中,对!就是这样!我要跳得跟大姐姐们一样美!我开始每天练习压腿、绷脚、</a:t>
            </a:r>
            <a:br/>
            <a:r>
              <a:rPr lang="zh-CN" altLang="en-US" sz="1417" kern="0" dirty="0">
                <a:solidFill>
                  <a:srgbClr val="000000"/>
                </a:solidFill>
                <a:latin typeface="Times New Roman" pitchFamily="65" charset="-122"/>
                <a:ea typeface="宋体" pitchFamily="65" charset="-122"/>
              </a:rPr>
              <a:t>劈叉、下腰</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虽然疼得龇牙咧嘴,但我没有放弃,因为优美的舞蹈动作源于扎实的基本功。记得有一次</a:t>
            </a:r>
            <a:br/>
            <a:r>
              <a:rPr lang="zh-CN" altLang="en-US" sz="1417" kern="0" dirty="0">
                <a:solidFill>
                  <a:srgbClr val="000000"/>
                </a:solidFill>
                <a:latin typeface="Times New Roman" pitchFamily="65" charset="-122"/>
                <a:ea typeface="宋体" pitchFamily="65" charset="-122"/>
              </a:rPr>
              <a:t>练习劈叉时,我的大脚趾受伤了,指甲盖儿翻了起来,钻心般的疼,一些需要用到脚尖的动作没法完成。为了</a:t>
            </a:r>
            <a:br/>
            <a:r>
              <a:rPr lang="zh-CN" altLang="en-US" sz="1417" kern="0" dirty="0">
                <a:solidFill>
                  <a:srgbClr val="000000"/>
                </a:solidFill>
                <a:latin typeface="Times New Roman" pitchFamily="65" charset="-122"/>
                <a:ea typeface="宋体" pitchFamily="65" charset="-122"/>
              </a:rPr>
              <a:t>不落后,我坚持练习其他动作。很快,我的舞蹈水平有了明显进步,老师发现我的进步很大,于是第一次安排</a:t>
            </a:r>
            <a:br/>
            <a:r>
              <a:rPr lang="zh-CN" altLang="en-US" sz="1417" kern="0" dirty="0">
                <a:solidFill>
                  <a:srgbClr val="000000"/>
                </a:solidFill>
                <a:latin typeface="Times New Roman" pitchFamily="65" charset="-122"/>
                <a:ea typeface="宋体" pitchFamily="65" charset="-122"/>
              </a:rPr>
              <a:t>我参加比赛。</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作为新手,我参加的是团体赛,团体赛更注重团队合作,需要突出整体效果,绝不能以个人为中心。我在候场</a:t>
            </a:r>
            <a:endParaRPr lang="zh-CN" altLang="en-US"/>
          </a:p>
        </p:txBody>
      </p:sp>
    </p:spTree>
    <p:custDataLst>
      <p:custData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区默记舞蹈动作,生怕上场后突然忘记,拖了大家的后腿。该我们登场了,在耀眼的舞台灯光的照射下,我的</a:t>
            </a:r>
            <a:br>
              <a:rPr dirty="0"/>
            </a:br>
            <a:r>
              <a:rPr lang="zh-CN" altLang="en-US" sz="1417" kern="0" dirty="0">
                <a:solidFill>
                  <a:srgbClr val="000000"/>
                </a:solidFill>
                <a:latin typeface="Times New Roman" pitchFamily="65" charset="-122"/>
                <a:ea typeface="宋体" pitchFamily="65" charset="-122"/>
              </a:rPr>
              <a:t>呼吸急促起来,脑袋里一片空白,舞蹈动作一点都想不起来了。“放松点儿,跟平常练习一样就行了!”</a:t>
            </a:r>
            <a:br>
              <a:rPr dirty="0"/>
            </a:br>
            <a:r>
              <a:rPr lang="zh-CN" altLang="en-US" sz="1417" kern="0" dirty="0">
                <a:solidFill>
                  <a:srgbClr val="000000"/>
                </a:solidFill>
                <a:latin typeface="Times New Roman" pitchFamily="65" charset="-122"/>
                <a:ea typeface="宋体" pitchFamily="65" charset="-122"/>
              </a:rPr>
              <a:t>“对啊对啊,过程最重要,认真跳!”同伴们看出了我的紧张,纷纷小声鼓励我。我深吸一口气,渐渐冷静下</a:t>
            </a:r>
            <a:br>
              <a:rPr dirty="0"/>
            </a:br>
            <a:r>
              <a:rPr lang="zh-CN" altLang="en-US" sz="1417" kern="0" dirty="0">
                <a:solidFill>
                  <a:srgbClr val="000000"/>
                </a:solidFill>
                <a:latin typeface="Times New Roman" pitchFamily="65" charset="-122"/>
                <a:ea typeface="宋体" pitchFamily="65" charset="-122"/>
              </a:rPr>
              <a:t>来。舒缓的音乐响起,我们轻轻起舞,配合默契</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一阵阵掌声传来,看着观众席中微笑着的评委和观众,我</a:t>
            </a:r>
            <a:br>
              <a:rPr dirty="0"/>
            </a:br>
            <a:r>
              <a:rPr lang="zh-CN" altLang="en-US" sz="1417" kern="0" dirty="0">
                <a:solidFill>
                  <a:srgbClr val="000000"/>
                </a:solidFill>
                <a:latin typeface="Times New Roman" pitchFamily="65" charset="-122"/>
                <a:ea typeface="宋体" pitchFamily="65" charset="-122"/>
              </a:rPr>
              <a:t>们也欣慰地笑了,汗水没有白流,终于浇灌出美丽的花朵!</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我已经学了六年舞蹈,尽管很苦、很累,但它带给我快乐、友谊、自信、荣誉,带给我最美好的回忆。我渴</a:t>
            </a:r>
            <a:br>
              <a:rPr dirty="0"/>
            </a:br>
            <a:r>
              <a:rPr lang="zh-CN" altLang="en-US" sz="1417" kern="0" dirty="0">
                <a:solidFill>
                  <a:srgbClr val="000000"/>
                </a:solidFill>
                <a:latin typeface="Times New Roman" pitchFamily="65" charset="-122"/>
                <a:ea typeface="宋体" pitchFamily="65" charset="-122"/>
              </a:rPr>
              <a:t>望走上人生真正的舞台,绽放最耀眼的光芒,因为我深深爱着它。</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点评    </a:t>
            </a:r>
            <a:r>
              <a:rPr lang="zh-CN" altLang="en-US" sz="1417" kern="0" dirty="0">
                <a:solidFill>
                  <a:srgbClr val="000000"/>
                </a:solidFill>
                <a:latin typeface="Times New Roman" pitchFamily="65" charset="-122"/>
                <a:ea typeface="宋体" pitchFamily="65" charset="-122"/>
              </a:rPr>
              <a:t>小作者选取了孩子们熟悉的经历——跳舞,展开写作,小作者觉得自己未必最适合跳舞,可是舞蹈是</a:t>
            </a:r>
            <a:br>
              <a:rPr dirty="0"/>
            </a:br>
            <a:r>
              <a:rPr lang="zh-CN" altLang="en-US" sz="1417" kern="0" dirty="0">
                <a:solidFill>
                  <a:srgbClr val="000000"/>
                </a:solidFill>
                <a:latin typeface="Times New Roman" pitchFamily="65" charset="-122"/>
                <a:ea typeface="宋体" pitchFamily="65" charset="-122"/>
              </a:rPr>
              <a:t>她的最爱,在学习舞蹈的过程中,她变得勇敢自信。文章遣词造句流畅自如,运用多种描写手法,叙事详略得</a:t>
            </a:r>
            <a:br>
              <a:rPr dirty="0"/>
            </a:br>
            <a:r>
              <a:rPr lang="zh-CN" altLang="en-US" sz="1417" kern="0" dirty="0">
                <a:solidFill>
                  <a:srgbClr val="000000"/>
                </a:solidFill>
                <a:latin typeface="Times New Roman" pitchFamily="65" charset="-122"/>
                <a:ea typeface="宋体" pitchFamily="65" charset="-122"/>
              </a:rPr>
              <a:t>当。文章着重叙写了参加团体舞比赛时一系列心理过程及表现,展现了小作者对舞蹈的热爱。结尾运用</a:t>
            </a:r>
            <a:br>
              <a:rPr dirty="0"/>
            </a:br>
            <a:r>
              <a:rPr lang="zh-CN" altLang="en-US" sz="1417" kern="0" dirty="0">
                <a:solidFill>
                  <a:srgbClr val="000000"/>
                </a:solidFill>
                <a:latin typeface="Times New Roman" pitchFamily="65" charset="-122"/>
                <a:ea typeface="宋体" pitchFamily="65" charset="-122"/>
              </a:rPr>
              <a:t>抒情的表达方式,体现了小作者的思考与成长。</a:t>
            </a:r>
            <a:endParaRPr lang="zh-CN" altLang="en-US" dirty="0"/>
          </a:p>
        </p:txBody>
      </p:sp>
    </p:spTree>
    <p:custDataLst>
      <p:custData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(2020长沙,27)阅读下面的材料,按要求作文。(60分)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学校广播站有一个《心灵驿站》栏目,经常收到同学们诉说内心困惑的来信,例如“我和父母产生了矛盾,</a:t>
            </a:r>
            <a:br>
              <a:rPr dirty="0"/>
            </a:br>
            <a:r>
              <a:rPr lang="zh-CN" altLang="en-US" sz="1417" kern="0" dirty="0">
                <a:solidFill>
                  <a:srgbClr val="000000"/>
                </a:solidFill>
                <a:latin typeface="Times New Roman" pitchFamily="65" charset="-122"/>
                <a:ea typeface="宋体" pitchFamily="65" charset="-122"/>
              </a:rPr>
              <a:t>该怎么办?”“学习这么紧张,我该怎么处理兴趣爱好与学习之间的关系?”“老师要我们制订好生涯规</a:t>
            </a:r>
            <a:br>
              <a:rPr dirty="0"/>
            </a:br>
            <a:r>
              <a:rPr lang="zh-CN" altLang="en-US" sz="1417" kern="0" dirty="0">
                <a:solidFill>
                  <a:srgbClr val="000000"/>
                </a:solidFill>
                <a:latin typeface="Times New Roman" pitchFamily="65" charset="-122"/>
                <a:ea typeface="宋体" pitchFamily="65" charset="-122"/>
              </a:rPr>
              <a:t>划,可我真的不知道我将来适合做什么。”</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栏目组觉得应该倡导大家都来思考自己的困惑,分享自己</a:t>
            </a:r>
            <a:br>
              <a:rPr dirty="0"/>
            </a:br>
            <a:r>
              <a:rPr lang="zh-CN" altLang="en-US" sz="1417" kern="0" dirty="0">
                <a:solidFill>
                  <a:srgbClr val="000000"/>
                </a:solidFill>
                <a:latin typeface="Times New Roman" pitchFamily="65" charset="-122"/>
                <a:ea typeface="宋体" pitchFamily="65" charset="-122"/>
              </a:rPr>
              <a:t>的感受或体会,所以,决定在全校范围内举办一次以“成长有困惑,爱思才会明”为主题的征文活动。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征文的要求为:①写出自己的困惑,同时也要写出自己的思考,力争给人以启迪;②可以写自己的经历、感</a:t>
            </a:r>
            <a:br>
              <a:rPr dirty="0"/>
            </a:br>
            <a:r>
              <a:rPr lang="zh-CN" altLang="en-US" sz="1417" kern="0" dirty="0">
                <a:solidFill>
                  <a:srgbClr val="000000"/>
                </a:solidFill>
                <a:latin typeface="Times New Roman" pitchFamily="65" charset="-122"/>
                <a:ea typeface="宋体" pitchFamily="65" charset="-122"/>
              </a:rPr>
              <a:t>受,可以讲述身边的故事,也可以发表议论;③题目自拟,文体为记叙文或议论文,不少于600字;④不得抄袭</a:t>
            </a:r>
            <a:br>
              <a:rPr dirty="0"/>
            </a:br>
            <a:r>
              <a:rPr lang="zh-CN" altLang="en-US" sz="1417" kern="0" dirty="0">
                <a:solidFill>
                  <a:srgbClr val="000000"/>
                </a:solidFill>
                <a:latin typeface="Times New Roman" pitchFamily="65" charset="-122"/>
                <a:ea typeface="宋体" pitchFamily="65" charset="-122"/>
              </a:rPr>
              <a:t>和套作。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请你写一篇文章参加这次征文活动,注意在文中不要出现自己的真实姓名、校名等。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思路点拨　紧扣此次作文的主题“成长有困惑,爱思才会明”,可以围绕“面对困惑→体悟思考→成长”</a:t>
            </a:r>
            <a:endParaRPr lang="zh-CN" altLang="en-US" dirty="0"/>
          </a:p>
        </p:txBody>
      </p:sp>
    </p:spTree>
    <p:custDataLst>
      <p:custData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83142"/>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的行文顺序立意,在行文叙事时关注“思考”和“成长”。选取相关细节,并对其展开议论抒情:只体现成</a:t>
            </a:r>
            <a:br>
              <a:rPr dirty="0"/>
            </a:br>
            <a:r>
              <a:rPr lang="zh-CN" altLang="en-US" sz="1417" kern="0" dirty="0">
                <a:solidFill>
                  <a:srgbClr val="000000"/>
                </a:solidFill>
                <a:latin typeface="Times New Roman" pitchFamily="65" charset="-122"/>
                <a:ea typeface="宋体" pitchFamily="65" charset="-122"/>
              </a:rPr>
              <a:t>长而没有注重思考,文章就会缺乏深度和感染力;只体现思考而没有具体的细节,文章会空洞无力。如果写</a:t>
            </a:r>
            <a:br>
              <a:rPr dirty="0"/>
            </a:br>
            <a:r>
              <a:rPr lang="zh-CN" altLang="en-US" sz="1417" kern="0" dirty="0">
                <a:solidFill>
                  <a:srgbClr val="000000"/>
                </a:solidFill>
                <a:latin typeface="Times New Roman" pitchFamily="65" charset="-122"/>
                <a:ea typeface="宋体" pitchFamily="65" charset="-122"/>
              </a:rPr>
              <a:t>议论文,应力求旁征博引,切忌絮絮叨叨地说理。</a:t>
            </a:r>
            <a:endParaRPr lang="zh-CN" altLang="en-US" dirty="0"/>
          </a:p>
        </p:txBody>
      </p:sp>
    </p:spTree>
    <p:custDataLst>
      <p:custData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10700"/>
            <a:ext cx="8505000" cy="337400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(2019益阳,26)阅读下面的材料,根据要求作文。(60分)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(1)“人生最苦的事,莫苦于身上背着一种未来的责任。”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(梁启超《最苦与最乐》)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(2)“天行健,君子以自强不息。”</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(《周易》)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(3)“博学而笃志,切问而近思,仁在其中矣。” (《论语·子张》)</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(4)“人一能之己百之,人十能之己千之。” (《中庸》)</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上面的材料引发你怎样的感触和思考?请围绕第(1)句中的“责任”这个关键词,结合其他三句中的一句或</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几句确定立意</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写一篇文章。</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要求</a:t>
            </a:r>
            <a:r>
              <a:rPr lang="en-US" altLang="zh-CN" sz="1417" kern="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立意自定</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题目自拟</a:t>
            </a:r>
            <a:r>
              <a:rPr lang="en-US" altLang="zh-CN" sz="1417" kern="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除诗歌外文体不限</a:t>
            </a:r>
            <a:r>
              <a:rPr lang="en-US" altLang="zh-CN" sz="1417" kern="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不少于</a:t>
            </a:r>
            <a:r>
              <a:rPr lang="en-US" altLang="zh-CN" sz="1417" kern="0" dirty="0">
                <a:solidFill>
                  <a:srgbClr val="000000"/>
                </a:solidFill>
                <a:latin typeface="Times New Roman" pitchFamily="65" charset="-122"/>
                <a:ea typeface="宋体" pitchFamily="65" charset="-122"/>
              </a:rPr>
              <a:t>600</a:t>
            </a:r>
            <a:r>
              <a:rPr lang="zh-CN" altLang="en-US" sz="1417" kern="0" dirty="0">
                <a:solidFill>
                  <a:srgbClr val="000000"/>
                </a:solidFill>
                <a:latin typeface="Times New Roman" pitchFamily="65" charset="-122"/>
                <a:ea typeface="宋体" pitchFamily="65" charset="-122"/>
              </a:rPr>
              <a:t>字</a:t>
            </a:r>
            <a:r>
              <a:rPr lang="en-US" altLang="zh-CN" sz="1417" kern="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文中不得出现自己的真实姓名、校名</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等信息。</a:t>
            </a:r>
          </a:p>
        </p:txBody>
      </p:sp>
    </p:spTree>
    <p:custDataLst>
      <p:custData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2552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在把握每一句话的意思的基础上立意:(2)天(即自然)的运动刚强劲健,君子处事,也应像天一样,</a:t>
            </a:r>
            <a:br>
              <a:rPr dirty="0"/>
            </a:br>
            <a:r>
              <a:rPr lang="zh-CN" altLang="en-US" sz="1417" kern="0" dirty="0">
                <a:solidFill>
                  <a:srgbClr val="000000"/>
                </a:solidFill>
                <a:latin typeface="Times New Roman" pitchFamily="65" charset="-122"/>
                <a:ea typeface="宋体" pitchFamily="65" charset="-122"/>
              </a:rPr>
              <a:t>力求进步,刚强坚毅,发愤图强,不可懒惰。(3)博览群书并广泛学习,而且能坚守自己的志向,恳切地提问,多</a:t>
            </a:r>
            <a:br>
              <a:rPr dirty="0"/>
            </a:br>
            <a:r>
              <a:rPr lang="zh-CN" altLang="en-US" sz="1417" kern="0" dirty="0">
                <a:solidFill>
                  <a:srgbClr val="000000"/>
                </a:solidFill>
                <a:latin typeface="Times New Roman" pitchFamily="65" charset="-122"/>
                <a:ea typeface="宋体" pitchFamily="65" charset="-122"/>
              </a:rPr>
              <a:t>思考当前的事。(4)别人学一次就会了,自己就学一百次;别人学十次就会了,自己就学一千次。将“责任”</a:t>
            </a:r>
            <a:br>
              <a:rPr dirty="0"/>
            </a:br>
            <a:r>
              <a:rPr lang="zh-CN" altLang="en-US" sz="1417" kern="0" dirty="0">
                <a:solidFill>
                  <a:srgbClr val="000000"/>
                </a:solidFill>
                <a:latin typeface="Times New Roman" pitchFamily="65" charset="-122"/>
                <a:ea typeface="宋体" pitchFamily="65" charset="-122"/>
              </a:rPr>
              <a:t>和(2)相结合,可以立意为“我们要将发愤图强当作自己的责任”;将“责任”和(3)相结合,可以立意为</a:t>
            </a:r>
            <a:br>
              <a:rPr dirty="0"/>
            </a:br>
            <a:r>
              <a:rPr lang="zh-CN" altLang="en-US" sz="1417" kern="0" dirty="0">
                <a:solidFill>
                  <a:srgbClr val="000000"/>
                </a:solidFill>
                <a:latin typeface="Times New Roman" pitchFamily="65" charset="-122"/>
                <a:ea typeface="宋体" pitchFamily="65" charset="-122"/>
              </a:rPr>
              <a:t>“坚守志向是一种责任”;将“责任”和(4)相结合,可以立意为“凡事尽自己最大的努力是我们的责</a:t>
            </a:r>
            <a:br>
              <a:rPr dirty="0"/>
            </a:br>
            <a:r>
              <a:rPr lang="zh-CN" altLang="en-US" sz="1417" kern="0" dirty="0">
                <a:solidFill>
                  <a:srgbClr val="000000"/>
                </a:solidFill>
                <a:latin typeface="Times New Roman" pitchFamily="65" charset="-122"/>
                <a:ea typeface="宋体" pitchFamily="65" charset="-122"/>
              </a:rPr>
              <a:t>任”。学生可以根据自己的生活体验结合题目要求来立意。</a:t>
            </a:r>
            <a:endParaRPr lang="zh-CN" altLang="en-US" dirty="0"/>
          </a:p>
        </p:txBody>
      </p:sp>
    </p:spTree>
    <p:custDataLst>
      <p:custData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61177"/>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(2018常德,22)阅读下面的材料,根据要求写作。(50分)</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①士不可以不弘毅,任重而道远。(《&lt;论语&gt;十则》)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②天知,神知,我知,子知。何谓无知!(《后汉书》)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③斯是陋室,惟吾德馨。(《陋室铭》)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④出淤泥而不染,濯清涟而不妖。(《爱莲说》)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⑤以中有足乐者,不知口体之奉不若人也。(《送东阳马生序》)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⑥汝体吾此心,于啼泣之余,亦以天下人为念,当亦乐牺牲吾身与汝身之福利,为天下人谋永福也。(《与妻</a:t>
            </a:r>
            <a:br>
              <a:rPr dirty="0"/>
            </a:br>
            <a:r>
              <a:rPr lang="zh-CN" altLang="en-US" sz="1417" kern="0" dirty="0">
                <a:solidFill>
                  <a:srgbClr val="000000"/>
                </a:solidFill>
                <a:latin typeface="Times New Roman" pitchFamily="65" charset="-122"/>
                <a:ea typeface="宋体" pitchFamily="65" charset="-122"/>
              </a:rPr>
              <a:t>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中华文化源远流长,无数名句润泽后世。课文中的这几句话,引发了你怎样的感触与思考?请以其中一二句</a:t>
            </a:r>
            <a:br>
              <a:rPr dirty="0"/>
            </a:br>
            <a:r>
              <a:rPr lang="zh-CN" altLang="en-US" sz="1417" kern="0" dirty="0">
                <a:solidFill>
                  <a:srgbClr val="000000"/>
                </a:solidFill>
                <a:latin typeface="Times New Roman" pitchFamily="65" charset="-122"/>
                <a:ea typeface="宋体" pitchFamily="65" charset="-122"/>
              </a:rPr>
              <a:t>或两三句为基础确定立意,写一篇文章。要求自选角度,自拟题目,自定文体;600字左右。</a:t>
            </a:r>
            <a:endParaRPr lang="zh-CN" altLang="en-US" dirty="0"/>
          </a:p>
        </p:txBody>
      </p:sp>
    </p:spTree>
    <p:custDataLst>
      <p:custData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9454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要求:①信息准确、有效;②顺序正确,条理清晰;③语言明确、得体;④语言简练,不超过150个字。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思路点拨　解答时,注意表格中的信息不可遗漏,按顺序叙述即可,要符合发言稿要求,注意不超过150字。</a:t>
            </a:r>
            <a:br>
              <a:rPr dirty="0"/>
            </a:br>
            <a:r>
              <a:rPr lang="zh-CN" altLang="en-US" sz="1417" kern="0" dirty="0">
                <a:solidFill>
                  <a:srgbClr val="000000"/>
                </a:solidFill>
                <a:latin typeface="Times New Roman" pitchFamily="65" charset="-122"/>
                <a:ea typeface="宋体" pitchFamily="65" charset="-122"/>
              </a:rPr>
              <a:t>其中,每个环节的“时长”要求是一样的,总说一次即可,无须在每一个环节中都提到。表述要明确、简</a:t>
            </a:r>
            <a:br>
              <a:rPr dirty="0"/>
            </a:br>
            <a:r>
              <a:rPr lang="zh-CN" altLang="en-US" sz="1417" kern="0" dirty="0">
                <a:solidFill>
                  <a:srgbClr val="000000"/>
                </a:solidFill>
                <a:latin typeface="Times New Roman" pitchFamily="65" charset="-122"/>
                <a:ea typeface="宋体" pitchFamily="65" charset="-122"/>
              </a:rPr>
              <a:t>练、得体。</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大家好,我是本次辩论赛的主持人,本次辩论赛的流程如下:第一个环节是立论,双方一辩正面论述自己的</a:t>
            </a:r>
            <a:br>
              <a:rPr dirty="0"/>
            </a:br>
            <a:r>
              <a:rPr lang="zh-CN" altLang="en-US" sz="1417" kern="0" dirty="0">
                <a:solidFill>
                  <a:srgbClr val="000000"/>
                </a:solidFill>
                <a:latin typeface="Times New Roman" pitchFamily="65" charset="-122"/>
                <a:ea typeface="宋体" pitchFamily="65" charset="-122"/>
              </a:rPr>
              <a:t>观点;第二个环节是攻辩,双方二辩质疑对方观点,回答对方问题;第三个环节是自由辩论,双方轮流发言,强</a:t>
            </a:r>
            <a:br>
              <a:rPr dirty="0"/>
            </a:br>
            <a:r>
              <a:rPr lang="zh-CN" altLang="en-US" sz="1417" kern="0" dirty="0">
                <a:solidFill>
                  <a:srgbClr val="000000"/>
                </a:solidFill>
                <a:latin typeface="Times New Roman" pitchFamily="65" charset="-122"/>
                <a:ea typeface="宋体" pitchFamily="65" charset="-122"/>
              </a:rPr>
              <a:t>调己方观点,反驳对方观点;第四个环节是总结陈词,双方三辩对辩论进行总结。各环节的表达时长不超过</a:t>
            </a:r>
            <a:br>
              <a:rPr dirty="0"/>
            </a:br>
            <a:r>
              <a:rPr lang="zh-CN" altLang="en-US" sz="1417" kern="0" dirty="0">
                <a:solidFill>
                  <a:srgbClr val="000000"/>
                </a:solidFill>
                <a:latin typeface="Times New Roman" pitchFamily="65" charset="-122"/>
                <a:ea typeface="宋体" pitchFamily="65" charset="-122"/>
              </a:rPr>
              <a:t>3分钟。</a:t>
            </a:r>
            <a:endParaRPr lang="zh-CN" altLang="en-US" dirty="0"/>
          </a:p>
        </p:txBody>
      </p:sp>
    </p:spTree>
    <p:custDataLst>
      <p:custData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994247"/>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这是一道材料作文题。要求从所给材料中选择其中一二句或两三句,以之为基础确定立意。</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把握每一则材料的主旨:①志向远大,意志坚强;②自律;③内在修为;④洁身自好,不与世俗同流合污;⑤追求</a:t>
            </a:r>
            <a:br>
              <a:rPr dirty="0"/>
            </a:br>
            <a:r>
              <a:rPr lang="zh-CN" altLang="en-US" sz="1417" kern="0" dirty="0">
                <a:solidFill>
                  <a:srgbClr val="000000"/>
                </a:solidFill>
                <a:latin typeface="Times New Roman" pitchFamily="65" charset="-122"/>
                <a:ea typeface="宋体" pitchFamily="65" charset="-122"/>
              </a:rPr>
              <a:t>深层次的快乐;⑥心忧天下。根据自身的积累和写作优势选取写作角度和写作文体。</a:t>
            </a:r>
            <a:endParaRPr lang="zh-CN" altLang="en-US" dirty="0"/>
          </a:p>
        </p:txBody>
      </p:sp>
    </p:spTree>
    <p:custDataLst>
      <p:custData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69991"/>
            <a:ext cx="8505000" cy="2668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考点五　话题作文</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(2018湘西,29&lt;题目二&gt;)读下列材料,根据要求作文。(60分)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材料一:“找不到父母的孩子,请坐上任意一辆公交车,司机会为你联系家人。5月1日起,全国公交车已正</a:t>
            </a:r>
            <a:br>
              <a:rPr dirty="0"/>
            </a:br>
            <a:r>
              <a:rPr lang="zh-CN" altLang="en-US" sz="1417" kern="0" dirty="0">
                <a:solidFill>
                  <a:srgbClr val="000000"/>
                </a:solidFill>
                <a:latin typeface="Times New Roman" pitchFamily="65" charset="-122"/>
                <a:ea typeface="宋体" pitchFamily="65" charset="-122"/>
              </a:rPr>
              <a:t>式成为中国失联儿童的守护车。”警方表示,此消息不实。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材料二:“一位中国游客在泰国旅游时,由于同时食用牛奶、榴莲,导致中毒,引发心脏病,猝死。”食品专</a:t>
            </a:r>
            <a:br>
              <a:rPr dirty="0"/>
            </a:br>
            <a:r>
              <a:rPr lang="zh-CN" altLang="en-US" sz="1417" kern="0" dirty="0">
                <a:solidFill>
                  <a:srgbClr val="000000"/>
                </a:solidFill>
                <a:latin typeface="Times New Roman" pitchFamily="65" charset="-122"/>
                <a:ea typeface="宋体" pitchFamily="65" charset="-122"/>
              </a:rPr>
              <a:t>家表示此说法缺乏科学依据。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材料三:“帮忙扩散,一个3岁小女孩在锦绣花园小区附近被一个四十多岁男人拐走,有知情者请告知。联</a:t>
            </a:r>
            <a:br>
              <a:rPr dirty="0"/>
            </a:br>
            <a:r>
              <a:rPr lang="zh-CN" altLang="en-US" sz="1417" kern="0" dirty="0">
                <a:solidFill>
                  <a:srgbClr val="000000"/>
                </a:solidFill>
                <a:latin typeface="Times New Roman" pitchFamily="65" charset="-122"/>
                <a:ea typeface="宋体" pitchFamily="65" charset="-122"/>
              </a:rPr>
              <a:t>系人宁继春,13940292999。请伸出手指,看到就转转。”</a:t>
            </a:r>
            <a:endParaRPr lang="zh-CN" altLang="en-US" dirty="0"/>
          </a:p>
        </p:txBody>
      </p:sp>
    </p:spTree>
    <p:custDataLst>
      <p:custData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701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警方表示,此类消息均为虚假传言。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——以上材料均摘自央视新闻“朋友圈的谣言”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朋友圈里的消息有真假,生活中的人们有善恶,这需要我们有一双火眼金睛,有一颗明辨是非的心,去甄别,</a:t>
            </a:r>
            <a:br>
              <a:rPr dirty="0"/>
            </a:br>
            <a:r>
              <a:rPr lang="zh-CN" altLang="en-US" sz="1417" kern="0" dirty="0">
                <a:solidFill>
                  <a:srgbClr val="000000"/>
                </a:solidFill>
                <a:latin typeface="Times New Roman" pitchFamily="65" charset="-122"/>
                <a:ea typeface="宋体" pitchFamily="65" charset="-122"/>
              </a:rPr>
              <a:t>不盲从,请以“擦亮双眼,甄别真假”为话题,写一篇作文。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要求:①文体自选(诗歌除外),不少于600字;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②表达真情实感,力求有创意,不得套写、抄袭;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③书写正确、规范、美观;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④文中不得出现真实的人名、校名、地名。</a:t>
            </a:r>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这是一道话题作文题。可以叙述自己或身边发生的与辨别是非相关的事情,注意细节描写;也</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可以就如何辨别是非真假展开议论,注意议论语言的精练与准确。尤其要注意,“擦亮双眼,甄别真假”是</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话题,不是标题,写作之前要拟定一个合适的标题。</a:t>
            </a:r>
          </a:p>
        </p:txBody>
      </p:sp>
    </p:spTree>
    <p:custDataLst>
      <p:custData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1385251"/>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B组　2016—2020年全国中考题组</a:t>
            </a:r>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考点一　小作文</a:t>
            </a:r>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(2020内蒙古包头改编,24)根据漫画(如图),完成下面题目。(8分)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写一段话解说漫画的创作意图。</a:t>
            </a:r>
            <a:endParaRPr lang="zh-CN" altLang="en-US" dirty="0"/>
          </a:p>
        </p:txBody>
      </p:sp>
      <p:sp>
        <p:nvSpPr>
          <p:cNvPr id="3" name="TextBox 2"/>
          <p:cNvSpPr txBox="1"/>
          <p:nvPr/>
        </p:nvSpPr>
        <p:spPr>
          <a:xfrm>
            <a:off x="1044000" y="4537125"/>
            <a:ext cx="7092000" cy="242726"/>
          </a:xfrm>
          <a:prstGeom prst="rect">
            <a:avLst/>
          </a:prstGeom>
          <a:noFill/>
        </p:spPr>
        <p:txBody>
          <a:bodyPr wrap="square" lIns="0" tIns="0" rIns="0" bIns="0" rtlCol="0">
            <a:spAutoFit/>
          </a:bodyPr>
          <a:lstStyle/>
          <a:p>
            <a:pPr marL="0" indent="0" algn="ctr" eaLnBrk="0" latinLnBrk="1" hangingPunct="0">
              <a:lnSpc>
                <a:spcPct val="100000"/>
              </a:lnSpc>
              <a:spcBef>
                <a:spcPts val="141"/>
              </a:spcBef>
              <a:buNone/>
            </a:pPr>
            <a:r>
              <a:rPr lang="zh-CN" altLang="en-US" sz="1587" kern="0" dirty="0">
                <a:solidFill>
                  <a:srgbClr val="000000"/>
                </a:solidFill>
                <a:latin typeface="Times New Roman" pitchFamily="65" charset="-122"/>
                <a:ea typeface="黑体" pitchFamily="65" charset="-122"/>
              </a:rPr>
              <a:t>(作者:邹勤)</a:t>
            </a:r>
            <a:endParaRPr lang="zh-CN" altLang="en-US" dirty="0"/>
          </a:p>
        </p:txBody>
      </p:sp>
      <p:pic>
        <p:nvPicPr>
          <p:cNvPr id="4" name="图片 3" descr="textimage0.jpeg"/>
          <p:cNvPicPr>
            <a:picLocks noChangeAspect="1"/>
          </p:cNvPicPr>
          <p:nvPr/>
        </p:nvPicPr>
        <p:blipFill>
          <a:blip r:embed="rId4"/>
          <a:stretch>
            <a:fillRect/>
          </a:stretch>
        </p:blipFill>
        <p:spPr>
          <a:xfrm>
            <a:off x="2714612" y="2341561"/>
            <a:ext cx="3648942" cy="2058378"/>
          </a:xfrm>
          <a:prstGeom prst="rect">
            <a:avLst/>
          </a:prstGeom>
        </p:spPr>
      </p:pic>
    </p:spTree>
    <p:custDataLst>
      <p:custData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9769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要求:不能以“都是手机惹的祸”为标题;解说的字数不少于150字,文中不得出现真实的人名、校名、地</a:t>
            </a:r>
            <a:br>
              <a:rPr dirty="0"/>
            </a:br>
            <a:r>
              <a:rPr lang="zh-CN" altLang="en-US" sz="1417" kern="0" dirty="0">
                <a:solidFill>
                  <a:srgbClr val="000000"/>
                </a:solidFill>
                <a:latin typeface="Times New Roman" pitchFamily="65" charset="-122"/>
                <a:ea typeface="宋体" pitchFamily="65" charset="-122"/>
              </a:rPr>
              <a:t>名等。</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本题考查图文转换及语言表达能力。仔细观察漫画,描绘画面内容。此漫画意在告诉我们,在</a:t>
            </a:r>
            <a:br>
              <a:rPr dirty="0"/>
            </a:br>
            <a:r>
              <a:rPr lang="zh-CN" altLang="en-US" sz="1417" kern="0" dirty="0">
                <a:solidFill>
                  <a:srgbClr val="000000"/>
                </a:solidFill>
                <a:latin typeface="Times New Roman" pitchFamily="65" charset="-122"/>
                <a:ea typeface="宋体" pitchFamily="65" charset="-122"/>
              </a:rPr>
              <a:t>今天,手机已经成为人们生活的必备品。随着手机在生活中的广泛应用,它的弊端也日渐显露出来。长时</a:t>
            </a:r>
            <a:br>
              <a:rPr dirty="0"/>
            </a:br>
            <a:r>
              <a:rPr lang="zh-CN" altLang="en-US" sz="1417" kern="0" dirty="0">
                <a:solidFill>
                  <a:srgbClr val="000000"/>
                </a:solidFill>
                <a:latin typeface="Times New Roman" pitchFamily="65" charset="-122"/>
                <a:ea typeface="宋体" pitchFamily="65" charset="-122"/>
              </a:rPr>
              <a:t>间使用手机,使孩子们的视力急剧下降。而保护视力,远离手机,已经成为孩子和家长都要认真对待和努力</a:t>
            </a:r>
            <a:br>
              <a:rPr dirty="0"/>
            </a:br>
            <a:r>
              <a:rPr lang="zh-CN" altLang="en-US" sz="1417" kern="0" dirty="0">
                <a:solidFill>
                  <a:srgbClr val="000000"/>
                </a:solidFill>
                <a:latin typeface="Times New Roman" pitchFamily="65" charset="-122"/>
                <a:ea typeface="宋体" pitchFamily="65" charset="-122"/>
              </a:rPr>
              <a:t>去做的事。</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漫画中有一大一小两只老鼠,每只老鼠手里拿着一部手机,说明手机已经在生活中普遍应用。两只老鼠的</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中间,是一幅视力检测表。上边有清晰醒目的大大的“E”。大老鼠手拿指示棒,指向最大的“E”,测试小</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老鼠的视力,小老鼠则前倾着身体,努力识别却依旧吃力,说明小老鼠的视力很差。画面上方是一行文字</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“都是手机惹的祸”。此漫画意在告诉我们:保护视力,远离手机,已经成为孩子和家长都要认真对待和努</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力去做的事。</a:t>
            </a:r>
          </a:p>
        </p:txBody>
      </p:sp>
    </p:spTree>
    <p:custDataLst>
      <p:custData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02121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(2019内蒙古呼和浩特,30)小作文(10分)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从下列成语中选择一个,就你的理解,写成一个小故事,但不得离开成语本身的内容。字数在150左右。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刻舟求剑　　精卫填海　　狐假虎威　　卧薪尝胆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把成语改写成一个故事,首先要理解成语的寓意,然后围绕寓意进行合理想象,要有恰当的人物</a:t>
            </a:r>
            <a:br>
              <a:rPr dirty="0"/>
            </a:br>
            <a:r>
              <a:rPr lang="zh-CN" altLang="en-US" sz="1417" kern="0" dirty="0">
                <a:solidFill>
                  <a:srgbClr val="000000"/>
                </a:solidFill>
                <a:latin typeface="Times New Roman" pitchFamily="65" charset="-122"/>
                <a:ea typeface="宋体" pitchFamily="65" charset="-122"/>
              </a:rPr>
              <a:t>描写,扩写的细节要符合人物性格,还可以有恰当的环境描写。</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刻舟求剑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一位英俊健壮的公子走上船,他背着的一把剑,在阳光下闪闪发亮,格外耀眼。看到大家羡慕的目光后,他骄</a:t>
            </a:r>
            <a:br>
              <a:rPr dirty="0"/>
            </a:br>
            <a:r>
              <a:rPr lang="zh-CN" altLang="en-US" sz="1417" kern="0" dirty="0">
                <a:solidFill>
                  <a:srgbClr val="000000"/>
                </a:solidFill>
                <a:latin typeface="Times New Roman" pitchFamily="65" charset="-122"/>
                <a:ea typeface="宋体" pitchFamily="65" charset="-122"/>
              </a:rPr>
              <a:t>傲地坐在了船的一侧,把剑放在了一旁。船离岸前行了。起风了,船摇晃起来。不久,一个大浪打来,公子的</a:t>
            </a:r>
            <a:endParaRPr lang="zh-CN" altLang="en-US" dirty="0"/>
          </a:p>
        </p:txBody>
      </p:sp>
    </p:spTree>
    <p:custDataLst>
      <p:custData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9569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剑落在江中。船客们惊叫着:“快快打捞你的剑!”公子却不慌不忙地掏出刻刀说:“我只需在这里做个记</a:t>
            </a:r>
            <a:br>
              <a:rPr dirty="0"/>
            </a:br>
            <a:r>
              <a:rPr lang="zh-CN" altLang="en-US" sz="1417" kern="0" dirty="0">
                <a:solidFill>
                  <a:srgbClr val="000000"/>
                </a:solidFill>
                <a:latin typeface="Times New Roman" pitchFamily="65" charset="-122"/>
                <a:ea typeface="宋体" pitchFamily="65" charset="-122"/>
              </a:rPr>
              <a:t>号,下船以后再捞也不迟!”说着,他在船帮上刻下了一道重重的记号。众人目瞪口呆。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点评    </a:t>
            </a:r>
            <a:r>
              <a:rPr lang="zh-CN" altLang="en-US" sz="1417" kern="0" dirty="0">
                <a:solidFill>
                  <a:srgbClr val="000000"/>
                </a:solidFill>
                <a:latin typeface="Times New Roman" pitchFamily="65" charset="-122"/>
                <a:ea typeface="宋体" pitchFamily="65" charset="-122"/>
              </a:rPr>
              <a:t>依据成语的原意编写的小故事里面,有对人物的描写和对剑的描写,想象合理,能够体现人物性格。</a:t>
            </a:r>
            <a:endParaRPr lang="zh-CN" altLang="en-US" dirty="0"/>
          </a:p>
        </p:txBody>
      </p:sp>
    </p:spTree>
    <p:custDataLst>
      <p:custData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06299"/>
            <a:ext cx="8505000" cy="302121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(2018江西,19)班级拟开展“说教养”主题演讲活动,请参考下列材料,结合自己的认识,写一篇不超过200</a:t>
            </a:r>
            <a:br>
              <a:rPr dirty="0"/>
            </a:br>
            <a:r>
              <a:rPr lang="zh-CN" altLang="en-US" sz="1417" kern="0" dirty="0">
                <a:solidFill>
                  <a:srgbClr val="000000"/>
                </a:solidFill>
                <a:latin typeface="Times New Roman" pitchFamily="65" charset="-122"/>
                <a:ea typeface="宋体" pitchFamily="65" charset="-122"/>
              </a:rPr>
              <a:t>字的演讲稿。(6分)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    教养是指一般文化和品德的修养。有教养的人必具有良好的外在行为和美好的道德品质。要</a:t>
            </a:r>
            <a:br>
              <a:rPr dirty="0"/>
            </a:br>
            <a:r>
              <a:rPr lang="zh-CN" altLang="en-US" sz="1417" kern="0" dirty="0">
                <a:solidFill>
                  <a:srgbClr val="000000"/>
                </a:solidFill>
                <a:latin typeface="Times New Roman" pitchFamily="65" charset="-122"/>
                <a:ea typeface="宋体" pitchFamily="65" charset="-122"/>
              </a:rPr>
              <a:t>完善个人修养,首先要致力于读书求学,提高自身的认知水平。</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    待人要谦虚,礼仪要得体,遇困境不气馁,获大奖不骄傲。(傅雷)</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良好的教养不仅来自家庭和学校,而且可以得之于自身。(利哈乔夫)</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[材料三]    周总理每次外出视察工作,离开当地时总是与身边服务人员一一握手道谢。</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李鸿章出使俄国,在公开场合随地吐了一口痰,被外国记者大加渲染,颜面尽失。</a:t>
            </a:r>
          </a:p>
          <a:p>
            <a:pPr marL="0" indent="0" eaLnBrk="0" latinLnBrk="1" hangingPunct="0">
              <a:lnSpc>
                <a:spcPct val="150000"/>
              </a:lnSpc>
              <a:spcBef>
                <a:spcPts val="141"/>
              </a:spcBef>
              <a:buNone/>
            </a:pPr>
            <a:endParaRPr lang="zh-CN" altLang="en-US" sz="141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36626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本题考查语言的综合运用能力。解答这类题目,先概括一下几则材料的内容:材料一指出了什</a:t>
            </a:r>
            <a:br>
              <a:rPr dirty="0"/>
            </a:br>
            <a:r>
              <a:rPr lang="zh-CN" altLang="en-US" sz="1417" kern="0" dirty="0">
                <a:solidFill>
                  <a:srgbClr val="000000"/>
                </a:solidFill>
                <a:latin typeface="Times New Roman" pitchFamily="65" charset="-122"/>
                <a:ea typeface="宋体" pitchFamily="65" charset="-122"/>
              </a:rPr>
              <a:t>么是教养及怎样才能提升个人的教养;材料二引用两则有关教养的名言;材料三列举了正反两个事例。所</a:t>
            </a:r>
            <a:br>
              <a:rPr dirty="0"/>
            </a:br>
            <a:r>
              <a:rPr lang="zh-CN" altLang="en-US" sz="1417" kern="0" dirty="0">
                <a:solidFill>
                  <a:srgbClr val="000000"/>
                </a:solidFill>
                <a:latin typeface="Times New Roman" pitchFamily="65" charset="-122"/>
                <a:ea typeface="宋体" pitchFamily="65" charset="-122"/>
              </a:rPr>
              <a:t>以我们在进行演讲时,可以先阐述教养的含义;再引用名言或列举事例来论述有教养的人的表现;最后发出</a:t>
            </a:r>
            <a:br>
              <a:rPr dirty="0"/>
            </a:br>
            <a:r>
              <a:rPr lang="zh-CN" altLang="en-US" sz="1417" kern="0" dirty="0">
                <a:solidFill>
                  <a:srgbClr val="000000"/>
                </a:solidFill>
                <a:latin typeface="Times New Roman" pitchFamily="65" charset="-122"/>
                <a:ea typeface="宋体" pitchFamily="65" charset="-122"/>
              </a:rPr>
              <a:t>号召,提出希望即可。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今天,我演讲的题目是“做一个有教养的人”。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什么是教养呢?教养是指一般文化和品德修养。有教养的人必具有良好的外在行为和美好的道德品质。</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周总理是一个有教养的人,他每次外出视察工作,离开当地时总是与身边的服务人员一一握手道谢。作为</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学生的我们,更应该加强自我修养,在学习和生活中要做到待人谦虚、礼仪得体、遇困难不气馁、有成绩</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不骄傲。同学们,让我们都做一个有教养的人吧!</a:t>
            </a:r>
          </a:p>
          <a:p>
            <a:pPr marL="0" indent="0" eaLnBrk="0" latinLnBrk="1" hangingPunct="0">
              <a:lnSpc>
                <a:spcPct val="150000"/>
              </a:lnSpc>
              <a:spcBef>
                <a:spcPts val="141"/>
              </a:spcBef>
              <a:buNone/>
            </a:pPr>
            <a:endParaRPr lang="zh-CN" altLang="en-US" sz="141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31947"/>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考点二　全命题作文</a:t>
            </a:r>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(2020四川成都A卷,13)艾青有一首小诗《盼望》:一个海员说/他最喜欢的是起锚所激起的/那一片洁白</a:t>
            </a:r>
            <a:br>
              <a:rPr dirty="0"/>
            </a:br>
            <a:r>
              <a:rPr lang="zh-CN" altLang="en-US" sz="1417" kern="0" dirty="0">
                <a:solidFill>
                  <a:srgbClr val="000000"/>
                </a:solidFill>
                <a:latin typeface="Times New Roman" pitchFamily="65" charset="-122"/>
                <a:ea typeface="宋体" pitchFamily="65" charset="-122"/>
              </a:rPr>
              <a:t>的浪花</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/一个海员说/最使他高兴的是抛锚所发出的/那一阵铁链的喧哗</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/一个盼望出发/一个盼望</a:t>
            </a:r>
            <a:br>
              <a:rPr dirty="0"/>
            </a:br>
            <a:r>
              <a:rPr lang="zh-CN" altLang="en-US" sz="1417" kern="0" dirty="0">
                <a:solidFill>
                  <a:srgbClr val="000000"/>
                </a:solidFill>
                <a:latin typeface="Times New Roman" pitchFamily="65" charset="-122"/>
                <a:ea typeface="宋体" pitchFamily="65" charset="-122"/>
              </a:rPr>
              <a:t>到达。</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“出发”和“到达”,你更盼望哪一个呢?请任选其中一个词语作为题目,写一篇文章。(60分)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要求:①要有真情实感;②自定立意,自选文体(诗歌除外);③不少于600字;④不得抄袭、套作;⑤不得出现真</a:t>
            </a:r>
            <a:br>
              <a:rPr dirty="0"/>
            </a:br>
            <a:r>
              <a:rPr lang="zh-CN" altLang="en-US" sz="1417" kern="0" dirty="0">
                <a:solidFill>
                  <a:srgbClr val="000000"/>
                </a:solidFill>
                <a:latin typeface="Times New Roman" pitchFamily="65" charset="-122"/>
                <a:ea typeface="宋体" pitchFamily="65" charset="-122"/>
              </a:rPr>
              <a:t>实的人名、校名和地名。</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从命题来看,“出发”或“到达”既贴近生活,让学生有话可说,又蕴含哲思,易于学生抒发独有</a:t>
            </a:r>
            <a:br>
              <a:rPr dirty="0"/>
            </a:br>
            <a:r>
              <a:rPr lang="zh-CN" altLang="en-US" sz="1417" kern="0" dirty="0">
                <a:solidFill>
                  <a:srgbClr val="000000"/>
                </a:solidFill>
                <a:latin typeface="Times New Roman" pitchFamily="65" charset="-122"/>
                <a:ea typeface="宋体" pitchFamily="65" charset="-122"/>
              </a:rPr>
              <a:t>的情思、情理。</a:t>
            </a:r>
            <a:endParaRPr lang="zh-CN" altLang="en-US" dirty="0"/>
          </a:p>
        </p:txBody>
      </p:sp>
    </p:spTree>
    <p:custDataLst>
      <p:custData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662669"/>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2.(2020郴州,21)小作文。(10分)</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假如有一个外地旅游团来到了你的家乡,向你打听当地美食,请你向他们推荐你最喜欢的一种。注意抓住</a:t>
            </a:r>
            <a:br>
              <a:rPr dirty="0"/>
            </a:br>
            <a:r>
              <a:rPr lang="zh-CN" altLang="en-US" sz="1417" kern="0" dirty="0">
                <a:solidFill>
                  <a:srgbClr val="000000"/>
                </a:solidFill>
                <a:latin typeface="Times New Roman" pitchFamily="65" charset="-122"/>
                <a:ea typeface="宋体" pitchFamily="65" charset="-122"/>
              </a:rPr>
              <a:t>特点,100字左右。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思路点拨　选取自己最熟知的某一美食,多角度展开描写,如视觉、嗅觉、味觉等,激起对方想要品尝的念</a:t>
            </a:r>
            <a:br>
              <a:rPr dirty="0"/>
            </a:br>
            <a:r>
              <a:rPr lang="zh-CN" altLang="en-US" sz="1417" kern="0" dirty="0">
                <a:solidFill>
                  <a:srgbClr val="000000"/>
                </a:solidFill>
                <a:latin typeface="Times New Roman" pitchFamily="65" charset="-122"/>
                <a:ea typeface="宋体" pitchFamily="65" charset="-122"/>
              </a:rPr>
              <a:t>头。</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大家好!这是我们郴州最有名的美食之一——临武鸭,自舜帝起为历朝贡品。闻一闻,酱香扑鼻,馨香入肺;</a:t>
            </a:r>
            <a:br>
              <a:rPr dirty="0"/>
            </a:br>
            <a:r>
              <a:rPr lang="zh-CN" altLang="en-US" sz="1417" kern="0" dirty="0">
                <a:solidFill>
                  <a:srgbClr val="000000"/>
                </a:solidFill>
                <a:latin typeface="Times New Roman" pitchFamily="65" charset="-122"/>
                <a:ea typeface="宋体" pitchFamily="65" charset="-122"/>
              </a:rPr>
              <a:t>尝一尝,肉质细嫩,味道鲜美;全是瘦肉,高蛋白、低脂肪,多吃绝对不会有长胖的后顾之忧。来到我们美丽</a:t>
            </a:r>
            <a:br>
              <a:rPr dirty="0"/>
            </a:br>
            <a:r>
              <a:rPr lang="zh-CN" altLang="en-US" sz="1417" kern="0" dirty="0">
                <a:solidFill>
                  <a:srgbClr val="000000"/>
                </a:solidFill>
                <a:latin typeface="Times New Roman" pitchFamily="65" charset="-122"/>
                <a:ea typeface="宋体" pitchFamily="65" charset="-122"/>
              </a:rPr>
              <a:t>的郴州,千万不能错过啊!</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点评    </a:t>
            </a:r>
            <a:r>
              <a:rPr lang="zh-CN" altLang="en-US" sz="1417" kern="0" dirty="0">
                <a:solidFill>
                  <a:srgbClr val="000000"/>
                </a:solidFill>
                <a:latin typeface="Times New Roman" pitchFamily="65" charset="-122"/>
                <a:ea typeface="宋体" pitchFamily="65" charset="-122"/>
              </a:rPr>
              <a:t>小作者介绍了临武鸭的基本常识:历史、特点。运用整齐、富有美感的句式描述了临武鸭带给人</a:t>
            </a:r>
            <a:br>
              <a:rPr dirty="0"/>
            </a:br>
            <a:r>
              <a:rPr lang="zh-CN" altLang="en-US" sz="1417" kern="0" dirty="0">
                <a:solidFill>
                  <a:srgbClr val="000000"/>
                </a:solidFill>
                <a:latin typeface="Times New Roman" pitchFamily="65" charset="-122"/>
                <a:ea typeface="宋体" pitchFamily="65" charset="-122"/>
              </a:rPr>
              <a:t>嗅觉和味觉上的感受,给人以吸引力,想必外来的游客们都迫不及待了。</a:t>
            </a:r>
            <a:endParaRPr lang="zh-CN" altLang="en-US" dirty="0"/>
          </a:p>
        </p:txBody>
      </p:sp>
    </p:spTree>
    <p:custDataLst>
      <p:custData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19077"/>
            <a:ext cx="8505000" cy="226549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考生既可从生活小事、生活细节入手抒写对“出发”或“到达”的理解,也可以从青春成长的角度呈现</a:t>
            </a:r>
            <a:br>
              <a:rPr dirty="0"/>
            </a:br>
            <a:r>
              <a:rPr lang="zh-CN" altLang="en-US" sz="1417" kern="0" dirty="0">
                <a:solidFill>
                  <a:srgbClr val="000000"/>
                </a:solidFill>
                <a:latin typeface="Times New Roman" pitchFamily="65" charset="-122"/>
                <a:ea typeface="宋体" pitchFamily="65" charset="-122"/>
              </a:rPr>
              <a:t>“出发”或“到达”的内涵。这样的作文题目既让孩子有抒写生活的热情,又为孩子展现才情提供了广</a:t>
            </a:r>
            <a:br>
              <a:rPr dirty="0"/>
            </a:br>
            <a:r>
              <a:rPr lang="zh-CN" altLang="en-US" sz="1417" kern="0" dirty="0">
                <a:solidFill>
                  <a:srgbClr val="000000"/>
                </a:solidFill>
                <a:latin typeface="Times New Roman" pitchFamily="65" charset="-122"/>
                <a:ea typeface="宋体" pitchFamily="65" charset="-122"/>
              </a:rPr>
              <a:t>阔的空间。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虽是二选一的命题,但题目之间却存在密切的思辨性,“出发”即“到达”,“到达”是“新的出发”。这</a:t>
            </a:r>
            <a:br>
              <a:rPr dirty="0"/>
            </a:br>
            <a:r>
              <a:rPr lang="zh-CN" altLang="en-US" sz="1417" kern="0" dirty="0">
                <a:solidFill>
                  <a:srgbClr val="000000"/>
                </a:solidFill>
                <a:latin typeface="Times New Roman" pitchFamily="65" charset="-122"/>
                <a:ea typeface="宋体" pitchFamily="65" charset="-122"/>
              </a:rPr>
              <a:t>个作文题目引导考生思考事物之间的关联,落实了“思维发展与提升”这一语文核心素养。无疑,这一作</a:t>
            </a:r>
            <a:br>
              <a:rPr dirty="0"/>
            </a:br>
            <a:r>
              <a:rPr lang="zh-CN" altLang="en-US" sz="1417" kern="0" dirty="0">
                <a:solidFill>
                  <a:srgbClr val="000000"/>
                </a:solidFill>
                <a:latin typeface="Times New Roman" pitchFamily="65" charset="-122"/>
                <a:ea typeface="宋体" pitchFamily="65" charset="-122"/>
              </a:rPr>
              <a:t>文命题对今后初中作文的教与学均有很好的导向性。另外,两个题目无论选择哪一个,在作文的难度上是</a:t>
            </a:r>
            <a:br>
              <a:rPr dirty="0"/>
            </a:br>
            <a:r>
              <a:rPr lang="zh-CN" altLang="en-US" sz="1417" kern="0" dirty="0">
                <a:solidFill>
                  <a:srgbClr val="000000"/>
                </a:solidFill>
                <a:latin typeface="Times New Roman" pitchFamily="65" charset="-122"/>
                <a:ea typeface="宋体" pitchFamily="65" charset="-122"/>
              </a:rPr>
              <a:t>一致的。命题者真正做到了命题适合学生发挥又公平公正。</a:t>
            </a:r>
            <a:endParaRPr lang="zh-CN" altLang="en-US" dirty="0"/>
          </a:p>
        </p:txBody>
      </p:sp>
    </p:spTree>
    <p:custDataLst>
      <p:custData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31945"/>
            <a:ext cx="8505000" cy="330988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(2019江西,22)钥匙,可以是开锁或上锁的工具;钥匙,也可以是解决问题的方法、门径;钥匙,还可以是</a:t>
            </a:r>
            <a:r>
              <a:rPr lang="zh-CN" altLang="en-US" sz="1417" kern="0" dirty="0">
                <a:solidFill>
                  <a:srgbClr val="000000"/>
                </a:solidFill>
                <a:latin typeface="黑体" pitchFamily="65" charset="-122"/>
                <a:ea typeface="宋体" pitchFamily="65" charset="-122"/>
              </a:rPr>
              <a:t>……</a:t>
            </a:r>
            <a:br>
              <a:rPr dirty="0"/>
            </a:br>
            <a:r>
              <a:rPr lang="zh-CN" altLang="en-US" sz="1417" kern="0" dirty="0">
                <a:solidFill>
                  <a:srgbClr val="000000"/>
                </a:solidFill>
                <a:latin typeface="Times New Roman" pitchFamily="65" charset="-122"/>
                <a:ea typeface="宋体" pitchFamily="65" charset="-122"/>
              </a:rPr>
              <a:t>看似平常的钥匙,有时却意义重大。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请以“钥匙”为题,写一篇作文。(50分)</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要求</a:t>
            </a:r>
            <a:r>
              <a:rPr lang="en-US" altLang="zh-CN" sz="1417"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文体不限</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诗歌除外</a:t>
            </a:r>
            <a:r>
              <a:rPr lang="en-US" altLang="zh-CN" sz="1417"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不少于</a:t>
            </a:r>
            <a:r>
              <a:rPr lang="en-US" altLang="zh-CN" sz="1417" kern="0" dirty="0">
                <a:solidFill>
                  <a:srgbClr val="000000"/>
                </a:solidFill>
                <a:latin typeface="Times New Roman" pitchFamily="65" charset="-122"/>
                <a:ea typeface="宋体" pitchFamily="65" charset="-122"/>
              </a:rPr>
              <a:t>600</a:t>
            </a:r>
            <a:r>
              <a:rPr lang="zh-CN" altLang="en-US" sz="1417" kern="0" dirty="0">
                <a:solidFill>
                  <a:srgbClr val="000000"/>
                </a:solidFill>
                <a:latin typeface="Times New Roman" pitchFamily="65" charset="-122"/>
                <a:ea typeface="宋体" pitchFamily="65" charset="-122"/>
              </a:rPr>
              <a:t>字</a:t>
            </a:r>
            <a:r>
              <a:rPr lang="en-US" altLang="zh-CN" sz="1417"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文中不得出现真实的人名、校名、地名。</a:t>
            </a:r>
          </a:p>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本题为命题作文题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要求考生以“钥匙”为题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首先要确定立意。材料中提到了两种钥匙</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第一</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种是具体意义上的钥匙</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具有开锁和上锁的功能</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第二种是抽象意义上的“钥匙”</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代指解决问题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或通向</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成功、打开心扉的关键。考生作文的立意可以从这两者中选择展开。如果写记叙文</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可记叙一个或几个</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与钥匙有关的故事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从具体的钥匙所引发的事件中</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再升华到抽象的“钥匙”的意义和情感。比如写通过</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某个事件打开了某人心门</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通过某个事件突破了自己的弱点</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再配合生动的心理描写和细节刻画</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最后点出</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主题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就一定是一篇优秀的考场记叙文。</a:t>
            </a:r>
          </a:p>
        </p:txBody>
      </p:sp>
    </p:spTree>
    <p:custDataLst>
      <p:custData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如果写议论文,就主要从抽象意义的“钥匙”着手。可以以纵向历史为线索,也可以以横向社会为线索,从</a:t>
            </a:r>
            <a:br>
              <a:rPr dirty="0"/>
            </a:br>
            <a:r>
              <a:rPr lang="zh-CN" altLang="en-US" sz="1417" kern="0" dirty="0">
                <a:solidFill>
                  <a:srgbClr val="000000"/>
                </a:solidFill>
                <a:latin typeface="Times New Roman" pitchFamily="65" charset="-122"/>
                <a:ea typeface="宋体" pitchFamily="65" charset="-122"/>
              </a:rPr>
              <a:t>“获取成功的关键”这一角度梳理、编排好素材,可纵述从古代到现代的人物事迹,或列举当今各界名人</a:t>
            </a:r>
            <a:br>
              <a:rPr dirty="0"/>
            </a:br>
            <a:r>
              <a:rPr lang="zh-CN" altLang="en-US" sz="1417" kern="0" dirty="0">
                <a:solidFill>
                  <a:srgbClr val="000000"/>
                </a:solidFill>
                <a:latin typeface="Times New Roman" pitchFamily="65" charset="-122"/>
                <a:ea typeface="宋体" pitchFamily="65" charset="-122"/>
              </a:rPr>
              <a:t>的事迹,围绕他们是否握住“钥匙”、取得成功进行论述即可。要注意字数与卷面整洁,给老师留下好的</a:t>
            </a:r>
            <a:br>
              <a:rPr dirty="0"/>
            </a:br>
            <a:r>
              <a:rPr lang="zh-CN" altLang="en-US" sz="1417" kern="0" dirty="0">
                <a:solidFill>
                  <a:srgbClr val="000000"/>
                </a:solidFill>
                <a:latin typeface="Times New Roman" pitchFamily="65" charset="-122"/>
                <a:ea typeface="宋体" pitchFamily="65" charset="-122"/>
              </a:rPr>
              <a:t>第一印象。</a:t>
            </a:r>
            <a:endParaRPr lang="zh-CN" altLang="en-US" dirty="0"/>
          </a:p>
        </p:txBody>
      </p:sp>
    </p:spTree>
    <p:custDataLst>
      <p:custData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(2018湖北黄冈,33&lt;题一&gt;)写作展示。(50分)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题目:一路阳光一路情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要求:①结合个人生活经历,选取真实的生活片段,写一篇700字左右的记叙文;或根据自己的所思所感,写一</a:t>
            </a:r>
            <a:br>
              <a:rPr dirty="0"/>
            </a:br>
            <a:r>
              <a:rPr lang="zh-CN" altLang="en-US" sz="1417" kern="0" dirty="0">
                <a:solidFill>
                  <a:srgbClr val="000000"/>
                </a:solidFill>
                <a:latin typeface="Times New Roman" pitchFamily="65" charset="-122"/>
                <a:ea typeface="宋体" pitchFamily="65" charset="-122"/>
              </a:rPr>
              <a:t>篇600字以上的散文。②写记叙文要求文章叙事清楚,结构完整,内容充实;恰当运用描写、抒情等表达方</a:t>
            </a:r>
            <a:br>
              <a:rPr dirty="0"/>
            </a:br>
            <a:r>
              <a:rPr lang="zh-CN" altLang="en-US" sz="1417" kern="0" dirty="0">
                <a:solidFill>
                  <a:srgbClr val="000000"/>
                </a:solidFill>
                <a:latin typeface="Times New Roman" pitchFamily="65" charset="-122"/>
                <a:ea typeface="宋体" pitchFamily="65" charset="-122"/>
              </a:rPr>
              <a:t>式,写出真情实感。③写散文要求叙事或抒情线索明朗,感情真挚。</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写作本文,应赋予“阳光”以象征意义,并突出“阳光”一直以来对“我”成长的作用。“阳</a:t>
            </a:r>
            <a:br>
              <a:rPr dirty="0"/>
            </a:br>
            <a:r>
              <a:rPr lang="zh-CN" altLang="en-US" sz="1417" kern="0" dirty="0">
                <a:solidFill>
                  <a:srgbClr val="000000"/>
                </a:solidFill>
                <a:latin typeface="Times New Roman" pitchFamily="65" charset="-122"/>
                <a:ea typeface="宋体" pitchFamily="65" charset="-122"/>
              </a:rPr>
              <a:t>光”可以理解为有利成长的环境(家庭、学校和时代要求)、充满温暖的关爱(亲情、友情、师生情、爱国</a:t>
            </a:r>
            <a:br>
              <a:rPr dirty="0"/>
            </a:br>
            <a:r>
              <a:rPr lang="zh-CN" altLang="en-US" sz="1417" kern="0" dirty="0">
                <a:solidFill>
                  <a:srgbClr val="000000"/>
                </a:solidFill>
                <a:latin typeface="Times New Roman" pitchFamily="65" charset="-122"/>
                <a:ea typeface="宋体" pitchFamily="65" charset="-122"/>
              </a:rPr>
              <a:t>情)以及使人奋发向上的精神力量等。在选材上侧重于选取成长道路上充满温暖、真情的人和事。文章</a:t>
            </a:r>
            <a:br>
              <a:rPr dirty="0"/>
            </a:br>
            <a:r>
              <a:rPr lang="zh-CN" altLang="en-US" sz="1417" kern="0" dirty="0">
                <a:solidFill>
                  <a:srgbClr val="000000"/>
                </a:solidFill>
                <a:latin typeface="Times New Roman" pitchFamily="65" charset="-122"/>
                <a:ea typeface="宋体" pitchFamily="65" charset="-122"/>
              </a:rPr>
              <a:t>可以重点写一事,也可以写几个生活片段,应有抒情议论的语句点题。为避免空洞,文章应该以叙事为主,抒</a:t>
            </a:r>
            <a:br>
              <a:rPr dirty="0"/>
            </a:br>
            <a:r>
              <a:rPr lang="zh-CN" altLang="en-US" sz="1417" kern="0" dirty="0">
                <a:solidFill>
                  <a:srgbClr val="000000"/>
                </a:solidFill>
                <a:latin typeface="Times New Roman" pitchFamily="65" charset="-122"/>
                <a:ea typeface="宋体" pitchFamily="65" charset="-122"/>
              </a:rPr>
              <a:t>情议论为点睛之笔。</a:t>
            </a:r>
            <a:endParaRPr lang="zh-CN" altLang="en-US" dirty="0"/>
          </a:p>
        </p:txBody>
      </p:sp>
    </p:spTree>
    <p:custDataLst>
      <p:custData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04031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考点三　半命题作文</a:t>
            </a:r>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(2020广东,19)阅读下面的文字,按要求作文。(50分)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自律,就是自我约束。自律的人,可以享受更多的乐趣,拥有更大的自由,得到意外的收获:理性网游,生活会</a:t>
            </a:r>
            <a:br>
              <a:rPr dirty="0"/>
            </a:br>
            <a:r>
              <a:rPr lang="zh-CN" altLang="en-US" sz="1417" kern="0" dirty="0">
                <a:solidFill>
                  <a:srgbClr val="000000"/>
                </a:solidFill>
                <a:latin typeface="Times New Roman" pitchFamily="65" charset="-122"/>
                <a:ea typeface="宋体" pitchFamily="65" charset="-122"/>
              </a:rPr>
              <a:t>更充实多彩;节制饮食,身体会更轻盈敏捷;管控情绪,内心会更从容平和</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请以“给</a:t>
            </a:r>
            <a:r>
              <a:rPr lang="zh-CN" altLang="en-US" sz="1417" kern="0" dirty="0">
                <a:solidFill>
                  <a:srgbClr val="000000"/>
                </a:solidFill>
                <a:latin typeface="Arial Narrow" pitchFamily="65" charset="-122"/>
                <a:ea typeface="Arial Unicode MS" pitchFamily="65" charset="-122"/>
              </a:rPr>
              <a:t>×××</a:t>
            </a:r>
            <a:r>
              <a:rPr lang="zh-CN" altLang="en-US" sz="1417" kern="0" dirty="0">
                <a:solidFill>
                  <a:srgbClr val="000000"/>
                </a:solidFill>
                <a:latin typeface="Times New Roman" pitchFamily="65" charset="-122"/>
                <a:ea typeface="宋体" pitchFamily="65" charset="-122"/>
              </a:rPr>
              <a:t>的一封信”为题目,以“自律的乐趣”为内容,给老师、亲友、同学</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写一封信,可以讲述</a:t>
            </a:r>
            <a:br>
              <a:rPr dirty="0"/>
            </a:br>
            <a:r>
              <a:rPr lang="zh-CN" altLang="en-US" sz="1417" kern="0" dirty="0">
                <a:solidFill>
                  <a:srgbClr val="000000"/>
                </a:solidFill>
                <a:latin typeface="Times New Roman" pitchFamily="65" charset="-122"/>
                <a:ea typeface="宋体" pitchFamily="65" charset="-122"/>
              </a:rPr>
              <a:t>自己的经历,也可以阐述观点、畅谈感悟。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要求:(1)明确收信人</a:t>
            </a:r>
            <a:r>
              <a:rPr lang="zh-CN" altLang="en-US" sz="1417" kern="0" dirty="0">
                <a:solidFill>
                  <a:srgbClr val="000000"/>
                </a:solidFill>
                <a:latin typeface="Arial Narrow" pitchFamily="65" charset="-122"/>
                <a:ea typeface="Arial Unicode MS" pitchFamily="65" charset="-122"/>
              </a:rPr>
              <a:t>×××</a:t>
            </a:r>
            <a:r>
              <a:rPr lang="zh-CN" altLang="en-US" sz="1417" kern="0" dirty="0">
                <a:solidFill>
                  <a:srgbClr val="000000"/>
                </a:solidFill>
                <a:latin typeface="Times New Roman" pitchFamily="65" charset="-122"/>
                <a:ea typeface="宋体" pitchFamily="65" charset="-122"/>
              </a:rPr>
              <a:t>,将题目“给</a:t>
            </a:r>
            <a:r>
              <a:rPr lang="zh-CN" altLang="en-US" sz="1417" kern="0" dirty="0">
                <a:solidFill>
                  <a:srgbClr val="000000"/>
                </a:solidFill>
                <a:latin typeface="Arial Narrow" pitchFamily="65" charset="-122"/>
                <a:ea typeface="Arial Unicode MS" pitchFamily="65" charset="-122"/>
              </a:rPr>
              <a:t>×××</a:t>
            </a:r>
            <a:r>
              <a:rPr lang="zh-CN" altLang="en-US" sz="1417" kern="0" dirty="0">
                <a:solidFill>
                  <a:srgbClr val="000000"/>
                </a:solidFill>
                <a:latin typeface="Times New Roman" pitchFamily="65" charset="-122"/>
                <a:ea typeface="宋体" pitchFamily="65" charset="-122"/>
              </a:rPr>
              <a:t>的一封信”补充完整;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(2)统一以“小华”为写信人,不得泄露考生个人及学校的相关信息;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(3)不少于500字。</a:t>
            </a:r>
            <a:endParaRPr lang="zh-CN" altLang="en-US" dirty="0"/>
          </a:p>
        </p:txBody>
      </p:sp>
    </p:spTree>
    <p:custDataLst>
      <p:custData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629951"/>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这是一道“任务驱动型”作文题。首先要审清题目。题目有三点要求值得注意:①要采用书</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信形式写作,以“</a:t>
            </a:r>
            <a:r>
              <a:rPr lang="zh-CN" altLang="en-US" sz="1417" kern="0" dirty="0">
                <a:solidFill>
                  <a:srgbClr val="000000"/>
                </a:solidFill>
                <a:latin typeface="Arial Narrow" pitchFamily="65" charset="-122"/>
                <a:ea typeface="Arial Unicode MS" pitchFamily="65" charset="-122"/>
              </a:rPr>
              <a:t>×××</a:t>
            </a:r>
            <a:r>
              <a:rPr lang="zh-CN" altLang="en-US" sz="1417" kern="0" dirty="0">
                <a:solidFill>
                  <a:srgbClr val="000000"/>
                </a:solidFill>
                <a:latin typeface="Times New Roman" pitchFamily="65" charset="-122"/>
                <a:ea typeface="宋体" pitchFamily="65" charset="-122"/>
              </a:rPr>
              <a:t>”的身份给老师、亲友、同学</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写一封信;②信的内容是谈论“自律的乐趣”;③</a:t>
            </a:r>
            <a:br>
              <a:rPr dirty="0"/>
            </a:br>
            <a:r>
              <a:rPr lang="zh-CN" altLang="en-US" sz="1417" kern="0" dirty="0">
                <a:solidFill>
                  <a:srgbClr val="000000"/>
                </a:solidFill>
                <a:latin typeface="Times New Roman" pitchFamily="65" charset="-122"/>
                <a:ea typeface="宋体" pitchFamily="65" charset="-122"/>
              </a:rPr>
              <a:t>选材较自由,可以“讲述经历、阐述观点、畅谈感悟”。其次,选材要注意突出“自律”与“自由”的辩</a:t>
            </a:r>
            <a:br>
              <a:rPr dirty="0"/>
            </a:br>
            <a:r>
              <a:rPr lang="zh-CN" altLang="en-US" sz="1417" kern="0" dirty="0">
                <a:solidFill>
                  <a:srgbClr val="000000"/>
                </a:solidFill>
                <a:latin typeface="Times New Roman" pitchFamily="65" charset="-122"/>
                <a:ea typeface="宋体" pitchFamily="65" charset="-122"/>
              </a:rPr>
              <a:t>证关系,即自律的人才能获得身心更大的自由。可根据导语提示,从理性网游、节制饮食、管控情绪等方</a:t>
            </a:r>
            <a:br>
              <a:rPr dirty="0"/>
            </a:br>
            <a:r>
              <a:rPr lang="zh-CN" altLang="en-US" sz="1417" kern="0" dirty="0">
                <a:solidFill>
                  <a:srgbClr val="000000"/>
                </a:solidFill>
                <a:latin typeface="Times New Roman" pitchFamily="65" charset="-122"/>
                <a:ea typeface="宋体" pitchFamily="65" charset="-122"/>
              </a:rPr>
              <a:t>面选材立意,更可结合新冠疫情期间的网课经历、中考前的复习经历谈论对自律的看法。因此,要写好该</a:t>
            </a:r>
            <a:br>
              <a:rPr dirty="0"/>
            </a:br>
            <a:r>
              <a:rPr lang="zh-CN" altLang="en-US" sz="1417" kern="0" dirty="0">
                <a:solidFill>
                  <a:srgbClr val="000000"/>
                </a:solidFill>
                <a:latin typeface="Times New Roman" pitchFamily="65" charset="-122"/>
                <a:ea typeface="宋体" pitchFamily="65" charset="-122"/>
              </a:rPr>
              <a:t>作文,应做到以下几点:能按照书信的格式规范书写;能够围绕“自律”和“乐趣”两个关键词来组材;能</a:t>
            </a:r>
            <a:br>
              <a:rPr dirty="0"/>
            </a:br>
            <a:r>
              <a:rPr lang="zh-CN" altLang="en-US" sz="1417" kern="0" dirty="0">
                <a:solidFill>
                  <a:srgbClr val="000000"/>
                </a:solidFill>
                <a:latin typeface="Times New Roman" pitchFamily="65" charset="-122"/>
                <a:ea typeface="宋体" pitchFamily="65" charset="-122"/>
              </a:rPr>
              <a:t>鲜明地表达出自己对从“自律”中如何获得“乐趣”这个问题的认知;能够做到书写工整、文从字顺、</a:t>
            </a:r>
            <a:br>
              <a:rPr dirty="0"/>
            </a:br>
            <a:r>
              <a:rPr lang="zh-CN" altLang="en-US" sz="1417" kern="0" dirty="0">
                <a:solidFill>
                  <a:srgbClr val="000000"/>
                </a:solidFill>
                <a:latin typeface="Times New Roman" pitchFamily="65" charset="-122"/>
                <a:ea typeface="宋体" pitchFamily="65" charset="-122"/>
              </a:rPr>
              <a:t>条理清晰、结构完整。</a:t>
            </a:r>
            <a:endParaRPr lang="zh-CN" altLang="en-US" dirty="0"/>
          </a:p>
        </p:txBody>
      </p:sp>
    </p:spTree>
    <p:custDataLst>
      <p:custData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52081"/>
            <a:ext cx="8505000" cy="39898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(2019湖北黄冈,32&lt;题一&gt;)按要求完成写作任务。(50分)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题目:青春岁月,我与</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相约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要求:①把题目补充完整,然后作文。②结合个人生活经历,选取真实的生活片段,写一篇700字左右的记叙</a:t>
            </a:r>
            <a:br>
              <a:rPr dirty="0"/>
            </a:br>
            <a:r>
              <a:rPr lang="zh-CN" altLang="en-US" sz="1417" kern="0" dirty="0">
                <a:solidFill>
                  <a:srgbClr val="000000"/>
                </a:solidFill>
                <a:latin typeface="Times New Roman" pitchFamily="65" charset="-122"/>
                <a:ea typeface="宋体" pitchFamily="65" charset="-122"/>
              </a:rPr>
              <a:t>文;或根据自己的所思所感,写一篇600字以上的散文。③写记叙文要求文章叙事清楚,结构完整,内容充实;</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恰当运用描写、抒情等表达方式</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写出真情实感。④写散文要求叙事或抒情线索明朗</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感情真挚。</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思路点拨　这是一道半命题作文题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应该说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难度不算大</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作文的选材也比较简单</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叙事、抒情的角度比较宽</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泛</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但要写出高质量的作品</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尚有一定难度。</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首先</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横线上填写什么</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也就是“与什么相约”很关键</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这会直接影响作文品位的高低。可以填写“感恩”</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“理想”“诚信”等表现社会公德和道德情操的词语</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这样就忌讳空喊口号</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写出“假大空”的作文</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可以</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填写“父</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母</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爱”“你</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您</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亲情”等内容</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这样就比较容易叙事抒情</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但忌讳落入俗套</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写出“轻浮</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飘”的作文</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也可以填写“读书”“诗词”“文学”等词语</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这就要求作者有深厚的文化底蕴和驾驭文化</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素材的功底</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切忌华而不实、哗众取宠。</a:t>
            </a:r>
          </a:p>
        </p:txBody>
      </p:sp>
    </p:spTree>
    <p:custDataLst>
      <p:custData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65559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其次,“要求”里面明确提出写一篇“700字左右的记叙文”或者“600字以上的散文”,这无非就是以</a:t>
            </a:r>
            <a:br>
              <a:rPr dirty="0"/>
            </a:br>
            <a:r>
              <a:rPr lang="zh-CN" altLang="en-US" sz="1417" kern="0" dirty="0">
                <a:solidFill>
                  <a:srgbClr val="000000"/>
                </a:solidFill>
                <a:latin typeface="Times New Roman" pitchFamily="65" charset="-122"/>
                <a:ea typeface="宋体" pitchFamily="65" charset="-122"/>
              </a:rPr>
              <a:t>“记叙”为主还是以“抒情或议论”为主的问题,但是应注意:叙事作文一定要注重细节的描写,辅以语</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言、动作、神态、心理等各种描写方法,这样写出来的作文生动形象,具体感人;散文中的叙事是为抒情或</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议论服务的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相对比较简洁</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要求语言简练</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叙事清晰。</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再次</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注意题目中的“青春岁月”。“青春岁月”</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强调的是一个中学生在面对生活时的情感态度</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里面有</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直面困难和坎坷的信心和勇气</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有对未来美好的憧憬和明确的责任感、使命感</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有对亲情、友情等更加深</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刻的认知</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总之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作文所呈现的应该是一种积极向上、阳光健康的姿态。</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最后</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不必过于纠结选哪种文体</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有感而发、随性自然是写作的最高境界。</a:t>
            </a:r>
          </a:p>
        </p:txBody>
      </p:sp>
    </p:spTree>
    <p:custDataLst>
      <p:custData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688836"/>
            <a:ext cx="8505000" cy="431695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(2018安徽,19)阅读下面文字,按要求作文。(55分)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成长是奇妙的旅程。软弱的可以变得坚强,自大的能够学会谦虚,自私的也会懂得感恩</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就这样,一切都</a:t>
            </a:r>
            <a:br>
              <a:rPr dirty="0"/>
            </a:br>
            <a:r>
              <a:rPr lang="zh-CN" altLang="en-US" sz="1417" kern="0" dirty="0">
                <a:solidFill>
                  <a:srgbClr val="000000"/>
                </a:solidFill>
                <a:latin typeface="Times New Roman" pitchFamily="65" charset="-122"/>
                <a:ea typeface="宋体" pitchFamily="65" charset="-122"/>
              </a:rPr>
              <a:t>在不经意间发生着变化。在你成长的过程中,应该也发生过一些事情,让你认识到另一面的自己吧。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请以“原来,我也很</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”为题,写一篇不少于600字的作文。</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[提示与要求]</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请自主选择词语</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把题目补充完整</a:t>
            </a:r>
            <a:r>
              <a:rPr lang="en-US" altLang="zh-CN" sz="1417"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可以大胆选择你最能驾驭的文体进行写作</a:t>
            </a:r>
            <a:r>
              <a:rPr lang="en-US" altLang="zh-CN" sz="1417"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文中不要出现真实</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的地名、校名、人名等</a:t>
            </a:r>
            <a:r>
              <a:rPr lang="en-US" altLang="zh-CN" sz="1417"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抄袭是不良行为</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请不要照搬别人的文章。</a:t>
            </a:r>
          </a:p>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这是一道半命题作文题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题目是“原来</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我也很</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”。半命题作文首先要补充题目</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个题目可以补写的内容是很宽泛的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可以填写好的方面</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也可以填写不好的内容。如“棒”“优秀”“能</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干”“坚强”“幸福”“脆弱”“苦恼”等。审题时还要注意关键字眼</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此题中的“原来”“也”是关</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键</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不能忽视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它告诉作文者</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所补内容是原先没发现</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现在通过一件或几件事才发现的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因此</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作文中肯定要</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写到补填内容的反面</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不提到这个方面</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作文就离题了。作文时可以选择自己最熟悉的一个方面来写</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抒发</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自己的真情实感。本题适合写记叙类的文章。</a:t>
            </a:r>
          </a:p>
        </p:txBody>
      </p:sp>
    </p:spTree>
    <p:custDataLst>
      <p:custData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20000" y="841363"/>
            <a:ext cx="8505000" cy="3966747"/>
            <a:chOff x="720000" y="841363"/>
            <a:chExt cx="8505000" cy="3966747"/>
          </a:xfrm>
        </p:grpSpPr>
        <p:sp>
          <p:nvSpPr>
            <p:cNvPr id="2" name="TextBox 2"/>
            <p:cNvSpPr txBox="1"/>
            <p:nvPr/>
          </p:nvSpPr>
          <p:spPr>
            <a:xfrm>
              <a:off x="720000" y="841363"/>
              <a:ext cx="8505000" cy="9942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(2016山西,17)作文。(35分,书写占5分)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亲爱的同学,在你最朝气蓬勃的年龄,爱上读书,导师的重要性是不言而喻的。也许是你灵慧的母亲,或者是</a:t>
              </a:r>
              <a:br>
                <a:rPr dirty="0"/>
              </a:br>
              <a:r>
                <a:rPr lang="zh-CN" altLang="en-US" sz="1417" kern="0" dirty="0">
                  <a:solidFill>
                    <a:srgbClr val="000000"/>
                  </a:solidFill>
                  <a:latin typeface="Times New Roman" pitchFamily="65" charset="-122"/>
                  <a:ea typeface="宋体" pitchFamily="65" charset="-122"/>
                </a:rPr>
                <a:t>你智慧的老师,抑或是你聪慧的朋友,甚至是</a:t>
              </a:r>
              <a:r>
                <a:rPr lang="zh-CN" altLang="en-US" sz="1417" kern="0" dirty="0">
                  <a:solidFill>
                    <a:srgbClr val="000000"/>
                  </a:solidFill>
                  <a:latin typeface="黑体" pitchFamily="65" charset="-122"/>
                  <a:ea typeface="宋体" pitchFamily="65" charset="-122"/>
                </a:rPr>
                <a:t>……</a:t>
              </a:r>
              <a:endParaRPr lang="zh-CN" altLang="en-US" dirty="0"/>
            </a:p>
          </p:txBody>
        </p:sp>
        <p:sp>
          <p:nvSpPr>
            <p:cNvPr id="4" name="TextBox 2"/>
            <p:cNvSpPr txBox="1"/>
            <p:nvPr/>
          </p:nvSpPr>
          <p:spPr>
            <a:xfrm>
              <a:off x="720000" y="1838194"/>
              <a:ext cx="8505000" cy="296991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请以“因为</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,我爱上读书”为题,写一篇不少于500字的演讲稿。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提示:①先将题目补充完整;②内容切忌笼统、空泛;③语言要有感染力;④避开真实的人名、地名、校名;</a:t>
              </a:r>
              <a:br>
                <a:rPr dirty="0"/>
              </a:br>
              <a:r>
                <a:rPr lang="zh-CN" altLang="en-US" sz="1417" kern="0" dirty="0">
                  <a:solidFill>
                    <a:srgbClr val="000000"/>
                  </a:solidFill>
                  <a:latin typeface="Times New Roman" pitchFamily="65" charset="-122"/>
                  <a:ea typeface="宋体" pitchFamily="65" charset="-122"/>
                </a:rPr>
                <a:t>⑤书写规范,卷面整洁。</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这是一道加引言的半命题作文题。这种题目首先要分析引言,通过阅读引言,我们可以抓住核</a:t>
              </a:r>
              <a:br>
                <a:rPr dirty="0"/>
              </a:br>
              <a:r>
                <a:rPr lang="zh-CN" altLang="en-US" sz="1417" kern="0" dirty="0">
                  <a:solidFill>
                    <a:srgbClr val="000000"/>
                  </a:solidFill>
                  <a:latin typeface="Times New Roman" pitchFamily="65" charset="-122"/>
                  <a:ea typeface="宋体" pitchFamily="65" charset="-122"/>
                </a:rPr>
                <a:t>心词语——“导师”,很显然,命题人是想让考生在横线处填入一类人。如果没有抓住这个词语,而是漫天</a:t>
              </a:r>
              <a:br>
                <a:rPr dirty="0"/>
              </a:br>
              <a:r>
                <a:rPr lang="zh-CN" altLang="en-US" sz="1417" kern="0" dirty="0">
                  <a:solidFill>
                    <a:srgbClr val="000000"/>
                  </a:solidFill>
                  <a:latin typeface="Times New Roman" pitchFamily="65" charset="-122"/>
                  <a:ea typeface="宋体" pitchFamily="65" charset="-122"/>
                </a:rPr>
                <a:t>填写,则会跑题。其次,阅读题干部分,核心词语是“演讲稿”。有人认为演讲稿必须是议论文,这未免失之</a:t>
              </a:r>
              <a:br>
                <a:rPr dirty="0"/>
              </a:br>
              <a:r>
                <a:rPr lang="zh-CN" altLang="en-US" sz="1417" kern="0" dirty="0">
                  <a:solidFill>
                    <a:srgbClr val="000000"/>
                  </a:solidFill>
                  <a:latin typeface="Times New Roman" pitchFamily="65" charset="-122"/>
                  <a:ea typeface="宋体" pitchFamily="65" charset="-122"/>
                </a:rPr>
                <a:t>偏颇。就本题来说,是可以写成记叙文的,但要注意语言和一般作文是有区别的,本题作文语言应尽量口语</a:t>
              </a:r>
              <a:br>
                <a:rPr dirty="0"/>
              </a:br>
              <a:r>
                <a:rPr lang="zh-CN" altLang="en-US" sz="1417" kern="0" dirty="0">
                  <a:solidFill>
                    <a:srgbClr val="000000"/>
                  </a:solidFill>
                  <a:latin typeface="Times New Roman" pitchFamily="65" charset="-122"/>
                  <a:ea typeface="宋体" pitchFamily="65" charset="-122"/>
                </a:rPr>
                <a:t>化。再次,阅读“提示”,我们要抓住其中的第②点“内容切忌笼统、空泛”。这就是要求我们言之有</a:t>
              </a:r>
              <a:br>
                <a:rPr dirty="0"/>
              </a:br>
              <a:r>
                <a:rPr lang="zh-CN" altLang="en-US" sz="1417" kern="0" dirty="0">
                  <a:solidFill>
                    <a:srgbClr val="000000"/>
                  </a:solidFill>
                  <a:latin typeface="Times New Roman" pitchFamily="65" charset="-122"/>
                  <a:ea typeface="宋体" pitchFamily="65" charset="-122"/>
                </a:rPr>
                <a:t>物、言之有事、言之有情,用一两个具体的故事来讲明白是最好的。</a:t>
              </a:r>
              <a:endParaRPr lang="zh-CN" altLang="en-US" dirty="0"/>
            </a:p>
          </p:txBody>
        </p:sp>
      </p:grpSp>
    </p:spTree>
    <p:custDataLst>
      <p:custData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68831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(2019长沙,26)根据以下信息,拟写一则招领启事,在市图书馆公众号“微服务”栏目发布。(10分)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信息一:6月9日下午三点左右,王群在市图书馆三楼社科阅览室第四阅览区的座位上捡到了一个橙红色的</a:t>
            </a:r>
            <a:br>
              <a:rPr dirty="0"/>
            </a:br>
            <a:r>
              <a:rPr lang="zh-CN" altLang="en-US" sz="1417" kern="0" dirty="0">
                <a:solidFill>
                  <a:srgbClr val="000000"/>
                </a:solidFill>
                <a:latin typeface="Times New Roman" pitchFamily="65" charset="-122"/>
                <a:ea typeface="宋体" pitchFamily="65" charset="-122"/>
              </a:rPr>
              <a:t>书包。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信息二:橙红色的书包里有一个红色拉链布文具盒、一张印有长沙湘江橘子洲图案的记录本、人民币106</a:t>
            </a:r>
            <a:br>
              <a:rPr dirty="0"/>
            </a:br>
            <a:r>
              <a:rPr lang="zh-CN" altLang="en-US" sz="1417" kern="0" dirty="0">
                <a:solidFill>
                  <a:srgbClr val="000000"/>
                </a:solidFill>
                <a:latin typeface="Times New Roman" pitchFamily="65" charset="-122"/>
                <a:ea typeface="宋体" pitchFamily="65" charset="-122"/>
              </a:rPr>
              <a:t>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信息三:王群将书包交给了阅览室管理员张阿姨,张阿姨将书包交给了图书馆问讯处的工作人员小李,请小</a:t>
            </a:r>
            <a:br>
              <a:rPr dirty="0"/>
            </a:br>
            <a:r>
              <a:rPr lang="zh-CN" altLang="en-US" sz="1417" kern="0" dirty="0">
                <a:solidFill>
                  <a:srgbClr val="000000"/>
                </a:solidFill>
                <a:latin typeface="Times New Roman" pitchFamily="65" charset="-122"/>
                <a:ea typeface="宋体" pitchFamily="65" charset="-122"/>
              </a:rPr>
              <a:t>李负责寻找失主。问讯处的电话号码为8520520。</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信息四:图书馆开放时间为周二至周日上午八点至下午五点,周一闭馆休息。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信息五:市图书馆公众号是为广大读者服务的网络服务平台,“微服务”栏目有读者留言、讨论等功能。</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要求:①信息准确、有效;②语言简明、得体;③符合文体要求;④只需写招领启事的正文内容,不超过150个</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字。</a:t>
            </a:r>
          </a:p>
        </p:txBody>
      </p:sp>
    </p:spTree>
    <p:custDataLst>
      <p:custData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53946"/>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(2020天津,24)作文(50分)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常听有同学说:我很烦恼,因为妈妈总是唠叨;我很孤独,因为同学不喜欢我;我很焦虑,因为学习总是让我倍</a:t>
            </a:r>
            <a:br>
              <a:rPr dirty="0"/>
            </a:br>
            <a:r>
              <a:rPr lang="zh-CN" altLang="en-US" sz="1417" kern="0" dirty="0">
                <a:solidFill>
                  <a:srgbClr val="000000"/>
                </a:solidFill>
                <a:latin typeface="Times New Roman" pitchFamily="65" charset="-122"/>
                <a:ea typeface="宋体" pitchFamily="65" charset="-122"/>
              </a:rPr>
              <a:t>感压力</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成长的路上,难免有一些不良心绪。如果你尝试着不断反思自己,调整自己,改变自己,你就会走</a:t>
            </a:r>
            <a:br>
              <a:rPr dirty="0"/>
            </a:br>
            <a:r>
              <a:rPr lang="zh-CN" altLang="en-US" sz="1417" kern="0" dirty="0">
                <a:solidFill>
                  <a:srgbClr val="000000"/>
                </a:solidFill>
                <a:latin typeface="Times New Roman" pitchFamily="65" charset="-122"/>
                <a:ea typeface="宋体" pitchFamily="65" charset="-122"/>
              </a:rPr>
              <a:t>出阴郁,心中充满阳光。同学们,对此,你有怎样的经历和感悟呢?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a:t>
            </a:r>
            <a:r>
              <a:rPr lang="zh-CN" altLang="en-US" sz="1417" u="sng" kern="0" dirty="0">
                <a:solidFill>
                  <a:srgbClr val="000000"/>
                </a:solidFill>
                <a:latin typeface="Times New Roman" pitchFamily="65" charset="-122"/>
                <a:ea typeface="宋体" pitchFamily="65" charset="-122"/>
              </a:rPr>
              <a:t>自拟题目</a:t>
            </a:r>
            <a:r>
              <a:rPr lang="zh-CN" altLang="en-US" sz="1417" kern="0" dirty="0">
                <a:solidFill>
                  <a:srgbClr val="000000"/>
                </a:solidFill>
                <a:latin typeface="Times New Roman" pitchFamily="65" charset="-122"/>
                <a:ea typeface="宋体" pitchFamily="65" charset="-122"/>
              </a:rPr>
              <a:t>,写一篇文章。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要求:(1)紧扣主题,内容具体充实;(2)有真情实感;(3)文体不限(诗歌、戏剧除外);(4)不少于600字;(5)文中请</a:t>
            </a:r>
            <a:br>
              <a:rPr dirty="0"/>
            </a:br>
            <a:r>
              <a:rPr lang="zh-CN" altLang="en-US" sz="1417" kern="0" dirty="0">
                <a:solidFill>
                  <a:srgbClr val="000000"/>
                </a:solidFill>
                <a:latin typeface="Times New Roman" pitchFamily="65" charset="-122"/>
                <a:ea typeface="宋体" pitchFamily="65" charset="-122"/>
              </a:rPr>
              <a:t>回避与你相关的人名、校名、地名。</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此题可写成长类作文。每个人的成长都不是一帆风顺的,总会遇到挫折和困难,如何正确对待</a:t>
            </a:r>
            <a:br>
              <a:rPr dirty="0"/>
            </a:br>
            <a:r>
              <a:rPr lang="zh-CN" altLang="en-US" sz="1417" kern="0" dirty="0">
                <a:solidFill>
                  <a:srgbClr val="000000"/>
                </a:solidFill>
                <a:latin typeface="Times New Roman" pitchFamily="65" charset="-122"/>
                <a:ea typeface="宋体" pitchFamily="65" charset="-122"/>
              </a:rPr>
              <a:t>这些挫折和困难尤为重要。此作文题正是告诉我们对待成长要有正确的态度和做法,勇敢地面对挫折和</a:t>
            </a:r>
            <a:br>
              <a:rPr dirty="0"/>
            </a:br>
            <a:r>
              <a:rPr lang="zh-CN" altLang="en-US" sz="1417" kern="0" dirty="0">
                <a:solidFill>
                  <a:srgbClr val="000000"/>
                </a:solidFill>
                <a:latin typeface="Times New Roman" pitchFamily="65" charset="-122"/>
                <a:ea typeface="宋体" pitchFamily="65" charset="-122"/>
              </a:rPr>
              <a:t>困难才能让我们的内心变得更强大。选材时,我们可以选择日常生活中的小事,运用以小见大的手法,把小</a:t>
            </a:r>
            <a:endParaRPr lang="zh-CN" altLang="en-US" dirty="0"/>
          </a:p>
        </p:txBody>
      </p:sp>
      <p:sp>
        <p:nvSpPr>
          <p:cNvPr id="3" name="TextBox 2"/>
          <p:cNvSpPr txBox="1"/>
          <p:nvPr/>
        </p:nvSpPr>
        <p:spPr>
          <a:xfrm>
            <a:off x="720000" y="941061"/>
            <a:ext cx="8505000" cy="30534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考点四　材料作文</a:t>
            </a:r>
          </a:p>
        </p:txBody>
      </p:sp>
    </p:spTree>
    <p:custDataLst>
      <p:custData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事蕴含的道理讲清楚;也可以选择让你突然感悟到成长的事,它震撼了你的心灵,使你获得成长。总之,我</a:t>
            </a:r>
            <a:br>
              <a:rPr dirty="0"/>
            </a:br>
            <a:r>
              <a:rPr lang="zh-CN" altLang="en-US" sz="1417" kern="0" dirty="0">
                <a:solidFill>
                  <a:srgbClr val="000000"/>
                </a:solidFill>
                <a:latin typeface="Times New Roman" pitchFamily="65" charset="-122"/>
                <a:ea typeface="宋体" pitchFamily="65" charset="-122"/>
              </a:rPr>
              <a:t>们选择的一定是成长道路上的某个令你记忆深刻的事件,这个事件促使你认识这个世界,促使你成长,而你</a:t>
            </a:r>
            <a:br>
              <a:rPr dirty="0"/>
            </a:br>
            <a:r>
              <a:rPr lang="zh-CN" altLang="en-US" sz="1417" kern="0" dirty="0">
                <a:solidFill>
                  <a:srgbClr val="000000"/>
                </a:solidFill>
                <a:latin typeface="Times New Roman" pitchFamily="65" charset="-122"/>
                <a:ea typeface="宋体" pitchFamily="65" charset="-122"/>
              </a:rPr>
              <a:t>也在这件事中变得成熟。</a:t>
            </a:r>
            <a:endParaRPr lang="zh-CN" altLang="en-US" dirty="0"/>
          </a:p>
        </p:txBody>
      </p:sp>
    </p:spTree>
    <p:custDataLst>
      <p:custData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2845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(2018福建,23)阅读下面文字,按要求作文。(60分)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习技艺,修品行,读万卷书,行万里路</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每个人都会经历不同方式的“充电”。习近平主席就曾经提出一</a:t>
            </a:r>
            <a:br>
              <a:rPr dirty="0"/>
            </a:br>
            <a:r>
              <a:rPr lang="zh-CN" altLang="en-US" sz="1417" kern="0" dirty="0">
                <a:solidFill>
                  <a:srgbClr val="000000"/>
                </a:solidFill>
                <a:latin typeface="Times New Roman" pitchFamily="65" charset="-122"/>
                <a:ea typeface="宋体" pitchFamily="65" charset="-122"/>
              </a:rPr>
              <a:t>个“蓄电池理论”:人的一生只充一次电的时代已经过去,只有进行不间断的、持续的充电,才能不间断</a:t>
            </a:r>
            <a:br>
              <a:rPr dirty="0"/>
            </a:br>
            <a:r>
              <a:rPr lang="zh-CN" altLang="en-US" sz="1417" kern="0" dirty="0">
                <a:solidFill>
                  <a:srgbClr val="000000"/>
                </a:solidFill>
                <a:latin typeface="Times New Roman" pitchFamily="65" charset="-122"/>
                <a:ea typeface="宋体" pitchFamily="65" charset="-122"/>
              </a:rPr>
              <a:t>地、持续地释放能量。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以上文字给你什么联想或感悟,请以“充电”为题,写一篇记叙文或议论文。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要求:自定立意;符合文体;不要套作,不得抄袭。不少于600字。文中如需出现真实的人名、地名、校名等,</a:t>
            </a:r>
            <a:br>
              <a:rPr dirty="0"/>
            </a:br>
            <a:r>
              <a:rPr lang="zh-CN" altLang="en-US" sz="1417" kern="0" dirty="0">
                <a:solidFill>
                  <a:srgbClr val="000000"/>
                </a:solidFill>
                <a:latin typeface="Times New Roman" pitchFamily="65" charset="-122"/>
                <a:ea typeface="宋体" pitchFamily="65" charset="-122"/>
              </a:rPr>
              <a:t>请用</a:t>
            </a:r>
            <a:r>
              <a:rPr lang="zh-CN" altLang="en-US" sz="1417" kern="0" dirty="0">
                <a:solidFill>
                  <a:srgbClr val="000000"/>
                </a:solidFill>
                <a:latin typeface="Arial Narrow" pitchFamily="65" charset="-122"/>
                <a:ea typeface="Arial Unicode MS" pitchFamily="65" charset="-122"/>
              </a:rPr>
              <a:t>××</a:t>
            </a:r>
            <a:r>
              <a:rPr lang="zh-CN" altLang="en-US" sz="1417" kern="0" dirty="0">
                <a:solidFill>
                  <a:srgbClr val="000000"/>
                </a:solidFill>
                <a:latin typeface="Times New Roman" pitchFamily="65" charset="-122"/>
                <a:ea typeface="宋体" pitchFamily="65" charset="-122"/>
              </a:rPr>
              <a:t>代替。</a:t>
            </a:r>
            <a:endParaRPr lang="zh-CN" altLang="en-US" dirty="0"/>
          </a:p>
        </p:txBody>
      </p:sp>
    </p:spTree>
    <p:custDataLst>
      <p:custData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中考作文的命题注重三个“贴近”,即贴近生活,贴近学生,贴近教学。从这几个角度来看,本次</a:t>
            </a:r>
            <a:br>
              <a:rPr dirty="0"/>
            </a:br>
            <a:r>
              <a:rPr lang="zh-CN" altLang="en-US" sz="1417" kern="0" dirty="0">
                <a:solidFill>
                  <a:srgbClr val="000000"/>
                </a:solidFill>
                <a:latin typeface="Times New Roman" pitchFamily="65" charset="-122"/>
                <a:ea typeface="宋体" pitchFamily="65" charset="-122"/>
              </a:rPr>
              <a:t>的作文命题应该是较为应时且寓意深刻的。这是一个日新月异的时代,一个奋勇争先的时代,大多数孩子</a:t>
            </a:r>
            <a:br>
              <a:rPr dirty="0"/>
            </a:br>
            <a:r>
              <a:rPr lang="zh-CN" altLang="en-US" sz="1417" kern="0" dirty="0">
                <a:solidFill>
                  <a:srgbClr val="000000"/>
                </a:solidFill>
                <a:latin typeface="Times New Roman" pitchFamily="65" charset="-122"/>
                <a:ea typeface="宋体" pitchFamily="65" charset="-122"/>
              </a:rPr>
              <a:t>从小就开始不断学习各种知识、技能,为自己的人生“充电”,故而应当深有体会。同时,这也是一个知识</a:t>
            </a:r>
            <a:br>
              <a:rPr dirty="0"/>
            </a:br>
            <a:r>
              <a:rPr lang="zh-CN" altLang="en-US" sz="1417" kern="0" dirty="0">
                <a:solidFill>
                  <a:srgbClr val="000000"/>
                </a:solidFill>
                <a:latin typeface="Times New Roman" pitchFamily="65" charset="-122"/>
                <a:ea typeface="宋体" pitchFamily="65" charset="-122"/>
              </a:rPr>
              <a:t>更新极快、素养才是关键的时代,一个不能固守一隅、需要不断出发的时代,因而充电的方式多种多样,每</a:t>
            </a:r>
            <a:br>
              <a:rPr dirty="0"/>
            </a:br>
            <a:r>
              <a:rPr lang="zh-CN" altLang="en-US" sz="1417" kern="0" dirty="0">
                <a:solidFill>
                  <a:srgbClr val="000000"/>
                </a:solidFill>
                <a:latin typeface="Times New Roman" pitchFamily="65" charset="-122"/>
                <a:ea typeface="宋体" pitchFamily="65" charset="-122"/>
              </a:rPr>
              <a:t>个人又都会有自己的独特感受。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从审题立意来看,这个作文题角度多样、思辨多元。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作为“独词类”作文题,我们可以采用“小题大做、实题虚写、小题小做(添加限制)、虚实结合(展开联</a:t>
            </a:r>
            <a:br>
              <a:rPr dirty="0"/>
            </a:br>
            <a:r>
              <a:rPr lang="zh-CN" altLang="en-US" sz="1417" kern="0" dirty="0">
                <a:solidFill>
                  <a:srgbClr val="000000"/>
                </a:solidFill>
                <a:latin typeface="Times New Roman" pitchFamily="65" charset="-122"/>
                <a:ea typeface="宋体" pitchFamily="65" charset="-122"/>
              </a:rPr>
              <a:t>想)”等方法,列出可能的立意: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(1)小题大做。时代在飞速发展,每个人都需要不断充电;每一代人都有不同的充电方向,充电方式也在不断</a:t>
            </a:r>
            <a:br>
              <a:rPr dirty="0"/>
            </a:br>
            <a:r>
              <a:rPr lang="zh-CN" altLang="en-US" sz="1417" kern="0" dirty="0">
                <a:solidFill>
                  <a:srgbClr val="000000"/>
                </a:solidFill>
                <a:latin typeface="Times New Roman" pitchFamily="65" charset="-122"/>
                <a:ea typeface="宋体" pitchFamily="65" charset="-122"/>
              </a:rPr>
              <a:t>变化。</a:t>
            </a:r>
            <a:endParaRPr lang="zh-CN" altLang="en-US" dirty="0"/>
          </a:p>
        </p:txBody>
      </p:sp>
    </p:spTree>
    <p:custDataLst>
      <p:custData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(2)小题小做(添加限制)。“充电”是动词,我们就要注意这个动作所作用的名词以及限定语,使它的形象</a:t>
            </a:r>
            <a:br/>
            <a:r>
              <a:rPr lang="zh-CN" altLang="en-US" sz="1417" kern="0" dirty="0">
                <a:solidFill>
                  <a:srgbClr val="000000"/>
                </a:solidFill>
                <a:latin typeface="Times New Roman" pitchFamily="65" charset="-122"/>
                <a:ea typeface="宋体" pitchFamily="65" charset="-122"/>
              </a:rPr>
              <a:t>更加明确。可以前加限制:在学业上充电、在爱好方面充电等。</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(3)实题虚写。可以挖掘其比喻义:掌握新知,提升技能,拓展领域,等等。也可以引申下去,说说生活需要张</a:t>
            </a:r>
            <a:br/>
            <a:r>
              <a:rPr lang="zh-CN" altLang="en-US" sz="1417" kern="0" dirty="0">
                <a:solidFill>
                  <a:srgbClr val="000000"/>
                </a:solidFill>
                <a:latin typeface="Times New Roman" pitchFamily="65" charset="-122"/>
                <a:ea typeface="宋体" pitchFamily="65" charset="-122"/>
              </a:rPr>
              <a:t>弛有度,让自己保持生活的热情;或者说说人生虽千变万化,但只要不断修炼素养品性,就能无惧风雨。</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(4)虚实结合(展开联想)。生活中对蓄电池的充电,要注意方式和时间,否则会缩短蓄电池的使用寿命。人</a:t>
            </a:r>
            <a:br/>
            <a:r>
              <a:rPr lang="zh-CN" altLang="en-US" sz="1417" kern="0" dirty="0">
                <a:solidFill>
                  <a:srgbClr val="000000"/>
                </a:solidFill>
                <a:latin typeface="Times New Roman" pitchFamily="65" charset="-122"/>
                <a:ea typeface="宋体" pitchFamily="65" charset="-122"/>
              </a:rPr>
              <a:t>生也是如此,盲目充电非但不能提升生活和学习的质量,还有可能适得其反。</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值得注意的是,作文提示语中提到“进行不间断的、持续的充电”,因此无论选择哪一种立意,无论选取哪</a:t>
            </a:r>
            <a:br/>
            <a:r>
              <a:rPr lang="zh-CN" altLang="en-US" sz="1417" kern="0" dirty="0">
                <a:solidFill>
                  <a:srgbClr val="000000"/>
                </a:solidFill>
                <a:latin typeface="Times New Roman" pitchFamily="65" charset="-122"/>
                <a:ea typeface="宋体" pitchFamily="65" charset="-122"/>
              </a:rPr>
              <a:t>些素材,最好能写出充电的过程性、阶段性、递进性或不同领域、多个方面的成效,并最终汇总到个人成</a:t>
            </a:r>
            <a:br/>
            <a:r>
              <a:rPr lang="zh-CN" altLang="en-US" sz="1417" kern="0" dirty="0">
                <a:solidFill>
                  <a:srgbClr val="000000"/>
                </a:solidFill>
                <a:latin typeface="Times New Roman" pitchFamily="65" charset="-122"/>
                <a:ea typeface="宋体" pitchFamily="65" charset="-122"/>
              </a:rPr>
              <a:t>长的持续性上来。考场构思时,考生只要将命题延展到生活中、学习中,延展到所见所闻,延展到自身和他</a:t>
            </a:r>
            <a:br/>
            <a:r>
              <a:rPr lang="zh-CN" altLang="en-US" sz="1417" kern="0" dirty="0">
                <a:solidFill>
                  <a:srgbClr val="000000"/>
                </a:solidFill>
                <a:latin typeface="Times New Roman" pitchFamily="65" charset="-122"/>
                <a:ea typeface="宋体" pitchFamily="65" charset="-122"/>
              </a:rPr>
              <a:t>人,写作就会豁然开朗。</a:t>
            </a:r>
            <a:endParaRPr lang="zh-CN" altLang="en-US"/>
          </a:p>
        </p:txBody>
      </p:sp>
    </p:spTree>
    <p:custDataLst>
      <p:custData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(2017湖北武汉,19)阅读下面的材料,按要求作文。(50分)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有一条鱼,一直很想了解陆地上的事情,却因为只能在水中生活而无法实现。他与小蝌蚪交上了朋友,</a:t>
            </a:r>
            <a:br>
              <a:rPr dirty="0"/>
            </a:br>
            <a:r>
              <a:rPr lang="zh-CN" altLang="en-US" sz="1417" kern="0" dirty="0">
                <a:solidFill>
                  <a:srgbClr val="000000"/>
                </a:solidFill>
                <a:latin typeface="Times New Roman" pitchFamily="65" charset="-122"/>
                <a:ea typeface="宋体" pitchFamily="65" charset="-122"/>
              </a:rPr>
              <a:t>小蝌蚪长成青蛙后,便跳上了陆地。几周后,青蛙回到池塘,向鱼讲述了他的见闻。青蛙描述了陆地上的各</a:t>
            </a:r>
            <a:br>
              <a:rPr dirty="0"/>
            </a:br>
            <a:r>
              <a:rPr lang="zh-CN" altLang="en-US" sz="1417" kern="0" dirty="0">
                <a:solidFill>
                  <a:srgbClr val="000000"/>
                </a:solidFill>
                <a:latin typeface="Times New Roman" pitchFamily="65" charset="-122"/>
                <a:ea typeface="宋体" pitchFamily="65" charset="-122"/>
              </a:rPr>
              <a:t>种事物,鱼根据青蛙的描述进行了想象,但所想象的每一样东西都带有鱼的形状:人被想象成用鱼尾巴走路</a:t>
            </a:r>
            <a:br>
              <a:rPr dirty="0"/>
            </a:br>
            <a:r>
              <a:rPr lang="zh-CN" altLang="en-US" sz="1417" kern="0" dirty="0">
                <a:solidFill>
                  <a:srgbClr val="000000"/>
                </a:solidFill>
                <a:latin typeface="Times New Roman" pitchFamily="65" charset="-122"/>
                <a:ea typeface="宋体" pitchFamily="65" charset="-122"/>
              </a:rPr>
              <a:t>的鱼,鸟是长着翅膀的鱼,牛是头上长角的鱼</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其实,人何尝不是这样?我们对新事物的认识,离不开已有的经验,又常受制于已有的经验。所以,要想真正</a:t>
            </a:r>
            <a:br>
              <a:rPr dirty="0"/>
            </a:br>
            <a:r>
              <a:rPr lang="zh-CN" altLang="en-US" sz="1417" kern="0" dirty="0">
                <a:solidFill>
                  <a:srgbClr val="000000"/>
                </a:solidFill>
                <a:latin typeface="Times New Roman" pitchFamily="65" charset="-122"/>
                <a:ea typeface="宋体" pitchFamily="65" charset="-122"/>
              </a:rPr>
              <a:t>认知新事物,就必须不断拓宽视野,丰富经验。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请你根据对上述文字的理解和思考,写一篇文章。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要求:依据材料的</a:t>
            </a:r>
            <a:r>
              <a:rPr lang="zh-CN" altLang="en-US" sz="1417" u="sng" kern="0" dirty="0">
                <a:solidFill>
                  <a:srgbClr val="000000"/>
                </a:solidFill>
                <a:latin typeface="Times New Roman" pitchFamily="65" charset="-122"/>
                <a:ea typeface="宋体" pitchFamily="65" charset="-122"/>
              </a:rPr>
              <a:t>整体语意</a:t>
            </a:r>
            <a:r>
              <a:rPr lang="zh-CN" altLang="en-US" sz="1417" kern="0" dirty="0">
                <a:solidFill>
                  <a:srgbClr val="000000"/>
                </a:solidFill>
                <a:latin typeface="Times New Roman" pitchFamily="65" charset="-122"/>
                <a:ea typeface="宋体" pitchFamily="65" charset="-122"/>
              </a:rPr>
              <a:t>立意,自拟标题,不少于600字。文中如果需要出现姓名或校名,请以化名代替。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思路点拨　寓言式材料作文题是中考作文中经常出现的作文题形式,不给学生在理解材料上设置难度。</a:t>
            </a:r>
            <a:endParaRPr lang="zh-CN" altLang="en-US" dirty="0"/>
          </a:p>
        </p:txBody>
      </p:sp>
    </p:spTree>
    <p:custDataLst>
      <p:custData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2552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从主题来说,材料中首先讲述了鱼和青蛙之间的故事,然后将这个故事引入一个具有普遍性的道理上——</a:t>
            </a:r>
            <a:br>
              <a:rPr dirty="0"/>
            </a:br>
            <a:r>
              <a:rPr lang="zh-CN" altLang="en-US" sz="1417" kern="0" dirty="0">
                <a:solidFill>
                  <a:srgbClr val="000000"/>
                </a:solidFill>
                <a:latin typeface="Times New Roman" pitchFamily="65" charset="-122"/>
                <a:ea typeface="宋体" pitchFamily="65" charset="-122"/>
              </a:rPr>
              <a:t>人们在认识新事物时,总是受到已有经验的限制,所以要获取新知识,必须拓宽视野。这句话不仅阐明了</a:t>
            </a:r>
            <a:br>
              <a:rPr dirty="0"/>
            </a:br>
            <a:r>
              <a:rPr lang="zh-CN" altLang="en-US" sz="1417" kern="0" dirty="0">
                <a:solidFill>
                  <a:srgbClr val="000000"/>
                </a:solidFill>
                <a:latin typeface="Times New Roman" pitchFamily="65" charset="-122"/>
                <a:ea typeface="宋体" pitchFamily="65" charset="-122"/>
              </a:rPr>
              <a:t>“道理”是什么,还指出了人们应该怎么做。考生只有抓住这两点,作文才能写好。既可以写议论文,也可</a:t>
            </a:r>
            <a:br>
              <a:rPr dirty="0"/>
            </a:br>
            <a:r>
              <a:rPr lang="zh-CN" altLang="en-US" sz="1417" kern="0" dirty="0">
                <a:solidFill>
                  <a:srgbClr val="000000"/>
                </a:solidFill>
                <a:latin typeface="Times New Roman" pitchFamily="65" charset="-122"/>
                <a:ea typeface="宋体" pitchFamily="65" charset="-122"/>
              </a:rPr>
              <a:t>以写记叙文,但是议论文会考验学生的知识储备能力,如中国清朝闭关锁国、1978年以来的改革开放等材</a:t>
            </a:r>
            <a:br>
              <a:rPr dirty="0"/>
            </a:br>
            <a:r>
              <a:rPr lang="zh-CN" altLang="en-US" sz="1417" kern="0" dirty="0">
                <a:solidFill>
                  <a:srgbClr val="000000"/>
                </a:solidFill>
                <a:latin typeface="Times New Roman" pitchFamily="65" charset="-122"/>
                <a:ea typeface="宋体" pitchFamily="65" charset="-122"/>
              </a:rPr>
              <a:t>料都可以用来作为论据。还可以把握住时代的脉搏,使用“淘宝的出现”“共享单车的流行”等时事素</a:t>
            </a:r>
            <a:br>
              <a:rPr dirty="0"/>
            </a:br>
            <a:r>
              <a:rPr lang="zh-CN" altLang="en-US" sz="1417" kern="0" dirty="0">
                <a:solidFill>
                  <a:srgbClr val="000000"/>
                </a:solidFill>
                <a:latin typeface="Times New Roman" pitchFamily="65" charset="-122"/>
                <a:ea typeface="宋体" pitchFamily="65" charset="-122"/>
              </a:rPr>
              <a:t>材。</a:t>
            </a:r>
            <a:endParaRPr lang="zh-CN" altLang="en-US" dirty="0"/>
          </a:p>
        </p:txBody>
      </p:sp>
    </p:spTree>
    <p:custDataLst>
      <p:custData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1031674"/>
            <a:ext cx="8505000" cy="3667341"/>
            <a:chOff x="720000" y="1031674"/>
            <a:chExt cx="8505000" cy="3667341"/>
          </a:xfrm>
        </p:grpSpPr>
        <p:sp>
          <p:nvSpPr>
            <p:cNvPr id="2" name="TextBox 2"/>
            <p:cNvSpPr txBox="1"/>
            <p:nvPr/>
          </p:nvSpPr>
          <p:spPr>
            <a:xfrm>
              <a:off x="720000" y="1031674"/>
              <a:ext cx="8505000" cy="136614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考点五　话题作文</a:t>
              </a:r>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(2019河北,21)作文。(50分)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请根据你对“认识你自己”这句话的理解和感悟,写一篇文章。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要求:①自选角度,自拟题目;②有真情实感;③除诗歌外,不限文体;④不得套写、抄袭;⑤不少于600字;⑥文</a:t>
              </a:r>
              <a:endParaRPr lang="zh-CN" altLang="en-US" dirty="0"/>
            </a:p>
          </p:txBody>
        </p:sp>
        <p:sp>
          <p:nvSpPr>
            <p:cNvPr id="3" name="TextBox 2"/>
            <p:cNvSpPr txBox="1"/>
            <p:nvPr/>
          </p:nvSpPr>
          <p:spPr>
            <a:xfrm>
              <a:off x="720000" y="2396205"/>
              <a:ext cx="8505000" cy="23028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章中不要出现真实的地名、校名和人名。</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每一个人都是一个活生生的客观存在,这就决定了认识自己的结果是既能发现优势,又可以找</a:t>
              </a:r>
              <a:br>
                <a:rPr dirty="0"/>
              </a:br>
              <a:r>
                <a:rPr lang="zh-CN" altLang="en-US" sz="1417" kern="0" dirty="0">
                  <a:solidFill>
                    <a:srgbClr val="000000"/>
                  </a:solidFill>
                  <a:latin typeface="Times New Roman" pitchFamily="65" charset="-122"/>
                  <a:ea typeface="宋体" pitchFamily="65" charset="-122"/>
                </a:rPr>
                <a:t>到不足,然后去扬长避短。“认识”就是能够对自己有一个客观的、实事求是的了解和评价;“认识你自</a:t>
              </a:r>
              <a:br>
                <a:rPr dirty="0"/>
              </a:br>
              <a:r>
                <a:rPr lang="zh-CN" altLang="en-US" sz="1417" kern="0" dirty="0">
                  <a:solidFill>
                    <a:srgbClr val="000000"/>
                  </a:solidFill>
                  <a:latin typeface="Times New Roman" pitchFamily="65" charset="-122"/>
                  <a:ea typeface="宋体" pitchFamily="65" charset="-122"/>
                </a:rPr>
                <a:t>己”,其对象是“自己”,而不是别人。“认识”是一个过程,是一种手段。找准定位,这才是认识自己后应</a:t>
              </a:r>
              <a:br>
                <a:rPr dirty="0"/>
              </a:br>
              <a:r>
                <a:rPr lang="zh-CN" altLang="en-US" sz="1417" kern="0" dirty="0">
                  <a:solidFill>
                    <a:srgbClr val="000000"/>
                  </a:solidFill>
                  <a:latin typeface="Times New Roman" pitchFamily="65" charset="-122"/>
                  <a:ea typeface="宋体" pitchFamily="65" charset="-122"/>
                </a:rPr>
                <a:t>持的态度。写作内容可以是“超越自我”“做最好的自己”“相信自己”“改变自我”“为自己喝彩”</a:t>
              </a:r>
              <a:br>
                <a:rPr dirty="0"/>
              </a:br>
              <a:r>
                <a:rPr lang="zh-CN" altLang="en-US" sz="1417" kern="0" dirty="0">
                  <a:solidFill>
                    <a:srgbClr val="000000"/>
                  </a:solidFill>
                  <a:latin typeface="Times New Roman" pitchFamily="65" charset="-122"/>
                  <a:ea typeface="宋体" pitchFamily="65" charset="-122"/>
                </a:rPr>
                <a:t>“想象十年后的自己”等,力求表达真实。学生要多留意身边,多思考自己的个性体验、自我感受、精神</a:t>
              </a:r>
              <a:br>
                <a:rPr dirty="0"/>
              </a:br>
              <a:r>
                <a:rPr lang="zh-CN" altLang="en-US" sz="1417" kern="0" dirty="0">
                  <a:solidFill>
                    <a:srgbClr val="000000"/>
                  </a:solidFill>
                  <a:latin typeface="Times New Roman" pitchFamily="65" charset="-122"/>
                  <a:ea typeface="宋体" pitchFamily="65" charset="-122"/>
                </a:rPr>
                <a:t>成长等。</a:t>
              </a:r>
              <a:endParaRPr lang="zh-CN" altLang="en-US" dirty="0"/>
            </a:p>
          </p:txBody>
        </p:sp>
      </p:grpSp>
    </p:spTree>
    <p:custDataLst>
      <p:custData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948610"/>
            <a:ext cx="8505000" cy="3750405"/>
            <a:chOff x="720000" y="948610"/>
            <a:chExt cx="8505000" cy="3750405"/>
          </a:xfrm>
        </p:grpSpPr>
        <p:sp>
          <p:nvSpPr>
            <p:cNvPr id="2" name="TextBox 2"/>
            <p:cNvSpPr txBox="1"/>
            <p:nvPr/>
          </p:nvSpPr>
          <p:spPr>
            <a:xfrm>
              <a:off x="720000" y="948610"/>
              <a:ext cx="8505000" cy="200131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(2018河北,21)阅读下面文字,根据要求作文。(50分)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“爽”的意思是:①明朗;清亮。如:神清目爽;秋高气爽。②(性格)率直;痛快。如:豪爽;直爽。③舒服;畅</a:t>
              </a:r>
              <a:br>
                <a:rPr dirty="0"/>
              </a:br>
              <a:r>
                <a:rPr lang="zh-CN" altLang="en-US" sz="1417" kern="0" dirty="0">
                  <a:solidFill>
                    <a:srgbClr val="000000"/>
                  </a:solidFill>
                  <a:latin typeface="Times New Roman" pitchFamily="65" charset="-122"/>
                  <a:ea typeface="宋体" pitchFamily="65" charset="-122"/>
                </a:rPr>
                <a:t>快。如:爽快。④违背;差失。如:爽约;毫厘不爽。</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请依据以上对“爽”字的解释</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任选角度</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以“爽”为话题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写一篇文章。</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要求</a:t>
              </a:r>
              <a:r>
                <a:rPr lang="en-US" altLang="zh-CN" sz="1417" kern="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题目自拟</a:t>
              </a:r>
              <a:r>
                <a:rPr lang="en-US" altLang="zh-CN" sz="1417" kern="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有真情实感</a:t>
              </a:r>
              <a:r>
                <a:rPr lang="en-US" altLang="zh-CN" sz="1417" kern="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文体不限</a:t>
              </a:r>
              <a:r>
                <a:rPr lang="en-US" altLang="zh-CN" sz="1417" kern="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不少于</a:t>
              </a:r>
              <a:r>
                <a:rPr lang="en-US" altLang="zh-CN" sz="1417" kern="0" dirty="0">
                  <a:solidFill>
                    <a:srgbClr val="000000"/>
                  </a:solidFill>
                  <a:latin typeface="Times New Roman" pitchFamily="65" charset="-122"/>
                  <a:ea typeface="宋体" pitchFamily="65" charset="-122"/>
                </a:rPr>
                <a:t>600</a:t>
              </a:r>
              <a:r>
                <a:rPr lang="zh-CN" altLang="en-US" sz="1417" kern="0" dirty="0">
                  <a:solidFill>
                    <a:srgbClr val="000000"/>
                  </a:solidFill>
                  <a:latin typeface="Times New Roman" pitchFamily="65" charset="-122"/>
                  <a:ea typeface="宋体" pitchFamily="65" charset="-122"/>
                </a:rPr>
                <a:t>字</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写成诗歌不少于</a:t>
              </a:r>
              <a:r>
                <a:rPr lang="en-US" altLang="zh-CN" sz="1417" kern="0" dirty="0">
                  <a:solidFill>
                    <a:srgbClr val="000000"/>
                  </a:solidFill>
                  <a:latin typeface="Times New Roman" pitchFamily="65" charset="-122"/>
                  <a:ea typeface="宋体" pitchFamily="65" charset="-122"/>
                </a:rPr>
                <a:t>30</a:t>
              </a:r>
              <a:r>
                <a:rPr lang="zh-CN" altLang="en-US" sz="1417" kern="0" dirty="0">
                  <a:solidFill>
                    <a:srgbClr val="000000"/>
                  </a:solidFill>
                  <a:latin typeface="Times New Roman" pitchFamily="65" charset="-122"/>
                  <a:ea typeface="宋体" pitchFamily="65" charset="-122"/>
                </a:rPr>
                <a:t>行</a:t>
              </a:r>
              <a:r>
                <a:rPr lang="en-US" altLang="zh-CN" sz="1417" kern="0" dirty="0">
                  <a:solidFill>
                    <a:srgbClr val="000000"/>
                  </a:solidFill>
                  <a:latin typeface="Times New Roman" pitchFamily="65" charset="-122"/>
                  <a:ea typeface="宋体" pitchFamily="65" charset="-122"/>
                </a:rPr>
                <a:t>);⑤</a:t>
              </a:r>
              <a:r>
                <a:rPr lang="zh-CN" altLang="en-US" sz="1417" kern="0" dirty="0">
                  <a:solidFill>
                    <a:srgbClr val="000000"/>
                  </a:solidFill>
                  <a:latin typeface="Times New Roman" pitchFamily="65" charset="-122"/>
                  <a:ea typeface="宋体" pitchFamily="65" charset="-122"/>
                </a:rPr>
                <a:t>文章中不要出现真</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实的地名、校名和人名。</a:t>
              </a:r>
            </a:p>
          </p:txBody>
        </p:sp>
        <p:sp>
          <p:nvSpPr>
            <p:cNvPr id="3" name="TextBox 2"/>
            <p:cNvSpPr txBox="1"/>
            <p:nvPr/>
          </p:nvSpPr>
          <p:spPr>
            <a:xfrm>
              <a:off x="720000" y="2974953"/>
              <a:ext cx="8505000" cy="172406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这是一道话题作文题,要求以“爽”为话题作文。材料中对“爽”有四种解释,没有设置审题</a:t>
              </a:r>
              <a:br>
                <a:rPr dirty="0"/>
              </a:br>
              <a:r>
                <a:rPr lang="zh-CN" altLang="en-US" sz="1417" kern="0" dirty="0">
                  <a:solidFill>
                    <a:srgbClr val="000000"/>
                  </a:solidFill>
                  <a:latin typeface="Times New Roman" pitchFamily="65" charset="-122"/>
                  <a:ea typeface="宋体" pitchFamily="65" charset="-122"/>
                </a:rPr>
                <a:t>障碍。四种解释可从多方面理解,具有开放性、灵活性的特点,给考生提供了更广阔的想象空间。第①种</a:t>
              </a:r>
              <a:br>
                <a:rPr dirty="0"/>
              </a:br>
              <a:r>
                <a:rPr lang="zh-CN" altLang="en-US" sz="1417" kern="0" dirty="0">
                  <a:solidFill>
                    <a:srgbClr val="000000"/>
                  </a:solidFill>
                  <a:latin typeface="Times New Roman" pitchFamily="65" charset="-122"/>
                  <a:ea typeface="宋体" pitchFamily="65" charset="-122"/>
                </a:rPr>
                <a:t>解释:明朗;清亮。我们可以写清爽、凉爽,如我们刚爬完山,大汗淋漓的时候,自然界徐徐清风的“爽”。</a:t>
              </a:r>
              <a:br>
                <a:rPr dirty="0"/>
              </a:br>
              <a:r>
                <a:rPr lang="zh-CN" altLang="en-US" sz="1417" kern="0" dirty="0">
                  <a:solidFill>
                    <a:srgbClr val="000000"/>
                  </a:solidFill>
                  <a:latin typeface="Times New Roman" pitchFamily="65" charset="-122"/>
                  <a:ea typeface="宋体" pitchFamily="65" charset="-122"/>
                </a:rPr>
                <a:t>第②种解释:(性格)率直;痛快。我们可以写做事痛快、当机立断、雷厉风行,还可以写对“豪爽”“直</a:t>
              </a:r>
              <a:br>
                <a:rPr dirty="0"/>
              </a:br>
              <a:endParaRPr lang="zh-CN" altLang="en-US" dirty="0"/>
            </a:p>
          </p:txBody>
        </p:sp>
      </p:grpSp>
    </p:spTree>
    <p:custDataLst>
      <p:custData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64277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爽”的品性的赞美。第③种解释:舒服;畅快。我们可以写亲情或社会温情的一面带给我们内心的舒爽。</a:t>
            </a:r>
            <a:br>
              <a:rPr dirty="0"/>
            </a:br>
            <a:r>
              <a:rPr lang="zh-CN" altLang="en-US" sz="1417" kern="0" dirty="0">
                <a:solidFill>
                  <a:srgbClr val="000000"/>
                </a:solidFill>
                <a:latin typeface="Times New Roman" pitchFamily="65" charset="-122"/>
                <a:ea typeface="宋体" pitchFamily="65" charset="-122"/>
              </a:rPr>
              <a:t>第④种解释:违背;差失。我们可以写爽约或毫厘不爽。如亲人的爽约让自己很气愤,但发现爽约背后有感</a:t>
            </a:r>
            <a:br>
              <a:rPr dirty="0"/>
            </a:br>
            <a:r>
              <a:rPr lang="zh-CN" altLang="en-US" sz="1417" kern="0" dirty="0">
                <a:solidFill>
                  <a:srgbClr val="000000"/>
                </a:solidFill>
                <a:latin typeface="Times New Roman" pitchFamily="65" charset="-122"/>
                <a:ea typeface="宋体" pitchFamily="65" charset="-122"/>
              </a:rPr>
              <a:t>人的原因,歌颂亲情。还可以写学习上追求“毫厘不爽”的精神。既可以写“小”,即贴近生活,抓住细节,</a:t>
            </a:r>
            <a:br>
              <a:rPr dirty="0"/>
            </a:br>
            <a:r>
              <a:rPr lang="zh-CN" altLang="en-US" sz="1417" kern="0" dirty="0">
                <a:solidFill>
                  <a:srgbClr val="000000"/>
                </a:solidFill>
                <a:latin typeface="Times New Roman" pitchFamily="65" charset="-122"/>
                <a:ea typeface="宋体" pitchFamily="65" charset="-122"/>
              </a:rPr>
              <a:t>抒发真情实感;也可以写“大”,即国家强盛、国际地位提升、社会进步、人民富裕等带给我们的民族自</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豪感的“爽”。还可以由“大”及“小”</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即国家的逐渐强盛给我们的生活带来的变化。但这一角度并</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不好写</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要量力而行。</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总之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可写的方面很多</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照顾到了不同程度的考生。只要我们审题准确</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结合亲身经历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运用适当的写作技</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巧</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言之有物</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抒发真情实感</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定是一篇佳作</a:t>
            </a:r>
            <a:r>
              <a:rPr lang="en-US" altLang="zh-CN" sz="1417" kern="0" dirty="0">
                <a:solidFill>
                  <a:srgbClr val="000000"/>
                </a:solidFill>
                <a:latin typeface="Times New Roman" pitchFamily="65" charset="-122"/>
                <a:ea typeface="宋体" pitchFamily="65" charset="-122"/>
              </a:rPr>
              <a:t>!</a:t>
            </a:r>
            <a:endParaRPr lang="zh-CN" altLang="en-US" sz="141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754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招领启事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市图书馆问讯处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2019年6月9日</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拟写招领启事,注意信息准确、有效:捡到的时间地点,失物的特征,领取失物的时间、地点、</a:t>
            </a:r>
            <a:br>
              <a:rPr dirty="0"/>
            </a:br>
            <a:r>
              <a:rPr lang="zh-CN" altLang="en-US" sz="1417" kern="0" dirty="0">
                <a:solidFill>
                  <a:srgbClr val="000000"/>
                </a:solidFill>
                <a:latin typeface="Times New Roman" pitchFamily="65" charset="-122"/>
                <a:ea typeface="宋体" pitchFamily="65" charset="-122"/>
              </a:rPr>
              <a:t>方式。注意从材料中提取关键信息:“信息一”是捡到失物的时间地点,其中的关键信息必须准确无误,</a:t>
            </a:r>
            <a:br>
              <a:rPr dirty="0"/>
            </a:br>
            <a:r>
              <a:rPr lang="zh-CN" altLang="en-US" sz="1417" kern="0" dirty="0">
                <a:solidFill>
                  <a:srgbClr val="000000"/>
                </a:solidFill>
                <a:latin typeface="Times New Roman" pitchFamily="65" charset="-122"/>
                <a:ea typeface="宋体" pitchFamily="65" charset="-122"/>
              </a:rPr>
              <a:t>“信息二”是失物的情况,其信息应该有所保留,“信息三”“信息四”“信息五”是领取失物的时间、</a:t>
            </a:r>
            <a:br>
              <a:rPr dirty="0"/>
            </a:br>
            <a:r>
              <a:rPr lang="zh-CN" altLang="en-US" sz="1417" kern="0" dirty="0">
                <a:solidFill>
                  <a:srgbClr val="000000"/>
                </a:solidFill>
                <a:latin typeface="Times New Roman" pitchFamily="65" charset="-122"/>
                <a:ea typeface="宋体" pitchFamily="65" charset="-122"/>
              </a:rPr>
              <a:t>地点、方式。注意字数限制。</a:t>
            </a:r>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6月9日下午三点左右,在市图书馆三楼社科阅览室第四阅览区的座位上,有市民捡到了一个橙红色的书</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包。包内有文具盒、记录本和人民币若干元。请失主周二至周日上午八点至下午五点</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到图书馆问讯处</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找工作人员小李核对领取</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联系电话为</a:t>
            </a:r>
            <a:r>
              <a:rPr lang="en-US" altLang="zh-CN" sz="1417" kern="0" dirty="0">
                <a:solidFill>
                  <a:srgbClr val="000000"/>
                </a:solidFill>
                <a:latin typeface="Times New Roman" pitchFamily="65" charset="-122"/>
                <a:ea typeface="宋体" pitchFamily="65" charset="-122"/>
              </a:rPr>
              <a:t>8520520</a:t>
            </a:r>
            <a:r>
              <a:rPr lang="zh-CN" altLang="en-US" sz="1417" kern="0" dirty="0">
                <a:solidFill>
                  <a:srgbClr val="000000"/>
                </a:solidFill>
                <a:latin typeface="Times New Roman" pitchFamily="65" charset="-122"/>
                <a:ea typeface="宋体" pitchFamily="65" charset="-122"/>
              </a:rPr>
              <a:t>。也可在市图书馆公众号“微服务”留言预约领取。</a:t>
            </a:r>
          </a:p>
        </p:txBody>
      </p:sp>
    </p:spTree>
    <p:custDataLst>
      <p:custData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2020425"/>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C组　教师专用题组</a:t>
            </a:r>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考点一　小作文</a:t>
            </a:r>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(2019郴州,23)小作文(10分)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从2019年开始,我市中考将体育科目的分值由20分提高到50分。对此,大家议论纷纷。有人认为,体育科目</a:t>
            </a:r>
            <a:br>
              <a:rPr dirty="0"/>
            </a:br>
            <a:r>
              <a:rPr lang="zh-CN" altLang="en-US" sz="1417" kern="0" dirty="0">
                <a:solidFill>
                  <a:srgbClr val="000000"/>
                </a:solidFill>
                <a:latin typeface="Times New Roman" pitchFamily="65" charset="-122"/>
                <a:ea typeface="宋体" pitchFamily="65" charset="-122"/>
              </a:rPr>
              <a:t>纳入中考本来就不必要,还将分值提高就更没必要了。请你选择一个合适的角度来反驳,同时要表明自己</a:t>
            </a:r>
            <a:br>
              <a:rPr dirty="0"/>
            </a:br>
            <a:r>
              <a:rPr lang="zh-CN" altLang="en-US" sz="1417" kern="0" dirty="0">
                <a:solidFill>
                  <a:srgbClr val="000000"/>
                </a:solidFill>
                <a:latin typeface="Times New Roman" pitchFamily="65" charset="-122"/>
                <a:ea typeface="宋体" pitchFamily="65" charset="-122"/>
              </a:rPr>
              <a:t>的观点,言之成理。100字左右。</a:t>
            </a:r>
            <a:endParaRPr lang="zh-CN" altLang="en-US" dirty="0"/>
          </a:p>
        </p:txBody>
      </p:sp>
      <p:sp>
        <p:nvSpPr>
          <p:cNvPr id="3" name="TextBox 2"/>
          <p:cNvSpPr txBox="1"/>
          <p:nvPr/>
        </p:nvSpPr>
        <p:spPr>
          <a:xfrm>
            <a:off x="720000" y="2820607"/>
            <a:ext cx="8505000" cy="19884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本题是一道表达观点的微写作题。因为有字数的限制,无须铺垫,直接表达自己的观点并展开</a:t>
            </a:r>
            <a:br>
              <a:rPr dirty="0"/>
            </a:br>
            <a:r>
              <a:rPr lang="zh-CN" altLang="en-US" sz="1417" kern="0" dirty="0">
                <a:solidFill>
                  <a:srgbClr val="000000"/>
                </a:solidFill>
                <a:latin typeface="Times New Roman" pitchFamily="65" charset="-122"/>
                <a:ea typeface="宋体" pitchFamily="65" charset="-122"/>
              </a:rPr>
              <a:t>论述。为了使论述显得更有条理,可以采用“首先</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其次</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再次</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”的行文模式。</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我觉得有必要将体育科目纳入中考,也有必要提高其分值。首先,这一举措将有力促进青少年的全面发</a:t>
            </a:r>
            <a:br>
              <a:rPr dirty="0"/>
            </a:br>
            <a:r>
              <a:rPr lang="zh-CN" altLang="en-US" sz="1417" kern="0" dirty="0">
                <a:solidFill>
                  <a:srgbClr val="000000"/>
                </a:solidFill>
                <a:latin typeface="Times New Roman" pitchFamily="65" charset="-122"/>
                <a:ea typeface="宋体" pitchFamily="65" charset="-122"/>
              </a:rPr>
              <a:t>展。其次,这一举措将能增强青少年体育锻炼的意识。再次,这一举措有利于提升青少年的身体素质。所</a:t>
            </a:r>
            <a:br>
              <a:rPr dirty="0"/>
            </a:br>
            <a:r>
              <a:rPr lang="zh-CN" altLang="en-US" sz="1417" kern="0" dirty="0">
                <a:solidFill>
                  <a:srgbClr val="000000"/>
                </a:solidFill>
                <a:latin typeface="Times New Roman" pitchFamily="65" charset="-122"/>
                <a:ea typeface="宋体" pitchFamily="65" charset="-122"/>
              </a:rPr>
              <a:t>以,将体育科目纳入中考并提高其分值是有必要的。</a:t>
            </a:r>
            <a:endParaRPr lang="zh-CN" altLang="en-US" dirty="0"/>
          </a:p>
        </p:txBody>
      </p:sp>
    </p:spTree>
    <p:custDataLst>
      <p:custData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769925"/>
            <a:ext cx="8505000" cy="4011436"/>
            <a:chOff x="720000" y="769925"/>
            <a:chExt cx="8505000" cy="4011436"/>
          </a:xfrm>
        </p:grpSpPr>
        <p:sp>
          <p:nvSpPr>
            <p:cNvPr id="2" name="TextBox 2"/>
            <p:cNvSpPr txBox="1"/>
            <p:nvPr/>
          </p:nvSpPr>
          <p:spPr>
            <a:xfrm>
              <a:off x="720000" y="769925"/>
              <a:ext cx="8505000" cy="133421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(2018郴州,25)小作文。(10分)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黄毅同学于2018年6月5日下午在学校操场拾到一个钱包,钱包内有饭卡、公交卡各一张,人民币5元。他把</a:t>
              </a:r>
              <a:br>
                <a:rPr dirty="0"/>
              </a:br>
              <a:r>
                <a:rPr lang="zh-CN" altLang="en-US" sz="1417" kern="0" dirty="0">
                  <a:solidFill>
                    <a:srgbClr val="000000"/>
                  </a:solidFill>
                  <a:latin typeface="Times New Roman" pitchFamily="65" charset="-122"/>
                  <a:ea typeface="宋体" pitchFamily="65" charset="-122"/>
                </a:rPr>
                <a:t>钱包交到了政务处。请你以政务处的名义拟一则招领启事。拟定时间为2018年6月6日。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要求:格式正确,内容清楚。</a:t>
              </a:r>
              <a:endParaRPr lang="zh-CN" altLang="en-US" dirty="0"/>
            </a:p>
          </p:txBody>
        </p:sp>
        <p:sp>
          <p:nvSpPr>
            <p:cNvPr id="3" name="TextBox 2"/>
            <p:cNvSpPr txBox="1"/>
            <p:nvPr/>
          </p:nvSpPr>
          <p:spPr>
            <a:xfrm>
              <a:off x="720000" y="2100114"/>
              <a:ext cx="8505000" cy="26812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本题考查应用文中招领启事的拟写能力。须点明拾到钱包的地点和时间以及认领钱包的处</a:t>
              </a:r>
              <a:br>
                <a:rPr dirty="0"/>
              </a:br>
              <a:r>
                <a:rPr lang="zh-CN" altLang="en-US" sz="1417" kern="0" dirty="0">
                  <a:solidFill>
                    <a:srgbClr val="000000"/>
                  </a:solidFill>
                  <a:latin typeface="Times New Roman" pitchFamily="65" charset="-122"/>
                  <a:ea typeface="宋体" pitchFamily="65" charset="-122"/>
                </a:rPr>
                <a:t>所,钱包里面的东西不能透露,以防他人冒领。另外,注意招领启事的正确格式。</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招领启事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6月5日下午,黄毅同学在学校操场拾到一个钱包,内装人民币若干元,以及卡片等物,请失主前来学校政务处</a:t>
              </a:r>
              <a:br>
                <a:rPr dirty="0"/>
              </a:br>
              <a:r>
                <a:rPr lang="zh-CN" altLang="en-US" sz="1417" kern="0" dirty="0">
                  <a:solidFill>
                    <a:srgbClr val="000000"/>
                  </a:solidFill>
                  <a:latin typeface="Times New Roman" pitchFamily="65" charset="-122"/>
                  <a:ea typeface="宋体" pitchFamily="65" charset="-122"/>
                </a:rPr>
                <a:t>认领。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政务处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2018年6月6日</a:t>
              </a:r>
              <a:endParaRPr lang="zh-CN" altLang="en-US" dirty="0"/>
            </a:p>
          </p:txBody>
        </p:sp>
      </p:grpSp>
    </p:spTree>
    <p:custDataLst>
      <p:custData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841363"/>
            <a:ext cx="8505000" cy="3973395"/>
            <a:chOff x="720000" y="841363"/>
            <a:chExt cx="8505000" cy="3973395"/>
          </a:xfrm>
        </p:grpSpPr>
        <p:sp>
          <p:nvSpPr>
            <p:cNvPr id="2" name="TextBox 2"/>
            <p:cNvSpPr txBox="1"/>
            <p:nvPr/>
          </p:nvSpPr>
          <p:spPr>
            <a:xfrm>
              <a:off x="720000" y="841363"/>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(2018长沙,26)某校初三(1)班举行了一次“校级三好学生”评比推荐讨论会,以下是讨论内容节选: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同学甲:我建议推荐我们的班长黄骅,他是连续三年的班级三好学生,成绩也一直是班上的前三名,而且他</a:t>
              </a:r>
              <a:endParaRPr lang="zh-CN" altLang="en-US" dirty="0"/>
            </a:p>
          </p:txBody>
        </p:sp>
        <p:sp>
          <p:nvSpPr>
            <p:cNvPr id="3" name="TextBox 2"/>
            <p:cNvSpPr txBox="1"/>
            <p:nvPr/>
          </p:nvSpPr>
          <p:spPr>
            <a:xfrm>
              <a:off x="720000" y="1487074"/>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还乐于助人,一直是学校“志愿服务社”的成员。</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同学乙:我也同意。黄骅体育也不错,他是我班排球队主攻手,带领我们获得过学校排球赛的亚军。</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同学丙:我觉得最主要的还是黄骅有责任心和奉献精神,他担任我班班长,花费了好多时间和精力,但从来</a:t>
              </a:r>
              <a:br/>
              <a:r>
                <a:rPr lang="zh-CN" altLang="en-US" sz="1417" kern="0" dirty="0">
                  <a:solidFill>
                    <a:srgbClr val="000000"/>
                  </a:solidFill>
                  <a:latin typeface="Times New Roman" pitchFamily="65" charset="-122"/>
                  <a:ea typeface="宋体" pitchFamily="65" charset="-122"/>
                </a:rPr>
                <a:t>没有怨言。</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班主任:我同意大家的意见!我还公布一个结果:这次候选人的无记名投票推选,黄骅的得票数是全班最高</a:t>
              </a:r>
              <a:br/>
              <a:r>
                <a:rPr lang="zh-CN" altLang="en-US" sz="1417" kern="0" dirty="0">
                  <a:solidFill>
                    <a:srgbClr val="000000"/>
                  </a:solidFill>
                  <a:latin typeface="Times New Roman" pitchFamily="65" charset="-122"/>
                  <a:ea typeface="宋体" pitchFamily="65" charset="-122"/>
                </a:rPr>
                <a:t>的。</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请你根据讨论内容,完成下面这封推荐信。要求:①信息全面、准确、有效;②语言简练得体;③符合文体</a:t>
              </a:r>
              <a:br/>
              <a:r>
                <a:rPr lang="zh-CN" altLang="en-US" sz="1417" kern="0" dirty="0">
                  <a:solidFill>
                    <a:srgbClr val="000000"/>
                  </a:solidFill>
                  <a:latin typeface="Times New Roman" pitchFamily="65" charset="-122"/>
                  <a:ea typeface="宋体" pitchFamily="65" charset="-122"/>
                </a:rPr>
                <a:t>要求;④只需写推荐信的正文内容,字数不超过180字。(10分)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推荐信</a:t>
              </a:r>
              <a:endParaRPr lang="zh-CN" altLang="en-US"/>
            </a:p>
          </p:txBody>
        </p:sp>
      </p:grpSp>
    </p:spTree>
    <p:custDataLst>
      <p:custData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69991"/>
            <a:ext cx="8505000" cy="202696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尊敬的学校领导:</a:t>
            </a:r>
            <a:endParaRPr lang="zh-CN" altLang="en-US" dirty="0"/>
          </a:p>
          <a:p>
            <a:pPr eaLnBrk="0" latinLnBrk="1" hangingPunct="0">
              <a:lnSpc>
                <a:spcPct val="150000"/>
              </a:lnSpc>
              <a:spcBef>
                <a:spcPts val="141"/>
              </a:spcBef>
            </a:pP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此致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敬礼!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初三(1)班班委会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2018年4月30日</a:t>
            </a:r>
            <a:endParaRPr lang="zh-CN" altLang="en-US" dirty="0"/>
          </a:p>
        </p:txBody>
      </p:sp>
    </p:spTree>
    <p:custDataLst>
      <p:custData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60545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有字数限定,要直入主题,采用恰当的顺序展开写作。首先,直接提出班级这次推荐的人选;然</a:t>
            </a:r>
            <a:br>
              <a:rPr dirty="0"/>
            </a:br>
            <a:r>
              <a:rPr lang="zh-CN" altLang="en-US" sz="1417" kern="0" dirty="0">
                <a:solidFill>
                  <a:srgbClr val="000000"/>
                </a:solidFill>
                <a:latin typeface="Times New Roman" pitchFamily="65" charset="-122"/>
                <a:ea typeface="宋体" pitchFamily="65" charset="-122"/>
              </a:rPr>
              <a:t>后,筛选材料所给的信息,讲述该同学的优秀表现;最后,再次强调此次递交推荐信的目的,并以推荐信中必</a:t>
            </a:r>
            <a:br>
              <a:rPr dirty="0"/>
            </a:br>
            <a:r>
              <a:rPr lang="zh-CN" altLang="en-US" sz="1417" kern="0" dirty="0">
                <a:solidFill>
                  <a:srgbClr val="000000"/>
                </a:solidFill>
                <a:latin typeface="Times New Roman" pitchFamily="65" charset="-122"/>
                <a:ea typeface="宋体" pitchFamily="65" charset="-122"/>
              </a:rPr>
              <a:t>有的“请予批准”结尾。</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例文赏析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我班拟推荐黄骅同学为校级三好学生候选人。他责任心强,乐于助人,乐于奉献,担任我班班长,是“志愿服</a:t>
            </a:r>
            <a:br>
              <a:rPr dirty="0"/>
            </a:br>
            <a:r>
              <a:rPr lang="zh-CN" altLang="en-US" sz="1417" kern="0" dirty="0">
                <a:solidFill>
                  <a:srgbClr val="000000"/>
                </a:solidFill>
                <a:latin typeface="Times New Roman" pitchFamily="65" charset="-122"/>
                <a:ea typeface="宋体" pitchFamily="65" charset="-122"/>
              </a:rPr>
              <a:t>务社”成员。他成绩优异,在班上一直是前三名。他体育好,是班级排球队主攻手,曾带领班级获得过学校</a:t>
            </a:r>
            <a:br>
              <a:rPr dirty="0"/>
            </a:br>
            <a:r>
              <a:rPr lang="zh-CN" altLang="en-US" sz="1417" kern="0" dirty="0">
                <a:solidFill>
                  <a:srgbClr val="000000"/>
                </a:solidFill>
                <a:latin typeface="Times New Roman" pitchFamily="65" charset="-122"/>
                <a:ea typeface="宋体" pitchFamily="65" charset="-122"/>
              </a:rPr>
              <a:t>排球赛亚军。他连续三年获得班级三好学生,且在班级无记名投票推选中,得票最高。综上所述,我们一致</a:t>
            </a:r>
            <a:br>
              <a:rPr dirty="0"/>
            </a:br>
            <a:r>
              <a:rPr lang="zh-CN" altLang="en-US" sz="1417" kern="0" dirty="0">
                <a:solidFill>
                  <a:srgbClr val="000000"/>
                </a:solidFill>
                <a:latin typeface="Times New Roman" pitchFamily="65" charset="-122"/>
                <a:ea typeface="宋体" pitchFamily="65" charset="-122"/>
              </a:rPr>
              <a:t>推荐黄骅同学,请予批准。</a:t>
            </a:r>
            <a:endParaRPr lang="zh-CN" altLang="en-US" dirty="0"/>
          </a:p>
        </p:txBody>
      </p:sp>
    </p:spTree>
    <p:custDataLst>
      <p:custData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327552"/>
            <a:ext cx="8505000" cy="2014141"/>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(2017郴州,25)小作文。(10分)</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学校准备派李阳同学参加2017年6月21日—22日在市青少年宫举行的“阳光少年快乐成长”演讲比赛。</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请你以李阳同学的名义向他的班主任刘老师写一张请假条,写请假条的时间为2017年6月18日。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要求:内容清楚,格式正确。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思路点拨　本题综合考查应用文知识运用和语言表达得体的能力。请假条的写作要注意格式,要用敬语,</a:t>
            </a:r>
            <a:br>
              <a:rPr dirty="0"/>
            </a:br>
            <a:r>
              <a:rPr lang="zh-CN" altLang="en-US" sz="1417" kern="0" dirty="0">
                <a:solidFill>
                  <a:srgbClr val="000000"/>
                </a:solidFill>
                <a:latin typeface="Times New Roman" pitchFamily="65" charset="-122"/>
                <a:ea typeface="宋体" pitchFamily="65" charset="-122"/>
              </a:rPr>
              <a:t>请假缘由要陈述清楚。</a:t>
            </a:r>
            <a:endParaRPr lang="zh-CN" altLang="en-US" dirty="0"/>
          </a:p>
        </p:txBody>
      </p:sp>
    </p:spTree>
    <p:custDataLst>
      <p:custData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1259731"/>
            <a:ext cx="8505000" cy="3021212"/>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例文赏析</a:t>
            </a:r>
            <a:endParaRPr lang="zh-CN" altLang="en-US" sz="1600" b="1" dirty="0"/>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请假条</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尊敬的刘老师</a:t>
            </a:r>
            <a:r>
              <a:rPr lang="en-US" altLang="zh-CN" sz="1417" kern="0" dirty="0">
                <a:solidFill>
                  <a:srgbClr val="000000"/>
                </a:solidFill>
                <a:latin typeface="Times New Roman" pitchFamily="65" charset="-122"/>
                <a:ea typeface="宋体" pitchFamily="65" charset="-122"/>
              </a:rPr>
              <a:t>:</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我因参加</a:t>
            </a:r>
            <a:r>
              <a:rPr lang="en-US" altLang="zh-CN" sz="1417" kern="0" dirty="0">
                <a:solidFill>
                  <a:srgbClr val="000000"/>
                </a:solidFill>
                <a:latin typeface="Times New Roman" pitchFamily="65" charset="-122"/>
                <a:ea typeface="宋体" pitchFamily="65" charset="-122"/>
              </a:rPr>
              <a:t>2017</a:t>
            </a:r>
            <a:r>
              <a:rPr lang="zh-CN" altLang="en-US" sz="1417" kern="0" dirty="0">
                <a:solidFill>
                  <a:srgbClr val="000000"/>
                </a:solidFill>
                <a:latin typeface="Times New Roman" pitchFamily="65" charset="-122"/>
                <a:ea typeface="宋体" pitchFamily="65" charset="-122"/>
              </a:rPr>
              <a:t>年</a:t>
            </a:r>
            <a:r>
              <a:rPr lang="en-US" altLang="zh-CN" sz="1417"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月</a:t>
            </a:r>
            <a:r>
              <a:rPr lang="en-US" altLang="zh-CN" sz="1417" kern="0" dirty="0">
                <a:solidFill>
                  <a:srgbClr val="000000"/>
                </a:solidFill>
                <a:latin typeface="Times New Roman" pitchFamily="65" charset="-122"/>
                <a:ea typeface="宋体" pitchFamily="65" charset="-122"/>
              </a:rPr>
              <a:t>21</a:t>
            </a:r>
            <a:r>
              <a:rPr lang="zh-CN" altLang="en-US" sz="1417" kern="0" dirty="0">
                <a:solidFill>
                  <a:srgbClr val="000000"/>
                </a:solidFill>
                <a:latin typeface="Times New Roman" pitchFamily="65" charset="-122"/>
                <a:ea typeface="宋体" pitchFamily="65" charset="-122"/>
              </a:rPr>
              <a:t>日</a:t>
            </a:r>
            <a:r>
              <a:rPr lang="en-US" altLang="zh-CN" sz="1417" kern="0" dirty="0">
                <a:solidFill>
                  <a:srgbClr val="000000"/>
                </a:solidFill>
                <a:latin typeface="Times New Roman" pitchFamily="65" charset="-122"/>
                <a:ea typeface="宋体" pitchFamily="65" charset="-122"/>
              </a:rPr>
              <a:t>—22</a:t>
            </a:r>
            <a:r>
              <a:rPr lang="zh-CN" altLang="en-US" sz="1417" kern="0" dirty="0">
                <a:solidFill>
                  <a:srgbClr val="000000"/>
                </a:solidFill>
                <a:latin typeface="Times New Roman" pitchFamily="65" charset="-122"/>
                <a:ea typeface="宋体" pitchFamily="65" charset="-122"/>
              </a:rPr>
              <a:t>日在市青少年宫举行的“阳光少年快乐成长”演讲比赛</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不能来学校上课</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特</a:t>
            </a:r>
            <a:br>
              <a:rPr lang="zh-CN" altLang="en-US" sz="1600" dirty="0"/>
            </a:br>
            <a:r>
              <a:rPr lang="zh-CN" altLang="en-US" sz="1417" kern="0" dirty="0">
                <a:solidFill>
                  <a:srgbClr val="000000"/>
                </a:solidFill>
                <a:latin typeface="Times New Roman" pitchFamily="65" charset="-122"/>
                <a:ea typeface="宋体" pitchFamily="65" charset="-122"/>
              </a:rPr>
              <a:t>向您请假两天</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请批准。</a:t>
            </a:r>
            <a:endParaRPr lang="zh-CN" altLang="en-US" sz="1600" dirty="0"/>
          </a:p>
          <a:p>
            <a:pPr algn="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请假人</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李阳</a:t>
            </a:r>
            <a:endParaRPr lang="zh-CN" altLang="en-US" sz="1600"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2017年6月18日</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点评  </a:t>
            </a:r>
            <a:r>
              <a:rPr lang="zh-CN" altLang="en-US" sz="1417" kern="0" dirty="0">
                <a:solidFill>
                  <a:srgbClr val="000000"/>
                </a:solidFill>
                <a:latin typeface="Times New Roman" pitchFamily="65" charset="-122"/>
                <a:ea typeface="宋体" pitchFamily="65" charset="-122"/>
              </a:rPr>
              <a:t>  该请假条格式(标题、称谓、正文、署名、日期)正确,敬语使用得体。语言干净利落,请假原因、</a:t>
            </a:r>
            <a:br>
              <a:rPr dirty="0"/>
            </a:br>
            <a:r>
              <a:rPr lang="zh-CN" altLang="en-US" sz="1417" kern="0" dirty="0">
                <a:solidFill>
                  <a:srgbClr val="000000"/>
                </a:solidFill>
                <a:latin typeface="Times New Roman" pitchFamily="65" charset="-122"/>
                <a:ea typeface="宋体" pitchFamily="65" charset="-122"/>
              </a:rPr>
              <a:t>请假时间都表述得清楚明了,让人一目了然。</a:t>
            </a:r>
            <a:endParaRPr lang="zh-CN" altLang="en-US" dirty="0"/>
          </a:p>
        </p:txBody>
      </p:sp>
    </p:spTree>
    <p:custDataLst>
      <p:custData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166135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(2017长沙,26)请依据下面的信息,写一段关于“义务教育教科书(国家统一编写)语文教材七年级上册第</a:t>
            </a:r>
            <a:br>
              <a:rPr dirty="0"/>
            </a:br>
            <a:r>
              <a:rPr lang="zh-CN" altLang="en-US" sz="1417" kern="0" dirty="0">
                <a:solidFill>
                  <a:srgbClr val="000000"/>
                </a:solidFill>
                <a:latin typeface="Times New Roman" pitchFamily="65" charset="-122"/>
                <a:ea typeface="宋体" pitchFamily="65" charset="-122"/>
              </a:rPr>
              <a:t>四单元”单元体系的说明文字。(10分)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要求:①说明对象明确,信息不遗漏;②说明顺序合理,条理清晰;③符合说明文语言要求;④字数在150至200</a:t>
            </a:r>
            <a:br>
              <a:rPr dirty="0"/>
            </a:br>
            <a:r>
              <a:rPr lang="zh-CN" altLang="en-US" sz="1417" kern="0" dirty="0">
                <a:solidFill>
                  <a:srgbClr val="000000"/>
                </a:solidFill>
                <a:latin typeface="Times New Roman" pitchFamily="65" charset="-122"/>
                <a:ea typeface="宋体" pitchFamily="65" charset="-122"/>
              </a:rPr>
              <a:t>字之间。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第四单元</a:t>
            </a:r>
            <a:endParaRPr lang="zh-CN" altLang="en-US" dirty="0"/>
          </a:p>
        </p:txBody>
      </p:sp>
      <p:graphicFrame>
        <p:nvGraphicFramePr>
          <p:cNvPr id="3" name="表格 2"/>
          <p:cNvGraphicFramePr>
            <a:graphicFrameLocks noGrp="1"/>
          </p:cNvGraphicFramePr>
          <p:nvPr/>
        </p:nvGraphicFramePr>
        <p:xfrm>
          <a:off x="720000" y="2616803"/>
          <a:ext cx="7740000" cy="2037937"/>
        </p:xfrm>
        <a:graphic>
          <a:graphicData uri="http://schemas.openxmlformats.org/drawingml/2006/table">
            <a:tbl>
              <a:tblPr/>
              <a:tblGrid>
                <a:gridCol w="1637422">
                  <a:extLst>
                    <a:ext uri="{9D8B030D-6E8A-4147-A177-3AD203B41FA5}">
                      <a16:colId xmlns:a16="http://schemas.microsoft.com/office/drawing/2014/main" val="20000"/>
                    </a:ext>
                  </a:extLst>
                </a:gridCol>
                <a:gridCol w="6102578">
                  <a:extLst>
                    <a:ext uri="{9D8B030D-6E8A-4147-A177-3AD203B41FA5}">
                      <a16:colId xmlns:a16="http://schemas.microsoft.com/office/drawing/2014/main" val="20001"/>
                    </a:ext>
                  </a:extLst>
                </a:gridCol>
              </a:tblGrid>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板块</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内容</a:t>
                      </a:r>
                    </a:p>
                  </a:txBody>
                  <a:tcPr marL="45720" marR="45720"/>
                </a:tc>
                <a:extLst>
                  <a:ext uri="{0D108BD9-81ED-4DB2-BD59-A6C34878D82A}">
                    <a16:rowId xmlns:a16="http://schemas.microsoft.com/office/drawing/2014/main" val="10000"/>
                  </a:ext>
                </a:extLst>
              </a:tr>
              <a:tr h="824275">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阅读</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1纪念白求恩/毛泽东  2植树的牧羊人/让·乔诺</a:t>
                      </a:r>
                    </a:p>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3</a:t>
                      </a:r>
                      <a:r>
                        <a:rPr lang="zh-CN" altLang="en-US" sz="1100" kern="0" baseline="59000" dirty="0">
                          <a:solidFill>
                            <a:srgbClr val="000000"/>
                          </a:solidFill>
                          <a:latin typeface="Times New Roman" pitchFamily="65" charset="-122"/>
                          <a:ea typeface="宋体" pitchFamily="65" charset="-122"/>
                        </a:rPr>
                        <a:t>*</a:t>
                      </a:r>
                      <a:r>
                        <a:rPr lang="zh-CN" altLang="en-US" sz="1400" kern="0" dirty="0">
                          <a:solidFill>
                            <a:srgbClr val="000000"/>
                          </a:solidFill>
                          <a:latin typeface="Times New Roman" pitchFamily="65" charset="-122"/>
                          <a:ea typeface="宋体" pitchFamily="65" charset="-122"/>
                        </a:rPr>
                        <a:t>走一步,再走一步/莫顿·亨特  4诫子书/诸葛亮</a:t>
                      </a:r>
                    </a:p>
                  </a:txBody>
                  <a:tcPr marL="45720" marR="45720"/>
                </a:tc>
                <a:extLst>
                  <a:ext uri="{0D108BD9-81ED-4DB2-BD59-A6C34878D82A}">
                    <a16:rowId xmlns:a16="http://schemas.microsoft.com/office/drawing/2014/main" val="10001"/>
                  </a:ext>
                </a:extLst>
              </a:tr>
              <a:tr h="35719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写作</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思路要清晰</a:t>
                      </a:r>
                    </a:p>
                  </a:txBody>
                  <a:tcPr marL="45720" marR="45720"/>
                </a:tc>
                <a:extLst>
                  <a:ext uri="{0D108BD9-81ED-4DB2-BD59-A6C34878D82A}">
                    <a16:rowId xmlns:a16="http://schemas.microsoft.com/office/drawing/2014/main" val="10002"/>
                  </a:ext>
                </a:extLst>
              </a:tr>
              <a:tr h="271911">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综合性学习</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少年正是读书时</a:t>
                      </a:r>
                    </a:p>
                  </a:txBody>
                  <a:tcPr marL="45720" marR="45720"/>
                </a:tc>
                <a:extLst>
                  <a:ext uri="{0D108BD9-81ED-4DB2-BD59-A6C34878D82A}">
                    <a16:rowId xmlns:a16="http://schemas.microsoft.com/office/drawing/2014/main" val="10003"/>
                  </a:ext>
                </a:extLst>
              </a:tr>
            </a:tbl>
          </a:graphicData>
        </a:graphic>
      </p:graphicFrame>
    </p:spTree>
    <p:custDataLst>
      <p:custData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注:阅读课文分“教读”和“自读”两类,篇名前标有*的为自读课文。</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微作文篇幅短小,有字数限制,因此不需要铺垫,应该直接进入主题。本题要求写作说明文,注意</a:t>
            </a:r>
            <a:br>
              <a:rPr dirty="0"/>
            </a:br>
            <a:r>
              <a:rPr lang="zh-CN" altLang="en-US" sz="1417" kern="0" dirty="0">
                <a:solidFill>
                  <a:srgbClr val="000000"/>
                </a:solidFill>
                <a:latin typeface="Times New Roman" pitchFamily="65" charset="-122"/>
                <a:ea typeface="宋体" pitchFamily="65" charset="-122"/>
              </a:rPr>
              <a:t>说明文的文体特征:明确的说明对象、合理的说明顺序、恰当的说明方法、准确的说明语言。写作此文</a:t>
            </a:r>
            <a:br>
              <a:rPr dirty="0"/>
            </a:br>
            <a:r>
              <a:rPr lang="zh-CN" altLang="en-US" sz="1417" kern="0" dirty="0">
                <a:solidFill>
                  <a:srgbClr val="000000"/>
                </a:solidFill>
                <a:latin typeface="Times New Roman" pitchFamily="65" charset="-122"/>
                <a:ea typeface="宋体" pitchFamily="65" charset="-122"/>
              </a:rPr>
              <a:t>首先抓住“义务教育教科书(国家统一编写)语文教材七年级上册第四单元”这一对象,并指出其“综合</a:t>
            </a:r>
            <a:br>
              <a:rPr dirty="0"/>
            </a:br>
            <a:r>
              <a:rPr lang="zh-CN" altLang="en-US" sz="1417" kern="0" dirty="0">
                <a:solidFill>
                  <a:srgbClr val="000000"/>
                </a:solidFill>
                <a:latin typeface="Times New Roman" pitchFamily="65" charset="-122"/>
                <a:ea typeface="宋体" pitchFamily="65" charset="-122"/>
              </a:rPr>
              <a:t>性”特征;然后按照逻辑顺序,采用分类别的说明方法逐一说明具体内容,不得遗漏,注意说明语言的“准</a:t>
            </a:r>
            <a:br>
              <a:rPr dirty="0"/>
            </a:br>
            <a:r>
              <a:rPr lang="zh-CN" altLang="en-US" sz="1417" kern="0" dirty="0">
                <a:solidFill>
                  <a:srgbClr val="000000"/>
                </a:solidFill>
                <a:latin typeface="Times New Roman" pitchFamily="65" charset="-122"/>
                <a:ea typeface="宋体" pitchFamily="65" charset="-122"/>
              </a:rPr>
              <a:t>确性”;最后还应该突出说明对象的特征,以收束全文,照应开头。</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义务教育教科书(国家统一编写)语文教材七年级上册第四单元有很强的综合性。分阅读、写作、综合性</a:t>
            </a:r>
            <a:br>
              <a:rPr dirty="0"/>
            </a:br>
            <a:r>
              <a:rPr lang="zh-CN" altLang="en-US" sz="1417" kern="0" dirty="0">
                <a:solidFill>
                  <a:srgbClr val="000000"/>
                </a:solidFill>
                <a:latin typeface="Times New Roman" pitchFamily="65" charset="-122"/>
                <a:ea typeface="宋体" pitchFamily="65" charset="-122"/>
              </a:rPr>
              <a:t>学习三个板块。“阅读”板块有四篇课文:毛泽东的《纪念白求恩》、让·乔诺的《植树的牧羊人》、莫</a:t>
            </a:r>
            <a:br>
              <a:rPr dirty="0"/>
            </a:br>
            <a:r>
              <a:rPr lang="zh-CN" altLang="en-US" sz="1417" kern="0" dirty="0">
                <a:solidFill>
                  <a:srgbClr val="000000"/>
                </a:solidFill>
                <a:latin typeface="Times New Roman" pitchFamily="65" charset="-122"/>
                <a:ea typeface="宋体" pitchFamily="65" charset="-122"/>
              </a:rPr>
              <a:t>顿·亨特的《走一步,再走一步》、诸葛亮的《诫子书》。第三篇为自读课文,其余为教读课文,文体兼备,</a:t>
            </a:r>
            <a:br>
              <a:rPr dirty="0"/>
            </a:br>
            <a:r>
              <a:rPr lang="zh-CN" altLang="en-US" sz="1417" kern="0" dirty="0">
                <a:solidFill>
                  <a:srgbClr val="000000"/>
                </a:solidFill>
                <a:latin typeface="Times New Roman" pitchFamily="65" charset="-122"/>
                <a:ea typeface="宋体" pitchFamily="65" charset="-122"/>
              </a:rPr>
              <a:t>古今中外兼顾。“写作”板块的内容是“思路要清晰”。“综合性学习”板块的内容为“少年正是读书</a:t>
            </a:r>
            <a:endParaRPr lang="zh-CN" altLang="en-US" dirty="0"/>
          </a:p>
        </p:txBody>
      </p:sp>
    </p:spTree>
    <p:custDataLst>
      <p:custData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69991"/>
            <a:ext cx="8505000" cy="1321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时”。本单元不管是板块的设置还是课文的选录,都体现了新时期提高综合素养的语文育人原则。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点评    本篇微作文围绕“义务教育教科书(国家统一编写)语文教材七年级上册第四单元有很强的综合</a:t>
            </a:r>
            <a:br>
              <a:rPr dirty="0"/>
            </a:br>
            <a:r>
              <a:rPr lang="zh-CN" altLang="en-US" sz="1417" kern="0" dirty="0">
                <a:solidFill>
                  <a:srgbClr val="000000"/>
                </a:solidFill>
                <a:latin typeface="Times New Roman" pitchFamily="65" charset="-122"/>
                <a:ea typeface="宋体" pitchFamily="65" charset="-122"/>
              </a:rPr>
              <a:t>性”的特点,采用恰当的说明顺序展开了说明,说明语言简洁准确。采用了总分总的结构方式,首尾呼应,条</a:t>
            </a:r>
            <a:br>
              <a:rPr dirty="0"/>
            </a:br>
            <a:r>
              <a:rPr lang="zh-CN" altLang="en-US" sz="1417" kern="0" dirty="0">
                <a:solidFill>
                  <a:srgbClr val="000000"/>
                </a:solidFill>
                <a:latin typeface="Times New Roman" pitchFamily="65" charset="-122"/>
                <a:ea typeface="宋体" pitchFamily="65" charset="-122"/>
              </a:rPr>
              <a:t>理清晰。</a:t>
            </a:r>
            <a:endParaRPr lang="zh-CN" altLang="en-US" dirty="0"/>
          </a:p>
        </p:txBody>
      </p:sp>
    </p:spTree>
    <p:custDataLst>
      <p:custData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339310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考点二　全命题作文</a:t>
            </a:r>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(2020邵阳,28&lt;文题一&gt;)作文。(50分)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文题:价值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要求:①自定立意,自选角度,不少于600字;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②文中不得出现真实的地名、人名;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③卷面整洁,字迹清楚。</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价值,即用途或积极作用,集体、个人、物等都有其用途或积极作用,化虚为实,将“价值”通过</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具体的事例或场景展示出来,体现中学生应该有的价值观。也可以采用议论文文体,确定中心论点,展开论</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证。如“相信自己就是最棒的”“生命的价值”“奉献体现价值”等。</a:t>
            </a:r>
          </a:p>
          <a:p>
            <a:pPr marL="0" indent="0" eaLnBrk="0" latinLnBrk="1" hangingPunct="0">
              <a:lnSpc>
                <a:spcPct val="150000"/>
              </a:lnSpc>
              <a:spcBef>
                <a:spcPts val="141"/>
              </a:spcBef>
              <a:buNone/>
            </a:pPr>
            <a:endParaRPr lang="zh-CN" altLang="en-US" sz="141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719895"/>
            <a:ext cx="8505000" cy="74869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8818" kern="0" spc="11131" dirty="0">
                <a:solidFill>
                  <a:srgbClr val="000000"/>
                </a:solidFill>
                <a:latin typeface="Times New Roman" pitchFamily="65" charset="-122"/>
                <a:ea typeface="宋体" pitchFamily="65" charset="-122"/>
              </a:rPr>
              <a:t> </a:t>
            </a:r>
            <a:endParaRPr lang="zh-CN" altLang="en-US" dirty="0"/>
          </a:p>
          <a:p>
            <a:pPr eaLnBrk="0" latinLnBrk="1" hangingPunct="0">
              <a:lnSpc>
                <a:spcPct val="150000"/>
              </a:lnSpc>
              <a:spcBef>
                <a:spcPts val="2832"/>
              </a:spcBef>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(2020浙江金华,20)阅读《海浪》的节选部分,仿照诗句,续写一节诗。要求内容贴切,结构相似。(5分)</a:t>
            </a: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2832"/>
              </a:spcBef>
              <a:buNone/>
            </a:pP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2832"/>
              </a:spcBef>
              <a:buNone/>
            </a:pPr>
            <a:r>
              <a:rPr lang="en-US" altLang="zh-CN" sz="1417" kern="0" dirty="0">
                <a:solidFill>
                  <a:srgbClr val="000000"/>
                </a:solidFill>
                <a:latin typeface="Times New Roman" pitchFamily="65" charset="-122"/>
                <a:ea typeface="宋体" pitchFamily="65" charset="-122"/>
              </a:rPr>
              <a:t> </a:t>
            </a:r>
          </a:p>
          <a:p>
            <a:pPr marL="0" indent="0" eaLnBrk="0" latinLnBrk="1" hangingPunct="0">
              <a:lnSpc>
                <a:spcPct val="150000"/>
              </a:lnSpc>
              <a:spcBef>
                <a:spcPts val="2832"/>
              </a:spcBef>
              <a:buNone/>
            </a:pP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2832"/>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续写诗歌,需要考生具备一定的文学素养。续写诗歌要求学生理解诗歌的主题,能够从原诗出</a:t>
            </a:r>
            <a:br>
              <a:rPr dirty="0"/>
            </a:br>
            <a:r>
              <a:rPr lang="zh-CN" altLang="en-US" sz="1417" kern="0" dirty="0">
                <a:solidFill>
                  <a:srgbClr val="000000"/>
                </a:solidFill>
                <a:latin typeface="Times New Roman" pitchFamily="65" charset="-122"/>
                <a:ea typeface="宋体" pitchFamily="65" charset="-122"/>
              </a:rPr>
              <a:t>发,仿照原诗的创作格式续写,把内容表达清楚,把情感抒发出来。这首诗以海浪为意象,运用比喻、拟人的</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修辞方法,形象地写出海浪的特点,表达对海浪的喜欢。</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例文赏析</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海浪是糊涂虫,/把很美很美的贝壳,/忘在了沙滩上。</a:t>
            </a:r>
          </a:p>
          <a:p>
            <a:pPr marL="0" indent="0" eaLnBrk="0" latinLnBrk="1" hangingPunct="0">
              <a:lnSpc>
                <a:spcPct val="150000"/>
              </a:lnSpc>
              <a:spcBef>
                <a:spcPts val="2832"/>
              </a:spcBef>
              <a:buNone/>
            </a:pPr>
            <a:endParaRPr lang="zh-CN" altLang="en-US" sz="1417" kern="0" dirty="0">
              <a:solidFill>
                <a:srgbClr val="000000"/>
              </a:solidFill>
              <a:latin typeface="Times New Roman" pitchFamily="65" charset="-122"/>
              <a:ea typeface="宋体" pitchFamily="65" charset="-122"/>
            </a:endParaRPr>
          </a:p>
        </p:txBody>
      </p:sp>
      <p:pic>
        <p:nvPicPr>
          <p:cNvPr id="3" name="图片 3" descr="textimage1.jpeg"/>
          <p:cNvPicPr>
            <a:picLocks noChangeAspect="1"/>
          </p:cNvPicPr>
          <p:nvPr/>
        </p:nvPicPr>
        <p:blipFill>
          <a:blip r:embed="rId4"/>
          <a:stretch>
            <a:fillRect/>
          </a:stretch>
        </p:blipFill>
        <p:spPr>
          <a:xfrm>
            <a:off x="3357554" y="1076697"/>
            <a:ext cx="2310109" cy="2214578"/>
          </a:xfrm>
          <a:prstGeom prst="rect">
            <a:avLst/>
          </a:prstGeom>
        </p:spPr>
      </p:pic>
    </p:spTree>
    <p:custDataLst>
      <p:custData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698487"/>
            <a:ext cx="8505000" cy="431695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7.</a:t>
            </a:r>
            <a:r>
              <a:rPr lang="zh-CN" altLang="en-US" sz="1417" kern="0" dirty="0">
                <a:solidFill>
                  <a:srgbClr val="000000"/>
                </a:solidFill>
                <a:latin typeface="Times New Roman" pitchFamily="65" charset="-122"/>
                <a:ea typeface="宋体" pitchFamily="65" charset="-122"/>
              </a:rPr>
              <a:t>(2020浙江杭州,21)某校规定,眼睛不近视或一个学期视力下降不超过0.1的学生,才能评“三好学生”。</a:t>
            </a:r>
            <a:br>
              <a:rPr dirty="0"/>
            </a:br>
            <a:r>
              <a:rPr lang="zh-CN" altLang="en-US" sz="1417" kern="0" dirty="0">
                <a:solidFill>
                  <a:srgbClr val="000000"/>
                </a:solidFill>
                <a:latin typeface="Times New Roman" pitchFamily="65" charset="-122"/>
                <a:ea typeface="宋体" pitchFamily="65" charset="-122"/>
              </a:rPr>
              <a:t>人们对此议论纷纷。请写一段文字,表达你对这规定的看法。(100字左右)(6分)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本题是任务型写作题。从题干来看,答题思路非常明确,即“观点+理由”。从内容上看,观点</a:t>
            </a:r>
            <a:br>
              <a:rPr dirty="0"/>
            </a:br>
            <a:r>
              <a:rPr lang="zh-CN" altLang="en-US" sz="1417" kern="0" dirty="0">
                <a:solidFill>
                  <a:srgbClr val="000000"/>
                </a:solidFill>
                <a:latin typeface="Times New Roman" pitchFamily="65" charset="-122"/>
                <a:ea typeface="宋体" pitchFamily="65" charset="-122"/>
              </a:rPr>
              <a:t>分为赞成和不赞成。若赞成,可从“学校是为了保护学生的视力”“有利于学生的全面发展”等方面综</a:t>
            </a:r>
            <a:br>
              <a:rPr dirty="0"/>
            </a:br>
            <a:r>
              <a:rPr lang="zh-CN" altLang="en-US" sz="1417" kern="0" dirty="0">
                <a:solidFill>
                  <a:srgbClr val="000000"/>
                </a:solidFill>
                <a:latin typeface="Times New Roman" pitchFamily="65" charset="-122"/>
                <a:ea typeface="宋体" pitchFamily="65" charset="-122"/>
              </a:rPr>
              <a:t>合考虑。若不赞成,则可从“引起近视的因素很多,学校的做法比较武断”“学生的学业负担减轻不了,难</a:t>
            </a:r>
            <a:br>
              <a:rPr dirty="0"/>
            </a:br>
            <a:r>
              <a:rPr lang="zh-CN" altLang="en-US" sz="1417" kern="0" dirty="0">
                <a:solidFill>
                  <a:srgbClr val="000000"/>
                </a:solidFill>
                <a:latin typeface="Times New Roman" pitchFamily="65" charset="-122"/>
                <a:ea typeface="宋体" pitchFamily="65" charset="-122"/>
              </a:rPr>
              <a:t>免会近视”等方面考虑。还要做到观点鲜明,言之成理。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(示例1)这个规定不好!要求太苛刻了。因为我们平时作业多,看书学习时间也很长,自觉的同学还要主动找</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辅导作业来做</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难免会近视。而且近视的原因有很多</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有的是遗传</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有的是其他身体原因</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这样一刀切的做</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法</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似乎有点简单粗暴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有失公平。</a:t>
            </a:r>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示例</a:t>
            </a:r>
            <a:r>
              <a:rPr lang="en-US" altLang="zh-CN" sz="1417"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学校这个规定出发点是好的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是一种积极的导向</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希望我们保护好视力。现在好多同学都戴上了眼</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镜</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如果再不重视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情况会越来越严重。我们自己要保护好眼睛</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同时也希望学校能真正减轻学业负担</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让我</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们有时间多参加户外活动。</a:t>
            </a:r>
          </a:p>
        </p:txBody>
      </p:sp>
    </p:spTree>
    <p:custDataLst>
      <p:custData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06297"/>
            <a:ext cx="8505000" cy="3335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8.</a:t>
            </a:r>
            <a:r>
              <a:rPr lang="zh-CN" altLang="en-US" sz="1417" kern="0" dirty="0">
                <a:solidFill>
                  <a:srgbClr val="000000"/>
                </a:solidFill>
                <a:latin typeface="Times New Roman" pitchFamily="65" charset="-122"/>
                <a:ea typeface="宋体" pitchFamily="65" charset="-122"/>
              </a:rPr>
              <a:t>(2020江西,21)班级拟开展“读名著,谈感想”综合性学习活动,请从下面“专题探究”中选择一个专题,</a:t>
            </a:r>
            <a:br>
              <a:rPr dirty="0"/>
            </a:br>
            <a:r>
              <a:rPr lang="zh-CN" altLang="en-US" sz="1417" kern="0" dirty="0">
                <a:solidFill>
                  <a:srgbClr val="000000"/>
                </a:solidFill>
                <a:latin typeface="Times New Roman" pitchFamily="65" charset="-122"/>
                <a:ea typeface="宋体" pitchFamily="65" charset="-122"/>
              </a:rPr>
              <a:t>写一篇发言稿,交流你的读书心得。字数200左右。(6分)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[专题探究]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专题一:《红星照耀中国》中的长征精神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专题二:《水浒传》中的人物</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专题三</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儒林外史</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的讽刺艺术</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思路点拨　本题考查对名著内容的把握和应用写作的能力。发言稿是为了在参加会议或某种活动时表达</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自己的意见或汇报思想工作而事先准备好的文稿</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其写法类似演讲稿</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但发言稿的形式更加灵活</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不像演讲</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稿那么严格。解答本题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需要对三部名著的主要内容有所了解</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在此基础上根据专题的内容做进一步的探</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究</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写出自己对这一专题的探究成果</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即对这一问题的看法。</a:t>
            </a:r>
          </a:p>
        </p:txBody>
      </p:sp>
    </p:spTree>
    <p:custDataLst>
      <p:custData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9756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(示例)大家好!读完《红星照耀中国》,我被书中所体现的长征精神深深地打动了。在书中,作者描述了中</a:t>
            </a:r>
            <a:br>
              <a:rPr dirty="0"/>
            </a:br>
            <a:r>
              <a:rPr lang="zh-CN" altLang="en-US" sz="1417" kern="0" dirty="0">
                <a:solidFill>
                  <a:srgbClr val="000000"/>
                </a:solidFill>
                <a:latin typeface="Times New Roman" pitchFamily="65" charset="-122"/>
                <a:ea typeface="宋体" pitchFamily="65" charset="-122"/>
              </a:rPr>
              <a:t>国工农红军长征的经过,向全世界报道了长征这一举世无双的军事壮举。长征途中,红军将士不畏艰险,巧</a:t>
            </a:r>
            <a:br>
              <a:rPr dirty="0"/>
            </a:br>
            <a:r>
              <a:rPr lang="zh-CN" altLang="en-US" sz="1417" kern="0" dirty="0">
                <a:solidFill>
                  <a:srgbClr val="000000"/>
                </a:solidFill>
                <a:latin typeface="Times New Roman" pitchFamily="65" charset="-122"/>
                <a:ea typeface="宋体" pitchFamily="65" charset="-122"/>
              </a:rPr>
              <a:t>渡金沙江,飞夺泸定桥,强渡大渡河,冒着严寒忍着饥饿,爬雪山过草地,展示了中国共产党为民族解放事业</a:t>
            </a:r>
            <a:br>
              <a:rPr dirty="0"/>
            </a:br>
            <a:r>
              <a:rPr lang="zh-CN" altLang="en-US" sz="1417" kern="0" dirty="0">
                <a:solidFill>
                  <a:srgbClr val="000000"/>
                </a:solidFill>
                <a:latin typeface="Times New Roman" pitchFamily="65" charset="-122"/>
                <a:ea typeface="宋体" pitchFamily="65" charset="-122"/>
              </a:rPr>
              <a:t>而牺牲奉献、艰苦奋斗的崇高精神以及革命的乐观主义精神。这就是长征精神。在今后的学习和生活</a:t>
            </a:r>
            <a:br>
              <a:rPr dirty="0"/>
            </a:br>
            <a:r>
              <a:rPr lang="zh-CN" altLang="en-US" sz="1417" kern="0" dirty="0">
                <a:solidFill>
                  <a:srgbClr val="000000"/>
                </a:solidFill>
                <a:latin typeface="Times New Roman" pitchFamily="65" charset="-122"/>
                <a:ea typeface="宋体" pitchFamily="65" charset="-122"/>
              </a:rPr>
              <a:t>中,我将以这一精神鞭策自己,让自己变得更加优秀。</a:t>
            </a:r>
            <a:endParaRPr lang="zh-CN" altLang="en-US" dirty="0"/>
          </a:p>
        </p:txBody>
      </p:sp>
    </p:spTree>
    <p:custDataLst>
      <p:custData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95824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9.</a:t>
            </a:r>
            <a:r>
              <a:rPr lang="zh-CN" altLang="en-US" sz="1417" kern="0" dirty="0">
                <a:solidFill>
                  <a:srgbClr val="000000"/>
                </a:solidFill>
                <a:latin typeface="Times New Roman" pitchFamily="65" charset="-122"/>
                <a:ea typeface="宋体" pitchFamily="65" charset="-122"/>
              </a:rPr>
              <a:t>(2019浙江杭州,23)毕业前夕,班委计划挑选班级三年活动的照片,制作一本相册。在相册扉页,需配一段</a:t>
            </a: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100字左右的文字。请你完成该项写作任务。(5分)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要求:(1)符合情境;(2)语言生动,至少运用一种修辞手法;(3)不出现真实的校名和师生姓名。思路点拨　本</a:t>
            </a:r>
            <a:br>
              <a:rPr dirty="0"/>
            </a:br>
            <a:r>
              <a:rPr lang="zh-CN" altLang="en-US" sz="1417" kern="0" dirty="0">
                <a:solidFill>
                  <a:srgbClr val="000000"/>
                </a:solidFill>
                <a:latin typeface="Times New Roman" pitchFamily="65" charset="-122"/>
                <a:ea typeface="宋体" pitchFamily="65" charset="-122"/>
              </a:rPr>
              <a:t>题考查语言运用的能力。写作时,要仔细阅读题目的要求,要符合毕业前夕制作相册的情境,语言要生动,语</a:t>
            </a:r>
            <a:br>
              <a:rPr dirty="0"/>
            </a:br>
            <a:r>
              <a:rPr lang="zh-CN" altLang="en-US" sz="1417" kern="0" dirty="0">
                <a:solidFill>
                  <a:srgbClr val="000000"/>
                </a:solidFill>
                <a:latin typeface="Times New Roman" pitchFamily="65" charset="-122"/>
                <a:ea typeface="宋体" pitchFamily="65" charset="-122"/>
              </a:rPr>
              <a:t>句要流畅。</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美好的瞬间,犹如电影镜头般一幕幕叠现在眼前:教室里专注听讲的神情、热烈讨论的场景;运动场拼尽全</a:t>
            </a:r>
            <a:br>
              <a:rPr dirty="0"/>
            </a:br>
            <a:r>
              <a:rPr lang="zh-CN" altLang="en-US" sz="1417" kern="0" dirty="0">
                <a:solidFill>
                  <a:srgbClr val="000000"/>
                </a:solidFill>
                <a:latin typeface="Times New Roman" pitchFamily="65" charset="-122"/>
                <a:ea typeface="宋体" pitchFamily="65" charset="-122"/>
              </a:rPr>
              <a:t>力的冲刺、高举奖杯的自豪;舞台上令人捧腹的表演、激情飞扬的合唱</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青春记忆,年少时光,我们永远</a:t>
            </a:r>
            <a:br>
              <a:rPr dirty="0"/>
            </a:br>
            <a:r>
              <a:rPr lang="zh-CN" altLang="en-US" sz="1417" kern="0" dirty="0">
                <a:solidFill>
                  <a:srgbClr val="000000"/>
                </a:solidFill>
                <a:latin typeface="Times New Roman" pitchFamily="65" charset="-122"/>
                <a:ea typeface="宋体" pitchFamily="65" charset="-122"/>
              </a:rPr>
              <a:t>难忘!</a:t>
            </a:r>
            <a:endParaRPr lang="zh-CN" altLang="en-US" dirty="0"/>
          </a:p>
        </p:txBody>
      </p:sp>
    </p:spTree>
    <p:custDataLst>
      <p:custData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008388"/>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10.</a:t>
            </a:r>
            <a:r>
              <a:rPr lang="zh-CN" altLang="en-US" sz="1417" kern="0" dirty="0">
                <a:solidFill>
                  <a:srgbClr val="000000"/>
                </a:solidFill>
                <a:latin typeface="Times New Roman" pitchFamily="65" charset="-122"/>
                <a:ea typeface="宋体" pitchFamily="65" charset="-122"/>
              </a:rPr>
              <a:t>(2016北京,24&lt;题目一&gt;)根据下面的题目,按要求写作。(10分)</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有位外地朋友来北京,想通过品尝北京特色美食体验京味文化。请你写一段话,向他推荐一种具有北京本</a:t>
            </a:r>
            <a:br>
              <a:rPr dirty="0"/>
            </a:br>
            <a:r>
              <a:rPr lang="zh-CN" altLang="en-US" sz="1417" kern="0" dirty="0">
                <a:solidFill>
                  <a:srgbClr val="000000"/>
                </a:solidFill>
                <a:latin typeface="Times New Roman" pitchFamily="65" charset="-122"/>
                <a:ea typeface="宋体" pitchFamily="65" charset="-122"/>
              </a:rPr>
              <a:t>地特色的美食(如北京烤鸭、涮羊肉、炒肝儿、豆汁儿、驴打滚儿、冰糖葫芦、艾窝窝</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要求:(1)内容符合要求,语言使用得当。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(2)字数在150~200之间。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(3)不要出现所在学校的校名或师生姓名。</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题目要求推荐一种具有北京本地特色的美食,推荐的对象是外地朋友,推荐的目的是通过介绍</a:t>
            </a:r>
            <a:br>
              <a:rPr dirty="0"/>
            </a:br>
            <a:r>
              <a:rPr lang="zh-CN" altLang="en-US" sz="1417" kern="0" dirty="0">
                <a:solidFill>
                  <a:srgbClr val="000000"/>
                </a:solidFill>
                <a:latin typeface="Times New Roman" pitchFamily="65" charset="-122"/>
                <a:ea typeface="宋体" pitchFamily="65" charset="-122"/>
              </a:rPr>
              <a:t>北京特色美食进而介绍京味文化。可以从食物名称、食物制作方法、食物特征及其背后所表现的京韵象</a:t>
            </a:r>
            <a:br>
              <a:rPr dirty="0"/>
            </a:br>
            <a:r>
              <a:rPr lang="zh-CN" altLang="en-US" sz="1417" kern="0" dirty="0">
                <a:solidFill>
                  <a:srgbClr val="000000"/>
                </a:solidFill>
                <a:latin typeface="Times New Roman" pitchFamily="65" charset="-122"/>
                <a:ea typeface="宋体" pitchFamily="65" charset="-122"/>
              </a:rPr>
              <a:t>征等方面进行描述。</a:t>
            </a:r>
            <a:endParaRPr lang="zh-CN" altLang="en-US" dirty="0"/>
          </a:p>
        </p:txBody>
      </p:sp>
    </p:spTree>
    <p:custDataLst>
      <p:custData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47688"/>
            <a:ext cx="8505000" cy="2694071"/>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11.</a:t>
            </a:r>
            <a:r>
              <a:rPr lang="zh-CN" altLang="en-US" sz="1417" kern="0" dirty="0">
                <a:solidFill>
                  <a:srgbClr val="000000"/>
                </a:solidFill>
                <a:latin typeface="Times New Roman" pitchFamily="65" charset="-122"/>
                <a:ea typeface="宋体" pitchFamily="65" charset="-122"/>
              </a:rPr>
              <a:t>(2016宁夏,7)请根据提示,提前两天替九(1)班班委会拟一则关于组织课外活动的通知。(3分)</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活动主题:观看影片</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出发时间:6月18日(星期六)上午8点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活动地点:某某电影院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活动方式:到校集体乘车往返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其他要求:注意安全,顾全大局</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本题考查应用文写作能力。注意写作格式,题目拟为“通知”,正文要明确指出活动时间、地</a:t>
            </a:r>
            <a:br>
              <a:rPr dirty="0"/>
            </a:br>
            <a:r>
              <a:rPr lang="zh-CN" altLang="en-US" sz="1417" kern="0" dirty="0">
                <a:solidFill>
                  <a:srgbClr val="000000"/>
                </a:solidFill>
                <a:latin typeface="Times New Roman" pitchFamily="65" charset="-122"/>
                <a:ea typeface="宋体" pitchFamily="65" charset="-122"/>
              </a:rPr>
              <a:t>点和方式。落款在右下角,先写“九(1)班班委会”,然后在“九(1)班班委会”下方写“</a:t>
            </a:r>
            <a:r>
              <a:rPr lang="zh-CN" altLang="en-US" sz="1417" kern="0" dirty="0">
                <a:solidFill>
                  <a:srgbClr val="000000"/>
                </a:solidFill>
                <a:latin typeface="Arial Narrow" pitchFamily="65" charset="-122"/>
                <a:ea typeface="Arial Unicode MS" pitchFamily="65" charset="-122"/>
              </a:rPr>
              <a:t>××</a:t>
            </a:r>
            <a:r>
              <a:rPr lang="zh-CN" altLang="en-US" sz="1417" kern="0" dirty="0">
                <a:solidFill>
                  <a:srgbClr val="000000"/>
                </a:solidFill>
                <a:latin typeface="Times New Roman" pitchFamily="65" charset="-122"/>
                <a:ea typeface="宋体" pitchFamily="65" charset="-122"/>
              </a:rPr>
              <a:t>年6月16日”。</a:t>
            </a:r>
            <a:endParaRPr lang="zh-CN" altLang="en-US" dirty="0"/>
          </a:p>
        </p:txBody>
      </p:sp>
    </p:spTree>
    <p:custDataLst>
      <p:custData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899691"/>
            <a:ext cx="8505000" cy="3726789"/>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例文赏析</a:t>
            </a:r>
            <a:endParaRPr lang="zh-CN" altLang="en-US" sz="1600" b="1" dirty="0"/>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通　知</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九(1)班全体同学:</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经研究决定,班委会将组织同学前去某某电影院观看影片。现将具体事项通知如下:</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一、参加人员:全体九(1)班同学。</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二、出发时间:6月18日(星期六)上午8点。</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三、活动方式:到校集体乘车往返。</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四、其他要求:注意安全,顾全大局。</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希望见到通知的同学相互转告,并做好相关准备工作。</a:t>
            </a:r>
          </a:p>
          <a:p>
            <a:pPr algn="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九(1)班班委会</a:t>
            </a:r>
          </a:p>
          <a:p>
            <a:pPr algn="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××年6月16日</a:t>
            </a:r>
          </a:p>
        </p:txBody>
      </p:sp>
    </p:spTree>
    <p:custDataLst>
      <p:custData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00018"/>
            <a:ext cx="8505000" cy="271317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考点二　全命题作文</a:t>
            </a:r>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(2020永州,24,&lt;文题一&gt;)作文。(60分)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花样年华,青春飞扬。求学路上,父母的关怀、师友的鼓励、成功的喜悦,甚至成长的迷茫、追梦的艰辛、</a:t>
            </a:r>
            <a:br>
              <a:rPr dirty="0"/>
            </a:br>
            <a:r>
              <a:rPr lang="zh-CN" altLang="en-US" sz="1417" kern="0" dirty="0">
                <a:solidFill>
                  <a:srgbClr val="000000"/>
                </a:solidFill>
                <a:latin typeface="Times New Roman" pitchFamily="65" charset="-122"/>
                <a:ea typeface="宋体" pitchFamily="65" charset="-122"/>
              </a:rPr>
              <a:t>遭受的挫折,都曾触动你的心灵,点燃你的希望,激励你的斗志,成为你伟岸人格的奠基。</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请以“那一刻,我流泪了”为题,写一篇作文。</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要求:①内容具体,有真情实感;</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②文中不得出现真实的地名、校名、人名;</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③不少于600字。</a:t>
            </a:r>
          </a:p>
        </p:txBody>
      </p:sp>
    </p:spTree>
    <p:custDataLst>
      <p:custData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0561"/>
            <a:ext cx="8505000" cy="30083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这是一道全命题作文题。本题较适合写成记叙文,流泪的原因可以是感动、愧疚、无助、欣</a:t>
            </a:r>
            <a:br>
              <a:rPr dirty="0"/>
            </a:br>
            <a:r>
              <a:rPr lang="zh-CN" altLang="en-US" sz="1417" kern="0" dirty="0">
                <a:solidFill>
                  <a:srgbClr val="000000"/>
                </a:solidFill>
                <a:latin typeface="Times New Roman" pitchFamily="65" charset="-122"/>
                <a:ea typeface="宋体" pitchFamily="65" charset="-122"/>
              </a:rPr>
              <a:t>喜、怀念</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选取自己最有感触的角度立意,提取生活中的典型素材展开叙述,写出真情实感,做到详略得</a:t>
            </a:r>
            <a:br>
              <a:rPr dirty="0"/>
            </a:br>
            <a:r>
              <a:rPr lang="zh-CN" altLang="en-US" sz="1417" kern="0" dirty="0">
                <a:solidFill>
                  <a:srgbClr val="000000"/>
                </a:solidFill>
                <a:latin typeface="Times New Roman" pitchFamily="65" charset="-122"/>
                <a:ea typeface="宋体" pitchFamily="65" charset="-122"/>
              </a:rPr>
              <a:t>当,着重突出“那一刻”。</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那一刻,我流泪了</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清明时节,我们一家人来到爷爷墓前,他墓前的花儿又开了,和往年一样,花儿摇动着,我的视线渐渐模糊起</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来,思绪飘飞到几年前……</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那天天还没亮,爸爸就已经动身去老家了。原来,爷爷失踪了。家里人都急得像热锅上的蚂蚁,期盼着好消</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息传来。</a:t>
            </a:r>
          </a:p>
        </p:txBody>
      </p:sp>
    </p:spTree>
    <p:custDataLst>
      <p:custData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68831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(2020株洲,24)作文。(60分)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请按要求写一篇不少于600字的文章。文内不得出现所在学校的校名、人名、地名,否则扣分。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题目:在路上</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这是一道立意比较广的作文题。“路”可以理解为现实生活中的道路,叙写在路上的所见、</a:t>
            </a:r>
            <a:br>
              <a:rPr dirty="0"/>
            </a:br>
            <a:r>
              <a:rPr lang="zh-CN" altLang="en-US" sz="1417" kern="0" dirty="0">
                <a:solidFill>
                  <a:srgbClr val="000000"/>
                </a:solidFill>
                <a:latin typeface="Times New Roman" pitchFamily="65" charset="-122"/>
                <a:ea typeface="宋体" pitchFamily="65" charset="-122"/>
              </a:rPr>
              <a:t>所闻、所感;也可以理解为人生之路,叙写在人生道路中的成长所得。化大为小,写作就是写生活,将自己</a:t>
            </a:r>
            <a:br>
              <a:rPr dirty="0"/>
            </a:br>
            <a:r>
              <a:rPr lang="zh-CN" altLang="en-US" sz="1417" kern="0" dirty="0">
                <a:solidFill>
                  <a:srgbClr val="000000"/>
                </a:solidFill>
                <a:latin typeface="Times New Roman" pitchFamily="65" charset="-122"/>
                <a:ea typeface="宋体" pitchFamily="65" charset="-122"/>
              </a:rPr>
              <a:t>生活中的素材放到立意中来。根据自己的写作特长,选用恰当的体裁展开写作。</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在路上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小时候我盼着过年,更盼着放鞭炮的时刻,或许是和这些火红的小精灵有缘,素来惧怕打雷、连看到静电火</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花都退避三舍的我</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一听到“放鞭炮”三字便好似吃了熊心豹胆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不但不害怕</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每次还都抢着去点引线。看</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着火花随着炸响划破夜空</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我内心满是说不出的激动。</a:t>
            </a:r>
          </a:p>
        </p:txBody>
      </p:sp>
    </p:spTree>
    <p:custDataLst>
      <p:custData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16207"/>
            <a:ext cx="8505000" cy="329705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经过一番波折,爷爷被找到了,但他被查出患有老年痴呆症,一家人的心情跌入谷底。那一年春节回老家,我</a:t>
            </a:r>
            <a:br>
              <a:rPr dirty="0"/>
            </a:br>
            <a:r>
              <a:rPr lang="zh-CN" altLang="en-US" sz="1417" kern="0" dirty="0">
                <a:solidFill>
                  <a:srgbClr val="000000"/>
                </a:solidFill>
                <a:latin typeface="Times New Roman" pitchFamily="65" charset="-122"/>
                <a:ea typeface="宋体" pitchFamily="65" charset="-122"/>
              </a:rPr>
              <a:t>们的心情格外沉重,乡村夜空中绚丽的烟火和噼里啪啦响个不停的鞭炮声都丝毫提不起我们过年的兴致</a:t>
            </a:r>
            <a:br>
              <a:rPr dirty="0"/>
            </a:b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到了老家,我们赶忙去看爷爷,他失去了往日的活力,呆呆地坐在椅子上,好似有副枷锁将他牢牢锁住了。爷</a:t>
            </a:r>
            <a:br>
              <a:rPr dirty="0"/>
            </a:br>
            <a:r>
              <a:rPr lang="zh-CN" altLang="en-US" sz="1417" kern="0" dirty="0">
                <a:solidFill>
                  <a:srgbClr val="000000"/>
                </a:solidFill>
                <a:latin typeface="Times New Roman" pitchFamily="65" charset="-122"/>
                <a:ea typeface="宋体" pitchFamily="65" charset="-122"/>
              </a:rPr>
              <a:t>爷猛然抬起头,眼中充满了恐惧,颤巍巍地说了一句:“你们是谁呀?”我的心像是被冰锥刺入一般疼痛。</a:t>
            </a:r>
            <a:br>
              <a:rPr dirty="0"/>
            </a:br>
            <a:r>
              <a:rPr lang="zh-CN" altLang="en-US" sz="1417" kern="0" dirty="0">
                <a:solidFill>
                  <a:srgbClr val="000000"/>
                </a:solidFill>
                <a:latin typeface="Times New Roman" pitchFamily="65" charset="-122"/>
                <a:ea typeface="宋体" pitchFamily="65" charset="-122"/>
              </a:rPr>
              <a:t>这还是那个一见面就把我搂在怀中的爷爷吗?还是那个我一回到老家就拉着我去钓鱼的爷爷吗?还是那个</a:t>
            </a:r>
            <a:br>
              <a:rPr dirty="0"/>
            </a:br>
            <a:r>
              <a:rPr lang="zh-CN" altLang="en-US" sz="1417" kern="0" dirty="0">
                <a:solidFill>
                  <a:srgbClr val="000000"/>
                </a:solidFill>
                <a:latin typeface="Times New Roman" pitchFamily="65" charset="-122"/>
                <a:ea typeface="宋体" pitchFamily="65" charset="-122"/>
              </a:rPr>
              <a:t>在我面前喋喋不休地炫耀自己当年如何神勇的爷爷吗?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那天吃晚饭,我总是时不时看看爷爷,看一眼,心中的悲伤就又添了几分。正吃饭时我看到他偷偷地把桌上</a:t>
            </a:r>
            <a:br>
              <a:rPr dirty="0"/>
            </a:br>
            <a:r>
              <a:rPr lang="zh-CN" altLang="en-US" sz="1417" kern="0" dirty="0">
                <a:solidFill>
                  <a:srgbClr val="000000"/>
                </a:solidFill>
                <a:latin typeface="Times New Roman" pitchFamily="65" charset="-122"/>
                <a:ea typeface="宋体" pitchFamily="65" charset="-122"/>
              </a:rPr>
              <a:t>的蛋饺往口袋里塞。蛋饺怎么能往口袋里塞呢,我赶忙上前阻止。爷爷却十分愤怒,说道:“你别动,过年</a:t>
            </a:r>
            <a:br>
              <a:rPr dirty="0"/>
            </a:br>
            <a:r>
              <a:rPr lang="zh-CN" altLang="en-US" sz="1417" kern="0" dirty="0">
                <a:solidFill>
                  <a:srgbClr val="000000"/>
                </a:solidFill>
                <a:latin typeface="Times New Roman" pitchFamily="65" charset="-122"/>
                <a:ea typeface="宋体" pitchFamily="65" charset="-122"/>
              </a:rPr>
              <a:t>了,我孙子要回来,这是留给他的,他就喜欢这个。”我愣住了,不敢再阻止他。这是多么熟悉的画面,公益</a:t>
            </a:r>
            <a:endParaRPr lang="zh-CN" altLang="en-US" dirty="0"/>
          </a:p>
        </p:txBody>
      </p:sp>
    </p:spTree>
    <p:custDataLst>
      <p:custData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广告里经常播放的情景就发生在我身边!我的脑海中不断浮现出他疼爱我的一幅幅画面,爷爷对我的爱已</a:t>
            </a:r>
            <a:br/>
            <a:r>
              <a:rPr lang="zh-CN" altLang="en-US" sz="1417" kern="0" dirty="0">
                <a:solidFill>
                  <a:srgbClr val="000000"/>
                </a:solidFill>
                <a:latin typeface="Times New Roman" pitchFamily="65" charset="-122"/>
                <a:ea typeface="宋体" pitchFamily="65" charset="-122"/>
              </a:rPr>
              <a:t>经深深刻在他的心里,即使是病魔也赶不走他对我那无私的爱。</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那一刻,我流泪了</a:t>
            </a:r>
            <a:r>
              <a:rPr lang="zh-CN" altLang="en-US" sz="1417" kern="0" dirty="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我站在墓前,重温着美好的回忆。我没有大哭,只是像这墓碑前的花朵一样静静地呆立着。</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花依旧迎风开着,爷爷对我的爱也像这挥之不去的花香一样,芬芳馥郁。</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点评    小作者满含深情地表达了对爷爷的爱与思念。文章采用了多种叙述方式:顺叙和插叙。由眼前的</a:t>
            </a:r>
            <a:br/>
            <a:r>
              <a:rPr lang="zh-CN" altLang="en-US" sz="1417" kern="0" dirty="0">
                <a:solidFill>
                  <a:srgbClr val="000000"/>
                </a:solidFill>
                <a:latin typeface="Times New Roman" pitchFamily="65" charset="-122"/>
                <a:ea typeface="宋体" pitchFamily="65" charset="-122"/>
              </a:rPr>
              <a:t>扫墓想到爷爷在世时的场景,写犯有老年痴呆症的爷爷在饭桌上的表现:因为蛋饺是小作者的最爱,所以他</a:t>
            </a:r>
            <a:br/>
            <a:r>
              <a:rPr lang="zh-CN" altLang="en-US" sz="1417" kern="0" dirty="0">
                <a:solidFill>
                  <a:srgbClr val="000000"/>
                </a:solidFill>
                <a:latin typeface="Times New Roman" pitchFamily="65" charset="-122"/>
                <a:ea typeface="宋体" pitchFamily="65" charset="-122"/>
              </a:rPr>
              <a:t>将桌上的蛋饺塞入口袋。爷爷对小作者的疼爱程度可见一斑。文章结尾又回到眼前,首尾呼应,结构完</a:t>
            </a:r>
            <a:br/>
            <a:r>
              <a:rPr lang="zh-CN" altLang="en-US" sz="1417" kern="0" dirty="0">
                <a:solidFill>
                  <a:srgbClr val="000000"/>
                </a:solidFill>
                <a:latin typeface="Times New Roman" pitchFamily="65" charset="-122"/>
                <a:ea typeface="宋体" pitchFamily="65" charset="-122"/>
              </a:rPr>
              <a:t>整。采用环境描写,表达了爷爷在世时对小作者的爱如花香一样绵长,小作者对爷爷的爱与思念也是恒久</a:t>
            </a:r>
            <a:br/>
            <a:r>
              <a:rPr lang="zh-CN" altLang="en-US" sz="1417" kern="0" dirty="0">
                <a:solidFill>
                  <a:srgbClr val="000000"/>
                </a:solidFill>
                <a:latin typeface="Times New Roman" pitchFamily="65" charset="-122"/>
                <a:ea typeface="宋体" pitchFamily="65" charset="-122"/>
              </a:rPr>
              <a:t>不变的。</a:t>
            </a:r>
            <a:endParaRPr lang="zh-CN" altLang="en-US"/>
          </a:p>
        </p:txBody>
      </p:sp>
    </p:spTree>
    <p:custDataLst>
      <p:custData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701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(2020张家界,22)作文。(40分)。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成长的旅途中,有许许多多的遇见:一个人,一本书,一处风景,一种思想</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这些遇见能触动我们心弦,启发</a:t>
            </a:r>
            <a:br>
              <a:rPr dirty="0"/>
            </a:br>
            <a:r>
              <a:rPr lang="zh-CN" altLang="en-US" sz="1417" kern="0" dirty="0">
                <a:solidFill>
                  <a:srgbClr val="000000"/>
                </a:solidFill>
                <a:latin typeface="Times New Roman" pitchFamily="65" charset="-122"/>
                <a:ea typeface="宋体" pitchFamily="65" charset="-122"/>
              </a:rPr>
              <a:t>我们思考,引领我们走向成熟。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请你以“遇见你,真好”为题写一篇文章。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要求:①文体不限(诗歌除外);不少于600字。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②内容具体,情感真挚。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③文中不得出现真实的人名、校名等相关信息。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④书写正确、规范、美观。</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抓住题目中的关键词“遇见”“你”“好”,从提示语中获得启示,“你”不一定指某个人,可</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以是某本书、某处景、某件物等。如果写记叙文,就要具体写和其在一起的某一次经历,表达其中的好;如</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果写议论文,就要确定一个明确的论点,旁征博引,论证其“好”。</a:t>
            </a:r>
          </a:p>
        </p:txBody>
      </p:sp>
    </p:spTree>
    <p:custDataLst>
      <p:custData r:id="rId1"/>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30083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遇见你,真好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我与易安居士有一场约会,一场只属于我们两人的约会。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“莫道不销魂,帘卷西风,人比黄花瘦。”一名纤弱女子口中吟词,手执浊酒,悠悠走来,漫天的云霞被她的</a:t>
            </a:r>
            <a:br>
              <a:rPr dirty="0"/>
            </a:br>
            <a:r>
              <a:rPr lang="zh-CN" altLang="en-US" sz="1417" kern="0" dirty="0">
                <a:solidFill>
                  <a:srgbClr val="000000"/>
                </a:solidFill>
                <a:latin typeface="Times New Roman" pitchFamily="65" charset="-122"/>
                <a:ea typeface="宋体" pitchFamily="65" charset="-122"/>
              </a:rPr>
              <a:t>诗歌轻挑细抹成相思的模样。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她是千古第一才女,她是北宋的杰出女词人。“至今思项羽,不肯过江东”是她的气节,“知否,知否?应是</a:t>
            </a:r>
            <a:br>
              <a:rPr dirty="0"/>
            </a:br>
            <a:r>
              <a:rPr lang="zh-CN" altLang="en-US" sz="1417" kern="0" dirty="0">
                <a:solidFill>
                  <a:srgbClr val="000000"/>
                </a:solidFill>
                <a:latin typeface="Times New Roman" pitchFamily="65" charset="-122"/>
                <a:ea typeface="宋体" pitchFamily="65" charset="-122"/>
              </a:rPr>
              <a:t>绿肥红瘦”是她忧郁的心绪,“争渡,争渡,惊起一滩鸥鹭”是她青春年少时的欢歌笑语。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一卷《漱玉词》,读着读着,我的眼角起了雾。因为她作品中的血与泪,因为她生活的颠沛流离,因为她与丈</a:t>
            </a:r>
            <a:br>
              <a:rPr dirty="0"/>
            </a:br>
            <a:r>
              <a:rPr lang="zh-CN" altLang="en-US" sz="1417" kern="0" dirty="0">
                <a:solidFill>
                  <a:srgbClr val="000000"/>
                </a:solidFill>
                <a:latin typeface="Times New Roman" pitchFamily="65" charset="-122"/>
                <a:ea typeface="宋体" pitchFamily="65" charset="-122"/>
              </a:rPr>
              <a:t>夫的生离死别</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月如霜,风如缕,苔封的石门紧闭,你含着泪,苦苦地等。爱侣未归,生活仍居无定所,这样</a:t>
            </a:r>
            <a:endParaRPr lang="zh-CN" altLang="en-US" dirty="0"/>
          </a:p>
        </p:txBody>
      </p:sp>
    </p:spTree>
    <p:custDataLst>
      <p:custData r:id="rId1"/>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的日子何时才会到头?日月星辰哽咽着交替,终于,你凝眸一笑,从悲伤中走出,如散落的烟花般,不堪剪,幻化</a:t>
            </a:r>
            <a:br/>
            <a:r>
              <a:rPr lang="zh-CN" altLang="en-US" sz="1417" kern="0" dirty="0">
                <a:solidFill>
                  <a:srgbClr val="000000"/>
                </a:solidFill>
                <a:latin typeface="Times New Roman" pitchFamily="65" charset="-122"/>
                <a:ea typeface="宋体" pitchFamily="65" charset="-122"/>
              </a:rPr>
              <a:t>成了水边的一缕魂,荡漾在湖光山色中,转眼,便是千年的美丽</a:t>
            </a:r>
            <a:r>
              <a:rPr lang="zh-CN" altLang="en-US" sz="1417" kern="0" dirty="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初识易安,是那一首《声声慢》。“寻寻觅觅,冷冷清清,凄凄惨惨戚戚。”如此清新婉约的语言,语新意隽</a:t>
            </a:r>
            <a:br/>
            <a:r>
              <a:rPr lang="zh-CN" altLang="en-US" sz="1417" kern="0" dirty="0">
                <a:solidFill>
                  <a:srgbClr val="000000"/>
                </a:solidFill>
                <a:latin typeface="Times New Roman" pitchFamily="65" charset="-122"/>
                <a:ea typeface="宋体" pitchFamily="65" charset="-122"/>
              </a:rPr>
              <a:t>的词风,叫人如何忘却?自此,我便一发不可收拾地爱上了易安,迷恋上了诗词,正是她为我打开了古典诗词</a:t>
            </a:r>
            <a:br/>
            <a:r>
              <a:rPr lang="zh-CN" altLang="en-US" sz="1417" kern="0" dirty="0">
                <a:solidFill>
                  <a:srgbClr val="000000"/>
                </a:solidFill>
                <a:latin typeface="Times New Roman" pitchFamily="65" charset="-122"/>
                <a:ea typeface="宋体" pitchFamily="65" charset="-122"/>
              </a:rPr>
              <a:t>的大门。</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她一身凄凉,荣辱参半,流寓南方,境遇孤苦。她可曾有过委屈?有。她可曾有过孤寂?有。她可曾有过愁</a:t>
            </a:r>
            <a:br/>
            <a:r>
              <a:rPr lang="zh-CN" altLang="en-US" sz="1417" kern="0" dirty="0">
                <a:solidFill>
                  <a:srgbClr val="000000"/>
                </a:solidFill>
                <a:latin typeface="Times New Roman" pitchFamily="65" charset="-122"/>
                <a:ea typeface="宋体" pitchFamily="65" charset="-122"/>
              </a:rPr>
              <a:t>绪?有。她又可曾有过苦痛?也有。“这次第,怎一个愁字了得!”可又能如何?将愁苦写在词里,埋在心</a:t>
            </a:r>
            <a:br/>
            <a:r>
              <a:rPr lang="zh-CN" altLang="en-US" sz="1417" kern="0" dirty="0">
                <a:solidFill>
                  <a:srgbClr val="000000"/>
                </a:solidFill>
                <a:latin typeface="Times New Roman" pitchFamily="65" charset="-122"/>
                <a:ea typeface="宋体" pitchFamily="65" charset="-122"/>
              </a:rPr>
              <a:t>里。忍不住,便不忍了,驻足水边,望着落花,两行清泪潸然而下。然而哭过、痛过后,拭干泪水,她依旧笑着</a:t>
            </a:r>
            <a:br/>
            <a:r>
              <a:rPr lang="zh-CN" altLang="en-US" sz="1417" kern="0" dirty="0">
                <a:solidFill>
                  <a:srgbClr val="000000"/>
                </a:solidFill>
                <a:latin typeface="Times New Roman" pitchFamily="65" charset="-122"/>
                <a:ea typeface="宋体" pitchFamily="65" charset="-122"/>
              </a:rPr>
              <a:t>继续前行。正是易安告诉了我,人这一生,纵使再艰难,也勿急,勿悔,勿相负。</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红颜弹指老,刹那芳华。当曾经的如花美眷在似水流年中散去,她于文字间的一个轻盈的转身,留下那一袭</a:t>
            </a:r>
            <a:br/>
            <a:r>
              <a:rPr lang="zh-CN" altLang="en-US" sz="1417" kern="0" dirty="0">
                <a:solidFill>
                  <a:srgbClr val="000000"/>
                </a:solidFill>
                <a:latin typeface="Times New Roman" pitchFamily="65" charset="-122"/>
                <a:ea typeface="宋体" pitchFamily="65" charset="-122"/>
              </a:rPr>
              <a:t>芳华和永恒的眷恋</a:t>
            </a:r>
            <a:r>
              <a:rPr lang="zh-CN" altLang="en-US" sz="1417" kern="0" dirty="0">
                <a:solidFill>
                  <a:srgbClr val="000000"/>
                </a:solidFill>
                <a:latin typeface="黑体" pitchFamily="65" charset="-122"/>
                <a:ea typeface="宋体" pitchFamily="65" charset="-122"/>
              </a:rPr>
              <a:t>……</a:t>
            </a:r>
            <a:endParaRPr lang="zh-CN" altLang="en-US"/>
          </a:p>
        </p:txBody>
      </p:sp>
    </p:spTree>
    <p:custDataLst>
      <p:custData r:id="rId1"/>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195117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我爱易安,爱她的词、她的才华、她的心灵。她的词引人去读、去思、去想、去爱,去感受那灯火阑珊处</a:t>
            </a:r>
            <a:br>
              <a:rPr dirty="0"/>
            </a:br>
            <a:r>
              <a:rPr lang="zh-CN" altLang="en-US" sz="1417" kern="0" dirty="0">
                <a:solidFill>
                  <a:srgbClr val="000000"/>
                </a:solidFill>
                <a:latin typeface="Times New Roman" pitchFamily="65" charset="-122"/>
                <a:ea typeface="宋体" pitchFamily="65" charset="-122"/>
              </a:rPr>
              <a:t>倾城女子不平凡的一生。不知何时,她和她的词早已融入了我的生活,陪伴我成长</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易安!我想在一清幽之处,同你来一场约会。我要告诉你:成长的路上,有你陪伴,我不孤独。遇见你,真好!</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点评   </a:t>
            </a:r>
            <a:r>
              <a:rPr lang="zh-CN" altLang="en-US" sz="1417" kern="0" dirty="0">
                <a:solidFill>
                  <a:srgbClr val="000000"/>
                </a:solidFill>
                <a:latin typeface="Times New Roman" pitchFamily="65" charset="-122"/>
                <a:ea typeface="宋体" pitchFamily="65" charset="-122"/>
              </a:rPr>
              <a:t> 小作者文章中的“你”是词人李清照,写出了自己认识李清照,爱上古诗词的经历,这是青少年可贵</a:t>
            </a:r>
            <a:br>
              <a:rPr dirty="0"/>
            </a:br>
            <a:r>
              <a:rPr lang="zh-CN" altLang="en-US" sz="1417" kern="0" dirty="0">
                <a:solidFill>
                  <a:srgbClr val="000000"/>
                </a:solidFill>
                <a:latin typeface="Times New Roman" pitchFamily="65" charset="-122"/>
                <a:ea typeface="宋体" pitchFamily="65" charset="-122"/>
              </a:rPr>
              <a:t>的收获。小作者将自己了解到的李清照的生平以及李清照的相关词句融入文章中,展现了较好的文学素</a:t>
            </a:r>
            <a:br>
              <a:rPr dirty="0"/>
            </a:br>
            <a:r>
              <a:rPr lang="zh-CN" altLang="en-US" sz="1417" kern="0" dirty="0">
                <a:solidFill>
                  <a:srgbClr val="000000"/>
                </a:solidFill>
                <a:latin typeface="Times New Roman" pitchFamily="65" charset="-122"/>
                <a:ea typeface="宋体" pitchFamily="65" charset="-122"/>
              </a:rPr>
              <a:t>养,体现了小作者细腻、素雅的内心世界。</a:t>
            </a:r>
            <a:endParaRPr lang="zh-CN" altLang="en-US" dirty="0"/>
          </a:p>
        </p:txBody>
      </p:sp>
    </p:spTree>
    <p:custDataLst>
      <p:custData r:id="rId1"/>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89380"/>
            <a:ext cx="8505000" cy="31095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(2020湘西土家族苗族自治州,三&lt;题目一&gt;)作文。(60分)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题目:初中故事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要求:①文体自选(诗歌除外),不少于600字;</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②书写正确、规范、美观;</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③表达真情实感</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力求有创意</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不得套写、抄写</a:t>
            </a:r>
            <a:r>
              <a:rPr lang="en-US" altLang="zh-CN" sz="1417" kern="0" dirty="0">
                <a:solidFill>
                  <a:srgbClr val="000000"/>
                </a:solidFill>
                <a:latin typeface="Times New Roman" pitchFamily="65" charset="-122"/>
                <a:ea typeface="宋体" pitchFamily="65" charset="-122"/>
              </a:rPr>
              <a:t>;</a:t>
            </a:r>
            <a:endParaRPr lang="zh-CN" altLang="en-US"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④文中不得出现真实人名、校名、地名。</a:t>
            </a:r>
          </a:p>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这是一道全命题作文题。可以叙述初中生活当中最有代表意义、最难忘的一件事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表达情感</a:t>
            </a:r>
            <a:r>
              <a:rPr lang="en-US" altLang="zh-CN" sz="1417" kern="0" dirty="0">
                <a:solidFill>
                  <a:srgbClr val="000000"/>
                </a:solidFill>
                <a:latin typeface="Times New Roman" pitchFamily="65" charset="-122"/>
                <a:ea typeface="宋体" pitchFamily="65" charset="-122"/>
              </a:rPr>
              <a:t>;</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可以罗列初中生活中的场景</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写出自己的成长过程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也可以论说初中生活对一个孩子成长的重要意义</a:t>
            </a:r>
            <a:r>
              <a:rPr lang="en-US" altLang="zh-CN" sz="1417" kern="0" dirty="0">
                <a:solidFill>
                  <a:srgbClr val="000000"/>
                </a:solidFill>
                <a:latin typeface="Times New Roman" pitchFamily="65" charset="-122"/>
                <a:ea typeface="宋体" pitchFamily="65" charset="-122"/>
              </a:rPr>
              <a:t>……</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根据自己的感悟和写作特长</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确定立意</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确定表达方式。</a:t>
            </a:r>
          </a:p>
        </p:txBody>
      </p:sp>
    </p:spTree>
    <p:custDataLst>
      <p:custData r:id="rId1"/>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61999"/>
            <a:ext cx="8505000" cy="30083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初中故事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又一载春风和煦,又一载秋水凄寒,初中三年接近尾声。</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自从那天穿上了那身天蓝色的校服,初中便不再是遥不可及的梦想,而是触手可及的现实。初中,我来了!</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从蓬头稚子到如今的青葱年华,是沉浸在书海中的青春岁月。从初读《三字经》的惊喜到通宵读《简·</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爱</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的自由欢畅</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再至饱读经典的“气自华”。读书锤炼了我的品质和毅力</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让我胸有成竹地站在讲台前</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畅所欲言</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迎来阵阵鼓励的掌声。在母校的图书馆中</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时常有我与同学们驻足的身影。从排列整齐的书架</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中抽出一本本崭新的书刊</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用灵魂与伟大的先贤对话</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我的思想得到了升华。读书作为一往无前的不竭动</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力</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让我无畏于未来的征途</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不知前方是否荆棘密布</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唯愿始终拼搏。</a:t>
            </a:r>
          </a:p>
        </p:txBody>
      </p:sp>
    </p:spTree>
    <p:custDataLst>
      <p:custData r:id="rId1"/>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6498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三载岁月唯同学情深,“指点江山,激扬文字”的豪言壮语犹在耳畔,犹记课间为争论一道难题而面红耳赤</a:t>
            </a:r>
            <a:br>
              <a:rPr dirty="0"/>
            </a:br>
            <a:r>
              <a:rPr lang="zh-CN" altLang="en-US" sz="1417" kern="0" dirty="0">
                <a:solidFill>
                  <a:srgbClr val="000000"/>
                </a:solidFill>
                <a:latin typeface="Times New Roman" pitchFamily="65" charset="-122"/>
                <a:ea typeface="宋体" pitchFamily="65" charset="-122"/>
              </a:rPr>
              <a:t>的情形,仍记一起犯错时争先承担责任的仗义与豪迈,还有分别哭泣时倚靠的肩膀、激动时的跳跃欢呼、</a:t>
            </a:r>
            <a:br>
              <a:rPr dirty="0"/>
            </a:br>
            <a:r>
              <a:rPr lang="zh-CN" altLang="en-US" sz="1417" kern="0" dirty="0">
                <a:solidFill>
                  <a:srgbClr val="000000"/>
                </a:solidFill>
                <a:latin typeface="Times New Roman" pitchFamily="65" charset="-122"/>
                <a:ea typeface="宋体" pitchFamily="65" charset="-122"/>
              </a:rPr>
              <a:t>感动时的泪流满面。青葱岁月,那是最美的遇见。在那红砖墙的校园中,我渐渐学会了分享的喜悦、担当</a:t>
            </a:r>
            <a:br>
              <a:rPr dirty="0"/>
            </a:br>
            <a:r>
              <a:rPr lang="zh-CN" altLang="en-US" sz="1417" kern="0" dirty="0">
                <a:solidFill>
                  <a:srgbClr val="000000"/>
                </a:solidFill>
                <a:latin typeface="Times New Roman" pitchFamily="65" charset="-122"/>
                <a:ea typeface="宋体" pitchFamily="65" charset="-122"/>
              </a:rPr>
              <a:t>的勇气、无所畏惧的气概。</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也许,初中生活让人最难忘的便是挫折的痛苦与欣喜的瞬间吧。在学生会工作的无悔经历让我遇见了最</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美的自己。三年中,还记得精心准备后的第一次演讲,第一次组织集体活动,还有熬夜写完并反反复复修改</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的一篇篇稿子。虽不知成败,却经历了无数历练,成就了我宽广大度又宠辱不惊的胸襟。这些欣喜和落泪</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的经历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以及在痛苦中不屈不挠的品质</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是我成长中最大的收获。</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我在母校师生的目光里成长</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案头闹钟的嘀嗒声时刻提醒着我</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加油</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不负青春。</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点评    初中生活中</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小作者收获了知识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收获了朋友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收获了成长</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小作者一一展示了学校特有氛围中的画</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面</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真实、自然</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以若干结构相似的句子抒情</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整齐、流畅</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能引起读者的共鸣。</a:t>
            </a:r>
          </a:p>
        </p:txBody>
      </p:sp>
    </p:spTree>
    <p:custDataLst>
      <p:custData r:id="rId1"/>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97876"/>
            <a:ext cx="8505000" cy="338682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(2019衡阳,27)作文。(50分)</a:t>
            </a:r>
            <a:endParaRPr lang="zh-CN" altLang="en-US" dirty="0"/>
          </a:p>
          <a:p>
            <a:pPr marL="0" indent="0" algn="ctr"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想写你的名字</a:t>
            </a:r>
            <a:endParaRPr lang="zh-CN" altLang="en-US" b="1"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想写你的名字,</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在蓝天碧海的沙滩。</a:t>
            </a:r>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一横是心疼,一竖是祝福,一点是思念,</a:t>
            </a:r>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可是我担心,海浪温柔的抚摸。</a:t>
            </a:r>
            <a:endParaRPr lang="en-US" altLang="zh-CN" sz="1417" kern="0" dirty="0">
              <a:solidFill>
                <a:srgbClr val="000000"/>
              </a:solidFill>
              <a:latin typeface="Times New Roman" pitchFamily="65" charset="-122"/>
              <a:ea typeface="宋体" pitchFamily="65" charset="-122"/>
            </a:endParaRPr>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想写你的名字,</a:t>
            </a:r>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在冰清玉洁的雪地。</a:t>
            </a:r>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一钩是爱恋,一捺是牵挂,一撇是誓言,</a:t>
            </a:r>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可是我担心,阳光炙热的亲吻。</a:t>
            </a:r>
          </a:p>
        </p:txBody>
      </p:sp>
    </p:spTree>
    <p:custDataLst>
      <p:custData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69991"/>
            <a:ext cx="8505000" cy="291977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不需要多么昂贵,不需要什么花样,仅是传统的、沉甸甸的鞭炮便能满足儿时的我们关于春节全部的梦</a:t>
            </a:r>
            <a:br>
              <a:rPr dirty="0"/>
            </a:br>
            <a:r>
              <a:rPr lang="zh-CN" altLang="en-US" sz="1417" kern="0" dirty="0">
                <a:solidFill>
                  <a:srgbClr val="000000"/>
                </a:solidFill>
                <a:latin typeface="Times New Roman" pitchFamily="65" charset="-122"/>
                <a:ea typeface="宋体" pitchFamily="65" charset="-122"/>
              </a:rPr>
              <a:t>想。一放寒假,我们几个兄弟姐妹便会凑在一起去买鞭炮。我们穿梭在路边随处可见、支着红帐篷的各</a:t>
            </a:r>
            <a:br>
              <a:rPr dirty="0"/>
            </a:br>
            <a:r>
              <a:rPr lang="zh-CN" altLang="en-US" sz="1417" kern="0" dirty="0">
                <a:solidFill>
                  <a:srgbClr val="000000"/>
                </a:solidFill>
                <a:latin typeface="Times New Roman" pitchFamily="65" charset="-122"/>
                <a:ea typeface="宋体" pitchFamily="65" charset="-122"/>
              </a:rPr>
              <a:t>个“炮摊儿”间货比三家,精打细算,还不忘软磨硬泡、讨价还价、撒娇、卖萌,想尽办法用最少的钱买到</a:t>
            </a:r>
            <a:br>
              <a:rPr dirty="0"/>
            </a:br>
            <a:r>
              <a:rPr lang="zh-CN" altLang="en-US" sz="1417" kern="0" dirty="0">
                <a:solidFill>
                  <a:srgbClr val="000000"/>
                </a:solidFill>
                <a:latin typeface="Times New Roman" pitchFamily="65" charset="-122"/>
                <a:ea typeface="宋体" pitchFamily="65" charset="-122"/>
              </a:rPr>
              <a:t>最多的鞭炮。家乡的“炮摊儿”往往还会附带卖些草编的、布艺的玩具,我们总不忘讨上一个。这些小</a:t>
            </a:r>
            <a:br>
              <a:rPr dirty="0"/>
            </a:br>
            <a:r>
              <a:rPr lang="zh-CN" altLang="en-US" sz="1417" kern="0" dirty="0">
                <a:solidFill>
                  <a:srgbClr val="000000"/>
                </a:solidFill>
                <a:latin typeface="Times New Roman" pitchFamily="65" charset="-122"/>
                <a:ea typeface="宋体" pitchFamily="65" charset="-122"/>
              </a:rPr>
              <a:t>玩意儿不属于我们任何人,而是要送给我们大家最疼爱的小妹妹。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捧着那些沉甸甸的鞭炮回到家,我们自然不舍得像大人一样声势浩大地一次放完,而是要小心翼翼地剥开</a:t>
            </a:r>
            <a:br>
              <a:rPr dirty="0"/>
            </a:br>
            <a:r>
              <a:rPr lang="zh-CN" altLang="en-US" sz="1417" kern="0" dirty="0">
                <a:solidFill>
                  <a:srgbClr val="000000"/>
                </a:solidFill>
                <a:latin typeface="Times New Roman" pitchFamily="65" charset="-122"/>
                <a:ea typeface="宋体" pitchFamily="65" charset="-122"/>
              </a:rPr>
              <a:t>塑料外皮,把一两百颗小鞭炮一一分开来。用手捏起一颗托在掌心,虔诚地端详——这外红内白的小家伙</a:t>
            </a:r>
            <a:br>
              <a:rPr dirty="0"/>
            </a:br>
            <a:r>
              <a:rPr lang="zh-CN" altLang="en-US" sz="1417" kern="0" dirty="0">
                <a:solidFill>
                  <a:srgbClr val="000000"/>
                </a:solidFill>
                <a:latin typeface="Times New Roman" pitchFamily="65" charset="-122"/>
                <a:ea typeface="宋体" pitchFamily="65" charset="-122"/>
              </a:rPr>
              <a:t>安详地躺着,犹如一个身着红袄、喜气洋洋的娃娃,它的小肚皮里,酝酿着欢乐与光明的力量。我们细细地</a:t>
            </a:r>
            <a:br>
              <a:rPr dirty="0"/>
            </a:br>
            <a:r>
              <a:rPr lang="zh-CN" altLang="en-US" sz="1417" kern="0" dirty="0">
                <a:solidFill>
                  <a:srgbClr val="000000"/>
                </a:solidFill>
                <a:latin typeface="Times New Roman" pitchFamily="65" charset="-122"/>
                <a:ea typeface="宋体" pitchFamily="65" charset="-122"/>
              </a:rPr>
              <a:t>数,慢慢地分,竟能为此稳坐几个钟头,令大人们“叹为观止”。</a:t>
            </a:r>
            <a:endParaRPr lang="zh-CN" altLang="en-US" dirty="0"/>
          </a:p>
        </p:txBody>
      </p:sp>
    </p:spTree>
    <p:custDataLst>
      <p:custData r:id="rId1"/>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19896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请以“想写你的名字”为题,写一篇不少于600字的文章。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要求:①要有真情实感;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②自定立意,自选文体(诗歌除外);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③用规范汉字书写;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④不得抄袭、套作;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⑤不得出现真实的人名、校名和地名。</a:t>
            </a:r>
            <a:endParaRPr lang="zh-CN" altLang="en-US" dirty="0"/>
          </a:p>
        </p:txBody>
      </p:sp>
    </p:spTree>
    <p:custDataLst>
      <p:custData r:id="rId1"/>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913181"/>
            <a:ext cx="8505000" cy="3285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　</a:t>
            </a:r>
            <a:r>
              <a:rPr lang="zh-CN" altLang="en-US" sz="1417" kern="0" dirty="0">
                <a:solidFill>
                  <a:srgbClr val="000000"/>
                </a:solidFill>
                <a:latin typeface="Times New Roman" pitchFamily="65" charset="-122"/>
                <a:ea typeface="宋体" pitchFamily="65" charset="-122"/>
              </a:rPr>
              <a:t>可从诗句“可是我担心,海浪温柔的抚摸”“可是我担心,阳光炙热的亲吻”中获得写作启示:</a:t>
            </a:r>
            <a:br>
              <a:rPr dirty="0"/>
            </a:br>
            <a:r>
              <a:rPr lang="zh-CN" altLang="en-US" sz="1417" kern="0" dirty="0">
                <a:solidFill>
                  <a:srgbClr val="000000"/>
                </a:solidFill>
                <a:latin typeface="Times New Roman" pitchFamily="65" charset="-122"/>
                <a:ea typeface="宋体" pitchFamily="65" charset="-122"/>
              </a:rPr>
              <a:t>想写但是有很多顾虑和不可预知的因素。也可以跳出提示语,根据平日生活中的其他体验来立意:想写是</a:t>
            </a:r>
            <a:br>
              <a:rPr dirty="0"/>
            </a:br>
            <a:r>
              <a:rPr lang="zh-CN" altLang="en-US" sz="1417" kern="0" dirty="0">
                <a:solidFill>
                  <a:srgbClr val="000000"/>
                </a:solidFill>
                <a:latin typeface="Times New Roman" pitchFamily="65" charset="-122"/>
                <a:ea typeface="宋体" pitchFamily="65" charset="-122"/>
              </a:rPr>
              <a:t>因为这个经历让自己刻骨铭心,有必要记下。放到我们生活中,“你”可以是某个人,也可以理解为成长道</a:t>
            </a:r>
            <a:br>
              <a:rPr dirty="0"/>
            </a:br>
            <a:r>
              <a:rPr lang="zh-CN" altLang="en-US" sz="1417" kern="0" dirty="0">
                <a:solidFill>
                  <a:srgbClr val="000000"/>
                </a:solidFill>
                <a:latin typeface="Times New Roman" pitchFamily="65" charset="-122"/>
                <a:ea typeface="宋体" pitchFamily="65" charset="-122"/>
              </a:rPr>
              <a:t>路上的成功、肯定、困难、失败、挫折等。题目中的关键信息“想写”,意味着还没有写,想写是因为对</a:t>
            </a:r>
            <a:br>
              <a:rPr dirty="0"/>
            </a:br>
            <a:r>
              <a:rPr lang="zh-CN" altLang="en-US" sz="1417" kern="0" dirty="0">
                <a:solidFill>
                  <a:srgbClr val="000000"/>
                </a:solidFill>
                <a:latin typeface="Times New Roman" pitchFamily="65" charset="-122"/>
                <a:ea typeface="宋体" pitchFamily="65" charset="-122"/>
              </a:rPr>
              <a:t>“你”有了进一步的认识,想铭记“你”,想提醒自己。如果写记叙文,要注意细节,要写出真情实感;如果</a:t>
            </a:r>
            <a:br>
              <a:rPr dirty="0"/>
            </a:br>
            <a:r>
              <a:rPr lang="zh-CN" altLang="en-US" sz="1417" kern="0" dirty="0">
                <a:solidFill>
                  <a:srgbClr val="000000"/>
                </a:solidFill>
                <a:latin typeface="Times New Roman" pitchFamily="65" charset="-122"/>
                <a:ea typeface="宋体" pitchFamily="65" charset="-122"/>
              </a:rPr>
              <a:t>写议论文,要注意论证思路应严谨,做到语言准确凝练而不失优美。</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想写你的名字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父母的关心呵护伴着我一路成长,他们的言行举止引领着我在成功的大道上奋勇前行。</a:t>
            </a:r>
            <a:endParaRPr lang="zh-CN" altLang="en-US" dirty="0"/>
          </a:p>
          <a:p>
            <a:pPr marL="0" indent="0" eaLnBrk="0" latinLnBrk="1" hangingPunct="0">
              <a:lnSpc>
                <a:spcPct val="150000"/>
              </a:lnSpc>
              <a:spcBef>
                <a:spcPts val="141"/>
              </a:spcBef>
              <a:buNone/>
            </a:pPr>
            <a:r>
              <a:rPr lang="en-US" altLang="zh-CN" sz="1417"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一个秋日的午后,我坐在一个大型的围棋考场里,满脸的紧张,满脸的严肃。经过了整整六盘的较量,我本应</a:t>
            </a:r>
            <a:endParaRPr lang="zh-CN" altLang="en-US" dirty="0"/>
          </a:p>
        </p:txBody>
      </p:sp>
    </p:spTree>
    <p:custDataLst>
      <p:custData r:id="rId1"/>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心态平和,为最后一盘放手一搏做准备,可是我不甘心,来时我那满腔的热情与斗志,却只换来了一次“走钢</a:t>
            </a:r>
            <a:br>
              <a:rPr dirty="0"/>
            </a:br>
            <a:r>
              <a:rPr lang="zh-CN" altLang="en-US" sz="1417" kern="0" dirty="0">
                <a:solidFill>
                  <a:srgbClr val="000000"/>
                </a:solidFill>
                <a:latin typeface="Times New Roman" pitchFamily="65" charset="-122"/>
                <a:ea typeface="宋体" pitchFamily="65" charset="-122"/>
              </a:rPr>
              <a:t>丝”取胜的机会,我真的无法接受这个残酷的事实</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赛前,爸爸对我说了一大堆鼓励的话,当时的我真的太骄傲,前两次一蹴而就取得的胜利果实冲昏了我的大</a:t>
            </a:r>
            <a:br>
              <a:rPr dirty="0"/>
            </a:br>
            <a:r>
              <a:rPr lang="zh-CN" altLang="en-US" sz="1417" kern="0" dirty="0">
                <a:solidFill>
                  <a:srgbClr val="000000"/>
                </a:solidFill>
                <a:latin typeface="Times New Roman" pitchFamily="65" charset="-122"/>
                <a:ea typeface="宋体" pitchFamily="65" charset="-122"/>
              </a:rPr>
              <a:t>脑——我什么也没听进去。然而此刻,我的大脑十分清醒地告诉我:“爸爸赛前对我说过‘自信是好事,但</a:t>
            </a:r>
            <a:br>
              <a:rPr dirty="0"/>
            </a:br>
            <a:r>
              <a:rPr lang="zh-CN" altLang="en-US" sz="1417" kern="0" dirty="0">
                <a:solidFill>
                  <a:srgbClr val="000000"/>
                </a:solidFill>
                <a:latin typeface="Times New Roman" pitchFamily="65" charset="-122"/>
                <a:ea typeface="宋体" pitchFamily="65" charset="-122"/>
              </a:rPr>
              <a:t>不能自满,你要是第六盘还没有过,第七盘我会在窗口为你打气!加油!’”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我猛一下回了神,把希望的眼神抛向窗外:猛烈的冷风敲击着窗户,树干上只剩下一片无助的残叶,窗边始</a:t>
            </a:r>
            <a:br>
              <a:rPr dirty="0"/>
            </a:br>
            <a:r>
              <a:rPr lang="zh-CN" altLang="en-US" sz="1417" kern="0" dirty="0">
                <a:solidFill>
                  <a:srgbClr val="000000"/>
                </a:solidFill>
                <a:latin typeface="Times New Roman" pitchFamily="65" charset="-122"/>
                <a:ea typeface="宋体" pitchFamily="65" charset="-122"/>
              </a:rPr>
              <a:t>终没有现出那张熟悉的面孔</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至关重要的决胜盘伴随着北风的呼啸开始了。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挠着头,一种莫名的恐惧和不安袭上心头,棋渐渐地落入下风,心情也愈加沉重起来。</a:t>
            </a:r>
            <a:endParaRPr lang="zh-CN" altLang="en-US" dirty="0"/>
          </a:p>
        </p:txBody>
      </p:sp>
    </p:spTree>
    <p:custDataLst>
      <p:custData r:id="rId1"/>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72834"/>
            <a:ext cx="8505000" cy="33404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窗边的残叶独自承受着秋风的拷打,仿佛下一秒就会坠向冰冷的地面。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我深吸了一口冷气,不知如何是好,我真的渴望成功,那宝贵的成功。只要还有最后一丝逆转的机会,我就决</a:t>
            </a:r>
            <a:br>
              <a:rPr dirty="0"/>
            </a:br>
            <a:r>
              <a:rPr lang="zh-CN" altLang="en-US" sz="1417" kern="0" dirty="0">
                <a:solidFill>
                  <a:srgbClr val="000000"/>
                </a:solidFill>
                <a:latin typeface="Times New Roman" pitchFamily="65" charset="-122"/>
                <a:ea typeface="宋体" pitchFamily="65" charset="-122"/>
              </a:rPr>
              <a:t>不会选择放弃。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残叶仍然顽强地与秋风抗争,但也愈加力不从心。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我动了认输的念头,爸爸,我想对你说声:“对不起,我辜负了你对我的期望,我,不行了</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残叶碎了,剩下最后一条脉络连接着叶的两瓣。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正当我举起棋子,准备投在棋盘上时,“爸爸”出现在了窗口,隔着一扇窗,我们无法用语言交流,但我们彼</a:t>
            </a:r>
            <a:br>
              <a:rPr dirty="0"/>
            </a:br>
            <a:r>
              <a:rPr lang="zh-CN" altLang="en-US" sz="1417" kern="0" dirty="0">
                <a:solidFill>
                  <a:srgbClr val="000000"/>
                </a:solidFill>
                <a:latin typeface="Times New Roman" pitchFamily="65" charset="-122"/>
                <a:ea typeface="宋体" pitchFamily="65" charset="-122"/>
              </a:rPr>
              <a:t>此的心是连在一起的,有点模糊的“爸爸”给了我一个深深的微笑,我震颤了</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对,我一定不能够轻易放弃,哪怕是输了,也必须拼到最后一刻!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那盘棋我终究没有让意志中的“爸爸”失望,那片残叶经历了秋风的拷打之后,也安然地沉睡在了泥土里</a:t>
            </a:r>
            <a:endParaRPr lang="zh-CN" altLang="en-US" dirty="0"/>
          </a:p>
        </p:txBody>
      </p:sp>
    </p:spTree>
    <p:custDataLst>
      <p:custData r:id="rId1"/>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196399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记忆中,“爸爸”的那一抹微笑——给了我鼓励,让我坚定了成功的信念,让我永远无法忘怀!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爸爸的微笑是爱,是力量,我要记下这微笑的名字,这足以温暖我一辈子。</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点评</a:t>
            </a:r>
            <a:r>
              <a:rPr lang="zh-CN" altLang="en-US" sz="1417" kern="0" dirty="0">
                <a:solidFill>
                  <a:srgbClr val="000000"/>
                </a:solidFill>
                <a:latin typeface="Times New Roman" pitchFamily="65" charset="-122"/>
                <a:ea typeface="宋体" pitchFamily="65" charset="-122"/>
              </a:rPr>
              <a:t>    作者从生活中的一个细节入手来表现爸爸的爱,真实、自然、感人。作者综合采用多种描写手法,</a:t>
            </a:r>
            <a:br>
              <a:rPr dirty="0"/>
            </a:br>
            <a:r>
              <a:rPr lang="zh-CN" altLang="en-US" sz="1417" kern="0" dirty="0">
                <a:solidFill>
                  <a:srgbClr val="000000"/>
                </a:solidFill>
                <a:latin typeface="Times New Roman" pitchFamily="65" charset="-122"/>
                <a:ea typeface="宋体" pitchFamily="65" charset="-122"/>
              </a:rPr>
              <a:t>细致到位,多处用到景物描写,起到渲染气氛、烘托人物心情的作用,让读者有身临其境之感。如果文章开</a:t>
            </a:r>
            <a:br>
              <a:rPr dirty="0"/>
            </a:br>
            <a:r>
              <a:rPr lang="zh-CN" altLang="en-US" sz="1417" kern="0" dirty="0">
                <a:solidFill>
                  <a:srgbClr val="000000"/>
                </a:solidFill>
                <a:latin typeface="Times New Roman" pitchFamily="65" charset="-122"/>
                <a:ea typeface="宋体" pitchFamily="65" charset="-122"/>
              </a:rPr>
              <a:t>头也做到点题,首尾呼应,文章就更显有序完整了。</a:t>
            </a:r>
            <a:endParaRPr lang="zh-CN" altLang="en-US" dirty="0"/>
          </a:p>
        </p:txBody>
      </p:sp>
    </p:spTree>
    <p:custDataLst>
      <p:custData r:id="rId1"/>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47688"/>
            <a:ext cx="8505000" cy="269407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(2018张家界,25)写作。(40分)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初中生活马上要结束了,细细回望这三年一千多个日子,你一定有许多感慨和思考,如果用一至三个关键词</a:t>
            </a:r>
            <a:br>
              <a:rPr dirty="0"/>
            </a:br>
            <a:r>
              <a:rPr lang="zh-CN" altLang="en-US" sz="1417" kern="0" dirty="0">
                <a:solidFill>
                  <a:srgbClr val="000000"/>
                </a:solidFill>
                <a:latin typeface="Times New Roman" pitchFamily="65" charset="-122"/>
                <a:ea typeface="宋体" pitchFamily="65" charset="-122"/>
              </a:rPr>
              <a:t>来总结你的初中生活,你将选用哪些(个)词?请以“我的初中生活关键词”为题,写一篇文章。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要求:①不超过三个关键词。</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②思想健康,内容具体充实,有真情实感。</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③除诗歌外,文体不限。不少于600个字。不得抄袭。</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④文中不能出现真实的地名、校名和人名。</a:t>
            </a:r>
          </a:p>
          <a:p>
            <a:pPr marL="0" indent="0" eaLnBrk="0" latinLnBrk="1" hangingPunct="0">
              <a:lnSpc>
                <a:spcPct val="150000"/>
              </a:lnSpc>
              <a:spcBef>
                <a:spcPts val="141"/>
              </a:spcBef>
              <a:buNone/>
            </a:pPr>
            <a:endParaRPr lang="zh-CN" altLang="en-US" sz="141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84305"/>
            <a:ext cx="8505000" cy="232845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思路点拨</a:t>
            </a:r>
            <a:r>
              <a:rPr lang="zh-CN" altLang="en-US" sz="1417" kern="0" dirty="0">
                <a:solidFill>
                  <a:srgbClr val="000000"/>
                </a:solidFill>
                <a:latin typeface="Times New Roman" pitchFamily="65" charset="-122"/>
                <a:ea typeface="宋体" pitchFamily="65" charset="-122"/>
              </a:rPr>
              <a:t>    这是一道全命题作文题。用关键词总结初中生活,可以是成长、努力、感恩、珍惜、叛逆、</a:t>
            </a:r>
            <a:br>
              <a:rPr dirty="0"/>
            </a:br>
            <a:r>
              <a:rPr lang="zh-CN" altLang="en-US" sz="1417" kern="0" dirty="0">
                <a:solidFill>
                  <a:srgbClr val="000000"/>
                </a:solidFill>
                <a:latin typeface="Times New Roman" pitchFamily="65" charset="-122"/>
                <a:ea typeface="宋体" pitchFamily="65" charset="-122"/>
              </a:rPr>
              <a:t>任性等。根据自己的积累与感悟确定立意,根据自己的写作优势选择恰当的文体展开写作,可以写记叙文,</a:t>
            </a:r>
            <a:br>
              <a:rPr dirty="0"/>
            </a:br>
            <a:r>
              <a:rPr lang="zh-CN" altLang="en-US" sz="1417" kern="0" dirty="0">
                <a:solidFill>
                  <a:srgbClr val="000000"/>
                </a:solidFill>
                <a:latin typeface="Times New Roman" pitchFamily="65" charset="-122"/>
                <a:ea typeface="宋体" pitchFamily="65" charset="-122"/>
              </a:rPr>
              <a:t>也可以写议论文。</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例文赏析</a:t>
            </a:r>
            <a:endParaRPr lang="zh-CN" altLang="en-US" b="1"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我的初中生活关键词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青春是天空中悄然滑落的陨石,虽说只是一瞬间,却展示了一道最美的弧线;时间是顽皮的精灵,带走了相</a:t>
            </a:r>
            <a:br>
              <a:rPr dirty="0"/>
            </a:br>
            <a:r>
              <a:rPr lang="zh-CN" altLang="en-US" sz="1417" kern="0" dirty="0">
                <a:solidFill>
                  <a:srgbClr val="000000"/>
                </a:solidFill>
                <a:latin typeface="Times New Roman" pitchFamily="65" charset="-122"/>
                <a:ea typeface="宋体" pitchFamily="65" charset="-122"/>
              </a:rPr>
              <a:t>伴与相随,却将最美的回忆留下。</a:t>
            </a:r>
            <a:endParaRPr lang="zh-CN" altLang="en-US" dirty="0"/>
          </a:p>
        </p:txBody>
      </p:sp>
    </p:spTree>
    <p:custDataLst>
      <p:custData r:id="rId1"/>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1043707"/>
            <a:ext cx="8505000" cy="3302193"/>
          </a:xfrm>
          <a:prstGeom prst="rect">
            <a:avLst/>
          </a:prstGeom>
          <a:noFill/>
        </p:spPr>
        <p:txBody>
          <a:bodyPr wrap="square" lIns="0" tIns="0" rIns="0" bIns="0" rtlCol="0">
            <a:spAutoFit/>
          </a:bodyPr>
          <a:lstStyle/>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——题记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时光飞逝,转眼间初中生活已经谢幕,伴随我们三年的故事也已经画上了一个句号,虽每当忆起,仍有些不</a:t>
            </a:r>
            <a:br>
              <a:rPr dirty="0"/>
            </a:br>
            <a:r>
              <a:rPr lang="zh-CN" altLang="en-US" sz="1417" kern="0" dirty="0">
                <a:solidFill>
                  <a:srgbClr val="000000"/>
                </a:solidFill>
                <a:latin typeface="Times New Roman" pitchFamily="65" charset="-122"/>
                <a:ea typeface="宋体" pitchFamily="65" charset="-122"/>
              </a:rPr>
              <a:t>舍,有些牵挂,但终究已经过去,不能再回首</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只能珍惜现在拥有的一切!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时光精灵带走了三年相伴的岁月,却留下了最难忘的回忆</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回忆中那酸、甜、苦、涩的百般滋味,依旧</a:t>
            </a:r>
            <a:br>
              <a:rPr dirty="0"/>
            </a:br>
            <a:r>
              <a:rPr lang="zh-CN" altLang="en-US" sz="1417" kern="0" dirty="0">
                <a:solidFill>
                  <a:srgbClr val="000000"/>
                </a:solidFill>
                <a:latin typeface="Times New Roman" pitchFamily="65" charset="-122"/>
                <a:ea typeface="宋体" pitchFamily="65" charset="-122"/>
              </a:rPr>
              <a:t>难以忘怀!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三年的生活,有欢声和笑语,也有汗水和泪水;无论成功还是失败,无论黑暗还是光明,这三年的时光我们都</a:t>
            </a:r>
            <a:br>
              <a:rPr dirty="0"/>
            </a:br>
            <a:r>
              <a:rPr lang="zh-CN" altLang="en-US" sz="1417" kern="0" dirty="0">
                <a:solidFill>
                  <a:srgbClr val="000000"/>
                </a:solidFill>
                <a:latin typeface="Times New Roman" pitchFamily="65" charset="-122"/>
                <a:ea typeface="宋体" pitchFamily="65" charset="-122"/>
              </a:rPr>
              <a:t>共同走过</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提起笔来,回想过去,却不知该从何下笔,那么长的时间,那么多的故事,如一张巨幅画卷铺展</a:t>
            </a:r>
            <a:br>
              <a:rPr dirty="0"/>
            </a:br>
            <a:r>
              <a:rPr lang="zh-CN" altLang="en-US" sz="1417" kern="0" dirty="0">
                <a:solidFill>
                  <a:srgbClr val="000000"/>
                </a:solidFill>
                <a:latin typeface="Times New Roman" pitchFamily="65" charset="-122"/>
                <a:ea typeface="宋体" pitchFamily="65" charset="-122"/>
              </a:rPr>
              <a:t>在我的脑海里。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闭上双眸,似乎又听到运动会时呐喊、欢呼的声音,操场上整齐响亮的口号;仿佛又回到了在烈日下军训的</a:t>
            </a:r>
            <a:br>
              <a:rPr dirty="0"/>
            </a:br>
            <a:r>
              <a:rPr lang="zh-CN" altLang="en-US" sz="1417" kern="0" dirty="0">
                <a:solidFill>
                  <a:srgbClr val="000000"/>
                </a:solidFill>
                <a:latin typeface="Times New Roman" pitchFamily="65" charset="-122"/>
                <a:ea typeface="宋体" pitchFamily="65" charset="-122"/>
              </a:rPr>
              <a:t>日子,还有实验基地里的合作场面;好像又看到了老师在黑板上一笔一画地写着板书,我们聚精会神地盯</a:t>
            </a:r>
            <a:endParaRPr lang="zh-CN" altLang="en-US" dirty="0"/>
          </a:p>
        </p:txBody>
      </p:sp>
    </p:spTree>
    <p:custDataLst>
      <p:custData r:id="rId1"/>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26433"/>
            <a:ext cx="8505000" cy="401545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着,记着笔记,偶尔有几个调皮鬼悄悄说几句话</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一幕幕都那么真切、清楚,好像发生在昨天,如不是亲身</a:t>
            </a:r>
            <a:br>
              <a:rPr dirty="0"/>
            </a:br>
            <a:r>
              <a:rPr lang="zh-CN" altLang="en-US" sz="1417" kern="0" dirty="0">
                <a:solidFill>
                  <a:srgbClr val="000000"/>
                </a:solidFill>
                <a:latin typeface="Times New Roman" pitchFamily="65" charset="-122"/>
                <a:ea typeface="宋体" pitchFamily="65" charset="-122"/>
              </a:rPr>
              <a:t>经历,又怎能相信时间竟流逝如此之快</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抬起头,仰望蓝天,回忆起那一张张笑脸和那一个个故事。这些故事,有些幼稚,有些遗憾,有些甘甜,也有些</a:t>
            </a:r>
            <a:br>
              <a:rPr dirty="0"/>
            </a:br>
            <a:r>
              <a:rPr lang="zh-CN" altLang="en-US" sz="1417" kern="0" dirty="0">
                <a:solidFill>
                  <a:srgbClr val="000000"/>
                </a:solidFill>
                <a:latin typeface="Times New Roman" pitchFamily="65" charset="-122"/>
                <a:ea typeface="宋体" pitchFamily="65" charset="-122"/>
              </a:rPr>
              <a:t>苦涩,但回想起来,总感觉到一份温暖!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虽舍不得曾经一切的一切,可我们谁都不能左右时间。人有悲欢离合,月有阴晴圆缺,此事古难全</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无法</a:t>
            </a:r>
            <a:br>
              <a:rPr dirty="0"/>
            </a:br>
            <a:r>
              <a:rPr lang="zh-CN" altLang="en-US" sz="1417" kern="0" dirty="0">
                <a:solidFill>
                  <a:srgbClr val="000000"/>
                </a:solidFill>
                <a:latin typeface="Times New Roman" pitchFamily="65" charset="-122"/>
                <a:ea typeface="宋体" pitchFamily="65" charset="-122"/>
              </a:rPr>
              <a:t>让时光倒流,无法让百川向西,只能默默地祝福每一个人都会幸福快乐!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三年生活已经谢幕,故事也已经有了结局,时光精灵将岁月带走,却懂得将最珍贵的记忆留下。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仰望天空深处,努力不让泪水流下</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希望明天,我们每一个人会更坚强、快乐!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祝福每一个人!</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点评   </a:t>
            </a:r>
            <a:r>
              <a:rPr lang="zh-CN" altLang="en-US" sz="1417" kern="0" dirty="0">
                <a:solidFill>
                  <a:srgbClr val="000000"/>
                </a:solidFill>
                <a:latin typeface="Times New Roman" pitchFamily="65" charset="-122"/>
                <a:ea typeface="宋体" pitchFamily="65" charset="-122"/>
              </a:rPr>
              <a:t> 作者将初中三年的学习生活场面用一个个画面展示出来,努力、合作、团结……真实而又感人;将</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对初中生活的热爱和无比怀念之情融入细腻的倾诉之中</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扣人心弦</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引起读者的共鸣。能够化用积累的古</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诗词名句</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体现了作者的理解、感悟及表达能力。</a:t>
            </a:r>
          </a:p>
        </p:txBody>
      </p:sp>
    </p:spTree>
    <p:custDataLst>
      <p:custData r:id="rId1"/>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16215"/>
            <a:ext cx="8505000" cy="2354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(2017衡阳,27)阅读下面的材料,按要求作文。(50分+2分)(说明:其中50分为文本分,2分为卷面分)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世间万物,都是遇见。当温暖遇见寒冷,便有了雨;当春天遇见冬季,便有了岁月;当天空遇见地面,便有了永</a:t>
            </a:r>
            <a:br>
              <a:rPr dirty="0"/>
            </a:br>
            <a:r>
              <a:rPr lang="zh-CN" altLang="en-US" sz="1417" kern="0" dirty="0">
                <a:solidFill>
                  <a:srgbClr val="000000"/>
                </a:solidFill>
                <a:latin typeface="Times New Roman" pitchFamily="65" charset="-122"/>
                <a:ea typeface="宋体" pitchFamily="65" charset="-122"/>
              </a:rPr>
              <a:t>恒;当男人遇见女人,便有了爱。生命中总有一些遇见是难以忘怀的。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请以“遇见”为题写一篇文章。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要求:①感情真挚,文体不限(诗歌除外),不少于600字。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②文中不能出现真实的人名、校名、地名等。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③书写正确、工整,卷面整洁。</a:t>
            </a:r>
            <a:endParaRPr lang="zh-CN" altLang="en-US" dirty="0"/>
          </a:p>
        </p:txBody>
      </p:sp>
    </p:spTree>
    <p:custDataLst>
      <p:custData r:id="rId1"/>
    </p:custDataLst>
  </p:cSld>
  <p:clrMapOvr>
    <a:masterClrMapping/>
  </p:clrMapOvr>
</p:sld>
</file>

<file path=ppt/theme/theme1.xml><?xml version="1.0" encoding="utf-8"?>
<a:theme xmlns:a="http://schemas.openxmlformats.org/drawingml/2006/main" name="21版53中考主题1">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64.xml.rels><?xml version="1.0" encoding="UTF-8" standalone="yes"?>
<Relationships xmlns="http://schemas.openxmlformats.org/package/2006/relationships"><Relationship Id="rId1" Type="http://schemas.openxmlformats.org/officeDocument/2006/relationships/customXmlProps" Target="itemProps164.xml"/></Relationships>
</file>

<file path=customXml/_rels/item165.xml.rels><?xml version="1.0" encoding="UTF-8" standalone="yes"?>
<Relationships xmlns="http://schemas.openxmlformats.org/package/2006/relationships"><Relationship Id="rId1" Type="http://schemas.openxmlformats.org/officeDocument/2006/relationships/customXmlProps" Target="itemProps165.xml"/></Relationships>
</file>

<file path=customXml/_rels/item166.xml.rels><?xml version="1.0" encoding="UTF-8" standalone="yes"?>
<Relationships xmlns="http://schemas.openxmlformats.org/package/2006/relationships"><Relationship Id="rId1" Type="http://schemas.openxmlformats.org/officeDocument/2006/relationships/customXmlProps" Target="itemProps166.xml"/></Relationships>
</file>

<file path=customXml/_rels/item167.xml.rels><?xml version="1.0" encoding="UTF-8" standalone="yes"?>
<Relationships xmlns="http://schemas.openxmlformats.org/package/2006/relationships"><Relationship Id="rId1" Type="http://schemas.openxmlformats.org/officeDocument/2006/relationships/customXmlProps" Target="itemProps167.xml"/></Relationships>
</file>

<file path=customXml/_rels/item168.xml.rels><?xml version="1.0" encoding="UTF-8" standalone="yes"?>
<Relationships xmlns="http://schemas.openxmlformats.org/package/2006/relationships"><Relationship Id="rId1" Type="http://schemas.openxmlformats.org/officeDocument/2006/relationships/customXmlProps" Target="itemProps168.xml"/></Relationships>
</file>

<file path=customXml/_rels/item169.xml.rels><?xml version="1.0" encoding="UTF-8" standalone="yes"?>
<Relationships xmlns="http://schemas.openxmlformats.org/package/2006/relationships"><Relationship Id="rId1" Type="http://schemas.openxmlformats.org/officeDocument/2006/relationships/customXmlProps" Target="itemProps169.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70.xml.rels><?xml version="1.0" encoding="UTF-8" standalone="yes"?>
<Relationships xmlns="http://schemas.openxmlformats.org/package/2006/relationships"><Relationship Id="rId1" Type="http://schemas.openxmlformats.org/officeDocument/2006/relationships/customXmlProps" Target="itemProps170.xml"/></Relationships>
</file>

<file path=customXml/_rels/item171.xml.rels><?xml version="1.0" encoding="UTF-8" standalone="yes"?>
<Relationships xmlns="http://schemas.openxmlformats.org/package/2006/relationships"><Relationship Id="rId1" Type="http://schemas.openxmlformats.org/officeDocument/2006/relationships/customXmlProps" Target="itemProps171.xml"/></Relationships>
</file>

<file path=customXml/_rels/item172.xml.rels><?xml version="1.0" encoding="UTF-8" standalone="yes"?>
<Relationships xmlns="http://schemas.openxmlformats.org/package/2006/relationships"><Relationship Id="rId1" Type="http://schemas.openxmlformats.org/officeDocument/2006/relationships/customXmlProps" Target="itemProps172.xml"/></Relationships>
</file>

<file path=customXml/_rels/item173.xml.rels><?xml version="1.0" encoding="UTF-8" standalone="yes"?>
<Relationships xmlns="http://schemas.openxmlformats.org/package/2006/relationships"><Relationship Id="rId1" Type="http://schemas.openxmlformats.org/officeDocument/2006/relationships/customXmlProps" Target="itemProps173.xml"/></Relationships>
</file>

<file path=customXml/_rels/item174.xml.rels><?xml version="1.0" encoding="UTF-8" standalone="yes"?>
<Relationships xmlns="http://schemas.openxmlformats.org/package/2006/relationships"><Relationship Id="rId1" Type="http://schemas.openxmlformats.org/officeDocument/2006/relationships/customXmlProps" Target="itemProps174.xml"/></Relationships>
</file>

<file path=customXml/_rels/item175.xml.rels><?xml version="1.0" encoding="UTF-8" standalone="yes"?>
<Relationships xmlns="http://schemas.openxmlformats.org/package/2006/relationships"><Relationship Id="rId1" Type="http://schemas.openxmlformats.org/officeDocument/2006/relationships/customXmlProps" Target="itemProps175.xml"/></Relationships>
</file>

<file path=customXml/_rels/item176.xml.rels><?xml version="1.0" encoding="UTF-8" standalone="yes"?>
<Relationships xmlns="http://schemas.openxmlformats.org/package/2006/relationships"><Relationship Id="rId1" Type="http://schemas.openxmlformats.org/officeDocument/2006/relationships/customXmlProps" Target="itemProps176.xml"/></Relationships>
</file>

<file path=customXml/_rels/item177.xml.rels><?xml version="1.0" encoding="UTF-8" standalone="yes"?>
<Relationships xmlns="http://schemas.openxmlformats.org/package/2006/relationships"><Relationship Id="rId1" Type="http://schemas.openxmlformats.org/officeDocument/2006/relationships/customXmlProps" Target="itemProps177.xml"/></Relationships>
</file>

<file path=customXml/_rels/item178.xml.rels><?xml version="1.0" encoding="UTF-8" standalone="yes"?>
<Relationships xmlns="http://schemas.openxmlformats.org/package/2006/relationships"><Relationship Id="rId1" Type="http://schemas.openxmlformats.org/officeDocument/2006/relationships/customXmlProps" Target="itemProps178.xml"/></Relationships>
</file>

<file path=customXml/_rels/item179.xml.rels><?xml version="1.0" encoding="UTF-8" standalone="yes"?>
<Relationships xmlns="http://schemas.openxmlformats.org/package/2006/relationships"><Relationship Id="rId1" Type="http://schemas.openxmlformats.org/officeDocument/2006/relationships/customXmlProps" Target="itemProps179.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80.xml.rels><?xml version="1.0" encoding="UTF-8" standalone="yes"?>
<Relationships xmlns="http://schemas.openxmlformats.org/package/2006/relationships"><Relationship Id="rId1" Type="http://schemas.openxmlformats.org/officeDocument/2006/relationships/customXmlProps" Target="itemProps180.xml"/></Relationships>
</file>

<file path=customXml/_rels/item181.xml.rels><?xml version="1.0" encoding="UTF-8" standalone="yes"?>
<Relationships xmlns="http://schemas.openxmlformats.org/package/2006/relationships"><Relationship Id="rId1" Type="http://schemas.openxmlformats.org/officeDocument/2006/relationships/customXmlProps" Target="itemProps181.xml"/></Relationships>
</file>

<file path=customXml/_rels/item182.xml.rels><?xml version="1.0" encoding="UTF-8" standalone="yes"?>
<Relationships xmlns="http://schemas.openxmlformats.org/package/2006/relationships"><Relationship Id="rId1" Type="http://schemas.openxmlformats.org/officeDocument/2006/relationships/customXmlProps" Target="itemProps182.xml"/></Relationships>
</file>

<file path=customXml/_rels/item183.xml.rels><?xml version="1.0" encoding="UTF-8" standalone="yes"?>
<Relationships xmlns="http://schemas.openxmlformats.org/package/2006/relationships"><Relationship Id="rId1" Type="http://schemas.openxmlformats.org/officeDocument/2006/relationships/customXmlProps" Target="itemProps183.xml"/></Relationships>
</file>

<file path=customXml/_rels/item184.xml.rels><?xml version="1.0" encoding="UTF-8" standalone="yes"?>
<Relationships xmlns="http://schemas.openxmlformats.org/package/2006/relationships"><Relationship Id="rId1" Type="http://schemas.openxmlformats.org/officeDocument/2006/relationships/customXmlProps" Target="itemProps184.xml"/></Relationships>
</file>

<file path=customXml/_rels/item185.xml.rels><?xml version="1.0" encoding="UTF-8" standalone="yes"?>
<Relationships xmlns="http://schemas.openxmlformats.org/package/2006/relationships"><Relationship Id="rId1" Type="http://schemas.openxmlformats.org/officeDocument/2006/relationships/customXmlProps" Target="itemProps185.xml"/></Relationships>
</file>

<file path=customXml/_rels/item186.xml.rels><?xml version="1.0" encoding="UTF-8" standalone="yes"?>
<Relationships xmlns="http://schemas.openxmlformats.org/package/2006/relationships"><Relationship Id="rId1" Type="http://schemas.openxmlformats.org/officeDocument/2006/relationships/customXmlProps" Target="itemProps186.xml"/></Relationships>
</file>

<file path=customXml/_rels/item187.xml.rels><?xml version="1.0" encoding="UTF-8" standalone="yes"?>
<Relationships xmlns="http://schemas.openxmlformats.org/package/2006/relationships"><Relationship Id="rId1" Type="http://schemas.openxmlformats.org/officeDocument/2006/relationships/customXmlProps" Target="itemProps187.xml"/></Relationships>
</file>

<file path=customXml/_rels/item188.xml.rels><?xml version="1.0" encoding="UTF-8" standalone="yes"?>
<Relationships xmlns="http://schemas.openxmlformats.org/package/2006/relationships"><Relationship Id="rId1" Type="http://schemas.openxmlformats.org/officeDocument/2006/relationships/customXmlProps" Target="itemProps188.xml"/></Relationships>
</file>

<file path=customXml/_rels/item189.xml.rels><?xml version="1.0" encoding="UTF-8" standalone="yes"?>
<Relationships xmlns="http://schemas.openxmlformats.org/package/2006/relationships"><Relationship Id="rId1" Type="http://schemas.openxmlformats.org/officeDocument/2006/relationships/customXmlProps" Target="itemProps189.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190.xml.rels><?xml version="1.0" encoding="UTF-8" standalone="yes"?>
<Relationships xmlns="http://schemas.openxmlformats.org/package/2006/relationships"><Relationship Id="rId1" Type="http://schemas.openxmlformats.org/officeDocument/2006/relationships/customXmlProps" Target="itemProps190.xml"/></Relationships>
</file>

<file path=customXml/_rels/item191.xml.rels><?xml version="1.0" encoding="UTF-8" standalone="yes"?>
<Relationships xmlns="http://schemas.openxmlformats.org/package/2006/relationships"><Relationship Id="rId1" Type="http://schemas.openxmlformats.org/officeDocument/2006/relationships/customXmlProps" Target="itemProps191.xml"/></Relationships>
</file>

<file path=customXml/_rels/item192.xml.rels><?xml version="1.0" encoding="UTF-8" standalone="yes"?>
<Relationships xmlns="http://schemas.openxmlformats.org/package/2006/relationships"><Relationship Id="rId1" Type="http://schemas.openxmlformats.org/officeDocument/2006/relationships/customXmlProps" Target="itemProps192.xml"/></Relationships>
</file>

<file path=customXml/_rels/item193.xml.rels><?xml version="1.0" encoding="UTF-8" standalone="yes"?>
<Relationships xmlns="http://schemas.openxmlformats.org/package/2006/relationships"><Relationship Id="rId1" Type="http://schemas.openxmlformats.org/officeDocument/2006/relationships/customXmlProps" Target="itemProps193.xml"/></Relationships>
</file>

<file path=customXml/_rels/item194.xml.rels><?xml version="1.0" encoding="UTF-8" standalone="yes"?>
<Relationships xmlns="http://schemas.openxmlformats.org/package/2006/relationships"><Relationship Id="rId1" Type="http://schemas.openxmlformats.org/officeDocument/2006/relationships/customXmlProps" Target="itemProps194.xml"/></Relationships>
</file>

<file path=customXml/_rels/item195.xml.rels><?xml version="1.0" encoding="UTF-8" standalone="yes"?>
<Relationships xmlns="http://schemas.openxmlformats.org/package/2006/relationships"><Relationship Id="rId1" Type="http://schemas.openxmlformats.org/officeDocument/2006/relationships/customXmlProps" Target="itemProps195.xml"/></Relationships>
</file>

<file path=customXml/_rels/item196.xml.rels><?xml version="1.0" encoding="UTF-8" standalone="yes"?>
<Relationships xmlns="http://schemas.openxmlformats.org/package/2006/relationships"><Relationship Id="rId1" Type="http://schemas.openxmlformats.org/officeDocument/2006/relationships/customXmlProps" Target="itemProps196.xml"/></Relationships>
</file>

<file path=customXml/_rels/item197.xml.rels><?xml version="1.0" encoding="UTF-8" standalone="yes"?>
<Relationships xmlns="http://schemas.openxmlformats.org/package/2006/relationships"><Relationship Id="rId1" Type="http://schemas.openxmlformats.org/officeDocument/2006/relationships/customXmlProps" Target="itemProps197.xml"/></Relationships>
</file>

<file path=customXml/_rels/item198.xml.rels><?xml version="1.0" encoding="UTF-8" standalone="yes"?>
<Relationships xmlns="http://schemas.openxmlformats.org/package/2006/relationships"><Relationship Id="rId1" Type="http://schemas.openxmlformats.org/officeDocument/2006/relationships/customXmlProps" Target="itemProps198.xml"/></Relationships>
</file>

<file path=customXml/_rels/item199.xml.rels><?xml version="1.0" encoding="UTF-8" standalone="yes"?>
<Relationships xmlns="http://schemas.openxmlformats.org/package/2006/relationships"><Relationship Id="rId1" Type="http://schemas.openxmlformats.org/officeDocument/2006/relationships/customXmlProps" Target="itemProps19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00.xml.rels><?xml version="1.0" encoding="UTF-8" standalone="yes"?>
<Relationships xmlns="http://schemas.openxmlformats.org/package/2006/relationships"><Relationship Id="rId1" Type="http://schemas.openxmlformats.org/officeDocument/2006/relationships/customXmlProps" Target="itemProps200.xml"/></Relationships>
</file>

<file path=customXml/_rels/item201.xml.rels><?xml version="1.0" encoding="UTF-8" standalone="yes"?>
<Relationships xmlns="http://schemas.openxmlformats.org/package/2006/relationships"><Relationship Id="rId1" Type="http://schemas.openxmlformats.org/officeDocument/2006/relationships/customXmlProps" Target="itemProps201.xml"/></Relationships>
</file>

<file path=customXml/_rels/item202.xml.rels><?xml version="1.0" encoding="UTF-8" standalone="yes"?>
<Relationships xmlns="http://schemas.openxmlformats.org/package/2006/relationships"><Relationship Id="rId1" Type="http://schemas.openxmlformats.org/officeDocument/2006/relationships/customXmlProps" Target="itemProps202.xml"/></Relationships>
</file>

<file path=customXml/_rels/item203.xml.rels><?xml version="1.0" encoding="UTF-8" standalone="yes"?>
<Relationships xmlns="http://schemas.openxmlformats.org/package/2006/relationships"><Relationship Id="rId1" Type="http://schemas.openxmlformats.org/officeDocument/2006/relationships/customXmlProps" Target="itemProps203.xml"/></Relationships>
</file>

<file path=customXml/_rels/item204.xml.rels><?xml version="1.0" encoding="UTF-8" standalone="yes"?>
<Relationships xmlns="http://schemas.openxmlformats.org/package/2006/relationships"><Relationship Id="rId1" Type="http://schemas.openxmlformats.org/officeDocument/2006/relationships/customXmlProps" Target="itemProps204.xml"/></Relationships>
</file>

<file path=customXml/_rels/item205.xml.rels><?xml version="1.0" encoding="UTF-8" standalone="yes"?>
<Relationships xmlns="http://schemas.openxmlformats.org/package/2006/relationships"><Relationship Id="rId1" Type="http://schemas.openxmlformats.org/officeDocument/2006/relationships/customXmlProps" Target="itemProps205.xml"/></Relationships>
</file>

<file path=customXml/_rels/item206.xml.rels><?xml version="1.0" encoding="UTF-8" standalone="yes"?>
<Relationships xmlns="http://schemas.openxmlformats.org/package/2006/relationships"><Relationship Id="rId1" Type="http://schemas.openxmlformats.org/officeDocument/2006/relationships/customXmlProps" Target="itemProps206.xml"/></Relationships>
</file>

<file path=customXml/_rels/item207.xml.rels><?xml version="1.0" encoding="UTF-8" standalone="yes"?>
<Relationships xmlns="http://schemas.openxmlformats.org/package/2006/relationships"><Relationship Id="rId1" Type="http://schemas.openxmlformats.org/officeDocument/2006/relationships/customXmlProps" Target="itemProps207.xml"/></Relationships>
</file>

<file path=customXml/_rels/item208.xml.rels><?xml version="1.0" encoding="UTF-8" standalone="yes"?>
<Relationships xmlns="http://schemas.openxmlformats.org/package/2006/relationships"><Relationship Id="rId1" Type="http://schemas.openxmlformats.org/officeDocument/2006/relationships/customXmlProps" Target="itemProps208.xml"/></Relationships>
</file>

<file path=customXml/_rels/item209.xml.rels><?xml version="1.0" encoding="UTF-8" standalone="yes"?>
<Relationships xmlns="http://schemas.openxmlformats.org/package/2006/relationships"><Relationship Id="rId1" Type="http://schemas.openxmlformats.org/officeDocument/2006/relationships/customXmlProps" Target="itemProps209.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10.xml.rels><?xml version="1.0" encoding="UTF-8" standalone="yes"?>
<Relationships xmlns="http://schemas.openxmlformats.org/package/2006/relationships"><Relationship Id="rId1" Type="http://schemas.openxmlformats.org/officeDocument/2006/relationships/customXmlProps" Target="itemProps210.xml"/></Relationships>
</file>

<file path=customXml/_rels/item211.xml.rels><?xml version="1.0" encoding="UTF-8" standalone="yes"?>
<Relationships xmlns="http://schemas.openxmlformats.org/package/2006/relationships"><Relationship Id="rId1" Type="http://schemas.openxmlformats.org/officeDocument/2006/relationships/customXmlProps" Target="itemProps211.xml"/></Relationships>
</file>

<file path=customXml/_rels/item212.xml.rels><?xml version="1.0" encoding="UTF-8" standalone="yes"?>
<Relationships xmlns="http://schemas.openxmlformats.org/package/2006/relationships"><Relationship Id="rId1" Type="http://schemas.openxmlformats.org/officeDocument/2006/relationships/customXmlProps" Target="itemProps212.xml"/></Relationships>
</file>

<file path=customXml/_rels/item213.xml.rels><?xml version="1.0" encoding="UTF-8" standalone="yes"?>
<Relationships xmlns="http://schemas.openxmlformats.org/package/2006/relationships"><Relationship Id="rId1" Type="http://schemas.openxmlformats.org/officeDocument/2006/relationships/customXmlProps" Target="itemProps213.xml"/></Relationships>
</file>

<file path=customXml/_rels/item214.xml.rels><?xml version="1.0" encoding="UTF-8" standalone="yes"?>
<Relationships xmlns="http://schemas.openxmlformats.org/package/2006/relationships"><Relationship Id="rId1" Type="http://schemas.openxmlformats.org/officeDocument/2006/relationships/customXmlProps" Target="itemProps214.xml"/></Relationships>
</file>

<file path=customXml/_rels/item215.xml.rels><?xml version="1.0" encoding="UTF-8" standalone="yes"?>
<Relationships xmlns="http://schemas.openxmlformats.org/package/2006/relationships"><Relationship Id="rId1" Type="http://schemas.openxmlformats.org/officeDocument/2006/relationships/customXmlProps" Target="itemProps215.xml"/></Relationships>
</file>

<file path=customXml/_rels/item216.xml.rels><?xml version="1.0" encoding="UTF-8" standalone="yes"?>
<Relationships xmlns="http://schemas.openxmlformats.org/package/2006/relationships"><Relationship Id="rId1" Type="http://schemas.openxmlformats.org/officeDocument/2006/relationships/customXmlProps" Target="itemProps216.xml"/></Relationships>
</file>

<file path=customXml/_rels/item217.xml.rels><?xml version="1.0" encoding="UTF-8" standalone="yes"?>
<Relationships xmlns="http://schemas.openxmlformats.org/package/2006/relationships"><Relationship Id="rId1" Type="http://schemas.openxmlformats.org/officeDocument/2006/relationships/customXmlProps" Target="itemProps217.xml"/></Relationships>
</file>

<file path=customXml/_rels/item218.xml.rels><?xml version="1.0" encoding="UTF-8" standalone="yes"?>
<Relationships xmlns="http://schemas.openxmlformats.org/package/2006/relationships"><Relationship Id="rId1" Type="http://schemas.openxmlformats.org/officeDocument/2006/relationships/customXmlProps" Target="itemProps218.xml"/></Relationships>
</file>

<file path=customXml/_rels/item219.xml.rels><?xml version="1.0" encoding="UTF-8" standalone="yes"?>
<Relationships xmlns="http://schemas.openxmlformats.org/package/2006/relationships"><Relationship Id="rId1" Type="http://schemas.openxmlformats.org/officeDocument/2006/relationships/customXmlProps" Target="itemProps219.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20.xml.rels><?xml version="1.0" encoding="UTF-8" standalone="yes"?>
<Relationships xmlns="http://schemas.openxmlformats.org/package/2006/relationships"><Relationship Id="rId1" Type="http://schemas.openxmlformats.org/officeDocument/2006/relationships/customXmlProps" Target="itemProps220.xml"/></Relationships>
</file>

<file path=customXml/_rels/item221.xml.rels><?xml version="1.0" encoding="UTF-8" standalone="yes"?>
<Relationships xmlns="http://schemas.openxmlformats.org/package/2006/relationships"><Relationship Id="rId1" Type="http://schemas.openxmlformats.org/officeDocument/2006/relationships/customXmlProps" Target="itemProps221.xml"/></Relationships>
</file>

<file path=customXml/_rels/item222.xml.rels><?xml version="1.0" encoding="UTF-8" standalone="yes"?>
<Relationships xmlns="http://schemas.openxmlformats.org/package/2006/relationships"><Relationship Id="rId1" Type="http://schemas.openxmlformats.org/officeDocument/2006/relationships/customXmlProps" Target="itemProps222.xml"/></Relationships>
</file>

<file path=customXml/_rels/item223.xml.rels><?xml version="1.0" encoding="UTF-8" standalone="yes"?>
<Relationships xmlns="http://schemas.openxmlformats.org/package/2006/relationships"><Relationship Id="rId1" Type="http://schemas.openxmlformats.org/officeDocument/2006/relationships/customXmlProps" Target="itemProps223.xml"/></Relationships>
</file>

<file path=customXml/_rels/item224.xml.rels><?xml version="1.0" encoding="UTF-8" standalone="yes"?>
<Relationships xmlns="http://schemas.openxmlformats.org/package/2006/relationships"><Relationship Id="rId1" Type="http://schemas.openxmlformats.org/officeDocument/2006/relationships/customXmlProps" Target="itemProps224.xml"/></Relationships>
</file>

<file path=customXml/_rels/item225.xml.rels><?xml version="1.0" encoding="UTF-8" standalone="yes"?>
<Relationships xmlns="http://schemas.openxmlformats.org/package/2006/relationships"><Relationship Id="rId1" Type="http://schemas.openxmlformats.org/officeDocument/2006/relationships/customXmlProps" Target="itemProps225.xml"/></Relationships>
</file>

<file path=customXml/_rels/item226.xml.rels><?xml version="1.0" encoding="UTF-8" standalone="yes"?>
<Relationships xmlns="http://schemas.openxmlformats.org/package/2006/relationships"><Relationship Id="rId1" Type="http://schemas.openxmlformats.org/officeDocument/2006/relationships/customXmlProps" Target="itemProps226.xml"/></Relationships>
</file>

<file path=customXml/_rels/item227.xml.rels><?xml version="1.0" encoding="UTF-8" standalone="yes"?>
<Relationships xmlns="http://schemas.openxmlformats.org/package/2006/relationships"><Relationship Id="rId1" Type="http://schemas.openxmlformats.org/officeDocument/2006/relationships/customXmlProps" Target="itemProps227.xml"/></Relationships>
</file>

<file path=customXml/_rels/item228.xml.rels><?xml version="1.0" encoding="UTF-8" standalone="yes"?>
<Relationships xmlns="http://schemas.openxmlformats.org/package/2006/relationships"><Relationship Id="rId1" Type="http://schemas.openxmlformats.org/officeDocument/2006/relationships/customXmlProps" Target="itemProps228.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dell</UserName>
  <CompanyName/>
  <MachineID>A189</MachineID>
  <ToolID>ljRTAAAAKGU=</ToolID>
  <Data><![CDATA[bGpSVEFBQUFLR1U9]]></Data>
</CustomerInfo>
</file>

<file path=customXml/item10.xml><?xml version="1.0" encoding="utf-8"?>
<CustomerInfo>
  <UserName>dell</UserName>
  <CompanyName/>
  <MachineID>A189</MachineID>
  <ToolID>ljRTAAAAKGU=</ToolID>
  <Data><![CDATA[bGpSVEFBQUFLR1U9]]></Data>
</CustomerInfo>
</file>

<file path=customXml/item100.xml><?xml version="1.0" encoding="utf-8"?>
<CustomerInfo>
  <UserName>dell</UserName>
  <CompanyName/>
  <MachineID>A189</MachineID>
  <ToolID>ljRTAAAAKGU=</ToolID>
  <Data><![CDATA[bGpSVEFBQUFLR1U9]]></Data>
</CustomerInfo>
</file>

<file path=customXml/item101.xml><?xml version="1.0" encoding="utf-8"?>
<CustomerInfo>
  <UserName>dell</UserName>
  <CompanyName/>
  <MachineID>A189</MachineID>
  <ToolID>ljRTAAAAKGU=</ToolID>
  <Data><![CDATA[bGpSVEFBQUFLR1U9]]></Data>
</CustomerInfo>
</file>

<file path=customXml/item102.xml><?xml version="1.0" encoding="utf-8"?>
<CustomerInfo>
  <UserName>dell</UserName>
  <CompanyName/>
  <MachineID>A189</MachineID>
  <ToolID>ljRTAAAAKGU=</ToolID>
  <Data><![CDATA[bGpSVEFBQUFLR1U9]]></Data>
</CustomerInfo>
</file>

<file path=customXml/item103.xml><?xml version="1.0" encoding="utf-8"?>
<CustomerInfo>
  <UserName>dell</UserName>
  <CompanyName/>
  <MachineID>A189</MachineID>
  <ToolID>ljRTAAAAKGU=</ToolID>
  <Data><![CDATA[bGpSVEFBQUFLR1U9]]></Data>
</CustomerInfo>
</file>

<file path=customXml/item104.xml><?xml version="1.0" encoding="utf-8"?>
<CustomerInfo>
  <UserName>dell</UserName>
  <CompanyName/>
  <MachineID>A189</MachineID>
  <ToolID>ljRTAAAAKGU=</ToolID>
  <Data><![CDATA[bGpSVEFBQUFLR1U9]]></Data>
</CustomerInfo>
</file>

<file path=customXml/item105.xml><?xml version="1.0" encoding="utf-8"?>
<CustomerInfo>
  <UserName>dell</UserName>
  <CompanyName/>
  <MachineID>A189</MachineID>
  <ToolID>ljRTAAAAKGU=</ToolID>
  <Data><![CDATA[bGpSVEFBQUFLR1U9]]></Data>
</CustomerInfo>
</file>

<file path=customXml/item106.xml><?xml version="1.0" encoding="utf-8"?>
<CustomerInfo>
  <UserName>dell</UserName>
  <CompanyName/>
  <MachineID>A189</MachineID>
  <ToolID>ljRTAAAAKGU=</ToolID>
  <Data><![CDATA[bGpSVEFBQUFLR1U9]]></Data>
</CustomerInfo>
</file>

<file path=customXml/item107.xml><?xml version="1.0" encoding="utf-8"?>
<CustomerInfo>
  <UserName>dell</UserName>
  <CompanyName/>
  <MachineID>A189</MachineID>
  <ToolID>ljRTAAAAKGU=</ToolID>
  <Data><![CDATA[bGpSVEFBQUFLR1U9]]></Data>
</CustomerInfo>
</file>

<file path=customXml/item108.xml><?xml version="1.0" encoding="utf-8"?>
<CustomerInfo>
  <UserName>dell</UserName>
  <CompanyName/>
  <MachineID>A189</MachineID>
  <ToolID>ljRTAAAAKGU=</ToolID>
  <Data><![CDATA[bGpSVEFBQUFLR1U9]]></Data>
</CustomerInfo>
</file>

<file path=customXml/item109.xml><?xml version="1.0" encoding="utf-8"?>
<CustomerInfo>
  <UserName>dell</UserName>
  <CompanyName/>
  <MachineID>A189</MachineID>
  <ToolID>ljRTAAAAKGU=</ToolID>
  <Data><![CDATA[bGpSVEFBQUFLR1U9]]></Data>
</CustomerInfo>
</file>

<file path=customXml/item11.xml><?xml version="1.0" encoding="utf-8"?>
<CustomerInfo>
  <UserName>dell</UserName>
  <CompanyName/>
  <MachineID>A189</MachineID>
  <ToolID>ljRTAAAAKGU=</ToolID>
  <Data><![CDATA[bGpSVEFBQUFLR1U9]]></Data>
</CustomerInfo>
</file>

<file path=customXml/item110.xml><?xml version="1.0" encoding="utf-8"?>
<CustomerInfo>
  <UserName>dell</UserName>
  <CompanyName/>
  <MachineID>A189</MachineID>
  <ToolID>ljRTAAAAKGU=</ToolID>
  <Data><![CDATA[bGpSVEFBQUFLR1U9]]></Data>
</CustomerInfo>
</file>

<file path=customXml/item111.xml><?xml version="1.0" encoding="utf-8"?>
<CustomerInfo>
  <UserName>dell</UserName>
  <CompanyName/>
  <MachineID>A189</MachineID>
  <ToolID>ljRTAAAAKGU=</ToolID>
  <Data><![CDATA[bGpSVEFBQUFLR1U9]]></Data>
</CustomerInfo>
</file>

<file path=customXml/item112.xml><?xml version="1.0" encoding="utf-8"?>
<CustomerInfo>
  <UserName>dell</UserName>
  <CompanyName/>
  <MachineID>A189</MachineID>
  <ToolID>ljRTAAAAKGU=</ToolID>
  <Data><![CDATA[bGpSVEFBQUFLR1U9]]></Data>
</CustomerInfo>
</file>

<file path=customXml/item113.xml><?xml version="1.0" encoding="utf-8"?>
<CustomerInfo>
  <UserName>dell</UserName>
  <CompanyName/>
  <MachineID>A189</MachineID>
  <ToolID>ljRTAAAAKGU=</ToolID>
  <Data><![CDATA[bGpSVEFBQUFLR1U9]]></Data>
</CustomerInfo>
</file>

<file path=customXml/item114.xml><?xml version="1.0" encoding="utf-8"?>
<CustomerInfo>
  <UserName>dell</UserName>
  <CompanyName/>
  <MachineID>A189</MachineID>
  <ToolID>ljRTAAAAKGU=</ToolID>
  <Data><![CDATA[bGpSVEFBQUFLR1U9]]></Data>
</CustomerInfo>
</file>

<file path=customXml/item115.xml><?xml version="1.0" encoding="utf-8"?>
<CustomerInfo>
  <UserName>dell</UserName>
  <CompanyName/>
  <MachineID>A189</MachineID>
  <ToolID>ljRTAAAAKGU=</ToolID>
  <Data><![CDATA[bGpSVEFBQUFLR1U9]]></Data>
</CustomerInfo>
</file>

<file path=customXml/item116.xml><?xml version="1.0" encoding="utf-8"?>
<CustomerInfo>
  <UserName>dell</UserName>
  <CompanyName/>
  <MachineID>A189</MachineID>
  <ToolID>ljRTAAAAKGU=</ToolID>
  <Data><![CDATA[bGpSVEFBQUFLR1U9]]></Data>
</CustomerInfo>
</file>

<file path=customXml/item117.xml><?xml version="1.0" encoding="utf-8"?>
<CustomerInfo>
  <UserName>dell</UserName>
  <CompanyName/>
  <MachineID>A189</MachineID>
  <ToolID>ljRTAAAAKGU=</ToolID>
  <Data><![CDATA[bGpSVEFBQUFLR1U9]]></Data>
</CustomerInfo>
</file>

<file path=customXml/item118.xml><?xml version="1.0" encoding="utf-8"?>
<CustomerInfo>
  <UserName>dell</UserName>
  <CompanyName/>
  <MachineID>A189</MachineID>
  <ToolID>ljRTAAAAKGU=</ToolID>
  <Data><![CDATA[bGpSVEFBQUFLR1U9]]></Data>
</CustomerInfo>
</file>

<file path=customXml/item119.xml><?xml version="1.0" encoding="utf-8"?>
<CustomerInfo>
  <UserName>dell</UserName>
  <CompanyName/>
  <MachineID>A189</MachineID>
  <ToolID>ljRTAAAAKGU=</ToolID>
  <Data><![CDATA[bGpSVEFBQUFLR1U9]]></Data>
</CustomerInfo>
</file>

<file path=customXml/item12.xml><?xml version="1.0" encoding="utf-8"?>
<CustomerInfo>
  <UserName>dell</UserName>
  <CompanyName/>
  <MachineID>A189</MachineID>
  <ToolID>ljRTAAAAKGU=</ToolID>
  <Data><![CDATA[bGpSVEFBQUFLR1U9]]></Data>
</CustomerInfo>
</file>

<file path=customXml/item120.xml><?xml version="1.0" encoding="utf-8"?>
<CustomerInfo>
  <UserName>dell</UserName>
  <CompanyName/>
  <MachineID>A189</MachineID>
  <ToolID>ljRTAAAAKGU=</ToolID>
  <Data><![CDATA[bGpSVEFBQUFLR1U9]]></Data>
</CustomerInfo>
</file>

<file path=customXml/item121.xml><?xml version="1.0" encoding="utf-8"?>
<CustomerInfo>
  <UserName>dell</UserName>
  <CompanyName/>
  <MachineID>A189</MachineID>
  <ToolID>ljRTAAAAKGU=</ToolID>
  <Data><![CDATA[bGpSVEFBQUFLR1U9]]></Data>
</CustomerInfo>
</file>

<file path=customXml/item122.xml><?xml version="1.0" encoding="utf-8"?>
<CustomerInfo>
  <UserName>dell</UserName>
  <CompanyName/>
  <MachineID>A189</MachineID>
  <ToolID>ljRTAAAAKGU=</ToolID>
  <Data><![CDATA[bGpSVEFBQUFLR1U9]]></Data>
</CustomerInfo>
</file>

<file path=customXml/item123.xml><?xml version="1.0" encoding="utf-8"?>
<CustomerInfo>
  <UserName>dell</UserName>
  <CompanyName/>
  <MachineID>A189</MachineID>
  <ToolID>ljRTAAAAKGU=</ToolID>
  <Data><![CDATA[bGpSVEFBQUFLR1U9]]></Data>
</CustomerInfo>
</file>

<file path=customXml/item124.xml><?xml version="1.0" encoding="utf-8"?>
<CustomerInfo>
  <UserName>dell</UserName>
  <CompanyName/>
  <MachineID>A189</MachineID>
  <ToolID>ljRTAAAAKGU=</ToolID>
  <Data><![CDATA[bGpSVEFBQUFLR1U9]]></Data>
</CustomerInfo>
</file>

<file path=customXml/item125.xml><?xml version="1.0" encoding="utf-8"?>
<CustomerInfo>
  <UserName>dell</UserName>
  <CompanyName/>
  <MachineID>A189</MachineID>
  <ToolID>ljRTAAAAKGU=</ToolID>
  <Data><![CDATA[bGpSVEFBQUFLR1U9]]></Data>
</CustomerInfo>
</file>

<file path=customXml/item126.xml><?xml version="1.0" encoding="utf-8"?>
<CustomerInfo>
  <UserName>dell</UserName>
  <CompanyName/>
  <MachineID>A189</MachineID>
  <ToolID>ljRTAAAAKGU=</ToolID>
  <Data><![CDATA[bGpSVEFBQUFLR1U9]]></Data>
</CustomerInfo>
</file>

<file path=customXml/item127.xml><?xml version="1.0" encoding="utf-8"?>
<CustomerInfo>
  <UserName>dell</UserName>
  <CompanyName/>
  <MachineID>A189</MachineID>
  <ToolID>ljRTAAAAKGU=</ToolID>
  <Data><![CDATA[bGpSVEFBQUFLR1U9]]></Data>
</CustomerInfo>
</file>

<file path=customXml/item128.xml><?xml version="1.0" encoding="utf-8"?>
<CustomerInfo>
  <UserName>dell</UserName>
  <CompanyName/>
  <MachineID>A189</MachineID>
  <ToolID>ljRTAAAAKGU=</ToolID>
  <Data><![CDATA[bGpSVEFBQUFLR1U9]]></Data>
</CustomerInfo>
</file>

<file path=customXml/item129.xml><?xml version="1.0" encoding="utf-8"?>
<CustomerInfo>
  <UserName>dell</UserName>
  <CompanyName/>
  <MachineID>A189</MachineID>
  <ToolID>ljRTAAAAKGU=</ToolID>
  <Data><![CDATA[bGpSVEFBQUFLR1U9]]></Data>
</CustomerInfo>
</file>

<file path=customXml/item13.xml><?xml version="1.0" encoding="utf-8"?>
<CustomerInfo>
  <UserName>dell</UserName>
  <CompanyName/>
  <MachineID>A189</MachineID>
  <ToolID>ljRTAAAAKGU=</ToolID>
  <Data><![CDATA[bGpSVEFBQUFLR1U9]]></Data>
</CustomerInfo>
</file>

<file path=customXml/item130.xml><?xml version="1.0" encoding="utf-8"?>
<CustomerInfo>
  <UserName>dell</UserName>
  <CompanyName/>
  <MachineID>A189</MachineID>
  <ToolID>ljRTAAAAKGU=</ToolID>
  <Data><![CDATA[bGpSVEFBQUFLR1U9]]></Data>
</CustomerInfo>
</file>

<file path=customXml/item131.xml><?xml version="1.0" encoding="utf-8"?>
<CustomerInfo>
  <UserName>dell</UserName>
  <CompanyName/>
  <MachineID>A189</MachineID>
  <ToolID>ljRTAAAAKGU=</ToolID>
  <Data><![CDATA[bGpSVEFBQUFLR1U9]]></Data>
</CustomerInfo>
</file>

<file path=customXml/item132.xml><?xml version="1.0" encoding="utf-8"?>
<CustomerInfo>
  <UserName>dell</UserName>
  <CompanyName/>
  <MachineID>A189</MachineID>
  <ToolID>ljRTAAAAKGU=</ToolID>
  <Data><![CDATA[bGpSVEFBQUFLR1U9]]></Data>
</CustomerInfo>
</file>

<file path=customXml/item133.xml><?xml version="1.0" encoding="utf-8"?>
<CustomerInfo>
  <UserName>dell</UserName>
  <CompanyName/>
  <MachineID>A189</MachineID>
  <ToolID>ljRTAAAAKGU=</ToolID>
  <Data><![CDATA[bGpSVEFBQUFLR1U9]]></Data>
</CustomerInfo>
</file>

<file path=customXml/item134.xml><?xml version="1.0" encoding="utf-8"?>
<CustomerInfo>
  <UserName>dell</UserName>
  <CompanyName/>
  <MachineID>A189</MachineID>
  <ToolID>ljRTAAAAKGU=</ToolID>
  <Data><![CDATA[bGpSVEFBQUFLR1U9]]></Data>
</CustomerInfo>
</file>

<file path=customXml/item135.xml><?xml version="1.0" encoding="utf-8"?>
<CustomerInfo>
  <UserName>dell</UserName>
  <CompanyName/>
  <MachineID>A189</MachineID>
  <ToolID>ljRTAAAAKGU=</ToolID>
  <Data><![CDATA[bGpSVEFBQUFLR1U9]]></Data>
</CustomerInfo>
</file>

<file path=customXml/item136.xml><?xml version="1.0" encoding="utf-8"?>
<CustomerInfo>
  <UserName>dell</UserName>
  <CompanyName/>
  <MachineID>A189</MachineID>
  <ToolID>ljRTAAAAKGU=</ToolID>
  <Data><![CDATA[bGpSVEFBQUFLR1U9]]></Data>
</CustomerInfo>
</file>

<file path=customXml/item137.xml><?xml version="1.0" encoding="utf-8"?>
<CustomerInfo>
  <UserName>dell</UserName>
  <CompanyName/>
  <MachineID>A189</MachineID>
  <ToolID>ljRTAAAAKGU=</ToolID>
  <Data><![CDATA[bGpSVEFBQUFLR1U9]]></Data>
</CustomerInfo>
</file>

<file path=customXml/item138.xml><?xml version="1.0" encoding="utf-8"?>
<CustomerInfo>
  <UserName>dell</UserName>
  <CompanyName/>
  <MachineID>A189</MachineID>
  <ToolID>ljRTAAAAKGU=</ToolID>
  <Data><![CDATA[bGpSVEFBQUFLR1U9]]></Data>
</CustomerInfo>
</file>

<file path=customXml/item139.xml><?xml version="1.0" encoding="utf-8"?>
<CustomerInfo>
  <UserName>dell</UserName>
  <CompanyName/>
  <MachineID>A189</MachineID>
  <ToolID>ljRTAAAAKGU=</ToolID>
  <Data><![CDATA[bGpSVEFBQUFLR1U9]]></Data>
</CustomerInfo>
</file>

<file path=customXml/item14.xml><?xml version="1.0" encoding="utf-8"?>
<CustomerInfo>
  <UserName>dell</UserName>
  <CompanyName/>
  <MachineID>A189</MachineID>
  <ToolID>ljRTAAAAKGU=</ToolID>
  <Data><![CDATA[bGpSVEFBQUFLR1U9]]></Data>
</CustomerInfo>
</file>

<file path=customXml/item140.xml><?xml version="1.0" encoding="utf-8"?>
<CustomerInfo>
  <UserName>dell</UserName>
  <CompanyName/>
  <MachineID>A189</MachineID>
  <ToolID>ljRTAAAAKGU=</ToolID>
  <Data><![CDATA[bGpSVEFBQUFLR1U9]]></Data>
</CustomerInfo>
</file>

<file path=customXml/item141.xml><?xml version="1.0" encoding="utf-8"?>
<CustomerInfo>
  <UserName>dell</UserName>
  <CompanyName/>
  <MachineID>A189</MachineID>
  <ToolID>ljRTAAAAKGU=</ToolID>
  <Data><![CDATA[bGpSVEFBQUFLR1U9]]></Data>
</CustomerInfo>
</file>

<file path=customXml/item142.xml><?xml version="1.0" encoding="utf-8"?>
<CustomerInfo>
  <UserName>dell</UserName>
  <CompanyName/>
  <MachineID>A189</MachineID>
  <ToolID>ljRTAAAAKGU=</ToolID>
  <Data><![CDATA[bGpSVEFBQUFLR1U9]]></Data>
</CustomerInfo>
</file>

<file path=customXml/item143.xml><?xml version="1.0" encoding="utf-8"?>
<CustomerInfo>
  <UserName>dell</UserName>
  <CompanyName/>
  <MachineID>A189</MachineID>
  <ToolID>ljRTAAAAKGU=</ToolID>
  <Data><![CDATA[bGpSVEFBQUFLR1U9]]></Data>
</CustomerInfo>
</file>

<file path=customXml/item144.xml><?xml version="1.0" encoding="utf-8"?>
<CustomerInfo>
  <UserName>dell</UserName>
  <CompanyName/>
  <MachineID>A189</MachineID>
  <ToolID>ljRTAAAAKGU=</ToolID>
  <Data><![CDATA[bGpSVEFBQUFLR1U9]]></Data>
</CustomerInfo>
</file>

<file path=customXml/item145.xml><?xml version="1.0" encoding="utf-8"?>
<CustomerInfo>
  <UserName>dell</UserName>
  <CompanyName/>
  <MachineID>A189</MachineID>
  <ToolID>ljRTAAAAKGU=</ToolID>
  <Data><![CDATA[bGpSVEFBQUFLR1U9]]></Data>
</CustomerInfo>
</file>

<file path=customXml/item146.xml><?xml version="1.0" encoding="utf-8"?>
<CustomerInfo>
  <UserName>dell</UserName>
  <CompanyName/>
  <MachineID>A189</MachineID>
  <ToolID>ljRTAAAAKGU=</ToolID>
  <Data><![CDATA[bGpSVEFBQUFLR1U9]]></Data>
</CustomerInfo>
</file>

<file path=customXml/item147.xml><?xml version="1.0" encoding="utf-8"?>
<CustomerInfo>
  <UserName>dell</UserName>
  <CompanyName/>
  <MachineID>A189</MachineID>
  <ToolID>ljRTAAAAKGU=</ToolID>
  <Data><![CDATA[bGpSVEFBQUFLR1U9]]></Data>
</CustomerInfo>
</file>

<file path=customXml/item148.xml><?xml version="1.0" encoding="utf-8"?>
<CustomerInfo>
  <UserName>dell</UserName>
  <CompanyName/>
  <MachineID>A189</MachineID>
  <ToolID>ljRTAAAAKGU=</ToolID>
  <Data><![CDATA[bGpSVEFBQUFLR1U9]]></Data>
</CustomerInfo>
</file>

<file path=customXml/item149.xml><?xml version="1.0" encoding="utf-8"?>
<CustomerInfo>
  <UserName>dell</UserName>
  <CompanyName/>
  <MachineID>A189</MachineID>
  <ToolID>ljRTAAAAKGU=</ToolID>
  <Data><![CDATA[bGpSVEFBQUFLR1U9]]></Data>
</CustomerInfo>
</file>

<file path=customXml/item15.xml><?xml version="1.0" encoding="utf-8"?>
<CustomerInfo>
  <UserName>dell</UserName>
  <CompanyName/>
  <MachineID>A189</MachineID>
  <ToolID>ljRTAAAAKGU=</ToolID>
  <Data><![CDATA[bGpSVEFBQUFLR1U9]]></Data>
</CustomerInfo>
</file>

<file path=customXml/item150.xml><?xml version="1.0" encoding="utf-8"?>
<CustomerInfo>
  <UserName>dell</UserName>
  <CompanyName/>
  <MachineID>A189</MachineID>
  <ToolID>ljRTAAAAKGU=</ToolID>
  <Data><![CDATA[bGpSVEFBQUFLR1U9]]></Data>
</CustomerInfo>
</file>

<file path=customXml/item151.xml><?xml version="1.0" encoding="utf-8"?>
<CustomerInfo>
  <UserName>dell</UserName>
  <CompanyName/>
  <MachineID>A189</MachineID>
  <ToolID>ljRTAAAAKGU=</ToolID>
  <Data><![CDATA[bGpSVEFBQUFLR1U9]]></Data>
</CustomerInfo>
</file>

<file path=customXml/item152.xml><?xml version="1.0" encoding="utf-8"?>
<CustomerInfo>
  <UserName>dell</UserName>
  <CompanyName/>
  <MachineID>A189</MachineID>
  <ToolID>ljRTAAAAKGU=</ToolID>
  <Data><![CDATA[bGpSVEFBQUFLR1U9]]></Data>
</CustomerInfo>
</file>

<file path=customXml/item153.xml><?xml version="1.0" encoding="utf-8"?>
<CustomerInfo>
  <UserName>dell</UserName>
  <CompanyName/>
  <MachineID>A189</MachineID>
  <ToolID>ljRTAAAAKGU=</ToolID>
  <Data><![CDATA[bGpSVEFBQUFLR1U9]]></Data>
</CustomerInfo>
</file>

<file path=customXml/item154.xml><?xml version="1.0" encoding="utf-8"?>
<CustomerInfo>
  <UserName>dell</UserName>
  <CompanyName/>
  <MachineID>A189</MachineID>
  <ToolID>ljRTAAAAKGU=</ToolID>
  <Data><![CDATA[bGpSVEFBQUFLR1U9]]></Data>
</CustomerInfo>
</file>

<file path=customXml/item155.xml><?xml version="1.0" encoding="utf-8"?>
<CustomerInfo>
  <UserName>dell</UserName>
  <CompanyName/>
  <MachineID>A189</MachineID>
  <ToolID>ljRTAAAAKGU=</ToolID>
  <Data><![CDATA[bGpSVEFBQUFLR1U9]]></Data>
</CustomerInfo>
</file>

<file path=customXml/item156.xml><?xml version="1.0" encoding="utf-8"?>
<CustomerInfo>
  <UserName>dell</UserName>
  <CompanyName/>
  <MachineID>A189</MachineID>
  <ToolID>ljRTAAAAKGU=</ToolID>
  <Data><![CDATA[bGpSVEFBQUFLR1U9]]></Data>
</CustomerInfo>
</file>

<file path=customXml/item157.xml><?xml version="1.0" encoding="utf-8"?>
<CustomerInfo>
  <UserName>dell</UserName>
  <CompanyName/>
  <MachineID>A189</MachineID>
  <ToolID>ljRTAAAAKGU=</ToolID>
  <Data><![CDATA[bGpSVEFBQUFLR1U9]]></Data>
</CustomerInfo>
</file>

<file path=customXml/item158.xml><?xml version="1.0" encoding="utf-8"?>
<CustomerInfo>
  <UserName>dell</UserName>
  <CompanyName/>
  <MachineID>A189</MachineID>
  <ToolID>ljRTAAAAKGU=</ToolID>
  <Data><![CDATA[bGpSVEFBQUFLR1U9]]></Data>
</CustomerInfo>
</file>

<file path=customXml/item159.xml><?xml version="1.0" encoding="utf-8"?>
<CustomerInfo>
  <UserName>dell</UserName>
  <CompanyName/>
  <MachineID>A189</MachineID>
  <ToolID>ljRTAAAAKGU=</ToolID>
  <Data><![CDATA[bGpSVEFBQUFLR1U9]]></Data>
</CustomerInfo>
</file>

<file path=customXml/item16.xml><?xml version="1.0" encoding="utf-8"?>
<CustomerInfo>
  <UserName>dell</UserName>
  <CompanyName/>
  <MachineID>A189</MachineID>
  <ToolID>ljRTAAAAKGU=</ToolID>
  <Data><![CDATA[bGpSVEFBQUFLR1U9]]></Data>
</CustomerInfo>
</file>

<file path=customXml/item160.xml><?xml version="1.0" encoding="utf-8"?>
<CustomerInfo>
  <UserName>dell</UserName>
  <CompanyName/>
  <MachineID>A189</MachineID>
  <ToolID>ljRTAAAAKGU=</ToolID>
  <Data><![CDATA[bGpSVEFBQUFLR1U9]]></Data>
</CustomerInfo>
</file>

<file path=customXml/item161.xml><?xml version="1.0" encoding="utf-8"?>
<CustomerInfo>
  <UserName>dell</UserName>
  <CompanyName/>
  <MachineID>A189</MachineID>
  <ToolID>ljRTAAAAKGU=</ToolID>
  <Data><![CDATA[bGpSVEFBQUFLR1U9]]></Data>
</CustomerInfo>
</file>

<file path=customXml/item162.xml><?xml version="1.0" encoding="utf-8"?>
<CustomerInfo>
  <UserName>dell</UserName>
  <CompanyName/>
  <MachineID>A189</MachineID>
  <ToolID>ljRTAAAAKGU=</ToolID>
  <Data><![CDATA[bGpSVEFBQUFLR1U9]]></Data>
</CustomerInfo>
</file>

<file path=customXml/item163.xml><?xml version="1.0" encoding="utf-8"?>
<CustomerInfo>
  <UserName>dell</UserName>
  <CompanyName/>
  <MachineID>A189</MachineID>
  <ToolID>ljRTAAAAKGU=</ToolID>
  <Data><![CDATA[bGpSVEFBQUFLR1U9]]></Data>
</CustomerInfo>
</file>

<file path=customXml/item164.xml><?xml version="1.0" encoding="utf-8"?>
<CustomerInfo>
  <UserName>dell</UserName>
  <CompanyName/>
  <MachineID>A189</MachineID>
  <ToolID>ljRTAAAAKGU=</ToolID>
  <Data><![CDATA[bGpSVEFBQUFLR1U9]]></Data>
</CustomerInfo>
</file>

<file path=customXml/item165.xml><?xml version="1.0" encoding="utf-8"?>
<CustomerInfo>
  <UserName>dell</UserName>
  <CompanyName/>
  <MachineID>A189</MachineID>
  <ToolID>ljRTAAAAKGU=</ToolID>
  <Data><![CDATA[bGpSVEFBQUFLR1U9]]></Data>
</CustomerInfo>
</file>

<file path=customXml/item166.xml><?xml version="1.0" encoding="utf-8"?>
<CustomerInfo>
  <UserName>dell</UserName>
  <CompanyName/>
  <MachineID>A189</MachineID>
  <ToolID>ljRTAAAAKGU=</ToolID>
  <Data><![CDATA[bGpSVEFBQUFLR1U9]]></Data>
</CustomerInfo>
</file>

<file path=customXml/item167.xml><?xml version="1.0" encoding="utf-8"?>
<CustomerInfo>
  <UserName>dell</UserName>
  <CompanyName/>
  <MachineID>A189</MachineID>
  <ToolID>ljRTAAAAKGU=</ToolID>
  <Data><![CDATA[bGpSVEFBQUFLR1U9]]></Data>
</CustomerInfo>
</file>

<file path=customXml/item168.xml><?xml version="1.0" encoding="utf-8"?>
<CustomerInfo>
  <UserName>dell</UserName>
  <CompanyName/>
  <MachineID>A189</MachineID>
  <ToolID>ljRTAAAAKGU=</ToolID>
  <Data><![CDATA[bGpSVEFBQUFLR1U9]]></Data>
</CustomerInfo>
</file>

<file path=customXml/item169.xml><?xml version="1.0" encoding="utf-8"?>
<CustomerInfo>
  <UserName>dell</UserName>
  <CompanyName/>
  <MachineID>A189</MachineID>
  <ToolID>ljRTAAAAKGU=</ToolID>
  <Data><![CDATA[bGpSVEFBQUFLR1U9]]></Data>
</CustomerInfo>
</file>

<file path=customXml/item17.xml><?xml version="1.0" encoding="utf-8"?>
<CustomerInfo>
  <UserName>dell</UserName>
  <CompanyName/>
  <MachineID>A189</MachineID>
  <ToolID>ljRTAAAAKGU=</ToolID>
  <Data><![CDATA[bGpSVEFBQUFLR1U9]]></Data>
</CustomerInfo>
</file>

<file path=customXml/item170.xml><?xml version="1.0" encoding="utf-8"?>
<CustomerInfo>
  <UserName>dell</UserName>
  <CompanyName/>
  <MachineID>A189</MachineID>
  <ToolID>ljRTAAAAKGU=</ToolID>
  <Data><![CDATA[bGpSVEFBQUFLR1U9]]></Data>
</CustomerInfo>
</file>

<file path=customXml/item171.xml><?xml version="1.0" encoding="utf-8"?>
<CustomerInfo>
  <UserName>dell</UserName>
  <CompanyName/>
  <MachineID>A189</MachineID>
  <ToolID>ljRTAAAAKGU=</ToolID>
  <Data><![CDATA[bGpSVEFBQUFLR1U9]]></Data>
</CustomerInfo>
</file>

<file path=customXml/item172.xml><?xml version="1.0" encoding="utf-8"?>
<CustomerInfo>
  <UserName>dell</UserName>
  <CompanyName/>
  <MachineID>A189</MachineID>
  <ToolID>ljRTAAAAKGU=</ToolID>
  <Data><![CDATA[bGpSVEFBQUFLR1U9]]></Data>
</CustomerInfo>
</file>

<file path=customXml/item173.xml><?xml version="1.0" encoding="utf-8"?>
<CustomerInfo>
  <UserName>dell</UserName>
  <CompanyName/>
  <MachineID>A189</MachineID>
  <ToolID>ljRTAAAAKGU=</ToolID>
  <Data><![CDATA[bGpSVEFBQUFLR1U9]]></Data>
</CustomerInfo>
</file>

<file path=customXml/item174.xml><?xml version="1.0" encoding="utf-8"?>
<CustomerInfo>
  <UserName>dell</UserName>
  <CompanyName/>
  <MachineID>A189</MachineID>
  <ToolID>ljRTAAAAKGU=</ToolID>
  <Data><![CDATA[bGpSVEFBQUFLR1U9]]></Data>
</CustomerInfo>
</file>

<file path=customXml/item175.xml><?xml version="1.0" encoding="utf-8"?>
<CustomerInfo>
  <UserName>dell</UserName>
  <CompanyName/>
  <MachineID>A189</MachineID>
  <ToolID>ljRTAAAAKGU=</ToolID>
  <Data><![CDATA[bGpSVEFBQUFLR1U9]]></Data>
</CustomerInfo>
</file>

<file path=customXml/item176.xml><?xml version="1.0" encoding="utf-8"?>
<CustomerInfo>
  <UserName>dell</UserName>
  <CompanyName/>
  <MachineID>A189</MachineID>
  <ToolID>ljRTAAAAKGU=</ToolID>
  <Data><![CDATA[bGpSVEFBQUFLR1U9]]></Data>
</CustomerInfo>
</file>

<file path=customXml/item177.xml><?xml version="1.0" encoding="utf-8"?>
<CustomerInfo>
  <UserName>dell</UserName>
  <CompanyName/>
  <MachineID>A189</MachineID>
  <ToolID>ljRTAAAAKGU=</ToolID>
  <Data><![CDATA[bGpSVEFBQUFLR1U9]]></Data>
</CustomerInfo>
</file>

<file path=customXml/item178.xml><?xml version="1.0" encoding="utf-8"?>
<CustomerInfo>
  <UserName>dell</UserName>
  <CompanyName/>
  <MachineID>A189</MachineID>
  <ToolID>ljRTAAAAKGU=</ToolID>
  <Data><![CDATA[bGpSVEFBQUFLR1U9]]></Data>
</CustomerInfo>
</file>

<file path=customXml/item179.xml><?xml version="1.0" encoding="utf-8"?>
<CustomerInfo>
  <UserName>dell</UserName>
  <CompanyName/>
  <MachineID>A189</MachineID>
  <ToolID>ljRTAAAAKGU=</ToolID>
  <Data><![CDATA[bGpSVEFBQUFLR1U9]]></Data>
</CustomerInfo>
</file>

<file path=customXml/item18.xml><?xml version="1.0" encoding="utf-8"?>
<CustomerInfo>
  <UserName>dell</UserName>
  <CompanyName/>
  <MachineID>A189</MachineID>
  <ToolID>ljRTAAAAKGU=</ToolID>
  <Data><![CDATA[bGpSVEFBQUFLR1U9]]></Data>
</CustomerInfo>
</file>

<file path=customXml/item180.xml><?xml version="1.0" encoding="utf-8"?>
<CustomerInfo>
  <UserName>dell</UserName>
  <CompanyName/>
  <MachineID>A189</MachineID>
  <ToolID>ljRTAAAAKGU=</ToolID>
  <Data><![CDATA[bGpSVEFBQUFLR1U9]]></Data>
</CustomerInfo>
</file>

<file path=customXml/item181.xml><?xml version="1.0" encoding="utf-8"?>
<CustomerInfo>
  <UserName>dell</UserName>
  <CompanyName/>
  <MachineID>A189</MachineID>
  <ToolID>ljRTAAAAKGU=</ToolID>
  <Data><![CDATA[bGpSVEFBQUFLR1U9]]></Data>
</CustomerInfo>
</file>

<file path=customXml/item182.xml><?xml version="1.0" encoding="utf-8"?>
<CustomerInfo>
  <UserName>dell</UserName>
  <CompanyName/>
  <MachineID>A189</MachineID>
  <ToolID>ljRTAAAAKGU=</ToolID>
  <Data><![CDATA[bGpSVEFBQUFLR1U9]]></Data>
</CustomerInfo>
</file>

<file path=customXml/item183.xml><?xml version="1.0" encoding="utf-8"?>
<CustomerInfo>
  <UserName>dell</UserName>
  <CompanyName/>
  <MachineID>A189</MachineID>
  <ToolID>ljRTAAAAKGU=</ToolID>
  <Data><![CDATA[bGpSVEFBQUFLR1U9]]></Data>
</CustomerInfo>
</file>

<file path=customXml/item184.xml><?xml version="1.0" encoding="utf-8"?>
<CustomerInfo>
  <UserName>dell</UserName>
  <CompanyName/>
  <MachineID>A189</MachineID>
  <ToolID>ljRTAAAAKGU=</ToolID>
  <Data><![CDATA[bGpSVEFBQUFLR1U9]]></Data>
</CustomerInfo>
</file>

<file path=customXml/item185.xml><?xml version="1.0" encoding="utf-8"?>
<CustomerInfo>
  <UserName>dell</UserName>
  <CompanyName/>
  <MachineID>A189</MachineID>
  <ToolID>ljRTAAAAKGU=</ToolID>
  <Data><![CDATA[bGpSVEFBQUFLR1U9]]></Data>
</CustomerInfo>
</file>

<file path=customXml/item186.xml><?xml version="1.0" encoding="utf-8"?>
<CustomerInfo>
  <UserName>dell</UserName>
  <CompanyName/>
  <MachineID>A189</MachineID>
  <ToolID>ljRTAAAAKGU=</ToolID>
  <Data><![CDATA[bGpSVEFBQUFLR1U9]]></Data>
</CustomerInfo>
</file>

<file path=customXml/item187.xml><?xml version="1.0" encoding="utf-8"?>
<CustomerInfo>
  <UserName>dell</UserName>
  <CompanyName/>
  <MachineID>A189</MachineID>
  <ToolID>ljRTAAAAKGU=</ToolID>
  <Data><![CDATA[bGpSVEFBQUFLR1U9]]></Data>
</CustomerInfo>
</file>

<file path=customXml/item188.xml><?xml version="1.0" encoding="utf-8"?>
<CustomerInfo>
  <UserName>dell</UserName>
  <CompanyName/>
  <MachineID>A189</MachineID>
  <ToolID>ljRTAAAAKGU=</ToolID>
  <Data><![CDATA[bGpSVEFBQUFLR1U9]]></Data>
</CustomerInfo>
</file>

<file path=customXml/item189.xml><?xml version="1.0" encoding="utf-8"?>
<CustomerInfo>
  <UserName>dell</UserName>
  <CompanyName/>
  <MachineID>A189</MachineID>
  <ToolID>ljRTAAAAKGU=</ToolID>
  <Data><![CDATA[bGpSVEFBQUFLR1U9]]></Data>
</CustomerInfo>
</file>

<file path=customXml/item19.xml><?xml version="1.0" encoding="utf-8"?>
<CustomerInfo>
  <UserName>dell</UserName>
  <CompanyName/>
  <MachineID>A189</MachineID>
  <ToolID>ljRTAAAAKGU=</ToolID>
  <Data><![CDATA[bGpSVEFBQUFLR1U9]]></Data>
</CustomerInfo>
</file>

<file path=customXml/item190.xml><?xml version="1.0" encoding="utf-8"?>
<CustomerInfo>
  <UserName>dell</UserName>
  <CompanyName/>
  <MachineID>A189</MachineID>
  <ToolID>ljRTAAAAKGU=</ToolID>
  <Data><![CDATA[bGpSVEFBQUFLR1U9]]></Data>
</CustomerInfo>
</file>

<file path=customXml/item191.xml><?xml version="1.0" encoding="utf-8"?>
<CustomerInfo>
  <UserName>dell</UserName>
  <CompanyName/>
  <MachineID>A189</MachineID>
  <ToolID>ljRTAAAAKGU=</ToolID>
  <Data><![CDATA[bGpSVEFBQUFLR1U9]]></Data>
</CustomerInfo>
</file>

<file path=customXml/item192.xml><?xml version="1.0" encoding="utf-8"?>
<CustomerInfo>
  <UserName>dell</UserName>
  <CompanyName/>
  <MachineID>A189</MachineID>
  <ToolID>ljRTAAAAKGU=</ToolID>
  <Data><![CDATA[bGpSVEFBQUFLR1U9]]></Data>
</CustomerInfo>
</file>

<file path=customXml/item193.xml><?xml version="1.0" encoding="utf-8"?>
<CustomerInfo>
  <UserName>dell</UserName>
  <CompanyName/>
  <MachineID>A189</MachineID>
  <ToolID>ljRTAAAAKGU=</ToolID>
  <Data><![CDATA[bGpSVEFBQUFLR1U9]]></Data>
</CustomerInfo>
</file>

<file path=customXml/item194.xml><?xml version="1.0" encoding="utf-8"?>
<CustomerInfo>
  <UserName>dell</UserName>
  <CompanyName/>
  <MachineID>A189</MachineID>
  <ToolID>ljRTAAAAKGU=</ToolID>
  <Data><![CDATA[bGpSVEFBQUFLR1U9]]></Data>
</CustomerInfo>
</file>

<file path=customXml/item195.xml><?xml version="1.0" encoding="utf-8"?>
<CustomerInfo>
  <UserName>dell</UserName>
  <CompanyName/>
  <MachineID>A189</MachineID>
  <ToolID>ljRTAAAAKGU=</ToolID>
  <Data><![CDATA[bGpSVEFBQUFLR1U9]]></Data>
</CustomerInfo>
</file>

<file path=customXml/item196.xml><?xml version="1.0" encoding="utf-8"?>
<CustomerInfo>
  <UserName>dell</UserName>
  <CompanyName/>
  <MachineID>A189</MachineID>
  <ToolID>ljRTAAAAKGU=</ToolID>
  <Data><![CDATA[bGpSVEFBQUFLR1U9]]></Data>
</CustomerInfo>
</file>

<file path=customXml/item197.xml><?xml version="1.0" encoding="utf-8"?>
<CustomerInfo>
  <UserName>dell</UserName>
  <CompanyName/>
  <MachineID>A189</MachineID>
  <ToolID>ljRTAAAAKGU=</ToolID>
  <Data><![CDATA[bGpSVEFBQUFLR1U9]]></Data>
</CustomerInfo>
</file>

<file path=customXml/item198.xml><?xml version="1.0" encoding="utf-8"?>
<CustomerInfo>
  <UserName>dell</UserName>
  <CompanyName/>
  <MachineID>A189</MachineID>
  <ToolID>ljRTAAAAKGU=</ToolID>
  <Data><![CDATA[bGpSVEFBQUFLR1U9]]></Data>
</CustomerInfo>
</file>

<file path=customXml/item199.xml><?xml version="1.0" encoding="utf-8"?>
<CustomerInfo>
  <UserName>dell</UserName>
  <CompanyName/>
  <MachineID>A189</MachineID>
  <ToolID>ljRTAAAAKGU=</ToolID>
  <Data><![CDATA[bGpSVEFBQUFLR1U9]]></Data>
</CustomerInfo>
</file>

<file path=customXml/item2.xml><?xml version="1.0" encoding="utf-8"?>
<CustomerInfo>
  <UserName>dell</UserName>
  <CompanyName/>
  <MachineID>A189</MachineID>
  <ToolID>ljRTAAAAKGU=</ToolID>
  <Data><![CDATA[bGpSVEFBQUFLR1U9]]></Data>
</CustomerInfo>
</file>

<file path=customXml/item20.xml><?xml version="1.0" encoding="utf-8"?>
<CustomerInfo>
  <UserName>dell</UserName>
  <CompanyName/>
  <MachineID>A189</MachineID>
  <ToolID>ljRTAAAAKGU=</ToolID>
  <Data><![CDATA[bGpSVEFBQUFLR1U9]]></Data>
</CustomerInfo>
</file>

<file path=customXml/item200.xml><?xml version="1.0" encoding="utf-8"?>
<CustomerInfo>
  <UserName>dell</UserName>
  <CompanyName/>
  <MachineID>A189</MachineID>
  <ToolID>ljRTAAAAKGU=</ToolID>
  <Data><![CDATA[bGpSVEFBQUFLR1U9]]></Data>
</CustomerInfo>
</file>

<file path=customXml/item201.xml><?xml version="1.0" encoding="utf-8"?>
<CustomerInfo>
  <UserName>dell</UserName>
  <CompanyName/>
  <MachineID>A189</MachineID>
  <ToolID>ljRTAAAAKGU=</ToolID>
  <Data><![CDATA[bGpSVEFBQUFLR1U9]]></Data>
</CustomerInfo>
</file>

<file path=customXml/item202.xml><?xml version="1.0" encoding="utf-8"?>
<CustomerInfo>
  <UserName>dell</UserName>
  <CompanyName/>
  <MachineID>A189</MachineID>
  <ToolID>ljRTAAAAKGU=</ToolID>
  <Data><![CDATA[bGpSVEFBQUFLR1U9]]></Data>
</CustomerInfo>
</file>

<file path=customXml/item203.xml><?xml version="1.0" encoding="utf-8"?>
<CustomerInfo>
  <UserName>dell</UserName>
  <CompanyName/>
  <MachineID>A189</MachineID>
  <ToolID>ljRTAAAAKGU=</ToolID>
  <Data><![CDATA[bGpSVEFBQUFLR1U9]]></Data>
</CustomerInfo>
</file>

<file path=customXml/item204.xml><?xml version="1.0" encoding="utf-8"?>
<CustomerInfo>
  <UserName>dell</UserName>
  <CompanyName/>
  <MachineID>A189</MachineID>
  <ToolID>ljRTAAAAKGU=</ToolID>
  <Data><![CDATA[bGpSVEFBQUFLR1U9]]></Data>
</CustomerInfo>
</file>

<file path=customXml/item205.xml><?xml version="1.0" encoding="utf-8"?>
<CustomerInfo>
  <UserName>dell</UserName>
  <CompanyName/>
  <MachineID>A189</MachineID>
  <ToolID>ljRTAAAAKGU=</ToolID>
  <Data><![CDATA[bGpSVEFBQUFLR1U9]]></Data>
</CustomerInfo>
</file>

<file path=customXml/item206.xml><?xml version="1.0" encoding="utf-8"?>
<CustomerInfo>
  <UserName>dell</UserName>
  <CompanyName/>
  <MachineID>A189</MachineID>
  <ToolID>ljRTAAAAKGU=</ToolID>
  <Data><![CDATA[bGpSVEFBQUFLR1U9]]></Data>
</CustomerInfo>
</file>

<file path=customXml/item207.xml><?xml version="1.0" encoding="utf-8"?>
<CustomerInfo>
  <UserName>dell</UserName>
  <CompanyName/>
  <MachineID>A189</MachineID>
  <ToolID>ljRTAAAAKGU=</ToolID>
  <Data><![CDATA[bGpSVEFBQUFLR1U9]]></Data>
</CustomerInfo>
</file>

<file path=customXml/item208.xml><?xml version="1.0" encoding="utf-8"?>
<CustomerInfo>
  <UserName>dell</UserName>
  <CompanyName/>
  <MachineID>A189</MachineID>
  <ToolID>ljRTAAAAKGU=</ToolID>
  <Data><![CDATA[bGpSVEFBQUFLR1U9]]></Data>
</CustomerInfo>
</file>

<file path=customXml/item209.xml><?xml version="1.0" encoding="utf-8"?>
<CustomerInfo>
  <UserName>dell</UserName>
  <CompanyName/>
  <MachineID>A189</MachineID>
  <ToolID>ljRTAAAAKGU=</ToolID>
  <Data><![CDATA[bGpSVEFBQUFLR1U9]]></Data>
</CustomerInfo>
</file>

<file path=customXml/item21.xml><?xml version="1.0" encoding="utf-8"?>
<CustomerInfo>
  <UserName>dell</UserName>
  <CompanyName/>
  <MachineID>A189</MachineID>
  <ToolID>ljRTAAAAKGU=</ToolID>
  <Data><![CDATA[bGpSVEFBQUFLR1U9]]></Data>
</CustomerInfo>
</file>

<file path=customXml/item210.xml><?xml version="1.0" encoding="utf-8"?>
<CustomerInfo>
  <UserName>dell</UserName>
  <CompanyName/>
  <MachineID>A189</MachineID>
  <ToolID>ljRTAAAAKGU=</ToolID>
  <Data><![CDATA[bGpSVEFBQUFLR1U9]]></Data>
</CustomerInfo>
</file>

<file path=customXml/item211.xml><?xml version="1.0" encoding="utf-8"?>
<CustomerInfo>
  <UserName>dell</UserName>
  <CompanyName/>
  <MachineID>A189</MachineID>
  <ToolID>ljRTAAAAKGU=</ToolID>
  <Data><![CDATA[bGpSVEFBQUFLR1U9]]></Data>
</CustomerInfo>
</file>

<file path=customXml/item212.xml><?xml version="1.0" encoding="utf-8"?>
<CustomerInfo>
  <UserName>dell</UserName>
  <CompanyName/>
  <MachineID>A189</MachineID>
  <ToolID>ljRTAAAAKGU=</ToolID>
  <Data><![CDATA[bGpSVEFBQUFLR1U9]]></Data>
</CustomerInfo>
</file>

<file path=customXml/item213.xml><?xml version="1.0" encoding="utf-8"?>
<CustomerInfo>
  <UserName>dell</UserName>
  <CompanyName/>
  <MachineID>A189</MachineID>
  <ToolID>ljRTAAAAKGU=</ToolID>
  <Data><![CDATA[bGpSVEFBQUFLR1U9]]></Data>
</CustomerInfo>
</file>

<file path=customXml/item214.xml><?xml version="1.0" encoding="utf-8"?>
<CustomerInfo>
  <UserName>dell</UserName>
  <CompanyName/>
  <MachineID>A189</MachineID>
  <ToolID>ljRTAAAAKGU=</ToolID>
  <Data><![CDATA[bGpSVEFBQUFLR1U9]]></Data>
</CustomerInfo>
</file>

<file path=customXml/item215.xml><?xml version="1.0" encoding="utf-8"?>
<CustomerInfo>
  <UserName>dell</UserName>
  <CompanyName/>
  <MachineID>A189</MachineID>
  <ToolID>ljRTAAAAKGU=</ToolID>
  <Data><![CDATA[bGpSVEFBQUFLR1U9]]></Data>
</CustomerInfo>
</file>

<file path=customXml/item216.xml><?xml version="1.0" encoding="utf-8"?>
<CustomerInfo>
  <UserName>dell</UserName>
  <CompanyName/>
  <MachineID>A189</MachineID>
  <ToolID>ljRTAAAAKGU=</ToolID>
  <Data><![CDATA[bGpSVEFBQUFLR1U9]]></Data>
</CustomerInfo>
</file>

<file path=customXml/item217.xml><?xml version="1.0" encoding="utf-8"?>
<CustomerInfo>
  <UserName>dell</UserName>
  <CompanyName/>
  <MachineID>A189</MachineID>
  <ToolID>ljRTAAAAKGU=</ToolID>
  <Data><![CDATA[bGpSVEFBQUFLR1U9]]></Data>
</CustomerInfo>
</file>

<file path=customXml/item218.xml><?xml version="1.0" encoding="utf-8"?>
<CustomerInfo>
  <UserName>dell</UserName>
  <CompanyName/>
  <MachineID>A189</MachineID>
  <ToolID>ljRTAAAAKGU=</ToolID>
  <Data><![CDATA[bGpSVEFBQUFLR1U9]]></Data>
</CustomerInfo>
</file>

<file path=customXml/item219.xml><?xml version="1.0" encoding="utf-8"?>
<CustomerInfo>
  <UserName>dell</UserName>
  <CompanyName/>
  <MachineID>A189</MachineID>
  <ToolID>ljRTAAAAKGU=</ToolID>
  <Data><![CDATA[bGpSVEFBQUFLR1U9]]></Data>
</CustomerInfo>
</file>

<file path=customXml/item22.xml><?xml version="1.0" encoding="utf-8"?>
<CustomerInfo>
  <UserName>dell</UserName>
  <CompanyName/>
  <MachineID>A189</MachineID>
  <ToolID>ljRTAAAAKGU=</ToolID>
  <Data><![CDATA[bGpSVEFBQUFLR1U9]]></Data>
</CustomerInfo>
</file>

<file path=customXml/item220.xml><?xml version="1.0" encoding="utf-8"?>
<CustomerInfo>
  <UserName>dell</UserName>
  <CompanyName/>
  <MachineID>A189</MachineID>
  <ToolID>ljRTAAAAKGU=</ToolID>
  <Data><![CDATA[bGpSVEFBQUFLR1U9]]></Data>
</CustomerInfo>
</file>

<file path=customXml/item221.xml><?xml version="1.0" encoding="utf-8"?>
<CustomerInfo>
  <UserName>dell</UserName>
  <CompanyName/>
  <MachineID>A189</MachineID>
  <ToolID>ljRTAAAAKGU=</ToolID>
  <Data><![CDATA[bGpSVEFBQUFLR1U9]]></Data>
</CustomerInfo>
</file>

<file path=customXml/item222.xml><?xml version="1.0" encoding="utf-8"?>
<CustomerInfo>
  <UserName>dell</UserName>
  <CompanyName/>
  <MachineID>A189</MachineID>
  <ToolID>ljRTAAAAKGU=</ToolID>
  <Data><![CDATA[bGpSVEFBQUFLR1U9]]></Data>
</CustomerInfo>
</file>

<file path=customXml/item223.xml><?xml version="1.0" encoding="utf-8"?>
<CustomerInfo>
  <UserName>dell</UserName>
  <CompanyName/>
  <MachineID>A189</MachineID>
  <ToolID>ljRTAAAAKGU=</ToolID>
  <Data><![CDATA[bGpSVEFBQUFLR1U9]]></Data>
</CustomerInfo>
</file>

<file path=customXml/item224.xml><?xml version="1.0" encoding="utf-8"?>
<CustomerInfo>
  <UserName>dell</UserName>
  <CompanyName/>
  <MachineID>A189</MachineID>
  <ToolID>ljRTAAAAKGU=</ToolID>
  <Data><![CDATA[bGpSVEFBQUFLR1U9]]></Data>
</CustomerInfo>
</file>

<file path=customXml/item225.xml><?xml version="1.0" encoding="utf-8"?>
<CustomerInfo>
  <UserName>dell</UserName>
  <CompanyName/>
  <MachineID>A189</MachineID>
  <ToolID>ljRTAAAAKGU=</ToolID>
  <Data><![CDATA[bGpSVEFBQUFLR1U9]]></Data>
</CustomerInfo>
</file>

<file path=customXml/item226.xml><?xml version="1.0" encoding="utf-8"?>
<CustomerInfo>
  <UserName>dell</UserName>
  <CompanyName/>
  <MachineID>A189</MachineID>
  <ToolID>ljRTAAAAKGU=</ToolID>
  <Data><![CDATA[bGpSVEFBQUFLR1U9]]></Data>
</CustomerInfo>
</file>

<file path=customXml/item227.xml><?xml version="1.0" encoding="utf-8"?>
<CustomerInfo>
  <UserName>dell</UserName>
  <CompanyName/>
  <MachineID>A189</MachineID>
  <ToolID>ljRTAAAAKGU=</ToolID>
  <Data><![CDATA[bGpSVEFBQUFLR1U9]]></Data>
</CustomerInfo>
</file>

<file path=customXml/item228.xml><?xml version="1.0" encoding="utf-8"?>
<CustomerInfo>
  <UserName>dell</UserName>
  <CompanyName/>
  <MachineID>A189</MachineID>
  <ToolID>ljRTAAAAKGU=</ToolID>
  <Data><![CDATA[bGpSVEFBQUFLR1U9]]></Data>
</CustomerInfo>
</file>

<file path=customXml/item23.xml><?xml version="1.0" encoding="utf-8"?>
<CustomerInfo>
  <UserName>dell</UserName>
  <CompanyName/>
  <MachineID>A189</MachineID>
  <ToolID>ljRTAAAAKGU=</ToolID>
  <Data><![CDATA[bGpSVEFBQUFLR1U9]]></Data>
</CustomerInfo>
</file>

<file path=customXml/item24.xml><?xml version="1.0" encoding="utf-8"?>
<CustomerInfo>
  <UserName>dell</UserName>
  <CompanyName/>
  <MachineID>A189</MachineID>
  <ToolID>ljRTAAAAKGU=</ToolID>
  <Data><![CDATA[bGpSVEFBQUFLR1U9]]></Data>
</CustomerInfo>
</file>

<file path=customXml/item25.xml><?xml version="1.0" encoding="utf-8"?>
<CustomerInfo>
  <UserName>dell</UserName>
  <CompanyName/>
  <MachineID>A189</MachineID>
  <ToolID>ljRTAAAAKGU=</ToolID>
  <Data><![CDATA[bGpSVEFBQUFLR1U9]]></Data>
</CustomerInfo>
</file>

<file path=customXml/item26.xml><?xml version="1.0" encoding="utf-8"?>
<CustomerInfo>
  <UserName>dell</UserName>
  <CompanyName/>
  <MachineID>A189</MachineID>
  <ToolID>ljRTAAAAKGU=</ToolID>
  <Data><![CDATA[bGpSVEFBQUFLR1U9]]></Data>
</CustomerInfo>
</file>

<file path=customXml/item27.xml><?xml version="1.0" encoding="utf-8"?>
<CustomerInfo>
  <UserName>dell</UserName>
  <CompanyName/>
  <MachineID>A189</MachineID>
  <ToolID>ljRTAAAAKGU=</ToolID>
  <Data><![CDATA[bGpSVEFBQUFLR1U9]]></Data>
</CustomerInfo>
</file>

<file path=customXml/item28.xml><?xml version="1.0" encoding="utf-8"?>
<CustomerInfo>
  <UserName>dell</UserName>
  <CompanyName/>
  <MachineID>A189</MachineID>
  <ToolID>ljRTAAAAKGU=</ToolID>
  <Data><![CDATA[bGpSVEFBQUFLR1U9]]></Data>
</CustomerInfo>
</file>

<file path=customXml/item29.xml><?xml version="1.0" encoding="utf-8"?>
<CustomerInfo>
  <UserName>dell</UserName>
  <CompanyName/>
  <MachineID>A189</MachineID>
  <ToolID>ljRTAAAAKGU=</ToolID>
  <Data><![CDATA[bGpSVEFBQUFLR1U9]]></Data>
</CustomerInfo>
</file>

<file path=customXml/item3.xml><?xml version="1.0" encoding="utf-8"?>
<CustomerInfo>
  <UserName>dell</UserName>
  <CompanyName/>
  <MachineID>A189</MachineID>
  <ToolID>ljRTAAAAKGU=</ToolID>
  <Data><![CDATA[bGpSVEFBQUFLR1U9]]></Data>
</CustomerInfo>
</file>

<file path=customXml/item30.xml><?xml version="1.0" encoding="utf-8"?>
<CustomerInfo>
  <UserName>dell</UserName>
  <CompanyName/>
  <MachineID>A189</MachineID>
  <ToolID>ljRTAAAAKGU=</ToolID>
  <Data><![CDATA[bGpSVEFBQUFLR1U9]]></Data>
</CustomerInfo>
</file>

<file path=customXml/item31.xml><?xml version="1.0" encoding="utf-8"?>
<CustomerInfo>
  <UserName>dell</UserName>
  <CompanyName/>
  <MachineID>A189</MachineID>
  <ToolID>ljRTAAAAKGU=</ToolID>
  <Data><![CDATA[bGpSVEFBQUFLR1U9]]></Data>
</CustomerInfo>
</file>

<file path=customXml/item32.xml><?xml version="1.0" encoding="utf-8"?>
<CustomerInfo>
  <UserName>dell</UserName>
  <CompanyName/>
  <MachineID>A189</MachineID>
  <ToolID>ljRTAAAAKGU=</ToolID>
  <Data><![CDATA[bGpSVEFBQUFLR1U9]]></Data>
</CustomerInfo>
</file>

<file path=customXml/item33.xml><?xml version="1.0" encoding="utf-8"?>
<CustomerInfo>
  <UserName>dell</UserName>
  <CompanyName/>
  <MachineID>A189</MachineID>
  <ToolID>ljRTAAAAKGU=</ToolID>
  <Data><![CDATA[bGpSVEFBQUFLR1U9]]></Data>
</CustomerInfo>
</file>

<file path=customXml/item34.xml><?xml version="1.0" encoding="utf-8"?>
<CustomerInfo>
  <UserName>dell</UserName>
  <CompanyName/>
  <MachineID>A189</MachineID>
  <ToolID>ljRTAAAAKGU=</ToolID>
  <Data><![CDATA[bGpSVEFBQUFLR1U9]]></Data>
</CustomerInfo>
</file>

<file path=customXml/item35.xml><?xml version="1.0" encoding="utf-8"?>
<CustomerInfo>
  <UserName>dell</UserName>
  <CompanyName/>
  <MachineID>A189</MachineID>
  <ToolID>ljRTAAAAKGU=</ToolID>
  <Data><![CDATA[bGpSVEFBQUFLR1U9]]></Data>
</CustomerInfo>
</file>

<file path=customXml/item36.xml><?xml version="1.0" encoding="utf-8"?>
<CustomerInfo>
  <UserName>dell</UserName>
  <CompanyName/>
  <MachineID>A189</MachineID>
  <ToolID>ljRTAAAAKGU=</ToolID>
  <Data><![CDATA[bGpSVEFBQUFLR1U9]]></Data>
</CustomerInfo>
</file>

<file path=customXml/item37.xml><?xml version="1.0" encoding="utf-8"?>
<CustomerInfo>
  <UserName>dell</UserName>
  <CompanyName/>
  <MachineID>A189</MachineID>
  <ToolID>ljRTAAAAKGU=</ToolID>
  <Data><![CDATA[bGpSVEFBQUFLR1U9]]></Data>
</CustomerInfo>
</file>

<file path=customXml/item38.xml><?xml version="1.0" encoding="utf-8"?>
<CustomerInfo>
  <UserName>dell</UserName>
  <CompanyName/>
  <MachineID>A189</MachineID>
  <ToolID>ljRTAAAAKGU=</ToolID>
  <Data><![CDATA[bGpSVEFBQUFLR1U9]]></Data>
</CustomerInfo>
</file>

<file path=customXml/item39.xml><?xml version="1.0" encoding="utf-8"?>
<CustomerInfo>
  <UserName>dell</UserName>
  <CompanyName/>
  <MachineID>A189</MachineID>
  <ToolID>ljRTAAAAKGU=</ToolID>
  <Data><![CDATA[bGpSVEFBQUFLR1U9]]></Data>
</CustomerInfo>
</file>

<file path=customXml/item4.xml><?xml version="1.0" encoding="utf-8"?>
<CustomerInfo>
  <UserName>dell</UserName>
  <CompanyName/>
  <MachineID>A189</MachineID>
  <ToolID>ljRTAAAAKGU=</ToolID>
  <Data><![CDATA[bGpSVEFBQUFLR1U9]]></Data>
</CustomerInfo>
</file>

<file path=customXml/item40.xml><?xml version="1.0" encoding="utf-8"?>
<CustomerInfo>
  <UserName>dell</UserName>
  <CompanyName/>
  <MachineID>A189</MachineID>
  <ToolID>ljRTAAAAKGU=</ToolID>
  <Data><![CDATA[bGpSVEFBQUFLR1U9]]></Data>
</CustomerInfo>
</file>

<file path=customXml/item41.xml><?xml version="1.0" encoding="utf-8"?>
<CustomerInfo>
  <UserName>dell</UserName>
  <CompanyName/>
  <MachineID>A189</MachineID>
  <ToolID>ljRTAAAAKGU=</ToolID>
  <Data><![CDATA[bGpSVEFBQUFLR1U9]]></Data>
</CustomerInfo>
</file>

<file path=customXml/item42.xml><?xml version="1.0" encoding="utf-8"?>
<CustomerInfo>
  <UserName>dell</UserName>
  <CompanyName/>
  <MachineID>A189</MachineID>
  <ToolID>ljRTAAAAKGU=</ToolID>
  <Data><![CDATA[bGpSVEFBQUFLR1U9]]></Data>
</CustomerInfo>
</file>

<file path=customXml/item43.xml><?xml version="1.0" encoding="utf-8"?>
<CustomerInfo>
  <UserName>dell</UserName>
  <CompanyName/>
  <MachineID>A189</MachineID>
  <ToolID>ljRTAAAAKGU=</ToolID>
  <Data><![CDATA[bGpSVEFBQUFLR1U9]]></Data>
</CustomerInfo>
</file>

<file path=customXml/item44.xml><?xml version="1.0" encoding="utf-8"?>
<CustomerInfo>
  <UserName>dell</UserName>
  <CompanyName/>
  <MachineID>A189</MachineID>
  <ToolID>ljRTAAAAKGU=</ToolID>
  <Data><![CDATA[bGpSVEFBQUFLR1U9]]></Data>
</CustomerInfo>
</file>

<file path=customXml/item45.xml><?xml version="1.0" encoding="utf-8"?>
<CustomerInfo>
  <UserName>dell</UserName>
  <CompanyName/>
  <MachineID>A189</MachineID>
  <ToolID>ljRTAAAAKGU=</ToolID>
  <Data><![CDATA[bGpSVEFBQUFLR1U9]]></Data>
</CustomerInfo>
</file>

<file path=customXml/item46.xml><?xml version="1.0" encoding="utf-8"?>
<CustomerInfo>
  <UserName>dell</UserName>
  <CompanyName/>
  <MachineID>A189</MachineID>
  <ToolID>ljRTAAAAKGU=</ToolID>
  <Data><![CDATA[bGpSVEFBQUFLR1U9]]></Data>
</CustomerInfo>
</file>

<file path=customXml/item47.xml><?xml version="1.0" encoding="utf-8"?>
<CustomerInfo>
  <UserName>dell</UserName>
  <CompanyName/>
  <MachineID>A189</MachineID>
  <ToolID>ljRTAAAAKGU=</ToolID>
  <Data><![CDATA[bGpSVEFBQUFLR1U9]]></Data>
</CustomerInfo>
</file>

<file path=customXml/item48.xml><?xml version="1.0" encoding="utf-8"?>
<CustomerInfo>
  <UserName>dell</UserName>
  <CompanyName/>
  <MachineID>A189</MachineID>
  <ToolID>ljRTAAAAKGU=</ToolID>
  <Data><![CDATA[bGpSVEFBQUFLR1U9]]></Data>
</CustomerInfo>
</file>

<file path=customXml/item49.xml><?xml version="1.0" encoding="utf-8"?>
<CustomerInfo>
  <UserName>dell</UserName>
  <CompanyName/>
  <MachineID>A189</MachineID>
  <ToolID>ljRTAAAAKGU=</ToolID>
  <Data><![CDATA[bGpSVEFBQUFLR1U9]]></Data>
</CustomerInfo>
</file>

<file path=customXml/item5.xml><?xml version="1.0" encoding="utf-8"?>
<CustomerInfo>
  <UserName>dell</UserName>
  <CompanyName/>
  <MachineID>A189</MachineID>
  <ToolID>ljRTAAAAKGU=</ToolID>
  <Data><![CDATA[bGpSVEFBQUFLR1U9]]></Data>
</CustomerInfo>
</file>

<file path=customXml/item50.xml><?xml version="1.0" encoding="utf-8"?>
<CustomerInfo>
  <UserName>dell</UserName>
  <CompanyName/>
  <MachineID>A189</MachineID>
  <ToolID>ljRTAAAAKGU=</ToolID>
  <Data><![CDATA[bGpSVEFBQUFLR1U9]]></Data>
</CustomerInfo>
</file>

<file path=customXml/item51.xml><?xml version="1.0" encoding="utf-8"?>
<CustomerInfo>
  <UserName>dell</UserName>
  <CompanyName/>
  <MachineID>A189</MachineID>
  <ToolID>ljRTAAAAKGU=</ToolID>
  <Data><![CDATA[bGpSVEFBQUFLR1U9]]></Data>
</CustomerInfo>
</file>

<file path=customXml/item52.xml><?xml version="1.0" encoding="utf-8"?>
<CustomerInfo>
  <UserName>dell</UserName>
  <CompanyName/>
  <MachineID>A189</MachineID>
  <ToolID>ljRTAAAAKGU=</ToolID>
  <Data><![CDATA[bGpSVEFBQUFLR1U9]]></Data>
</CustomerInfo>
</file>

<file path=customXml/item53.xml><?xml version="1.0" encoding="utf-8"?>
<CustomerInfo>
  <UserName>dell</UserName>
  <CompanyName/>
  <MachineID>A189</MachineID>
  <ToolID>ljRTAAAAKGU=</ToolID>
  <Data><![CDATA[bGpSVEFBQUFLR1U9]]></Data>
</CustomerInfo>
</file>

<file path=customXml/item54.xml><?xml version="1.0" encoding="utf-8"?>
<CustomerInfo>
  <UserName>dell</UserName>
  <CompanyName/>
  <MachineID>A189</MachineID>
  <ToolID>ljRTAAAAKGU=</ToolID>
  <Data><![CDATA[bGpSVEFBQUFLR1U9]]></Data>
</CustomerInfo>
</file>

<file path=customXml/item55.xml><?xml version="1.0" encoding="utf-8"?>
<CustomerInfo>
  <UserName>dell</UserName>
  <CompanyName/>
  <MachineID>A189</MachineID>
  <ToolID>ljRTAAAAKGU=</ToolID>
  <Data><![CDATA[bGpSVEFBQUFLR1U9]]></Data>
</CustomerInfo>
</file>

<file path=customXml/item56.xml><?xml version="1.0" encoding="utf-8"?>
<CustomerInfo>
  <UserName>dell</UserName>
  <CompanyName/>
  <MachineID>A189</MachineID>
  <ToolID>ljRTAAAAKGU=</ToolID>
  <Data><![CDATA[bGpSVEFBQUFLR1U9]]></Data>
</CustomerInfo>
</file>

<file path=customXml/item57.xml><?xml version="1.0" encoding="utf-8"?>
<CustomerInfo>
  <UserName>dell</UserName>
  <CompanyName/>
  <MachineID>A189</MachineID>
  <ToolID>ljRTAAAAKGU=</ToolID>
  <Data><![CDATA[bGpSVEFBQUFLR1U9]]></Data>
</CustomerInfo>
</file>

<file path=customXml/item58.xml><?xml version="1.0" encoding="utf-8"?>
<CustomerInfo>
  <UserName>dell</UserName>
  <CompanyName/>
  <MachineID>A189</MachineID>
  <ToolID>ljRTAAAAKGU=</ToolID>
  <Data><![CDATA[bGpSVEFBQUFLR1U9]]></Data>
</CustomerInfo>
</file>

<file path=customXml/item59.xml><?xml version="1.0" encoding="utf-8"?>
<CustomerInfo>
  <UserName>dell</UserName>
  <CompanyName/>
  <MachineID>A189</MachineID>
  <ToolID>ljRTAAAAKGU=</ToolID>
  <Data><![CDATA[bGpSVEFBQUFLR1U9]]></Data>
</CustomerInfo>
</file>

<file path=customXml/item6.xml><?xml version="1.0" encoding="utf-8"?>
<CustomerInfo>
  <UserName>dell</UserName>
  <CompanyName/>
  <MachineID>A189</MachineID>
  <ToolID>ljRTAAAAKGU=</ToolID>
  <Data><![CDATA[bGpSVEFBQUFLR1U9]]></Data>
</CustomerInfo>
</file>

<file path=customXml/item60.xml><?xml version="1.0" encoding="utf-8"?>
<CustomerInfo>
  <UserName>dell</UserName>
  <CompanyName/>
  <MachineID>A189</MachineID>
  <ToolID>ljRTAAAAKGU=</ToolID>
  <Data><![CDATA[bGpSVEFBQUFLR1U9]]></Data>
</CustomerInfo>
</file>

<file path=customXml/item61.xml><?xml version="1.0" encoding="utf-8"?>
<CustomerInfo>
  <UserName>dell</UserName>
  <CompanyName/>
  <MachineID>A189</MachineID>
  <ToolID>ljRTAAAAKGU=</ToolID>
  <Data><![CDATA[bGpSVEFBQUFLR1U9]]></Data>
</CustomerInfo>
</file>

<file path=customXml/item62.xml><?xml version="1.0" encoding="utf-8"?>
<CustomerInfo>
  <UserName>dell</UserName>
  <CompanyName/>
  <MachineID>A189</MachineID>
  <ToolID>ljRTAAAAKGU=</ToolID>
  <Data><![CDATA[bGpSVEFBQUFLR1U9]]></Data>
</CustomerInfo>
</file>

<file path=customXml/item63.xml><?xml version="1.0" encoding="utf-8"?>
<CustomerInfo>
  <UserName>dell</UserName>
  <CompanyName/>
  <MachineID>A189</MachineID>
  <ToolID>ljRTAAAAKGU=</ToolID>
  <Data><![CDATA[bGpSVEFBQUFLR1U9]]></Data>
</CustomerInfo>
</file>

<file path=customXml/item64.xml><?xml version="1.0" encoding="utf-8"?>
<CustomerInfo>
  <UserName>dell</UserName>
  <CompanyName/>
  <MachineID>A189</MachineID>
  <ToolID>ljRTAAAAKGU=</ToolID>
  <Data><![CDATA[bGpSVEFBQUFLR1U9]]></Data>
</CustomerInfo>
</file>

<file path=customXml/item65.xml><?xml version="1.0" encoding="utf-8"?>
<CustomerInfo>
  <UserName>dell</UserName>
  <CompanyName/>
  <MachineID>A189</MachineID>
  <ToolID>ljRTAAAAKGU=</ToolID>
  <Data><![CDATA[bGpSVEFBQUFLR1U9]]></Data>
</CustomerInfo>
</file>

<file path=customXml/item66.xml><?xml version="1.0" encoding="utf-8"?>
<CustomerInfo>
  <UserName>dell</UserName>
  <CompanyName/>
  <MachineID>A189</MachineID>
  <ToolID>ljRTAAAAKGU=</ToolID>
  <Data><![CDATA[bGpSVEFBQUFLR1U9]]></Data>
</CustomerInfo>
</file>

<file path=customXml/item67.xml><?xml version="1.0" encoding="utf-8"?>
<CustomerInfo>
  <UserName>dell</UserName>
  <CompanyName/>
  <MachineID>A189</MachineID>
  <ToolID>ljRTAAAAKGU=</ToolID>
  <Data><![CDATA[bGpSVEFBQUFLR1U9]]></Data>
</CustomerInfo>
</file>

<file path=customXml/item68.xml><?xml version="1.0" encoding="utf-8"?>
<CustomerInfo>
  <UserName>dell</UserName>
  <CompanyName/>
  <MachineID>A189</MachineID>
  <ToolID>ljRTAAAAKGU=</ToolID>
  <Data><![CDATA[bGpSVEFBQUFLR1U9]]></Data>
</CustomerInfo>
</file>

<file path=customXml/item69.xml><?xml version="1.0" encoding="utf-8"?>
<CustomerInfo>
  <UserName>dell</UserName>
  <CompanyName/>
  <MachineID>A189</MachineID>
  <ToolID>ljRTAAAAKGU=</ToolID>
  <Data><![CDATA[bGpSVEFBQUFLR1U9]]></Data>
</CustomerInfo>
</file>

<file path=customXml/item7.xml><?xml version="1.0" encoding="utf-8"?>
<CustomerInfo>
  <UserName>dell</UserName>
  <CompanyName/>
  <MachineID>A189</MachineID>
  <ToolID>ljRTAAAAKGU=</ToolID>
  <Data><![CDATA[bGpSVEFBQUFLR1U9]]></Data>
</CustomerInfo>
</file>

<file path=customXml/item70.xml><?xml version="1.0" encoding="utf-8"?>
<CustomerInfo>
  <UserName>dell</UserName>
  <CompanyName/>
  <MachineID>A189</MachineID>
  <ToolID>ljRTAAAAKGU=</ToolID>
  <Data><![CDATA[bGpSVEFBQUFLR1U9]]></Data>
</CustomerInfo>
</file>

<file path=customXml/item71.xml><?xml version="1.0" encoding="utf-8"?>
<CustomerInfo>
  <UserName>dell</UserName>
  <CompanyName/>
  <MachineID>A189</MachineID>
  <ToolID>ljRTAAAAKGU=</ToolID>
  <Data><![CDATA[bGpSVEFBQUFLR1U9]]></Data>
</CustomerInfo>
</file>

<file path=customXml/item72.xml><?xml version="1.0" encoding="utf-8"?>
<CustomerInfo>
  <UserName>dell</UserName>
  <CompanyName/>
  <MachineID>A189</MachineID>
  <ToolID>ljRTAAAAKGU=</ToolID>
  <Data><![CDATA[bGpSVEFBQUFLR1U9]]></Data>
</CustomerInfo>
</file>

<file path=customXml/item73.xml><?xml version="1.0" encoding="utf-8"?>
<CustomerInfo>
  <UserName>dell</UserName>
  <CompanyName/>
  <MachineID>A189</MachineID>
  <ToolID>ljRTAAAAKGU=</ToolID>
  <Data><![CDATA[bGpSVEFBQUFLR1U9]]></Data>
</CustomerInfo>
</file>

<file path=customXml/item74.xml><?xml version="1.0" encoding="utf-8"?>
<CustomerInfo>
  <UserName>dell</UserName>
  <CompanyName/>
  <MachineID>A189</MachineID>
  <ToolID>ljRTAAAAKGU=</ToolID>
  <Data><![CDATA[bGpSVEFBQUFLR1U9]]></Data>
</CustomerInfo>
</file>

<file path=customXml/item75.xml><?xml version="1.0" encoding="utf-8"?>
<CustomerInfo>
  <UserName>dell</UserName>
  <CompanyName/>
  <MachineID>A189</MachineID>
  <ToolID>ljRTAAAAKGU=</ToolID>
  <Data><![CDATA[bGpSVEFBQUFLR1U9]]></Data>
</CustomerInfo>
</file>

<file path=customXml/item76.xml><?xml version="1.0" encoding="utf-8"?>
<CustomerInfo>
  <UserName>dell</UserName>
  <CompanyName/>
  <MachineID>A189</MachineID>
  <ToolID>ljRTAAAAKGU=</ToolID>
  <Data><![CDATA[bGpSVEFBQUFLR1U9]]></Data>
</CustomerInfo>
</file>

<file path=customXml/item77.xml><?xml version="1.0" encoding="utf-8"?>
<CustomerInfo>
  <UserName>dell</UserName>
  <CompanyName/>
  <MachineID>A189</MachineID>
  <ToolID>ljRTAAAAKGU=</ToolID>
  <Data><![CDATA[bGpSVEFBQUFLR1U9]]></Data>
</CustomerInfo>
</file>

<file path=customXml/item78.xml><?xml version="1.0" encoding="utf-8"?>
<CustomerInfo>
  <UserName>dell</UserName>
  <CompanyName/>
  <MachineID>A189</MachineID>
  <ToolID>ljRTAAAAKGU=</ToolID>
  <Data><![CDATA[bGpSVEFBQUFLR1U9]]></Data>
</CustomerInfo>
</file>

<file path=customXml/item79.xml><?xml version="1.0" encoding="utf-8"?>
<CustomerInfo>
  <UserName>dell</UserName>
  <CompanyName/>
  <MachineID>A189</MachineID>
  <ToolID>ljRTAAAAKGU=</ToolID>
  <Data><![CDATA[bGpSVEFBQUFLR1U9]]></Data>
</CustomerInfo>
</file>

<file path=customXml/item8.xml><?xml version="1.0" encoding="utf-8"?>
<CustomerInfo>
  <UserName>dell</UserName>
  <CompanyName/>
  <MachineID>A189</MachineID>
  <ToolID>ljRTAAAAKGU=</ToolID>
  <Data><![CDATA[bGpSVEFBQUFLR1U9]]></Data>
</CustomerInfo>
</file>

<file path=customXml/item80.xml><?xml version="1.0" encoding="utf-8"?>
<CustomerInfo>
  <UserName>dell</UserName>
  <CompanyName/>
  <MachineID>A189</MachineID>
  <ToolID>ljRTAAAAKGU=</ToolID>
  <Data><![CDATA[bGpSVEFBQUFLR1U9]]></Data>
</CustomerInfo>
</file>

<file path=customXml/item81.xml><?xml version="1.0" encoding="utf-8"?>
<CustomerInfo>
  <UserName>dell</UserName>
  <CompanyName/>
  <MachineID>A189</MachineID>
  <ToolID>ljRTAAAAKGU=</ToolID>
  <Data><![CDATA[bGpSVEFBQUFLR1U9]]></Data>
</CustomerInfo>
</file>

<file path=customXml/item82.xml><?xml version="1.0" encoding="utf-8"?>
<CustomerInfo>
  <UserName>dell</UserName>
  <CompanyName/>
  <MachineID>A189</MachineID>
  <ToolID>ljRTAAAAKGU=</ToolID>
  <Data><![CDATA[bGpSVEFBQUFLR1U9]]></Data>
</CustomerInfo>
</file>

<file path=customXml/item83.xml><?xml version="1.0" encoding="utf-8"?>
<CustomerInfo>
  <UserName>dell</UserName>
  <CompanyName/>
  <MachineID>A189</MachineID>
  <ToolID>ljRTAAAAKGU=</ToolID>
  <Data><![CDATA[bGpSVEFBQUFLR1U9]]></Data>
</CustomerInfo>
</file>

<file path=customXml/item84.xml><?xml version="1.0" encoding="utf-8"?>
<CustomerInfo>
  <UserName>dell</UserName>
  <CompanyName/>
  <MachineID>A189</MachineID>
  <ToolID>ljRTAAAAKGU=</ToolID>
  <Data><![CDATA[bGpSVEFBQUFLR1U9]]></Data>
</CustomerInfo>
</file>

<file path=customXml/item85.xml><?xml version="1.0" encoding="utf-8"?>
<CustomerInfo>
  <UserName>dell</UserName>
  <CompanyName/>
  <MachineID>A189</MachineID>
  <ToolID>ljRTAAAAKGU=</ToolID>
  <Data><![CDATA[bGpSVEFBQUFLR1U9]]></Data>
</CustomerInfo>
</file>

<file path=customXml/item86.xml><?xml version="1.0" encoding="utf-8"?>
<CustomerInfo>
  <UserName>dell</UserName>
  <CompanyName/>
  <MachineID>A189</MachineID>
  <ToolID>ljRTAAAAKGU=</ToolID>
  <Data><![CDATA[bGpSVEFBQUFLR1U9]]></Data>
</CustomerInfo>
</file>

<file path=customXml/item87.xml><?xml version="1.0" encoding="utf-8"?>
<CustomerInfo>
  <UserName>dell</UserName>
  <CompanyName/>
  <MachineID>A189</MachineID>
  <ToolID>ljRTAAAAKGU=</ToolID>
  <Data><![CDATA[bGpSVEFBQUFLR1U9]]></Data>
</CustomerInfo>
</file>

<file path=customXml/item88.xml><?xml version="1.0" encoding="utf-8"?>
<CustomerInfo>
  <UserName>dell</UserName>
  <CompanyName/>
  <MachineID>A189</MachineID>
  <ToolID>ljRTAAAAKGU=</ToolID>
  <Data><![CDATA[bGpSVEFBQUFLR1U9]]></Data>
</CustomerInfo>
</file>

<file path=customXml/item89.xml><?xml version="1.0" encoding="utf-8"?>
<CustomerInfo>
  <UserName>dell</UserName>
  <CompanyName/>
  <MachineID>A189</MachineID>
  <ToolID>ljRTAAAAKGU=</ToolID>
  <Data><![CDATA[bGpSVEFBQUFLR1U9]]></Data>
</CustomerInfo>
</file>

<file path=customXml/item9.xml><?xml version="1.0" encoding="utf-8"?>
<CustomerInfo>
  <UserName>dell</UserName>
  <CompanyName/>
  <MachineID>A189</MachineID>
  <ToolID>ljRTAAAAKGU=</ToolID>
  <Data><![CDATA[bGpSVEFBQUFLR1U9]]></Data>
</CustomerInfo>
</file>

<file path=customXml/item90.xml><?xml version="1.0" encoding="utf-8"?>
<CustomerInfo>
  <UserName>dell</UserName>
  <CompanyName/>
  <MachineID>A189</MachineID>
  <ToolID>ljRTAAAAKGU=</ToolID>
  <Data><![CDATA[bGpSVEFBQUFLR1U9]]></Data>
</CustomerInfo>
</file>

<file path=customXml/item91.xml><?xml version="1.0" encoding="utf-8"?>
<CustomerInfo>
  <UserName>dell</UserName>
  <CompanyName/>
  <MachineID>A189</MachineID>
  <ToolID>ljRTAAAAKGU=</ToolID>
  <Data><![CDATA[bGpSVEFBQUFLR1U9]]></Data>
</CustomerInfo>
</file>

<file path=customXml/item92.xml><?xml version="1.0" encoding="utf-8"?>
<CustomerInfo>
  <UserName>dell</UserName>
  <CompanyName/>
  <MachineID>A189</MachineID>
  <ToolID>ljRTAAAAKGU=</ToolID>
  <Data><![CDATA[bGpSVEFBQUFLR1U9]]></Data>
</CustomerInfo>
</file>

<file path=customXml/item93.xml><?xml version="1.0" encoding="utf-8"?>
<CustomerInfo>
  <UserName>dell</UserName>
  <CompanyName/>
  <MachineID>A189</MachineID>
  <ToolID>ljRTAAAAKGU=</ToolID>
  <Data><![CDATA[bGpSVEFBQUFLR1U9]]></Data>
</CustomerInfo>
</file>

<file path=customXml/item94.xml><?xml version="1.0" encoding="utf-8"?>
<CustomerInfo>
  <UserName>dell</UserName>
  <CompanyName/>
  <MachineID>A189</MachineID>
  <ToolID>ljRTAAAAKGU=</ToolID>
  <Data><![CDATA[bGpSVEFBQUFLR1U9]]></Data>
</CustomerInfo>
</file>

<file path=customXml/item95.xml><?xml version="1.0" encoding="utf-8"?>
<CustomerInfo>
  <UserName>dell</UserName>
  <CompanyName/>
  <MachineID>A189</MachineID>
  <ToolID>ljRTAAAAKGU=</ToolID>
  <Data><![CDATA[bGpSVEFBQUFLR1U9]]></Data>
</CustomerInfo>
</file>

<file path=customXml/item96.xml><?xml version="1.0" encoding="utf-8"?>
<CustomerInfo>
  <UserName>dell</UserName>
  <CompanyName/>
  <MachineID>A189</MachineID>
  <ToolID>ljRTAAAAKGU=</ToolID>
  <Data><![CDATA[bGpSVEFBQUFLR1U9]]></Data>
</CustomerInfo>
</file>

<file path=customXml/item97.xml><?xml version="1.0" encoding="utf-8"?>
<CustomerInfo>
  <UserName>dell</UserName>
  <CompanyName/>
  <MachineID>A189</MachineID>
  <ToolID>ljRTAAAAKGU=</ToolID>
  <Data><![CDATA[bGpSVEFBQUFLR1U9]]></Data>
</CustomerInfo>
</file>

<file path=customXml/item98.xml><?xml version="1.0" encoding="utf-8"?>
<CustomerInfo>
  <UserName>dell</UserName>
  <CompanyName/>
  <MachineID>A189</MachineID>
  <ToolID>ljRTAAAAKGU=</ToolID>
  <Data><![CDATA[bGpSVEFBQUFLR1U9]]></Data>
</CustomerInfo>
</file>

<file path=customXml/item99.xml><?xml version="1.0" encoding="utf-8"?>
<CustomerInfo>
  <UserName>dell</UserName>
  <CompanyName/>
  <MachineID>A189</MachineID>
  <ToolID>ljRTAAAAKGU=</ToolID>
  <Data><![CDATA[bGpSVEFBQUFLR1U9]]></Data>
</CustomerInfo>
</file>

<file path=customXml/itemProps1.xml><?xml version="1.0" encoding="utf-8"?>
<ds:datastoreItem xmlns:ds="http://schemas.openxmlformats.org/officeDocument/2006/customXml" ds:itemID="{82CD5A27-BFC5-4FE7-BC69-0CC4E3A86386}">
  <ds:schemaRefs/>
</ds:datastoreItem>
</file>

<file path=customXml/itemProps10.xml><?xml version="1.0" encoding="utf-8"?>
<ds:datastoreItem xmlns:ds="http://schemas.openxmlformats.org/officeDocument/2006/customXml" ds:itemID="{07129176-FD0B-426D-A5FE-010EA7B52092}">
  <ds:schemaRefs/>
</ds:datastoreItem>
</file>

<file path=customXml/itemProps100.xml><?xml version="1.0" encoding="utf-8"?>
<ds:datastoreItem xmlns:ds="http://schemas.openxmlformats.org/officeDocument/2006/customXml" ds:itemID="{8046F284-EEDF-4682-8A63-EB71189E3DF1}">
  <ds:schemaRefs/>
</ds:datastoreItem>
</file>

<file path=customXml/itemProps101.xml><?xml version="1.0" encoding="utf-8"?>
<ds:datastoreItem xmlns:ds="http://schemas.openxmlformats.org/officeDocument/2006/customXml" ds:itemID="{69B2D04F-090C-4732-AD08-F4104FAC88D7}">
  <ds:schemaRefs/>
</ds:datastoreItem>
</file>

<file path=customXml/itemProps102.xml><?xml version="1.0" encoding="utf-8"?>
<ds:datastoreItem xmlns:ds="http://schemas.openxmlformats.org/officeDocument/2006/customXml" ds:itemID="{8951CD79-6D31-486B-AE64-272AA2BA1022}">
  <ds:schemaRefs/>
</ds:datastoreItem>
</file>

<file path=customXml/itemProps103.xml><?xml version="1.0" encoding="utf-8"?>
<ds:datastoreItem xmlns:ds="http://schemas.openxmlformats.org/officeDocument/2006/customXml" ds:itemID="{53CA718A-BB33-475C-8DA9-D9B3EDC2F003}">
  <ds:schemaRefs/>
</ds:datastoreItem>
</file>

<file path=customXml/itemProps104.xml><?xml version="1.0" encoding="utf-8"?>
<ds:datastoreItem xmlns:ds="http://schemas.openxmlformats.org/officeDocument/2006/customXml" ds:itemID="{9AC86A52-CD5C-457B-A572-6E1EAFF2AB2D}">
  <ds:schemaRefs/>
</ds:datastoreItem>
</file>

<file path=customXml/itemProps105.xml><?xml version="1.0" encoding="utf-8"?>
<ds:datastoreItem xmlns:ds="http://schemas.openxmlformats.org/officeDocument/2006/customXml" ds:itemID="{1D29095C-592A-4011-91F4-04F1CB0BF0FB}">
  <ds:schemaRefs/>
</ds:datastoreItem>
</file>

<file path=customXml/itemProps106.xml><?xml version="1.0" encoding="utf-8"?>
<ds:datastoreItem xmlns:ds="http://schemas.openxmlformats.org/officeDocument/2006/customXml" ds:itemID="{D3E6673E-B28E-4872-AC65-5C9FFEF1A227}">
  <ds:schemaRefs/>
</ds:datastoreItem>
</file>

<file path=customXml/itemProps107.xml><?xml version="1.0" encoding="utf-8"?>
<ds:datastoreItem xmlns:ds="http://schemas.openxmlformats.org/officeDocument/2006/customXml" ds:itemID="{FE53682F-8083-441C-8A46-40A394482A5B}">
  <ds:schemaRefs/>
</ds:datastoreItem>
</file>

<file path=customXml/itemProps108.xml><?xml version="1.0" encoding="utf-8"?>
<ds:datastoreItem xmlns:ds="http://schemas.openxmlformats.org/officeDocument/2006/customXml" ds:itemID="{3A5F66D9-E2F7-4DD4-86DE-EAD9995AA48B}">
  <ds:schemaRefs/>
</ds:datastoreItem>
</file>

<file path=customXml/itemProps109.xml><?xml version="1.0" encoding="utf-8"?>
<ds:datastoreItem xmlns:ds="http://schemas.openxmlformats.org/officeDocument/2006/customXml" ds:itemID="{A94DC011-4F8D-4A37-837D-B64843221F23}">
  <ds:schemaRefs/>
</ds:datastoreItem>
</file>

<file path=customXml/itemProps11.xml><?xml version="1.0" encoding="utf-8"?>
<ds:datastoreItem xmlns:ds="http://schemas.openxmlformats.org/officeDocument/2006/customXml" ds:itemID="{CA524F10-86B6-4B2A-8F4C-E43B3557EE4C}">
  <ds:schemaRefs/>
</ds:datastoreItem>
</file>

<file path=customXml/itemProps110.xml><?xml version="1.0" encoding="utf-8"?>
<ds:datastoreItem xmlns:ds="http://schemas.openxmlformats.org/officeDocument/2006/customXml" ds:itemID="{CCE9A941-FFA4-4021-BC44-AA237A81AE81}">
  <ds:schemaRefs/>
</ds:datastoreItem>
</file>

<file path=customXml/itemProps111.xml><?xml version="1.0" encoding="utf-8"?>
<ds:datastoreItem xmlns:ds="http://schemas.openxmlformats.org/officeDocument/2006/customXml" ds:itemID="{EACA1E09-F6A3-450F-8D6F-5DC90DD7B643}">
  <ds:schemaRefs/>
</ds:datastoreItem>
</file>

<file path=customXml/itemProps112.xml><?xml version="1.0" encoding="utf-8"?>
<ds:datastoreItem xmlns:ds="http://schemas.openxmlformats.org/officeDocument/2006/customXml" ds:itemID="{B9439059-A106-4C54-B139-F75A4D33B3D4}">
  <ds:schemaRefs/>
</ds:datastoreItem>
</file>

<file path=customXml/itemProps113.xml><?xml version="1.0" encoding="utf-8"?>
<ds:datastoreItem xmlns:ds="http://schemas.openxmlformats.org/officeDocument/2006/customXml" ds:itemID="{9EE81FD9-ABB1-409B-8C70-350391C13946}">
  <ds:schemaRefs/>
</ds:datastoreItem>
</file>

<file path=customXml/itemProps114.xml><?xml version="1.0" encoding="utf-8"?>
<ds:datastoreItem xmlns:ds="http://schemas.openxmlformats.org/officeDocument/2006/customXml" ds:itemID="{4FA33C86-398C-4C99-BF61-1E0961EE9193}">
  <ds:schemaRefs/>
</ds:datastoreItem>
</file>

<file path=customXml/itemProps115.xml><?xml version="1.0" encoding="utf-8"?>
<ds:datastoreItem xmlns:ds="http://schemas.openxmlformats.org/officeDocument/2006/customXml" ds:itemID="{B82DD993-3F98-48AA-BC47-D884FCB223D7}">
  <ds:schemaRefs/>
</ds:datastoreItem>
</file>

<file path=customXml/itemProps116.xml><?xml version="1.0" encoding="utf-8"?>
<ds:datastoreItem xmlns:ds="http://schemas.openxmlformats.org/officeDocument/2006/customXml" ds:itemID="{C3E1B01B-A418-4542-9F97-20CC4ACA5403}">
  <ds:schemaRefs/>
</ds:datastoreItem>
</file>

<file path=customXml/itemProps117.xml><?xml version="1.0" encoding="utf-8"?>
<ds:datastoreItem xmlns:ds="http://schemas.openxmlformats.org/officeDocument/2006/customXml" ds:itemID="{4A4711C8-DD09-440B-AB31-6FBEF035E2F0}">
  <ds:schemaRefs/>
</ds:datastoreItem>
</file>

<file path=customXml/itemProps118.xml><?xml version="1.0" encoding="utf-8"?>
<ds:datastoreItem xmlns:ds="http://schemas.openxmlformats.org/officeDocument/2006/customXml" ds:itemID="{C4D39062-3062-4FCD-A6DE-17D091188318}">
  <ds:schemaRefs/>
</ds:datastoreItem>
</file>

<file path=customXml/itemProps119.xml><?xml version="1.0" encoding="utf-8"?>
<ds:datastoreItem xmlns:ds="http://schemas.openxmlformats.org/officeDocument/2006/customXml" ds:itemID="{3CD681CC-7073-4F15-B0AD-61EAC8F2FCE0}">
  <ds:schemaRefs/>
</ds:datastoreItem>
</file>

<file path=customXml/itemProps12.xml><?xml version="1.0" encoding="utf-8"?>
<ds:datastoreItem xmlns:ds="http://schemas.openxmlformats.org/officeDocument/2006/customXml" ds:itemID="{A6AEE7EC-D9EB-44D4-9DD6-9C109486B64A}">
  <ds:schemaRefs/>
</ds:datastoreItem>
</file>

<file path=customXml/itemProps120.xml><?xml version="1.0" encoding="utf-8"?>
<ds:datastoreItem xmlns:ds="http://schemas.openxmlformats.org/officeDocument/2006/customXml" ds:itemID="{F149E268-CB22-46CC-A4EE-082BA91045B6}">
  <ds:schemaRefs/>
</ds:datastoreItem>
</file>

<file path=customXml/itemProps121.xml><?xml version="1.0" encoding="utf-8"?>
<ds:datastoreItem xmlns:ds="http://schemas.openxmlformats.org/officeDocument/2006/customXml" ds:itemID="{7B3E8EE9-E2C2-4777-9AF2-32E37C0BF5AD}">
  <ds:schemaRefs/>
</ds:datastoreItem>
</file>

<file path=customXml/itemProps122.xml><?xml version="1.0" encoding="utf-8"?>
<ds:datastoreItem xmlns:ds="http://schemas.openxmlformats.org/officeDocument/2006/customXml" ds:itemID="{F593CA73-5E31-42A3-87FB-476A99798484}">
  <ds:schemaRefs/>
</ds:datastoreItem>
</file>

<file path=customXml/itemProps123.xml><?xml version="1.0" encoding="utf-8"?>
<ds:datastoreItem xmlns:ds="http://schemas.openxmlformats.org/officeDocument/2006/customXml" ds:itemID="{CB74129F-AF3A-4C69-B919-5EF2B9AA57A1}">
  <ds:schemaRefs/>
</ds:datastoreItem>
</file>

<file path=customXml/itemProps124.xml><?xml version="1.0" encoding="utf-8"?>
<ds:datastoreItem xmlns:ds="http://schemas.openxmlformats.org/officeDocument/2006/customXml" ds:itemID="{AB3762EA-3B31-4E8A-8D20-FDDBA290EEF3}">
  <ds:schemaRefs/>
</ds:datastoreItem>
</file>

<file path=customXml/itemProps125.xml><?xml version="1.0" encoding="utf-8"?>
<ds:datastoreItem xmlns:ds="http://schemas.openxmlformats.org/officeDocument/2006/customXml" ds:itemID="{454E94E9-58F2-43D7-8DAA-B0A6CB097665}">
  <ds:schemaRefs/>
</ds:datastoreItem>
</file>

<file path=customXml/itemProps126.xml><?xml version="1.0" encoding="utf-8"?>
<ds:datastoreItem xmlns:ds="http://schemas.openxmlformats.org/officeDocument/2006/customXml" ds:itemID="{FE661FB5-59CD-4BFF-9CDE-7AC2BE63A8F9}">
  <ds:schemaRefs/>
</ds:datastoreItem>
</file>

<file path=customXml/itemProps127.xml><?xml version="1.0" encoding="utf-8"?>
<ds:datastoreItem xmlns:ds="http://schemas.openxmlformats.org/officeDocument/2006/customXml" ds:itemID="{FD0F9B30-0954-4851-AD4E-9DBDF0A9FF38}">
  <ds:schemaRefs/>
</ds:datastoreItem>
</file>

<file path=customXml/itemProps128.xml><?xml version="1.0" encoding="utf-8"?>
<ds:datastoreItem xmlns:ds="http://schemas.openxmlformats.org/officeDocument/2006/customXml" ds:itemID="{9AD41C25-6879-4FA1-8C99-35FC38E0FDD1}">
  <ds:schemaRefs/>
</ds:datastoreItem>
</file>

<file path=customXml/itemProps129.xml><?xml version="1.0" encoding="utf-8"?>
<ds:datastoreItem xmlns:ds="http://schemas.openxmlformats.org/officeDocument/2006/customXml" ds:itemID="{E49BD4EE-860A-42D0-8BEF-94333A40546C}">
  <ds:schemaRefs/>
</ds:datastoreItem>
</file>

<file path=customXml/itemProps13.xml><?xml version="1.0" encoding="utf-8"?>
<ds:datastoreItem xmlns:ds="http://schemas.openxmlformats.org/officeDocument/2006/customXml" ds:itemID="{E98E4420-1CD6-431D-AA34-2D0156D30004}">
  <ds:schemaRefs/>
</ds:datastoreItem>
</file>

<file path=customXml/itemProps130.xml><?xml version="1.0" encoding="utf-8"?>
<ds:datastoreItem xmlns:ds="http://schemas.openxmlformats.org/officeDocument/2006/customXml" ds:itemID="{DD231D07-E728-4FBC-A9FC-D2CB48440FBA}">
  <ds:schemaRefs/>
</ds:datastoreItem>
</file>

<file path=customXml/itemProps131.xml><?xml version="1.0" encoding="utf-8"?>
<ds:datastoreItem xmlns:ds="http://schemas.openxmlformats.org/officeDocument/2006/customXml" ds:itemID="{733F32C6-0428-4D28-8142-76AC7DEAC338}">
  <ds:schemaRefs/>
</ds:datastoreItem>
</file>

<file path=customXml/itemProps132.xml><?xml version="1.0" encoding="utf-8"?>
<ds:datastoreItem xmlns:ds="http://schemas.openxmlformats.org/officeDocument/2006/customXml" ds:itemID="{CB438607-BD2E-4E27-A24A-C35755651CB8}">
  <ds:schemaRefs/>
</ds:datastoreItem>
</file>

<file path=customXml/itemProps133.xml><?xml version="1.0" encoding="utf-8"?>
<ds:datastoreItem xmlns:ds="http://schemas.openxmlformats.org/officeDocument/2006/customXml" ds:itemID="{DE2219AE-D5F1-448D-B226-F44349D89642}">
  <ds:schemaRefs/>
</ds:datastoreItem>
</file>

<file path=customXml/itemProps134.xml><?xml version="1.0" encoding="utf-8"?>
<ds:datastoreItem xmlns:ds="http://schemas.openxmlformats.org/officeDocument/2006/customXml" ds:itemID="{F3B677E7-AA90-4F09-A048-7BA4D231AEBA}">
  <ds:schemaRefs/>
</ds:datastoreItem>
</file>

<file path=customXml/itemProps135.xml><?xml version="1.0" encoding="utf-8"?>
<ds:datastoreItem xmlns:ds="http://schemas.openxmlformats.org/officeDocument/2006/customXml" ds:itemID="{75B6D682-44F0-48F9-8667-415528EF9B38}">
  <ds:schemaRefs/>
</ds:datastoreItem>
</file>

<file path=customXml/itemProps136.xml><?xml version="1.0" encoding="utf-8"?>
<ds:datastoreItem xmlns:ds="http://schemas.openxmlformats.org/officeDocument/2006/customXml" ds:itemID="{C70AE4A9-36D8-487A-9480-8072C39B1C48}">
  <ds:schemaRefs/>
</ds:datastoreItem>
</file>

<file path=customXml/itemProps137.xml><?xml version="1.0" encoding="utf-8"?>
<ds:datastoreItem xmlns:ds="http://schemas.openxmlformats.org/officeDocument/2006/customXml" ds:itemID="{B9A8D611-67E4-425E-9D8F-A12194607D65}">
  <ds:schemaRefs/>
</ds:datastoreItem>
</file>

<file path=customXml/itemProps138.xml><?xml version="1.0" encoding="utf-8"?>
<ds:datastoreItem xmlns:ds="http://schemas.openxmlformats.org/officeDocument/2006/customXml" ds:itemID="{B8CCD3C4-B959-4782-B1B5-92CB87A425BE}">
  <ds:schemaRefs/>
</ds:datastoreItem>
</file>

<file path=customXml/itemProps139.xml><?xml version="1.0" encoding="utf-8"?>
<ds:datastoreItem xmlns:ds="http://schemas.openxmlformats.org/officeDocument/2006/customXml" ds:itemID="{667EC4A0-DF00-469D-9DAB-9D0444B42F2E}">
  <ds:schemaRefs/>
</ds:datastoreItem>
</file>

<file path=customXml/itemProps14.xml><?xml version="1.0" encoding="utf-8"?>
<ds:datastoreItem xmlns:ds="http://schemas.openxmlformats.org/officeDocument/2006/customXml" ds:itemID="{A507A4B3-D57A-4EE7-9BD6-91146397F404}">
  <ds:schemaRefs/>
</ds:datastoreItem>
</file>

<file path=customXml/itemProps140.xml><?xml version="1.0" encoding="utf-8"?>
<ds:datastoreItem xmlns:ds="http://schemas.openxmlformats.org/officeDocument/2006/customXml" ds:itemID="{9EB11FBF-5790-47B0-8861-D0293ACDEFB0}">
  <ds:schemaRefs/>
</ds:datastoreItem>
</file>

<file path=customXml/itemProps141.xml><?xml version="1.0" encoding="utf-8"?>
<ds:datastoreItem xmlns:ds="http://schemas.openxmlformats.org/officeDocument/2006/customXml" ds:itemID="{94C0705A-C39A-4585-9290-0FE5B253390A}">
  <ds:schemaRefs/>
</ds:datastoreItem>
</file>

<file path=customXml/itemProps142.xml><?xml version="1.0" encoding="utf-8"?>
<ds:datastoreItem xmlns:ds="http://schemas.openxmlformats.org/officeDocument/2006/customXml" ds:itemID="{7D31B374-7D06-4634-A14C-FF18A301A9EE}">
  <ds:schemaRefs/>
</ds:datastoreItem>
</file>

<file path=customXml/itemProps143.xml><?xml version="1.0" encoding="utf-8"?>
<ds:datastoreItem xmlns:ds="http://schemas.openxmlformats.org/officeDocument/2006/customXml" ds:itemID="{008F9797-185A-4DF9-9854-DFD5699CA2D1}">
  <ds:schemaRefs/>
</ds:datastoreItem>
</file>

<file path=customXml/itemProps144.xml><?xml version="1.0" encoding="utf-8"?>
<ds:datastoreItem xmlns:ds="http://schemas.openxmlformats.org/officeDocument/2006/customXml" ds:itemID="{3D0D15ED-EBAC-4625-A913-698CE43EB945}">
  <ds:schemaRefs/>
</ds:datastoreItem>
</file>

<file path=customXml/itemProps145.xml><?xml version="1.0" encoding="utf-8"?>
<ds:datastoreItem xmlns:ds="http://schemas.openxmlformats.org/officeDocument/2006/customXml" ds:itemID="{2C142432-AE11-49A7-83C2-878797DBCFCE}">
  <ds:schemaRefs/>
</ds:datastoreItem>
</file>

<file path=customXml/itemProps146.xml><?xml version="1.0" encoding="utf-8"?>
<ds:datastoreItem xmlns:ds="http://schemas.openxmlformats.org/officeDocument/2006/customXml" ds:itemID="{A7695651-FFDB-4B89-A3F6-AEFBE5836EAD}">
  <ds:schemaRefs/>
</ds:datastoreItem>
</file>

<file path=customXml/itemProps147.xml><?xml version="1.0" encoding="utf-8"?>
<ds:datastoreItem xmlns:ds="http://schemas.openxmlformats.org/officeDocument/2006/customXml" ds:itemID="{9EBB8651-85BC-4ED5-822B-ACE38C3EA9DE}">
  <ds:schemaRefs/>
</ds:datastoreItem>
</file>

<file path=customXml/itemProps148.xml><?xml version="1.0" encoding="utf-8"?>
<ds:datastoreItem xmlns:ds="http://schemas.openxmlformats.org/officeDocument/2006/customXml" ds:itemID="{BC99D37D-37BC-4BF3-B800-F6FF665F1CB9}">
  <ds:schemaRefs/>
</ds:datastoreItem>
</file>

<file path=customXml/itemProps149.xml><?xml version="1.0" encoding="utf-8"?>
<ds:datastoreItem xmlns:ds="http://schemas.openxmlformats.org/officeDocument/2006/customXml" ds:itemID="{F3461721-9223-487C-9F59-5278FA37F228}">
  <ds:schemaRefs/>
</ds:datastoreItem>
</file>

<file path=customXml/itemProps15.xml><?xml version="1.0" encoding="utf-8"?>
<ds:datastoreItem xmlns:ds="http://schemas.openxmlformats.org/officeDocument/2006/customXml" ds:itemID="{65179EFB-C18F-44D9-954B-D597C7B8CFB4}">
  <ds:schemaRefs/>
</ds:datastoreItem>
</file>

<file path=customXml/itemProps150.xml><?xml version="1.0" encoding="utf-8"?>
<ds:datastoreItem xmlns:ds="http://schemas.openxmlformats.org/officeDocument/2006/customXml" ds:itemID="{8AE9B9BD-0C61-47A8-9F86-112774A84832}">
  <ds:schemaRefs/>
</ds:datastoreItem>
</file>

<file path=customXml/itemProps151.xml><?xml version="1.0" encoding="utf-8"?>
<ds:datastoreItem xmlns:ds="http://schemas.openxmlformats.org/officeDocument/2006/customXml" ds:itemID="{3F01F640-6AE5-402F-B589-CC889A77C4C4}">
  <ds:schemaRefs/>
</ds:datastoreItem>
</file>

<file path=customXml/itemProps152.xml><?xml version="1.0" encoding="utf-8"?>
<ds:datastoreItem xmlns:ds="http://schemas.openxmlformats.org/officeDocument/2006/customXml" ds:itemID="{B88ACFE4-09E3-49B3-B09B-5B9B85C4F8DA}">
  <ds:schemaRefs/>
</ds:datastoreItem>
</file>

<file path=customXml/itemProps153.xml><?xml version="1.0" encoding="utf-8"?>
<ds:datastoreItem xmlns:ds="http://schemas.openxmlformats.org/officeDocument/2006/customXml" ds:itemID="{17376497-A13F-47A6-A44C-D28E666A5EEE}">
  <ds:schemaRefs/>
</ds:datastoreItem>
</file>

<file path=customXml/itemProps154.xml><?xml version="1.0" encoding="utf-8"?>
<ds:datastoreItem xmlns:ds="http://schemas.openxmlformats.org/officeDocument/2006/customXml" ds:itemID="{55A1961E-F073-46B6-9332-A8C72F54CFCD}">
  <ds:schemaRefs/>
</ds:datastoreItem>
</file>

<file path=customXml/itemProps155.xml><?xml version="1.0" encoding="utf-8"?>
<ds:datastoreItem xmlns:ds="http://schemas.openxmlformats.org/officeDocument/2006/customXml" ds:itemID="{06B3DD23-6A3E-42F2-8FA4-F17BA06E1FC2}">
  <ds:schemaRefs/>
</ds:datastoreItem>
</file>

<file path=customXml/itemProps156.xml><?xml version="1.0" encoding="utf-8"?>
<ds:datastoreItem xmlns:ds="http://schemas.openxmlformats.org/officeDocument/2006/customXml" ds:itemID="{972B5F82-792B-4F46-9C73-E7DE326AEAAC}">
  <ds:schemaRefs/>
</ds:datastoreItem>
</file>

<file path=customXml/itemProps157.xml><?xml version="1.0" encoding="utf-8"?>
<ds:datastoreItem xmlns:ds="http://schemas.openxmlformats.org/officeDocument/2006/customXml" ds:itemID="{337A4D80-4523-45BD-A318-FC70861E072B}">
  <ds:schemaRefs/>
</ds:datastoreItem>
</file>

<file path=customXml/itemProps158.xml><?xml version="1.0" encoding="utf-8"?>
<ds:datastoreItem xmlns:ds="http://schemas.openxmlformats.org/officeDocument/2006/customXml" ds:itemID="{1977B7ED-B25C-4D54-B4B1-68A862EB888F}">
  <ds:schemaRefs/>
</ds:datastoreItem>
</file>

<file path=customXml/itemProps159.xml><?xml version="1.0" encoding="utf-8"?>
<ds:datastoreItem xmlns:ds="http://schemas.openxmlformats.org/officeDocument/2006/customXml" ds:itemID="{28AD5CF7-7DAC-47C1-978D-F6B31A1EBDD5}">
  <ds:schemaRefs/>
</ds:datastoreItem>
</file>

<file path=customXml/itemProps16.xml><?xml version="1.0" encoding="utf-8"?>
<ds:datastoreItem xmlns:ds="http://schemas.openxmlformats.org/officeDocument/2006/customXml" ds:itemID="{710A1CA0-83A4-44AD-9E86-24E583104008}">
  <ds:schemaRefs/>
</ds:datastoreItem>
</file>

<file path=customXml/itemProps160.xml><?xml version="1.0" encoding="utf-8"?>
<ds:datastoreItem xmlns:ds="http://schemas.openxmlformats.org/officeDocument/2006/customXml" ds:itemID="{E6533384-52F9-487C-ACF3-5CCAFC6DFB59}">
  <ds:schemaRefs/>
</ds:datastoreItem>
</file>

<file path=customXml/itemProps161.xml><?xml version="1.0" encoding="utf-8"?>
<ds:datastoreItem xmlns:ds="http://schemas.openxmlformats.org/officeDocument/2006/customXml" ds:itemID="{43C50154-3B5B-42C0-9C9C-F90CB9FEC150}">
  <ds:schemaRefs/>
</ds:datastoreItem>
</file>

<file path=customXml/itemProps162.xml><?xml version="1.0" encoding="utf-8"?>
<ds:datastoreItem xmlns:ds="http://schemas.openxmlformats.org/officeDocument/2006/customXml" ds:itemID="{361D0602-FE10-4246-8242-7B9A4DBA764F}">
  <ds:schemaRefs/>
</ds:datastoreItem>
</file>

<file path=customXml/itemProps163.xml><?xml version="1.0" encoding="utf-8"?>
<ds:datastoreItem xmlns:ds="http://schemas.openxmlformats.org/officeDocument/2006/customXml" ds:itemID="{104EE83B-EE16-4FE0-9D13-DEE7C062D628}">
  <ds:schemaRefs/>
</ds:datastoreItem>
</file>

<file path=customXml/itemProps164.xml><?xml version="1.0" encoding="utf-8"?>
<ds:datastoreItem xmlns:ds="http://schemas.openxmlformats.org/officeDocument/2006/customXml" ds:itemID="{88E5DE49-7709-4577-BE7E-80A591BF3EC5}">
  <ds:schemaRefs/>
</ds:datastoreItem>
</file>

<file path=customXml/itemProps165.xml><?xml version="1.0" encoding="utf-8"?>
<ds:datastoreItem xmlns:ds="http://schemas.openxmlformats.org/officeDocument/2006/customXml" ds:itemID="{1108B59D-0726-4CFE-8A24-5BA192556531}">
  <ds:schemaRefs/>
</ds:datastoreItem>
</file>

<file path=customXml/itemProps166.xml><?xml version="1.0" encoding="utf-8"?>
<ds:datastoreItem xmlns:ds="http://schemas.openxmlformats.org/officeDocument/2006/customXml" ds:itemID="{E6991CA2-05EF-4DD1-9D5F-EC7950791C05}">
  <ds:schemaRefs/>
</ds:datastoreItem>
</file>

<file path=customXml/itemProps167.xml><?xml version="1.0" encoding="utf-8"?>
<ds:datastoreItem xmlns:ds="http://schemas.openxmlformats.org/officeDocument/2006/customXml" ds:itemID="{25B9DBF6-12AB-440D-958E-8199AC8617DA}">
  <ds:schemaRefs/>
</ds:datastoreItem>
</file>

<file path=customXml/itemProps168.xml><?xml version="1.0" encoding="utf-8"?>
<ds:datastoreItem xmlns:ds="http://schemas.openxmlformats.org/officeDocument/2006/customXml" ds:itemID="{B9E8F9E7-B903-4519-9182-C3DE3809A50D}">
  <ds:schemaRefs/>
</ds:datastoreItem>
</file>

<file path=customXml/itemProps169.xml><?xml version="1.0" encoding="utf-8"?>
<ds:datastoreItem xmlns:ds="http://schemas.openxmlformats.org/officeDocument/2006/customXml" ds:itemID="{E142A4DD-126D-4A45-9B8B-5F53DA4E82F9}">
  <ds:schemaRefs/>
</ds:datastoreItem>
</file>

<file path=customXml/itemProps17.xml><?xml version="1.0" encoding="utf-8"?>
<ds:datastoreItem xmlns:ds="http://schemas.openxmlformats.org/officeDocument/2006/customXml" ds:itemID="{57A7E773-8A92-4344-943B-DB0621896DAE}">
  <ds:schemaRefs/>
</ds:datastoreItem>
</file>

<file path=customXml/itemProps170.xml><?xml version="1.0" encoding="utf-8"?>
<ds:datastoreItem xmlns:ds="http://schemas.openxmlformats.org/officeDocument/2006/customXml" ds:itemID="{F846C52A-C797-4469-A95F-7295B3714162}">
  <ds:schemaRefs/>
</ds:datastoreItem>
</file>

<file path=customXml/itemProps171.xml><?xml version="1.0" encoding="utf-8"?>
<ds:datastoreItem xmlns:ds="http://schemas.openxmlformats.org/officeDocument/2006/customXml" ds:itemID="{CBC8DED9-E496-4126-9BFE-52AAE50ADFCE}">
  <ds:schemaRefs/>
</ds:datastoreItem>
</file>

<file path=customXml/itemProps172.xml><?xml version="1.0" encoding="utf-8"?>
<ds:datastoreItem xmlns:ds="http://schemas.openxmlformats.org/officeDocument/2006/customXml" ds:itemID="{1B3DD721-8B7C-45F7-B2DD-15209AFBEAA9}">
  <ds:schemaRefs/>
</ds:datastoreItem>
</file>

<file path=customXml/itemProps173.xml><?xml version="1.0" encoding="utf-8"?>
<ds:datastoreItem xmlns:ds="http://schemas.openxmlformats.org/officeDocument/2006/customXml" ds:itemID="{C7377F90-1D7B-45AB-A5D1-8F5B4C76796F}">
  <ds:schemaRefs/>
</ds:datastoreItem>
</file>

<file path=customXml/itemProps174.xml><?xml version="1.0" encoding="utf-8"?>
<ds:datastoreItem xmlns:ds="http://schemas.openxmlformats.org/officeDocument/2006/customXml" ds:itemID="{218363F3-08A7-43B6-A60E-D30323F0DD14}">
  <ds:schemaRefs/>
</ds:datastoreItem>
</file>

<file path=customXml/itemProps175.xml><?xml version="1.0" encoding="utf-8"?>
<ds:datastoreItem xmlns:ds="http://schemas.openxmlformats.org/officeDocument/2006/customXml" ds:itemID="{18286315-35AF-48CF-BC02-0D3F70FA2C2B}">
  <ds:schemaRefs/>
</ds:datastoreItem>
</file>

<file path=customXml/itemProps176.xml><?xml version="1.0" encoding="utf-8"?>
<ds:datastoreItem xmlns:ds="http://schemas.openxmlformats.org/officeDocument/2006/customXml" ds:itemID="{A12968EF-590D-4966-9F2E-DE8C0A9EBD87}">
  <ds:schemaRefs/>
</ds:datastoreItem>
</file>

<file path=customXml/itemProps177.xml><?xml version="1.0" encoding="utf-8"?>
<ds:datastoreItem xmlns:ds="http://schemas.openxmlformats.org/officeDocument/2006/customXml" ds:itemID="{1D5F3E23-2866-4ABF-9D8A-068B09CC3E2D}">
  <ds:schemaRefs/>
</ds:datastoreItem>
</file>

<file path=customXml/itemProps178.xml><?xml version="1.0" encoding="utf-8"?>
<ds:datastoreItem xmlns:ds="http://schemas.openxmlformats.org/officeDocument/2006/customXml" ds:itemID="{9D8E61C3-A117-4734-945D-1E7E46857B8F}">
  <ds:schemaRefs/>
</ds:datastoreItem>
</file>

<file path=customXml/itemProps179.xml><?xml version="1.0" encoding="utf-8"?>
<ds:datastoreItem xmlns:ds="http://schemas.openxmlformats.org/officeDocument/2006/customXml" ds:itemID="{98901B93-6D04-47C4-98CD-6CB71ED61DB1}">
  <ds:schemaRefs/>
</ds:datastoreItem>
</file>

<file path=customXml/itemProps18.xml><?xml version="1.0" encoding="utf-8"?>
<ds:datastoreItem xmlns:ds="http://schemas.openxmlformats.org/officeDocument/2006/customXml" ds:itemID="{9A89BA61-5E37-4003-9FD2-39BB2189DAB9}">
  <ds:schemaRefs/>
</ds:datastoreItem>
</file>

<file path=customXml/itemProps180.xml><?xml version="1.0" encoding="utf-8"?>
<ds:datastoreItem xmlns:ds="http://schemas.openxmlformats.org/officeDocument/2006/customXml" ds:itemID="{33DD309B-75B8-4EB3-A608-C8BBB58D8E01}">
  <ds:schemaRefs/>
</ds:datastoreItem>
</file>

<file path=customXml/itemProps181.xml><?xml version="1.0" encoding="utf-8"?>
<ds:datastoreItem xmlns:ds="http://schemas.openxmlformats.org/officeDocument/2006/customXml" ds:itemID="{CF2341A3-E367-4476-914D-E7191056AEE1}">
  <ds:schemaRefs/>
</ds:datastoreItem>
</file>

<file path=customXml/itemProps182.xml><?xml version="1.0" encoding="utf-8"?>
<ds:datastoreItem xmlns:ds="http://schemas.openxmlformats.org/officeDocument/2006/customXml" ds:itemID="{B50B021F-96F5-48CD-A65D-38C06DDBFB1C}">
  <ds:schemaRefs/>
</ds:datastoreItem>
</file>

<file path=customXml/itemProps183.xml><?xml version="1.0" encoding="utf-8"?>
<ds:datastoreItem xmlns:ds="http://schemas.openxmlformats.org/officeDocument/2006/customXml" ds:itemID="{42B5EA43-EEEA-456D-819C-8C21F268D120}">
  <ds:schemaRefs/>
</ds:datastoreItem>
</file>

<file path=customXml/itemProps184.xml><?xml version="1.0" encoding="utf-8"?>
<ds:datastoreItem xmlns:ds="http://schemas.openxmlformats.org/officeDocument/2006/customXml" ds:itemID="{57B4AB3E-9A54-4E44-A575-C8482FED5BFB}">
  <ds:schemaRefs/>
</ds:datastoreItem>
</file>

<file path=customXml/itemProps185.xml><?xml version="1.0" encoding="utf-8"?>
<ds:datastoreItem xmlns:ds="http://schemas.openxmlformats.org/officeDocument/2006/customXml" ds:itemID="{332C77F9-BD7F-46D4-88A3-7A746488EEC1}">
  <ds:schemaRefs/>
</ds:datastoreItem>
</file>

<file path=customXml/itemProps186.xml><?xml version="1.0" encoding="utf-8"?>
<ds:datastoreItem xmlns:ds="http://schemas.openxmlformats.org/officeDocument/2006/customXml" ds:itemID="{2DE973A4-FB76-4B4C-B945-0CB06A57B203}">
  <ds:schemaRefs/>
</ds:datastoreItem>
</file>

<file path=customXml/itemProps187.xml><?xml version="1.0" encoding="utf-8"?>
<ds:datastoreItem xmlns:ds="http://schemas.openxmlformats.org/officeDocument/2006/customXml" ds:itemID="{06784C75-669E-4943-A5E4-A81415D37E6E}">
  <ds:schemaRefs/>
</ds:datastoreItem>
</file>

<file path=customXml/itemProps188.xml><?xml version="1.0" encoding="utf-8"?>
<ds:datastoreItem xmlns:ds="http://schemas.openxmlformats.org/officeDocument/2006/customXml" ds:itemID="{6E09734A-5D3B-4870-B1BB-C8ACE738868D}">
  <ds:schemaRefs/>
</ds:datastoreItem>
</file>

<file path=customXml/itemProps189.xml><?xml version="1.0" encoding="utf-8"?>
<ds:datastoreItem xmlns:ds="http://schemas.openxmlformats.org/officeDocument/2006/customXml" ds:itemID="{0745E0B6-7C62-476C-80AA-DCFACFEAAC1A}">
  <ds:schemaRefs/>
</ds:datastoreItem>
</file>

<file path=customXml/itemProps19.xml><?xml version="1.0" encoding="utf-8"?>
<ds:datastoreItem xmlns:ds="http://schemas.openxmlformats.org/officeDocument/2006/customXml" ds:itemID="{4DA610E4-4766-4D0F-A0C6-09954C9D7494}">
  <ds:schemaRefs/>
</ds:datastoreItem>
</file>

<file path=customXml/itemProps190.xml><?xml version="1.0" encoding="utf-8"?>
<ds:datastoreItem xmlns:ds="http://schemas.openxmlformats.org/officeDocument/2006/customXml" ds:itemID="{4473BD1C-DC75-4444-875A-5347A69EA4F1}">
  <ds:schemaRefs/>
</ds:datastoreItem>
</file>

<file path=customXml/itemProps191.xml><?xml version="1.0" encoding="utf-8"?>
<ds:datastoreItem xmlns:ds="http://schemas.openxmlformats.org/officeDocument/2006/customXml" ds:itemID="{8CCB0D13-0898-4D72-8BE7-855447351AF9}">
  <ds:schemaRefs/>
</ds:datastoreItem>
</file>

<file path=customXml/itemProps192.xml><?xml version="1.0" encoding="utf-8"?>
<ds:datastoreItem xmlns:ds="http://schemas.openxmlformats.org/officeDocument/2006/customXml" ds:itemID="{02EB4D53-F691-46A1-AF71-C292D3235027}">
  <ds:schemaRefs/>
</ds:datastoreItem>
</file>

<file path=customXml/itemProps193.xml><?xml version="1.0" encoding="utf-8"?>
<ds:datastoreItem xmlns:ds="http://schemas.openxmlformats.org/officeDocument/2006/customXml" ds:itemID="{06EF9C82-55D1-43DE-B0DB-10FCA0382E5B}">
  <ds:schemaRefs/>
</ds:datastoreItem>
</file>

<file path=customXml/itemProps194.xml><?xml version="1.0" encoding="utf-8"?>
<ds:datastoreItem xmlns:ds="http://schemas.openxmlformats.org/officeDocument/2006/customXml" ds:itemID="{0D6D277C-75CE-4DD6-AD24-388D0DB98DD1}">
  <ds:schemaRefs/>
</ds:datastoreItem>
</file>

<file path=customXml/itemProps195.xml><?xml version="1.0" encoding="utf-8"?>
<ds:datastoreItem xmlns:ds="http://schemas.openxmlformats.org/officeDocument/2006/customXml" ds:itemID="{F90B3239-91CB-47D2-955E-DACD2BF8904B}">
  <ds:schemaRefs/>
</ds:datastoreItem>
</file>

<file path=customXml/itemProps196.xml><?xml version="1.0" encoding="utf-8"?>
<ds:datastoreItem xmlns:ds="http://schemas.openxmlformats.org/officeDocument/2006/customXml" ds:itemID="{2D386987-1A44-4EEF-9AAA-7F3672FD3C6C}">
  <ds:schemaRefs/>
</ds:datastoreItem>
</file>

<file path=customXml/itemProps197.xml><?xml version="1.0" encoding="utf-8"?>
<ds:datastoreItem xmlns:ds="http://schemas.openxmlformats.org/officeDocument/2006/customXml" ds:itemID="{AA04AD99-1A44-49C4-AB91-0EE15C4DC152}">
  <ds:schemaRefs/>
</ds:datastoreItem>
</file>

<file path=customXml/itemProps198.xml><?xml version="1.0" encoding="utf-8"?>
<ds:datastoreItem xmlns:ds="http://schemas.openxmlformats.org/officeDocument/2006/customXml" ds:itemID="{67826563-C2A8-496C-A848-2B15A5ADC83D}">
  <ds:schemaRefs/>
</ds:datastoreItem>
</file>

<file path=customXml/itemProps199.xml><?xml version="1.0" encoding="utf-8"?>
<ds:datastoreItem xmlns:ds="http://schemas.openxmlformats.org/officeDocument/2006/customXml" ds:itemID="{2384D37A-254D-4120-B219-65DEC8EA4122}">
  <ds:schemaRefs/>
</ds:datastoreItem>
</file>

<file path=customXml/itemProps2.xml><?xml version="1.0" encoding="utf-8"?>
<ds:datastoreItem xmlns:ds="http://schemas.openxmlformats.org/officeDocument/2006/customXml" ds:itemID="{F610E810-F90A-41F4-A845-06100EEE13FC}">
  <ds:schemaRefs/>
</ds:datastoreItem>
</file>

<file path=customXml/itemProps20.xml><?xml version="1.0" encoding="utf-8"?>
<ds:datastoreItem xmlns:ds="http://schemas.openxmlformats.org/officeDocument/2006/customXml" ds:itemID="{CAB215F4-9C3D-4C53-895A-29558C0A93DD}">
  <ds:schemaRefs/>
</ds:datastoreItem>
</file>

<file path=customXml/itemProps200.xml><?xml version="1.0" encoding="utf-8"?>
<ds:datastoreItem xmlns:ds="http://schemas.openxmlformats.org/officeDocument/2006/customXml" ds:itemID="{68AC7E18-893C-4E4D-AEAC-E52423918053}">
  <ds:schemaRefs/>
</ds:datastoreItem>
</file>

<file path=customXml/itemProps201.xml><?xml version="1.0" encoding="utf-8"?>
<ds:datastoreItem xmlns:ds="http://schemas.openxmlformats.org/officeDocument/2006/customXml" ds:itemID="{523C10CC-50B0-4D16-AE49-118226F2A9ED}">
  <ds:schemaRefs/>
</ds:datastoreItem>
</file>

<file path=customXml/itemProps202.xml><?xml version="1.0" encoding="utf-8"?>
<ds:datastoreItem xmlns:ds="http://schemas.openxmlformats.org/officeDocument/2006/customXml" ds:itemID="{F9A3F3B2-670E-410F-93BC-AA9C26CEA609}">
  <ds:schemaRefs/>
</ds:datastoreItem>
</file>

<file path=customXml/itemProps203.xml><?xml version="1.0" encoding="utf-8"?>
<ds:datastoreItem xmlns:ds="http://schemas.openxmlformats.org/officeDocument/2006/customXml" ds:itemID="{049FEE86-12E7-4C65-8CCF-2778E1E014B1}">
  <ds:schemaRefs/>
</ds:datastoreItem>
</file>

<file path=customXml/itemProps204.xml><?xml version="1.0" encoding="utf-8"?>
<ds:datastoreItem xmlns:ds="http://schemas.openxmlformats.org/officeDocument/2006/customXml" ds:itemID="{5309F87F-8A9A-4F60-9BBD-C0F0FE2191EB}">
  <ds:schemaRefs/>
</ds:datastoreItem>
</file>

<file path=customXml/itemProps205.xml><?xml version="1.0" encoding="utf-8"?>
<ds:datastoreItem xmlns:ds="http://schemas.openxmlformats.org/officeDocument/2006/customXml" ds:itemID="{098067D7-63AB-4085-863E-7C0A4CC91FC4}">
  <ds:schemaRefs/>
</ds:datastoreItem>
</file>

<file path=customXml/itemProps206.xml><?xml version="1.0" encoding="utf-8"?>
<ds:datastoreItem xmlns:ds="http://schemas.openxmlformats.org/officeDocument/2006/customXml" ds:itemID="{8AB9D047-4BFA-4E61-9675-1D5CFFC34B25}">
  <ds:schemaRefs/>
</ds:datastoreItem>
</file>

<file path=customXml/itemProps207.xml><?xml version="1.0" encoding="utf-8"?>
<ds:datastoreItem xmlns:ds="http://schemas.openxmlformats.org/officeDocument/2006/customXml" ds:itemID="{A683542B-45CF-428E-93FF-9F4A28FC4602}">
  <ds:schemaRefs/>
</ds:datastoreItem>
</file>

<file path=customXml/itemProps208.xml><?xml version="1.0" encoding="utf-8"?>
<ds:datastoreItem xmlns:ds="http://schemas.openxmlformats.org/officeDocument/2006/customXml" ds:itemID="{0AEB6BFE-6E57-4F15-BFF3-B24E347DE5D2}">
  <ds:schemaRefs/>
</ds:datastoreItem>
</file>

<file path=customXml/itemProps209.xml><?xml version="1.0" encoding="utf-8"?>
<ds:datastoreItem xmlns:ds="http://schemas.openxmlformats.org/officeDocument/2006/customXml" ds:itemID="{421D2912-4745-4918-ADE7-67C7530F9D9B}">
  <ds:schemaRefs/>
</ds:datastoreItem>
</file>

<file path=customXml/itemProps21.xml><?xml version="1.0" encoding="utf-8"?>
<ds:datastoreItem xmlns:ds="http://schemas.openxmlformats.org/officeDocument/2006/customXml" ds:itemID="{E0B9D080-C7A4-4390-A3CB-89FBF0E38FBE}">
  <ds:schemaRefs/>
</ds:datastoreItem>
</file>

<file path=customXml/itemProps210.xml><?xml version="1.0" encoding="utf-8"?>
<ds:datastoreItem xmlns:ds="http://schemas.openxmlformats.org/officeDocument/2006/customXml" ds:itemID="{A2843D27-72ED-47AD-A03C-29467FDC0461}">
  <ds:schemaRefs/>
</ds:datastoreItem>
</file>

<file path=customXml/itemProps211.xml><?xml version="1.0" encoding="utf-8"?>
<ds:datastoreItem xmlns:ds="http://schemas.openxmlformats.org/officeDocument/2006/customXml" ds:itemID="{C9931260-F147-42FB-B7A9-0A9003B51782}">
  <ds:schemaRefs/>
</ds:datastoreItem>
</file>

<file path=customXml/itemProps212.xml><?xml version="1.0" encoding="utf-8"?>
<ds:datastoreItem xmlns:ds="http://schemas.openxmlformats.org/officeDocument/2006/customXml" ds:itemID="{9BACF089-72A0-4520-9E00-CBD40876F08F}">
  <ds:schemaRefs/>
</ds:datastoreItem>
</file>

<file path=customXml/itemProps213.xml><?xml version="1.0" encoding="utf-8"?>
<ds:datastoreItem xmlns:ds="http://schemas.openxmlformats.org/officeDocument/2006/customXml" ds:itemID="{5CE21099-C154-43CD-9B87-A6929717B6BE}">
  <ds:schemaRefs/>
</ds:datastoreItem>
</file>

<file path=customXml/itemProps214.xml><?xml version="1.0" encoding="utf-8"?>
<ds:datastoreItem xmlns:ds="http://schemas.openxmlformats.org/officeDocument/2006/customXml" ds:itemID="{294E98DC-FA17-423E-A8DF-F718FFFC209B}">
  <ds:schemaRefs/>
</ds:datastoreItem>
</file>

<file path=customXml/itemProps215.xml><?xml version="1.0" encoding="utf-8"?>
<ds:datastoreItem xmlns:ds="http://schemas.openxmlformats.org/officeDocument/2006/customXml" ds:itemID="{C63D7D61-714A-431B-87E5-4BC405DAC38B}">
  <ds:schemaRefs/>
</ds:datastoreItem>
</file>

<file path=customXml/itemProps216.xml><?xml version="1.0" encoding="utf-8"?>
<ds:datastoreItem xmlns:ds="http://schemas.openxmlformats.org/officeDocument/2006/customXml" ds:itemID="{0DA739A4-9F74-4B13-8354-0FF79DF47A0F}">
  <ds:schemaRefs/>
</ds:datastoreItem>
</file>

<file path=customXml/itemProps217.xml><?xml version="1.0" encoding="utf-8"?>
<ds:datastoreItem xmlns:ds="http://schemas.openxmlformats.org/officeDocument/2006/customXml" ds:itemID="{EEBBFD7B-63E6-4585-A840-2F02D460841E}">
  <ds:schemaRefs/>
</ds:datastoreItem>
</file>

<file path=customXml/itemProps218.xml><?xml version="1.0" encoding="utf-8"?>
<ds:datastoreItem xmlns:ds="http://schemas.openxmlformats.org/officeDocument/2006/customXml" ds:itemID="{07800575-8CF8-42A8-8293-6F0DAEC817A9}">
  <ds:schemaRefs/>
</ds:datastoreItem>
</file>

<file path=customXml/itemProps219.xml><?xml version="1.0" encoding="utf-8"?>
<ds:datastoreItem xmlns:ds="http://schemas.openxmlformats.org/officeDocument/2006/customXml" ds:itemID="{10126DC5-D5E1-42C7-A547-3BD884E659D9}">
  <ds:schemaRefs/>
</ds:datastoreItem>
</file>

<file path=customXml/itemProps22.xml><?xml version="1.0" encoding="utf-8"?>
<ds:datastoreItem xmlns:ds="http://schemas.openxmlformats.org/officeDocument/2006/customXml" ds:itemID="{ADB7B6B4-8674-404E-9FA2-0BE914AEC5F6}">
  <ds:schemaRefs/>
</ds:datastoreItem>
</file>

<file path=customXml/itemProps220.xml><?xml version="1.0" encoding="utf-8"?>
<ds:datastoreItem xmlns:ds="http://schemas.openxmlformats.org/officeDocument/2006/customXml" ds:itemID="{0B756E1D-455E-43C6-8C92-816D28B6C3B2}">
  <ds:schemaRefs/>
</ds:datastoreItem>
</file>

<file path=customXml/itemProps221.xml><?xml version="1.0" encoding="utf-8"?>
<ds:datastoreItem xmlns:ds="http://schemas.openxmlformats.org/officeDocument/2006/customXml" ds:itemID="{25E7FAD2-9B01-481A-91FD-22917A795870}">
  <ds:schemaRefs/>
</ds:datastoreItem>
</file>

<file path=customXml/itemProps222.xml><?xml version="1.0" encoding="utf-8"?>
<ds:datastoreItem xmlns:ds="http://schemas.openxmlformats.org/officeDocument/2006/customXml" ds:itemID="{A7042042-4761-432E-BBF3-9CB48B7B29F4}">
  <ds:schemaRefs/>
</ds:datastoreItem>
</file>

<file path=customXml/itemProps223.xml><?xml version="1.0" encoding="utf-8"?>
<ds:datastoreItem xmlns:ds="http://schemas.openxmlformats.org/officeDocument/2006/customXml" ds:itemID="{35FB1BA0-B9A3-422A-A92B-AAAD248591E3}">
  <ds:schemaRefs/>
</ds:datastoreItem>
</file>

<file path=customXml/itemProps224.xml><?xml version="1.0" encoding="utf-8"?>
<ds:datastoreItem xmlns:ds="http://schemas.openxmlformats.org/officeDocument/2006/customXml" ds:itemID="{D9DA266F-7C0F-40F8-830A-F5B91132D434}">
  <ds:schemaRefs/>
</ds:datastoreItem>
</file>

<file path=customXml/itemProps225.xml><?xml version="1.0" encoding="utf-8"?>
<ds:datastoreItem xmlns:ds="http://schemas.openxmlformats.org/officeDocument/2006/customXml" ds:itemID="{A6D31F22-A104-436F-80DF-6876BAFF3EFC}">
  <ds:schemaRefs/>
</ds:datastoreItem>
</file>

<file path=customXml/itemProps226.xml><?xml version="1.0" encoding="utf-8"?>
<ds:datastoreItem xmlns:ds="http://schemas.openxmlformats.org/officeDocument/2006/customXml" ds:itemID="{97BA4D85-CF81-44B8-8270-843F2F95F0BD}">
  <ds:schemaRefs/>
</ds:datastoreItem>
</file>

<file path=customXml/itemProps227.xml><?xml version="1.0" encoding="utf-8"?>
<ds:datastoreItem xmlns:ds="http://schemas.openxmlformats.org/officeDocument/2006/customXml" ds:itemID="{FA1E84F6-DFD9-4FA3-9D72-B57519466F0F}">
  <ds:schemaRefs/>
</ds:datastoreItem>
</file>

<file path=customXml/itemProps228.xml><?xml version="1.0" encoding="utf-8"?>
<ds:datastoreItem xmlns:ds="http://schemas.openxmlformats.org/officeDocument/2006/customXml" ds:itemID="{1305EE81-0CFF-4933-9E3C-B01611EAA6D0}">
  <ds:schemaRefs/>
</ds:datastoreItem>
</file>

<file path=customXml/itemProps23.xml><?xml version="1.0" encoding="utf-8"?>
<ds:datastoreItem xmlns:ds="http://schemas.openxmlformats.org/officeDocument/2006/customXml" ds:itemID="{43CFF50B-3177-4F6B-ABC5-531598512C0B}">
  <ds:schemaRefs/>
</ds:datastoreItem>
</file>

<file path=customXml/itemProps24.xml><?xml version="1.0" encoding="utf-8"?>
<ds:datastoreItem xmlns:ds="http://schemas.openxmlformats.org/officeDocument/2006/customXml" ds:itemID="{F0717A1D-8189-4781-9CC3-F5F16BC7E212}">
  <ds:schemaRefs/>
</ds:datastoreItem>
</file>

<file path=customXml/itemProps25.xml><?xml version="1.0" encoding="utf-8"?>
<ds:datastoreItem xmlns:ds="http://schemas.openxmlformats.org/officeDocument/2006/customXml" ds:itemID="{8AF967B7-7A06-4384-B108-4D6195EB72BA}">
  <ds:schemaRefs/>
</ds:datastoreItem>
</file>

<file path=customXml/itemProps26.xml><?xml version="1.0" encoding="utf-8"?>
<ds:datastoreItem xmlns:ds="http://schemas.openxmlformats.org/officeDocument/2006/customXml" ds:itemID="{B04ADF21-57BA-4B8F-88FB-99338B248A09}">
  <ds:schemaRefs/>
</ds:datastoreItem>
</file>

<file path=customXml/itemProps27.xml><?xml version="1.0" encoding="utf-8"?>
<ds:datastoreItem xmlns:ds="http://schemas.openxmlformats.org/officeDocument/2006/customXml" ds:itemID="{3FFDFE8C-6813-4792-BB6D-7C794643425D}">
  <ds:schemaRefs/>
</ds:datastoreItem>
</file>

<file path=customXml/itemProps28.xml><?xml version="1.0" encoding="utf-8"?>
<ds:datastoreItem xmlns:ds="http://schemas.openxmlformats.org/officeDocument/2006/customXml" ds:itemID="{1804D6A1-1811-40CB-8A49-39A4BAED81A2}">
  <ds:schemaRefs/>
</ds:datastoreItem>
</file>

<file path=customXml/itemProps29.xml><?xml version="1.0" encoding="utf-8"?>
<ds:datastoreItem xmlns:ds="http://schemas.openxmlformats.org/officeDocument/2006/customXml" ds:itemID="{61AED9B0-CFB1-4B77-8B61-00D74167F759}">
  <ds:schemaRefs/>
</ds:datastoreItem>
</file>

<file path=customXml/itemProps3.xml><?xml version="1.0" encoding="utf-8"?>
<ds:datastoreItem xmlns:ds="http://schemas.openxmlformats.org/officeDocument/2006/customXml" ds:itemID="{752A902C-01F6-4073-85F7-35C0C5EAA578}">
  <ds:schemaRefs/>
</ds:datastoreItem>
</file>

<file path=customXml/itemProps30.xml><?xml version="1.0" encoding="utf-8"?>
<ds:datastoreItem xmlns:ds="http://schemas.openxmlformats.org/officeDocument/2006/customXml" ds:itemID="{4E6E32AE-47F8-42D8-8615-E9290A6239DC}">
  <ds:schemaRefs/>
</ds:datastoreItem>
</file>

<file path=customXml/itemProps31.xml><?xml version="1.0" encoding="utf-8"?>
<ds:datastoreItem xmlns:ds="http://schemas.openxmlformats.org/officeDocument/2006/customXml" ds:itemID="{1C0FB074-4D64-4844-8190-8F8F670C0D21}">
  <ds:schemaRefs/>
</ds:datastoreItem>
</file>

<file path=customXml/itemProps32.xml><?xml version="1.0" encoding="utf-8"?>
<ds:datastoreItem xmlns:ds="http://schemas.openxmlformats.org/officeDocument/2006/customXml" ds:itemID="{1D55F3E2-89AD-49E9-A5B3-C0618DFA3327}">
  <ds:schemaRefs/>
</ds:datastoreItem>
</file>

<file path=customXml/itemProps33.xml><?xml version="1.0" encoding="utf-8"?>
<ds:datastoreItem xmlns:ds="http://schemas.openxmlformats.org/officeDocument/2006/customXml" ds:itemID="{557A224A-F68F-4389-A193-684922433543}">
  <ds:schemaRefs/>
</ds:datastoreItem>
</file>

<file path=customXml/itemProps34.xml><?xml version="1.0" encoding="utf-8"?>
<ds:datastoreItem xmlns:ds="http://schemas.openxmlformats.org/officeDocument/2006/customXml" ds:itemID="{830675CF-F3E9-4AC9-A91D-185B6121620A}">
  <ds:schemaRefs/>
</ds:datastoreItem>
</file>

<file path=customXml/itemProps35.xml><?xml version="1.0" encoding="utf-8"?>
<ds:datastoreItem xmlns:ds="http://schemas.openxmlformats.org/officeDocument/2006/customXml" ds:itemID="{08AE1F89-317F-4B11-B815-222004BE0CA3}">
  <ds:schemaRefs/>
</ds:datastoreItem>
</file>

<file path=customXml/itemProps36.xml><?xml version="1.0" encoding="utf-8"?>
<ds:datastoreItem xmlns:ds="http://schemas.openxmlformats.org/officeDocument/2006/customXml" ds:itemID="{ECC7C638-2100-4E6D-A58D-8C720DE1FAF5}">
  <ds:schemaRefs/>
</ds:datastoreItem>
</file>

<file path=customXml/itemProps37.xml><?xml version="1.0" encoding="utf-8"?>
<ds:datastoreItem xmlns:ds="http://schemas.openxmlformats.org/officeDocument/2006/customXml" ds:itemID="{AC8CB1F7-D34A-42FF-89DF-E78A66440E1F}">
  <ds:schemaRefs/>
</ds:datastoreItem>
</file>

<file path=customXml/itemProps38.xml><?xml version="1.0" encoding="utf-8"?>
<ds:datastoreItem xmlns:ds="http://schemas.openxmlformats.org/officeDocument/2006/customXml" ds:itemID="{24088B74-E031-40CE-ADE6-2AFD6540FB5B}">
  <ds:schemaRefs/>
</ds:datastoreItem>
</file>

<file path=customXml/itemProps39.xml><?xml version="1.0" encoding="utf-8"?>
<ds:datastoreItem xmlns:ds="http://schemas.openxmlformats.org/officeDocument/2006/customXml" ds:itemID="{F8C23546-2E5A-47E9-A993-B3557771A69F}">
  <ds:schemaRefs/>
</ds:datastoreItem>
</file>

<file path=customXml/itemProps4.xml><?xml version="1.0" encoding="utf-8"?>
<ds:datastoreItem xmlns:ds="http://schemas.openxmlformats.org/officeDocument/2006/customXml" ds:itemID="{A66DB08A-3E86-4E25-9876-1999DE8B721E}">
  <ds:schemaRefs/>
</ds:datastoreItem>
</file>

<file path=customXml/itemProps40.xml><?xml version="1.0" encoding="utf-8"?>
<ds:datastoreItem xmlns:ds="http://schemas.openxmlformats.org/officeDocument/2006/customXml" ds:itemID="{2E28FD15-C6A9-4B96-B1DB-8C200D87AD0E}">
  <ds:schemaRefs/>
</ds:datastoreItem>
</file>

<file path=customXml/itemProps41.xml><?xml version="1.0" encoding="utf-8"?>
<ds:datastoreItem xmlns:ds="http://schemas.openxmlformats.org/officeDocument/2006/customXml" ds:itemID="{5582BA39-916A-45AD-9930-0EE4F750B35D}">
  <ds:schemaRefs/>
</ds:datastoreItem>
</file>

<file path=customXml/itemProps42.xml><?xml version="1.0" encoding="utf-8"?>
<ds:datastoreItem xmlns:ds="http://schemas.openxmlformats.org/officeDocument/2006/customXml" ds:itemID="{8CC8BF27-D3D5-48F4-B724-8C955B41FA17}">
  <ds:schemaRefs/>
</ds:datastoreItem>
</file>

<file path=customXml/itemProps43.xml><?xml version="1.0" encoding="utf-8"?>
<ds:datastoreItem xmlns:ds="http://schemas.openxmlformats.org/officeDocument/2006/customXml" ds:itemID="{EE39D5F0-84BE-4262-8DA6-B449BDC98E02}">
  <ds:schemaRefs/>
</ds:datastoreItem>
</file>

<file path=customXml/itemProps44.xml><?xml version="1.0" encoding="utf-8"?>
<ds:datastoreItem xmlns:ds="http://schemas.openxmlformats.org/officeDocument/2006/customXml" ds:itemID="{F3B284CD-4DE3-4491-8B23-982ABA372B99}">
  <ds:schemaRefs/>
</ds:datastoreItem>
</file>

<file path=customXml/itemProps45.xml><?xml version="1.0" encoding="utf-8"?>
<ds:datastoreItem xmlns:ds="http://schemas.openxmlformats.org/officeDocument/2006/customXml" ds:itemID="{29DAB731-0821-491E-9135-942ACA22A16B}">
  <ds:schemaRefs/>
</ds:datastoreItem>
</file>

<file path=customXml/itemProps46.xml><?xml version="1.0" encoding="utf-8"?>
<ds:datastoreItem xmlns:ds="http://schemas.openxmlformats.org/officeDocument/2006/customXml" ds:itemID="{EA4BA47A-6B54-43B8-AAED-AD5AAAC1945B}">
  <ds:schemaRefs/>
</ds:datastoreItem>
</file>

<file path=customXml/itemProps47.xml><?xml version="1.0" encoding="utf-8"?>
<ds:datastoreItem xmlns:ds="http://schemas.openxmlformats.org/officeDocument/2006/customXml" ds:itemID="{39493033-3CFC-4A24-905D-6230C987A70D}">
  <ds:schemaRefs/>
</ds:datastoreItem>
</file>

<file path=customXml/itemProps48.xml><?xml version="1.0" encoding="utf-8"?>
<ds:datastoreItem xmlns:ds="http://schemas.openxmlformats.org/officeDocument/2006/customXml" ds:itemID="{D4DBDE36-8FEB-4823-BD75-973B4EE2E152}">
  <ds:schemaRefs/>
</ds:datastoreItem>
</file>

<file path=customXml/itemProps49.xml><?xml version="1.0" encoding="utf-8"?>
<ds:datastoreItem xmlns:ds="http://schemas.openxmlformats.org/officeDocument/2006/customXml" ds:itemID="{CB0D1A3D-3AFC-4E11-8196-51E64799A7EA}">
  <ds:schemaRefs/>
</ds:datastoreItem>
</file>

<file path=customXml/itemProps5.xml><?xml version="1.0" encoding="utf-8"?>
<ds:datastoreItem xmlns:ds="http://schemas.openxmlformats.org/officeDocument/2006/customXml" ds:itemID="{4FA7998F-6761-492B-824B-C5808D67C8A3}">
  <ds:schemaRefs/>
</ds:datastoreItem>
</file>

<file path=customXml/itemProps50.xml><?xml version="1.0" encoding="utf-8"?>
<ds:datastoreItem xmlns:ds="http://schemas.openxmlformats.org/officeDocument/2006/customXml" ds:itemID="{FE7239ED-9F66-482D-AAE6-DE30A3FBFFF5}">
  <ds:schemaRefs/>
</ds:datastoreItem>
</file>

<file path=customXml/itemProps51.xml><?xml version="1.0" encoding="utf-8"?>
<ds:datastoreItem xmlns:ds="http://schemas.openxmlformats.org/officeDocument/2006/customXml" ds:itemID="{3B95F263-543E-49F6-B9CD-B9B26B3DEC96}">
  <ds:schemaRefs/>
</ds:datastoreItem>
</file>

<file path=customXml/itemProps52.xml><?xml version="1.0" encoding="utf-8"?>
<ds:datastoreItem xmlns:ds="http://schemas.openxmlformats.org/officeDocument/2006/customXml" ds:itemID="{27A74B6C-04C5-41AC-8F39-F6CC63EA8C8B}">
  <ds:schemaRefs/>
</ds:datastoreItem>
</file>

<file path=customXml/itemProps53.xml><?xml version="1.0" encoding="utf-8"?>
<ds:datastoreItem xmlns:ds="http://schemas.openxmlformats.org/officeDocument/2006/customXml" ds:itemID="{BFAE7B59-3E48-4C83-81D6-9F3C896F181A}">
  <ds:schemaRefs/>
</ds:datastoreItem>
</file>

<file path=customXml/itemProps54.xml><?xml version="1.0" encoding="utf-8"?>
<ds:datastoreItem xmlns:ds="http://schemas.openxmlformats.org/officeDocument/2006/customXml" ds:itemID="{19113856-1D30-4481-B6E4-81ED30A3DCE3}">
  <ds:schemaRefs/>
</ds:datastoreItem>
</file>

<file path=customXml/itemProps55.xml><?xml version="1.0" encoding="utf-8"?>
<ds:datastoreItem xmlns:ds="http://schemas.openxmlformats.org/officeDocument/2006/customXml" ds:itemID="{7474A97B-9D3A-4A19-8494-4439128B08E2}">
  <ds:schemaRefs/>
</ds:datastoreItem>
</file>

<file path=customXml/itemProps56.xml><?xml version="1.0" encoding="utf-8"?>
<ds:datastoreItem xmlns:ds="http://schemas.openxmlformats.org/officeDocument/2006/customXml" ds:itemID="{AB136176-C66D-4DAA-92C5-5F02E82B7ED6}">
  <ds:schemaRefs/>
</ds:datastoreItem>
</file>

<file path=customXml/itemProps57.xml><?xml version="1.0" encoding="utf-8"?>
<ds:datastoreItem xmlns:ds="http://schemas.openxmlformats.org/officeDocument/2006/customXml" ds:itemID="{4A5CBB38-7F09-4E0B-A6EA-4D53B2766C92}">
  <ds:schemaRefs/>
</ds:datastoreItem>
</file>

<file path=customXml/itemProps58.xml><?xml version="1.0" encoding="utf-8"?>
<ds:datastoreItem xmlns:ds="http://schemas.openxmlformats.org/officeDocument/2006/customXml" ds:itemID="{70E24BC9-DDB6-4B79-92A0-AE1017219247}">
  <ds:schemaRefs/>
</ds:datastoreItem>
</file>

<file path=customXml/itemProps59.xml><?xml version="1.0" encoding="utf-8"?>
<ds:datastoreItem xmlns:ds="http://schemas.openxmlformats.org/officeDocument/2006/customXml" ds:itemID="{38FAF6AF-BFE7-4103-B353-167C390EB34E}">
  <ds:schemaRefs/>
</ds:datastoreItem>
</file>

<file path=customXml/itemProps6.xml><?xml version="1.0" encoding="utf-8"?>
<ds:datastoreItem xmlns:ds="http://schemas.openxmlformats.org/officeDocument/2006/customXml" ds:itemID="{779D720F-6F14-4A72-8EC6-1C6B751AD116}">
  <ds:schemaRefs/>
</ds:datastoreItem>
</file>

<file path=customXml/itemProps60.xml><?xml version="1.0" encoding="utf-8"?>
<ds:datastoreItem xmlns:ds="http://schemas.openxmlformats.org/officeDocument/2006/customXml" ds:itemID="{6B319E1D-279E-42BF-B5F9-F5D3EFFBBF7C}">
  <ds:schemaRefs/>
</ds:datastoreItem>
</file>

<file path=customXml/itemProps61.xml><?xml version="1.0" encoding="utf-8"?>
<ds:datastoreItem xmlns:ds="http://schemas.openxmlformats.org/officeDocument/2006/customXml" ds:itemID="{41C899A0-D1F1-43DD-AE48-367B293F67C6}">
  <ds:schemaRefs/>
</ds:datastoreItem>
</file>

<file path=customXml/itemProps62.xml><?xml version="1.0" encoding="utf-8"?>
<ds:datastoreItem xmlns:ds="http://schemas.openxmlformats.org/officeDocument/2006/customXml" ds:itemID="{99594DF5-A651-4D9D-B867-BB64D139D63D}">
  <ds:schemaRefs/>
</ds:datastoreItem>
</file>

<file path=customXml/itemProps63.xml><?xml version="1.0" encoding="utf-8"?>
<ds:datastoreItem xmlns:ds="http://schemas.openxmlformats.org/officeDocument/2006/customXml" ds:itemID="{5BB0D7E1-1732-4FAE-82A0-00BF3FBBE797}">
  <ds:schemaRefs/>
</ds:datastoreItem>
</file>

<file path=customXml/itemProps64.xml><?xml version="1.0" encoding="utf-8"?>
<ds:datastoreItem xmlns:ds="http://schemas.openxmlformats.org/officeDocument/2006/customXml" ds:itemID="{2C061728-5CD4-4255-BAC9-41B6A256F36A}">
  <ds:schemaRefs/>
</ds:datastoreItem>
</file>

<file path=customXml/itemProps65.xml><?xml version="1.0" encoding="utf-8"?>
<ds:datastoreItem xmlns:ds="http://schemas.openxmlformats.org/officeDocument/2006/customXml" ds:itemID="{794ACF19-593D-48FC-B260-1CB48D378CCC}">
  <ds:schemaRefs/>
</ds:datastoreItem>
</file>

<file path=customXml/itemProps66.xml><?xml version="1.0" encoding="utf-8"?>
<ds:datastoreItem xmlns:ds="http://schemas.openxmlformats.org/officeDocument/2006/customXml" ds:itemID="{0C5BB1B1-7034-4331-86AA-60C512ED9FFA}">
  <ds:schemaRefs/>
</ds:datastoreItem>
</file>

<file path=customXml/itemProps67.xml><?xml version="1.0" encoding="utf-8"?>
<ds:datastoreItem xmlns:ds="http://schemas.openxmlformats.org/officeDocument/2006/customXml" ds:itemID="{D511D95C-1F32-49B6-8041-1CF84A85ACE6}">
  <ds:schemaRefs/>
</ds:datastoreItem>
</file>

<file path=customXml/itemProps68.xml><?xml version="1.0" encoding="utf-8"?>
<ds:datastoreItem xmlns:ds="http://schemas.openxmlformats.org/officeDocument/2006/customXml" ds:itemID="{7EEEBD60-F454-4C9A-A17C-1FD7104936F3}">
  <ds:schemaRefs/>
</ds:datastoreItem>
</file>

<file path=customXml/itemProps69.xml><?xml version="1.0" encoding="utf-8"?>
<ds:datastoreItem xmlns:ds="http://schemas.openxmlformats.org/officeDocument/2006/customXml" ds:itemID="{936AC45F-9AB9-4B42-A89A-70EB34DF1F8D}">
  <ds:schemaRefs/>
</ds:datastoreItem>
</file>

<file path=customXml/itemProps7.xml><?xml version="1.0" encoding="utf-8"?>
<ds:datastoreItem xmlns:ds="http://schemas.openxmlformats.org/officeDocument/2006/customXml" ds:itemID="{16124D86-A371-46F7-87D4-B0067E45FD50}">
  <ds:schemaRefs/>
</ds:datastoreItem>
</file>

<file path=customXml/itemProps70.xml><?xml version="1.0" encoding="utf-8"?>
<ds:datastoreItem xmlns:ds="http://schemas.openxmlformats.org/officeDocument/2006/customXml" ds:itemID="{92B4DCD9-BEBD-465C-93F0-20168C1AD337}">
  <ds:schemaRefs/>
</ds:datastoreItem>
</file>

<file path=customXml/itemProps71.xml><?xml version="1.0" encoding="utf-8"?>
<ds:datastoreItem xmlns:ds="http://schemas.openxmlformats.org/officeDocument/2006/customXml" ds:itemID="{38CE0EA0-13C9-4A8F-BBDD-82DF209A7B8D}">
  <ds:schemaRefs/>
</ds:datastoreItem>
</file>

<file path=customXml/itemProps72.xml><?xml version="1.0" encoding="utf-8"?>
<ds:datastoreItem xmlns:ds="http://schemas.openxmlformats.org/officeDocument/2006/customXml" ds:itemID="{A9F1999A-68D6-4A09-A57E-F76E3D079444}">
  <ds:schemaRefs/>
</ds:datastoreItem>
</file>

<file path=customXml/itemProps73.xml><?xml version="1.0" encoding="utf-8"?>
<ds:datastoreItem xmlns:ds="http://schemas.openxmlformats.org/officeDocument/2006/customXml" ds:itemID="{9AF72B58-568F-4DE6-891F-892EA801C09D}">
  <ds:schemaRefs/>
</ds:datastoreItem>
</file>

<file path=customXml/itemProps74.xml><?xml version="1.0" encoding="utf-8"?>
<ds:datastoreItem xmlns:ds="http://schemas.openxmlformats.org/officeDocument/2006/customXml" ds:itemID="{5E5B68AA-AD37-4DE0-8773-36FFF352D61B}">
  <ds:schemaRefs/>
</ds:datastoreItem>
</file>

<file path=customXml/itemProps75.xml><?xml version="1.0" encoding="utf-8"?>
<ds:datastoreItem xmlns:ds="http://schemas.openxmlformats.org/officeDocument/2006/customXml" ds:itemID="{BDB66F47-2CD0-495B-A290-1E656F607615}">
  <ds:schemaRefs/>
</ds:datastoreItem>
</file>

<file path=customXml/itemProps76.xml><?xml version="1.0" encoding="utf-8"?>
<ds:datastoreItem xmlns:ds="http://schemas.openxmlformats.org/officeDocument/2006/customXml" ds:itemID="{C1EB045F-8852-4C01-9823-8F9BA96386D3}">
  <ds:schemaRefs/>
</ds:datastoreItem>
</file>

<file path=customXml/itemProps77.xml><?xml version="1.0" encoding="utf-8"?>
<ds:datastoreItem xmlns:ds="http://schemas.openxmlformats.org/officeDocument/2006/customXml" ds:itemID="{BEAFF21E-A849-466A-9C36-FA148CFD8CCE}">
  <ds:schemaRefs/>
</ds:datastoreItem>
</file>

<file path=customXml/itemProps78.xml><?xml version="1.0" encoding="utf-8"?>
<ds:datastoreItem xmlns:ds="http://schemas.openxmlformats.org/officeDocument/2006/customXml" ds:itemID="{732A6516-35CE-4636-BCCB-40800988D5DF}">
  <ds:schemaRefs/>
</ds:datastoreItem>
</file>

<file path=customXml/itemProps79.xml><?xml version="1.0" encoding="utf-8"?>
<ds:datastoreItem xmlns:ds="http://schemas.openxmlformats.org/officeDocument/2006/customXml" ds:itemID="{2D93054A-D17A-4C00-9BF9-982C644B32B2}">
  <ds:schemaRefs/>
</ds:datastoreItem>
</file>

<file path=customXml/itemProps8.xml><?xml version="1.0" encoding="utf-8"?>
<ds:datastoreItem xmlns:ds="http://schemas.openxmlformats.org/officeDocument/2006/customXml" ds:itemID="{3062D14C-6039-49DF-9EF7-BF294A742CF7}">
  <ds:schemaRefs/>
</ds:datastoreItem>
</file>

<file path=customXml/itemProps80.xml><?xml version="1.0" encoding="utf-8"?>
<ds:datastoreItem xmlns:ds="http://schemas.openxmlformats.org/officeDocument/2006/customXml" ds:itemID="{31BA765F-CAB6-47BD-B674-4E8394B53402}">
  <ds:schemaRefs/>
</ds:datastoreItem>
</file>

<file path=customXml/itemProps81.xml><?xml version="1.0" encoding="utf-8"?>
<ds:datastoreItem xmlns:ds="http://schemas.openxmlformats.org/officeDocument/2006/customXml" ds:itemID="{2D0EEE0E-AE04-4858-B713-D292857839E7}">
  <ds:schemaRefs/>
</ds:datastoreItem>
</file>

<file path=customXml/itemProps82.xml><?xml version="1.0" encoding="utf-8"?>
<ds:datastoreItem xmlns:ds="http://schemas.openxmlformats.org/officeDocument/2006/customXml" ds:itemID="{8D50A622-4C47-4418-8B23-415839758514}">
  <ds:schemaRefs/>
</ds:datastoreItem>
</file>

<file path=customXml/itemProps83.xml><?xml version="1.0" encoding="utf-8"?>
<ds:datastoreItem xmlns:ds="http://schemas.openxmlformats.org/officeDocument/2006/customXml" ds:itemID="{E1A9C053-033D-455D-B64A-EFD41A329C6B}">
  <ds:schemaRefs/>
</ds:datastoreItem>
</file>

<file path=customXml/itemProps84.xml><?xml version="1.0" encoding="utf-8"?>
<ds:datastoreItem xmlns:ds="http://schemas.openxmlformats.org/officeDocument/2006/customXml" ds:itemID="{88915DF6-E386-4CEB-B9D2-6EB09BB3E104}">
  <ds:schemaRefs/>
</ds:datastoreItem>
</file>

<file path=customXml/itemProps85.xml><?xml version="1.0" encoding="utf-8"?>
<ds:datastoreItem xmlns:ds="http://schemas.openxmlformats.org/officeDocument/2006/customXml" ds:itemID="{9FED5186-5C2A-4ECC-995E-A864C792EF63}">
  <ds:schemaRefs/>
</ds:datastoreItem>
</file>

<file path=customXml/itemProps86.xml><?xml version="1.0" encoding="utf-8"?>
<ds:datastoreItem xmlns:ds="http://schemas.openxmlformats.org/officeDocument/2006/customXml" ds:itemID="{BC77266F-7948-4C71-83AF-B8FB43FF2123}">
  <ds:schemaRefs/>
</ds:datastoreItem>
</file>

<file path=customXml/itemProps87.xml><?xml version="1.0" encoding="utf-8"?>
<ds:datastoreItem xmlns:ds="http://schemas.openxmlformats.org/officeDocument/2006/customXml" ds:itemID="{DD724BFF-B08F-4241-B9DD-8694C4E21690}">
  <ds:schemaRefs/>
</ds:datastoreItem>
</file>

<file path=customXml/itemProps88.xml><?xml version="1.0" encoding="utf-8"?>
<ds:datastoreItem xmlns:ds="http://schemas.openxmlformats.org/officeDocument/2006/customXml" ds:itemID="{2978042A-2445-4E97-B5C4-0B417FDF4C1B}">
  <ds:schemaRefs/>
</ds:datastoreItem>
</file>

<file path=customXml/itemProps89.xml><?xml version="1.0" encoding="utf-8"?>
<ds:datastoreItem xmlns:ds="http://schemas.openxmlformats.org/officeDocument/2006/customXml" ds:itemID="{4F168063-7CC1-4C2D-819C-348B1AAE2277}">
  <ds:schemaRefs/>
</ds:datastoreItem>
</file>

<file path=customXml/itemProps9.xml><?xml version="1.0" encoding="utf-8"?>
<ds:datastoreItem xmlns:ds="http://schemas.openxmlformats.org/officeDocument/2006/customXml" ds:itemID="{62C85501-2AB6-4030-A58F-4C8942ABD61B}">
  <ds:schemaRefs/>
</ds:datastoreItem>
</file>

<file path=customXml/itemProps90.xml><?xml version="1.0" encoding="utf-8"?>
<ds:datastoreItem xmlns:ds="http://schemas.openxmlformats.org/officeDocument/2006/customXml" ds:itemID="{112B5F45-5F92-4E62-8CDA-D125A790CD92}">
  <ds:schemaRefs/>
</ds:datastoreItem>
</file>

<file path=customXml/itemProps91.xml><?xml version="1.0" encoding="utf-8"?>
<ds:datastoreItem xmlns:ds="http://schemas.openxmlformats.org/officeDocument/2006/customXml" ds:itemID="{8E723EDA-EC34-4EC4-BE6A-D1B97C017D9C}">
  <ds:schemaRefs/>
</ds:datastoreItem>
</file>

<file path=customXml/itemProps92.xml><?xml version="1.0" encoding="utf-8"?>
<ds:datastoreItem xmlns:ds="http://schemas.openxmlformats.org/officeDocument/2006/customXml" ds:itemID="{A05993E7-7FBB-4BE3-AED4-BCA5F7B590DB}">
  <ds:schemaRefs/>
</ds:datastoreItem>
</file>

<file path=customXml/itemProps93.xml><?xml version="1.0" encoding="utf-8"?>
<ds:datastoreItem xmlns:ds="http://schemas.openxmlformats.org/officeDocument/2006/customXml" ds:itemID="{E005D1BB-5DF0-4E2D-9790-4EA7F63EAA0F}">
  <ds:schemaRefs/>
</ds:datastoreItem>
</file>

<file path=customXml/itemProps94.xml><?xml version="1.0" encoding="utf-8"?>
<ds:datastoreItem xmlns:ds="http://schemas.openxmlformats.org/officeDocument/2006/customXml" ds:itemID="{64E43143-542E-4E73-AF79-C89A3858C2C4}">
  <ds:schemaRefs/>
</ds:datastoreItem>
</file>

<file path=customXml/itemProps95.xml><?xml version="1.0" encoding="utf-8"?>
<ds:datastoreItem xmlns:ds="http://schemas.openxmlformats.org/officeDocument/2006/customXml" ds:itemID="{3EEF9480-395C-42C0-818C-7CDEBD53F294}">
  <ds:schemaRefs/>
</ds:datastoreItem>
</file>

<file path=customXml/itemProps96.xml><?xml version="1.0" encoding="utf-8"?>
<ds:datastoreItem xmlns:ds="http://schemas.openxmlformats.org/officeDocument/2006/customXml" ds:itemID="{6FC495EC-7BFD-4E1C-8FE7-F43E196911E4}">
  <ds:schemaRefs/>
</ds:datastoreItem>
</file>

<file path=customXml/itemProps97.xml><?xml version="1.0" encoding="utf-8"?>
<ds:datastoreItem xmlns:ds="http://schemas.openxmlformats.org/officeDocument/2006/customXml" ds:itemID="{DEBC44B6-2B63-44BD-B9B1-0AE6AECE5526}">
  <ds:schemaRefs/>
</ds:datastoreItem>
</file>

<file path=customXml/itemProps98.xml><?xml version="1.0" encoding="utf-8"?>
<ds:datastoreItem xmlns:ds="http://schemas.openxmlformats.org/officeDocument/2006/customXml" ds:itemID="{F1C015B7-9F9B-42B8-B8F0-BA3F6AB03FFB}">
  <ds:schemaRefs/>
</ds:datastoreItem>
</file>

<file path=customXml/itemProps99.xml><?xml version="1.0" encoding="utf-8"?>
<ds:datastoreItem xmlns:ds="http://schemas.openxmlformats.org/officeDocument/2006/customXml" ds:itemID="{42778B6D-C4EB-4E32-A103-4FE22B2C60A8}">
  <ds:schemaRefs/>
</ds:datastoreItem>
</file>

<file path=docProps/app.xml><?xml version="1.0" encoding="utf-8"?>
<Properties xmlns="http://schemas.openxmlformats.org/officeDocument/2006/extended-properties" xmlns:vt="http://schemas.openxmlformats.org/officeDocument/2006/docPropsVTypes">
  <Template>21版53中考主题1</Template>
  <TotalTime>70</TotalTime>
  <Words>46735</Words>
  <Application>Microsoft Office PowerPoint</Application>
  <PresentationFormat>自定义</PresentationFormat>
  <Paragraphs>1182</Paragraphs>
  <Slides>229</Slides>
  <Notes>229</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229</vt:i4>
      </vt:variant>
    </vt:vector>
  </HeadingPairs>
  <TitlesOfParts>
    <vt:vector size="236" baseType="lpstr">
      <vt:lpstr>黑体</vt:lpstr>
      <vt:lpstr>Microsoft YaHei</vt:lpstr>
      <vt:lpstr>Arial</vt:lpstr>
      <vt:lpstr>Arial Narrow</vt:lpstr>
      <vt:lpstr>Calibri</vt:lpstr>
      <vt:lpstr>Times New Roman</vt:lpstr>
      <vt:lpstr>21版53中考主题1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Administrator</cp:lastModifiedBy>
  <cp:revision>272</cp:revision>
  <dcterms:modified xsi:type="dcterms:W3CDTF">2020-09-29T05:47:58Z</dcterms:modified>
</cp:coreProperties>
</file>