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6" r:id="rId6"/>
    <p:sldId id="304" r:id="rId7"/>
    <p:sldId id="259" r:id="rId8"/>
    <p:sldId id="269" r:id="rId9"/>
    <p:sldId id="277" r:id="rId10"/>
    <p:sldId id="278" r:id="rId11"/>
    <p:sldId id="279" r:id="rId12"/>
    <p:sldId id="283" r:id="rId13"/>
    <p:sldId id="284" r:id="rId14"/>
    <p:sldId id="285" r:id="rId15"/>
    <p:sldId id="286" r:id="rId16"/>
    <p:sldId id="287" r:id="rId17"/>
    <p:sldId id="288" r:id="rId18"/>
    <p:sldId id="289" r:id="rId19"/>
    <p:sldId id="290" r:id="rId20"/>
    <p:sldId id="291" r:id="rId21"/>
    <p:sldId id="292" r:id="rId22"/>
    <p:sldId id="293" r:id="rId23"/>
    <p:sldId id="295" r:id="rId24"/>
    <p:sldId id="296" r:id="rId25"/>
    <p:sldId id="297" r:id="rId26"/>
    <p:sldId id="298" r:id="rId27"/>
    <p:sldId id="299" r:id="rId28"/>
    <p:sldId id="300" r:id="rId29"/>
    <p:sldId id="301" r:id="rId30"/>
    <p:sldId id="302" r:id="rId31"/>
    <p:sldId id="303" r:id="rId32"/>
    <p:sldId id="264" r:id="rId33"/>
    <p:sldId id="266" r:id="rId34"/>
    <p:sldId id="280" r:id="rId35"/>
    <p:sldId id="305" r:id="rId36"/>
    <p:sldId id="274"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guide id="3" orient="horz" pos="4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51"/>
        <p:guide pos="3840"/>
        <p:guide orient="horz" pos="482"/>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1/14/2021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oleObject" Target="../embeddings/oleObject1.bin"/><Relationship Id="rId7" Type="http://schemas.openxmlformats.org/officeDocument/2006/relationships/package" Target="../embeddings/Microsoft_Word___5.docx"/><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2.bin"/><Relationship Id="rId5" Type="http://schemas.openxmlformats.org/officeDocument/2006/relationships/image" Target="../media/image6.emf"/><Relationship Id="rId4" Type="http://schemas.openxmlformats.org/officeDocument/2006/relationships/package" Target="../embeddings/Microsoft_Word___4.docx"/></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Word___6.doc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2.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738805"/>
            <a:ext cx="10807700" cy="2862322"/>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第一板块　专题综合</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突破</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6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专题八　综合性学习</a:t>
            </a:r>
            <a:endParaRPr lang="zh-CN" altLang="en-US" sz="6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993140"/>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做探究题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就是要求我们通过对几则材料的阅读、分析、比较、研究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从而有所发现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然后写出自己发现、探究的结果。解答此类题的关键是通过分析、比较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找到几则材料之间存在的关系。</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9275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19149"/>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用一句话概括下面一则新闻的主要内容。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本报综合消息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近期《汉字英雄》和《中国汉字听写大会》这两档汉字听写节目火了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它们不仅将汉字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听写课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开到了电视上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还让告别校园多年的成年人也甘当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老老实实地学起了写字。有关数据显示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节目播出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小时内在微博话题电视节目中排名第一位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甚至超越了《中国好声音》等多档节目。两档汉字听写类节目的走红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让不少国人惊呼自己已经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不会写字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也再次引起人们对汉字文化传承的忧虑。</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166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992566"/>
            <a:ext cx="10807700" cy="24560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这则新闻是围绕两档汉字听写节目来写的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注意概括出节目带来的影响。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汉字听写大赛节目引起人们对汉字书写的忧虑。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两档汉字听写类节目走红让国人惊呼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不会写字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3116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99688"/>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试分析科幻小说与科技发展有着怎样的关系。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潜水艇的发明者之一西蒙在自传中的第一句话就是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凡尔纳是我一生事业的总指导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现代直升机发明者西科斯基的灵感源于年轻时读了凡尔纳的科幻小说《云的快船》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他经常引用凡尔纳的话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一个人可以想象任何东西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另一个人可以使之变成现实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95401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64554"/>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1914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威尔斯出版了一本科幻小说《世界释放》。该小说想象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年出现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接下来发生一场灾难性的世界大战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最后出现一个全球性的和平政府。物理学家齐拉特于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年阅读了这部小说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该书启发他于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年解决了核链式反应出现的一个问题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也启发他在第二次世界大战后发起了在国际上控制军备、和平利用核能的运动。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31273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31548"/>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此题属于文字材料探究题。应通过对提供的两则材料的阅读、分析、比较找出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科幻小说与科技发展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材料一引用潜艇发明者和现代直升机发明者的话指出科幻小说对科技发明者的启发作用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材料二列举具体事例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科幻小说《世界释放》对物理学家齐拉特有启发作用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证明科幻小说对科学有促进作用。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smtClean="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科幻小说能给科学家很多启发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在一定程度上促进了科学的发展。</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科幻小说为科学的启蒙和文明的传播做出了贡献。</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科幻小说能激发科学家的灵感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促使他们把幻想变成现实。</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25136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04222"/>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某班开展了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美丽天津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综合性学习活动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请你按照要求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完成问题。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蓟北雄关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黄崖关长城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自古为兵家必争之地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城墙石垒砖包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坚如铜墙铁壁。层峦叠嶂之中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战台林立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高低相连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前后呼应。置身其间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仿佛又回到了那战火纷飞的年代。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将在我市举行的第三届绿博会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日前已经完成基建工程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,48</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家参展单位被分别划分到六大主题区域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各参展单位已于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月陆续进场施工。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52521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海河风景线宛如一幅长长的风景画卷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装扮着美丽的天津。夜幕降临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两岸若明若暗的各色灯光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倒映在河水中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似绚丽的彩霞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使人们产生无限的遐思。</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坐落在波光粼粼的天塔湖中央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犹如一剑穿天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直插云霄。这里地势开阔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花草繁茂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湖光塔影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相映生辉。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美丽天津一号工程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内容包括清新大气、清水河道、清洁村庄、清洁社区和绿化美化。通过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四清一化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市民将享受到更多的碧水蓝天。</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8618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p:nvGrpSpPr>
        <p:grpSpPr>
          <a:xfrm>
            <a:off x="692150" y="1477267"/>
            <a:ext cx="10807700" cy="3637919"/>
            <a:chOff x="692150" y="1477267"/>
            <a:chExt cx="10807700" cy="3637919"/>
          </a:xfrm>
        </p:grpSpPr>
        <p:sp>
          <p:nvSpPr>
            <p:cNvPr id="3" name="矩形 2"/>
            <p:cNvSpPr>
              <a:spLocks noChangeAspect="1"/>
            </p:cNvSpPr>
            <p:nvPr/>
          </p:nvSpPr>
          <p:spPr>
            <a:xfrm>
              <a:off x="692150" y="1477267"/>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上面是某同学以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寻找津城最美风景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为主题搜集的一组材料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不符合这一主题的两则材料是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请你仿照加点部分的句式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将后面的句子补充完整。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我美丽的家乡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你如画的风景令我魂牵梦绕。那温馨的街道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萦绕着质朴的乡音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p>
          </p:txBody>
        </p:sp>
        <p:sp>
          <p:nvSpPr>
            <p:cNvPr id="6" name="矩形 5"/>
            <p:cNvSpPr>
              <a:spLocks noChangeAspect="1"/>
            </p:cNvSpPr>
            <p:nvPr/>
          </p:nvSpPr>
          <p:spPr>
            <a:xfrm>
              <a:off x="9808660" y="3582230"/>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7" name="矩形 6"/>
            <p:cNvSpPr>
              <a:spLocks noChangeAspect="1"/>
            </p:cNvSpPr>
            <p:nvPr/>
          </p:nvSpPr>
          <p:spPr>
            <a:xfrm>
              <a:off x="10223499" y="3582230"/>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8" name="矩形 7"/>
            <p:cNvSpPr>
              <a:spLocks noChangeAspect="1"/>
            </p:cNvSpPr>
            <p:nvPr/>
          </p:nvSpPr>
          <p:spPr>
            <a:xfrm>
              <a:off x="10607165" y="3582230"/>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9" name="矩形 8"/>
            <p:cNvSpPr>
              <a:spLocks noChangeAspect="1"/>
            </p:cNvSpPr>
            <p:nvPr/>
          </p:nvSpPr>
          <p:spPr>
            <a:xfrm>
              <a:off x="762136" y="41641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0" name="矩形 9"/>
            <p:cNvSpPr>
              <a:spLocks noChangeAspect="1"/>
            </p:cNvSpPr>
            <p:nvPr/>
          </p:nvSpPr>
          <p:spPr>
            <a:xfrm>
              <a:off x="1167382" y="41641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1" name="矩形 10"/>
            <p:cNvSpPr>
              <a:spLocks noChangeAspect="1"/>
            </p:cNvSpPr>
            <p:nvPr/>
          </p:nvSpPr>
          <p:spPr>
            <a:xfrm>
              <a:off x="1583019" y="41641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2" name="矩形 11"/>
            <p:cNvSpPr>
              <a:spLocks noChangeAspect="1"/>
            </p:cNvSpPr>
            <p:nvPr/>
          </p:nvSpPr>
          <p:spPr>
            <a:xfrm>
              <a:off x="2080986" y="41641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3" name="矩形 12"/>
            <p:cNvSpPr>
              <a:spLocks noChangeAspect="1"/>
            </p:cNvSpPr>
            <p:nvPr/>
          </p:nvSpPr>
          <p:spPr>
            <a:xfrm>
              <a:off x="2499427" y="41641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4" name="矩形 13"/>
            <p:cNvSpPr>
              <a:spLocks noChangeAspect="1"/>
            </p:cNvSpPr>
            <p:nvPr/>
          </p:nvSpPr>
          <p:spPr>
            <a:xfrm>
              <a:off x="2917868" y="41641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5" name="矩形 14"/>
            <p:cNvSpPr>
              <a:spLocks noChangeAspect="1"/>
            </p:cNvSpPr>
            <p:nvPr/>
          </p:nvSpPr>
          <p:spPr>
            <a:xfrm>
              <a:off x="3305136" y="41641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6" name="矩形 15"/>
            <p:cNvSpPr>
              <a:spLocks noChangeAspect="1"/>
            </p:cNvSpPr>
            <p:nvPr/>
          </p:nvSpPr>
          <p:spPr>
            <a:xfrm>
              <a:off x="3702795" y="41641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7" name="矩形 16"/>
            <p:cNvSpPr>
              <a:spLocks noChangeAspect="1"/>
            </p:cNvSpPr>
            <p:nvPr/>
          </p:nvSpPr>
          <p:spPr>
            <a:xfrm>
              <a:off x="4127671" y="41641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8" name="矩形 17"/>
            <p:cNvSpPr>
              <a:spLocks noChangeAspect="1"/>
            </p:cNvSpPr>
            <p:nvPr/>
          </p:nvSpPr>
          <p:spPr>
            <a:xfrm>
              <a:off x="4526246" y="41641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9" name="矩形 18"/>
            <p:cNvSpPr>
              <a:spLocks noChangeAspect="1"/>
            </p:cNvSpPr>
            <p:nvPr/>
          </p:nvSpPr>
          <p:spPr>
            <a:xfrm>
              <a:off x="4939815" y="41641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grpSp>
    </p:spTree>
    <p:extLst>
      <p:ext uri="{BB962C8B-B14F-4D97-AF65-F5344CB8AC3E}">
        <p14:creationId xmlns:p14="http://schemas.microsoft.com/office/powerpoint/2010/main" val="793689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78714"/>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某同学搜集材料的主题是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寻找津城最美风景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材料二、材料五属于将来时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与主题无关。第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题是续写句子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所拟写的句子要与加点部分句式相同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语意相关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赞美天津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的排比句。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材料二　材料五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那清清的河水　流淌着欢乐的歌谣　那丰饶的田野　飘荡着醉人的芳香</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477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考试目标锁定</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98939"/>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二、图表信息提取类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表格类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这里说的表格既包括平常的表格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也包括柱状图、饼状图、曲线图。解答此类题要通过对图表的观察分析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将图表信息转化成文字表述。其考查形式有三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一是直接表述型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即用文字对图表中的数据进行直接的实事求是的转述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二是推断总结型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就是从图表的具体数值当中概括出存在的主要问题或者体现出的主要观点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三是解决应用型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就是在对数据进行分析的基础上提出合理化的意见或建议。</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40531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组合 9"/>
          <p:cNvGrpSpPr/>
          <p:nvPr/>
        </p:nvGrpSpPr>
        <p:grpSpPr>
          <a:xfrm>
            <a:off x="692150" y="96556"/>
            <a:ext cx="10807700" cy="6571975"/>
            <a:chOff x="692150" y="96556"/>
            <a:chExt cx="10807700" cy="6571975"/>
          </a:xfrm>
        </p:grpSpPr>
        <p:sp>
          <p:nvSpPr>
            <p:cNvPr id="2" name="矩形 1"/>
            <p:cNvSpPr>
              <a:spLocks noChangeAspect="1"/>
            </p:cNvSpPr>
            <p:nvPr/>
          </p:nvSpPr>
          <p:spPr>
            <a:xfrm>
              <a:off x="692150" y="96556"/>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完成后面的题目。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表一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:2015~2018</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年全国居民人均可支配收入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45305773"/>
                </p:ext>
              </p:extLst>
            </p:nvPr>
          </p:nvGraphicFramePr>
          <p:xfrm>
            <a:off x="692150" y="1376543"/>
            <a:ext cx="10807700" cy="1953672"/>
          </p:xfrm>
          <a:graphic>
            <a:graphicData uri="http://schemas.openxmlformats.org/presentationml/2006/ole">
              <mc:AlternateContent xmlns:mc="http://schemas.openxmlformats.org/markup-compatibility/2006">
                <mc:Choice xmlns:v="urn:schemas-microsoft-com:vml" Requires="v">
                  <p:oleObj spid="_x0000_s4104" name="文档" r:id="rId4" imgW="3837245" imgH="693646" progId="Word.Document.12">
                    <p:embed/>
                  </p:oleObj>
                </mc:Choice>
                <mc:Fallback>
                  <p:oleObj name="文档" r:id="rId4" imgW="3837245" imgH="693646" progId="Word.Document.12">
                    <p:embed/>
                    <p:pic>
                      <p:nvPicPr>
                        <p:cNvPr id="0" name=""/>
                        <p:cNvPicPr/>
                        <p:nvPr/>
                      </p:nvPicPr>
                      <p:blipFill>
                        <a:blip r:embed="rId5"/>
                        <a:stretch>
                          <a:fillRect/>
                        </a:stretch>
                      </p:blipFill>
                      <p:spPr>
                        <a:xfrm>
                          <a:off x="692150" y="1376543"/>
                          <a:ext cx="10807700" cy="1953672"/>
                        </a:xfrm>
                        <a:prstGeom prst="rect">
                          <a:avLst/>
                        </a:prstGeom>
                      </p:spPr>
                    </p:pic>
                  </p:oleObj>
                </mc:Fallback>
              </mc:AlternateContent>
            </a:graphicData>
          </a:graphic>
        </p:graphicFrame>
        <p:sp>
          <p:nvSpPr>
            <p:cNvPr id="7" name="矩形 6"/>
            <p:cNvSpPr>
              <a:spLocks noChangeAspect="1"/>
            </p:cNvSpPr>
            <p:nvPr/>
          </p:nvSpPr>
          <p:spPr>
            <a:xfrm>
              <a:off x="692150" y="2704506"/>
              <a:ext cx="10807700" cy="732657"/>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表二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全国居民五等份收入分组人均可支配收入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709267167"/>
                </p:ext>
              </p:extLst>
            </p:nvPr>
          </p:nvGraphicFramePr>
          <p:xfrm>
            <a:off x="692150" y="3402952"/>
            <a:ext cx="10807700" cy="3224015"/>
          </p:xfrm>
          <a:graphic>
            <a:graphicData uri="http://schemas.openxmlformats.org/presentationml/2006/ole">
              <mc:AlternateContent xmlns:mc="http://schemas.openxmlformats.org/markup-compatibility/2006">
                <mc:Choice xmlns:v="urn:schemas-microsoft-com:vml" Requires="v">
                  <p:oleObj spid="_x0000_s4105" name="文档" r:id="rId7" imgW="3837245" imgH="1144678" progId="Word.Document.12">
                    <p:embed/>
                  </p:oleObj>
                </mc:Choice>
                <mc:Fallback>
                  <p:oleObj name="文档" r:id="rId7" imgW="3837245" imgH="1144678" progId="Word.Document.12">
                    <p:embed/>
                    <p:pic>
                      <p:nvPicPr>
                        <p:cNvPr id="0" name=""/>
                        <p:cNvPicPr/>
                        <p:nvPr/>
                      </p:nvPicPr>
                      <p:blipFill>
                        <a:blip r:embed="rId8"/>
                        <a:stretch>
                          <a:fillRect/>
                        </a:stretch>
                      </p:blipFill>
                      <p:spPr>
                        <a:xfrm>
                          <a:off x="692150" y="3402952"/>
                          <a:ext cx="10807700" cy="3224015"/>
                        </a:xfrm>
                        <a:prstGeom prst="rect">
                          <a:avLst/>
                        </a:prstGeom>
                      </p:spPr>
                    </p:pic>
                  </p:oleObj>
                </mc:Fallback>
              </mc:AlternateContent>
            </a:graphicData>
          </a:graphic>
        </p:graphicFrame>
        <p:sp>
          <p:nvSpPr>
            <p:cNvPr id="9" name="矩形 8"/>
            <p:cNvSpPr>
              <a:spLocks noChangeAspect="1"/>
            </p:cNvSpPr>
            <p:nvPr/>
          </p:nvSpPr>
          <p:spPr>
            <a:xfrm>
              <a:off x="6825493" y="5985267"/>
              <a:ext cx="4674357" cy="683264"/>
            </a:xfrm>
            <a:prstGeom prst="rect">
              <a:avLst/>
            </a:prstGeom>
          </p:spPr>
          <p:txBody>
            <a:bodyPr wrap="none">
              <a:spAutoFit/>
            </a:bodyPr>
            <a:lstStyle/>
            <a:p>
              <a:pPr indent="267970" algn="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资料来源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国家统计局</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spTree>
    <p:extLst>
      <p:ext uri="{BB962C8B-B14F-4D97-AF65-F5344CB8AC3E}">
        <p14:creationId xmlns:p14="http://schemas.microsoft.com/office/powerpoint/2010/main" val="39711626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91354"/>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根据表一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可以得出这样一个结论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近年我国居民人均可支配收入</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根据表二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可以得出这样一个结论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我国居民人均可支配收入</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该题属于表格类图文转换题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即从表格中的具体数值中提炼规律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得出结论。通过观察表一四年全国居民人均可支配收入的具体数据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可以推断近年我国居民人均可支配收入呈逐年增长且增长较快的趋势。通过观察并比较表二五组数据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可以推断出这五等份收入分组人均可支配收入的差距明显。据此可得出结论。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增长较快或逐年增长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差距过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94964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arn(inVertic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63994"/>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徽标类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该类考题一般要求考生介绍内容、解释含义及设计意图或加以赏析。首先通过读题弄清楚徽标产生的背景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其次要观察徽标的构成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然后联系徽标产生的背景来解读其组成部分的含义及设计意图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从而赏析其优美的造型或色彩。常见技法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观察分析徽标的构图元素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外形、色彩。</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解说画面依一定顺序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时间顺序、逻辑顺序。</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由表及里揭示象征意义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行业特点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象征意义、寓意。</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语言表述规范得体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准确、简洁、平实、清晰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说明语言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26435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a:spLocks noChangeAspect="1"/>
          </p:cNvSpPr>
          <p:nvPr/>
        </p:nvSpPr>
        <p:spPr>
          <a:xfrm>
            <a:off x="692150" y="91354"/>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世界读书日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来临之际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学校组织了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书籍点亮人生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书香洋溢校园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主题活动。右图是该活动的宣传标志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请结合构图要素说明其寓意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不超过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YCZB01.eps" descr="id:2147494313;FounderCES"/>
          <p:cNvPicPr/>
          <p:nvPr/>
        </p:nvPicPr>
        <p:blipFill>
          <a:blip r:embed="rId2"/>
          <a:stretch>
            <a:fillRect/>
          </a:stretch>
        </p:blipFill>
        <p:spPr>
          <a:xfrm>
            <a:off x="4792376" y="1886638"/>
            <a:ext cx="2607248" cy="1855209"/>
          </a:xfrm>
          <a:prstGeom prst="rect">
            <a:avLst/>
          </a:prstGeom>
        </p:spPr>
      </p:pic>
      <p:sp>
        <p:nvSpPr>
          <p:cNvPr id="6" name="矩形 5"/>
          <p:cNvSpPr>
            <a:spLocks noChangeAspect="1"/>
          </p:cNvSpPr>
          <p:nvPr/>
        </p:nvSpPr>
        <p:spPr>
          <a:xfrm>
            <a:off x="692150" y="3736774"/>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注意观察整个画面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该宣传标志中的文字是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由三个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呼吁人人参与读书活动。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毛笔书写的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字像打开的书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三本打开的书形成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刻有繁体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字的印章点缀其间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寓意人人读书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开卷有益。</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9065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20470"/>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图片类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此类考题一般要求根据图片提取信息、描述图片内容或谈感受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这就需要我们平时关注社会时事热点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了解图片反映的事件、内容、人物或产生的背景。常见技法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注重画面本身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包括画面中一切事物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图案形状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人物动作、神态等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注意分析画面中的人物语言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这些只言片语常揭示主题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图画中的补充性的文字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也是至关重要的。</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37023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71911"/>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观察下面的文字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从古人造字方法的角度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写出你的发现。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92150" y="2557806"/>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这是一道图片题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要求通过观察图片中的文字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探究古人造字的方法。观察图片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可以发现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图片上五个字都是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字的不同写法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比较五个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可以推测出都是根据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的形状造出来的。</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答案由</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以上分析归纳即可得出。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它们都是象形文字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这些字都是通过描摹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或画出、根据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事物的形状而造出的。</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N18.eps" descr="id:2147494320;FounderCES"/>
          <p:cNvPicPr>
            <a:picLocks noChangeAspect="1"/>
          </p:cNvPicPr>
          <p:nvPr/>
        </p:nvPicPr>
        <p:blipFill>
          <a:blip r:embed="rId2"/>
          <a:stretch>
            <a:fillRect/>
          </a:stretch>
        </p:blipFill>
        <p:spPr>
          <a:xfrm>
            <a:off x="3575064" y="1567623"/>
            <a:ext cx="5041872" cy="990183"/>
          </a:xfrm>
          <a:prstGeom prst="rect">
            <a:avLst/>
          </a:prstGeom>
        </p:spPr>
      </p:pic>
    </p:spTree>
    <p:extLst>
      <p:ext uri="{BB962C8B-B14F-4D97-AF65-F5344CB8AC3E}">
        <p14:creationId xmlns:p14="http://schemas.microsoft.com/office/powerpoint/2010/main" val="4096547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99689"/>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三、主题活动类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主题活动类考题往往给出一个活动主题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提出一些活动要求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让考生来策划此次活动的具体过程。解答此类试题要联系个人平时的生活体会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从更加广阔的社会生活层面去解读、理解和把握。对同一问题要多角度分析、思考、探究、感悟、联想和拓展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以求解答全面、深刻。活动名称要明确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活动步骤要清楚、合理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有可操作性。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2311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66567"/>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欢迎参加九年级某班组织的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岁月如歌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语文综合性学习活动。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班级征集晚会主题语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要求是简洁、形象的一句话或一个短语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你写的是什么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假如你是班史编委会成员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请为活动设计两个板块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写出每个板块的主要内容。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班级宣言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76151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07120"/>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本题属于主题活动类试题。第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题要求拟写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晚会主题语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岁月如歌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的活动主题和下面的活动内容来分析考虑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形式上可以是对偶句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也可以是一个形象鲜明的短语。第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题要求设计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活动板块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板块设计要紧紧围绕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班史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仿照示例拓展联想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最后得出操作性强的活动形式。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共话友情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畅想未来　</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三年风雨路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一曲岁月歌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一世师生情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班级档案、班级成员寄语、班级大事记、班级毕业照等。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28751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考试目标锁定</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692150" y="775566"/>
            <a:ext cx="10807700" cy="4800895"/>
          </a:xfrm>
          <a:prstGeom prst="rect">
            <a:avLst/>
          </a:prstGeom>
        </p:spPr>
      </p:pic>
    </p:spTree>
    <p:extLst>
      <p:ext uri="{BB962C8B-B14F-4D97-AF65-F5344CB8AC3E}">
        <p14:creationId xmlns:p14="http://schemas.microsoft.com/office/powerpoint/2010/main" val="39429869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92150" y="1747274"/>
            <a:ext cx="10807700" cy="3014779"/>
          </a:xfrm>
          <a:prstGeom prst="rect">
            <a:avLst/>
          </a:prstGeom>
        </p:spPr>
      </p:pic>
    </p:spTree>
    <p:extLst>
      <p:ext uri="{BB962C8B-B14F-4D97-AF65-F5344CB8AC3E}">
        <p14:creationId xmlns:p14="http://schemas.microsoft.com/office/powerpoint/2010/main" val="25278284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易错剖析</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2" name="矩形 1"/>
          <p:cNvSpPr>
            <a:spLocks noChangeAspect="1"/>
          </p:cNvSpPr>
          <p:nvPr/>
        </p:nvSpPr>
        <p:spPr>
          <a:xfrm>
            <a:off x="692150" y="776810"/>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长沙市某中学对该校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名初三学生采用无记名投票的方式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就《感动中国人物评选》和《快乐大本营》两大电视节目进行调查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统计结果如下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391248777"/>
              </p:ext>
            </p:extLst>
          </p:nvPr>
        </p:nvGraphicFramePr>
        <p:xfrm>
          <a:off x="692150" y="2613306"/>
          <a:ext cx="10807700" cy="4470654"/>
        </p:xfrm>
        <a:graphic>
          <a:graphicData uri="http://schemas.openxmlformats.org/presentationml/2006/ole">
            <mc:AlternateContent xmlns:mc="http://schemas.openxmlformats.org/markup-compatibility/2006">
              <mc:Choice xmlns:v="urn:schemas-microsoft-com:vml" Requires="v">
                <p:oleObj spid="_x0000_s5124" name="文档" r:id="rId3" imgW="3826154" imgH="1582706" progId="Word.Document.12">
                  <p:embed/>
                </p:oleObj>
              </mc:Choice>
              <mc:Fallback>
                <p:oleObj name="文档" r:id="rId3" imgW="3826154" imgH="1582706" progId="Word.Document.12">
                  <p:embed/>
                  <p:pic>
                    <p:nvPicPr>
                      <p:cNvPr id="0" name=""/>
                      <p:cNvPicPr/>
                      <p:nvPr/>
                    </p:nvPicPr>
                    <p:blipFill>
                      <a:blip r:embed="rId4"/>
                      <a:stretch>
                        <a:fillRect/>
                      </a:stretch>
                    </p:blipFill>
                    <p:spPr>
                      <a:xfrm>
                        <a:off x="692150" y="2613306"/>
                        <a:ext cx="10807700" cy="4470654"/>
                      </a:xfrm>
                      <a:prstGeom prst="rect">
                        <a:avLst/>
                      </a:prstGeom>
                    </p:spPr>
                  </p:pic>
                </p:oleObj>
              </mc:Fallback>
            </mc:AlternateContent>
          </a:graphicData>
        </a:graphic>
      </p:graphicFrame>
    </p:spTree>
    <p:extLst>
      <p:ext uri="{BB962C8B-B14F-4D97-AF65-F5344CB8AC3E}">
        <p14:creationId xmlns:p14="http://schemas.microsoft.com/office/powerpoint/2010/main" val="1757587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1741560"/>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请概括说明统计表反映的情况。</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以上调查结果说明了什么问题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请简要回答。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错误解答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初中学生不太关注《感动中国人物评选》节目。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电视台应该注意受众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尽可能地把《感动中国人物评选》这样的节目做得有趣、有个性</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5784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563673"/>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错因诊断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此题考查了图表的分析转述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并且渗透着数学学科内容。第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题应读懂数字所反映的情况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从喜欢两个电视节目的数字来看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喜欢《快乐大本营》的学生远远超过喜欢《感动中国人物评选》的学生。第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题是对这种现象的分析探究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找出原因。应抓住表中的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一栏的文字回答。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做图表题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要注意什么时候单纯转述图表内容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什么时候加入自己的观点。第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题是概括说明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表现的情况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只是一种现象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不需要阐发自己的认识。第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题是对现象分析探究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但也要紧扣所给材料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不能随意发挥</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5062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2078590"/>
            <a:ext cx="10807700" cy="24560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正确</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喜欢《快乐大本营》的学生远多于喜欢《感动中国人物评选》的学生。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或两大电视节目学生更喜欢《快乐大本营》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对不同电视节目的关注反映了青少年不同的价值取向。</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053174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1494378055"/>
              </p:ext>
            </p:extLst>
          </p:nvPr>
        </p:nvGraphicFramePr>
        <p:xfrm>
          <a:off x="692150" y="44901"/>
          <a:ext cx="10807700" cy="7396273"/>
        </p:xfrm>
        <a:graphic>
          <a:graphicData uri="http://schemas.openxmlformats.org/presentationml/2006/ole">
            <mc:AlternateContent xmlns:mc="http://schemas.openxmlformats.org/markup-compatibility/2006">
              <mc:Choice xmlns:v="urn:schemas-microsoft-com:vml" Requires="v">
                <p:oleObj spid="_x0000_s1029" name="文档" r:id="rId3" imgW="3826154" imgH="2618437" progId="Word.Document.12">
                  <p:embed/>
                </p:oleObj>
              </mc:Choice>
              <mc:Fallback>
                <p:oleObj name="文档" r:id="rId3" imgW="3826154" imgH="2618437" progId="Word.Document.12">
                  <p:embed/>
                  <p:pic>
                    <p:nvPicPr>
                      <p:cNvPr id="0" name=""/>
                      <p:cNvPicPr/>
                      <p:nvPr/>
                    </p:nvPicPr>
                    <p:blipFill>
                      <a:blip r:embed="rId4"/>
                      <a:stretch>
                        <a:fillRect/>
                      </a:stretch>
                    </p:blipFill>
                    <p:spPr>
                      <a:xfrm>
                        <a:off x="692150" y="44901"/>
                        <a:ext cx="10807700" cy="7396273"/>
                      </a:xfrm>
                      <a:prstGeom prst="rect">
                        <a:avLst/>
                      </a:prstGeom>
                    </p:spPr>
                  </p:pic>
                </p:oleObj>
              </mc:Fallback>
            </mc:AlternateContent>
          </a:graphicData>
        </a:graphic>
      </p:graphicFrame>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2439103298"/>
              </p:ext>
            </p:extLst>
          </p:nvPr>
        </p:nvGraphicFramePr>
        <p:xfrm>
          <a:off x="692150" y="789249"/>
          <a:ext cx="10807700" cy="5533501"/>
        </p:xfrm>
        <a:graphic>
          <a:graphicData uri="http://schemas.openxmlformats.org/presentationml/2006/ole">
            <mc:AlternateContent xmlns:mc="http://schemas.openxmlformats.org/markup-compatibility/2006">
              <mc:Choice xmlns:v="urn:schemas-microsoft-com:vml" Requires="v">
                <p:oleObj spid="_x0000_s2053" name="文档" r:id="rId3" imgW="3826154" imgH="1958976" progId="Word.Document.12">
                  <p:embed/>
                </p:oleObj>
              </mc:Choice>
              <mc:Fallback>
                <p:oleObj name="文档" r:id="rId3" imgW="3826154" imgH="1958976" progId="Word.Document.12">
                  <p:embed/>
                  <p:pic>
                    <p:nvPicPr>
                      <p:cNvPr id="0" name=""/>
                      <p:cNvPicPr/>
                      <p:nvPr/>
                    </p:nvPicPr>
                    <p:blipFill>
                      <a:blip r:embed="rId4"/>
                      <a:stretch>
                        <a:fillRect/>
                      </a:stretch>
                    </p:blipFill>
                    <p:spPr>
                      <a:xfrm>
                        <a:off x="692150" y="789249"/>
                        <a:ext cx="10807700" cy="5533501"/>
                      </a:xfrm>
                      <a:prstGeom prst="rect">
                        <a:avLst/>
                      </a:prstGeom>
                    </p:spPr>
                  </p:pic>
                </p:oleObj>
              </mc:Fallback>
            </mc:AlternateContent>
          </a:graphicData>
        </a:graphic>
      </p:graphicFrame>
    </p:spTree>
    <p:extLst>
      <p:ext uri="{BB962C8B-B14F-4D97-AF65-F5344CB8AC3E}">
        <p14:creationId xmlns:p14="http://schemas.microsoft.com/office/powerpoint/2010/main" val="38984891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787380632"/>
              </p:ext>
            </p:extLst>
          </p:nvPr>
        </p:nvGraphicFramePr>
        <p:xfrm>
          <a:off x="692150" y="1666834"/>
          <a:ext cx="10807700" cy="3778333"/>
        </p:xfrm>
        <a:graphic>
          <a:graphicData uri="http://schemas.openxmlformats.org/presentationml/2006/ole">
            <mc:AlternateContent xmlns:mc="http://schemas.openxmlformats.org/markup-compatibility/2006">
              <mc:Choice xmlns:v="urn:schemas-microsoft-com:vml" Requires="v">
                <p:oleObj spid="_x0000_s6146" name="文档" r:id="rId3" imgW="3826154" imgH="1337610" progId="Word.Document.12">
                  <p:embed/>
                </p:oleObj>
              </mc:Choice>
              <mc:Fallback>
                <p:oleObj name="文档" r:id="rId3" imgW="3826154" imgH="1337610" progId="Word.Document.12">
                  <p:embed/>
                  <p:pic>
                    <p:nvPicPr>
                      <p:cNvPr id="0" name=""/>
                      <p:cNvPicPr/>
                      <p:nvPr/>
                    </p:nvPicPr>
                    <p:blipFill>
                      <a:blip r:embed="rId4"/>
                      <a:stretch>
                        <a:fillRect/>
                      </a:stretch>
                    </p:blipFill>
                    <p:spPr>
                      <a:xfrm>
                        <a:off x="692150" y="1666834"/>
                        <a:ext cx="10807700" cy="3778333"/>
                      </a:xfrm>
                      <a:prstGeom prst="rect">
                        <a:avLst/>
                      </a:prstGeom>
                    </p:spPr>
                  </p:pic>
                </p:oleObj>
              </mc:Fallback>
            </mc:AlternateContent>
          </a:graphicData>
        </a:graphic>
      </p:graphicFrame>
    </p:spTree>
    <p:extLst>
      <p:ext uri="{BB962C8B-B14F-4D97-AF65-F5344CB8AC3E}">
        <p14:creationId xmlns:p14="http://schemas.microsoft.com/office/powerpoint/2010/main" val="245345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hlinkClick r:id="rId2" action="ppaction://hlinksldjump"/>
          </p:cNvPr>
          <p:cNvSpPr/>
          <p:nvPr/>
        </p:nvSpPr>
        <p:spPr>
          <a:xfrm>
            <a:off x="4565423" y="4229001"/>
            <a:ext cx="1554587"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典例精析</a:t>
            </a:r>
            <a:endParaRPr lang="zh-CN" altLang="en-US" dirty="0"/>
          </a:p>
        </p:txBody>
      </p:sp>
      <p:sp>
        <p:nvSpPr>
          <p:cNvPr id="5" name="椭圆 4">
            <a:hlinkClick r:id="rId3" action="ppaction://hlinksldjump"/>
          </p:cNvPr>
          <p:cNvSpPr/>
          <p:nvPr/>
        </p:nvSpPr>
        <p:spPr>
          <a:xfrm>
            <a:off x="6212318" y="4229001"/>
            <a:ext cx="1554587"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易错剖析</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典例精析</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2" name="矩形 1"/>
          <p:cNvSpPr>
            <a:spLocks noChangeAspect="1"/>
          </p:cNvSpPr>
          <p:nvPr/>
        </p:nvSpPr>
        <p:spPr>
          <a:xfrm>
            <a:off x="692150" y="1697100"/>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一、文字信息提取类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拟写新闻标题要注意三点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一是抓新闻的关键词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拟题简洁、明了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二是重点看导语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注意对新闻发生的时间、地点、人物、事件及原因、结果的提取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根据具体内容适当剪裁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三是拟写格式为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56802"/>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做信息提取与概括类题的方法。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浓缩文意法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要对所给的材料反复研读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并对其包含的信息进行筛选整合。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提取语句法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抓关键词句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提出重要信息。在一则新闻或一段话中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反复出现的词语往往是语言材料着重叙述的内容。在进行信息提取时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围绕着这些词语搜寻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并加以综合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就可以很快找出正确的答案。多数文字材料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基本上都有中心句。在阅读材料时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找准中心句也可以准确提取信息。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归纳大意法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信息提取题往往有字数限制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我们筛选出来的信息组合成句后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还须结合字数要求对信息进行再次筛选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删去一些次要的信息。</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3452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282</TotalTime>
  <Words>2073</Words>
  <Application>Microsoft Office PowerPoint</Application>
  <PresentationFormat>宽屏</PresentationFormat>
  <Paragraphs>91</Paragraphs>
  <Slides>36</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36</vt:i4>
      </vt:variant>
    </vt:vector>
  </HeadingPairs>
  <TitlesOfParts>
    <vt:vector size="51"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35</cp:revision>
  <dcterms:created xsi:type="dcterms:W3CDTF">2020-12-05T02:41:23Z</dcterms:created>
  <dcterms:modified xsi:type="dcterms:W3CDTF">2021-01-14T08:25:32Z</dcterms:modified>
</cp:coreProperties>
</file>