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gif" ContentType="image/gif"/>
  <Default Extension="vml" ContentType="application/vnd.openxmlformats-officedocument.vmlDrawing"/>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5"/>
  </p:notesMasterIdLst>
  <p:sldIdLst>
    <p:sldId id="265" r:id="rId2"/>
    <p:sldId id="330" r:id="rId3"/>
    <p:sldId id="266" r:id="rId4"/>
    <p:sldId id="331" r:id="rId5"/>
    <p:sldId id="332" r:id="rId6"/>
    <p:sldId id="333" r:id="rId7"/>
    <p:sldId id="335" r:id="rId8"/>
    <p:sldId id="336" r:id="rId9"/>
    <p:sldId id="341" r:id="rId10"/>
    <p:sldId id="342" r:id="rId11"/>
    <p:sldId id="343" r:id="rId12"/>
    <p:sldId id="344" r:id="rId13"/>
    <p:sldId id="337" r:id="rId14"/>
    <p:sldId id="345" r:id="rId15"/>
    <p:sldId id="346" r:id="rId16"/>
    <p:sldId id="347" r:id="rId17"/>
    <p:sldId id="348" r:id="rId18"/>
    <p:sldId id="349" r:id="rId19"/>
    <p:sldId id="350" r:id="rId20"/>
    <p:sldId id="351" r:id="rId21"/>
    <p:sldId id="352" r:id="rId22"/>
    <p:sldId id="338" r:id="rId23"/>
    <p:sldId id="353" r:id="rId24"/>
    <p:sldId id="354" r:id="rId25"/>
    <p:sldId id="355" r:id="rId26"/>
    <p:sldId id="356" r:id="rId27"/>
    <p:sldId id="358" r:id="rId28"/>
    <p:sldId id="359" r:id="rId29"/>
    <p:sldId id="360" r:id="rId30"/>
    <p:sldId id="362" r:id="rId31"/>
    <p:sldId id="363" r:id="rId32"/>
    <p:sldId id="364" r:id="rId33"/>
    <p:sldId id="365" r:id="rId34"/>
    <p:sldId id="366" r:id="rId35"/>
    <p:sldId id="357" r:id="rId36"/>
    <p:sldId id="339" r:id="rId37"/>
    <p:sldId id="367" r:id="rId38"/>
    <p:sldId id="368" r:id="rId39"/>
    <p:sldId id="369" r:id="rId40"/>
    <p:sldId id="370" r:id="rId41"/>
    <p:sldId id="340" r:id="rId42"/>
    <p:sldId id="371" r:id="rId43"/>
    <p:sldId id="372" r:id="rId44"/>
    <p:sldId id="373" r:id="rId45"/>
    <p:sldId id="374" r:id="rId46"/>
    <p:sldId id="375" r:id="rId47"/>
    <p:sldId id="376" r:id="rId48"/>
    <p:sldId id="377" r:id="rId49"/>
    <p:sldId id="378" r:id="rId50"/>
    <p:sldId id="379" r:id="rId51"/>
    <p:sldId id="334" r:id="rId52"/>
    <p:sldId id="380" r:id="rId53"/>
    <p:sldId id="381" r:id="rId54"/>
    <p:sldId id="382" r:id="rId55"/>
    <p:sldId id="383" r:id="rId56"/>
    <p:sldId id="384" r:id="rId57"/>
    <p:sldId id="385" r:id="rId58"/>
    <p:sldId id="390" r:id="rId59"/>
    <p:sldId id="391" r:id="rId60"/>
    <p:sldId id="392" r:id="rId61"/>
    <p:sldId id="386" r:id="rId62"/>
    <p:sldId id="387" r:id="rId63"/>
    <p:sldId id="393" r:id="rId64"/>
    <p:sldId id="394" r:id="rId65"/>
    <p:sldId id="395" r:id="rId66"/>
    <p:sldId id="397" r:id="rId67"/>
    <p:sldId id="398" r:id="rId68"/>
    <p:sldId id="399" r:id="rId69"/>
    <p:sldId id="400" r:id="rId70"/>
    <p:sldId id="401" r:id="rId71"/>
    <p:sldId id="402" r:id="rId72"/>
    <p:sldId id="403" r:id="rId73"/>
    <p:sldId id="404" r:id="rId74"/>
    <p:sldId id="405" r:id="rId75"/>
    <p:sldId id="406" r:id="rId76"/>
    <p:sldId id="407" r:id="rId77"/>
    <p:sldId id="408" r:id="rId78"/>
    <p:sldId id="409" r:id="rId79"/>
    <p:sldId id="410" r:id="rId80"/>
    <p:sldId id="411" r:id="rId81"/>
    <p:sldId id="396" r:id="rId82"/>
    <p:sldId id="388" r:id="rId83"/>
    <p:sldId id="389" r:id="rId84"/>
    <p:sldId id="412" r:id="rId85"/>
    <p:sldId id="413" r:id="rId86"/>
    <p:sldId id="414" r:id="rId87"/>
    <p:sldId id="415" r:id="rId88"/>
    <p:sldId id="416" r:id="rId89"/>
    <p:sldId id="417" r:id="rId90"/>
    <p:sldId id="418" r:id="rId91"/>
    <p:sldId id="419" r:id="rId92"/>
    <p:sldId id="420" r:id="rId93"/>
    <p:sldId id="421" r:id="rId9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2831" autoAdjust="0"/>
    <p:restoredTop sz="94660"/>
  </p:normalViewPr>
  <p:slideViewPr>
    <p:cSldViewPr showGuides="1">
      <p:cViewPr varScale="1">
        <p:scale>
          <a:sx n="68" d="100"/>
          <a:sy n="68" d="100"/>
        </p:scale>
        <p:origin x="-1324"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6.xml"/><Relationship Id="rId1" Type="http://schemas.openxmlformats.org/officeDocument/2006/relationships/vmlDrawing" Target="../drawings/vmlDrawing4.v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5.v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6.v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6.xml"/><Relationship Id="rId1" Type="http://schemas.openxmlformats.org/officeDocument/2006/relationships/vmlDrawing" Target="../drawings/vmlDrawing7.v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6.xml"/><Relationship Id="rId1" Type="http://schemas.openxmlformats.org/officeDocument/2006/relationships/vmlDrawing" Target="../drawings/vmlDrawing2.v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6.xml"/><Relationship Id="rId1" Type="http://schemas.openxmlformats.org/officeDocument/2006/relationships/vmlDrawing" Target="../drawings/vmlDrawing8.v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6.xml"/><Relationship Id="rId1" Type="http://schemas.openxmlformats.org/officeDocument/2006/relationships/vmlDrawing" Target="../drawings/vmlDrawing9.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package" Target="../embeddings/Microsoft_Office_Word___10.docx"/><Relationship Id="rId2" Type="http://schemas.openxmlformats.org/officeDocument/2006/relationships/slideLayout" Target="../slideLayouts/slideLayout6.xml"/><Relationship Id="rId1" Type="http://schemas.openxmlformats.org/officeDocument/2006/relationships/vmlDrawing" Target="../drawings/vmlDrawing10.v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6.xml"/><Relationship Id="rId1" Type="http://schemas.openxmlformats.org/officeDocument/2006/relationships/vmlDrawing" Target="../drawings/vmlDrawing3.v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6.xml"/><Relationship Id="rId1" Type="http://schemas.openxmlformats.org/officeDocument/2006/relationships/vmlDrawing" Target="../drawings/vmlDrawing11.v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6.xml"/><Relationship Id="rId1" Type="http://schemas.openxmlformats.org/officeDocument/2006/relationships/vmlDrawing" Target="../drawings/vmlDrawing12.vml"/></Relationships>
</file>

<file path=ppt/slides/_rels/slide87.xml.rels><?xml version="1.0" encoding="UTF-8" standalone="yes"?>
<Relationships xmlns="http://schemas.openxmlformats.org/package/2006/relationships"><Relationship Id="rId3" Type="http://schemas.openxmlformats.org/officeDocument/2006/relationships/package" Target="../embeddings/Microsoft_Office_Word___13.docx"/><Relationship Id="rId2" Type="http://schemas.openxmlformats.org/officeDocument/2006/relationships/slideLayout" Target="../slideLayouts/slideLayout6.xml"/><Relationship Id="rId1" Type="http://schemas.openxmlformats.org/officeDocument/2006/relationships/vmlDrawing" Target="../drawings/vmlDrawing13.v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package" Target="../embeddings/Microsoft_Office_Word___14.docx"/><Relationship Id="rId2" Type="http://schemas.openxmlformats.org/officeDocument/2006/relationships/slideLayout" Target="../slideLayouts/slideLayout6.xml"/><Relationship Id="rId1" Type="http://schemas.openxmlformats.org/officeDocument/2006/relationships/vmlDrawing" Target="../drawings/vmlDrawing14.v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144092" y="1166667"/>
            <a:ext cx="485581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968095813"/>
              </p:ext>
            </p:extLst>
          </p:nvPr>
        </p:nvGraphicFramePr>
        <p:xfrm>
          <a:off x="508000" y="1700808"/>
          <a:ext cx="8128000" cy="4574044"/>
        </p:xfrm>
        <a:graphic>
          <a:graphicData uri="http://schemas.openxmlformats.org/presentationml/2006/ole">
            <p:oleObj spid="_x0000_s10243" name="文档" r:id="rId3" imgW="3946416" imgH="2220776"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本题考查辨析病句的能力。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项既有语序不当的毛病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也有结构混乱的问题。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利用直播、短视频等形式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应该是出版社推广品牌的手段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图书营销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出版社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分别成了前后分句的主语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造成结构混乱。本句修改后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可表述为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出版社除了利用直播、短视频等传播形式将本身的品牌作为吸引受众的内容进行推广外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还有在社交平台做线上图书营销活动这个必选项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项错在句式杂糅。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办事程序能删繁就简的原因</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是政务数据的互联互通和办事流程的全面再造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办事程序能删繁就简</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仰赖的就是政务数据的互联互通和办事流程的全面再造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两种表达形式同时运用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造成结构混乱。</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项错在搭配不当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也可以说主语暗换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受到各界一致好评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04061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358116"/>
          </a:xfrm>
          <a:prstGeom prst="rect">
            <a:avLst/>
          </a:prstGeom>
        </p:spPr>
        <p:txBody>
          <a:bodyPr>
            <a:spAutoFit/>
          </a:bodyPr>
          <a:lstStyle/>
          <a:p>
            <a:pPr>
              <a:lnSpc>
                <a:spcPct val="150000"/>
              </a:lnSpc>
              <a:spcAft>
                <a:spcPts val="0"/>
              </a:spcAf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,18,3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根据本报和部分出版机构联合开展的调查显示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儿童的阅读启蒙集中在</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岁之间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并且阅读时长是随着年龄的增长而增加的。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为了培养学生关心他人的美德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我们学校决定组织开展义工服务活动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三个月内要求每名学生完成</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个小时的义工服务。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在互联网时代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各领域发展都需要速度更快、成本更低的信息网络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网络提速降费能够推动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互联网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快速发展和企业广泛受益。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面对经济全球化带来的机遇和挑战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正确的选择是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充分利用一切机遇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合作应对一切挑战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引导好经济全球化走向。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18574129"/>
              </p:ext>
            </p:extLst>
          </p:nvPr>
        </p:nvGraphicFramePr>
        <p:xfrm>
          <a:off x="1619672" y="2076172"/>
          <a:ext cx="1766621" cy="488732"/>
        </p:xfrm>
        <a:graphic>
          <a:graphicData uri="http://schemas.openxmlformats.org/presentationml/2006/ole">
            <p:oleObj spid="_x0000_s7170" name="文档" r:id="rId3" imgW="995512" imgH="255287" progId="Word.Document.12">
              <p:embed/>
            </p:oleObj>
          </a:graphicData>
        </a:graphic>
      </p:graphicFrame>
      <p:sp>
        <p:nvSpPr>
          <p:cNvPr id="4" name="矩形 3"/>
          <p:cNvSpPr/>
          <p:nvPr/>
        </p:nvSpPr>
        <p:spPr>
          <a:xfrm>
            <a:off x="851648" y="206084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865430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该题重点考查考生判断病句的能力。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项的语病是句式杂糅和歧义。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根据本报和部分出版机构联合开展的调查显示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根据本报和部分出版机构联合开展的调查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本报和部分出版机构联合开展的调查显示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杂糅而成。另外</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项还存在歧义的语病。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联合开展的调查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可以理解为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本报和部分出版机构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一起开展的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也可以理解为部分出版机构一起开展的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不包含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项的错误在于语序不当。根据句子的含意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三个月内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限制的应该是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正确的语序应该是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要求每名学生三个月内完成</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个小时的义工服务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项的错误是动宾搭配不当。动词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的宾语是</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快速发展和企业广泛受益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但是不能和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搭配。可以改成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能够推动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快速发展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使企业广泛受益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728320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轻松</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辨析语病</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大方法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语感直觉法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辨析病句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可以依靠语感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从语感上察觉出语病。一般说来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按习惯的说法觉得别扭的地方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常常是有语病的地方。病句类型中的语序不当、搭配不当的地方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都可以用此法辨析。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梳理枝干法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对句子进行语法分析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可先提取出主干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检验主干是否有语病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如果主干没语病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再检查附加成分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看修饰语与中心语之间、修饰语内部是否有语病。病句类型中的搭配不当、成分残缺或赘余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都可以用此法辨析或修改。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逻辑分析法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有的语病从语法上不好查找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就得从事理上进行分析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这就是逻辑分析法。逻辑分析法要看概念使用、判断、推理是否得当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语句的前后顺序、句间的关系是否合适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前后语句是否呼应等</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755576" y="665506"/>
            <a:ext cx="1031834" cy="328867"/>
          </a:xfrm>
          <a:prstGeom prst="rect">
            <a:avLst/>
          </a:prstGeom>
        </p:spPr>
      </p:pic>
    </p:spTree>
    <p:extLst>
      <p:ext uri="{BB962C8B-B14F-4D97-AF65-F5344CB8AC3E}">
        <p14:creationId xmlns:p14="http://schemas.microsoft.com/office/powerpoint/2010/main" xmlns="" val="17510864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寻找标志法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病句内在的毛病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往往有一些明显的语言标志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抓住这些重点词语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可以提升辨析的灵敏度。如介词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由、由于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经、经过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对、对于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、介宾短语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、关联词、否定词、数量词、两面词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成败、升降、高低、好坏、优劣、强弱、得失、能否、是否、有无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、谦敬辞、代词、并列词语等。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267034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,18,3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截至</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月底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我院已经推出了</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多次以声光电技术打造的主题鲜明的展览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是建院</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cs typeface="Times New Roman" panose="02020603050405020304" pitchFamily="18" charset="0"/>
              </a:rPr>
              <a:t>年来展览次数最多的一年。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书法是我国优秀的传统文化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近年来在教育部门大力扶持下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使得中小学书法教育蓬勃发展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学生水平大幅提高。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我国传统的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二十四节气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被列入《人类非物质文化遗产代表作名录》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使得这一古老的文明再次吸引了世人的目光。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这家公司虽然待遇一般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发展前景却非常好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很多同学都投了简历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但最后公司只录取了我们学校推荐的两个名额。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847812" y="198884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683033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该题重点考查考生判断病句的能力。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项的错误在于主宾搭配不当。句子中的主语是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谓语动词是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宾语是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句子的框架就是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我院是一年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显然不恰当。</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项的错误可以说是主谓搭配不当。从原句看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的主语只能是前面的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书法使得书法教育蓬勃发展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的说法是不恰当的。</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项的错误也可以说是误把主语用成了状语。从句子的语义来看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教育部门的大力扶持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教育部门大力扶持使得中小学书法教育蓬勃发展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句子就正确了。</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项的错误是动宾搭配不当。句子的动词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录取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不能搭配。可以改成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录取了我们学校推荐的两名学生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26774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,18,3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今天参观的石窟造像群气势宏伟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堪称当时的石刻艺术之冠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被誉为中国古代雕刻艺术的宝库。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传统文化中的餐桌礼仪是很受重视的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老人常说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看一个人的吃相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往往会暴露他的性格特点和教养情况。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在那些父母性格温和、情绪平和的孩子身上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往往笑容更多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幸福感更强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抗挫折能力更突出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看待世界也更加宽容。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经过几代航天人的艰苦奋斗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中国的航天事业开创了以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两弹一星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、载人航天、月球探测为代表的辉煌成就。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465459314"/>
              </p:ext>
            </p:extLst>
          </p:nvPr>
        </p:nvGraphicFramePr>
        <p:xfrm>
          <a:off x="1619672" y="1916832"/>
          <a:ext cx="1766621" cy="488732"/>
        </p:xfrm>
        <a:graphic>
          <a:graphicData uri="http://schemas.openxmlformats.org/presentationml/2006/ole">
            <p:oleObj spid="_x0000_s3074" name="文档" r:id="rId3" imgW="995512" imgH="255287" progId="Word.Document.12">
              <p:embed/>
            </p:oleObj>
          </a:graphicData>
        </a:graphic>
      </p:graphicFrame>
      <p:sp>
        <p:nvSpPr>
          <p:cNvPr id="5" name="矩形 4"/>
          <p:cNvSpPr/>
          <p:nvPr/>
        </p:nvSpPr>
        <p:spPr>
          <a:xfrm>
            <a:off x="882092" y="199391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470082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该题重点考查考生判断病句的能力。</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项的错误在于句式杂糅。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看一个人的吃相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往往会暴露他的性格特点和教养情况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看一个人的吃相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往往会发现他的性格特点和教养情况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一个人的吃相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往往会暴露他的性格特点和教养情况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两种表达杂糅在一起。</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项缺少主语。从原来的句子看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主语应该是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如果把状语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在那些父母性格温和、情绪平和的孩子身上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那些父母性格温和、情绪平和的孩子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句子就是正确的了。</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项动宾搭配不当。动词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可以把动词改成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17924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没有语病、句意明确的一项是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依托海量的普查成果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我国建成了包括重要地理国情要素、遥感影像及其他相关内容组成的地理国情数据库。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情景体验剧《又见敦煌》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昨天在新建的专属剧场首演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该剧以全新的观演模式带领观众进行了一次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古今穿越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这位前方记者采访到的专家表示</a:t>
            </a:r>
            <a:r>
              <a:rPr lang="en-US" altLang="zh-CN" sz="2200">
                <a:solidFill>
                  <a:srgbClr val="000000"/>
                </a:solidFill>
                <a:latin typeface="Times New Roman" panose="02020603050405020304" pitchFamily="18" charset="0"/>
                <a:cs typeface="Times New Roman" panose="02020603050405020304" pitchFamily="18" charset="0"/>
              </a:rPr>
              <a:t>,C919</a:t>
            </a:r>
            <a:r>
              <a:rPr lang="zh-CN" altLang="zh-CN" sz="2200">
                <a:solidFill>
                  <a:srgbClr val="000000"/>
                </a:solidFill>
                <a:latin typeface="Times New Roman" panose="02020603050405020304" pitchFamily="18" charset="0"/>
                <a:cs typeface="Times New Roman" panose="02020603050405020304" pitchFamily="18" charset="0"/>
              </a:rPr>
              <a:t>的试飞成功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标志着我国大型商用飞机的研制已经达到国际先进水平。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骑自行车健身时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因为在周期性的有氧运动中使锻炼者能够消耗较多的热量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所以减肥、塑身效果都比较明显。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删去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这位前方记者采访到的专家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有歧义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指代不明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既可以指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滥用介词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691680" y="126876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990000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【命题规律】</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年及以前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高考试题都是考查辨析病句</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年三套高考语文全国卷考查修改病句。</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所考病句类型不超出《考试说明》规定的六种类型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语序不当、搭配不当、成分残缺或赘余、结构混乱、表意不明、不合逻辑。同一类型的语病不会重复出现在同一考题中。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395634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国产大飞机</a:t>
            </a:r>
            <a:r>
              <a:rPr lang="en-US" altLang="zh-CN" sz="2200">
                <a:solidFill>
                  <a:srgbClr val="000000"/>
                </a:solidFill>
                <a:latin typeface="Times New Roman" panose="02020603050405020304" pitchFamily="18" charset="0"/>
                <a:cs typeface="Times New Roman" panose="02020603050405020304" pitchFamily="18" charset="0"/>
              </a:rPr>
              <a:t>C919</a:t>
            </a:r>
            <a:r>
              <a:rPr lang="zh-CN" altLang="zh-CN" sz="2200">
                <a:solidFill>
                  <a:srgbClr val="000000"/>
                </a:solidFill>
                <a:latin typeface="Times New Roman" panose="02020603050405020304" pitchFamily="18" charset="0"/>
                <a:cs typeface="Times New Roman" panose="02020603050405020304" pitchFamily="18" charset="0"/>
              </a:rPr>
              <a:t>首飞成功后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各参研参试单位纷纷表示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要发奋努力把大型客机打造成建设创新型国家和制造强国的标志性工程。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《朗读者》开播后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许多广电名嘴、企业职工、机关干部、退休教师、留学生吟诵社等朗诵爱好者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纷纷加入文化经典诵读的行列。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大众创业、万众创新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活动发展势头迅猛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无论是在大学校园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还是在产业园区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抑或是在街道社区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各类创业创新赛事如火如荼。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桃花乡走可持续发展之路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按照建成生态环境和谐优美、资源集约节约利用、经济社会协调发展的生态乡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制订了五年发展建设规划。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177281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152641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本题考查辨析并修改病句的能力。辨析病句主要运用语法分析法和语感判别法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两者结合是辨析病句的有效方法。</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项的语病是搭配不当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客机打造成</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读来不通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后加上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把大型客机项目打造成</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标志性工程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项错在不合逻辑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留学生吟诵社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广电名嘴、企业职工、机关干部、退休教师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相提并论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吟诵社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爱好者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项可能的干扰点是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如火如荼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前者表示选择关系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后者形容热烈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皆无误。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项的语病为成分残缺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缺少介词宾语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之类的宾语。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719224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794874504"/>
              </p:ext>
            </p:extLst>
          </p:nvPr>
        </p:nvGraphicFramePr>
        <p:xfrm>
          <a:off x="539552" y="692696"/>
          <a:ext cx="8128000" cy="615402"/>
        </p:xfrm>
        <a:graphic>
          <a:graphicData uri="http://schemas.openxmlformats.org/presentationml/2006/ole">
            <p:oleObj spid="_x0000_s13315" name="文档" r:id="rId3" imgW="3837004" imgH="290983" progId="Word.Document.12">
              <p:embed/>
            </p:oleObj>
          </a:graphicData>
        </a:graphic>
      </p:graphicFrame>
      <p:sp>
        <p:nvSpPr>
          <p:cNvPr id="3" name="矩形 2"/>
          <p:cNvSpPr>
            <a:spLocks noChangeAspect="1"/>
          </p:cNvSpPr>
          <p:nvPr/>
        </p:nvSpPr>
        <p:spPr>
          <a:xfrm>
            <a:off x="508000" y="1196752"/>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为迎办第十三届全国运动会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市容园林系统集中力量营造整洁有序、大气靓丽、优质宜居的城市形象。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随着厂商陆续推出新车型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消费者又再次将目光聚焦到新能源车上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不少新能源车的增长在</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左右。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河道综合治理工程完成后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将为尽早实现京津冀北运河全线通航打好基础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并将成为北运河的一个重要旅游节点。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当人类信息以指数级别爆炸式增长时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我们需要能深度学习的人工智能为我们提供协助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帮助我们让生活更加便捷轻松。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本题考查辨析病句的能力。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动宾不搭配。</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成分赘余。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不能再加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河道综合治理工程完成后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是一个时间状语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不能做主语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后面的两个句子没有主语。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827584" y="118524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854622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近日刚刚建成的西红门创业大街和青年创新创业大赛同步启动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绿色设计和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互联网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设计是本次赛事的两大主题。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最近几年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从中央到地方各级政府出台了一系列新能源汽车扶持政策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节能环保、经济实惠的新能源汽车逐渐进入老百姓的生活。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实时性是以互联网为载体的新媒体的重要特点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是通过图片、声音、文字对新近发生和正在发生的事件进行传播的。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广西传统文化既具有典型的本土特色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又兼有受中原文化、客家文化、湘楚文化共同影响下形成的其他特点。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本题考查辨析病句的能力。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主谓搭配不当。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创业大街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不搭配。</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主语残缺。根据句意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前加主语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新媒体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影响形成的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影响下形成的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112474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169360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自从我国第一颗人造地球卫星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东方红一号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成功发射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成为世界上第五个把卫星送上天的国家以来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我国的航天事业取得了巨大的突破。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国务院近日发布盐业体制改革方案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提出不再核准新增食盐定点生产批发企业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取消食盐批发企业只能在指定范围内销售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允许它们开展跨区域经营。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职业教育的意义不仅在于传授技能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更在于育人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因此有意识地把工匠精神渗透进日常的技能教学中是职业教育改革的重要课题。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面对突然发生的灾难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一个地方抗灾能力的强弱既取决于当地经济实力的雄厚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更取决于政府的应急机制和领导人的智慧</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134076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338997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本题考查辨析病句的能力。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主宾搭配不当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的状语结构中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前半部分的主语是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人造地球卫星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东方红一号</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后半部分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成为世界上第五个把卫星送上天的国家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的主语明显是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宾语残缺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取消食盐批发企业只能在指定范围内销售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缺少宾语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的限制</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是两方面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取决于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两面对一面。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396108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随着技术的进步和经验的积累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再加上政策的扶持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使得我国自主品牌汽车进入快速发展时期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各种创新产品层出不穷。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如果有一天科技发展到人们乘宇宙飞船就像今天乘飞机一样方便的时候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银河就不再遥远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宇宙也就不再那么神秘了。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首届跨境电商论坛近日在北京举行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来自各知名电商的数十名代表齐聚一堂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分析了电商企业面临的机遇和挑战。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在第</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个国际博物馆日到来之际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本市历时三年开展的第一次全国可移动文物普查工作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昨日交出了首份答卷。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可删除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可删除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如果有一天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语序不当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历时三年开展的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开展的历时三年的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134076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765236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080592164"/>
              </p:ext>
            </p:extLst>
          </p:nvPr>
        </p:nvGraphicFramePr>
        <p:xfrm>
          <a:off x="508000" y="525711"/>
          <a:ext cx="8128000" cy="615402"/>
        </p:xfrm>
        <a:graphic>
          <a:graphicData uri="http://schemas.openxmlformats.org/presentationml/2006/ole">
            <p:oleObj spid="_x0000_s14339" name="文档" r:id="rId3" imgW="3837004" imgH="290983" progId="Word.Document.12">
              <p:embed/>
            </p:oleObj>
          </a:graphicData>
        </a:graphic>
      </p:graphicFrame>
      <p:sp>
        <p:nvSpPr>
          <p:cNvPr id="3" name="矩形 2"/>
          <p:cNvSpPr>
            <a:spLocks noChangeAspect="1"/>
          </p:cNvSpPr>
          <p:nvPr/>
        </p:nvSpPr>
        <p:spPr>
          <a:xfrm>
            <a:off x="508000" y="1029767"/>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来自京津冀的近千名鸟类摄影爱好者相聚在北大港湿地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在与可爱的飞翔精灵亲密接触并拍摄了大量照片的同时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还无形中上了一堂爱鸟护鸟知识课。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双创特区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以围绕聚集青年大学生、高校和科研院所科技人才、海外人才、企事业人员四类人才为重点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创新创业。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这场专项整治行动是为规范互联网金融在迅速发展过程中的各种乱象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经过广泛征集意见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酝酿一年之久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形成最终方案。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京剧是中国独有的表演艺术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它的审美情趣和艺术品位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是中国文化的形象代言之一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是世界艺术之林的奇葩。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项的错误是句式杂糅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两套句式杂糅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项的错误是成分残缺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专项整治行动是为规范</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的各种乱象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句子表述不完整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而开展的</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项的错误是主语残缺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审美情趣和艺术品位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不搭配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应在最后一个分句前加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京剧是艺术之林的奇葩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884368" y="53981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447796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面对电商领域投诉激增的现状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政府管理部门和电商平台应及时联手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打击侵权和制售假冒伪劣商品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保护消费者的合法权益。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自开展禁毒斗争以来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我国每年新发现的吸食海洛因人员增幅从</a:t>
            </a:r>
            <a:r>
              <a:rPr lang="en-US" altLang="zh-CN" sz="2200">
                <a:solidFill>
                  <a:srgbClr val="000000"/>
                </a:solidFill>
                <a:latin typeface="Times New Roman" panose="02020603050405020304" pitchFamily="18" charset="0"/>
                <a:cs typeface="Times New Roman" panose="02020603050405020304" pitchFamily="18" charset="0"/>
              </a:rPr>
              <a:t>2008</a:t>
            </a:r>
            <a:r>
              <a:rPr lang="zh-CN" altLang="zh-CN" sz="2200">
                <a:solidFill>
                  <a:srgbClr val="000000"/>
                </a:solidFill>
                <a:latin typeface="Times New Roman" panose="02020603050405020304" pitchFamily="18" charset="0"/>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13.7%</a:t>
            </a:r>
            <a:r>
              <a:rPr lang="zh-CN" altLang="zh-CN" sz="2200">
                <a:solidFill>
                  <a:srgbClr val="000000"/>
                </a:solidFill>
                <a:latin typeface="Times New Roman" panose="02020603050405020304" pitchFamily="18" charset="0"/>
                <a:cs typeface="Times New Roman" panose="02020603050405020304" pitchFamily="18" charset="0"/>
              </a:rPr>
              <a:t>降至</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6.6%,</a:t>
            </a:r>
            <a:r>
              <a:rPr lang="zh-CN" altLang="zh-CN" sz="2200">
                <a:solidFill>
                  <a:srgbClr val="000000"/>
                </a:solidFill>
                <a:latin typeface="Times New Roman" panose="02020603050405020304" pitchFamily="18" charset="0"/>
                <a:cs typeface="Times New Roman" panose="02020603050405020304" pitchFamily="18" charset="0"/>
              </a:rPr>
              <a:t>近五年来戒断毒瘾三年以上人员已逾</a:t>
            </a:r>
            <a:r>
              <a:rPr lang="en-US" altLang="zh-CN" sz="2200">
                <a:solidFill>
                  <a:srgbClr val="000000"/>
                </a:solidFill>
                <a:latin typeface="Times New Roman" panose="02020603050405020304" pitchFamily="18" charset="0"/>
                <a:cs typeface="Times New Roman" panose="02020603050405020304" pitchFamily="18" charset="0"/>
              </a:rPr>
              <a:t>120</a:t>
            </a:r>
            <a:r>
              <a:rPr lang="zh-CN" altLang="zh-CN" sz="2200">
                <a:solidFill>
                  <a:srgbClr val="000000"/>
                </a:solidFill>
                <a:latin typeface="Times New Roman" panose="02020603050405020304" pitchFamily="18" charset="0"/>
                <a:cs typeface="Times New Roman" panose="02020603050405020304" pitchFamily="18" charset="0"/>
              </a:rPr>
              <a:t>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在线教师时薪过万的消息自从引发社会关注后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每一个教育工作者都应当意识到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如何与力量巨大的互联网相处正成为教育不得不直面的问题。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英国皇家莎士比亚剧团艺术总监对昆曲《牡丹亭》华美的唱腔和演员娴熟的技巧惊叹不已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赞美昆曲精美绝伦的服装与简洁的舞台设计形成了奇妙的平衡。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134076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642890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辨析病句主要运用语法分析法和语感判别法。提取句子主干、重视前后词语的搭配可视为理性分析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通过诵读从语感上判别其正误即感性体会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辨析病句应将两者结合起来。</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项的语病是成分残缺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打击侵权和制售假冒伪劣商品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后应加上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增长的幅度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增长的幅度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降至</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语意通顺。</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项错在结构混乱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在线教师时薪过万的消息自从引发社会关注后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每一个教育工作者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另起炉灶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移到句首。</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项辨析难度较大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其病因是句式杂糅与搭配不当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赞美昆曲精美绝伦的服装与简洁的舞台设计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昆曲精美绝伦的服装与简洁的舞台设计形成了奇妙的平衡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杂糅一处。另外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形成了奇妙的平衡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后加上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77005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a:spLocks noChangeAspect="1"/>
          </p:cNvSpPr>
          <p:nvPr/>
        </p:nvSpPr>
        <p:spPr>
          <a:xfrm>
            <a:off x="3876136" y="476672"/>
            <a:ext cx="1391727" cy="458202"/>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辨析</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病句</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3428975418"/>
              </p:ext>
            </p:extLst>
          </p:nvPr>
        </p:nvGraphicFramePr>
        <p:xfrm>
          <a:off x="611560" y="934874"/>
          <a:ext cx="8128000" cy="615402"/>
        </p:xfrm>
        <a:graphic>
          <a:graphicData uri="http://schemas.openxmlformats.org/presentationml/2006/ole">
            <p:oleObj spid="_x0000_s11267" name="文档" r:id="rId3" imgW="3837004" imgH="290983" progId="Word.Document.12">
              <p:embed/>
            </p:oleObj>
          </a:graphicData>
        </a:graphic>
      </p:graphicFrame>
      <p:sp>
        <p:nvSpPr>
          <p:cNvPr id="13" name="矩形 12"/>
          <p:cNvSpPr>
            <a:spLocks noChangeAspect="1"/>
          </p:cNvSpPr>
          <p:nvPr/>
        </p:nvSpPr>
        <p:spPr>
          <a:xfrm>
            <a:off x="508000" y="139307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在游客文化体验、特色旅游活动需求日益明显的背景下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利用科技创新对外宣传、深度挖掘旅游文化内涵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扩大我市旅游业的吸引力与知名度。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全球</a:t>
            </a:r>
            <a:r>
              <a:rPr lang="en-US" altLang="zh-CN" sz="2200">
                <a:solidFill>
                  <a:srgbClr val="000000"/>
                </a:solidFill>
                <a:latin typeface="Times New Roman" panose="02020603050405020304" pitchFamily="18" charset="0"/>
                <a:cs typeface="Times New Roman" panose="02020603050405020304" pitchFamily="18" charset="0"/>
              </a:rPr>
              <a:t>2 000</a:t>
            </a:r>
            <a:r>
              <a:rPr lang="zh-CN" altLang="zh-CN" sz="2200">
                <a:solidFill>
                  <a:srgbClr val="000000"/>
                </a:solidFill>
                <a:latin typeface="Times New Roman" panose="02020603050405020304" pitchFamily="18" charset="0"/>
                <a:cs typeface="Times New Roman" panose="02020603050405020304" pitchFamily="18" charset="0"/>
              </a:rPr>
              <a:t>多位科学家经过跨国的联合攻关和数年的不懈努力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人类史上首张清晰的超级黑洞照片终于在今年面世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引起广泛关注。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高雅艺术进校园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活动旨在提高学生们的审美素养为目的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引导学生树立正确的文化观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增强学生的文化自信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提升校园文化品位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优化育人环境。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琳琅满目的远古海洋生物化石、承载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海上丝绸之路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辉煌的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宋元福船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复原模型等珍宝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将在坐落于天津的国家海洋博物馆集中展示。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827584" y="139510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96752"/>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没有语病、句意明确的一项是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从意外致残、生活无望到残奥会夺冠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并获得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中国青年五四奖章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他走出了一条不平凡的人生道路。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该型飞机在运营成本上是其他同级别机型的</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至</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优势明显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在商载、航程、航速等方面也极具竞争力。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学校宿舍、教学楼等人群密集区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一旦发生火灾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后果不堪设想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因此学生掌握火灾中自救互救相当重要。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央视《大国工匠》系列节目反响巨大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工匠们精益求精、无私奉献的精神引发了人们广泛而热烈的讨论和思考</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619672" y="162880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341435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辨析病句的方法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一是抓动词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二是抓主干、理枝叶。抓动词就是抓住句子中的动词来判断是否成分残缺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是否缺主语或缺宾语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是否主谓搭配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动宾搭配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是否双重否定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是否句式杂糅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是否一面对两面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或两面对一面等。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项表意不明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成本高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是优势明显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成本低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才是优势。</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学生掌握火灾中自救互救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的常识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相当重要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漏掉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引发了人们广泛而热烈的讨论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是可以的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热烈思考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动词与宾语不搭配。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820202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为纪念抗日战争暨世界反法西斯战争胜利</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周年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从现在起到年底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国家大剧院宣布将承办</a:t>
            </a:r>
            <a:r>
              <a:rPr lang="en-US" altLang="zh-CN" sz="2200">
                <a:solidFill>
                  <a:srgbClr val="000000"/>
                </a:solidFill>
                <a:latin typeface="Times New Roman" panose="02020603050405020304" pitchFamily="18" charset="0"/>
                <a:cs typeface="Times New Roman" panose="02020603050405020304" pitchFamily="18" charset="0"/>
              </a:rPr>
              <a:t>31</a:t>
            </a:r>
            <a:r>
              <a:rPr lang="zh-CN" altLang="zh-CN" sz="2200">
                <a:solidFill>
                  <a:srgbClr val="000000"/>
                </a:solidFill>
                <a:latin typeface="Times New Roman" panose="02020603050405020304" pitchFamily="18" charset="0"/>
                <a:cs typeface="Times New Roman" panose="02020603050405020304" pitchFamily="18" charset="0"/>
              </a:rPr>
              <a:t>场精心策划的演出。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这部小说中的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边缘人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是一个玩世不恭、富有破坏性却真实坦白的群体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人们面对这类形象时会引起深深的思索。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根据国家统计局发布的数据</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月份我国居民消费价格指数出现自去年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月以来的最大涨幅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但仍低于相关机构的预测。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为进一步保障百姓餐桌安全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国家对施行已超过</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年的《食品安全法》作了修订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因加大了惩处力度而被冠以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史上最严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的称号。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本题考查辨析病句的能力。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语序不当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从现在起到年底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应置于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国家大剧院宣布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人们面对</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这类形象会引起</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两种句式</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被冠以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史上最严</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的称号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《食品安全法》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971600" y="105273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300380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地坛书市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曾经是北京市民非常喜爱的一个文化品牌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去年更名为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北京书市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并落户朝阳公园后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依旧热情不减。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丝绸之路经济带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横跨亚、非、欧三大洲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其形成与繁荣必将深刻影响世界政治、经济格局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促进全球的和平与发展。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在那个民族独立和民族解放斗争风起云涌的时代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能激发人们的爱国热情是评判一部文学作品好坏的非常重要的标准。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父亲住院期间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梅兰每天晚上都陪伴在他身旁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听他讲述一生中经历的种种苦难和幸福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她就算再忙再累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也不例外。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191683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688327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句子首先以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地坛书市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地坛书市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是北京市民非常喜欢的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后来更名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北京书市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地点也更换到了朝阳公园。接下来说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依旧热情不减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从语义上看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能够热情不减的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显然应该是北京市民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但是从句子结构上看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本句主语应该是承前省略的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地坛书市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。这样就造成了语义和结构之间的不一致。我们可以在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依旧热情不减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前面直接加上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北京市民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使主语变成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北京市民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这样语义和结构一致起来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可以消除混乱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使句子变成正确句。</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能激发人们的爱国热情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宾语是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评判一部文学作品好坏的非常重要的标准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一个方面搭配相反的两个方面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显然是不恰当的。我们可以直接在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后面加上表示否定的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句子就变成正确的了。</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语序不当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讲述一生中种种苦难和幸福的经历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37789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19</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没有语病、句意明确的一项是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除了驾驶员要有熟练的驾驶技术、丰富的驾驶经验之外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汽车本身的状况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也是保证行车安全的重要条件之一。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帮助家境不好的孩子上大学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是我们应该做的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况且这孩子各方面都很优秀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我们一定要帮助她圆大学梦。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说到人才培养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人们往往想到要学好各门课程的基础理论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而对与这些理论密切相关的逻辑思维训练却常常被忽视。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这部影片讲述了一个身患重病的工人的女儿自强不息、与命运抗争的故事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对青少年观众很有教育意义。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汽车本身的状况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不是保证行车安全的重要条件之一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汽车本身的状况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后一分句可改为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却常常忽视与这些理论密切相关的逻辑思维训练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表意不明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身患重病的工人的女儿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有歧义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可以理解为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也可理解为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691680" y="90872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998938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171972697"/>
              </p:ext>
            </p:extLst>
          </p:nvPr>
        </p:nvGraphicFramePr>
        <p:xfrm>
          <a:off x="508000" y="476672"/>
          <a:ext cx="8128000" cy="615402"/>
        </p:xfrm>
        <a:graphic>
          <a:graphicData uri="http://schemas.openxmlformats.org/presentationml/2006/ole">
            <p:oleObj spid="_x0000_s15363" name="文档" r:id="rId3" imgW="3837004" imgH="290983" progId="Word.Document.12">
              <p:embed/>
            </p:oleObj>
          </a:graphicData>
        </a:graphic>
      </p:graphicFrame>
      <p:sp>
        <p:nvSpPr>
          <p:cNvPr id="3" name="矩形 2"/>
          <p:cNvSpPr>
            <a:spLocks noChangeAspect="1"/>
          </p:cNvSpPr>
          <p:nvPr/>
        </p:nvSpPr>
        <p:spPr>
          <a:xfrm>
            <a:off x="508000" y="90078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今年五一节前夕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发改委发出紧急通知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禁止空调厂商和经销商不得以价格战的手段进行不正当竞争。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据报道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某市场被发现存在销售假冒伪劣产品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伪造质检报告书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管理部门将对此开展专项检查行动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进一步规范经营行为。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随着个人计算机的广泛应用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互联网以不可阻挡之势在全世界范围内掀起了影响社会不同领域、不同层次的变革浪潮。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打车软件为乘客和司机搭建起沟通平台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方便了市民打车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但出租车无论是否使用打车软件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均应遵守运营规则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这样才能维护相关各方的合法权益和合理要求。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语义重复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双重否定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应删去其中一个。</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发现存在销售假冒伪劣产品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伪造质检报告书等问题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合理要求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不能搭配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维护相关各方的合法权益和满足其合理要求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827584" y="92045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582241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21</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只有当促进艺术电影繁荣成为社会共识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从源头的创作方到末端的受众方的各环节都得到强有力的支持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艺术电影才能真正实现飞跃。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据说当年徽州男人大多出外经商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家中皆是妇孺及孩童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徽州的古村落老宅子大多为高墙深院、重门窄窗的建筑。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工作之余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大家的闲谈话题脱不开子女教育、住房大小、职务升迁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也照样脱不开为饭菜咸淡、暖气冷热、物价高低吐槽发声。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我国重新修订《食品安全法》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目的是用更严格的监管、更严厉的处罚、更严肃的问责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切实保障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舌尖上的安全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最严食品安全法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55576" y="148478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700604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辨析病句的主要方法是语法分析法和语感判别法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两者结合是辨析病句的有效方法。</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项的语病是成分赘余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孺子可教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可作佐证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妇孺及孩童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明显有误。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项有结构混乱的语病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也照样脱不开为饭菜咸淡、暖气冷热、物价高低吐槽发声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是杂糅句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也照样脱不开饭菜咸淡、暖气冷热、物价高低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也照样为饭菜咸淡、暖气冷热、物价高低吐槽发声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从句子主干看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最后分句的主语承前省略的是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不合语法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从句意看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最严食品安全法</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的是修订后的《食品安全法》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之前补上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新的《食品安全法》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这一主语。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29750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068182705"/>
              </p:ext>
            </p:extLst>
          </p:nvPr>
        </p:nvGraphicFramePr>
        <p:xfrm>
          <a:off x="508000" y="692696"/>
          <a:ext cx="8128000" cy="615402"/>
        </p:xfrm>
        <a:graphic>
          <a:graphicData uri="http://schemas.openxmlformats.org/presentationml/2006/ole">
            <p:oleObj spid="_x0000_s16387" name="文档" r:id="rId3" imgW="3837004" imgH="290983" progId="Word.Document.12">
              <p:embed/>
            </p:oleObj>
          </a:graphicData>
        </a:graphic>
      </p:graphicFrame>
      <p:sp>
        <p:nvSpPr>
          <p:cNvPr id="3" name="矩形 2"/>
          <p:cNvSpPr>
            <a:spLocks noChangeAspect="1"/>
          </p:cNvSpPr>
          <p:nvPr/>
        </p:nvSpPr>
        <p:spPr>
          <a:xfrm>
            <a:off x="508000" y="1124744"/>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具有自动化生产、智能识别和系统操控等功能的工业机器人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正成为国内不少装备制造企业提高生产效率、解决人力成本上涨的利器。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如何引导有运动天赋的青少年热爱并且投身于滑雪运动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从而培养这些青少年对滑雪运动的兴趣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是北京冬奥申委正在关注的问题。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要深化对南极地区海冰融化现象和南极上空大气运动过程的认识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就必须扩大科学考察区域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加强科研观测精度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改进实验设计方法。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各级各类学校应高度重视校园网络平台建设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着力培养一批熟悉网络技术、业务精湛的教师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以便扎实有效地开展网络教育教学工作</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899592" y="119675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130770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吸引力与知名度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不能搭配</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前一句话没有说完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后面的主语改成了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超级黑洞照片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中途易辙</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77885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解决人力成本上涨问题的利器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语序不当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如何培养青少年对滑雪运动的兴趣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从而引导有运动天赋的青少年热爱并且投身于滑雪运动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提高科研观测精度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024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五大道历史体验馆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项目以五大道历史为背景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以洋楼文化为主线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结合历史图片、历史资料、历史物品、历史人物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通过多媒体手段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展现当年的洋楼生活。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全民阅读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活动是丰富市民文化生活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引导市民多读书、读好书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使读书成为一种体现百姓精神追求的生活方式。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由于自贸区致力于营造国际化、法治化、市场化的营商环境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使更多金融、物流和</a:t>
            </a:r>
            <a:r>
              <a:rPr lang="en-US" altLang="zh-CN" sz="2200">
                <a:solidFill>
                  <a:srgbClr val="000000"/>
                </a:solidFill>
                <a:latin typeface="Times New Roman" panose="02020603050405020304" pitchFamily="18" charset="0"/>
                <a:cs typeface="Times New Roman" panose="02020603050405020304" pitchFamily="18" charset="0"/>
              </a:rPr>
              <a:t>IT</a:t>
            </a:r>
            <a:r>
              <a:rPr lang="zh-CN" altLang="zh-CN" sz="2200">
                <a:solidFill>
                  <a:srgbClr val="000000"/>
                </a:solidFill>
                <a:latin typeface="Times New Roman" panose="02020603050405020304" pitchFamily="18" charset="0"/>
                <a:cs typeface="Times New Roman" panose="02020603050405020304" pitchFamily="18" charset="0"/>
              </a:rPr>
              <a:t>等专业人才有机会不出国门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就能拿到远超同行水平的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国际工资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一个民族的文明史实质上就是这个民族在漫长的历史长河中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即使经历了深重灾难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也绝不放弃文化的传承与融合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从而促进自我发展的精神升华历程</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119675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199440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并列不当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历史图片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历史物品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主宾搭配不当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可以在句尾加上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介词短语吞没了主语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或者去掉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72056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湖北卷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A.2015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日正式实施了《湖北省全民阅读促进办法》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是我国首部关于全民阅读的地方政府规章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普通人的阅读权益因此获得了法律保障。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生态保护意识渐入人心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所以当社会经济发展与林地保护管理发生冲突时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一些地方在权衡之后往往会选择前者。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C.2014</a:t>
            </a:r>
            <a:r>
              <a:rPr lang="zh-CN" altLang="zh-CN" sz="2200">
                <a:solidFill>
                  <a:srgbClr val="000000"/>
                </a:solidFill>
                <a:latin typeface="Times New Roman" panose="02020603050405020304" pitchFamily="18" charset="0"/>
                <a:cs typeface="Times New Roman" panose="02020603050405020304" pitchFamily="18" charset="0"/>
              </a:rPr>
              <a:t>年底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我国探月工程三期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再入返回飞行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试验获得成功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确保嫦娥五号任务顺利实施和探月工程持续推进奠定坚实基础。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对血液和血液制品进行严格的艾滋病病毒抗体检测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确保用血安全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是防止艾滋病通过采血与供血途径传播的关键措施。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生态保护意识渐入人心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一些地方在权衡之后往往会选择前者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自相矛盾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一些地方在权衡之后往往会选择后者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前后不存在因果关系。</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105273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5421873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四川卷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首届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书香之家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颁奖典礼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是设在杜甫草堂古色古香的仰止堂举行的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当场揭晓了书香家庭、书香校园、书香企业、书香社区等获奖名单。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专家强调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必须牢固树立保护生态环境就是保护生产力的理念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形成绿水青山也是金山银山的生态意识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构建与生态文明相适应的发展模式。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市旅游局要求各风景区进一步加强对景区厕所、停车场的建设和管理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整治和引导不文明旅游的各种顽疾和陋习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有效提升景区的服务水平。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《四川省农村扶贫开发条例》是首次四川针对贫困人群制定的地方性法规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将精准扶贫确定为重要原则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从最贫困村户入手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让老乡过上好日子</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119675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870445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是设在杜甫草堂古色古香的仰止堂举行的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是设在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可删掉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和引导</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语序不当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位置对调。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395891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作为古希腊哲学家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他在本体论问题的论述中充满着辩证法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因此被誉为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古代世界的黑格尔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当时的设计者们不仅希望该过程中艺术活动是富有创造性的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而且技术活动也是富有创造性的。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本书首次将各民族文学广泛载入中国文学通史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但就其章节设置、阐释深度等方面依然有很大的改进空间。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古代神话虽然玄幻瑰奇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但仍然来源于生活现实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曲折地反映了先民们征服自然、追求美好生活的愿望。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本题考查辨析病句的能力。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不搭配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运用了辩证法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语序不当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希望该过程中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但就其</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但其章节设置、阐释深度等方面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但就其</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方面来说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112474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513067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27</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他在新作《世界史》的前言中系统地阐述了世界是个不可分割的整体的观念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并将相关理论在该书的编撰中得到实施。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作为一名语文老师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他非常喜欢茅盾的小说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对茅盾的《子夜》曾反复阅读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一直被翻得破烂不堪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只好重新装订。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《舌尖上的中国》这部风靡海内外的纪录片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用镜头展示烹饪技术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用美味包裹乡愁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给观众带来了心灵的震撼。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如果我们能够看准时机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把握机会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那么今天所投资百万元带来的利益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恐怕是五年后投资千万元也比不上的。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将相关理论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使相关理论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暗换主语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句之前陈述的主语都是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句开始陈述的对象就变成了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《子夜》这本书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问题相对隐蔽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属语序不当。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字应移到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105273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477930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28</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全国大纲卷</a:t>
            </a:r>
            <a:r>
              <a:rPr lang="en-US" altLang="zh-CN" sz="2200">
                <a:solidFill>
                  <a:srgbClr val="000000"/>
                </a:solidFill>
                <a:latin typeface="Times New Roman" panose="02020603050405020304" pitchFamily="18" charset="0"/>
                <a:cs typeface="Times New Roman" panose="02020603050405020304" pitchFamily="18" charset="0"/>
              </a:rPr>
              <a:t>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有的人看够了城市的繁华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喜欢到一些人迹罕至的地方去游玩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但这是有风险的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近年来已经发生了多次背包客被困野山的案情。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他家离铁路不远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小时候常常去看火车玩儿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火车每当鸣着汽笛从他身边飞驰而过时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他就很兴奋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觉得自己也被赋予了一种力量。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旅游法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的颁布实施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让很多旅行社必须面对新规定带来的各种新问题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不少旅行社正从过去拼价格向未来拼服务转型的阵痛。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哈大高铁施行新的运行计划后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哈尔滨至北京、上海等地的部分列车也将进一步压缩运行时间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为广大旅客快捷出行提供更多选择。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发生了多次背包客被困野山的案情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案情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案情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案件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发生了多次</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语序不当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应该做状语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应该放在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的前面。</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火车每当鸣着汽笛从他身边驰而过时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语序不当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不少旅行社正从过去拼价格向未来拼服务转型的阵痛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发现缺少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阵痛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的谓语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之前加上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98072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380210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29</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没有语病、句意明确的一项是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这次招聘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一半以上的应聘者曾多年担任外资企业的中高层管理岗位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有较丰富的管理经验。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我父亲是建筑学家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许多人以为我母亲后来进入建筑领域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是受我父亲影响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其实不是这样的。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熟悉他的人都知道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生活中的他不像在银幕上那样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是个性格开朗外向、不拘小节的人。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随着房地产市场的发展和商品房价格的持续上涨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引起了有关部门的高度重视。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管理岗位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管理职务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表意不明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是个性格开朗外向、不拘小节的人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没有指明是生活中的他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还是银幕上的他。</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应删掉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475656" y="134076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2766675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当人体免疫力大幅受损的情况下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超级真菌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会乘虚而入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使病情雪上加霜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加速病人死亡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因此它被贴上了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高致死率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的标签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使人闻之色变。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《战狼</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cs typeface="Times New Roman" panose="02020603050405020304" pitchFamily="18" charset="0"/>
              </a:rPr>
              <a:t>》《流浪地球》等一批精良艺术品质和积极价值取向的文艺作品受到观众广泛认可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这充分证明过硬品质是新时代文艺实现文化引领的基本条件。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中国的哲学蕴含于人伦日用之中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中国建筑处处体现着人伦秩序与和而不同的东方智慧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五千年前的中华文明正是良渚大量建筑遗址的见证者。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当前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以芬太尼类物质为代表的新型毒品来势凶猛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已在一些国家引发严重的社会问题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将芬太尼类物质整类列入管制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是中国政府处理毒品问题的创新性举措。</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105273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648150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30</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一项好的政策照理会带来好的效果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但在现阶段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必须强化阳光操作、民主监督等制约措施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因为好经也要提防不被念歪。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我国的改革在不断深化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那种什么事情都由政府包揽的现象正在改变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各种社会组织纷纷成立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这有利于社会矛盾和社会责任的分担。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一个孩子学习绘画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即使基础不太好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但是如果老师能夸奖夸奖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哪怕给一个鼓励的微笑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他也会感到非常高兴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越画越有信心。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执法部门对向未成年人出售、出租或以其他方式传播反动、淫秽、暴力、凶杀、封建迷信的图书报刊、音像制品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应依法从重处罚</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119675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598749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因为好经也要提防不被念歪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因为好经也要提防被念歪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这有利于社会矛盾和社会责任的分担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这有利于社会矛盾的化解和社会责任的分担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执法部门对向未成年人出售、出租内容不健康的图书报刊、音像制品或以其他方式传播反动、淫秽、暴力、凶杀、封建迷信的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应依法从重处罚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492442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31</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辽宁卷</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一切儿童文学作品都应该永远持着守护童年的立场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遵循儿童思维发展规律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富有丰富的想象力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充满爱与希望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传递古老传统中的善与美。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在深化改革的关键阶段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我们是否能够保持积极的精神状态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关系到我省经济的长远发展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关系到全省人民的福祉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就必须防止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精神懈怠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自从实施飞行员培训计划后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学员报名十分踊跃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有航空爱好者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有想开飞机节省时间的企业家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还有一些家长想给孩子增加一项实用技能。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今年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辽宁农信继续推进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阳光信贷工程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致力于为农户打造公开透明、规范高效的信贷绿色通道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切实解决广大农民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贷款难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55576" y="119675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107246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该题重点考查考生辨析病句的能力。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站在守护童年的立场上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两面对一面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可以删掉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或者把后面改成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关系到我省经济能否长远发展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关系到全省人民有无福祉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另外关联词语有误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还有最后一句话缺主语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自从实施飞行员培训计划后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自从实施飞行员培训计划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实施飞行员培训计划后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最后一句要改成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还有一些想给孩子增加一项实用技能的家长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36477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32</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江西卷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中心思想是针对文章的整体内容而言的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要求具有较高的分析概括能力和准确的语言表达能力。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虽然有国家资源作支撑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但面临重重困难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国有企业能取得现在这样的成绩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确实可说堪称不易。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大庆石化总公司的老少职工们同台竞赛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年轻职工积极踊跃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老年职工更是不让须眉。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通过捐款、创办公益基金的方式回馈社会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不是企业家的法定义务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可提倡而不宜强制。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应在后一分句前补出主语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归纳中心思想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成分赘余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堪称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可以称作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应删去其中的一个。</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成分赘余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踊跃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积极踊跃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踊跃参加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是男子的代称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老年职工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中包括男女两性职工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老年职工更是不让须眉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老年职工更是精神焕发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98072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684235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湖北卷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为了提升国家通用语言文字的规范化、标准化水平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满足信息时代语言生活和社会发展的需要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教育部、国家语言文字工作委员会组织制定了《通用规范汉字表》。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自</a:t>
            </a:r>
            <a:r>
              <a:rPr lang="en-US" altLang="zh-CN" sz="2200">
                <a:solidFill>
                  <a:srgbClr val="000000"/>
                </a:solidFill>
                <a:latin typeface="Times New Roman" panose="02020603050405020304" pitchFamily="18" charset="0"/>
                <a:cs typeface="Times New Roman" panose="02020603050405020304" pitchFamily="18" charset="0"/>
              </a:rPr>
              <a:t>1993</a:t>
            </a:r>
            <a:r>
              <a:rPr lang="zh-CN" altLang="zh-CN" sz="2200">
                <a:solidFill>
                  <a:srgbClr val="000000"/>
                </a:solidFill>
                <a:latin typeface="Times New Roman" panose="02020603050405020304" pitchFamily="18" charset="0"/>
                <a:cs typeface="Times New Roman" panose="02020603050405020304" pitchFamily="18" charset="0"/>
              </a:rPr>
              <a:t>年进入老龄化社会以来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我市老龄化速度加快。据统计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我市</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周岁以上的老龄人口已达</a:t>
            </a:r>
            <a:r>
              <a:rPr lang="en-US" altLang="zh-CN" sz="2200">
                <a:solidFill>
                  <a:srgbClr val="000000"/>
                </a:solidFill>
                <a:latin typeface="Times New Roman" panose="02020603050405020304" pitchFamily="18" charset="0"/>
                <a:cs typeface="Times New Roman" panose="02020603050405020304" pitchFamily="18" charset="0"/>
              </a:rPr>
              <a:t>145.6</a:t>
            </a:r>
            <a:r>
              <a:rPr lang="zh-CN" altLang="zh-CN" sz="2200">
                <a:solidFill>
                  <a:srgbClr val="000000"/>
                </a:solidFill>
                <a:latin typeface="Times New Roman" panose="02020603050405020304" pitchFamily="18" charset="0"/>
                <a:cs typeface="Times New Roman" panose="02020603050405020304" pitchFamily="18" charset="0"/>
              </a:rPr>
              <a:t>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占总人口的</a:t>
            </a:r>
            <a:r>
              <a:rPr lang="en-US" altLang="zh-CN" sz="2200">
                <a:solidFill>
                  <a:srgbClr val="000000"/>
                </a:solidFill>
                <a:latin typeface="Times New Roman" panose="02020603050405020304" pitchFamily="18" charset="0"/>
                <a:cs typeface="Times New Roman" panose="02020603050405020304" pitchFamily="18" charset="0"/>
              </a:rPr>
              <a:t>17.7%,</a:t>
            </a:r>
            <a:r>
              <a:rPr lang="zh-CN" altLang="zh-CN" sz="2200">
                <a:solidFill>
                  <a:srgbClr val="000000"/>
                </a:solidFill>
                <a:latin typeface="Times New Roman" panose="02020603050405020304" pitchFamily="18" charset="0"/>
                <a:cs typeface="Times New Roman" panose="02020603050405020304" pitchFamily="18" charset="0"/>
              </a:rPr>
              <a:t>老龄人口高于全国平均水平。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截至去年底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中国铁路运营里程已突破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万公里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其中高铁运营里程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万公里、在建规模</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万公里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这使我国成为世界上高铁运营里程最长、在建规模最大的国家。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随着国家信用体系的建设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公民不仅将拥有统一的社会信用代码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还会有一个集合金融、工商登记、税收缴纳、交通违章等的统一平台建成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实现信息资源共享。</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112474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667853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老龄人口高于全国平均水平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老龄人口比例高于全国平均水平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在建规模</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万公里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不包含在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中国铁路运营里程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前面的主语为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还会有一个集合金融、工商登记、税收缴纳、交通违章等的统一平台建成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还会有一个集合金融、工商登记、税收缴纳、交通违章等信息的统一平台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559232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四川卷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城镇建设要充分体现天人合一理念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提高优秀传统文化特色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构建生态与文化保护体系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实现城镇与自然和谐发展。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金沙遗址博物馆的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太阳神鸟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是古蜀国黄金工艺辉煌成就的典型代表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以其精致和神秘展示了古蜀人的智慧与魅力。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全国规模最大的两栖爬行动物标本馆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已经收藏了</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万多号标本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这些标本几乎覆盖了所有中国的两栖爬行动物种类。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音乐剧是</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世纪末诞生的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它具有极富时代感的艺术形式和强烈的娱乐性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使它成为很多国家的观众都喜欢的表演艺术。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不能搭配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项语序不当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所有中国的两栖爬行动物种类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中国所有的两栖爬行动物种类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使它成为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主语暗换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可去掉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134076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756156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对于传说中这类拥有异常可怕力量的动物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尚武的古代欧洲人的真实心态恐怕还是敬畏多于憎恶的。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杜绝过度治疗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除了加强宣传教育外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还要靠制度保障医疗机构正常运转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调控盲目扩张的逐利行为。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作者观察细致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一泓清潭、汩汩流水、朗朗歌声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都能激发他的灵感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都能从中找到抒情叙事的切入点。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过于重视教育功能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文学作品会出现理性捆绑感性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思想大于形象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甚至全无艺术性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变成干巴巴的说教。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盲目扩张的逐利行为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前后主语不一致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作者观察细致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都能激发他的灵感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一泓清潭、汩汩流水、朗朗歌声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都能从中找到抒情叙事的切入点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在最后加上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的弊端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90872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604879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很多企业都认识到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为了应对消费需求和竞争格局的变化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必须把改进服务提到与研发新产品同等重要的位置上。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一般人常常忽略的生活小事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作者却能够慧眼独具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将之信手拈来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寻找其叙述的价值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成为小说的有机组成部分。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cs typeface="Times New Roman" panose="02020603050405020304" pitchFamily="18" charset="0"/>
              </a:rPr>
              <a:t>后的青少年中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科幻迷越来越多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这显示了科幻文化正在崛起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是对长久以来孩子们缺失的想象力的呼唤。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数字化时代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文字记录方式发生了重大变化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致使很多人提笔忘字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长此以往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将影响到汉字文化能否很好地传承。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使之成为小说的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搭配不当。应把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最后一句缺主语。</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两面对一面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应去掉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134076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709189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谓语残缺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精良艺术品质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前应加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主客颠倒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良渚大量建筑遗址是五千年前的中华文明的见证者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512337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全国大纲卷</a:t>
            </a:r>
            <a:r>
              <a:rPr lang="en-US" altLang="zh-CN" sz="2200">
                <a:solidFill>
                  <a:srgbClr val="000000"/>
                </a:solidFill>
                <a:latin typeface="Times New Roman" panose="02020603050405020304" pitchFamily="18" charset="0"/>
                <a:cs typeface="Times New Roman" panose="02020603050405020304" pitchFamily="18" charset="0"/>
              </a:rPr>
              <a:t>,3,3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波士顿马拉松赛的两声爆炸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无疑给大型体育比赛的安保工作敲响了警钟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如何确保赛事安全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成为组织方必须面对的新难题。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对那些刻苦训练的年轻运动员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即使他们在比赛中偶尔有发挥失常的情况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依然应该受到爱护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绝不能一棍子就把人打倒。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这次大会的志愿者服务工作已经完成了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我们咀嚼、体味这一段经历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没有失落感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有的只是在平凡事务中享受奉献、成长与幸福。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深陷债务危机的希腊和西班牙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失业率已经超过</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主要是由于这两个国家经济衰退和实施大规模财政紧缩政策所导致的。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主语残缺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应删去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奉献、成长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不搭配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的快乐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应删去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所导致的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126876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399532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38</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,17,3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湘、鄂、皖、赣四省地域相邻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山水相连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在非物质文化遗产的保护、传承等方面开展深度合作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既可整合旅游资源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也有助于形成极具特色的区域文化生态圈。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辽宁舰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的舰员在选拔时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年龄、经历、任职时间、现实表现等方面都有着严格的规定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入选者还要经过一系列的理论和技术培训才能成为合格的航空母舰舰员。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政府主导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媒体监督与宣传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社会各界积极行动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是解决目前我国农村约</a:t>
            </a:r>
            <a:r>
              <a:rPr lang="en-US" altLang="zh-CN" sz="2200">
                <a:solidFill>
                  <a:srgbClr val="000000"/>
                </a:solidFill>
                <a:latin typeface="Times New Roman" panose="02020603050405020304" pitchFamily="18" charset="0"/>
                <a:cs typeface="Times New Roman" panose="02020603050405020304" pitchFamily="18" charset="0"/>
              </a:rPr>
              <a:t>5 800</a:t>
            </a:r>
            <a:r>
              <a:rPr lang="zh-CN" altLang="zh-CN" sz="2200">
                <a:solidFill>
                  <a:srgbClr val="000000"/>
                </a:solidFill>
                <a:latin typeface="Times New Roman" panose="02020603050405020304" pitchFamily="18" charset="0"/>
                <a:cs typeface="Times New Roman" panose="02020603050405020304" pitchFamily="18" charset="0"/>
              </a:rPr>
              <a:t>万缺失父母庇护的留守儿童身心成长、学习生活所面临的失管、失教和失衡问题。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城镇化攸关到亿万人民的生活质量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它不是简单的城镇人口比例增加和城市面积扩张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而是在人居环境、社会保障、生活方式等方面实现由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的转变。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105273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103013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首先是缺少介词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其次是并列短语并列不当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任职时间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在概念外延上不相同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应该包含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任职时间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后一句断开更顺畅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入选者还要经过一系列的理论和技术培训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才能成为合格的航空母舰舰员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是解决目前我国农村约</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万缺失父母庇护的留守儿童身心成长、学习生活所面临的失管、失教、失衡问题的好办法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成分赘余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攸关到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关联词语使用不当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是并列关系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而该句的意思应该是递进关系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077251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39</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四川卷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市防汛指挥部指出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今年防汛形势依然严峻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有关部门要对人民群众生命财产和城市发展高度负责的态度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扎扎实实地把防汛部署落到实处。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青铜器馆门窗的构成是由磨砂板和防砸板两部分组成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磨砂板可隔绝紫外线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防砸板有强大的抗砸击功能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均按古建筑保护要求设计安装。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日前国家发布司法解释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明确危害食品安全相关犯罪的定罪量刑标准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地沟油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用作食用油等行为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根据刑法相关规定将被定罪。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D.2013</a:t>
            </a:r>
            <a:r>
              <a:rPr lang="zh-CN" altLang="zh-CN" sz="2200">
                <a:solidFill>
                  <a:srgbClr val="000000"/>
                </a:solidFill>
                <a:latin typeface="Times New Roman" panose="02020603050405020304" pitchFamily="18" charset="0"/>
                <a:cs typeface="Times New Roman" panose="02020603050405020304" pitchFamily="18" charset="0"/>
              </a:rPr>
              <a:t>年财富全球论坛是成都自改革开放以来举办的具有里程碑意义的国际盛会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是成都推进和发展国际化建设进程面临的重大历史性机遇</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126876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673423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有关部门要本着对人民群众生命财产</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的态度</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可删去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两部分</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应该删去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285391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40</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,5,3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没有语病、句意明确的一句是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警察反复观察了两个目击者提供的弹壳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并进行技术分析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确定它们和从案发现场得到的弹壳并不是出自同一支枪。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跟随广播学习英语不失为一种有效的方法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不过大部分电台英语广播的语速较快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对于初学英语的人听起来确实感到困难。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这种新研制的牙膏香气浓郁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清新爽口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去污洁齿力强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而且不损伤牙釉质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能保持牙齿洁白光亮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深受消费者喜爱。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当今的世界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各个国家、地区相互依存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已经形成了你中有我、我中有你的格局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是一个经济全球化的时代。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有歧义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两个目击者提供的弹壳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既可以理解成弹壳是由两个目击者提供的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也可理解为目击者提供的弹壳数量是两个。将量词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更换为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可消除歧义。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最后一句删除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对于初学英语的人来说确实有困难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提取句子主干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世界是时代。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691680" y="98072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961382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41</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凡事若不问青红皂白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把自己心中的愤怒发泄到臆想对象身上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很可能造成对毫不知情的或有恩于己的善良的人遭到伤害。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她的创新设计投入生产仅三个月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就为公司带来了丰厚的利润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为这项设计付出的所有努力和取得的成绩终于得到了回报。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哈佛燕京图书馆每年都有一次卖旧书的盛会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每次我都能在一堆堆五花八门的书里淘到如金子般珍贵的书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并因此而兴奋。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欧债危机爆发之后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欧洲现在面临的最大困境是如何解决失业问题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严峻的形势将巨大的挑战带给了欧洲各国的经济复苏。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项多了一个词语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使得最后的分句结构混乱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和取得的成绩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并表意不明。应删掉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和取得的成绩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项有两处问题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一是中间短句多了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使得主谓宾不搭配。二是后边短语多了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的经济复苏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使得结构混乱并表意不明。删掉即可。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98072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922313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42</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人才培养的质量是衡量一所大学办得好不好的重要因素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大力提升人才培养水平是高等教育改革发展的战略课题。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为了更好地提高服务质量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我们必须坚持以人为本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最大限度地为旅客创造和谐的候车环境、快乐的人性化服务。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这种感冒新药经过在北京、上海、南京、杭州、开封等地医院的</a:t>
            </a:r>
            <a:r>
              <a:rPr lang="en-US" altLang="zh-CN" sz="2200">
                <a:solidFill>
                  <a:srgbClr val="000000"/>
                </a:solidFill>
                <a:latin typeface="Times New Roman" panose="02020603050405020304" pitchFamily="18" charset="0"/>
                <a:cs typeface="Times New Roman" panose="02020603050405020304" pitchFamily="18" charset="0"/>
              </a:rPr>
              <a:t>400</a:t>
            </a:r>
            <a:r>
              <a:rPr lang="zh-CN" altLang="zh-CN" sz="2200">
                <a:solidFill>
                  <a:srgbClr val="000000"/>
                </a:solidFill>
                <a:latin typeface="Times New Roman" panose="02020603050405020304" pitchFamily="18" charset="0"/>
                <a:cs typeface="Times New Roman" panose="02020603050405020304" pitchFamily="18" charset="0"/>
              </a:rPr>
              <a:t>多个病例中临床试用</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反映确实有疗效。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校庆在即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学校要求全体师生注重礼仪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热情待客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以带给从全国各地回母校参加庆祝活动的校友感到宾至如归。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辨析病句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首先要以考试大纲中列出的六种病句类型为标准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而不是以自己盲目随意的语感为标准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其次将四句进行对比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看其命题思路的异同。其中</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后缺少宾语中心词与之搭配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创造服务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不搭配。</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病例中临床试用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讲不通</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指代不明。</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项中的后半句因语序不当导致表义不明。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55576" y="90872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200535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6169509"/>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43</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最近相关部门对两个小区新装修的住房进行空气质量检测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结果有一半住房甲醛超标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而引发甲醛超标最主要的原因是居民不合适的装修造成的。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李先生认为服饰公司侵犯了自己的权利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将之诉至法院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要求停止侵害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并提出</a:t>
            </a:r>
            <a:r>
              <a:rPr lang="en-US" altLang="zh-CN" sz="2200">
                <a:solidFill>
                  <a:srgbClr val="000000"/>
                </a:solidFill>
                <a:latin typeface="Times New Roman" panose="02020603050405020304" pitchFamily="18" charset="0"/>
                <a:cs typeface="Times New Roman" panose="02020603050405020304" pitchFamily="18" charset="0"/>
              </a:rPr>
              <a:t>30 000</a:t>
            </a:r>
            <a:r>
              <a:rPr lang="zh-CN" altLang="zh-CN" sz="2200">
                <a:solidFill>
                  <a:srgbClr val="000000"/>
                </a:solidFill>
                <a:latin typeface="Times New Roman" panose="02020603050405020304" pitchFamily="18" charset="0"/>
                <a:cs typeface="Times New Roman" panose="02020603050405020304" pitchFamily="18" charset="0"/>
              </a:rPr>
              <a:t>元人民币的经济索赔和</a:t>
            </a:r>
            <a:r>
              <a:rPr lang="en-US" altLang="zh-CN" sz="2200">
                <a:solidFill>
                  <a:srgbClr val="000000"/>
                </a:solidFill>
                <a:latin typeface="Times New Roman" panose="02020603050405020304" pitchFamily="18" charset="0"/>
                <a:cs typeface="Times New Roman" panose="02020603050405020304" pitchFamily="18" charset="0"/>
              </a:rPr>
              <a:t>2 000</a:t>
            </a:r>
            <a:r>
              <a:rPr lang="zh-CN" altLang="zh-CN" sz="2200">
                <a:solidFill>
                  <a:srgbClr val="000000"/>
                </a:solidFill>
                <a:latin typeface="Times New Roman" panose="02020603050405020304" pitchFamily="18" charset="0"/>
                <a:cs typeface="Times New Roman" panose="02020603050405020304" pitchFamily="18" charset="0"/>
              </a:rPr>
              <a:t>元人民币的精神损害抚慰金。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国家质检总局提出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十一五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期间要形成</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个左右拥有自主知识产权、国际竞争力较强、知名度较高、在国际市场占有一定份额的世界级品牌。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长沙、株洲、湘潭城市群建设的启动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对道路、交通、媒体、通讯等行业提出了新的要求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与此相关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长沙商业圈无疑也将面对重新洗牌的机会。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项是句式杂糅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删除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不能与后面的宾语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抚慰金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项是不合逻辑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包含在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不能并列。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83671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41832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122475"/>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修改病句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〔见</a:t>
            </a:r>
            <a:r>
              <a:rPr lang="en-US" altLang="zh-CN" sz="2200">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231</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〔见</a:t>
            </a:r>
            <a:r>
              <a:rPr lang="en-US" altLang="zh-CN" sz="2200">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266</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,17~19,9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有一个大坑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看着很松软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有点像巧克力蛋糕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这是北京时间</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日上午</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嫦娥四号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传回的月背影像图带给人们的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。这张在网络上刷屏的图片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拍自月球背面南极</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艾特肯盆地中的冯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卡门撞击坑。这一盆地是在</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亿年前被小天体砸出来的。</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024308785"/>
              </p:ext>
            </p:extLst>
          </p:nvPr>
        </p:nvGraphicFramePr>
        <p:xfrm>
          <a:off x="1043608" y="2724586"/>
          <a:ext cx="1766621" cy="488732"/>
        </p:xfrm>
        <a:graphic>
          <a:graphicData uri="http://schemas.openxmlformats.org/presentationml/2006/ole">
            <p:oleObj spid="_x0000_s2050" name="文档" r:id="rId3" imgW="995512" imgH="255287" progId="Word.Document.12">
              <p:embed/>
            </p:oleObj>
          </a:graphicData>
        </a:graphic>
      </p:graphicFrame>
    </p:spTree>
    <p:extLst>
      <p:ext uri="{BB962C8B-B14F-4D97-AF65-F5344CB8AC3E}">
        <p14:creationId xmlns:p14="http://schemas.microsoft.com/office/powerpoint/2010/main" xmlns="" val="296199667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787487888"/>
              </p:ext>
            </p:extLst>
          </p:nvPr>
        </p:nvGraphicFramePr>
        <p:xfrm>
          <a:off x="508000" y="908720"/>
          <a:ext cx="8128000" cy="615402"/>
        </p:xfrm>
        <a:graphic>
          <a:graphicData uri="http://schemas.openxmlformats.org/presentationml/2006/ole">
            <p:oleObj spid="_x0000_s12291" name="文档" r:id="rId3" imgW="3837004" imgH="290983" progId="Word.Document.12">
              <p:embed/>
            </p:oleObj>
          </a:graphicData>
        </a:graphic>
      </p:graphicFrame>
      <p:sp>
        <p:nvSpPr>
          <p:cNvPr id="3" name="矩形 2"/>
          <p:cNvSpPr>
            <a:spLocks noChangeAspect="1"/>
          </p:cNvSpPr>
          <p:nvPr/>
        </p:nvSpPr>
        <p:spPr>
          <a:xfrm>
            <a:off x="508000" y="1340768"/>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尤瓦尔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赫拉利写作了《人类简史》一经上市就登上了以色列畅销书排行榜第一名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蝉联榜首长达</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周</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多个国家争相购买版权。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英国著名物理学家霍金通过自己杰出的大脑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倾尽毕生精力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以整个宇宙为研究对象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试图解开关于时空和存在的本质。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文化创意产业属于知识密集型新兴产业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具有高知识性、高融合性、高带动性等优势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是创建宜居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智慧新城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的有力推手。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无论是在天津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还是在比赛现场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都有支持热爱天津女排的一批球迷与这支队伍同呼吸共命运</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827584" y="134781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385898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88498"/>
            <a:ext cx="8128000" cy="493500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到月球背面去看看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一直是人类的梦想。但由于潮汐锁定的关系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月球的自转和公转周期几乎相等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从地球发射的电磁波也只能到达月球正面的半球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使得人类无法对月球背面的探测器进行远程操控。这大大</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了人类对于月球背面的探索。</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月球正面的历史</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科学家已经大致研究得清楚了</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但最古老的那一段历史却是仍藏在月球背面的深坑。</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有关月球背面的信息主要来自遥感探测。此次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嫦娥四号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携带月球车在月球背面成功软着陆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是中国航天创造的又一个人类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是中国为全人类科技发展作出的一个重大贡献。在公众和网友为此</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科学家则对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嫦娥四号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所携带的月球车有着更多期待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当月球车正式开始巡视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将会有更多科学数据</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地通过地月之间的中继星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鹊桥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传回地面。有关月背的研究才刚刚开始。</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7849513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92696"/>
            <a:ext cx="8168456" cy="6012415"/>
          </a:xfrm>
          <a:prstGeom prst="rect">
            <a:avLst/>
          </a:prstGeom>
        </p:spPr>
        <p:txBody>
          <a:bodyPr wrap="square">
            <a:spAutoFit/>
          </a:bodyPr>
          <a:lstStyle/>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(1)</a:t>
            </a:r>
            <a:r>
              <a:rPr lang="zh-CN" altLang="en-US" sz="2200">
                <a:solidFill>
                  <a:srgbClr val="000000"/>
                </a:solidFill>
                <a:latin typeface="宋体" panose="02010600030101010101" pitchFamily="2" charset="-122"/>
                <a:cs typeface="Times New Roman" panose="02020603050405020304" pitchFamily="18" charset="0"/>
              </a:rPr>
              <a:t>依次填入文中横线上的词语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全都恰当的一项是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遐想　　限制　　亢奋不已　　源源不断</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联想　　限制　　亢奋不已　　不绝如缕</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遐想　　制约　　兴奋不已　　不绝如缕</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联想　　制约　　兴奋不已　　源源不断</a:t>
            </a:r>
            <a:endParaRPr lang="zh-CN" altLang="en-US" sz="2200"/>
          </a:p>
          <a:p>
            <a:pPr lvl="0" eaLnBrk="0" fontAlgn="base" hangingPunct="0">
              <a:lnSpc>
                <a:spcPts val="29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遐想</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悠远地思索或想象。</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联想</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由于某人或某事物而想起其他相关的人或事物</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由于某概念而引起其他相关的概念。根据原文</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有一个大坑</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看着很松软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有点像巧克力蛋糕</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中</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巧克力蛋糕</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是人们日常所见</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第一个横线处应用</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联想</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制约</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是甲事物本身的存在和变化以乙事物本身的存在和变化为条件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则甲事物为乙事物所制约。</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限制</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规定范围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不许超过。第二个横线处应用</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制约</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亢奋</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极度兴奋。</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兴奋</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振奋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激动。第三个横线处应用</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兴奋不已</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源源不断</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继续不断的样子。</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不绝如缕</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像细线一样连着</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差点儿就要断了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多形容局势危急或声音细微悠长。根据原文</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更多科学数据</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传回地面</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第四个横线处应用</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源源不断</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sp>
        <p:nvSpPr>
          <p:cNvPr id="4" name="矩形 3"/>
          <p:cNvSpPr/>
          <p:nvPr/>
        </p:nvSpPr>
        <p:spPr>
          <a:xfrm>
            <a:off x="6876256" y="69269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1008621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85406"/>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(2)</a:t>
            </a:r>
            <a:r>
              <a:rPr lang="zh-CN" altLang="en-US" sz="2200">
                <a:solidFill>
                  <a:srgbClr val="000000"/>
                </a:solidFill>
                <a:latin typeface="宋体" panose="02010600030101010101" pitchFamily="2" charset="-122"/>
                <a:cs typeface="Times New Roman" panose="02020603050405020304" pitchFamily="18" charset="0"/>
              </a:rPr>
              <a:t>下列填入文中括号内的语句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衔接最恰当的一项是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所以无论人们何时在地球上观察月球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只有同一面的半球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即月球的正面能被看见</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所以无论何时观察月球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只有同一面半球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即正面的半球能被地球上的人们看见</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所以无论何时在地球上观察月球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人们都只能看见同</a:t>
            </a:r>
            <a:r>
              <a:rPr lang="zh-CN" altLang="en-US" sz="2200">
                <a:solidFill>
                  <a:srgbClr val="000000"/>
                </a:solidFill>
                <a:cs typeface="Times New Roman" panose="02020603050405020304" pitchFamily="18" charset="0"/>
              </a:rPr>
              <a:t> </a:t>
            </a:r>
            <a:r>
              <a:rPr lang="zh-CN" altLang="en-US" sz="2200">
                <a:solidFill>
                  <a:srgbClr val="000000"/>
                </a:solidFill>
                <a:latin typeface="宋体" panose="02010600030101010101" pitchFamily="2" charset="-122"/>
                <a:cs typeface="Times New Roman" panose="02020603050405020304" pitchFamily="18" charset="0"/>
              </a:rPr>
              <a:t>面的半球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即正面的半球</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所以无论何时观察月球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地球上的人们都只能看见同一面的</a:t>
            </a:r>
            <a:r>
              <a:rPr lang="zh-CN" altLang="en-US" sz="2200" smtClean="0">
                <a:solidFill>
                  <a:srgbClr val="000000"/>
                </a:solidFill>
                <a:latin typeface="宋体" panose="02010600030101010101" pitchFamily="2" charset="-122"/>
                <a:cs typeface="Times New Roman" panose="02020603050405020304" pitchFamily="18" charset="0"/>
              </a:rPr>
              <a:t>半</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宋体" panose="02010600030101010101" pitchFamily="2" charset="-122"/>
                <a:cs typeface="Times New Roman" panose="02020603050405020304" pitchFamily="18" charset="0"/>
              </a:rPr>
              <a:t>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即月球的正面</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此类试题解答时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最重要的方法就是根据上下文进行推断。结合原文</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空缺的主语应是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人们</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项虽然主语是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人们</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但后半句采用被动句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语气不流畅。排除</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结合下文</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从地球发射的电磁波也只能到达月球正面的半球</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正面的半球</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表述更准确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sp>
        <p:nvSpPr>
          <p:cNvPr id="4" name="矩形 3"/>
          <p:cNvSpPr/>
          <p:nvPr/>
        </p:nvSpPr>
        <p:spPr>
          <a:xfrm>
            <a:off x="7236296" y="70434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806497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888539"/>
            <a:ext cx="8128000" cy="533492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(3)</a:t>
            </a:r>
            <a:r>
              <a:rPr lang="zh-CN" altLang="en-US" sz="2200">
                <a:solidFill>
                  <a:srgbClr val="000000"/>
                </a:solidFill>
                <a:latin typeface="宋体" panose="02010600030101010101" pitchFamily="2" charset="-122"/>
                <a:cs typeface="Times New Roman" panose="02020603050405020304" pitchFamily="18" charset="0"/>
              </a:rPr>
              <a:t>文中画横线的句子有语病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下列修改最恰当的一项是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A</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月球正面的历史</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科学家已经大致研究清楚了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但最古老的那一段历史却仍藏在月球背面的深坑中。</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月球正面的历史</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科学家已经大致研究得清楚了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但最古老的那一段历史却仍藏在月球背面的深坑中。</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科学家已经大致把月球正面的历史研究清楚了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但最古老的那一段历史却仍是藏在月球背面的深坑。</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科学家已经大致把月球正面的历史研究得清楚了</a:t>
            </a:r>
            <a:r>
              <a:rPr lang="en-US" altLang="zh-CN" sz="2200">
                <a:solidFill>
                  <a:srgbClr val="000000"/>
                </a:solidFill>
                <a:cs typeface="Times New Roman" panose="02020603050405020304" pitchFamily="18" charset="0"/>
              </a:rPr>
              <a:t>, </a:t>
            </a:r>
            <a:r>
              <a:rPr lang="zh-CN" altLang="en-US" sz="2200">
                <a:solidFill>
                  <a:srgbClr val="000000"/>
                </a:solidFill>
                <a:latin typeface="宋体" panose="02010600030101010101" pitchFamily="2" charset="-122"/>
                <a:cs typeface="Times New Roman" panose="02020603050405020304" pitchFamily="18" charset="0"/>
              </a:rPr>
              <a:t>但最古老的那一段历史却仍是藏在月球背面的深坑。</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画线句的语病是不简明和主宾搭配不当。</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科学家已经大致研究得清楚了</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不简明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最古老的那一段历史却是仍藏在月球背面的深坑</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主干提取为</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历史是深坑</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主宾搭配</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不</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当</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两项。</a:t>
            </a:r>
            <a:endParaRPr lang="zh-CN" altLang="en-US" sz="2200"/>
          </a:p>
        </p:txBody>
      </p:sp>
      <p:sp>
        <p:nvSpPr>
          <p:cNvPr id="4" name="矩形 3"/>
          <p:cNvSpPr/>
          <p:nvPr/>
        </p:nvSpPr>
        <p:spPr>
          <a:xfrm>
            <a:off x="7524328" y="83671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958876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2233"/>
            <a:ext cx="8128000" cy="5747535"/>
          </a:xfrm>
          <a:prstGeom prst="rect">
            <a:avLst/>
          </a:prstGeom>
        </p:spPr>
        <p:txBody>
          <a:bodyPr>
            <a:spAutoFit/>
          </a:bodyPr>
          <a:lstStyle/>
          <a:p>
            <a:pPr>
              <a:lnSpc>
                <a:spcPct val="120000"/>
              </a:lnSpc>
              <a:spcAft>
                <a:spcPts val="0"/>
              </a:spcAf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,17~19,9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大洋一号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是中国第一艘现代化的综合性远洋科学考察船。自</a:t>
            </a:r>
            <a:r>
              <a:rPr lang="en-US" altLang="zh-CN" sz="2200">
                <a:solidFill>
                  <a:srgbClr val="000000"/>
                </a:solidFill>
                <a:latin typeface="Times New Roman" panose="02020603050405020304" pitchFamily="18" charset="0"/>
                <a:cs typeface="Times New Roman" panose="02020603050405020304" pitchFamily="18" charset="0"/>
              </a:rPr>
              <a:t>1995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这艘船经历了大洋矿产资源研究开发专项的多个远洋调查航次和大陆架勘查多个航次的任务。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它又完成了历时</a:t>
            </a:r>
            <a:r>
              <a:rPr lang="en-US" altLang="zh-CN" sz="2200">
                <a:solidFill>
                  <a:srgbClr val="000000"/>
                </a:solidFill>
                <a:latin typeface="Times New Roman" panose="02020603050405020304" pitchFamily="18" charset="0"/>
                <a:cs typeface="Times New Roman" panose="02020603050405020304" pitchFamily="18" charset="0"/>
              </a:rPr>
              <a:t>45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天、航程</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海里的综合海试任务。对不熟悉的人而言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重力和</a:t>
            </a:r>
            <a:r>
              <a:rPr lang="en-US" altLang="zh-CN" sz="2200">
                <a:solidFill>
                  <a:srgbClr val="000000"/>
                </a:solidFill>
                <a:latin typeface="Times New Roman" panose="02020603050405020304" pitchFamily="18" charset="0"/>
                <a:cs typeface="Times New Roman" panose="02020603050405020304" pitchFamily="18" charset="0"/>
              </a:rPr>
              <a:t>ADCP</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实验室、磁力实验室、地震实验室、综合电子实验室、地质实验室、生物基因实验室、深拖和超短基线实验室等各种实验室</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分布在第三、四层船舱。由于船上配备了很多先进设备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人不用下水就能进行海底勘探。比如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深海可视采样系统可以将海底微地形地貌图像传到科学考察船上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犹如有了千里眼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海底世界可以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并可根据需要</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地抓取矿物样品和采集海底水样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深海浅层岩芯取样钻机可以在深海底比较坚硬的岩石上钻取岩芯。</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802017949"/>
              </p:ext>
            </p:extLst>
          </p:nvPr>
        </p:nvGraphicFramePr>
        <p:xfrm>
          <a:off x="1115616" y="1052736"/>
          <a:ext cx="1766621" cy="488732"/>
        </p:xfrm>
        <a:graphic>
          <a:graphicData uri="http://schemas.openxmlformats.org/presentationml/2006/ole">
            <p:oleObj spid="_x0000_s17411" name="文档" r:id="rId3" imgW="995512" imgH="255287" progId="Word.Document.12">
              <p:embed/>
            </p:oleObj>
          </a:graphicData>
        </a:graphic>
      </p:graphicFrame>
    </p:spTree>
    <p:extLst>
      <p:ext uri="{BB962C8B-B14F-4D97-AF65-F5344CB8AC3E}">
        <p14:creationId xmlns:p14="http://schemas.microsoft.com/office/powerpoint/2010/main" xmlns="" val="18493745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大洋一号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的远航活动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与郑和下西洋相呼应。</a:t>
            </a:r>
            <a:r>
              <a:rPr lang="en-US" altLang="zh-CN" sz="2200">
                <a:solidFill>
                  <a:srgbClr val="000000"/>
                </a:solidFill>
                <a:latin typeface="Times New Roman" panose="02020603050405020304" pitchFamily="18" charset="0"/>
                <a:cs typeface="Times New Roman" panose="02020603050405020304" pitchFamily="18" charset="0"/>
              </a:rPr>
              <a:t>600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伟大的航海家郑和七下西洋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在世界航海史上留下了光辉的一页。</a:t>
            </a:r>
            <a:r>
              <a:rPr lang="en-US" altLang="zh-CN" sz="2200">
                <a:solidFill>
                  <a:srgbClr val="000000"/>
                </a:solidFill>
                <a:latin typeface="Times New Roman" panose="02020603050405020304" pitchFamily="18" charset="0"/>
                <a:cs typeface="Times New Roman" panose="02020603050405020304" pitchFamily="18" charset="0"/>
              </a:rPr>
              <a:t>600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大洋一号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在《联合国海洋法公约》的法律框架下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探索海洋奥秘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开发海洋资源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以实际行动为人类和平利用海洋作出了中国人民的贡献。</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文中画横线的句子有语病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下列修改最恰当的一项是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这艘船经历了大洋矿产资源研究开发专项的多个远洋调查航次和大陆架勘查多个航次的调查。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这艘船执行了大洋矿产资源研究开发专项的多个远洋调查航次和多个大陆架勘查航次的任务。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这艘船经历了大洋矿产资源研究开发专项的多个远洋调查航次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完成了多个航次大陆架勘查任务。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这艘船执行了大洋矿产资源研究开发专项的多个远洋调查航次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完成了多个大陆架勘查航次的任务。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80312" y="270892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547406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文中画线句子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这艘船经历了大洋矿产资源研究开发专项的多个远洋调查航次和大陆架勘查多个航次的任务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的语病在于动宾搭配不当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搭配有问题。修改选项中</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这艘船执行了大洋矿产资源研究开发专项的多个远洋调查航次和多个大陆架勘查航次的任务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这是有关正误的关键性修改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大陆架勘查多个航次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多个大陆架勘查航次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是为了与前面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多个远洋调查航次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这是微调性修改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这个修改项是最恰当的。其他</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项和</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项都存在修改错误。</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这艘船经历了大洋矿产资源研究开发专项的多个远洋调查航次和大陆架勘查多个航次的调查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把原文的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结构关系变成了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后面带上</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航次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仍然存在搭配不当的问题。</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这艘船经历了大洋矿产资源研究开发专项的多个远洋调查航次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完成了多个航次大陆架勘查任务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远洋调查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大陆架勘察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用逗号分开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来修改搭配关系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后半部分是没有问题的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经历了</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大洋</a:t>
            </a:r>
            <a:r>
              <a:rPr lang="zh-CN" altLang="en-US"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矿产资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386291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研究开发专项的多个远洋调查航次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仍然有搭配问题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此处如果说成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经历了多个航次的远洋调查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是可以的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但一般不能说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经历了多个远洋调查航次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这艘船执行了大洋矿产资源研究开发专项的多个远洋调查航次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完成了多个大陆架勘查航次的任务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也是先将句子分为两个部分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然后分别用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来修改搭配关系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前面部分的结构把语意压缩一下就是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执行了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航次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还是有搭配问题。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998830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下列在文中括号内补写的语句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大洋一号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的实验室很多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就像迷宫一样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大洋一号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有十几个像迷宫一样的实验室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走进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大洋一号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犹如进入了一座迷宫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进入迷宫一样的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大洋一号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会分辨不出方向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804248" y="251359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967362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大洋一号</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犹如进入了一座迷宫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对不熟悉的人而言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后面衔接非常自然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后面列举多个实验室分布在第三、四层船舱呼应了走进迷宫的感觉。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项补写后变成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对不熟悉的人而言</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大洋一号</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的实验室很多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就像迷宫一样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这里其实说了两件事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一是实验室多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二是对陌生人来说像迷宫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如果分开说成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大洋一号</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的实验室很多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对不熟悉的人而言就像迷宫一样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是可以的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对不熟悉的人而言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是固定不能变的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这就使得该项补写难以恰当。</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大洋一号</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有十几个像迷宫一样的实验室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整个语句主要是说有十几个实验室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变成了修饰语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补写后变成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对不熟悉的人而言</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大洋一号</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有十几个像迷宫一样的实验室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前面是说不熟悉船舱布局的陌生人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后面又说非常确定的十几个实验室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语义上不衔接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十几个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在后面也没出现。</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进入迷宫一样的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大洋一号</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会分辨不出方向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补写后与前面的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对不熟悉的人而言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衔接是没有问题的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但补写了这一句之后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后面应该说与分辨方向有关的内容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而不是列举有哪些实验室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所以衔接也有问题。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491846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本题考查辨析病句的能力。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项的错误是句式杂糅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《人类简史》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写作了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一个词兼做两个成分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造成杂糅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写作了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写作的</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项的错误是语序不当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以整个宇宙为研究对象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倾尽毕生精力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项的错误是搭配不当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关联词语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应当连接相互对立的两个内容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比赛现场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不对立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576262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依次填入文中横线上的成语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一应俱全　一览无余　易如反掌　东山再起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应有尽有</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一览无余</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轻而易举</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再接再厉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一应俱全</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一目了然</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轻而易举</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东山再起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应有尽有</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一目了然</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易如反掌</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再接再厉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先看第一空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这里说的是船舱的第三、四层布满了各种实验室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一应俱全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就是所有、一切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该成语的意思是一切齐备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应有尽有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虽然也有一切齐备的意思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但这个侧重于强调应该有的都有了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从语境上看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应该有的实验室都有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所有实验室都有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更合适。再看第二空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这里说的是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深海可视采样系统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让人好像长了千里眼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不用下水就能将海底世界看得很清楚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一览无余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成语的意思是一眼看去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所有的景物全看见了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形容视野广阔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把事物或景象都看在眼里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没有遗漏。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一目了然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a:t>
            </a:r>
            <a:r>
              <a:rPr lang="en-US" altLang="zh-CN" sz="2200">
                <a:solidFill>
                  <a:srgbClr val="000000"/>
                </a:solidFill>
                <a:latin typeface="Times New Roman" panose="02020603050405020304" pitchFamily="18" charset="0"/>
              </a:rPr>
              <a:t>”</a:t>
            </a:r>
            <a:endParaRPr lang="zh-CN" altLang="en-US" sz="2200"/>
          </a:p>
        </p:txBody>
      </p:sp>
      <p:sp>
        <p:nvSpPr>
          <p:cNvPr id="4" name="矩形 3"/>
          <p:cNvSpPr/>
          <p:nvPr/>
        </p:nvSpPr>
        <p:spPr>
          <a:xfrm>
            <a:off x="6876256" y="90747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352011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是看的意思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表示明明白白的样子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整个成语的意思也是一眼就能看清楚。这两个成语虽然一个强调没有遗漏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一个强调一切都看得很清楚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千里眼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相搭配放在这里都是可以的。然后看第三空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这里说的是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深海可视采样系统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采集矿物样品和海底水样很方便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易如反掌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是用比喻的方式说明做事情像翻一下手掌那样很容易完成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轻而易举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则直接形容事情很容易做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不费力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表面看这两个成语用在这里也都是可以的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但从程度上而言前者比后者更容易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深海可视采样系统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采样很方便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但也没有到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易如反掌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的地步。最后看第四空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这里说的是郑和下西洋大约</a:t>
            </a:r>
            <a:r>
              <a:rPr lang="en-US" altLang="zh-CN" sz="2200">
                <a:solidFill>
                  <a:srgbClr val="000000"/>
                </a:solidFill>
                <a:latin typeface="Times New Roman" panose="02020603050405020304" pitchFamily="18" charset="0"/>
                <a:cs typeface="Times New Roman" panose="02020603050405020304" pitchFamily="18" charset="0"/>
              </a:rPr>
              <a:t>600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大洋一号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进行了一系列的远航科考活动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它不断取得成绩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并在持续努力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为探索海洋奥秘、和平利用海洋做出贡献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东山再起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比喻失势之后重新恢复地位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这个意思显然与所给语境不符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再接再厉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指的是一次又一次地继续努力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这与原文意思是吻合的。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40352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〔见</a:t>
            </a:r>
            <a:r>
              <a:rPr lang="en-US" altLang="zh-CN" sz="2200">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267</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〔见</a:t>
            </a:r>
            <a:r>
              <a:rPr lang="en-US" altLang="zh-CN" sz="2200">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232</a:t>
            </a:r>
            <a:r>
              <a:rPr lang="en-US" altLang="zh-CN" sz="2200">
                <a:solidFill>
                  <a:srgbClr val="000000"/>
                </a:solidFill>
                <a:latin typeface="Times New Roman" panose="02020603050405020304" pitchFamily="18" charset="0"/>
                <a:cs typeface="Times New Roman" panose="02020603050405020304" pitchFamily="18" charset="0"/>
              </a:rPr>
              <a:t>,7.(2)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福建卷</a:t>
            </a:r>
            <a:r>
              <a:rPr lang="en-US" altLang="zh-CN" sz="2200">
                <a:solidFill>
                  <a:srgbClr val="000000"/>
                </a:solidFill>
                <a:latin typeface="Times New Roman" panose="02020603050405020304" pitchFamily="18" charset="0"/>
                <a:cs typeface="Times New Roman" panose="02020603050405020304" pitchFamily="18" charset="0"/>
              </a:rPr>
              <a:t>,17,3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下面的文字有一处语病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请写出序号并加以修改。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某科学研究所后院有座坟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坟前竖着一块纪念碑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碑上用中英文镌刻着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谨纪念为生命科学研究而献身的实验动物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的铭文。</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善待实验动物的尊严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是科学工作者的责任。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有语病的一处的序号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④</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把</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善待</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改为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维护</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或删去</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的尊严</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该句主干为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善待</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的尊严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属于动宾搭配不当。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的应是具体的人或物等。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707904" y="420030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763688" y="4591519"/>
            <a:ext cx="482453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944223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wipe(down)">
                                      <p:cBhvr>
                                        <p:cTn id="1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重庆卷</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下面一段话中有三个句子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其中一句有语病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请指出并针对语病进行修改。修改后的句子需保持原意。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在长江三峡中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瞿塘峡最为雄奇险峻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峡内有不少令人惊叹的名胜古迹。</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在瞿塘峡北岸绝壁上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有一条沿江修建、全长</a:t>
            </a:r>
            <a:r>
              <a:rPr lang="en-US" altLang="zh-CN" sz="2200">
                <a:solidFill>
                  <a:srgbClr val="000000"/>
                </a:solidFill>
                <a:latin typeface="Times New Roman" panose="02020603050405020304" pitchFamily="18" charset="0"/>
                <a:cs typeface="Times New Roman" panose="02020603050405020304" pitchFamily="18" charset="0"/>
              </a:rPr>
              <a:t>65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千米的古栈道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连通奉节白帝城与巫山青莲溪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全程异常艰险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这就是著名的夔巫古栈道。</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瞿塘峡南岸的白盐山有一处巨大的临江石壁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上面书写着自宋以来的篆、隶、楷、行等字体的数十块摩崖石刻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气势恢宏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与瞿塘峡雄伟的气势相得益彰。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有语病的句子是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只填序号</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针对语病的修改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临江石壁</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上面有书写着</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摩崖石刻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第二分句中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书写着</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摩崖石刻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动宾搭配不当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作为谓语动词。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771800" y="438588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804576" y="4786761"/>
            <a:ext cx="558384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5373413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全国大纲卷</a:t>
            </a:r>
            <a:r>
              <a:rPr lang="en-US" altLang="zh-CN" sz="2200">
                <a:solidFill>
                  <a:srgbClr val="000000"/>
                </a:solidFill>
                <a:latin typeface="Times New Roman" panose="02020603050405020304" pitchFamily="18" charset="0"/>
                <a:cs typeface="Times New Roman" panose="02020603050405020304" pitchFamily="18" charset="0"/>
              </a:rPr>
              <a:t>,19,5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下面这段文字有五处用词不当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请指出并改正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使文段语言得体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他领导的机器人创新团队获得一等奖的事情传来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我顷刻止不住流下了眼泪。在完成这个项目的过程中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他们遇到过许多技术难关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就在前天还出现了突发情况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预想当天要完成的综合性运行检验无法进行。但整个团队通宵鏖战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用力攻坚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终于解决了问题。我为他们的成功而骄傲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更为他们面对难点的坚韧不拔的精神而感动。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喜讯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顷刻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预想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如有其他答案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只要言之成理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可酌情给分。</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70638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阅读所给材料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充分调动语感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在审读过程中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从感性上察觉语句的毛病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即按习惯的说法看是否别扭。如别扭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则注意分析比较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明辨原因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加以修改。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获得一等奖的事情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从语境来看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我顷刻止不住流下了泪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顷刻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不能用在状语的位置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预想当天要完成的综合性运行检验无法进行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属于用词不当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根据语境应改为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攻坚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可改为副词或形容词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486149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下面文字中有三处语病和一处标点符号使用错误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请写出相应句子的序号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并对错误加以修改。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全国国民阅读调查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由中国新闻出版研究院组织开展的调查项目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到目前为止已经开展了</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中国新闻出版研究院去年在全国七十多个城市进行了入户问卷调查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收回有效问卷</a:t>
            </a:r>
            <a:r>
              <a:rPr lang="en-US" altLang="zh-CN" sz="2200">
                <a:solidFill>
                  <a:srgbClr val="000000"/>
                </a:solidFill>
                <a:latin typeface="Times New Roman" panose="02020603050405020304" pitchFamily="18" charset="0"/>
                <a:cs typeface="Times New Roman" panose="02020603050405020304" pitchFamily="18" charset="0"/>
              </a:rPr>
              <a:t>40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600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份。</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在第</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世界读书日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来临之际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该院发布了</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年全国国民阅读调查报告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报告显示</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年我国成年国民人均纸质图书的阅读量为</a:t>
            </a:r>
            <a:r>
              <a:rPr lang="en-US" altLang="zh-CN" sz="2200">
                <a:solidFill>
                  <a:srgbClr val="000000"/>
                </a:solidFill>
                <a:latin typeface="Times New Roman" panose="02020603050405020304" pitchFamily="18" charset="0"/>
                <a:cs typeface="Times New Roman" panose="02020603050405020304" pitchFamily="18" charset="0"/>
              </a:rPr>
              <a:t>4.77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4.39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增加了</a:t>
            </a:r>
            <a:r>
              <a:rPr lang="en-US" altLang="zh-CN" sz="2200">
                <a:solidFill>
                  <a:srgbClr val="000000"/>
                </a:solidFill>
                <a:latin typeface="Times New Roman" panose="02020603050405020304" pitchFamily="18" charset="0"/>
                <a:cs typeface="Times New Roman" panose="02020603050405020304" pitchFamily="18" charset="0"/>
              </a:rPr>
              <a:t>0.38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报告中值得注意的是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以上的人表示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看完电子书就不再买纸质书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这一比例较上一年有所上升。</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报告还显示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成年国民人均电子书的阅读量有所增加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而报刊的阅读率明显减少。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71784441"/>
              </p:ext>
            </p:extLst>
          </p:nvPr>
        </p:nvGraphicFramePr>
        <p:xfrm>
          <a:off x="508000" y="5143080"/>
          <a:ext cx="8128000" cy="967540"/>
        </p:xfrm>
        <a:graphic>
          <a:graphicData uri="http://schemas.openxmlformats.org/presentationml/2006/ole">
            <p:oleObj spid="_x0000_s18435" name="文档" r:id="rId3" imgW="3894229" imgH="462977" progId="Word.Document.12">
              <p:embed/>
            </p:oleObj>
          </a:graphicData>
        </a:graphic>
      </p:graphicFrame>
    </p:spTree>
    <p:extLst>
      <p:ext uri="{BB962C8B-B14F-4D97-AF65-F5344CB8AC3E}">
        <p14:creationId xmlns:p14="http://schemas.microsoft.com/office/powerpoint/2010/main" xmlns="" val="21016728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1391728" cy="458202"/>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a:t>
            </a:r>
            <a:r>
              <a:rPr lang="zh-CN"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smtClean="0">
                <a:solidFill>
                  <a:srgbClr val="FF00FF"/>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155382371"/>
              </p:ext>
            </p:extLst>
          </p:nvPr>
        </p:nvGraphicFramePr>
        <p:xfrm>
          <a:off x="508000" y="1368379"/>
          <a:ext cx="8128000" cy="2607721"/>
        </p:xfrm>
        <a:graphic>
          <a:graphicData uri="http://schemas.openxmlformats.org/presentationml/2006/ole">
            <p:oleObj spid="_x0000_s19459" name="文档" r:id="rId3" imgW="3894229" imgH="1249750" progId="Word.Document.12">
              <p:embed/>
            </p:oleObj>
          </a:graphicData>
        </a:graphic>
      </p:graphicFrame>
      <p:sp>
        <p:nvSpPr>
          <p:cNvPr id="4" name="矩形 3"/>
          <p:cNvSpPr>
            <a:spLocks noChangeAspect="1"/>
          </p:cNvSpPr>
          <p:nvPr/>
        </p:nvSpPr>
        <p:spPr>
          <a:xfrm>
            <a:off x="508000" y="3573016"/>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缺谓语。第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标点符号使用错误</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年全国国民阅读调查报告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是文章的名称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应该用书名号。第</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相互矛盾。第</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不搭配。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162183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重庆卷</a:t>
            </a:r>
            <a:r>
              <a:rPr lang="en-US" altLang="zh-CN" sz="2200">
                <a:solidFill>
                  <a:srgbClr val="000000"/>
                </a:solidFill>
                <a:latin typeface="Times New Roman" panose="02020603050405020304" pitchFamily="18" charset="0"/>
                <a:cs typeface="Times New Roman" panose="02020603050405020304" pitchFamily="18" charset="0"/>
              </a:rPr>
              <a:t>,19,4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下边一段话中有三个句子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其中一个句子有语病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请指出并针对语病进行修改。修改后的句子需保持原意。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现在的重庆夜景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随着光彩工程的实施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现代科技的运用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更加璀璨夺目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已进入世界四大夜景城市之一。</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每当夜幕降临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华灯初放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点点灯火流光溢彩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宛若天上繁星散落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把山城打扮得如梦似幻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仿佛人间仙境。</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有人将夜晚的山城形容为灯山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这是因为山城轮廓分明、层次清晰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又有人将绕城的两江比喻为灯河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这是因为江中碧波倒映出满城灯火。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有语病的句子是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只填序号</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针对语病的修改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将</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现在的重庆夜景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移到</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更加</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之前</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去掉第一个逗号。</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在</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已进入</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之前加</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重庆</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将</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进入</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改为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成为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或删除</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之一</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原文主语是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重庆夜景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已进入世界四大夜景城市之一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不搭配。</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四大城市之一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不搭配。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699792" y="4179524"/>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843808" y="4581128"/>
            <a:ext cx="554461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75556" y="4976475"/>
            <a:ext cx="79568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0062" y="5390926"/>
            <a:ext cx="200571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432463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wipe(down)">
                                      <p:cBhvr>
                                        <p:cTn id="2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福建卷</a:t>
            </a:r>
            <a:r>
              <a:rPr lang="en-US" altLang="zh-CN" sz="2200">
                <a:solidFill>
                  <a:srgbClr val="000000"/>
                </a:solidFill>
                <a:latin typeface="Times New Roman" panose="02020603050405020304" pitchFamily="18" charset="0"/>
                <a:cs typeface="Times New Roman" panose="02020603050405020304" pitchFamily="18" charset="0"/>
              </a:rPr>
              <a:t>,18,2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下面文字有一句有语病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请先写出有语病句子的序号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然后加以修改。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亚马孙研究所实施的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亚马孙生物圈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大气大规模实验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科研项目确认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亚马孙森林正在经历向生物物理紊乱状态过渡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农业生产的扩大和气候变化是造成亚马孙森林生态紊乱的主要原因。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有语病句子的序号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删去</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经历</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或在</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过渡</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后补上</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的过程</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其他改法合乎文意</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亦可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缺少宾语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故可以在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。或删除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做谓语。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059832" y="3597563"/>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11466" y="3984282"/>
            <a:ext cx="714896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8000" y="4401953"/>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169725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
                                            <p:txEl>
                                              <p:pRg st="4" end="4"/>
                                            </p:txEl>
                                          </p:spTgt>
                                        </p:tgtEl>
                                        <p:attrNameLst>
                                          <p:attrName>style.visibility</p:attrName>
                                        </p:attrNameLst>
                                      </p:cBhvr>
                                      <p:to>
                                        <p:strVal val="visible"/>
                                      </p:to>
                                    </p:set>
                                    <p:animEffect transition="in" filter="wipe(down)">
                                      <p:cBhvr>
                                        <p:cTn id="2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出版社除了将本身的品牌作为吸引受众的内容进行推广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利用直播、短视频等形式传播外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图书营销还有在社交平台做线上活动这个必选项。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运用互联网思维有助于优化治理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最多跑一次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办事程序能删繁就简的原因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仰赖的就是政务数据的互联互通和办事流程的全面再造。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观众跟随着这档浸润理想情怀的节目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回顾科学技术的研发过程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感知科学家的创造力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把握时代的脉搏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激发前进的动力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受到各界一致好评。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该研究团队揭示了用化学方法制备干细胞的科学原理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开发了简单、高效制备干细胞的新技术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为优化制备途径提供了新的科学视角和解决方案。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92" y="112474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9491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重庆卷</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请找出下列三项中有语病的一项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并针对语病进行修改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修改后需保持原意。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每个人的心里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都曾经播下两粒宝贵的种子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一粒叫作梦想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另一粒叫作信念。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作为父母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他们逐渐认识到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在做游戏时总是让儿子取得胜利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其实是在溺爱他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对他的成长不利。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很多人都知道他这个美院的编外学员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有的鼓励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有的讥讽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但他不为所动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更加努力地学习绘画。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有语病的一项是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针对性修改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可针对性修改</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本句有三处语病</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歧义。第一个分句有歧义</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这个</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既可修饰</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学员</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也可修饰</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美院</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消除歧义可改成</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很多人都知道他是这个美院的编外学员</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或</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很多人都知道他这个来自美院的编外学员</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搭配不当。</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有的鼓励</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有的讥讽</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不能都与</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他不为所动</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搭配</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可改成</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对于讥讽</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他不为所动</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句间关系认定错误。此句无递进关系</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应将</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更加</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改成</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依然</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771800" y="3780107"/>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267744" y="4179524"/>
            <a:ext cx="636825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18050" y="4575613"/>
            <a:ext cx="811795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91128" y="4980830"/>
            <a:ext cx="811795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97149" y="5376919"/>
            <a:ext cx="811795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4235" y="5784496"/>
            <a:ext cx="811795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5371" y="6187736"/>
            <a:ext cx="811795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932377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par>
                                <p:cTn id="19" presetID="22" presetClass="exit" presetSubtype="4" fill="hold" grpId="0" nodeType="withEffect">
                                  <p:stCondLst>
                                    <p:cond delay="0"/>
                                  </p:stCondLst>
                                  <p:childTnLst>
                                    <p:animEffect transition="out" filter="wipe(down)">
                                      <p:cBhvr>
                                        <p:cTn id="20" dur="500"/>
                                        <p:tgtEl>
                                          <p:spTgt spid="7"/>
                                        </p:tgtEl>
                                      </p:cBhvr>
                                    </p:animEffect>
                                    <p:set>
                                      <p:cBhvr>
                                        <p:cTn id="21" dur="1" fill="hold">
                                          <p:stCondLst>
                                            <p:cond delay="499"/>
                                          </p:stCondLst>
                                        </p:cTn>
                                        <p:tgtEl>
                                          <p:spTgt spid="7"/>
                                        </p:tgtEl>
                                        <p:attrNameLst>
                                          <p:attrName>style.visibility</p:attrName>
                                        </p:attrNameLst>
                                      </p:cBhvr>
                                      <p:to>
                                        <p:strVal val="hidden"/>
                                      </p:to>
                                    </p:set>
                                  </p:childTnLst>
                                </p:cTn>
                              </p:par>
                              <p:par>
                                <p:cTn id="22" presetID="22" presetClass="exit" presetSubtype="4" fill="hold" grpId="0" nodeType="withEffect">
                                  <p:stCondLst>
                                    <p:cond delay="0"/>
                                  </p:stCondLst>
                                  <p:childTnLst>
                                    <p:animEffect transition="out" filter="wipe(down)">
                                      <p:cBhvr>
                                        <p:cTn id="23" dur="500"/>
                                        <p:tgtEl>
                                          <p:spTgt spid="8"/>
                                        </p:tgtEl>
                                      </p:cBhvr>
                                    </p:animEffect>
                                    <p:set>
                                      <p:cBhvr>
                                        <p:cTn id="24" dur="1" fill="hold">
                                          <p:stCondLst>
                                            <p:cond delay="499"/>
                                          </p:stCondLst>
                                        </p:cTn>
                                        <p:tgtEl>
                                          <p:spTgt spid="8"/>
                                        </p:tgtEl>
                                        <p:attrNameLst>
                                          <p:attrName>style.visibility</p:attrName>
                                        </p:attrNameLst>
                                      </p:cBhvr>
                                      <p:to>
                                        <p:strVal val="hidden"/>
                                      </p:to>
                                    </p:set>
                                  </p:childTnLst>
                                </p:cTn>
                              </p:par>
                              <p:par>
                                <p:cTn id="25" presetID="22" presetClass="exit" presetSubtype="4" fill="hold" grpId="0" nodeType="with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需具备语病辨析的相关能力。首先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要了解病句的病因和类型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《考试大纲》规定了</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种类型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语序不当</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成分残缺或赘余</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结构混乱</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表意不明</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不合逻辑。其次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还需在考试时结合句子进行认真分析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仔细辨析句子的搭配和逻辑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从而修改正确。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487443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,18,4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下面一则稿约四处画线部分中有两处语言表达不当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请找出来并作修改。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本刊是全国中文核心期刊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主要刊登文学、历史、哲学等方面的论文。为丰富内容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特向广大作者征稿。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061185360"/>
              </p:ext>
            </p:extLst>
          </p:nvPr>
        </p:nvGraphicFramePr>
        <p:xfrm>
          <a:off x="395536" y="2299224"/>
          <a:ext cx="8128000" cy="4193471"/>
        </p:xfrm>
        <a:graphic>
          <a:graphicData uri="http://schemas.openxmlformats.org/presentationml/2006/ole">
            <p:oleObj spid="_x0000_s20483" name="文档" r:id="rId3" imgW="3837004" imgH="1979913" progId="Word.Document.12">
              <p:embed/>
            </p:oleObj>
          </a:graphicData>
        </a:graphic>
      </p:graphicFrame>
    </p:spTree>
    <p:extLst>
      <p:ext uri="{BB962C8B-B14F-4D97-AF65-F5344CB8AC3E}">
        <p14:creationId xmlns:p14="http://schemas.microsoft.com/office/powerpoint/2010/main" xmlns="" val="2783166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8 000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格式正确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敬启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或去掉。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语序不当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原句不符合逻辑顺序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字数限制对于稿件要求来说属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附加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等重要。</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是敬辞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用于自身不妥当。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727805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40</TotalTime>
  <Words>7392</Words>
  <Application>Microsoft Office PowerPoint</Application>
  <PresentationFormat>全屏显示(4:3)</PresentationFormat>
  <Paragraphs>359</Paragraphs>
  <Slides>93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93</vt:i4>
      </vt:variant>
    </vt:vector>
  </HeadingPairs>
  <TitlesOfParts>
    <vt:vector size="95"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4</cp:revision>
  <dcterms:created xsi:type="dcterms:W3CDTF">2019-07-05T00:12:36Z</dcterms:created>
  <dcterms:modified xsi:type="dcterms:W3CDTF">2021-06-17T15:42:23Z</dcterms:modified>
</cp:coreProperties>
</file>