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customXml/itemProps90.xml" ContentType="application/vnd.openxmlformats-officedocument.customXmlProperties+xml"/>
  <Override PartName="/customXml/itemProps91.xml" ContentType="application/vnd.openxmlformats-officedocument.customXmlProperties+xml"/>
  <Override PartName="/customXml/itemProps92.xml" ContentType="application/vnd.openxmlformats-officedocument.customXmlProperties+xml"/>
  <Override PartName="/customXml/itemProps93.xml" ContentType="application/vnd.openxmlformats-officedocument.customXmlProperties+xml"/>
  <Override PartName="/customXml/itemProps94.xml" ContentType="application/vnd.openxmlformats-officedocument.customXmlProperties+xml"/>
  <Override PartName="/customXml/itemProps95.xml" ContentType="application/vnd.openxmlformats-officedocument.customXmlProperties+xml"/>
  <Override PartName="/customXml/itemProps96.xml" ContentType="application/vnd.openxmlformats-officedocument.customXmlProperties+xml"/>
  <Override PartName="/customXml/itemProps97.xml" ContentType="application/vnd.openxmlformats-officedocument.customXmlProperties+xml"/>
  <Override PartName="/customXml/itemProps98.xml" ContentType="application/vnd.openxmlformats-officedocument.customXmlProperties+xml"/>
  <Override PartName="/customXml/itemProps99.xml" ContentType="application/vnd.openxmlformats-officedocument.customXmlProperties+xml"/>
  <Override PartName="/customXml/itemProps100.xml" ContentType="application/vnd.openxmlformats-officedocument.customXmlProperties+xml"/>
  <Override PartName="/customXml/itemProps101.xml" ContentType="application/vnd.openxmlformats-officedocument.customXmlProperties+xml"/>
  <Override PartName="/customXml/itemProps102.xml" ContentType="application/vnd.openxmlformats-officedocument.customXmlProperties+xml"/>
  <Override PartName="/customXml/itemProps103.xml" ContentType="application/vnd.openxmlformats-officedocument.customXmlProperties+xml"/>
  <Override PartName="/customXml/itemProps104.xml" ContentType="application/vnd.openxmlformats-officedocument.customXmlProperties+xml"/>
  <Override PartName="/customXml/itemProps105.xml" ContentType="application/vnd.openxmlformats-officedocument.customXmlProperties+xml"/>
  <Override PartName="/customXml/itemProps106.xml" ContentType="application/vnd.openxmlformats-officedocument.customXmlProperties+xml"/>
  <Override PartName="/customXml/itemProps107.xml" ContentType="application/vnd.openxmlformats-officedocument.customXmlProperties+xml"/>
  <Override PartName="/customXml/itemProps108.xml" ContentType="application/vnd.openxmlformats-officedocument.customXmlProperties+xml"/>
  <Override PartName="/customXml/itemProps109.xml" ContentType="application/vnd.openxmlformats-officedocument.customXmlProperties+xml"/>
  <Override PartName="/customXml/itemProps110.xml" ContentType="application/vnd.openxmlformats-officedocument.customXmlProperties+xml"/>
  <Override PartName="/customXml/itemProps111.xml" ContentType="application/vnd.openxmlformats-officedocument.customXmlProperties+xml"/>
  <Override PartName="/customXml/itemProps112.xml" ContentType="application/vnd.openxmlformats-officedocument.customXmlProperties+xml"/>
  <Override PartName="/customXml/itemProps113.xml" ContentType="application/vnd.openxmlformats-officedocument.customXmlProperties+xml"/>
  <Override PartName="/customXml/itemProps114.xml" ContentType="application/vnd.openxmlformats-officedocument.customXmlProperties+xml"/>
  <Override PartName="/customXml/itemProps115.xml" ContentType="application/vnd.openxmlformats-officedocument.customXmlProperties+xml"/>
  <Override PartName="/customXml/itemProps116.xml" ContentType="application/vnd.openxmlformats-officedocument.customXmlProperties+xml"/>
  <Override PartName="/customXml/itemProps117.xml" ContentType="application/vnd.openxmlformats-officedocument.customXmlProperties+xml"/>
  <Override PartName="/customXml/itemProps118.xml" ContentType="application/vnd.openxmlformats-officedocument.customXmlProperties+xml"/>
  <Override PartName="/customXml/itemProps119.xml" ContentType="application/vnd.openxmlformats-officedocument.customXmlProperties+xml"/>
  <Override PartName="/customXml/itemProps120.xml" ContentType="application/vnd.openxmlformats-officedocument.customXmlProperties+xml"/>
  <Override PartName="/customXml/itemProps121.xml" ContentType="application/vnd.openxmlformats-officedocument.customXmlProperties+xml"/>
  <Override PartName="/customXml/itemProps122.xml" ContentType="application/vnd.openxmlformats-officedocument.customXmlProperties+xml"/>
  <Override PartName="/customXml/itemProps123.xml" ContentType="application/vnd.openxmlformats-officedocument.customXmlProperties+xml"/>
  <Override PartName="/customXml/itemProps124.xml" ContentType="application/vnd.openxmlformats-officedocument.customXmlProperties+xml"/>
  <Override PartName="/customXml/itemProps125.xml" ContentType="application/vnd.openxmlformats-officedocument.customXmlProperties+xml"/>
  <Override PartName="/customXml/itemProps126.xml" ContentType="application/vnd.openxmlformats-officedocument.customXmlProperties+xml"/>
  <Override PartName="/customXml/itemProps127.xml" ContentType="application/vnd.openxmlformats-officedocument.customXmlProperties+xml"/>
  <Override PartName="/customXml/itemProps128.xml" ContentType="application/vnd.openxmlformats-officedocument.customXmlProperties+xml"/>
  <Override PartName="/customXml/itemProps129.xml" ContentType="application/vnd.openxmlformats-officedocument.customXmlProperties+xml"/>
  <Override PartName="/customXml/itemProps130.xml" ContentType="application/vnd.openxmlformats-officedocument.customXmlProperties+xml"/>
  <Override PartName="/customXml/itemProps131.xml" ContentType="application/vnd.openxmlformats-officedocument.customXmlProperties+xml"/>
  <Override PartName="/customXml/itemProps132.xml" ContentType="application/vnd.openxmlformats-officedocument.customXmlProperties+xml"/>
  <Override PartName="/customXml/itemProps133.xml" ContentType="application/vnd.openxmlformats-officedocument.customXmlProperties+xml"/>
  <Override PartName="/customXml/itemProps134.xml" ContentType="application/vnd.openxmlformats-officedocument.customXmlProperties+xml"/>
  <Override PartName="/customXml/itemProps135.xml" ContentType="application/vnd.openxmlformats-officedocument.customXmlProperties+xml"/>
  <Override PartName="/customXml/itemProps136.xml" ContentType="application/vnd.openxmlformats-officedocument.customXmlProperties+xml"/>
  <Override PartName="/customXml/itemProps137.xml" ContentType="application/vnd.openxmlformats-officedocument.customXmlProperties+xml"/>
  <Override PartName="/customXml/itemProps138.xml" ContentType="application/vnd.openxmlformats-officedocument.customXmlProperties+xml"/>
  <Override PartName="/customXml/itemProps139.xml" ContentType="application/vnd.openxmlformats-officedocument.customXmlProperties+xml"/>
  <Override PartName="/customXml/itemProps140.xml" ContentType="application/vnd.openxmlformats-officedocument.customXmlProperties+xml"/>
  <Override PartName="/customXml/itemProps141.xml" ContentType="application/vnd.openxmlformats-officedocument.customXmlProperties+xml"/>
  <Override PartName="/customXml/itemProps142.xml" ContentType="application/vnd.openxmlformats-officedocument.customXmlProperties+xml"/>
  <Override PartName="/customXml/itemProps143.xml" ContentType="application/vnd.openxmlformats-officedocument.customXmlProperties+xml"/>
  <Override PartName="/customXml/itemProps144.xml" ContentType="application/vnd.openxmlformats-officedocument.customXmlProperties+xml"/>
  <Override PartName="/customXml/itemProps145.xml" ContentType="application/vnd.openxmlformats-officedocument.customXmlProperties+xml"/>
  <Override PartName="/customXml/itemProps146.xml" ContentType="application/vnd.openxmlformats-officedocument.customXmlProperties+xml"/>
  <Override PartName="/customXml/itemProps147.xml" ContentType="application/vnd.openxmlformats-officedocument.customXmlProperties+xml"/>
  <Override PartName="/customXml/itemProps148.xml" ContentType="application/vnd.openxmlformats-officedocument.customXmlProperties+xml"/>
  <Override PartName="/customXml/itemProps149.xml" ContentType="application/vnd.openxmlformats-officedocument.customXmlProperties+xml"/>
  <Override PartName="/customXml/itemProps150.xml" ContentType="application/vnd.openxmlformats-officedocument.customXmlProperties+xml"/>
  <Override PartName="/customXml/itemProps151.xml" ContentType="application/vnd.openxmlformats-officedocument.customXmlProperties+xml"/>
  <Override PartName="/customXml/itemProps152.xml" ContentType="application/vnd.openxmlformats-officedocument.customXmlProperties+xml"/>
  <Override PartName="/customXml/itemProps153.xml" ContentType="application/vnd.openxmlformats-officedocument.customXmlProperties+xml"/>
  <Override PartName="/customXml/itemProps154.xml" ContentType="application/vnd.openxmlformats-officedocument.customXmlProperties+xml"/>
  <Override PartName="/customXml/itemProps155.xml" ContentType="application/vnd.openxmlformats-officedocument.customXmlProperties+xml"/>
  <Override PartName="/customXml/itemProps156.xml" ContentType="application/vnd.openxmlformats-officedocument.customXmlProperties+xml"/>
  <Override PartName="/customXml/itemProps157.xml" ContentType="application/vnd.openxmlformats-officedocument.customXmlProperties+xml"/>
  <Override PartName="/customXml/itemProps158.xml" ContentType="application/vnd.openxmlformats-officedocument.customXmlProperties+xml"/>
  <Override PartName="/customXml/itemProps159.xml" ContentType="application/vnd.openxmlformats-officedocument.customXmlProperties+xml"/>
  <Override PartName="/customXml/itemProps160.xml" ContentType="application/vnd.openxmlformats-officedocument.customXmlProperties+xml"/>
  <Override PartName="/customXml/itemProps161.xml" ContentType="application/vnd.openxmlformats-officedocument.customXmlProperties+xml"/>
  <Override PartName="/customXml/itemProps162.xml" ContentType="application/vnd.openxmlformats-officedocument.customXmlProperties+xml"/>
  <Override PartName="/customXml/itemProps163.xml" ContentType="application/vnd.openxmlformats-officedocument.customXmlProperties+xml"/>
  <Override PartName="/customXml/itemProps164.xml" ContentType="application/vnd.openxmlformats-officedocument.customXmlProperties+xml"/>
  <Override PartName="/customXml/itemProps165.xml" ContentType="application/vnd.openxmlformats-officedocument.customXmlProperties+xml"/>
  <Override PartName="/customXml/itemProps166.xml" ContentType="application/vnd.openxmlformats-officedocument.customXmlProperties+xml"/>
  <Override PartName="/customXml/itemProps167.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68"/>
  </p:sldMasterIdLst>
  <p:notesMasterIdLst>
    <p:notesMasterId r:id="rId336"/>
  </p:notesMasterIdLst>
  <p:sldIdLst>
    <p:sldId id="530" r:id="rId169"/>
    <p:sldId id="258" r:id="rId170"/>
    <p:sldId id="260" r:id="rId171"/>
    <p:sldId id="263" r:id="rId172"/>
    <p:sldId id="264" r:id="rId173"/>
    <p:sldId id="266" r:id="rId174"/>
    <p:sldId id="268" r:id="rId175"/>
    <p:sldId id="269" r:id="rId176"/>
    <p:sldId id="272" r:id="rId177"/>
    <p:sldId id="274" r:id="rId178"/>
    <p:sldId id="276" r:id="rId179"/>
    <p:sldId id="278" r:id="rId180"/>
    <p:sldId id="279" r:id="rId181"/>
    <p:sldId id="280" r:id="rId182"/>
    <p:sldId id="282" r:id="rId183"/>
    <p:sldId id="283" r:id="rId184"/>
    <p:sldId id="284" r:id="rId185"/>
    <p:sldId id="286" r:id="rId186"/>
    <p:sldId id="288" r:id="rId187"/>
    <p:sldId id="289" r:id="rId188"/>
    <p:sldId id="291" r:id="rId189"/>
    <p:sldId id="292" r:id="rId190"/>
    <p:sldId id="295" r:id="rId191"/>
    <p:sldId id="297" r:id="rId192"/>
    <p:sldId id="298" r:id="rId193"/>
    <p:sldId id="300" r:id="rId194"/>
    <p:sldId id="301" r:id="rId195"/>
    <p:sldId id="302" r:id="rId196"/>
    <p:sldId id="304" r:id="rId197"/>
    <p:sldId id="305" r:id="rId198"/>
    <p:sldId id="306" r:id="rId199"/>
    <p:sldId id="309" r:id="rId200"/>
    <p:sldId id="310" r:id="rId201"/>
    <p:sldId id="312" r:id="rId202"/>
    <p:sldId id="314" r:id="rId203"/>
    <p:sldId id="315" r:id="rId204"/>
    <p:sldId id="317" r:id="rId205"/>
    <p:sldId id="318" r:id="rId206"/>
    <p:sldId id="319" r:id="rId207"/>
    <p:sldId id="320" r:id="rId208"/>
    <p:sldId id="322" r:id="rId209"/>
    <p:sldId id="326" r:id="rId210"/>
    <p:sldId id="328" r:id="rId211"/>
    <p:sldId id="330" r:id="rId212"/>
    <p:sldId id="331" r:id="rId213"/>
    <p:sldId id="334" r:id="rId214"/>
    <p:sldId id="336" r:id="rId215"/>
    <p:sldId id="337" r:id="rId216"/>
    <p:sldId id="339" r:id="rId217"/>
    <p:sldId id="340" r:id="rId218"/>
    <p:sldId id="342" r:id="rId219"/>
    <p:sldId id="343" r:id="rId220"/>
    <p:sldId id="344" r:id="rId221"/>
    <p:sldId id="345" r:id="rId222"/>
    <p:sldId id="346" r:id="rId223"/>
    <p:sldId id="348" r:id="rId224"/>
    <p:sldId id="349" r:id="rId225"/>
    <p:sldId id="350" r:id="rId226"/>
    <p:sldId id="352" r:id="rId227"/>
    <p:sldId id="353" r:id="rId228"/>
    <p:sldId id="354" r:id="rId229"/>
    <p:sldId id="355" r:id="rId230"/>
    <p:sldId id="356" r:id="rId231"/>
    <p:sldId id="357" r:id="rId232"/>
    <p:sldId id="358" r:id="rId233"/>
    <p:sldId id="360" r:id="rId234"/>
    <p:sldId id="361" r:id="rId235"/>
    <p:sldId id="362" r:id="rId236"/>
    <p:sldId id="364" r:id="rId237"/>
    <p:sldId id="365" r:id="rId238"/>
    <p:sldId id="367" r:id="rId239"/>
    <p:sldId id="369" r:id="rId240"/>
    <p:sldId id="372" r:id="rId241"/>
    <p:sldId id="376" r:id="rId242"/>
    <p:sldId id="379" r:id="rId243"/>
    <p:sldId id="380" r:id="rId244"/>
    <p:sldId id="382" r:id="rId245"/>
    <p:sldId id="385" r:id="rId246"/>
    <p:sldId id="387" r:id="rId247"/>
    <p:sldId id="389" r:id="rId248"/>
    <p:sldId id="390" r:id="rId249"/>
    <p:sldId id="391" r:id="rId250"/>
    <p:sldId id="393" r:id="rId251"/>
    <p:sldId id="395" r:id="rId252"/>
    <p:sldId id="397" r:id="rId253"/>
    <p:sldId id="398" r:id="rId254"/>
    <p:sldId id="400" r:id="rId255"/>
    <p:sldId id="402" r:id="rId256"/>
    <p:sldId id="404" r:id="rId257"/>
    <p:sldId id="405" r:id="rId258"/>
    <p:sldId id="407" r:id="rId259"/>
    <p:sldId id="408" r:id="rId260"/>
    <p:sldId id="409" r:id="rId261"/>
    <p:sldId id="411" r:id="rId262"/>
    <p:sldId id="412" r:id="rId263"/>
    <p:sldId id="413" r:id="rId264"/>
    <p:sldId id="417" r:id="rId265"/>
    <p:sldId id="418" r:id="rId266"/>
    <p:sldId id="420" r:id="rId267"/>
    <p:sldId id="421" r:id="rId268"/>
    <p:sldId id="422" r:id="rId269"/>
    <p:sldId id="424" r:id="rId270"/>
    <p:sldId id="425" r:id="rId271"/>
    <p:sldId id="426" r:id="rId272"/>
    <p:sldId id="427" r:id="rId273"/>
    <p:sldId id="429" r:id="rId274"/>
    <p:sldId id="431" r:id="rId275"/>
    <p:sldId id="432" r:id="rId276"/>
    <p:sldId id="433" r:id="rId277"/>
    <p:sldId id="435" r:id="rId278"/>
    <p:sldId id="437" r:id="rId279"/>
    <p:sldId id="440" r:id="rId280"/>
    <p:sldId id="442" r:id="rId281"/>
    <p:sldId id="443" r:id="rId282"/>
    <p:sldId id="444" r:id="rId283"/>
    <p:sldId id="445" r:id="rId284"/>
    <p:sldId id="447" r:id="rId285"/>
    <p:sldId id="448" r:id="rId286"/>
    <p:sldId id="450" r:id="rId287"/>
    <p:sldId id="451" r:id="rId288"/>
    <p:sldId id="452" r:id="rId289"/>
    <p:sldId id="453" r:id="rId290"/>
    <p:sldId id="456" r:id="rId291"/>
    <p:sldId id="457" r:id="rId292"/>
    <p:sldId id="458" r:id="rId293"/>
    <p:sldId id="459" r:id="rId294"/>
    <p:sldId id="460" r:id="rId295"/>
    <p:sldId id="465" r:id="rId296"/>
    <p:sldId id="467" r:id="rId297"/>
    <p:sldId id="468" r:id="rId298"/>
    <p:sldId id="470" r:id="rId299"/>
    <p:sldId id="472" r:id="rId300"/>
    <p:sldId id="474" r:id="rId301"/>
    <p:sldId id="475" r:id="rId302"/>
    <p:sldId id="477" r:id="rId303"/>
    <p:sldId id="480" r:id="rId304"/>
    <p:sldId id="482" r:id="rId305"/>
    <p:sldId id="485" r:id="rId306"/>
    <p:sldId id="486" r:id="rId307"/>
    <p:sldId id="488" r:id="rId308"/>
    <p:sldId id="489" r:id="rId309"/>
    <p:sldId id="490" r:id="rId310"/>
    <p:sldId id="493" r:id="rId311"/>
    <p:sldId id="495" r:id="rId312"/>
    <p:sldId id="496" r:id="rId313"/>
    <p:sldId id="498" r:id="rId314"/>
    <p:sldId id="499" r:id="rId315"/>
    <p:sldId id="501" r:id="rId316"/>
    <p:sldId id="502" r:id="rId317"/>
    <p:sldId id="503" r:id="rId318"/>
    <p:sldId id="505" r:id="rId319"/>
    <p:sldId id="506" r:id="rId320"/>
    <p:sldId id="508" r:id="rId321"/>
    <p:sldId id="511" r:id="rId322"/>
    <p:sldId id="512" r:id="rId323"/>
    <p:sldId id="513" r:id="rId324"/>
    <p:sldId id="515" r:id="rId325"/>
    <p:sldId id="516" r:id="rId326"/>
    <p:sldId id="517" r:id="rId327"/>
    <p:sldId id="518" r:id="rId328"/>
    <p:sldId id="520" r:id="rId329"/>
    <p:sldId id="521" r:id="rId330"/>
    <p:sldId id="522" r:id="rId331"/>
    <p:sldId id="523" r:id="rId332"/>
    <p:sldId id="525" r:id="rId333"/>
    <p:sldId id="527" r:id="rId334"/>
    <p:sldId id="528" r:id="rId335"/>
  </p:sldIdLst>
  <p:sldSz cx="9144000" cy="511175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varScale="1">
        <p:scale>
          <a:sx n="60" d="100"/>
          <a:sy n="60" d="100"/>
        </p:scale>
        <p:origin x="48" y="46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131.xml"/><Relationship Id="rId303" Type="http://schemas.openxmlformats.org/officeDocument/2006/relationships/slide" Target="slides/slide135.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customXml" Target="../customXml/item138.xml"/><Relationship Id="rId159" Type="http://schemas.openxmlformats.org/officeDocument/2006/relationships/customXml" Target="../customXml/item159.xml"/><Relationship Id="rId324" Type="http://schemas.openxmlformats.org/officeDocument/2006/relationships/slide" Target="slides/slide156.xml"/><Relationship Id="rId170" Type="http://schemas.openxmlformats.org/officeDocument/2006/relationships/slide" Target="slides/slide2.xml"/><Relationship Id="rId191" Type="http://schemas.openxmlformats.org/officeDocument/2006/relationships/slide" Target="slides/slide23.xml"/><Relationship Id="rId205" Type="http://schemas.openxmlformats.org/officeDocument/2006/relationships/slide" Target="slides/slide37.xml"/><Relationship Id="rId226" Type="http://schemas.openxmlformats.org/officeDocument/2006/relationships/slide" Target="slides/slide58.xml"/><Relationship Id="rId247" Type="http://schemas.openxmlformats.org/officeDocument/2006/relationships/slide" Target="slides/slide79.xml"/><Relationship Id="rId107" Type="http://schemas.openxmlformats.org/officeDocument/2006/relationships/customXml" Target="../customXml/item107.xml"/><Relationship Id="rId268" Type="http://schemas.openxmlformats.org/officeDocument/2006/relationships/slide" Target="slides/slide100.xml"/><Relationship Id="rId289" Type="http://schemas.openxmlformats.org/officeDocument/2006/relationships/slide" Target="slides/slide121.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customXml" Target="../customXml/item128.xml"/><Relationship Id="rId149" Type="http://schemas.openxmlformats.org/officeDocument/2006/relationships/customXml" Target="../customXml/item149.xml"/><Relationship Id="rId314" Type="http://schemas.openxmlformats.org/officeDocument/2006/relationships/slide" Target="slides/slide146.xml"/><Relationship Id="rId335" Type="http://schemas.openxmlformats.org/officeDocument/2006/relationships/slide" Target="slides/slide167.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customXml" Target="../customXml/item160.xml"/><Relationship Id="rId181" Type="http://schemas.openxmlformats.org/officeDocument/2006/relationships/slide" Target="slides/slide13.xml"/><Relationship Id="rId216" Type="http://schemas.openxmlformats.org/officeDocument/2006/relationships/slide" Target="slides/slide48.xml"/><Relationship Id="rId237" Type="http://schemas.openxmlformats.org/officeDocument/2006/relationships/slide" Target="slides/slide69.xml"/><Relationship Id="rId258" Type="http://schemas.openxmlformats.org/officeDocument/2006/relationships/slide" Target="slides/slide90.xml"/><Relationship Id="rId279" Type="http://schemas.openxmlformats.org/officeDocument/2006/relationships/slide" Target="slides/slide111.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customXml" Target="../customXml/item139.xml"/><Relationship Id="rId290" Type="http://schemas.openxmlformats.org/officeDocument/2006/relationships/slide" Target="slides/slide122.xml"/><Relationship Id="rId304" Type="http://schemas.openxmlformats.org/officeDocument/2006/relationships/slide" Target="slides/slide136.xml"/><Relationship Id="rId325" Type="http://schemas.openxmlformats.org/officeDocument/2006/relationships/slide" Target="slides/slide157.xml"/><Relationship Id="rId85" Type="http://schemas.openxmlformats.org/officeDocument/2006/relationships/customXml" Target="../customXml/item85.xml"/><Relationship Id="rId150" Type="http://schemas.openxmlformats.org/officeDocument/2006/relationships/customXml" Target="../customXml/item150.xml"/><Relationship Id="rId171" Type="http://schemas.openxmlformats.org/officeDocument/2006/relationships/slide" Target="slides/slide3.xml"/><Relationship Id="rId192" Type="http://schemas.openxmlformats.org/officeDocument/2006/relationships/slide" Target="slides/slide24.xml"/><Relationship Id="rId206" Type="http://schemas.openxmlformats.org/officeDocument/2006/relationships/slide" Target="slides/slide38.xml"/><Relationship Id="rId227" Type="http://schemas.openxmlformats.org/officeDocument/2006/relationships/slide" Target="slides/slide59.xml"/><Relationship Id="rId248" Type="http://schemas.openxmlformats.org/officeDocument/2006/relationships/slide" Target="slides/slide80.xml"/><Relationship Id="rId269" Type="http://schemas.openxmlformats.org/officeDocument/2006/relationships/slide" Target="slides/slide101.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slide" Target="slides/slide112.xml"/><Relationship Id="rId315" Type="http://schemas.openxmlformats.org/officeDocument/2006/relationships/slide" Target="slides/slide147.xml"/><Relationship Id="rId336" Type="http://schemas.openxmlformats.org/officeDocument/2006/relationships/notesMaster" Target="notesMasters/notesMaster1.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slide" Target="slides/slide14.xml"/><Relationship Id="rId217" Type="http://schemas.openxmlformats.org/officeDocument/2006/relationships/slide" Target="slides/slide49.xml"/><Relationship Id="rId6" Type="http://schemas.openxmlformats.org/officeDocument/2006/relationships/customXml" Target="../customXml/item6.xml"/><Relationship Id="rId238" Type="http://schemas.openxmlformats.org/officeDocument/2006/relationships/slide" Target="slides/slide70.xml"/><Relationship Id="rId259" Type="http://schemas.openxmlformats.org/officeDocument/2006/relationships/slide" Target="slides/slide91.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102.xml"/><Relationship Id="rId291" Type="http://schemas.openxmlformats.org/officeDocument/2006/relationships/slide" Target="slides/slide123.xml"/><Relationship Id="rId305" Type="http://schemas.openxmlformats.org/officeDocument/2006/relationships/slide" Target="slides/slide137.xml"/><Relationship Id="rId326" Type="http://schemas.openxmlformats.org/officeDocument/2006/relationships/slide" Target="slides/slide158.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172" Type="http://schemas.openxmlformats.org/officeDocument/2006/relationships/slide" Target="slides/slide4.xml"/><Relationship Id="rId193" Type="http://schemas.openxmlformats.org/officeDocument/2006/relationships/slide" Target="slides/slide25.xml"/><Relationship Id="rId207" Type="http://schemas.openxmlformats.org/officeDocument/2006/relationships/slide" Target="slides/slide39.xml"/><Relationship Id="rId228" Type="http://schemas.openxmlformats.org/officeDocument/2006/relationships/slide" Target="slides/slide60.xml"/><Relationship Id="rId249" Type="http://schemas.openxmlformats.org/officeDocument/2006/relationships/slide" Target="slides/slide81.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92.xml"/><Relationship Id="rId281" Type="http://schemas.openxmlformats.org/officeDocument/2006/relationships/slide" Target="slides/slide113.xml"/><Relationship Id="rId316" Type="http://schemas.openxmlformats.org/officeDocument/2006/relationships/slide" Target="slides/slide148.xml"/><Relationship Id="rId337" Type="http://schemas.openxmlformats.org/officeDocument/2006/relationships/presProps" Target="presProps.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slide" Target="slides/slide15.xml"/><Relationship Id="rId218" Type="http://schemas.openxmlformats.org/officeDocument/2006/relationships/slide" Target="slides/slide50.xml"/><Relationship Id="rId239" Type="http://schemas.openxmlformats.org/officeDocument/2006/relationships/slide" Target="slides/slide71.xml"/><Relationship Id="rId250" Type="http://schemas.openxmlformats.org/officeDocument/2006/relationships/slide" Target="slides/slide82.xml"/><Relationship Id="rId271" Type="http://schemas.openxmlformats.org/officeDocument/2006/relationships/slide" Target="slides/slide103.xml"/><Relationship Id="rId292" Type="http://schemas.openxmlformats.org/officeDocument/2006/relationships/slide" Target="slides/slide124.xml"/><Relationship Id="rId306" Type="http://schemas.openxmlformats.org/officeDocument/2006/relationships/slide" Target="slides/slide138.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159.xml"/><Relationship Id="rId152" Type="http://schemas.openxmlformats.org/officeDocument/2006/relationships/customXml" Target="../customXml/item152.xml"/><Relationship Id="rId173" Type="http://schemas.openxmlformats.org/officeDocument/2006/relationships/slide" Target="slides/slide5.xml"/><Relationship Id="rId194" Type="http://schemas.openxmlformats.org/officeDocument/2006/relationships/slide" Target="slides/slide26.xml"/><Relationship Id="rId208" Type="http://schemas.openxmlformats.org/officeDocument/2006/relationships/slide" Target="slides/slide40.xml"/><Relationship Id="rId229" Type="http://schemas.openxmlformats.org/officeDocument/2006/relationships/slide" Target="slides/slide61.xml"/><Relationship Id="rId240" Type="http://schemas.openxmlformats.org/officeDocument/2006/relationships/slide" Target="slides/slide72.xml"/><Relationship Id="rId261" Type="http://schemas.openxmlformats.org/officeDocument/2006/relationships/slide" Target="slides/slide93.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114.xml"/><Relationship Id="rId317" Type="http://schemas.openxmlformats.org/officeDocument/2006/relationships/slide" Target="slides/slide149.xml"/><Relationship Id="rId338" Type="http://schemas.openxmlformats.org/officeDocument/2006/relationships/viewProps" Target="viewProps.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slide" Target="slides/slide16.xml"/><Relationship Id="rId219" Type="http://schemas.openxmlformats.org/officeDocument/2006/relationships/slide" Target="slides/slide51.xml"/><Relationship Id="rId3" Type="http://schemas.openxmlformats.org/officeDocument/2006/relationships/customXml" Target="../customXml/item3.xml"/><Relationship Id="rId214" Type="http://schemas.openxmlformats.org/officeDocument/2006/relationships/slide" Target="slides/slide46.xml"/><Relationship Id="rId230" Type="http://schemas.openxmlformats.org/officeDocument/2006/relationships/slide" Target="slides/slide62.xml"/><Relationship Id="rId235" Type="http://schemas.openxmlformats.org/officeDocument/2006/relationships/slide" Target="slides/slide67.xml"/><Relationship Id="rId251" Type="http://schemas.openxmlformats.org/officeDocument/2006/relationships/slide" Target="slides/slide83.xml"/><Relationship Id="rId256" Type="http://schemas.openxmlformats.org/officeDocument/2006/relationships/slide" Target="slides/slide88.xml"/><Relationship Id="rId277" Type="http://schemas.openxmlformats.org/officeDocument/2006/relationships/slide" Target="slides/slide109.xml"/><Relationship Id="rId298" Type="http://schemas.openxmlformats.org/officeDocument/2006/relationships/slide" Target="slides/slide130.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272" Type="http://schemas.openxmlformats.org/officeDocument/2006/relationships/slide" Target="slides/slide104.xml"/><Relationship Id="rId293" Type="http://schemas.openxmlformats.org/officeDocument/2006/relationships/slide" Target="slides/slide125.xml"/><Relationship Id="rId302" Type="http://schemas.openxmlformats.org/officeDocument/2006/relationships/slide" Target="slides/slide134.xml"/><Relationship Id="rId307" Type="http://schemas.openxmlformats.org/officeDocument/2006/relationships/slide" Target="slides/slide139.xml"/><Relationship Id="rId323" Type="http://schemas.openxmlformats.org/officeDocument/2006/relationships/slide" Target="slides/slide155.xml"/><Relationship Id="rId328" Type="http://schemas.openxmlformats.org/officeDocument/2006/relationships/slide" Target="slides/slide160.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slide" Target="slides/slide6.xml"/><Relationship Id="rId179" Type="http://schemas.openxmlformats.org/officeDocument/2006/relationships/slide" Target="slides/slide11.xml"/><Relationship Id="rId195" Type="http://schemas.openxmlformats.org/officeDocument/2006/relationships/slide" Target="slides/slide27.xml"/><Relationship Id="rId209" Type="http://schemas.openxmlformats.org/officeDocument/2006/relationships/slide" Target="slides/slide41.xml"/><Relationship Id="rId190" Type="http://schemas.openxmlformats.org/officeDocument/2006/relationships/slide" Target="slides/slide22.xml"/><Relationship Id="rId204" Type="http://schemas.openxmlformats.org/officeDocument/2006/relationships/slide" Target="slides/slide36.xml"/><Relationship Id="rId220" Type="http://schemas.openxmlformats.org/officeDocument/2006/relationships/slide" Target="slides/slide52.xml"/><Relationship Id="rId225" Type="http://schemas.openxmlformats.org/officeDocument/2006/relationships/slide" Target="slides/slide57.xml"/><Relationship Id="rId241" Type="http://schemas.openxmlformats.org/officeDocument/2006/relationships/slide" Target="slides/slide73.xml"/><Relationship Id="rId246" Type="http://schemas.openxmlformats.org/officeDocument/2006/relationships/slide" Target="slides/slide78.xml"/><Relationship Id="rId267" Type="http://schemas.openxmlformats.org/officeDocument/2006/relationships/slide" Target="slides/slide99.xml"/><Relationship Id="rId288" Type="http://schemas.openxmlformats.org/officeDocument/2006/relationships/slide" Target="slides/slide120.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customXml" Target="../customXml/item106.xml"/><Relationship Id="rId127" Type="http://schemas.openxmlformats.org/officeDocument/2006/relationships/customXml" Target="../customXml/item127.xml"/><Relationship Id="rId262" Type="http://schemas.openxmlformats.org/officeDocument/2006/relationships/slide" Target="slides/slide94.xml"/><Relationship Id="rId283" Type="http://schemas.openxmlformats.org/officeDocument/2006/relationships/slide" Target="slides/slide115.xml"/><Relationship Id="rId313" Type="http://schemas.openxmlformats.org/officeDocument/2006/relationships/slide" Target="slides/slide145.xml"/><Relationship Id="rId318" Type="http://schemas.openxmlformats.org/officeDocument/2006/relationships/slide" Target="slides/slide150.xml"/><Relationship Id="rId339" Type="http://schemas.openxmlformats.org/officeDocument/2006/relationships/theme" Target="theme/theme1.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48" Type="http://schemas.openxmlformats.org/officeDocument/2006/relationships/customXml" Target="../customXml/item148.xml"/><Relationship Id="rId164" Type="http://schemas.openxmlformats.org/officeDocument/2006/relationships/customXml" Target="../customXml/item164.xml"/><Relationship Id="rId169" Type="http://schemas.openxmlformats.org/officeDocument/2006/relationships/slide" Target="slides/slide1.xml"/><Relationship Id="rId185" Type="http://schemas.openxmlformats.org/officeDocument/2006/relationships/slide" Target="slides/slide17.xml"/><Relationship Id="rId334" Type="http://schemas.openxmlformats.org/officeDocument/2006/relationships/slide" Target="slides/slide166.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12.xml"/><Relationship Id="rId210" Type="http://schemas.openxmlformats.org/officeDocument/2006/relationships/slide" Target="slides/slide42.xml"/><Relationship Id="rId215" Type="http://schemas.openxmlformats.org/officeDocument/2006/relationships/slide" Target="slides/slide47.xml"/><Relationship Id="rId236" Type="http://schemas.openxmlformats.org/officeDocument/2006/relationships/slide" Target="slides/slide68.xml"/><Relationship Id="rId257" Type="http://schemas.openxmlformats.org/officeDocument/2006/relationships/slide" Target="slides/slide89.xml"/><Relationship Id="rId278" Type="http://schemas.openxmlformats.org/officeDocument/2006/relationships/slide" Target="slides/slide110.xml"/><Relationship Id="rId26" Type="http://schemas.openxmlformats.org/officeDocument/2006/relationships/customXml" Target="../customXml/item26.xml"/><Relationship Id="rId231" Type="http://schemas.openxmlformats.org/officeDocument/2006/relationships/slide" Target="slides/slide63.xml"/><Relationship Id="rId252" Type="http://schemas.openxmlformats.org/officeDocument/2006/relationships/slide" Target="slides/slide84.xml"/><Relationship Id="rId273" Type="http://schemas.openxmlformats.org/officeDocument/2006/relationships/slide" Target="slides/slide105.xml"/><Relationship Id="rId294" Type="http://schemas.openxmlformats.org/officeDocument/2006/relationships/slide" Target="slides/slide126.xml"/><Relationship Id="rId308" Type="http://schemas.openxmlformats.org/officeDocument/2006/relationships/slide" Target="slides/slide140.xml"/><Relationship Id="rId329" Type="http://schemas.openxmlformats.org/officeDocument/2006/relationships/slide" Target="slides/slide161.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slide" Target="slides/slide7.xml"/><Relationship Id="rId340" Type="http://schemas.openxmlformats.org/officeDocument/2006/relationships/tableStyles" Target="tableStyles.xml"/><Relationship Id="rId196" Type="http://schemas.openxmlformats.org/officeDocument/2006/relationships/slide" Target="slides/slide28.xml"/><Relationship Id="rId200" Type="http://schemas.openxmlformats.org/officeDocument/2006/relationships/slide" Target="slides/slide32.xml"/><Relationship Id="rId16" Type="http://schemas.openxmlformats.org/officeDocument/2006/relationships/customXml" Target="../customXml/item16.xml"/><Relationship Id="rId221" Type="http://schemas.openxmlformats.org/officeDocument/2006/relationships/slide" Target="slides/slide53.xml"/><Relationship Id="rId242" Type="http://schemas.openxmlformats.org/officeDocument/2006/relationships/slide" Target="slides/slide74.xml"/><Relationship Id="rId263" Type="http://schemas.openxmlformats.org/officeDocument/2006/relationships/slide" Target="slides/slide95.xml"/><Relationship Id="rId284" Type="http://schemas.openxmlformats.org/officeDocument/2006/relationships/slide" Target="slides/slide116.xml"/><Relationship Id="rId319" Type="http://schemas.openxmlformats.org/officeDocument/2006/relationships/slide" Target="slides/slide151.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162.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slide" Target="slides/slide18.xml"/><Relationship Id="rId211" Type="http://schemas.openxmlformats.org/officeDocument/2006/relationships/slide" Target="slides/slide43.xml"/><Relationship Id="rId232" Type="http://schemas.openxmlformats.org/officeDocument/2006/relationships/slide" Target="slides/slide64.xml"/><Relationship Id="rId253" Type="http://schemas.openxmlformats.org/officeDocument/2006/relationships/slide" Target="slides/slide85.xml"/><Relationship Id="rId274" Type="http://schemas.openxmlformats.org/officeDocument/2006/relationships/slide" Target="slides/slide106.xml"/><Relationship Id="rId295" Type="http://schemas.openxmlformats.org/officeDocument/2006/relationships/slide" Target="slides/slide127.xml"/><Relationship Id="rId309" Type="http://schemas.openxmlformats.org/officeDocument/2006/relationships/slide" Target="slides/slide141.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152.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slide" Target="slides/slide8.xml"/><Relationship Id="rId197" Type="http://schemas.openxmlformats.org/officeDocument/2006/relationships/slide" Target="slides/slide29.xml"/><Relationship Id="rId201" Type="http://schemas.openxmlformats.org/officeDocument/2006/relationships/slide" Target="slides/slide33.xml"/><Relationship Id="rId222" Type="http://schemas.openxmlformats.org/officeDocument/2006/relationships/slide" Target="slides/slide54.xml"/><Relationship Id="rId243" Type="http://schemas.openxmlformats.org/officeDocument/2006/relationships/slide" Target="slides/slide75.xml"/><Relationship Id="rId264" Type="http://schemas.openxmlformats.org/officeDocument/2006/relationships/slide" Target="slides/slide96.xml"/><Relationship Id="rId285" Type="http://schemas.openxmlformats.org/officeDocument/2006/relationships/slide" Target="slides/slide117.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142.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slide" Target="slides/slide19.xml"/><Relationship Id="rId331" Type="http://schemas.openxmlformats.org/officeDocument/2006/relationships/slide" Target="slides/slide163.xml"/><Relationship Id="rId1" Type="http://schemas.openxmlformats.org/officeDocument/2006/relationships/customXml" Target="../customXml/item1.xml"/><Relationship Id="rId212" Type="http://schemas.openxmlformats.org/officeDocument/2006/relationships/slide" Target="slides/slide44.xml"/><Relationship Id="rId233" Type="http://schemas.openxmlformats.org/officeDocument/2006/relationships/slide" Target="slides/slide65.xml"/><Relationship Id="rId254" Type="http://schemas.openxmlformats.org/officeDocument/2006/relationships/slide" Target="slides/slide86.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107.xml"/><Relationship Id="rId296" Type="http://schemas.openxmlformats.org/officeDocument/2006/relationships/slide" Target="slides/slide128.xml"/><Relationship Id="rId300" Type="http://schemas.openxmlformats.org/officeDocument/2006/relationships/slide" Target="slides/slide132.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slide" Target="slides/slide9.xml"/><Relationship Id="rId198" Type="http://schemas.openxmlformats.org/officeDocument/2006/relationships/slide" Target="slides/slide30.xml"/><Relationship Id="rId321" Type="http://schemas.openxmlformats.org/officeDocument/2006/relationships/slide" Target="slides/slide153.xml"/><Relationship Id="rId202" Type="http://schemas.openxmlformats.org/officeDocument/2006/relationships/slide" Target="slides/slide34.xml"/><Relationship Id="rId223" Type="http://schemas.openxmlformats.org/officeDocument/2006/relationships/slide" Target="slides/slide55.xml"/><Relationship Id="rId244" Type="http://schemas.openxmlformats.org/officeDocument/2006/relationships/slide" Target="slides/slide76.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97.xml"/><Relationship Id="rId286" Type="http://schemas.openxmlformats.org/officeDocument/2006/relationships/slide" Target="slides/slide118.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slide" Target="slides/slide20.xml"/><Relationship Id="rId311" Type="http://schemas.openxmlformats.org/officeDocument/2006/relationships/slide" Target="slides/slide143.xml"/><Relationship Id="rId332" Type="http://schemas.openxmlformats.org/officeDocument/2006/relationships/slide" Target="slides/slide164.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slide" Target="slides/slide45.xml"/><Relationship Id="rId234"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87.xml"/><Relationship Id="rId276" Type="http://schemas.openxmlformats.org/officeDocument/2006/relationships/slide" Target="slides/slide108.xml"/><Relationship Id="rId297" Type="http://schemas.openxmlformats.org/officeDocument/2006/relationships/slide" Target="slides/slide129.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slide" Target="slides/slide10.xml"/><Relationship Id="rId301" Type="http://schemas.openxmlformats.org/officeDocument/2006/relationships/slide" Target="slides/slide133.xml"/><Relationship Id="rId322" Type="http://schemas.openxmlformats.org/officeDocument/2006/relationships/slide" Target="slides/slide154.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slide" Target="slides/slide31.xml"/><Relationship Id="rId203" Type="http://schemas.openxmlformats.org/officeDocument/2006/relationships/slide" Target="slides/slide35.xml"/><Relationship Id="rId19" Type="http://schemas.openxmlformats.org/officeDocument/2006/relationships/customXml" Target="../customXml/item19.xml"/><Relationship Id="rId224" Type="http://schemas.openxmlformats.org/officeDocument/2006/relationships/slide" Target="slides/slide56.xml"/><Relationship Id="rId245" Type="http://schemas.openxmlformats.org/officeDocument/2006/relationships/slide" Target="slides/slide77.xml"/><Relationship Id="rId266" Type="http://schemas.openxmlformats.org/officeDocument/2006/relationships/slide" Target="slides/slide98.xml"/><Relationship Id="rId287" Type="http://schemas.openxmlformats.org/officeDocument/2006/relationships/slide" Target="slides/slide119.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slideMaster" Target="slideMasters/slideMaster1.xml"/><Relationship Id="rId312" Type="http://schemas.openxmlformats.org/officeDocument/2006/relationships/slide" Target="slides/slide144.xml"/><Relationship Id="rId333" Type="http://schemas.openxmlformats.org/officeDocument/2006/relationships/slide" Target="slides/slide165.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slide" Target="slides/slide2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2020/9/29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63538" y="685800"/>
            <a:ext cx="61309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71B3988-40C8-40E9-AEBA-089681BD36D2}"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87957"/>
            <a:ext cx="7772400" cy="1095713"/>
          </a:xfrm>
          <a:prstGeom prst="rect">
            <a:avLst/>
          </a:prstGeom>
        </p:spPr>
        <p:txBody>
          <a:bodyPr/>
          <a:lstStyle/>
          <a:p>
            <a:r>
              <a:rPr kumimoji="1" lang="zh-CN" altLang="en-US"/>
              <a:t>单击此处编辑母版标题样式</a:t>
            </a:r>
            <a:endParaRPr kumimoji="1" lang="zh-CN" altLang="en-US" dirty="0"/>
          </a:p>
        </p:txBody>
      </p:sp>
      <p:sp>
        <p:nvSpPr>
          <p:cNvPr id="3" name="副标题 2"/>
          <p:cNvSpPr>
            <a:spLocks noGrp="1"/>
          </p:cNvSpPr>
          <p:nvPr>
            <p:ph type="subTitle" idx="1"/>
          </p:nvPr>
        </p:nvSpPr>
        <p:spPr>
          <a:xfrm>
            <a:off x="1371600" y="2896658"/>
            <a:ext cx="6400800" cy="1306336"/>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a:t>单击此处编辑母版副标题样式</a:t>
            </a:r>
          </a:p>
        </p:txBody>
      </p:sp>
      <p:sp>
        <p:nvSpPr>
          <p:cNvPr id="4" name="日期占位符 3"/>
          <p:cNvSpPr>
            <a:spLocks noGrp="1"/>
          </p:cNvSpPr>
          <p:nvPr>
            <p:ph type="dt" sz="half" idx="10"/>
          </p:nvPr>
        </p:nvSpPr>
        <p:spPr>
          <a:xfrm>
            <a:off x="457200" y="4737835"/>
            <a:ext cx="2133600" cy="272154"/>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4737835"/>
            <a:ext cx="2895600" cy="272154"/>
          </a:xfrm>
          <a:prstGeom prst="rect">
            <a:avLst/>
          </a:prstGeom>
        </p:spPr>
        <p:txBody>
          <a:bodyPr/>
          <a:lstStyle/>
          <a:p>
            <a:endParaRPr lang="zh-CN" altLang="en-US"/>
          </a:p>
        </p:txBody>
      </p:sp>
      <p:sp>
        <p:nvSpPr>
          <p:cNvPr id="6" name="幻灯片编号占位符 5"/>
          <p:cNvSpPr>
            <a:spLocks noGrp="1"/>
          </p:cNvSpPr>
          <p:nvPr>
            <p:ph type="sldNum" sz="quarter" idx="12"/>
          </p:nvPr>
        </p:nvSpPr>
        <p:spPr>
          <a:xfrm>
            <a:off x="6553200" y="4737835"/>
            <a:ext cx="2133600" cy="272154"/>
          </a:xfrm>
          <a:prstGeom prst="rect">
            <a:avLst/>
          </a:prstGeom>
        </p:spPr>
        <p:txBody>
          <a:bodyPr/>
          <a:lstStyle/>
          <a:p>
            <a:fld id="{3F8935AA-09F9-4C1A-89F2-CB34E0111C49}" type="slidenum">
              <a:rPr lang="zh-CN" altLang="en-US" smtClean="0"/>
              <a:pPr/>
              <a:t>‹#›</a:t>
            </a:fld>
            <a:endParaRPr lang="zh-CN" altLang="en-US"/>
          </a:p>
        </p:txBody>
      </p:sp>
      <p:pic>
        <p:nvPicPr>
          <p:cNvPr id="8" name="图片 7"/>
          <p:cNvPicPr>
            <a:picLocks noChangeAspect="1"/>
          </p:cNvPicPr>
          <p:nvPr/>
        </p:nvPicPr>
        <p:blipFill>
          <a:blip r:embed="rId2"/>
          <a:stretch>
            <a:fillRect/>
          </a:stretch>
        </p:blipFill>
        <p:spPr>
          <a:xfrm>
            <a:off x="0" y="0"/>
            <a:ext cx="9144000" cy="5203458"/>
          </a:xfrm>
          <a:prstGeom prst="rect">
            <a:avLst/>
          </a:prstGeom>
        </p:spPr>
      </p:pic>
    </p:spTree>
    <p:extLst>
      <p:ext uri="{BB962C8B-B14F-4D97-AF65-F5344CB8AC3E}">
        <p14:creationId xmlns:p14="http://schemas.microsoft.com/office/powerpoint/2010/main" val="1713280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280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8306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165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项内容">
    <p:spTree>
      <p:nvGrpSpPr>
        <p:cNvPr id="1" name=""/>
        <p:cNvGrpSpPr/>
        <p:nvPr/>
      </p:nvGrpSpPr>
      <p:grpSpPr>
        <a:xfrm>
          <a:off x="0" y="0"/>
          <a:ext cx="0" cy="0"/>
          <a:chOff x="0" y="0"/>
          <a:chExt cx="0" cy="0"/>
        </a:xfrm>
      </p:grpSpPr>
      <p:sp>
        <p:nvSpPr>
          <p:cNvPr id="3" name="矩形 2"/>
          <p:cNvSpPr/>
          <p:nvPr/>
        </p:nvSpPr>
        <p:spPr>
          <a:xfrm>
            <a:off x="2130964"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331401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矩形 2"/>
          <p:cNvSpPr/>
          <p:nvPr/>
        </p:nvSpPr>
        <p:spPr>
          <a:xfrm>
            <a:off x="2130964"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710538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753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916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竖排标题和文本">
    <p:spTree>
      <p:nvGrpSpPr>
        <p:cNvPr id="1" name=""/>
        <p:cNvGrpSpPr/>
        <p:nvPr/>
      </p:nvGrpSpPr>
      <p:grpSpPr>
        <a:xfrm>
          <a:off x="0" y="0"/>
          <a:ext cx="0" cy="0"/>
          <a:chOff x="0" y="0"/>
          <a:chExt cx="0" cy="0"/>
        </a:xfrm>
      </p:grpSpPr>
      <p:sp>
        <p:nvSpPr>
          <p:cNvPr id="3" name="矩形 2"/>
          <p:cNvSpPr/>
          <p:nvPr/>
        </p:nvSpPr>
        <p:spPr>
          <a:xfrm>
            <a:off x="4878020" y="847836"/>
            <a:ext cx="104646" cy="20318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1732046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0818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 Target="../slides/slide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13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53中考ppt文件13.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 y="0"/>
            <a:ext cx="9141291" cy="5111750"/>
          </a:xfrm>
          <a:prstGeom prst="rect">
            <a:avLst/>
          </a:prstGeom>
        </p:spPr>
      </p:pic>
      <p:grpSp>
        <p:nvGrpSpPr>
          <p:cNvPr id="2" name="组合 38"/>
          <p:cNvGrpSpPr/>
          <p:nvPr/>
        </p:nvGrpSpPr>
        <p:grpSpPr>
          <a:xfrm>
            <a:off x="7496052" y="-768655"/>
            <a:ext cx="1477010" cy="684722"/>
            <a:chOff x="7885535" y="892779"/>
            <a:chExt cx="928694" cy="761923"/>
          </a:xfrm>
        </p:grpSpPr>
        <p:sp>
          <p:nvSpPr>
            <p:cNvPr id="10" name="圆角矩形 9"/>
            <p:cNvSpPr/>
            <p:nvPr/>
          </p:nvSpPr>
          <p:spPr>
            <a:xfrm>
              <a:off x="8024796" y="892779"/>
              <a:ext cx="663103" cy="761923"/>
            </a:xfrm>
            <a:prstGeom prst="roundRect">
              <a:avLst/>
            </a:prstGeom>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1" name="TextBox 15"/>
            <p:cNvSpPr txBox="1"/>
            <p:nvPr/>
          </p:nvSpPr>
          <p:spPr>
            <a:xfrm>
              <a:off x="7885535" y="1002411"/>
              <a:ext cx="928694" cy="51371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hlinkClick r:id="rId14" action="ppaction://hlinksldjump"/>
                </a:rPr>
                <a:t>五年中考</a:t>
              </a:r>
              <a:endPar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5" action="ppaction://hlinksldjump"/>
                </a:rPr>
                <a:t>三年模拟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6" action="ppaction://hlinksldjump"/>
              </a:endParaRPr>
            </a:p>
          </p:txBody>
        </p:sp>
      </p:grpSp>
      <p:grpSp>
        <p:nvGrpSpPr>
          <p:cNvPr id="3" name="组合 8"/>
          <p:cNvGrpSpPr/>
          <p:nvPr/>
        </p:nvGrpSpPr>
        <p:grpSpPr>
          <a:xfrm>
            <a:off x="7788275" y="262877"/>
            <a:ext cx="915988" cy="306074"/>
            <a:chOff x="7788275" y="264509"/>
            <a:chExt cx="915988" cy="307975"/>
          </a:xfrm>
        </p:grpSpPr>
        <p:sp>
          <p:nvSpPr>
            <p:cNvPr id="13" name="流程图: 终止 11"/>
            <p:cNvSpPr/>
            <p:nvPr/>
          </p:nvSpPr>
          <p:spPr>
            <a:xfrm>
              <a:off x="7788275" y="295275"/>
              <a:ext cx="915988" cy="254000"/>
            </a:xfrm>
            <a:prstGeom prst="flowChartTerminator">
              <a:avLst/>
            </a:prstGeom>
            <a:solidFill>
              <a:schemeClr val="accent6">
                <a:lumMod val="7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4" name="TextBox 12"/>
            <p:cNvSpPr txBox="1"/>
            <p:nvPr userDrawn="1"/>
          </p:nvSpPr>
          <p:spPr>
            <a:xfrm>
              <a:off x="7799794" y="264509"/>
              <a:ext cx="903288"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extLst>
      <p:ext uri="{BB962C8B-B14F-4D97-AF65-F5344CB8AC3E}">
        <p14:creationId xmlns:p14="http://schemas.microsoft.com/office/powerpoint/2010/main" val="2616166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017 -0.09194 L -0.00052 0.24807 " pathEditMode="relative" rAng="0" ptsTypes="AA">
                                      <p:cBhvr>
                                        <p:cTn id="6" dur="500" fill="hold"/>
                                        <p:tgtEl>
                                          <p:spTgt spid="2"/>
                                        </p:tgtEl>
                                        <p:attrNameLst>
                                          <p:attrName>ppt_x</p:attrName>
                                          <p:attrName>ppt_y</p:attrName>
                                        </p:attrNameLst>
                                      </p:cBhvr>
                                      <p:rCtr x="-17" y="17001"/>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 0  L 0 -0.33426  E" pathEditMode="relative" ptsTypes="">
                                      <p:cBhvr>
                                        <p:cTn id="10"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customXml" Target="../../customXml/item5.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1.xml"/><Relationship Id="rId1" Type="http://schemas.openxmlformats.org/officeDocument/2006/relationships/customXml" Target="../../customXml/item101.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11.xml"/><Relationship Id="rId1" Type="http://schemas.openxmlformats.org/officeDocument/2006/relationships/customXml" Target="../../customXml/item78.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1.xml"/><Relationship Id="rId1" Type="http://schemas.openxmlformats.org/officeDocument/2006/relationships/customXml" Target="../../customXml/item27.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1.xml"/><Relationship Id="rId1" Type="http://schemas.openxmlformats.org/officeDocument/2006/relationships/customXml" Target="../../customXml/item58.xml"/><Relationship Id="rId4" Type="http://schemas.openxmlformats.org/officeDocument/2006/relationships/image" Target="../media/image44.jpe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11.xml"/><Relationship Id="rId1" Type="http://schemas.openxmlformats.org/officeDocument/2006/relationships/customXml" Target="../../customXml/item77.xml"/><Relationship Id="rId4" Type="http://schemas.openxmlformats.org/officeDocument/2006/relationships/image" Target="../media/image45.jpe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1.xml"/><Relationship Id="rId1" Type="http://schemas.openxmlformats.org/officeDocument/2006/relationships/customXml" Target="../../customXml/item82.xml"/><Relationship Id="rId4" Type="http://schemas.openxmlformats.org/officeDocument/2006/relationships/image" Target="../media/image46.jpe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11.xml"/><Relationship Id="rId1" Type="http://schemas.openxmlformats.org/officeDocument/2006/relationships/customXml" Target="../../customXml/item47.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11.xml"/><Relationship Id="rId1" Type="http://schemas.openxmlformats.org/officeDocument/2006/relationships/customXml" Target="../../customXml/item125.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11.xml"/><Relationship Id="rId1" Type="http://schemas.openxmlformats.org/officeDocument/2006/relationships/customXml" Target="../../customXml/item133.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11.xml"/><Relationship Id="rId1" Type="http://schemas.openxmlformats.org/officeDocument/2006/relationships/customXml" Target="../../customXml/item29.xml"/><Relationship Id="rId4" Type="http://schemas.openxmlformats.org/officeDocument/2006/relationships/image" Target="../media/image47.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customXml" Target="../../customXml/item12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11.xml"/><Relationship Id="rId1" Type="http://schemas.openxmlformats.org/officeDocument/2006/relationships/customXml" Target="../../customXml/item142.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11.xml"/><Relationship Id="rId1" Type="http://schemas.openxmlformats.org/officeDocument/2006/relationships/customXml" Target="../../customXml/item2.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11.xml"/><Relationship Id="rId1" Type="http://schemas.openxmlformats.org/officeDocument/2006/relationships/customXml" Target="../../customXml/item31.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11.xml"/><Relationship Id="rId1" Type="http://schemas.openxmlformats.org/officeDocument/2006/relationships/customXml" Target="../../customXml/item92.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11.xml"/><Relationship Id="rId1" Type="http://schemas.openxmlformats.org/officeDocument/2006/relationships/customXml" Target="../../customXml/item129.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11.xml"/><Relationship Id="rId1" Type="http://schemas.openxmlformats.org/officeDocument/2006/relationships/customXml" Target="../../customXml/item157.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11.xml"/><Relationship Id="rId1" Type="http://schemas.openxmlformats.org/officeDocument/2006/relationships/customXml" Target="../../customXml/item73.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11.xml"/><Relationship Id="rId1" Type="http://schemas.openxmlformats.org/officeDocument/2006/relationships/customXml" Target="../../customXml/item151.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11.xml"/><Relationship Id="rId1" Type="http://schemas.openxmlformats.org/officeDocument/2006/relationships/customXml" Target="../../customXml/item28.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11.xml"/><Relationship Id="rId1" Type="http://schemas.openxmlformats.org/officeDocument/2006/relationships/customXml" Target="../../customXml/item107.xml"/></Relationships>
</file>

<file path=ppt/slides/_rels/slide1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notesSlide" Target="../notesSlides/notesSlide12.xml"/><Relationship Id="rId7" Type="http://schemas.openxmlformats.org/officeDocument/2006/relationships/image" Target="../media/image14.jpeg"/><Relationship Id="rId2" Type="http://schemas.openxmlformats.org/officeDocument/2006/relationships/slideLayout" Target="../slideLayouts/slideLayout11.xml"/><Relationship Id="rId1" Type="http://schemas.openxmlformats.org/officeDocument/2006/relationships/customXml" Target="../../customXml/item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11.xml"/><Relationship Id="rId1" Type="http://schemas.openxmlformats.org/officeDocument/2006/relationships/customXml" Target="../../customXml/item90.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11.xml"/><Relationship Id="rId1" Type="http://schemas.openxmlformats.org/officeDocument/2006/relationships/customXml" Target="../../customXml/item152.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11.xml"/><Relationship Id="rId1" Type="http://schemas.openxmlformats.org/officeDocument/2006/relationships/customXml" Target="../../customXml/item94.xml"/><Relationship Id="rId5" Type="http://schemas.openxmlformats.org/officeDocument/2006/relationships/image" Target="../media/image49.jpeg"/><Relationship Id="rId4" Type="http://schemas.openxmlformats.org/officeDocument/2006/relationships/image" Target="../media/image48.jpeg"/></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11.xml"/><Relationship Id="rId1" Type="http://schemas.openxmlformats.org/officeDocument/2006/relationships/customXml" Target="../../customXml/item130.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11.xml"/><Relationship Id="rId1" Type="http://schemas.openxmlformats.org/officeDocument/2006/relationships/customXml" Target="../../customXml/item128.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11.xml"/><Relationship Id="rId1" Type="http://schemas.openxmlformats.org/officeDocument/2006/relationships/customXml" Target="../../customXml/item138.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11.xml"/><Relationship Id="rId1" Type="http://schemas.openxmlformats.org/officeDocument/2006/relationships/customXml" Target="../../customXml/item32.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11.xml"/><Relationship Id="rId1" Type="http://schemas.openxmlformats.org/officeDocument/2006/relationships/customXml" Target="../../customXml/item148.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11.xml"/><Relationship Id="rId1" Type="http://schemas.openxmlformats.org/officeDocument/2006/relationships/customXml" Target="../../customXml/item17.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11.xml"/><Relationship Id="rId1" Type="http://schemas.openxmlformats.org/officeDocument/2006/relationships/customXml" Target="../../customXml/item3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customXml" Target="../../customXml/item1.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11.xml"/><Relationship Id="rId1" Type="http://schemas.openxmlformats.org/officeDocument/2006/relationships/customXml" Target="../../customXml/item131.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11.xml"/><Relationship Id="rId1" Type="http://schemas.openxmlformats.org/officeDocument/2006/relationships/customXml" Target="../../customXml/item6.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11.xml"/><Relationship Id="rId1" Type="http://schemas.openxmlformats.org/officeDocument/2006/relationships/customXml" Target="../../customXml/item3.xml"/><Relationship Id="rId4" Type="http://schemas.openxmlformats.org/officeDocument/2006/relationships/image" Target="../media/image50.emf"/></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11.xml"/><Relationship Id="rId1" Type="http://schemas.openxmlformats.org/officeDocument/2006/relationships/customXml" Target="../../customXml/item81.xml"/><Relationship Id="rId4" Type="http://schemas.openxmlformats.org/officeDocument/2006/relationships/image" Target="../media/image51.jpeg"/></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11.xml"/><Relationship Id="rId1" Type="http://schemas.openxmlformats.org/officeDocument/2006/relationships/customXml" Target="../../customXml/item9.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11.xml"/><Relationship Id="rId1" Type="http://schemas.openxmlformats.org/officeDocument/2006/relationships/customXml" Target="../../customXml/item45.xml"/><Relationship Id="rId4" Type="http://schemas.openxmlformats.org/officeDocument/2006/relationships/image" Target="../media/image52.jpeg"/></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11.xml"/><Relationship Id="rId1" Type="http://schemas.openxmlformats.org/officeDocument/2006/relationships/customXml" Target="../../customXml/item50.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11.xml"/><Relationship Id="rId1" Type="http://schemas.openxmlformats.org/officeDocument/2006/relationships/customXml" Target="../../customXml/item112.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11.xml"/><Relationship Id="rId1" Type="http://schemas.openxmlformats.org/officeDocument/2006/relationships/customXml" Target="../../customXml/item51.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11.xml"/><Relationship Id="rId1" Type="http://schemas.openxmlformats.org/officeDocument/2006/relationships/customXml" Target="../../customXml/item5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customXml" Target="../../customXml/item144.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11.xml"/><Relationship Id="rId1" Type="http://schemas.openxmlformats.org/officeDocument/2006/relationships/customXml" Target="../../customXml/item64.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11.xml"/><Relationship Id="rId1" Type="http://schemas.openxmlformats.org/officeDocument/2006/relationships/customXml" Target="../../customXml/item146.xml"/><Relationship Id="rId4" Type="http://schemas.openxmlformats.org/officeDocument/2006/relationships/image" Target="../media/image53.jpeg"/></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11.xml"/><Relationship Id="rId1" Type="http://schemas.openxmlformats.org/officeDocument/2006/relationships/customXml" Target="../../customXml/item100.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11.xml"/><Relationship Id="rId1" Type="http://schemas.openxmlformats.org/officeDocument/2006/relationships/customXml" Target="../../customXml/item97.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11.xml"/><Relationship Id="rId1" Type="http://schemas.openxmlformats.org/officeDocument/2006/relationships/customXml" Target="../../customXml/item8.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11.xml"/><Relationship Id="rId1" Type="http://schemas.openxmlformats.org/officeDocument/2006/relationships/customXml" Target="../../customXml/item59.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11.xml"/><Relationship Id="rId1" Type="http://schemas.openxmlformats.org/officeDocument/2006/relationships/customXml" Target="../../customXml/item114.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11.xml"/><Relationship Id="rId1" Type="http://schemas.openxmlformats.org/officeDocument/2006/relationships/customXml" Target="../../customXml/item145.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11.xml"/><Relationship Id="rId1" Type="http://schemas.openxmlformats.org/officeDocument/2006/relationships/customXml" Target="../../customXml/item67.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11.xml"/><Relationship Id="rId1" Type="http://schemas.openxmlformats.org/officeDocument/2006/relationships/customXml" Target="../../customXml/item49.xml"/><Relationship Id="rId4" Type="http://schemas.openxmlformats.org/officeDocument/2006/relationships/image" Target="../media/image5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customXml" Target="../../customXml/item123.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11.xml"/><Relationship Id="rId1" Type="http://schemas.openxmlformats.org/officeDocument/2006/relationships/customXml" Target="../../customXml/item126.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11.xml"/><Relationship Id="rId1" Type="http://schemas.openxmlformats.org/officeDocument/2006/relationships/customXml" Target="../../customXml/item61.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11.xml"/><Relationship Id="rId1" Type="http://schemas.openxmlformats.org/officeDocument/2006/relationships/customXml" Target="../../customXml/item159.xml"/><Relationship Id="rId4" Type="http://schemas.openxmlformats.org/officeDocument/2006/relationships/image" Target="../media/image55.png"/></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11.xml"/><Relationship Id="rId1" Type="http://schemas.openxmlformats.org/officeDocument/2006/relationships/customXml" Target="../../customXml/item161.xml"/><Relationship Id="rId4" Type="http://schemas.openxmlformats.org/officeDocument/2006/relationships/image" Target="../media/image56.jpeg"/></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11.xml"/><Relationship Id="rId1" Type="http://schemas.openxmlformats.org/officeDocument/2006/relationships/customXml" Target="../../customXml/item7.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11.xml"/><Relationship Id="rId1" Type="http://schemas.openxmlformats.org/officeDocument/2006/relationships/customXml" Target="../../customXml/item48.xml"/><Relationship Id="rId4" Type="http://schemas.openxmlformats.org/officeDocument/2006/relationships/image" Target="../media/image57.jpeg"/></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11.xml"/><Relationship Id="rId1" Type="http://schemas.openxmlformats.org/officeDocument/2006/relationships/customXml" Target="../../customXml/item162.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11.xml"/><Relationship Id="rId1" Type="http://schemas.openxmlformats.org/officeDocument/2006/relationships/customXml" Target="../../customXml/item18.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11.xml"/><Relationship Id="rId1" Type="http://schemas.openxmlformats.org/officeDocument/2006/relationships/customXml" Target="../../customXml/item86.xml"/><Relationship Id="rId4" Type="http://schemas.openxmlformats.org/officeDocument/2006/relationships/image" Target="../media/image58.jpeg"/></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11.xml"/><Relationship Id="rId1" Type="http://schemas.openxmlformats.org/officeDocument/2006/relationships/customXml" Target="../../customXml/item38.xml"/><Relationship Id="rId4" Type="http://schemas.openxmlformats.org/officeDocument/2006/relationships/image" Target="../media/image59.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customXml" Target="../../customXml/item56.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11.xml"/><Relationship Id="rId1" Type="http://schemas.openxmlformats.org/officeDocument/2006/relationships/customXml" Target="../../customXml/item74.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11.xml"/><Relationship Id="rId1" Type="http://schemas.openxmlformats.org/officeDocument/2006/relationships/customXml" Target="../../customXml/item44.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11.xml"/><Relationship Id="rId1" Type="http://schemas.openxmlformats.org/officeDocument/2006/relationships/customXml" Target="../../customXml/item108.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11.xml"/><Relationship Id="rId1" Type="http://schemas.openxmlformats.org/officeDocument/2006/relationships/customXml" Target="../../customXml/item65.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11.xml"/><Relationship Id="rId1" Type="http://schemas.openxmlformats.org/officeDocument/2006/relationships/customXml" Target="../../customXml/item63.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11.xml"/><Relationship Id="rId1" Type="http://schemas.openxmlformats.org/officeDocument/2006/relationships/customXml" Target="../../customXml/item127.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11.xml"/><Relationship Id="rId1" Type="http://schemas.openxmlformats.org/officeDocument/2006/relationships/customXml" Target="../../customXml/item72.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11.xml"/><Relationship Id="rId1" Type="http://schemas.openxmlformats.org/officeDocument/2006/relationships/customXml" Target="../../customXml/item12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customXml" Target="../../customXml/item3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customXml" Target="../../customXml/item60.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customXml" Target="../../customXml/item8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customXml" Target="../../customXml/item134.xml"/><Relationship Id="rId5" Type="http://schemas.openxmlformats.org/officeDocument/2006/relationships/image" Target="../media/image4.jpeg"/><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customXml" Target="../../customXml/item3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customXml" Target="../../customXml/item13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customXml" Target="../../customXml/item8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customXml" Target="../../customXml/item1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customXml" Target="../../customXml/item5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customXml" Target="../../customXml/item12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customXml" Target="../../customXml/item1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customXml" Target="../../customXml/item16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customXml" Target="../../customXml/item57.xml"/><Relationship Id="rId4" Type="http://schemas.openxmlformats.org/officeDocument/2006/relationships/image" Target="../media/image17.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customXml" Target="../../customXml/item6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customXml" Target="../../customXml/item16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customXml" Target="../../customXml/item160.xml"/><Relationship Id="rId4" Type="http://schemas.openxmlformats.org/officeDocument/2006/relationships/image" Target="../media/image18.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customXml" Target="../../customXml/item15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customXml" Target="../../customXml/item3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customXml" Target="../../customXml/item80.xml"/><Relationship Id="rId5" Type="http://schemas.openxmlformats.org/officeDocument/2006/relationships/image" Target="../media/image20.jpeg"/><Relationship Id="rId4" Type="http://schemas.openxmlformats.org/officeDocument/2006/relationships/image" Target="../media/image19.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customXml" Target="../../customXml/item10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customXml" Target="../../customXml/item8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customXml" Target="../../customXml/item16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customXml" Target="../../customXml/item11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customXml" Target="../../customXml/item6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customXml" Target="../../customXml/item14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customXml" Target="../../customXml/item22.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customXml" Target="../../customXml/item4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customXml" Target="../../customXml/item132.xml"/><Relationship Id="rId4" Type="http://schemas.openxmlformats.org/officeDocument/2006/relationships/image" Target="../media/image21.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customXml" Target="../../customXml/item20.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1.xml"/><Relationship Id="rId1" Type="http://schemas.openxmlformats.org/officeDocument/2006/relationships/customXml" Target="../../customXml/item103.xml"/><Relationship Id="rId5" Type="http://schemas.openxmlformats.org/officeDocument/2006/relationships/image" Target="../media/image23.jpeg"/><Relationship Id="rId4" Type="http://schemas.openxmlformats.org/officeDocument/2006/relationships/image" Target="../media/image22.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7" Type="http://schemas.openxmlformats.org/officeDocument/2006/relationships/image" Target="../media/image27.jpeg"/><Relationship Id="rId2" Type="http://schemas.openxmlformats.org/officeDocument/2006/relationships/slideLayout" Target="../slideLayouts/slideLayout11.xml"/><Relationship Id="rId1" Type="http://schemas.openxmlformats.org/officeDocument/2006/relationships/customXml" Target="../../customXml/item141.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1.xml"/><Relationship Id="rId1" Type="http://schemas.openxmlformats.org/officeDocument/2006/relationships/customXml" Target="../../customXml/item12.xml"/><Relationship Id="rId4" Type="http://schemas.openxmlformats.org/officeDocument/2006/relationships/image" Target="../media/image28.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1.xml"/><Relationship Id="rId1" Type="http://schemas.openxmlformats.org/officeDocument/2006/relationships/customXml" Target="../../customXml/item15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1.xml"/><Relationship Id="rId1" Type="http://schemas.openxmlformats.org/officeDocument/2006/relationships/customXml" Target="../../customXml/item19.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1.xml"/><Relationship Id="rId1" Type="http://schemas.openxmlformats.org/officeDocument/2006/relationships/customXml" Target="../../customXml/item15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1.xml"/><Relationship Id="rId1" Type="http://schemas.openxmlformats.org/officeDocument/2006/relationships/customXml" Target="../../customXml/item9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customXml" Target="../../customXml/item15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1.xml"/><Relationship Id="rId1" Type="http://schemas.openxmlformats.org/officeDocument/2006/relationships/customXml" Target="../../customXml/item1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1.xml"/><Relationship Id="rId1" Type="http://schemas.openxmlformats.org/officeDocument/2006/relationships/customXml" Target="../../customXml/item66.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1.xml"/><Relationship Id="rId1" Type="http://schemas.openxmlformats.org/officeDocument/2006/relationships/customXml" Target="../../customXml/item147.xml"/><Relationship Id="rId4" Type="http://schemas.openxmlformats.org/officeDocument/2006/relationships/image" Target="../media/image29.jpe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1.xml"/><Relationship Id="rId1" Type="http://schemas.openxmlformats.org/officeDocument/2006/relationships/customXml" Target="../../customXml/item116.xml"/><Relationship Id="rId4" Type="http://schemas.openxmlformats.org/officeDocument/2006/relationships/image" Target="../media/image30.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1.xml"/><Relationship Id="rId1" Type="http://schemas.openxmlformats.org/officeDocument/2006/relationships/customXml" Target="../../customXml/item70.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1.xml"/><Relationship Id="rId1" Type="http://schemas.openxmlformats.org/officeDocument/2006/relationships/customXml" Target="../../customXml/item87.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1.xml"/><Relationship Id="rId1" Type="http://schemas.openxmlformats.org/officeDocument/2006/relationships/customXml" Target="../../customXml/item7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1.xml"/><Relationship Id="rId1" Type="http://schemas.openxmlformats.org/officeDocument/2006/relationships/customXml" Target="../../customXml/item118.xml"/><Relationship Id="rId4" Type="http://schemas.openxmlformats.org/officeDocument/2006/relationships/image" Target="../media/image31.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1.xml"/><Relationship Id="rId1" Type="http://schemas.openxmlformats.org/officeDocument/2006/relationships/customXml" Target="../../customXml/item104.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1.xml"/><Relationship Id="rId1" Type="http://schemas.openxmlformats.org/officeDocument/2006/relationships/customXml" Target="../../customXml/item11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customXml" Target="../../customXml/item21.xml"/><Relationship Id="rId4" Type="http://schemas.openxmlformats.org/officeDocument/2006/relationships/image" Target="../media/image6.jpe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1.xml"/><Relationship Id="rId1" Type="http://schemas.openxmlformats.org/officeDocument/2006/relationships/customXml" Target="../../customXml/item85.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1.xml"/><Relationship Id="rId1" Type="http://schemas.openxmlformats.org/officeDocument/2006/relationships/customXml" Target="../../customXml/item99.xml"/><Relationship Id="rId4" Type="http://schemas.openxmlformats.org/officeDocument/2006/relationships/image" Target="../media/image32.jpe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1.xml"/><Relationship Id="rId1" Type="http://schemas.openxmlformats.org/officeDocument/2006/relationships/customXml" Target="../../customXml/item10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1.xml"/><Relationship Id="rId1" Type="http://schemas.openxmlformats.org/officeDocument/2006/relationships/customXml" Target="../../customXml/item135.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1.xml"/><Relationship Id="rId1" Type="http://schemas.openxmlformats.org/officeDocument/2006/relationships/customXml" Target="../../customXml/item10.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1.xml"/><Relationship Id="rId1" Type="http://schemas.openxmlformats.org/officeDocument/2006/relationships/customXml" Target="../../customXml/item149.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1.xml"/><Relationship Id="rId1" Type="http://schemas.openxmlformats.org/officeDocument/2006/relationships/customXml" Target="../../customXml/item13.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1.xml"/><Relationship Id="rId1" Type="http://schemas.openxmlformats.org/officeDocument/2006/relationships/customXml" Target="../../customXml/item139.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1.xml"/><Relationship Id="rId1" Type="http://schemas.openxmlformats.org/officeDocument/2006/relationships/customXml" Target="../../customXml/item166.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1.xml"/><Relationship Id="rId1" Type="http://schemas.openxmlformats.org/officeDocument/2006/relationships/customXml" Target="../../customXml/item9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customXml" Target="../../customXml/item14.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1.xml"/><Relationship Id="rId1" Type="http://schemas.openxmlformats.org/officeDocument/2006/relationships/customXml" Target="../../customXml/item93.xml"/><Relationship Id="rId4" Type="http://schemas.openxmlformats.org/officeDocument/2006/relationships/image" Target="../media/image33.jpe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1.xml"/><Relationship Id="rId1" Type="http://schemas.openxmlformats.org/officeDocument/2006/relationships/customXml" Target="../../customXml/item35.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1.xml"/><Relationship Id="rId1" Type="http://schemas.openxmlformats.org/officeDocument/2006/relationships/customXml" Target="../../customXml/item137.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1.xml"/><Relationship Id="rId1" Type="http://schemas.openxmlformats.org/officeDocument/2006/relationships/customXml" Target="../../customXml/item23.xml"/><Relationship Id="rId4" Type="http://schemas.openxmlformats.org/officeDocument/2006/relationships/image" Target="../media/image34.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1.xml"/><Relationship Id="rId1" Type="http://schemas.openxmlformats.org/officeDocument/2006/relationships/customXml" Target="../../customXml/item117.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1.xml"/><Relationship Id="rId1" Type="http://schemas.openxmlformats.org/officeDocument/2006/relationships/customXml" Target="../../customXml/item165.xml"/><Relationship Id="rId4" Type="http://schemas.openxmlformats.org/officeDocument/2006/relationships/image" Target="../media/image35.jpe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1.xml"/><Relationship Id="rId1" Type="http://schemas.openxmlformats.org/officeDocument/2006/relationships/customXml" Target="../../customXml/item121.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1.xml"/><Relationship Id="rId1" Type="http://schemas.openxmlformats.org/officeDocument/2006/relationships/customXml" Target="../../customXml/item91.xml"/><Relationship Id="rId4" Type="http://schemas.openxmlformats.org/officeDocument/2006/relationships/image" Target="../media/image36.jpe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1.xml"/><Relationship Id="rId1" Type="http://schemas.openxmlformats.org/officeDocument/2006/relationships/customXml" Target="../../customXml/item113.xml"/><Relationship Id="rId4" Type="http://schemas.openxmlformats.org/officeDocument/2006/relationships/image" Target="../media/image37.jpe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1.xml"/><Relationship Id="rId1" Type="http://schemas.openxmlformats.org/officeDocument/2006/relationships/customXml" Target="../../customXml/item6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customXml" Target="../../customXml/item143.xml"/><Relationship Id="rId4" Type="http://schemas.openxmlformats.org/officeDocument/2006/relationships/image" Target="../media/image7.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1.xml"/><Relationship Id="rId1" Type="http://schemas.openxmlformats.org/officeDocument/2006/relationships/customXml" Target="../../customXml/item96.xml"/><Relationship Id="rId4" Type="http://schemas.openxmlformats.org/officeDocument/2006/relationships/image" Target="../media/image38.jpe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1.xml"/><Relationship Id="rId1" Type="http://schemas.openxmlformats.org/officeDocument/2006/relationships/customXml" Target="../../customXml/item79.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1.xml"/><Relationship Id="rId1" Type="http://schemas.openxmlformats.org/officeDocument/2006/relationships/customXml" Target="../../customXml/item89.xml"/><Relationship Id="rId4" Type="http://schemas.openxmlformats.org/officeDocument/2006/relationships/image" Target="../media/image39.jpe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1.xml"/><Relationship Id="rId1" Type="http://schemas.openxmlformats.org/officeDocument/2006/relationships/customXml" Target="../../customXml/item75.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1.xml"/><Relationship Id="rId1" Type="http://schemas.openxmlformats.org/officeDocument/2006/relationships/customXml" Target="../../customXml/item46.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1.xml"/><Relationship Id="rId1" Type="http://schemas.openxmlformats.org/officeDocument/2006/relationships/customXml" Target="../../customXml/item24.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1.xml"/><Relationship Id="rId1" Type="http://schemas.openxmlformats.org/officeDocument/2006/relationships/customXml" Target="../../customXml/item25.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1.xml"/><Relationship Id="rId1" Type="http://schemas.openxmlformats.org/officeDocument/2006/relationships/customXml" Target="../../customXml/item54.xml"/><Relationship Id="rId5" Type="http://schemas.openxmlformats.org/officeDocument/2006/relationships/image" Target="../media/image41.jpeg"/><Relationship Id="rId4" Type="http://schemas.openxmlformats.org/officeDocument/2006/relationships/image" Target="../media/image40.jpe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1.xml"/><Relationship Id="rId1" Type="http://schemas.openxmlformats.org/officeDocument/2006/relationships/customXml" Target="../../customXml/item71.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1.xml"/><Relationship Id="rId1" Type="http://schemas.openxmlformats.org/officeDocument/2006/relationships/customXml" Target="../../customXml/item4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customXml" Target="../../customXml/item26.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1.xml"/><Relationship Id="rId1" Type="http://schemas.openxmlformats.org/officeDocument/2006/relationships/customXml" Target="../../customXml/item43.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1.xml"/><Relationship Id="rId1" Type="http://schemas.openxmlformats.org/officeDocument/2006/relationships/customXml" Target="../../customXml/item105.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1.xml"/><Relationship Id="rId1" Type="http://schemas.openxmlformats.org/officeDocument/2006/relationships/customXml" Target="../../customXml/item34.xml"/><Relationship Id="rId4" Type="http://schemas.openxmlformats.org/officeDocument/2006/relationships/image" Target="../media/image42.jpe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1.xml"/><Relationship Id="rId1" Type="http://schemas.openxmlformats.org/officeDocument/2006/relationships/customXml" Target="../../customXml/item153.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1.xml"/><Relationship Id="rId1" Type="http://schemas.openxmlformats.org/officeDocument/2006/relationships/customXml" Target="../../customXml/item111.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1.xml"/><Relationship Id="rId1" Type="http://schemas.openxmlformats.org/officeDocument/2006/relationships/customXml" Target="../../customXml/item156.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1.xml"/><Relationship Id="rId1" Type="http://schemas.openxmlformats.org/officeDocument/2006/relationships/customXml" Target="../../customXml/item55.xml"/><Relationship Id="rId4" Type="http://schemas.openxmlformats.org/officeDocument/2006/relationships/image" Target="../media/image43.jpe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1.xml"/><Relationship Id="rId1" Type="http://schemas.openxmlformats.org/officeDocument/2006/relationships/customXml" Target="../../customXml/item36.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1.xml"/><Relationship Id="rId1" Type="http://schemas.openxmlformats.org/officeDocument/2006/relationships/customXml" Target="../../customXml/item106.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1.xml"/><Relationship Id="rId1" Type="http://schemas.openxmlformats.org/officeDocument/2006/relationships/customXml" Target="../../customXml/item1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5011362" y="1375645"/>
            <a:ext cx="2922059" cy="103075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40000"/>
              </a:lnSpc>
            </a:pPr>
            <a:r>
              <a:rPr kumimoji="1" lang="zh-CN" altLang="en-US" sz="2800" dirty="0">
                <a:solidFill>
                  <a:schemeClr val="bg1"/>
                </a:solidFill>
                <a:latin typeface="Microsoft YaHei"/>
                <a:ea typeface="Microsoft YaHei"/>
                <a:cs typeface="Microsoft YaHei"/>
              </a:rPr>
              <a:t>中考语文</a:t>
            </a:r>
            <a:br>
              <a:rPr kumimoji="1" lang="en-US" altLang="zh-CN" dirty="0">
                <a:solidFill>
                  <a:schemeClr val="bg1"/>
                </a:solidFill>
                <a:latin typeface="Microsoft YaHei"/>
                <a:ea typeface="Microsoft YaHei"/>
                <a:cs typeface="Microsoft YaHei"/>
              </a:rPr>
            </a:br>
            <a:r>
              <a:rPr kumimoji="1" lang="zh-CN" altLang="zh-CN" sz="1100" dirty="0">
                <a:solidFill>
                  <a:schemeClr val="bg1"/>
                </a:solidFill>
                <a:latin typeface="Microsoft YaHei"/>
                <a:ea typeface="Microsoft YaHei"/>
                <a:cs typeface="Microsoft YaHei"/>
              </a:rPr>
              <a:t>（</a:t>
            </a:r>
            <a:r>
              <a:rPr kumimoji="1" lang="zh-CN" altLang="en-US" sz="1100" dirty="0">
                <a:solidFill>
                  <a:schemeClr val="bg1"/>
                </a:solidFill>
                <a:latin typeface="Microsoft YaHei"/>
                <a:ea typeface="Microsoft YaHei"/>
                <a:cs typeface="Microsoft YaHei"/>
              </a:rPr>
              <a:t>湖南专用）</a:t>
            </a:r>
          </a:p>
        </p:txBody>
      </p:sp>
      <p:sp>
        <p:nvSpPr>
          <p:cNvPr id="6" name="标题 1"/>
          <p:cNvSpPr txBox="1">
            <a:spLocks/>
          </p:cNvSpPr>
          <p:nvPr/>
        </p:nvSpPr>
        <p:spPr>
          <a:xfrm>
            <a:off x="699350" y="3559867"/>
            <a:ext cx="7743202" cy="599764"/>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zh-CN" altLang="en-US" sz="2000" baseline="30000" dirty="0">
                <a:solidFill>
                  <a:srgbClr val="FFFF00"/>
                </a:solidFill>
                <a:latin typeface="Microsoft YaHei"/>
                <a:ea typeface="Microsoft YaHei"/>
                <a:cs typeface="Microsoft YaHei"/>
              </a:rPr>
              <a:t>专题八　综合性学习</a:t>
            </a:r>
            <a:endParaRPr kumimoji="1" lang="zh-CN" altLang="en-US" sz="2000" dirty="0">
              <a:solidFill>
                <a:srgbClr val="FFFF00"/>
              </a:solidFill>
              <a:latin typeface="Microsoft YaHei"/>
              <a:ea typeface="Microsoft YaHei"/>
              <a:cs typeface="Microsoft YaHei"/>
            </a:endParaRPr>
          </a:p>
        </p:txBody>
      </p:sp>
    </p:spTree>
    <p:extLst>
      <p:ext uri="{BB962C8B-B14F-4D97-AF65-F5344CB8AC3E}">
        <p14:creationId xmlns:p14="http://schemas.microsoft.com/office/powerpoint/2010/main" val="2014137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31940"/>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材料探究</a:t>
            </a:r>
          </a:p>
        </p:txBody>
      </p:sp>
      <p:sp>
        <p:nvSpPr>
          <p:cNvPr id="3" name="TextBox 2"/>
          <p:cNvSpPr txBox="1"/>
          <p:nvPr/>
        </p:nvSpPr>
        <p:spPr>
          <a:xfrm>
            <a:off x="720000" y="1233435"/>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(2020常德,6—7)阅读下面的材料,完成题目。(6分)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为全面把握湖南省中小学“停课不停学”在线教育教学基本情况,总结相关做法与经验,有关部门日前组</a:t>
            </a:r>
            <a:br>
              <a:rPr dirty="0"/>
            </a:br>
            <a:r>
              <a:rPr lang="zh-CN" altLang="en-US" sz="1417" kern="0" dirty="0">
                <a:solidFill>
                  <a:srgbClr val="000000"/>
                </a:solidFill>
                <a:latin typeface="Times New Roman" pitchFamily="65" charset="-122"/>
                <a:ea typeface="宋体" pitchFamily="65" charset="-122"/>
              </a:rPr>
              <a:t>织开展了有86万人参加的网络调查活动。根据调查,自2月3日省教育厅发布2020年春季延迟开学十条措</a:t>
            </a:r>
            <a:br>
              <a:rPr dirty="0"/>
            </a:br>
            <a:r>
              <a:rPr lang="zh-CN" altLang="en-US" sz="1417" kern="0" dirty="0">
                <a:solidFill>
                  <a:srgbClr val="000000"/>
                </a:solidFill>
                <a:latin typeface="Times New Roman" pitchFamily="65" charset="-122"/>
                <a:ea typeface="宋体" pitchFamily="65" charset="-122"/>
              </a:rPr>
              <a:t>施后,截至3月18日,全省开展“停课不停学”的中小学比例已达96%,开展居家学习的学生比例已达98.5%,</a:t>
            </a:r>
            <a:br>
              <a:rPr dirty="0"/>
            </a:br>
            <a:r>
              <a:rPr lang="zh-CN" altLang="en-US" sz="1417" kern="0" dirty="0">
                <a:solidFill>
                  <a:srgbClr val="000000"/>
                </a:solidFill>
                <a:latin typeface="Times New Roman" pitchFamily="65" charset="-122"/>
                <a:ea typeface="宋体" pitchFamily="65" charset="-122"/>
              </a:rPr>
              <a:t>基本实现了学校停课不停教和学生居家学习全覆盖。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疫情暴发的特殊形势,带来了教育教学各个方面的困难与挑战。据调查,各学校开展在线教学的准备明显</a:t>
            </a:r>
            <a:br>
              <a:rPr dirty="0"/>
            </a:br>
            <a:r>
              <a:rPr lang="zh-CN" altLang="en-US" sz="1417" kern="0" dirty="0">
                <a:solidFill>
                  <a:srgbClr val="000000"/>
                </a:solidFill>
                <a:latin typeface="Times New Roman" pitchFamily="65" charset="-122"/>
                <a:ea typeface="宋体" pitchFamily="65" charset="-122"/>
              </a:rPr>
              <a:t>不足。就我省而言,支持在线学习的网络环境和教学资源建设是推进教育信息化的突出短板。学生自主</a:t>
            </a:r>
            <a:br>
              <a:rPr dirty="0"/>
            </a:br>
            <a:r>
              <a:rPr lang="zh-CN" altLang="en-US" sz="1417" kern="0" dirty="0">
                <a:solidFill>
                  <a:srgbClr val="000000"/>
                </a:solidFill>
                <a:latin typeface="Times New Roman" pitchFamily="65" charset="-122"/>
                <a:ea typeface="宋体" pitchFamily="65" charset="-122"/>
              </a:rPr>
              <a:t>学习能力较差的问题也在疫情中充分暴露出来。这里面既有由中小学生年龄所决定的、在线教学很难达</a:t>
            </a:r>
            <a:endParaRPr lang="zh-CN" altLang="en-US" dirty="0"/>
          </a:p>
        </p:txBody>
      </p:sp>
    </p:spTree>
    <p:custDataLst>
      <p:custData r:id="rId1"/>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(2020湘西土家族苗族自治州,9)综合探究。(6分)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疫情期间,全国有多地开启了“助农直播带货”活动。6月7日晚,湖南卫视携手芒果扶贫云超市推出的</a:t>
            </a:r>
            <a:br>
              <a:rPr dirty="0"/>
            </a:br>
            <a:r>
              <a:rPr lang="zh-CN" altLang="en-US" sz="1417" kern="0" dirty="0">
                <a:solidFill>
                  <a:srgbClr val="000000"/>
                </a:solidFill>
                <a:latin typeface="Times New Roman" pitchFamily="65" charset="-122"/>
                <a:ea typeface="宋体" pitchFamily="65" charset="-122"/>
              </a:rPr>
              <a:t>《出手吧,兄弟!》特别节目,为湖南贫困地区农产品“直播带货”火遍全国。两个多小时的“直播带货”</a:t>
            </a:r>
            <a:br>
              <a:rPr dirty="0"/>
            </a:br>
            <a:r>
              <a:rPr lang="zh-CN" altLang="en-US" sz="1417" kern="0" dirty="0">
                <a:solidFill>
                  <a:srgbClr val="000000"/>
                </a:solidFill>
                <a:latin typeface="Times New Roman" pitchFamily="65" charset="-122"/>
                <a:ea typeface="宋体" pitchFamily="65" charset="-122"/>
              </a:rPr>
              <a:t>活动中,经“天天兄弟”、海清等艺人大力推荐,吉首王婆泡菜大卖特卖,6分钟销售16万份订单。吉首王</a:t>
            </a:r>
            <a:br>
              <a:rPr dirty="0"/>
            </a:br>
            <a:r>
              <a:rPr lang="zh-CN" altLang="en-US" sz="1417" kern="0" dirty="0">
                <a:solidFill>
                  <a:srgbClr val="000000"/>
                </a:solidFill>
                <a:latin typeface="Times New Roman" pitchFamily="65" charset="-122"/>
                <a:ea typeface="宋体" pitchFamily="65" charset="-122"/>
              </a:rPr>
              <a:t>婆泡菜与来自隆回县的龙牙百合等农产品销售火爆。超1亿观众通过湖南卫视、拼多多等平台全程参与,</a:t>
            </a:r>
            <a:br>
              <a:rPr dirty="0"/>
            </a:br>
            <a:r>
              <a:rPr lang="zh-CN" altLang="en-US" sz="1417" kern="0" dirty="0">
                <a:solidFill>
                  <a:srgbClr val="000000"/>
                </a:solidFill>
                <a:latin typeface="Times New Roman" pitchFamily="65" charset="-122"/>
                <a:ea typeface="宋体" pitchFamily="65" charset="-122"/>
              </a:rPr>
              <a:t>活动带货1.02亿元。湘西农产品搭上直播带货快车,走出湘西、走出湖南、走向全国。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(1)如果你是这次活动的主播,请用几句话推介湘西最具特色的一种农产品。(2分)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(2)请你帮助农民再设计一个活动推销农产品。(1分)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(3)现在直播带货越来越火,有人肯定也有人反对,对此你有什么看法?(3分)</a:t>
            </a:r>
            <a:endParaRPr lang="zh-CN" altLang="en-US" dirty="0"/>
          </a:p>
        </p:txBody>
      </p:sp>
    </p:spTree>
    <p:custDataLst>
      <p:custData r:id="rId1"/>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841363"/>
            <a:ext cx="8520461" cy="3638176"/>
            <a:chOff x="720000" y="841363"/>
            <a:chExt cx="8520461" cy="3638176"/>
          </a:xfrm>
        </p:grpSpPr>
        <p:sp>
          <p:nvSpPr>
            <p:cNvPr id="2" name="TextBox 2"/>
            <p:cNvSpPr txBox="1"/>
            <p:nvPr/>
          </p:nvSpPr>
          <p:spPr>
            <a:xfrm>
              <a:off x="720000" y="841363"/>
              <a:ext cx="8505000" cy="298389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(1)(示例1)保靖黄金茶,是古老珍稀的地方茶树品种资源,有“一两黄金一两茶”之誉。产品滋味醇</a:t>
              </a:r>
              <a:br>
                <a:rPr dirty="0"/>
              </a:br>
              <a:r>
                <a:rPr lang="zh-CN" altLang="en-US" sz="1417" kern="0" dirty="0">
                  <a:solidFill>
                    <a:srgbClr val="000000"/>
                  </a:solidFill>
                  <a:latin typeface="Times New Roman" pitchFamily="65" charset="-122"/>
                  <a:ea typeface="宋体" pitchFamily="65" charset="-122"/>
                </a:rPr>
                <a:t>爽,浓而不苦,乃馈赠亲友的上选佳品。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(示例2)湘西猕猴桃营养价值高,含有丰富的矿物质,果肉黄绿色,甜酸适度,风味纯正,清香可口。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(示例3)湘西腊肉,一种具有地方特色风味的食品,既是湘西人民款待贵客的佳肴,也是亲友之间馈赠的佳品。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(椪柑、毛尖、糍粑等皆可)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(2)(示例)农博会、美食节、广告促销、平台推广、进社区</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(写出一个即可)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(3)利:①直播购物的及时性、互动性强。②节省了用户时间。③价格更优惠。④给一些需要创业的人提</a:t>
              </a:r>
              <a:br>
                <a:rPr dirty="0"/>
              </a:br>
              <a:r>
                <a:rPr lang="zh-CN" altLang="en-US" sz="1417" kern="0" dirty="0">
                  <a:solidFill>
                    <a:srgbClr val="000000"/>
                  </a:solidFill>
                  <a:latin typeface="Times New Roman" pitchFamily="65" charset="-122"/>
                  <a:ea typeface="宋体" pitchFamily="65" charset="-122"/>
                </a:rPr>
                <a:t>供了一个全新的舞台,无需实体店投入,无需开网店,大大节省前期投入。⑤从自助搜索到实时导购。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弊:①货品质量难以保障,虚假宣传问题凸显。②带货的产品也非常有局限性。③行业规范还不到位。④</a:t>
              </a:r>
              <a:endParaRPr lang="zh-CN" altLang="en-US" dirty="0"/>
            </a:p>
          </p:txBody>
        </p:sp>
        <p:sp>
          <p:nvSpPr>
            <p:cNvPr id="3" name="TextBox 2"/>
            <p:cNvSpPr txBox="1"/>
            <p:nvPr/>
          </p:nvSpPr>
          <p:spPr>
            <a:xfrm>
              <a:off x="735461" y="3825257"/>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对于商家而言,特别是品牌商家,这样操作会对品牌造成损害,发现产品其他通道卖不动了,继而继续直播带</a:t>
              </a:r>
              <a:br>
                <a:rPr dirty="0"/>
              </a:br>
              <a:r>
                <a:rPr lang="zh-CN" altLang="en-US" sz="1417" kern="0" dirty="0">
                  <a:solidFill>
                    <a:srgbClr val="000000"/>
                  </a:solidFill>
                  <a:latin typeface="Times New Roman" pitchFamily="65" charset="-122"/>
                  <a:ea typeface="宋体" pitchFamily="65" charset="-122"/>
                </a:rPr>
                <a:t>货,利润降低,品牌影响力逐步下降,形成恶性循环。(每点一分,答对三点给满分)</a:t>
              </a:r>
              <a:endParaRPr lang="zh-CN" altLang="en-US" dirty="0"/>
            </a:p>
          </p:txBody>
        </p:sp>
      </p:grpSp>
    </p:spTree>
    <p:custDataLst>
      <p:custData r:id="rId1"/>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007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(1)本题考查学生的表达能力。选取自己最熟悉的湘西农产品,表达其优点(色、香、味等)即可。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(2)本题考查学生的活动策划能力。开展的活动具有可行性即可。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(3)本题考查学生辩证看待事物的能力。根据自己的认知和生活实践,列出优点和弊端,言之有理即可。</a:t>
            </a:r>
            <a:endParaRPr lang="zh-CN" altLang="en-US" dirty="0"/>
          </a:p>
        </p:txBody>
      </p:sp>
    </p:spTree>
    <p:custDataLst>
      <p:custData r:id="rId1"/>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698487"/>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(2020湘潭,5)“大江班”响应学校号召,开展“阅读吧,大江少年”读书活动,你积极参与了这次活动。(8</a:t>
            </a:r>
            <a:br>
              <a:rPr dirty="0"/>
            </a:br>
            <a:r>
              <a:rPr lang="zh-CN" altLang="en-US" sz="1417" kern="0" dirty="0">
                <a:solidFill>
                  <a:srgbClr val="000000"/>
                </a:solidFill>
                <a:latin typeface="Times New Roman" pitchFamily="65" charset="-122"/>
                <a:ea typeface="宋体" pitchFamily="65" charset="-122"/>
              </a:rPr>
              <a:t>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(1)主持人、“大江班”语文课代表小雯同学在开场发言时谈到了“社会的阅读现状”,并用幻灯片展示</a:t>
            </a:r>
            <a:br>
              <a:rPr dirty="0"/>
            </a:br>
            <a:r>
              <a:rPr lang="zh-CN" altLang="en-US" sz="1417" kern="0" dirty="0">
                <a:solidFill>
                  <a:srgbClr val="000000"/>
                </a:solidFill>
                <a:latin typeface="Times New Roman" pitchFamily="65" charset="-122"/>
                <a:ea typeface="宋体" pitchFamily="65" charset="-122"/>
              </a:rPr>
              <a:t>了一张来自《2019年全国国民阅读调查报告》的图表(见下)。小雯同学问大家:这个图表反映出来的国民</a:t>
            </a:r>
            <a:br>
              <a:rPr dirty="0"/>
            </a:br>
            <a:r>
              <a:rPr lang="zh-CN" altLang="en-US" sz="1417" kern="0" dirty="0">
                <a:solidFill>
                  <a:srgbClr val="000000"/>
                </a:solidFill>
                <a:latin typeface="Times New Roman" pitchFamily="65" charset="-122"/>
                <a:ea typeface="宋体" pitchFamily="65" charset="-122"/>
              </a:rPr>
              <a:t>阅读现状的主要问题是什么?</a:t>
            </a:r>
            <a:endParaRPr lang="zh-CN" altLang="en-US" dirty="0"/>
          </a:p>
          <a:p>
            <a:pPr marL="0" indent="0" eaLnBrk="0" latinLnBrk="1" hangingPunct="0">
              <a:lnSpc>
                <a:spcPct val="150000"/>
              </a:lnSpc>
              <a:spcBef>
                <a:spcPts val="141"/>
              </a:spcBef>
              <a:buNone/>
            </a:pPr>
            <a:r>
              <a:rPr lang="zh-CN" altLang="en-US" sz="8818" kern="0" spc="19081" dirty="0">
                <a:solidFill>
                  <a:srgbClr val="000000"/>
                </a:solidFill>
                <a:latin typeface="Times New Roman" pitchFamily="65" charset="-122"/>
                <a:ea typeface="宋体" pitchFamily="65" charset="-122"/>
              </a:rPr>
              <a:t> </a:t>
            </a:r>
            <a:endParaRPr lang="zh-CN" altLang="en-US" dirty="0"/>
          </a:p>
        </p:txBody>
      </p:sp>
      <p:pic>
        <p:nvPicPr>
          <p:cNvPr id="3" name="图片 3" descr="textimage42.jpeg"/>
          <p:cNvPicPr>
            <a:picLocks noChangeAspect="1"/>
          </p:cNvPicPr>
          <p:nvPr/>
        </p:nvPicPr>
        <p:blipFill>
          <a:blip r:embed="rId4"/>
          <a:stretch>
            <a:fillRect/>
          </a:stretch>
        </p:blipFill>
        <p:spPr>
          <a:xfrm>
            <a:off x="2428860" y="2441099"/>
            <a:ext cx="3543300" cy="2428875"/>
          </a:xfrm>
          <a:prstGeom prst="rect">
            <a:avLst/>
          </a:prstGeom>
        </p:spPr>
      </p:pic>
    </p:spTree>
    <p:custDataLst>
      <p:custData r:id="rId1"/>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小雯同学问到的这个问题,你心里的回答是: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(2)班上的“读书大王”致远同学作了个简短的发言:“语文老师总是要我们读书,说‘阅读是有意义</a:t>
            </a:r>
            <a:br>
              <a:rPr dirty="0"/>
            </a:br>
            <a:r>
              <a:rPr lang="zh-CN" altLang="en-US" sz="1417" kern="0" dirty="0">
                <a:solidFill>
                  <a:srgbClr val="000000"/>
                </a:solidFill>
                <a:latin typeface="Times New Roman" pitchFamily="65" charset="-122"/>
                <a:ea typeface="宋体" pitchFamily="65" charset="-122"/>
              </a:rPr>
              <a:t>的’。我回家问爸爸:‘阅读有什么用啊?’爸爸递给我这幅漫画(见下),说:‘孩子,漫画中那个人说的话,</a:t>
            </a:r>
            <a:br>
              <a:rPr dirty="0"/>
            </a:br>
            <a:r>
              <a:rPr lang="zh-CN" altLang="en-US" sz="1417" kern="0" dirty="0">
                <a:solidFill>
                  <a:srgbClr val="000000"/>
                </a:solidFill>
                <a:latin typeface="Times New Roman" pitchFamily="65" charset="-122"/>
                <a:ea typeface="宋体" pitchFamily="65" charset="-122"/>
              </a:rPr>
              <a:t>就是你问题的答案。’亲爱的同学们,你猜我看到的那句话是什么呢?”</a:t>
            </a:r>
            <a:endParaRPr lang="zh-CN" altLang="en-US" dirty="0"/>
          </a:p>
        </p:txBody>
      </p:sp>
      <p:pic>
        <p:nvPicPr>
          <p:cNvPr id="3" name="图片 3" descr="textimage43.jpeg"/>
          <p:cNvPicPr>
            <a:picLocks noChangeAspect="1"/>
          </p:cNvPicPr>
          <p:nvPr/>
        </p:nvPicPr>
        <p:blipFill>
          <a:blip r:embed="rId4"/>
          <a:stretch>
            <a:fillRect/>
          </a:stretch>
        </p:blipFill>
        <p:spPr>
          <a:xfrm>
            <a:off x="2928926" y="2364346"/>
            <a:ext cx="2316636" cy="1834603"/>
          </a:xfrm>
          <a:prstGeom prst="rect">
            <a:avLst/>
          </a:prstGeom>
        </p:spPr>
      </p:pic>
    </p:spTree>
    <p:custDataLst>
      <p:custData r:id="rId1"/>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0000" y="841363"/>
            <a:ext cx="8505000" cy="3923520"/>
            <a:chOff x="720000" y="841363"/>
            <a:chExt cx="8505000" cy="3923520"/>
          </a:xfrm>
        </p:grpSpPr>
        <p:sp>
          <p:nvSpPr>
            <p:cNvPr id="2" name="TextBox 2"/>
            <p:cNvSpPr txBox="1"/>
            <p:nvPr/>
          </p:nvSpPr>
          <p:spPr>
            <a:xfrm>
              <a:off x="720000" y="841363"/>
              <a:ext cx="8505000" cy="994247"/>
            </a:xfrm>
            <a:prstGeom prst="rect">
              <a:avLst/>
            </a:prstGeom>
            <a:noFill/>
          </p:spPr>
          <p:txBody>
            <a:bodyPr wrap="square" lIns="0" tIns="0" rIns="0" bIns="0" rtlCol="0">
              <a:spAutoFit/>
            </a:bodyPr>
            <a:lstStyle/>
            <a:p>
              <a:pPr marL="0" indent="0"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你会心一笑,举手回答:“报告大王,我猜这句话是: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(3)学习委员发言了:“亲爱的同学们,课本中推荐了名著阅读。大家看这张图片(见下),谁能说说这张图片</a:t>
              </a:r>
              <a:br>
                <a:rPr dirty="0"/>
              </a:br>
              <a:r>
                <a:rPr lang="zh-CN" altLang="en-US" sz="1417" kern="0" dirty="0">
                  <a:solidFill>
                    <a:srgbClr val="000000"/>
                  </a:solidFill>
                  <a:latin typeface="Times New Roman" pitchFamily="65" charset="-122"/>
                  <a:ea typeface="宋体" pitchFamily="65" charset="-122"/>
                </a:rPr>
                <a:t>取材于哪部作品?图片中表现的是什么故事情节?”</a:t>
              </a:r>
              <a:endParaRPr lang="zh-CN" altLang="en-US" dirty="0"/>
            </a:p>
          </p:txBody>
        </p:sp>
        <p:sp>
          <p:nvSpPr>
            <p:cNvPr id="4" name="TextBox 2"/>
            <p:cNvSpPr txBox="1"/>
            <p:nvPr/>
          </p:nvSpPr>
          <p:spPr>
            <a:xfrm>
              <a:off x="720000" y="1484305"/>
              <a:ext cx="8505000" cy="328057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7316" kern="0" spc="10908"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264"/>
                </a:spcBef>
                <a:buNone/>
              </a:pPr>
              <a:r>
                <a:rPr lang="zh-CN" altLang="en-US" sz="1417" kern="0" dirty="0">
                  <a:solidFill>
                    <a:srgbClr val="000000"/>
                  </a:solidFill>
                  <a:latin typeface="Times New Roman" pitchFamily="65" charset="-122"/>
                  <a:ea typeface="宋体" pitchFamily="65" charset="-122"/>
                </a:rPr>
                <a:t>甄思维同学抢先举手回答:“</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(4)轮到你发言了。你说:“说到‘阅读’,我想起了不久前读到的一则新闻。”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据《新京报》、新华社报道,2020年6月24日东莞图书馆“读者留言表”中,有署名“湖北农民工吴桂春”</a:t>
              </a:r>
              <a:br>
                <a:rPr dirty="0"/>
              </a:br>
              <a:r>
                <a:rPr lang="zh-CN" altLang="en-US" sz="1417" kern="0" dirty="0">
                  <a:solidFill>
                    <a:srgbClr val="000000"/>
                  </a:solidFill>
                  <a:latin typeface="Times New Roman" pitchFamily="65" charset="-122"/>
                  <a:ea typeface="宋体" pitchFamily="65" charset="-122"/>
                </a:rPr>
                <a:t>的一页:</a:t>
              </a:r>
              <a:endParaRPr lang="zh-CN" altLang="en-US" dirty="0"/>
            </a:p>
          </p:txBody>
        </p:sp>
        <p:pic>
          <p:nvPicPr>
            <p:cNvPr id="5" name="图片 3" descr="textimage44.jpeg"/>
            <p:cNvPicPr>
              <a:picLocks noChangeAspect="1"/>
            </p:cNvPicPr>
            <p:nvPr/>
          </p:nvPicPr>
          <p:blipFill>
            <a:blip r:embed="rId4"/>
            <a:stretch>
              <a:fillRect/>
            </a:stretch>
          </p:blipFill>
          <p:spPr>
            <a:xfrm>
              <a:off x="3929058" y="1907363"/>
              <a:ext cx="1686261" cy="1450323"/>
            </a:xfrm>
            <a:prstGeom prst="rect">
              <a:avLst/>
            </a:prstGeom>
          </p:spPr>
        </p:pic>
      </p:grpSp>
    </p:spTree>
    <p:custDataLst>
      <p:custData r:id="rId1"/>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698487"/>
            <a:ext cx="8505000" cy="1988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我来东莞十七年,其中来图书馆看书有十二年。书能明理,对人百益无一害的唯书也。今年疫情</a:t>
            </a:r>
            <a:br>
              <a:rPr dirty="0"/>
            </a:br>
            <a:r>
              <a:rPr lang="zh-CN" altLang="en-US" sz="1417" kern="0" dirty="0">
                <a:solidFill>
                  <a:srgbClr val="000000"/>
                </a:solidFill>
                <a:latin typeface="Times New Roman" pitchFamily="65" charset="-122"/>
                <a:ea typeface="宋体" pitchFamily="65" charset="-122"/>
              </a:rPr>
              <a:t>让好多产业倒闭,农民工也无事可做了,选择了回乡。想起这些年的生活,最好的地方就是图书馆了。虽万</a:t>
            </a:r>
            <a:br>
              <a:rPr dirty="0"/>
            </a:br>
            <a:r>
              <a:rPr lang="zh-CN" altLang="en-US" sz="1417" kern="0" dirty="0">
                <a:solidFill>
                  <a:srgbClr val="000000"/>
                </a:solidFill>
                <a:latin typeface="Times New Roman" pitchFamily="65" charset="-122"/>
                <a:ea typeface="宋体" pitchFamily="65" charset="-122"/>
              </a:rPr>
              <a:t>般不舍,然生活所迫,余生永不忘你,东莞图书馆。愿你越办越兴旺。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东莞图书馆在其官方微博上,及时转发了吴桂春在“读者留言表”上留言的图片,并作了简短而又温情的</a:t>
            </a:r>
            <a:br>
              <a:rPr dirty="0"/>
            </a:br>
            <a:r>
              <a:rPr lang="zh-CN" altLang="en-US" sz="1417" kern="0" dirty="0">
                <a:solidFill>
                  <a:srgbClr val="000000"/>
                </a:solidFill>
                <a:latin typeface="Times New Roman" pitchFamily="65" charset="-122"/>
                <a:ea typeface="宋体" pitchFamily="65" charset="-122"/>
              </a:rPr>
              <a:t>回复。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你问大家:“如果你是东莞图书馆的工作人员,会在微博上回复一段怎样‘简短而又温情’的话?”(2分)</a:t>
            </a:r>
            <a:endParaRPr lang="zh-CN" altLang="en-US" dirty="0"/>
          </a:p>
        </p:txBody>
      </p:sp>
      <p:sp>
        <p:nvSpPr>
          <p:cNvPr id="3" name="TextBox 2"/>
          <p:cNvSpPr txBox="1"/>
          <p:nvPr/>
        </p:nvSpPr>
        <p:spPr>
          <a:xfrm>
            <a:off x="720000" y="2681856"/>
            <a:ext cx="8505000" cy="229114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(1)国民平均每天在互联网和手机上进行阅读的时间相对较长,而阅读图书、报纸、期刊的平均时</a:t>
            </a:r>
            <a:br>
              <a:rPr dirty="0"/>
            </a:br>
            <a:r>
              <a:rPr lang="zh-CN" altLang="en-US" sz="1417" kern="0" dirty="0">
                <a:solidFill>
                  <a:srgbClr val="000000"/>
                </a:solidFill>
                <a:latin typeface="Times New Roman" pitchFamily="65" charset="-122"/>
                <a:ea typeface="宋体" pitchFamily="65" charset="-122"/>
              </a:rPr>
              <a:t>长明显较短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(2)我看得更远了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(3)取材于《西游记》,表现的是孙悟空三调芭蕉扇的故事情节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(4)(示例)图书馆里安静的一角,我们总能看到你专注阅读的身影。十二载如一日的潜心阅读,你用实际行</a:t>
            </a:r>
            <a:br>
              <a:rPr dirty="0"/>
            </a:br>
            <a:r>
              <a:rPr lang="zh-CN" altLang="en-US" sz="1417" kern="0" dirty="0">
                <a:solidFill>
                  <a:srgbClr val="000000"/>
                </a:solidFill>
                <a:latin typeface="Times New Roman" pitchFamily="65" charset="-122"/>
                <a:ea typeface="宋体" pitchFamily="65" charset="-122"/>
              </a:rPr>
              <a:t>动诠释出“执着”与“坚韧”的真谛。“不忘初心,方得始终”,祝福你的人生永远有书相伴,祝福你的生</a:t>
            </a:r>
            <a:br>
              <a:rPr dirty="0"/>
            </a:br>
            <a:r>
              <a:rPr lang="zh-CN" altLang="en-US" sz="1417" kern="0" dirty="0">
                <a:solidFill>
                  <a:srgbClr val="000000"/>
                </a:solidFill>
                <a:latin typeface="Times New Roman" pitchFamily="65" charset="-122"/>
                <a:ea typeface="宋体" pitchFamily="65" charset="-122"/>
              </a:rPr>
              <a:t>活永远幸福安康。</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328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(1)本题考查学生概括表格信息的能力。表格的标题是“2019年国民每天接触媒介主体平均用时</a:t>
            </a:r>
            <a:br>
              <a:rPr dirty="0"/>
            </a:br>
            <a:r>
              <a:rPr lang="zh-CN" altLang="en-US" sz="1417" kern="0" dirty="0">
                <a:solidFill>
                  <a:srgbClr val="000000"/>
                </a:solidFill>
                <a:latin typeface="Times New Roman" pitchFamily="65" charset="-122"/>
                <a:ea typeface="宋体" pitchFamily="65" charset="-122"/>
              </a:rPr>
              <a:t>统计”,表格中,采用互联网和手机阅读的时间远远多于图书、报纸、期刑等传统方式。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(2)本题考查学生挖掘漫画寓意的能力。该漫画中讲话的那个人站在写有“读书”二字的高处,和边上的</a:t>
            </a:r>
            <a:br>
              <a:rPr dirty="0"/>
            </a:br>
            <a:r>
              <a:rPr lang="zh-CN" altLang="en-US" sz="1417" kern="0" dirty="0">
                <a:solidFill>
                  <a:srgbClr val="000000"/>
                </a:solidFill>
                <a:latin typeface="Times New Roman" pitchFamily="65" charset="-122"/>
                <a:ea typeface="宋体" pitchFamily="65" charset="-122"/>
              </a:rPr>
              <a:t>人相比显然要高出很多,其视野也要广阔不少,该漫画的寓意显而易见:阅读让人站得高,看得远。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(3)本题考查学生名著阅读的能力。平时要加强积累。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(4)本题考查学生表达得体的能力。作为图书馆工作人员,要对爱好阅读者表示肯定和祝福,要体现出“简</a:t>
            </a:r>
            <a:br>
              <a:rPr dirty="0"/>
            </a:br>
            <a:r>
              <a:rPr lang="zh-CN" altLang="en-US" sz="1417" kern="0" dirty="0">
                <a:solidFill>
                  <a:srgbClr val="000000"/>
                </a:solidFill>
                <a:latin typeface="Times New Roman" pitchFamily="65" charset="-122"/>
                <a:ea typeface="宋体" pitchFamily="65" charset="-122"/>
              </a:rPr>
              <a:t>短”“温情”。</a:t>
            </a:r>
            <a:endParaRPr lang="zh-CN" altLang="en-US" dirty="0"/>
          </a:p>
        </p:txBody>
      </p:sp>
    </p:spTree>
    <p:custDataLst>
      <p:custData r:id="rId1"/>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862462"/>
            <a:ext cx="8505000" cy="338682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(2020邵阳,26)综合实践。(5分)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某学校九年级举行“趣味语文”实践活动,请你参加。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(1)下面是学校教研室拟写的活动通知,其中有两处不足,请你指出来。(2分)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通　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兹定于6月1日上午10点,举行“趣味语文”活动,请全体九年级同学准时参加。</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2020年5月30日</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教研室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不足之处: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a:t>
            </a:r>
            <a:r>
              <a:rPr lang="zh-CN" altLang="en-US" sz="1417" u="sng" kern="0" dirty="0">
                <a:solidFill>
                  <a:srgbClr val="000000"/>
                </a:solidFill>
                <a:latin typeface="Times New Roman" pitchFamily="65" charset="-122"/>
                <a:ea typeface="宋体" pitchFamily="65" charset="-122"/>
              </a:rPr>
              <a:t>                                             </a:t>
            </a:r>
            <a:endParaRPr lang="zh-CN" altLang="en-US"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②</a:t>
            </a:r>
            <a:r>
              <a:rPr lang="zh-CN" altLang="en-US" sz="1417" u="sng" kern="0" dirty="0">
                <a:solidFill>
                  <a:srgbClr val="000000"/>
                </a:solidFill>
                <a:latin typeface="Times New Roman" pitchFamily="65" charset="-122"/>
                <a:ea typeface="宋体" pitchFamily="65" charset="-122"/>
              </a:rPr>
              <a:t>                                             </a:t>
            </a:r>
            <a:endParaRPr lang="zh-CN" altLang="en-US" sz="1600" dirty="0"/>
          </a:p>
        </p:txBody>
      </p:sp>
    </p:spTree>
    <p:custDataLst>
      <p:custData r:id="rId1"/>
    </p:custData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3825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(2)“趣味语文”活动中有一个“用数字表情感”的环节。请你仿照例句从0~9这十个数字中任选一个,发</a:t>
            </a:r>
            <a:br>
              <a:rPr dirty="0"/>
            </a:br>
            <a:r>
              <a:rPr lang="zh-CN" altLang="en-US" sz="1417" kern="0" dirty="0">
                <a:solidFill>
                  <a:srgbClr val="000000"/>
                </a:solidFill>
                <a:latin typeface="Times New Roman" pitchFamily="65" charset="-122"/>
                <a:ea typeface="宋体" pitchFamily="65" charset="-122"/>
              </a:rPr>
              <a:t>挥想象,说出这个数字代表的情感。(1分)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例:“1”希望你长成一棵参天大树,坚忍不拔。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(3)下图是率率的微信头像,请你说出它的构图要素,并根据图片含义帮他取一个别致的昵称。(2分)</a:t>
            </a:r>
            <a:endParaRPr lang="zh-CN" altLang="en-US" dirty="0"/>
          </a:p>
          <a:p>
            <a:pPr marL="0" indent="0" eaLnBrk="0" latinLnBrk="1" hangingPunct="0">
              <a:lnSpc>
                <a:spcPct val="150000"/>
              </a:lnSpc>
              <a:spcBef>
                <a:spcPts val="141"/>
              </a:spcBef>
              <a:buNone/>
            </a:pPr>
            <a:r>
              <a:rPr lang="zh-CN" altLang="en-US" sz="8818" kern="0" spc="33856" dirty="0">
                <a:solidFill>
                  <a:srgbClr val="000000"/>
                </a:solidFill>
                <a:latin typeface="Times New Roman" pitchFamily="65" charset="-122"/>
                <a:ea typeface="宋体" pitchFamily="65" charset="-122"/>
              </a:rPr>
              <a:t> </a:t>
            </a:r>
            <a:endParaRPr lang="zh-CN" altLang="en-US" dirty="0"/>
          </a:p>
        </p:txBody>
      </p:sp>
      <p:pic>
        <p:nvPicPr>
          <p:cNvPr id="3" name="图片 3" descr="textimage45.jpeg"/>
          <p:cNvPicPr>
            <a:picLocks noChangeAspect="1"/>
          </p:cNvPicPr>
          <p:nvPr/>
        </p:nvPicPr>
        <p:blipFill>
          <a:blip r:embed="rId4"/>
          <a:stretch>
            <a:fillRect/>
          </a:stretch>
        </p:blipFill>
        <p:spPr>
          <a:xfrm>
            <a:off x="2428860" y="2272007"/>
            <a:ext cx="4143404" cy="1856886"/>
          </a:xfrm>
          <a:prstGeom prst="rect">
            <a:avLst/>
          </a:prstGeom>
        </p:spPr>
      </p:pic>
      <p:sp>
        <p:nvSpPr>
          <p:cNvPr id="4" name="TextBox 2"/>
          <p:cNvSpPr txBox="1"/>
          <p:nvPr/>
        </p:nvSpPr>
        <p:spPr>
          <a:xfrm>
            <a:off x="720000" y="4129395"/>
            <a:ext cx="8505000" cy="629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构图要素:</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昵称:</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(不超过5个字)</a:t>
            </a:r>
            <a:endParaRPr lang="zh-CN" altLang="en-US" dirty="0"/>
          </a:p>
        </p:txBody>
      </p:sp>
    </p:spTree>
    <p:custDataLst>
      <p:custData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65958"/>
            <a:ext cx="8505000" cy="1648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到面对面教学效果的客观因素,又有改变学生现有学习习惯的主观因素。从深层次看,当前出现的问题是</a:t>
            </a:r>
            <a:br>
              <a:rPr dirty="0"/>
            </a:br>
            <a:r>
              <a:rPr lang="zh-CN" altLang="en-US" sz="1417" kern="0" dirty="0">
                <a:solidFill>
                  <a:srgbClr val="000000"/>
                </a:solidFill>
                <a:latin typeface="Times New Roman" pitchFamily="65" charset="-122"/>
                <a:ea typeface="宋体" pitchFamily="65" charset="-122"/>
              </a:rPr>
              <a:t>被动学习向主动学习转变中的“阵痛”,只有通过改变教与学的方式来解决。在线教育教学对家庭配合</a:t>
            </a:r>
            <a:br>
              <a:rPr dirty="0"/>
            </a:br>
            <a:r>
              <a:rPr lang="zh-CN" altLang="en-US" sz="1417" kern="0" dirty="0">
                <a:solidFill>
                  <a:srgbClr val="000000"/>
                </a:solidFill>
                <a:latin typeface="Times New Roman" pitchFamily="65" charset="-122"/>
                <a:ea typeface="宋体" pitchFamily="65" charset="-122"/>
              </a:rPr>
              <a:t>要求很高,这涉及家庭学习环境和家长的认知、文化程度、时间精力等一系列问题。如何进一步密切家</a:t>
            </a:r>
            <a:br>
              <a:rPr dirty="0"/>
            </a:br>
            <a:r>
              <a:rPr lang="zh-CN" altLang="en-US" sz="1417" kern="0" dirty="0">
                <a:solidFill>
                  <a:srgbClr val="000000"/>
                </a:solidFill>
                <a:latin typeface="Times New Roman" pitchFamily="65" charset="-122"/>
                <a:ea typeface="宋体" pitchFamily="65" charset="-122"/>
              </a:rPr>
              <a:t>校沟通协作,积极解决在线学习条件的实际问题和实际困难,是今后开展在线教育教学要面对的重点任务。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a:t>
            </a:r>
            <a:endParaRPr lang="zh-CN" altLang="en-US" dirty="0"/>
          </a:p>
        </p:txBody>
      </p:sp>
      <p:graphicFrame>
        <p:nvGraphicFramePr>
          <p:cNvPr id="3" name="表格 2"/>
          <p:cNvGraphicFramePr>
            <a:graphicFrameLocks noGrp="1"/>
          </p:cNvGraphicFramePr>
          <p:nvPr/>
        </p:nvGraphicFramePr>
        <p:xfrm>
          <a:off x="720000" y="2501799"/>
          <a:ext cx="7740000" cy="1911464"/>
        </p:xfrm>
        <a:graphic>
          <a:graphicData uri="http://schemas.openxmlformats.org/drawingml/2006/table">
            <a:tbl>
              <a:tblPr/>
              <a:tblGrid>
                <a:gridCol w="3870000">
                  <a:extLst>
                    <a:ext uri="{9D8B030D-6E8A-4147-A177-3AD203B41FA5}">
                      <a16:colId xmlns:a16="http://schemas.microsoft.com/office/drawing/2014/main" val="20000"/>
                    </a:ext>
                  </a:extLst>
                </a:gridCol>
                <a:gridCol w="3870000">
                  <a:extLst>
                    <a:ext uri="{9D8B030D-6E8A-4147-A177-3AD203B41FA5}">
                      <a16:colId xmlns:a16="http://schemas.microsoft.com/office/drawing/2014/main" val="20001"/>
                    </a:ext>
                  </a:extLst>
                </a:gridCol>
              </a:tblGrid>
              <a:tr h="393996">
                <a:tc gridSpan="2">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全省中小学“停课不停学”的累计比例</a:t>
                      </a:r>
                    </a:p>
                  </a:txBody>
                  <a:tcPr marL="45720" marR="45720"/>
                </a:tc>
                <a:tc hMerge="1">
                  <a:txBody>
                    <a:bodyPr/>
                    <a:lstStyle/>
                    <a:p>
                      <a:pPr eaLnBrk="0" latinLnBrk="1" hangingPunct="0"/>
                      <a:br/>
                      <a:endParaRPr/>
                    </a:p>
                  </a:txBody>
                  <a:tcPr marL="45720" marR="45720"/>
                </a:tc>
                <a:extLst>
                  <a:ext uri="{0D108BD9-81ED-4DB2-BD59-A6C34878D82A}">
                    <a16:rowId xmlns:a16="http://schemas.microsoft.com/office/drawing/2014/main" val="10000"/>
                  </a:ext>
                </a:extLst>
              </a:tr>
              <a:tr h="214314">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时　间</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比　例</a:t>
                      </a:r>
                    </a:p>
                  </a:txBody>
                  <a:tcPr marL="45720" marR="45720"/>
                </a:tc>
                <a:extLst>
                  <a:ext uri="{0D108BD9-81ED-4DB2-BD59-A6C34878D82A}">
                    <a16:rowId xmlns:a16="http://schemas.microsoft.com/office/drawing/2014/main" val="10001"/>
                  </a:ext>
                </a:extLst>
              </a:tr>
              <a:tr h="33992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2月4日—2月10日</a:t>
                      </a:r>
                    </a:p>
                  </a:txBody>
                  <a:tcPr marL="45720" marR="45720"/>
                </a:tc>
                <a:tc>
                  <a:txBody>
                    <a:bodyPr/>
                    <a:lstStyle/>
                    <a:p>
                      <a:pPr eaLnBrk="0" latinLnBrk="1" hangingPunct="0">
                        <a:lnSpc>
                          <a:spcPct val="150000"/>
                        </a:lnSpc>
                        <a:spcBef>
                          <a:spcPts val="0"/>
                        </a:spcBef>
                      </a:pPr>
                      <a:r>
                        <a:rPr lang="zh-CN" altLang="en-US" sz="1110" kern="0" spc="16439"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2"/>
                  </a:ext>
                </a:extLst>
              </a:tr>
              <a:tr h="394088">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2月11日—2月17日</a:t>
                      </a:r>
                    </a:p>
                  </a:txBody>
                  <a:tcPr marL="45720" marR="45720"/>
                </a:tc>
                <a:tc>
                  <a:txBody>
                    <a:bodyPr/>
                    <a:lstStyle/>
                    <a:p>
                      <a:pPr eaLnBrk="0" latinLnBrk="1" hangingPunct="0">
                        <a:lnSpc>
                          <a:spcPct val="150000"/>
                        </a:lnSpc>
                        <a:spcBef>
                          <a:spcPts val="0"/>
                        </a:spcBef>
                      </a:pPr>
                      <a:r>
                        <a:rPr lang="zh-CN" altLang="en-US" sz="1110" kern="0" spc="27764"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3"/>
                  </a:ext>
                </a:extLst>
              </a:tr>
              <a:tr h="35719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2月18日—2月24日</a:t>
                      </a:r>
                    </a:p>
                  </a:txBody>
                  <a:tcPr marL="45720" marR="45720"/>
                </a:tc>
                <a:tc>
                  <a:txBody>
                    <a:bodyPr/>
                    <a:lstStyle/>
                    <a:p>
                      <a:pPr eaLnBrk="0" latinLnBrk="1" hangingPunct="0">
                        <a:lnSpc>
                          <a:spcPct val="150000"/>
                        </a:lnSpc>
                        <a:spcBef>
                          <a:spcPts val="0"/>
                        </a:spcBef>
                      </a:pPr>
                      <a:r>
                        <a:rPr lang="zh-CN" altLang="en-US" sz="900" kern="0" spc="28532"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4"/>
                  </a:ext>
                </a:extLst>
              </a:tr>
            </a:tbl>
          </a:graphicData>
        </a:graphic>
      </p:graphicFrame>
      <p:pic>
        <p:nvPicPr>
          <p:cNvPr id="4" name="图片 3" descr="textimage3.jpeg"/>
          <p:cNvPicPr>
            <a:picLocks noChangeAspect="1"/>
          </p:cNvPicPr>
          <p:nvPr/>
        </p:nvPicPr>
        <p:blipFill>
          <a:blip r:embed="rId4"/>
          <a:stretch>
            <a:fillRect/>
          </a:stretch>
        </p:blipFill>
        <p:spPr>
          <a:xfrm>
            <a:off x="4662000" y="3322805"/>
            <a:ext cx="1911899" cy="277797"/>
          </a:xfrm>
          <a:prstGeom prst="rect">
            <a:avLst/>
          </a:prstGeom>
        </p:spPr>
      </p:pic>
      <p:pic>
        <p:nvPicPr>
          <p:cNvPr id="5" name="图片 4" descr="textimage4.jpeg"/>
          <p:cNvPicPr>
            <a:picLocks noChangeAspect="1"/>
          </p:cNvPicPr>
          <p:nvPr/>
        </p:nvPicPr>
        <p:blipFill>
          <a:blip r:embed="rId5"/>
          <a:stretch>
            <a:fillRect/>
          </a:stretch>
        </p:blipFill>
        <p:spPr>
          <a:xfrm>
            <a:off x="4662000" y="3711625"/>
            <a:ext cx="3145644" cy="277797"/>
          </a:xfrm>
          <a:prstGeom prst="rect">
            <a:avLst/>
          </a:prstGeom>
        </p:spPr>
      </p:pic>
      <p:pic>
        <p:nvPicPr>
          <p:cNvPr id="6" name="图片 5" descr="textimage5.jpeg"/>
          <p:cNvPicPr>
            <a:picLocks noChangeAspect="1"/>
          </p:cNvPicPr>
          <p:nvPr/>
        </p:nvPicPr>
        <p:blipFill>
          <a:blip r:embed="rId6"/>
          <a:stretch>
            <a:fillRect/>
          </a:stretch>
        </p:blipFill>
        <p:spPr>
          <a:xfrm>
            <a:off x="4662000" y="4125789"/>
            <a:ext cx="3196148" cy="201612"/>
          </a:xfrm>
          <a:prstGeom prst="rect">
            <a:avLst/>
          </a:prstGeom>
        </p:spPr>
      </p:pic>
    </p:spTree>
    <p:custDataLst>
      <p:custData r:id="rId1"/>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34703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(1)①“请全体九年级同学”语序不当。②署名不应在日期下方。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(2)(示例)“O”希望你的人生圆圆满满。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(3)构图要素:跳跃腾起的人、一串气球。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昵称:逐梦。</a:t>
            </a:r>
            <a:endParaRPr lang="zh-CN" altLang="en-US" dirty="0"/>
          </a:p>
        </p:txBody>
      </p:sp>
      <p:sp>
        <p:nvSpPr>
          <p:cNvPr id="3" name="TextBox 2"/>
          <p:cNvSpPr txBox="1"/>
          <p:nvPr/>
        </p:nvSpPr>
        <p:spPr>
          <a:xfrm>
            <a:off x="720000" y="2427638"/>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(1)本题考查学生辨析病句及修改应用文格式的能力。“请全体九年级同学”应为“请九年级全</a:t>
            </a:r>
            <a:br>
              <a:rPr dirty="0"/>
            </a:br>
            <a:r>
              <a:rPr lang="zh-CN" altLang="en-US" sz="1417" kern="0" dirty="0">
                <a:solidFill>
                  <a:srgbClr val="000000"/>
                </a:solidFill>
                <a:latin typeface="Times New Roman" pitchFamily="65" charset="-122"/>
                <a:ea typeface="宋体" pitchFamily="65" charset="-122"/>
              </a:rPr>
              <a:t>体同学”,日期应该在署名正下方。(2)本题考查学生的表达能力。选择一个自己最有感触的数字展开表</a:t>
            </a:r>
            <a:br>
              <a:rPr dirty="0"/>
            </a:br>
            <a:r>
              <a:rPr lang="zh-CN" altLang="en-US" sz="1417" kern="0" dirty="0">
                <a:solidFill>
                  <a:srgbClr val="000000"/>
                </a:solidFill>
                <a:latin typeface="Times New Roman" pitchFamily="65" charset="-122"/>
                <a:ea typeface="宋体" pitchFamily="65" charset="-122"/>
              </a:rPr>
              <a:t>达,注意与数字特点相契合。(3)本题考查学生图文转换的能力。根据题目要求作答。图中有一个跳起的</a:t>
            </a:r>
            <a:br>
              <a:rPr dirty="0"/>
            </a:br>
            <a:r>
              <a:rPr lang="zh-CN" altLang="en-US" sz="1417" kern="0" dirty="0">
                <a:solidFill>
                  <a:srgbClr val="000000"/>
                </a:solidFill>
                <a:latin typeface="Times New Roman" pitchFamily="65" charset="-122"/>
                <a:ea typeface="宋体" pitchFamily="65" charset="-122"/>
              </a:rPr>
              <a:t>人,拉着一串气球,可根据画面特点写昵称。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34703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(2020郴州,6)综合性学习。(6分)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某中学团委准备举办以“我的青春”为主题的毕业联欢晚会,请你完成以下任务。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(1)[征集宣传语]校团委面向九年级同学征集本次晚会的宣传语,请你拟写一条。(2分)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(2)[拟写串词]请你作为主持人为以下两个节目拟写一段串词。(50字以内)(2分)</a:t>
            </a:r>
            <a:endParaRPr lang="zh-CN" altLang="en-US" dirty="0"/>
          </a:p>
        </p:txBody>
      </p:sp>
      <p:graphicFrame>
        <p:nvGraphicFramePr>
          <p:cNvPr id="3" name="表格 2"/>
          <p:cNvGraphicFramePr>
            <a:graphicFrameLocks noGrp="1"/>
          </p:cNvGraphicFramePr>
          <p:nvPr/>
        </p:nvGraphicFramePr>
        <p:xfrm>
          <a:off x="720000" y="2484437"/>
          <a:ext cx="7740000" cy="1386742"/>
        </p:xfrm>
        <a:graphic>
          <a:graphicData uri="http://schemas.openxmlformats.org/drawingml/2006/table">
            <a:tbl>
              <a:tblPr/>
              <a:tblGrid>
                <a:gridCol w="1065918">
                  <a:extLst>
                    <a:ext uri="{9D8B030D-6E8A-4147-A177-3AD203B41FA5}">
                      <a16:colId xmlns:a16="http://schemas.microsoft.com/office/drawing/2014/main" val="20000"/>
                    </a:ext>
                  </a:extLst>
                </a:gridCol>
                <a:gridCol w="2804082">
                  <a:extLst>
                    <a:ext uri="{9D8B030D-6E8A-4147-A177-3AD203B41FA5}">
                      <a16:colId xmlns:a16="http://schemas.microsoft.com/office/drawing/2014/main" val="20001"/>
                    </a:ext>
                  </a:extLst>
                </a:gridCol>
                <a:gridCol w="1935000">
                  <a:extLst>
                    <a:ext uri="{9D8B030D-6E8A-4147-A177-3AD203B41FA5}">
                      <a16:colId xmlns:a16="http://schemas.microsoft.com/office/drawing/2014/main" val="20002"/>
                    </a:ext>
                  </a:extLst>
                </a:gridCol>
                <a:gridCol w="1935000">
                  <a:extLst>
                    <a:ext uri="{9D8B030D-6E8A-4147-A177-3AD203B41FA5}">
                      <a16:colId xmlns:a16="http://schemas.microsoft.com/office/drawing/2014/main" val="20003"/>
                    </a:ext>
                  </a:extLst>
                </a:gridCol>
              </a:tblGrid>
              <a:tr h="47160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序号</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节目名称</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演出班级</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演出者</a:t>
                      </a:r>
                    </a:p>
                  </a:txBody>
                  <a:tcPr marL="45720" marR="45720"/>
                </a:tc>
                <a:extLst>
                  <a:ext uri="{0D108BD9-81ED-4DB2-BD59-A6C34878D82A}">
                    <a16:rowId xmlns:a16="http://schemas.microsoft.com/office/drawing/2014/main" val="10000"/>
                  </a:ext>
                </a:extLst>
              </a:tr>
              <a:tr h="538523">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1</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《红星照耀中国》(舞台剧)</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九(一)班</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李晶等</a:t>
                      </a:r>
                    </a:p>
                  </a:txBody>
                  <a:tcPr marL="45720" marR="45720"/>
                </a:tc>
                <a:extLst>
                  <a:ext uri="{0D108BD9-81ED-4DB2-BD59-A6C34878D82A}">
                    <a16:rowId xmlns:a16="http://schemas.microsoft.com/office/drawing/2014/main" val="10001"/>
                  </a:ext>
                </a:extLst>
              </a:tr>
              <a:tr h="35719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2</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《青春畅想曲》(大合唱)</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九(二)班</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全班同学</a:t>
                      </a:r>
                    </a:p>
                  </a:txBody>
                  <a:tcPr marL="45720" marR="45720"/>
                </a:tc>
                <a:extLst>
                  <a:ext uri="{0D108BD9-81ED-4DB2-BD59-A6C34878D82A}">
                    <a16:rowId xmlns:a16="http://schemas.microsoft.com/office/drawing/2014/main" val="10002"/>
                  </a:ext>
                </a:extLst>
              </a:tr>
            </a:tbl>
          </a:graphicData>
        </a:graphic>
      </p:graphicFrame>
      <p:sp>
        <p:nvSpPr>
          <p:cNvPr id="4" name="TextBox 2"/>
          <p:cNvSpPr txBox="1"/>
          <p:nvPr/>
        </p:nvSpPr>
        <p:spPr>
          <a:xfrm>
            <a:off x="720000" y="4052853"/>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(3)[撰写毕业感言]请用一句话表达你的毕业感想。(2分)</a:t>
            </a:r>
            <a:endParaRPr lang="zh-CN" altLang="en-US" dirty="0"/>
          </a:p>
        </p:txBody>
      </p:sp>
    </p:spTree>
    <p:custDataLst>
      <p:custData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40266"/>
            <a:ext cx="8505000" cy="1334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(1)(示例)毕业不言弃!我的青春,我做主!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(2)(示例)看了九(一)班的舞台剧《红心照耀中国》,可以看到红军的青春是热烈的,我们的青春是怎样的?</a:t>
            </a:r>
            <a:br>
              <a:rPr dirty="0"/>
            </a:br>
            <a:r>
              <a:rPr lang="zh-CN" altLang="en-US" sz="1417" kern="0" dirty="0">
                <a:solidFill>
                  <a:srgbClr val="000000"/>
                </a:solidFill>
                <a:latin typeface="Times New Roman" pitchFamily="65" charset="-122"/>
                <a:ea typeface="宋体" pitchFamily="65" charset="-122"/>
              </a:rPr>
              <a:t>请听九(二)班的大合唱《青春畅想曲》。</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(3)(示例)感谢同学们三年的关照,在踏上新征程之际,祝福大家一切顺利。</a:t>
            </a:r>
            <a:endParaRPr lang="zh-CN" altLang="en-US" dirty="0"/>
          </a:p>
        </p:txBody>
      </p:sp>
      <p:sp>
        <p:nvSpPr>
          <p:cNvPr id="3" name="TextBox 2"/>
          <p:cNvSpPr txBox="1"/>
          <p:nvPr/>
        </p:nvSpPr>
        <p:spPr>
          <a:xfrm>
            <a:off x="720000" y="2397588"/>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(1)本题考查学生拟写宣传语的能力。注意言简意赅,富有鼓动性。(2)本题考查学生拟写串词的能</a:t>
            </a:r>
            <a:br>
              <a:rPr dirty="0"/>
            </a:br>
            <a:r>
              <a:rPr lang="zh-CN" altLang="en-US" sz="1417" kern="0" dirty="0">
                <a:solidFill>
                  <a:srgbClr val="000000"/>
                </a:solidFill>
                <a:latin typeface="Times New Roman" pitchFamily="65" charset="-122"/>
                <a:ea typeface="宋体" pitchFamily="65" charset="-122"/>
              </a:rPr>
              <a:t>力。注意将前后两个节目串联起来,并添加适当的修饰词。(3)本题考查学生表达得体的能力。契合“毕</a:t>
            </a:r>
            <a:br>
              <a:rPr dirty="0"/>
            </a:br>
            <a:r>
              <a:rPr lang="zh-CN" altLang="en-US" sz="1417" kern="0" dirty="0">
                <a:solidFill>
                  <a:srgbClr val="000000"/>
                </a:solidFill>
                <a:latin typeface="Times New Roman" pitchFamily="65" charset="-122"/>
                <a:ea typeface="宋体" pitchFamily="65" charset="-122"/>
              </a:rPr>
              <a:t>业感想”的主题,表达对同学们的美好祝愿即可。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988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(2020吉林,25)阅读下面某同学的读书摘记,并完成任务。(8分)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[摘记一]　李兰娟,中国工程院院士,我国唯一一位传染病学科的女院士。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[摘记二]    李兰娟出生在浙江省绍兴县(现为柯桥区)夏履桥村。父亲因眼疾无法劳作,全家靠母亲卖山货</a:t>
            </a:r>
            <a:br>
              <a:rPr dirty="0"/>
            </a:br>
            <a:r>
              <a:rPr lang="zh-CN" altLang="en-US" sz="1417" kern="0" dirty="0">
                <a:solidFill>
                  <a:srgbClr val="000000"/>
                </a:solidFill>
                <a:latin typeface="Times New Roman" pitchFamily="65" charset="-122"/>
                <a:ea typeface="宋体" pitchFamily="65" charset="-122"/>
              </a:rPr>
              <a:t>维持生活。初二那年,正逢困难时期,母亲决定让她辍学。正当李兰娟准备离开学校的时候,班主任突然叫</a:t>
            </a:r>
            <a:br>
              <a:rPr dirty="0"/>
            </a:br>
            <a:r>
              <a:rPr lang="zh-CN" altLang="en-US" sz="1417" kern="0" dirty="0">
                <a:solidFill>
                  <a:srgbClr val="000000"/>
                </a:solidFill>
                <a:latin typeface="Times New Roman" pitchFamily="65" charset="-122"/>
                <a:ea typeface="宋体" pitchFamily="65" charset="-122"/>
              </a:rPr>
              <a:t>住了她,问:“你自己要不要读书?”13岁的李兰娟哽咽了:“我很想读书。”班主任没让她把行李拿回家,</a:t>
            </a:r>
            <a:br>
              <a:rPr dirty="0"/>
            </a:br>
            <a:r>
              <a:rPr lang="zh-CN" altLang="en-US" sz="1417" kern="0" dirty="0">
                <a:solidFill>
                  <a:srgbClr val="000000"/>
                </a:solidFill>
                <a:latin typeface="Times New Roman" pitchFamily="65" charset="-122"/>
                <a:ea typeface="宋体" pitchFamily="65" charset="-122"/>
              </a:rPr>
              <a:t>只是给她批了一个月的假回家帮忙。母亲拿倔强的李兰娟没有办法。一个月后,性格坚毅的李兰娟又回</a:t>
            </a:r>
            <a:br>
              <a:rPr dirty="0"/>
            </a:br>
            <a:r>
              <a:rPr lang="zh-CN" altLang="en-US" sz="1417" kern="0" dirty="0">
                <a:solidFill>
                  <a:srgbClr val="000000"/>
                </a:solidFill>
                <a:latin typeface="Times New Roman" pitchFamily="65" charset="-122"/>
                <a:ea typeface="宋体" pitchFamily="65" charset="-122"/>
              </a:rPr>
              <a:t>到学校,读完了初中。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[摘记三]    2003年,“非典”(SARS)暴发,李兰娟迅速行动,有效控制浙江的疫情;2020年1月18日,她向国家</a:t>
            </a:r>
            <a:br>
              <a:rPr dirty="0"/>
            </a:br>
            <a:r>
              <a:rPr lang="zh-CN" altLang="en-US" sz="1417" kern="0" dirty="0">
                <a:solidFill>
                  <a:srgbClr val="000000"/>
                </a:solidFill>
                <a:latin typeface="Times New Roman" pitchFamily="65" charset="-122"/>
                <a:ea typeface="宋体" pitchFamily="65" charset="-122"/>
              </a:rPr>
              <a:t>相关部门提出武汉必须严格“封城”的重要建议;2020年春节,73岁的李兰娟再次临危受命,参与了新型冠</a:t>
            </a:r>
            <a:br>
              <a:rPr dirty="0"/>
            </a:br>
            <a:r>
              <a:rPr lang="zh-CN" altLang="en-US" sz="1417" kern="0" dirty="0">
                <a:solidFill>
                  <a:srgbClr val="000000"/>
                </a:solidFill>
                <a:latin typeface="Times New Roman" pitchFamily="65" charset="-122"/>
                <a:ea typeface="宋体" pitchFamily="65" charset="-122"/>
              </a:rPr>
              <a:t>状病毒肺炎的疫情防控工作;2020年1月28日,李兰娟的实验室分离出新型冠状病毒的毒株。</a:t>
            </a:r>
            <a:endParaRPr lang="zh-CN" altLang="en-US" dirty="0"/>
          </a:p>
        </p:txBody>
      </p:sp>
    </p:spTree>
    <p:custDataLst>
      <p:custData r:id="rId1"/>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988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(1)假如你是校报记者,即将采访李兰娟院士。请你依据摘记,提出一个具体的问题,并说明设计此问题的目</a:t>
            </a:r>
            <a:br>
              <a:rPr dirty="0"/>
            </a:br>
            <a:r>
              <a:rPr lang="zh-CN" altLang="en-US" sz="1417" kern="0" dirty="0">
                <a:solidFill>
                  <a:srgbClr val="000000"/>
                </a:solidFill>
                <a:latin typeface="Times New Roman" pitchFamily="65" charset="-122"/>
                <a:ea typeface="宋体" pitchFamily="65" charset="-122"/>
              </a:rPr>
              <a:t>的是什么?(4分)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(2)学校团委欲向广大师生发出“向李兰娟院士学习”的倡议。请你结合摘记内容,选取任一角度,按示例</a:t>
            </a:r>
            <a:br>
              <a:rPr dirty="0"/>
            </a:br>
            <a:r>
              <a:rPr lang="zh-CN" altLang="en-US" sz="1417" kern="0" dirty="0">
                <a:solidFill>
                  <a:srgbClr val="000000"/>
                </a:solidFill>
                <a:latin typeface="Times New Roman" pitchFamily="65" charset="-122"/>
                <a:ea typeface="宋体" pitchFamily="65" charset="-122"/>
              </a:rPr>
              <a:t>形式,代表团委发起倡议。(4分)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示例:从“2020年春节,73岁的李兰娟再次临危受命,参与了新型冠状病毒肺炎的疫情防控工作”角度,发</a:t>
            </a:r>
            <a:br>
              <a:rPr dirty="0"/>
            </a:br>
            <a:r>
              <a:rPr lang="zh-CN" altLang="en-US" sz="1417" kern="0" dirty="0">
                <a:solidFill>
                  <a:srgbClr val="000000"/>
                </a:solidFill>
                <a:latin typeface="Times New Roman" pitchFamily="65" charset="-122"/>
                <a:ea typeface="宋体" pitchFamily="65" charset="-122"/>
              </a:rPr>
              <a:t>起“爱国敬业,勇于担责”的倡议。</a:t>
            </a:r>
            <a:endParaRPr lang="zh-CN" altLang="en-US" dirty="0"/>
          </a:p>
        </p:txBody>
      </p:sp>
    </p:spTree>
    <p:custDataLst>
      <p:custData r:id="rId1"/>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9699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(1)①(提出问题)(示例)您认为今天的成就和年少时期的求学波折有怎样的关系?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②设计(此问题)目的:通过李兰娟讲述成长经历和人生经验,我们可以得到指引,自我激励。(共4分,提问2</a:t>
            </a:r>
            <a:br>
              <a:rPr dirty="0"/>
            </a:br>
            <a:r>
              <a:rPr lang="zh-CN" altLang="en-US" sz="1417" kern="0" dirty="0">
                <a:solidFill>
                  <a:srgbClr val="000000"/>
                </a:solidFill>
                <a:latin typeface="Times New Roman" pitchFamily="65" charset="-122"/>
                <a:ea typeface="宋体" pitchFamily="65" charset="-122"/>
              </a:rPr>
              <a:t>分,设计目的2分,言之成理即可)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(2)(示例)①从“李兰娟少年求学经历”角度,发起“面对困难,要有永不放弃的精神”的倡议;②从“李兰</a:t>
            </a:r>
            <a:br>
              <a:rPr dirty="0"/>
            </a:br>
            <a:r>
              <a:rPr lang="zh-CN" altLang="en-US" sz="1417" kern="0" dirty="0">
                <a:solidFill>
                  <a:srgbClr val="000000"/>
                </a:solidFill>
                <a:latin typeface="Times New Roman" pitchFamily="65" charset="-122"/>
                <a:ea typeface="宋体" pitchFamily="65" charset="-122"/>
              </a:rPr>
              <a:t>娟少年时‘很想读书’,后来事业有成”角度,发起“立志苦读,早日成才”的倡议;③从“性格坚毅的李</a:t>
            </a:r>
            <a:br>
              <a:rPr dirty="0"/>
            </a:br>
            <a:r>
              <a:rPr lang="zh-CN" altLang="en-US" sz="1417" kern="0" dirty="0">
                <a:solidFill>
                  <a:srgbClr val="000000"/>
                </a:solidFill>
                <a:latin typeface="Times New Roman" pitchFamily="65" charset="-122"/>
                <a:ea typeface="宋体" pitchFamily="65" charset="-122"/>
              </a:rPr>
              <a:t>兰娟又回到学校,读完了初中”角度,发起“完善自我,超越自我,提高抗挫折能力”的倡议;④从“面对</a:t>
            </a:r>
            <a:br>
              <a:rPr dirty="0"/>
            </a:br>
            <a:r>
              <a:rPr lang="zh-CN" altLang="en-US" sz="1417" kern="0" dirty="0">
                <a:solidFill>
                  <a:srgbClr val="000000"/>
                </a:solidFill>
                <a:latin typeface="Times New Roman" pitchFamily="65" charset="-122"/>
                <a:ea typeface="宋体" pitchFamily="65" charset="-122"/>
              </a:rPr>
              <a:t>‘非典’(SARS)暴发,李兰娟迅速行动,有效控制浙江的疫情”角度,发起“勇挑重担,敢于担当”的倡议;</a:t>
            </a:r>
            <a:br>
              <a:rPr dirty="0"/>
            </a:br>
            <a:r>
              <a:rPr lang="zh-CN" altLang="en-US" sz="1417" kern="0" dirty="0">
                <a:solidFill>
                  <a:srgbClr val="000000"/>
                </a:solidFill>
                <a:latin typeface="Times New Roman" pitchFamily="65" charset="-122"/>
                <a:ea typeface="宋体" pitchFamily="65" charset="-122"/>
              </a:rPr>
              <a:t>⑤从“李兰娟的实验室分离出新型冠状病毒的毒株”等科学贡献角度,发起“努力学习,用知识报国”的</a:t>
            </a:r>
            <a:br>
              <a:rPr dirty="0"/>
            </a:br>
            <a:r>
              <a:rPr lang="zh-CN" altLang="en-US" sz="1417" kern="0" dirty="0">
                <a:solidFill>
                  <a:srgbClr val="000000"/>
                </a:solidFill>
                <a:latin typeface="Times New Roman" pitchFamily="65" charset="-122"/>
                <a:ea typeface="宋体" pitchFamily="65" charset="-122"/>
              </a:rPr>
              <a:t>倡议。(共4分,结合2分,倡议内容2分,言之成理即可)</a:t>
            </a:r>
            <a:endParaRPr lang="zh-CN" altLang="en-US" dirty="0"/>
          </a:p>
        </p:txBody>
      </p:sp>
    </p:spTree>
    <p:custDataLst>
      <p:custData r:id="rId1"/>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(1)本题考查领会作品中体现的科学精神、科学思想方法和探究质疑的综合能力。审题时,注意题</a:t>
            </a:r>
            <a:br>
              <a:rPr dirty="0"/>
            </a:br>
            <a:r>
              <a:rPr lang="zh-CN" altLang="en-US" sz="1417" kern="0" dirty="0">
                <a:solidFill>
                  <a:srgbClr val="000000"/>
                </a:solidFill>
                <a:latin typeface="Times New Roman" pitchFamily="65" charset="-122"/>
                <a:ea typeface="宋体" pitchFamily="65" charset="-122"/>
              </a:rPr>
              <a:t>干中假定的采访人身份是“校报记者”,采访对象是“李兰娟院士”,因此,所提问题应该是学生比较关注</a:t>
            </a:r>
            <a:br>
              <a:rPr dirty="0"/>
            </a:br>
            <a:r>
              <a:rPr lang="zh-CN" altLang="en-US" sz="1417" kern="0" dirty="0">
                <a:solidFill>
                  <a:srgbClr val="000000"/>
                </a:solidFill>
                <a:latin typeface="Times New Roman" pitchFamily="65" charset="-122"/>
                <a:ea typeface="宋体" pitchFamily="65" charset="-122"/>
              </a:rPr>
              <a:t>的,对我们的学习生活有所启发、有所帮助、有利于我们成长的;还要注意题干中限定信息“依据摘记”</a:t>
            </a:r>
            <a:br>
              <a:rPr dirty="0"/>
            </a:br>
            <a:r>
              <a:rPr lang="zh-CN" altLang="en-US" sz="1417" kern="0" dirty="0">
                <a:solidFill>
                  <a:srgbClr val="000000"/>
                </a:solidFill>
                <a:latin typeface="Times New Roman" pitchFamily="65" charset="-122"/>
                <a:ea typeface="宋体" pitchFamily="65" charset="-122"/>
              </a:rPr>
              <a:t>提出“一个具体的问题”,即所提问题应该与李兰娟院士的身份、求学经历和她在抗击“非典”和新型</a:t>
            </a:r>
            <a:br>
              <a:rPr dirty="0"/>
            </a:br>
            <a:r>
              <a:rPr lang="zh-CN" altLang="en-US" sz="1417" kern="0" dirty="0">
                <a:solidFill>
                  <a:srgbClr val="000000"/>
                </a:solidFill>
                <a:latin typeface="Times New Roman" pitchFamily="65" charset="-122"/>
                <a:ea typeface="宋体" pitchFamily="65" charset="-122"/>
              </a:rPr>
              <a:t>冠状病毒肺炎疫情中的贡献有关,并且问题要明确、具体,合情合理。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(2)本题考查领会作品中体现的科学精神和科学思想方法,探究得出有益结论的综合能力。解答此类题,我</a:t>
            </a:r>
            <a:br>
              <a:rPr dirty="0"/>
            </a:br>
            <a:r>
              <a:rPr lang="zh-CN" altLang="en-US" sz="1417" kern="0" dirty="0">
                <a:solidFill>
                  <a:srgbClr val="000000"/>
                </a:solidFill>
                <a:latin typeface="Times New Roman" pitchFamily="65" charset="-122"/>
                <a:ea typeface="宋体" pitchFamily="65" charset="-122"/>
              </a:rPr>
              <a:t>们要关注题干的要求。先看题干第一句,倡议的发起者是“学校团委”,倡议的对象是“广大师生”,倡议</a:t>
            </a:r>
            <a:br>
              <a:rPr dirty="0"/>
            </a:br>
            <a:r>
              <a:rPr lang="zh-CN" altLang="en-US" sz="1417" kern="0" dirty="0">
                <a:solidFill>
                  <a:srgbClr val="000000"/>
                </a:solidFill>
                <a:latin typeface="Times New Roman" pitchFamily="65" charset="-122"/>
                <a:ea typeface="宋体" pitchFamily="65" charset="-122"/>
              </a:rPr>
              <a:t>的主题是“向李兰娟院士学习”。再看题干第二句中的要求,要“结合摘记内容”,这里提示我们,倡议书</a:t>
            </a:r>
            <a:br>
              <a:rPr dirty="0"/>
            </a:br>
            <a:r>
              <a:rPr lang="zh-CN" altLang="en-US" sz="1417" kern="0" dirty="0">
                <a:solidFill>
                  <a:srgbClr val="000000"/>
                </a:solidFill>
                <a:latin typeface="Times New Roman" pitchFamily="65" charset="-122"/>
                <a:ea typeface="宋体" pitchFamily="65" charset="-122"/>
              </a:rPr>
              <a:t>的内容应以摘记涉及的内容为主,我们可以从摘记中读出这些内容:突破种种困难,坚持读书;面对“非</a:t>
            </a:r>
            <a:br>
              <a:rPr dirty="0"/>
            </a:br>
            <a:r>
              <a:rPr lang="zh-CN" altLang="en-US" sz="1417" kern="0" dirty="0">
                <a:solidFill>
                  <a:srgbClr val="000000"/>
                </a:solidFill>
                <a:latin typeface="Times New Roman" pitchFamily="65" charset="-122"/>
                <a:ea typeface="宋体" pitchFamily="65" charset="-122"/>
              </a:rPr>
              <a:t>典”,勇担重任;虽然年事已高,但仍毅然决断,奋战在抗疫的一线,并且不辍研究,取得重大的科研成果。题</a:t>
            </a:r>
            <a:br>
              <a:rPr dirty="0"/>
            </a:br>
            <a:r>
              <a:rPr lang="zh-CN" altLang="en-US" sz="1417" kern="0" dirty="0">
                <a:solidFill>
                  <a:srgbClr val="000000"/>
                </a:solidFill>
                <a:latin typeface="Times New Roman" pitchFamily="65" charset="-122"/>
                <a:ea typeface="宋体" pitchFamily="65" charset="-122"/>
              </a:rPr>
              <a:t>干还限定“选取任一角度”,即从上面所述的几方面内容中择其一即可。最后,按照所给示例的形式,写出</a:t>
            </a:r>
            <a:endParaRPr lang="zh-CN" altLang="en-US" dirty="0"/>
          </a:p>
        </p:txBody>
      </p:sp>
      <p:sp>
        <p:nvSpPr>
          <p:cNvPr id="3" name="TextBox 2"/>
          <p:cNvSpPr txBox="1"/>
          <p:nvPr/>
        </p:nvSpPr>
        <p:spPr>
          <a:xfrm>
            <a:off x="720000" y="4390945"/>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合理的倡议,完成倡议书。</a:t>
            </a:r>
            <a:endParaRPr lang="zh-CN" altLang="en-US" dirty="0"/>
          </a:p>
        </p:txBody>
      </p:sp>
    </p:spTree>
    <p:custDataLst>
      <p:custData r:id="rId1"/>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681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8.</a:t>
            </a:r>
            <a:r>
              <a:rPr lang="zh-CN" altLang="en-US" sz="1417" kern="0" dirty="0">
                <a:solidFill>
                  <a:srgbClr val="000000"/>
                </a:solidFill>
                <a:latin typeface="Times New Roman" pitchFamily="65" charset="-122"/>
                <a:ea typeface="宋体" pitchFamily="65" charset="-122"/>
              </a:rPr>
              <a:t>(2020黑龙江齐齐哈尔,9—11)口语交际及综合性学习。(7分)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今年五月,我市援鄂医疗队圆满完成任务,胜利归来。他们在这场没有硝烟的战争中“逆向而行”。这些</a:t>
            </a:r>
            <a:br>
              <a:rPr dirty="0"/>
            </a:br>
            <a:r>
              <a:rPr lang="zh-CN" altLang="en-US" sz="1417" kern="0" dirty="0">
                <a:solidFill>
                  <a:srgbClr val="000000"/>
                </a:solidFill>
                <a:latin typeface="Times New Roman" pitchFamily="65" charset="-122"/>
                <a:ea typeface="宋体" pitchFamily="65" charset="-122"/>
              </a:rPr>
              <a:t>英雄用自己的真情与大爱、勇敢与奉献,集结成万里神州抗击疫情的硬核力量。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(1)疫情之下,他们的选择令我们感动。面对这些胜利归来的“逆行者”,你想对他们说些什么?(3分)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(2)你们班准备开展一次以“致敬英雄”为主题的班会活动,请你写一句宣传语,激励同学们向英雄学习。</a:t>
            </a:r>
            <a:br>
              <a:rPr dirty="0"/>
            </a:br>
            <a:r>
              <a:rPr lang="zh-CN" altLang="en-US" sz="1417" kern="0" dirty="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(3)在以“致敬英雄”为主题的班会活动中,如果你是策划者,请仿照示例,再设计两个活动环节。(2分)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示例:讲英雄故事</a:t>
            </a:r>
            <a:endParaRPr lang="zh-CN" altLang="en-US" dirty="0"/>
          </a:p>
        </p:txBody>
      </p:sp>
    </p:spTree>
    <p:custDataLst>
      <p:custData r:id="rId1"/>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96399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(1)(示例)叔叔阿姨,你们好!我是</a:t>
            </a:r>
            <a:r>
              <a:rPr lang="zh-CN" altLang="en-US" sz="1417" kern="0" dirty="0">
                <a:solidFill>
                  <a:srgbClr val="000000"/>
                </a:solidFill>
                <a:latin typeface="Arial Narrow" pitchFamily="65" charset="-122"/>
                <a:ea typeface="Arial Unicode MS" pitchFamily="65" charset="-122"/>
              </a:rPr>
              <a:t>×××</a:t>
            </a:r>
            <a:r>
              <a:rPr lang="zh-CN" altLang="en-US" sz="1417" kern="0" dirty="0">
                <a:solidFill>
                  <a:srgbClr val="000000"/>
                </a:solidFill>
                <a:latin typeface="Times New Roman" pitchFamily="65" charset="-122"/>
                <a:ea typeface="宋体" pitchFamily="65" charset="-122"/>
              </a:rPr>
              <a:t>校的学生,欢迎你们胜利归来。国家危难之际,你们选择直面危</a:t>
            </a:r>
            <a:br>
              <a:rPr dirty="0"/>
            </a:br>
            <a:r>
              <a:rPr lang="zh-CN" altLang="en-US" sz="1417" kern="0" dirty="0">
                <a:solidFill>
                  <a:srgbClr val="000000"/>
                </a:solidFill>
                <a:latin typeface="Times New Roman" pitchFamily="65" charset="-122"/>
                <a:ea typeface="宋体" pitchFamily="65" charset="-122"/>
              </a:rPr>
              <a:t>险、逆行而上,你们的高尚品质让我敬佩,我要学习你们勇敢坚强、无私忘我的精神。现在我要刻苦学习,</a:t>
            </a:r>
            <a:br>
              <a:rPr dirty="0"/>
            </a:br>
            <a:r>
              <a:rPr lang="zh-CN" altLang="en-US" sz="1417" kern="0" dirty="0">
                <a:solidFill>
                  <a:srgbClr val="000000"/>
                </a:solidFill>
                <a:latin typeface="Times New Roman" pitchFamily="65" charset="-122"/>
                <a:ea typeface="宋体" pitchFamily="65" charset="-122"/>
              </a:rPr>
              <a:t>长大后也要做一个像你们一样心怀祖国、心有大爱的中国人。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[3分,称呼、问候语1分;内容2分(语言流畅,感情真挚)。意对即可]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(2)(示例)学习英雄品质,立志报效祖国。(2分,意对即可)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(3)(示例)唱英雄赞歌　展英雄图片(2分,格式一致,意对即可)</a:t>
            </a:r>
            <a:endParaRPr lang="zh-CN" altLang="en-US" dirty="0"/>
          </a:p>
        </p:txBody>
      </p:sp>
      <p:sp>
        <p:nvSpPr>
          <p:cNvPr id="3" name="TextBox 2"/>
          <p:cNvSpPr txBox="1"/>
          <p:nvPr/>
        </p:nvSpPr>
        <p:spPr>
          <a:xfrm>
            <a:off x="720000" y="322479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(1)本题重点考查口语交际的能力。答题时需要注意说话对象的身份,结合对象的主要事迹来表达,</a:t>
            </a:r>
            <a:br>
              <a:rPr dirty="0"/>
            </a:br>
            <a:r>
              <a:rPr lang="zh-CN" altLang="en-US" sz="1417" kern="0" dirty="0">
                <a:solidFill>
                  <a:srgbClr val="000000"/>
                </a:solidFill>
                <a:latin typeface="Times New Roman" pitchFamily="65" charset="-122"/>
                <a:ea typeface="宋体" pitchFamily="65" charset="-122"/>
              </a:rPr>
              <a:t>注意表达要得体。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2783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方法技巧</a:t>
            </a:r>
            <a:r>
              <a:rPr lang="zh-CN" altLang="en-US" sz="1417" kern="0" dirty="0">
                <a:solidFill>
                  <a:srgbClr val="000000"/>
                </a:solidFill>
                <a:latin typeface="Times New Roman" pitchFamily="65" charset="-122"/>
                <a:ea typeface="宋体" pitchFamily="65" charset="-122"/>
              </a:rPr>
              <a:t>　这类题目可以按“问候语+自我介绍+事迹精神+对自己的启示影响”的形式解答。因为说话</a:t>
            </a:r>
            <a:br>
              <a:rPr dirty="0"/>
            </a:br>
            <a:r>
              <a:rPr lang="zh-CN" altLang="en-US" sz="1417" kern="0" dirty="0">
                <a:solidFill>
                  <a:srgbClr val="000000"/>
                </a:solidFill>
                <a:latin typeface="Times New Roman" pitchFamily="65" charset="-122"/>
                <a:ea typeface="宋体" pitchFamily="65" charset="-122"/>
              </a:rPr>
              <a:t>对象并不熟悉自己,所以要做适当的自我介绍,不至于让人感觉唐突,这是说话得体要注意的地方。同时注</a:t>
            </a:r>
            <a:br>
              <a:rPr dirty="0"/>
            </a:br>
            <a:r>
              <a:rPr lang="zh-CN" altLang="en-US" sz="1417" kern="0" dirty="0">
                <a:solidFill>
                  <a:srgbClr val="000000"/>
                </a:solidFill>
                <a:latin typeface="Times New Roman" pitchFamily="65" charset="-122"/>
                <a:ea typeface="宋体" pitchFamily="65" charset="-122"/>
              </a:rPr>
              <a:t>意语言要简明,感情要真挚。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(2)拟写宣传语需要注意以下几个方面:①结合活动内容;②语言简洁;③表达得体。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(3)本题考查学生在综合性实践活动中的策划能力。要注意围绕“致敬英雄”这一主题,参照所给的“讲</a:t>
            </a:r>
            <a:br>
              <a:rPr dirty="0"/>
            </a:br>
            <a:r>
              <a:rPr lang="zh-CN" altLang="en-US" sz="1417" kern="0" dirty="0">
                <a:solidFill>
                  <a:srgbClr val="000000"/>
                </a:solidFill>
                <a:latin typeface="Times New Roman" pitchFamily="65" charset="-122"/>
                <a:ea typeface="宋体" pitchFamily="65" charset="-122"/>
              </a:rPr>
              <a:t>英雄故事”这一示例答题。可思考致敬英雄的方式还有什么。注意活动环节的名字与所给示例的格式尽</a:t>
            </a:r>
            <a:br>
              <a:rPr dirty="0"/>
            </a:br>
            <a:r>
              <a:rPr lang="zh-CN" altLang="en-US" sz="1417" kern="0" dirty="0">
                <a:solidFill>
                  <a:srgbClr val="000000"/>
                </a:solidFill>
                <a:latin typeface="Times New Roman" pitchFamily="65" charset="-122"/>
                <a:ea typeface="宋体" pitchFamily="65" charset="-122"/>
              </a:rPr>
              <a:t>量一致。</a:t>
            </a:r>
            <a:endParaRPr lang="zh-CN" altLang="en-US" dirty="0"/>
          </a:p>
        </p:txBody>
      </p:sp>
    </p:spTree>
    <p:custDataLst>
      <p:custData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000" y="984239"/>
          <a:ext cx="7740000" cy="3570446"/>
        </p:xfrm>
        <a:graphic>
          <a:graphicData uri="http://schemas.openxmlformats.org/drawingml/2006/table">
            <a:tbl>
              <a:tblPr/>
              <a:tblGrid>
                <a:gridCol w="3870000">
                  <a:extLst>
                    <a:ext uri="{9D8B030D-6E8A-4147-A177-3AD203B41FA5}">
                      <a16:colId xmlns:a16="http://schemas.microsoft.com/office/drawing/2014/main" val="20000"/>
                    </a:ext>
                  </a:extLst>
                </a:gridCol>
                <a:gridCol w="3870000">
                  <a:extLst>
                    <a:ext uri="{9D8B030D-6E8A-4147-A177-3AD203B41FA5}">
                      <a16:colId xmlns:a16="http://schemas.microsoft.com/office/drawing/2014/main" val="20001"/>
                    </a:ext>
                  </a:extLst>
                </a:gridCol>
              </a:tblGrid>
              <a:tr h="471600">
                <a:tc gridSpan="2">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教师对在线学习是否达到预期效果的看法　　　　    </a:t>
                      </a:r>
                    </a:p>
                  </a:txBody>
                  <a:tcPr marL="45720" marR="45720"/>
                </a:tc>
                <a:tc hMerge="1">
                  <a:txBody>
                    <a:bodyPr/>
                    <a:lstStyle/>
                    <a:p>
                      <a:pPr eaLnBrk="0" latinLnBrk="1" hangingPunct="0"/>
                      <a:br/>
                      <a:endParaRPr/>
                    </a:p>
                  </a:txBody>
                  <a:tcPr marL="45720" marR="45720"/>
                </a:tc>
                <a:extLst>
                  <a:ext uri="{0D108BD9-81ED-4DB2-BD59-A6C34878D82A}">
                    <a16:rowId xmlns:a16="http://schemas.microsoft.com/office/drawing/2014/main" val="10000"/>
                  </a:ext>
                </a:extLst>
              </a:tr>
              <a:tr h="47160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项　目</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比　例</a:t>
                      </a:r>
                    </a:p>
                  </a:txBody>
                  <a:tcPr marL="45720" marR="45720"/>
                </a:tc>
                <a:extLst>
                  <a:ext uri="{0D108BD9-81ED-4DB2-BD59-A6C34878D82A}">
                    <a16:rowId xmlns:a16="http://schemas.microsoft.com/office/drawing/2014/main" val="10001"/>
                  </a:ext>
                </a:extLst>
              </a:tr>
              <a:tr h="525449">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远未达到预期</a:t>
                      </a:r>
                    </a:p>
                  </a:txBody>
                  <a:tcPr marL="45720" marR="45720"/>
                </a:tc>
                <a:tc>
                  <a:txBody>
                    <a:bodyPr/>
                    <a:lstStyle/>
                    <a:p>
                      <a:pPr eaLnBrk="0" latinLnBrk="1" hangingPunct="0">
                        <a:lnSpc>
                          <a:spcPct val="150000"/>
                        </a:lnSpc>
                        <a:spcBef>
                          <a:spcPts val="0"/>
                        </a:spcBef>
                      </a:pPr>
                      <a:r>
                        <a:rPr lang="zh-CN" altLang="en-US" sz="1110" kern="0" spc="15389"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2"/>
                  </a:ext>
                </a:extLst>
              </a:tr>
              <a:tr h="52545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略低于预期</a:t>
                      </a:r>
                    </a:p>
                  </a:txBody>
                  <a:tcPr marL="45720" marR="45720"/>
                </a:tc>
                <a:tc>
                  <a:txBody>
                    <a:bodyPr/>
                    <a:lstStyle/>
                    <a:p>
                      <a:pPr eaLnBrk="0" latinLnBrk="1" hangingPunct="0">
                        <a:lnSpc>
                          <a:spcPct val="150000"/>
                        </a:lnSpc>
                        <a:spcBef>
                          <a:spcPts val="0"/>
                        </a:spcBef>
                      </a:pPr>
                      <a:r>
                        <a:rPr lang="zh-CN" altLang="en-US" sz="1110" kern="0" spc="26639"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3"/>
                  </a:ext>
                </a:extLst>
              </a:tr>
              <a:tr h="525449">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达到预期</a:t>
                      </a:r>
                    </a:p>
                  </a:txBody>
                  <a:tcPr marL="45720" marR="45720"/>
                </a:tc>
                <a:tc>
                  <a:txBody>
                    <a:bodyPr/>
                    <a:lstStyle/>
                    <a:p>
                      <a:pPr eaLnBrk="0" latinLnBrk="1" hangingPunct="0">
                        <a:lnSpc>
                          <a:spcPct val="150000"/>
                        </a:lnSpc>
                        <a:spcBef>
                          <a:spcPts val="0"/>
                        </a:spcBef>
                      </a:pPr>
                      <a:r>
                        <a:rPr lang="zh-CN" altLang="en-US" sz="1110" kern="0" spc="25814"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4"/>
                  </a:ext>
                </a:extLst>
              </a:tr>
              <a:tr h="525449">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略超预期</a:t>
                      </a:r>
                    </a:p>
                  </a:txBody>
                  <a:tcPr marL="45720" marR="45720"/>
                </a:tc>
                <a:tc>
                  <a:txBody>
                    <a:bodyPr/>
                    <a:lstStyle/>
                    <a:p>
                      <a:pPr eaLnBrk="0" latinLnBrk="1" hangingPunct="0">
                        <a:lnSpc>
                          <a:spcPct val="150000"/>
                        </a:lnSpc>
                        <a:spcBef>
                          <a:spcPts val="0"/>
                        </a:spcBef>
                      </a:pPr>
                      <a:r>
                        <a:rPr lang="zh-CN" altLang="en-US" sz="1110" kern="0" spc="9164"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5"/>
                  </a:ext>
                </a:extLst>
              </a:tr>
              <a:tr h="525449">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远超预期</a:t>
                      </a:r>
                    </a:p>
                  </a:txBody>
                  <a:tcPr marL="45720" marR="45720"/>
                </a:tc>
                <a:tc>
                  <a:txBody>
                    <a:bodyPr/>
                    <a:lstStyle/>
                    <a:p>
                      <a:pPr eaLnBrk="0" latinLnBrk="1" hangingPunct="0">
                        <a:lnSpc>
                          <a:spcPct val="150000"/>
                        </a:lnSpc>
                        <a:spcBef>
                          <a:spcPts val="0"/>
                        </a:spcBef>
                      </a:pPr>
                      <a:r>
                        <a:rPr lang="zh-CN" altLang="en-US" sz="1110" kern="0" spc="7889"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6"/>
                  </a:ext>
                </a:extLst>
              </a:tr>
            </a:tbl>
          </a:graphicData>
        </a:graphic>
      </p:graphicFrame>
      <p:pic>
        <p:nvPicPr>
          <p:cNvPr id="3" name="图片 3" descr="textimage6.jpeg"/>
          <p:cNvPicPr>
            <a:picLocks noChangeAspect="1"/>
          </p:cNvPicPr>
          <p:nvPr/>
        </p:nvPicPr>
        <p:blipFill>
          <a:blip r:embed="rId4"/>
          <a:stretch>
            <a:fillRect/>
          </a:stretch>
        </p:blipFill>
        <p:spPr>
          <a:xfrm>
            <a:off x="4662000" y="2021998"/>
            <a:ext cx="2095500" cy="323850"/>
          </a:xfrm>
          <a:prstGeom prst="rect">
            <a:avLst/>
          </a:prstGeom>
        </p:spPr>
      </p:pic>
      <p:pic>
        <p:nvPicPr>
          <p:cNvPr id="4" name="图片 4" descr="textimage7.jpeg"/>
          <p:cNvPicPr>
            <a:picLocks noChangeAspect="1"/>
          </p:cNvPicPr>
          <p:nvPr/>
        </p:nvPicPr>
        <p:blipFill>
          <a:blip r:embed="rId5"/>
          <a:stretch>
            <a:fillRect/>
          </a:stretch>
        </p:blipFill>
        <p:spPr>
          <a:xfrm>
            <a:off x="4662000" y="2547448"/>
            <a:ext cx="3524249" cy="323850"/>
          </a:xfrm>
          <a:prstGeom prst="rect">
            <a:avLst/>
          </a:prstGeom>
        </p:spPr>
      </p:pic>
      <p:pic>
        <p:nvPicPr>
          <p:cNvPr id="5" name="图片 5" descr="textimage8.jpeg"/>
          <p:cNvPicPr>
            <a:picLocks noChangeAspect="1"/>
          </p:cNvPicPr>
          <p:nvPr/>
        </p:nvPicPr>
        <p:blipFill>
          <a:blip r:embed="rId6"/>
          <a:stretch>
            <a:fillRect/>
          </a:stretch>
        </p:blipFill>
        <p:spPr>
          <a:xfrm>
            <a:off x="4662000" y="3072898"/>
            <a:ext cx="3419474" cy="323850"/>
          </a:xfrm>
          <a:prstGeom prst="rect">
            <a:avLst/>
          </a:prstGeom>
        </p:spPr>
      </p:pic>
      <p:pic>
        <p:nvPicPr>
          <p:cNvPr id="6" name="图片 6" descr="textimage9.jpeg"/>
          <p:cNvPicPr>
            <a:picLocks noChangeAspect="1"/>
          </p:cNvPicPr>
          <p:nvPr/>
        </p:nvPicPr>
        <p:blipFill>
          <a:blip r:embed="rId7"/>
          <a:stretch>
            <a:fillRect/>
          </a:stretch>
        </p:blipFill>
        <p:spPr>
          <a:xfrm>
            <a:off x="4662000" y="3598348"/>
            <a:ext cx="1304925" cy="323850"/>
          </a:xfrm>
          <a:prstGeom prst="rect">
            <a:avLst/>
          </a:prstGeom>
        </p:spPr>
      </p:pic>
      <p:pic>
        <p:nvPicPr>
          <p:cNvPr id="7" name="图片 7" descr="textimage10.jpeg"/>
          <p:cNvPicPr>
            <a:picLocks noChangeAspect="1"/>
          </p:cNvPicPr>
          <p:nvPr/>
        </p:nvPicPr>
        <p:blipFill>
          <a:blip r:embed="rId8"/>
          <a:stretch>
            <a:fillRect/>
          </a:stretch>
        </p:blipFill>
        <p:spPr>
          <a:xfrm>
            <a:off x="4662000" y="4123798"/>
            <a:ext cx="1143000" cy="323849"/>
          </a:xfrm>
          <a:prstGeom prst="rect">
            <a:avLst/>
          </a:prstGeom>
        </p:spPr>
      </p:pic>
    </p:spTree>
    <p:custDataLst>
      <p:custData r:id="rId1"/>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9.</a:t>
            </a:r>
            <a:r>
              <a:rPr lang="zh-CN" altLang="en-US" sz="1417" kern="0" dirty="0">
                <a:solidFill>
                  <a:srgbClr val="000000"/>
                </a:solidFill>
                <a:latin typeface="Times New Roman" pitchFamily="65" charset="-122"/>
                <a:ea typeface="宋体" pitchFamily="65" charset="-122"/>
              </a:rPr>
              <a:t>(2019甘肃兰州A卷,5)综合性学习(7分)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近日,学校准备开展“爱上博物馆”的主题活动,一位同学为活动搜集到三则材料。请你根据要求,完成(1)</a:t>
            </a:r>
            <a:br>
              <a:rPr dirty="0"/>
            </a:br>
            <a:r>
              <a:rPr lang="zh-CN" altLang="en-US" sz="1417" kern="0" dirty="0">
                <a:solidFill>
                  <a:srgbClr val="000000"/>
                </a:solidFill>
                <a:latin typeface="Times New Roman" pitchFamily="65" charset="-122"/>
                <a:ea typeface="宋体" pitchFamily="65" charset="-122"/>
              </a:rPr>
              <a:t>(2)题。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　作为收藏和展示历史遗产的场所,博物馆向来被视为“传统”之地,而“传统”之地也容易导致</a:t>
            </a:r>
            <a:br>
              <a:rPr dirty="0"/>
            </a:br>
            <a:r>
              <a:rPr lang="zh-CN" altLang="en-US" sz="1417" kern="0" dirty="0">
                <a:solidFill>
                  <a:srgbClr val="000000"/>
                </a:solidFill>
                <a:latin typeface="Times New Roman" pitchFamily="65" charset="-122"/>
                <a:ea typeface="宋体" pitchFamily="65" charset="-122"/>
              </a:rPr>
              <a:t>博物馆和社会之间纽带的被割断。由于博物馆中的展品年代久远,又没有现代化的叙事手段,对于互联网</a:t>
            </a:r>
            <a:br>
              <a:rPr dirty="0"/>
            </a:br>
            <a:r>
              <a:rPr lang="zh-CN" altLang="en-US" sz="1417" kern="0" dirty="0">
                <a:solidFill>
                  <a:srgbClr val="000000"/>
                </a:solidFill>
                <a:latin typeface="Times New Roman" pitchFamily="65" charset="-122"/>
                <a:ea typeface="宋体" pitchFamily="65" charset="-122"/>
              </a:rPr>
              <a:t>时代的用户来说,体验感受难免显得单一。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　《国家宝藏》用真人演绎历史故事的形式讲述国宝传奇的“前世今生”,让观众感受到文物所</a:t>
            </a:r>
            <a:br>
              <a:rPr dirty="0"/>
            </a:br>
            <a:r>
              <a:rPr lang="zh-CN" altLang="en-US" sz="1417" kern="0" dirty="0">
                <a:solidFill>
                  <a:srgbClr val="000000"/>
                </a:solidFill>
                <a:latin typeface="Times New Roman" pitchFamily="65" charset="-122"/>
                <a:ea typeface="宋体" pitchFamily="65" charset="-122"/>
              </a:rPr>
              <a:t>传达的喜怒哀乐并产生共鸣;《如果国宝会说话》让千余件文物自己开口“说话”,用“萌”态视听语言</a:t>
            </a:r>
            <a:br>
              <a:rPr dirty="0"/>
            </a:br>
            <a:r>
              <a:rPr lang="zh-CN" altLang="en-US" sz="1417" kern="0" dirty="0">
                <a:solidFill>
                  <a:srgbClr val="000000"/>
                </a:solidFill>
                <a:latin typeface="Times New Roman" pitchFamily="65" charset="-122"/>
                <a:ea typeface="宋体" pitchFamily="65" charset="-122"/>
              </a:rPr>
              <a:t>传递中华文物之美、文化之美、文明之美;《上新了·故宫》将文物介绍与文创产品设计相结合,让拥有历</a:t>
            </a:r>
            <a:br>
              <a:rPr dirty="0"/>
            </a:br>
            <a:r>
              <a:rPr lang="zh-CN" altLang="en-US" sz="1417" kern="0" dirty="0">
                <a:solidFill>
                  <a:srgbClr val="000000"/>
                </a:solidFill>
                <a:latin typeface="Times New Roman" pitchFamily="65" charset="-122"/>
                <a:ea typeface="宋体" pitchFamily="65" charset="-122"/>
              </a:rPr>
              <a:t>史积淀的文创产品进入寻常百姓家</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这些诠释与展示文物藏品的新方式,不仅让文物“活”了起来,还</a:t>
            </a:r>
            <a:br>
              <a:rPr dirty="0"/>
            </a:br>
            <a:r>
              <a:rPr lang="zh-CN" altLang="en-US" sz="1417" kern="0" dirty="0">
                <a:solidFill>
                  <a:srgbClr val="000000"/>
                </a:solidFill>
                <a:latin typeface="Times New Roman" pitchFamily="65" charset="-122"/>
                <a:ea typeface="宋体" pitchFamily="65" charset="-122"/>
              </a:rPr>
              <a:t>“潮”了起来,“为一座博物馆赴一座城”已成为旅游项目新热门。</a:t>
            </a:r>
            <a:endParaRPr lang="zh-CN" altLang="en-US" dirty="0"/>
          </a:p>
        </p:txBody>
      </p:sp>
    </p:spTree>
    <p:custDataLst>
      <p:custData r:id="rId1"/>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3156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　“博物官”是由腾讯开发的一款和博物馆、展览有关的APP,它可以让你用一种全新的方式游</a:t>
            </a:r>
            <a:br>
              <a:rPr dirty="0"/>
            </a:br>
            <a:r>
              <a:rPr lang="zh-CN" altLang="en-US" sz="1417" kern="0" dirty="0">
                <a:solidFill>
                  <a:srgbClr val="000000"/>
                </a:solidFill>
                <a:latin typeface="Times New Roman" pitchFamily="65" charset="-122"/>
                <a:ea typeface="宋体" pitchFamily="65" charset="-122"/>
              </a:rPr>
              <a:t>览博物馆。开启APP后,参观者可以随时随地获得对应文物的数字信息,如有趣的解读、多角度高清图</a:t>
            </a:r>
            <a:br>
              <a:rPr dirty="0"/>
            </a:br>
            <a:r>
              <a:rPr lang="zh-CN" altLang="en-US" sz="1417" kern="0" dirty="0">
                <a:solidFill>
                  <a:srgbClr val="000000"/>
                </a:solidFill>
                <a:latin typeface="Times New Roman" pitchFamily="65" charset="-122"/>
                <a:ea typeface="宋体" pitchFamily="65" charset="-122"/>
              </a:rPr>
              <a:t>片、3D模型、VR全景等等。不仅如此,一些博物馆还入驻腾讯微视平台,上线文物历史小故事、文物修</a:t>
            </a:r>
            <a:br>
              <a:rPr dirty="0"/>
            </a:br>
            <a:r>
              <a:rPr lang="zh-CN" altLang="en-US" sz="1417" kern="0" dirty="0">
                <a:solidFill>
                  <a:srgbClr val="000000"/>
                </a:solidFill>
                <a:latin typeface="Times New Roman" pitchFamily="65" charset="-122"/>
                <a:ea typeface="宋体" pitchFamily="65" charset="-122"/>
              </a:rPr>
              <a:t>复现场、经典展品介绍等小视频,进一步突破时空限制,让公众获得更加丰富的体验感受。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(1)综合上面三则材料,围绕“博物馆的打开方式”,写出你的两条发现。(4分)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(2)假如你是博物馆的义务讲解员,将为小学生讲解“驿使图画像砖”“铜奔马”这两件文物。请</a:t>
            </a:r>
            <a:r>
              <a:rPr lang="zh-CN" altLang="en-US" sz="1417" u="sng" kern="0" dirty="0">
                <a:solidFill>
                  <a:srgbClr val="000000"/>
                </a:solidFill>
                <a:latin typeface="Times New Roman" pitchFamily="65" charset="-122"/>
                <a:ea typeface="宋体" pitchFamily="65" charset="-122"/>
              </a:rPr>
              <a:t>任选</a:t>
            </a:r>
            <a:r>
              <a:rPr lang="zh-CN" altLang="en-US" sz="1417" kern="0" dirty="0">
                <a:solidFill>
                  <a:srgbClr val="000000"/>
                </a:solidFill>
                <a:latin typeface="Times New Roman" pitchFamily="65" charset="-122"/>
                <a:ea typeface="宋体" pitchFamily="65" charset="-122"/>
              </a:rPr>
              <a:t>一</a:t>
            </a:r>
            <a:br>
              <a:rPr dirty="0"/>
            </a:br>
            <a:r>
              <a:rPr lang="zh-CN" altLang="en-US" sz="1417" kern="0" dirty="0">
                <a:solidFill>
                  <a:srgbClr val="000000"/>
                </a:solidFill>
                <a:latin typeface="Times New Roman" pitchFamily="65" charset="-122"/>
                <a:ea typeface="宋体" pitchFamily="65" charset="-122"/>
              </a:rPr>
              <a:t>件,根据文物信息,写一段70字以内的开场白。(3分)</a:t>
            </a:r>
            <a:endParaRPr lang="zh-CN" altLang="en-US" dirty="0"/>
          </a:p>
        </p:txBody>
      </p:sp>
    </p:spTree>
    <p:custDataLst>
      <p:custData r:id="rId1"/>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563888" y="1115715"/>
            <a:ext cx="4844859"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驿使图画像砖于1973年出土于嘉峪关魏晋5号壁画墓。砖长35厘米,宽17厘米,厚3厘米。画像砖米色底,黑色轮廓线,上绘一信使,左手持文书,跃马疾驰;马身涂黄色,上有红色的斑块。</a:t>
            </a:r>
            <a:endParaRPr lang="zh-CN" altLang="en-US" dirty="0"/>
          </a:p>
        </p:txBody>
      </p:sp>
      <p:pic>
        <p:nvPicPr>
          <p:cNvPr id="3" name="图片 3" descr="textimage46.jpeg"/>
          <p:cNvPicPr>
            <a:picLocks noChangeAspect="1"/>
          </p:cNvPicPr>
          <p:nvPr/>
        </p:nvPicPr>
        <p:blipFill>
          <a:blip r:embed="rId4"/>
          <a:stretch>
            <a:fillRect/>
          </a:stretch>
        </p:blipFill>
        <p:spPr>
          <a:xfrm>
            <a:off x="539552" y="897743"/>
            <a:ext cx="2808312" cy="1932325"/>
          </a:xfrm>
          <a:prstGeom prst="rect">
            <a:avLst/>
          </a:prstGeom>
        </p:spPr>
      </p:pic>
      <p:pic>
        <p:nvPicPr>
          <p:cNvPr id="4" name="图片 2" descr="textimage47.jpeg">
            <a:extLst>
              <a:ext uri="{FF2B5EF4-FFF2-40B4-BE49-F238E27FC236}">
                <a16:creationId xmlns:a16="http://schemas.microsoft.com/office/drawing/2014/main" id="{602957C3-98CB-4D1F-B127-5E25C7C122DF}"/>
              </a:ext>
            </a:extLst>
          </p:cNvPr>
          <p:cNvPicPr>
            <a:picLocks noChangeAspect="1"/>
          </p:cNvPicPr>
          <p:nvPr/>
        </p:nvPicPr>
        <p:blipFill>
          <a:blip r:embed="rId5"/>
          <a:stretch>
            <a:fillRect/>
          </a:stretch>
        </p:blipFill>
        <p:spPr>
          <a:xfrm>
            <a:off x="5076056" y="2130646"/>
            <a:ext cx="2674357" cy="2527145"/>
          </a:xfrm>
          <a:prstGeom prst="rect">
            <a:avLst/>
          </a:prstGeom>
        </p:spPr>
      </p:pic>
      <p:sp>
        <p:nvSpPr>
          <p:cNvPr id="5" name="TextBox 2">
            <a:extLst>
              <a:ext uri="{FF2B5EF4-FFF2-40B4-BE49-F238E27FC236}">
                <a16:creationId xmlns:a16="http://schemas.microsoft.com/office/drawing/2014/main" id="{1A45906A-8C9C-48DA-B061-EBF3085B81A3}"/>
              </a:ext>
            </a:extLst>
          </p:cNvPr>
          <p:cNvSpPr txBox="1"/>
          <p:nvPr/>
        </p:nvSpPr>
        <p:spPr>
          <a:xfrm>
            <a:off x="490846" y="3196842"/>
            <a:ext cx="422517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铜奔马于1969年出土于甘肃武威雷台汉墓。铜奔马又名“马超龙雀”“马踏飞燕”,为东汉青铜器,高3</a:t>
            </a:r>
            <a:r>
              <a:rPr lang="en-US" altLang="zh-CN" sz="1417"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5厘米,长45厘米。呈跃步凌空的姿势,右后蹄下踏着一只展翅、回首的飞鸟。</a:t>
            </a:r>
            <a:endParaRPr lang="zh-CN" altLang="en-US" dirty="0"/>
          </a:p>
        </p:txBody>
      </p:sp>
    </p:spTree>
    <p:custDataLst>
      <p:custData r:id="rId1"/>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97107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(1)①借助流行时尚的文物藏品诠释和展示方式开发,吸引民众走进博物馆;②利用数字技术,突破时</a:t>
            </a:r>
            <a:br>
              <a:rPr dirty="0"/>
            </a:br>
            <a:r>
              <a:rPr lang="zh-CN" altLang="en-US" sz="1417" kern="0" dirty="0">
                <a:solidFill>
                  <a:srgbClr val="000000"/>
                </a:solidFill>
                <a:latin typeface="Times New Roman" pitchFamily="65" charset="-122"/>
                <a:ea typeface="宋体" pitchFamily="65" charset="-122"/>
              </a:rPr>
              <a:t>空限制,丰富观者的体验感受。(每点2分)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(2)(示例)[驿使图画像砖]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小伙伴们:你想知道我国最早的“快递小哥”是什么样子吗?他又是怎样传送信件的呢?今天,我将给大家</a:t>
            </a:r>
            <a:br>
              <a:rPr dirty="0"/>
            </a:br>
            <a:r>
              <a:rPr lang="zh-CN" altLang="en-US" sz="1417" kern="0" dirty="0">
                <a:solidFill>
                  <a:srgbClr val="000000"/>
                </a:solidFill>
                <a:latin typeface="Times New Roman" pitchFamily="65" charset="-122"/>
                <a:ea typeface="宋体" pitchFamily="65" charset="-122"/>
              </a:rPr>
              <a:t>介绍魏晋的砖画——驿使图画像砖。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[铜奔马]</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小伙伴们:你眼前这匹跃步凌空的骏马,怎么会脚踏飞鸟呢?疾驰的它将奔赴哪里?今天,我将给大家介绍东</a:t>
            </a:r>
            <a:br>
              <a:rPr dirty="0"/>
            </a:br>
            <a:r>
              <a:rPr lang="zh-CN" altLang="en-US" sz="1417" kern="0" dirty="0">
                <a:solidFill>
                  <a:srgbClr val="000000"/>
                </a:solidFill>
                <a:latin typeface="Times New Roman" pitchFamily="65" charset="-122"/>
                <a:ea typeface="宋体" pitchFamily="65" charset="-122"/>
              </a:rPr>
              <a:t>汉的青铜器——铜奔马。</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(能调动体验感受,给1分;文物信息体现合理,给2分)</a:t>
            </a:r>
            <a:endParaRPr lang="zh-CN" altLang="en-US" dirty="0"/>
          </a:p>
        </p:txBody>
      </p:sp>
    </p:spTree>
    <p:custDataLst>
      <p:custData r:id="rId1"/>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04763"/>
            <a:ext cx="8505000" cy="226549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(1)本题考查对材料的综合分析能力。围绕“博物馆的打开方式”,材料一中说的是博物馆在展示</a:t>
            </a:r>
            <a:br>
              <a:rPr dirty="0"/>
            </a:br>
            <a:r>
              <a:rPr lang="zh-CN" altLang="en-US" sz="1417" kern="0" dirty="0">
                <a:solidFill>
                  <a:srgbClr val="000000"/>
                </a:solidFill>
                <a:latin typeface="Times New Roman" pitchFamily="65" charset="-122"/>
                <a:ea typeface="宋体" pitchFamily="65" charset="-122"/>
              </a:rPr>
              <a:t>展品方面存在的不足;材料二中提到了博物馆展示展品的新方式,如真人演绎、“萌”态视听语言、文物</a:t>
            </a:r>
            <a:br>
              <a:rPr dirty="0"/>
            </a:br>
            <a:r>
              <a:rPr lang="zh-CN" altLang="en-US" sz="1417" kern="0" dirty="0">
                <a:solidFill>
                  <a:srgbClr val="000000"/>
                </a:solidFill>
                <a:latin typeface="Times New Roman" pitchFamily="65" charset="-122"/>
                <a:ea typeface="宋体" pitchFamily="65" charset="-122"/>
              </a:rPr>
              <a:t>介绍与文创产品设计相结合,这些都是流行、时尚的方式,“为一座博物馆赴一座城”已成为旅游项目新</a:t>
            </a:r>
            <a:br>
              <a:rPr dirty="0"/>
            </a:br>
            <a:r>
              <a:rPr lang="zh-CN" altLang="en-US" sz="1417" kern="0" dirty="0">
                <a:solidFill>
                  <a:srgbClr val="000000"/>
                </a:solidFill>
                <a:latin typeface="Times New Roman" pitchFamily="65" charset="-122"/>
                <a:ea typeface="宋体" pitchFamily="65" charset="-122"/>
              </a:rPr>
              <a:t>热门,非常吸引民众;材料三中提到的腾讯公司开发的“博物官”则又是博物馆展品展示的一种新的方式,</a:t>
            </a:r>
            <a:br>
              <a:rPr dirty="0"/>
            </a:br>
            <a:r>
              <a:rPr lang="zh-CN" altLang="en-US" sz="1417" kern="0" dirty="0">
                <a:solidFill>
                  <a:srgbClr val="000000"/>
                </a:solidFill>
                <a:latin typeface="Times New Roman" pitchFamily="65" charset="-122"/>
                <a:ea typeface="宋体" pitchFamily="65" charset="-122"/>
              </a:rPr>
              <a:t>突破了时空限制,丰富了观者的体验感受。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(2)本题考查语言的综合运用能力。开场白要求简洁而富有吸引力,要有称呼,能围绕主题阐释,有引出下文</a:t>
            </a:r>
            <a:br>
              <a:rPr dirty="0"/>
            </a:br>
            <a:r>
              <a:rPr lang="zh-CN" altLang="en-US" sz="1417" kern="0" dirty="0">
                <a:solidFill>
                  <a:srgbClr val="000000"/>
                </a:solidFill>
                <a:latin typeface="Times New Roman" pitchFamily="65" charset="-122"/>
                <a:ea typeface="宋体" pitchFamily="65" charset="-122"/>
              </a:rPr>
              <a:t>的作用。作为博物馆的讲解员,可以采用悬念式的开场白,提出和展品有关的问题,引起观者的兴趣。</a:t>
            </a:r>
            <a:endParaRPr lang="zh-CN" altLang="en-US" dirty="0"/>
          </a:p>
        </p:txBody>
      </p:sp>
    </p:spTree>
    <p:custDataLst>
      <p:custData r:id="rId1"/>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87624" y="672026"/>
            <a:ext cx="8505000" cy="376769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10.</a:t>
            </a:r>
            <a:r>
              <a:rPr lang="zh-CN" altLang="en-US" sz="1417" kern="0" dirty="0">
                <a:solidFill>
                  <a:srgbClr val="000000"/>
                </a:solidFill>
                <a:latin typeface="Times New Roman" pitchFamily="65" charset="-122"/>
                <a:ea typeface="宋体" pitchFamily="65" charset="-122"/>
              </a:rPr>
              <a:t>(2018安徽,4)学校开展“亲近经典”读书活动,请你参加。(12分)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[我阅读　我朗诵]</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(1)小明在朗诵叶赛宁的《夜》时,遇到一些困难,请你帮助解决。</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河水悄悄流入梦乡,</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幽暗的松林失去喧响。</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夜莺的歌声沉寂了,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长脚秧鸡不再欢嚷。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①请用“/”给下面的诗句标出两处停顿。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幽 暗 的 松 林 失 去 喧 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②朗诵这一诗节,应采用的语调是</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A.舒缓　　　B.欢快　　　C.激昂　　　D.深沉</a:t>
            </a:r>
          </a:p>
        </p:txBody>
      </p:sp>
    </p:spTree>
    <p:custDataLst>
      <p:custData r:id="rId1"/>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19837" y="827683"/>
            <a:ext cx="8505000" cy="298389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[我阅读　我分享]</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(2)下面是小明分享的一段阅读感悟,请你帮助修改。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活动中,[甲]</a:t>
            </a:r>
            <a:r>
              <a:rPr lang="zh-CN" altLang="en-US" sz="1417" u="sng" kern="0" dirty="0">
                <a:solidFill>
                  <a:srgbClr val="000000"/>
                </a:solidFill>
                <a:latin typeface="Times New Roman" pitchFamily="65" charset="-122"/>
                <a:ea typeface="宋体" pitchFamily="65" charset="-122"/>
              </a:rPr>
              <a:t>我读了大量散文、诗歌、小说、戏剧和古典诗词</a:t>
            </a:r>
            <a:r>
              <a:rPr lang="zh-CN" altLang="en-US" sz="1417" kern="0" dirty="0">
                <a:solidFill>
                  <a:srgbClr val="000000"/>
                </a:solidFill>
                <a:latin typeface="Times New Roman" pitchFamily="65" charset="-122"/>
                <a:ea typeface="宋体" pitchFamily="65" charset="-122"/>
              </a:rPr>
              <a:t>,还写了读书心得。阅读,让我思接千载,视通</a:t>
            </a:r>
            <a:br>
              <a:rPr dirty="0"/>
            </a:br>
            <a:r>
              <a:rPr lang="zh-CN" altLang="en-US" sz="1417" kern="0" dirty="0">
                <a:solidFill>
                  <a:srgbClr val="000000"/>
                </a:solidFill>
                <a:latin typeface="Times New Roman" pitchFamily="65" charset="-122"/>
                <a:ea typeface="宋体" pitchFamily="65" charset="-122"/>
              </a:rPr>
              <a:t>万里,情感在潜移默化中得到熏陶,思想在孜孜求索中变得深邃。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小疑则小进,大疑则大进。面对阅读中出现的问题,[乙]</a:t>
            </a:r>
            <a:r>
              <a:rPr lang="zh-CN" altLang="en-US" sz="1417" u="sng" kern="0" dirty="0">
                <a:solidFill>
                  <a:srgbClr val="000000"/>
                </a:solidFill>
                <a:latin typeface="Times New Roman" pitchFamily="65" charset="-122"/>
                <a:ea typeface="宋体" pitchFamily="65" charset="-122"/>
              </a:rPr>
              <a:t>我们要主动向同学、老师、家长等身边的人不耻</a:t>
            </a:r>
            <a:br>
              <a:rPr dirty="0"/>
            </a:br>
            <a:r>
              <a:rPr lang="zh-CN" altLang="en-US" sz="1417" u="sng" kern="0" dirty="0">
                <a:solidFill>
                  <a:srgbClr val="000000"/>
                </a:solidFill>
                <a:latin typeface="Times New Roman" pitchFamily="65" charset="-122"/>
                <a:ea typeface="宋体" pitchFamily="65" charset="-122"/>
              </a:rPr>
              <a:t>下问</a:t>
            </a:r>
            <a:r>
              <a:rPr lang="zh-CN" altLang="en-US" sz="1417" kern="0" dirty="0">
                <a:solidFill>
                  <a:srgbClr val="000000"/>
                </a:solidFill>
                <a:latin typeface="Times New Roman" pitchFamily="65" charset="-122"/>
                <a:ea typeface="宋体" pitchFamily="65" charset="-122"/>
              </a:rPr>
              <a:t>。最后,祝大家在阅读中遇见更好的自己。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①[甲]处画线句子有语病,应改为“</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②[乙]处画线句子用语不得体,应将“</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”改为“</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[我阅读　我创作]</a:t>
            </a:r>
            <a:endParaRPr lang="zh-CN" altLang="en-US" dirty="0"/>
          </a:p>
        </p:txBody>
      </p:sp>
      <p:sp>
        <p:nvSpPr>
          <p:cNvPr id="3" name="TextBox 2">
            <a:extLst>
              <a:ext uri="{FF2B5EF4-FFF2-40B4-BE49-F238E27FC236}">
                <a16:creationId xmlns:a16="http://schemas.microsoft.com/office/drawing/2014/main" id="{26304C8E-1440-4CF7-9168-73E476AC0CE9}"/>
              </a:ext>
            </a:extLst>
          </p:cNvPr>
          <p:cNvSpPr txBox="1"/>
          <p:nvPr/>
        </p:nvSpPr>
        <p:spPr>
          <a:xfrm>
            <a:off x="667600" y="3836792"/>
            <a:ext cx="8505000" cy="1007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(3)请你仿照示例,写两行小诗。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示例:每一缕晨曦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都是喷薄而出的希望</a:t>
            </a:r>
            <a:endParaRPr lang="zh-CN" altLang="en-US" dirty="0"/>
          </a:p>
        </p:txBody>
      </p:sp>
    </p:spTree>
    <p:custDataLst>
      <p:custData r:id="rId1"/>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15616" y="179611"/>
            <a:ext cx="8505000" cy="1007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(1)①幽暗的松林/失去/喧响(共2分。每处1分)　②A(共2分)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(2)①我读了大量散文、诗歌、小说和戏剧(共2分)　②不耻下问　请教(共2分。每空1分)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(3)(示例)每一朵小花/都是歌颂生命的乐章(共4分。比喻恰当、表意明确各2分)</a:t>
            </a:r>
            <a:endParaRPr lang="zh-CN" altLang="en-US" dirty="0"/>
          </a:p>
        </p:txBody>
      </p:sp>
      <p:sp>
        <p:nvSpPr>
          <p:cNvPr id="4" name="TextBox 2">
            <a:extLst>
              <a:ext uri="{FF2B5EF4-FFF2-40B4-BE49-F238E27FC236}">
                <a16:creationId xmlns:a16="http://schemas.microsoft.com/office/drawing/2014/main" id="{4D4076F6-3BF7-4870-B906-AC1648427EA7}"/>
              </a:ext>
            </a:extLst>
          </p:cNvPr>
          <p:cNvSpPr txBox="1"/>
          <p:nvPr/>
        </p:nvSpPr>
        <p:spPr>
          <a:xfrm>
            <a:off x="639000" y="1169795"/>
            <a:ext cx="8505000" cy="323005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(1)①划分诗歌节奏时必须注意表意的完整性,一般来说,一个意思相对独立的词或词组就是一个节</a:t>
            </a:r>
            <a:br>
              <a:rPr dirty="0"/>
            </a:br>
            <a:r>
              <a:rPr lang="zh-CN" altLang="en-US" sz="1417" kern="0" dirty="0">
                <a:solidFill>
                  <a:srgbClr val="000000"/>
                </a:solidFill>
                <a:latin typeface="Times New Roman" pitchFamily="65" charset="-122"/>
                <a:ea typeface="宋体" pitchFamily="65" charset="-122"/>
              </a:rPr>
              <a:t>奏,如句中“幽暗的松林”构成一个偏正短语,充当句子主语,不宜拆分;“失去喧响”构成动宾短语,可以</a:t>
            </a:r>
            <a:br>
              <a:rPr dirty="0"/>
            </a:br>
            <a:r>
              <a:rPr lang="zh-CN" altLang="en-US" sz="1417" kern="0" dirty="0">
                <a:solidFill>
                  <a:srgbClr val="000000"/>
                </a:solidFill>
                <a:latin typeface="Times New Roman" pitchFamily="65" charset="-122"/>
                <a:ea typeface="宋体" pitchFamily="65" charset="-122"/>
              </a:rPr>
              <a:t>连接在一起,但题目要求断两处,“失去”与“喧响”分别充当句子的谓语和宾语,意思、结构都相对独立,</a:t>
            </a:r>
            <a:br>
              <a:rPr dirty="0"/>
            </a:br>
            <a:r>
              <a:rPr lang="zh-CN" altLang="en-US" sz="1417" kern="0" dirty="0">
                <a:solidFill>
                  <a:srgbClr val="000000"/>
                </a:solidFill>
                <a:latin typeface="Times New Roman" pitchFamily="65" charset="-122"/>
                <a:ea typeface="宋体" pitchFamily="65" charset="-122"/>
              </a:rPr>
              <a:t>因此可以断开。②朗诵的语调需要根据诗歌表达的意境来确定。这首小诗运用“悄悄”“失去喧响”“不再欢嚷”这样的词语,着力展示夜的静谧、美好,传达出诗人对自然的热爱以及自己安适、宁静的心境。所以,朗读时应该采用舒缓的语气。故而答案选A。(2)①[甲]处画线句子并列不当,“诗歌”包括“古典诗词”。②[乙]处画线句子用语不得体的是“不耻下问”。这个词的意思不仅是爱发问、请教,一般用来表扬他人谦虚求学的品质,不用于写自己。而句中写的是“我们”,请教的人是“同学、老师、家长”,所以用词不当,可以改为“请教”等谦辞。(3)解答仿句题,要分析仿句结构,找准仿点。所有的仿句题,例句都有一定的格式,确定格式再仿修辞,同时,仿句要注意主题,仿写的句子在内容上要与例句相一致。</a:t>
            </a:r>
          </a:p>
        </p:txBody>
      </p:sp>
      <p:sp>
        <p:nvSpPr>
          <p:cNvPr id="6" name="TextBox 2">
            <a:extLst>
              <a:ext uri="{FF2B5EF4-FFF2-40B4-BE49-F238E27FC236}">
                <a16:creationId xmlns:a16="http://schemas.microsoft.com/office/drawing/2014/main" id="{6DD606D0-9666-491A-99EE-BCB03F9B9E59}"/>
              </a:ext>
            </a:extLst>
          </p:cNvPr>
          <p:cNvSpPr txBox="1"/>
          <p:nvPr/>
        </p:nvSpPr>
        <p:spPr>
          <a:xfrm>
            <a:off x="660123" y="4399846"/>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技巧点拨　</a:t>
            </a:r>
            <a:r>
              <a:rPr lang="zh-CN" altLang="en-US" sz="1417" kern="0" dirty="0">
                <a:solidFill>
                  <a:srgbClr val="000000"/>
                </a:solidFill>
                <a:latin typeface="Times New Roman" pitchFamily="65" charset="-122"/>
                <a:ea typeface="宋体" pitchFamily="65" charset="-122"/>
              </a:rPr>
              <a:t>仿写句子的原则是:既要做到“形似”,又要做到“神似”。形似——结构、修辞、关联词等</a:t>
            </a:r>
            <a:br>
              <a:rPr dirty="0"/>
            </a:br>
            <a:r>
              <a:rPr lang="zh-CN" altLang="en-US" sz="1417" kern="0" dirty="0">
                <a:solidFill>
                  <a:srgbClr val="000000"/>
                </a:solidFill>
                <a:latin typeface="Times New Roman" pitchFamily="65" charset="-122"/>
                <a:ea typeface="宋体" pitchFamily="65" charset="-122"/>
              </a:rPr>
              <a:t>方面力求相同或相近;神似——风格契合,主题一致。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696355"/>
            <a:ext cx="8505000" cy="2328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11.</a:t>
            </a:r>
            <a:r>
              <a:rPr lang="zh-CN" altLang="en-US" sz="1417" kern="0" dirty="0">
                <a:solidFill>
                  <a:srgbClr val="000000"/>
                </a:solidFill>
                <a:latin typeface="Times New Roman" pitchFamily="65" charset="-122"/>
                <a:ea typeface="宋体" pitchFamily="65" charset="-122"/>
              </a:rPr>
              <a:t>(2017湖北武汉,17—18)根据要求完成(1)—(2)题。(8分)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“礼”是中华传统文化的重要内容,知书达礼是学校的育人目标之一。学校在打造“礼仪校园”的过程</a:t>
            </a:r>
            <a:br>
              <a:rPr dirty="0"/>
            </a:br>
            <a:r>
              <a:rPr lang="zh-CN" altLang="en-US" sz="1417" kern="0" dirty="0">
                <a:solidFill>
                  <a:srgbClr val="000000"/>
                </a:solidFill>
                <a:latin typeface="Times New Roman" pitchFamily="65" charset="-122"/>
                <a:ea typeface="宋体" pitchFamily="65" charset="-122"/>
              </a:rPr>
              <a:t>中,准备开展以“学礼·明礼·守礼”为主题的综合性学习活动。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(1)你所在班级的研究选题是“学生校园礼仪规范”,请你分条列举“学生校园礼仪规范”应该包含的具</a:t>
            </a:r>
            <a:br>
              <a:rPr dirty="0"/>
            </a:br>
            <a:r>
              <a:rPr lang="zh-CN" altLang="en-US" sz="1417" kern="0" dirty="0">
                <a:solidFill>
                  <a:srgbClr val="000000"/>
                </a:solidFill>
                <a:latin typeface="Times New Roman" pitchFamily="65" charset="-122"/>
                <a:ea typeface="宋体" pitchFamily="65" charset="-122"/>
              </a:rPr>
              <a:t>体内容,写出三条即可。(4分)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(2)在以“做知书达礼的中学生”为主题的班会上,同学们正在热烈讨论遵守《学生校园礼仪规范》的意</a:t>
            </a:r>
            <a:br>
              <a:rPr dirty="0"/>
            </a:br>
            <a:r>
              <a:rPr lang="zh-CN" altLang="en-US" sz="1417" kern="0" dirty="0">
                <a:solidFill>
                  <a:srgbClr val="000000"/>
                </a:solidFill>
                <a:latin typeface="Times New Roman" pitchFamily="65" charset="-122"/>
                <a:ea typeface="宋体" pitchFamily="65" charset="-122"/>
              </a:rPr>
              <a:t>义。现在该你发言了,你将说点什么呢?请用简明、连贯、得体的语言写下你要说的话。(100~120字)(4分)</a:t>
            </a:r>
            <a:endParaRPr lang="zh-CN" altLang="en-US" dirty="0"/>
          </a:p>
        </p:txBody>
      </p:sp>
      <p:sp>
        <p:nvSpPr>
          <p:cNvPr id="3" name="TextBox 2"/>
          <p:cNvSpPr txBox="1"/>
          <p:nvPr/>
        </p:nvSpPr>
        <p:spPr>
          <a:xfrm>
            <a:off x="720000" y="3011769"/>
            <a:ext cx="8505000" cy="200131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(1)(示例)(1)课堂举手发言,起立回答,表情要大方,不故作引人发笑的举止;(2)进校门主动下车,接受</a:t>
            </a:r>
            <a:br>
              <a:rPr dirty="0"/>
            </a:br>
            <a:r>
              <a:rPr lang="zh-CN" altLang="en-US" sz="1417" kern="0" dirty="0">
                <a:solidFill>
                  <a:srgbClr val="000000"/>
                </a:solidFill>
                <a:latin typeface="Times New Roman" pitchFamily="65" charset="-122"/>
                <a:ea typeface="宋体" pitchFamily="65" charset="-122"/>
              </a:rPr>
              <a:t>门卫和值勤同学的检查,不在校园骑车;(3)要适时理发,经常梳洗,勤剪指甲,勤换衣服。(4分,可从课堂学习、</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课间休息、课外活动等方面拟写)(2)(示例)同学们,文明礼仪是什么?文明礼仪是同学有了困难热情的帮助;</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是见到老师热情礼貌的问候;是自觉将果皮纸屑放入垃圾箱的举动;是公共场所不大声喧哗</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文明礼仪是</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一种品质,也是一种修养。让我们从自身做起,从小事做起,让礼仪之花绽放在我们美丽的校园。(4分,扣住</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遵守范的意义作答,言之成理、语句通顺即可)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6112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(1)本题考查对校园礼仪知识的概括、表达能力。可从课上、课下,学习、生活,待人接物、言谈举</a:t>
            </a:r>
            <a:br>
              <a:rPr dirty="0"/>
            </a:br>
            <a:r>
              <a:rPr lang="zh-CN" altLang="en-US" sz="1417" kern="0" dirty="0">
                <a:solidFill>
                  <a:srgbClr val="000000"/>
                </a:solidFill>
                <a:latin typeface="Times New Roman" pitchFamily="65" charset="-122"/>
                <a:ea typeface="宋体" pitchFamily="65" charset="-122"/>
              </a:rPr>
              <a:t>止等不同的方面来写,内容要符合《中学生守则》和《中学生日常行为规范》的要求。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(2)本题考查学生的书面表达能力。答题时,要注意扣住遵守规范的意义,可从对于自身成长的个体方面的</a:t>
            </a:r>
            <a:br>
              <a:rPr dirty="0"/>
            </a:br>
            <a:r>
              <a:rPr lang="zh-CN" altLang="en-US" sz="1417" kern="0" dirty="0">
                <a:solidFill>
                  <a:srgbClr val="000000"/>
                </a:solidFill>
                <a:latin typeface="Times New Roman" pitchFamily="65" charset="-122"/>
                <a:ea typeface="宋体" pitchFamily="65" charset="-122"/>
              </a:rPr>
              <a:t>作用、对于青少年整个群体的影响、对于整个社会风气的改变乃至整个民族的素质提高等方面来谈。言</a:t>
            </a:r>
            <a:br>
              <a:rPr dirty="0"/>
            </a:br>
            <a:r>
              <a:rPr lang="zh-CN" altLang="en-US" sz="1417" kern="0" dirty="0">
                <a:solidFill>
                  <a:srgbClr val="000000"/>
                </a:solidFill>
                <a:latin typeface="Times New Roman" pitchFamily="65" charset="-122"/>
                <a:ea typeface="宋体" pitchFamily="65" charset="-122"/>
              </a:rPr>
              <a:t>之成理、语句通顺即可,注意字数的限制,不可过少或过多。</a:t>
            </a:r>
            <a:endParaRPr lang="zh-CN" altLang="en-US" dirty="0"/>
          </a:p>
        </p:txBody>
      </p:sp>
    </p:spTree>
    <p:custDataLst>
      <p:custData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47683"/>
            <a:ext cx="8505000" cy="36626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家长反映学生居家学习存在的困难主要是孩子缺乏自控力,家庭网速等学习环境不佳,教师教学过程缺少</a:t>
            </a:r>
            <a:br>
              <a:rPr dirty="0"/>
            </a:br>
            <a:r>
              <a:rPr lang="zh-CN" altLang="en-US" sz="1417" kern="0" dirty="0">
                <a:solidFill>
                  <a:srgbClr val="000000"/>
                </a:solidFill>
                <a:latin typeface="Times New Roman" pitchFamily="65" charset="-122"/>
                <a:ea typeface="宋体" pitchFamily="65" charset="-122"/>
              </a:rPr>
              <a:t>互动,家长不能辅导,等等。同时,家长对在线学习的优点比较认同,例如,家长认为孩子可以学习更多优秀</a:t>
            </a:r>
            <a:br>
              <a:rPr dirty="0"/>
            </a:br>
            <a:r>
              <a:rPr lang="zh-CN" altLang="en-US" sz="1417" kern="0" dirty="0">
                <a:solidFill>
                  <a:srgbClr val="000000"/>
                </a:solidFill>
                <a:latin typeface="Times New Roman" pitchFamily="65" charset="-122"/>
                <a:ea typeface="宋体" pitchFamily="65" charset="-122"/>
              </a:rPr>
              <a:t>教师的教学课程,孩子没有掌握的知识可以反复看、反复学,学习资源更全面、更丰富。有三分之二的家</a:t>
            </a:r>
            <a:br>
              <a:rPr dirty="0"/>
            </a:br>
            <a:r>
              <a:rPr lang="zh-CN" altLang="en-US" sz="1417" kern="0" dirty="0">
                <a:solidFill>
                  <a:srgbClr val="000000"/>
                </a:solidFill>
                <a:latin typeface="Times New Roman" pitchFamily="65" charset="-122"/>
                <a:ea typeface="宋体" pitchFamily="65" charset="-122"/>
              </a:rPr>
              <a:t>长赞成学校在疫情之后的教学活动中增加在线学习的形式和内容。由于家长对孩子的学习期望高,多数</a:t>
            </a:r>
            <a:br>
              <a:rPr dirty="0"/>
            </a:br>
            <a:r>
              <a:rPr lang="zh-CN" altLang="en-US" sz="1417" kern="0" dirty="0">
                <a:solidFill>
                  <a:srgbClr val="000000"/>
                </a:solidFill>
                <a:latin typeface="Times New Roman" pitchFamily="65" charset="-122"/>
                <a:ea typeface="宋体" pitchFamily="65" charset="-122"/>
              </a:rPr>
              <a:t>家长要求学业“加码”,除个别家长关心孩子的视力外,没有反映学业负担过重的问题。对在线学习的效</a:t>
            </a:r>
            <a:br>
              <a:rPr dirty="0"/>
            </a:br>
            <a:r>
              <a:rPr lang="zh-CN" altLang="en-US" sz="1417" kern="0" dirty="0">
                <a:solidFill>
                  <a:srgbClr val="000000"/>
                </a:solidFill>
                <a:latin typeface="Times New Roman" pitchFamily="65" charset="-122"/>
                <a:ea typeface="宋体" pitchFamily="65" charset="-122"/>
              </a:rPr>
              <a:t>果,45%的家长认为效果很好或较好,55%的家长认为效果一般或较差。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(1)请根据材料二,概括在线教学过程中所遇到的困难。(3分)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(2)下列对上面四则材料相关内容的理解和分析,不正确的一项是(3分)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A.自省教育厅发布春季延迟开学十条措施后的短短三周之内,全省开展“停课不停学”的中小学比例就达</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到了96%。</a:t>
            </a:r>
            <a:endParaRPr lang="zh-CN" altLang="en-US" dirty="0"/>
          </a:p>
        </p:txBody>
      </p:sp>
    </p:spTree>
    <p:custDataLst>
      <p:custData r:id="rId1"/>
    </p:custData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71456" y="755675"/>
            <a:ext cx="8972544" cy="3632678"/>
            <a:chOff x="423912" y="800443"/>
            <a:chExt cx="8972544" cy="3632678"/>
          </a:xfrm>
        </p:grpSpPr>
        <p:sp>
          <p:nvSpPr>
            <p:cNvPr id="2" name="TextBox 2"/>
            <p:cNvSpPr txBox="1"/>
            <p:nvPr/>
          </p:nvSpPr>
          <p:spPr>
            <a:xfrm>
              <a:off x="423912" y="800443"/>
              <a:ext cx="8972544" cy="300954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12.</a:t>
              </a:r>
              <a:r>
                <a:rPr lang="zh-CN" altLang="en-US" sz="1417" kern="0" dirty="0">
                  <a:solidFill>
                    <a:srgbClr val="000000"/>
                  </a:solidFill>
                  <a:latin typeface="Times New Roman" pitchFamily="65" charset="-122"/>
                  <a:ea typeface="宋体" pitchFamily="65" charset="-122"/>
                </a:rPr>
                <a:t>(2016重庆A卷,7)综合性学习。(10分)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初三(1)班拟开展“重庆城·重庆人·重庆面”的主题活动,请你参与并完成下列任务。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活动一　方案先行　作为活动策划人,请你围绕活动主题,写出两个活动目的。(2分)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活动主题:重庆城·重庆人·重庆面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活动目的:①</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活动方式:以小组为单位,现场比赛制作“重庆小面”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活动二　开场助兴　作为活动主持人,请你在比赛前扣住活动主题说几句富有感染力的话,以营造活动气氛。(4分)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活动三　文化助阵　晓雨同学为本小组制作的小面拟写了一则广告语,请对这则广告语加以评析。(4分)</a:t>
              </a:r>
              <a:endParaRPr lang="zh-CN" altLang="en-US" dirty="0"/>
            </a:p>
          </p:txBody>
        </p:sp>
        <p:sp>
          <p:nvSpPr>
            <p:cNvPr id="3" name="TextBox 2"/>
            <p:cNvSpPr txBox="1"/>
            <p:nvPr/>
          </p:nvSpPr>
          <p:spPr>
            <a:xfrm>
              <a:off x="423912" y="3803333"/>
              <a:ext cx="8505000" cy="629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广告语:麻辣当前,岂能面不改色?香飘万里,安能端坐如山!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评析:</a:t>
              </a:r>
              <a:r>
                <a:rPr lang="zh-CN" altLang="en-US" sz="1417" u="sng" kern="0" dirty="0">
                  <a:solidFill>
                    <a:srgbClr val="000000"/>
                  </a:solidFill>
                  <a:latin typeface="Times New Roman" pitchFamily="65" charset="-122"/>
                  <a:ea typeface="宋体" pitchFamily="65" charset="-122"/>
                </a:rPr>
                <a:t>                                                                                  </a:t>
              </a:r>
              <a:endParaRPr lang="zh-CN" altLang="en-US" dirty="0"/>
            </a:p>
          </p:txBody>
        </p:sp>
      </p:grpSp>
    </p:spTree>
    <p:custDataLst>
      <p:custData r:id="rId1"/>
    </p:custData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2783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活动一　(示例)激发热爱家乡的情感　弘扬重庆美食文化　学习重庆小面制作技艺(每点1分,扣住</a:t>
            </a:r>
            <a:br>
              <a:rPr dirty="0"/>
            </a:br>
            <a:r>
              <a:rPr lang="zh-CN" altLang="en-US" sz="1417" kern="0" dirty="0">
                <a:solidFill>
                  <a:srgbClr val="000000"/>
                </a:solidFill>
                <a:latin typeface="Times New Roman" pitchFamily="65" charset="-122"/>
                <a:ea typeface="宋体" pitchFamily="65" charset="-122"/>
              </a:rPr>
              <a:t>主题,答出两点即可)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活动二　(示例)同学们:大家好!一场精彩绝伦的“重庆小面”争霸大赛即将在这里上演,手动、眼看、鼻</a:t>
            </a:r>
            <a:br>
              <a:rPr dirty="0"/>
            </a:br>
            <a:r>
              <a:rPr lang="zh-CN" altLang="en-US" sz="1417" kern="0" dirty="0">
                <a:solidFill>
                  <a:srgbClr val="000000"/>
                </a:solidFill>
                <a:latin typeface="Times New Roman" pitchFamily="65" charset="-122"/>
                <a:ea typeface="宋体" pitchFamily="65" charset="-122"/>
              </a:rPr>
              <a:t>嗅、口尝,色香味样样致命诱惑!来吧,同学们,踊跃参与吧,这里就是我们大展身手的舞台,显露绝技的天地!</a:t>
            </a:r>
            <a:br>
              <a:rPr dirty="0"/>
            </a:br>
            <a:r>
              <a:rPr lang="zh-CN" altLang="en-US" sz="1417" kern="0" dirty="0">
                <a:solidFill>
                  <a:srgbClr val="000000"/>
                </a:solidFill>
                <a:latin typeface="Times New Roman" pitchFamily="65" charset="-122"/>
                <a:ea typeface="宋体" pitchFamily="65" charset="-122"/>
              </a:rPr>
              <a:t>(称呼、礼貌语1分。内容3分。有激情、有感染力、语句通顺)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活动三　(示例)反问、夸张、比喻、对偶(宽对)多种修辞手法的运用,生动有力地凸显了小面麻辣香的特</a:t>
            </a:r>
            <a:br>
              <a:rPr dirty="0"/>
            </a:br>
            <a:r>
              <a:rPr lang="zh-CN" altLang="en-US" sz="1417" kern="0" dirty="0">
                <a:solidFill>
                  <a:srgbClr val="000000"/>
                </a:solidFill>
                <a:latin typeface="Times New Roman" pitchFamily="65" charset="-122"/>
                <a:ea typeface="宋体" pitchFamily="65" charset="-122"/>
              </a:rPr>
              <a:t>色及其诱惑不可阻挡。(修辞2分,表达效果2分)</a:t>
            </a:r>
            <a:endParaRPr lang="zh-CN" altLang="en-US" dirty="0"/>
          </a:p>
        </p:txBody>
      </p:sp>
      <p:sp>
        <p:nvSpPr>
          <p:cNvPr id="3" name="TextBox 2">
            <a:extLst>
              <a:ext uri="{FF2B5EF4-FFF2-40B4-BE49-F238E27FC236}">
                <a16:creationId xmlns:a16="http://schemas.microsoft.com/office/drawing/2014/main" id="{27BA2B6B-64AD-4024-9862-A511DAF61B6B}"/>
              </a:ext>
            </a:extLst>
          </p:cNvPr>
          <p:cNvSpPr txBox="1"/>
          <p:nvPr/>
        </p:nvSpPr>
        <p:spPr>
          <a:xfrm>
            <a:off x="617659" y="3262555"/>
            <a:ext cx="8505000" cy="16240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活动一　应紧扣活动的主题“重庆城·重庆人·重庆面”,联系活动的方式来思考活动的目的。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活动二　本题考查口语交际中的开场白。作答时应紧扣活动主题“重庆城·重庆人·重庆面”来谈,注意说</a:t>
            </a:r>
            <a:br>
              <a:rPr dirty="0"/>
            </a:br>
            <a:r>
              <a:rPr lang="zh-CN" altLang="en-US" sz="1417" kern="0" dirty="0">
                <a:solidFill>
                  <a:srgbClr val="000000"/>
                </a:solidFill>
                <a:latin typeface="Times New Roman" pitchFamily="65" charset="-122"/>
                <a:ea typeface="宋体" pitchFamily="65" charset="-122"/>
              </a:rPr>
              <a:t>话简洁明了,且富有感染力,另外要符合开场白的格式,开头要有称呼,有问候语。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活动三　本题考查对广告语的评析能力。就本题来讲,可从修辞的角度进行评析。答题思路:修辞手法+</a:t>
            </a:r>
            <a:br>
              <a:rPr dirty="0"/>
            </a:br>
            <a:r>
              <a:rPr lang="zh-CN" altLang="en-US" sz="1417" kern="0" dirty="0">
                <a:solidFill>
                  <a:srgbClr val="000000"/>
                </a:solidFill>
                <a:latin typeface="Times New Roman" pitchFamily="65" charset="-122"/>
                <a:ea typeface="宋体" pitchFamily="65" charset="-122"/>
              </a:rPr>
              <a:t>表达效果。</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56793"/>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2018—2020年模拟·专项题组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题组一　图文转换</a:t>
            </a:r>
          </a:p>
        </p:txBody>
      </p:sp>
      <p:pic>
        <p:nvPicPr>
          <p:cNvPr id="3" name="图片 2"/>
          <p:cNvPicPr>
            <a:picLocks noChangeAspect="1"/>
          </p:cNvPicPr>
          <p:nvPr/>
        </p:nvPicPr>
        <p:blipFill>
          <a:blip r:embed="rId4"/>
          <a:stretch>
            <a:fillRect/>
          </a:stretch>
        </p:blipFill>
        <p:spPr>
          <a:xfrm>
            <a:off x="758822" y="841363"/>
            <a:ext cx="7632700" cy="482600"/>
          </a:xfrm>
          <a:prstGeom prst="rect">
            <a:avLst/>
          </a:prstGeom>
        </p:spPr>
      </p:pic>
      <p:sp>
        <p:nvSpPr>
          <p:cNvPr id="4" name="TextBox 2"/>
          <p:cNvSpPr txBox="1"/>
          <p:nvPr/>
        </p:nvSpPr>
        <p:spPr>
          <a:xfrm>
            <a:off x="720000" y="2180407"/>
            <a:ext cx="8505000" cy="1661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(2020长沙三模改编,6&lt;1&gt;)综合运用。(2分)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习近平总书记在2019年新年贺词中提到:“这个时候,快递小哥、环卫工人、出租车司机以及千千万万的</a:t>
            </a:r>
            <a:br>
              <a:rPr dirty="0"/>
            </a:br>
            <a:r>
              <a:rPr lang="zh-CN" altLang="en-US" sz="1417" kern="0" dirty="0">
                <a:solidFill>
                  <a:srgbClr val="000000"/>
                </a:solidFill>
                <a:latin typeface="Times New Roman" pitchFamily="65" charset="-122"/>
                <a:ea typeface="宋体" pitchFamily="65" charset="-122"/>
              </a:rPr>
              <a:t>劳动者,还在辛勤工作,我们要感谢美好生活的创造者、守护者。”近年来,走街串巷的“快递小哥”成为</a:t>
            </a:r>
            <a:br>
              <a:rPr dirty="0"/>
            </a:br>
            <a:r>
              <a:rPr lang="zh-CN" altLang="en-US" sz="1417" kern="0" dirty="0">
                <a:solidFill>
                  <a:srgbClr val="000000"/>
                </a:solidFill>
                <a:latin typeface="Times New Roman" pitchFamily="65" charset="-122"/>
                <a:ea typeface="宋体" pitchFamily="65" charset="-122"/>
              </a:rPr>
              <a:t>我们最熟悉的陌生人。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阅读下图中的相关数据,说说快递员的职业特点。</a:t>
            </a:r>
            <a:endParaRPr lang="zh-CN" altLang="en-US" dirty="0"/>
          </a:p>
        </p:txBody>
      </p:sp>
    </p:spTree>
    <p:custDataLst>
      <p:custData r:id="rId1"/>
    </p:custData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8818" kern="0" spc="30631"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a:p>
        </p:txBody>
      </p:sp>
      <p:pic>
        <p:nvPicPr>
          <p:cNvPr id="3" name="图片 3" descr="textimage48.jpeg"/>
          <p:cNvPicPr>
            <a:picLocks noChangeAspect="1"/>
          </p:cNvPicPr>
          <p:nvPr/>
        </p:nvPicPr>
        <p:blipFill>
          <a:blip r:embed="rId4"/>
          <a:stretch>
            <a:fillRect/>
          </a:stretch>
        </p:blipFill>
        <p:spPr>
          <a:xfrm>
            <a:off x="2071670" y="1127115"/>
            <a:ext cx="5010150" cy="2428875"/>
          </a:xfrm>
          <a:prstGeom prst="rect">
            <a:avLst/>
          </a:prstGeom>
        </p:spPr>
      </p:pic>
    </p:spTree>
    <p:custDataLst>
      <p:custData r:id="rId1"/>
    </p:custData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快递员以中青年(21~40岁)为主体,学历层次偏低(以高中或中专为主),平均每天工作时间长(工作强</a:t>
            </a:r>
            <a:br>
              <a:rPr dirty="0"/>
            </a:br>
            <a:r>
              <a:rPr lang="zh-CN" altLang="en-US" sz="1417" kern="0" dirty="0">
                <a:solidFill>
                  <a:srgbClr val="000000"/>
                </a:solidFill>
                <a:latin typeface="Times New Roman" pitchFamily="65" charset="-122"/>
                <a:ea typeface="宋体" pitchFamily="65" charset="-122"/>
              </a:rPr>
              <a:t>度大)。</a:t>
            </a:r>
            <a:endParaRPr lang="zh-CN" altLang="en-US" dirty="0"/>
          </a:p>
        </p:txBody>
      </p:sp>
      <p:sp>
        <p:nvSpPr>
          <p:cNvPr id="3" name="TextBox 2"/>
          <p:cNvSpPr txBox="1"/>
          <p:nvPr/>
        </p:nvSpPr>
        <p:spPr>
          <a:xfrm>
            <a:off x="720000" y="1941827"/>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本题考查学生对图表的分析与概括能力。先横向看图表,三组数据分别是“年龄构成”“学历构</a:t>
            </a:r>
            <a:br>
              <a:rPr dirty="0"/>
            </a:br>
            <a:r>
              <a:rPr lang="zh-CN" altLang="en-US" sz="1417" kern="0" dirty="0">
                <a:solidFill>
                  <a:srgbClr val="000000"/>
                </a:solidFill>
                <a:latin typeface="Times New Roman" pitchFamily="65" charset="-122"/>
                <a:ea typeface="宋体" pitchFamily="65" charset="-122"/>
              </a:rPr>
              <a:t>成”“平均每天工作时间”,再具体分析每一组数据,注重其中占比大的,然后再概括表达。注意语言的凝</a:t>
            </a:r>
            <a:br>
              <a:rPr dirty="0"/>
            </a:br>
            <a:r>
              <a:rPr lang="zh-CN" altLang="en-US" sz="1417" kern="0" dirty="0">
                <a:solidFill>
                  <a:srgbClr val="000000"/>
                </a:solidFill>
                <a:latin typeface="Times New Roman" pitchFamily="65" charset="-122"/>
                <a:ea typeface="宋体" pitchFamily="65" charset="-122"/>
              </a:rPr>
              <a:t>练与明了。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375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(2020娄底二中月考改编,8)说说你从图表中得出什么结论。(2分)</a:t>
            </a:r>
            <a:endParaRPr lang="zh-CN" altLang="en-US" dirty="0"/>
          </a:p>
          <a:p>
            <a:pPr marL="0" indent="0" eaLnBrk="0" latinLnBrk="1" hangingPunct="0">
              <a:lnSpc>
                <a:spcPct val="150000"/>
              </a:lnSpc>
              <a:spcBef>
                <a:spcPts val="141"/>
              </a:spcBef>
              <a:buNone/>
            </a:pPr>
            <a:r>
              <a:rPr lang="zh-CN" altLang="en-US" sz="8818" kern="0" spc="22006"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pic>
        <p:nvPicPr>
          <p:cNvPr id="3" name="图片 3" descr="textimage49.jpeg"/>
          <p:cNvPicPr>
            <a:picLocks noChangeAspect="1"/>
          </p:cNvPicPr>
          <p:nvPr/>
        </p:nvPicPr>
        <p:blipFill>
          <a:blip r:embed="rId4"/>
          <a:stretch>
            <a:fillRect/>
          </a:stretch>
        </p:blipFill>
        <p:spPr>
          <a:xfrm>
            <a:off x="2357422" y="1341429"/>
            <a:ext cx="3286148" cy="2038851"/>
          </a:xfrm>
          <a:prstGeom prst="rect">
            <a:avLst/>
          </a:prstGeom>
        </p:spPr>
      </p:pic>
      <p:sp>
        <p:nvSpPr>
          <p:cNvPr id="4" name="TextBox 2"/>
          <p:cNvSpPr txBox="1"/>
          <p:nvPr/>
        </p:nvSpPr>
        <p:spPr>
          <a:xfrm>
            <a:off x="720000" y="3484569"/>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家长在陪伴孩子的同时进行许多其他的活动,使陪伴</a:t>
            </a:r>
            <a:r>
              <a:rPr lang="zh-CN" altLang="en-US" sz="1600" kern="0" dirty="0">
                <a:solidFill>
                  <a:srgbClr val="000000"/>
                </a:solidFill>
                <a:latin typeface="Times New Roman" pitchFamily="65" charset="-122"/>
                <a:ea typeface="宋体" pitchFamily="65" charset="-122"/>
              </a:rPr>
              <a:t>流于形式</a:t>
            </a:r>
            <a:r>
              <a:rPr lang="zh-CN" altLang="en-US" sz="1417" kern="0" dirty="0">
                <a:solidFill>
                  <a:srgbClr val="000000"/>
                </a:solidFill>
                <a:latin typeface="Times New Roman" pitchFamily="65" charset="-122"/>
                <a:ea typeface="宋体" pitchFamily="65" charset="-122"/>
              </a:rPr>
              <a:t>。</a:t>
            </a:r>
            <a:endParaRPr lang="zh-CN" altLang="en-US" dirty="0"/>
          </a:p>
        </p:txBody>
      </p:sp>
      <p:sp>
        <p:nvSpPr>
          <p:cNvPr id="5" name="TextBox 4"/>
          <p:cNvSpPr txBox="1"/>
          <p:nvPr/>
        </p:nvSpPr>
        <p:spPr>
          <a:xfrm>
            <a:off x="720000" y="3912042"/>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本题考查学生对图表的分析与概述能力。图表的主题是“家长在陪伴孩子时进行的活动”,图表</a:t>
            </a:r>
            <a:br>
              <a:rPr dirty="0"/>
            </a:br>
            <a:r>
              <a:rPr lang="zh-CN" altLang="en-US" sz="1417" kern="0" dirty="0">
                <a:solidFill>
                  <a:srgbClr val="000000"/>
                </a:solidFill>
                <a:latin typeface="Times New Roman" pitchFamily="65" charset="-122"/>
                <a:ea typeface="宋体" pitchFamily="65" charset="-122"/>
              </a:rPr>
              <a:t>的数据显示了家长陪伴孩子时进行的活动的百分比,可见,家长并没有纯粹陪伴孩子,使得陪伴流于形式。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(2019株洲石峰二模,9)分析下面表格内容,回答问题。(5分)</a:t>
            </a:r>
            <a:endParaRPr lang="zh-CN" altLang="en-US" dirty="0"/>
          </a:p>
        </p:txBody>
      </p:sp>
      <p:graphicFrame>
        <p:nvGraphicFramePr>
          <p:cNvPr id="3" name="表格 2"/>
          <p:cNvGraphicFramePr>
            <a:graphicFrameLocks noGrp="1"/>
          </p:cNvGraphicFramePr>
          <p:nvPr/>
        </p:nvGraphicFramePr>
        <p:xfrm>
          <a:off x="720000" y="1581454"/>
          <a:ext cx="7740000" cy="2458888"/>
        </p:xfrm>
        <a:graphic>
          <a:graphicData uri="http://schemas.openxmlformats.org/drawingml/2006/table">
            <a:tbl>
              <a:tblPr/>
              <a:tblGrid>
                <a:gridCol w="1565984">
                  <a:extLst>
                    <a:ext uri="{9D8B030D-6E8A-4147-A177-3AD203B41FA5}">
                      <a16:colId xmlns:a16="http://schemas.microsoft.com/office/drawing/2014/main" val="20000"/>
                    </a:ext>
                  </a:extLst>
                </a:gridCol>
                <a:gridCol w="3594016">
                  <a:extLst>
                    <a:ext uri="{9D8B030D-6E8A-4147-A177-3AD203B41FA5}">
                      <a16:colId xmlns:a16="http://schemas.microsoft.com/office/drawing/2014/main" val="20001"/>
                    </a:ext>
                  </a:extLst>
                </a:gridCol>
                <a:gridCol w="2580000">
                  <a:extLst>
                    <a:ext uri="{9D8B030D-6E8A-4147-A177-3AD203B41FA5}">
                      <a16:colId xmlns:a16="http://schemas.microsoft.com/office/drawing/2014/main" val="20002"/>
                    </a:ext>
                  </a:extLst>
                </a:gridCol>
              </a:tblGrid>
              <a:tr h="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年　龄</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美　国</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中　国</a:t>
                      </a:r>
                    </a:p>
                  </a:txBody>
                  <a:tcPr marL="45720" marR="45720"/>
                </a:tc>
                <a:extLst>
                  <a:ext uri="{0D108BD9-81ED-4DB2-BD59-A6C34878D82A}">
                    <a16:rowId xmlns:a16="http://schemas.microsoft.com/office/drawing/2014/main" val="10000"/>
                  </a:ext>
                </a:extLst>
              </a:tr>
              <a:tr h="135597">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9~24个月</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自己扔尿布</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认字</a:t>
                      </a:r>
                    </a:p>
                  </a:txBody>
                  <a:tcPr marL="45720" marR="45720"/>
                </a:tc>
                <a:extLst>
                  <a:ext uri="{0D108BD9-81ED-4DB2-BD59-A6C34878D82A}">
                    <a16:rowId xmlns:a16="http://schemas.microsoft.com/office/drawing/2014/main" val="10001"/>
                  </a:ext>
                </a:extLst>
              </a:tr>
              <a:tr h="332641">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2~3岁</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扔垃圾、整理玩具、浇花、喂宠物</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背唐诗</a:t>
                      </a:r>
                    </a:p>
                  </a:txBody>
                  <a:tcPr marL="45720" marR="45720"/>
                </a:tc>
                <a:extLst>
                  <a:ext uri="{0D108BD9-81ED-4DB2-BD59-A6C34878D82A}">
                    <a16:rowId xmlns:a16="http://schemas.microsoft.com/office/drawing/2014/main" val="10002"/>
                  </a:ext>
                </a:extLst>
              </a:tr>
              <a:tr h="406814">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3~6岁</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铺床、摆餐具、擦桌子、收拾房间</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各种艺术能力培训</a:t>
                      </a:r>
                    </a:p>
                  </a:txBody>
                  <a:tcPr marL="45720" marR="45720"/>
                </a:tc>
                <a:extLst>
                  <a:ext uri="{0D108BD9-81ED-4DB2-BD59-A6C34878D82A}">
                    <a16:rowId xmlns:a16="http://schemas.microsoft.com/office/drawing/2014/main" val="10003"/>
                  </a:ext>
                </a:extLst>
              </a:tr>
              <a:tr h="500066">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6~12岁</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做简单的饭、清理洗手间、使用洗衣机</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做作业、艺术培训</a:t>
                      </a:r>
                    </a:p>
                  </a:txBody>
                  <a:tcPr marL="45720" marR="45720"/>
                </a:tc>
                <a:extLst>
                  <a:ext uri="{0D108BD9-81ED-4DB2-BD59-A6C34878D82A}">
                    <a16:rowId xmlns:a16="http://schemas.microsoft.com/office/drawing/2014/main" val="10004"/>
                  </a:ext>
                </a:extLst>
              </a:tr>
              <a:tr h="428628">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13岁以上</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换灯泡、做饭、洗衣、修剪草坪</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做作业、艺术培训</a:t>
                      </a:r>
                    </a:p>
                  </a:txBody>
                  <a:tcPr marL="45720" marR="45720"/>
                </a:tc>
                <a:extLst>
                  <a:ext uri="{0D108BD9-81ED-4DB2-BD59-A6C34878D82A}">
                    <a16:rowId xmlns:a16="http://schemas.microsoft.com/office/drawing/2014/main" val="10005"/>
                  </a:ext>
                </a:extLst>
              </a:tr>
            </a:tbl>
          </a:graphicData>
        </a:graphic>
      </p:graphicFrame>
    </p:spTree>
    <p:custDataLst>
      <p:custData r:id="rId1"/>
    </p:custData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9000" y="650712"/>
            <a:ext cx="8505000" cy="1007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(1)美国家长认为,孩子应该</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(2)相比之下,中国家长在孩子的教育方面则</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(3)你认可哪种教育方式?理由是什么?(3分)</a:t>
            </a:r>
            <a:endParaRPr lang="zh-CN" altLang="en-US" dirty="0"/>
          </a:p>
        </p:txBody>
      </p:sp>
      <p:sp>
        <p:nvSpPr>
          <p:cNvPr id="3" name="TextBox 2"/>
          <p:cNvSpPr txBox="1"/>
          <p:nvPr/>
        </p:nvSpPr>
        <p:spPr>
          <a:xfrm>
            <a:off x="635879" y="1758598"/>
            <a:ext cx="8505000" cy="1661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(1)从小就参与家务劳动。(或者从小就养成做家务的习惯。)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(2)更重视孩子的学业和各种艺术培训,基本上不让孩子做家务。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(3)(示例1)认可美国家长的教育方式,因为美国家长的教育方式更能培养孩子的生活自理、自立能力和责</a:t>
            </a:r>
            <a:br>
              <a:rPr dirty="0"/>
            </a:br>
            <a:r>
              <a:rPr lang="zh-CN" altLang="en-US" sz="1417" kern="0" dirty="0">
                <a:solidFill>
                  <a:srgbClr val="000000"/>
                </a:solidFill>
                <a:latin typeface="Times New Roman" pitchFamily="65" charset="-122"/>
                <a:ea typeface="宋体" pitchFamily="65" charset="-122"/>
              </a:rPr>
              <a:t>任心。(示例2)认可中国家长的教育方式,因为13岁之前是孩子接受能力和记忆力最强的时候,要把握好这</a:t>
            </a:r>
            <a:br>
              <a:rPr dirty="0"/>
            </a:br>
            <a:r>
              <a:rPr lang="zh-CN" altLang="en-US" sz="1417" kern="0" dirty="0">
                <a:solidFill>
                  <a:srgbClr val="000000"/>
                </a:solidFill>
                <a:latin typeface="Times New Roman" pitchFamily="65" charset="-122"/>
                <a:ea typeface="宋体" pitchFamily="65" charset="-122"/>
              </a:rPr>
              <a:t>个黄金阶段让孩子学习知识,做家务的习惯无须刻意培养,随着年龄的增长,生活会教会孩子做家务的。</a:t>
            </a:r>
            <a:endParaRPr lang="zh-CN" altLang="en-US" dirty="0"/>
          </a:p>
        </p:txBody>
      </p:sp>
      <p:sp>
        <p:nvSpPr>
          <p:cNvPr id="4" name="TextBox 2">
            <a:extLst>
              <a:ext uri="{FF2B5EF4-FFF2-40B4-BE49-F238E27FC236}">
                <a16:creationId xmlns:a16="http://schemas.microsoft.com/office/drawing/2014/main" id="{1A55EFAE-87D0-43BD-A45D-B7D888F01245}"/>
              </a:ext>
            </a:extLst>
          </p:cNvPr>
          <p:cNvSpPr txBox="1"/>
          <p:nvPr/>
        </p:nvSpPr>
        <p:spPr>
          <a:xfrm>
            <a:off x="624192" y="3520765"/>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本题考查图文转换的能力。从美国家长对孩子不同年龄阶段的不同要求可以看出,美国家长注重</a:t>
            </a:r>
            <a:br>
              <a:rPr dirty="0"/>
            </a:br>
            <a:r>
              <a:rPr lang="zh-CN" altLang="en-US" sz="1417" kern="0" dirty="0">
                <a:solidFill>
                  <a:srgbClr val="000000"/>
                </a:solidFill>
                <a:latin typeface="Times New Roman" pitchFamily="65" charset="-122"/>
                <a:ea typeface="宋体" pitchFamily="65" charset="-122"/>
              </a:rPr>
              <a:t>使孩子从小养成参与家务劳动的习惯;从中国家长对不同年龄阶段的孩子的要求来看,中国家长更重视孩</a:t>
            </a:r>
            <a:br>
              <a:rPr dirty="0"/>
            </a:br>
            <a:r>
              <a:rPr lang="zh-CN" altLang="en-US" sz="1417" kern="0" dirty="0">
                <a:solidFill>
                  <a:srgbClr val="000000"/>
                </a:solidFill>
                <a:latin typeface="Times New Roman" pitchFamily="65" charset="-122"/>
                <a:ea typeface="宋体" pitchFamily="65" charset="-122"/>
              </a:rPr>
              <a:t>子的学业和艺术培训,基本不让孩子做家务。根据这些信息可得出(1)(2)题的答案。第(3)题,考生可答赞成</a:t>
            </a:r>
            <a:br>
              <a:rPr dirty="0"/>
            </a:br>
            <a:r>
              <a:rPr lang="zh-CN" altLang="en-US" sz="1417" kern="0" dirty="0">
                <a:solidFill>
                  <a:srgbClr val="000000"/>
                </a:solidFill>
                <a:latin typeface="Times New Roman" pitchFamily="65" charset="-122"/>
                <a:ea typeface="宋体" pitchFamily="65" charset="-122"/>
              </a:rPr>
              <a:t>美国家长的教育方式,也可答赞成中国家长的教育方式,要答出相应教育方式的合理之处。注意语言通顺。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1259731"/>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(2019张家界一模,7)请阅读下列材料,根据提示,完成(1)—(3)题。(6分)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某中学某班开展以“自强不息,青年当先”为主题的综合性学习活动,同学们展示了自己搜集的材料。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    “自强不息、厚德载物的思想,支撑着中华民族生生不息、薪火相传,今天依然是我们推进改革</a:t>
            </a:r>
            <a:br>
              <a:rPr dirty="0"/>
            </a:br>
            <a:r>
              <a:rPr lang="zh-CN" altLang="en-US" sz="1417" kern="0" dirty="0">
                <a:solidFill>
                  <a:srgbClr val="000000"/>
                </a:solidFill>
                <a:latin typeface="Times New Roman" pitchFamily="65" charset="-122"/>
                <a:ea typeface="宋体" pitchFamily="65" charset="-122"/>
              </a:rPr>
              <a:t>开放和社会主义现代化建设的强大精神力量。”</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——习近平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    积极进取精神,是儒家自强不息的固有精神品格。儒家的入世精神,最为经典的表达即“自强不</a:t>
            </a:r>
            <a:br>
              <a:rPr dirty="0"/>
            </a:br>
            <a:r>
              <a:rPr lang="zh-CN" altLang="en-US" sz="1417" kern="0" dirty="0">
                <a:solidFill>
                  <a:srgbClr val="000000"/>
                </a:solidFill>
                <a:latin typeface="Times New Roman" pitchFamily="65" charset="-122"/>
                <a:ea typeface="宋体" pitchFamily="65" charset="-122"/>
              </a:rPr>
              <a:t>息”理念。自强不息所蕴含的积极进取精神体现在个体方面是志士仁人的发愤图强,体现在社会方面是</a:t>
            </a:r>
            <a:br>
              <a:rPr dirty="0"/>
            </a:br>
            <a:r>
              <a:rPr lang="zh-CN" altLang="en-US" sz="1417" kern="0" dirty="0">
                <a:solidFill>
                  <a:srgbClr val="000000"/>
                </a:solidFill>
                <a:latin typeface="Times New Roman" pitchFamily="65" charset="-122"/>
                <a:ea typeface="宋体" pitchFamily="65" charset="-122"/>
              </a:rPr>
              <a:t>中国历史上的连绵不断的革新。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    自强,就是在德行、知识、能力,各个方面不断提高,从而保持自己的人格尊严。保持自己的人格</a:t>
            </a:r>
            <a:br>
              <a:rPr dirty="0"/>
            </a:br>
            <a:r>
              <a:rPr lang="zh-CN" altLang="en-US" sz="1417" kern="0" dirty="0">
                <a:solidFill>
                  <a:srgbClr val="000000"/>
                </a:solidFill>
                <a:latin typeface="Times New Roman" pitchFamily="65" charset="-122"/>
                <a:ea typeface="宋体" pitchFamily="65" charset="-122"/>
              </a:rPr>
              <a:t>尊严就是坚持自己的独立人格。独立的人格价值彰显了以人为本的价值取向。坚持独立人格意志是儒家</a:t>
            </a:r>
            <a:endParaRPr lang="zh-CN" altLang="en-US" dirty="0"/>
          </a:p>
        </p:txBody>
      </p:sp>
      <p:sp>
        <p:nvSpPr>
          <p:cNvPr id="3" name="TextBox 2"/>
          <p:cNvSpPr txBox="1"/>
          <p:nvPr/>
        </p:nvSpPr>
        <p:spPr>
          <a:xfrm>
            <a:off x="720000" y="841363"/>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题组二　材料探究</a:t>
            </a:r>
          </a:p>
        </p:txBody>
      </p:sp>
    </p:spTree>
    <p:custDataLst>
      <p:custData r:id="rId1"/>
    </p:custData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34703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自强不息的特有内容和基本要求。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(1)在培养自强不息精神方面,材料一带给我们什么启示?(2分)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(2)请认真阅读材料二、材料三,分别概括出你的探究结果。(2分)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(3)请你为此次综合性学习设计两个具体可行又有意义的活动。(2分)</a:t>
            </a:r>
            <a:endParaRPr lang="zh-CN" altLang="en-US" dirty="0"/>
          </a:p>
        </p:txBody>
      </p:sp>
      <p:sp>
        <p:nvSpPr>
          <p:cNvPr id="3" name="TextBox 2"/>
          <p:cNvSpPr txBox="1"/>
          <p:nvPr/>
        </p:nvSpPr>
        <p:spPr>
          <a:xfrm>
            <a:off x="720000" y="2466159"/>
            <a:ext cx="8505000" cy="1661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(1)(示例)我们既要积极进取又要修身养德,只有这样才能传承并发扬自强不息的民族精神。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(2)(示例)材料二:不管是从个人还是从集体角度来说,积极进取精神都是儒家自强不息的固有精神品格。</a:t>
            </a:r>
            <a:br>
              <a:rPr dirty="0"/>
            </a:br>
            <a:r>
              <a:rPr lang="zh-CN" altLang="en-US" sz="1417" kern="0" dirty="0">
                <a:solidFill>
                  <a:srgbClr val="000000"/>
                </a:solidFill>
                <a:latin typeface="Times New Roman" pitchFamily="65" charset="-122"/>
                <a:ea typeface="宋体" pitchFamily="65" charset="-122"/>
              </a:rPr>
              <a:t>材料三:坚持独立人格意志是儒家自强不息的特有内容和基本要求。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(3)(示例)搜集有关自强不息的故事,举办故事会;进行关于自强不息的诗词朗诵比赛;进行“青年当自强不</a:t>
            </a:r>
            <a:br>
              <a:rPr dirty="0"/>
            </a:br>
            <a:r>
              <a:rPr lang="zh-CN" altLang="en-US" sz="1417" kern="0" dirty="0">
                <a:solidFill>
                  <a:srgbClr val="000000"/>
                </a:solidFill>
                <a:latin typeface="Times New Roman" pitchFamily="65" charset="-122"/>
                <a:ea typeface="宋体" pitchFamily="65" charset="-122"/>
              </a:rPr>
              <a:t>息”的演讲比赛。(写出两个即可)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65032"/>
            <a:ext cx="8505000" cy="1988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B.居家学习暴露了学生自主学习能力较差的问题,促进学生由被动学习向主动学习的转变,应该说还任重</a:t>
            </a:r>
            <a:br>
              <a:rPr dirty="0"/>
            </a:br>
            <a:r>
              <a:rPr lang="zh-CN" altLang="en-US" sz="1417" kern="0" dirty="0">
                <a:solidFill>
                  <a:srgbClr val="000000"/>
                </a:solidFill>
                <a:latin typeface="Times New Roman" pitchFamily="65" charset="-122"/>
                <a:ea typeface="宋体" pitchFamily="65" charset="-122"/>
              </a:rPr>
              <a:t>道远。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C.家长们对中小学校开展“停课不停学”在线教学的注意力主要集中在学生的学业上,对孩子的身体健</a:t>
            </a:r>
            <a:br>
              <a:rPr dirty="0"/>
            </a:br>
            <a:r>
              <a:rPr lang="zh-CN" altLang="en-US" sz="1417" kern="0" dirty="0">
                <a:solidFill>
                  <a:srgbClr val="000000"/>
                </a:solidFill>
                <a:latin typeface="Times New Roman" pitchFamily="65" charset="-122"/>
                <a:ea typeface="宋体" pitchFamily="65" charset="-122"/>
              </a:rPr>
              <a:t>康关心较少。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D.55%的家长认为在线学习的效果一般或较差,这与教师对在线学习是否达到了预期效果的看法基本上</a:t>
            </a:r>
            <a:br>
              <a:rPr dirty="0"/>
            </a:br>
            <a:r>
              <a:rPr lang="zh-CN" altLang="en-US" sz="1417" kern="0" dirty="0">
                <a:solidFill>
                  <a:srgbClr val="000000"/>
                </a:solidFill>
                <a:latin typeface="Times New Roman" pitchFamily="65" charset="-122"/>
                <a:ea typeface="宋体" pitchFamily="65" charset="-122"/>
              </a:rPr>
              <a:t>是一致的。</a:t>
            </a:r>
            <a:endParaRPr lang="zh-CN" altLang="en-US" dirty="0"/>
          </a:p>
        </p:txBody>
      </p:sp>
      <p:sp>
        <p:nvSpPr>
          <p:cNvPr id="3" name="TextBox 2"/>
          <p:cNvSpPr txBox="1"/>
          <p:nvPr/>
        </p:nvSpPr>
        <p:spPr>
          <a:xfrm>
            <a:off x="720000" y="2906126"/>
            <a:ext cx="8505000" cy="1007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(1)①在线教学的准备不足。(1分)　②学生自主学习能力较差。(1分)　③家校沟通合作不够。</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(2)A</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(1)本题考查理解材料内涵、谈启示的能力。材料主要强调了自强不息从古至今都是我们强大的</a:t>
            </a:r>
            <a:br>
              <a:rPr dirty="0"/>
            </a:br>
            <a:r>
              <a:rPr lang="zh-CN" altLang="en-US" sz="1417" kern="0" dirty="0">
                <a:solidFill>
                  <a:srgbClr val="000000"/>
                </a:solidFill>
                <a:latin typeface="Times New Roman" pitchFamily="65" charset="-122"/>
                <a:ea typeface="宋体" pitchFamily="65" charset="-122"/>
              </a:rPr>
              <a:t>精神力量,启示围绕传承自强不息精神阐释即可。(2)探究材料即把握材料的主要内容。抓住材料中的关</a:t>
            </a:r>
            <a:br>
              <a:rPr dirty="0"/>
            </a:br>
            <a:r>
              <a:rPr lang="zh-CN" altLang="en-US" sz="1417" kern="0" dirty="0">
                <a:solidFill>
                  <a:srgbClr val="000000"/>
                </a:solidFill>
                <a:latin typeface="Times New Roman" pitchFamily="65" charset="-122"/>
                <a:ea typeface="宋体" pitchFamily="65" charset="-122"/>
              </a:rPr>
              <a:t>键信息,筛选概括得出。(3)注意围绕活动的主题——自强不息,活动的设计要符合学生的实际情况,确保活</a:t>
            </a:r>
            <a:br>
              <a:rPr dirty="0"/>
            </a:br>
            <a:r>
              <a:rPr lang="zh-CN" altLang="en-US" sz="1417" kern="0" dirty="0">
                <a:solidFill>
                  <a:srgbClr val="000000"/>
                </a:solidFill>
                <a:latin typeface="Times New Roman" pitchFamily="65" charset="-122"/>
                <a:ea typeface="宋体" pitchFamily="65" charset="-122"/>
              </a:rPr>
              <a:t>动的可行性。</a:t>
            </a:r>
            <a:endParaRPr lang="zh-CN" altLang="en-US" dirty="0"/>
          </a:p>
        </p:txBody>
      </p:sp>
    </p:spTree>
    <p:custDataLst>
      <p:custData r:id="rId1"/>
    </p:custData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673135"/>
            <a:ext cx="8829464" cy="2303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(2018益阳三调,9&lt;1&gt;)按要求答题。(3分)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“世界那么大,我想去看看”,几年来旅游市场快速发展,旅游业的战略地位逐渐提高,“大众旅游”成为人们热议的话题,学校决定开展以“走进书斋·畅游天下”为主题的系列活动,请你积极参与,完成下列任务。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班级举行“大众旅游”主题班会,为做好发言,某同学搜集了以下三则材料,请你自己阅读并进行探究,用一句话写出你的结论。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2000—2015年我国国内旅游总人次变化情况</a:t>
            </a:r>
            <a:endParaRPr lang="zh-CN" altLang="en-US" dirty="0"/>
          </a:p>
        </p:txBody>
      </p:sp>
      <p:pic>
        <p:nvPicPr>
          <p:cNvPr id="3" name="图片 3" descr="textimage50.jpeg">
            <a:extLst>
              <a:ext uri="{FF2B5EF4-FFF2-40B4-BE49-F238E27FC236}">
                <a16:creationId xmlns:a16="http://schemas.microsoft.com/office/drawing/2014/main" id="{78512E7F-AF01-4A3E-A199-FDE7BE49B57D}"/>
              </a:ext>
            </a:extLst>
          </p:cNvPr>
          <p:cNvPicPr>
            <a:picLocks noChangeAspect="1"/>
          </p:cNvPicPr>
          <p:nvPr/>
        </p:nvPicPr>
        <p:blipFill>
          <a:blip r:embed="rId4"/>
          <a:stretch>
            <a:fillRect/>
          </a:stretch>
        </p:blipFill>
        <p:spPr>
          <a:xfrm>
            <a:off x="2987824" y="2978650"/>
            <a:ext cx="2736304" cy="1649545"/>
          </a:xfrm>
          <a:prstGeom prst="rect">
            <a:avLst/>
          </a:prstGeom>
        </p:spPr>
      </p:pic>
    </p:spTree>
    <p:custDataLst>
      <p:custData r:id="rId1"/>
    </p:custData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56139"/>
            <a:ext cx="8505000" cy="956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过去大部分旅游都属于景色观光式,以旅行社组织为主,少有文化型、体验型旅游。随着大众旅游时代的</a:t>
            </a:r>
            <a:br>
              <a:rPr dirty="0"/>
            </a:br>
            <a:r>
              <a:rPr lang="zh-CN" altLang="en-US" sz="1417" kern="0" dirty="0">
                <a:solidFill>
                  <a:srgbClr val="000000"/>
                </a:solidFill>
                <a:latin typeface="Times New Roman" pitchFamily="65" charset="-122"/>
                <a:ea typeface="宋体" pitchFamily="65" charset="-122"/>
              </a:rPr>
              <a:t>到来,青少年游学、文化旅游、生态养生旅游、乡村海岛游等新兴旅游方式如雨后春笋般不断涌现。</a:t>
            </a:r>
            <a:endParaRPr lang="zh-CN" altLang="en-US" dirty="0"/>
          </a:p>
        </p:txBody>
      </p:sp>
      <p:sp>
        <p:nvSpPr>
          <p:cNvPr id="4" name="TextBox 2">
            <a:extLst>
              <a:ext uri="{FF2B5EF4-FFF2-40B4-BE49-F238E27FC236}">
                <a16:creationId xmlns:a16="http://schemas.microsoft.com/office/drawing/2014/main" id="{62D95A62-080C-498D-AFD7-C7DB99B602C5}"/>
              </a:ext>
            </a:extLst>
          </p:cNvPr>
          <p:cNvSpPr txBox="1"/>
          <p:nvPr/>
        </p:nvSpPr>
        <p:spPr>
          <a:xfrm>
            <a:off x="639000" y="1970849"/>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每逢旅游旺季,热门景点人多拥挤,游客乱扔垃圾、随手涂鸦的现象时有发生;从青岛“天价虾”到哈尔滨</a:t>
            </a:r>
            <a:br>
              <a:rPr dirty="0"/>
            </a:br>
            <a:r>
              <a:rPr lang="zh-CN" altLang="en-US" sz="1417" kern="0" dirty="0">
                <a:solidFill>
                  <a:srgbClr val="000000"/>
                </a:solidFill>
                <a:latin typeface="Times New Roman" pitchFamily="65" charset="-122"/>
                <a:ea typeface="宋体" pitchFamily="65" charset="-122"/>
              </a:rPr>
              <a:t>“天价鱼”,众多旅游地商户都将游客当作了“待宰肥羊”;不合理低价团、强迫和诱导购物等消费陷阱</a:t>
            </a:r>
            <a:br>
              <a:rPr dirty="0"/>
            </a:br>
            <a:r>
              <a:rPr lang="zh-CN" altLang="en-US" sz="1417" kern="0" dirty="0">
                <a:solidFill>
                  <a:srgbClr val="000000"/>
                </a:solidFill>
                <a:latin typeface="Times New Roman" pitchFamily="65" charset="-122"/>
                <a:ea typeface="宋体" pitchFamily="65" charset="-122"/>
              </a:rPr>
              <a:t>屡禁不止。</a:t>
            </a:r>
            <a:endParaRPr lang="zh-CN" altLang="en-US" dirty="0"/>
          </a:p>
        </p:txBody>
      </p:sp>
      <p:sp>
        <p:nvSpPr>
          <p:cNvPr id="5" name="TextBox 2">
            <a:extLst>
              <a:ext uri="{FF2B5EF4-FFF2-40B4-BE49-F238E27FC236}">
                <a16:creationId xmlns:a16="http://schemas.microsoft.com/office/drawing/2014/main" id="{F399916E-B834-48AF-B0B8-1C56A4AC69DB}"/>
              </a:ext>
            </a:extLst>
          </p:cNvPr>
          <p:cNvSpPr txBox="1"/>
          <p:nvPr/>
        </p:nvSpPr>
        <p:spPr>
          <a:xfrm>
            <a:off x="639000" y="3381282"/>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近年来旅游业蓬勃发展,但旅游市场秩序混乱。</a:t>
            </a:r>
            <a:endParaRPr lang="zh-CN" altLang="en-US" dirty="0"/>
          </a:p>
        </p:txBody>
      </p:sp>
      <p:sp>
        <p:nvSpPr>
          <p:cNvPr id="6" name="TextBox 3">
            <a:extLst>
              <a:ext uri="{FF2B5EF4-FFF2-40B4-BE49-F238E27FC236}">
                <a16:creationId xmlns:a16="http://schemas.microsoft.com/office/drawing/2014/main" id="{3E9941FF-E218-4E1F-9616-4BE5158261B6}"/>
              </a:ext>
            </a:extLst>
          </p:cNvPr>
          <p:cNvSpPr txBox="1"/>
          <p:nvPr/>
        </p:nvSpPr>
        <p:spPr>
          <a:xfrm>
            <a:off x="639000" y="3782777"/>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本题考查学生从材料中得出结论的能力。认真阅读材料,结合材料中的数据和关键词句,根据题目</a:t>
            </a:r>
            <a:br>
              <a:rPr dirty="0"/>
            </a:br>
            <a:r>
              <a:rPr lang="zh-CN" altLang="en-US" sz="1417" kern="0" dirty="0">
                <a:solidFill>
                  <a:srgbClr val="000000"/>
                </a:solidFill>
                <a:latin typeface="Times New Roman" pitchFamily="65" charset="-122"/>
                <a:ea typeface="宋体" pitchFamily="65" charset="-122"/>
              </a:rPr>
              <a:t>的要求作答。从材料一和材料二可知,近年来旅游业发展迅速;从材料三可知,旅游市场秩序比较混乱。</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39934"/>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题组三　综合运用</a:t>
            </a:r>
          </a:p>
        </p:txBody>
      </p:sp>
      <p:sp>
        <p:nvSpPr>
          <p:cNvPr id="3" name="TextBox 2"/>
          <p:cNvSpPr txBox="1"/>
          <p:nvPr/>
        </p:nvSpPr>
        <p:spPr>
          <a:xfrm>
            <a:off x="720000" y="1279224"/>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(2020长沙一模,6)综合运用。(6分)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为了弘扬传统文化,长沙市某中学九年级(一)班决定开展以“诵诗词·咏经典”为主题的语文实践活动,请</a:t>
            </a:r>
            <a:br>
              <a:rPr dirty="0"/>
            </a:br>
            <a:r>
              <a:rPr lang="zh-CN" altLang="en-US" sz="1417" kern="0" dirty="0">
                <a:solidFill>
                  <a:srgbClr val="000000"/>
                </a:solidFill>
                <a:latin typeface="Times New Roman" pitchFamily="65" charset="-122"/>
                <a:ea typeface="宋体" pitchFamily="65" charset="-122"/>
              </a:rPr>
              <a:t>完成下列任务。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(1)在班级举行的赛诗会上,甲、乙两位同学分别朗诵了一首词。请你结合学过的古诗词知识,为这两首词</a:t>
            </a:r>
            <a:br>
              <a:rPr dirty="0"/>
            </a:br>
            <a:r>
              <a:rPr lang="zh-CN" altLang="en-US" sz="1417" kern="0" dirty="0">
                <a:solidFill>
                  <a:srgbClr val="000000"/>
                </a:solidFill>
                <a:latin typeface="Times New Roman" pitchFamily="65" charset="-122"/>
                <a:ea typeface="宋体" pitchFamily="65" charset="-122"/>
              </a:rPr>
              <a:t>选择正确的词牌名,将选项填在横线上。(2分)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莺嘴啄花红溜,燕尾点波绿皱。指冷玉笙寒,吹彻小梅春透。依旧,依旧,人与绿杨俱瘦。(甲)</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细雨斜风作晓寒,淡烟疏柳媚晴滩。入淮清洛渐漫漫。雪沫乳花浮午盏,蓼茸蒿笋试春盘。人间有味是清</a:t>
            </a:r>
            <a:br>
              <a:rPr dirty="0"/>
            </a:br>
            <a:r>
              <a:rPr lang="zh-CN" altLang="en-US" sz="1417" kern="0" dirty="0">
                <a:solidFill>
                  <a:srgbClr val="000000"/>
                </a:solidFill>
                <a:latin typeface="Times New Roman" pitchFamily="65" charset="-122"/>
                <a:ea typeface="宋体" pitchFamily="65" charset="-122"/>
              </a:rPr>
              <a:t>欢。(乙)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A.卜算子　　B.浣溪沙　　C.如梦令　　D.相见欢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乙:</a:t>
            </a:r>
            <a:r>
              <a:rPr lang="zh-CN" altLang="en-US" sz="1417" u="sng" kern="0" dirty="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59022"/>
            <a:ext cx="8505000" cy="2668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(2)有同学根据下面材料拟写了一副对联的上联,请你写出下联。(2分)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《经典咏流传》用现代的唱法和曲调来演绎传统经典,将诗词文化与电视媒介有机结合,兼顾诗词文化的</a:t>
            </a:r>
            <a:br>
              <a:rPr dirty="0"/>
            </a:br>
            <a:r>
              <a:rPr lang="zh-CN" altLang="en-US" sz="1417" kern="0" dirty="0">
                <a:solidFill>
                  <a:srgbClr val="000000"/>
                </a:solidFill>
                <a:latin typeface="Times New Roman" pitchFamily="65" charset="-122"/>
                <a:ea typeface="宋体" pitchFamily="65" charset="-122"/>
              </a:rPr>
              <a:t>意境悠远和表现形式的通俗易懂。经典传唱人结合自身的音乐风格,将经典诗词转化为优美的歌曲,以现</a:t>
            </a:r>
            <a:br>
              <a:rPr dirty="0"/>
            </a:br>
            <a:r>
              <a:rPr lang="zh-CN" altLang="en-US" sz="1417" kern="0" dirty="0">
                <a:solidFill>
                  <a:srgbClr val="000000"/>
                </a:solidFill>
                <a:latin typeface="Times New Roman" pitchFamily="65" charset="-122"/>
                <a:ea typeface="宋体" pitchFamily="65" charset="-122"/>
              </a:rPr>
              <a:t>代人更喜闻乐见的方式,去学习诗词,“推动中华优秀传统文化的创造性转化、创造性发展”,受到广大观</a:t>
            </a:r>
            <a:br>
              <a:rPr dirty="0"/>
            </a:br>
            <a:r>
              <a:rPr lang="zh-CN" altLang="en-US" sz="1417" kern="0" dirty="0">
                <a:solidFill>
                  <a:srgbClr val="000000"/>
                </a:solidFill>
                <a:latin typeface="Times New Roman" pitchFamily="65" charset="-122"/>
                <a:ea typeface="宋体" pitchFamily="65" charset="-122"/>
              </a:rPr>
              <a:t>众的一致好评。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上联:变形式演绎经典</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下联:</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(3)假如你是本次赛诗会的主持人,请你为赛诗会设计一段开场白,字数不超过100。(2分)</a:t>
            </a:r>
            <a:endParaRPr lang="zh-CN" altLang="en-US" dirty="0"/>
          </a:p>
        </p:txBody>
      </p:sp>
    </p:spTree>
    <p:custDataLst>
      <p:custData r:id="rId1"/>
    </p:custData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1661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(1)C　B</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(2)(示例)扬传统咏诵诗词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(3)(示例)老师们,同学们,大家好!“朝辞白帝彩云间”是诗人笔下的清晨,“青山依旧在,几度夕阳红”是</a:t>
            </a:r>
            <a:br>
              <a:rPr dirty="0"/>
            </a:br>
            <a:r>
              <a:rPr lang="zh-CN" altLang="en-US" sz="1417" kern="0" dirty="0">
                <a:solidFill>
                  <a:srgbClr val="000000"/>
                </a:solidFill>
                <a:latin typeface="Times New Roman" pitchFamily="65" charset="-122"/>
                <a:ea typeface="宋体" pitchFamily="65" charset="-122"/>
              </a:rPr>
              <a:t>诗人口中的傍晚,“天阶夜色凉如水”是夜晚诗人的低吟。让我们穿越历史,同诵经典,感受诗词的魅力,</a:t>
            </a:r>
            <a:br>
              <a:rPr dirty="0"/>
            </a:br>
            <a:r>
              <a:rPr lang="zh-CN" altLang="en-US" sz="1417" kern="0" dirty="0">
                <a:solidFill>
                  <a:srgbClr val="000000"/>
                </a:solidFill>
                <a:latin typeface="Times New Roman" pitchFamily="65" charset="-122"/>
                <a:ea typeface="宋体" pitchFamily="65" charset="-122"/>
              </a:rPr>
              <a:t>“诵诗词·咏经典”赛诗会现在开始。</a:t>
            </a:r>
            <a:endParaRPr lang="zh-CN" altLang="en-US" dirty="0"/>
          </a:p>
        </p:txBody>
      </p:sp>
      <p:sp>
        <p:nvSpPr>
          <p:cNvPr id="3" name="TextBox 2"/>
          <p:cNvSpPr txBox="1"/>
          <p:nvPr/>
        </p:nvSpPr>
        <p:spPr>
          <a:xfrm>
            <a:off x="720000" y="2423236"/>
            <a:ext cx="8505000" cy="22899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(1)本题考查学生运用古诗词知识的能力。词牌名和词的格式相关,词牌名相同意味着词的格式是</a:t>
            </a:r>
            <a:br>
              <a:rPr dirty="0"/>
            </a:br>
            <a:r>
              <a:rPr lang="zh-CN" altLang="en-US" sz="1417" kern="0" dirty="0">
                <a:solidFill>
                  <a:srgbClr val="000000"/>
                </a:solidFill>
                <a:latin typeface="Times New Roman" pitchFamily="65" charset="-122"/>
                <a:ea typeface="宋体" pitchFamily="65" charset="-122"/>
              </a:rPr>
              <a:t>一样的,即句数和字数是相同的。根据所学过的诗词《卜算子·咏梅》《浣溪沙·一曲新词酒一杯》《如梦</a:t>
            </a:r>
            <a:br>
              <a:rPr dirty="0"/>
            </a:br>
            <a:r>
              <a:rPr lang="zh-CN" altLang="en-US" sz="1417" kern="0" dirty="0">
                <a:solidFill>
                  <a:srgbClr val="000000"/>
                </a:solidFill>
                <a:latin typeface="Times New Roman" pitchFamily="65" charset="-122"/>
                <a:ea typeface="宋体" pitchFamily="65" charset="-122"/>
              </a:rPr>
              <a:t>令·常记溪亭日暮》《相见欢·金陵城上西楼》可得出本题的答案。(2)本题考查学生拟写对联的能力。注</a:t>
            </a:r>
            <a:br>
              <a:rPr dirty="0"/>
            </a:br>
            <a:r>
              <a:rPr lang="zh-CN" altLang="en-US" sz="1417" kern="0" dirty="0">
                <a:solidFill>
                  <a:srgbClr val="000000"/>
                </a:solidFill>
                <a:latin typeface="Times New Roman" pitchFamily="65" charset="-122"/>
                <a:ea typeface="宋体" pitchFamily="65" charset="-122"/>
              </a:rPr>
              <a:t>意对联的要求,要做到“仄起平收”,另外,上下联的主题与意境要一致。这次活动的主题是“诵诗词·咏</a:t>
            </a:r>
            <a:br>
              <a:rPr dirty="0"/>
            </a:br>
            <a:r>
              <a:rPr lang="zh-CN" altLang="en-US" sz="1417" kern="0" dirty="0">
                <a:solidFill>
                  <a:srgbClr val="000000"/>
                </a:solidFill>
                <a:latin typeface="Times New Roman" pitchFamily="65" charset="-122"/>
                <a:ea typeface="宋体" pitchFamily="65" charset="-122"/>
              </a:rPr>
              <a:t>经典”,给出的上联“变形式演绎经典”契合材料中的关键信息“用现代的唱法和曲调来演绎传统经典”,</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抓住材料中的关键信息“推动中华优秀传统文化的创造性转化、创造性发展”拟写下联。(3)本题考查学</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生拟写开场白的能力。围绕此次活动的主题“诵诗词·咏经典”组织语言,注意语言的精练与优美。</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(2020长沙五模,6)综合运用。(6分)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近年来,小说改为剧本,拍成的影视作品受到大众欢迎,票房、口碑双丰收。针对这一现象,九年级某班开展</a:t>
            </a:r>
            <a:br>
              <a:rPr dirty="0"/>
            </a:br>
            <a:r>
              <a:rPr lang="zh-CN" altLang="en-US" sz="1417" kern="0" dirty="0">
                <a:solidFill>
                  <a:srgbClr val="000000"/>
                </a:solidFill>
                <a:latin typeface="Times New Roman" pitchFamily="65" charset="-122"/>
                <a:ea typeface="宋体" pitchFamily="65" charset="-122"/>
              </a:rPr>
              <a:t>“走进语文天地,畅谈小说改编”的文学沙龙活动,请你完成下面相关任务。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(1)请你根据下面的新闻内容拟写一个标题。(2分)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【腾讯网】说到由小说改编的影视作品,这几年也是有很多的,比如《三生三世十里桃花》《花千骨》,还</a:t>
            </a:r>
            <a:br>
              <a:rPr dirty="0"/>
            </a:br>
            <a:r>
              <a:rPr lang="zh-CN" altLang="en-US" sz="1417" kern="0" dirty="0">
                <a:solidFill>
                  <a:srgbClr val="000000"/>
                </a:solidFill>
                <a:latin typeface="Times New Roman" pitchFamily="65" charset="-122"/>
                <a:ea typeface="宋体" pitchFamily="65" charset="-122"/>
              </a:rPr>
              <a:t>有2019年很火热的电视剧《陈情令》,电影《流浪地球》,等等。这些影视作品播出之后广受好评,作品根</a:t>
            </a:r>
            <a:br>
              <a:rPr dirty="0"/>
            </a:br>
            <a:r>
              <a:rPr lang="zh-CN" altLang="en-US" sz="1417" kern="0" dirty="0">
                <a:solidFill>
                  <a:srgbClr val="000000"/>
                </a:solidFill>
                <a:latin typeface="Times New Roman" pitchFamily="65" charset="-122"/>
                <a:ea typeface="宋体" pitchFamily="65" charset="-122"/>
              </a:rPr>
              <a:t>据小说的原设定,打破了原有顺序节奏,改得手准,气稳。另外,在原著中很多都没呈现的画面,在剧里有了</a:t>
            </a:r>
            <a:br>
              <a:rPr dirty="0"/>
            </a:br>
            <a:r>
              <a:rPr lang="zh-CN" altLang="en-US" sz="1417" kern="0" dirty="0">
                <a:solidFill>
                  <a:srgbClr val="000000"/>
                </a:solidFill>
                <a:latin typeface="Times New Roman" pitchFamily="65" charset="-122"/>
                <a:ea typeface="宋体" pitchFamily="65" charset="-122"/>
              </a:rPr>
              <a:t>更多的延展。在剧组整个创作过程中,团队会严格借鉴故事背景,从古装剧的建筑、服装到科幻剧未来世</a:t>
            </a:r>
            <a:br>
              <a:rPr dirty="0"/>
            </a:br>
            <a:r>
              <a:rPr lang="zh-CN" altLang="en-US" sz="1417" kern="0" dirty="0">
                <a:solidFill>
                  <a:srgbClr val="000000"/>
                </a:solidFill>
                <a:latin typeface="Times New Roman" pitchFamily="65" charset="-122"/>
                <a:ea typeface="宋体" pitchFamily="65" charset="-122"/>
              </a:rPr>
              <a:t>界的构造、电脑技术的运用,甚至到剧情、古装剧人物的礼制和礼仪,要求都非常严格,让观众能够沉浸其</a:t>
            </a:r>
            <a:br>
              <a:rPr dirty="0"/>
            </a:br>
            <a:r>
              <a:rPr lang="zh-CN" altLang="en-US" sz="1417" kern="0" dirty="0">
                <a:solidFill>
                  <a:srgbClr val="000000"/>
                </a:solidFill>
                <a:latin typeface="Times New Roman" pitchFamily="65" charset="-122"/>
                <a:ea typeface="宋体" pitchFamily="65" charset="-122"/>
              </a:rPr>
              <a:t>中。而热门影视作品的原版小说上架后也引发了广大读者的关注和追捧,小说所带来的流量和销量的多</a:t>
            </a:r>
            <a:br>
              <a:rPr dirty="0"/>
            </a:br>
            <a:r>
              <a:rPr lang="zh-CN" altLang="en-US" sz="1417" kern="0" dirty="0">
                <a:solidFill>
                  <a:srgbClr val="000000"/>
                </a:solidFill>
                <a:latin typeface="Times New Roman" pitchFamily="65" charset="-122"/>
                <a:ea typeface="宋体" pitchFamily="65" charset="-122"/>
              </a:rPr>
              <a:t>少也成为剧集是否火爆的新标准之一。</a:t>
            </a:r>
            <a:endParaRPr lang="zh-CN" altLang="en-US" dirty="0"/>
          </a:p>
        </p:txBody>
      </p:sp>
    </p:spTree>
    <p:custDataLst>
      <p:custData r:id="rId1"/>
    </p:custData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67822"/>
            <a:ext cx="8505000" cy="2354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(2)根据已学过的对联知识,下面关于此次活动撰写的对联,最合适的一项是(2分)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A.同结连理,影视文学同推陈出新。好评如潮,剧本小说催生并蒂花。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B.好评如潮,剧本小说同结连理树。推陈出新,影视文学催生并蒂花。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C.推陈出新,影视文学同结连理树。并蒂连理,剧本小说生好评如潮。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D.推陈出新,影视文学连理树同结。好评如潮,剧本小说催生并蒂花。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(3)李明在闲暇之时阅读刘慈欣的科幻小说《三体》,被妈妈斥责不务正业,耽误学习。假如你是李明,你打</a:t>
            </a:r>
            <a:br>
              <a:rPr dirty="0"/>
            </a:br>
            <a:r>
              <a:rPr lang="zh-CN" altLang="en-US" sz="1417" kern="0" dirty="0">
                <a:solidFill>
                  <a:srgbClr val="000000"/>
                </a:solidFill>
                <a:latin typeface="Times New Roman" pitchFamily="65" charset="-122"/>
                <a:ea typeface="宋体" pitchFamily="65" charset="-122"/>
              </a:rPr>
              <a:t>算如何回答妈妈?(请注意措辞并针对该事发表自己的看法)(2分)</a:t>
            </a:r>
            <a:endParaRPr lang="zh-CN" altLang="en-US" dirty="0"/>
          </a:p>
        </p:txBody>
      </p:sp>
      <p:sp>
        <p:nvSpPr>
          <p:cNvPr id="3" name="TextBox 2"/>
          <p:cNvSpPr txBox="1"/>
          <p:nvPr/>
        </p:nvSpPr>
        <p:spPr>
          <a:xfrm>
            <a:off x="720000" y="3293366"/>
            <a:ext cx="8505000" cy="1334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(1)由小说改编的影视作品近来广受好评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(2)B</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(3)(示例)妈妈,《三体》的内容交织着科学事实和想象、预见,看这本小说会增强这方面的能力。我是利</a:t>
            </a:r>
            <a:br>
              <a:rPr dirty="0"/>
            </a:br>
            <a:r>
              <a:rPr lang="zh-CN" altLang="en-US" sz="1417" kern="0" dirty="0">
                <a:solidFill>
                  <a:srgbClr val="000000"/>
                </a:solidFill>
                <a:latin typeface="Times New Roman" pitchFamily="65" charset="-122"/>
                <a:ea typeface="宋体" pitchFamily="65" charset="-122"/>
              </a:rPr>
              <a:t>用课余时间来读这本书,不会影响我的学习,妈妈您放心!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2526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(1)本题考查学生提炼和概括信息的能力。给新闻拟写标题,首先确定陈述对象,即“由小说改编的</a:t>
            </a:r>
            <a:br>
              <a:rPr dirty="0"/>
            </a:br>
            <a:r>
              <a:rPr lang="zh-CN" altLang="en-US" sz="1417" kern="0" dirty="0">
                <a:solidFill>
                  <a:srgbClr val="000000"/>
                </a:solidFill>
                <a:latin typeface="Times New Roman" pitchFamily="65" charset="-122"/>
                <a:ea typeface="宋体" pitchFamily="65" charset="-122"/>
              </a:rPr>
              <a:t>影视作品”;接下来提取陈述对象的状况或特点,从材料的第一句把握相关信息“这些影视作品播出之后</a:t>
            </a:r>
            <a:br>
              <a:rPr dirty="0"/>
            </a:br>
            <a:r>
              <a:rPr lang="zh-CN" altLang="en-US" sz="1417" kern="0" dirty="0">
                <a:solidFill>
                  <a:srgbClr val="000000"/>
                </a:solidFill>
                <a:latin typeface="Times New Roman" pitchFamily="65" charset="-122"/>
                <a:ea typeface="宋体" pitchFamily="65" charset="-122"/>
              </a:rPr>
              <a:t>广受好评”;最后采用恰当的模式整合信息:(陈述)对象+状况。(2)本题考查学生辨析对联的能力。注意把</a:t>
            </a:r>
            <a:br>
              <a:rPr dirty="0"/>
            </a:br>
            <a:r>
              <a:rPr lang="zh-CN" altLang="en-US" sz="1417" kern="0" dirty="0">
                <a:solidFill>
                  <a:srgbClr val="000000"/>
                </a:solidFill>
                <a:latin typeface="Times New Roman" pitchFamily="65" charset="-122"/>
                <a:ea typeface="宋体" pitchFamily="65" charset="-122"/>
              </a:rPr>
              <a:t>握对联格律:字数相等,词性相当,结构相称,节奏相应,平仄相谐。根据“仄起平收”的原则可排除A、D两</a:t>
            </a:r>
            <a:br>
              <a:rPr dirty="0"/>
            </a:br>
            <a:r>
              <a:rPr lang="zh-CN" altLang="en-US" sz="1417" kern="0" dirty="0">
                <a:solidFill>
                  <a:srgbClr val="000000"/>
                </a:solidFill>
                <a:latin typeface="Times New Roman" pitchFamily="65" charset="-122"/>
                <a:ea typeface="宋体" pitchFamily="65" charset="-122"/>
              </a:rPr>
              <a:t>项;根据新闻内容可知,先说的是剧本、小说受到好评,后说的是影视文学推陈出新,与此对应的是B项。(3)</a:t>
            </a:r>
            <a:br>
              <a:rPr dirty="0"/>
            </a:br>
            <a:r>
              <a:rPr lang="zh-CN" altLang="en-US" sz="1417" kern="0" dirty="0">
                <a:solidFill>
                  <a:srgbClr val="000000"/>
                </a:solidFill>
                <a:latin typeface="Times New Roman" pitchFamily="65" charset="-122"/>
                <a:ea typeface="宋体" pitchFamily="65" charset="-122"/>
              </a:rPr>
              <a:t>本题考查学生合理表达的能力。从题干可知,妈妈反对小明读《三体》,主要是怕小明“耽误学习”,答此</a:t>
            </a:r>
            <a:br>
              <a:rPr dirty="0"/>
            </a:br>
            <a:r>
              <a:rPr lang="zh-CN" altLang="en-US" sz="1417" kern="0" dirty="0">
                <a:solidFill>
                  <a:srgbClr val="000000"/>
                </a:solidFill>
                <a:latin typeface="Times New Roman" pitchFamily="65" charset="-122"/>
                <a:ea typeface="宋体" pitchFamily="65" charset="-122"/>
              </a:rPr>
              <a:t>题应表述读《三体》的益处,并保证不会影响学习,另外,注意表达要礼貌、得体。</a:t>
            </a:r>
            <a:endParaRPr lang="zh-CN" altLang="en-US" dirty="0"/>
          </a:p>
        </p:txBody>
      </p:sp>
    </p:spTree>
    <p:custDataLst>
      <p:custData r:id="rId1"/>
    </p:custData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(2020邵阳一模,8)综合性学习。(6分)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材料一:《湖南日报》2018年3月23日讯(记者　易禹琳)春天,诗情涌动的季节。今晚7时30分,观众期待已</a:t>
            </a:r>
            <a:br>
              <a:rPr dirty="0"/>
            </a:br>
            <a:r>
              <a:rPr lang="zh-CN" altLang="en-US" sz="1417" kern="0" dirty="0">
                <a:solidFill>
                  <a:srgbClr val="000000"/>
                </a:solidFill>
                <a:latin typeface="Times New Roman" pitchFamily="65" charset="-122"/>
                <a:ea typeface="宋体" pitchFamily="65" charset="-122"/>
              </a:rPr>
              <a:t>久的《中国诗词大会》第三季在央视科教频道拉开帷幕。令人惊喜的是,首播开场片就见到了长沙。毛</a:t>
            </a:r>
            <a:br>
              <a:rPr dirty="0"/>
            </a:br>
            <a:r>
              <a:rPr lang="zh-CN" altLang="en-US" sz="1417" kern="0" dirty="0">
                <a:solidFill>
                  <a:srgbClr val="000000"/>
                </a:solidFill>
                <a:latin typeface="Times New Roman" pitchFamily="65" charset="-122"/>
                <a:ea typeface="宋体" pitchFamily="65" charset="-122"/>
              </a:rPr>
              <a:t>泽东豪迈的诗词回荡在橘子洲、岳麓书院、湖南第一师范的上空,山水洲城平添浓浓诗意。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集中展示中国古诗词之美的《中国诗词大会》一经推出,引发收视狂潮。古城长沙以江山名胜和瑰丽文</a:t>
            </a:r>
            <a:br>
              <a:rPr dirty="0"/>
            </a:br>
            <a:r>
              <a:rPr lang="zh-CN" altLang="en-US" sz="1417" kern="0" dirty="0">
                <a:solidFill>
                  <a:srgbClr val="000000"/>
                </a:solidFill>
                <a:latin typeface="Times New Roman" pitchFamily="65" charset="-122"/>
                <a:ea typeface="宋体" pitchFamily="65" charset="-122"/>
              </a:rPr>
              <a:t>化吸引历代名流雅士、骚客诗人,他们歌咏长沙的诗词达数千首,收进《历代名人咏长沙诗词选》的就有3</a:t>
            </a:r>
            <a:br>
              <a:rPr dirty="0"/>
            </a:br>
            <a:r>
              <a:rPr lang="zh-CN" altLang="en-US" sz="1417" kern="0" dirty="0">
                <a:solidFill>
                  <a:srgbClr val="000000"/>
                </a:solidFill>
                <a:latin typeface="Times New Roman" pitchFamily="65" charset="-122"/>
                <a:ea typeface="宋体" pitchFamily="65" charset="-122"/>
              </a:rPr>
              <a:t>58人的538首。因此,《中国诗词大会》第三季开场片选中长沙,实在情理之中。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(1)请为上面的新闻拟定一个恰当的标题。(2分)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材料二:如图是《中国诗词大会》的会徽。</a:t>
            </a:r>
            <a:endParaRPr lang="zh-CN" altLang="en-US" dirty="0"/>
          </a:p>
        </p:txBody>
      </p:sp>
      <p:pic>
        <p:nvPicPr>
          <p:cNvPr id="3" name="图片 3" descr="textimage51.jpeg"/>
          <p:cNvPicPr>
            <a:picLocks noChangeAspect="1"/>
          </p:cNvPicPr>
          <p:nvPr/>
        </p:nvPicPr>
        <p:blipFill>
          <a:blip r:embed="rId4"/>
          <a:stretch>
            <a:fillRect/>
          </a:stretch>
        </p:blipFill>
        <p:spPr>
          <a:xfrm>
            <a:off x="4786314" y="3265423"/>
            <a:ext cx="1944453" cy="1462883"/>
          </a:xfrm>
          <a:prstGeom prst="rect">
            <a:avLst/>
          </a:prstGeom>
        </p:spPr>
      </p:pic>
    </p:spTree>
    <p:custDataLst>
      <p:custData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93835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(1)本题考查筛选与概括信息的能力。材料二“据调查”后面的文字罗列了在线学习过程中所遇</a:t>
            </a:r>
            <a:br>
              <a:rPr dirty="0"/>
            </a:br>
            <a:r>
              <a:rPr lang="zh-CN" altLang="en-US" sz="1417" kern="0" dirty="0">
                <a:solidFill>
                  <a:srgbClr val="000000"/>
                </a:solidFill>
                <a:latin typeface="Times New Roman" pitchFamily="65" charset="-122"/>
                <a:ea typeface="宋体" pitchFamily="65" charset="-122"/>
              </a:rPr>
              <a:t>到的困难,对关键句“各学校开展在线教学的准备明显不足”“学生自主学习能力较差的问题也在疫情</a:t>
            </a:r>
            <a:br>
              <a:rPr dirty="0"/>
            </a:br>
            <a:r>
              <a:rPr lang="zh-CN" altLang="en-US" sz="1417" kern="0" dirty="0">
                <a:solidFill>
                  <a:srgbClr val="000000"/>
                </a:solidFill>
                <a:latin typeface="Times New Roman" pitchFamily="65" charset="-122"/>
                <a:ea typeface="宋体" pitchFamily="65" charset="-122"/>
              </a:rPr>
              <a:t>中充分暴露出来”“如何进一步密切家校沟通协作,积极解决在线学习条件的实际问题和实际困难,是今</a:t>
            </a:r>
            <a:br>
              <a:rPr dirty="0"/>
            </a:br>
            <a:r>
              <a:rPr lang="zh-CN" altLang="en-US" sz="1417" kern="0" dirty="0">
                <a:solidFill>
                  <a:srgbClr val="000000"/>
                </a:solidFill>
                <a:latin typeface="Times New Roman" pitchFamily="65" charset="-122"/>
                <a:ea typeface="宋体" pitchFamily="65" charset="-122"/>
              </a:rPr>
              <a:t>后开展在线教育教学要面对的重点任务”进行概括即可得出答案。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(2)根据材料一,原文只提到“截至3月18日,全省开展‘停课不停学’的中小学比例已达96%”,并未提及</a:t>
            </a:r>
            <a:br>
              <a:rPr dirty="0"/>
            </a:br>
            <a:r>
              <a:rPr lang="zh-CN" altLang="en-US" sz="1417" kern="0" dirty="0">
                <a:solidFill>
                  <a:srgbClr val="000000"/>
                </a:solidFill>
                <a:latin typeface="Times New Roman" pitchFamily="65" charset="-122"/>
                <a:ea typeface="宋体" pitchFamily="65" charset="-122"/>
              </a:rPr>
              <a:t>达到这一比例所用的时间。</a:t>
            </a:r>
            <a:endParaRPr lang="zh-CN" altLang="en-US" dirty="0"/>
          </a:p>
        </p:txBody>
      </p:sp>
    </p:spTree>
    <p:custDataLst>
      <p:custData r:id="rId1"/>
    </p:custData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667106"/>
          </a:xfrm>
          <a:prstGeom prst="rect">
            <a:avLst/>
          </a:prstGeom>
          <a:noFill/>
        </p:spPr>
        <p:txBody>
          <a:bodyPr wrap="square" lIns="0" tIns="0" rIns="0" bIns="0" rtlCol="0">
            <a:spAutoFit/>
          </a:bodyPr>
          <a:lstStyle/>
          <a:p>
            <a:pPr marL="0" indent="0" eaLnBrk="0" latinLnBrk="1" hangingPunct="0">
              <a:lnSpc>
                <a:spcPct val="150000"/>
              </a:lnSpc>
              <a:spcBef>
                <a:spcPts val="1672"/>
              </a:spcBef>
              <a:buNone/>
            </a:pPr>
            <a:r>
              <a:rPr lang="zh-CN" altLang="en-US" sz="1417" kern="0" dirty="0">
                <a:solidFill>
                  <a:srgbClr val="000000"/>
                </a:solidFill>
                <a:latin typeface="Times New Roman" pitchFamily="65" charset="-122"/>
                <a:ea typeface="宋体" pitchFamily="65" charset="-122"/>
              </a:rPr>
              <a:t>(2)请简述其构成要素。(2分)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(3)如果你们班也要召开“中国诗词大会”主题班会,请你写一段开场白。(2分)</a:t>
            </a:r>
            <a:endParaRPr lang="zh-CN" altLang="en-US" dirty="0"/>
          </a:p>
        </p:txBody>
      </p:sp>
      <p:sp>
        <p:nvSpPr>
          <p:cNvPr id="4" name="TextBox 2"/>
          <p:cNvSpPr txBox="1"/>
          <p:nvPr/>
        </p:nvSpPr>
        <p:spPr>
          <a:xfrm>
            <a:off x="720000" y="1927620"/>
            <a:ext cx="8505000" cy="23156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(1)(示例)《中国诗词大会》第三季首播开场片选中长沙。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(2)该会徽中间偏上方是一轮圆月,下方是一片海洋。圆月的中间是“中国诗词大会”几个字,右边是月</a:t>
            </a:r>
            <a:br>
              <a:rPr dirty="0"/>
            </a:br>
            <a:r>
              <a:rPr lang="zh-CN" altLang="en-US" sz="1417" kern="0" dirty="0">
                <a:solidFill>
                  <a:srgbClr val="000000"/>
                </a:solidFill>
                <a:latin typeface="Times New Roman" pitchFamily="65" charset="-122"/>
                <a:ea typeface="宋体" pitchFamily="65" charset="-122"/>
              </a:rPr>
              <a:t>牙、祥云,右上角是一方印章,圆月中左边是一书卷(书轴),中国的“中”字像用墨水泼出来的一般,像是一</a:t>
            </a:r>
            <a:br>
              <a:rPr dirty="0"/>
            </a:br>
            <a:r>
              <a:rPr lang="zh-CN" altLang="en-US" sz="1417" kern="0" dirty="0">
                <a:solidFill>
                  <a:srgbClr val="000000"/>
                </a:solidFill>
                <a:latin typeface="Times New Roman" pitchFamily="65" charset="-122"/>
                <a:ea typeface="宋体" pitchFamily="65" charset="-122"/>
              </a:rPr>
              <a:t>个书生手中拿着一本书。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(3)(示例)尊敬的老师、亲爱的同学们,大家好!泱泱大华夏,诗词耀千年。从秦皇汉武到唐宗宋祖,每个时代</a:t>
            </a:r>
            <a:br>
              <a:rPr dirty="0"/>
            </a:br>
            <a:r>
              <a:rPr lang="zh-CN" altLang="en-US" sz="1417" kern="0" dirty="0">
                <a:solidFill>
                  <a:srgbClr val="000000"/>
                </a:solidFill>
                <a:latin typeface="Times New Roman" pitchFamily="65" charset="-122"/>
                <a:ea typeface="宋体" pitchFamily="65" charset="-122"/>
              </a:rPr>
              <a:t>几乎都留下了家喻户晓的诗篇;从唐诗李杜到宋词苏辛,每一代几乎都留下了璀璨夺目的名家。今天,就让</a:t>
            </a:r>
            <a:br>
              <a:rPr dirty="0"/>
            </a:br>
            <a:r>
              <a:rPr lang="zh-CN" altLang="en-US" sz="1417" kern="0" dirty="0">
                <a:solidFill>
                  <a:srgbClr val="000000"/>
                </a:solidFill>
                <a:latin typeface="Times New Roman" pitchFamily="65" charset="-122"/>
                <a:ea typeface="宋体" pitchFamily="65" charset="-122"/>
              </a:rPr>
              <a:t>我们游历千年,走进我国诗词的世界吧!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92552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(1)本题考查学生提炼和概括信息的能力。给新闻拟写标题,首先确定陈述对象,即“《中国诗词大</a:t>
            </a:r>
            <a:br>
              <a:rPr dirty="0"/>
            </a:br>
            <a:r>
              <a:rPr lang="zh-CN" altLang="en-US" sz="1417" kern="0" dirty="0">
                <a:solidFill>
                  <a:srgbClr val="000000"/>
                </a:solidFill>
                <a:latin typeface="Times New Roman" pitchFamily="65" charset="-122"/>
                <a:ea typeface="宋体" pitchFamily="65" charset="-122"/>
              </a:rPr>
              <a:t>会》第三季开场片”。再提取陈述对象的状况或特点,由关键信息“首播开场片就见到了长沙”“开场</a:t>
            </a:r>
            <a:br>
              <a:rPr dirty="0"/>
            </a:br>
            <a:r>
              <a:rPr lang="zh-CN" altLang="en-US" sz="1417" kern="0" dirty="0">
                <a:solidFill>
                  <a:srgbClr val="000000"/>
                </a:solidFill>
                <a:latin typeface="Times New Roman" pitchFamily="65" charset="-122"/>
                <a:ea typeface="宋体" pitchFamily="65" charset="-122"/>
              </a:rPr>
              <a:t>片选中长沙”可整合出“选中长沙”这个信息。最后采用恰当的模式整合信息:(陈述)对象+状况。(2)本</a:t>
            </a:r>
            <a:br>
              <a:rPr dirty="0"/>
            </a:br>
            <a:r>
              <a:rPr lang="zh-CN" altLang="en-US" sz="1417" kern="0" dirty="0">
                <a:solidFill>
                  <a:srgbClr val="000000"/>
                </a:solidFill>
                <a:latin typeface="Times New Roman" pitchFamily="65" charset="-122"/>
                <a:ea typeface="宋体" pitchFamily="65" charset="-122"/>
              </a:rPr>
              <a:t>题考查学生图文转换的能力。根据题干要求“简述其构成要素”,采用恰当的顺序(由整体到局部)展开说</a:t>
            </a:r>
            <a:br>
              <a:rPr dirty="0"/>
            </a:br>
            <a:r>
              <a:rPr lang="zh-CN" altLang="en-US" sz="1417" kern="0" dirty="0">
                <a:solidFill>
                  <a:srgbClr val="000000"/>
                </a:solidFill>
                <a:latin typeface="Times New Roman" pitchFamily="65" charset="-122"/>
                <a:ea typeface="宋体" pitchFamily="65" charset="-122"/>
              </a:rPr>
              <a:t>明即可。(3)本题考查学生拟写开场白的能力。围绕此次活动的主题“中国诗词大会”组织语言,从唐诗</a:t>
            </a:r>
            <a:br>
              <a:rPr dirty="0"/>
            </a:br>
            <a:r>
              <a:rPr lang="zh-CN" altLang="en-US" sz="1417" kern="0" dirty="0">
                <a:solidFill>
                  <a:srgbClr val="000000"/>
                </a:solidFill>
                <a:latin typeface="Times New Roman" pitchFamily="65" charset="-122"/>
                <a:ea typeface="宋体" pitchFamily="65" charset="-122"/>
              </a:rPr>
              <a:t>宋词引入,增强感染力,注意语言的精练与优美。</a:t>
            </a:r>
            <a:endParaRPr lang="zh-CN" altLang="en-US" dirty="0"/>
          </a:p>
        </p:txBody>
      </p:sp>
    </p:spTree>
    <p:custDataLst>
      <p:custData r:id="rId1"/>
    </p:custData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(2020株洲模拟,7)请你参加以“以和为贵”为主题的综合性学习活动,并完成后面的题目。(11分)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(1)请将“和”按照笔画顺序工整地写在下面的田字格里。(2分)</a:t>
            </a:r>
            <a:endParaRPr lang="zh-CN" altLang="en-US" dirty="0"/>
          </a:p>
        </p:txBody>
      </p:sp>
      <p:sp>
        <p:nvSpPr>
          <p:cNvPr id="4" name="TextBox 2"/>
          <p:cNvSpPr txBox="1"/>
          <p:nvPr/>
        </p:nvSpPr>
        <p:spPr>
          <a:xfrm>
            <a:off x="751141" y="2327467"/>
            <a:ext cx="8505000" cy="1988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(2)请为本次活动拟写一条简洁而精彩的宣传标语。(至少使用一种修辞)(3分)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(3)阅读下面的材料,用一句话概括其主要信息。(3分)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第二届海峡两岸中华礼仪发展论坛会上,台湾文化艺术界联合会理事主席陆炳文告诉记者,“中国自古以</a:t>
            </a:r>
            <a:br>
              <a:rPr dirty="0"/>
            </a:br>
            <a:r>
              <a:rPr lang="zh-CN" altLang="en-US" sz="1417" kern="0" dirty="0">
                <a:solidFill>
                  <a:srgbClr val="000000"/>
                </a:solidFill>
                <a:latin typeface="Times New Roman" pitchFamily="65" charset="-122"/>
                <a:ea typeface="宋体" pitchFamily="65" charset="-122"/>
              </a:rPr>
              <a:t>来就是礼仪之邦,礼仪是为人处事的基本准则,‘礼’字说到底,就是一个‘和’字,‘礼’以‘和’为贵,</a:t>
            </a:r>
            <a:br>
              <a:rPr dirty="0"/>
            </a:br>
            <a:r>
              <a:rPr lang="zh-CN" altLang="en-US" sz="1417" kern="0" dirty="0">
                <a:solidFill>
                  <a:srgbClr val="000000"/>
                </a:solidFill>
                <a:latin typeface="Times New Roman" pitchFamily="65" charset="-122"/>
                <a:ea typeface="宋体" pitchFamily="65" charset="-122"/>
              </a:rPr>
              <a:t>‘和’又是建立在‘礼’的基础上。”他希望,能搭建起一座桥梁,让海内外同胞常相聚,彼此交流、观摩</a:t>
            </a:r>
            <a:br>
              <a:rPr dirty="0"/>
            </a:br>
            <a:r>
              <a:rPr lang="zh-CN" altLang="en-US" sz="1417" kern="0" dirty="0">
                <a:solidFill>
                  <a:srgbClr val="000000"/>
                </a:solidFill>
                <a:latin typeface="Times New Roman" pitchFamily="65" charset="-122"/>
                <a:ea typeface="宋体" pitchFamily="65" charset="-122"/>
              </a:rPr>
              <a:t>学习,共同把中华民族的优秀传统文化发扬光大。</a:t>
            </a:r>
            <a:endParaRPr lang="zh-CN" altLang="en-US" dirty="0"/>
          </a:p>
        </p:txBody>
      </p:sp>
      <p:pic>
        <p:nvPicPr>
          <p:cNvPr id="5" name="图片 4">
            <a:extLst>
              <a:ext uri="{FF2B5EF4-FFF2-40B4-BE49-F238E27FC236}">
                <a16:creationId xmlns:a16="http://schemas.microsoft.com/office/drawing/2014/main" id="{7263A2C0-77A2-48C4-AEE6-7A7775BC71F2}"/>
              </a:ext>
            </a:extLst>
          </p:cNvPr>
          <p:cNvPicPr>
            <a:picLocks noChangeAspect="1"/>
          </p:cNvPicPr>
          <p:nvPr/>
        </p:nvPicPr>
        <p:blipFill>
          <a:blip r:embed="rId4"/>
          <a:stretch>
            <a:fillRect/>
          </a:stretch>
        </p:blipFill>
        <p:spPr>
          <a:xfrm>
            <a:off x="1259632" y="1667909"/>
            <a:ext cx="3600000" cy="542857"/>
          </a:xfrm>
          <a:prstGeom prst="rect">
            <a:avLst/>
          </a:prstGeom>
        </p:spPr>
      </p:pic>
    </p:spTree>
    <p:custDataLst>
      <p:custData r:id="rId1"/>
    </p:custData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如今,年逾古稀的陆炳文仍身兼数职,无论组建哪一个民间社团,他都把“和”字作为主要宗旨。他一直在</a:t>
            </a:r>
            <a:br>
              <a:rPr dirty="0"/>
            </a:br>
            <a:r>
              <a:rPr lang="zh-CN" altLang="en-US" sz="1417" kern="0" dirty="0">
                <a:solidFill>
                  <a:srgbClr val="000000"/>
                </a:solidFill>
                <a:latin typeface="Times New Roman" pitchFamily="65" charset="-122"/>
                <a:ea typeface="宋体" pitchFamily="65" charset="-122"/>
              </a:rPr>
              <a:t>两岸间奔波,全力开展中华优秀传统文化的交流传播。他说:“‘和’字当头,中华民族将在‘一带一路’</a:t>
            </a:r>
            <a:br>
              <a:rPr dirty="0"/>
            </a:br>
            <a:r>
              <a:rPr lang="zh-CN" altLang="en-US" sz="1417" kern="0" dirty="0">
                <a:solidFill>
                  <a:srgbClr val="000000"/>
                </a:solidFill>
                <a:latin typeface="Times New Roman" pitchFamily="65" charset="-122"/>
                <a:ea typeface="宋体" pitchFamily="65" charset="-122"/>
              </a:rPr>
              <a:t>的倡议中再次崛起,血脉相连的大陆与台湾也会更加和平稳定。”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(4)7月3日上午,学生会主席来邀请你们班班主任杨老师第二天下午两点到第一会议室参加“以和为贵”</a:t>
            </a:r>
            <a:endParaRPr lang="zh-CN" altLang="en-US" dirty="0"/>
          </a:p>
        </p:txBody>
      </p:sp>
      <p:sp>
        <p:nvSpPr>
          <p:cNvPr id="3" name="TextBox 2"/>
          <p:cNvSpPr txBox="1"/>
          <p:nvPr/>
        </p:nvSpPr>
        <p:spPr>
          <a:xfrm>
            <a:off x="720000" y="2096043"/>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的座谈会,但杨老师不在,学生会主席请你代为转告。当天下午,你该怎样对杨老师说?(3分)</a:t>
            </a:r>
            <a:endParaRPr lang="zh-CN" altLang="en-US" dirty="0"/>
          </a:p>
        </p:txBody>
      </p:sp>
      <p:grpSp>
        <p:nvGrpSpPr>
          <p:cNvPr id="4" name="组合 3"/>
          <p:cNvGrpSpPr/>
          <p:nvPr/>
        </p:nvGrpSpPr>
        <p:grpSpPr>
          <a:xfrm>
            <a:off x="720000" y="2385866"/>
            <a:ext cx="8505000" cy="2568524"/>
            <a:chOff x="720000" y="1440000"/>
            <a:chExt cx="8505000" cy="2568524"/>
          </a:xfrm>
        </p:grpSpPr>
        <p:sp>
          <p:nvSpPr>
            <p:cNvPr id="5" name="TextBox 2"/>
            <p:cNvSpPr txBox="1"/>
            <p:nvPr/>
          </p:nvSpPr>
          <p:spPr>
            <a:xfrm>
              <a:off x="720000" y="1440000"/>
              <a:ext cx="8505000" cy="256852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a:t>
              </a:r>
              <a:endParaRPr lang="zh-CN" altLang="en-US" dirty="0"/>
            </a:p>
            <a:p>
              <a:pPr marL="0" indent="0" eaLnBrk="0" latinLnBrk="1" hangingPunct="0">
                <a:lnSpc>
                  <a:spcPct val="150000"/>
                </a:lnSpc>
                <a:spcBef>
                  <a:spcPts val="141"/>
                </a:spcBef>
                <a:buNone/>
              </a:pPr>
              <a:r>
                <a:rPr lang="zh-CN" altLang="en-US" sz="3430" kern="0" spc="53944"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796"/>
                </a:spcBef>
                <a:buNone/>
              </a:pPr>
              <a:r>
                <a:rPr lang="zh-CN" altLang="en-US" sz="1417" kern="0" dirty="0">
                  <a:solidFill>
                    <a:srgbClr val="000000"/>
                  </a:solidFill>
                  <a:latin typeface="Times New Roman" pitchFamily="65" charset="-122"/>
                  <a:ea typeface="宋体" pitchFamily="65" charset="-122"/>
                </a:rPr>
                <a:t>(2)(示例)知书达礼和为贵,礼仪相待邻里亲</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(3)陆炳文呼吁以和为贵,共同传播中华优秀文化。(意对即可)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(4)(示例)杨老师,上午学生会主席来找您,刚好您不在,他请您明天下午两点到第一会议室参加“以和为</a:t>
              </a:r>
              <a:br>
                <a:rPr dirty="0"/>
              </a:br>
              <a:r>
                <a:rPr lang="zh-CN" altLang="en-US" sz="1417" kern="0" dirty="0">
                  <a:solidFill>
                    <a:srgbClr val="000000"/>
                  </a:solidFill>
                  <a:latin typeface="Times New Roman" pitchFamily="65" charset="-122"/>
                  <a:ea typeface="宋体" pitchFamily="65" charset="-122"/>
                </a:rPr>
                <a:t>贵”的座谈会。</a:t>
              </a:r>
              <a:endParaRPr lang="zh-CN" altLang="en-US" dirty="0"/>
            </a:p>
          </p:txBody>
        </p:sp>
        <p:pic>
          <p:nvPicPr>
            <p:cNvPr id="6" name="图片 3" descr="textimage52.jpeg"/>
            <p:cNvPicPr>
              <a:picLocks noChangeAspect="1"/>
            </p:cNvPicPr>
            <p:nvPr/>
          </p:nvPicPr>
          <p:blipFill>
            <a:blip r:embed="rId4"/>
            <a:stretch>
              <a:fillRect/>
            </a:stretch>
          </p:blipFill>
          <p:spPr>
            <a:xfrm>
              <a:off x="785786" y="1908071"/>
              <a:ext cx="5709388" cy="671693"/>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61828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(1)本题考查学生正确书写的能力。要求将“和”按照笔画顺序工整地写在下面的田字格里。</a:t>
            </a:r>
            <a:br>
              <a:rPr dirty="0"/>
            </a:br>
            <a:r>
              <a:rPr lang="zh-CN" altLang="en-US" sz="1417" kern="0" dirty="0">
                <a:solidFill>
                  <a:srgbClr val="000000"/>
                </a:solidFill>
                <a:latin typeface="Times New Roman" pitchFamily="65" charset="-122"/>
                <a:ea typeface="宋体" pitchFamily="65" charset="-122"/>
              </a:rPr>
              <a:t>“和”字笔顺是:撇、横、竖、撇、点、竖、横折、横。正确地书写即可。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(2)本题考查学生拟写宣传标语的能力。注意围绕“以和为贵”这一主题来拟写,采用对比、比喻、拟</a:t>
            </a:r>
            <a:br>
              <a:rPr dirty="0"/>
            </a:br>
            <a:r>
              <a:rPr lang="zh-CN" altLang="en-US" sz="1417" kern="0" dirty="0">
                <a:solidFill>
                  <a:srgbClr val="000000"/>
                </a:solidFill>
                <a:latin typeface="Times New Roman" pitchFamily="65" charset="-122"/>
                <a:ea typeface="宋体" pitchFamily="65" charset="-122"/>
              </a:rPr>
              <a:t>人、排比等常见的修辞手法,做到语言既通俗易懂又亲切感人;采用有鼓动性的陈述句或感叹句,营造气</a:t>
            </a:r>
            <a:br>
              <a:rPr dirty="0"/>
            </a:br>
            <a:r>
              <a:rPr lang="zh-CN" altLang="en-US" sz="1417" kern="0" dirty="0">
                <a:solidFill>
                  <a:srgbClr val="000000"/>
                </a:solidFill>
                <a:latin typeface="Times New Roman" pitchFamily="65" charset="-122"/>
                <a:ea typeface="宋体" pitchFamily="65" charset="-122"/>
              </a:rPr>
              <a:t>氛,调动参与性。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(3)本题考查学生的概括能力。注意采用恰当的模式组织语言:人(机构)+事(活动)。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(4)本题考查学生的口语交际能力。转述要注意三点:①把握信息的要点;②抓时间、地点以及人称的变化;</a:t>
            </a:r>
            <a:br>
              <a:rPr dirty="0"/>
            </a:br>
            <a:r>
              <a:rPr lang="zh-CN" altLang="en-US" sz="1417" kern="0" dirty="0">
                <a:solidFill>
                  <a:srgbClr val="000000"/>
                </a:solidFill>
                <a:latin typeface="Times New Roman" pitchFamily="65" charset="-122"/>
                <a:ea typeface="宋体" pitchFamily="65" charset="-122"/>
              </a:rPr>
              <a:t>③表达要简明、得体。</a:t>
            </a:r>
            <a:endParaRPr lang="zh-CN" altLang="en-US" dirty="0"/>
          </a:p>
        </p:txBody>
      </p:sp>
    </p:spTree>
    <p:custDataLst>
      <p:custData r:id="rId1"/>
    </p:custData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0376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(2020永州一模,6)综合性学习。(10分)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某班开展“走近剪纸”的语文实践活动,请你完成以下任务。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(1)(剪纸知识)根据下面的材料,从三个方面概括中国剪纸的特点。(3分)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早在汉代,随着造纸术的发明,剪纸就出现了。日月星辰,山水花木,人物鸟兽,故事传说,都是剪纸的素材。</a:t>
            </a:r>
            <a:br>
              <a:rPr dirty="0"/>
            </a:br>
            <a:r>
              <a:rPr lang="zh-CN" altLang="en-US" sz="1417" kern="0" dirty="0">
                <a:solidFill>
                  <a:srgbClr val="000000"/>
                </a:solidFill>
                <a:latin typeface="Times New Roman" pitchFamily="65" charset="-122"/>
                <a:ea typeface="宋体" pitchFamily="65" charset="-122"/>
              </a:rPr>
              <a:t>剪纸剪法上有阳剪,即留下勾画形象的线条;阴剪,即剪去线条留下平面;有二者结合的阴阳剪、折叠纸而</a:t>
            </a:r>
            <a:br>
              <a:rPr dirty="0"/>
            </a:br>
            <a:r>
              <a:rPr lang="zh-CN" altLang="en-US" sz="1417" kern="0" dirty="0">
                <a:solidFill>
                  <a:srgbClr val="000000"/>
                </a:solidFill>
                <a:latin typeface="Times New Roman" pitchFamily="65" charset="-122"/>
                <a:ea typeface="宋体" pitchFamily="65" charset="-122"/>
              </a:rPr>
              <a:t>剪的对称剪、阴影剪、图案剪等。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(2)(剪纸欣赏)请你仔细观察下面这幅剪纸作品,描绘画面内容,并揭示其寓意。(4分)</a:t>
            </a:r>
            <a:endParaRPr lang="zh-CN" altLang="en-US" dirty="0"/>
          </a:p>
          <a:p>
            <a:pPr marL="0" indent="0" eaLnBrk="0" latinLnBrk="1" hangingPunct="0">
              <a:lnSpc>
                <a:spcPct val="150000"/>
              </a:lnSpc>
              <a:spcBef>
                <a:spcPts val="141"/>
              </a:spcBef>
              <a:buNone/>
            </a:pPr>
            <a:r>
              <a:rPr lang="zh-CN" altLang="en-US" sz="5324" kern="0" spc="10200" dirty="0">
                <a:solidFill>
                  <a:srgbClr val="000000"/>
                </a:solidFill>
                <a:latin typeface="Times New Roman" pitchFamily="65" charset="-122"/>
                <a:ea typeface="宋体" pitchFamily="65" charset="-122"/>
              </a:rPr>
              <a:t> </a:t>
            </a:r>
            <a:endParaRPr lang="zh-CN" altLang="en-US" dirty="0"/>
          </a:p>
        </p:txBody>
      </p:sp>
      <p:pic>
        <p:nvPicPr>
          <p:cNvPr id="3" name="图片 3" descr="textimage53.jpeg"/>
          <p:cNvPicPr>
            <a:picLocks noChangeAspect="1"/>
          </p:cNvPicPr>
          <p:nvPr/>
        </p:nvPicPr>
        <p:blipFill>
          <a:blip r:embed="rId4"/>
          <a:stretch>
            <a:fillRect/>
          </a:stretch>
        </p:blipFill>
        <p:spPr>
          <a:xfrm>
            <a:off x="3071802" y="3360753"/>
            <a:ext cx="1971675" cy="1409700"/>
          </a:xfrm>
          <a:prstGeom prst="rect">
            <a:avLst/>
          </a:prstGeom>
        </p:spPr>
      </p:pic>
    </p:spTree>
    <p:custDataLst>
      <p:custData r:id="rId1"/>
    </p:custData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37399"/>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(3)(我看剪纸)班里有些同学认为剪纸艺术已经落伍了,没必要发扬光大。请用简明的语言阐述你的观</a:t>
            </a:r>
            <a:br>
              <a:rPr dirty="0"/>
            </a:br>
            <a:r>
              <a:rPr lang="zh-CN" altLang="en-US" sz="1417" kern="0" dirty="0">
                <a:solidFill>
                  <a:srgbClr val="000000"/>
                </a:solidFill>
                <a:latin typeface="Times New Roman" pitchFamily="65" charset="-122"/>
                <a:ea typeface="宋体" pitchFamily="65" charset="-122"/>
              </a:rPr>
              <a:t>点。(3分)</a:t>
            </a:r>
            <a:endParaRPr lang="zh-CN" altLang="en-US" dirty="0"/>
          </a:p>
        </p:txBody>
      </p:sp>
      <p:sp>
        <p:nvSpPr>
          <p:cNvPr id="3" name="TextBox 2"/>
          <p:cNvSpPr txBox="1"/>
          <p:nvPr/>
        </p:nvSpPr>
        <p:spPr>
          <a:xfrm>
            <a:off x="720000" y="1751779"/>
            <a:ext cx="8505000" cy="1661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(1)历史悠久、取材广泛、剪法多样。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(2)(示例)画面内容:一个胖小孩怀抱一条肥大的鱼,小孩身后两侧是荷叶和荷花。寓意:年年有鱼(连年有鱼</a:t>
            </a:r>
            <a:br>
              <a:rPr dirty="0"/>
            </a:br>
            <a:r>
              <a:rPr lang="zh-CN" altLang="en-US" sz="1417" kern="0" dirty="0">
                <a:solidFill>
                  <a:srgbClr val="000000"/>
                </a:solidFill>
                <a:latin typeface="Times New Roman" pitchFamily="65" charset="-122"/>
                <a:ea typeface="宋体" pitchFamily="65" charset="-122"/>
              </a:rPr>
              <a:t>或喜庆有鱼,将“鱼”改为“余”字亦可)。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(3)(示例)我认为这种说法不可取。剪纸是民族艺术,是中华瑰宝,体现了劳动人民的智慧。它经历漫长的</a:t>
            </a:r>
            <a:br>
              <a:rPr dirty="0"/>
            </a:br>
            <a:r>
              <a:rPr lang="zh-CN" altLang="en-US" sz="1417" kern="0" dirty="0">
                <a:solidFill>
                  <a:srgbClr val="000000"/>
                </a:solidFill>
                <a:latin typeface="Times New Roman" pitchFamily="65" charset="-122"/>
                <a:ea typeface="宋体" pitchFamily="65" charset="-122"/>
              </a:rPr>
              <a:t>岁月发展到今天就说明了这一点。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60545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(1)本题考查学生筛选、整合信息的能力。“早在汉代”表明历史悠久;“日月星辰</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都是剪纸</a:t>
            </a:r>
            <a:br>
              <a:rPr dirty="0"/>
            </a:br>
            <a:r>
              <a:rPr lang="zh-CN" altLang="en-US" sz="1417" kern="0" dirty="0">
                <a:solidFill>
                  <a:srgbClr val="000000"/>
                </a:solidFill>
                <a:latin typeface="Times New Roman" pitchFamily="65" charset="-122"/>
                <a:ea typeface="宋体" pitchFamily="65" charset="-122"/>
              </a:rPr>
              <a:t>的素材”表明取材广泛;“剪纸剪法上有阳剪,即留下勾画形象的线条</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阴影剪、图案剪等”表明剪法</a:t>
            </a:r>
            <a:br>
              <a:rPr dirty="0"/>
            </a:br>
            <a:r>
              <a:rPr lang="zh-CN" altLang="en-US" sz="1417" kern="0" dirty="0">
                <a:solidFill>
                  <a:srgbClr val="000000"/>
                </a:solidFill>
                <a:latin typeface="Times New Roman" pitchFamily="65" charset="-122"/>
                <a:ea typeface="宋体" pitchFamily="65" charset="-122"/>
              </a:rPr>
              <a:t>多样。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(2)本题考查学生图文转换的能力。认真分析图片,明确图片内容。采用恰当的顺序展开描述:先抓住图片</a:t>
            </a:r>
            <a:br>
              <a:rPr dirty="0"/>
            </a:br>
            <a:r>
              <a:rPr lang="zh-CN" altLang="en-US" sz="1417" kern="0" dirty="0">
                <a:solidFill>
                  <a:srgbClr val="000000"/>
                </a:solidFill>
                <a:latin typeface="Times New Roman" pitchFamily="65" charset="-122"/>
                <a:ea typeface="宋体" pitchFamily="65" charset="-122"/>
              </a:rPr>
              <a:t>中的主要图案“一个胖小孩”“一条大鱼”描写,再写次要图案“荷叶、荷花”。揭示漫画的寓意,须由</a:t>
            </a:r>
            <a:br>
              <a:rPr dirty="0"/>
            </a:br>
            <a:r>
              <a:rPr lang="zh-CN" altLang="en-US" sz="1417" kern="0" dirty="0">
                <a:solidFill>
                  <a:srgbClr val="000000"/>
                </a:solidFill>
                <a:latin typeface="Times New Roman" pitchFamily="65" charset="-122"/>
                <a:ea typeface="宋体" pitchFamily="65" charset="-122"/>
              </a:rPr>
              <a:t>“实”及“虚”,由表及里,挖掘隐含信息,提炼并概括漫画所揭示的主题。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(3)本题考查学生阐述自己观点的能力。剪纸是中华传统民族艺术,剪纸艺术是中国非物质文化遗产,是古</a:t>
            </a:r>
            <a:br>
              <a:rPr dirty="0"/>
            </a:br>
            <a:r>
              <a:rPr lang="zh-CN" altLang="en-US" sz="1417" kern="0" dirty="0">
                <a:solidFill>
                  <a:srgbClr val="000000"/>
                </a:solidFill>
                <a:latin typeface="Times New Roman" pitchFamily="65" charset="-122"/>
                <a:ea typeface="宋体" pitchFamily="65" charset="-122"/>
              </a:rPr>
              <a:t>人智慧的呈现。阐述自己观点时应尽可能靠近这一点。</a:t>
            </a:r>
            <a:endParaRPr lang="zh-CN" altLang="en-US" dirty="0"/>
          </a:p>
        </p:txBody>
      </p:sp>
    </p:spTree>
    <p:custDataLst>
      <p:custData r:id="rId1"/>
    </p:custData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8937"/>
            <a:ext cx="8505000" cy="28103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(2020岳阳城区二十六校联考,5)随着生活水平的提高,运动健身已经融入人们的生活。班级开展以“步</a:t>
            </a:r>
            <a:br>
              <a:rPr dirty="0"/>
            </a:br>
            <a:r>
              <a:rPr lang="zh-CN" altLang="en-US" sz="1417" kern="0" dirty="0">
                <a:solidFill>
                  <a:srgbClr val="000000"/>
                </a:solidFill>
                <a:latin typeface="Times New Roman" pitchFamily="65" charset="-122"/>
                <a:ea typeface="宋体" pitchFamily="65" charset="-122"/>
              </a:rPr>
              <a:t>履不停,运动快乐”为主题的综合性学习活动,请你参与并完成任务。(6分)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(1)阅读下面的图表,写出你的探究所得。(2分)</a:t>
            </a:r>
            <a:endParaRPr lang="zh-CN" altLang="en-US" dirty="0"/>
          </a:p>
          <a:p>
            <a:pPr marL="0" indent="0" eaLnBrk="0" latinLnBrk="1" hangingPunct="0">
              <a:lnSpc>
                <a:spcPct val="150000"/>
              </a:lnSpc>
              <a:spcBef>
                <a:spcPts val="141"/>
              </a:spcBef>
              <a:buNone/>
            </a:pPr>
            <a:r>
              <a:rPr lang="zh-CN" altLang="en-US" sz="8818" kern="0" spc="47356" dirty="0">
                <a:solidFill>
                  <a:srgbClr val="000000"/>
                </a:solidFill>
                <a:latin typeface="Times New Roman" pitchFamily="65" charset="-122"/>
                <a:ea typeface="宋体" pitchFamily="65" charset="-122"/>
              </a:rPr>
              <a:t> </a:t>
            </a:r>
            <a:endParaRPr lang="zh-CN" altLang="en-US" dirty="0"/>
          </a:p>
        </p:txBody>
      </p:sp>
      <p:pic>
        <p:nvPicPr>
          <p:cNvPr id="3" name="图片 3" descr="textimage54.jpeg"/>
          <p:cNvPicPr>
            <a:picLocks noChangeAspect="1"/>
          </p:cNvPicPr>
          <p:nvPr/>
        </p:nvPicPr>
        <p:blipFill>
          <a:blip r:embed="rId4"/>
          <a:stretch>
            <a:fillRect/>
          </a:stretch>
        </p:blipFill>
        <p:spPr>
          <a:xfrm>
            <a:off x="1214414" y="2201945"/>
            <a:ext cx="6495206" cy="2211318"/>
          </a:xfrm>
          <a:prstGeom prst="rect">
            <a:avLst/>
          </a:prstGeom>
        </p:spPr>
      </p:pic>
    </p:spTree>
    <p:custDataLst>
      <p:custData r:id="rId1"/>
    </p:custData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8818" kern="0" spc="43456"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(数据来源:QQ运动、QQ大数据联合发布的《2018年中国人运动报告》)</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(2)班级黑板报选用下面两则材料,告知同学们运动时要注意的事项。请为材料各拟一个小标题。(2分)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    进餐后胃肠道需要较多的血液,帮助食物消化与养分吸收,这时进行运动,血液就会流向四肢,妨碍</a:t>
            </a:r>
            <a:endParaRPr lang="zh-CN" altLang="en-US"/>
          </a:p>
        </p:txBody>
      </p:sp>
      <p:pic>
        <p:nvPicPr>
          <p:cNvPr id="3" name="图片 3" descr="textimage55.jpeg"/>
          <p:cNvPicPr>
            <a:picLocks noChangeAspect="1"/>
          </p:cNvPicPr>
          <p:nvPr/>
        </p:nvPicPr>
        <p:blipFill>
          <a:blip r:embed="rId4"/>
          <a:stretch>
            <a:fillRect/>
          </a:stretch>
        </p:blipFill>
        <p:spPr>
          <a:xfrm>
            <a:off x="1928794" y="1099982"/>
            <a:ext cx="5179517" cy="1894945"/>
          </a:xfrm>
          <a:prstGeom prst="rect">
            <a:avLst/>
          </a:prstGeom>
        </p:spPr>
      </p:pic>
    </p:spTree>
    <p:custDataLst>
      <p:custData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02121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(2017长沙,6)阅读下面的材料,写出一个从材料的主要角度探究出的道理。(4分)</a:t>
            </a:r>
            <a:endParaRPr lang="zh-CN" altLang="en-US" dirty="0"/>
          </a:p>
          <a:p>
            <a:pPr marL="0" indent="0" algn="ctr"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一杯水的重量</a:t>
            </a:r>
            <a:endParaRPr lang="zh-CN" altLang="en-US" b="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老师拿起一杯水,问:“这杯水的重量是200克,各位可以将这杯水端在手中多久?”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很多人都笑了:“200克而已,拿多久又会怎么样?”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老师没有笑。他接着说:“拿一分钟,各位一定觉得没问题;拿一小时,可能觉得手酸;拿一天呢?一星期呢?</a:t>
            </a:r>
            <a:br>
              <a:rPr dirty="0"/>
            </a:br>
            <a:r>
              <a:rPr lang="zh-CN" altLang="en-US" sz="1417" kern="0" dirty="0">
                <a:solidFill>
                  <a:srgbClr val="000000"/>
                </a:solidFill>
                <a:latin typeface="Times New Roman" pitchFamily="65" charset="-122"/>
                <a:ea typeface="宋体" pitchFamily="65" charset="-122"/>
              </a:rPr>
              <a:t>那可能得叫救护车了。”大家又笑了,不过这回是赞同的笑。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老师继续说道:“一杯水,随着所拿时间的延长,它的重量也在发生变化。其实这杯水很轻,但你拿得越久,</a:t>
            </a:r>
            <a:br>
              <a:rPr dirty="0"/>
            </a:br>
            <a:r>
              <a:rPr lang="zh-CN" altLang="en-US" sz="1417" kern="0" dirty="0">
                <a:solidFill>
                  <a:srgbClr val="000000"/>
                </a:solidFill>
                <a:latin typeface="Times New Roman" pitchFamily="65" charset="-122"/>
                <a:ea typeface="宋体" pitchFamily="65" charset="-122"/>
              </a:rPr>
              <a:t>就觉得越重。所以,我们必须适时放下这杯水,休息一会儿再拿起,只有这样我们才能拿得更久。”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其实,在我们的人生中也经常会遇到这样一杯“水”,我们该怎样对待呢?</a:t>
            </a:r>
            <a:endParaRPr lang="zh-CN" altLang="en-US" dirty="0"/>
          </a:p>
        </p:txBody>
      </p:sp>
    </p:spTree>
    <p:custDataLst>
      <p:custData r:id="rId1"/>
    </p:custData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60403"/>
            <a:ext cx="8505000" cy="1988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胃肠的消化,时间一长会导致各种疾病。体弱者进餐后血压还会降低,称为餐后低血压,外出活动容易跌</a:t>
            </a:r>
            <a:br>
              <a:rPr dirty="0"/>
            </a:br>
            <a:r>
              <a:rPr lang="zh-CN" altLang="en-US" sz="1417" kern="0" dirty="0">
                <a:solidFill>
                  <a:srgbClr val="000000"/>
                </a:solidFill>
                <a:latin typeface="Times New Roman" pitchFamily="65" charset="-122"/>
                <a:ea typeface="宋体" pitchFamily="65" charset="-122"/>
              </a:rPr>
              <a:t>倒。长期餐后运动容易得胃肠炎。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    剧烈运动后,体内盐分随大量汗液排出体外,饮水过多会使血液的渗透压降低,破坏体内水盐代谢</a:t>
            </a:r>
            <a:br>
              <a:rPr dirty="0"/>
            </a:br>
            <a:r>
              <a:rPr lang="zh-CN" altLang="en-US" sz="1417" kern="0" dirty="0">
                <a:solidFill>
                  <a:srgbClr val="000000"/>
                </a:solidFill>
                <a:latin typeface="Times New Roman" pitchFamily="65" charset="-122"/>
                <a:ea typeface="宋体" pitchFamily="65" charset="-122"/>
              </a:rPr>
              <a:t>平衡,影响人体正常生理功能,甚至产生肌肉痉挛现象。运动时,需要增加心跳、呼吸的频率来增加血液和</a:t>
            </a:r>
            <a:br>
              <a:rPr dirty="0"/>
            </a:br>
            <a:r>
              <a:rPr lang="zh-CN" altLang="en-US" sz="1417" kern="0" dirty="0">
                <a:solidFill>
                  <a:srgbClr val="000000"/>
                </a:solidFill>
                <a:latin typeface="Times New Roman" pitchFamily="65" charset="-122"/>
                <a:ea typeface="宋体" pitchFamily="65" charset="-122"/>
              </a:rPr>
              <a:t>氧气,以满足运动需要,而大量饮水会使胃部膨胀充盈,妨碍膈肌活动,影响呼吸。</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(3)班级开展“步履不停,运动快乐”主题演讲,请你为主持人设计一段开场白。(2分)</a:t>
            </a:r>
            <a:endParaRPr lang="zh-CN" altLang="en-US" dirty="0"/>
          </a:p>
        </p:txBody>
      </p:sp>
      <p:sp>
        <p:nvSpPr>
          <p:cNvPr id="3" name="TextBox 2"/>
          <p:cNvSpPr txBox="1"/>
          <p:nvPr/>
        </p:nvSpPr>
        <p:spPr>
          <a:xfrm>
            <a:off x="720000" y="2932105"/>
            <a:ext cx="8505000" cy="16240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(1)年龄越大,日均步数越多(或:年龄越小,日均步数越少)。2016~ 2018年,男女平均步数均呈递增趋</a:t>
            </a:r>
            <a:br>
              <a:rPr dirty="0"/>
            </a:br>
            <a:r>
              <a:rPr lang="zh-CN" altLang="en-US" sz="1417" kern="0" dirty="0">
                <a:solidFill>
                  <a:srgbClr val="000000"/>
                </a:solidFill>
                <a:latin typeface="Times New Roman" pitchFamily="65" charset="-122"/>
                <a:ea typeface="宋体" pitchFamily="65" charset="-122"/>
              </a:rPr>
              <a:t>势;男性的平均步数高于女性;女性平均步数的涨幅高于男性。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(2)材料一:餐后不宜运动。材料二:剧烈运动后不可大量饮水。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(3)(示例)尊敬的老师、亲爱的同学们,大家好。生命在于运动,运动不息,生命不止。运动可以强身健体,可</a:t>
            </a:r>
            <a:br>
              <a:rPr dirty="0"/>
            </a:br>
            <a:r>
              <a:rPr lang="zh-CN" altLang="en-US" sz="1417" kern="0" dirty="0">
                <a:solidFill>
                  <a:srgbClr val="000000"/>
                </a:solidFill>
                <a:latin typeface="Times New Roman" pitchFamily="65" charset="-122"/>
                <a:ea typeface="宋体" pitchFamily="65" charset="-122"/>
              </a:rPr>
              <a:t>以愉悦精神,可以磨炼意志,可以提高学习效率。“步履不停,运动快乐”,本次演讲活动现在开始。</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5983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(1)本题考查学生对图表的分析与概括能力。分别把握两个图表的横坐标和纵坐标,概括其表述的</a:t>
            </a:r>
            <a:br>
              <a:rPr dirty="0"/>
            </a:br>
            <a:r>
              <a:rPr lang="zh-CN" altLang="en-US" sz="1417" kern="0" dirty="0">
                <a:solidFill>
                  <a:srgbClr val="000000"/>
                </a:solidFill>
                <a:latin typeface="Times New Roman" pitchFamily="65" charset="-122"/>
                <a:ea typeface="宋体" pitchFamily="65" charset="-122"/>
              </a:rPr>
              <a:t>内容即可。(2)本题考查学生筛选、整合信息的能力。材料一中的关键句是“长期餐后运动容易得胃肠</a:t>
            </a:r>
            <a:br>
              <a:rPr dirty="0"/>
            </a:br>
            <a:r>
              <a:rPr lang="zh-CN" altLang="en-US" sz="1417" kern="0" dirty="0">
                <a:solidFill>
                  <a:srgbClr val="000000"/>
                </a:solidFill>
                <a:latin typeface="Times New Roman" pitchFamily="65" charset="-122"/>
                <a:ea typeface="宋体" pitchFamily="65" charset="-122"/>
              </a:rPr>
              <a:t>炎”,材料二着重说明剧烈运动后大量饮水对人体造成的伤害,根据题干要求“告知同学们运动时要注意</a:t>
            </a:r>
            <a:br>
              <a:rPr dirty="0"/>
            </a:br>
            <a:r>
              <a:rPr lang="zh-CN" altLang="en-US" sz="1417" kern="0" dirty="0">
                <a:solidFill>
                  <a:srgbClr val="000000"/>
                </a:solidFill>
                <a:latin typeface="Times New Roman" pitchFamily="65" charset="-122"/>
                <a:ea typeface="宋体" pitchFamily="65" charset="-122"/>
              </a:rPr>
              <a:t>的事项”拟写标题即可,注意拟写要精练,具有警示性。(3)本题考查学生拟写开场白的能力。围绕此次演</a:t>
            </a:r>
            <a:br>
              <a:rPr dirty="0"/>
            </a:br>
            <a:r>
              <a:rPr lang="zh-CN" altLang="en-US" sz="1417" kern="0" dirty="0">
                <a:solidFill>
                  <a:srgbClr val="000000"/>
                </a:solidFill>
                <a:latin typeface="Times New Roman" pitchFamily="65" charset="-122"/>
                <a:ea typeface="宋体" pitchFamily="65" charset="-122"/>
              </a:rPr>
              <a:t>讲的主题“步履不停,运动快乐”展开表述,表明运动的好处。注意称呼的提出与语言的连贯、得体。</a:t>
            </a:r>
            <a:endParaRPr lang="zh-CN" altLang="en-US" dirty="0"/>
          </a:p>
        </p:txBody>
      </p:sp>
    </p:spTree>
    <p:custDataLst>
      <p:custData r:id="rId1"/>
    </p:custData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6117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(2019长沙七模,6)综合运用。(6分)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某班拟开展以“我们的初中生活”为主题的系列活动,请你参加并完成下列任务。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(1)【分工合作】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班委会准备在初中生活的最后一个学期,制作一本“班史”,成立“班史”委员会。请你参照示例,再拟写</a:t>
            </a:r>
            <a:br>
              <a:rPr dirty="0"/>
            </a:br>
            <a:r>
              <a:rPr lang="zh-CN" altLang="en-US" sz="1417" kern="0" dirty="0">
                <a:solidFill>
                  <a:srgbClr val="000000"/>
                </a:solidFill>
                <a:latin typeface="Times New Roman" pitchFamily="65" charset="-122"/>
                <a:ea typeface="宋体" pitchFamily="65" charset="-122"/>
              </a:rPr>
              <a:t>一个组名并布置小组任务。(2分)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(示例)组名:信息资源组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任务:负责文字、图片、音像资源的搜集、整理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(2)【标语撰写】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班委会准备在班史集册上写一句标语,表达对老师三年辛勤付出的感激之情,请你仿照示例,创作一则标</a:t>
            </a:r>
            <a:br>
              <a:rPr dirty="0"/>
            </a:br>
            <a:r>
              <a:rPr lang="zh-CN" altLang="en-US" sz="1417" kern="0" dirty="0">
                <a:solidFill>
                  <a:srgbClr val="000000"/>
                </a:solidFill>
                <a:latin typeface="Times New Roman" pitchFamily="65" charset="-122"/>
                <a:ea typeface="宋体" pitchFamily="65" charset="-122"/>
              </a:rPr>
              <a:t>语。(2分)</a:t>
            </a:r>
            <a:endParaRPr lang="zh-CN" altLang="en-US" dirty="0"/>
          </a:p>
        </p:txBody>
      </p:sp>
    </p:spTree>
    <p:custDataLst>
      <p:custData r:id="rId1"/>
    </p:custData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(示例)蜡炬有泪,付出无声。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(3)【时事讨论】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全班以“我们的集体——和为贵”为主题组织了讨论会。有同学准备了一则材料,请用一句话为它拟一</a:t>
            </a:r>
            <a:br>
              <a:rPr dirty="0"/>
            </a:br>
            <a:r>
              <a:rPr lang="zh-CN" altLang="en-US" sz="1417" kern="0" dirty="0">
                <a:solidFill>
                  <a:srgbClr val="000000"/>
                </a:solidFill>
                <a:latin typeface="Times New Roman" pitchFamily="65" charset="-122"/>
                <a:ea typeface="宋体" pitchFamily="65" charset="-122"/>
              </a:rPr>
              <a:t>个可以支撑的论点。(不超过15个字,2分)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    党的十九大报告强调,必须促进世界各国和而不同、兼收并蓄的文明交流。当今世界,文化的</a:t>
            </a:r>
            <a:br>
              <a:rPr dirty="0"/>
            </a:br>
            <a:r>
              <a:rPr lang="zh-CN" altLang="en-US" sz="1417" kern="0" dirty="0">
                <a:solidFill>
                  <a:srgbClr val="000000"/>
                </a:solidFill>
                <a:latin typeface="Times New Roman" pitchFamily="65" charset="-122"/>
                <a:ea typeface="宋体" pitchFamily="65" charset="-122"/>
              </a:rPr>
              <a:t>多样化发展持续推进,世界各国的文化交往愈发频繁,文化冲突不可避免,如何处理不同文化的关系,事关重</a:t>
            </a:r>
            <a:br>
              <a:rPr dirty="0"/>
            </a:br>
            <a:r>
              <a:rPr lang="zh-CN" altLang="en-US" sz="1417" kern="0" dirty="0">
                <a:solidFill>
                  <a:srgbClr val="000000"/>
                </a:solidFill>
                <a:latin typeface="Times New Roman" pitchFamily="65" charset="-122"/>
                <a:ea typeface="宋体" pitchFamily="65" charset="-122"/>
              </a:rPr>
              <a:t>大。世界各国存在着不同的民族以及各种各样的文化,应该加强彼此间的互动交流,相互学习、取长补短,</a:t>
            </a:r>
            <a:br>
              <a:rPr dirty="0"/>
            </a:br>
            <a:r>
              <a:rPr lang="zh-CN" altLang="en-US" sz="1417" kern="0" dirty="0">
                <a:solidFill>
                  <a:srgbClr val="000000"/>
                </a:solidFill>
                <a:latin typeface="Times New Roman" pitchFamily="65" charset="-122"/>
                <a:ea typeface="宋体" pitchFamily="65" charset="-122"/>
              </a:rPr>
              <a:t>这是“和”的客观要求。不同国籍的地理环境、历史传承的自然差异,造就文化传统的差异性,不同文化</a:t>
            </a:r>
            <a:br>
              <a:rPr dirty="0"/>
            </a:br>
            <a:r>
              <a:rPr lang="zh-CN" altLang="en-US" sz="1417" kern="0" dirty="0">
                <a:solidFill>
                  <a:srgbClr val="000000"/>
                </a:solidFill>
                <a:latin typeface="Times New Roman" pitchFamily="65" charset="-122"/>
                <a:ea typeface="宋体" pitchFamily="65" charset="-122"/>
              </a:rPr>
              <a:t>交往应避免文化冲突,互相尊重,这是“不同”的现实需要。“和为贵”的思想为不同文化的交流提供了</a:t>
            </a:r>
            <a:br>
              <a:rPr dirty="0"/>
            </a:br>
            <a:r>
              <a:rPr lang="zh-CN" altLang="en-US" sz="1417" kern="0" dirty="0">
                <a:solidFill>
                  <a:srgbClr val="000000"/>
                </a:solidFill>
                <a:latin typeface="Times New Roman" pitchFamily="65" charset="-122"/>
                <a:ea typeface="宋体" pitchFamily="65" charset="-122"/>
              </a:rPr>
              <a:t>基本原则。构建人类命运共同体要秉持“和而不同”思想,坚持交流互鉴,不同文明相互取长补短、共同</a:t>
            </a:r>
            <a:br>
              <a:rPr dirty="0"/>
            </a:br>
            <a:r>
              <a:rPr lang="zh-CN" altLang="en-US" sz="1417" kern="0" dirty="0">
                <a:solidFill>
                  <a:srgbClr val="000000"/>
                </a:solidFill>
                <a:latin typeface="Times New Roman" pitchFamily="65" charset="-122"/>
                <a:ea typeface="宋体" pitchFamily="65" charset="-122"/>
              </a:rPr>
              <a:t>进步,建设一个开放包容的世界。</a:t>
            </a:r>
            <a:endParaRPr lang="zh-CN" altLang="en-US" dirty="0"/>
          </a:p>
        </p:txBody>
      </p:sp>
    </p:spTree>
    <p:custDataLst>
      <p:custData r:id="rId1"/>
    </p:custData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71803"/>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(1)(示例)组名:设计制作组　任务:负责“班史”的封面设计、版式设计及印刷等工作　(2)(示例)</a:t>
            </a:r>
            <a:br>
              <a:rPr dirty="0"/>
            </a:br>
            <a:r>
              <a:rPr lang="zh-CN" altLang="en-US" sz="1417" kern="0" dirty="0">
                <a:solidFill>
                  <a:srgbClr val="000000"/>
                </a:solidFill>
                <a:latin typeface="Times New Roman" pitchFamily="65" charset="-122"/>
                <a:ea typeface="宋体" pitchFamily="65" charset="-122"/>
              </a:rPr>
              <a:t>一盏明灯,一生光亮。(3)文化交流彰显和而不同。</a:t>
            </a:r>
            <a:endParaRPr lang="zh-CN" altLang="en-US" dirty="0"/>
          </a:p>
        </p:txBody>
      </p:sp>
      <p:sp>
        <p:nvSpPr>
          <p:cNvPr id="3" name="TextBox 2"/>
          <p:cNvSpPr txBox="1"/>
          <p:nvPr/>
        </p:nvSpPr>
        <p:spPr>
          <a:xfrm>
            <a:off x="720000" y="1886183"/>
            <a:ext cx="8505000" cy="15983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(1)小组的命名和小组的任务布置都要围绕“班史”进行,注意任务的可行性。(2)注意题干的要求</a:t>
            </a:r>
            <a:br>
              <a:rPr dirty="0"/>
            </a:br>
            <a:r>
              <a:rPr lang="zh-CN" altLang="en-US" sz="1417" kern="0" dirty="0">
                <a:solidFill>
                  <a:srgbClr val="000000"/>
                </a:solidFill>
                <a:latin typeface="Times New Roman" pitchFamily="65" charset="-122"/>
                <a:ea typeface="宋体" pitchFamily="65" charset="-122"/>
              </a:rPr>
              <a:t>“表达对老师三年辛勤付出的感激之情”,拟写标语,依照示例,做到对仗工整,简明而新颖。(3)“用一句</a:t>
            </a:r>
            <a:br>
              <a:rPr dirty="0"/>
            </a:br>
            <a:r>
              <a:rPr lang="zh-CN" altLang="en-US" sz="1417" kern="0" dirty="0">
                <a:solidFill>
                  <a:srgbClr val="000000"/>
                </a:solidFill>
                <a:latin typeface="Times New Roman" pitchFamily="65" charset="-122"/>
                <a:ea typeface="宋体" pitchFamily="65" charset="-122"/>
              </a:rPr>
              <a:t>话为它拟一个可以支撑的论点”即“用简洁的语言概括文段”,从关键句“必须促进世界各国和而不</a:t>
            </a:r>
            <a:br>
              <a:rPr dirty="0"/>
            </a:br>
            <a:r>
              <a:rPr lang="zh-CN" altLang="en-US" sz="1417" kern="0" dirty="0">
                <a:solidFill>
                  <a:srgbClr val="000000"/>
                </a:solidFill>
                <a:latin typeface="Times New Roman" pitchFamily="65" charset="-122"/>
                <a:ea typeface="宋体" pitchFamily="65" charset="-122"/>
              </a:rPr>
              <a:t>同、兼收并蓄的文明交流”“构建人类命运共同体要秉持‘和而不同’思想”等筛选整合信息,得出答</a:t>
            </a:r>
            <a:br>
              <a:rPr dirty="0"/>
            </a:br>
            <a:r>
              <a:rPr lang="zh-CN" altLang="en-US" sz="1417" kern="0" dirty="0">
                <a:solidFill>
                  <a:srgbClr val="000000"/>
                </a:solidFill>
                <a:latin typeface="Times New Roman" pitchFamily="65" charset="-122"/>
                <a:ea typeface="宋体" pitchFamily="65" charset="-122"/>
              </a:rPr>
              <a:t>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1334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8.</a:t>
            </a:r>
            <a:r>
              <a:rPr lang="zh-CN" altLang="en-US" sz="1417" kern="0" dirty="0">
                <a:solidFill>
                  <a:srgbClr val="000000"/>
                </a:solidFill>
                <a:latin typeface="Times New Roman" pitchFamily="65" charset="-122"/>
                <a:ea typeface="宋体" pitchFamily="65" charset="-122"/>
              </a:rPr>
              <a:t>(2018岳阳一模,7)阅读下面材料,完成(1)—(3)题。(8分)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2017年12月13日是第4个南京大屠杀死难者国家公祭日。为此,班级拟开展“铭记历史,珍爱和平”主题探</a:t>
            </a:r>
            <a:br>
              <a:rPr dirty="0"/>
            </a:br>
            <a:r>
              <a:rPr lang="zh-CN" altLang="en-US" sz="1417" kern="0" dirty="0">
                <a:solidFill>
                  <a:srgbClr val="000000"/>
                </a:solidFill>
                <a:latin typeface="Times New Roman" pitchFamily="65" charset="-122"/>
                <a:ea typeface="宋体" pitchFamily="65" charset="-122"/>
              </a:rPr>
              <a:t>究活动。请你完成下面的任务。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(1)同学们参与国家公祭网网上活动时,发现国家公祭网有以下特点,请概括并填写。(2分)</a:t>
            </a:r>
            <a:endParaRPr lang="zh-CN" altLang="en-US" dirty="0"/>
          </a:p>
        </p:txBody>
      </p:sp>
      <p:graphicFrame>
        <p:nvGraphicFramePr>
          <p:cNvPr id="3" name="表格 2"/>
          <p:cNvGraphicFramePr>
            <a:graphicFrameLocks noGrp="1"/>
          </p:cNvGraphicFramePr>
          <p:nvPr/>
        </p:nvGraphicFramePr>
        <p:xfrm>
          <a:off x="720000" y="2174108"/>
          <a:ext cx="7740000" cy="2491320"/>
        </p:xfrm>
        <a:graphic>
          <a:graphicData uri="http://schemas.openxmlformats.org/drawingml/2006/table">
            <a:tbl>
              <a:tblPr/>
              <a:tblGrid>
                <a:gridCol w="4923570">
                  <a:extLst>
                    <a:ext uri="{9D8B030D-6E8A-4147-A177-3AD203B41FA5}">
                      <a16:colId xmlns:a16="http://schemas.microsoft.com/office/drawing/2014/main" val="20000"/>
                    </a:ext>
                  </a:extLst>
                </a:gridCol>
                <a:gridCol w="2816430">
                  <a:extLst>
                    <a:ext uri="{9D8B030D-6E8A-4147-A177-3AD203B41FA5}">
                      <a16:colId xmlns:a16="http://schemas.microsoft.com/office/drawing/2014/main" val="20001"/>
                    </a:ext>
                  </a:extLst>
                </a:gridCol>
              </a:tblGrid>
              <a:tr h="47160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网站介绍</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特点</a:t>
                      </a:r>
                    </a:p>
                  </a:txBody>
                  <a:tcPr marL="45720" marR="45720"/>
                </a:tc>
                <a:extLst>
                  <a:ext uri="{0D108BD9-81ED-4DB2-BD59-A6C34878D82A}">
                    <a16:rowId xmlns:a16="http://schemas.microsoft.com/office/drawing/2014/main" val="10000"/>
                  </a:ext>
                </a:extLst>
              </a:tr>
              <a:tr h="372758">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由新华网承建,南京大屠杀遇难同胞纪念馆负责内容把关</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权威性</a:t>
                      </a:r>
                    </a:p>
                  </a:txBody>
                  <a:tcPr marL="45720" marR="45720"/>
                </a:tc>
                <a:extLst>
                  <a:ext uri="{0D108BD9-81ED-4DB2-BD59-A6C34878D82A}">
                    <a16:rowId xmlns:a16="http://schemas.microsoft.com/office/drawing/2014/main" val="10001"/>
                  </a:ext>
                </a:extLst>
              </a:tr>
              <a:tr h="47160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可随时发布相关新闻</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①</a:t>
                      </a:r>
                      <a:r>
                        <a:rPr lang="zh-CN" altLang="en-US" sz="1417" u="sng" kern="0"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2"/>
                  </a:ext>
                </a:extLst>
              </a:tr>
              <a:tr h="79920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搜集整理各类以日军侵华历史、南京大屠杀历史为主题的专家言论、名人观点、学术论著等</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学术性</a:t>
                      </a:r>
                    </a:p>
                  </a:txBody>
                  <a:tcPr marL="45720" marR="45720"/>
                </a:tc>
                <a:extLst>
                  <a:ext uri="{0D108BD9-81ED-4DB2-BD59-A6C34878D82A}">
                    <a16:rowId xmlns:a16="http://schemas.microsoft.com/office/drawing/2014/main" val="10003"/>
                  </a:ext>
                </a:extLst>
              </a:tr>
              <a:tr h="325911">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设有专门板块介绍何为公祭、为何公祭等国家公祭知识</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②</a:t>
                      </a:r>
                      <a:r>
                        <a:rPr lang="zh-CN" altLang="en-US" sz="1417" u="sng" kern="0"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4"/>
                  </a:ext>
                </a:extLst>
              </a:tr>
            </a:tbl>
          </a:graphicData>
        </a:graphic>
      </p:graphicFrame>
    </p:spTree>
    <p:custDataLst>
      <p:custData r:id="rId1"/>
    </p:custData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(2)请用一句话概括下列简讯的主要内容,作为班级报的摘要。(3分)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【《解放日报》2017年12月13日讯】    昨天,上海淞沪抗战纪念馆参与全国联动公祭,同步举行南京大屠</a:t>
            </a:r>
            <a:br>
              <a:rPr dirty="0"/>
            </a:br>
            <a:r>
              <a:rPr lang="zh-CN" altLang="en-US" sz="1417" kern="0" dirty="0">
                <a:solidFill>
                  <a:srgbClr val="000000"/>
                </a:solidFill>
                <a:latin typeface="Times New Roman" pitchFamily="65" charset="-122"/>
                <a:ea typeface="宋体" pitchFamily="65" charset="-122"/>
              </a:rPr>
              <a:t>杀死难者国家公祭日悼念活动,以告慰逝者,激励生者。上午十时整,伴随着雄壮的国歌声,悼念仪式准时开</a:t>
            </a:r>
            <a:br>
              <a:rPr dirty="0"/>
            </a:br>
            <a:r>
              <a:rPr lang="zh-CN" altLang="en-US" sz="1417" kern="0" dirty="0">
                <a:solidFill>
                  <a:srgbClr val="000000"/>
                </a:solidFill>
                <a:latin typeface="Times New Roman" pitchFamily="65" charset="-122"/>
                <a:ea typeface="宋体" pitchFamily="65" charset="-122"/>
              </a:rPr>
              <a:t>始。升国旗、下半旗、念祭文,部队指战员在无名英雄纪念碑前敬献花圈。全场默哀,悼念南京大屠杀中</a:t>
            </a:r>
            <a:br>
              <a:rPr dirty="0"/>
            </a:br>
            <a:r>
              <a:rPr lang="zh-CN" altLang="en-US" sz="1417" kern="0" dirty="0">
                <a:solidFill>
                  <a:srgbClr val="000000"/>
                </a:solidFill>
                <a:latin typeface="Times New Roman" pitchFamily="65" charset="-122"/>
                <a:ea typeface="宋体" pitchFamily="65" charset="-122"/>
              </a:rPr>
              <a:t>的死难者和所有在抗战中壮烈牺牲的先烈。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(3)作为当代中学生,请你在祈愿环节为抗战英烈献上对联,以告慰英灵。请根据上联填写下联。(不严格讲</a:t>
            </a:r>
            <a:br>
              <a:rPr dirty="0"/>
            </a:br>
            <a:r>
              <a:rPr lang="zh-CN" altLang="en-US" sz="1417" kern="0" dirty="0">
                <a:solidFill>
                  <a:srgbClr val="000000"/>
                </a:solidFill>
                <a:latin typeface="Times New Roman" pitchFamily="65" charset="-122"/>
                <a:ea typeface="宋体" pitchFamily="65" charset="-122"/>
              </a:rPr>
              <a:t>究平仄)(3分)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上联:忆往昔,齐心抗日山河壮。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下联:</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007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(1)①即时性　②知识性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(2)上海淞沪抗战纪念馆举行南京大屠杀死难者国家公祭日悼念活动。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(3)看今朝　同力报国天地新</a:t>
            </a:r>
            <a:endParaRPr lang="zh-CN" altLang="en-US" dirty="0"/>
          </a:p>
        </p:txBody>
      </p:sp>
      <p:sp>
        <p:nvSpPr>
          <p:cNvPr id="3" name="TextBox 2"/>
          <p:cNvSpPr txBox="1"/>
          <p:nvPr/>
        </p:nvSpPr>
        <p:spPr>
          <a:xfrm>
            <a:off x="720000" y="2081836"/>
            <a:ext cx="8505000" cy="1661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(1)本题考查提炼概括信息的能力。抓关键词“随时”“知识”,得出答案。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(2)把握消息的主要内容要看导语。此则消息的导语是第一句话,将其进一步概括,保留人物、地点、主要</a:t>
            </a:r>
            <a:br>
              <a:rPr dirty="0"/>
            </a:br>
            <a:r>
              <a:rPr lang="zh-CN" altLang="en-US" sz="1417" kern="0" dirty="0">
                <a:solidFill>
                  <a:srgbClr val="000000"/>
                </a:solidFill>
                <a:latin typeface="Times New Roman" pitchFamily="65" charset="-122"/>
                <a:ea typeface="宋体" pitchFamily="65" charset="-122"/>
              </a:rPr>
              <a:t>事件即可。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(3)本题考查拟写对联的能力。注意上联的词性、结构,根据上下联词性相同、结构相同的特点拟写下</a:t>
            </a:r>
            <a:br>
              <a:rPr dirty="0"/>
            </a:br>
            <a:r>
              <a:rPr lang="zh-CN" altLang="en-US" sz="1417" kern="0" dirty="0">
                <a:solidFill>
                  <a:srgbClr val="000000"/>
                </a:solidFill>
                <a:latin typeface="Times New Roman" pitchFamily="65" charset="-122"/>
                <a:ea typeface="宋体" pitchFamily="65" charset="-122"/>
              </a:rPr>
              <a:t>联。另外,注意主题一致。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只有会适时释放压力的人才能更好地承受压力。</a:t>
            </a:r>
            <a:endParaRPr lang="zh-CN" altLang="en-US" dirty="0"/>
          </a:p>
        </p:txBody>
      </p:sp>
      <p:sp>
        <p:nvSpPr>
          <p:cNvPr id="3" name="TextBox 2"/>
          <p:cNvSpPr txBox="1"/>
          <p:nvPr/>
        </p:nvSpPr>
        <p:spPr>
          <a:xfrm>
            <a:off x="720000" y="1644736"/>
            <a:ext cx="8505000" cy="15983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抓住材料中的关键句“我们必须适时放下这杯水,休息一会儿再拿起,只有这样我们才能拿得更</a:t>
            </a:r>
            <a:br>
              <a:rPr dirty="0"/>
            </a:br>
            <a:r>
              <a:rPr lang="zh-CN" altLang="en-US" sz="1417" kern="0" dirty="0">
                <a:solidFill>
                  <a:srgbClr val="000000"/>
                </a:solidFill>
                <a:latin typeface="Times New Roman" pitchFamily="65" charset="-122"/>
                <a:ea typeface="宋体" pitchFamily="65" charset="-122"/>
              </a:rPr>
              <a:t>久”“人生中也经常会遇到这样一杯‘水’,我们该怎样对待呢”与文题中的关键信息“写出一个从材</a:t>
            </a:r>
            <a:br>
              <a:rPr dirty="0"/>
            </a:br>
            <a:r>
              <a:rPr lang="zh-CN" altLang="en-US" sz="1417" kern="0" dirty="0">
                <a:solidFill>
                  <a:srgbClr val="000000"/>
                </a:solidFill>
                <a:latin typeface="Times New Roman" pitchFamily="65" charset="-122"/>
                <a:ea typeface="宋体" pitchFamily="65" charset="-122"/>
              </a:rPr>
              <a:t>料的主要角度探究出的道理”,从日常小事当中探究出有普遍意义的道理,挖掘关键字词的比喻义、引申</a:t>
            </a:r>
            <a:br>
              <a:rPr dirty="0"/>
            </a:br>
            <a:r>
              <a:rPr lang="zh-CN" altLang="en-US" sz="1417" kern="0" dirty="0">
                <a:solidFill>
                  <a:srgbClr val="000000"/>
                </a:solidFill>
                <a:latin typeface="Times New Roman" pitchFamily="65" charset="-122"/>
                <a:ea typeface="宋体" pitchFamily="65" charset="-122"/>
              </a:rPr>
              <a:t>义:“水”引申为生活中的“压力”“困难”“挫折”等;“休息”可以理解为“放松”“换个角度”</a:t>
            </a:r>
            <a:br>
              <a:rPr dirty="0"/>
            </a:br>
            <a:r>
              <a:rPr lang="zh-CN" altLang="en-US" sz="1417" kern="0" dirty="0">
                <a:solidFill>
                  <a:srgbClr val="000000"/>
                </a:solidFill>
                <a:latin typeface="Times New Roman" pitchFamily="65" charset="-122"/>
                <a:ea typeface="宋体" pitchFamily="65" charset="-122"/>
              </a:rPr>
              <a:t>等。把相关字词的比喻义、引申义代入关键句中理解即可。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55827"/>
            <a:ext cx="8505000" cy="3671750"/>
            <a:chOff x="720000" y="955827"/>
            <a:chExt cx="8505000" cy="3671750"/>
          </a:xfrm>
        </p:grpSpPr>
        <p:sp>
          <p:nvSpPr>
            <p:cNvPr id="2" name="TextBox 2"/>
            <p:cNvSpPr txBox="1"/>
            <p:nvPr/>
          </p:nvSpPr>
          <p:spPr>
            <a:xfrm>
              <a:off x="720000" y="955827"/>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(2016张家界,7)语文实践活动。(4分)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张家界市某中学准备举行“走近曹文轩”语文实践系列活动,请你参加,并完成相关任务。</a:t>
              </a:r>
              <a:endParaRPr lang="zh-CN" altLang="en-US" dirty="0"/>
            </a:p>
          </p:txBody>
        </p:sp>
        <p:pic>
          <p:nvPicPr>
            <p:cNvPr id="3" name="图片 2" descr="textimage11.jpeg"/>
            <p:cNvPicPr>
              <a:picLocks noChangeAspect="1"/>
            </p:cNvPicPr>
            <p:nvPr/>
          </p:nvPicPr>
          <p:blipFill>
            <a:blip r:embed="rId4"/>
            <a:stretch>
              <a:fillRect/>
            </a:stretch>
          </p:blipFill>
          <p:spPr>
            <a:xfrm>
              <a:off x="3143240" y="1680081"/>
              <a:ext cx="2060385" cy="2947496"/>
            </a:xfrm>
            <a:prstGeom prst="rect">
              <a:avLst/>
            </a:prstGeom>
          </p:spPr>
        </p:pic>
      </p:grpSp>
    </p:spTree>
    <p:custDataLst>
      <p:custData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    今年4月,中国儿童文学作家曹文轩获得“国际安徒生奖”,这是我国作家第一次获得该奖项。</a:t>
            </a:r>
            <a:br>
              <a:rPr dirty="0"/>
            </a:br>
            <a:r>
              <a:rPr lang="zh-CN" altLang="en-US" sz="1417" kern="0" dirty="0">
                <a:solidFill>
                  <a:srgbClr val="000000"/>
                </a:solidFill>
                <a:latin typeface="Times New Roman" pitchFamily="65" charset="-122"/>
                <a:ea typeface="宋体" pitchFamily="65" charset="-122"/>
              </a:rPr>
              <a:t>曹文轩在回答《每日新报》记者时说:“我希望中国的批评家对同胞们写的好作品,应当像欣赏西方文学</a:t>
            </a:r>
            <a:br>
              <a:rPr dirty="0"/>
            </a:br>
            <a:r>
              <a:rPr lang="zh-CN" altLang="en-US" sz="1417" kern="0" dirty="0">
                <a:solidFill>
                  <a:srgbClr val="000000"/>
                </a:solidFill>
                <a:latin typeface="Times New Roman" pitchFamily="65" charset="-122"/>
                <a:ea typeface="宋体" pitchFamily="65" charset="-122"/>
              </a:rPr>
              <a:t>一样来对待。</a:t>
            </a:r>
            <a:r>
              <a:rPr lang="zh-CN" altLang="en-US" sz="1417" u="sng" kern="0" dirty="0">
                <a:solidFill>
                  <a:srgbClr val="000000"/>
                </a:solidFill>
                <a:latin typeface="Times New Roman" pitchFamily="65" charset="-122"/>
                <a:ea typeface="宋体" pitchFamily="65" charset="-122"/>
              </a:rPr>
              <a:t>中国有中国的灯火,不要总是点洋烛。</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(1)请问画线句子有什么言外之意?(2分)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    曹文轩的作品中少年们的成长及周边的生长环境是通过独特的视角来展现的——他借助儿童</a:t>
            </a:r>
            <a:br>
              <a:rPr dirty="0"/>
            </a:br>
            <a:r>
              <a:rPr lang="zh-CN" altLang="en-US" sz="1417" kern="0" dirty="0">
                <a:solidFill>
                  <a:srgbClr val="000000"/>
                </a:solidFill>
                <a:latin typeface="Times New Roman" pitchFamily="65" charset="-122"/>
                <a:ea typeface="宋体" pitchFamily="65" charset="-122"/>
              </a:rPr>
              <a:t>特有的感知和认知方式,很好地完成了对纯美世界的构筑。他的唯美世界是由其家乡苏北农村特有的大</a:t>
            </a:r>
            <a:br>
              <a:rPr dirty="0"/>
            </a:br>
            <a:r>
              <a:rPr lang="zh-CN" altLang="en-US" sz="1417" kern="0" dirty="0">
                <a:solidFill>
                  <a:srgbClr val="000000"/>
                </a:solidFill>
                <a:latin typeface="Times New Roman" pitchFamily="65" charset="-122"/>
                <a:ea typeface="宋体" pitchFamily="65" charset="-122"/>
              </a:rPr>
              <a:t>麦地、芦苇荡、油麻地、草垛、小河、水牛、船只等构成,乡土风情孕育了其小说中特有的乡土风貌。</a:t>
            </a:r>
            <a:br>
              <a:rPr dirty="0"/>
            </a:br>
            <a:r>
              <a:rPr lang="zh-CN" altLang="en-US" sz="1417" kern="0" dirty="0">
                <a:solidFill>
                  <a:srgbClr val="000000"/>
                </a:solidFill>
                <a:latin typeface="Times New Roman" pitchFamily="65" charset="-122"/>
                <a:ea typeface="宋体" pitchFamily="65" charset="-122"/>
              </a:rPr>
              <a:t>他的独特性并不仅仅在于此,更在于他作品还常常出现这样的语言: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四月蔷薇养蚕忙,姑嫂双双去采桑。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桑篮挂在桑树上,抹把眼泪捋把桑。</a:t>
            </a:r>
            <a:endParaRPr lang="zh-CN" altLang="en-US" dirty="0"/>
          </a:p>
        </p:txBody>
      </p:sp>
    </p:spTree>
    <p:custDataLst>
      <p:custData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50488"/>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A组　2016—2020年湖南省中考题</a:t>
            </a:r>
            <a:r>
              <a:rPr lang="zh-CN" altLang="en-US" sz="1417" kern="0" dirty="0">
                <a:solidFill>
                  <a:srgbClr val="000000"/>
                </a:solidFill>
                <a:latin typeface="Times New Roman" pitchFamily="65" charset="-122"/>
                <a:ea typeface="宋体" pitchFamily="65" charset="-122"/>
              </a:rPr>
              <a:t>组</a:t>
            </a:r>
            <a:endParaRPr lang="zh-CN" altLang="en-US" dirty="0"/>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图文转换</a:t>
            </a:r>
          </a:p>
        </p:txBody>
      </p:sp>
      <p:pic>
        <p:nvPicPr>
          <p:cNvPr id="3" name="图片 2"/>
          <p:cNvPicPr>
            <a:picLocks noChangeAspect="1"/>
          </p:cNvPicPr>
          <p:nvPr/>
        </p:nvPicPr>
        <p:blipFill>
          <a:blip r:embed="rId4"/>
          <a:stretch>
            <a:fillRect/>
          </a:stretch>
        </p:blipFill>
        <p:spPr>
          <a:xfrm>
            <a:off x="683516" y="841363"/>
            <a:ext cx="7645400" cy="546100"/>
          </a:xfrm>
          <a:prstGeom prst="rect">
            <a:avLst/>
          </a:prstGeom>
        </p:spPr>
      </p:pic>
      <p:sp>
        <p:nvSpPr>
          <p:cNvPr id="4" name="TextBox 2"/>
          <p:cNvSpPr txBox="1"/>
          <p:nvPr/>
        </p:nvSpPr>
        <p:spPr>
          <a:xfrm>
            <a:off x="720000" y="2102097"/>
            <a:ext cx="8505000" cy="270689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(2020娄底,9)按要求回答问题。(5分)</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endParaRPr lang="en-US" altLang="zh-CN" sz="1417" kern="0" dirty="0">
              <a:solidFill>
                <a:srgbClr val="000000"/>
              </a:solidFill>
              <a:latin typeface="Times New Roman" pitchFamily="65" charset="-122"/>
              <a:ea typeface="宋体" pitchFamily="65" charset="-122"/>
            </a:endParaRPr>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(选自2017《中国纪检监察》第十期)</a:t>
            </a:r>
            <a:endParaRPr lang="zh-CN" altLang="en-US" dirty="0"/>
          </a:p>
        </p:txBody>
      </p:sp>
      <p:pic>
        <p:nvPicPr>
          <p:cNvPr id="5" name="图片 3" descr="textimage0.jpeg"/>
          <p:cNvPicPr>
            <a:picLocks noChangeAspect="1"/>
          </p:cNvPicPr>
          <p:nvPr/>
        </p:nvPicPr>
        <p:blipFill>
          <a:blip r:embed="rId5"/>
          <a:stretch>
            <a:fillRect/>
          </a:stretch>
        </p:blipFill>
        <p:spPr>
          <a:xfrm>
            <a:off x="3786182" y="2673347"/>
            <a:ext cx="2676513" cy="1702022"/>
          </a:xfrm>
          <a:prstGeom prst="rect">
            <a:avLst/>
          </a:prstGeom>
        </p:spPr>
      </p:pic>
    </p:spTree>
    <p:custDataLst>
      <p:custData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粽子香,香厨房。艾叶香,香满堂。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桃枝插在大门上,出门一望麦儿黄。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这也端阳,那也端阳。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——《青铜葵花》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(2)请你依据以上材料,探究曹文轩作品的特点。(2分)</a:t>
            </a:r>
            <a:endParaRPr lang="zh-CN" altLang="en-US" dirty="0"/>
          </a:p>
        </p:txBody>
      </p:sp>
      <p:sp>
        <p:nvSpPr>
          <p:cNvPr id="3" name="TextBox 2"/>
          <p:cNvSpPr txBox="1"/>
          <p:nvPr/>
        </p:nvSpPr>
        <p:spPr>
          <a:xfrm>
            <a:off x="720000" y="2990388"/>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(1)中国也有很多好的儿童文学作品,(1分)不应盲目推崇外国作品。(1分)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(2)独特的儿童视角;浓郁的乡土情结;语言富有诗意,多用民谣或歌谣。(答对两点以上给2分,答对一点给1</a:t>
            </a:r>
            <a:br>
              <a:rPr dirty="0"/>
            </a:br>
            <a:r>
              <a:rPr lang="zh-CN" altLang="en-US" sz="1417" kern="0" dirty="0">
                <a:solidFill>
                  <a:srgbClr val="000000"/>
                </a:solidFill>
                <a:latin typeface="Times New Roman" pitchFamily="65" charset="-122"/>
                <a:ea typeface="宋体" pitchFamily="65" charset="-122"/>
              </a:rPr>
              <a:t>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2840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(1)注意结合画线句子前面的话来理解句意,这里采用了比喻的修辞手法,把“中国的儿童文学作</a:t>
            </a:r>
            <a:br>
              <a:rPr dirty="0"/>
            </a:br>
            <a:r>
              <a:rPr lang="zh-CN" altLang="en-US" sz="1417" kern="0" dirty="0">
                <a:solidFill>
                  <a:srgbClr val="000000"/>
                </a:solidFill>
                <a:latin typeface="Times New Roman" pitchFamily="65" charset="-122"/>
                <a:ea typeface="宋体" pitchFamily="65" charset="-122"/>
              </a:rPr>
              <a:t>品”比作“中国的灯火”,把“西方文学”比作“洋烛”。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(2)“桑篮挂在桑树上,抹把眼泪捋把桑”,这是从儿童的视角来写的;“粽子香,香厨房。艾叶香,香满堂”</a:t>
            </a:r>
            <a:br>
              <a:rPr dirty="0"/>
            </a:br>
            <a:r>
              <a:rPr lang="zh-CN" altLang="en-US" sz="1417" kern="0" dirty="0">
                <a:solidFill>
                  <a:srgbClr val="000000"/>
                </a:solidFill>
                <a:latin typeface="Times New Roman" pitchFamily="65" charset="-122"/>
                <a:ea typeface="宋体" pitchFamily="65" charset="-122"/>
              </a:rPr>
              <a:t>中,“香”“房”“堂”有诗歌的韵律;“桃枝插在大门上,出门一望麦儿黄”具有很浓郁的乡土气息。</a:t>
            </a:r>
            <a:endParaRPr lang="zh-CN" altLang="en-US" dirty="0"/>
          </a:p>
        </p:txBody>
      </p:sp>
      <p:sp>
        <p:nvSpPr>
          <p:cNvPr id="3" name="TextBox 2"/>
          <p:cNvSpPr txBox="1"/>
          <p:nvPr/>
        </p:nvSpPr>
        <p:spPr>
          <a:xfrm>
            <a:off x="720000" y="2411184"/>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解题关键　</a:t>
            </a:r>
            <a:r>
              <a:rPr lang="zh-CN" altLang="en-US" sz="1417" kern="0" dirty="0">
                <a:solidFill>
                  <a:srgbClr val="000000"/>
                </a:solidFill>
                <a:latin typeface="Times New Roman" pitchFamily="65" charset="-122"/>
                <a:ea typeface="宋体" pitchFamily="65" charset="-122"/>
              </a:rPr>
              <a:t>阅读材料,把握其中的关键词句。第一则材料,“中国的批评家对同胞们写的好作品,应当像欣</a:t>
            </a:r>
            <a:br>
              <a:rPr dirty="0"/>
            </a:br>
            <a:r>
              <a:rPr lang="zh-CN" altLang="en-US" sz="1417" kern="0" dirty="0">
                <a:solidFill>
                  <a:srgbClr val="000000"/>
                </a:solidFill>
                <a:latin typeface="Times New Roman" pitchFamily="65" charset="-122"/>
                <a:ea typeface="宋体" pitchFamily="65" charset="-122"/>
              </a:rPr>
              <a:t>赏西方文学一样来对待”,第二则材料,“借助儿童特有的感知和认知方式”“乡土风貌”“更在于他作</a:t>
            </a:r>
            <a:br>
              <a:rPr dirty="0"/>
            </a:br>
            <a:r>
              <a:rPr lang="zh-CN" altLang="en-US" sz="1417" kern="0" dirty="0">
                <a:solidFill>
                  <a:srgbClr val="000000"/>
                </a:solidFill>
                <a:latin typeface="Times New Roman" pitchFamily="65" charset="-122"/>
                <a:ea typeface="宋体" pitchFamily="65" charset="-122"/>
              </a:rPr>
              <a:t>品还常常出现这样的语言”。找到关键词句,用自己的语言概括即可。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20000" y="938128"/>
            <a:ext cx="8505000" cy="3760887"/>
            <a:chOff x="720000" y="723814"/>
            <a:chExt cx="8505000" cy="3760887"/>
          </a:xfrm>
        </p:grpSpPr>
        <p:sp>
          <p:nvSpPr>
            <p:cNvPr id="2" name="TextBox 2"/>
            <p:cNvSpPr txBox="1"/>
            <p:nvPr/>
          </p:nvSpPr>
          <p:spPr>
            <a:xfrm>
              <a:off x="720000" y="723814"/>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考点三　综合运用</a:t>
              </a:r>
            </a:p>
          </p:txBody>
        </p:sp>
        <p:sp>
          <p:nvSpPr>
            <p:cNvPr id="3" name="TextBox 2"/>
            <p:cNvSpPr txBox="1"/>
            <p:nvPr/>
          </p:nvSpPr>
          <p:spPr>
            <a:xfrm>
              <a:off x="720000" y="1100422"/>
              <a:ext cx="8505000" cy="302121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(2020衡阳,8)综合性学习。(4分)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湖湘文化源远流长,底蕴深厚。 上溯屈原、贾谊为代表的楚文化,中经周敦颐、王船山等人发展,后由魏</a:t>
              </a:r>
              <a:br>
                <a:rPr dirty="0"/>
              </a:br>
              <a:r>
                <a:rPr lang="zh-CN" altLang="en-US" sz="1417" kern="0" dirty="0">
                  <a:solidFill>
                    <a:srgbClr val="000000"/>
                  </a:solidFill>
                  <a:latin typeface="Times New Roman" pitchFamily="65" charset="-122"/>
                  <a:ea typeface="宋体" pitchFamily="65" charset="-122"/>
                </a:rPr>
                <a:t>源、曾国藩、谭嗣同、黄兴、毛泽东等人发扬光大。而作为宋代“四大书院”之一的衡阳石鼓书院是湖</a:t>
              </a:r>
              <a:br>
                <a:rPr dirty="0"/>
              </a:br>
              <a:r>
                <a:rPr lang="zh-CN" altLang="en-US" sz="1417" kern="0" dirty="0">
                  <a:solidFill>
                    <a:srgbClr val="000000"/>
                  </a:solidFill>
                  <a:latin typeface="Times New Roman" pitchFamily="65" charset="-122"/>
                  <a:ea typeface="宋体" pitchFamily="65" charset="-122"/>
                </a:rPr>
                <a:t>湘文化传承的重要载体。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(1)学校组织参观石鼓书院,要求学习下列先贤名言,并引用其中一句,写一段励志感言,不少于30个字。(2分)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屈原:“路曼曼其修远兮,吾将上下而求索。”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王船山:“知行相资以为用。”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毛泽东:“俱往矣,数风流人物,还看今朝。”</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(2)石鼓书院向社会征集宣传语,请你用简练的语言写出一句,建议以“走进石鼓书院,</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”为句式续写句</a:t>
              </a:r>
              <a:endParaRPr lang="zh-CN" altLang="en-US" dirty="0"/>
            </a:p>
          </p:txBody>
        </p:sp>
        <p:sp>
          <p:nvSpPr>
            <p:cNvPr id="4" name="TextBox 2"/>
            <p:cNvSpPr txBox="1"/>
            <p:nvPr/>
          </p:nvSpPr>
          <p:spPr>
            <a:xfrm>
              <a:off x="720000" y="419487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子,也可以自拟句式。(2分)</a:t>
              </a:r>
              <a:endParaRPr lang="zh-CN" altLang="en-US" dirty="0"/>
            </a:p>
          </p:txBody>
        </p:sp>
      </p:grpSp>
    </p:spTree>
    <p:custDataLst>
      <p:custData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95961"/>
            <a:ext cx="8505000" cy="956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(1)(示例)不管人生的路途有多艰辛,我都会一步一个脚印,不断地探索和思考。正所谓“路曼曼其</a:t>
            </a:r>
            <a:br>
              <a:rPr dirty="0"/>
            </a:br>
            <a:r>
              <a:rPr lang="zh-CN" altLang="en-US" sz="1417" kern="0" dirty="0">
                <a:solidFill>
                  <a:srgbClr val="000000"/>
                </a:solidFill>
                <a:latin typeface="Times New Roman" pitchFamily="65" charset="-122"/>
                <a:ea typeface="宋体" pitchFamily="65" charset="-122"/>
              </a:rPr>
              <a:t>修远兮,吾将上下而求索”。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(2)(示例)走进石鼓书院,遇见先贤,找到更好的自己。</a:t>
            </a:r>
            <a:endParaRPr lang="zh-CN" altLang="en-US" dirty="0"/>
          </a:p>
        </p:txBody>
      </p:sp>
      <p:sp>
        <p:nvSpPr>
          <p:cNvPr id="3" name="TextBox 2"/>
          <p:cNvSpPr txBox="1"/>
          <p:nvPr/>
        </p:nvSpPr>
        <p:spPr>
          <a:xfrm>
            <a:off x="720000" y="2111836"/>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(1)本题考查学生理解和表达的能力。选择给出的名言中的一句,理解名言所传达的意思,契合该名</a:t>
            </a:r>
            <a:br>
              <a:rPr dirty="0"/>
            </a:br>
            <a:r>
              <a:rPr lang="zh-CN" altLang="en-US" sz="1417" kern="0" dirty="0">
                <a:solidFill>
                  <a:srgbClr val="000000"/>
                </a:solidFill>
                <a:latin typeface="Times New Roman" pitchFamily="65" charset="-122"/>
                <a:ea typeface="宋体" pitchFamily="65" charset="-122"/>
              </a:rPr>
              <a:t>言的内涵,表达自己的意思,根据题目要求,引用该名言,并以“励志”为主题。(2)本题考查学生拟写宣传</a:t>
            </a:r>
            <a:br>
              <a:rPr dirty="0"/>
            </a:br>
            <a:r>
              <a:rPr lang="zh-CN" altLang="en-US" sz="1417" kern="0" dirty="0">
                <a:solidFill>
                  <a:srgbClr val="000000"/>
                </a:solidFill>
                <a:latin typeface="Times New Roman" pitchFamily="65" charset="-122"/>
                <a:ea typeface="宋体" pitchFamily="65" charset="-122"/>
              </a:rPr>
              <a:t>语的能力。宣传语力求言简意赅,突出宣传对象的特点。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41422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(2020长沙,7)[实践园地]我们身边有许多充满生活气息的语言现象,如歇后语、谐音、避讳等。下面让</a:t>
            </a:r>
            <a:br>
              <a:rPr dirty="0"/>
            </a:br>
            <a:r>
              <a:rPr lang="zh-CN" altLang="en-US" sz="1417" kern="0" dirty="0">
                <a:solidFill>
                  <a:srgbClr val="000000"/>
                </a:solidFill>
                <a:latin typeface="Times New Roman" pitchFamily="65" charset="-122"/>
                <a:ea typeface="宋体" pitchFamily="65" charset="-122"/>
              </a:rPr>
              <a:t>我们一起走近这些语言现象。(6分)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(1)歇后语解读:请从以下三个歇后语中任选一个,按照示例进行解读。(2分)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①竹篮打水——一场空</a:t>
            </a:r>
            <a:r>
              <a:rPr lang="en-US" altLang="zh-CN" sz="1417"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②泥菩萨过河——自身难保</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③哑巴吃黄连——有苦说不出</a:t>
            </a:r>
            <a:r>
              <a:rPr lang="en-US" altLang="zh-CN" sz="1417"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(示例)黄鼠狼给鸡拜年——不安好心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解读:比喻那些假装好意,却暗藏坏心的人。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(2)谐音辨析:下列句子中没有谐音现象的一项是(2分)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A.小玲在门上倒贴“福”字,妈妈高兴地说:“福到啦!”</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B.除夕夜,爷爷看到饭桌上的必备菜——鱼,捋捋胡子笑着说:“年年有余啊!”</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C.中秋佳节,桂花飘香,圆月当空,妹妹吃着月饼说:“真是花好月圆啊!”</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D.婚床上摆上枣子、花生、桂圆、瓜子,寓意着“早生贵子”的美好祝福。</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70796"/>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(3)避讳探讨:古代有许多避讳的语言现象,如称“老人去世”为“老了”或“升仙了”;称“上厕所”为</a:t>
            </a:r>
            <a:br>
              <a:rPr dirty="0"/>
            </a:br>
            <a:r>
              <a:rPr lang="zh-CN" altLang="en-US" sz="1417" kern="0" dirty="0">
                <a:solidFill>
                  <a:srgbClr val="000000"/>
                </a:solidFill>
                <a:latin typeface="Times New Roman" pitchFamily="65" charset="-122"/>
                <a:ea typeface="宋体" pitchFamily="65" charset="-122"/>
              </a:rPr>
              <a:t>“解手”;唐代为避讳唐太宗李世民的“民”字,将“民”字改称“人”。我们应该怎样看待这些避讳现</a:t>
            </a:r>
            <a:br>
              <a:rPr dirty="0"/>
            </a:br>
            <a:r>
              <a:rPr lang="zh-CN" altLang="en-US" sz="1417" kern="0" dirty="0">
                <a:solidFill>
                  <a:srgbClr val="000000"/>
                </a:solidFill>
                <a:latin typeface="Times New Roman" pitchFamily="65" charset="-122"/>
                <a:ea typeface="宋体" pitchFamily="65" charset="-122"/>
              </a:rPr>
              <a:t>象?(2分)</a:t>
            </a:r>
            <a:endParaRPr lang="zh-CN" altLang="en-US" dirty="0"/>
          </a:p>
        </p:txBody>
      </p:sp>
      <p:sp>
        <p:nvSpPr>
          <p:cNvPr id="3" name="TextBox 2"/>
          <p:cNvSpPr txBox="1"/>
          <p:nvPr/>
        </p:nvSpPr>
        <p:spPr>
          <a:xfrm>
            <a:off x="720000" y="2214857"/>
            <a:ext cx="8505000" cy="2341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(1)(示例1)竹篮打水——一场空　解读:比喻方法不对,白费力气而没有效果。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(示例2)泥菩萨过河——自身难保　解读:比喻连自己也保不住,怎么顾得上别人。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(示例3)哑巴吃黄连——有苦说不出　解读:比喻心里有苦楚,但是无法向他人诉说。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(2)C</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(3)(示例)避讳是中国古代社会的一种习俗,是传统文化的一部分,我们要尊重这一现象,如老人去世称为</a:t>
            </a:r>
            <a:br>
              <a:rPr dirty="0"/>
            </a:br>
            <a:r>
              <a:rPr lang="zh-CN" altLang="en-US" sz="1417" kern="0" dirty="0">
                <a:solidFill>
                  <a:srgbClr val="000000"/>
                </a:solidFill>
                <a:latin typeface="Times New Roman" pitchFamily="65" charset="-122"/>
                <a:ea typeface="宋体" pitchFamily="65" charset="-122"/>
              </a:rPr>
              <a:t>“老了”,这体现了中华文化的敬老美德以及表达的委婉;同时也要辩证看待古代封建统治者的避讳文化,</a:t>
            </a:r>
            <a:br>
              <a:rPr dirty="0"/>
            </a:br>
            <a:r>
              <a:rPr lang="zh-CN" altLang="en-US" sz="1417" kern="0" dirty="0">
                <a:solidFill>
                  <a:srgbClr val="000000"/>
                </a:solidFill>
                <a:latin typeface="Times New Roman" pitchFamily="65" charset="-122"/>
                <a:ea typeface="宋体" pitchFamily="65" charset="-122"/>
              </a:rPr>
              <a:t>扬弃继承。</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(1)本题考查学生对歇后语的理解能力。解释出歇后语比喻义即可。(2)本题考查学生对谐音的辨</a:t>
            </a:r>
            <a:br>
              <a:rPr dirty="0"/>
            </a:br>
            <a:r>
              <a:rPr lang="zh-CN" altLang="en-US" sz="1417" kern="0" dirty="0">
                <a:solidFill>
                  <a:srgbClr val="000000"/>
                </a:solidFill>
                <a:latin typeface="Times New Roman" pitchFamily="65" charset="-122"/>
                <a:ea typeface="宋体" pitchFamily="65" charset="-122"/>
              </a:rPr>
              <a:t>析能力。“倒”谐音“到”,“鱼”谐音“余”,“枣生桂子”谐音“早生贵子”。(3)本题考查学生多角</a:t>
            </a:r>
            <a:br>
              <a:rPr dirty="0"/>
            </a:br>
            <a:r>
              <a:rPr lang="zh-CN" altLang="en-US" sz="1417" kern="0" dirty="0">
                <a:solidFill>
                  <a:srgbClr val="000000"/>
                </a:solidFill>
                <a:latin typeface="Times New Roman" pitchFamily="65" charset="-122"/>
                <a:ea typeface="宋体" pitchFamily="65" charset="-122"/>
              </a:rPr>
              <a:t>度看待问题的能力。题目给出两种角度的避讳,一种体现传统文化中的语言得体和委婉,另一种是封建等</a:t>
            </a:r>
            <a:br>
              <a:rPr dirty="0"/>
            </a:br>
            <a:r>
              <a:rPr lang="zh-CN" altLang="en-US" sz="1417" kern="0" dirty="0">
                <a:solidFill>
                  <a:srgbClr val="000000"/>
                </a:solidFill>
                <a:latin typeface="Times New Roman" pitchFamily="65" charset="-122"/>
                <a:ea typeface="宋体" pitchFamily="65" charset="-122"/>
              </a:rPr>
              <a:t>级制度方面的避讳。故解答中要体现辩证思考,对“避讳”批判继承。</a:t>
            </a:r>
            <a:endParaRPr lang="zh-CN" altLang="en-US" dirty="0"/>
          </a:p>
        </p:txBody>
      </p:sp>
    </p:spTree>
    <p:custDataLst>
      <p:custData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7400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(2020株洲,7)综合性学习。(11分)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(1)“求古今智慧,做中华栋梁。”请用楷体将这副对联抄写一遍。(2分)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(2)在下面一段文字横线处补写一句恰当的话,使整段文字语意完整。(3分)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孩子拿着橘子问:“妈妈,为什么吃橘子要剥皮呢?”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“那是橘子在告诉你,你想要得到的东西,不是伸手就能得到,而是要付出劳动的。”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“橘子里的果肉为什么是一瓣儿一瓣儿的呢?”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“那是橘子在告诉你,</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(3)请为下面这段新闻报道拟写标题。要求保留关键信息,不超过22个字。(3分)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2019年1月3日10时26分,嫦娥四号探测器成功着陆月球背面冯·卡门撞击坑,过几天将会通过“鹊桥”中继</a:t>
            </a:r>
            <a:br>
              <a:rPr dirty="0"/>
            </a:br>
            <a:r>
              <a:rPr lang="zh-CN" altLang="en-US" sz="1417" kern="0" dirty="0">
                <a:solidFill>
                  <a:srgbClr val="000000"/>
                </a:solidFill>
                <a:latin typeface="Times New Roman" pitchFamily="65" charset="-122"/>
                <a:ea typeface="宋体" pitchFamily="65" charset="-122"/>
              </a:rPr>
              <a:t>星传回近距离拍摄的月背影像图。此次任务实现了人类探测器首次月背软着陆,开启人类月球探测新篇</a:t>
            </a:r>
            <a:endParaRPr lang="zh-CN" altLang="en-US" dirty="0"/>
          </a:p>
        </p:txBody>
      </p:sp>
    </p:spTree>
    <p:custDataLst>
      <p:custData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96765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章。嫦娥四号卫星简称嫦娥四号,是嫦娥绕月探月工程计划中嫦娥系列的第四颗人造绕月探月卫星,主要</a:t>
            </a:r>
            <a:br>
              <a:rPr dirty="0"/>
            </a:br>
            <a:r>
              <a:rPr lang="zh-CN" altLang="en-US" sz="1417" kern="0" dirty="0">
                <a:solidFill>
                  <a:srgbClr val="000000"/>
                </a:solidFill>
                <a:latin typeface="Times New Roman" pitchFamily="65" charset="-122"/>
                <a:ea typeface="宋体" pitchFamily="65" charset="-122"/>
              </a:rPr>
              <a:t>任务是探测月球地质、资源等方面的信息,完善月球的档案资料。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(4)下面是近代西方传教士进入东亚国家传教示意图。请以“西方传教士”开头,把此图转写成一段介绍</a:t>
            </a:r>
            <a:br>
              <a:rPr dirty="0"/>
            </a:br>
            <a:r>
              <a:rPr lang="zh-CN" altLang="en-US" sz="1417" kern="0" dirty="0">
                <a:solidFill>
                  <a:srgbClr val="000000"/>
                </a:solidFill>
                <a:latin typeface="Times New Roman" pitchFamily="65" charset="-122"/>
                <a:ea typeface="宋体" pitchFamily="65" charset="-122"/>
              </a:rPr>
              <a:t>文字,要求内容完整,语言连贯,不超过70个字。(3分)</a:t>
            </a:r>
            <a:endParaRPr lang="zh-CN" altLang="en-US" dirty="0"/>
          </a:p>
          <a:p>
            <a:pPr marL="0" indent="0" eaLnBrk="0" latinLnBrk="1" hangingPunct="0">
              <a:lnSpc>
                <a:spcPct val="150000"/>
              </a:lnSpc>
              <a:spcBef>
                <a:spcPts val="141"/>
              </a:spcBef>
              <a:buNone/>
            </a:pPr>
            <a:r>
              <a:rPr lang="zh-CN" altLang="en-US" sz="2744" kern="0" spc="5463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pic>
        <p:nvPicPr>
          <p:cNvPr id="3" name="图片 3" descr="textimage12.jpeg"/>
          <p:cNvPicPr>
            <a:picLocks noChangeAspect="1"/>
          </p:cNvPicPr>
          <p:nvPr/>
        </p:nvPicPr>
        <p:blipFill>
          <a:blip r:embed="rId4"/>
          <a:stretch>
            <a:fillRect/>
          </a:stretch>
        </p:blipFill>
        <p:spPr>
          <a:xfrm>
            <a:off x="1923193" y="2399551"/>
            <a:ext cx="5006261" cy="451545"/>
          </a:xfrm>
          <a:prstGeom prst="rect">
            <a:avLst/>
          </a:prstGeom>
        </p:spPr>
      </p:pic>
      <p:sp>
        <p:nvSpPr>
          <p:cNvPr id="4" name="TextBox 2"/>
          <p:cNvSpPr txBox="1"/>
          <p:nvPr/>
        </p:nvSpPr>
        <p:spPr>
          <a:xfrm>
            <a:off x="720000" y="2953401"/>
            <a:ext cx="8505000" cy="167417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(1)求古今智慧,做中华栋梁。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(2)(示例)你想要取得的成果,不是一蹴而就的,而是要积少成多的。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(3)嫦娥四号成功着落月球背面,开启人类探测新篇章。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(4)(示例)西方传教士常以传授科学知识为名,进入东亚国家的科学领域,再通过文人举荐的方式渗入政治</a:t>
            </a:r>
            <a:br>
              <a:rPr dirty="0"/>
            </a:br>
            <a:r>
              <a:rPr lang="zh-CN" altLang="en-US" sz="1417" kern="0" dirty="0">
                <a:solidFill>
                  <a:srgbClr val="000000"/>
                </a:solidFill>
                <a:latin typeface="Times New Roman" pitchFamily="65" charset="-122"/>
                <a:ea typeface="宋体" pitchFamily="65" charset="-122"/>
              </a:rPr>
              <a:t>领域,最后得到政府首脑同意,深入宗教领域进行传教。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00131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(1)本题考查学生规范书写的能力。题目要求用“楷体”书写,注意做到“横平竖直”。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(2)本题考查学生表达得体的口语交际能力。要符合孩子与母亲日常对话的情境,能与上文统一文意。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(3)本题考查学生提炼、整合信息的能力。第一句话表明嫦娥四号成功着陆月球背面的信息,第二句话表</a:t>
            </a:r>
            <a:br>
              <a:rPr dirty="0"/>
            </a:br>
            <a:r>
              <a:rPr lang="zh-CN" altLang="en-US" sz="1417" kern="0" dirty="0">
                <a:solidFill>
                  <a:srgbClr val="000000"/>
                </a:solidFill>
                <a:latin typeface="Times New Roman" pitchFamily="65" charset="-122"/>
                <a:ea typeface="宋体" pitchFamily="65" charset="-122"/>
              </a:rPr>
              <a:t>明其意义,第三句话表明嫦娥四号的具体任务。拟写新闻标题一般是根据导语概括得出,提取导语中的主</a:t>
            </a:r>
            <a:br>
              <a:rPr dirty="0"/>
            </a:br>
            <a:r>
              <a:rPr lang="zh-CN" altLang="en-US" sz="1417" kern="0" dirty="0">
                <a:solidFill>
                  <a:srgbClr val="000000"/>
                </a:solidFill>
                <a:latin typeface="Times New Roman" pitchFamily="65" charset="-122"/>
                <a:ea typeface="宋体" pitchFamily="65" charset="-122"/>
              </a:rPr>
              <a:t>要信息即可。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(4)本题考查学生图文转换的能力。示意图中的关键词须体现,注意语言要连贯,不能出现歧义。</a:t>
            </a:r>
            <a:endParaRPr lang="zh-CN" altLang="en-US" dirty="0"/>
          </a:p>
        </p:txBody>
      </p:sp>
    </p:spTree>
    <p:custDataLst>
      <p:custData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8646"/>
            <a:ext cx="8505000" cy="66710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(1)概述漫画的内容。(2分)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(2)说说漫画的寓意。(3分)</a:t>
            </a:r>
            <a:endParaRPr lang="zh-CN" altLang="en-US" dirty="0"/>
          </a:p>
        </p:txBody>
      </p:sp>
      <p:sp>
        <p:nvSpPr>
          <p:cNvPr id="3" name="TextBox 2"/>
          <p:cNvSpPr txBox="1"/>
          <p:nvPr/>
        </p:nvSpPr>
        <p:spPr>
          <a:xfrm>
            <a:off x="720000" y="1868628"/>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(1)一位政府官员站在云端,眯着眼睛,举起左手,伸出食指,念叨着“知道了”“转发了”“安排</a:t>
            </a:r>
            <a:br>
              <a:rPr dirty="0"/>
            </a:br>
            <a:r>
              <a:rPr lang="zh-CN" altLang="en-US" sz="1417" kern="0" dirty="0">
                <a:solidFill>
                  <a:srgbClr val="000000"/>
                </a:solidFill>
                <a:latin typeface="Times New Roman" pitchFamily="65" charset="-122"/>
                <a:ea typeface="宋体" pitchFamily="65" charset="-122"/>
              </a:rPr>
              <a:t>了”。(2)讽刺了某些政府官员不深入基层,办事不踏实,只是一味地表态,安排底下的人做事。</a:t>
            </a:r>
            <a:endParaRPr lang="zh-CN" altLang="en-US" dirty="0"/>
          </a:p>
        </p:txBody>
      </p:sp>
      <p:sp>
        <p:nvSpPr>
          <p:cNvPr id="4" name="TextBox 3"/>
          <p:cNvSpPr txBox="1"/>
          <p:nvPr/>
        </p:nvSpPr>
        <p:spPr>
          <a:xfrm>
            <a:off x="714348" y="2653291"/>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本题考查学生图文转换的能力。把握住漫画的元素,概述须简洁、全面、准确,寓意须结合生活实</a:t>
            </a:r>
            <a:br>
              <a:rPr dirty="0"/>
            </a:br>
            <a:r>
              <a:rPr lang="zh-CN" altLang="en-US" sz="1417" kern="0" dirty="0">
                <a:solidFill>
                  <a:srgbClr val="000000"/>
                </a:solidFill>
                <a:latin typeface="Times New Roman" pitchFamily="65" charset="-122"/>
                <a:ea typeface="宋体" pitchFamily="65" charset="-122"/>
              </a:rPr>
              <a:t>际作答。</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697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(2019益阳,9)近年来,青少年沉迷网络短视频的问题越来越严重,调查显示,20%的青少年“几乎总是”在</a:t>
            </a:r>
            <a:br>
              <a:rPr dirty="0"/>
            </a:br>
            <a:r>
              <a:rPr lang="zh-CN" altLang="en-US" sz="1417" kern="0" dirty="0">
                <a:solidFill>
                  <a:srgbClr val="000000"/>
                </a:solidFill>
                <a:latin typeface="Times New Roman" pitchFamily="65" charset="-122"/>
                <a:ea typeface="宋体" pitchFamily="65" charset="-122"/>
              </a:rPr>
              <a:t>看短视频。为此,学校准备举行“防沉迷”综合性学习活动,请你完成以下任务。(6分)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(1)国家网信办要求短视频平台研发防沉迷系统“青少年模式”,下面两幅图画的就是这种“青少年模</a:t>
            </a:r>
            <a:br>
              <a:rPr dirty="0"/>
            </a:br>
            <a:r>
              <a:rPr lang="zh-CN" altLang="en-US" sz="1417" kern="0" dirty="0">
                <a:solidFill>
                  <a:srgbClr val="000000"/>
                </a:solidFill>
                <a:latin typeface="Times New Roman" pitchFamily="65" charset="-122"/>
                <a:ea typeface="宋体" pitchFamily="65" charset="-122"/>
              </a:rPr>
              <a:t>式”。请根据图片内容用自己的话简要介绍这种模式的功能(每幅图的介绍不超过20字)。(4分)</a:t>
            </a:r>
            <a:endParaRPr lang="zh-CN" altLang="en-US" dirty="0"/>
          </a:p>
          <a:p>
            <a:pPr marL="0" indent="0" eaLnBrk="0" latinLnBrk="1" hangingPunct="0">
              <a:lnSpc>
                <a:spcPct val="150000"/>
              </a:lnSpc>
              <a:spcBef>
                <a:spcPts val="141"/>
              </a:spcBef>
              <a:buNone/>
            </a:pPr>
            <a:r>
              <a:rPr lang="zh-CN" altLang="en-US" sz="8818" kern="0" spc="37681" dirty="0">
                <a:solidFill>
                  <a:srgbClr val="000000"/>
                </a:solidFill>
                <a:latin typeface="Times New Roman" pitchFamily="65" charset="-122"/>
                <a:ea typeface="宋体" pitchFamily="65" charset="-122"/>
              </a:rPr>
              <a:t> </a:t>
            </a:r>
            <a:endParaRPr lang="zh-CN" altLang="en-US" dirty="0"/>
          </a:p>
        </p:txBody>
      </p:sp>
      <p:pic>
        <p:nvPicPr>
          <p:cNvPr id="3" name="图片 3" descr="textimage13.jpeg"/>
          <p:cNvPicPr>
            <a:picLocks noChangeAspect="1"/>
          </p:cNvPicPr>
          <p:nvPr/>
        </p:nvPicPr>
        <p:blipFill>
          <a:blip r:embed="rId4"/>
          <a:stretch>
            <a:fillRect/>
          </a:stretch>
        </p:blipFill>
        <p:spPr>
          <a:xfrm>
            <a:off x="720000" y="2411859"/>
            <a:ext cx="5905500" cy="2428875"/>
          </a:xfrm>
          <a:prstGeom prst="rect">
            <a:avLst/>
          </a:prstGeom>
        </p:spPr>
      </p:pic>
    </p:spTree>
    <p:custDataLst>
      <p:custData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(2)小丽是一名七年级学生,本学期以来,她越来越沉迷于看短视频,老师同学都很为她着急。作为同学,请</a:t>
            </a:r>
            <a:br>
              <a:rPr dirty="0"/>
            </a:br>
            <a:r>
              <a:rPr lang="zh-CN" altLang="en-US" sz="1417" kern="0" dirty="0">
                <a:solidFill>
                  <a:srgbClr val="000000"/>
                </a:solidFill>
                <a:latin typeface="Times New Roman" pitchFamily="65" charset="-122"/>
                <a:ea typeface="宋体" pitchFamily="65" charset="-122"/>
              </a:rPr>
              <a:t>你对她说几句话,劝说她不要沉迷短视频。(2分)</a:t>
            </a:r>
            <a:endParaRPr lang="zh-CN" altLang="en-US" dirty="0"/>
          </a:p>
        </p:txBody>
      </p:sp>
      <p:sp>
        <p:nvSpPr>
          <p:cNvPr id="3" name="TextBox 2"/>
          <p:cNvSpPr txBox="1"/>
          <p:nvPr/>
        </p:nvSpPr>
        <p:spPr>
          <a:xfrm>
            <a:off x="720000" y="1709959"/>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(1)图1:(示例1)限制青少年观看短视频的时间。(示例2)观看短视频不能超过40分钟。图2:(示例1)</a:t>
            </a:r>
            <a:br>
              <a:rPr dirty="0"/>
            </a:br>
            <a:r>
              <a:rPr lang="zh-CN" altLang="en-US" sz="1417" kern="0" dirty="0">
                <a:solidFill>
                  <a:srgbClr val="000000"/>
                </a:solidFill>
                <a:latin typeface="Times New Roman" pitchFamily="65" charset="-122"/>
                <a:ea typeface="宋体" pitchFamily="65" charset="-122"/>
              </a:rPr>
              <a:t>规范短视频的内容,让孩子爱上绿色视频。(示例2)系统自动过滤掉不宜青少年浏览的内容。(2)小丽同学</a:t>
            </a:r>
            <a:br>
              <a:rPr dirty="0"/>
            </a:br>
            <a:r>
              <a:rPr lang="zh-CN" altLang="en-US" sz="1417" kern="0" dirty="0">
                <a:solidFill>
                  <a:srgbClr val="000000"/>
                </a:solidFill>
                <a:latin typeface="Times New Roman" pitchFamily="65" charset="-122"/>
                <a:ea typeface="宋体" pitchFamily="65" charset="-122"/>
              </a:rPr>
              <a:t>你好,看短视频既耽误学习,又影响视力;并且有些短视频的内容是不适宜我们看的,所以建议你尽量少看</a:t>
            </a:r>
            <a:br>
              <a:rPr dirty="0"/>
            </a:br>
            <a:r>
              <a:rPr lang="zh-CN" altLang="en-US" sz="1417" kern="0" dirty="0">
                <a:solidFill>
                  <a:srgbClr val="000000"/>
                </a:solidFill>
                <a:latin typeface="Times New Roman" pitchFamily="65" charset="-122"/>
                <a:ea typeface="宋体" pitchFamily="65" charset="-122"/>
              </a:rPr>
              <a:t>或者不看短视频。</a:t>
            </a:r>
            <a:endParaRPr lang="zh-CN" altLang="en-US" dirty="0"/>
          </a:p>
        </p:txBody>
      </p:sp>
      <p:sp>
        <p:nvSpPr>
          <p:cNvPr id="4" name="TextBox 2"/>
          <p:cNvSpPr txBox="1"/>
          <p:nvPr/>
        </p:nvSpPr>
        <p:spPr>
          <a:xfrm>
            <a:off x="720000" y="3124080"/>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(1)本题考查图文转换的能力。抓住题目中的关键信息“介绍这种模式的功能”,捕捉两幅图中的</a:t>
            </a:r>
            <a:br>
              <a:rPr dirty="0"/>
            </a:br>
            <a:r>
              <a:rPr lang="zh-CN" altLang="en-US" sz="1417" kern="0" dirty="0">
                <a:solidFill>
                  <a:srgbClr val="000000"/>
                </a:solidFill>
                <a:latin typeface="Times New Roman" pitchFamily="65" charset="-122"/>
                <a:ea typeface="宋体" pitchFamily="65" charset="-122"/>
              </a:rPr>
              <a:t>主要信息“观看超过40分钟需家长输入密码”“过滤掉不适宜青少年浏览的内容”“让孩子爱上绿色视</a:t>
            </a:r>
            <a:br>
              <a:rPr dirty="0"/>
            </a:br>
            <a:r>
              <a:rPr lang="zh-CN" altLang="en-US" sz="1417" kern="0" dirty="0">
                <a:solidFill>
                  <a:srgbClr val="000000"/>
                </a:solidFill>
                <a:latin typeface="Times New Roman" pitchFamily="65" charset="-122"/>
                <a:ea typeface="宋体" pitchFamily="65" charset="-122"/>
              </a:rPr>
              <a:t>频”,用自己的话简要表达这些信息。(2)本题考查学生口语交际的能力。说明沉迷短视频的危害,注意语</a:t>
            </a:r>
            <a:br>
              <a:rPr dirty="0"/>
            </a:br>
            <a:r>
              <a:rPr lang="zh-CN" altLang="en-US" sz="1417" kern="0" dirty="0">
                <a:solidFill>
                  <a:srgbClr val="000000"/>
                </a:solidFill>
                <a:latin typeface="Times New Roman" pitchFamily="65" charset="-122"/>
                <a:ea typeface="宋体" pitchFamily="65" charset="-122"/>
              </a:rPr>
              <a:t>言表达礼貌得体。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96386"/>
            <a:ext cx="8505000" cy="137960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(2018张家界,7)语文实践活动。(5分)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(1)哭嫁是土家族聚居地独具特色的婚俗,哭嫁歌是国家级非物质文化遗产。请结合下面两则哭嫁歌,写一</a:t>
            </a:r>
            <a:br>
              <a:rPr dirty="0"/>
            </a:br>
            <a:r>
              <a:rPr lang="zh-CN" altLang="en-US" sz="1417" kern="0" dirty="0">
                <a:solidFill>
                  <a:srgbClr val="000000"/>
                </a:solidFill>
                <a:latin typeface="Times New Roman" pitchFamily="65" charset="-122"/>
                <a:ea typeface="宋体" pitchFamily="65" charset="-122"/>
              </a:rPr>
              <a:t>段介绍词向外来游客介绍哭嫁歌。(可从内容、语言、艺术特色等方面介绍)(3分)</a:t>
            </a:r>
            <a:endParaRPr lang="zh-CN" altLang="en-US" dirty="0"/>
          </a:p>
          <a:p>
            <a:pPr marL="0" indent="0" eaLnBrk="0" latinLnBrk="1" hangingPunct="0">
              <a:lnSpc>
                <a:spcPct val="150000"/>
              </a:lnSpc>
              <a:spcBef>
                <a:spcPts val="141"/>
              </a:spcBef>
              <a:buNone/>
            </a:pPr>
            <a:endParaRPr lang="zh-CN" altLang="en-US" dirty="0"/>
          </a:p>
        </p:txBody>
      </p:sp>
      <p:sp>
        <p:nvSpPr>
          <p:cNvPr id="3" name="文本框 2">
            <a:extLst>
              <a:ext uri="{FF2B5EF4-FFF2-40B4-BE49-F238E27FC236}">
                <a16:creationId xmlns:a16="http://schemas.microsoft.com/office/drawing/2014/main" id="{B10C4318-4A27-4BE3-AA64-CD9FF066EF2C}"/>
              </a:ext>
            </a:extLst>
          </p:cNvPr>
          <p:cNvSpPr txBox="1"/>
          <p:nvPr/>
        </p:nvSpPr>
        <p:spPr>
          <a:xfrm>
            <a:off x="749811" y="1979811"/>
            <a:ext cx="2520280" cy="2835007"/>
          </a:xfrm>
          <a:prstGeom prst="rect">
            <a:avLst/>
          </a:prstGeom>
          <a:noFill/>
        </p:spPr>
        <p:txBody>
          <a:bodyPr wrap="square"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同喝一口水井水,</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同踩岩板路一根;</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同村同寨十八年,</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同玩同耍长成人。</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日同板凳坐啊,</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夜同油灯过;</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织麻同麻篮啊,</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磨坊同岩磨……　</a:t>
            </a:r>
            <a:r>
              <a:rPr lang="zh-CN" altLang="en-US" kern="0" dirty="0">
                <a:solidFill>
                  <a:srgbClr val="000000"/>
                </a:solidFill>
                <a:latin typeface="Times New Roman" pitchFamily="65" charset="-122"/>
                <a:ea typeface="宋体" pitchFamily="65" charset="-122"/>
              </a:rPr>
              <a:t>　  </a:t>
            </a:r>
            <a:endParaRPr lang="en-US" altLang="zh-CN" kern="0" dirty="0">
              <a:solidFill>
                <a:srgbClr val="000000"/>
              </a:solidFill>
              <a:latin typeface="Times New Roman" pitchFamily="65" charset="-122"/>
              <a:ea typeface="宋体" pitchFamily="65" charset="-122"/>
            </a:endParaRPr>
          </a:p>
        </p:txBody>
      </p:sp>
      <p:sp>
        <p:nvSpPr>
          <p:cNvPr id="4" name="文本框 3">
            <a:extLst>
              <a:ext uri="{FF2B5EF4-FFF2-40B4-BE49-F238E27FC236}">
                <a16:creationId xmlns:a16="http://schemas.microsoft.com/office/drawing/2014/main" id="{FD8D8343-7805-476A-9E2B-08DFFC0C00FA}"/>
              </a:ext>
            </a:extLst>
          </p:cNvPr>
          <p:cNvSpPr txBox="1"/>
          <p:nvPr/>
        </p:nvSpPr>
        <p:spPr>
          <a:xfrm>
            <a:off x="3923928" y="1952242"/>
            <a:ext cx="2808312" cy="3076227"/>
          </a:xfrm>
          <a:prstGeom prst="rect">
            <a:avLst/>
          </a:prstGeom>
          <a:noFill/>
        </p:spPr>
        <p:txBody>
          <a:bodyPr wrap="square" rtlCol="0">
            <a:spAutoFit/>
          </a:bodyPr>
          <a:lstStyle/>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 今日我要离娘走,</a:t>
            </a: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临行再帮娘啊梳把头。</a:t>
            </a: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曾记鬓发野花艳,</a:t>
            </a: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何时额头起了苦瓜皱?</a:t>
            </a: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摇篮还在耳边响,</a:t>
            </a: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娘为女儿熬白了头。</a:t>
            </a: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燕子齐毛离窝去,</a:t>
            </a:r>
          </a:p>
          <a:p>
            <a:pPr algn="ct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衔泥何时得回头?</a:t>
            </a:r>
          </a:p>
          <a:p>
            <a:endParaRPr lang="zh-CN" altLang="en-US" dirty="0"/>
          </a:p>
        </p:txBody>
      </p:sp>
    </p:spTree>
    <p:custDataLst>
      <p:custData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(2)汉字是世界上最具诗情画意的文字,“咬文嚼字”可让我们感受汉字之趣。请仿照例句,解说图中所示</a:t>
            </a:r>
            <a:br>
              <a:rPr dirty="0"/>
            </a:br>
            <a:r>
              <a:rPr lang="zh-CN" altLang="en-US" sz="1417" kern="0" dirty="0">
                <a:solidFill>
                  <a:srgbClr val="000000"/>
                </a:solidFill>
                <a:latin typeface="Times New Roman" pitchFamily="65" charset="-122"/>
                <a:ea typeface="宋体" pitchFamily="65" charset="-122"/>
              </a:rPr>
              <a:t>的会意字。(2分)</a:t>
            </a:r>
            <a:endParaRPr lang="zh-CN" altLang="en-US" dirty="0"/>
          </a:p>
        </p:txBody>
      </p:sp>
      <p:graphicFrame>
        <p:nvGraphicFramePr>
          <p:cNvPr id="3" name="表格 2">
            <a:extLst>
              <a:ext uri="{FF2B5EF4-FFF2-40B4-BE49-F238E27FC236}">
                <a16:creationId xmlns:a16="http://schemas.microsoft.com/office/drawing/2014/main" id="{48D2C758-BFC6-4DF8-AAB7-B5978B2CA87A}"/>
              </a:ext>
            </a:extLst>
          </p:cNvPr>
          <p:cNvGraphicFramePr>
            <a:graphicFrameLocks noGrp="1"/>
          </p:cNvGraphicFramePr>
          <p:nvPr>
            <p:extLst>
              <p:ext uri="{D42A27DB-BD31-4B8C-83A1-F6EECF244321}">
                <p14:modId xmlns:p14="http://schemas.microsoft.com/office/powerpoint/2010/main" val="1517442521"/>
              </p:ext>
            </p:extLst>
          </p:nvPr>
        </p:nvGraphicFramePr>
        <p:xfrm>
          <a:off x="720000" y="1658360"/>
          <a:ext cx="6372280" cy="2769723"/>
        </p:xfrm>
        <a:graphic>
          <a:graphicData uri="http://schemas.openxmlformats.org/drawingml/2006/table">
            <a:tbl>
              <a:tblPr/>
              <a:tblGrid>
                <a:gridCol w="2466131">
                  <a:extLst>
                    <a:ext uri="{9D8B030D-6E8A-4147-A177-3AD203B41FA5}">
                      <a16:colId xmlns:a16="http://schemas.microsoft.com/office/drawing/2014/main" val="20000"/>
                    </a:ext>
                  </a:extLst>
                </a:gridCol>
                <a:gridCol w="1164235">
                  <a:extLst>
                    <a:ext uri="{9D8B030D-6E8A-4147-A177-3AD203B41FA5}">
                      <a16:colId xmlns:a16="http://schemas.microsoft.com/office/drawing/2014/main" val="20001"/>
                    </a:ext>
                  </a:extLst>
                </a:gridCol>
                <a:gridCol w="2741914">
                  <a:extLst>
                    <a:ext uri="{9D8B030D-6E8A-4147-A177-3AD203B41FA5}">
                      <a16:colId xmlns:a16="http://schemas.microsoft.com/office/drawing/2014/main" val="20002"/>
                    </a:ext>
                  </a:extLst>
                </a:gridCol>
              </a:tblGrid>
              <a:tr h="466049">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图</a:t>
                      </a:r>
                    </a:p>
                  </a:txBody>
                  <a:tcPr marL="45720" marR="45720" anchor="ctr"/>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字</a:t>
                      </a:r>
                    </a:p>
                  </a:txBody>
                  <a:tcPr marL="45720" marR="45720" anchor="ctr"/>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解说</a:t>
                      </a:r>
                    </a:p>
                  </a:txBody>
                  <a:tcPr marL="45720" marR="45720" anchor="ctr"/>
                </a:tc>
                <a:extLst>
                  <a:ext uri="{0D108BD9-81ED-4DB2-BD59-A6C34878D82A}">
                    <a16:rowId xmlns:a16="http://schemas.microsoft.com/office/drawing/2014/main" val="10000"/>
                  </a:ext>
                </a:extLst>
              </a:tr>
              <a:tr h="1232987">
                <a:tc>
                  <a:txBody>
                    <a:bodyPr/>
                    <a:lstStyle/>
                    <a:p>
                      <a:pPr algn="ctr" eaLnBrk="0" latinLnBrk="1" hangingPunct="0">
                        <a:lnSpc>
                          <a:spcPct val="150000"/>
                        </a:lnSpc>
                        <a:spcBef>
                          <a:spcPts val="0"/>
                        </a:spcBef>
                      </a:pPr>
                      <a:r>
                        <a:rPr lang="zh-CN" altLang="en-US" sz="4068" kern="0" spc="15112" dirty="0">
                          <a:solidFill>
                            <a:srgbClr val="000000"/>
                          </a:solidFill>
                          <a:latin typeface="Times New Roman" pitchFamily="65" charset="-122"/>
                          <a:ea typeface="宋体" pitchFamily="65" charset="-122"/>
                        </a:rPr>
                        <a:t> </a:t>
                      </a:r>
                    </a:p>
                  </a:txBody>
                  <a:tcPr marL="45720" marR="45720" anchor="ctr"/>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名</a:t>
                      </a:r>
                    </a:p>
                  </a:txBody>
                  <a:tcPr marL="45720" marR="45720" anchor="ctr"/>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由夕、口二字合成,夕是夜晚,夜</a:t>
                      </a:r>
                      <a:br/>
                      <a:r>
                        <a:rPr lang="zh-CN" altLang="en-US" sz="1417" kern="0" dirty="0">
                          <a:solidFill>
                            <a:srgbClr val="000000"/>
                          </a:solidFill>
                          <a:latin typeface="Times New Roman" pitchFamily="65" charset="-122"/>
                          <a:ea typeface="宋体" pitchFamily="65" charset="-122"/>
                        </a:rPr>
                        <a:t>晚看不清对方的面孔,所以用口</a:t>
                      </a:r>
                      <a:br/>
                      <a:r>
                        <a:rPr lang="zh-CN" altLang="en-US" sz="1417" kern="0" dirty="0">
                          <a:solidFill>
                            <a:srgbClr val="000000"/>
                          </a:solidFill>
                          <a:latin typeface="Times New Roman" pitchFamily="65" charset="-122"/>
                          <a:ea typeface="宋体" pitchFamily="65" charset="-122"/>
                        </a:rPr>
                        <a:t>问“名”。</a:t>
                      </a:r>
                    </a:p>
                  </a:txBody>
                  <a:tcPr marL="45720" marR="45720" anchor="ctr"/>
                </a:tc>
                <a:extLst>
                  <a:ext uri="{0D108BD9-81ED-4DB2-BD59-A6C34878D82A}">
                    <a16:rowId xmlns:a16="http://schemas.microsoft.com/office/drawing/2014/main" val="10001"/>
                  </a:ext>
                </a:extLst>
              </a:tr>
              <a:tr h="1070687">
                <a:tc>
                  <a:txBody>
                    <a:bodyPr/>
                    <a:lstStyle/>
                    <a:p>
                      <a:pPr algn="ctr" eaLnBrk="0" latinLnBrk="1" hangingPunct="0">
                        <a:lnSpc>
                          <a:spcPct val="150000"/>
                        </a:lnSpc>
                        <a:spcBef>
                          <a:spcPts val="0"/>
                        </a:spcBef>
                      </a:pPr>
                      <a:r>
                        <a:rPr lang="zh-CN" altLang="en-US" sz="3495" kern="0" spc="15685" dirty="0">
                          <a:solidFill>
                            <a:srgbClr val="000000"/>
                          </a:solidFill>
                          <a:latin typeface="Times New Roman" pitchFamily="65" charset="-122"/>
                          <a:ea typeface="宋体" pitchFamily="65" charset="-122"/>
                        </a:rPr>
                        <a:t> </a:t>
                      </a:r>
                    </a:p>
                  </a:txBody>
                  <a:tcPr marL="45720" marR="45720" anchor="ctr"/>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及</a:t>
                      </a:r>
                    </a:p>
                  </a:txBody>
                  <a:tcPr marL="45720" marR="45720" anchor="ctr"/>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 </a:t>
                      </a:r>
                    </a:p>
                  </a:txBody>
                  <a:tcPr marL="45720" marR="45720" anchor="ctr"/>
                </a:tc>
                <a:extLst>
                  <a:ext uri="{0D108BD9-81ED-4DB2-BD59-A6C34878D82A}">
                    <a16:rowId xmlns:a16="http://schemas.microsoft.com/office/drawing/2014/main" val="10002"/>
                  </a:ext>
                </a:extLst>
              </a:tr>
            </a:tbl>
          </a:graphicData>
        </a:graphic>
      </p:graphicFrame>
      <p:pic>
        <p:nvPicPr>
          <p:cNvPr id="4" name="图片 3" descr="textimage14.jpeg">
            <a:extLst>
              <a:ext uri="{FF2B5EF4-FFF2-40B4-BE49-F238E27FC236}">
                <a16:creationId xmlns:a16="http://schemas.microsoft.com/office/drawing/2014/main" id="{318CC926-69BB-479B-9DDE-878660793972}"/>
              </a:ext>
            </a:extLst>
          </p:cNvPr>
          <p:cNvPicPr>
            <a:picLocks noChangeAspect="1"/>
          </p:cNvPicPr>
          <p:nvPr/>
        </p:nvPicPr>
        <p:blipFill>
          <a:blip r:embed="rId4"/>
          <a:stretch>
            <a:fillRect/>
          </a:stretch>
        </p:blipFill>
        <p:spPr>
          <a:xfrm>
            <a:off x="774000" y="2229892"/>
            <a:ext cx="2285832" cy="1113610"/>
          </a:xfrm>
          <a:prstGeom prst="rect">
            <a:avLst/>
          </a:prstGeom>
        </p:spPr>
      </p:pic>
      <p:pic>
        <p:nvPicPr>
          <p:cNvPr id="5" name="图片 4" descr="textimage15.jpeg">
            <a:extLst>
              <a:ext uri="{FF2B5EF4-FFF2-40B4-BE49-F238E27FC236}">
                <a16:creationId xmlns:a16="http://schemas.microsoft.com/office/drawing/2014/main" id="{1A3FDF43-695A-4FFA-BD56-74866E9D136A}"/>
              </a:ext>
            </a:extLst>
          </p:cNvPr>
          <p:cNvPicPr>
            <a:picLocks noChangeAspect="1"/>
          </p:cNvPicPr>
          <p:nvPr/>
        </p:nvPicPr>
        <p:blipFill>
          <a:blip r:embed="rId5"/>
          <a:stretch>
            <a:fillRect/>
          </a:stretch>
        </p:blipFill>
        <p:spPr>
          <a:xfrm>
            <a:off x="736290" y="3441656"/>
            <a:ext cx="2285832" cy="956759"/>
          </a:xfrm>
          <a:prstGeom prst="rect">
            <a:avLst/>
          </a:prstGeom>
        </p:spPr>
      </p:pic>
    </p:spTree>
    <p:custDataLst>
      <p:custData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2840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(1)①哭嫁歌内容上很多是表达离别父母、同伴或亲人的难舍难分的深挚感情(第一首哭同伴,第二</a:t>
            </a:r>
            <a:br>
              <a:rPr dirty="0"/>
            </a:br>
            <a:r>
              <a:rPr lang="zh-CN" altLang="en-US" sz="1417" kern="0" dirty="0">
                <a:solidFill>
                  <a:srgbClr val="000000"/>
                </a:solidFill>
                <a:latin typeface="Times New Roman" pitchFamily="65" charset="-122"/>
                <a:ea typeface="宋体" pitchFamily="65" charset="-122"/>
              </a:rPr>
              <a:t>首哭父母);②它篇幅短小,富有生活气息(叙述生活细节表达感情);③语言通俗,口语化;运用反复、对比、</a:t>
            </a:r>
            <a:br>
              <a:rPr dirty="0"/>
            </a:br>
            <a:r>
              <a:rPr lang="zh-CN" altLang="en-US" sz="1417" kern="0" dirty="0">
                <a:solidFill>
                  <a:srgbClr val="000000"/>
                </a:solidFill>
                <a:latin typeface="Times New Roman" pitchFamily="65" charset="-122"/>
                <a:ea typeface="宋体" pitchFamily="65" charset="-122"/>
              </a:rPr>
              <a:t>比喻等多种方法表现情感,艺术性较强。(答对两点,能结合歌词作一定阐释,即可给3分)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(2)由人、手二字合成,后面伸出的一只手抓住了前面的那个人,意为跟。</a:t>
            </a:r>
            <a:endParaRPr lang="zh-CN" altLang="en-US" dirty="0"/>
          </a:p>
        </p:txBody>
      </p:sp>
      <p:sp>
        <p:nvSpPr>
          <p:cNvPr id="3" name="TextBox 2"/>
          <p:cNvSpPr txBox="1"/>
          <p:nvPr/>
        </p:nvSpPr>
        <p:spPr>
          <a:xfrm>
            <a:off x="720000" y="2531711"/>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(1)本题考查语言表达的能力。从内容、语言、艺术特色等方面结合给出的哭嫁歌分析作答。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(2)从示例获得启示,答题模式为:由</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合成+图意+字义。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701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(2017郴州,6)综合性学习。(10分)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中国是礼仪之邦,礼仪文化历史悠久,博大精深。为弘扬中国的礼仪文化,学校准备举行以“礼文化”为主</a:t>
            </a:r>
            <a:br>
              <a:rPr dirty="0"/>
            </a:br>
            <a:r>
              <a:rPr lang="zh-CN" altLang="en-US" sz="1417" kern="0" dirty="0">
                <a:solidFill>
                  <a:srgbClr val="000000"/>
                </a:solidFill>
                <a:latin typeface="Times New Roman" pitchFamily="65" charset="-122"/>
                <a:ea typeface="宋体" pitchFamily="65" charset="-122"/>
              </a:rPr>
              <a:t>题的活动,请你参加。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【礼仪板报我设计】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(1)为营造浓厚的礼仪文化氛围,你班准备出一期以“礼仪”为主题的黑板报,请身为宣传委员的你设计三</a:t>
            </a:r>
            <a:br>
              <a:rPr dirty="0"/>
            </a:br>
            <a:r>
              <a:rPr lang="zh-CN" altLang="en-US" sz="1417" kern="0" dirty="0">
                <a:solidFill>
                  <a:srgbClr val="000000"/>
                </a:solidFill>
                <a:latin typeface="Times New Roman" pitchFamily="65" charset="-122"/>
                <a:ea typeface="宋体" pitchFamily="65" charset="-122"/>
              </a:rPr>
              <a:t>个版块名称。(3分)</a:t>
            </a:r>
            <a:endParaRPr lang="zh-CN" altLang="en-US" dirty="0"/>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①</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②</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③</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【礼貌用语我知晓】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(2)从括号中选出恰当的词语填入横线。(3分)</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你被评为校“礼仪之星”,学校委托你邀请市礼仪专家梁教授来校办讲座。</a:t>
            </a: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见面时,你会说:“梁教授,　 ①    (久违、久仰)大名!”</a:t>
            </a:r>
            <a:endParaRPr lang="zh-CN" altLang="en-US" dirty="0"/>
          </a:p>
        </p:txBody>
      </p:sp>
    </p:spTree>
    <p:custDataLst>
      <p:custData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呈邀请函时,你会说:“梁教授,敬请</a:t>
            </a:r>
            <a:r>
              <a:rPr lang="zh-CN" altLang="en-US" sz="1417" u="sng" kern="0" dirty="0">
                <a:solidFill>
                  <a:srgbClr val="000000"/>
                </a:solidFill>
                <a:latin typeface="Times New Roman" pitchFamily="65" charset="-122"/>
                <a:ea typeface="宋体" pitchFamily="65" charset="-122"/>
              </a:rPr>
              <a:t>　 ②    </a:t>
            </a:r>
            <a:r>
              <a:rPr lang="zh-CN" altLang="en-US" sz="1417" kern="0" dirty="0">
                <a:solidFill>
                  <a:srgbClr val="000000"/>
                </a:solidFill>
                <a:latin typeface="Times New Roman" pitchFamily="65" charset="-122"/>
                <a:ea typeface="宋体" pitchFamily="65" charset="-122"/>
              </a:rPr>
              <a:t>(莅临、光临)指导!”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临别时,梁教授赠书一本,你会说:“您的大作一定认真</a:t>
            </a:r>
            <a:r>
              <a:rPr lang="zh-CN" altLang="en-US" sz="1417" u="sng" kern="0" dirty="0">
                <a:solidFill>
                  <a:srgbClr val="000000"/>
                </a:solidFill>
                <a:latin typeface="Times New Roman" pitchFamily="65" charset="-122"/>
                <a:ea typeface="宋体" pitchFamily="65" charset="-122"/>
              </a:rPr>
              <a:t>　 ③    </a:t>
            </a:r>
            <a:r>
              <a:rPr lang="zh-CN" altLang="en-US" sz="1417" kern="0" dirty="0">
                <a:solidFill>
                  <a:srgbClr val="000000"/>
                </a:solidFill>
                <a:latin typeface="Times New Roman" pitchFamily="65" charset="-122"/>
                <a:ea typeface="宋体" pitchFamily="65" charset="-122"/>
              </a:rPr>
              <a:t>(阅读、拜读)!”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②</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③</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【礼节习俗我评说】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(3)聪聪家来客人时,妈妈总喜欢给客人夹菜以表示热情。这种待客礼节你赞成吗?说说你的看法。(4分)</a:t>
            </a:r>
            <a:endParaRPr lang="zh-CN" altLang="en-US" dirty="0"/>
          </a:p>
        </p:txBody>
      </p:sp>
      <p:sp>
        <p:nvSpPr>
          <p:cNvPr id="3" name="TextBox 2"/>
          <p:cNvSpPr txBox="1"/>
          <p:nvPr/>
        </p:nvSpPr>
        <p:spPr>
          <a:xfrm>
            <a:off x="720000" y="2735016"/>
            <a:ext cx="8505000" cy="196399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(1)(示例)①礼貌用语大串联　②礼节规矩我传承　③礼仪知识我知晓　④生活处处有礼仪　⑤知</a:t>
            </a:r>
            <a:br>
              <a:rPr dirty="0"/>
            </a:br>
            <a:r>
              <a:rPr lang="zh-CN" altLang="en-US" sz="1417" kern="0" dirty="0">
                <a:solidFill>
                  <a:srgbClr val="000000"/>
                </a:solidFill>
                <a:latin typeface="Times New Roman" pitchFamily="65" charset="-122"/>
                <a:ea typeface="宋体" pitchFamily="65" charset="-122"/>
              </a:rPr>
              <a:t>书达礼赢天下(写出三个即可)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(2)①久仰　②莅临　③拜读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(3)(示例1)我赞成。中国是礼仪之邦,热情待客是中国人的传统礼仪,客人来了帮其夹菜,正显示出主人的</a:t>
            </a:r>
            <a:br>
              <a:rPr dirty="0"/>
            </a:br>
            <a:r>
              <a:rPr lang="zh-CN" altLang="en-US" sz="1417" kern="0" dirty="0">
                <a:solidFill>
                  <a:srgbClr val="000000"/>
                </a:solidFill>
                <a:latin typeface="Times New Roman" pitchFamily="65" charset="-122"/>
                <a:ea typeface="宋体" pitchFamily="65" charset="-122"/>
              </a:rPr>
              <a:t>热情好客,能让客人感觉亲切、温暖。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(示例2)我不赞成。主人不知道客人的喜好,如果客人不喜欢吃,又不好拒绝,会觉得尴尬。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6240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(1)注意本次活动是以“礼文化”为主题,“礼貌用语”“礼仪知识”等都属于礼仪文化,黑板报版</a:t>
            </a:r>
            <a:br>
              <a:rPr dirty="0"/>
            </a:br>
            <a:r>
              <a:rPr lang="zh-CN" altLang="en-US" sz="1417" kern="0" dirty="0">
                <a:solidFill>
                  <a:srgbClr val="000000"/>
                </a:solidFill>
                <a:latin typeface="Times New Roman" pitchFamily="65" charset="-122"/>
                <a:ea typeface="宋体" pitchFamily="65" charset="-122"/>
              </a:rPr>
              <a:t>块的名称要力求言简意赅,给人留下深刻的印象。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(2)本题考查口语交际的能力。注意敬辞与谦辞的正确使用。另外,注意词语的使用对象与使用场合。如,</a:t>
            </a:r>
            <a:br>
              <a:rPr dirty="0"/>
            </a:br>
            <a:r>
              <a:rPr lang="zh-CN" altLang="en-US" sz="1417" kern="0" dirty="0">
                <a:solidFill>
                  <a:srgbClr val="000000"/>
                </a:solidFill>
                <a:latin typeface="Times New Roman" pitchFamily="65" charset="-122"/>
                <a:ea typeface="宋体" pitchFamily="65" charset="-122"/>
              </a:rPr>
              <a:t>“久违”一般对很久没有见面的人说;“久仰”是与人初次见面时说的客套话。</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(3)首先表达自己的立场,然后围绕“礼仪”阐述理由,言之有理即可。</a:t>
            </a:r>
            <a:endParaRPr lang="zh-CN" altLang="en-US" dirty="0"/>
          </a:p>
        </p:txBody>
      </p:sp>
    </p:spTree>
    <p:custDataLst>
      <p:custData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67824"/>
            <a:ext cx="8505000" cy="337400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(2016长沙,7)综合运用。(6分)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某学校开展“我和青春有一个约会”的语文实践活动,请你完成以下任务。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(1)[活动设计]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学校将围绕“我和青春有一个约会”的主题举行系列主题活动,已设计出“活动一”和“活动二”,请你</a:t>
            </a:r>
            <a:br>
              <a:rPr dirty="0"/>
            </a:br>
            <a:r>
              <a:rPr lang="zh-CN" altLang="en-US" sz="1417" kern="0" dirty="0">
                <a:solidFill>
                  <a:srgbClr val="000000"/>
                </a:solidFill>
                <a:latin typeface="Times New Roman" pitchFamily="65" charset="-122"/>
                <a:ea typeface="宋体" pitchFamily="65" charset="-122"/>
              </a:rPr>
              <a:t>再设计出“活动三”。(2分)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活动一:举行“青春最美”演讲比赛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活动二:举行“我的青春”征文比赛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活动三:</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(2)[演讲素材]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学校举行演讲比赛,有同学搜集了以下一组故事,准备以“只有勤奋,青春才会足够美丽”为主题写一篇精</a:t>
            </a:r>
            <a:endParaRPr lang="zh-CN" altLang="en-US" dirty="0"/>
          </a:p>
        </p:txBody>
      </p:sp>
    </p:spTree>
    <p:custDataLst>
      <p:custData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69407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彩的演讲稿。这组故事中</a:t>
            </a:r>
            <a:r>
              <a:rPr lang="zh-CN" altLang="en-US" sz="1417" u="sng" kern="0" dirty="0">
                <a:solidFill>
                  <a:srgbClr val="000000"/>
                </a:solidFill>
                <a:latin typeface="Times New Roman" pitchFamily="65" charset="-122"/>
                <a:ea typeface="宋体" pitchFamily="65" charset="-122"/>
              </a:rPr>
              <a:t>不符合</a:t>
            </a:r>
            <a:r>
              <a:rPr lang="zh-CN" altLang="en-US" sz="1417" kern="0" dirty="0">
                <a:solidFill>
                  <a:srgbClr val="000000"/>
                </a:solidFill>
                <a:latin typeface="Times New Roman" pitchFamily="65" charset="-122"/>
                <a:ea typeface="宋体" pitchFamily="65" charset="-122"/>
              </a:rPr>
              <a:t>主题要求的两项是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(只填序号)。(2分)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①高山流水　②孙康映雪　③车胤囊萤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④宋濂抄书　⑤岳母刺字　⑥苏秦刺股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(3)[偶像介绍]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偶像是成长的心灵力量。下面三个人物都是同学们心中的青春偶像,请选择其中一个,用简洁的语言从人</a:t>
            </a:r>
            <a:br>
              <a:rPr dirty="0"/>
            </a:br>
            <a:r>
              <a:rPr lang="zh-CN" altLang="en-US" sz="1417" kern="0" dirty="0">
                <a:solidFill>
                  <a:srgbClr val="000000"/>
                </a:solidFill>
                <a:latin typeface="Times New Roman" pitchFamily="65" charset="-122"/>
                <a:ea typeface="宋体" pitchFamily="65" charset="-122"/>
              </a:rPr>
              <a:t>物所处的时代、人物的精神两个方面进行介绍。(2分)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备选人物:①诸葛亮　②文天祥　③袁隆平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示例:苏轼——宋代词人,虽屡遭挫折但依然豁达乐观。</a:t>
            </a:r>
            <a:endParaRPr lang="zh-CN" altLang="en-US" dirty="0"/>
          </a:p>
        </p:txBody>
      </p:sp>
    </p:spTree>
    <p:custDataLst>
      <p:custData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69056"/>
            <a:ext cx="8505000" cy="382995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(2019娄底,9)某校对八年级学生最希望家长关注的一项调查见下图示,请按要求作答。(5分)</a:t>
            </a:r>
            <a:endParaRPr lang="zh-CN" altLang="en-US" dirty="0"/>
          </a:p>
          <a:p>
            <a:pPr marL="0" indent="0" eaLnBrk="0" latinLnBrk="1" hangingPunct="0">
              <a:lnSpc>
                <a:spcPct val="150000"/>
              </a:lnSpc>
              <a:spcBef>
                <a:spcPts val="141"/>
              </a:spcBef>
              <a:buNone/>
            </a:pPr>
            <a:r>
              <a:rPr lang="zh-CN" altLang="en-US" sz="8818" kern="0" spc="17731" dirty="0">
                <a:solidFill>
                  <a:srgbClr val="000000"/>
                </a:solidFill>
                <a:latin typeface="Times New Roman" pitchFamily="65" charset="-122"/>
                <a:ea typeface="宋体" pitchFamily="65" charset="-122"/>
              </a:rPr>
              <a:t> </a:t>
            </a:r>
            <a:endParaRPr lang="en-US" altLang="zh-CN" sz="8818" kern="0" spc="17731"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endParaRPr lang="zh-CN" altLang="en-US" dirty="0"/>
          </a:p>
          <a:p>
            <a:pPr marL="0" indent="0"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(1)用简洁的语言,分别描述对男生、女生的调查结果。(2分)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(2)分析男女生在最希望家长关注方面的异同。(3分)</a:t>
            </a:r>
            <a:endParaRPr lang="zh-CN" altLang="en-US" dirty="0"/>
          </a:p>
        </p:txBody>
      </p:sp>
      <p:pic>
        <p:nvPicPr>
          <p:cNvPr id="3" name="图片 3" descr="textimage1.jpeg"/>
          <p:cNvPicPr>
            <a:picLocks noChangeAspect="1"/>
          </p:cNvPicPr>
          <p:nvPr/>
        </p:nvPicPr>
        <p:blipFill>
          <a:blip r:embed="rId4"/>
          <a:stretch>
            <a:fillRect/>
          </a:stretch>
        </p:blipFill>
        <p:spPr>
          <a:xfrm>
            <a:off x="2766584" y="1313932"/>
            <a:ext cx="3448490" cy="2484082"/>
          </a:xfrm>
          <a:prstGeom prst="rect">
            <a:avLst/>
          </a:prstGeom>
        </p:spPr>
      </p:pic>
    </p:spTree>
    <p:custDataLst>
      <p:custData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(1)(示例)举行“青春的风采”摄影比赛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(2)①⑤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(3)(示例1)诸葛亮——蜀汉政治家,用一生的努力诠释了“鞠躬尽瘁,死而后已”的忠诚。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(示例2)文天祥——南宋爱国英雄,用自己的生命诠释了爱国精神的真谛。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(示例3)袁隆平——当代科学家,用一颗水稻种子诠释了孜孜以求的科学精神。</a:t>
            </a:r>
            <a:endParaRPr lang="zh-CN" altLang="en-US" dirty="0"/>
          </a:p>
        </p:txBody>
      </p:sp>
      <p:sp>
        <p:nvSpPr>
          <p:cNvPr id="3" name="TextBox 2"/>
          <p:cNvSpPr txBox="1"/>
          <p:nvPr/>
        </p:nvSpPr>
        <p:spPr>
          <a:xfrm>
            <a:off x="720000" y="2683340"/>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(1)设计活动时要考虑其可行性,对于中学生而言,朗诵、演讲、征文、摄影等都具有可操作性。(2)</a:t>
            </a:r>
            <a:br>
              <a:rPr dirty="0"/>
            </a:br>
            <a:r>
              <a:rPr lang="zh-CN" altLang="en-US" sz="1417" kern="0" dirty="0">
                <a:solidFill>
                  <a:srgbClr val="000000"/>
                </a:solidFill>
                <a:latin typeface="Times New Roman" pitchFamily="65" charset="-122"/>
                <a:ea typeface="宋体" pitchFamily="65" charset="-122"/>
              </a:rPr>
              <a:t>“高山流水”和知音有关,“岳母刺字”和爱国有关。(3)此题考查仿写的能力。围绕这几个人最突出的</a:t>
            </a:r>
            <a:br>
              <a:rPr dirty="0"/>
            </a:br>
            <a:r>
              <a:rPr lang="zh-CN" altLang="en-US" sz="1417" kern="0" dirty="0">
                <a:solidFill>
                  <a:srgbClr val="000000"/>
                </a:solidFill>
                <a:latin typeface="Times New Roman" pitchFamily="65" charset="-122"/>
                <a:ea typeface="宋体" pitchFamily="65" charset="-122"/>
              </a:rPr>
              <a:t>事迹展开阐述,按照示例的格式组织语言:年代+身份+精神。</a:t>
            </a:r>
            <a:endParaRPr lang="zh-CN" altLang="en-US" dirty="0"/>
          </a:p>
        </p:txBody>
      </p:sp>
      <p:sp>
        <p:nvSpPr>
          <p:cNvPr id="4" name="TextBox 2"/>
          <p:cNvSpPr txBox="1"/>
          <p:nvPr/>
        </p:nvSpPr>
        <p:spPr>
          <a:xfrm>
            <a:off x="720000" y="3754910"/>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审题技巧　</a:t>
            </a:r>
            <a:r>
              <a:rPr lang="zh-CN" altLang="en-US" sz="1417" kern="0" dirty="0">
                <a:solidFill>
                  <a:srgbClr val="000000"/>
                </a:solidFill>
                <a:latin typeface="Times New Roman" pitchFamily="65" charset="-122"/>
                <a:ea typeface="宋体" pitchFamily="65" charset="-122"/>
              </a:rPr>
              <a:t>捕捉题干中的主要信息。第(1)题,从已给出的“活动一”“活动二”可以得知,答案的格式为:</a:t>
            </a:r>
            <a:br>
              <a:rPr dirty="0"/>
            </a:br>
            <a:r>
              <a:rPr lang="zh-CN" altLang="en-US" sz="1417" kern="0" dirty="0">
                <a:solidFill>
                  <a:srgbClr val="000000"/>
                </a:solidFill>
                <a:latin typeface="Times New Roman" pitchFamily="65" charset="-122"/>
                <a:ea typeface="宋体" pitchFamily="65" charset="-122"/>
              </a:rPr>
              <a:t>举行“青春</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青春”</a:t>
            </a:r>
            <a:r>
              <a:rPr lang="zh-CN" altLang="en-US" sz="1417" kern="0" dirty="0">
                <a:solidFill>
                  <a:srgbClr val="000000"/>
                </a:solidFill>
                <a:latin typeface="Arial Narrow" pitchFamily="65" charset="-122"/>
                <a:ea typeface="Arial Unicode MS" pitchFamily="65" charset="-122"/>
              </a:rPr>
              <a:t>××</a:t>
            </a:r>
            <a:r>
              <a:rPr lang="zh-CN" altLang="en-US" sz="1417" kern="0" dirty="0">
                <a:solidFill>
                  <a:srgbClr val="000000"/>
                </a:solidFill>
                <a:latin typeface="Times New Roman" pitchFamily="65" charset="-122"/>
                <a:ea typeface="宋体" pitchFamily="65" charset="-122"/>
              </a:rPr>
              <a:t>比赛。第(2)题,抓住关键词“勤奋”即可选出正确答案。第(3)题,按照所</a:t>
            </a:r>
            <a:br>
              <a:rPr dirty="0"/>
            </a:br>
            <a:r>
              <a:rPr lang="zh-CN" altLang="en-US" sz="1417" kern="0" dirty="0">
                <a:solidFill>
                  <a:srgbClr val="000000"/>
                </a:solidFill>
                <a:latin typeface="Times New Roman" pitchFamily="65" charset="-122"/>
                <a:ea typeface="宋体" pitchFamily="65" charset="-122"/>
              </a:rPr>
              <a:t>给示例的格式,围绕该人物的精神来组织语言进行仿写。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B组　2016—2020年全国中考题组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图文转换</a:t>
            </a:r>
          </a:p>
        </p:txBody>
      </p:sp>
      <p:grpSp>
        <p:nvGrpSpPr>
          <p:cNvPr id="3" name="组合 2"/>
          <p:cNvGrpSpPr/>
          <p:nvPr/>
        </p:nvGrpSpPr>
        <p:grpSpPr>
          <a:xfrm>
            <a:off x="720000" y="1698619"/>
            <a:ext cx="8505000" cy="3330453"/>
            <a:chOff x="720000" y="1198553"/>
            <a:chExt cx="8505000" cy="3330453"/>
          </a:xfrm>
        </p:grpSpPr>
        <p:sp>
          <p:nvSpPr>
            <p:cNvPr id="4" name="TextBox 2"/>
            <p:cNvSpPr txBox="1"/>
            <p:nvPr/>
          </p:nvSpPr>
          <p:spPr>
            <a:xfrm>
              <a:off x="720000" y="1198553"/>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(2020江苏苏州,4)下列标题中,最能体现下图漫画寓意的一项是(2分)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sp>
          <p:nvSpPr>
            <p:cNvPr id="5" name="TextBox 4"/>
            <p:cNvSpPr txBox="1"/>
            <p:nvPr/>
          </p:nvSpPr>
          <p:spPr>
            <a:xfrm>
              <a:off x="720000" y="3433578"/>
              <a:ext cx="8505000" cy="10954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A.心动不如行动</a:t>
              </a:r>
              <a:r>
                <a:rPr lang="en-US" altLang="zh-CN" sz="1417"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B.如此解决问题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C.要巧干也要苦干</a:t>
              </a:r>
              <a:r>
                <a:rPr lang="en-US" altLang="zh-CN" sz="1417"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D.能做总比不做好</a:t>
              </a:r>
            </a:p>
            <a:p>
              <a:pPr marL="0" indent="0" eaLnBrk="0" latinLnBrk="1" hangingPunct="0">
                <a:lnSpc>
                  <a:spcPct val="150000"/>
                </a:lnSpc>
                <a:spcBef>
                  <a:spcPts val="141"/>
                </a:spcBef>
                <a:buNone/>
              </a:pPr>
              <a:endParaRPr lang="zh-CN" altLang="en-US" dirty="0"/>
            </a:p>
          </p:txBody>
        </p:sp>
        <p:pic>
          <p:nvPicPr>
            <p:cNvPr id="6" name="图片 5" descr="textimage16.jpeg"/>
            <p:cNvPicPr>
              <a:picLocks noChangeAspect="1"/>
            </p:cNvPicPr>
            <p:nvPr/>
          </p:nvPicPr>
          <p:blipFill>
            <a:blip r:embed="rId4"/>
            <a:stretch>
              <a:fillRect/>
            </a:stretch>
          </p:blipFill>
          <p:spPr>
            <a:xfrm>
              <a:off x="3286116" y="1790504"/>
              <a:ext cx="2644314" cy="1471433"/>
            </a:xfrm>
            <a:prstGeom prst="rect">
              <a:avLst/>
            </a:prstGeom>
          </p:spPr>
        </p:pic>
      </p:grpSp>
    </p:spTree>
    <p:custDataLst>
      <p:custData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981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本题考查对漫画内容的理解能力。解题时要读懂漫画的内容,分析漫画的寓意。画面是一个水</a:t>
            </a:r>
            <a:br>
              <a:rPr dirty="0"/>
            </a:br>
            <a:r>
              <a:rPr lang="zh-CN" altLang="en-US" sz="1417" kern="0" dirty="0">
                <a:solidFill>
                  <a:srgbClr val="000000"/>
                </a:solidFill>
                <a:latin typeface="Times New Roman" pitchFamily="65" charset="-122"/>
                <a:ea typeface="宋体" pitchFamily="65" charset="-122"/>
              </a:rPr>
              <a:t>龙头正在流水,淹没了路。一个人怀抱许多砖头,一边铺路一边踩着砖头走路,经过水龙头时,没有关掉水龙</a:t>
            </a:r>
            <a:br>
              <a:rPr dirty="0"/>
            </a:br>
            <a:r>
              <a:rPr lang="zh-CN" altLang="en-US" sz="1417" kern="0" dirty="0">
                <a:solidFill>
                  <a:srgbClr val="000000"/>
                </a:solidFill>
                <a:latin typeface="Times New Roman" pitchFamily="65" charset="-122"/>
                <a:ea typeface="宋体" pitchFamily="65" charset="-122"/>
              </a:rPr>
              <a:t>头,反而绕了过去。漫画讽刺了不从根本上解决问题,终究无济于事的现象。</a:t>
            </a:r>
            <a:endParaRPr lang="zh-CN" altLang="en-US" dirty="0"/>
          </a:p>
        </p:txBody>
      </p:sp>
      <p:sp>
        <p:nvSpPr>
          <p:cNvPr id="3" name="TextBox 2"/>
          <p:cNvSpPr txBox="1"/>
          <p:nvPr/>
        </p:nvSpPr>
        <p:spPr>
          <a:xfrm>
            <a:off x="720000" y="2198685"/>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方法点拨　</a:t>
            </a:r>
            <a:r>
              <a:rPr lang="zh-CN" altLang="en-US" sz="1417" kern="0" dirty="0">
                <a:solidFill>
                  <a:srgbClr val="000000"/>
                </a:solidFill>
                <a:latin typeface="Times New Roman" pitchFamily="65" charset="-122"/>
                <a:ea typeface="宋体" pitchFamily="65" charset="-122"/>
              </a:rPr>
              <a:t>漫画标题有暗示漫画寓意或揭示讽刺对象的作用。所以拟写漫画标题先要认真细致地观察分</a:t>
            </a:r>
            <a:br>
              <a:rPr dirty="0"/>
            </a:br>
            <a:r>
              <a:rPr lang="zh-CN" altLang="en-US" sz="1417" kern="0" dirty="0">
                <a:solidFill>
                  <a:srgbClr val="000000"/>
                </a:solidFill>
                <a:latin typeface="Times New Roman" pitchFamily="65" charset="-122"/>
                <a:ea typeface="宋体" pitchFamily="65" charset="-122"/>
              </a:rPr>
              <a:t>析画面的内容,找出讽刺或颂扬的对象或行为。然后挖掘隐含信息,进一步概括画面所揭示的主题。通常</a:t>
            </a:r>
            <a:br>
              <a:rPr dirty="0"/>
            </a:br>
            <a:r>
              <a:rPr lang="zh-CN" altLang="en-US" sz="1417" kern="0" dirty="0">
                <a:solidFill>
                  <a:srgbClr val="000000"/>
                </a:solidFill>
                <a:latin typeface="Times New Roman" pitchFamily="65" charset="-122"/>
                <a:ea typeface="宋体" pitchFamily="65" charset="-122"/>
              </a:rPr>
              <a:t>要采取联想的方法,由物及人,彰显意义。可直接以讽刺或颂扬的主体命名,也可扣住漫画的主题命名。拟</a:t>
            </a:r>
            <a:br>
              <a:rPr dirty="0"/>
            </a:br>
            <a:r>
              <a:rPr lang="zh-CN" altLang="en-US" sz="1417" kern="0" dirty="0">
                <a:solidFill>
                  <a:srgbClr val="000000"/>
                </a:solidFill>
                <a:latin typeface="Times New Roman" pitchFamily="65" charset="-122"/>
                <a:ea typeface="宋体" pitchFamily="65" charset="-122"/>
              </a:rPr>
              <a:t>题还要注意漫画幽默、讽刺和含蓄的特点。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20000" y="984239"/>
            <a:ext cx="8505000" cy="2246577"/>
            <a:chOff x="720000" y="984239"/>
            <a:chExt cx="8505000" cy="2246577"/>
          </a:xfrm>
        </p:grpSpPr>
        <p:sp>
          <p:nvSpPr>
            <p:cNvPr id="2" name="TextBox 2"/>
            <p:cNvSpPr txBox="1"/>
            <p:nvPr/>
          </p:nvSpPr>
          <p:spPr>
            <a:xfrm>
              <a:off x="720000" y="984239"/>
              <a:ext cx="8505000" cy="224657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(2019山东潍坊,10)下面是两幅庆祝教师节的宣传画。请任选一幅,从文字设计方面作简要说明。不超过</a:t>
              </a:r>
              <a:br>
                <a:rPr dirty="0"/>
              </a:br>
              <a:r>
                <a:rPr lang="zh-CN" altLang="en-US" sz="1417" kern="0" dirty="0">
                  <a:solidFill>
                    <a:srgbClr val="000000"/>
                  </a:solidFill>
                  <a:latin typeface="Times New Roman" pitchFamily="65" charset="-122"/>
                  <a:ea typeface="宋体" pitchFamily="65" charset="-122"/>
                </a:rPr>
                <a:t>60字。(2分)</a:t>
              </a:r>
              <a:endParaRPr lang="zh-CN" altLang="en-US" dirty="0"/>
            </a:p>
            <a:p>
              <a:pPr marL="0" indent="0" eaLnBrk="0" latinLnBrk="1" hangingPunct="0">
                <a:lnSpc>
                  <a:spcPct val="150000"/>
                </a:lnSpc>
                <a:spcBef>
                  <a:spcPts val="141"/>
                </a:spcBef>
                <a:buNone/>
              </a:pPr>
              <a:r>
                <a:rPr lang="zh-CN" altLang="en-US" sz="4521" kern="0" spc="1553"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r>
                <a:rPr lang="zh-CN" altLang="en-US" sz="4703" kern="0" spc="1746" dirty="0">
                  <a:solidFill>
                    <a:srgbClr val="000000"/>
                  </a:solidFill>
                  <a:latin typeface="Times New Roman" pitchFamily="65" charset="-122"/>
                  <a:ea typeface="宋体" pitchFamily="65" charset="-122"/>
                </a:rPr>
                <a:t> </a:t>
              </a:r>
              <a:endParaRPr lang="zh-CN" altLang="en-US" dirty="0"/>
            </a:p>
            <a:p>
              <a:pPr marL="0" indent="0" algn="ctr" eaLnBrk="0" latinLnBrk="1" hangingPunct="0">
                <a:lnSpc>
                  <a:spcPct val="150000"/>
                </a:lnSpc>
                <a:spcBef>
                  <a:spcPts val="1277"/>
                </a:spcBef>
                <a:buNone/>
              </a:pPr>
              <a:r>
                <a:rPr lang="zh-CN" altLang="en-US" sz="1417" kern="0" dirty="0">
                  <a:solidFill>
                    <a:srgbClr val="000000"/>
                  </a:solidFill>
                  <a:latin typeface="Times New Roman" pitchFamily="65" charset="-122"/>
                  <a:ea typeface="宋体" pitchFamily="65" charset="-122"/>
                </a:rPr>
                <a:t>图1　　　　　　　　图2</a:t>
              </a:r>
              <a:endParaRPr lang="zh-CN" altLang="en-US" dirty="0"/>
            </a:p>
          </p:txBody>
        </p:sp>
        <p:pic>
          <p:nvPicPr>
            <p:cNvPr id="3" name="图片 3" descr="textimage17.jpeg"/>
            <p:cNvPicPr>
              <a:picLocks noChangeAspect="1"/>
            </p:cNvPicPr>
            <p:nvPr/>
          </p:nvPicPr>
          <p:blipFill>
            <a:blip r:embed="rId4" cstate="print"/>
            <a:stretch>
              <a:fillRect/>
            </a:stretch>
          </p:blipFill>
          <p:spPr>
            <a:xfrm>
              <a:off x="3643306" y="1480035"/>
              <a:ext cx="876055" cy="1341120"/>
            </a:xfrm>
            <a:prstGeom prst="rect">
              <a:avLst/>
            </a:prstGeom>
          </p:spPr>
        </p:pic>
        <p:pic>
          <p:nvPicPr>
            <p:cNvPr id="4" name="图片 4" descr="textimage18.jpeg"/>
            <p:cNvPicPr>
              <a:picLocks noChangeAspect="1"/>
            </p:cNvPicPr>
            <p:nvPr/>
          </p:nvPicPr>
          <p:blipFill>
            <a:blip r:embed="rId5" cstate="print"/>
            <a:stretch>
              <a:fillRect/>
            </a:stretch>
          </p:blipFill>
          <p:spPr>
            <a:xfrm>
              <a:off x="5357818" y="1457172"/>
              <a:ext cx="928694" cy="1393042"/>
            </a:xfrm>
            <a:prstGeom prst="rect">
              <a:avLst/>
            </a:prstGeom>
          </p:spPr>
        </p:pic>
      </p:grpSp>
      <p:sp>
        <p:nvSpPr>
          <p:cNvPr id="6" name="TextBox 2"/>
          <p:cNvSpPr txBox="1"/>
          <p:nvPr/>
        </p:nvSpPr>
        <p:spPr>
          <a:xfrm>
            <a:off x="720000" y="3341693"/>
            <a:ext cx="8505000" cy="12840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(2分)(示例1)第一幅。借用名句,嵌入英文,构成“传door”“show业”“解who”,(1分)阐释老师</a:t>
            </a:r>
            <a:br>
              <a:rPr dirty="0"/>
            </a:br>
            <a:r>
              <a:rPr lang="zh-CN" altLang="en-US" sz="1417" kern="0" dirty="0">
                <a:solidFill>
                  <a:srgbClr val="000000"/>
                </a:solidFill>
                <a:latin typeface="Times New Roman" pitchFamily="65" charset="-122"/>
                <a:ea typeface="宋体" pitchFamily="65" charset="-122"/>
              </a:rPr>
              <a:t>“传授门道”“言传身教”“指导人生”的作用。(1分)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(示例2)第二幅。巧用拆字法,将“教师”两字分解为四部分,分别寓指“品德”“文化”“思辨”“价</a:t>
            </a:r>
            <a:br>
              <a:rPr dirty="0"/>
            </a:br>
            <a:r>
              <a:rPr lang="zh-CN" altLang="en-US" sz="1417" kern="0" dirty="0">
                <a:solidFill>
                  <a:srgbClr val="000000"/>
                </a:solidFill>
                <a:latin typeface="Times New Roman" pitchFamily="65" charset="-122"/>
                <a:ea typeface="宋体" pitchFamily="65" charset="-122"/>
              </a:rPr>
              <a:t>值”,(1分)阐释老师“铸就学生一生财富”的作用。(1分)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57980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注意审题,两幅图任选一幅说明即可。图1“传授门道”“言传身教”“指导人生”等文字内容点</a:t>
            </a:r>
            <a:br>
              <a:rPr dirty="0"/>
            </a:br>
            <a:r>
              <a:rPr lang="zh-CN" altLang="en-US" sz="1417" kern="0" dirty="0">
                <a:solidFill>
                  <a:srgbClr val="000000"/>
                </a:solidFill>
                <a:latin typeface="Times New Roman" pitchFamily="65" charset="-122"/>
                <a:ea typeface="宋体" pitchFamily="65" charset="-122"/>
              </a:rPr>
              <a:t>明了教师这一职业的作用,为说明提供了角度、方向,而英文单词“door”和“门”意义的巧妙关联、</a:t>
            </a:r>
            <a:br>
              <a:rPr dirty="0"/>
            </a:br>
            <a:r>
              <a:rPr lang="zh-CN" altLang="en-US" sz="1417" kern="0" dirty="0">
                <a:solidFill>
                  <a:srgbClr val="000000"/>
                </a:solidFill>
                <a:latin typeface="Times New Roman" pitchFamily="65" charset="-122"/>
                <a:ea typeface="宋体" pitchFamily="65" charset="-122"/>
              </a:rPr>
              <a:t>“show”与“授”读音的相谐、“who”与“人”意义的关联以及与“惑”读音的相谐,则是这幅宣传</a:t>
            </a:r>
            <a:br>
              <a:rPr dirty="0"/>
            </a:br>
            <a:r>
              <a:rPr lang="zh-CN" altLang="en-US" sz="1417" kern="0" dirty="0">
                <a:solidFill>
                  <a:srgbClr val="000000"/>
                </a:solidFill>
                <a:latin typeface="Times New Roman" pitchFamily="65" charset="-122"/>
                <a:ea typeface="宋体" pitchFamily="65" charset="-122"/>
              </a:rPr>
              <a:t>画的匠心所在。图2从“品德”“文化”“思辨”“价值”四个方面展示了教师对于学生的作用,其设计</a:t>
            </a:r>
            <a:br>
              <a:rPr dirty="0"/>
            </a:br>
            <a:r>
              <a:rPr lang="zh-CN" altLang="en-US" sz="1417" kern="0" dirty="0">
                <a:solidFill>
                  <a:srgbClr val="000000"/>
                </a:solidFill>
                <a:latin typeface="Times New Roman" pitchFamily="65" charset="-122"/>
                <a:ea typeface="宋体" pitchFamily="65" charset="-122"/>
              </a:rPr>
              <a:t>巧妙之处在于将“教师”二字分解成了四部分,“</a:t>
            </a:r>
            <a:r>
              <a:rPr lang="zh-CN" altLang="en-US" sz="900" kern="0" spc="-317"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”对应“品德”,“</a:t>
            </a:r>
            <a:r>
              <a:rPr lang="zh-CN" altLang="en-US" sz="900" kern="0" spc="-42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”对应“文化”,“</a:t>
            </a:r>
            <a:r>
              <a:rPr lang="zh-CN" altLang="en-US" sz="900" kern="0" spc="-336"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”对应“思</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辨”,“</a:t>
            </a:r>
            <a:r>
              <a:rPr lang="zh-CN" altLang="en-US" sz="900" kern="0" spc="-42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”对应“价值”。这种对应不只是形式上的对应,更是意义上的对应,这正体现了此幅宣传画的新</a:t>
            </a:r>
            <a:endParaRPr lang="zh-CN" altLang="en-US" dirty="0"/>
          </a:p>
          <a:p>
            <a:pPr marL="0" indent="0" eaLnBrk="0" latinLnBrk="1" hangingPunct="0">
              <a:lnSpc>
                <a:spcPct val="150000"/>
              </a:lnSpc>
              <a:spcBef>
                <a:spcPts val="0"/>
              </a:spcBef>
              <a:buNone/>
            </a:pPr>
            <a:r>
              <a:rPr lang="zh-CN" altLang="en-US" sz="1417" kern="0" dirty="0">
                <a:solidFill>
                  <a:srgbClr val="000000"/>
                </a:solidFill>
                <a:latin typeface="Times New Roman" pitchFamily="65" charset="-122"/>
                <a:ea typeface="宋体" pitchFamily="65" charset="-122"/>
              </a:rPr>
              <a:t>颖构思。答题时应从内容寓意角度、文字设计角度组织语言进行说明,注意讲明画中文字结构以及如此</a:t>
            </a:r>
            <a:br>
              <a:rPr dirty="0"/>
            </a:br>
            <a:r>
              <a:rPr lang="zh-CN" altLang="en-US" sz="1417" kern="0" dirty="0">
                <a:solidFill>
                  <a:srgbClr val="000000"/>
                </a:solidFill>
                <a:latin typeface="Times New Roman" pitchFamily="65" charset="-122"/>
                <a:ea typeface="宋体" pitchFamily="65" charset="-122"/>
              </a:rPr>
              <a:t>设计的寓意,并控制好字数。</a:t>
            </a:r>
            <a:endParaRPr lang="zh-CN" altLang="en-US" dirty="0"/>
          </a:p>
        </p:txBody>
      </p:sp>
      <p:pic>
        <p:nvPicPr>
          <p:cNvPr id="3" name="图片 3" descr="textimage19.jpeg"/>
          <p:cNvPicPr>
            <a:picLocks noChangeAspect="1"/>
          </p:cNvPicPr>
          <p:nvPr/>
        </p:nvPicPr>
        <p:blipFill>
          <a:blip r:embed="rId4" cstate="print"/>
          <a:stretch>
            <a:fillRect/>
          </a:stretch>
        </p:blipFill>
        <p:spPr>
          <a:xfrm>
            <a:off x="4545000" y="2885625"/>
            <a:ext cx="38100" cy="57150"/>
          </a:xfrm>
          <a:prstGeom prst="rect">
            <a:avLst/>
          </a:prstGeom>
        </p:spPr>
      </p:pic>
      <p:pic>
        <p:nvPicPr>
          <p:cNvPr id="4" name="图片 4" descr="textimage20.jpeg"/>
          <p:cNvPicPr>
            <a:picLocks noChangeAspect="1"/>
          </p:cNvPicPr>
          <p:nvPr/>
        </p:nvPicPr>
        <p:blipFill>
          <a:blip r:embed="rId5" cstate="print"/>
          <a:stretch>
            <a:fillRect/>
          </a:stretch>
        </p:blipFill>
        <p:spPr>
          <a:xfrm>
            <a:off x="6068100" y="2880862"/>
            <a:ext cx="38100" cy="66675"/>
          </a:xfrm>
          <a:prstGeom prst="rect">
            <a:avLst/>
          </a:prstGeom>
        </p:spPr>
      </p:pic>
      <p:pic>
        <p:nvPicPr>
          <p:cNvPr id="5" name="图片 5" descr="textimage21.jpeg"/>
          <p:cNvPicPr>
            <a:picLocks noChangeAspect="1"/>
          </p:cNvPicPr>
          <p:nvPr/>
        </p:nvPicPr>
        <p:blipFill>
          <a:blip r:embed="rId6" cstate="print"/>
          <a:stretch>
            <a:fillRect/>
          </a:stretch>
        </p:blipFill>
        <p:spPr>
          <a:xfrm>
            <a:off x="7591200" y="2895150"/>
            <a:ext cx="9524" cy="38099"/>
          </a:xfrm>
          <a:prstGeom prst="rect">
            <a:avLst/>
          </a:prstGeom>
        </p:spPr>
      </p:pic>
      <p:pic>
        <p:nvPicPr>
          <p:cNvPr id="6" name="图片 6" descr="textimage22.jpeg"/>
          <p:cNvPicPr>
            <a:picLocks noChangeAspect="1"/>
          </p:cNvPicPr>
          <p:nvPr/>
        </p:nvPicPr>
        <p:blipFill>
          <a:blip r:embed="rId7" cstate="print"/>
          <a:stretch>
            <a:fillRect/>
          </a:stretch>
        </p:blipFill>
        <p:spPr>
          <a:xfrm>
            <a:off x="1305000" y="3208462"/>
            <a:ext cx="38099" cy="66674"/>
          </a:xfrm>
          <a:prstGeom prst="rect">
            <a:avLst/>
          </a:prstGeom>
        </p:spPr>
      </p:pic>
    </p:spTree>
    <p:custDataLst>
      <p:custData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0000" y="984239"/>
            <a:ext cx="8505000" cy="3544767"/>
            <a:chOff x="720000" y="984239"/>
            <a:chExt cx="8505000" cy="3544767"/>
          </a:xfrm>
        </p:grpSpPr>
        <p:sp>
          <p:nvSpPr>
            <p:cNvPr id="2" name="TextBox 2"/>
            <p:cNvSpPr txBox="1"/>
            <p:nvPr/>
          </p:nvSpPr>
          <p:spPr>
            <a:xfrm>
              <a:off x="720000" y="984239"/>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(2017湖北黄冈,15)语文实践活动。(4分)</a:t>
              </a:r>
              <a:endParaRPr lang="zh-CN" altLang="en-US" dirty="0"/>
            </a:p>
          </p:txBody>
        </p:sp>
        <p:sp>
          <p:nvSpPr>
            <p:cNvPr id="3" name="TextBox 2"/>
            <p:cNvSpPr txBox="1"/>
            <p:nvPr/>
          </p:nvSpPr>
          <p:spPr>
            <a:xfrm>
              <a:off x="720000" y="3861900"/>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们快去看看。”如果你听到了这位大爷的话,请告诉他警示牌所表达的内容,并对他做出些提醒。(2分)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(2)2016年黄冈市中考作文阅卷组对考生作文失分的原因进行了分析,结果显示如下:</a:t>
              </a:r>
              <a:endParaRPr lang="zh-CN" altLang="en-US" dirty="0"/>
            </a:p>
          </p:txBody>
        </p:sp>
        <p:sp>
          <p:nvSpPr>
            <p:cNvPr id="4" name="TextBox 3"/>
            <p:cNvSpPr txBox="1"/>
            <p:nvPr/>
          </p:nvSpPr>
          <p:spPr>
            <a:xfrm>
              <a:off x="720000" y="3528314"/>
              <a:ext cx="8505000" cy="576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(1)在天堂寨旅游风景区登山路上,一位大爷看到右面的警示牌,笑呵呵地说:“这里还有人表演杂技啊,我</a:t>
              </a:r>
              <a:endParaRPr lang="zh-CN" altLang="en-US"/>
            </a:p>
          </p:txBody>
        </p:sp>
        <p:pic>
          <p:nvPicPr>
            <p:cNvPr id="5" name="图片 4" descr="textimage23.jpeg"/>
            <p:cNvPicPr>
              <a:picLocks noChangeAspect="1"/>
            </p:cNvPicPr>
            <p:nvPr/>
          </p:nvPicPr>
          <p:blipFill>
            <a:blip r:embed="rId4"/>
            <a:stretch>
              <a:fillRect/>
            </a:stretch>
          </p:blipFill>
          <p:spPr>
            <a:xfrm>
              <a:off x="3714744" y="1405875"/>
              <a:ext cx="1945569" cy="2122439"/>
            </a:xfrm>
            <a:prstGeom prst="rect">
              <a:avLst/>
            </a:prstGeom>
          </p:spPr>
        </p:pic>
      </p:grpSp>
    </p:spTree>
    <p:custDataLst>
      <p:custData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000" y="1055677"/>
          <a:ext cx="7740000" cy="2358000"/>
        </p:xfrm>
        <a:graphic>
          <a:graphicData uri="http://schemas.openxmlformats.org/drawingml/2006/table">
            <a:tbl>
              <a:tblPr/>
              <a:tblGrid>
                <a:gridCol w="2580000">
                  <a:extLst>
                    <a:ext uri="{9D8B030D-6E8A-4147-A177-3AD203B41FA5}">
                      <a16:colId xmlns:a16="http://schemas.microsoft.com/office/drawing/2014/main" val="20000"/>
                    </a:ext>
                  </a:extLst>
                </a:gridCol>
                <a:gridCol w="2580000">
                  <a:extLst>
                    <a:ext uri="{9D8B030D-6E8A-4147-A177-3AD203B41FA5}">
                      <a16:colId xmlns:a16="http://schemas.microsoft.com/office/drawing/2014/main" val="20001"/>
                    </a:ext>
                  </a:extLst>
                </a:gridCol>
                <a:gridCol w="2580000">
                  <a:extLst>
                    <a:ext uri="{9D8B030D-6E8A-4147-A177-3AD203B41FA5}">
                      <a16:colId xmlns:a16="http://schemas.microsoft.com/office/drawing/2014/main" val="20002"/>
                    </a:ext>
                  </a:extLst>
                </a:gridCol>
              </a:tblGrid>
              <a:tr h="471600">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项目名称</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具体内容</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所占比例</a:t>
                      </a:r>
                    </a:p>
                  </a:txBody>
                  <a:tcPr marL="45720" marR="45720"/>
                </a:tc>
                <a:extLst>
                  <a:ext uri="{0D108BD9-81ED-4DB2-BD59-A6C34878D82A}">
                    <a16:rowId xmlns:a16="http://schemas.microsoft.com/office/drawing/2014/main" val="10000"/>
                  </a:ext>
                </a:extLst>
              </a:tr>
              <a:tr h="471600">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思想内容</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中心,材料</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37.80%</a:t>
                      </a:r>
                    </a:p>
                  </a:txBody>
                  <a:tcPr marL="45720" marR="45720"/>
                </a:tc>
                <a:extLst>
                  <a:ext uri="{0D108BD9-81ED-4DB2-BD59-A6C34878D82A}">
                    <a16:rowId xmlns:a16="http://schemas.microsoft.com/office/drawing/2014/main" val="10001"/>
                  </a:ext>
                </a:extLst>
              </a:tr>
              <a:tr h="471600">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语言表达</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词汇句子,表达技巧</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38.95%</a:t>
                      </a:r>
                    </a:p>
                  </a:txBody>
                  <a:tcPr marL="45720" marR="45720"/>
                </a:tc>
                <a:extLst>
                  <a:ext uri="{0D108BD9-81ED-4DB2-BD59-A6C34878D82A}">
                    <a16:rowId xmlns:a16="http://schemas.microsoft.com/office/drawing/2014/main" val="10002"/>
                  </a:ext>
                </a:extLst>
              </a:tr>
              <a:tr h="471600">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层次结构</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整体布局,过渡衔接</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17.35%</a:t>
                      </a:r>
                    </a:p>
                  </a:txBody>
                  <a:tcPr marL="45720" marR="45720"/>
                </a:tc>
                <a:extLst>
                  <a:ext uri="{0D108BD9-81ED-4DB2-BD59-A6C34878D82A}">
                    <a16:rowId xmlns:a16="http://schemas.microsoft.com/office/drawing/2014/main" val="10003"/>
                  </a:ext>
                </a:extLst>
              </a:tr>
              <a:tr h="471600">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其他</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书写、标点运用等</a:t>
                      </a:r>
                    </a:p>
                  </a:txBody>
                  <a:tcPr marL="45720" marR="45720"/>
                </a:tc>
                <a:tc>
                  <a:txBody>
                    <a:bodyPr/>
                    <a:lstStyle/>
                    <a:p>
                      <a:pPr algn="ct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5.90%</a:t>
                      </a:r>
                    </a:p>
                  </a:txBody>
                  <a:tcPr marL="45720" marR="45720"/>
                </a:tc>
                <a:extLst>
                  <a:ext uri="{0D108BD9-81ED-4DB2-BD59-A6C34878D82A}">
                    <a16:rowId xmlns:a16="http://schemas.microsoft.com/office/drawing/2014/main" val="10004"/>
                  </a:ext>
                </a:extLst>
              </a:tr>
            </a:tbl>
          </a:graphicData>
        </a:graphic>
      </p:graphicFrame>
      <p:sp>
        <p:nvSpPr>
          <p:cNvPr id="3" name="TextBox 2"/>
          <p:cNvSpPr txBox="1"/>
          <p:nvPr/>
        </p:nvSpPr>
        <p:spPr>
          <a:xfrm>
            <a:off x="720000" y="3554658"/>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看了上述结果,如果要你对即将步入2017年中考考场的黄冈考生提出一点最重要的建议,你会说些什</a:t>
            </a:r>
            <a:br>
              <a:rPr dirty="0"/>
            </a:br>
            <a:r>
              <a:rPr lang="zh-CN" altLang="en-US" sz="1417" kern="0" dirty="0">
                <a:solidFill>
                  <a:srgbClr val="000000"/>
                </a:solidFill>
                <a:latin typeface="Times New Roman" pitchFamily="65" charset="-122"/>
                <a:ea typeface="宋体" pitchFamily="65" charset="-122"/>
              </a:rPr>
              <a:t>么?(2分)</a:t>
            </a:r>
            <a:endParaRPr lang="zh-CN" altLang="en-US" dirty="0"/>
          </a:p>
        </p:txBody>
      </p:sp>
    </p:spTree>
    <p:custDataLst>
      <p:custData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12840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(1)(示例)大爷,这是一块警示牌,告诉大家,前面有悬崖峭壁,要注意安全,不能坠落下去。大爷,我们</a:t>
            </a:r>
            <a:br>
              <a:rPr dirty="0"/>
            </a:br>
            <a:r>
              <a:rPr lang="zh-CN" altLang="en-US" sz="1417" kern="0" dirty="0">
                <a:solidFill>
                  <a:srgbClr val="000000"/>
                </a:solidFill>
                <a:latin typeface="Times New Roman" pitchFamily="65" charset="-122"/>
                <a:ea typeface="宋体" pitchFamily="65" charset="-122"/>
              </a:rPr>
              <a:t>都要小心啊。(2分)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(2)答案要点:①要确定好写作中心(力求深刻),选好写作素材;②语言表达要规范准确,讲究技巧。[答①②</a:t>
            </a:r>
            <a:br>
              <a:rPr dirty="0"/>
            </a:br>
            <a:r>
              <a:rPr lang="zh-CN" altLang="en-US" sz="1417" kern="0" dirty="0">
                <a:solidFill>
                  <a:srgbClr val="000000"/>
                </a:solidFill>
                <a:latin typeface="Times New Roman" pitchFamily="65" charset="-122"/>
                <a:ea typeface="宋体" pitchFamily="65" charset="-122"/>
              </a:rPr>
              <a:t>均可,只需答一点](2分)</a:t>
            </a:r>
            <a:endParaRPr lang="zh-CN" altLang="en-US" dirty="0"/>
          </a:p>
        </p:txBody>
      </p:sp>
      <p:sp>
        <p:nvSpPr>
          <p:cNvPr id="3" name="TextBox 2"/>
          <p:cNvSpPr txBox="1"/>
          <p:nvPr/>
        </p:nvSpPr>
        <p:spPr>
          <a:xfrm>
            <a:off x="714348" y="2601995"/>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本题考查语言表达与表文转换能力。(1)题的核心内容是把警示牌所表达的内容向大爷说清楚,要</a:t>
            </a:r>
            <a:br>
              <a:rPr dirty="0"/>
            </a:br>
            <a:r>
              <a:rPr lang="zh-CN" altLang="en-US" sz="1417" kern="0" dirty="0">
                <a:solidFill>
                  <a:srgbClr val="000000"/>
                </a:solidFill>
                <a:latin typeface="Times New Roman" pitchFamily="65" charset="-122"/>
                <a:ea typeface="宋体" pitchFamily="65" charset="-122"/>
              </a:rPr>
              <a:t>做到通俗易懂,注意称呼和礼貌用语。(2)从表格所列数字可以清楚地看出,思想内容和语言表达两项失分</a:t>
            </a:r>
            <a:br>
              <a:rPr dirty="0"/>
            </a:br>
            <a:r>
              <a:rPr lang="zh-CN" altLang="en-US" sz="1417" kern="0" dirty="0">
                <a:solidFill>
                  <a:srgbClr val="000000"/>
                </a:solidFill>
                <a:latin typeface="Times New Roman" pitchFamily="65" charset="-122"/>
                <a:ea typeface="宋体" pitchFamily="65" charset="-122"/>
              </a:rPr>
              <a:t>比例最大,因此,所提建议要围绕这两点来谈。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材料探究</a:t>
            </a:r>
          </a:p>
        </p:txBody>
      </p:sp>
      <p:sp>
        <p:nvSpPr>
          <p:cNvPr id="3" name="TextBox 2"/>
          <p:cNvSpPr txBox="1"/>
          <p:nvPr/>
        </p:nvSpPr>
        <p:spPr>
          <a:xfrm>
            <a:off x="720000" y="1362002"/>
            <a:ext cx="8505000" cy="330988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(2020四川南充,22—23)阅读下列材料,完成各题。(8分)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材料一:地摊经济,是指通过摆地摊获得收入来源而形成的一种经济形式。地摊经济是城市的一种边缘经</a:t>
            </a:r>
            <a:br>
              <a:rPr dirty="0"/>
            </a:br>
            <a:r>
              <a:rPr lang="zh-CN" altLang="en-US" sz="1417" kern="0" dirty="0">
                <a:solidFill>
                  <a:srgbClr val="000000"/>
                </a:solidFill>
                <a:latin typeface="Times New Roman" pitchFamily="65" charset="-122"/>
                <a:ea typeface="宋体" pitchFamily="65" charset="-122"/>
              </a:rPr>
              <a:t>济,一直是影响市容环境的关键因素。但地摊经济有其独特优势,在由疫情引发的金融危机背景下,能一定</a:t>
            </a:r>
            <a:br>
              <a:rPr dirty="0"/>
            </a:br>
            <a:r>
              <a:rPr lang="zh-CN" altLang="en-US" sz="1417" kern="0" dirty="0">
                <a:solidFill>
                  <a:srgbClr val="000000"/>
                </a:solidFill>
                <a:latin typeface="Times New Roman" pitchFamily="65" charset="-122"/>
                <a:ea typeface="宋体" pitchFamily="65" charset="-122"/>
              </a:rPr>
              <a:t>程度上缓解就业压力。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材料二:全国两会闭幕之际,国务院总理李克强在记者会上回答有关就业的问题时,强调“打破一些不合理</a:t>
            </a:r>
            <a:br>
              <a:rPr dirty="0"/>
            </a:br>
            <a:r>
              <a:rPr lang="zh-CN" altLang="en-US" sz="1417" kern="0" dirty="0">
                <a:solidFill>
                  <a:srgbClr val="000000"/>
                </a:solidFill>
                <a:latin typeface="Times New Roman" pitchFamily="65" charset="-122"/>
                <a:ea typeface="宋体" pitchFamily="65" charset="-122"/>
              </a:rPr>
              <a:t>的条条框框的政策,让更多就业岗位成长起来”,并特意提到“西部有城市按照当地规范,设置了3.6万个流</a:t>
            </a:r>
            <a:br>
              <a:rPr dirty="0"/>
            </a:br>
            <a:r>
              <a:rPr lang="zh-CN" altLang="en-US" sz="1417" kern="0" dirty="0">
                <a:solidFill>
                  <a:srgbClr val="000000"/>
                </a:solidFill>
                <a:latin typeface="Times New Roman" pitchFamily="65" charset="-122"/>
                <a:ea typeface="宋体" pitchFamily="65" charset="-122"/>
              </a:rPr>
              <a:t>动商贩摊位,一夜之间10万人就业”。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材料三:据报道,成都、许昌、杭州等地已经开始为“马路经济”“地摊经济”松绑。成都设置了临时占</a:t>
            </a:r>
            <a:br>
              <a:rPr dirty="0"/>
            </a:br>
            <a:r>
              <a:rPr lang="zh-CN" altLang="en-US" sz="1417" kern="0" dirty="0">
                <a:solidFill>
                  <a:srgbClr val="000000"/>
                </a:solidFill>
                <a:latin typeface="Times New Roman" pitchFamily="65" charset="-122"/>
                <a:ea typeface="宋体" pitchFamily="65" charset="-122"/>
              </a:rPr>
              <a:t>道摊点,允许流动商贩经营。许昌开放一批背街小巷,让商家在道牙以上区域经营。杭州开放了部分街道</a:t>
            </a:r>
            <a:br>
              <a:rPr dirty="0"/>
            </a:br>
            <a:r>
              <a:rPr lang="zh-CN" altLang="en-US" sz="1417" kern="0" dirty="0">
                <a:solidFill>
                  <a:srgbClr val="000000"/>
                </a:solidFill>
                <a:latin typeface="Times New Roman" pitchFamily="65" charset="-122"/>
                <a:ea typeface="宋体" pitchFamily="65" charset="-122"/>
              </a:rPr>
              <a:t>作为摊贩的经营场地。多地试水,得到了各方点赞。</a:t>
            </a:r>
            <a:endParaRPr lang="zh-CN" altLang="en-US" dirty="0"/>
          </a:p>
        </p:txBody>
      </p:sp>
    </p:spTree>
    <p:custDataLst>
      <p:custData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7544" y="1043707"/>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材料四:“地摊经济”纾民生之困,人间烟火抚疫后人心。近日,为积极响应这个全民点赞的国家政策,南</a:t>
            </a:r>
            <a:br>
              <a:rPr dirty="0"/>
            </a:br>
            <a:r>
              <a:rPr lang="zh-CN" altLang="en-US" sz="1417" kern="0" dirty="0">
                <a:solidFill>
                  <a:srgbClr val="000000"/>
                </a:solidFill>
                <a:latin typeface="Times New Roman" pitchFamily="65" charset="-122"/>
                <a:ea typeface="宋体" pitchFamily="65" charset="-122"/>
              </a:rPr>
              <a:t>充的小伙伴也纷纷行动起来,地摊经济之烟火气又回到熟悉的景象里!据网友讲述,在安汉广场、王府井广</a:t>
            </a:r>
            <a:br>
              <a:rPr dirty="0"/>
            </a:br>
            <a:r>
              <a:rPr lang="zh-CN" altLang="en-US" sz="1417" kern="0" dirty="0">
                <a:solidFill>
                  <a:srgbClr val="000000"/>
                </a:solidFill>
                <a:latin typeface="Times New Roman" pitchFamily="65" charset="-122"/>
                <a:ea typeface="宋体" pitchFamily="65" charset="-122"/>
              </a:rPr>
              <a:t>场、1227广场、白土坝、西华师大周边、白马湖水街等区域,都有很多人摆地摊。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材料五:在肯定“地摊经济”带来利好的同时,也不能忽视传统地摊经营的问题和弊端,如城市交通、卫生</a:t>
            </a:r>
            <a:br>
              <a:rPr dirty="0"/>
            </a:br>
            <a:r>
              <a:rPr lang="zh-CN" altLang="en-US" sz="1417" kern="0" dirty="0">
                <a:solidFill>
                  <a:srgbClr val="000000"/>
                </a:solidFill>
                <a:latin typeface="Times New Roman" pitchFamily="65" charset="-122"/>
                <a:ea typeface="宋体" pitchFamily="65" charset="-122"/>
              </a:rPr>
              <a:t>环境、食品安全、商品质量、经营资质以及人们的刻板印象和心理排斥等等。各地应在规范管理、科学</a:t>
            </a:r>
            <a:br>
              <a:rPr dirty="0"/>
            </a:br>
            <a:r>
              <a:rPr lang="zh-CN" altLang="en-US" sz="1417" kern="0" dirty="0">
                <a:solidFill>
                  <a:srgbClr val="000000"/>
                </a:solidFill>
                <a:latin typeface="Times New Roman" pitchFamily="65" charset="-122"/>
                <a:ea typeface="宋体" pitchFamily="65" charset="-122"/>
              </a:rPr>
              <a:t>引导上多“花心思”“想办法”,使其尽快适应和满足现今城市建设发展需求,加速成长为新“地摊经</a:t>
            </a:r>
            <a:br>
              <a:rPr dirty="0"/>
            </a:br>
            <a:r>
              <a:rPr lang="zh-CN" altLang="en-US" sz="1417" kern="0" dirty="0">
                <a:solidFill>
                  <a:srgbClr val="000000"/>
                </a:solidFill>
                <a:latin typeface="Times New Roman" pitchFamily="65" charset="-122"/>
                <a:ea typeface="宋体" pitchFamily="65" charset="-122"/>
              </a:rPr>
              <a:t>济”和新的经济增长点。</a:t>
            </a:r>
            <a:endParaRPr lang="zh-CN" altLang="en-US" dirty="0"/>
          </a:p>
          <a:p>
            <a:pPr marL="0" indent="0" algn="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(材料综合选自新浪网、人民网、搜狐网等)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(1)请概括以上材料的主要内容。(不超过30个字)(4分)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(2)请结合材料,从管理者与经营者的角度谈谈你对促进“地摊经济”健康有序发展的建议。(4分)</a:t>
            </a:r>
            <a:endParaRPr lang="zh-CN" altLang="en-US" dirty="0"/>
          </a:p>
        </p:txBody>
      </p:sp>
    </p:spTree>
    <p:custDataLst>
      <p:custData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28594"/>
            <a:ext cx="8505000" cy="15983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(1)八年级男生最希望家长关注他们的兴趣爱好或特长,其次是身体健康,再次是心理状况。八年级</a:t>
            </a:r>
            <a:br>
              <a:rPr dirty="0"/>
            </a:br>
            <a:r>
              <a:rPr lang="zh-CN" altLang="en-US" sz="1417" kern="0" dirty="0">
                <a:solidFill>
                  <a:srgbClr val="000000"/>
                </a:solidFill>
                <a:latin typeface="Times New Roman" pitchFamily="65" charset="-122"/>
                <a:ea typeface="宋体" pitchFamily="65" charset="-122"/>
              </a:rPr>
              <a:t>女生最希望家长关注她们的兴趣爱好或特长,其次是心理状况,再次是身体健康。(2)同:八年级男生女生都</a:t>
            </a:r>
            <a:br>
              <a:rPr dirty="0"/>
            </a:br>
            <a:r>
              <a:rPr lang="zh-CN" altLang="en-US" sz="1417" kern="0" dirty="0">
                <a:solidFill>
                  <a:srgbClr val="000000"/>
                </a:solidFill>
                <a:latin typeface="Times New Roman" pitchFamily="65" charset="-122"/>
                <a:ea typeface="宋体" pitchFamily="65" charset="-122"/>
              </a:rPr>
              <a:t>最希望父母多关注他们的兴趣爱好或特长,对身体健康和心理状况方面渴望的关注度相对较低。异:在身</a:t>
            </a:r>
            <a:br>
              <a:rPr dirty="0"/>
            </a:br>
            <a:r>
              <a:rPr lang="zh-CN" altLang="en-US" sz="1417" kern="0" dirty="0">
                <a:solidFill>
                  <a:srgbClr val="000000"/>
                </a:solidFill>
                <a:latin typeface="Times New Roman" pitchFamily="65" charset="-122"/>
                <a:ea typeface="宋体" pitchFamily="65" charset="-122"/>
              </a:rPr>
              <a:t>体和心理这两方面中,八年级男生更希望家长多关心他们的身体,而八年级女生更希望家长多关心其心理</a:t>
            </a:r>
            <a:br>
              <a:rPr dirty="0"/>
            </a:br>
            <a:r>
              <a:rPr lang="zh-CN" altLang="en-US" sz="1417" kern="0" dirty="0">
                <a:solidFill>
                  <a:srgbClr val="000000"/>
                </a:solidFill>
                <a:latin typeface="Times New Roman" pitchFamily="65" charset="-122"/>
                <a:ea typeface="宋体" pitchFamily="65" charset="-122"/>
              </a:rPr>
              <a:t>状况。</a:t>
            </a:r>
            <a:endParaRPr lang="zh-CN" altLang="en-US" dirty="0"/>
          </a:p>
        </p:txBody>
      </p:sp>
      <p:sp>
        <p:nvSpPr>
          <p:cNvPr id="3" name="TextBox 2"/>
          <p:cNvSpPr txBox="1"/>
          <p:nvPr/>
        </p:nvSpPr>
        <p:spPr>
          <a:xfrm>
            <a:off x="720000" y="2687411"/>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本题考查学生对图表的分析与概述能力。分别将男生和女生各自的三项数据加以比对,概括得出</a:t>
            </a:r>
            <a:br>
              <a:rPr dirty="0"/>
            </a:br>
            <a:r>
              <a:rPr lang="zh-CN" altLang="en-US" sz="1417" kern="0" dirty="0">
                <a:solidFill>
                  <a:srgbClr val="000000"/>
                </a:solidFill>
                <a:latin typeface="Times New Roman" pitchFamily="65" charset="-122"/>
                <a:ea typeface="宋体" pitchFamily="65" charset="-122"/>
              </a:rPr>
              <a:t>(1)的答案。将男生和女生的各项数据一一比对,概括得出(2)的答案。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16112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(1)“地摊经济”有助于解决中国就业问题(有助于中国经济复苏),(2分)但需对它加强管理和引</a:t>
            </a:r>
            <a:br>
              <a:rPr dirty="0"/>
            </a:br>
            <a:r>
              <a:rPr lang="zh-CN" altLang="en-US" sz="1417" kern="0" dirty="0">
                <a:solidFill>
                  <a:srgbClr val="000000"/>
                </a:solidFill>
                <a:latin typeface="Times New Roman" pitchFamily="65" charset="-122"/>
                <a:ea typeface="宋体" pitchFamily="65" charset="-122"/>
              </a:rPr>
              <a:t>导。(2分)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(2)管理者:出台相应的管理法规,为经营“定规矩”;划定经营地点和时间段,不影响城市交通和环境卫生;</a:t>
            </a:r>
            <a:br>
              <a:rPr dirty="0"/>
            </a:br>
            <a:r>
              <a:rPr lang="zh-CN" altLang="en-US" sz="1417" kern="0" dirty="0">
                <a:solidFill>
                  <a:srgbClr val="000000"/>
                </a:solidFill>
                <a:latin typeface="Times New Roman" pitchFamily="65" charset="-122"/>
                <a:ea typeface="宋体" pitchFamily="65" charset="-122"/>
              </a:rPr>
              <a:t>监管部门加强监管;审慎执法、人性执法等。(2分)经营者:商家摊贩应自觉遵守管理法规;主动配合主管部</a:t>
            </a:r>
            <a:br>
              <a:rPr dirty="0"/>
            </a:br>
            <a:r>
              <a:rPr lang="zh-CN" altLang="en-US" sz="1417" kern="0" dirty="0">
                <a:solidFill>
                  <a:srgbClr val="000000"/>
                </a:solidFill>
                <a:latin typeface="Times New Roman" pitchFamily="65" charset="-122"/>
                <a:ea typeface="宋体" pitchFamily="65" charset="-122"/>
              </a:rPr>
              <a:t>门的管理;诚信经营,保证商品质量;创新经营方式,持续长久经营等。(2分)(每个角度答对两点即可)</a:t>
            </a:r>
            <a:endParaRPr lang="zh-CN" altLang="en-US" dirty="0"/>
          </a:p>
        </p:txBody>
      </p:sp>
      <p:sp>
        <p:nvSpPr>
          <p:cNvPr id="3" name="TextBox 2"/>
          <p:cNvSpPr txBox="1"/>
          <p:nvPr/>
        </p:nvSpPr>
        <p:spPr>
          <a:xfrm>
            <a:off x="720000" y="2555875"/>
            <a:ext cx="8505000" cy="226549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(1)本题考查对文字材料的整合、概括能力。首先,应通读各则材料,材料一阐释了“地摊经济”的</a:t>
            </a:r>
            <a:br>
              <a:rPr dirty="0"/>
            </a:br>
            <a:r>
              <a:rPr lang="zh-CN" altLang="en-US" sz="1417" kern="0" dirty="0">
                <a:solidFill>
                  <a:srgbClr val="000000"/>
                </a:solidFill>
                <a:latin typeface="Times New Roman" pitchFamily="65" charset="-122"/>
                <a:ea typeface="宋体" pitchFamily="65" charset="-122"/>
              </a:rPr>
              <a:t>含义,揭示其解决就业压力的优点;材料二强调了“地摊经济”在解决就业方面的作用;材料三指出了各地</a:t>
            </a:r>
            <a:br>
              <a:rPr dirty="0"/>
            </a:br>
            <a:r>
              <a:rPr lang="zh-CN" altLang="en-US" sz="1417" kern="0" dirty="0">
                <a:solidFill>
                  <a:srgbClr val="000000"/>
                </a:solidFill>
                <a:latin typeface="Times New Roman" pitchFamily="65" charset="-122"/>
                <a:ea typeface="宋体" pitchFamily="65" charset="-122"/>
              </a:rPr>
              <a:t>“地摊经济”的发展现状;材料四指明了“地摊经济”纾民生之困,以烟火气抚人心的积极作用;材料五点</a:t>
            </a:r>
            <a:br>
              <a:rPr dirty="0"/>
            </a:br>
            <a:r>
              <a:rPr lang="zh-CN" altLang="en-US" sz="1417" kern="0" dirty="0">
                <a:solidFill>
                  <a:srgbClr val="000000"/>
                </a:solidFill>
                <a:latin typeface="Times New Roman" pitchFamily="65" charset="-122"/>
                <a:ea typeface="宋体" pitchFamily="65" charset="-122"/>
              </a:rPr>
              <a:t>出“地摊经济”的问题和弊端。然后,将各材料要点进行整合,要注意题干中“不超过30个字”的限制。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(2)本题考查对材料内容概括和再运用的能力。解答本题,可结合材料中所涉及的关于“地摊”经营与管</a:t>
            </a:r>
            <a:br>
              <a:rPr dirty="0"/>
            </a:br>
            <a:r>
              <a:rPr lang="zh-CN" altLang="en-US" sz="1417" kern="0" dirty="0">
                <a:solidFill>
                  <a:srgbClr val="000000"/>
                </a:solidFill>
                <a:latin typeface="Times New Roman" pitchFamily="65" charset="-122"/>
                <a:ea typeface="宋体" pitchFamily="65" charset="-122"/>
              </a:rPr>
              <a:t>理中出现的弊端,选择从“城市交通、卫生环境、食品安全、商品质量、经营资质、人们的刻板印象和</a:t>
            </a:r>
            <a:br>
              <a:rPr dirty="0"/>
            </a:br>
            <a:r>
              <a:rPr lang="zh-CN" altLang="en-US" sz="1417" kern="0" dirty="0">
                <a:solidFill>
                  <a:srgbClr val="000000"/>
                </a:solidFill>
                <a:latin typeface="Times New Roman" pitchFamily="65" charset="-122"/>
                <a:ea typeface="宋体" pitchFamily="65" charset="-122"/>
              </a:rPr>
              <a:t>心理排斥”等方面消除弊端、优化发展提出建议。</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10217"/>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易错警示</a:t>
            </a:r>
            <a:r>
              <a:rPr lang="zh-CN" altLang="en-US" sz="1417" kern="0" dirty="0">
                <a:solidFill>
                  <a:srgbClr val="000000"/>
                </a:solidFill>
                <a:latin typeface="Times New Roman" pitchFamily="65" charset="-122"/>
                <a:ea typeface="宋体" pitchFamily="65" charset="-122"/>
              </a:rPr>
              <a:t>　要针对促进“地摊经济”健康有序发展提出建议,一定要有针对性、预期性和可行性,不能是</a:t>
            </a:r>
            <a:br>
              <a:rPr dirty="0"/>
            </a:br>
            <a:r>
              <a:rPr lang="zh-CN" altLang="en-US" sz="1417" kern="0" dirty="0">
                <a:solidFill>
                  <a:srgbClr val="000000"/>
                </a:solidFill>
                <a:latin typeface="Times New Roman" pitchFamily="65" charset="-122"/>
                <a:ea typeface="宋体" pitchFamily="65" charset="-122"/>
              </a:rPr>
              <a:t>空洞的口号,也不能是简单的“以罚代管”。</a:t>
            </a:r>
            <a:endParaRPr lang="zh-CN" altLang="en-US" dirty="0"/>
          </a:p>
        </p:txBody>
      </p:sp>
    </p:spTree>
    <p:custDataLst>
      <p:custData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0553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(2019江苏苏州,4)阅读下面的材料,回答问题。(4分)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4月26日,麦肯锡发布了基于银联交易数据做参考的《中国奢侈品报告2019》,以下是其中的两张图表。</a:t>
            </a:r>
            <a:endParaRPr lang="zh-CN" altLang="en-US" dirty="0"/>
          </a:p>
          <a:p>
            <a:pPr marL="0" indent="0" eaLnBrk="0" latinLnBrk="1" hangingPunct="0">
              <a:lnSpc>
                <a:spcPct val="150000"/>
              </a:lnSpc>
              <a:spcBef>
                <a:spcPts val="141"/>
              </a:spcBef>
              <a:buNone/>
            </a:pPr>
            <a:r>
              <a:rPr lang="zh-CN" altLang="en-US" sz="8818" kern="0" spc="11356" dirty="0">
                <a:solidFill>
                  <a:srgbClr val="000000"/>
                </a:solidFill>
                <a:latin typeface="Times New Roman" pitchFamily="65" charset="-122"/>
                <a:ea typeface="宋体" pitchFamily="65" charset="-122"/>
              </a:rPr>
              <a:t> </a:t>
            </a:r>
            <a:endParaRPr lang="zh-CN" altLang="en-US" dirty="0"/>
          </a:p>
        </p:txBody>
      </p:sp>
      <p:pic>
        <p:nvPicPr>
          <p:cNvPr id="3" name="图片 3" descr="textimage24.jpeg"/>
          <p:cNvPicPr>
            <a:picLocks noChangeAspect="1"/>
          </p:cNvPicPr>
          <p:nvPr/>
        </p:nvPicPr>
        <p:blipFill>
          <a:blip r:embed="rId4"/>
          <a:stretch>
            <a:fillRect/>
          </a:stretch>
        </p:blipFill>
        <p:spPr>
          <a:xfrm>
            <a:off x="3357554" y="1975342"/>
            <a:ext cx="2571768" cy="2437921"/>
          </a:xfrm>
          <a:prstGeom prst="rect">
            <a:avLst/>
          </a:prstGeom>
        </p:spPr>
      </p:pic>
      <p:sp>
        <p:nvSpPr>
          <p:cNvPr id="4" name="TextBox 2"/>
          <p:cNvSpPr txBox="1"/>
          <p:nvPr/>
        </p:nvSpPr>
        <p:spPr>
          <a:xfrm>
            <a:off x="720000" y="4484701"/>
            <a:ext cx="8505000" cy="289823"/>
          </a:xfrm>
          <a:prstGeom prst="rect">
            <a:avLst/>
          </a:prstGeom>
          <a:noFill/>
        </p:spPr>
        <p:txBody>
          <a:bodyPr wrap="square" lIns="0" tIns="0" rIns="0" bIns="0" rtlCol="0">
            <a:spAutoFit/>
          </a:bodyPr>
          <a:lstStyle/>
          <a:p>
            <a:pPr marL="0" indent="0" algn="ctr"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图一　全球个人奢侈品消费市场变化趋势(单位:十亿元)</a:t>
            </a:r>
            <a:endParaRPr lang="zh-CN" altLang="en-US" dirty="0"/>
          </a:p>
        </p:txBody>
      </p:sp>
    </p:spTree>
    <p:custDataLst>
      <p:custData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8596" y="1055677"/>
            <a:ext cx="8505000" cy="272170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8818" kern="0" spc="31006" dirty="0">
                <a:solidFill>
                  <a:srgbClr val="000000"/>
                </a:solidFill>
                <a:latin typeface="Times New Roman" pitchFamily="65" charset="-122"/>
                <a:ea typeface="宋体" pitchFamily="65" charset="-122"/>
              </a:rPr>
              <a:t> </a:t>
            </a:r>
            <a:endParaRPr lang="zh-CN" altLang="en-US" dirty="0"/>
          </a:p>
          <a:p>
            <a:pPr marL="0" indent="0" algn="ctr"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图二　各年龄段奢侈品消费者总数及年度消费额</a:t>
            </a:r>
            <a:endParaRPr lang="zh-CN" altLang="en-US" dirty="0"/>
          </a:p>
        </p:txBody>
      </p:sp>
      <p:pic>
        <p:nvPicPr>
          <p:cNvPr id="3" name="图片 3" descr="textimage25.jpeg"/>
          <p:cNvPicPr>
            <a:picLocks noChangeAspect="1"/>
          </p:cNvPicPr>
          <p:nvPr/>
        </p:nvPicPr>
        <p:blipFill>
          <a:blip r:embed="rId4"/>
          <a:stretch>
            <a:fillRect/>
          </a:stretch>
        </p:blipFill>
        <p:spPr>
          <a:xfrm>
            <a:off x="2423208" y="1171420"/>
            <a:ext cx="4490186" cy="2156304"/>
          </a:xfrm>
          <a:prstGeom prst="rect">
            <a:avLst/>
          </a:prstGeom>
        </p:spPr>
      </p:pic>
    </p:spTree>
    <p:custDataLst>
      <p:custData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45040" y="1045498"/>
            <a:ext cx="8505000" cy="420050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美国《华盛顿邮报》最近评选出十大奢侈品,它们是: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①生命的觉悟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②一颗自由、喜悦与充满爱的心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③走遍天下的气魄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④回归自然,有与大自然连接的能力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⑤安稳而平和的睡眠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⑥享受真正属于自己的空间与时间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⑦彼此深爱的灵魂伴侣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⑧任何时候都有真正懂你的人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⑨身体健康,内心富有</a:t>
            </a:r>
            <a:endParaRPr lang="en-US" altLang="zh-CN" sz="1417" kern="0" dirty="0">
              <a:solidFill>
                <a:srgbClr val="000000"/>
              </a:solidFill>
              <a:latin typeface="Times New Roman" pitchFamily="65" charset="-122"/>
              <a:ea typeface="宋体" pitchFamily="65" charset="-122"/>
            </a:endParaRPr>
          </a:p>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⑩能感染并点燃他人的希望</a:t>
            </a:r>
          </a:p>
          <a:p>
            <a:pPr marL="0" indent="0" eaLnBrk="0" latinLnBrk="1" hangingPunct="0">
              <a:lnSpc>
                <a:spcPct val="150000"/>
              </a:lnSpc>
              <a:spcBef>
                <a:spcPts val="141"/>
              </a:spcBef>
              <a:buNone/>
            </a:pPr>
            <a:endParaRPr lang="zh-CN" altLang="en-US" dirty="0"/>
          </a:p>
        </p:txBody>
      </p:sp>
      <p:sp>
        <p:nvSpPr>
          <p:cNvPr id="3" name="TextBox 2"/>
          <p:cNvSpPr txBox="1"/>
          <p:nvPr/>
        </p:nvSpPr>
        <p:spPr>
          <a:xfrm>
            <a:off x="720000" y="755675"/>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a:t>
            </a:r>
            <a:endParaRPr lang="zh-CN" altLang="en-US" dirty="0"/>
          </a:p>
        </p:txBody>
      </p:sp>
    </p:spTree>
    <p:custDataLst>
      <p:custData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629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(1)概括材料一中两张图表的主要信息。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(2)综合材料一与材料二的内容,写出自己的观点。</a:t>
            </a:r>
            <a:endParaRPr lang="zh-CN" altLang="en-US" dirty="0"/>
          </a:p>
        </p:txBody>
      </p:sp>
      <p:sp>
        <p:nvSpPr>
          <p:cNvPr id="3" name="TextBox 2"/>
          <p:cNvSpPr txBox="1"/>
          <p:nvPr/>
        </p:nvSpPr>
        <p:spPr>
          <a:xfrm>
            <a:off x="720000" y="2170450"/>
            <a:ext cx="8505000" cy="956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(1)图一:自2012年以来全球奢侈品市场的增幅一半来自中国;预计到2025年,中国还会保持这样的增</a:t>
            </a:r>
            <a:br>
              <a:rPr dirty="0"/>
            </a:br>
            <a:r>
              <a:rPr lang="zh-CN" altLang="en-US" sz="1417" kern="0" dirty="0">
                <a:solidFill>
                  <a:srgbClr val="000000"/>
                </a:solidFill>
                <a:latin typeface="Times New Roman" pitchFamily="65" charset="-122"/>
                <a:ea typeface="宋体" pitchFamily="65" charset="-122"/>
              </a:rPr>
              <a:t>长态势。图二:“80后”是中国奢侈品消费的主力军。(2分)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(2)(示例)在享受物质生活的同时,也要追求内心的丰富和精神的健康。(2分)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26549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(1)本题考查图表概括的能力。从材料一题干和图一、图二的标题可知两幅图表是关于2019年中</a:t>
            </a:r>
            <a:br>
              <a:rPr dirty="0"/>
            </a:br>
            <a:r>
              <a:rPr lang="zh-CN" altLang="en-US" sz="1417" kern="0" dirty="0">
                <a:solidFill>
                  <a:srgbClr val="000000"/>
                </a:solidFill>
                <a:latin typeface="Times New Roman" pitchFamily="65" charset="-122"/>
                <a:ea typeface="宋体" pitchFamily="65" charset="-122"/>
              </a:rPr>
              <a:t>国消费者奢侈品消费的报告。分析数据可知,2018年,中国奢侈品市场规模为7 700亿元,占比32%。按照其</a:t>
            </a:r>
            <a:br>
              <a:rPr dirty="0"/>
            </a:br>
            <a:r>
              <a:rPr lang="zh-CN" altLang="en-US" sz="1417" kern="0" dirty="0">
                <a:solidFill>
                  <a:srgbClr val="000000"/>
                </a:solidFill>
                <a:latin typeface="Times New Roman" pitchFamily="65" charset="-122"/>
                <a:ea typeface="宋体" pitchFamily="65" charset="-122"/>
              </a:rPr>
              <a:t>趋势,预计2025年,中国奢侈品市场规模将会持续扩大,达到12 270亿元。图二显示,2018年,80后消费者总数</a:t>
            </a:r>
            <a:br>
              <a:rPr dirty="0"/>
            </a:br>
            <a:r>
              <a:rPr lang="zh-CN" altLang="en-US" sz="1417" kern="0" dirty="0">
                <a:solidFill>
                  <a:srgbClr val="000000"/>
                </a:solidFill>
                <a:latin typeface="Times New Roman" pitchFamily="65" charset="-122"/>
                <a:ea typeface="宋体" pitchFamily="65" charset="-122"/>
              </a:rPr>
              <a:t>约为1 020万人,占比高达43%。而在奢侈品消费总额上,80后也是居高不下,占比达54%,可见,无论是从消</a:t>
            </a:r>
            <a:br>
              <a:rPr dirty="0"/>
            </a:br>
            <a:r>
              <a:rPr lang="zh-CN" altLang="en-US" sz="1417" kern="0" dirty="0">
                <a:solidFill>
                  <a:srgbClr val="000000"/>
                </a:solidFill>
                <a:latin typeface="Times New Roman" pitchFamily="65" charset="-122"/>
                <a:ea typeface="宋体" pitchFamily="65" charset="-122"/>
              </a:rPr>
              <a:t>费者规模还是从消费总额来看,80后都是奢侈品消费的主力军。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(2)本题考查学生提炼概括信息的能力。美国《华盛顿邮报》评选出的十大奢侈品,无一与名利财富有关,</a:t>
            </a:r>
            <a:br>
              <a:rPr dirty="0"/>
            </a:br>
            <a:r>
              <a:rPr lang="zh-CN" altLang="en-US" sz="1417" kern="0" dirty="0">
                <a:solidFill>
                  <a:srgbClr val="000000"/>
                </a:solidFill>
                <a:latin typeface="Times New Roman" pitchFamily="65" charset="-122"/>
                <a:ea typeface="宋体" pitchFamily="65" charset="-122"/>
              </a:rPr>
              <a:t>更强调精神世界的丰盈。表述观点时一定要紧扣材料内容。</a:t>
            </a:r>
            <a:endParaRPr lang="zh-CN" altLang="en-US" dirty="0"/>
          </a:p>
        </p:txBody>
      </p:sp>
    </p:spTree>
    <p:custDataLst>
      <p:custData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27577"/>
            <a:ext cx="8505000" cy="319677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(2018四川绵阳,12)立德中学开展“保护环境——从垃圾分类开始”主题活动,下面是同学们搜集的相关</a:t>
            </a:r>
            <a:br>
              <a:rPr dirty="0"/>
            </a:br>
            <a:r>
              <a:rPr lang="zh-CN" altLang="en-US" sz="1417" kern="0" dirty="0">
                <a:solidFill>
                  <a:srgbClr val="000000"/>
                </a:solidFill>
                <a:latin typeface="Times New Roman" pitchFamily="65" charset="-122"/>
                <a:ea typeface="宋体" pitchFamily="65" charset="-122"/>
              </a:rPr>
              <a:t>材料。(11分)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    目前,我国许多城市的垃圾分类标准不够具体,分类回收的垃圾桶也不统一,“混装”“混运”</a:t>
            </a:r>
            <a:br>
              <a:rPr dirty="0"/>
            </a:br>
            <a:r>
              <a:rPr lang="zh-CN" altLang="en-US" sz="1417" kern="0" dirty="0">
                <a:solidFill>
                  <a:srgbClr val="000000"/>
                </a:solidFill>
                <a:latin typeface="Times New Roman" pitchFamily="65" charset="-122"/>
                <a:ea typeface="宋体" pitchFamily="65" charset="-122"/>
              </a:rPr>
              <a:t>现象严重,导致终端处理成本大大增加。而且垃圾终端处理多为就近填埋,这不仅会占用大量的土地,还会</a:t>
            </a:r>
            <a:br>
              <a:rPr dirty="0"/>
            </a:br>
            <a:r>
              <a:rPr lang="zh-CN" altLang="en-US" sz="1417" kern="0" dirty="0">
                <a:solidFill>
                  <a:srgbClr val="000000"/>
                </a:solidFill>
                <a:latin typeface="Times New Roman" pitchFamily="65" charset="-122"/>
                <a:ea typeface="宋体" pitchFamily="65" charset="-122"/>
              </a:rPr>
              <a:t>严重污染土地及水源。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[材料二]    下图是初三(8)班同学绘制的“生活垃圾分类处理流程图”。</a:t>
            </a:r>
            <a:endParaRPr lang="zh-CN" altLang="en-US" dirty="0"/>
          </a:p>
          <a:p>
            <a:pPr marL="0" indent="0" eaLnBrk="0" latinLnBrk="1" hangingPunct="0">
              <a:lnSpc>
                <a:spcPct val="150000"/>
              </a:lnSpc>
              <a:spcBef>
                <a:spcPts val="141"/>
              </a:spcBef>
              <a:buNone/>
            </a:pPr>
            <a:r>
              <a:rPr lang="zh-CN" altLang="en-US" sz="5846" kern="0" spc="29778" dirty="0">
                <a:solidFill>
                  <a:srgbClr val="000000"/>
                </a:solidFill>
                <a:latin typeface="Times New Roman" pitchFamily="65" charset="-122"/>
                <a:ea typeface="宋体" pitchFamily="65" charset="-122"/>
              </a:rPr>
              <a:t> </a:t>
            </a:r>
            <a:endParaRPr lang="zh-CN" altLang="en-US" dirty="0"/>
          </a:p>
        </p:txBody>
      </p:sp>
      <p:pic>
        <p:nvPicPr>
          <p:cNvPr id="3" name="图片 3" descr="textimage26.jpeg"/>
          <p:cNvPicPr>
            <a:picLocks noChangeAspect="1"/>
          </p:cNvPicPr>
          <p:nvPr/>
        </p:nvPicPr>
        <p:blipFill>
          <a:blip r:embed="rId4" cstate="print"/>
          <a:stretch>
            <a:fillRect/>
          </a:stretch>
        </p:blipFill>
        <p:spPr>
          <a:xfrm>
            <a:off x="2071670" y="3208353"/>
            <a:ext cx="4524374" cy="1562100"/>
          </a:xfrm>
          <a:prstGeom prst="rect">
            <a:avLst/>
          </a:prstGeom>
        </p:spPr>
      </p:pic>
    </p:spTree>
    <p:custDataLst>
      <p:custData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328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    许多国家在垃圾处理方面取得了一些成效。如美国在上世纪70年代就制定了《资源复原法》</a:t>
            </a:r>
            <a:br>
              <a:rPr dirty="0"/>
            </a:br>
            <a:r>
              <a:rPr lang="zh-CN" altLang="en-US" sz="1417" kern="0" dirty="0">
                <a:solidFill>
                  <a:srgbClr val="000000"/>
                </a:solidFill>
                <a:latin typeface="Times New Roman" pitchFamily="65" charset="-122"/>
                <a:ea typeface="宋体" pitchFamily="65" charset="-122"/>
              </a:rPr>
              <a:t>《固体废弃物处置法》等法律法规,并严格执行;日本在各个学段均开设专门的环境教育课程,每年都会组</a:t>
            </a:r>
            <a:br>
              <a:rPr dirty="0"/>
            </a:br>
            <a:r>
              <a:rPr lang="zh-CN" altLang="en-US" sz="1417" kern="0" dirty="0">
                <a:solidFill>
                  <a:srgbClr val="000000"/>
                </a:solidFill>
                <a:latin typeface="Times New Roman" pitchFamily="65" charset="-122"/>
                <a:ea typeface="宋体" pitchFamily="65" charset="-122"/>
              </a:rPr>
              <a:t>织小学阶段的学生参观垃圾处理厂;英国每个家庭都有三个颜色不同的垃圾桶,环卫部门的垃圾车也相应</a:t>
            </a:r>
            <a:br>
              <a:rPr dirty="0"/>
            </a:br>
            <a:r>
              <a:rPr lang="zh-CN" altLang="en-US" sz="1417" kern="0" dirty="0">
                <a:solidFill>
                  <a:srgbClr val="000000"/>
                </a:solidFill>
                <a:latin typeface="Times New Roman" pitchFamily="65" charset="-122"/>
                <a:ea typeface="宋体" pitchFamily="65" charset="-122"/>
              </a:rPr>
              <a:t>分成三种颜色,回收垃圾时三辆车同时工作。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(1)请根据材料一的内容,概括我国目前垃圾处理方式带来的弊端。(3分)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(2)请介绍材料二中的流程图,要求内容完整,表述准确,语言连贯。不超过80个字。(5分)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(3)请根据材料三的内容,谈谈国外在垃圾处理方面给予我们哪些启示。(3分)</a:t>
            </a:r>
            <a:endParaRPr lang="zh-CN" altLang="en-US" dirty="0"/>
          </a:p>
        </p:txBody>
      </p:sp>
      <p:sp>
        <p:nvSpPr>
          <p:cNvPr id="3" name="TextBox 2"/>
          <p:cNvSpPr txBox="1"/>
          <p:nvPr/>
        </p:nvSpPr>
        <p:spPr>
          <a:xfrm>
            <a:off x="720000" y="3364804"/>
            <a:ext cx="8505000" cy="1334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(1)①增加垃圾处理成本　②占用大量土地　③污染环境(或污染土地与水源)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(2)生活垃圾分为四类。其中对餐厨垃圾可作资源化处理——用于“供热或发电”或“堆肥回用”;大件</a:t>
            </a:r>
            <a:br>
              <a:rPr dirty="0"/>
            </a:br>
            <a:r>
              <a:rPr lang="zh-CN" altLang="en-US" sz="1417" kern="0" dirty="0">
                <a:solidFill>
                  <a:srgbClr val="000000"/>
                </a:solidFill>
                <a:latin typeface="Times New Roman" pitchFamily="65" charset="-122"/>
                <a:ea typeface="宋体" pitchFamily="65" charset="-122"/>
              </a:rPr>
              <a:t>垃圾与可回收垃圾回收后再利用;其他垃圾通过转运站集中处理。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(3)①加强立法与监管　②及早进行环保教育并纳入课程　③注重分类投放和回收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4624"/>
            <a:ext cx="8505000" cy="1661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(1)材料一共有两句话,根据要求,抓住句中关键词语概括即可。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(2)阅读流程图,按照从左到右、由上而下的顺序,将方框中的文字连贯成句。注意不超过80个字的要求。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(3)材料三介绍的是国外在垃圾处理方面取得的成效。材料显示,美国很早就制定并严格执行了垃圾处理</a:t>
            </a:r>
            <a:br>
              <a:rPr dirty="0"/>
            </a:br>
            <a:r>
              <a:rPr lang="zh-CN" altLang="en-US" sz="1417" kern="0" dirty="0">
                <a:solidFill>
                  <a:srgbClr val="000000"/>
                </a:solidFill>
                <a:latin typeface="Times New Roman" pitchFamily="65" charset="-122"/>
                <a:ea typeface="宋体" pitchFamily="65" charset="-122"/>
              </a:rPr>
              <a:t>的相关法律法规;日本学校开设环境教育课程,会组织小学阶段的学生参观垃圾处理厂;英国家庭的垃圾</a:t>
            </a:r>
            <a:br>
              <a:rPr dirty="0"/>
            </a:br>
            <a:r>
              <a:rPr lang="zh-CN" altLang="en-US" sz="1417" kern="0" dirty="0">
                <a:solidFill>
                  <a:srgbClr val="000000"/>
                </a:solidFill>
                <a:latin typeface="Times New Roman" pitchFamily="65" charset="-122"/>
                <a:ea typeface="宋体" pitchFamily="65" charset="-122"/>
              </a:rPr>
              <a:t>桶、环卫部门的垃圾车都分不同颜色,方便垃圾的分类投放与回收。综上,分条概括即可。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47176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(2018娄底,9)欣赏漫画《凿壁偷“光”》,按要求作答。(5分)</a:t>
            </a:r>
            <a:endParaRPr lang="zh-CN" altLang="en-US" dirty="0"/>
          </a:p>
          <a:p>
            <a:pPr marL="0" indent="0" eaLnBrk="0" latinLnBrk="1" hangingPunct="0">
              <a:lnSpc>
                <a:spcPct val="150000"/>
              </a:lnSpc>
              <a:spcBef>
                <a:spcPts val="141"/>
              </a:spcBef>
              <a:buNone/>
            </a:pPr>
            <a:r>
              <a:rPr lang="zh-CN" altLang="en-US" sz="5618" kern="0" spc="9531"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623"/>
              </a:spcBef>
              <a:buNone/>
            </a:pPr>
            <a:r>
              <a:rPr lang="zh-CN" altLang="en-US" sz="1417" kern="0" dirty="0">
                <a:solidFill>
                  <a:srgbClr val="000000"/>
                </a:solidFill>
                <a:latin typeface="Times New Roman" pitchFamily="65" charset="-122"/>
                <a:ea typeface="宋体" pitchFamily="65" charset="-122"/>
              </a:rPr>
              <a:t>(1)请概述漫画的内容。(3分)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(2)请说说漫画的寓意。(2分)</a:t>
            </a:r>
            <a:endParaRPr lang="zh-CN" altLang="en-US" dirty="0"/>
          </a:p>
        </p:txBody>
      </p:sp>
      <p:pic>
        <p:nvPicPr>
          <p:cNvPr id="3" name="图片 3" descr="textimage2.jpeg"/>
          <p:cNvPicPr>
            <a:picLocks noChangeAspect="1"/>
          </p:cNvPicPr>
          <p:nvPr/>
        </p:nvPicPr>
        <p:blipFill>
          <a:blip r:embed="rId4"/>
          <a:stretch>
            <a:fillRect/>
          </a:stretch>
        </p:blipFill>
        <p:spPr>
          <a:xfrm>
            <a:off x="3571868" y="1408251"/>
            <a:ext cx="1844216" cy="1433376"/>
          </a:xfrm>
          <a:prstGeom prst="rect">
            <a:avLst/>
          </a:prstGeom>
        </p:spPr>
      </p:pic>
      <p:sp>
        <p:nvSpPr>
          <p:cNvPr id="4" name="TextBox 2"/>
          <p:cNvSpPr txBox="1"/>
          <p:nvPr/>
        </p:nvSpPr>
        <p:spPr>
          <a:xfrm>
            <a:off x="720000" y="3556007"/>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(1)这是一幅名为《凿壁偷“光”》的漫画。一位学童模样的男孩,用凿子和锤子在墙上凿开一个</a:t>
            </a:r>
            <a:br>
              <a:rPr dirty="0"/>
            </a:br>
            <a:r>
              <a:rPr lang="zh-CN" altLang="en-US" sz="1417" kern="0" dirty="0">
                <a:solidFill>
                  <a:srgbClr val="000000"/>
                </a:solidFill>
                <a:latin typeface="Times New Roman" pitchFamily="65" charset="-122"/>
                <a:ea typeface="宋体" pitchFamily="65" charset="-122"/>
              </a:rPr>
              <a:t>洞后,跪坐在席子上专注地玩手机,并感慨说:信号强多了!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(2)这幅漫画讽刺了当前某些青少年沉溺于网络,挖空心思玩手机的不良现象。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04873"/>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(2020湖北黄冈,15分)语文实践活动。(6分)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(1)看下面几则热点新闻材料,谈谈你对“青年人应该崇拜什么人”这一问题的看法,并说出理由。(4分)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为抗击疫情,84岁的国家卫健委高级别专家组组长、中国工程院院士、著名的呼吸病学专家钟南山一边</a:t>
            </a:r>
            <a:br>
              <a:rPr dirty="0"/>
            </a:br>
            <a:r>
              <a:rPr lang="zh-CN" altLang="en-US" sz="1417" kern="0" dirty="0">
                <a:solidFill>
                  <a:srgbClr val="000000"/>
                </a:solidFill>
                <a:latin typeface="Times New Roman" pitchFamily="65" charset="-122"/>
                <a:ea typeface="宋体" pitchFamily="65" charset="-122"/>
              </a:rPr>
              <a:t>建议公众“不要去武汉”,一边第一时间坐上赴武汉的高铁,奔向防疫第一线。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“在我的心中,我的爸爸就是英雄,就是明星,就是我一生的榜样。”提起父亲,山东威海市城里中学的姜姝</a:t>
            </a:r>
            <a:br>
              <a:rPr dirty="0"/>
            </a:br>
            <a:r>
              <a:rPr lang="zh-CN" altLang="en-US" sz="1417" kern="0" dirty="0">
                <a:solidFill>
                  <a:srgbClr val="000000"/>
                </a:solidFill>
                <a:latin typeface="Times New Roman" pitchFamily="65" charset="-122"/>
                <a:ea typeface="宋体" pitchFamily="65" charset="-122"/>
              </a:rPr>
              <a:t>冰同学总是自豪满满,不仅因为父亲对自己的爱和教育,更因为新冠肺炎暴发后,父亲身披白色战袍逆流而</a:t>
            </a:r>
            <a:br>
              <a:rPr dirty="0"/>
            </a:br>
            <a:r>
              <a:rPr lang="zh-CN" altLang="en-US" sz="1417" kern="0" dirty="0">
                <a:solidFill>
                  <a:srgbClr val="000000"/>
                </a:solidFill>
                <a:latin typeface="Times New Roman" pitchFamily="65" charset="-122"/>
                <a:ea typeface="宋体" pitchFamily="65" charset="-122"/>
              </a:rPr>
              <a:t>上的举动。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疫情暴发后,国内许多明星纷纷携家带口出国避难,国外不少地方还出现了明星扎堆的“盛况”。他们用</a:t>
            </a:r>
            <a:br>
              <a:rPr dirty="0"/>
            </a:br>
            <a:r>
              <a:rPr lang="zh-CN" altLang="en-US" sz="1417" kern="0" dirty="0">
                <a:solidFill>
                  <a:srgbClr val="000000"/>
                </a:solidFill>
                <a:latin typeface="Times New Roman" pitchFamily="65" charset="-122"/>
                <a:ea typeface="宋体" pitchFamily="65" charset="-122"/>
              </a:rPr>
              <a:t>在国内赚的钱在国外惬意地吃着牛排,喝着卡布奇诺,不时还悠闲地发个微博“你们还好吗”。而当疫情</a:t>
            </a:r>
            <a:br>
              <a:rPr dirty="0"/>
            </a:br>
            <a:r>
              <a:rPr lang="zh-CN" altLang="en-US" sz="1417" kern="0" dirty="0">
                <a:solidFill>
                  <a:srgbClr val="000000"/>
                </a:solidFill>
                <a:latin typeface="Times New Roman" pitchFamily="65" charset="-122"/>
                <a:ea typeface="宋体" pitchFamily="65" charset="-122"/>
              </a:rPr>
              <a:t>被基本控制后,他们又纷纷跳了回来,准备继续捞金。</a:t>
            </a:r>
            <a:endParaRPr lang="zh-CN" altLang="en-US" dirty="0"/>
          </a:p>
        </p:txBody>
      </p:sp>
      <p:sp>
        <p:nvSpPr>
          <p:cNvPr id="3" name="TextBox 2"/>
          <p:cNvSpPr txBox="1"/>
          <p:nvPr/>
        </p:nvSpPr>
        <p:spPr>
          <a:xfrm>
            <a:off x="720000" y="919497"/>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考点三　综合运用</a:t>
            </a:r>
          </a:p>
        </p:txBody>
      </p:sp>
    </p:spTree>
    <p:custDataLst>
      <p:custData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54248"/>
            <a:ext cx="8505000" cy="26098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(2)读下面这幅漫画,按要求答题。(2分)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假如你是该班班长,听到了图中老奶奶孙子——小明的话,你想怎样劝说他?请写下你要说的话。</a:t>
            </a:r>
            <a:endParaRPr lang="zh-CN" altLang="en-US" dirty="0"/>
          </a:p>
          <a:p>
            <a:pPr marL="0" indent="0" eaLnBrk="0" latinLnBrk="1" hangingPunct="0">
              <a:lnSpc>
                <a:spcPct val="150000"/>
              </a:lnSpc>
              <a:spcBef>
                <a:spcPts val="141"/>
              </a:spcBef>
              <a:buNone/>
            </a:pPr>
            <a:r>
              <a:rPr lang="zh-CN" altLang="en-US" sz="8361" kern="0" spc="23663" dirty="0">
                <a:solidFill>
                  <a:srgbClr val="000000"/>
                </a:solidFill>
                <a:latin typeface="Times New Roman" pitchFamily="65" charset="-122"/>
                <a:ea typeface="宋体" pitchFamily="65" charset="-122"/>
              </a:rPr>
              <a:t> </a:t>
            </a:r>
            <a:endParaRPr lang="zh-CN" altLang="en-US" dirty="0"/>
          </a:p>
        </p:txBody>
      </p:sp>
      <p:pic>
        <p:nvPicPr>
          <p:cNvPr id="3" name="图片 3" descr="textimage27.jpeg"/>
          <p:cNvPicPr>
            <a:picLocks noChangeAspect="1"/>
          </p:cNvPicPr>
          <p:nvPr/>
        </p:nvPicPr>
        <p:blipFill>
          <a:blip r:embed="rId4"/>
          <a:stretch>
            <a:fillRect/>
          </a:stretch>
        </p:blipFill>
        <p:spPr>
          <a:xfrm>
            <a:off x="2428860" y="2098806"/>
            <a:ext cx="3214710" cy="1814391"/>
          </a:xfrm>
          <a:prstGeom prst="rect">
            <a:avLst/>
          </a:prstGeom>
        </p:spPr>
      </p:pic>
    </p:spTree>
    <p:custDataLst>
      <p:custData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67594" y="1264537"/>
            <a:ext cx="8505000" cy="1648528"/>
          </a:xfrm>
          <a:prstGeom prst="rect">
            <a:avLst/>
          </a:prstGeom>
          <a:noFill/>
        </p:spPr>
        <p:txBody>
          <a:bodyPr wrap="square" lIns="0" tIns="0" rIns="0" bIns="0" rtlCol="0">
            <a:spAutoFit/>
          </a:bodyPr>
          <a:lstStyle/>
          <a:p>
            <a:pPr eaLnBrk="0" latinLnBrk="1" hangingPunct="0">
              <a:lnSpc>
                <a:spcPct val="150000"/>
              </a:lnSpc>
              <a:spcBef>
                <a:spcPts val="2659"/>
              </a:spcBef>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a:t>
            </a:r>
            <a:r>
              <a:rPr lang="en-US" altLang="zh-CN" sz="1417"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我们应该崇拜像钟南山专家、姜姝冰同学父亲一类的专家、医护人员等</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理由是</a:t>
            </a:r>
            <a:r>
              <a:rPr lang="en-US" altLang="zh-CN" sz="1417" kern="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他们把国家利益放在个人利益之上</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心里想的首先是国家、集体、人民。②他们有担当精神</a:t>
            </a:r>
            <a:r>
              <a:rPr lang="en-US" altLang="zh-CN" sz="1417" kern="0" dirty="0">
                <a:solidFill>
                  <a:srgbClr val="000000"/>
                </a:solidFill>
                <a:latin typeface="Times New Roman"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能担当大任。③他们在关键时刻能挺身而出,不顾个人危险。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(2)小明,你不能埋怨奶奶啊。奶奶辛辛苦苦送你上学,你不能把责任推给她,我们要体谅、孝顺老人(或:要</a:t>
            </a:r>
            <a:br>
              <a:rPr dirty="0"/>
            </a:br>
            <a:r>
              <a:rPr lang="zh-CN" altLang="en-US" sz="1417" kern="0" dirty="0">
                <a:solidFill>
                  <a:srgbClr val="000000"/>
                </a:solidFill>
                <a:latin typeface="Times New Roman" pitchFamily="65" charset="-122"/>
                <a:ea typeface="宋体" pitchFamily="65" charset="-122"/>
              </a:rPr>
              <a:t>感谢奶奶)。同时,我们应该学会自立,自己做好自己的事情(或:应该自己背书包)。</a:t>
            </a:r>
            <a:endParaRPr lang="zh-CN" altLang="en-US" dirty="0"/>
          </a:p>
        </p:txBody>
      </p:sp>
    </p:spTree>
    <p:custDataLst>
      <p:custData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06250"/>
            <a:ext cx="8505000" cy="259263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(1)本题考查准确分析表达的能力。先明确自己的观点,再结合材料第一、二段来阐明理由。第一</a:t>
            </a:r>
            <a:br>
              <a:rPr dirty="0"/>
            </a:br>
            <a:r>
              <a:rPr lang="zh-CN" altLang="en-US" sz="1417" kern="0" dirty="0">
                <a:solidFill>
                  <a:srgbClr val="000000"/>
                </a:solidFill>
                <a:latin typeface="Times New Roman" pitchFamily="65" charset="-122"/>
                <a:ea typeface="宋体" pitchFamily="65" charset="-122"/>
              </a:rPr>
              <a:t>段,钟南山院士只身赴武汉,姜姝冰的父亲逆流而上,他们在关键时刻挺身而出,把国家利益置于个人利益,</a:t>
            </a:r>
            <a:br>
              <a:rPr dirty="0"/>
            </a:br>
            <a:r>
              <a:rPr lang="zh-CN" altLang="en-US" sz="1417" kern="0" dirty="0">
                <a:solidFill>
                  <a:srgbClr val="000000"/>
                </a:solidFill>
                <a:latin typeface="Times New Roman" pitchFamily="65" charset="-122"/>
                <a:ea typeface="宋体" pitchFamily="65" charset="-122"/>
              </a:rPr>
              <a:t>甚至生死之上,具有担当精神。第三段是反面事例,可分析其不可取之处,如有些明星,在国家有难时出国避</a:t>
            </a:r>
            <a:br>
              <a:rPr dirty="0"/>
            </a:br>
            <a:r>
              <a:rPr lang="zh-CN" altLang="en-US" sz="1417" kern="0" dirty="0">
                <a:solidFill>
                  <a:srgbClr val="000000"/>
                </a:solidFill>
                <a:latin typeface="Times New Roman" pitchFamily="65" charset="-122"/>
                <a:ea typeface="宋体" pitchFamily="65" charset="-122"/>
              </a:rPr>
              <a:t>难,疫情被基本控制后又马上回国捞金,一心只想到自己的利益。然后对比钟南山院士和姜姝冰的父亲等</a:t>
            </a:r>
            <a:br>
              <a:rPr dirty="0"/>
            </a:br>
            <a:r>
              <a:rPr lang="zh-CN" altLang="en-US" sz="1417" kern="0" dirty="0">
                <a:solidFill>
                  <a:srgbClr val="000000"/>
                </a:solidFill>
                <a:latin typeface="Times New Roman" pitchFamily="65" charset="-122"/>
                <a:ea typeface="宋体" pitchFamily="65" charset="-122"/>
              </a:rPr>
              <a:t>人的做法,综合作答。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(2)本题考查图文转换的能力。观察漫画中的人物特点:奶奶拄着拐杖,背着书包,满头大汗,满脸愧疚;孙子</a:t>
            </a:r>
            <a:br>
              <a:rPr dirty="0"/>
            </a:br>
            <a:r>
              <a:rPr lang="zh-CN" altLang="en-US" sz="1417" kern="0" dirty="0">
                <a:solidFill>
                  <a:srgbClr val="000000"/>
                </a:solidFill>
                <a:latin typeface="Times New Roman" pitchFamily="65" charset="-122"/>
                <a:ea typeface="宋体" pitchFamily="65" charset="-122"/>
              </a:rPr>
              <a:t>理直气壮、振振有词地进行埋怨。答题时,注意要以同辈——班长的口吻进行劝说,内容包括两方面:一是</a:t>
            </a:r>
            <a:br>
              <a:rPr dirty="0"/>
            </a:br>
            <a:r>
              <a:rPr lang="zh-CN" altLang="en-US" sz="1417" kern="0" dirty="0">
                <a:solidFill>
                  <a:srgbClr val="000000"/>
                </a:solidFill>
                <a:latin typeface="Times New Roman" pitchFamily="65" charset="-122"/>
                <a:ea typeface="宋体" pitchFamily="65" charset="-122"/>
              </a:rPr>
              <a:t>不能推卸责任,要体谅、感谢奶奶;二是要独立,自己的书包自己背。</a:t>
            </a:r>
            <a:endParaRPr lang="zh-CN" altLang="en-US" dirty="0"/>
          </a:p>
        </p:txBody>
      </p:sp>
    </p:spTree>
    <p:custDataLst>
      <p:custData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1043707"/>
            <a:ext cx="8505000" cy="337400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(2019安徽,3)校学生会开展“读古诗·长知识”系列活动,请你参与。(13分)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(1)请按要求修改活动通知。(6分)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楷体" panose="02010609060101010101" pitchFamily="49" charset="-122"/>
                <a:ea typeface="楷体" panose="02010609060101010101" pitchFamily="49" charset="-122"/>
              </a:rPr>
              <a:t>通　知</a:t>
            </a:r>
            <a:endParaRPr lang="zh-CN" altLang="en-US" dirty="0">
              <a:latin typeface="楷体" panose="02010609060101010101" pitchFamily="49" charset="-122"/>
              <a:ea typeface="楷体" panose="02010609060101010101" pitchFamily="49" charset="-122"/>
            </a:endParaRPr>
          </a:p>
          <a:p>
            <a:pPr marL="0" indent="0" eaLnBrk="0" latinLnBrk="1" hangingPunct="0">
              <a:lnSpc>
                <a:spcPct val="150000"/>
              </a:lnSpc>
              <a:spcBef>
                <a:spcPts val="141"/>
              </a:spcBef>
              <a:buNone/>
            </a:pPr>
            <a:r>
              <a:rPr lang="zh-CN" altLang="en-US" sz="1417" kern="0" dirty="0">
                <a:solidFill>
                  <a:srgbClr val="000000"/>
                </a:solidFill>
                <a:latin typeface="楷体" panose="02010609060101010101" pitchFamily="49" charset="-122"/>
                <a:ea typeface="楷体" panose="02010609060101010101" pitchFamily="49" charset="-122"/>
              </a:rPr>
              <a:t>各位同学:</a:t>
            </a:r>
            <a:endParaRPr lang="zh-CN" altLang="en-US" dirty="0">
              <a:latin typeface="楷体" panose="02010609060101010101" pitchFamily="49" charset="-122"/>
              <a:ea typeface="楷体" panose="02010609060101010101" pitchFamily="49" charset="-122"/>
            </a:endParaRPr>
          </a:p>
          <a:p>
            <a:pPr marL="0" indent="0" eaLnBrk="0" latinLnBrk="1" hangingPunct="0">
              <a:lnSpc>
                <a:spcPct val="150000"/>
              </a:lnSpc>
              <a:spcBef>
                <a:spcPts val="141"/>
              </a:spcBef>
              <a:buNone/>
            </a:pPr>
            <a:r>
              <a:rPr lang="zh-CN" altLang="en-US" sz="1417" kern="0" dirty="0">
                <a:solidFill>
                  <a:srgbClr val="000000"/>
                </a:solidFill>
                <a:latin typeface="楷体" panose="02010609060101010101" pitchFamily="49" charset="-122"/>
                <a:ea typeface="楷体" panose="02010609060101010101" pitchFamily="49" charset="-122"/>
              </a:rPr>
              <a:t>    为了更好地落实“读古诗·长知识”活动要求,经研究决定,</a:t>
            </a:r>
            <a:r>
              <a:rPr lang="zh-CN" altLang="en-US" sz="1417" u="sng" kern="0" dirty="0">
                <a:solidFill>
                  <a:srgbClr val="000000"/>
                </a:solidFill>
                <a:latin typeface="楷体" panose="02010609060101010101" pitchFamily="49" charset="-122"/>
                <a:ea typeface="楷体" panose="02010609060101010101" pitchFamily="49" charset="-122"/>
              </a:rPr>
              <a:t>将在九年级召开“走进送别诗”专题学习活</a:t>
            </a:r>
            <a:br>
              <a:rPr dirty="0">
                <a:latin typeface="楷体" panose="02010609060101010101" pitchFamily="49" charset="-122"/>
                <a:ea typeface="楷体" panose="02010609060101010101" pitchFamily="49" charset="-122"/>
              </a:rPr>
            </a:br>
            <a:r>
              <a:rPr lang="zh-CN" altLang="en-US" sz="1417" u="sng" kern="0" dirty="0">
                <a:solidFill>
                  <a:srgbClr val="000000"/>
                </a:solidFill>
                <a:latin typeface="楷体" panose="02010609060101010101" pitchFamily="49" charset="-122"/>
                <a:ea typeface="楷体" panose="02010609060101010101" pitchFamily="49" charset="-122"/>
              </a:rPr>
              <a:t>动</a:t>
            </a:r>
            <a:r>
              <a:rPr lang="zh-CN" altLang="en-US" sz="1417" kern="0" dirty="0">
                <a:solidFill>
                  <a:srgbClr val="000000"/>
                </a:solidFill>
                <a:latin typeface="楷体" panose="02010609060101010101" pitchFamily="49" charset="-122"/>
                <a:ea typeface="楷体" panose="02010609060101010101" pitchFamily="49" charset="-122"/>
              </a:rPr>
              <a:t>,请认真整理学过的送别诗,于5月17日下午3点在学校报告厅参加知识竟答活动。</a:t>
            </a:r>
            <a:endParaRPr lang="zh-CN" altLang="en-US" dirty="0">
              <a:latin typeface="楷体" panose="02010609060101010101" pitchFamily="49" charset="-122"/>
              <a:ea typeface="楷体" panose="02010609060101010101" pitchFamily="49" charset="-122"/>
            </a:endParaRPr>
          </a:p>
          <a:p>
            <a:pPr marL="0" indent="0" algn="r" eaLnBrk="0" latinLnBrk="1" hangingPunct="0">
              <a:lnSpc>
                <a:spcPct val="150000"/>
              </a:lnSpc>
              <a:spcBef>
                <a:spcPts val="141"/>
              </a:spcBef>
              <a:buNone/>
            </a:pPr>
            <a:r>
              <a:rPr lang="zh-CN" altLang="en-US" sz="1417" kern="0" dirty="0">
                <a:solidFill>
                  <a:srgbClr val="000000"/>
                </a:solidFill>
                <a:latin typeface="楷体" panose="02010609060101010101" pitchFamily="49" charset="-122"/>
                <a:ea typeface="楷体" panose="02010609060101010101" pitchFamily="49" charset="-122"/>
              </a:rPr>
              <a:t>2019年5月8日　    </a:t>
            </a:r>
            <a:endParaRPr lang="zh-CN" altLang="en-US" dirty="0">
              <a:latin typeface="楷体" panose="02010609060101010101" pitchFamily="49" charset="-122"/>
              <a:ea typeface="楷体" panose="02010609060101010101" pitchFamily="49"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①通知中有错别字的词语是“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”,正确写法是“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②画线句子有语病,请提出修改意见。(2分)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③通知的格式有一处</a:t>
            </a:r>
            <a:r>
              <a:rPr lang="zh-CN" altLang="en-US" sz="1417" u="sng" kern="0" dirty="0">
                <a:solidFill>
                  <a:srgbClr val="000000"/>
                </a:solidFill>
                <a:latin typeface="Times New Roman" pitchFamily="65" charset="-122"/>
                <a:ea typeface="宋体" pitchFamily="65" charset="-122"/>
              </a:rPr>
              <a:t>不</a:t>
            </a:r>
            <a:r>
              <a:rPr lang="zh-CN" altLang="en-US" sz="1417" kern="0" dirty="0">
                <a:solidFill>
                  <a:srgbClr val="000000"/>
                </a:solidFill>
                <a:latin typeface="Times New Roman" pitchFamily="65" charset="-122"/>
                <a:ea typeface="宋体" pitchFamily="65" charset="-122"/>
              </a:rPr>
              <a:t>规范,请提出修改意见。(2分)</a:t>
            </a:r>
            <a:endParaRPr lang="zh-CN" altLang="en-US" dirty="0"/>
          </a:p>
        </p:txBody>
      </p:sp>
    </p:spTree>
    <p:custDataLst>
      <p:custData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787960"/>
            <a:ext cx="8505000" cy="3982493"/>
            <a:chOff x="720000" y="787960"/>
            <a:chExt cx="8505000" cy="3982493"/>
          </a:xfrm>
        </p:grpSpPr>
        <p:sp>
          <p:nvSpPr>
            <p:cNvPr id="2" name="TextBox 2"/>
            <p:cNvSpPr txBox="1"/>
            <p:nvPr/>
          </p:nvSpPr>
          <p:spPr>
            <a:xfrm>
              <a:off x="720000" y="787960"/>
              <a:ext cx="8505000" cy="338682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(2)下面是活动中的两道题,请回答。(4分)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①根据下面的诗句,写出古人常用的两种交通工具。(2分)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孤帆远影碧空尽:</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脱鞍暂入酒家垆:</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②根据下面的诗句,写出古人送别时的两种习俗。(2分)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客舍青青柳色新:</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劝君更尽一杯酒:</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(3)下列对一首五律颔联和颈联的补充,最恰当的一项是(3分)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汉阳渡,初日郢门山。(颔联)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江上几人在,天涯孤棹</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。(颈联)</a:t>
              </a:r>
              <a:endParaRPr lang="zh-CN" altLang="en-US" dirty="0"/>
            </a:p>
          </p:txBody>
        </p:sp>
        <p:sp>
          <p:nvSpPr>
            <p:cNvPr id="3" name="TextBox 2"/>
            <p:cNvSpPr txBox="1"/>
            <p:nvPr/>
          </p:nvSpPr>
          <p:spPr>
            <a:xfrm>
              <a:off x="720000" y="4103347"/>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A.风高　还　　　B.风高　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C.高风　还　　　D.高风　回</a:t>
              </a:r>
              <a:endParaRPr lang="zh-CN" altLang="en-US" dirty="0"/>
            </a:p>
          </p:txBody>
        </p:sp>
      </p:grpSp>
    </p:spTree>
    <p:custDataLst>
      <p:custData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16106"/>
            <a:ext cx="8505000" cy="12968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(1)①竟答　竞答(共2分。每空1分)　②“召开”改为“开展”(2分)　③在日期上方补上“(校)学</a:t>
            </a:r>
            <a:br>
              <a:rPr dirty="0"/>
            </a:br>
            <a:r>
              <a:rPr lang="zh-CN" altLang="en-US" sz="1417" kern="0" dirty="0">
                <a:solidFill>
                  <a:srgbClr val="000000"/>
                </a:solidFill>
                <a:latin typeface="Times New Roman" pitchFamily="65" charset="-122"/>
                <a:ea typeface="宋体" pitchFamily="65" charset="-122"/>
              </a:rPr>
              <a:t>生会”(2分)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(2)①船(或“舟”)　马(共2分。每空1分)　②折柳(或“赠柳”)　饯行(或“劝酒”)(共2分。每空1分)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(3)C(3分)</a:t>
            </a:r>
            <a:endParaRPr lang="zh-CN" altLang="en-US" dirty="0"/>
          </a:p>
        </p:txBody>
      </p:sp>
    </p:spTree>
    <p:custDataLst>
      <p:custData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000" y="1055677"/>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(1)本题综合考查字形、病句修改和应用文写作格式等知识。①判断字形的正误,要结合词义。</a:t>
            </a:r>
            <a:br>
              <a:rPr dirty="0"/>
            </a:br>
            <a:r>
              <a:rPr lang="zh-CN" altLang="en-US" sz="1417" kern="0" dirty="0">
                <a:solidFill>
                  <a:srgbClr val="000000"/>
                </a:solidFill>
                <a:latin typeface="Times New Roman" pitchFamily="65" charset="-122"/>
                <a:ea typeface="宋体" pitchFamily="65" charset="-122"/>
              </a:rPr>
              <a:t>“竞答”的意思是“比赛谁先说出答案或结果”。“竞”是“竞争,竞赛”的意思。而“竟”是副词,有</a:t>
            </a:r>
            <a:br>
              <a:rPr dirty="0"/>
            </a:br>
            <a:r>
              <a:rPr lang="zh-CN" altLang="en-US" sz="1417" kern="0" dirty="0">
                <a:solidFill>
                  <a:srgbClr val="000000"/>
                </a:solidFill>
                <a:latin typeface="Times New Roman" pitchFamily="65" charset="-122"/>
                <a:ea typeface="宋体" pitchFamily="65" charset="-122"/>
              </a:rPr>
              <a:t>“完毕;终于;表示出乎意料”等意思,所以这个词书写有误。②画线句子中“召开”与“活动”搭配不</a:t>
            </a:r>
            <a:br>
              <a:rPr dirty="0"/>
            </a:br>
            <a:r>
              <a:rPr lang="zh-CN" altLang="en-US" sz="1417" kern="0" dirty="0">
                <a:solidFill>
                  <a:srgbClr val="000000"/>
                </a:solidFill>
                <a:latin typeface="Times New Roman" pitchFamily="65" charset="-122"/>
                <a:ea typeface="宋体" pitchFamily="65" charset="-122"/>
              </a:rPr>
              <a:t>当,可将“召开”改为“开展”。③通知的格式中,少了署名,即通知的发出者。应该写在日期的上方。(2)</a:t>
            </a:r>
            <a:br>
              <a:rPr dirty="0"/>
            </a:br>
            <a:r>
              <a:rPr lang="zh-CN" altLang="en-US" sz="1417" kern="0" dirty="0">
                <a:solidFill>
                  <a:srgbClr val="000000"/>
                </a:solidFill>
                <a:latin typeface="Times New Roman" pitchFamily="65" charset="-122"/>
                <a:ea typeface="宋体" pitchFamily="65" charset="-122"/>
              </a:rPr>
              <a:t>①古代的交通工具比较少,根据诗句中的“帆”和“鞍”可知这里的交通工具指的是“船”和“马”。</a:t>
            </a:r>
            <a:br>
              <a:rPr dirty="0"/>
            </a:br>
            <a:r>
              <a:rPr lang="zh-CN" altLang="en-US" sz="1417" kern="0" dirty="0">
                <a:solidFill>
                  <a:srgbClr val="000000"/>
                </a:solidFill>
                <a:latin typeface="Times New Roman" pitchFamily="65" charset="-122"/>
                <a:ea typeface="宋体" pitchFamily="65" charset="-122"/>
              </a:rPr>
              <a:t>②古人在送别时为了表达对朋友的恋恋不舍之情,借“柳”的谐音“留”来表达“挽留”之意,就有了折</a:t>
            </a:r>
            <a:br>
              <a:rPr dirty="0"/>
            </a:br>
            <a:r>
              <a:rPr lang="zh-CN" altLang="en-US" sz="1417" kern="0" dirty="0">
                <a:solidFill>
                  <a:srgbClr val="000000"/>
                </a:solidFill>
                <a:latin typeface="Times New Roman" pitchFamily="65" charset="-122"/>
                <a:ea typeface="宋体" pitchFamily="65" charset="-122"/>
              </a:rPr>
              <a:t>柳赠别之俗;为了表达对朋友的友情,往往在“十里长亭”,摆酒饯行,所以有了“劝君更尽一杯酒”的风</a:t>
            </a:r>
            <a:br>
              <a:rPr dirty="0"/>
            </a:br>
            <a:r>
              <a:rPr lang="zh-CN" altLang="en-US" sz="1417" kern="0" dirty="0">
                <a:solidFill>
                  <a:srgbClr val="000000"/>
                </a:solidFill>
                <a:latin typeface="Times New Roman" pitchFamily="65" charset="-122"/>
                <a:ea typeface="宋体" pitchFamily="65" charset="-122"/>
              </a:rPr>
              <a:t>俗。(3)本题考查文学常识中格律诗的特点。格律诗要求颔联和颈联对仗,对仗要求句型一致,词性相对,平</a:t>
            </a:r>
            <a:br>
              <a:rPr dirty="0"/>
            </a:br>
            <a:r>
              <a:rPr lang="zh-CN" altLang="en-US" sz="1417" kern="0" dirty="0">
                <a:solidFill>
                  <a:srgbClr val="000000"/>
                </a:solidFill>
                <a:latin typeface="Times New Roman" pitchFamily="65" charset="-122"/>
                <a:ea typeface="宋体" pitchFamily="65" charset="-122"/>
              </a:rPr>
              <a:t>仄对立。题目中颔联的后半句(即下联)中“初日”是一个名词,上联中它所对应的位置也应该用名词,所</a:t>
            </a:r>
            <a:br>
              <a:rPr dirty="0"/>
            </a:br>
            <a:r>
              <a:rPr lang="zh-CN" altLang="en-US" sz="1417" kern="0" dirty="0">
                <a:solidFill>
                  <a:srgbClr val="000000"/>
                </a:solidFill>
                <a:latin typeface="Times New Roman" pitchFamily="65" charset="-122"/>
                <a:ea typeface="宋体" pitchFamily="65" charset="-122"/>
              </a:rPr>
              <a:t>以用“高风”而不能用“风高”。同时,格律诗还讲究押韵。颔联中最后一个字“山”和供选择的词语</a:t>
            </a:r>
            <a:br>
              <a:rPr dirty="0"/>
            </a:br>
            <a:r>
              <a:rPr lang="zh-CN" altLang="en-US" sz="1417" kern="0" dirty="0">
                <a:solidFill>
                  <a:srgbClr val="000000"/>
                </a:solidFill>
                <a:latin typeface="Times New Roman" pitchFamily="65" charset="-122"/>
                <a:ea typeface="宋体" pitchFamily="65" charset="-122"/>
              </a:rPr>
              <a:t>“还”属于同一个韵部,所以用“还”。故答案选C。</a:t>
            </a:r>
            <a:endParaRPr lang="zh-CN" altLang="en-US" dirty="0"/>
          </a:p>
        </p:txBody>
      </p:sp>
    </p:spTree>
    <p:custDataLst>
      <p:custData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631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(2018湖北黄冈,16)语文实践活动。(4分)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最近,教育部办公厅印发了《关于在中小学校开展“崇尚英雄　精忠报国”主题班会活动的通知》。为</a:t>
            </a:r>
            <a:br>
              <a:rPr dirty="0"/>
            </a:br>
            <a:r>
              <a:rPr lang="zh-CN" altLang="en-US" sz="1417" kern="0" dirty="0">
                <a:solidFill>
                  <a:srgbClr val="000000"/>
                </a:solidFill>
                <a:latin typeface="Times New Roman" pitchFamily="65" charset="-122"/>
                <a:ea typeface="宋体" pitchFamily="65" charset="-122"/>
              </a:rPr>
              <a:t>积极响应号召,学校准备在近日以班级为单位开展这一活动。假若你被推荐为这次主题班会的主持人,请</a:t>
            </a:r>
            <a:br>
              <a:rPr dirty="0"/>
            </a:br>
            <a:r>
              <a:rPr lang="zh-CN" altLang="en-US" sz="1417" kern="0" dirty="0">
                <a:solidFill>
                  <a:srgbClr val="000000"/>
                </a:solidFill>
                <a:latin typeface="Times New Roman" pitchFamily="65" charset="-122"/>
                <a:ea typeface="宋体" pitchFamily="65" charset="-122"/>
              </a:rPr>
              <a:t>按要求完成下面两项任务。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(1)请你为这次主题班会写一段开场白,要求:突出主题,语言简洁得体。(2分)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(2)班会活动设计中,有一个人人参与的分享环节——“推荐精忠报国英雄”。你最崇敬的英雄是谁?请向</a:t>
            </a:r>
            <a:br>
              <a:rPr dirty="0"/>
            </a:br>
            <a:r>
              <a:rPr lang="zh-CN" altLang="en-US" sz="1417" kern="0" dirty="0">
                <a:solidFill>
                  <a:srgbClr val="000000"/>
                </a:solidFill>
                <a:latin typeface="Times New Roman" pitchFamily="65" charset="-122"/>
                <a:ea typeface="宋体" pitchFamily="65" charset="-122"/>
              </a:rPr>
              <a:t>同学推荐。要求:概述英雄事迹,语言简洁准确。(2分)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我最崇敬的英雄是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,推荐理由是:</a:t>
            </a:r>
            <a:r>
              <a:rPr lang="zh-CN" altLang="en-US" sz="1417" u="sng" kern="0" dirty="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93259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(1)(示例)亲爱的同学们:大家好!千百年来,我国历史上涌现出了一大批精忠报国的英雄。他们前仆</a:t>
            </a:r>
            <a:br>
              <a:rPr dirty="0"/>
            </a:br>
            <a:r>
              <a:rPr lang="zh-CN" altLang="en-US" sz="1417" kern="0" dirty="0">
                <a:solidFill>
                  <a:srgbClr val="000000"/>
                </a:solidFill>
                <a:latin typeface="Times New Roman" pitchFamily="65" charset="-122"/>
                <a:ea typeface="宋体" pitchFamily="65" charset="-122"/>
              </a:rPr>
              <a:t>后继,不畏牺牲,救民族于危亡之际;他们发愤图强,无私奉献,为国家的强盛作出了巨大贡献。正是一代代</a:t>
            </a:r>
            <a:br>
              <a:rPr dirty="0"/>
            </a:br>
            <a:r>
              <a:rPr lang="zh-CN" altLang="en-US" sz="1417" kern="0" dirty="0">
                <a:solidFill>
                  <a:srgbClr val="000000"/>
                </a:solidFill>
                <a:latin typeface="Times New Roman" pitchFamily="65" charset="-122"/>
                <a:ea typeface="宋体" pitchFamily="65" charset="-122"/>
              </a:rPr>
              <a:t>英雄的引领,才有我们中华民族的生生不息,傲然屹立于世界东方!今天,让我们一 起来缅怀英雄,分享英雄</a:t>
            </a:r>
            <a:br>
              <a:rPr dirty="0"/>
            </a:br>
            <a:r>
              <a:rPr lang="zh-CN" altLang="en-US" sz="1417" kern="0" dirty="0">
                <a:solidFill>
                  <a:srgbClr val="000000"/>
                </a:solidFill>
                <a:latin typeface="Times New Roman" pitchFamily="65" charset="-122"/>
                <a:ea typeface="宋体" pitchFamily="65" charset="-122"/>
              </a:rPr>
              <a:t>感人故事,铭记英雄先进事迹,将英雄的爱国情怀和报国精神传承下去,争做国家的栋梁之材。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(称呼语、问候语0.5分,突出“崇尚英雄　精忠报国”的主题1分,语言简洁得体0.5分。共2分)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(2)(示例)岳飞　国难当头,他挺身而出,以雄才大略支撑起半壁江山,以精忠报国构建起不败神话。铮铮铁</a:t>
            </a:r>
            <a:br>
              <a:rPr dirty="0"/>
            </a:br>
            <a:r>
              <a:rPr lang="zh-CN" altLang="en-US" sz="1417" kern="0" dirty="0">
                <a:solidFill>
                  <a:srgbClr val="000000"/>
                </a:solidFill>
                <a:latin typeface="Times New Roman" pitchFamily="65" charset="-122"/>
                <a:ea typeface="宋体" pitchFamily="65" charset="-122"/>
              </a:rPr>
              <a:t>骨,浩然正气,赢得一世英名、万世传颂——“撼山易,撼岳家军难”。(“精忠报国”的英雄除了岳飞、</a:t>
            </a:r>
            <a:br>
              <a:rPr dirty="0"/>
            </a:br>
            <a:r>
              <a:rPr lang="zh-CN" altLang="en-US" sz="1417" kern="0" dirty="0">
                <a:solidFill>
                  <a:srgbClr val="000000"/>
                </a:solidFill>
                <a:latin typeface="Times New Roman" pitchFamily="65" charset="-122"/>
                <a:ea typeface="宋体" pitchFamily="65" charset="-122"/>
              </a:rPr>
              <a:t>文天祥、苏武、秋瑾、林觉民等,还应该包括为祖国强盛作出杰出贡献的人,如钱学森、李四光等人。点</a:t>
            </a:r>
            <a:br>
              <a:rPr dirty="0"/>
            </a:br>
            <a:r>
              <a:rPr lang="zh-CN" altLang="en-US" sz="1417" kern="0" dirty="0">
                <a:solidFill>
                  <a:srgbClr val="000000"/>
                </a:solidFill>
                <a:latin typeface="Times New Roman" pitchFamily="65" charset="-122"/>
                <a:ea typeface="宋体" pitchFamily="65" charset="-122"/>
              </a:rPr>
              <a:t>明英雄姓名0.5分,推荐理由1分,语言简洁准确0.5分。共2分)</a:t>
            </a:r>
            <a:endParaRPr lang="zh-CN" altLang="en-US" dirty="0"/>
          </a:p>
        </p:txBody>
      </p:sp>
      <p:sp>
        <p:nvSpPr>
          <p:cNvPr id="3" name="TextBox 2"/>
          <p:cNvSpPr txBox="1"/>
          <p:nvPr/>
        </p:nvSpPr>
        <p:spPr>
          <a:xfrm>
            <a:off x="720000" y="4082051"/>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(1)开场白要有称呼语和问候语,要紧扣“崇尚英雄　精忠报国”的主题,语言要简洁得体,富有激励</a:t>
            </a:r>
            <a:br>
              <a:rPr dirty="0"/>
            </a:br>
            <a:r>
              <a:rPr lang="zh-CN" altLang="en-US" sz="1417" kern="0" dirty="0">
                <a:solidFill>
                  <a:srgbClr val="000000"/>
                </a:solidFill>
                <a:latin typeface="Times New Roman" pitchFamily="65" charset="-122"/>
                <a:ea typeface="宋体" pitchFamily="65" charset="-122"/>
              </a:rPr>
              <a:t>性。(2)解答时,首先要点明英雄姓名,推荐理由主要是概述英雄事迹,语言要简洁得体。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8930"/>
            <a:ext cx="8505000" cy="12840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(1)本题考查图文转换的能力。全面描述漫画内容,弄清漫画的构成要素:漫画的背景与主角的动</a:t>
            </a:r>
            <a:br>
              <a:rPr dirty="0"/>
            </a:br>
            <a:r>
              <a:rPr lang="zh-CN" altLang="en-US" sz="1417" kern="0" dirty="0">
                <a:solidFill>
                  <a:srgbClr val="000000"/>
                </a:solidFill>
                <a:latin typeface="Times New Roman" pitchFamily="65" charset="-122"/>
                <a:ea typeface="宋体" pitchFamily="65" charset="-122"/>
              </a:rPr>
              <a:t>作、表情、语言等。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(2)本题考查挖掘漫画寓意的能力。揭示漫画的寓意,要学会由“特殊”到“一般”,揭示具有普遍意义的</a:t>
            </a:r>
            <a:br>
              <a:rPr dirty="0"/>
            </a:br>
            <a:r>
              <a:rPr lang="zh-CN" altLang="en-US" sz="1417" kern="0" dirty="0">
                <a:solidFill>
                  <a:srgbClr val="000000"/>
                </a:solidFill>
                <a:latin typeface="Times New Roman" pitchFamily="65" charset="-122"/>
                <a:ea typeface="宋体" pitchFamily="65" charset="-122"/>
              </a:rPr>
              <a:t>现象及道理。漫画中的人物形象不是个体形象而是群体形象。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C组　教师专用题组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图文转换</a:t>
            </a:r>
          </a:p>
        </p:txBody>
      </p:sp>
      <p:sp>
        <p:nvSpPr>
          <p:cNvPr id="3" name="TextBox 2"/>
          <p:cNvSpPr txBox="1"/>
          <p:nvPr/>
        </p:nvSpPr>
        <p:spPr>
          <a:xfrm>
            <a:off x="720000" y="1758952"/>
            <a:ext cx="8505000" cy="28796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(2016娄底,9)按要求作答。(6分)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20国集团(G20)是一个国际经济合作论坛,于1999年9月25日由八国集团(G8)的财长在华盛顿宣布成立,由</a:t>
            </a:r>
            <a:br>
              <a:rPr dirty="0"/>
            </a:br>
            <a:r>
              <a:rPr lang="zh-CN" altLang="en-US" sz="1417" kern="0" dirty="0">
                <a:solidFill>
                  <a:srgbClr val="000000"/>
                </a:solidFill>
                <a:latin typeface="Times New Roman" pitchFamily="65" charset="-122"/>
                <a:ea typeface="宋体" pitchFamily="65" charset="-122"/>
              </a:rPr>
              <a:t>原八国集团以及其余12个重要经济体组成。2016年G20峰会将于9月4—5日在我国杭州举行。下图是G20</a:t>
            </a:r>
            <a:br>
              <a:rPr dirty="0"/>
            </a:br>
            <a:r>
              <a:rPr lang="zh-CN" altLang="en-US" sz="1417" kern="0" dirty="0">
                <a:solidFill>
                  <a:srgbClr val="000000"/>
                </a:solidFill>
                <a:latin typeface="Times New Roman" pitchFamily="65" charset="-122"/>
                <a:ea typeface="宋体" pitchFamily="65" charset="-122"/>
              </a:rPr>
              <a:t>峰会的徽标,请仔细读图,完成下面两道小题。</a:t>
            </a:r>
            <a:endParaRPr lang="zh-CN" altLang="en-US" dirty="0"/>
          </a:p>
          <a:p>
            <a:pPr marL="0" indent="0" eaLnBrk="0" latinLnBrk="1" hangingPunct="0">
              <a:lnSpc>
                <a:spcPct val="150000"/>
              </a:lnSpc>
              <a:spcBef>
                <a:spcPts val="141"/>
              </a:spcBef>
              <a:buNone/>
            </a:pPr>
            <a:r>
              <a:rPr lang="zh-CN" altLang="en-US" sz="6695" kern="0" spc="28779" dirty="0">
                <a:solidFill>
                  <a:srgbClr val="000000"/>
                </a:solidFill>
                <a:latin typeface="Times New Roman" pitchFamily="65" charset="-122"/>
                <a:ea typeface="宋体" pitchFamily="65" charset="-122"/>
              </a:rPr>
              <a:t> </a:t>
            </a:r>
            <a:endParaRPr lang="zh-CN" altLang="en-US" dirty="0"/>
          </a:p>
        </p:txBody>
      </p:sp>
      <p:pic>
        <p:nvPicPr>
          <p:cNvPr id="4" name="图片 3" descr="textimage28.jpeg"/>
          <p:cNvPicPr>
            <a:picLocks noChangeAspect="1"/>
          </p:cNvPicPr>
          <p:nvPr/>
        </p:nvPicPr>
        <p:blipFill>
          <a:blip r:embed="rId4"/>
          <a:stretch>
            <a:fillRect/>
          </a:stretch>
        </p:blipFill>
        <p:spPr>
          <a:xfrm>
            <a:off x="2500298" y="3066950"/>
            <a:ext cx="3940002" cy="1582664"/>
          </a:xfrm>
          <a:prstGeom prst="rect">
            <a:avLst/>
          </a:prstGeom>
        </p:spPr>
      </p:pic>
    </p:spTree>
    <p:custDataLst>
      <p:custData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54248"/>
            <a:ext cx="8505000" cy="66710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(1)请写出该徽标的构图要素。(2分)</a:t>
            </a:r>
            <a:endParaRPr lang="zh-CN" altLang="en-US" sz="1600"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(2)请说说该徽标的寓意。(4分)</a:t>
            </a:r>
            <a:endParaRPr lang="zh-CN" altLang="en-US" dirty="0"/>
          </a:p>
        </p:txBody>
      </p:sp>
      <p:sp>
        <p:nvSpPr>
          <p:cNvPr id="3" name="TextBox 2"/>
          <p:cNvSpPr txBox="1"/>
          <p:nvPr/>
        </p:nvSpPr>
        <p:spPr>
          <a:xfrm>
            <a:off x="720000" y="1948868"/>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(1)用20根线条,描绘出一个桥形轮廓,同时辅以G20 2016 CHINA和篆刻隶书“中国”印章。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(2)桥梁寓意着G20已成为全球经济增长之桥、国际社会合作之桥、面向未来的共赢之桥。同时桥梁线条</a:t>
            </a:r>
            <a:br>
              <a:rPr dirty="0"/>
            </a:br>
            <a:r>
              <a:rPr lang="zh-CN" altLang="en-US" sz="1417" kern="0" dirty="0">
                <a:solidFill>
                  <a:srgbClr val="000000"/>
                </a:solidFill>
                <a:latin typeface="Times New Roman" pitchFamily="65" charset="-122"/>
                <a:ea typeface="宋体" pitchFamily="65" charset="-122"/>
              </a:rPr>
              <a:t>形似光纤,寓意信息时代的互联互通。图案中的“G20”的“0”体现了各国团结协作精神。中文印章彰</a:t>
            </a:r>
            <a:br>
              <a:rPr dirty="0"/>
            </a:br>
            <a:r>
              <a:rPr lang="zh-CN" altLang="en-US" sz="1417" kern="0" dirty="0">
                <a:solidFill>
                  <a:srgbClr val="000000"/>
                </a:solidFill>
                <a:latin typeface="Times New Roman" pitchFamily="65" charset="-122"/>
                <a:ea typeface="宋体" pitchFamily="65" charset="-122"/>
              </a:rPr>
              <a:t>显了中国传统文化内涵,与英文CHINA相呼应。</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14348" y="984239"/>
            <a:ext cx="8505000" cy="1648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(1)客观、有序地解读徽标中的每一个信息即可。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(2)文题中“20国集团(G20)是一个国际经济合作论坛”“2016年G20峰会将于9月4—5日在我国杭州举</a:t>
            </a:r>
            <a:br>
              <a:rPr dirty="0"/>
            </a:br>
            <a:r>
              <a:rPr lang="zh-CN" altLang="en-US" sz="1417" kern="0" dirty="0">
                <a:solidFill>
                  <a:srgbClr val="000000"/>
                </a:solidFill>
                <a:latin typeface="Times New Roman" pitchFamily="65" charset="-122"/>
                <a:ea typeface="宋体" pitchFamily="65" charset="-122"/>
              </a:rPr>
              <a:t>行”有一定的提示作用。“桥形轮廓”是此徽标中的重点,“桥”比喻了国与国之间的交流,20根形似光</a:t>
            </a:r>
            <a:br>
              <a:rPr dirty="0"/>
            </a:br>
            <a:r>
              <a:rPr lang="zh-CN" altLang="en-US" sz="1417" kern="0" dirty="0">
                <a:solidFill>
                  <a:srgbClr val="000000"/>
                </a:solidFill>
                <a:latin typeface="Times New Roman" pitchFamily="65" charset="-122"/>
                <a:ea typeface="宋体" pitchFamily="65" charset="-122"/>
              </a:rPr>
              <a:t>纤的线条组成的桥梁,给这座桥赋予了时代特色:信息时代20国之间的互联互通。此次峰会是在中国举行,</a:t>
            </a:r>
            <a:br>
              <a:rPr dirty="0"/>
            </a:br>
            <a:r>
              <a:rPr lang="zh-CN" altLang="en-US" sz="1417" kern="0" dirty="0">
                <a:solidFill>
                  <a:srgbClr val="000000"/>
                </a:solidFill>
                <a:latin typeface="Times New Roman" pitchFamily="65" charset="-122"/>
                <a:ea typeface="宋体" pitchFamily="65" charset="-122"/>
              </a:rPr>
              <a:t>中文印章彰显了中国传统文化内涵。</a:t>
            </a:r>
            <a:endParaRPr lang="zh-CN" altLang="en-US" dirty="0"/>
          </a:p>
        </p:txBody>
      </p:sp>
      <p:sp>
        <p:nvSpPr>
          <p:cNvPr id="3" name="TextBox 2"/>
          <p:cNvSpPr txBox="1"/>
          <p:nvPr/>
        </p:nvSpPr>
        <p:spPr>
          <a:xfrm>
            <a:off x="720000" y="2770189"/>
            <a:ext cx="8505000" cy="981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解题关键　</a:t>
            </a:r>
            <a:r>
              <a:rPr lang="zh-CN" altLang="en-US" sz="1417" kern="0" dirty="0">
                <a:solidFill>
                  <a:srgbClr val="000000"/>
                </a:solidFill>
                <a:latin typeface="Times New Roman" pitchFamily="65" charset="-122"/>
                <a:ea typeface="宋体" pitchFamily="65" charset="-122"/>
              </a:rPr>
              <a:t>回答第(1)题,要客观解读图中的每一个信息,不能添加主观色彩。回答第(2)题,对图中的20根</a:t>
            </a:r>
            <a:br>
              <a:rPr dirty="0"/>
            </a:br>
            <a:r>
              <a:rPr lang="zh-CN" altLang="en-US" sz="1417" kern="0" dirty="0">
                <a:solidFill>
                  <a:srgbClr val="000000"/>
                </a:solidFill>
                <a:latin typeface="Times New Roman" pitchFamily="65" charset="-122"/>
                <a:ea typeface="宋体" pitchFamily="65" charset="-122"/>
              </a:rPr>
              <a:t>线条及桥梁的解读是该题的难点。结合题干,把握其中的关键词句,“国际经济合作论坛”,合作就意味着</a:t>
            </a:r>
            <a:br>
              <a:rPr dirty="0"/>
            </a:br>
            <a:r>
              <a:rPr lang="zh-CN" altLang="en-US" sz="1417" kern="0" dirty="0">
                <a:solidFill>
                  <a:srgbClr val="000000"/>
                </a:solidFill>
                <a:latin typeface="Times New Roman" pitchFamily="65" charset="-122"/>
                <a:ea typeface="宋体" pitchFamily="65" charset="-122"/>
              </a:rPr>
              <a:t>沟通交流,20根线条的寓意可由此得出。</a:t>
            </a:r>
            <a:endParaRPr lang="zh-CN" altLang="en-US" dirty="0"/>
          </a:p>
        </p:txBody>
      </p:sp>
      <p:sp>
        <p:nvSpPr>
          <p:cNvPr id="4" name="TextBox 2"/>
          <p:cNvSpPr txBox="1"/>
          <p:nvPr/>
        </p:nvSpPr>
        <p:spPr>
          <a:xfrm>
            <a:off x="720000" y="3796299"/>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答题规范</a:t>
            </a:r>
            <a:r>
              <a:rPr lang="zh-CN" altLang="en-US" sz="1417" kern="0" dirty="0">
                <a:solidFill>
                  <a:srgbClr val="000000"/>
                </a:solidFill>
                <a:latin typeface="Times New Roman" pitchFamily="65" charset="-122"/>
                <a:ea typeface="宋体" pitchFamily="65" charset="-122"/>
              </a:rPr>
              <a:t>　第(1)题“构图要素”的表达要简洁准确,第(2)题“寓意”的表达要有一定的格式,如“图中的</a:t>
            </a:r>
            <a:br>
              <a:rPr dirty="0"/>
            </a:b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体现了</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59978" y="611659"/>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(2020山东潍坊,11)在“劳动创造美”活动中,班报准备刊登一组题为“风采·奉献”的作品。请参考图</a:t>
            </a:r>
            <a:br>
              <a:rPr dirty="0"/>
            </a:br>
            <a:r>
              <a:rPr lang="zh-CN" altLang="en-US" sz="1417" kern="0" dirty="0">
                <a:solidFill>
                  <a:srgbClr val="000000"/>
                </a:solidFill>
                <a:latin typeface="Times New Roman" pitchFamily="65" charset="-122"/>
                <a:ea typeface="宋体" pitchFamily="65" charset="-122"/>
              </a:rPr>
              <a:t>文示例,从甲、乙两图中任选一幅配上文字,描绘平凡的劳动者。不超过50个字。(3分)</a:t>
            </a:r>
            <a:endParaRPr lang="zh-CN" altLang="en-US" dirty="0"/>
          </a:p>
        </p:txBody>
      </p:sp>
      <p:pic>
        <p:nvPicPr>
          <p:cNvPr id="4" name="图片 3">
            <a:extLst>
              <a:ext uri="{FF2B5EF4-FFF2-40B4-BE49-F238E27FC236}">
                <a16:creationId xmlns:a16="http://schemas.microsoft.com/office/drawing/2014/main" id="{F95B1CD6-47B4-48FC-92F5-9349672C77EE}"/>
              </a:ext>
            </a:extLst>
          </p:cNvPr>
          <p:cNvPicPr>
            <a:picLocks noChangeAspect="1"/>
          </p:cNvPicPr>
          <p:nvPr/>
        </p:nvPicPr>
        <p:blipFill>
          <a:blip r:embed="rId4"/>
          <a:stretch>
            <a:fillRect/>
          </a:stretch>
        </p:blipFill>
        <p:spPr>
          <a:xfrm>
            <a:off x="659978" y="1252387"/>
            <a:ext cx="4704110" cy="3850714"/>
          </a:xfrm>
          <a:prstGeom prst="rect">
            <a:avLst/>
          </a:prstGeom>
        </p:spPr>
      </p:pic>
    </p:spTree>
    <p:custDataLst>
      <p:custData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6240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  (示例1)(甲)午餐时段,外卖小哥穿梭在大街小巷,奔波于楼上楼下,只为将热腾腾的饭菜准时送到顾</a:t>
            </a:r>
            <a:br>
              <a:rPr dirty="0"/>
            </a:br>
            <a:r>
              <a:rPr lang="zh-CN" altLang="en-US" sz="1417" kern="0" dirty="0">
                <a:solidFill>
                  <a:srgbClr val="000000"/>
                </a:solidFill>
                <a:latin typeface="Times New Roman" pitchFamily="65" charset="-122"/>
                <a:ea typeface="宋体" pitchFamily="65" charset="-122"/>
              </a:rPr>
              <a:t>客手中。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(示例2)(乙)屏幕前、讲台上,老师用心传授知识,用爱塑造心灵。“同学们,再见!”一声傍晚的道别,也透</a:t>
            </a:r>
            <a:br>
              <a:rPr dirty="0"/>
            </a:br>
            <a:r>
              <a:rPr lang="zh-CN" altLang="en-US" sz="1417" kern="0" dirty="0">
                <a:solidFill>
                  <a:srgbClr val="000000"/>
                </a:solidFill>
                <a:latin typeface="Times New Roman" pitchFamily="65" charset="-122"/>
                <a:ea typeface="宋体" pitchFamily="65" charset="-122"/>
              </a:rPr>
              <a:t>出浓浓温情。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(描写、抒情运用恰当2分,语句通畅1分)</a:t>
            </a:r>
            <a:endParaRPr lang="zh-CN" altLang="en-US" dirty="0"/>
          </a:p>
        </p:txBody>
      </p:sp>
      <p:sp>
        <p:nvSpPr>
          <p:cNvPr id="3" name="TextBox 2"/>
          <p:cNvSpPr txBox="1"/>
          <p:nvPr/>
        </p:nvSpPr>
        <p:spPr>
          <a:xfrm>
            <a:off x="720000" y="2770189"/>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本题要紧扣“劳动创造美”的主题,要先看清劳动者是谁,从事什么劳动,从中可以感受到什么样的</a:t>
            </a:r>
            <a:br>
              <a:rPr dirty="0"/>
            </a:br>
            <a:r>
              <a:rPr lang="zh-CN" altLang="en-US" sz="1417" kern="0" dirty="0">
                <a:solidFill>
                  <a:srgbClr val="000000"/>
                </a:solidFill>
                <a:latin typeface="Times New Roman" pitchFamily="65" charset="-122"/>
                <a:ea typeface="宋体" pitchFamily="65" charset="-122"/>
              </a:rPr>
              <a:t>美,最后组织语言作答即可。语句要通顺,合理运用描写、抒情等表达方式,并注意不超过50个字的要求。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12968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(2020河北,4)右面是我国语言学家、翻译家、作家季羡林为自己书斋所绘的一幅画。请仔细观察后,回</a:t>
            </a:r>
            <a:br>
              <a:rPr dirty="0"/>
            </a:br>
            <a:r>
              <a:rPr lang="zh-CN" altLang="en-US" sz="1417" kern="0" dirty="0">
                <a:solidFill>
                  <a:srgbClr val="000000"/>
                </a:solidFill>
                <a:latin typeface="Times New Roman" pitchFamily="65" charset="-122"/>
                <a:ea typeface="宋体" pitchFamily="65" charset="-122"/>
              </a:rPr>
              <a:t>答问题。(6分)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(1)请用</a:t>
            </a:r>
            <a:r>
              <a:rPr lang="zh-CN" altLang="en-US" sz="1417" u="sng" kern="0" dirty="0">
                <a:solidFill>
                  <a:srgbClr val="000000"/>
                </a:solidFill>
                <a:latin typeface="Times New Roman" pitchFamily="65" charset="-122"/>
                <a:ea typeface="宋体" pitchFamily="65" charset="-122"/>
              </a:rPr>
              <a:t>说明性</a:t>
            </a:r>
            <a:r>
              <a:rPr lang="zh-CN" altLang="en-US" sz="1417" kern="0" dirty="0">
                <a:solidFill>
                  <a:srgbClr val="000000"/>
                </a:solidFill>
                <a:latin typeface="Times New Roman" pitchFamily="65" charset="-122"/>
                <a:ea typeface="宋体" pitchFamily="65" charset="-122"/>
              </a:rPr>
              <a:t>语言简要介绍这幅画画面的主要内容(画中的文字不必介绍)。(4分)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(2)从这幅画中,可以看出季羡林先生怎样的志趣?(2分)</a:t>
            </a:r>
            <a:endParaRPr lang="zh-CN" altLang="en-US" dirty="0"/>
          </a:p>
        </p:txBody>
      </p:sp>
      <p:pic>
        <p:nvPicPr>
          <p:cNvPr id="3" name="图片 2" descr="textimage33.jpeg"/>
          <p:cNvPicPr>
            <a:picLocks noChangeAspect="1"/>
          </p:cNvPicPr>
          <p:nvPr/>
        </p:nvPicPr>
        <p:blipFill>
          <a:blip r:embed="rId4"/>
          <a:stretch>
            <a:fillRect/>
          </a:stretch>
        </p:blipFill>
        <p:spPr>
          <a:xfrm>
            <a:off x="2786050" y="2198685"/>
            <a:ext cx="2928958" cy="2709971"/>
          </a:xfrm>
          <a:prstGeom prst="rect">
            <a:avLst/>
          </a:prstGeom>
        </p:spPr>
      </p:pic>
    </p:spTree>
    <p:custDataLst>
      <p:custData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41754"/>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(1)(示例)画面中间靠近窗户的地方是一张书桌,桌子上放着书籍、眼镜、台灯等物品。窗台上摆</a:t>
            </a:r>
            <a:br>
              <a:rPr dirty="0"/>
            </a:br>
            <a:r>
              <a:rPr lang="zh-CN" altLang="en-US" sz="1417" kern="0" dirty="0">
                <a:solidFill>
                  <a:srgbClr val="000000"/>
                </a:solidFill>
                <a:latin typeface="Times New Roman" pitchFamily="65" charset="-122"/>
                <a:ea typeface="宋体" pitchFamily="65" charset="-122"/>
              </a:rPr>
              <a:t>放着花和其他物品。书桌前面是一把椅子。书桌一侧的书架和另一侧的柜子上都放着一些书。(2)读书</a:t>
            </a:r>
            <a:br>
              <a:rPr dirty="0"/>
            </a:br>
            <a:r>
              <a:rPr lang="zh-CN" altLang="en-US" sz="1417" kern="0" dirty="0">
                <a:solidFill>
                  <a:srgbClr val="000000"/>
                </a:solidFill>
                <a:latin typeface="Times New Roman" pitchFamily="65" charset="-122"/>
                <a:ea typeface="宋体" pitchFamily="65" charset="-122"/>
              </a:rPr>
              <a:t>治学。</a:t>
            </a:r>
            <a:endParaRPr lang="zh-CN" altLang="en-US" dirty="0"/>
          </a:p>
        </p:txBody>
      </p:sp>
      <p:sp>
        <p:nvSpPr>
          <p:cNvPr id="3" name="TextBox 2"/>
          <p:cNvSpPr txBox="1"/>
          <p:nvPr/>
        </p:nvSpPr>
        <p:spPr>
          <a:xfrm>
            <a:off x="720000" y="2213324"/>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本题考查图文转换。以当代名家季羡林老先生的一幅书斋自画画为素材,考查“说图”和“图意</a:t>
            </a:r>
            <a:br>
              <a:rPr dirty="0"/>
            </a:br>
            <a:r>
              <a:rPr lang="zh-CN" altLang="en-US" sz="1417" kern="0" dirty="0">
                <a:solidFill>
                  <a:srgbClr val="000000"/>
                </a:solidFill>
                <a:latin typeface="Times New Roman" pitchFamily="65" charset="-122"/>
                <a:ea typeface="宋体" pitchFamily="65" charset="-122"/>
              </a:rPr>
              <a:t>(志趣)”。(1)用说明性的语言介绍画面内容,要求简洁、准确、易懂,介绍时有一定的顺序。画面是书斋</a:t>
            </a:r>
            <a:br>
              <a:rPr dirty="0"/>
            </a:br>
            <a:r>
              <a:rPr lang="zh-CN" altLang="en-US" sz="1417" kern="0" dirty="0">
                <a:solidFill>
                  <a:srgbClr val="000000"/>
                </a:solidFill>
                <a:latin typeface="Times New Roman" pitchFamily="65" charset="-122"/>
                <a:ea typeface="宋体" pitchFamily="65" charset="-122"/>
              </a:rPr>
              <a:t>一隅,介绍时可以采用从整体到局部、从上到下、从两边到中间等顺序,力求将画面中的物品介绍全面。</a:t>
            </a:r>
            <a:br>
              <a:rPr dirty="0"/>
            </a:br>
            <a:r>
              <a:rPr lang="zh-CN" altLang="en-US" sz="1417" kern="0" dirty="0">
                <a:solidFill>
                  <a:srgbClr val="000000"/>
                </a:solidFill>
                <a:latin typeface="Times New Roman" pitchFamily="65" charset="-122"/>
                <a:ea typeface="宋体" pitchFamily="65" charset="-122"/>
              </a:rPr>
              <a:t>(2)画面给人最直观的感受是书多,因此可以看出季羡林先生读书治学的志趣。</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6151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(2019山东潍坊,12)下图中,你的两位同学正在构思小诗,请用生动的语言描绘出她们此时的情态。不超</a:t>
            </a:r>
            <a:br>
              <a:rPr dirty="0"/>
            </a:br>
            <a:r>
              <a:rPr lang="zh-CN" altLang="en-US" sz="1417" kern="0" dirty="0">
                <a:solidFill>
                  <a:srgbClr val="000000"/>
                </a:solidFill>
                <a:latin typeface="Times New Roman" pitchFamily="65" charset="-122"/>
                <a:ea typeface="宋体" pitchFamily="65" charset="-122"/>
              </a:rPr>
              <a:t>过60字。(3分)</a:t>
            </a:r>
            <a:endParaRPr lang="zh-CN" altLang="en-US" dirty="0"/>
          </a:p>
          <a:p>
            <a:pPr marL="0" indent="0" eaLnBrk="0" latinLnBrk="1" hangingPunct="0">
              <a:lnSpc>
                <a:spcPct val="150000"/>
              </a:lnSpc>
              <a:spcBef>
                <a:spcPts val="141"/>
              </a:spcBef>
              <a:buNone/>
            </a:pPr>
            <a:r>
              <a:rPr lang="zh-CN" altLang="en-US" sz="4867" kern="0" spc="4057"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pic>
        <p:nvPicPr>
          <p:cNvPr id="3" name="图片 3" descr="textimage34.jpeg"/>
          <p:cNvPicPr>
            <a:picLocks noChangeAspect="1"/>
          </p:cNvPicPr>
          <p:nvPr/>
        </p:nvPicPr>
        <p:blipFill>
          <a:blip r:embed="rId4"/>
          <a:stretch>
            <a:fillRect/>
          </a:stretch>
        </p:blipFill>
        <p:spPr>
          <a:xfrm>
            <a:off x="3786182" y="1600048"/>
            <a:ext cx="1500198" cy="1689299"/>
          </a:xfrm>
          <a:prstGeom prst="rect">
            <a:avLst/>
          </a:prstGeom>
        </p:spPr>
      </p:pic>
      <p:sp>
        <p:nvSpPr>
          <p:cNvPr id="4" name="TextBox 2"/>
          <p:cNvSpPr txBox="1"/>
          <p:nvPr/>
        </p:nvSpPr>
        <p:spPr>
          <a:xfrm>
            <a:off x="720000" y="3440264"/>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(3分)(示例)两个同学都身体前倾,睁大双眼,紧皱眉头,冥思苦想。一人手拿铅笔,欲写又止;另一人</a:t>
            </a:r>
            <a:br>
              <a:rPr dirty="0"/>
            </a:br>
            <a:r>
              <a:rPr lang="zh-CN" altLang="en-US" sz="1417" kern="0" dirty="0">
                <a:solidFill>
                  <a:srgbClr val="000000"/>
                </a:solidFill>
                <a:latin typeface="Times New Roman" pitchFamily="65" charset="-122"/>
                <a:ea typeface="宋体" pitchFamily="65" charset="-122"/>
              </a:rPr>
              <a:t>左手托腮,陷入沉思。(总体特征1分,个体特征各1分)</a:t>
            </a:r>
            <a:endParaRPr lang="zh-CN" altLang="en-US" dirty="0"/>
          </a:p>
        </p:txBody>
      </p:sp>
      <p:sp>
        <p:nvSpPr>
          <p:cNvPr id="5" name="TextBox 4"/>
          <p:cNvSpPr txBox="1"/>
          <p:nvPr/>
        </p:nvSpPr>
        <p:spPr>
          <a:xfrm>
            <a:off x="714348" y="4153489"/>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解答本题需要仔细观察图片,注重对图片中人物的细节进行描写,通过适当的想象描述出人物的动</a:t>
            </a:r>
            <a:br>
              <a:rPr dirty="0"/>
            </a:br>
            <a:r>
              <a:rPr lang="zh-CN" altLang="en-US" sz="1417" kern="0" dirty="0">
                <a:solidFill>
                  <a:srgbClr val="000000"/>
                </a:solidFill>
                <a:latin typeface="Times New Roman" pitchFamily="65" charset="-122"/>
                <a:ea typeface="宋体" pitchFamily="65" charset="-122"/>
              </a:rPr>
              <a:t>作、神态,并将图中人物的总体特征和个体特征彰显出来,注意语言要生动。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38881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(2016山西,14)下面两张图来自美国哈佛大学。现在有两位同学,分别表达了对“图一”的理解。请你读</a:t>
            </a:r>
            <a:br>
              <a:rPr dirty="0"/>
            </a:br>
            <a:r>
              <a:rPr lang="zh-CN" altLang="en-US" sz="1417" kern="0" dirty="0">
                <a:solidFill>
                  <a:srgbClr val="000000"/>
                </a:solidFill>
                <a:latin typeface="Times New Roman" pitchFamily="65" charset="-122"/>
                <a:ea typeface="宋体" pitchFamily="65" charset="-122"/>
              </a:rPr>
              <a:t>“图二”,将你的理解写下来。(不少于20字)(5分)</a:t>
            </a:r>
            <a:endParaRPr lang="zh-CN" altLang="en-US" dirty="0"/>
          </a:p>
          <a:p>
            <a:pPr marL="0" indent="0" eaLnBrk="0" latinLnBrk="1" hangingPunct="0">
              <a:lnSpc>
                <a:spcPct val="150000"/>
              </a:lnSpc>
              <a:spcBef>
                <a:spcPts val="141"/>
              </a:spcBef>
              <a:buNone/>
            </a:pPr>
            <a:r>
              <a:rPr lang="zh-CN" altLang="en-US" sz="8818" kern="0" spc="38581"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“图一”理解:</a:t>
            </a:r>
            <a:endParaRPr lang="zh-CN" altLang="en-US" dirty="0"/>
          </a:p>
        </p:txBody>
      </p:sp>
      <p:pic>
        <p:nvPicPr>
          <p:cNvPr id="3" name="图片 3" descr="textimage35.jpeg"/>
          <p:cNvPicPr>
            <a:picLocks noChangeAspect="1"/>
          </p:cNvPicPr>
          <p:nvPr/>
        </p:nvPicPr>
        <p:blipFill>
          <a:blip r:embed="rId4"/>
          <a:stretch>
            <a:fillRect/>
          </a:stretch>
        </p:blipFill>
        <p:spPr>
          <a:xfrm>
            <a:off x="1370889" y="1600048"/>
            <a:ext cx="5344251" cy="2156304"/>
          </a:xfrm>
          <a:prstGeom prst="rect">
            <a:avLst/>
          </a:prstGeom>
        </p:spPr>
      </p:pic>
      <p:sp>
        <p:nvSpPr>
          <p:cNvPr id="4" name="TextBox 2"/>
          <p:cNvSpPr txBox="1"/>
          <p:nvPr/>
        </p:nvSpPr>
        <p:spPr>
          <a:xfrm>
            <a:off x="720000" y="4246223"/>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同学一:如果我们用欣赏的眼光对人对事,你会发现别人的优点,此时我们是快乐的!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同学二:善于发现美好的事物,并懂得感恩,就会感到幸福。</a:t>
            </a:r>
            <a:endParaRPr lang="zh-CN" altLang="en-US" dirty="0"/>
          </a:p>
        </p:txBody>
      </p:sp>
    </p:spTree>
    <p:custDataLst>
      <p:custData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10217"/>
            <a:ext cx="8505000" cy="12968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(示例1)大脑就如肌肉,锻炼得越多收获也越多。当我们的大脑充满活力地思考以及运作的时候,获</a:t>
            </a:r>
            <a:br>
              <a:rPr dirty="0"/>
            </a:br>
            <a:r>
              <a:rPr lang="zh-CN" altLang="en-US" sz="1417" kern="0" dirty="0">
                <a:solidFill>
                  <a:srgbClr val="000000"/>
                </a:solidFill>
                <a:latin typeface="Times New Roman" pitchFamily="65" charset="-122"/>
                <a:ea typeface="宋体" pitchFamily="65" charset="-122"/>
              </a:rPr>
              <a:t>得的快乐就越多。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(示例2)学习的动力来自质疑、探索和发现的共同驱动。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(示例3)善于提出疑问,保持好奇心,总能发现生活带给我们的惊喜,就会有学习的动力。</a:t>
            </a:r>
            <a:endParaRPr lang="zh-CN" altLang="en-US" dirty="0"/>
          </a:p>
        </p:txBody>
      </p:sp>
      <p:sp>
        <p:nvSpPr>
          <p:cNvPr id="3" name="TextBox 2"/>
          <p:cNvSpPr txBox="1"/>
          <p:nvPr/>
        </p:nvSpPr>
        <p:spPr>
          <a:xfrm>
            <a:off x="720000" y="251041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此题考查学生的读图能力。通过示例,可以看出图中的交错点反映出来的是概括出来的结论。图</a:t>
            </a:r>
            <a:br>
              <a:rPr dirty="0"/>
            </a:br>
            <a:r>
              <a:rPr lang="zh-CN" altLang="en-US" sz="1417" kern="0" dirty="0">
                <a:solidFill>
                  <a:srgbClr val="000000"/>
                </a:solidFill>
                <a:latin typeface="Times New Roman" pitchFamily="65" charset="-122"/>
                <a:ea typeface="宋体" pitchFamily="65" charset="-122"/>
              </a:rPr>
              <a:t>二中的三个要素是“疑惑”“好奇”“惊叹”,这三个要素交错在一起就形成了“学习动力”。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42411" y="668563"/>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(2017株洲,7)阅读下面材料,回答问题。(5分)</a:t>
            </a:r>
            <a:endParaRPr lang="zh-CN" altLang="en-US" dirty="0"/>
          </a:p>
        </p:txBody>
      </p:sp>
      <p:sp>
        <p:nvSpPr>
          <p:cNvPr id="3" name="TextBox 2"/>
          <p:cNvSpPr txBox="1"/>
          <p:nvPr/>
        </p:nvSpPr>
        <p:spPr>
          <a:xfrm>
            <a:off x="1242000" y="1134259"/>
            <a:ext cx="6660000" cy="324000"/>
          </a:xfrm>
          <a:prstGeom prst="rect">
            <a:avLst/>
          </a:prstGeom>
          <a:noFill/>
        </p:spPr>
        <p:txBody>
          <a:bodyPr wrap="square" lIns="0" tIns="0" rIns="0" bIns="0" rtlCol="0">
            <a:spAutoFit/>
          </a:bodyPr>
          <a:lstStyle/>
          <a:p>
            <a:pPr marL="0" indent="0" algn="ctr" eaLnBrk="0" latinLnBrk="1" hangingPunct="0">
              <a:lnSpc>
                <a:spcPct val="100000"/>
              </a:lnSpc>
              <a:spcBef>
                <a:spcPts val="141"/>
              </a:spcBef>
              <a:buNone/>
            </a:pPr>
            <a:r>
              <a:rPr lang="zh-CN" altLang="en-US" sz="1587" kern="0" dirty="0">
                <a:solidFill>
                  <a:srgbClr val="000000"/>
                </a:solidFill>
                <a:latin typeface="Times New Roman" pitchFamily="65" charset="-122"/>
                <a:ea typeface="黑体" pitchFamily="65" charset="-122"/>
              </a:rPr>
              <a:t>表一　2012—2016年我国老年人口统计表　(单位:万人)</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123916753"/>
              </p:ext>
            </p:extLst>
          </p:nvPr>
        </p:nvGraphicFramePr>
        <p:xfrm>
          <a:off x="720000" y="1458259"/>
          <a:ext cx="7740000" cy="1742400"/>
        </p:xfrm>
        <a:graphic>
          <a:graphicData uri="http://schemas.openxmlformats.org/drawingml/2006/table">
            <a:tbl>
              <a:tblPr/>
              <a:tblGrid>
                <a:gridCol w="1290000">
                  <a:extLst>
                    <a:ext uri="{9D8B030D-6E8A-4147-A177-3AD203B41FA5}">
                      <a16:colId xmlns:a16="http://schemas.microsoft.com/office/drawing/2014/main" val="20000"/>
                    </a:ext>
                  </a:extLst>
                </a:gridCol>
                <a:gridCol w="1290000">
                  <a:extLst>
                    <a:ext uri="{9D8B030D-6E8A-4147-A177-3AD203B41FA5}">
                      <a16:colId xmlns:a16="http://schemas.microsoft.com/office/drawing/2014/main" val="20001"/>
                    </a:ext>
                  </a:extLst>
                </a:gridCol>
                <a:gridCol w="1290000">
                  <a:extLst>
                    <a:ext uri="{9D8B030D-6E8A-4147-A177-3AD203B41FA5}">
                      <a16:colId xmlns:a16="http://schemas.microsoft.com/office/drawing/2014/main" val="20002"/>
                    </a:ext>
                  </a:extLst>
                </a:gridCol>
                <a:gridCol w="1290000">
                  <a:extLst>
                    <a:ext uri="{9D8B030D-6E8A-4147-A177-3AD203B41FA5}">
                      <a16:colId xmlns:a16="http://schemas.microsoft.com/office/drawing/2014/main" val="20003"/>
                    </a:ext>
                  </a:extLst>
                </a:gridCol>
                <a:gridCol w="1290000">
                  <a:extLst>
                    <a:ext uri="{9D8B030D-6E8A-4147-A177-3AD203B41FA5}">
                      <a16:colId xmlns:a16="http://schemas.microsoft.com/office/drawing/2014/main" val="20004"/>
                    </a:ext>
                  </a:extLst>
                </a:gridCol>
                <a:gridCol w="1290000">
                  <a:extLst>
                    <a:ext uri="{9D8B030D-6E8A-4147-A177-3AD203B41FA5}">
                      <a16:colId xmlns:a16="http://schemas.microsoft.com/office/drawing/2014/main" val="20005"/>
                    </a:ext>
                  </a:extLst>
                </a:gridCol>
              </a:tblGrid>
              <a:tr h="79920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　　　年份</a:t>
                      </a:r>
                    </a:p>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指标　　    </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2012年</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2013年</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2014年</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2015年</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2016年</a:t>
                      </a:r>
                    </a:p>
                  </a:txBody>
                  <a:tcPr marL="45720" marR="45720"/>
                </a:tc>
                <a:extLst>
                  <a:ext uri="{0D108BD9-81ED-4DB2-BD59-A6C34878D82A}">
                    <a16:rowId xmlns:a16="http://schemas.microsoft.com/office/drawing/2014/main" val="10000"/>
                  </a:ext>
                </a:extLst>
              </a:tr>
              <a:tr h="47160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60岁以上人口</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19390</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20243</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21242</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22200</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23086</a:t>
                      </a:r>
                    </a:p>
                  </a:txBody>
                  <a:tcPr marL="45720" marR="45720"/>
                </a:tc>
                <a:extLst>
                  <a:ext uri="{0D108BD9-81ED-4DB2-BD59-A6C34878D82A}">
                    <a16:rowId xmlns:a16="http://schemas.microsoft.com/office/drawing/2014/main" val="10001"/>
                  </a:ext>
                </a:extLst>
              </a:tr>
              <a:tr h="47160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占总人口比重</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14.3%</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14.9%</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15.5%</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16.1%</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16.7%</a:t>
                      </a:r>
                    </a:p>
                  </a:txBody>
                  <a:tcPr marL="45720" marR="45720"/>
                </a:tc>
                <a:extLst>
                  <a:ext uri="{0D108BD9-81ED-4DB2-BD59-A6C34878D82A}">
                    <a16:rowId xmlns:a16="http://schemas.microsoft.com/office/drawing/2014/main" val="10002"/>
                  </a:ext>
                </a:extLst>
              </a:tr>
            </a:tbl>
          </a:graphicData>
        </a:graphic>
      </p:graphicFrame>
      <p:cxnSp>
        <p:nvCxnSpPr>
          <p:cNvPr id="7" name="直接连接符 6">
            <a:extLst>
              <a:ext uri="{FF2B5EF4-FFF2-40B4-BE49-F238E27FC236}">
                <a16:creationId xmlns:a16="http://schemas.microsoft.com/office/drawing/2014/main" id="{42D5239B-3C6B-4209-9DD2-BCAF79F991DF}"/>
              </a:ext>
            </a:extLst>
          </p:cNvPr>
          <p:cNvCxnSpPr/>
          <p:nvPr/>
        </p:nvCxnSpPr>
        <p:spPr>
          <a:xfrm>
            <a:off x="720000" y="1458259"/>
            <a:ext cx="1259712" cy="742654"/>
          </a:xfrm>
          <a:prstGeom prst="line">
            <a:avLst/>
          </a:prstGeom>
        </p:spPr>
        <p:style>
          <a:lnRef idx="2">
            <a:schemeClr val="dk1"/>
          </a:lnRef>
          <a:fillRef idx="0">
            <a:schemeClr val="dk1"/>
          </a:fillRef>
          <a:effectRef idx="1">
            <a:schemeClr val="dk1"/>
          </a:effectRef>
          <a:fontRef idx="minor">
            <a:schemeClr val="tx1"/>
          </a:fontRef>
        </p:style>
      </p:cxnSp>
      <p:pic>
        <p:nvPicPr>
          <p:cNvPr id="8" name="内容占位符 3">
            <a:extLst>
              <a:ext uri="{FF2B5EF4-FFF2-40B4-BE49-F238E27FC236}">
                <a16:creationId xmlns:a16="http://schemas.microsoft.com/office/drawing/2014/main" id="{2F48DC0C-5FD2-464D-A90D-D7F8062F382A}"/>
              </a:ext>
            </a:extLst>
          </p:cNvPr>
          <p:cNvPicPr>
            <a:picLocks noGrp="1" noChangeAspect="1"/>
          </p:cNvPicPr>
          <p:nvPr>
            <p:ph idx="1"/>
          </p:nvPr>
        </p:nvPicPr>
        <p:blipFill>
          <a:blip r:embed="rId4"/>
          <a:stretch>
            <a:fillRect/>
          </a:stretch>
        </p:blipFill>
        <p:spPr>
          <a:xfrm>
            <a:off x="251520" y="3401300"/>
            <a:ext cx="8208480" cy="1152381"/>
          </a:xfrm>
          <a:prstGeom prst="rect">
            <a:avLst/>
          </a:prstGeom>
        </p:spPr>
      </p:pic>
    </p:spTree>
    <p:custDataLst>
      <p:custData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55191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(2016宁夏,8)观察下面这幅漫画,按要求答题。(4分)</a:t>
            </a:r>
            <a:endParaRPr lang="zh-CN" altLang="en-US" dirty="0"/>
          </a:p>
          <a:p>
            <a:pPr marL="0" indent="0" eaLnBrk="0" latinLnBrk="1" hangingPunct="0">
              <a:lnSpc>
                <a:spcPct val="150000"/>
              </a:lnSpc>
              <a:spcBef>
                <a:spcPts val="141"/>
              </a:spcBef>
              <a:buNone/>
            </a:pPr>
            <a:r>
              <a:rPr lang="zh-CN" altLang="en-US" sz="5748" kern="0" spc="10151"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672"/>
              </a:spcBef>
              <a:buNone/>
            </a:pPr>
            <a:r>
              <a:rPr lang="zh-CN" altLang="en-US" sz="1417" kern="0" dirty="0">
                <a:solidFill>
                  <a:srgbClr val="000000"/>
                </a:solidFill>
                <a:latin typeface="Times New Roman" pitchFamily="65" charset="-122"/>
                <a:ea typeface="宋体" pitchFamily="65" charset="-122"/>
              </a:rPr>
              <a:t>①请根据画面拟一个标题。(1分)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②请用生动的语言描述画面内容。(3分)</a:t>
            </a:r>
            <a:endParaRPr lang="zh-CN" altLang="en-US" dirty="0"/>
          </a:p>
        </p:txBody>
      </p:sp>
      <p:pic>
        <p:nvPicPr>
          <p:cNvPr id="3" name="图片 3" descr="textimage36.jpeg"/>
          <p:cNvPicPr>
            <a:picLocks noChangeAspect="1"/>
          </p:cNvPicPr>
          <p:nvPr/>
        </p:nvPicPr>
        <p:blipFill>
          <a:blip r:embed="rId4"/>
          <a:stretch>
            <a:fillRect/>
          </a:stretch>
        </p:blipFill>
        <p:spPr>
          <a:xfrm>
            <a:off x="3002909" y="1565925"/>
            <a:ext cx="1926281" cy="1462883"/>
          </a:xfrm>
          <a:prstGeom prst="rect">
            <a:avLst/>
          </a:prstGeom>
        </p:spPr>
      </p:pic>
    </p:spTree>
    <p:custDataLst>
      <p:custData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000" y="931841"/>
            <a:ext cx="8505000" cy="16240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(示例)①标题:春光好,正读书;与春天一起读书;春光明媚读书时;阳春三月好读书;沉浸(醉)在春光</a:t>
            </a:r>
            <a:br>
              <a:rPr dirty="0"/>
            </a:br>
            <a:r>
              <a:rPr lang="zh-CN" altLang="en-US" sz="1417" kern="0" dirty="0">
                <a:solidFill>
                  <a:srgbClr val="000000"/>
                </a:solidFill>
                <a:latin typeface="Times New Roman" pitchFamily="65" charset="-122"/>
                <a:ea typeface="宋体" pitchFamily="65" charset="-122"/>
              </a:rPr>
              <a:t>里。(写出符合画面主题的一条即可)(1分)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②(示例)春光迷人,花枝招展,蝴蝶翩翩起舞,绿草如茵。姐弟俩背靠着背,席地而坐,捧着书本,陶醉其中。</a:t>
            </a:r>
            <a:br>
              <a:rPr dirty="0"/>
            </a:br>
            <a:r>
              <a:rPr lang="zh-CN" altLang="en-US" sz="1417" kern="0" dirty="0">
                <a:solidFill>
                  <a:srgbClr val="000000"/>
                </a:solidFill>
                <a:latin typeface="Times New Roman" pitchFamily="65" charset="-122"/>
                <a:ea typeface="宋体" pitchFamily="65" charset="-122"/>
              </a:rPr>
              <a:t>阳光洒在了脸上,知识滋润了心田。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[画面内容完整,(1分)有情景,(1分)语言生动连贯(1分)]</a:t>
            </a:r>
            <a:endParaRPr lang="zh-CN" altLang="en-US" dirty="0"/>
          </a:p>
        </p:txBody>
      </p:sp>
      <p:sp>
        <p:nvSpPr>
          <p:cNvPr id="4" name="TextBox 2"/>
          <p:cNvSpPr txBox="1"/>
          <p:nvPr/>
        </p:nvSpPr>
        <p:spPr>
          <a:xfrm>
            <a:off x="720000" y="2717791"/>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本题考查语言表达运用能力。①标题既要扣题又要醒目,根据人物活动(读书)及环境(满眼春色)拟</a:t>
            </a:r>
            <a:br>
              <a:rPr dirty="0"/>
            </a:br>
            <a:r>
              <a:rPr lang="zh-CN" altLang="en-US" sz="1417" kern="0" dirty="0">
                <a:solidFill>
                  <a:srgbClr val="000000"/>
                </a:solidFill>
                <a:latin typeface="Times New Roman" pitchFamily="65" charset="-122"/>
                <a:ea typeface="宋体" pitchFamily="65" charset="-122"/>
              </a:rPr>
              <a:t>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②首先确定描写顺序,可先描写环境后写人物活动;然后抓住细节进行描写,注入情感,做到有景有情。语</a:t>
            </a:r>
            <a:br>
              <a:rPr dirty="0"/>
            </a:br>
            <a:r>
              <a:rPr lang="zh-CN" altLang="en-US" sz="1417" kern="0" dirty="0">
                <a:solidFill>
                  <a:srgbClr val="000000"/>
                </a:solidFill>
                <a:latin typeface="Times New Roman" pitchFamily="65" charset="-122"/>
                <a:ea typeface="宋体" pitchFamily="65" charset="-122"/>
              </a:rPr>
              <a:t>言力求生动形象,可运用修辞手法。</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39934"/>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材料探究</a:t>
            </a:r>
          </a:p>
        </p:txBody>
      </p:sp>
      <p:sp>
        <p:nvSpPr>
          <p:cNvPr id="3" name="TextBox 2"/>
          <p:cNvSpPr txBox="1"/>
          <p:nvPr/>
        </p:nvSpPr>
        <p:spPr>
          <a:xfrm>
            <a:off x="720000" y="1323151"/>
            <a:ext cx="8505000" cy="1661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(2020天津,20—21)综合性学习。(5分)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2020年6月23日,第四届世界智能大会在天津开幕。人工智能、大数据等数字技术的新成果在“云”上集</a:t>
            </a:r>
            <a:br>
              <a:rPr dirty="0"/>
            </a:br>
            <a:r>
              <a:rPr lang="zh-CN" altLang="en-US" sz="1417" kern="0" dirty="0">
                <a:solidFill>
                  <a:srgbClr val="000000"/>
                </a:solidFill>
                <a:latin typeface="Times New Roman" pitchFamily="65" charset="-122"/>
                <a:ea typeface="宋体" pitchFamily="65" charset="-122"/>
              </a:rPr>
              <a:t>中展示,让人大开眼界。某班将开展以“人工智能与我们的生活”为主题的综合性学习活动,一位同学为</a:t>
            </a:r>
            <a:br>
              <a:rPr dirty="0"/>
            </a:br>
            <a:r>
              <a:rPr lang="zh-CN" altLang="en-US" sz="1417" kern="0" dirty="0">
                <a:solidFill>
                  <a:srgbClr val="000000"/>
                </a:solidFill>
                <a:latin typeface="Times New Roman" pitchFamily="65" charset="-122"/>
                <a:ea typeface="宋体" pitchFamily="65" charset="-122"/>
              </a:rPr>
              <a:t>活动搜集了四则材料。请按照要求,回答20—21题。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　我国人工智能市场规模前瞻</a:t>
            </a:r>
            <a:endParaRPr lang="zh-CN" altLang="en-US" dirty="0"/>
          </a:p>
        </p:txBody>
      </p:sp>
      <p:pic>
        <p:nvPicPr>
          <p:cNvPr id="4" name="图片 3" descr="textimage37.jpeg"/>
          <p:cNvPicPr>
            <a:picLocks noChangeAspect="1"/>
          </p:cNvPicPr>
          <p:nvPr/>
        </p:nvPicPr>
        <p:blipFill>
          <a:blip r:embed="rId4"/>
          <a:stretch>
            <a:fillRect/>
          </a:stretch>
        </p:blipFill>
        <p:spPr>
          <a:xfrm>
            <a:off x="2355382" y="3123433"/>
            <a:ext cx="4359758" cy="1647020"/>
          </a:xfrm>
          <a:prstGeom prst="rect">
            <a:avLst/>
          </a:prstGeom>
        </p:spPr>
      </p:pic>
    </p:spTree>
    <p:custDataLst>
      <p:custData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20000" y="1055677"/>
            <a:ext cx="8505000" cy="3687643"/>
            <a:chOff x="720000" y="1440000"/>
            <a:chExt cx="8505000" cy="3687643"/>
          </a:xfrm>
        </p:grpSpPr>
        <p:sp>
          <p:nvSpPr>
            <p:cNvPr id="2" name="TextBox 2"/>
            <p:cNvSpPr txBox="1"/>
            <p:nvPr/>
          </p:nvSpPr>
          <p:spPr>
            <a:xfrm>
              <a:off x="720000" y="1440000"/>
              <a:ext cx="8505000" cy="944105"/>
            </a:xfrm>
            <a:prstGeom prst="rect">
              <a:avLst/>
            </a:prstGeom>
            <a:noFill/>
          </p:spPr>
          <p:txBody>
            <a:bodyPr wrap="square" lIns="0" tIns="0" rIns="0" bIns="0" rtlCol="0">
              <a:spAutoFit/>
            </a:bodyPr>
            <a:lstStyle/>
            <a:p>
              <a:pPr marL="0" indent="0" eaLnBrk="0" latinLnBrk="1" hangingPunct="0">
                <a:lnSpc>
                  <a:spcPct val="150000"/>
                </a:lnSpc>
                <a:spcBef>
                  <a:spcPts val="2832"/>
                </a:spcBef>
                <a:buNone/>
              </a:pPr>
              <a:r>
                <a:rPr lang="zh-CN" altLang="en-US" sz="1417" kern="0" dirty="0">
                  <a:solidFill>
                    <a:srgbClr val="000000"/>
                  </a:solidFill>
                  <a:latin typeface="Times New Roman" pitchFamily="65" charset="-122"/>
                  <a:ea typeface="宋体" pitchFamily="65" charset="-122"/>
                </a:rPr>
                <a:t>[材料二]    在疫情防控和复工生产中,天津全面推广应用了“健康码”。小小的“健康码”看似简单,背</a:t>
              </a:r>
              <a:br>
                <a:rPr dirty="0"/>
              </a:br>
              <a:r>
                <a:rPr lang="zh-CN" altLang="en-US" sz="1417" kern="0" dirty="0">
                  <a:solidFill>
                    <a:srgbClr val="000000"/>
                  </a:solidFill>
                  <a:latin typeface="Times New Roman" pitchFamily="65" charset="-122"/>
                  <a:ea typeface="宋体" pitchFamily="65" charset="-122"/>
                </a:rPr>
                <a:t>后的技术支撑系统却十分庞大。每天百万级数量的“亮码”,均基于人工智能科技手段的支撑。有了</a:t>
              </a:r>
              <a:br>
                <a:rPr dirty="0"/>
              </a:br>
              <a:r>
                <a:rPr lang="zh-CN" altLang="en-US" sz="1417" kern="0" dirty="0">
                  <a:solidFill>
                    <a:srgbClr val="000000"/>
                  </a:solidFill>
                  <a:latin typeface="Times New Roman" pitchFamily="65" charset="-122"/>
                  <a:ea typeface="宋体" pitchFamily="65" charset="-122"/>
                </a:rPr>
                <a:t>“健康码”,精准分类防控得以实现,城市得以科学有序运转起来。</a:t>
              </a:r>
              <a:endParaRPr lang="zh-CN" altLang="en-US" dirty="0"/>
            </a:p>
          </p:txBody>
        </p:sp>
        <p:sp>
          <p:nvSpPr>
            <p:cNvPr id="4" name="TextBox 2"/>
            <p:cNvSpPr txBox="1"/>
            <p:nvPr/>
          </p:nvSpPr>
          <p:spPr>
            <a:xfrm>
              <a:off x="720000" y="2472044"/>
              <a:ext cx="8505000" cy="265559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    现在越来越多的人,已经习惯观看手机中的天气预测。在天气预测中,人工智能专家系统通过</a:t>
              </a:r>
              <a:br>
                <a:rPr dirty="0"/>
              </a:br>
              <a:r>
                <a:rPr lang="zh-CN" altLang="en-US" sz="1417" kern="0" dirty="0">
                  <a:solidFill>
                    <a:srgbClr val="000000"/>
                  </a:solidFill>
                  <a:latin typeface="Times New Roman" pitchFamily="65" charset="-122"/>
                  <a:ea typeface="宋体" pitchFamily="65" charset="-122"/>
                </a:rPr>
                <a:t>手机的GPRS系统,定位到用户所处的位置,再利用科学算法,对覆盖全国的雷达图进行数据分析来预测天</a:t>
              </a:r>
              <a:br>
                <a:rPr dirty="0"/>
              </a:br>
              <a:r>
                <a:rPr lang="zh-CN" altLang="en-US" sz="1417" kern="0" dirty="0">
                  <a:solidFill>
                    <a:srgbClr val="000000"/>
                  </a:solidFill>
                  <a:latin typeface="Times New Roman" pitchFamily="65" charset="-122"/>
                  <a:ea typeface="宋体" pitchFamily="65" charset="-122"/>
                </a:rPr>
                <a:t>气。这样,人们可以随时随地查询自己所在地的天气走势,收到的天气预报能精准到分钟和所在街道。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[材料四]    人工智能在车联网的运用将提高人们的出行效率。比如,外出购物时,车主启动汽车后,将同步</a:t>
              </a:r>
              <a:br>
                <a:rPr dirty="0"/>
              </a:br>
              <a:r>
                <a:rPr lang="zh-CN" altLang="en-US" sz="1417" kern="0" dirty="0">
                  <a:solidFill>
                    <a:srgbClr val="000000"/>
                  </a:solidFill>
                  <a:latin typeface="Times New Roman" pitchFamily="65" charset="-122"/>
                  <a:ea typeface="宋体" pitchFamily="65" charset="-122"/>
                </a:rPr>
                <a:t>开启车载智能系统,车主只需要告知系统所需要购买的商品或者服务,汽车的智能系统将根据出行路线、</a:t>
              </a:r>
              <a:br>
                <a:rPr dirty="0"/>
              </a:br>
              <a:r>
                <a:rPr lang="zh-CN" altLang="en-US" sz="1417" kern="0" dirty="0">
                  <a:solidFill>
                    <a:srgbClr val="000000"/>
                  </a:solidFill>
                  <a:latin typeface="Times New Roman" pitchFamily="65" charset="-122"/>
                  <a:ea typeface="宋体" pitchFamily="65" charset="-122"/>
                </a:rPr>
                <a:t>交通路况、目的地的评价情况,自动推荐最合适的消费场所。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(1)请用简洁的语言概括[材料一]的主要内容。(2分)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(2)请结合以上相关材料,探究人工智能可在哪些方面改变我们的生活。(3分)</a:t>
              </a:r>
              <a:endParaRPr lang="zh-CN" altLang="en-US" dirty="0"/>
            </a:p>
          </p:txBody>
        </p:sp>
      </p:grpSp>
    </p:spTree>
    <p:custDataLst>
      <p:custData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(1)未来几年,我国人工智能市场规模将不断扩大。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(2)人工智能可在疫情防控和城市管理、天气预测、交通出行等方面改变我们的生活。</a:t>
            </a:r>
            <a:endParaRPr lang="zh-CN" altLang="en-US" dirty="0"/>
          </a:p>
        </p:txBody>
      </p:sp>
      <p:sp>
        <p:nvSpPr>
          <p:cNvPr id="3" name="TextBox 2"/>
          <p:cNvSpPr txBox="1"/>
          <p:nvPr/>
        </p:nvSpPr>
        <p:spPr>
          <a:xfrm>
            <a:off x="720000" y="1944797"/>
            <a:ext cx="8505000" cy="16112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(1)本题考查观察图表,从图表中提取、概括信息的能力。观察表头可以发现,图表的说明对象是</a:t>
            </a:r>
            <a:br>
              <a:rPr dirty="0"/>
            </a:br>
            <a:r>
              <a:rPr lang="zh-CN" altLang="en-US" sz="1417" kern="0" dirty="0">
                <a:solidFill>
                  <a:srgbClr val="000000"/>
                </a:solidFill>
                <a:latin typeface="Times New Roman" pitchFamily="65" charset="-122"/>
                <a:ea typeface="宋体" pitchFamily="65" charset="-122"/>
              </a:rPr>
              <a:t>“我国人工智能市场规模”;纵坐标呈现规模变化,横坐标呈现年份变化,可以看出随着年份变化,规模越</a:t>
            </a:r>
            <a:br>
              <a:rPr dirty="0"/>
            </a:br>
            <a:r>
              <a:rPr lang="zh-CN" altLang="en-US" sz="1417" kern="0" dirty="0">
                <a:solidFill>
                  <a:srgbClr val="000000"/>
                </a:solidFill>
                <a:latin typeface="Times New Roman" pitchFamily="65" charset="-122"/>
                <a:ea typeface="宋体" pitchFamily="65" charset="-122"/>
              </a:rPr>
              <a:t>来越大。综合表头和横纵坐标内容可以得出,未来几年,我国人工智能市场规模将不断扩大。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(2)本题考查提取、概括材料信息的能力。材料二说的主要是疫情防控和城市管理方面,材料三说的主要</a:t>
            </a:r>
            <a:br>
              <a:rPr dirty="0"/>
            </a:br>
            <a:r>
              <a:rPr lang="zh-CN" altLang="en-US" sz="1417" kern="0" dirty="0">
                <a:solidFill>
                  <a:srgbClr val="000000"/>
                </a:solidFill>
                <a:latin typeface="Times New Roman" pitchFamily="65" charset="-122"/>
                <a:ea typeface="宋体" pitchFamily="65" charset="-122"/>
              </a:rPr>
              <a:t>是天气预测方面,材料四说的主要是交通出行方面。做题时,要注意分析材料的说明内容和角度。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0083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(2019广东,5)阅读下面的文字,完成题目。(4分)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历史上,广东不仅是丝绸、瓷器、茶叶等中国大宗传统商品的出口集散地,也是世界时尚用品的重要产地,</a:t>
            </a:r>
            <a:br>
              <a:rPr dirty="0"/>
            </a:br>
            <a:r>
              <a:rPr lang="zh-CN" altLang="en-US" sz="1417" kern="0" dirty="0">
                <a:solidFill>
                  <a:srgbClr val="000000"/>
                </a:solidFill>
                <a:latin typeface="Times New Roman" pitchFamily="65" charset="-122"/>
                <a:ea typeface="宋体" pitchFamily="65" charset="-122"/>
              </a:rPr>
              <a:t>其代表就是广东的扇子。扇子,东西方都有,但来自广东的扇子卖得特别火,风靡欧美,畅销世界。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1699年英国东印度公司首次在广东订制了8万件扇子,这些扇子一抵达欧洲市场,就备受青睐。欧洲的宫廷</a:t>
            </a:r>
            <a:br>
              <a:rPr dirty="0"/>
            </a:br>
            <a:r>
              <a:rPr lang="zh-CN" altLang="en-US" sz="1417" kern="0" dirty="0">
                <a:solidFill>
                  <a:srgbClr val="000000"/>
                </a:solidFill>
                <a:latin typeface="Times New Roman" pitchFamily="65" charset="-122"/>
                <a:ea typeface="宋体" pitchFamily="65" charset="-122"/>
              </a:rPr>
              <a:t>贵妇都以拥有一柄精致华美、充满异国情调的广东扇子为时尚。19世纪,在美国东部海岸城市,几乎没有</a:t>
            </a:r>
            <a:br>
              <a:rPr dirty="0"/>
            </a:br>
            <a:r>
              <a:rPr lang="zh-CN" altLang="en-US" sz="1417" kern="0" dirty="0">
                <a:solidFill>
                  <a:srgbClr val="000000"/>
                </a:solidFill>
                <a:latin typeface="Times New Roman" pitchFamily="65" charset="-122"/>
                <a:ea typeface="宋体" pitchFamily="65" charset="-122"/>
              </a:rPr>
              <a:t>一位女士不拿着一把来自广东的扇子出现在夏日晚会或时装舞会上。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(1)请用一句话概括上述材料的主要内容,不超过16个字。(2分)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(2)根据对联常识,将下面六个短语组合成一副对联。(2分)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无处　随时　不清风　动来　举起　消酷暑</a:t>
            </a:r>
            <a:endParaRPr lang="zh-CN" altLang="en-US" dirty="0"/>
          </a:p>
        </p:txBody>
      </p:sp>
    </p:spTree>
    <p:custDataLst>
      <p:custData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34703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(4分)(1)(示例1)广东的扇子曾畅销世界。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(示例2)广东的扇子曾风靡欧美,畅销世界。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(2分,每超过1字扣1分,扣满2分为止)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(2)(示例)举起随时消酷暑　动来无处不清风(2分)</a:t>
            </a:r>
            <a:endParaRPr lang="zh-CN" altLang="en-US" dirty="0"/>
          </a:p>
        </p:txBody>
      </p:sp>
      <p:sp>
        <p:nvSpPr>
          <p:cNvPr id="3" name="TextBox 2"/>
          <p:cNvSpPr txBox="1"/>
          <p:nvPr/>
        </p:nvSpPr>
        <p:spPr>
          <a:xfrm>
            <a:off x="720000" y="2599078"/>
            <a:ext cx="8505000" cy="956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(1)本题考查概括能力。注意字数的限制。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(2)对联一般要求“字数相等,内容相关,词性相当(上下联相对应的每个字、词的词性应属于同一类别)”,</a:t>
            </a:r>
            <a:br>
              <a:rPr dirty="0"/>
            </a:br>
            <a:r>
              <a:rPr lang="zh-CN" altLang="en-US" sz="1417" kern="0" dirty="0">
                <a:solidFill>
                  <a:srgbClr val="000000"/>
                </a:solidFill>
                <a:latin typeface="Times New Roman" pitchFamily="65" charset="-122"/>
                <a:ea typeface="宋体" pitchFamily="65" charset="-122"/>
              </a:rPr>
              <a:t>如本题“随时”与“无处”、“举起”和“动来”、“消酷暑”与“不清风”都是相互对应的。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4932120" cy="16112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(2018山西,6—7)阅读下面的材料,完成第(1)—(2)题。(13分)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    阅读像搏斗。阅读的时候,读者与作者的争辩就像搏斗。我们极力想寻出破绽,作者则千方百计把读者柔软的思绪纳入他的模具。在这种智力的角斗中,我们往往败下阵来,但思维的力度却在争执中强硬了翅膀。</a:t>
            </a:r>
            <a:endParaRPr lang="zh-CN" altLang="en-US" dirty="0"/>
          </a:p>
        </p:txBody>
      </p:sp>
      <p:pic>
        <p:nvPicPr>
          <p:cNvPr id="3" name="图片 3" descr="textimage38.jpeg"/>
          <p:cNvPicPr>
            <a:picLocks noChangeAspect="1"/>
          </p:cNvPicPr>
          <p:nvPr/>
        </p:nvPicPr>
        <p:blipFill>
          <a:blip r:embed="rId4"/>
          <a:stretch>
            <a:fillRect/>
          </a:stretch>
        </p:blipFill>
        <p:spPr>
          <a:xfrm>
            <a:off x="5796136" y="1056502"/>
            <a:ext cx="2098919" cy="1462883"/>
          </a:xfrm>
          <a:prstGeom prst="rect">
            <a:avLst/>
          </a:prstGeom>
        </p:spPr>
      </p:pic>
      <p:sp>
        <p:nvSpPr>
          <p:cNvPr id="4" name="文本框 3">
            <a:extLst>
              <a:ext uri="{FF2B5EF4-FFF2-40B4-BE49-F238E27FC236}">
                <a16:creationId xmlns:a16="http://schemas.microsoft.com/office/drawing/2014/main" id="{4D9F7BD5-841B-43B8-AE92-7FB1632E6AD1}"/>
              </a:ext>
            </a:extLst>
          </p:cNvPr>
          <p:cNvSpPr txBox="1"/>
          <p:nvPr/>
        </p:nvSpPr>
        <p:spPr>
          <a:xfrm>
            <a:off x="6516216" y="2444848"/>
            <a:ext cx="1296144" cy="307777"/>
          </a:xfrm>
          <a:prstGeom prst="rect">
            <a:avLst/>
          </a:prstGeom>
          <a:noFill/>
        </p:spPr>
        <p:txBody>
          <a:bodyPr wrap="square" rtlCol="0">
            <a:spAutoFit/>
          </a:bodyPr>
          <a:lstStyle/>
          <a:p>
            <a:r>
              <a:rPr lang="zh-CN" altLang="en-US" sz="1400" dirty="0"/>
              <a:t>插图一</a:t>
            </a:r>
          </a:p>
        </p:txBody>
      </p:sp>
      <p:sp>
        <p:nvSpPr>
          <p:cNvPr id="5" name="TextBox 2">
            <a:extLst>
              <a:ext uri="{FF2B5EF4-FFF2-40B4-BE49-F238E27FC236}">
                <a16:creationId xmlns:a16="http://schemas.microsoft.com/office/drawing/2014/main" id="{F9977A95-9D86-4D3C-B710-E13C22DC89CD}"/>
              </a:ext>
            </a:extLst>
          </p:cNvPr>
          <p:cNvSpPr txBox="1"/>
          <p:nvPr/>
        </p:nvSpPr>
        <p:spPr>
          <a:xfrm>
            <a:off x="3995936" y="4465366"/>
            <a:ext cx="6179381" cy="244234"/>
          </a:xfrm>
          <a:prstGeom prst="rect">
            <a:avLst/>
          </a:prstGeom>
          <a:noFill/>
        </p:spPr>
        <p:txBody>
          <a:bodyPr wrap="square" lIns="0" tIns="0" rIns="0" bIns="0" rtlCol="0">
            <a:spAutoFit/>
          </a:bodyPr>
          <a:lstStyle/>
          <a:p>
            <a:pPr marL="0" indent="0" algn="ctr" eaLnBrk="0" latinLnBrk="1" hangingPunct="0">
              <a:lnSpc>
                <a:spcPct val="100000"/>
              </a:lnSpc>
              <a:spcBef>
                <a:spcPts val="141"/>
              </a:spcBef>
              <a:buNone/>
            </a:pPr>
            <a:r>
              <a:rPr lang="zh-CN" altLang="en-US" sz="1587" kern="0" dirty="0">
                <a:solidFill>
                  <a:srgbClr val="000000"/>
                </a:solidFill>
                <a:latin typeface="Times New Roman" pitchFamily="65" charset="-122"/>
                <a:ea typeface="黑体" pitchFamily="65" charset="-122"/>
              </a:rPr>
              <a:t>插图二</a:t>
            </a:r>
            <a:endParaRPr lang="zh-CN" altLang="en-US" dirty="0"/>
          </a:p>
        </p:txBody>
      </p:sp>
      <p:pic>
        <p:nvPicPr>
          <p:cNvPr id="6" name="图片 4" descr="textimage39.jpeg">
            <a:extLst>
              <a:ext uri="{FF2B5EF4-FFF2-40B4-BE49-F238E27FC236}">
                <a16:creationId xmlns:a16="http://schemas.microsoft.com/office/drawing/2014/main" id="{E25BC509-2713-49BF-81A8-3FCE268B146B}"/>
              </a:ext>
            </a:extLst>
          </p:cNvPr>
          <p:cNvPicPr>
            <a:picLocks noChangeAspect="1"/>
          </p:cNvPicPr>
          <p:nvPr/>
        </p:nvPicPr>
        <p:blipFill>
          <a:blip r:embed="rId5"/>
          <a:stretch>
            <a:fillRect/>
          </a:stretch>
        </p:blipFill>
        <p:spPr>
          <a:xfrm>
            <a:off x="5615888" y="2826398"/>
            <a:ext cx="2530967" cy="1687312"/>
          </a:xfrm>
          <a:prstGeom prst="rect">
            <a:avLst/>
          </a:prstGeom>
        </p:spPr>
      </p:pic>
      <p:sp>
        <p:nvSpPr>
          <p:cNvPr id="7" name="TextBox 3">
            <a:extLst>
              <a:ext uri="{FF2B5EF4-FFF2-40B4-BE49-F238E27FC236}">
                <a16:creationId xmlns:a16="http://schemas.microsoft.com/office/drawing/2014/main" id="{75DE4909-76A0-4DC2-AF38-902F9883BE24}"/>
              </a:ext>
            </a:extLst>
          </p:cNvPr>
          <p:cNvSpPr txBox="1"/>
          <p:nvPr/>
        </p:nvSpPr>
        <p:spPr>
          <a:xfrm>
            <a:off x="720000" y="2699891"/>
            <a:ext cx="4895888" cy="2248629"/>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材料二    阅读像睡眠。睡眠中蕴藏着奇妙的物质,起床的时候我们比躺下时信心倍增。阅读也有睡眠的效果,是一种精神的按摩,在书页中你能看得见悲剧的泪痕,摸得着喜剧的笑靥,看得清智者额头的皱纹,触得到勇士鲜血淋漓的创口</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当合上书的时候,你一下子苍老又顿时年轻。薄薄的纸页和人所共知的文字只是由于排列的不同,就使人的灵魂和它发生共振,为精神增添了新的钙质。</a:t>
            </a:r>
          </a:p>
        </p:txBody>
      </p:sp>
    </p:spTree>
    <p:custDataLst>
      <p:custData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956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(1)好的插图能恰当诠释文段内容。请从以上两幅插图中任选一幅,说一说它如何与文段内容相契合。(3分)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(2)你认为阅读除了像搏斗、像睡眠,还可以像什么?请以“我认为阅读像</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”为开头,写一段议论性文</a:t>
            </a:r>
            <a:br>
              <a:rPr dirty="0"/>
            </a:br>
            <a:r>
              <a:rPr lang="zh-CN" altLang="en-US" sz="1417" kern="0" dirty="0">
                <a:solidFill>
                  <a:srgbClr val="000000"/>
                </a:solidFill>
                <a:latin typeface="Times New Roman" pitchFamily="65" charset="-122"/>
                <a:ea typeface="宋体" pitchFamily="65" charset="-122"/>
              </a:rPr>
              <a:t>字,不少于100字。(10分)</a:t>
            </a:r>
            <a:endParaRPr lang="zh-CN" altLang="en-US" dirty="0"/>
          </a:p>
        </p:txBody>
      </p:sp>
      <p:sp>
        <p:nvSpPr>
          <p:cNvPr id="3" name="TextBox 2"/>
          <p:cNvSpPr txBox="1"/>
          <p:nvPr/>
        </p:nvSpPr>
        <p:spPr>
          <a:xfrm>
            <a:off x="635153" y="2031425"/>
            <a:ext cx="8505000" cy="22783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(1)(示例1)插图一是一个人和书搏斗的画面,形象地诠释出阅读时读者与作者进行智力角斗的情态,</a:t>
            </a:r>
            <a:br>
              <a:rPr dirty="0"/>
            </a:br>
            <a:r>
              <a:rPr lang="zh-CN" altLang="en-US" sz="1417" kern="0" dirty="0">
                <a:solidFill>
                  <a:srgbClr val="000000"/>
                </a:solidFill>
                <a:latin typeface="Times New Roman" pitchFamily="65" charset="-122"/>
                <a:ea typeface="宋体" pitchFamily="65" charset="-122"/>
              </a:rPr>
              <a:t>与文段内容“阅读像搏斗”相契合。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(示例2)插图二是一个人在书上舒服地睡觉的画面,形象地诠释出阅读是一种心灵的休憩,是一种精神的按</a:t>
            </a:r>
            <a:br>
              <a:rPr dirty="0"/>
            </a:br>
            <a:r>
              <a:rPr lang="zh-CN" altLang="en-US" sz="1417" kern="0" dirty="0">
                <a:solidFill>
                  <a:srgbClr val="000000"/>
                </a:solidFill>
                <a:latin typeface="Times New Roman" pitchFamily="65" charset="-122"/>
                <a:ea typeface="宋体" pitchFamily="65" charset="-122"/>
              </a:rPr>
              <a:t>摩,与文段内容“阅读像睡眠”相契合。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(2)(示例)我认为阅读像沐浴。书中有一种神奇的力量,可以给心灵去污除秽。在书中浸润久了,你会发现</a:t>
            </a:r>
            <a:br>
              <a:rPr dirty="0"/>
            </a:br>
            <a:r>
              <a:rPr lang="zh-CN" altLang="en-US" sz="1417" kern="0" dirty="0">
                <a:solidFill>
                  <a:srgbClr val="000000"/>
                </a:solidFill>
                <a:latin typeface="Times New Roman" pitchFamily="65" charset="-122"/>
                <a:ea typeface="宋体" pitchFamily="65" charset="-122"/>
              </a:rPr>
              <a:t>李白的浪漫与自信,苏轼的乐观与旷达,范仲淹的忧国忧民,周敦颐的洁身自好</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这些都会在你心中留下</a:t>
            </a:r>
            <a:br>
              <a:rPr dirty="0"/>
            </a:br>
            <a:r>
              <a:rPr lang="zh-CN" altLang="en-US" sz="1417" kern="0" dirty="0">
                <a:solidFill>
                  <a:srgbClr val="000000"/>
                </a:solidFill>
                <a:latin typeface="Times New Roman" pitchFamily="65" charset="-122"/>
                <a:ea typeface="宋体" pitchFamily="65" charset="-122"/>
              </a:rPr>
              <a:t>一颗种子,慢慢地生根发芽。你也会发现现在的自己更加神清气爽。</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87541"/>
            <a:ext cx="8505000" cy="16112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(1)本题考查对图文结合的理解能力。做题时首先要观察图画中人与书的关系,然后按顺序用简洁</a:t>
            </a:r>
            <a:br>
              <a:rPr dirty="0"/>
            </a:br>
            <a:r>
              <a:rPr lang="zh-CN" altLang="en-US" sz="1417" kern="0" dirty="0">
                <a:solidFill>
                  <a:srgbClr val="000000"/>
                </a:solidFill>
                <a:latin typeface="Times New Roman" pitchFamily="65" charset="-122"/>
                <a:ea typeface="宋体" pitchFamily="65" charset="-122"/>
              </a:rPr>
              <a:t>的语言介绍画面,通过阅读材料,找到关键词“搏斗、智力的角斗、睡眠、精神的按摩”,最后根据关键词</a:t>
            </a:r>
            <a:br>
              <a:rPr dirty="0"/>
            </a:br>
            <a:r>
              <a:rPr lang="zh-CN" altLang="en-US" sz="1417" kern="0" dirty="0">
                <a:solidFill>
                  <a:srgbClr val="000000"/>
                </a:solidFill>
                <a:latin typeface="Times New Roman" pitchFamily="65" charset="-122"/>
                <a:ea typeface="宋体" pitchFamily="65" charset="-122"/>
              </a:rPr>
              <a:t>组织语言作答。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(2)根据题目要求,这段议论性文字必须用“我认为阅读像</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”开头,最好用总分结构,首先表达观点,然</a:t>
            </a:r>
            <a:br>
              <a:rPr dirty="0"/>
            </a:br>
            <a:r>
              <a:rPr lang="zh-CN" altLang="en-US" sz="1417" kern="0" dirty="0">
                <a:solidFill>
                  <a:srgbClr val="000000"/>
                </a:solidFill>
                <a:latin typeface="Times New Roman" pitchFamily="65" charset="-122"/>
                <a:ea typeface="宋体" pitchFamily="65" charset="-122"/>
              </a:rPr>
              <a:t>后进行阐述。语言要严谨,有逻辑性。</a:t>
            </a:r>
            <a:endParaRPr lang="zh-CN" altLang="en-US" dirty="0"/>
          </a:p>
        </p:txBody>
      </p:sp>
    </p:spTree>
    <p:custDataLst>
      <p:custData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629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(1)表一表明:</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(2)表二表明:</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(3分)</a:t>
            </a:r>
            <a:endParaRPr lang="zh-CN" altLang="en-US" dirty="0"/>
          </a:p>
        </p:txBody>
      </p:sp>
      <p:sp>
        <p:nvSpPr>
          <p:cNvPr id="3" name="TextBox 2"/>
          <p:cNvSpPr txBox="1"/>
          <p:nvPr/>
        </p:nvSpPr>
        <p:spPr>
          <a:xfrm>
            <a:off x="720000" y="2038584"/>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(1)我国老年人口逐年增长,占总人口的比重越来越大。(2)我国老年人消费规模将快速发展(扩大、</a:t>
            </a:r>
            <a:br>
              <a:rPr dirty="0"/>
            </a:br>
            <a:r>
              <a:rPr lang="zh-CN" altLang="en-US" sz="1417" kern="0" dirty="0">
                <a:solidFill>
                  <a:srgbClr val="000000"/>
                </a:solidFill>
                <a:latin typeface="Times New Roman" pitchFamily="65" charset="-122"/>
                <a:ea typeface="宋体" pitchFamily="65" charset="-122"/>
              </a:rPr>
              <a:t>扩展)。</a:t>
            </a:r>
            <a:endParaRPr lang="zh-CN" altLang="en-US" dirty="0"/>
          </a:p>
        </p:txBody>
      </p:sp>
      <p:sp>
        <p:nvSpPr>
          <p:cNvPr id="4" name="TextBox 3"/>
          <p:cNvSpPr txBox="1"/>
          <p:nvPr/>
        </p:nvSpPr>
        <p:spPr>
          <a:xfrm>
            <a:off x="720000" y="2840472"/>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分别抓住两个表格名称的关键内容“老年人口统计”“老年人消费规模预测”,根据表格中数字</a:t>
            </a:r>
            <a:br>
              <a:rPr dirty="0"/>
            </a:br>
            <a:r>
              <a:rPr lang="zh-CN" altLang="en-US" sz="1417" kern="0" dirty="0">
                <a:solidFill>
                  <a:srgbClr val="000000"/>
                </a:solidFill>
                <a:latin typeface="Times New Roman" pitchFamily="65" charset="-122"/>
                <a:ea typeface="宋体" pitchFamily="65" charset="-122"/>
              </a:rPr>
              <a:t>的变化趋势概括主要信息。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(2016福建福州,6)综合性学习。(7分)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2015年是中国人民抗日战争胜利70周年,也是世界反法西斯战争胜利70周年,请你阅读下面材料,回答问</a:t>
            </a:r>
            <a:br>
              <a:rPr dirty="0"/>
            </a:br>
            <a:r>
              <a:rPr lang="zh-CN" altLang="en-US" sz="1417" kern="0" dirty="0">
                <a:solidFill>
                  <a:srgbClr val="000000"/>
                </a:solidFill>
                <a:latin typeface="Times New Roman" pitchFamily="65" charset="-122"/>
                <a:ea typeface="宋体" pitchFamily="65" charset="-122"/>
              </a:rPr>
              <a:t>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新华社联合国2015年2月26日电    第69届联合国大会26日召开全会,一致通过关于纪念世界反法西斯战争</a:t>
            </a:r>
            <a:br>
              <a:rPr dirty="0"/>
            </a:br>
            <a:r>
              <a:rPr lang="zh-CN" altLang="en-US" sz="1417" kern="0" dirty="0">
                <a:solidFill>
                  <a:srgbClr val="000000"/>
                </a:solidFill>
                <a:latin typeface="Times New Roman" pitchFamily="65" charset="-122"/>
                <a:ea typeface="宋体" pitchFamily="65" charset="-122"/>
              </a:rPr>
              <a:t>胜利70周年的决议。该决议决定联大将于5月召开纪念世界反法西斯战争胜利70周年特别会议,认可各会</a:t>
            </a:r>
            <a:br>
              <a:rPr dirty="0"/>
            </a:br>
            <a:r>
              <a:rPr lang="zh-CN" altLang="en-US" sz="1417" kern="0" dirty="0">
                <a:solidFill>
                  <a:srgbClr val="000000"/>
                </a:solidFill>
                <a:latin typeface="Times New Roman" pitchFamily="65" charset="-122"/>
                <a:ea typeface="宋体" pitchFamily="65" charset="-122"/>
              </a:rPr>
              <a:t>员国对反法西斯战争有各自的胜利纪念日,决议认为第二次世界大战对全人类,特别是亚洲、欧洲等地区</a:t>
            </a:r>
            <a:br>
              <a:rPr dirty="0"/>
            </a:br>
            <a:r>
              <a:rPr lang="zh-CN" altLang="en-US" sz="1417" kern="0" dirty="0">
                <a:solidFill>
                  <a:srgbClr val="000000"/>
                </a:solidFill>
                <a:latin typeface="Times New Roman" pitchFamily="65" charset="-122"/>
                <a:ea typeface="宋体" pitchFamily="65" charset="-122"/>
              </a:rPr>
              <a:t>民众造成了深重的苦难。</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(1)用一句话概括以上新闻的主要内容。(2分)</a:t>
            </a:r>
            <a:endParaRPr lang="zh-CN" altLang="en-US" dirty="0"/>
          </a:p>
        </p:txBody>
      </p:sp>
    </p:spTree>
    <p:custDataLst>
      <p:custData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000" y="1519001"/>
          <a:ext cx="7740000" cy="3251452"/>
        </p:xfrm>
        <a:graphic>
          <a:graphicData uri="http://schemas.openxmlformats.org/drawingml/2006/table">
            <a:tbl>
              <a:tblPr/>
              <a:tblGrid>
                <a:gridCol w="2580000">
                  <a:extLst>
                    <a:ext uri="{9D8B030D-6E8A-4147-A177-3AD203B41FA5}">
                      <a16:colId xmlns:a16="http://schemas.microsoft.com/office/drawing/2014/main" val="20000"/>
                    </a:ext>
                  </a:extLst>
                </a:gridCol>
                <a:gridCol w="2580000">
                  <a:extLst>
                    <a:ext uri="{9D8B030D-6E8A-4147-A177-3AD203B41FA5}">
                      <a16:colId xmlns:a16="http://schemas.microsoft.com/office/drawing/2014/main" val="20001"/>
                    </a:ext>
                  </a:extLst>
                </a:gridCol>
                <a:gridCol w="2580000">
                  <a:extLst>
                    <a:ext uri="{9D8B030D-6E8A-4147-A177-3AD203B41FA5}">
                      <a16:colId xmlns:a16="http://schemas.microsoft.com/office/drawing/2014/main" val="20002"/>
                    </a:ext>
                  </a:extLst>
                </a:gridCol>
              </a:tblGrid>
              <a:tr h="382252">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国家或地区</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战争死亡人数</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死亡人数占总人口数百分比</a:t>
                      </a:r>
                    </a:p>
                  </a:txBody>
                  <a:tcPr marL="45720" marR="45720"/>
                </a:tc>
                <a:extLst>
                  <a:ext uri="{0D108BD9-81ED-4DB2-BD59-A6C34878D82A}">
                    <a16:rowId xmlns:a16="http://schemas.microsoft.com/office/drawing/2014/main" val="10000"/>
                  </a:ext>
                </a:extLst>
              </a:tr>
              <a:tr h="79920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中国</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约18,000,000至</a:t>
                      </a:r>
                    </a:p>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20,000,000</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约3.48%~3.86%</a:t>
                      </a:r>
                    </a:p>
                  </a:txBody>
                  <a:tcPr marL="45720" marR="45720"/>
                </a:tc>
                <a:extLst>
                  <a:ext uri="{0D108BD9-81ED-4DB2-BD59-A6C34878D82A}">
                    <a16:rowId xmlns:a16="http://schemas.microsoft.com/office/drawing/2014/main" val="10001"/>
                  </a:ext>
                </a:extLst>
              </a:tr>
              <a:tr h="47160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朝鲜半岛</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约378,000至483,000</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约1.6%~2.06%</a:t>
                      </a:r>
                    </a:p>
                  </a:txBody>
                  <a:tcPr marL="45720" marR="45720"/>
                </a:tc>
                <a:extLst>
                  <a:ext uri="{0D108BD9-81ED-4DB2-BD59-A6C34878D82A}">
                    <a16:rowId xmlns:a16="http://schemas.microsoft.com/office/drawing/2014/main" val="10002"/>
                  </a:ext>
                </a:extLst>
              </a:tr>
              <a:tr h="79920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菲律宾</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约557,000至</a:t>
                      </a:r>
                    </a:p>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1,057,000</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约3.48%~6.6%</a:t>
                      </a:r>
                    </a:p>
                  </a:txBody>
                  <a:tcPr marL="45720" marR="45720"/>
                </a:tc>
                <a:extLst>
                  <a:ext uri="{0D108BD9-81ED-4DB2-BD59-A6C34878D82A}">
                    <a16:rowId xmlns:a16="http://schemas.microsoft.com/office/drawing/2014/main" val="10003"/>
                  </a:ext>
                </a:extLst>
              </a:tr>
              <a:tr h="799200">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日本</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约2,621,000至</a:t>
                      </a:r>
                    </a:p>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3,120,000</a:t>
                      </a:r>
                    </a:p>
                  </a:txBody>
                  <a:tcPr marL="45720" marR="45720"/>
                </a:tc>
                <a:tc>
                  <a:txBody>
                    <a:bodyPr/>
                    <a:lstStyle/>
                    <a:p>
                      <a:pPr eaLnBrk="0" latinLnBrk="1" hangingPunct="0">
                        <a:lnSpc>
                          <a:spcPct val="150000"/>
                        </a:lnSpc>
                        <a:spcBef>
                          <a:spcPts val="0"/>
                        </a:spcBef>
                      </a:pPr>
                      <a:r>
                        <a:rPr lang="zh-CN" altLang="en-US" sz="1417" kern="0" dirty="0">
                          <a:solidFill>
                            <a:srgbClr val="000000"/>
                          </a:solidFill>
                          <a:latin typeface="Times New Roman" pitchFamily="65" charset="-122"/>
                          <a:ea typeface="宋体" pitchFamily="65" charset="-122"/>
                        </a:rPr>
                        <a:t>约3.67%~4.37%</a:t>
                      </a:r>
                    </a:p>
                  </a:txBody>
                  <a:tcPr marL="45720" marR="45720"/>
                </a:tc>
                <a:extLst>
                  <a:ext uri="{0D108BD9-81ED-4DB2-BD59-A6C34878D82A}">
                    <a16:rowId xmlns:a16="http://schemas.microsoft.com/office/drawing/2014/main" val="10004"/>
                  </a:ext>
                </a:extLst>
              </a:tr>
            </a:tbl>
          </a:graphicData>
        </a:graphic>
      </p:graphicFrame>
      <p:sp>
        <p:nvSpPr>
          <p:cNvPr id="3" name="TextBox 2"/>
          <p:cNvSpPr txBox="1"/>
          <p:nvPr/>
        </p:nvSpPr>
        <p:spPr>
          <a:xfrm>
            <a:off x="720000" y="750783"/>
            <a:ext cx="8505000" cy="667106"/>
          </a:xfrm>
          <a:prstGeom prst="rect">
            <a:avLst/>
          </a:prstGeom>
          <a:noFill/>
        </p:spPr>
        <p:txBody>
          <a:bodyPr wrap="square" lIns="0" tIns="0" rIns="0" bIns="0" rtlCol="0">
            <a:spAutoFit/>
          </a:bodyPr>
          <a:lstStyle/>
          <a:p>
            <a:pP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材料二:</a:t>
            </a:r>
            <a:endParaRPr lang="zh-CN" altLang="en-US" sz="1600"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二战时期某年度亚洲部分国家或地区死亡人数统计表</a:t>
            </a:r>
            <a:endParaRPr lang="zh-CN" altLang="en-US" dirty="0"/>
          </a:p>
        </p:txBody>
      </p:sp>
    </p:spTree>
    <p:custDataLst>
      <p:custData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69785"/>
            <a:ext cx="8505000" cy="167417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(2)根据以上统计表提供的数据,得出一个有意义的结论。(2分)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你的结论:</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材料三: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2015年9月3日,在北京天安门广场,我国举行了举世瞩目的纪念中国人民抗日战争暨世界反法西斯战争胜</a:t>
            </a:r>
            <a:br>
              <a:rPr dirty="0"/>
            </a:br>
            <a:r>
              <a:rPr lang="zh-CN" altLang="en-US" sz="1417" kern="0" dirty="0">
                <a:solidFill>
                  <a:srgbClr val="000000"/>
                </a:solidFill>
                <a:latin typeface="Times New Roman" pitchFamily="65" charset="-122"/>
                <a:ea typeface="宋体" pitchFamily="65" charset="-122"/>
              </a:rPr>
              <a:t>利70周年阅兵仪式,展示国威军威,凝聚全民力量。</a:t>
            </a:r>
            <a:endParaRPr lang="zh-CN" altLang="en-US" dirty="0"/>
          </a:p>
        </p:txBody>
      </p:sp>
      <p:pic>
        <p:nvPicPr>
          <p:cNvPr id="4" name="图片 3" descr="textimage40.jpeg"/>
          <p:cNvPicPr>
            <a:picLocks noChangeAspect="1"/>
          </p:cNvPicPr>
          <p:nvPr/>
        </p:nvPicPr>
        <p:blipFill>
          <a:blip r:embed="rId4"/>
          <a:stretch>
            <a:fillRect/>
          </a:stretch>
        </p:blipFill>
        <p:spPr>
          <a:xfrm>
            <a:off x="642910" y="2898611"/>
            <a:ext cx="8100000" cy="1657528"/>
          </a:xfrm>
          <a:prstGeom prst="rect">
            <a:avLst/>
          </a:prstGeom>
        </p:spPr>
      </p:pic>
    </p:spTree>
    <p:custDataLst>
      <p:custData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08837"/>
            <a:ext cx="8505000" cy="1661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广大网民纷纷发表感言,为阅兵活动点赞: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网民“春春lucya”:看着战机飞过广场上空,有一种无法抑制的情绪高涨,泱泱大国气势恢宏,作为一个中</a:t>
            </a:r>
            <a:br>
              <a:rPr dirty="0"/>
            </a:br>
            <a:r>
              <a:rPr lang="zh-CN" altLang="en-US" sz="1417" kern="0" dirty="0">
                <a:solidFill>
                  <a:srgbClr val="000000"/>
                </a:solidFill>
                <a:latin typeface="Times New Roman" pitchFamily="65" charset="-122"/>
                <a:ea typeface="宋体" pitchFamily="65" charset="-122"/>
              </a:rPr>
              <a:t>国人,我无比自豪!</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网民“老朱”:这次大阅兵是对美丽中国的“精神礼赞”,更是开拓未来的“集结号”。当今的中华民族</a:t>
            </a:r>
            <a:br>
              <a:rPr dirty="0"/>
            </a:br>
            <a:r>
              <a:rPr lang="zh-CN" altLang="en-US" sz="1417" kern="0" dirty="0">
                <a:solidFill>
                  <a:srgbClr val="000000"/>
                </a:solidFill>
                <a:latin typeface="Times New Roman" pitchFamily="65" charset="-122"/>
                <a:ea typeface="宋体" pitchFamily="65" charset="-122"/>
              </a:rPr>
              <a:t>已是今非昔比,一个崛起并强大的中国永远都是保卫世界和平的中坚力量。</a:t>
            </a:r>
            <a:endParaRPr lang="zh-CN" altLang="en-US" dirty="0"/>
          </a:p>
        </p:txBody>
      </p:sp>
      <p:sp>
        <p:nvSpPr>
          <p:cNvPr id="4" name="TextBox 2"/>
          <p:cNvSpPr txBox="1"/>
          <p:nvPr/>
        </p:nvSpPr>
        <p:spPr>
          <a:xfrm>
            <a:off x="720000" y="2847512"/>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(3)作为一个关心家事、国事、天下事的中学生,你对如此盛大的活动一定给予了热切的关注,请你也针对</a:t>
            </a:r>
            <a:br>
              <a:rPr dirty="0"/>
            </a:br>
            <a:r>
              <a:rPr lang="zh-CN" altLang="en-US" sz="1417" kern="0" dirty="0">
                <a:solidFill>
                  <a:srgbClr val="000000"/>
                </a:solidFill>
                <a:latin typeface="Times New Roman" pitchFamily="65" charset="-122"/>
                <a:ea typeface="宋体" pitchFamily="65" charset="-122"/>
              </a:rPr>
              <a:t>9·3胜利日大阅兵活动发表你的感言。(至少用上1个成语)(3分)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你的感言:</a:t>
            </a:r>
            <a:r>
              <a:rPr lang="zh-CN" altLang="en-US" sz="1417" u="sng" kern="0" dirty="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(1)联大通过关于纪念世界反法西斯战争胜利70周年的决议。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(2)(示例1)在第二次世界大战中,亚洲许多国家死亡人数众多,损失惨重。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(示例2)在抗战中,中国的死亡人数最多,超过千万。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(示例3)战争给被害国带来极大的伤害,施害国日本也未能幸免。(言之有理即可)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(3)(示例1)人民军队以严整的军容昂首阔步走过天安门广场,接受全世界目光的检阅,那场景怎不让人热血</a:t>
            </a:r>
            <a:br>
              <a:rPr dirty="0"/>
            </a:br>
            <a:r>
              <a:rPr lang="zh-CN" altLang="en-US" sz="1417" kern="0" dirty="0">
                <a:solidFill>
                  <a:srgbClr val="000000"/>
                </a:solidFill>
                <a:latin typeface="Times New Roman" pitchFamily="65" charset="-122"/>
                <a:ea typeface="宋体" pitchFamily="65" charset="-122"/>
              </a:rPr>
              <a:t>沸腾!为祖国欢呼,祖国万岁!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(示例2)看到满载抗战老兵的车辆开过天安门广场,我不由得肃然起敬。国共抗战老兵都是中华民族的脊</a:t>
            </a:r>
            <a:br>
              <a:rPr dirty="0"/>
            </a:br>
            <a:r>
              <a:rPr lang="zh-CN" altLang="en-US" sz="1417" kern="0" dirty="0">
                <a:solidFill>
                  <a:srgbClr val="000000"/>
                </a:solidFill>
                <a:latin typeface="Times New Roman" pitchFamily="65" charset="-122"/>
                <a:ea typeface="宋体" pitchFamily="65" charset="-122"/>
              </a:rPr>
              <a:t>梁,因为他们的浴血奋战,才有了今天和平安宁的生活。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(示例3)钟声和礼炮响起,我不禁百感交集,山河长城,血肉长城,所有的付出,当有今日。(内容1分,成语1分,</a:t>
            </a:r>
            <a:br>
              <a:rPr dirty="0"/>
            </a:br>
            <a:r>
              <a:rPr lang="zh-CN" altLang="en-US" sz="1417" kern="0" dirty="0">
                <a:solidFill>
                  <a:srgbClr val="000000"/>
                </a:solidFill>
                <a:latin typeface="Times New Roman" pitchFamily="65" charset="-122"/>
                <a:ea typeface="宋体" pitchFamily="65" charset="-122"/>
              </a:rPr>
              <a:t>语言表述1分)</a:t>
            </a:r>
            <a:endParaRPr lang="zh-CN" altLang="en-US" dirty="0"/>
          </a:p>
        </p:txBody>
      </p:sp>
    </p:spTree>
    <p:custDataLst>
      <p:custData r:id="rId1"/>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988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(1)这是一则消息,它的导语是第一句话,涵盖了消息的主要内容,从中提炼即可。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(2)首先要对表中的数字进行综合分析或对比分析,然后用简洁的语言进行表述。从表中的数据可以看出,</a:t>
            </a:r>
            <a:br>
              <a:rPr dirty="0"/>
            </a:br>
            <a:r>
              <a:rPr lang="zh-CN" altLang="en-US" sz="1417" kern="0" dirty="0">
                <a:solidFill>
                  <a:srgbClr val="000000"/>
                </a:solidFill>
                <a:latin typeface="Times New Roman" pitchFamily="65" charset="-122"/>
                <a:ea typeface="宋体" pitchFamily="65" charset="-122"/>
              </a:rPr>
              <a:t>中国的死亡人数远远超过表中其他国家或地区;不仅是战争受害国或地区的中国、朝鲜半岛、菲律宾伤</a:t>
            </a:r>
            <a:br>
              <a:rPr dirty="0"/>
            </a:br>
            <a:r>
              <a:rPr lang="zh-CN" altLang="en-US" sz="1417" kern="0" dirty="0">
                <a:solidFill>
                  <a:srgbClr val="000000"/>
                </a:solidFill>
                <a:latin typeface="Times New Roman" pitchFamily="65" charset="-122"/>
                <a:ea typeface="宋体" pitchFamily="65" charset="-122"/>
              </a:rPr>
              <a:t>亡惨重,就连战争的发动者日本也有二三百万的人成为战争的牺牲品。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(3)相信同学们在观看2015年的阅兵仪式时的心情一定十分激动,用饱含激情的文字把这种感觉表达出来</a:t>
            </a:r>
            <a:br>
              <a:rPr dirty="0"/>
            </a:br>
            <a:r>
              <a:rPr lang="zh-CN" altLang="en-US" sz="1417" kern="0" dirty="0">
                <a:solidFill>
                  <a:srgbClr val="000000"/>
                </a:solidFill>
                <a:latin typeface="Times New Roman" pitchFamily="65" charset="-122"/>
                <a:ea typeface="宋体" pitchFamily="65" charset="-122"/>
              </a:rPr>
              <a:t>即可,注意“至少用上1个成语”的要求。</a:t>
            </a:r>
            <a:endParaRPr lang="zh-CN" altLang="en-US" dirty="0"/>
          </a:p>
        </p:txBody>
      </p:sp>
    </p:spTree>
    <p:custDataLst>
      <p:custData r:id="rId1"/>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9000" y="938035"/>
            <a:ext cx="8505000" cy="205235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(2020张家界,7)综合实践。(4分)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张家界因受疫情影响,农产品滞销,旅游业遭受重创。5月17日晚,由张家界市与阿里巴巴平台联合举办的</a:t>
            </a:r>
            <a:br>
              <a:rPr dirty="0"/>
            </a:br>
            <a:r>
              <a:rPr lang="zh-CN" altLang="en-US" sz="1417" kern="0" dirty="0">
                <a:solidFill>
                  <a:srgbClr val="000000"/>
                </a:solidFill>
                <a:latin typeface="Times New Roman" pitchFamily="65" charset="-122"/>
                <a:ea typeface="宋体" pitchFamily="65" charset="-122"/>
              </a:rPr>
              <a:t>“网游网购张家界,助力经济大发展”活动启动,副市长首次走进直播间,宣传张家界旅游。同时,两区两县</a:t>
            </a:r>
            <a:br>
              <a:rPr dirty="0"/>
            </a:br>
            <a:r>
              <a:rPr lang="zh-CN" altLang="en-US" sz="1417" kern="0" dirty="0">
                <a:solidFill>
                  <a:srgbClr val="000000"/>
                </a:solidFill>
                <a:latin typeface="Times New Roman" pitchFamily="65" charset="-122"/>
                <a:ea typeface="宋体" pitchFamily="65" charset="-122"/>
              </a:rPr>
              <a:t>的区、县长还进行了直播带货PK赛。</a:t>
            </a:r>
            <a:r>
              <a:rPr lang="zh-CN" altLang="en-US" dirty="0"/>
              <a:t>                                                </a:t>
            </a:r>
            <a:r>
              <a:rPr lang="zh-CN" altLang="en-US" sz="1417" kern="0" dirty="0">
                <a:solidFill>
                  <a:srgbClr val="000000"/>
                </a:solidFill>
                <a:latin typeface="Times New Roman" pitchFamily="65" charset="-122"/>
                <a:ea typeface="宋体" pitchFamily="65" charset="-122"/>
              </a:rPr>
              <a:t>(来源:《掌上张家界》,有删改)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任务一:活动启动后,请你积极参与,为</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(任选一种你熟悉的本地特产或景点)设计一则广告词:(2分)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任务二:结合下图,请给本活动组织者提出两条建议。(2分)</a:t>
            </a:r>
            <a:endParaRPr lang="zh-CN" altLang="en-US" dirty="0"/>
          </a:p>
        </p:txBody>
      </p:sp>
      <p:sp>
        <p:nvSpPr>
          <p:cNvPr id="3" name="TextBox 2"/>
          <p:cNvSpPr txBox="1"/>
          <p:nvPr/>
        </p:nvSpPr>
        <p:spPr>
          <a:xfrm>
            <a:off x="639000" y="683667"/>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考点三　综合运用</a:t>
            </a:r>
          </a:p>
        </p:txBody>
      </p:sp>
      <p:sp>
        <p:nvSpPr>
          <p:cNvPr id="4" name="TextBox 2">
            <a:extLst>
              <a:ext uri="{FF2B5EF4-FFF2-40B4-BE49-F238E27FC236}">
                <a16:creationId xmlns:a16="http://schemas.microsoft.com/office/drawing/2014/main" id="{F358C929-08A7-410E-9588-07F44F49A40A}"/>
              </a:ext>
            </a:extLst>
          </p:cNvPr>
          <p:cNvSpPr txBox="1"/>
          <p:nvPr/>
        </p:nvSpPr>
        <p:spPr>
          <a:xfrm>
            <a:off x="6103661" y="2515465"/>
            <a:ext cx="5872166" cy="232531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8818" kern="0" spc="28531" dirty="0">
                <a:solidFill>
                  <a:srgbClr val="000000"/>
                </a:solidFill>
                <a:latin typeface="Times New Roman" pitchFamily="65" charset="-122"/>
                <a:ea typeface="宋体" pitchFamily="65" charset="-122"/>
              </a:rPr>
              <a:t> </a:t>
            </a:r>
            <a:endParaRPr lang="en-US" altLang="zh-CN" spc="28531"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某直播平台观众满意度调查</a:t>
            </a:r>
            <a:endParaRPr lang="zh-CN" altLang="en-US" dirty="0"/>
          </a:p>
        </p:txBody>
      </p:sp>
      <p:pic>
        <p:nvPicPr>
          <p:cNvPr id="5" name="图片 3" descr="textimage41.jpeg">
            <a:extLst>
              <a:ext uri="{FF2B5EF4-FFF2-40B4-BE49-F238E27FC236}">
                <a16:creationId xmlns:a16="http://schemas.microsoft.com/office/drawing/2014/main" id="{09A6C2C3-60EF-487A-8289-7F4E672A08E7}"/>
              </a:ext>
            </a:extLst>
          </p:cNvPr>
          <p:cNvPicPr>
            <a:picLocks noChangeAspect="1"/>
          </p:cNvPicPr>
          <p:nvPr/>
        </p:nvPicPr>
        <p:blipFill>
          <a:blip r:embed="rId4"/>
          <a:stretch>
            <a:fillRect/>
          </a:stretch>
        </p:blipFill>
        <p:spPr>
          <a:xfrm>
            <a:off x="5597478" y="2933728"/>
            <a:ext cx="2907522" cy="1488792"/>
          </a:xfrm>
          <a:prstGeom prst="rect">
            <a:avLst/>
          </a:prstGeom>
        </p:spPr>
      </p:pic>
      <p:sp>
        <p:nvSpPr>
          <p:cNvPr id="6" name="TextBox 2">
            <a:extLst>
              <a:ext uri="{FF2B5EF4-FFF2-40B4-BE49-F238E27FC236}">
                <a16:creationId xmlns:a16="http://schemas.microsoft.com/office/drawing/2014/main" id="{C8E396BF-E221-408F-902F-4B00A42CB613}"/>
              </a:ext>
            </a:extLst>
          </p:cNvPr>
          <p:cNvSpPr txBox="1"/>
          <p:nvPr/>
        </p:nvSpPr>
        <p:spPr>
          <a:xfrm>
            <a:off x="565046" y="3073615"/>
            <a:ext cx="4600417"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(1)(示例)十里画廊　来吧!山水画廊中的亮丽风景怎么能少了您的点缀?!　(2)(示例)①提升产品质量;②直播时关注实际情况;③注意提升直播素质。(答出其中两点即可)</a:t>
            </a:r>
            <a:endParaRPr lang="zh-CN" altLang="en-US" dirty="0"/>
          </a:p>
        </p:txBody>
      </p:sp>
      <p:sp>
        <p:nvSpPr>
          <p:cNvPr id="7" name="TextBox 2">
            <a:extLst>
              <a:ext uri="{FF2B5EF4-FFF2-40B4-BE49-F238E27FC236}">
                <a16:creationId xmlns:a16="http://schemas.microsoft.com/office/drawing/2014/main" id="{D2C5ADAC-AFE6-4422-A638-CB2563CFE702}"/>
              </a:ext>
            </a:extLst>
          </p:cNvPr>
          <p:cNvSpPr txBox="1"/>
          <p:nvPr/>
        </p:nvSpPr>
        <p:spPr>
          <a:xfrm>
            <a:off x="565046" y="4100943"/>
            <a:ext cx="5087074"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(1)本题考查学生拟写广告词的能力。广告词的拟写力求精练,富有美感,吸引人的注意力,加深人的印象。(2)本题考查学生表达简明、得体的能力。根据图片,找到问题所在,提出建议。</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9500" y="899691"/>
            <a:ext cx="8505000" cy="407367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(2020益阳,8)综合性学习。(9分)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在中华文明悠久的历史中,爱国主义精神一直是中华民族得以凝聚、生存和发展的强大动力。为进一步</a:t>
            </a:r>
            <a:br>
              <a:rPr dirty="0"/>
            </a:br>
            <a:r>
              <a:rPr lang="zh-CN" altLang="en-US" sz="1417" kern="0" dirty="0">
                <a:solidFill>
                  <a:srgbClr val="000000"/>
                </a:solidFill>
                <a:latin typeface="Times New Roman" pitchFamily="65" charset="-122"/>
                <a:ea typeface="宋体" pitchFamily="65" charset="-122"/>
              </a:rPr>
              <a:t>激发同学们的爱国热情,景和中学决定举行以“天下家国”为主题的系列活动。请你完成下列任务。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(1)【修改通知】学校决定举行活动的启动仪式,为此,张一同学以学校团委的名义草拟了如下通知。通知</a:t>
            </a:r>
            <a:br>
              <a:rPr dirty="0"/>
            </a:br>
            <a:r>
              <a:rPr lang="zh-CN" altLang="en-US" sz="1417" kern="0" dirty="0">
                <a:solidFill>
                  <a:srgbClr val="000000"/>
                </a:solidFill>
                <a:latin typeface="Times New Roman" pitchFamily="65" charset="-122"/>
                <a:ea typeface="宋体" pitchFamily="65" charset="-122"/>
              </a:rPr>
              <a:t>的格式有一处不规范,请你提出修改意见。(2分)</a:t>
            </a:r>
            <a:endParaRPr lang="zh-CN" altLang="en-US" dirty="0"/>
          </a:p>
          <a:p>
            <a:pPr marL="0" indent="0" algn="ctr"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通　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各位同学: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     为更好地传承爱国主义精神,经研究决定,学校团委将于6月16日下午3:00在学校体育馆举行以“天下家</a:t>
            </a:r>
            <a:br>
              <a:rPr dirty="0"/>
            </a:br>
            <a:r>
              <a:rPr lang="zh-CN" altLang="en-US" sz="1417" kern="0" dirty="0">
                <a:solidFill>
                  <a:srgbClr val="000000"/>
                </a:solidFill>
                <a:latin typeface="Times New Roman" pitchFamily="65" charset="-122"/>
                <a:ea typeface="宋体" pitchFamily="65" charset="-122"/>
              </a:rPr>
              <a:t>国”为主题的系列活动启动仪式。请各班同学准时参加。</a:t>
            </a:r>
            <a:endParaRPr lang="en-US" altLang="zh-CN" dirty="0"/>
          </a:p>
          <a:p>
            <a:pPr marL="0" indent="0" algn="r" eaLnBrk="0" latinLnBrk="1" hangingPunct="0">
              <a:lnSpc>
                <a:spcPct val="150000"/>
              </a:lnSpc>
              <a:spcBef>
                <a:spcPts val="141"/>
              </a:spcBef>
              <a:buNone/>
            </a:pPr>
            <a:r>
              <a:rPr lang="en-US" altLang="zh-CN" sz="1417"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2020年6月12日</a:t>
            </a:r>
            <a:endParaRPr lang="en-US" altLang="zh-CN" sz="1417" kern="0" dirty="0">
              <a:solidFill>
                <a:srgbClr val="000000"/>
              </a:solidFill>
              <a:latin typeface="Times New Roman" pitchFamily="65" charset="-122"/>
              <a:ea typeface="宋体" pitchFamily="65" charset="-122"/>
            </a:endParaRPr>
          </a:p>
          <a:p>
            <a:pPr algn="r" eaLnBrk="0" latinLnBrk="1" hangingPunct="0">
              <a:lnSpc>
                <a:spcPct val="150000"/>
              </a:lnSpc>
              <a:spcBef>
                <a:spcPts val="141"/>
              </a:spcBef>
            </a:pPr>
            <a:r>
              <a:rPr lang="zh-CN" altLang="en-US" sz="1417" kern="0" dirty="0">
                <a:solidFill>
                  <a:srgbClr val="000000"/>
                </a:solidFill>
                <a:latin typeface="Times New Roman" pitchFamily="65" charset="-122"/>
                <a:ea typeface="宋体" pitchFamily="65" charset="-122"/>
              </a:rPr>
              <a:t>景和中学团委</a:t>
            </a:r>
          </a:p>
          <a:p>
            <a:pPr marL="0" indent="0" eaLnBrk="0" latinLnBrk="1" hangingPunct="0">
              <a:lnSpc>
                <a:spcPct val="150000"/>
              </a:lnSpc>
              <a:spcBef>
                <a:spcPts val="141"/>
              </a:spcBef>
              <a:buNone/>
            </a:pPr>
            <a:endParaRPr lang="zh-CN" altLang="en-US" dirty="0"/>
          </a:p>
        </p:txBody>
      </p:sp>
    </p:spTree>
    <p:custDataLst>
      <p:custData r:id="rId1"/>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(2)【写开场白】为落实学校团委的要求,九年级2班决定举办“爱国诗文大家谈”主题班团活动,请你为</a:t>
            </a:r>
            <a:br>
              <a:rPr dirty="0"/>
            </a:br>
            <a:r>
              <a:rPr lang="zh-CN" altLang="en-US" sz="1417" kern="0" dirty="0">
                <a:solidFill>
                  <a:srgbClr val="000000"/>
                </a:solidFill>
                <a:latin typeface="Times New Roman" pitchFamily="65" charset="-122"/>
                <a:ea typeface="宋体" pitchFamily="65" charset="-122"/>
              </a:rPr>
              <a:t>主持人设计一段开场白。(4分)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(3)【设计活动】“爱国诗文大家谈”活动结束后,同学们意犹未尽,希望班干部继续围绕“爱国诗文”组</a:t>
            </a:r>
            <a:br>
              <a:rPr dirty="0"/>
            </a:br>
            <a:r>
              <a:rPr lang="zh-CN" altLang="en-US" sz="1417" kern="0" dirty="0">
                <a:solidFill>
                  <a:srgbClr val="000000"/>
                </a:solidFill>
                <a:latin typeface="Times New Roman" pitchFamily="65" charset="-122"/>
                <a:ea typeface="宋体" pitchFamily="65" charset="-122"/>
              </a:rPr>
              <a:t>织更多的其他活动。请你设计三项活动。(3分,每项活动不超过10个字)</a:t>
            </a:r>
            <a:endParaRPr lang="zh-CN" altLang="en-US" dirty="0"/>
          </a:p>
        </p:txBody>
      </p:sp>
      <p:sp>
        <p:nvSpPr>
          <p:cNvPr id="3" name="TextBox 2"/>
          <p:cNvSpPr txBox="1"/>
          <p:nvPr/>
        </p:nvSpPr>
        <p:spPr>
          <a:xfrm>
            <a:off x="720000" y="2466159"/>
            <a:ext cx="8505000" cy="1661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(1)署名和日期调换位置,署名应该在日期正上方。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(2)(示例)同学们,大家好!我是本次活动的主持人,为了更好地传承爱国主义精神,响应团委的号召,我们班</a:t>
            </a:r>
            <a:br>
              <a:rPr dirty="0"/>
            </a:br>
            <a:r>
              <a:rPr lang="zh-CN" altLang="en-US" sz="1417" kern="0" dirty="0">
                <a:solidFill>
                  <a:srgbClr val="000000"/>
                </a:solidFill>
                <a:latin typeface="Times New Roman" pitchFamily="65" charset="-122"/>
                <a:ea typeface="宋体" pitchFamily="65" charset="-122"/>
              </a:rPr>
              <a:t>举行“爱国诗文大家谈”主题班会,希望大家积极参与,一起分享爱国诗文佳作,一起品味爱国诗文的美与</a:t>
            </a:r>
            <a:br>
              <a:rPr dirty="0"/>
            </a:br>
            <a:r>
              <a:rPr lang="zh-CN" altLang="en-US" sz="1417" kern="0" dirty="0">
                <a:solidFill>
                  <a:srgbClr val="000000"/>
                </a:solidFill>
                <a:latin typeface="Times New Roman" pitchFamily="65" charset="-122"/>
                <a:ea typeface="宋体" pitchFamily="65" charset="-122"/>
              </a:rPr>
              <a:t>激情!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(3)(示例)“爱国诗文在心中”讲座　“爱国诗文读后感”征文　“爱国诗文摘抄”手抄报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83142"/>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(1)本题考查学生辨析并修改应用文格式的能力。注意平时的常识积累与阅读的仔细。(2)本题考</a:t>
            </a:r>
            <a:br>
              <a:rPr dirty="0"/>
            </a:br>
            <a:r>
              <a:rPr lang="zh-CN" altLang="en-US" sz="1417" kern="0" dirty="0">
                <a:solidFill>
                  <a:srgbClr val="000000"/>
                </a:solidFill>
                <a:latin typeface="Times New Roman" pitchFamily="65" charset="-122"/>
                <a:ea typeface="宋体" pitchFamily="65" charset="-122"/>
              </a:rPr>
              <a:t>查学生拟写开场白的能力。开场白要恰当表达活动举行的缘由,力求有号召力。(3)本题考查学生设计活</a:t>
            </a:r>
            <a:br>
              <a:rPr dirty="0"/>
            </a:br>
            <a:r>
              <a:rPr lang="zh-CN" altLang="en-US" sz="1417" kern="0" dirty="0">
                <a:solidFill>
                  <a:srgbClr val="000000"/>
                </a:solidFill>
                <a:latin typeface="Times New Roman" pitchFamily="65" charset="-122"/>
                <a:ea typeface="宋体" pitchFamily="65" charset="-122"/>
              </a:rPr>
              <a:t>动的能力。注意活动的可行性。</a:t>
            </a:r>
            <a:endParaRPr lang="zh-CN" altLang="en-US" dirty="0"/>
          </a:p>
        </p:txBody>
      </p:sp>
    </p:spTree>
    <p:custDataLst>
      <p:custData r:id="rId1"/>
    </p:custDataLst>
  </p:cSld>
  <p:clrMapOvr>
    <a:masterClrMapping/>
  </p:clrMapOvr>
</p:sld>
</file>

<file path=ppt/theme/theme1.xml><?xml version="1.0" encoding="utf-8"?>
<a:theme xmlns:a="http://schemas.openxmlformats.org/drawingml/2006/main" name="21版53中考主题1">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dell</UserName>
  <CompanyName/>
  <MachineID>A189</MachineID>
  <ToolID>ljRTAAAAKGU=</ToolID>
  <Data><![CDATA[bGpSVEFBQUFLR1U9]]></Data>
</CustomerInfo>
</file>

<file path=customXml/item10.xml><?xml version="1.0" encoding="utf-8"?>
<CustomerInfo>
  <UserName>dell</UserName>
  <CompanyName/>
  <MachineID>A189</MachineID>
  <ToolID>ljRTAAAAKGU=</ToolID>
  <Data><![CDATA[bGpSVEFBQUFLR1U9]]></Data>
</CustomerInfo>
</file>

<file path=customXml/item100.xml><?xml version="1.0" encoding="utf-8"?>
<CustomerInfo>
  <UserName>dell</UserName>
  <CompanyName/>
  <MachineID>A189</MachineID>
  <ToolID>ljRTAAAAKGU=</ToolID>
  <Data><![CDATA[bGpSVEFBQUFLR1U9]]></Data>
</CustomerInfo>
</file>

<file path=customXml/item101.xml><?xml version="1.0" encoding="utf-8"?>
<CustomerInfo>
  <UserName>dell</UserName>
  <CompanyName/>
  <MachineID>A189</MachineID>
  <ToolID>ljRTAAAAKGU=</ToolID>
  <Data><![CDATA[bGpSVEFBQUFLR1U9]]></Data>
</CustomerInfo>
</file>

<file path=customXml/item102.xml><?xml version="1.0" encoding="utf-8"?>
<CustomerInfo>
  <UserName>dell</UserName>
  <CompanyName/>
  <MachineID>A189</MachineID>
  <ToolID>ljRTAAAAKGU=</ToolID>
  <Data><![CDATA[bGpSVEFBQUFLR1U9]]></Data>
</CustomerInfo>
</file>

<file path=customXml/item103.xml><?xml version="1.0" encoding="utf-8"?>
<CustomerInfo>
  <UserName>dell</UserName>
  <CompanyName/>
  <MachineID>A189</MachineID>
  <ToolID>ljRTAAAAKGU=</ToolID>
  <Data><![CDATA[bGpSVEFBQUFLR1U9]]></Data>
</CustomerInfo>
</file>

<file path=customXml/item104.xml><?xml version="1.0" encoding="utf-8"?>
<CustomerInfo>
  <UserName>dell</UserName>
  <CompanyName/>
  <MachineID>A189</MachineID>
  <ToolID>ljRTAAAAKGU=</ToolID>
  <Data><![CDATA[bGpSVEFBQUFLR1U9]]></Data>
</CustomerInfo>
</file>

<file path=customXml/item105.xml><?xml version="1.0" encoding="utf-8"?>
<CustomerInfo>
  <UserName>dell</UserName>
  <CompanyName/>
  <MachineID>A189</MachineID>
  <ToolID>ljRTAAAAKGU=</ToolID>
  <Data><![CDATA[bGpSVEFBQUFLR1U9]]></Data>
</CustomerInfo>
</file>

<file path=customXml/item106.xml><?xml version="1.0" encoding="utf-8"?>
<CustomerInfo>
  <UserName>dell</UserName>
  <CompanyName/>
  <MachineID>A189</MachineID>
  <ToolID>ljRTAAAAKGU=</ToolID>
  <Data><![CDATA[bGpSVEFBQUFLR1U9]]></Data>
</CustomerInfo>
</file>

<file path=customXml/item107.xml><?xml version="1.0" encoding="utf-8"?>
<CustomerInfo>
  <UserName>dell</UserName>
  <CompanyName/>
  <MachineID>A189</MachineID>
  <ToolID>ljRTAAAAKGU=</ToolID>
  <Data><![CDATA[bGpSVEFBQUFLR1U9]]></Data>
</CustomerInfo>
</file>

<file path=customXml/item108.xml><?xml version="1.0" encoding="utf-8"?>
<CustomerInfo>
  <UserName>dell</UserName>
  <CompanyName/>
  <MachineID>A189</MachineID>
  <ToolID>ljRTAAAAKGU=</ToolID>
  <Data><![CDATA[bGpSVEFBQUFLR1U9]]></Data>
</CustomerInfo>
</file>

<file path=customXml/item109.xml><?xml version="1.0" encoding="utf-8"?>
<CustomerInfo>
  <UserName>dell</UserName>
  <CompanyName/>
  <MachineID>A189</MachineID>
  <ToolID>ljRTAAAAKGU=</ToolID>
  <Data><![CDATA[bGpSVEFBQUFLR1U9]]></Data>
</CustomerInfo>
</file>

<file path=customXml/item11.xml><?xml version="1.0" encoding="utf-8"?>
<CustomerInfo>
  <UserName>dell</UserName>
  <CompanyName/>
  <MachineID>A189</MachineID>
  <ToolID>ljRTAAAAKGU=</ToolID>
  <Data><![CDATA[bGpSVEFBQUFLR1U9]]></Data>
</CustomerInfo>
</file>

<file path=customXml/item110.xml><?xml version="1.0" encoding="utf-8"?>
<CustomerInfo>
  <UserName>dell</UserName>
  <CompanyName/>
  <MachineID>A189</MachineID>
  <ToolID>ljRTAAAAKGU=</ToolID>
  <Data><![CDATA[bGpSVEFBQUFLR1U9]]></Data>
</CustomerInfo>
</file>

<file path=customXml/item111.xml><?xml version="1.0" encoding="utf-8"?>
<CustomerInfo>
  <UserName>dell</UserName>
  <CompanyName/>
  <MachineID>A189</MachineID>
  <ToolID>ljRTAAAAKGU=</ToolID>
  <Data><![CDATA[bGpSVEFBQUFLR1U9]]></Data>
</CustomerInfo>
</file>

<file path=customXml/item112.xml><?xml version="1.0" encoding="utf-8"?>
<CustomerInfo>
  <UserName>dell</UserName>
  <CompanyName/>
  <MachineID>A189</MachineID>
  <ToolID>ljRTAAAAKGU=</ToolID>
  <Data><![CDATA[bGpSVEFBQUFLR1U9]]></Data>
</CustomerInfo>
</file>

<file path=customXml/item113.xml><?xml version="1.0" encoding="utf-8"?>
<CustomerInfo>
  <UserName>dell</UserName>
  <CompanyName/>
  <MachineID>A189</MachineID>
  <ToolID>ljRTAAAAKGU=</ToolID>
  <Data><![CDATA[bGpSVEFBQUFLR1U9]]></Data>
</CustomerInfo>
</file>

<file path=customXml/item114.xml><?xml version="1.0" encoding="utf-8"?>
<CustomerInfo>
  <UserName>dell</UserName>
  <CompanyName/>
  <MachineID>A189</MachineID>
  <ToolID>ljRTAAAAKGU=</ToolID>
  <Data><![CDATA[bGpSVEFBQUFLR1U9]]></Data>
</CustomerInfo>
</file>

<file path=customXml/item115.xml><?xml version="1.0" encoding="utf-8"?>
<CustomerInfo>
  <UserName>dell</UserName>
  <CompanyName/>
  <MachineID>A189</MachineID>
  <ToolID>ljRTAAAAKGU=</ToolID>
  <Data><![CDATA[bGpSVEFBQUFLR1U9]]></Data>
</CustomerInfo>
</file>

<file path=customXml/item116.xml><?xml version="1.0" encoding="utf-8"?>
<CustomerInfo>
  <UserName>dell</UserName>
  <CompanyName/>
  <MachineID>A189</MachineID>
  <ToolID>ljRTAAAAKGU=</ToolID>
  <Data><![CDATA[bGpSVEFBQUFLR1U9]]></Data>
</CustomerInfo>
</file>

<file path=customXml/item117.xml><?xml version="1.0" encoding="utf-8"?>
<CustomerInfo>
  <UserName>dell</UserName>
  <CompanyName/>
  <MachineID>A189</MachineID>
  <ToolID>ljRTAAAAKGU=</ToolID>
  <Data><![CDATA[bGpSVEFBQUFLR1U9]]></Data>
</CustomerInfo>
</file>

<file path=customXml/item118.xml><?xml version="1.0" encoding="utf-8"?>
<CustomerInfo>
  <UserName>dell</UserName>
  <CompanyName/>
  <MachineID>A189</MachineID>
  <ToolID>ljRTAAAAKGU=</ToolID>
  <Data><![CDATA[bGpSVEFBQUFLR1U9]]></Data>
</CustomerInfo>
</file>

<file path=customXml/item119.xml><?xml version="1.0" encoding="utf-8"?>
<CustomerInfo>
  <UserName>dell</UserName>
  <CompanyName/>
  <MachineID>A189</MachineID>
  <ToolID>ljRTAAAAKGU=</ToolID>
  <Data><![CDATA[bGpSVEFBQUFLR1U9]]></Data>
</CustomerInfo>
</file>

<file path=customXml/item12.xml><?xml version="1.0" encoding="utf-8"?>
<CustomerInfo>
  <UserName>dell</UserName>
  <CompanyName/>
  <MachineID>A189</MachineID>
  <ToolID>ljRTAAAAKGU=</ToolID>
  <Data><![CDATA[bGpSVEFBQUFLR1U9]]></Data>
</CustomerInfo>
</file>

<file path=customXml/item120.xml><?xml version="1.0" encoding="utf-8"?>
<CustomerInfo>
  <UserName>dell</UserName>
  <CompanyName/>
  <MachineID>A189</MachineID>
  <ToolID>ljRTAAAAKGU=</ToolID>
  <Data><![CDATA[bGpSVEFBQUFLR1U9]]></Data>
</CustomerInfo>
</file>

<file path=customXml/item121.xml><?xml version="1.0" encoding="utf-8"?>
<CustomerInfo>
  <UserName>dell</UserName>
  <CompanyName/>
  <MachineID>A189</MachineID>
  <ToolID>ljRTAAAAKGU=</ToolID>
  <Data><![CDATA[bGpSVEFBQUFLR1U9]]></Data>
</CustomerInfo>
</file>

<file path=customXml/item122.xml><?xml version="1.0" encoding="utf-8"?>
<CustomerInfo>
  <UserName>dell</UserName>
  <CompanyName/>
  <MachineID>A189</MachineID>
  <ToolID>ljRTAAAAKGU=</ToolID>
  <Data><![CDATA[bGpSVEFBQUFLR1U9]]></Data>
</CustomerInfo>
</file>

<file path=customXml/item123.xml><?xml version="1.0" encoding="utf-8"?>
<CustomerInfo>
  <UserName>dell</UserName>
  <CompanyName/>
  <MachineID>A189</MachineID>
  <ToolID>ljRTAAAAKGU=</ToolID>
  <Data><![CDATA[bGpSVEFBQUFLR1U9]]></Data>
</CustomerInfo>
</file>

<file path=customXml/item124.xml><?xml version="1.0" encoding="utf-8"?>
<CustomerInfo>
  <UserName>dell</UserName>
  <CompanyName/>
  <MachineID>A189</MachineID>
  <ToolID>ljRTAAAAKGU=</ToolID>
  <Data><![CDATA[bGpSVEFBQUFLR1U9]]></Data>
</CustomerInfo>
</file>

<file path=customXml/item125.xml><?xml version="1.0" encoding="utf-8"?>
<CustomerInfo>
  <UserName>dell</UserName>
  <CompanyName/>
  <MachineID>A189</MachineID>
  <ToolID>ljRTAAAAKGU=</ToolID>
  <Data><![CDATA[bGpSVEFBQUFLR1U9]]></Data>
</CustomerInfo>
</file>

<file path=customXml/item126.xml><?xml version="1.0" encoding="utf-8"?>
<CustomerInfo>
  <UserName>dell</UserName>
  <CompanyName/>
  <MachineID>A189</MachineID>
  <ToolID>ljRTAAAAKGU=</ToolID>
  <Data><![CDATA[bGpSVEFBQUFLR1U9]]></Data>
</CustomerInfo>
</file>

<file path=customXml/item127.xml><?xml version="1.0" encoding="utf-8"?>
<CustomerInfo>
  <UserName>dell</UserName>
  <CompanyName/>
  <MachineID>A189</MachineID>
  <ToolID>ljRTAAAAKGU=</ToolID>
  <Data><![CDATA[bGpSVEFBQUFLR1U9]]></Data>
</CustomerInfo>
</file>

<file path=customXml/item128.xml><?xml version="1.0" encoding="utf-8"?>
<CustomerInfo>
  <UserName>dell</UserName>
  <CompanyName/>
  <MachineID>A189</MachineID>
  <ToolID>ljRTAAAAKGU=</ToolID>
  <Data><![CDATA[bGpSVEFBQUFLR1U9]]></Data>
</CustomerInfo>
</file>

<file path=customXml/item129.xml><?xml version="1.0" encoding="utf-8"?>
<CustomerInfo>
  <UserName>dell</UserName>
  <CompanyName/>
  <MachineID>A189</MachineID>
  <ToolID>ljRTAAAAKGU=</ToolID>
  <Data><![CDATA[bGpSVEFBQUFLR1U9]]></Data>
</CustomerInfo>
</file>

<file path=customXml/item13.xml><?xml version="1.0" encoding="utf-8"?>
<CustomerInfo>
  <UserName>dell</UserName>
  <CompanyName/>
  <MachineID>A189</MachineID>
  <ToolID>ljRTAAAAKGU=</ToolID>
  <Data><![CDATA[bGpSVEFBQUFLR1U9]]></Data>
</CustomerInfo>
</file>

<file path=customXml/item130.xml><?xml version="1.0" encoding="utf-8"?>
<CustomerInfo>
  <UserName>dell</UserName>
  <CompanyName/>
  <MachineID>A189</MachineID>
  <ToolID>ljRTAAAAKGU=</ToolID>
  <Data><![CDATA[bGpSVEFBQUFLR1U9]]></Data>
</CustomerInfo>
</file>

<file path=customXml/item131.xml><?xml version="1.0" encoding="utf-8"?>
<CustomerInfo>
  <UserName>dell</UserName>
  <CompanyName/>
  <MachineID>A189</MachineID>
  <ToolID>ljRTAAAAKGU=</ToolID>
  <Data><![CDATA[bGpSVEFBQUFLR1U9]]></Data>
</CustomerInfo>
</file>

<file path=customXml/item132.xml><?xml version="1.0" encoding="utf-8"?>
<CustomerInfo>
  <UserName>dell</UserName>
  <CompanyName/>
  <MachineID>A189</MachineID>
  <ToolID>ljRTAAAAKGU=</ToolID>
  <Data><![CDATA[bGpSVEFBQUFLR1U9]]></Data>
</CustomerInfo>
</file>

<file path=customXml/item133.xml><?xml version="1.0" encoding="utf-8"?>
<CustomerInfo>
  <UserName>dell</UserName>
  <CompanyName/>
  <MachineID>A189</MachineID>
  <ToolID>ljRTAAAAKGU=</ToolID>
  <Data><![CDATA[bGpSVEFBQUFLR1U9]]></Data>
</CustomerInfo>
</file>

<file path=customXml/item134.xml><?xml version="1.0" encoding="utf-8"?>
<CustomerInfo>
  <UserName>dell</UserName>
  <CompanyName/>
  <MachineID>A189</MachineID>
  <ToolID>ljRTAAAAKGU=</ToolID>
  <Data><![CDATA[bGpSVEFBQUFLR1U9]]></Data>
</CustomerInfo>
</file>

<file path=customXml/item135.xml><?xml version="1.0" encoding="utf-8"?>
<CustomerInfo>
  <UserName>dell</UserName>
  <CompanyName/>
  <MachineID>A189</MachineID>
  <ToolID>ljRTAAAAKGU=</ToolID>
  <Data><![CDATA[bGpSVEFBQUFLR1U9]]></Data>
</CustomerInfo>
</file>

<file path=customXml/item136.xml><?xml version="1.0" encoding="utf-8"?>
<CustomerInfo>
  <UserName>dell</UserName>
  <CompanyName/>
  <MachineID>A189</MachineID>
  <ToolID>ljRTAAAAKGU=</ToolID>
  <Data><![CDATA[bGpSVEFBQUFLR1U9]]></Data>
</CustomerInfo>
</file>

<file path=customXml/item137.xml><?xml version="1.0" encoding="utf-8"?>
<CustomerInfo>
  <UserName>dell</UserName>
  <CompanyName/>
  <MachineID>A189</MachineID>
  <ToolID>ljRTAAAAKGU=</ToolID>
  <Data><![CDATA[bGpSVEFBQUFLR1U9]]></Data>
</CustomerInfo>
</file>

<file path=customXml/item138.xml><?xml version="1.0" encoding="utf-8"?>
<CustomerInfo>
  <UserName>dell</UserName>
  <CompanyName/>
  <MachineID>A189</MachineID>
  <ToolID>ljRTAAAAKGU=</ToolID>
  <Data><![CDATA[bGpSVEFBQUFLR1U9]]></Data>
</CustomerInfo>
</file>

<file path=customXml/item139.xml><?xml version="1.0" encoding="utf-8"?>
<CustomerInfo>
  <UserName>dell</UserName>
  <CompanyName/>
  <MachineID>A189</MachineID>
  <ToolID>ljRTAAAAKGU=</ToolID>
  <Data><![CDATA[bGpSVEFBQUFLR1U9]]></Data>
</CustomerInfo>
</file>

<file path=customXml/item14.xml><?xml version="1.0" encoding="utf-8"?>
<CustomerInfo>
  <UserName>dell</UserName>
  <CompanyName/>
  <MachineID>A189</MachineID>
  <ToolID>ljRTAAAAKGU=</ToolID>
  <Data><![CDATA[bGpSVEFBQUFLR1U9]]></Data>
</CustomerInfo>
</file>

<file path=customXml/item140.xml><?xml version="1.0" encoding="utf-8"?>
<CustomerInfo>
  <UserName>dell</UserName>
  <CompanyName/>
  <MachineID>A189</MachineID>
  <ToolID>ljRTAAAAKGU=</ToolID>
  <Data><![CDATA[bGpSVEFBQUFLR1U9]]></Data>
</CustomerInfo>
</file>

<file path=customXml/item141.xml><?xml version="1.0" encoding="utf-8"?>
<CustomerInfo>
  <UserName>dell</UserName>
  <CompanyName/>
  <MachineID>A189</MachineID>
  <ToolID>ljRTAAAAKGU=</ToolID>
  <Data><![CDATA[bGpSVEFBQUFLR1U9]]></Data>
</CustomerInfo>
</file>

<file path=customXml/item142.xml><?xml version="1.0" encoding="utf-8"?>
<CustomerInfo>
  <UserName>dell</UserName>
  <CompanyName/>
  <MachineID>A189</MachineID>
  <ToolID>ljRTAAAAKGU=</ToolID>
  <Data><![CDATA[bGpSVEFBQUFLR1U9]]></Data>
</CustomerInfo>
</file>

<file path=customXml/item143.xml><?xml version="1.0" encoding="utf-8"?>
<CustomerInfo>
  <UserName>dell</UserName>
  <CompanyName/>
  <MachineID>A189</MachineID>
  <ToolID>ljRTAAAAKGU=</ToolID>
  <Data><![CDATA[bGpSVEFBQUFLR1U9]]></Data>
</CustomerInfo>
</file>

<file path=customXml/item144.xml><?xml version="1.0" encoding="utf-8"?>
<CustomerInfo>
  <UserName>dell</UserName>
  <CompanyName/>
  <MachineID>A189</MachineID>
  <ToolID>ljRTAAAAKGU=</ToolID>
  <Data><![CDATA[bGpSVEFBQUFLR1U9]]></Data>
</CustomerInfo>
</file>

<file path=customXml/item145.xml><?xml version="1.0" encoding="utf-8"?>
<CustomerInfo>
  <UserName>dell</UserName>
  <CompanyName/>
  <MachineID>A189</MachineID>
  <ToolID>ljRTAAAAKGU=</ToolID>
  <Data><![CDATA[bGpSVEFBQUFLR1U9]]></Data>
</CustomerInfo>
</file>

<file path=customXml/item146.xml><?xml version="1.0" encoding="utf-8"?>
<CustomerInfo>
  <UserName>dell</UserName>
  <CompanyName/>
  <MachineID>A189</MachineID>
  <ToolID>ljRTAAAAKGU=</ToolID>
  <Data><![CDATA[bGpSVEFBQUFLR1U9]]></Data>
</CustomerInfo>
</file>

<file path=customXml/item147.xml><?xml version="1.0" encoding="utf-8"?>
<CustomerInfo>
  <UserName>dell</UserName>
  <CompanyName/>
  <MachineID>A189</MachineID>
  <ToolID>ljRTAAAAKGU=</ToolID>
  <Data><![CDATA[bGpSVEFBQUFLR1U9]]></Data>
</CustomerInfo>
</file>

<file path=customXml/item148.xml><?xml version="1.0" encoding="utf-8"?>
<CustomerInfo>
  <UserName>dell</UserName>
  <CompanyName/>
  <MachineID>A189</MachineID>
  <ToolID>ljRTAAAAKGU=</ToolID>
  <Data><![CDATA[bGpSVEFBQUFLR1U9]]></Data>
</CustomerInfo>
</file>

<file path=customXml/item149.xml><?xml version="1.0" encoding="utf-8"?>
<CustomerInfo>
  <UserName>dell</UserName>
  <CompanyName/>
  <MachineID>A189</MachineID>
  <ToolID>ljRTAAAAKGU=</ToolID>
  <Data><![CDATA[bGpSVEFBQUFLR1U9]]></Data>
</CustomerInfo>
</file>

<file path=customXml/item15.xml><?xml version="1.0" encoding="utf-8"?>
<CustomerInfo>
  <UserName>dell</UserName>
  <CompanyName/>
  <MachineID>A189</MachineID>
  <ToolID>ljRTAAAAKGU=</ToolID>
  <Data><![CDATA[bGpSVEFBQUFLR1U9]]></Data>
</CustomerInfo>
</file>

<file path=customXml/item150.xml><?xml version="1.0" encoding="utf-8"?>
<CustomerInfo>
  <UserName>dell</UserName>
  <CompanyName/>
  <MachineID>A189</MachineID>
  <ToolID>ljRTAAAAKGU=</ToolID>
  <Data><![CDATA[bGpSVEFBQUFLR1U9]]></Data>
</CustomerInfo>
</file>

<file path=customXml/item151.xml><?xml version="1.0" encoding="utf-8"?>
<CustomerInfo>
  <UserName>dell</UserName>
  <CompanyName/>
  <MachineID>A189</MachineID>
  <ToolID>ljRTAAAAKGU=</ToolID>
  <Data><![CDATA[bGpSVEFBQUFLR1U9]]></Data>
</CustomerInfo>
</file>

<file path=customXml/item152.xml><?xml version="1.0" encoding="utf-8"?>
<CustomerInfo>
  <UserName>dell</UserName>
  <CompanyName/>
  <MachineID>A189</MachineID>
  <ToolID>ljRTAAAAKGU=</ToolID>
  <Data><![CDATA[bGpSVEFBQUFLR1U9]]></Data>
</CustomerInfo>
</file>

<file path=customXml/item153.xml><?xml version="1.0" encoding="utf-8"?>
<CustomerInfo>
  <UserName>dell</UserName>
  <CompanyName/>
  <MachineID>A189</MachineID>
  <ToolID>ljRTAAAAKGU=</ToolID>
  <Data><![CDATA[bGpSVEFBQUFLR1U9]]></Data>
</CustomerInfo>
</file>

<file path=customXml/item154.xml><?xml version="1.0" encoding="utf-8"?>
<CustomerInfo>
  <UserName>dell</UserName>
  <CompanyName/>
  <MachineID>A189</MachineID>
  <ToolID>ljRTAAAAKGU=</ToolID>
  <Data><![CDATA[bGpSVEFBQUFLR1U9]]></Data>
</CustomerInfo>
</file>

<file path=customXml/item155.xml><?xml version="1.0" encoding="utf-8"?>
<CustomerInfo>
  <UserName>dell</UserName>
  <CompanyName/>
  <MachineID>A189</MachineID>
  <ToolID>ljRTAAAAKGU=</ToolID>
  <Data><![CDATA[bGpSVEFBQUFLR1U9]]></Data>
</CustomerInfo>
</file>

<file path=customXml/item156.xml><?xml version="1.0" encoding="utf-8"?>
<CustomerInfo>
  <UserName>dell</UserName>
  <CompanyName/>
  <MachineID>A189</MachineID>
  <ToolID>ljRTAAAAKGU=</ToolID>
  <Data><![CDATA[bGpSVEFBQUFLR1U9]]></Data>
</CustomerInfo>
</file>

<file path=customXml/item157.xml><?xml version="1.0" encoding="utf-8"?>
<CustomerInfo>
  <UserName>dell</UserName>
  <CompanyName/>
  <MachineID>A189</MachineID>
  <ToolID>ljRTAAAAKGU=</ToolID>
  <Data><![CDATA[bGpSVEFBQUFLR1U9]]></Data>
</CustomerInfo>
</file>

<file path=customXml/item158.xml><?xml version="1.0" encoding="utf-8"?>
<CustomerInfo>
  <UserName>dell</UserName>
  <CompanyName/>
  <MachineID>A189</MachineID>
  <ToolID>ljRTAAAAKGU=</ToolID>
  <Data><![CDATA[bGpSVEFBQUFLR1U9]]></Data>
</CustomerInfo>
</file>

<file path=customXml/item159.xml><?xml version="1.0" encoding="utf-8"?>
<CustomerInfo>
  <UserName>dell</UserName>
  <CompanyName/>
  <MachineID>A189</MachineID>
  <ToolID>ljRTAAAAKGU=</ToolID>
  <Data><![CDATA[bGpSVEFBQUFLR1U9]]></Data>
</CustomerInfo>
</file>

<file path=customXml/item16.xml><?xml version="1.0" encoding="utf-8"?>
<CustomerInfo>
  <UserName>dell</UserName>
  <CompanyName/>
  <MachineID>A189</MachineID>
  <ToolID>ljRTAAAAKGU=</ToolID>
  <Data><![CDATA[bGpSVEFBQUFLR1U9]]></Data>
</CustomerInfo>
</file>

<file path=customXml/item160.xml><?xml version="1.0" encoding="utf-8"?>
<CustomerInfo>
  <UserName>dell</UserName>
  <CompanyName/>
  <MachineID>A189</MachineID>
  <ToolID>ljRTAAAAKGU=</ToolID>
  <Data><![CDATA[bGpSVEFBQUFLR1U9]]></Data>
</CustomerInfo>
</file>

<file path=customXml/item161.xml><?xml version="1.0" encoding="utf-8"?>
<CustomerInfo>
  <UserName>dell</UserName>
  <CompanyName/>
  <MachineID>A189</MachineID>
  <ToolID>ljRTAAAAKGU=</ToolID>
  <Data><![CDATA[bGpSVEFBQUFLR1U9]]></Data>
</CustomerInfo>
</file>

<file path=customXml/item162.xml><?xml version="1.0" encoding="utf-8"?>
<CustomerInfo>
  <UserName>dell</UserName>
  <CompanyName/>
  <MachineID>A189</MachineID>
  <ToolID>ljRTAAAAKGU=</ToolID>
  <Data><![CDATA[bGpSVEFBQUFLR1U9]]></Data>
</CustomerInfo>
</file>

<file path=customXml/item163.xml><?xml version="1.0" encoding="utf-8"?>
<CustomerInfo>
  <UserName>dell</UserName>
  <CompanyName/>
  <MachineID>A189</MachineID>
  <ToolID>ljRTAAAAKGU=</ToolID>
  <Data><![CDATA[bGpSVEFBQUFLR1U9]]></Data>
</CustomerInfo>
</file>

<file path=customXml/item164.xml><?xml version="1.0" encoding="utf-8"?>
<CustomerInfo>
  <UserName>dell</UserName>
  <CompanyName/>
  <MachineID>A189</MachineID>
  <ToolID>ljRTAAAAKGU=</ToolID>
  <Data><![CDATA[bGpSVEFBQUFLR1U9]]></Data>
</CustomerInfo>
</file>

<file path=customXml/item165.xml><?xml version="1.0" encoding="utf-8"?>
<CustomerInfo>
  <UserName>dell</UserName>
  <CompanyName/>
  <MachineID>A189</MachineID>
  <ToolID>ljRTAAAAKGU=</ToolID>
  <Data><![CDATA[bGpSVEFBQUFLR1U9]]></Data>
</CustomerInfo>
</file>

<file path=customXml/item166.xml><?xml version="1.0" encoding="utf-8"?>
<CustomerInfo>
  <UserName>dell</UserName>
  <CompanyName/>
  <MachineID>A189</MachineID>
  <ToolID>ljRTAAAAKGU=</ToolID>
  <Data><![CDATA[bGpSVEFBQUFLR1U9]]></Data>
</CustomerInfo>
</file>

<file path=customXml/item167.xml><?xml version="1.0" encoding="utf-8"?>
<CustomerInfo>
  <UserName>dell</UserName>
  <CompanyName/>
  <MachineID>A189</MachineID>
  <ToolID>ljRTAAAAKGU=</ToolID>
  <Data><![CDATA[bGpSVEFBQUFLR1U9]]></Data>
</CustomerInfo>
</file>

<file path=customXml/item17.xml><?xml version="1.0" encoding="utf-8"?>
<CustomerInfo>
  <UserName>dell</UserName>
  <CompanyName/>
  <MachineID>A189</MachineID>
  <ToolID>ljRTAAAAKGU=</ToolID>
  <Data><![CDATA[bGpSVEFBQUFLR1U9]]></Data>
</CustomerInfo>
</file>

<file path=customXml/item18.xml><?xml version="1.0" encoding="utf-8"?>
<CustomerInfo>
  <UserName>dell</UserName>
  <CompanyName/>
  <MachineID>A189</MachineID>
  <ToolID>ljRTAAAAKGU=</ToolID>
  <Data><![CDATA[bGpSVEFBQUFLR1U9]]></Data>
</CustomerInfo>
</file>

<file path=customXml/item19.xml><?xml version="1.0" encoding="utf-8"?>
<CustomerInfo>
  <UserName>dell</UserName>
  <CompanyName/>
  <MachineID>A189</MachineID>
  <ToolID>ljRTAAAAKGU=</ToolID>
  <Data><![CDATA[bGpSVEFBQUFLR1U9]]></Data>
</CustomerInfo>
</file>

<file path=customXml/item2.xml><?xml version="1.0" encoding="utf-8"?>
<CustomerInfo>
  <UserName>dell</UserName>
  <CompanyName/>
  <MachineID>A189</MachineID>
  <ToolID>ljRTAAAAKGU=</ToolID>
  <Data><![CDATA[bGpSVEFBQUFLR1U9]]></Data>
</CustomerInfo>
</file>

<file path=customXml/item20.xml><?xml version="1.0" encoding="utf-8"?>
<CustomerInfo>
  <UserName>dell</UserName>
  <CompanyName/>
  <MachineID>A189</MachineID>
  <ToolID>ljRTAAAAKGU=</ToolID>
  <Data><![CDATA[bGpSVEFBQUFLR1U9]]></Data>
</CustomerInfo>
</file>

<file path=customXml/item21.xml><?xml version="1.0" encoding="utf-8"?>
<CustomerInfo>
  <UserName>dell</UserName>
  <CompanyName/>
  <MachineID>A189</MachineID>
  <ToolID>ljRTAAAAKGU=</ToolID>
  <Data><![CDATA[bGpSVEFBQUFLR1U9]]></Data>
</CustomerInfo>
</file>

<file path=customXml/item22.xml><?xml version="1.0" encoding="utf-8"?>
<CustomerInfo>
  <UserName>dell</UserName>
  <CompanyName/>
  <MachineID>A189</MachineID>
  <ToolID>ljRTAAAAKGU=</ToolID>
  <Data><![CDATA[bGpSVEFBQUFLR1U9]]></Data>
</CustomerInfo>
</file>

<file path=customXml/item23.xml><?xml version="1.0" encoding="utf-8"?>
<CustomerInfo>
  <UserName>dell</UserName>
  <CompanyName/>
  <MachineID>A189</MachineID>
  <ToolID>ljRTAAAAKGU=</ToolID>
  <Data><![CDATA[bGpSVEFBQUFLR1U9]]></Data>
</CustomerInfo>
</file>

<file path=customXml/item24.xml><?xml version="1.0" encoding="utf-8"?>
<CustomerInfo>
  <UserName>dell</UserName>
  <CompanyName/>
  <MachineID>A189</MachineID>
  <ToolID>ljRTAAAAKGU=</ToolID>
  <Data><![CDATA[bGpSVEFBQUFLR1U9]]></Data>
</CustomerInfo>
</file>

<file path=customXml/item25.xml><?xml version="1.0" encoding="utf-8"?>
<CustomerInfo>
  <UserName>dell</UserName>
  <CompanyName/>
  <MachineID>A189</MachineID>
  <ToolID>ljRTAAAAKGU=</ToolID>
  <Data><![CDATA[bGpSVEFBQUFLR1U9]]></Data>
</CustomerInfo>
</file>

<file path=customXml/item26.xml><?xml version="1.0" encoding="utf-8"?>
<CustomerInfo>
  <UserName>dell</UserName>
  <CompanyName/>
  <MachineID>A189</MachineID>
  <ToolID>ljRTAAAAKGU=</ToolID>
  <Data><![CDATA[bGpSVEFBQUFLR1U9]]></Data>
</CustomerInfo>
</file>

<file path=customXml/item27.xml><?xml version="1.0" encoding="utf-8"?>
<CustomerInfo>
  <UserName>dell</UserName>
  <CompanyName/>
  <MachineID>A189</MachineID>
  <ToolID>ljRTAAAAKGU=</ToolID>
  <Data><![CDATA[bGpSVEFBQUFLR1U9]]></Data>
</CustomerInfo>
</file>

<file path=customXml/item28.xml><?xml version="1.0" encoding="utf-8"?>
<CustomerInfo>
  <UserName>dell</UserName>
  <CompanyName/>
  <MachineID>A189</MachineID>
  <ToolID>ljRTAAAAKGU=</ToolID>
  <Data><![CDATA[bGpSVEFBQUFLR1U9]]></Data>
</CustomerInfo>
</file>

<file path=customXml/item29.xml><?xml version="1.0" encoding="utf-8"?>
<CustomerInfo>
  <UserName>dell</UserName>
  <CompanyName/>
  <MachineID>A189</MachineID>
  <ToolID>ljRTAAAAKGU=</ToolID>
  <Data><![CDATA[bGpSVEFBQUFLR1U9]]></Data>
</CustomerInfo>
</file>

<file path=customXml/item3.xml><?xml version="1.0" encoding="utf-8"?>
<CustomerInfo>
  <UserName>dell</UserName>
  <CompanyName/>
  <MachineID>A189</MachineID>
  <ToolID>ljRTAAAAKGU=</ToolID>
  <Data><![CDATA[bGpSVEFBQUFLR1U9]]></Data>
</CustomerInfo>
</file>

<file path=customXml/item30.xml><?xml version="1.0" encoding="utf-8"?>
<CustomerInfo>
  <UserName>dell</UserName>
  <CompanyName/>
  <MachineID>A189</MachineID>
  <ToolID>ljRTAAAAKGU=</ToolID>
  <Data><![CDATA[bGpSVEFBQUFLR1U9]]></Data>
</CustomerInfo>
</file>

<file path=customXml/item31.xml><?xml version="1.0" encoding="utf-8"?>
<CustomerInfo>
  <UserName>dell</UserName>
  <CompanyName/>
  <MachineID>A189</MachineID>
  <ToolID>ljRTAAAAKGU=</ToolID>
  <Data><![CDATA[bGpSVEFBQUFLR1U9]]></Data>
</CustomerInfo>
</file>

<file path=customXml/item32.xml><?xml version="1.0" encoding="utf-8"?>
<CustomerInfo>
  <UserName>dell</UserName>
  <CompanyName/>
  <MachineID>A189</MachineID>
  <ToolID>ljRTAAAAKGU=</ToolID>
  <Data><![CDATA[bGpSVEFBQUFLR1U9]]></Data>
</CustomerInfo>
</file>

<file path=customXml/item33.xml><?xml version="1.0" encoding="utf-8"?>
<CustomerInfo>
  <UserName>dell</UserName>
  <CompanyName/>
  <MachineID>A189</MachineID>
  <ToolID>ljRTAAAAKGU=</ToolID>
  <Data><![CDATA[bGpSVEFBQUFLR1U9]]></Data>
</CustomerInfo>
</file>

<file path=customXml/item34.xml><?xml version="1.0" encoding="utf-8"?>
<CustomerInfo>
  <UserName>dell</UserName>
  <CompanyName/>
  <MachineID>A189</MachineID>
  <ToolID>ljRTAAAAKGU=</ToolID>
  <Data><![CDATA[bGpSVEFBQUFLR1U9]]></Data>
</CustomerInfo>
</file>

<file path=customXml/item35.xml><?xml version="1.0" encoding="utf-8"?>
<CustomerInfo>
  <UserName>dell</UserName>
  <CompanyName/>
  <MachineID>A189</MachineID>
  <ToolID>ljRTAAAAKGU=</ToolID>
  <Data><![CDATA[bGpSVEFBQUFLR1U9]]></Data>
</CustomerInfo>
</file>

<file path=customXml/item36.xml><?xml version="1.0" encoding="utf-8"?>
<CustomerInfo>
  <UserName>dell</UserName>
  <CompanyName/>
  <MachineID>A189</MachineID>
  <ToolID>ljRTAAAAKGU=</ToolID>
  <Data><![CDATA[bGpSVEFBQUFLR1U9]]></Data>
</CustomerInfo>
</file>

<file path=customXml/item37.xml><?xml version="1.0" encoding="utf-8"?>
<CustomerInfo>
  <UserName>dell</UserName>
  <CompanyName/>
  <MachineID>A189</MachineID>
  <ToolID>ljRTAAAAKGU=</ToolID>
  <Data><![CDATA[bGpSVEFBQUFLR1U9]]></Data>
</CustomerInfo>
</file>

<file path=customXml/item38.xml><?xml version="1.0" encoding="utf-8"?>
<CustomerInfo>
  <UserName>dell</UserName>
  <CompanyName/>
  <MachineID>A189</MachineID>
  <ToolID>ljRTAAAAKGU=</ToolID>
  <Data><![CDATA[bGpSVEFBQUFLR1U9]]></Data>
</CustomerInfo>
</file>

<file path=customXml/item39.xml><?xml version="1.0" encoding="utf-8"?>
<CustomerInfo>
  <UserName>dell</UserName>
  <CompanyName/>
  <MachineID>A189</MachineID>
  <ToolID>ljRTAAAAKGU=</ToolID>
  <Data><![CDATA[bGpSVEFBQUFLR1U9]]></Data>
</CustomerInfo>
</file>

<file path=customXml/item4.xml><?xml version="1.0" encoding="utf-8"?>
<CustomerInfo>
  <UserName>dell</UserName>
  <CompanyName/>
  <MachineID>A189</MachineID>
  <ToolID>ljRTAAAAKGU=</ToolID>
  <Data><![CDATA[bGpSVEFBQUFLR1U9]]></Data>
</CustomerInfo>
</file>

<file path=customXml/item40.xml><?xml version="1.0" encoding="utf-8"?>
<CustomerInfo>
  <UserName>dell</UserName>
  <CompanyName/>
  <MachineID>A189</MachineID>
  <ToolID>ljRTAAAAKGU=</ToolID>
  <Data><![CDATA[bGpSVEFBQUFLR1U9]]></Data>
</CustomerInfo>
</file>

<file path=customXml/item41.xml><?xml version="1.0" encoding="utf-8"?>
<CustomerInfo>
  <UserName>dell</UserName>
  <CompanyName/>
  <MachineID>A189</MachineID>
  <ToolID>ljRTAAAAKGU=</ToolID>
  <Data><![CDATA[bGpSVEFBQUFLR1U9]]></Data>
</CustomerInfo>
</file>

<file path=customXml/item42.xml><?xml version="1.0" encoding="utf-8"?>
<CustomerInfo>
  <UserName>dell</UserName>
  <CompanyName/>
  <MachineID>A189</MachineID>
  <ToolID>ljRTAAAAKGU=</ToolID>
  <Data><![CDATA[bGpSVEFBQUFLR1U9]]></Data>
</CustomerInfo>
</file>

<file path=customXml/item43.xml><?xml version="1.0" encoding="utf-8"?>
<CustomerInfo>
  <UserName>dell</UserName>
  <CompanyName/>
  <MachineID>A189</MachineID>
  <ToolID>ljRTAAAAKGU=</ToolID>
  <Data><![CDATA[bGpSVEFBQUFLR1U9]]></Data>
</CustomerInfo>
</file>

<file path=customXml/item44.xml><?xml version="1.0" encoding="utf-8"?>
<CustomerInfo>
  <UserName>dell</UserName>
  <CompanyName/>
  <MachineID>A189</MachineID>
  <ToolID>ljRTAAAAKGU=</ToolID>
  <Data><![CDATA[bGpSVEFBQUFLR1U9]]></Data>
</CustomerInfo>
</file>

<file path=customXml/item45.xml><?xml version="1.0" encoding="utf-8"?>
<CustomerInfo>
  <UserName>dell</UserName>
  <CompanyName/>
  <MachineID>A189</MachineID>
  <ToolID>ljRTAAAAKGU=</ToolID>
  <Data><![CDATA[bGpSVEFBQUFLR1U9]]></Data>
</CustomerInfo>
</file>

<file path=customXml/item46.xml><?xml version="1.0" encoding="utf-8"?>
<CustomerInfo>
  <UserName>dell</UserName>
  <CompanyName/>
  <MachineID>A189</MachineID>
  <ToolID>ljRTAAAAKGU=</ToolID>
  <Data><![CDATA[bGpSVEFBQUFLR1U9]]></Data>
</CustomerInfo>
</file>

<file path=customXml/item47.xml><?xml version="1.0" encoding="utf-8"?>
<CustomerInfo>
  <UserName>dell</UserName>
  <CompanyName/>
  <MachineID>A189</MachineID>
  <ToolID>ljRTAAAAKGU=</ToolID>
  <Data><![CDATA[bGpSVEFBQUFLR1U9]]></Data>
</CustomerInfo>
</file>

<file path=customXml/item48.xml><?xml version="1.0" encoding="utf-8"?>
<CustomerInfo>
  <UserName>dell</UserName>
  <CompanyName/>
  <MachineID>A189</MachineID>
  <ToolID>ljRTAAAAKGU=</ToolID>
  <Data><![CDATA[bGpSVEFBQUFLR1U9]]></Data>
</CustomerInfo>
</file>

<file path=customXml/item49.xml><?xml version="1.0" encoding="utf-8"?>
<CustomerInfo>
  <UserName>dell</UserName>
  <CompanyName/>
  <MachineID>A189</MachineID>
  <ToolID>ljRTAAAAKGU=</ToolID>
  <Data><![CDATA[bGpSVEFBQUFLR1U9]]></Data>
</CustomerInfo>
</file>

<file path=customXml/item5.xml><?xml version="1.0" encoding="utf-8"?>
<CustomerInfo>
  <UserName>dell</UserName>
  <CompanyName/>
  <MachineID>A189</MachineID>
  <ToolID>ljRTAAAAKGU=</ToolID>
  <Data><![CDATA[bGpSVEFBQUFLR1U9]]></Data>
</CustomerInfo>
</file>

<file path=customXml/item50.xml><?xml version="1.0" encoding="utf-8"?>
<CustomerInfo>
  <UserName>dell</UserName>
  <CompanyName/>
  <MachineID>A189</MachineID>
  <ToolID>ljRTAAAAKGU=</ToolID>
  <Data><![CDATA[bGpSVEFBQUFLR1U9]]></Data>
</CustomerInfo>
</file>

<file path=customXml/item51.xml><?xml version="1.0" encoding="utf-8"?>
<CustomerInfo>
  <UserName>dell</UserName>
  <CompanyName/>
  <MachineID>A189</MachineID>
  <ToolID>ljRTAAAAKGU=</ToolID>
  <Data><![CDATA[bGpSVEFBQUFLR1U9]]></Data>
</CustomerInfo>
</file>

<file path=customXml/item52.xml><?xml version="1.0" encoding="utf-8"?>
<CustomerInfo>
  <UserName>dell</UserName>
  <CompanyName/>
  <MachineID>A189</MachineID>
  <ToolID>ljRTAAAAKGU=</ToolID>
  <Data><![CDATA[bGpSVEFBQUFLR1U9]]></Data>
</CustomerInfo>
</file>

<file path=customXml/item53.xml><?xml version="1.0" encoding="utf-8"?>
<CustomerInfo>
  <UserName>dell</UserName>
  <CompanyName/>
  <MachineID>A189</MachineID>
  <ToolID>ljRTAAAAKGU=</ToolID>
  <Data><![CDATA[bGpSVEFBQUFLR1U9]]></Data>
</CustomerInfo>
</file>

<file path=customXml/item54.xml><?xml version="1.0" encoding="utf-8"?>
<CustomerInfo>
  <UserName>dell</UserName>
  <CompanyName/>
  <MachineID>A189</MachineID>
  <ToolID>ljRTAAAAKGU=</ToolID>
  <Data><![CDATA[bGpSVEFBQUFLR1U9]]></Data>
</CustomerInfo>
</file>

<file path=customXml/item55.xml><?xml version="1.0" encoding="utf-8"?>
<CustomerInfo>
  <UserName>dell</UserName>
  <CompanyName/>
  <MachineID>A189</MachineID>
  <ToolID>ljRTAAAAKGU=</ToolID>
  <Data><![CDATA[bGpSVEFBQUFLR1U9]]></Data>
</CustomerInfo>
</file>

<file path=customXml/item56.xml><?xml version="1.0" encoding="utf-8"?>
<CustomerInfo>
  <UserName>dell</UserName>
  <CompanyName/>
  <MachineID>A189</MachineID>
  <ToolID>ljRTAAAAKGU=</ToolID>
  <Data><![CDATA[bGpSVEFBQUFLR1U9]]></Data>
</CustomerInfo>
</file>

<file path=customXml/item57.xml><?xml version="1.0" encoding="utf-8"?>
<CustomerInfo>
  <UserName>dell</UserName>
  <CompanyName/>
  <MachineID>A189</MachineID>
  <ToolID>ljRTAAAAKGU=</ToolID>
  <Data><![CDATA[bGpSVEFBQUFLR1U9]]></Data>
</CustomerInfo>
</file>

<file path=customXml/item58.xml><?xml version="1.0" encoding="utf-8"?>
<CustomerInfo>
  <UserName>dell</UserName>
  <CompanyName/>
  <MachineID>A189</MachineID>
  <ToolID>ljRTAAAAKGU=</ToolID>
  <Data><![CDATA[bGpSVEFBQUFLR1U9]]></Data>
</CustomerInfo>
</file>

<file path=customXml/item59.xml><?xml version="1.0" encoding="utf-8"?>
<CustomerInfo>
  <UserName>dell</UserName>
  <CompanyName/>
  <MachineID>A189</MachineID>
  <ToolID>ljRTAAAAKGU=</ToolID>
  <Data><![CDATA[bGpSVEFBQUFLR1U9]]></Data>
</CustomerInfo>
</file>

<file path=customXml/item6.xml><?xml version="1.0" encoding="utf-8"?>
<CustomerInfo>
  <UserName>dell</UserName>
  <CompanyName/>
  <MachineID>A189</MachineID>
  <ToolID>ljRTAAAAKGU=</ToolID>
  <Data><![CDATA[bGpSVEFBQUFLR1U9]]></Data>
</CustomerInfo>
</file>

<file path=customXml/item60.xml><?xml version="1.0" encoding="utf-8"?>
<CustomerInfo>
  <UserName>dell</UserName>
  <CompanyName/>
  <MachineID>A189</MachineID>
  <ToolID>ljRTAAAAKGU=</ToolID>
  <Data><![CDATA[bGpSVEFBQUFLR1U9]]></Data>
</CustomerInfo>
</file>

<file path=customXml/item61.xml><?xml version="1.0" encoding="utf-8"?>
<CustomerInfo>
  <UserName>dell</UserName>
  <CompanyName/>
  <MachineID>A189</MachineID>
  <ToolID>ljRTAAAAKGU=</ToolID>
  <Data><![CDATA[bGpSVEFBQUFLR1U9]]></Data>
</CustomerInfo>
</file>

<file path=customXml/item62.xml><?xml version="1.0" encoding="utf-8"?>
<CustomerInfo>
  <UserName>dell</UserName>
  <CompanyName/>
  <MachineID>A189</MachineID>
  <ToolID>ljRTAAAAKGU=</ToolID>
  <Data><![CDATA[bGpSVEFBQUFLR1U9]]></Data>
</CustomerInfo>
</file>

<file path=customXml/item63.xml><?xml version="1.0" encoding="utf-8"?>
<CustomerInfo>
  <UserName>dell</UserName>
  <CompanyName/>
  <MachineID>A189</MachineID>
  <ToolID>ljRTAAAAKGU=</ToolID>
  <Data><![CDATA[bGpSVEFBQUFLR1U9]]></Data>
</CustomerInfo>
</file>

<file path=customXml/item64.xml><?xml version="1.0" encoding="utf-8"?>
<CustomerInfo>
  <UserName>dell</UserName>
  <CompanyName/>
  <MachineID>A189</MachineID>
  <ToolID>ljRTAAAAKGU=</ToolID>
  <Data><![CDATA[bGpSVEFBQUFLR1U9]]></Data>
</CustomerInfo>
</file>

<file path=customXml/item65.xml><?xml version="1.0" encoding="utf-8"?>
<CustomerInfo>
  <UserName>dell</UserName>
  <CompanyName/>
  <MachineID>A189</MachineID>
  <ToolID>ljRTAAAAKGU=</ToolID>
  <Data><![CDATA[bGpSVEFBQUFLR1U9]]></Data>
</CustomerInfo>
</file>

<file path=customXml/item66.xml><?xml version="1.0" encoding="utf-8"?>
<CustomerInfo>
  <UserName>dell</UserName>
  <CompanyName/>
  <MachineID>A189</MachineID>
  <ToolID>ljRTAAAAKGU=</ToolID>
  <Data><![CDATA[bGpSVEFBQUFLR1U9]]></Data>
</CustomerInfo>
</file>

<file path=customXml/item67.xml><?xml version="1.0" encoding="utf-8"?>
<CustomerInfo>
  <UserName>dell</UserName>
  <CompanyName/>
  <MachineID>A189</MachineID>
  <ToolID>ljRTAAAAKGU=</ToolID>
  <Data><![CDATA[bGpSVEFBQUFLR1U9]]></Data>
</CustomerInfo>
</file>

<file path=customXml/item68.xml><?xml version="1.0" encoding="utf-8"?>
<CustomerInfo>
  <UserName>dell</UserName>
  <CompanyName/>
  <MachineID>A189</MachineID>
  <ToolID>ljRTAAAAKGU=</ToolID>
  <Data><![CDATA[bGpSVEFBQUFLR1U9]]></Data>
</CustomerInfo>
</file>

<file path=customXml/item69.xml><?xml version="1.0" encoding="utf-8"?>
<CustomerInfo>
  <UserName>dell</UserName>
  <CompanyName/>
  <MachineID>A189</MachineID>
  <ToolID>ljRTAAAAKGU=</ToolID>
  <Data><![CDATA[bGpSVEFBQUFLR1U9]]></Data>
</CustomerInfo>
</file>

<file path=customXml/item7.xml><?xml version="1.0" encoding="utf-8"?>
<CustomerInfo>
  <UserName>dell</UserName>
  <CompanyName/>
  <MachineID>A189</MachineID>
  <ToolID>ljRTAAAAKGU=</ToolID>
  <Data><![CDATA[bGpSVEFBQUFLR1U9]]></Data>
</CustomerInfo>
</file>

<file path=customXml/item70.xml><?xml version="1.0" encoding="utf-8"?>
<CustomerInfo>
  <UserName>dell</UserName>
  <CompanyName/>
  <MachineID>A189</MachineID>
  <ToolID>ljRTAAAAKGU=</ToolID>
  <Data><![CDATA[bGpSVEFBQUFLR1U9]]></Data>
</CustomerInfo>
</file>

<file path=customXml/item71.xml><?xml version="1.0" encoding="utf-8"?>
<CustomerInfo>
  <UserName>dell</UserName>
  <CompanyName/>
  <MachineID>A189</MachineID>
  <ToolID>ljRTAAAAKGU=</ToolID>
  <Data><![CDATA[bGpSVEFBQUFLR1U9]]></Data>
</CustomerInfo>
</file>

<file path=customXml/item72.xml><?xml version="1.0" encoding="utf-8"?>
<CustomerInfo>
  <UserName>dell</UserName>
  <CompanyName/>
  <MachineID>A189</MachineID>
  <ToolID>ljRTAAAAKGU=</ToolID>
  <Data><![CDATA[bGpSVEFBQUFLR1U9]]></Data>
</CustomerInfo>
</file>

<file path=customXml/item73.xml><?xml version="1.0" encoding="utf-8"?>
<CustomerInfo>
  <UserName>dell</UserName>
  <CompanyName/>
  <MachineID>A189</MachineID>
  <ToolID>ljRTAAAAKGU=</ToolID>
  <Data><![CDATA[bGpSVEFBQUFLR1U9]]></Data>
</CustomerInfo>
</file>

<file path=customXml/item74.xml><?xml version="1.0" encoding="utf-8"?>
<CustomerInfo>
  <UserName>dell</UserName>
  <CompanyName/>
  <MachineID>A189</MachineID>
  <ToolID>ljRTAAAAKGU=</ToolID>
  <Data><![CDATA[bGpSVEFBQUFLR1U9]]></Data>
</CustomerInfo>
</file>

<file path=customXml/item75.xml><?xml version="1.0" encoding="utf-8"?>
<CustomerInfo>
  <UserName>dell</UserName>
  <CompanyName/>
  <MachineID>A189</MachineID>
  <ToolID>ljRTAAAAKGU=</ToolID>
  <Data><![CDATA[bGpSVEFBQUFLR1U9]]></Data>
</CustomerInfo>
</file>

<file path=customXml/item76.xml><?xml version="1.0" encoding="utf-8"?>
<CustomerInfo>
  <UserName>dell</UserName>
  <CompanyName/>
  <MachineID>A189</MachineID>
  <ToolID>ljRTAAAAKGU=</ToolID>
  <Data><![CDATA[bGpSVEFBQUFLR1U9]]></Data>
</CustomerInfo>
</file>

<file path=customXml/item77.xml><?xml version="1.0" encoding="utf-8"?>
<CustomerInfo>
  <UserName>dell</UserName>
  <CompanyName/>
  <MachineID>A189</MachineID>
  <ToolID>ljRTAAAAKGU=</ToolID>
  <Data><![CDATA[bGpSVEFBQUFLR1U9]]></Data>
</CustomerInfo>
</file>

<file path=customXml/item78.xml><?xml version="1.0" encoding="utf-8"?>
<CustomerInfo>
  <UserName>dell</UserName>
  <CompanyName/>
  <MachineID>A189</MachineID>
  <ToolID>ljRTAAAAKGU=</ToolID>
  <Data><![CDATA[bGpSVEFBQUFLR1U9]]></Data>
</CustomerInfo>
</file>

<file path=customXml/item79.xml><?xml version="1.0" encoding="utf-8"?>
<CustomerInfo>
  <UserName>dell</UserName>
  <CompanyName/>
  <MachineID>A189</MachineID>
  <ToolID>ljRTAAAAKGU=</ToolID>
  <Data><![CDATA[bGpSVEFBQUFLR1U9]]></Data>
</CustomerInfo>
</file>

<file path=customXml/item8.xml><?xml version="1.0" encoding="utf-8"?>
<CustomerInfo>
  <UserName>dell</UserName>
  <CompanyName/>
  <MachineID>A189</MachineID>
  <ToolID>ljRTAAAAKGU=</ToolID>
  <Data><![CDATA[bGpSVEFBQUFLR1U9]]></Data>
</CustomerInfo>
</file>

<file path=customXml/item80.xml><?xml version="1.0" encoding="utf-8"?>
<CustomerInfo>
  <UserName>dell</UserName>
  <CompanyName/>
  <MachineID>A189</MachineID>
  <ToolID>ljRTAAAAKGU=</ToolID>
  <Data><![CDATA[bGpSVEFBQUFLR1U9]]></Data>
</CustomerInfo>
</file>

<file path=customXml/item81.xml><?xml version="1.0" encoding="utf-8"?>
<CustomerInfo>
  <UserName>dell</UserName>
  <CompanyName/>
  <MachineID>A189</MachineID>
  <ToolID>ljRTAAAAKGU=</ToolID>
  <Data><![CDATA[bGpSVEFBQUFLR1U9]]></Data>
</CustomerInfo>
</file>

<file path=customXml/item82.xml><?xml version="1.0" encoding="utf-8"?>
<CustomerInfo>
  <UserName>dell</UserName>
  <CompanyName/>
  <MachineID>A189</MachineID>
  <ToolID>ljRTAAAAKGU=</ToolID>
  <Data><![CDATA[bGpSVEFBQUFLR1U9]]></Data>
</CustomerInfo>
</file>

<file path=customXml/item83.xml><?xml version="1.0" encoding="utf-8"?>
<CustomerInfo>
  <UserName>dell</UserName>
  <CompanyName/>
  <MachineID>A189</MachineID>
  <ToolID>ljRTAAAAKGU=</ToolID>
  <Data><![CDATA[bGpSVEFBQUFLR1U9]]></Data>
</CustomerInfo>
</file>

<file path=customXml/item84.xml><?xml version="1.0" encoding="utf-8"?>
<CustomerInfo>
  <UserName>dell</UserName>
  <CompanyName/>
  <MachineID>A189</MachineID>
  <ToolID>ljRTAAAAKGU=</ToolID>
  <Data><![CDATA[bGpSVEFBQUFLR1U9]]></Data>
</CustomerInfo>
</file>

<file path=customXml/item85.xml><?xml version="1.0" encoding="utf-8"?>
<CustomerInfo>
  <UserName>dell</UserName>
  <CompanyName/>
  <MachineID>A189</MachineID>
  <ToolID>ljRTAAAAKGU=</ToolID>
  <Data><![CDATA[bGpSVEFBQUFLR1U9]]></Data>
</CustomerInfo>
</file>

<file path=customXml/item86.xml><?xml version="1.0" encoding="utf-8"?>
<CustomerInfo>
  <UserName>dell</UserName>
  <CompanyName/>
  <MachineID>A189</MachineID>
  <ToolID>ljRTAAAAKGU=</ToolID>
  <Data><![CDATA[bGpSVEFBQUFLR1U9]]></Data>
</CustomerInfo>
</file>

<file path=customXml/item87.xml><?xml version="1.0" encoding="utf-8"?>
<CustomerInfo>
  <UserName>dell</UserName>
  <CompanyName/>
  <MachineID>A189</MachineID>
  <ToolID>ljRTAAAAKGU=</ToolID>
  <Data><![CDATA[bGpSVEFBQUFLR1U9]]></Data>
</CustomerInfo>
</file>

<file path=customXml/item88.xml><?xml version="1.0" encoding="utf-8"?>
<CustomerInfo>
  <UserName>dell</UserName>
  <CompanyName/>
  <MachineID>A189</MachineID>
  <ToolID>ljRTAAAAKGU=</ToolID>
  <Data><![CDATA[bGpSVEFBQUFLR1U9]]></Data>
</CustomerInfo>
</file>

<file path=customXml/item89.xml><?xml version="1.0" encoding="utf-8"?>
<CustomerInfo>
  <UserName>dell</UserName>
  <CompanyName/>
  <MachineID>A189</MachineID>
  <ToolID>ljRTAAAAKGU=</ToolID>
  <Data><![CDATA[bGpSVEFBQUFLR1U9]]></Data>
</CustomerInfo>
</file>

<file path=customXml/item9.xml><?xml version="1.0" encoding="utf-8"?>
<CustomerInfo>
  <UserName>dell</UserName>
  <CompanyName/>
  <MachineID>A189</MachineID>
  <ToolID>ljRTAAAAKGU=</ToolID>
  <Data><![CDATA[bGpSVEFBQUFLR1U9]]></Data>
</CustomerInfo>
</file>

<file path=customXml/item90.xml><?xml version="1.0" encoding="utf-8"?>
<CustomerInfo>
  <UserName>dell</UserName>
  <CompanyName/>
  <MachineID>A189</MachineID>
  <ToolID>ljRTAAAAKGU=</ToolID>
  <Data><![CDATA[bGpSVEFBQUFLR1U9]]></Data>
</CustomerInfo>
</file>

<file path=customXml/item91.xml><?xml version="1.0" encoding="utf-8"?>
<CustomerInfo>
  <UserName>dell</UserName>
  <CompanyName/>
  <MachineID>A189</MachineID>
  <ToolID>ljRTAAAAKGU=</ToolID>
  <Data><![CDATA[bGpSVEFBQUFLR1U9]]></Data>
</CustomerInfo>
</file>

<file path=customXml/item92.xml><?xml version="1.0" encoding="utf-8"?>
<CustomerInfo>
  <UserName>dell</UserName>
  <CompanyName/>
  <MachineID>A189</MachineID>
  <ToolID>ljRTAAAAKGU=</ToolID>
  <Data><![CDATA[bGpSVEFBQUFLR1U9]]></Data>
</CustomerInfo>
</file>

<file path=customXml/item93.xml><?xml version="1.0" encoding="utf-8"?>
<CustomerInfo>
  <UserName>dell</UserName>
  <CompanyName/>
  <MachineID>A189</MachineID>
  <ToolID>ljRTAAAAKGU=</ToolID>
  <Data><![CDATA[bGpSVEFBQUFLR1U9]]></Data>
</CustomerInfo>
</file>

<file path=customXml/item94.xml><?xml version="1.0" encoding="utf-8"?>
<CustomerInfo>
  <UserName>dell</UserName>
  <CompanyName/>
  <MachineID>A189</MachineID>
  <ToolID>ljRTAAAAKGU=</ToolID>
  <Data><![CDATA[bGpSVEFBQUFLR1U9]]></Data>
</CustomerInfo>
</file>

<file path=customXml/item95.xml><?xml version="1.0" encoding="utf-8"?>
<CustomerInfo>
  <UserName>dell</UserName>
  <CompanyName/>
  <MachineID>A189</MachineID>
  <ToolID>ljRTAAAAKGU=</ToolID>
  <Data><![CDATA[bGpSVEFBQUFLR1U9]]></Data>
</CustomerInfo>
</file>

<file path=customXml/item96.xml><?xml version="1.0" encoding="utf-8"?>
<CustomerInfo>
  <UserName>dell</UserName>
  <CompanyName/>
  <MachineID>A189</MachineID>
  <ToolID>ljRTAAAAKGU=</ToolID>
  <Data><![CDATA[bGpSVEFBQUFLR1U9]]></Data>
</CustomerInfo>
</file>

<file path=customXml/item97.xml><?xml version="1.0" encoding="utf-8"?>
<CustomerInfo>
  <UserName>dell</UserName>
  <CompanyName/>
  <MachineID>A189</MachineID>
  <ToolID>ljRTAAAAKGU=</ToolID>
  <Data><![CDATA[bGpSVEFBQUFLR1U9]]></Data>
</CustomerInfo>
</file>

<file path=customXml/item98.xml><?xml version="1.0" encoding="utf-8"?>
<CustomerInfo>
  <UserName>dell</UserName>
  <CompanyName/>
  <MachineID>A189</MachineID>
  <ToolID>ljRTAAAAKGU=</ToolID>
  <Data><![CDATA[bGpSVEFBQUFLR1U9]]></Data>
</CustomerInfo>
</file>

<file path=customXml/item99.xml><?xml version="1.0" encoding="utf-8"?>
<CustomerInfo>
  <UserName>dell</UserName>
  <CompanyName/>
  <MachineID>A189</MachineID>
  <ToolID>ljRTAAAAKGU=</ToolID>
  <Data><![CDATA[bGpSVEFBQUFLR1U9]]></Data>
</CustomerInfo>
</file>

<file path=customXml/itemProps1.xml><?xml version="1.0" encoding="utf-8"?>
<ds:datastoreItem xmlns:ds="http://schemas.openxmlformats.org/officeDocument/2006/customXml" ds:itemID="{517FBDBF-9641-436C-88FE-74DE8489CBA9}">
  <ds:schemaRefs/>
</ds:datastoreItem>
</file>

<file path=customXml/itemProps10.xml><?xml version="1.0" encoding="utf-8"?>
<ds:datastoreItem xmlns:ds="http://schemas.openxmlformats.org/officeDocument/2006/customXml" ds:itemID="{DBCA36B4-BA57-4F1D-88F5-F9DFE46BFB87}">
  <ds:schemaRefs/>
</ds:datastoreItem>
</file>

<file path=customXml/itemProps100.xml><?xml version="1.0" encoding="utf-8"?>
<ds:datastoreItem xmlns:ds="http://schemas.openxmlformats.org/officeDocument/2006/customXml" ds:itemID="{016BF86E-3B18-4775-9C4A-530EBA070A7A}">
  <ds:schemaRefs/>
</ds:datastoreItem>
</file>

<file path=customXml/itemProps101.xml><?xml version="1.0" encoding="utf-8"?>
<ds:datastoreItem xmlns:ds="http://schemas.openxmlformats.org/officeDocument/2006/customXml" ds:itemID="{4B93058D-2FF3-4558-BBF8-8195304A54AE}">
  <ds:schemaRefs/>
</ds:datastoreItem>
</file>

<file path=customXml/itemProps102.xml><?xml version="1.0" encoding="utf-8"?>
<ds:datastoreItem xmlns:ds="http://schemas.openxmlformats.org/officeDocument/2006/customXml" ds:itemID="{D91B9C57-CB2D-4B89-9815-73EB7E73B21F}">
  <ds:schemaRefs/>
</ds:datastoreItem>
</file>

<file path=customXml/itemProps103.xml><?xml version="1.0" encoding="utf-8"?>
<ds:datastoreItem xmlns:ds="http://schemas.openxmlformats.org/officeDocument/2006/customXml" ds:itemID="{B6E8EA72-0A3D-4954-9A42-FDC4334CD1ED}">
  <ds:schemaRefs/>
</ds:datastoreItem>
</file>

<file path=customXml/itemProps104.xml><?xml version="1.0" encoding="utf-8"?>
<ds:datastoreItem xmlns:ds="http://schemas.openxmlformats.org/officeDocument/2006/customXml" ds:itemID="{774BF210-CB19-4353-9375-B544D3067893}">
  <ds:schemaRefs/>
</ds:datastoreItem>
</file>

<file path=customXml/itemProps105.xml><?xml version="1.0" encoding="utf-8"?>
<ds:datastoreItem xmlns:ds="http://schemas.openxmlformats.org/officeDocument/2006/customXml" ds:itemID="{CE152F95-4223-4196-A5ED-C523BC5D24D2}">
  <ds:schemaRefs/>
</ds:datastoreItem>
</file>

<file path=customXml/itemProps106.xml><?xml version="1.0" encoding="utf-8"?>
<ds:datastoreItem xmlns:ds="http://schemas.openxmlformats.org/officeDocument/2006/customXml" ds:itemID="{00D4C38D-F812-41B6-8129-2E926E38D2FF}">
  <ds:schemaRefs/>
</ds:datastoreItem>
</file>

<file path=customXml/itemProps107.xml><?xml version="1.0" encoding="utf-8"?>
<ds:datastoreItem xmlns:ds="http://schemas.openxmlformats.org/officeDocument/2006/customXml" ds:itemID="{F0DB5450-AC64-411D-98B7-861DC47484E9}">
  <ds:schemaRefs/>
</ds:datastoreItem>
</file>

<file path=customXml/itemProps108.xml><?xml version="1.0" encoding="utf-8"?>
<ds:datastoreItem xmlns:ds="http://schemas.openxmlformats.org/officeDocument/2006/customXml" ds:itemID="{3703E361-EB52-4EC1-8955-CDA44CA62158}">
  <ds:schemaRefs/>
</ds:datastoreItem>
</file>

<file path=customXml/itemProps109.xml><?xml version="1.0" encoding="utf-8"?>
<ds:datastoreItem xmlns:ds="http://schemas.openxmlformats.org/officeDocument/2006/customXml" ds:itemID="{E80D7D32-81F0-4A27-AD4D-ECF2B3470A83}">
  <ds:schemaRefs/>
</ds:datastoreItem>
</file>

<file path=customXml/itemProps11.xml><?xml version="1.0" encoding="utf-8"?>
<ds:datastoreItem xmlns:ds="http://schemas.openxmlformats.org/officeDocument/2006/customXml" ds:itemID="{FF3837D6-D42A-499E-889B-90F6FBBD8429}">
  <ds:schemaRefs/>
</ds:datastoreItem>
</file>

<file path=customXml/itemProps110.xml><?xml version="1.0" encoding="utf-8"?>
<ds:datastoreItem xmlns:ds="http://schemas.openxmlformats.org/officeDocument/2006/customXml" ds:itemID="{DEAB1D88-211F-40B4-B5CA-20336AE26444}">
  <ds:schemaRefs/>
</ds:datastoreItem>
</file>

<file path=customXml/itemProps111.xml><?xml version="1.0" encoding="utf-8"?>
<ds:datastoreItem xmlns:ds="http://schemas.openxmlformats.org/officeDocument/2006/customXml" ds:itemID="{B263510C-D32C-499C-B7F9-904D62E7B9FF}">
  <ds:schemaRefs/>
</ds:datastoreItem>
</file>

<file path=customXml/itemProps112.xml><?xml version="1.0" encoding="utf-8"?>
<ds:datastoreItem xmlns:ds="http://schemas.openxmlformats.org/officeDocument/2006/customXml" ds:itemID="{0590358C-E28B-49AE-820C-EDBBFECA49B4}">
  <ds:schemaRefs/>
</ds:datastoreItem>
</file>

<file path=customXml/itemProps113.xml><?xml version="1.0" encoding="utf-8"?>
<ds:datastoreItem xmlns:ds="http://schemas.openxmlformats.org/officeDocument/2006/customXml" ds:itemID="{A4E2BAA9-797E-4CDD-8A05-7E697559727B}">
  <ds:schemaRefs/>
</ds:datastoreItem>
</file>

<file path=customXml/itemProps114.xml><?xml version="1.0" encoding="utf-8"?>
<ds:datastoreItem xmlns:ds="http://schemas.openxmlformats.org/officeDocument/2006/customXml" ds:itemID="{579CB72A-C577-4F6C-B650-4C5487E7E4E3}">
  <ds:schemaRefs/>
</ds:datastoreItem>
</file>

<file path=customXml/itemProps115.xml><?xml version="1.0" encoding="utf-8"?>
<ds:datastoreItem xmlns:ds="http://schemas.openxmlformats.org/officeDocument/2006/customXml" ds:itemID="{4225EC53-1088-4307-864C-DA5379ABBD1C}">
  <ds:schemaRefs/>
</ds:datastoreItem>
</file>

<file path=customXml/itemProps116.xml><?xml version="1.0" encoding="utf-8"?>
<ds:datastoreItem xmlns:ds="http://schemas.openxmlformats.org/officeDocument/2006/customXml" ds:itemID="{91EB8A1E-9F60-4E69-A530-8F294039F4BC}">
  <ds:schemaRefs/>
</ds:datastoreItem>
</file>

<file path=customXml/itemProps117.xml><?xml version="1.0" encoding="utf-8"?>
<ds:datastoreItem xmlns:ds="http://schemas.openxmlformats.org/officeDocument/2006/customXml" ds:itemID="{015543E1-5400-4098-8F7B-818AF3F34AA7}">
  <ds:schemaRefs/>
</ds:datastoreItem>
</file>

<file path=customXml/itemProps118.xml><?xml version="1.0" encoding="utf-8"?>
<ds:datastoreItem xmlns:ds="http://schemas.openxmlformats.org/officeDocument/2006/customXml" ds:itemID="{C4E41C21-70EF-4466-9168-E2EFA47588D0}">
  <ds:schemaRefs/>
</ds:datastoreItem>
</file>

<file path=customXml/itemProps119.xml><?xml version="1.0" encoding="utf-8"?>
<ds:datastoreItem xmlns:ds="http://schemas.openxmlformats.org/officeDocument/2006/customXml" ds:itemID="{1279745C-73F5-4D50-A223-30700AA27BC5}">
  <ds:schemaRefs/>
</ds:datastoreItem>
</file>

<file path=customXml/itemProps12.xml><?xml version="1.0" encoding="utf-8"?>
<ds:datastoreItem xmlns:ds="http://schemas.openxmlformats.org/officeDocument/2006/customXml" ds:itemID="{539AEADD-0ED7-4BF4-8AE9-99DE3017B2A0}">
  <ds:schemaRefs/>
</ds:datastoreItem>
</file>

<file path=customXml/itemProps120.xml><?xml version="1.0" encoding="utf-8"?>
<ds:datastoreItem xmlns:ds="http://schemas.openxmlformats.org/officeDocument/2006/customXml" ds:itemID="{36A13878-E9A0-4976-BC6D-9545BD8C8AA7}">
  <ds:schemaRefs/>
</ds:datastoreItem>
</file>

<file path=customXml/itemProps121.xml><?xml version="1.0" encoding="utf-8"?>
<ds:datastoreItem xmlns:ds="http://schemas.openxmlformats.org/officeDocument/2006/customXml" ds:itemID="{B596513C-3900-43D1-961F-9FC1880E1F75}">
  <ds:schemaRefs/>
</ds:datastoreItem>
</file>

<file path=customXml/itemProps122.xml><?xml version="1.0" encoding="utf-8"?>
<ds:datastoreItem xmlns:ds="http://schemas.openxmlformats.org/officeDocument/2006/customXml" ds:itemID="{B56A20DF-823F-479E-9B6C-CA570152ABAA}">
  <ds:schemaRefs/>
</ds:datastoreItem>
</file>

<file path=customXml/itemProps123.xml><?xml version="1.0" encoding="utf-8"?>
<ds:datastoreItem xmlns:ds="http://schemas.openxmlformats.org/officeDocument/2006/customXml" ds:itemID="{01411EA6-6618-4C05-A54B-0E4380A65CA9}">
  <ds:schemaRefs/>
</ds:datastoreItem>
</file>

<file path=customXml/itemProps124.xml><?xml version="1.0" encoding="utf-8"?>
<ds:datastoreItem xmlns:ds="http://schemas.openxmlformats.org/officeDocument/2006/customXml" ds:itemID="{4432E0BE-B0B1-45B2-9ECB-08AFA0B0CC63}">
  <ds:schemaRefs/>
</ds:datastoreItem>
</file>

<file path=customXml/itemProps125.xml><?xml version="1.0" encoding="utf-8"?>
<ds:datastoreItem xmlns:ds="http://schemas.openxmlformats.org/officeDocument/2006/customXml" ds:itemID="{E9F963B3-3758-4DC3-B15B-737071435E29}">
  <ds:schemaRefs/>
</ds:datastoreItem>
</file>

<file path=customXml/itemProps126.xml><?xml version="1.0" encoding="utf-8"?>
<ds:datastoreItem xmlns:ds="http://schemas.openxmlformats.org/officeDocument/2006/customXml" ds:itemID="{81A451A0-95F0-4778-B39D-E14982ED5F1F}">
  <ds:schemaRefs/>
</ds:datastoreItem>
</file>

<file path=customXml/itemProps127.xml><?xml version="1.0" encoding="utf-8"?>
<ds:datastoreItem xmlns:ds="http://schemas.openxmlformats.org/officeDocument/2006/customXml" ds:itemID="{0513F6AA-8C3F-46B6-B1F1-C402853D681C}">
  <ds:schemaRefs/>
</ds:datastoreItem>
</file>

<file path=customXml/itemProps128.xml><?xml version="1.0" encoding="utf-8"?>
<ds:datastoreItem xmlns:ds="http://schemas.openxmlformats.org/officeDocument/2006/customXml" ds:itemID="{30F9B0C8-9F87-4BA7-9526-5E1DD975F944}">
  <ds:schemaRefs/>
</ds:datastoreItem>
</file>

<file path=customXml/itemProps129.xml><?xml version="1.0" encoding="utf-8"?>
<ds:datastoreItem xmlns:ds="http://schemas.openxmlformats.org/officeDocument/2006/customXml" ds:itemID="{7B9F83AE-B623-4CA2-B178-36163A4DB3E5}">
  <ds:schemaRefs/>
</ds:datastoreItem>
</file>

<file path=customXml/itemProps13.xml><?xml version="1.0" encoding="utf-8"?>
<ds:datastoreItem xmlns:ds="http://schemas.openxmlformats.org/officeDocument/2006/customXml" ds:itemID="{79151F8B-1665-41B4-80F8-08249A59A068}">
  <ds:schemaRefs/>
</ds:datastoreItem>
</file>

<file path=customXml/itemProps130.xml><?xml version="1.0" encoding="utf-8"?>
<ds:datastoreItem xmlns:ds="http://schemas.openxmlformats.org/officeDocument/2006/customXml" ds:itemID="{0C664B82-82D3-47FA-94F1-033FAB88439E}">
  <ds:schemaRefs/>
</ds:datastoreItem>
</file>

<file path=customXml/itemProps131.xml><?xml version="1.0" encoding="utf-8"?>
<ds:datastoreItem xmlns:ds="http://schemas.openxmlformats.org/officeDocument/2006/customXml" ds:itemID="{9EEB3499-DFE8-43E8-9D02-21F45DFF7157}">
  <ds:schemaRefs/>
</ds:datastoreItem>
</file>

<file path=customXml/itemProps132.xml><?xml version="1.0" encoding="utf-8"?>
<ds:datastoreItem xmlns:ds="http://schemas.openxmlformats.org/officeDocument/2006/customXml" ds:itemID="{667A4DBB-DE45-4DCB-A126-CC9EACCFCB89}">
  <ds:schemaRefs/>
</ds:datastoreItem>
</file>

<file path=customXml/itemProps133.xml><?xml version="1.0" encoding="utf-8"?>
<ds:datastoreItem xmlns:ds="http://schemas.openxmlformats.org/officeDocument/2006/customXml" ds:itemID="{E70B5D3F-F01F-45D4-AB2F-A7B1E108EA66}">
  <ds:schemaRefs/>
</ds:datastoreItem>
</file>

<file path=customXml/itemProps134.xml><?xml version="1.0" encoding="utf-8"?>
<ds:datastoreItem xmlns:ds="http://schemas.openxmlformats.org/officeDocument/2006/customXml" ds:itemID="{8C61CF24-8CA3-46B7-9448-DD5D622B284E}">
  <ds:schemaRefs/>
</ds:datastoreItem>
</file>

<file path=customXml/itemProps135.xml><?xml version="1.0" encoding="utf-8"?>
<ds:datastoreItem xmlns:ds="http://schemas.openxmlformats.org/officeDocument/2006/customXml" ds:itemID="{6E5F6B24-1F1D-4076-ABBE-AF99E9CBBEFF}">
  <ds:schemaRefs/>
</ds:datastoreItem>
</file>

<file path=customXml/itemProps136.xml><?xml version="1.0" encoding="utf-8"?>
<ds:datastoreItem xmlns:ds="http://schemas.openxmlformats.org/officeDocument/2006/customXml" ds:itemID="{838E149D-6932-4426-A3F3-2CD2C5776E23}">
  <ds:schemaRefs/>
</ds:datastoreItem>
</file>

<file path=customXml/itemProps137.xml><?xml version="1.0" encoding="utf-8"?>
<ds:datastoreItem xmlns:ds="http://schemas.openxmlformats.org/officeDocument/2006/customXml" ds:itemID="{997BF145-EE2F-48D7-858A-A385ACDDC12F}">
  <ds:schemaRefs/>
</ds:datastoreItem>
</file>

<file path=customXml/itemProps138.xml><?xml version="1.0" encoding="utf-8"?>
<ds:datastoreItem xmlns:ds="http://schemas.openxmlformats.org/officeDocument/2006/customXml" ds:itemID="{223181D2-53FD-4B77-B627-B53BC6FBFB65}">
  <ds:schemaRefs/>
</ds:datastoreItem>
</file>

<file path=customXml/itemProps139.xml><?xml version="1.0" encoding="utf-8"?>
<ds:datastoreItem xmlns:ds="http://schemas.openxmlformats.org/officeDocument/2006/customXml" ds:itemID="{112A2DA4-35A9-46EF-B8DB-B615D146F21F}">
  <ds:schemaRefs/>
</ds:datastoreItem>
</file>

<file path=customXml/itemProps14.xml><?xml version="1.0" encoding="utf-8"?>
<ds:datastoreItem xmlns:ds="http://schemas.openxmlformats.org/officeDocument/2006/customXml" ds:itemID="{FD9B8E4A-D643-4861-BD78-70B1EDA5C3CF}">
  <ds:schemaRefs/>
</ds:datastoreItem>
</file>

<file path=customXml/itemProps140.xml><?xml version="1.0" encoding="utf-8"?>
<ds:datastoreItem xmlns:ds="http://schemas.openxmlformats.org/officeDocument/2006/customXml" ds:itemID="{7074665D-7354-4DA6-B2D9-BF485E953DEC}">
  <ds:schemaRefs/>
</ds:datastoreItem>
</file>

<file path=customXml/itemProps141.xml><?xml version="1.0" encoding="utf-8"?>
<ds:datastoreItem xmlns:ds="http://schemas.openxmlformats.org/officeDocument/2006/customXml" ds:itemID="{56DB9611-E01E-41E3-A571-819F722B586A}">
  <ds:schemaRefs/>
</ds:datastoreItem>
</file>

<file path=customXml/itemProps142.xml><?xml version="1.0" encoding="utf-8"?>
<ds:datastoreItem xmlns:ds="http://schemas.openxmlformats.org/officeDocument/2006/customXml" ds:itemID="{0B06BD55-E3BE-4FDD-85BF-4B1EEBB76A36}">
  <ds:schemaRefs/>
</ds:datastoreItem>
</file>

<file path=customXml/itemProps143.xml><?xml version="1.0" encoding="utf-8"?>
<ds:datastoreItem xmlns:ds="http://schemas.openxmlformats.org/officeDocument/2006/customXml" ds:itemID="{1B50FE33-37DB-4C0F-AC55-737477620823}">
  <ds:schemaRefs/>
</ds:datastoreItem>
</file>

<file path=customXml/itemProps144.xml><?xml version="1.0" encoding="utf-8"?>
<ds:datastoreItem xmlns:ds="http://schemas.openxmlformats.org/officeDocument/2006/customXml" ds:itemID="{EB50755A-0275-4F10-B6AA-919134EFE668}">
  <ds:schemaRefs/>
</ds:datastoreItem>
</file>

<file path=customXml/itemProps145.xml><?xml version="1.0" encoding="utf-8"?>
<ds:datastoreItem xmlns:ds="http://schemas.openxmlformats.org/officeDocument/2006/customXml" ds:itemID="{C4E2D2E5-6E01-4083-ABA5-B51B98163896}">
  <ds:schemaRefs/>
</ds:datastoreItem>
</file>

<file path=customXml/itemProps146.xml><?xml version="1.0" encoding="utf-8"?>
<ds:datastoreItem xmlns:ds="http://schemas.openxmlformats.org/officeDocument/2006/customXml" ds:itemID="{0290DF14-2D32-4CD9-ACCC-611BDD7BC060}">
  <ds:schemaRefs/>
</ds:datastoreItem>
</file>

<file path=customXml/itemProps147.xml><?xml version="1.0" encoding="utf-8"?>
<ds:datastoreItem xmlns:ds="http://schemas.openxmlformats.org/officeDocument/2006/customXml" ds:itemID="{B9266A26-2CA9-4909-9B3F-09096F468D85}">
  <ds:schemaRefs/>
</ds:datastoreItem>
</file>

<file path=customXml/itemProps148.xml><?xml version="1.0" encoding="utf-8"?>
<ds:datastoreItem xmlns:ds="http://schemas.openxmlformats.org/officeDocument/2006/customXml" ds:itemID="{13437F38-76A4-48CF-BC65-A338BF7D2F2E}">
  <ds:schemaRefs/>
</ds:datastoreItem>
</file>

<file path=customXml/itemProps149.xml><?xml version="1.0" encoding="utf-8"?>
<ds:datastoreItem xmlns:ds="http://schemas.openxmlformats.org/officeDocument/2006/customXml" ds:itemID="{618D4BCA-DAB1-4676-AB67-70F97B57FCE4}">
  <ds:schemaRefs/>
</ds:datastoreItem>
</file>

<file path=customXml/itemProps15.xml><?xml version="1.0" encoding="utf-8"?>
<ds:datastoreItem xmlns:ds="http://schemas.openxmlformats.org/officeDocument/2006/customXml" ds:itemID="{255BB73A-9B01-4E6C-84BC-F4D145F025D4}">
  <ds:schemaRefs/>
</ds:datastoreItem>
</file>

<file path=customXml/itemProps150.xml><?xml version="1.0" encoding="utf-8"?>
<ds:datastoreItem xmlns:ds="http://schemas.openxmlformats.org/officeDocument/2006/customXml" ds:itemID="{04B9DC98-F897-4006-9546-F278E4841F7D}">
  <ds:schemaRefs/>
</ds:datastoreItem>
</file>

<file path=customXml/itemProps151.xml><?xml version="1.0" encoding="utf-8"?>
<ds:datastoreItem xmlns:ds="http://schemas.openxmlformats.org/officeDocument/2006/customXml" ds:itemID="{C87EB5F5-0E16-44BA-B797-BB038D5444F6}">
  <ds:schemaRefs/>
</ds:datastoreItem>
</file>

<file path=customXml/itemProps152.xml><?xml version="1.0" encoding="utf-8"?>
<ds:datastoreItem xmlns:ds="http://schemas.openxmlformats.org/officeDocument/2006/customXml" ds:itemID="{7224F460-542E-4CD4-B4E7-0C07838262C5}">
  <ds:schemaRefs/>
</ds:datastoreItem>
</file>

<file path=customXml/itemProps153.xml><?xml version="1.0" encoding="utf-8"?>
<ds:datastoreItem xmlns:ds="http://schemas.openxmlformats.org/officeDocument/2006/customXml" ds:itemID="{C2D7D496-629F-407B-8960-CE5BFDC26DB7}">
  <ds:schemaRefs/>
</ds:datastoreItem>
</file>

<file path=customXml/itemProps154.xml><?xml version="1.0" encoding="utf-8"?>
<ds:datastoreItem xmlns:ds="http://schemas.openxmlformats.org/officeDocument/2006/customXml" ds:itemID="{D535B393-50A6-46F0-8C3E-7A8BCEF5C80C}">
  <ds:schemaRefs/>
</ds:datastoreItem>
</file>

<file path=customXml/itemProps155.xml><?xml version="1.0" encoding="utf-8"?>
<ds:datastoreItem xmlns:ds="http://schemas.openxmlformats.org/officeDocument/2006/customXml" ds:itemID="{6BF693CD-1FD9-4918-ACE2-CBE80500E4C1}">
  <ds:schemaRefs/>
</ds:datastoreItem>
</file>

<file path=customXml/itemProps156.xml><?xml version="1.0" encoding="utf-8"?>
<ds:datastoreItem xmlns:ds="http://schemas.openxmlformats.org/officeDocument/2006/customXml" ds:itemID="{C137A440-8DF1-40FD-9B11-AAAE2820F3CA}">
  <ds:schemaRefs/>
</ds:datastoreItem>
</file>

<file path=customXml/itemProps157.xml><?xml version="1.0" encoding="utf-8"?>
<ds:datastoreItem xmlns:ds="http://schemas.openxmlformats.org/officeDocument/2006/customXml" ds:itemID="{9FD09E43-5C65-4F43-AD4D-26A04F712FB0}">
  <ds:schemaRefs/>
</ds:datastoreItem>
</file>

<file path=customXml/itemProps158.xml><?xml version="1.0" encoding="utf-8"?>
<ds:datastoreItem xmlns:ds="http://schemas.openxmlformats.org/officeDocument/2006/customXml" ds:itemID="{BDC6D566-3B3E-469B-89C8-5F8375085F95}">
  <ds:schemaRefs/>
</ds:datastoreItem>
</file>

<file path=customXml/itemProps159.xml><?xml version="1.0" encoding="utf-8"?>
<ds:datastoreItem xmlns:ds="http://schemas.openxmlformats.org/officeDocument/2006/customXml" ds:itemID="{FC47668A-5222-4390-99AA-BFE349386AC4}">
  <ds:schemaRefs/>
</ds:datastoreItem>
</file>

<file path=customXml/itemProps16.xml><?xml version="1.0" encoding="utf-8"?>
<ds:datastoreItem xmlns:ds="http://schemas.openxmlformats.org/officeDocument/2006/customXml" ds:itemID="{D0A01E59-F4AA-4685-BA26-0A06DC368EBE}">
  <ds:schemaRefs/>
</ds:datastoreItem>
</file>

<file path=customXml/itemProps160.xml><?xml version="1.0" encoding="utf-8"?>
<ds:datastoreItem xmlns:ds="http://schemas.openxmlformats.org/officeDocument/2006/customXml" ds:itemID="{7574D804-C12B-42F7-93E9-B401E031087D}">
  <ds:schemaRefs/>
</ds:datastoreItem>
</file>

<file path=customXml/itemProps161.xml><?xml version="1.0" encoding="utf-8"?>
<ds:datastoreItem xmlns:ds="http://schemas.openxmlformats.org/officeDocument/2006/customXml" ds:itemID="{38D4CFAB-2C4A-4651-A8D6-F40391EDC885}">
  <ds:schemaRefs/>
</ds:datastoreItem>
</file>

<file path=customXml/itemProps162.xml><?xml version="1.0" encoding="utf-8"?>
<ds:datastoreItem xmlns:ds="http://schemas.openxmlformats.org/officeDocument/2006/customXml" ds:itemID="{B6414C23-F807-4AEF-B694-491948D09C8F}">
  <ds:schemaRefs/>
</ds:datastoreItem>
</file>

<file path=customXml/itemProps163.xml><?xml version="1.0" encoding="utf-8"?>
<ds:datastoreItem xmlns:ds="http://schemas.openxmlformats.org/officeDocument/2006/customXml" ds:itemID="{231E180B-2FAF-48DE-91B2-A2B768746E4E}">
  <ds:schemaRefs/>
</ds:datastoreItem>
</file>

<file path=customXml/itemProps164.xml><?xml version="1.0" encoding="utf-8"?>
<ds:datastoreItem xmlns:ds="http://schemas.openxmlformats.org/officeDocument/2006/customXml" ds:itemID="{D6A54292-078B-4CB7-B606-6CE4F853CA4C}">
  <ds:schemaRefs/>
</ds:datastoreItem>
</file>

<file path=customXml/itemProps165.xml><?xml version="1.0" encoding="utf-8"?>
<ds:datastoreItem xmlns:ds="http://schemas.openxmlformats.org/officeDocument/2006/customXml" ds:itemID="{2F344270-FA27-4005-BB2B-7641D1E2C6F6}">
  <ds:schemaRefs/>
</ds:datastoreItem>
</file>

<file path=customXml/itemProps166.xml><?xml version="1.0" encoding="utf-8"?>
<ds:datastoreItem xmlns:ds="http://schemas.openxmlformats.org/officeDocument/2006/customXml" ds:itemID="{13F8CF9B-B181-4908-AC48-3DA20850FA67}">
  <ds:schemaRefs/>
</ds:datastoreItem>
</file>

<file path=customXml/itemProps167.xml><?xml version="1.0" encoding="utf-8"?>
<ds:datastoreItem xmlns:ds="http://schemas.openxmlformats.org/officeDocument/2006/customXml" ds:itemID="{559ECEC6-5591-48CB-9022-4D081D209BF9}">
  <ds:schemaRefs/>
</ds:datastoreItem>
</file>

<file path=customXml/itemProps17.xml><?xml version="1.0" encoding="utf-8"?>
<ds:datastoreItem xmlns:ds="http://schemas.openxmlformats.org/officeDocument/2006/customXml" ds:itemID="{A744D348-6D8C-4998-8B60-4E421C663C13}">
  <ds:schemaRefs/>
</ds:datastoreItem>
</file>

<file path=customXml/itemProps18.xml><?xml version="1.0" encoding="utf-8"?>
<ds:datastoreItem xmlns:ds="http://schemas.openxmlformats.org/officeDocument/2006/customXml" ds:itemID="{72946FA8-EA4F-4F46-BBB3-CE1A09B25E4F}">
  <ds:schemaRefs/>
</ds:datastoreItem>
</file>

<file path=customXml/itemProps19.xml><?xml version="1.0" encoding="utf-8"?>
<ds:datastoreItem xmlns:ds="http://schemas.openxmlformats.org/officeDocument/2006/customXml" ds:itemID="{89732905-1BA6-4BD4-BD20-81EF4578D641}">
  <ds:schemaRefs/>
</ds:datastoreItem>
</file>

<file path=customXml/itemProps2.xml><?xml version="1.0" encoding="utf-8"?>
<ds:datastoreItem xmlns:ds="http://schemas.openxmlformats.org/officeDocument/2006/customXml" ds:itemID="{E76106EA-A143-48D5-A03F-76C5E971CDD8}">
  <ds:schemaRefs/>
</ds:datastoreItem>
</file>

<file path=customXml/itemProps20.xml><?xml version="1.0" encoding="utf-8"?>
<ds:datastoreItem xmlns:ds="http://schemas.openxmlformats.org/officeDocument/2006/customXml" ds:itemID="{F5C82A0F-7110-49A8-A988-B1B224502701}">
  <ds:schemaRefs/>
</ds:datastoreItem>
</file>

<file path=customXml/itemProps21.xml><?xml version="1.0" encoding="utf-8"?>
<ds:datastoreItem xmlns:ds="http://schemas.openxmlformats.org/officeDocument/2006/customXml" ds:itemID="{F6276DFD-0E1E-47BE-A24F-E735E0EC58D7}">
  <ds:schemaRefs/>
</ds:datastoreItem>
</file>

<file path=customXml/itemProps22.xml><?xml version="1.0" encoding="utf-8"?>
<ds:datastoreItem xmlns:ds="http://schemas.openxmlformats.org/officeDocument/2006/customXml" ds:itemID="{1C5D90E7-4FA8-41E7-83CF-0EC08AABAFFD}">
  <ds:schemaRefs/>
</ds:datastoreItem>
</file>

<file path=customXml/itemProps23.xml><?xml version="1.0" encoding="utf-8"?>
<ds:datastoreItem xmlns:ds="http://schemas.openxmlformats.org/officeDocument/2006/customXml" ds:itemID="{3C85E9B4-CC63-4612-8DD8-DDD48E7500D1}">
  <ds:schemaRefs/>
</ds:datastoreItem>
</file>

<file path=customXml/itemProps24.xml><?xml version="1.0" encoding="utf-8"?>
<ds:datastoreItem xmlns:ds="http://schemas.openxmlformats.org/officeDocument/2006/customXml" ds:itemID="{DED836FD-B69C-4DD6-8A5F-0A0992583151}">
  <ds:schemaRefs/>
</ds:datastoreItem>
</file>

<file path=customXml/itemProps25.xml><?xml version="1.0" encoding="utf-8"?>
<ds:datastoreItem xmlns:ds="http://schemas.openxmlformats.org/officeDocument/2006/customXml" ds:itemID="{0972B5D6-97F2-496F-B8F1-620446AD6FA6}">
  <ds:schemaRefs/>
</ds:datastoreItem>
</file>

<file path=customXml/itemProps26.xml><?xml version="1.0" encoding="utf-8"?>
<ds:datastoreItem xmlns:ds="http://schemas.openxmlformats.org/officeDocument/2006/customXml" ds:itemID="{48D3FB70-29E7-44FF-A367-2E2ACC7CF6C1}">
  <ds:schemaRefs/>
</ds:datastoreItem>
</file>

<file path=customXml/itemProps27.xml><?xml version="1.0" encoding="utf-8"?>
<ds:datastoreItem xmlns:ds="http://schemas.openxmlformats.org/officeDocument/2006/customXml" ds:itemID="{6BB3B906-58B5-4F25-B165-03E69E185FFC}">
  <ds:schemaRefs/>
</ds:datastoreItem>
</file>

<file path=customXml/itemProps28.xml><?xml version="1.0" encoding="utf-8"?>
<ds:datastoreItem xmlns:ds="http://schemas.openxmlformats.org/officeDocument/2006/customXml" ds:itemID="{A46B9844-453C-41AF-BD3B-6E9ABD5A0D64}">
  <ds:schemaRefs/>
</ds:datastoreItem>
</file>

<file path=customXml/itemProps29.xml><?xml version="1.0" encoding="utf-8"?>
<ds:datastoreItem xmlns:ds="http://schemas.openxmlformats.org/officeDocument/2006/customXml" ds:itemID="{D5D6018F-ECE2-4929-A7C5-3426BE64F247}">
  <ds:schemaRefs/>
</ds:datastoreItem>
</file>

<file path=customXml/itemProps3.xml><?xml version="1.0" encoding="utf-8"?>
<ds:datastoreItem xmlns:ds="http://schemas.openxmlformats.org/officeDocument/2006/customXml" ds:itemID="{0F2D57FB-46C5-4A50-A13C-B4844B36BF76}">
  <ds:schemaRefs/>
</ds:datastoreItem>
</file>

<file path=customXml/itemProps30.xml><?xml version="1.0" encoding="utf-8"?>
<ds:datastoreItem xmlns:ds="http://schemas.openxmlformats.org/officeDocument/2006/customXml" ds:itemID="{B873FF96-3831-43B2-8F93-2A3200C9ACBD}">
  <ds:schemaRefs/>
</ds:datastoreItem>
</file>

<file path=customXml/itemProps31.xml><?xml version="1.0" encoding="utf-8"?>
<ds:datastoreItem xmlns:ds="http://schemas.openxmlformats.org/officeDocument/2006/customXml" ds:itemID="{56AE4B6C-A7F9-441E-A9F3-DEF69D541502}">
  <ds:schemaRefs/>
</ds:datastoreItem>
</file>

<file path=customXml/itemProps32.xml><?xml version="1.0" encoding="utf-8"?>
<ds:datastoreItem xmlns:ds="http://schemas.openxmlformats.org/officeDocument/2006/customXml" ds:itemID="{D820C165-CBAF-407E-A16E-43E90619E7C8}">
  <ds:schemaRefs/>
</ds:datastoreItem>
</file>

<file path=customXml/itemProps33.xml><?xml version="1.0" encoding="utf-8"?>
<ds:datastoreItem xmlns:ds="http://schemas.openxmlformats.org/officeDocument/2006/customXml" ds:itemID="{C6690E4E-E11F-4DCE-8BF2-ADDDD73029B2}">
  <ds:schemaRefs/>
</ds:datastoreItem>
</file>

<file path=customXml/itemProps34.xml><?xml version="1.0" encoding="utf-8"?>
<ds:datastoreItem xmlns:ds="http://schemas.openxmlformats.org/officeDocument/2006/customXml" ds:itemID="{E92F971B-B920-4CA5-936E-0533A470B6D4}">
  <ds:schemaRefs/>
</ds:datastoreItem>
</file>

<file path=customXml/itemProps35.xml><?xml version="1.0" encoding="utf-8"?>
<ds:datastoreItem xmlns:ds="http://schemas.openxmlformats.org/officeDocument/2006/customXml" ds:itemID="{FFA8D7F0-8E78-45F3-ABEF-318B4139658C}">
  <ds:schemaRefs/>
</ds:datastoreItem>
</file>

<file path=customXml/itemProps36.xml><?xml version="1.0" encoding="utf-8"?>
<ds:datastoreItem xmlns:ds="http://schemas.openxmlformats.org/officeDocument/2006/customXml" ds:itemID="{9ADC1D25-E2A6-4964-AB7B-1B657883F3AD}">
  <ds:schemaRefs/>
</ds:datastoreItem>
</file>

<file path=customXml/itemProps37.xml><?xml version="1.0" encoding="utf-8"?>
<ds:datastoreItem xmlns:ds="http://schemas.openxmlformats.org/officeDocument/2006/customXml" ds:itemID="{CCDDECE0-507C-402D-AD31-7BE55DEE9A7C}">
  <ds:schemaRefs/>
</ds:datastoreItem>
</file>

<file path=customXml/itemProps38.xml><?xml version="1.0" encoding="utf-8"?>
<ds:datastoreItem xmlns:ds="http://schemas.openxmlformats.org/officeDocument/2006/customXml" ds:itemID="{82FFEDD7-7661-4E0B-88E5-837331258E7D}">
  <ds:schemaRefs/>
</ds:datastoreItem>
</file>

<file path=customXml/itemProps39.xml><?xml version="1.0" encoding="utf-8"?>
<ds:datastoreItem xmlns:ds="http://schemas.openxmlformats.org/officeDocument/2006/customXml" ds:itemID="{462154C1-EA73-4A30-A7AC-71C7E0BB4B43}">
  <ds:schemaRefs/>
</ds:datastoreItem>
</file>

<file path=customXml/itemProps4.xml><?xml version="1.0" encoding="utf-8"?>
<ds:datastoreItem xmlns:ds="http://schemas.openxmlformats.org/officeDocument/2006/customXml" ds:itemID="{80C5B074-3AED-4587-B71D-2950A39D5164}">
  <ds:schemaRefs/>
</ds:datastoreItem>
</file>

<file path=customXml/itemProps40.xml><?xml version="1.0" encoding="utf-8"?>
<ds:datastoreItem xmlns:ds="http://schemas.openxmlformats.org/officeDocument/2006/customXml" ds:itemID="{B1CC6F9B-1736-4A1F-B454-A10D20F45D7B}">
  <ds:schemaRefs/>
</ds:datastoreItem>
</file>

<file path=customXml/itemProps41.xml><?xml version="1.0" encoding="utf-8"?>
<ds:datastoreItem xmlns:ds="http://schemas.openxmlformats.org/officeDocument/2006/customXml" ds:itemID="{EEDCA101-7E80-4B27-BBEE-E8C18771F4CF}">
  <ds:schemaRefs/>
</ds:datastoreItem>
</file>

<file path=customXml/itemProps42.xml><?xml version="1.0" encoding="utf-8"?>
<ds:datastoreItem xmlns:ds="http://schemas.openxmlformats.org/officeDocument/2006/customXml" ds:itemID="{46EBC284-295B-4B66-BE86-97A73DCC3A45}">
  <ds:schemaRefs/>
</ds:datastoreItem>
</file>

<file path=customXml/itemProps43.xml><?xml version="1.0" encoding="utf-8"?>
<ds:datastoreItem xmlns:ds="http://schemas.openxmlformats.org/officeDocument/2006/customXml" ds:itemID="{6EED53A3-B870-4132-9EA8-851E85629E21}">
  <ds:schemaRefs/>
</ds:datastoreItem>
</file>

<file path=customXml/itemProps44.xml><?xml version="1.0" encoding="utf-8"?>
<ds:datastoreItem xmlns:ds="http://schemas.openxmlformats.org/officeDocument/2006/customXml" ds:itemID="{31541408-A9AE-496D-9617-8120FE9F26BB}">
  <ds:schemaRefs/>
</ds:datastoreItem>
</file>

<file path=customXml/itemProps45.xml><?xml version="1.0" encoding="utf-8"?>
<ds:datastoreItem xmlns:ds="http://schemas.openxmlformats.org/officeDocument/2006/customXml" ds:itemID="{6C960F57-2475-489F-957F-D5F67D9CC7E5}">
  <ds:schemaRefs/>
</ds:datastoreItem>
</file>

<file path=customXml/itemProps46.xml><?xml version="1.0" encoding="utf-8"?>
<ds:datastoreItem xmlns:ds="http://schemas.openxmlformats.org/officeDocument/2006/customXml" ds:itemID="{7F6D60D7-B44B-4C2C-8742-B1B26CB1DE15}">
  <ds:schemaRefs/>
</ds:datastoreItem>
</file>

<file path=customXml/itemProps47.xml><?xml version="1.0" encoding="utf-8"?>
<ds:datastoreItem xmlns:ds="http://schemas.openxmlformats.org/officeDocument/2006/customXml" ds:itemID="{127FD599-04A0-431B-9570-BA7F04838CEA}">
  <ds:schemaRefs/>
</ds:datastoreItem>
</file>

<file path=customXml/itemProps48.xml><?xml version="1.0" encoding="utf-8"?>
<ds:datastoreItem xmlns:ds="http://schemas.openxmlformats.org/officeDocument/2006/customXml" ds:itemID="{12052BD7-7755-49A0-90B1-6A0518EB2876}">
  <ds:schemaRefs/>
</ds:datastoreItem>
</file>

<file path=customXml/itemProps49.xml><?xml version="1.0" encoding="utf-8"?>
<ds:datastoreItem xmlns:ds="http://schemas.openxmlformats.org/officeDocument/2006/customXml" ds:itemID="{7FD29EEF-3705-45D3-9153-B6E0CB3E953D}">
  <ds:schemaRefs/>
</ds:datastoreItem>
</file>

<file path=customXml/itemProps5.xml><?xml version="1.0" encoding="utf-8"?>
<ds:datastoreItem xmlns:ds="http://schemas.openxmlformats.org/officeDocument/2006/customXml" ds:itemID="{16D82DF2-7045-4FF4-8EFD-E6EE3BD02929}">
  <ds:schemaRefs/>
</ds:datastoreItem>
</file>

<file path=customXml/itemProps50.xml><?xml version="1.0" encoding="utf-8"?>
<ds:datastoreItem xmlns:ds="http://schemas.openxmlformats.org/officeDocument/2006/customXml" ds:itemID="{1B2E2FD3-398D-48F0-BA66-DB2A8631CD7A}">
  <ds:schemaRefs/>
</ds:datastoreItem>
</file>

<file path=customXml/itemProps51.xml><?xml version="1.0" encoding="utf-8"?>
<ds:datastoreItem xmlns:ds="http://schemas.openxmlformats.org/officeDocument/2006/customXml" ds:itemID="{C921DA52-E36A-4F4E-BD0E-3B36F49B0C3B}">
  <ds:schemaRefs/>
</ds:datastoreItem>
</file>

<file path=customXml/itemProps52.xml><?xml version="1.0" encoding="utf-8"?>
<ds:datastoreItem xmlns:ds="http://schemas.openxmlformats.org/officeDocument/2006/customXml" ds:itemID="{143F3F17-1689-4F54-948E-90D20299B5AB}">
  <ds:schemaRefs/>
</ds:datastoreItem>
</file>

<file path=customXml/itemProps53.xml><?xml version="1.0" encoding="utf-8"?>
<ds:datastoreItem xmlns:ds="http://schemas.openxmlformats.org/officeDocument/2006/customXml" ds:itemID="{A9DBB131-FF6F-46CC-963E-576FC93512E2}">
  <ds:schemaRefs/>
</ds:datastoreItem>
</file>

<file path=customXml/itemProps54.xml><?xml version="1.0" encoding="utf-8"?>
<ds:datastoreItem xmlns:ds="http://schemas.openxmlformats.org/officeDocument/2006/customXml" ds:itemID="{923D58B7-E3E1-4005-A2EB-EF3895F86755}">
  <ds:schemaRefs/>
</ds:datastoreItem>
</file>

<file path=customXml/itemProps55.xml><?xml version="1.0" encoding="utf-8"?>
<ds:datastoreItem xmlns:ds="http://schemas.openxmlformats.org/officeDocument/2006/customXml" ds:itemID="{3D6D2053-4068-4152-BE90-5EF2CE2131B5}">
  <ds:schemaRefs/>
</ds:datastoreItem>
</file>

<file path=customXml/itemProps56.xml><?xml version="1.0" encoding="utf-8"?>
<ds:datastoreItem xmlns:ds="http://schemas.openxmlformats.org/officeDocument/2006/customXml" ds:itemID="{72D7AEEC-95A5-468B-9704-B8BEADF45DA5}">
  <ds:schemaRefs/>
</ds:datastoreItem>
</file>

<file path=customXml/itemProps57.xml><?xml version="1.0" encoding="utf-8"?>
<ds:datastoreItem xmlns:ds="http://schemas.openxmlformats.org/officeDocument/2006/customXml" ds:itemID="{205DE89E-F727-45DB-9401-114C83BE6FEA}">
  <ds:schemaRefs/>
</ds:datastoreItem>
</file>

<file path=customXml/itemProps58.xml><?xml version="1.0" encoding="utf-8"?>
<ds:datastoreItem xmlns:ds="http://schemas.openxmlformats.org/officeDocument/2006/customXml" ds:itemID="{035DB2E2-44CA-4349-BD27-00A7B9CD26C2}">
  <ds:schemaRefs/>
</ds:datastoreItem>
</file>

<file path=customXml/itemProps59.xml><?xml version="1.0" encoding="utf-8"?>
<ds:datastoreItem xmlns:ds="http://schemas.openxmlformats.org/officeDocument/2006/customXml" ds:itemID="{FE5B19C5-D163-4393-BD35-D17FEF713FC6}">
  <ds:schemaRefs/>
</ds:datastoreItem>
</file>

<file path=customXml/itemProps6.xml><?xml version="1.0" encoding="utf-8"?>
<ds:datastoreItem xmlns:ds="http://schemas.openxmlformats.org/officeDocument/2006/customXml" ds:itemID="{A11EA1D9-A292-49E3-AF5C-CB70F62C6ED7}">
  <ds:schemaRefs/>
</ds:datastoreItem>
</file>

<file path=customXml/itemProps60.xml><?xml version="1.0" encoding="utf-8"?>
<ds:datastoreItem xmlns:ds="http://schemas.openxmlformats.org/officeDocument/2006/customXml" ds:itemID="{621BFD28-E728-41E9-8A25-CF878F609C8F}">
  <ds:schemaRefs/>
</ds:datastoreItem>
</file>

<file path=customXml/itemProps61.xml><?xml version="1.0" encoding="utf-8"?>
<ds:datastoreItem xmlns:ds="http://schemas.openxmlformats.org/officeDocument/2006/customXml" ds:itemID="{6AD826F6-6035-46CD-9E44-B36DC7A9E5B0}">
  <ds:schemaRefs/>
</ds:datastoreItem>
</file>

<file path=customXml/itemProps62.xml><?xml version="1.0" encoding="utf-8"?>
<ds:datastoreItem xmlns:ds="http://schemas.openxmlformats.org/officeDocument/2006/customXml" ds:itemID="{5CAB24DE-1ABC-4EF4-86DB-BE5B3EC77575}">
  <ds:schemaRefs/>
</ds:datastoreItem>
</file>

<file path=customXml/itemProps63.xml><?xml version="1.0" encoding="utf-8"?>
<ds:datastoreItem xmlns:ds="http://schemas.openxmlformats.org/officeDocument/2006/customXml" ds:itemID="{ADAF91C7-E935-40D4-BEF9-9B05F5E6F070}">
  <ds:schemaRefs/>
</ds:datastoreItem>
</file>

<file path=customXml/itemProps64.xml><?xml version="1.0" encoding="utf-8"?>
<ds:datastoreItem xmlns:ds="http://schemas.openxmlformats.org/officeDocument/2006/customXml" ds:itemID="{F38BAF19-5A25-47E8-9C31-A4B86598AD8D}">
  <ds:schemaRefs/>
</ds:datastoreItem>
</file>

<file path=customXml/itemProps65.xml><?xml version="1.0" encoding="utf-8"?>
<ds:datastoreItem xmlns:ds="http://schemas.openxmlformats.org/officeDocument/2006/customXml" ds:itemID="{3C1E02B9-1CEA-4AB3-802C-FECF8626C490}">
  <ds:schemaRefs/>
</ds:datastoreItem>
</file>

<file path=customXml/itemProps66.xml><?xml version="1.0" encoding="utf-8"?>
<ds:datastoreItem xmlns:ds="http://schemas.openxmlformats.org/officeDocument/2006/customXml" ds:itemID="{7B140908-CA6C-41DC-93FC-E54FD3F77365}">
  <ds:schemaRefs/>
</ds:datastoreItem>
</file>

<file path=customXml/itemProps67.xml><?xml version="1.0" encoding="utf-8"?>
<ds:datastoreItem xmlns:ds="http://schemas.openxmlformats.org/officeDocument/2006/customXml" ds:itemID="{A5A6B790-F92E-4E88-A521-1162DC90A335}">
  <ds:schemaRefs/>
</ds:datastoreItem>
</file>

<file path=customXml/itemProps68.xml><?xml version="1.0" encoding="utf-8"?>
<ds:datastoreItem xmlns:ds="http://schemas.openxmlformats.org/officeDocument/2006/customXml" ds:itemID="{E854839D-E5A5-451D-B2E3-5B2F2F7DC821}">
  <ds:schemaRefs/>
</ds:datastoreItem>
</file>

<file path=customXml/itemProps69.xml><?xml version="1.0" encoding="utf-8"?>
<ds:datastoreItem xmlns:ds="http://schemas.openxmlformats.org/officeDocument/2006/customXml" ds:itemID="{4B345A9D-D8A9-4D94-82B9-F112D36BEA1E}">
  <ds:schemaRefs/>
</ds:datastoreItem>
</file>

<file path=customXml/itemProps7.xml><?xml version="1.0" encoding="utf-8"?>
<ds:datastoreItem xmlns:ds="http://schemas.openxmlformats.org/officeDocument/2006/customXml" ds:itemID="{9FEF0C35-1FAC-438B-BB50-BBDD97C4368F}">
  <ds:schemaRefs/>
</ds:datastoreItem>
</file>

<file path=customXml/itemProps70.xml><?xml version="1.0" encoding="utf-8"?>
<ds:datastoreItem xmlns:ds="http://schemas.openxmlformats.org/officeDocument/2006/customXml" ds:itemID="{9E9B524C-DD89-4FDD-8E69-04E653457F8E}">
  <ds:schemaRefs/>
</ds:datastoreItem>
</file>

<file path=customXml/itemProps71.xml><?xml version="1.0" encoding="utf-8"?>
<ds:datastoreItem xmlns:ds="http://schemas.openxmlformats.org/officeDocument/2006/customXml" ds:itemID="{468E4133-7F05-49CE-93E2-49484A2F9C6E}">
  <ds:schemaRefs/>
</ds:datastoreItem>
</file>

<file path=customXml/itemProps72.xml><?xml version="1.0" encoding="utf-8"?>
<ds:datastoreItem xmlns:ds="http://schemas.openxmlformats.org/officeDocument/2006/customXml" ds:itemID="{16F05D9F-25EA-4FF4-9540-4F45674C970A}">
  <ds:schemaRefs/>
</ds:datastoreItem>
</file>

<file path=customXml/itemProps73.xml><?xml version="1.0" encoding="utf-8"?>
<ds:datastoreItem xmlns:ds="http://schemas.openxmlformats.org/officeDocument/2006/customXml" ds:itemID="{39E8F492-08FC-42EB-ACBA-0FF1BBD45F1E}">
  <ds:schemaRefs/>
</ds:datastoreItem>
</file>

<file path=customXml/itemProps74.xml><?xml version="1.0" encoding="utf-8"?>
<ds:datastoreItem xmlns:ds="http://schemas.openxmlformats.org/officeDocument/2006/customXml" ds:itemID="{621EEA76-3BE1-4CAD-BAD5-96F371F30592}">
  <ds:schemaRefs/>
</ds:datastoreItem>
</file>

<file path=customXml/itemProps75.xml><?xml version="1.0" encoding="utf-8"?>
<ds:datastoreItem xmlns:ds="http://schemas.openxmlformats.org/officeDocument/2006/customXml" ds:itemID="{8FD8FBEF-FF28-410A-AD38-B5E740515330}">
  <ds:schemaRefs/>
</ds:datastoreItem>
</file>

<file path=customXml/itemProps76.xml><?xml version="1.0" encoding="utf-8"?>
<ds:datastoreItem xmlns:ds="http://schemas.openxmlformats.org/officeDocument/2006/customXml" ds:itemID="{4D72C81C-590C-4DCE-9D87-2D9C2D362A70}">
  <ds:schemaRefs/>
</ds:datastoreItem>
</file>

<file path=customXml/itemProps77.xml><?xml version="1.0" encoding="utf-8"?>
<ds:datastoreItem xmlns:ds="http://schemas.openxmlformats.org/officeDocument/2006/customXml" ds:itemID="{2B470218-BF07-4556-9825-4249F3F06337}">
  <ds:schemaRefs/>
</ds:datastoreItem>
</file>

<file path=customXml/itemProps78.xml><?xml version="1.0" encoding="utf-8"?>
<ds:datastoreItem xmlns:ds="http://schemas.openxmlformats.org/officeDocument/2006/customXml" ds:itemID="{341C8D88-D2E5-485F-93D8-8A6E13D1AD63}">
  <ds:schemaRefs/>
</ds:datastoreItem>
</file>

<file path=customXml/itemProps79.xml><?xml version="1.0" encoding="utf-8"?>
<ds:datastoreItem xmlns:ds="http://schemas.openxmlformats.org/officeDocument/2006/customXml" ds:itemID="{0F8FE5CF-E285-4874-AE07-E04BA570F8A9}">
  <ds:schemaRefs/>
</ds:datastoreItem>
</file>

<file path=customXml/itemProps8.xml><?xml version="1.0" encoding="utf-8"?>
<ds:datastoreItem xmlns:ds="http://schemas.openxmlformats.org/officeDocument/2006/customXml" ds:itemID="{8E53DED7-D3BD-4EB7-98C3-1A9444EFE3D4}">
  <ds:schemaRefs/>
</ds:datastoreItem>
</file>

<file path=customXml/itemProps80.xml><?xml version="1.0" encoding="utf-8"?>
<ds:datastoreItem xmlns:ds="http://schemas.openxmlformats.org/officeDocument/2006/customXml" ds:itemID="{63833AC3-8CC4-4017-90A3-0ADD11E3E813}">
  <ds:schemaRefs/>
</ds:datastoreItem>
</file>

<file path=customXml/itemProps81.xml><?xml version="1.0" encoding="utf-8"?>
<ds:datastoreItem xmlns:ds="http://schemas.openxmlformats.org/officeDocument/2006/customXml" ds:itemID="{3AA0631C-4150-4F18-A011-F0365F949279}">
  <ds:schemaRefs/>
</ds:datastoreItem>
</file>

<file path=customXml/itemProps82.xml><?xml version="1.0" encoding="utf-8"?>
<ds:datastoreItem xmlns:ds="http://schemas.openxmlformats.org/officeDocument/2006/customXml" ds:itemID="{34B2C876-6146-4EB3-9ACD-66A3E4DDEC1A}">
  <ds:schemaRefs/>
</ds:datastoreItem>
</file>

<file path=customXml/itemProps83.xml><?xml version="1.0" encoding="utf-8"?>
<ds:datastoreItem xmlns:ds="http://schemas.openxmlformats.org/officeDocument/2006/customXml" ds:itemID="{A596D1A3-504B-4E02-B108-9B829A208B9D}">
  <ds:schemaRefs/>
</ds:datastoreItem>
</file>

<file path=customXml/itemProps84.xml><?xml version="1.0" encoding="utf-8"?>
<ds:datastoreItem xmlns:ds="http://schemas.openxmlformats.org/officeDocument/2006/customXml" ds:itemID="{B12F5335-2E15-4522-A5CC-A5FC2203067B}">
  <ds:schemaRefs/>
</ds:datastoreItem>
</file>

<file path=customXml/itemProps85.xml><?xml version="1.0" encoding="utf-8"?>
<ds:datastoreItem xmlns:ds="http://schemas.openxmlformats.org/officeDocument/2006/customXml" ds:itemID="{F0284EAC-3027-4052-A277-9DA7D6E49FBD}">
  <ds:schemaRefs/>
</ds:datastoreItem>
</file>

<file path=customXml/itemProps86.xml><?xml version="1.0" encoding="utf-8"?>
<ds:datastoreItem xmlns:ds="http://schemas.openxmlformats.org/officeDocument/2006/customXml" ds:itemID="{9031FE73-C066-4C4F-A602-1BEE13A20071}">
  <ds:schemaRefs/>
</ds:datastoreItem>
</file>

<file path=customXml/itemProps87.xml><?xml version="1.0" encoding="utf-8"?>
<ds:datastoreItem xmlns:ds="http://schemas.openxmlformats.org/officeDocument/2006/customXml" ds:itemID="{EF656FF0-FE08-4E50-9E9C-4A9D10A9CE52}">
  <ds:schemaRefs/>
</ds:datastoreItem>
</file>

<file path=customXml/itemProps88.xml><?xml version="1.0" encoding="utf-8"?>
<ds:datastoreItem xmlns:ds="http://schemas.openxmlformats.org/officeDocument/2006/customXml" ds:itemID="{11CECAF8-13F4-41E7-9861-2896E1EC08F0}">
  <ds:schemaRefs/>
</ds:datastoreItem>
</file>

<file path=customXml/itemProps89.xml><?xml version="1.0" encoding="utf-8"?>
<ds:datastoreItem xmlns:ds="http://schemas.openxmlformats.org/officeDocument/2006/customXml" ds:itemID="{5270660F-96A9-4BFE-90B4-87D7018ACDA4}">
  <ds:schemaRefs/>
</ds:datastoreItem>
</file>

<file path=customXml/itemProps9.xml><?xml version="1.0" encoding="utf-8"?>
<ds:datastoreItem xmlns:ds="http://schemas.openxmlformats.org/officeDocument/2006/customXml" ds:itemID="{CB09A638-D375-436A-AE7E-A79854BD8B11}">
  <ds:schemaRefs/>
</ds:datastoreItem>
</file>

<file path=customXml/itemProps90.xml><?xml version="1.0" encoding="utf-8"?>
<ds:datastoreItem xmlns:ds="http://schemas.openxmlformats.org/officeDocument/2006/customXml" ds:itemID="{1BF0CBC6-2971-42BE-B003-8465BEF40DD5}">
  <ds:schemaRefs/>
</ds:datastoreItem>
</file>

<file path=customXml/itemProps91.xml><?xml version="1.0" encoding="utf-8"?>
<ds:datastoreItem xmlns:ds="http://schemas.openxmlformats.org/officeDocument/2006/customXml" ds:itemID="{ED1AB8CD-07CC-4F94-A9CC-C83DDC88F1C8}">
  <ds:schemaRefs/>
</ds:datastoreItem>
</file>

<file path=customXml/itemProps92.xml><?xml version="1.0" encoding="utf-8"?>
<ds:datastoreItem xmlns:ds="http://schemas.openxmlformats.org/officeDocument/2006/customXml" ds:itemID="{65821CB8-9F5E-4517-A5F6-F6110ACEFF21}">
  <ds:schemaRefs/>
</ds:datastoreItem>
</file>

<file path=customXml/itemProps93.xml><?xml version="1.0" encoding="utf-8"?>
<ds:datastoreItem xmlns:ds="http://schemas.openxmlformats.org/officeDocument/2006/customXml" ds:itemID="{FF175960-7180-4F38-88BC-E0EEC5A97974}">
  <ds:schemaRefs/>
</ds:datastoreItem>
</file>

<file path=customXml/itemProps94.xml><?xml version="1.0" encoding="utf-8"?>
<ds:datastoreItem xmlns:ds="http://schemas.openxmlformats.org/officeDocument/2006/customXml" ds:itemID="{2A48717D-EB7B-41F6-8486-71489CEB2128}">
  <ds:schemaRefs/>
</ds:datastoreItem>
</file>

<file path=customXml/itemProps95.xml><?xml version="1.0" encoding="utf-8"?>
<ds:datastoreItem xmlns:ds="http://schemas.openxmlformats.org/officeDocument/2006/customXml" ds:itemID="{820B9A33-0A3E-4598-814E-6F11995F008F}">
  <ds:schemaRefs/>
</ds:datastoreItem>
</file>

<file path=customXml/itemProps96.xml><?xml version="1.0" encoding="utf-8"?>
<ds:datastoreItem xmlns:ds="http://schemas.openxmlformats.org/officeDocument/2006/customXml" ds:itemID="{09E6F3C5-8755-416C-B5BD-1ECF37D74C3B}">
  <ds:schemaRefs/>
</ds:datastoreItem>
</file>

<file path=customXml/itemProps97.xml><?xml version="1.0" encoding="utf-8"?>
<ds:datastoreItem xmlns:ds="http://schemas.openxmlformats.org/officeDocument/2006/customXml" ds:itemID="{B5E24083-23EC-49B4-9F3E-F1BA071F33A1}">
  <ds:schemaRefs/>
</ds:datastoreItem>
</file>

<file path=customXml/itemProps98.xml><?xml version="1.0" encoding="utf-8"?>
<ds:datastoreItem xmlns:ds="http://schemas.openxmlformats.org/officeDocument/2006/customXml" ds:itemID="{AF4E577D-505F-480F-80BD-5F84F0DC2DFC}">
  <ds:schemaRefs/>
</ds:datastoreItem>
</file>

<file path=customXml/itemProps99.xml><?xml version="1.0" encoding="utf-8"?>
<ds:datastoreItem xmlns:ds="http://schemas.openxmlformats.org/officeDocument/2006/customXml" ds:itemID="{4C8E95EE-031C-4744-B718-40C514CD7485}">
  <ds:schemaRefs/>
</ds:datastoreItem>
</file>

<file path=docProps/app.xml><?xml version="1.0" encoding="utf-8"?>
<Properties xmlns="http://schemas.openxmlformats.org/officeDocument/2006/extended-properties" xmlns:vt="http://schemas.openxmlformats.org/officeDocument/2006/docPropsVTypes">
  <Template>21版53中考主题1</Template>
  <TotalTime>91</TotalTime>
  <Words>27543</Words>
  <Application>Microsoft Office PowerPoint</Application>
  <PresentationFormat>自定义</PresentationFormat>
  <Paragraphs>914</Paragraphs>
  <Slides>167</Slides>
  <Notes>167</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167</vt:i4>
      </vt:variant>
    </vt:vector>
  </HeadingPairs>
  <TitlesOfParts>
    <vt:vector size="175" baseType="lpstr">
      <vt:lpstr>黑体</vt:lpstr>
      <vt:lpstr>楷体</vt:lpstr>
      <vt:lpstr>Microsoft YaHei</vt:lpstr>
      <vt:lpstr>Arial</vt:lpstr>
      <vt:lpstr>Arial Narrow</vt:lpstr>
      <vt:lpstr>Calibri</vt:lpstr>
      <vt:lpstr>Times New Roman</vt:lpstr>
      <vt:lpstr>21版53中考主题1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339</cp:revision>
  <dcterms:modified xsi:type="dcterms:W3CDTF">2020-09-29T03:02:56Z</dcterms:modified>
</cp:coreProperties>
</file>