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slides/slide426.xml" ContentType="application/vnd.openxmlformats-officedocument.presentationml.slide+xml"/>
  <Override PartName="/ppt/tags/tag8.xml" ContentType="application/vnd.openxmlformats-officedocument.presentationml.tags+xml"/>
  <Override PartName="/ppt/slides/slide120.xml" ContentType="application/vnd.openxmlformats-officedocument.presentationml.slide+xml"/>
  <Override PartName="/ppt/slides/slide218.xml" ContentType="application/vnd.openxmlformats-officedocument.presentationml.slide+xml"/>
  <Override PartName="/ppt/slides/slide265.xml" ContentType="application/vnd.openxmlformats-officedocument.presentationml.slide+xml"/>
  <Override PartName="/ppt/slides/slide25.xml" ContentType="application/vnd.openxmlformats-officedocument.presentationml.slide+xml"/>
  <Override PartName="/ppt/slides/slide72.xml" ContentType="application/vnd.openxmlformats-officedocument.presentationml.slide+xml"/>
  <Override PartName="/ppt/slides/slide388.xml" ContentType="application/vnd.openxmlformats-officedocument.presentationml.slide+xml"/>
  <Override PartName="/ppt/slides/slide404.xml" ContentType="application/vnd.openxmlformats-officedocument.presentationml.slide+xml"/>
  <Override PartName="/ppt/slides/slide451.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50.xml" ContentType="application/vnd.openxmlformats-officedocument.presentationml.slide+xml"/>
  <Override PartName="/ppt/slides/slide243.xml" ContentType="application/vnd.openxmlformats-officedocument.presentationml.slide+xml"/>
  <Override PartName="/ppt/slides/slide290.xml" ContentType="application/vnd.openxmlformats-officedocument.presentationml.slide+xml"/>
  <Override PartName="/ppt/tags/tag38.xml" ContentType="application/vnd.openxmlformats-officedocument.presentationml.tags+xml"/>
  <Override PartName="/ppt/slides/slide221.xml" ContentType="application/vnd.openxmlformats-officedocument.presentationml.slide+xml"/>
  <Override PartName="/ppt/slides/slide319.xml" ContentType="application/vnd.openxmlformats-officedocument.presentationml.slide+xml"/>
  <Override PartName="/ppt/slides/slide366.xml" ContentType="application/vnd.openxmlformats-officedocument.presentationml.slide+xml"/>
  <Override PartName="/ppt/tags/tag16.xml" ContentType="application/vnd.openxmlformats-officedocument.presentationml.tags+xml"/>
  <Override PartName="/ppt/tags/tag63.xml" ContentType="application/vnd.openxmlformats-officedocument.presentationml.tags+xml"/>
  <Override PartName="/ppt/slides/slide158.xml" ContentType="application/vnd.openxmlformats-officedocument.presentationml.slide+xml"/>
  <Override PartName="/ppt/slides/slide344.xml" ContentType="application/vnd.openxmlformats-officedocument.presentationml.slide+xml"/>
  <Override PartName="/ppt/slides/slide391.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tags/tag41.xml" ContentType="application/vnd.openxmlformats-officedocument.presentationml.tags+xml"/>
  <Override PartName="/ppt/slides/slide88.xml" ContentType="application/vnd.openxmlformats-officedocument.presentationml.slide+xml"/>
  <Override PartName="/ppt/slides/slide259.xml" ContentType="application/vnd.openxmlformats-officedocument.presentationml.slide+xml"/>
  <Override PartName="/ppt/slides/slide322.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14.xml" ContentType="application/vnd.openxmlformats-officedocument.presentationml.slide+xml"/>
  <Override PartName="/ppt/slides/slide161.xml" ContentType="application/vnd.openxmlformats-officedocument.presentationml.slide+xml"/>
  <Override PartName="/ppt/slides/slide300.xml" ContentType="application/vnd.openxmlformats-officedocument.presentationml.slide+xml"/>
  <Override PartName="/ppt/slides/slide445.xml" ContentType="application/vnd.openxmlformats-officedocument.presentationml.slide+xml"/>
  <Default Extension="png" ContentType="image/png"/>
  <Override PartName="/ppt/slides/slide237.xml" ContentType="application/vnd.openxmlformats-officedocument.presentationml.slide+xml"/>
  <Override PartName="/ppt/slides/slide284.xml" ContentType="application/vnd.openxmlformats-officedocument.presentationml.slide+xml"/>
  <Override PartName="/ppt/slides/slide423.xml" ContentType="application/vnd.openxmlformats-officedocument.presentationml.slide+xml"/>
  <Override PartName="/ppt/theme/theme2.xml" ContentType="application/vnd.openxmlformats-officedocument.theme+xml"/>
  <Override PartName="/ppt/tags/tag5.xml" ContentType="application/vnd.openxmlformats-officedocument.presentationml.tags+xml"/>
  <Override PartName="/ppt/slides/slide44.xml" ContentType="application/vnd.openxmlformats-officedocument.presentationml.slide+xml"/>
  <Override PartName="/ppt/slides/slide91.xml" ContentType="application/vnd.openxmlformats-officedocument.presentationml.slide+xml"/>
  <Override PartName="/ppt/slides/slide215.xml" ContentType="application/vnd.openxmlformats-officedocument.presentationml.slide+xml"/>
  <Override PartName="/ppt/slides/slide262.xml" ContentType="application/vnd.openxmlformats-officedocument.presentationml.slide+xml"/>
  <Override PartName="/ppt/slides/slide22.xml" ContentType="application/vnd.openxmlformats-officedocument.presentationml.slide+xml"/>
  <Override PartName="/ppt/slides/slide199.xml" ContentType="application/vnd.openxmlformats-officedocument.presentationml.slide+xml"/>
  <Override PartName="/ppt/slides/slide401.xml" ContentType="application/vnd.openxmlformats-officedocument.presentationml.slide+xml"/>
  <Override PartName="/ppt/tags/tag57.xml" ContentType="application/vnd.openxmlformats-officedocument.presentationml.tags+xml"/>
  <Override PartName="/ppt/slides/slide240.xml" ContentType="application/vnd.openxmlformats-officedocument.presentationml.slide+xml"/>
  <Override PartName="/ppt/slides/slide338.xml" ContentType="application/vnd.openxmlformats-officedocument.presentationml.slide+xml"/>
  <Override PartName="/ppt/slides/slide385.xml" ContentType="application/vnd.openxmlformats-officedocument.presentationml.slide+xml"/>
  <Override PartName="/ppt/tags/tag35.xml" ContentType="application/vnd.openxmlformats-officedocument.presentationml.tags+xml"/>
  <Override PartName="/ppt/slides/slide177.xml" ContentType="application/vnd.openxmlformats-officedocument.presentationml.slide+xml"/>
  <Override PartName="/ppt/slides/slide316.xml" ContentType="application/vnd.openxmlformats-officedocument.presentationml.slide+xml"/>
  <Override PartName="/ppt/slides/slide363.xml" ContentType="application/vnd.openxmlformats-officedocument.presentationml.slide+xml"/>
  <Override PartName="/ppt/slides/slide108.xml" ContentType="application/vnd.openxmlformats-officedocument.presentationml.slide+xml"/>
  <Override PartName="/ppt/slides/slide155.xml" ContentType="application/vnd.openxmlformats-officedocument.presentationml.slide+xml"/>
  <Override PartName="/ppt/slides/slide439.xml" ContentType="application/vnd.openxmlformats-officedocument.presentationml.slide+xml"/>
  <Override PartName="/ppt/tags/tag13.xml" ContentType="application/vnd.openxmlformats-officedocument.presentationml.tags+xml"/>
  <Override PartName="/ppt/tags/tag60.xml" ContentType="application/vnd.openxmlformats-officedocument.presentationml.tags+xml"/>
  <Override PartName="/ppt/slides/slide278.xml" ContentType="application/vnd.openxmlformats-officedocument.presentationml.slide+xml"/>
  <Override PartName="/ppt/slides/slide341.xml" ContentType="application/vnd.openxmlformats-officedocument.presentationml.slide+xml"/>
  <Override PartName="/ppt/slides/slide38.xml" ContentType="application/vnd.openxmlformats-officedocument.presentationml.slide+xml"/>
  <Override PartName="/ppt/slides/slide85.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slides/slide417.xml" ContentType="application/vnd.openxmlformats-officedocument.presentationml.slide+xml"/>
  <Override PartName="/ppt/slides/slide111.xml" ContentType="application/vnd.openxmlformats-officedocument.presentationml.slide+xml"/>
  <Override PartName="/ppt/slides/slide209.xml" ContentType="application/vnd.openxmlformats-officedocument.presentationml.slide+xml"/>
  <Override PartName="/ppt/slides/slide256.xml" ContentType="application/vnd.openxmlformats-officedocument.presentationml.slide+xml"/>
  <Override PartName="/ppt/slides/slide442.xml" ContentType="application/vnd.openxmlformats-officedocument.presentationml.slide+xml"/>
  <Override PartName="/ppt/slides/slide16.xml" ContentType="application/vnd.openxmlformats-officedocument.presentationml.slide+xml"/>
  <Override PartName="/ppt/slides/slide63.xml" ContentType="application/vnd.openxmlformats-officedocument.presentationml.slide+xml"/>
  <Override PartName="/ppt/slides/slide234.xml" ContentType="application/vnd.openxmlformats-officedocument.presentationml.slide+xml"/>
  <Override PartName="/ppt/slides/slide281.xml" ContentType="application/vnd.openxmlformats-officedocument.presentationml.slide+xml"/>
  <Override PartName="/ppt/slides/slide379.xml" ContentType="application/vnd.openxmlformats-officedocument.presentationml.slide+xml"/>
  <Override PartName="/ppt/tags/tag2.xml" ContentType="application/vnd.openxmlformats-officedocument.presentationml.tags+xml"/>
  <Override PartName="/ppt/slides/slide41.xml" ContentType="application/vnd.openxmlformats-officedocument.presentationml.slide+xml"/>
  <Override PartName="/ppt/slides/slide357.xml" ContentType="application/vnd.openxmlformats-officedocument.presentationml.slide+xml"/>
  <Override PartName="/ppt/slides/slide420.xml" ContentType="application/vnd.openxmlformats-officedocument.presentationml.slide+xml"/>
  <Override PartName="/ppt/tags/tag29.xml" ContentType="application/vnd.openxmlformats-officedocument.presentationml.tags+xml"/>
  <Override PartName="/ppt/slides/slide149.xml" ContentType="application/vnd.openxmlformats-officedocument.presentationml.slide+xml"/>
  <Override PartName="/ppt/slides/slide196.xml" ContentType="application/vnd.openxmlformats-officedocument.presentationml.slide+xml"/>
  <Override PartName="/ppt/slides/slide212.xml" ContentType="application/vnd.openxmlformats-officedocument.presentationml.slide+xml"/>
  <Override PartName="/ppt/tags/tag54.xml" ContentType="application/vnd.openxmlformats-officedocument.presentationml.tags+xml"/>
  <Override PartName="/ppt/slides/slide335.xml" ContentType="application/vnd.openxmlformats-officedocument.presentationml.slide+xml"/>
  <Override PartName="/ppt/slides/slide382.xml" ContentType="application/vnd.openxmlformats-officedocument.presentationml.slide+xml"/>
  <Override PartName="/ppt/slides/slide79.xml" ContentType="application/vnd.openxmlformats-officedocument.presentationml.slide+xml"/>
  <Override PartName="/ppt/slides/slide127.xml" ContentType="application/vnd.openxmlformats-officedocument.presentationml.slide+xml"/>
  <Override PartName="/ppt/slides/slide174.xml" ContentType="application/vnd.openxmlformats-officedocument.presentationml.slide+xml"/>
  <Override PartName="/ppt/slides/slide458.xml" ContentType="application/vnd.openxmlformats-officedocument.presentationml.slide+xml"/>
  <Override PartName="/ppt/tags/tag32.xml" ContentType="application/vnd.openxmlformats-officedocument.presentationml.tags+xml"/>
  <Override PartName="/ppt/slides/slide7.xml" ContentType="application/vnd.openxmlformats-officedocument.presentationml.slide+xml"/>
  <Override PartName="/ppt/slides/slide297.xml" ContentType="application/vnd.openxmlformats-officedocument.presentationml.slide+xml"/>
  <Override PartName="/ppt/slides/slide313.xml" ContentType="application/vnd.openxmlformats-officedocument.presentationml.slide+xml"/>
  <Override PartName="/ppt/slides/slide360.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slides/slide57.xml" ContentType="application/vnd.openxmlformats-officedocument.presentationml.slide+xml"/>
  <Override PartName="/ppt/slides/slide105.xml" ContentType="application/vnd.openxmlformats-officedocument.presentationml.slide+xml"/>
  <Override PartName="/ppt/slides/slide152.xml" ContentType="application/vnd.openxmlformats-officedocument.presentationml.slide+xml"/>
  <Override PartName="/ppt/slides/slide436.xml" ContentType="application/vnd.openxmlformats-officedocument.presentationml.slide+xml"/>
  <Override PartName="/ppt/notesSlides/notesSlide1.xml" ContentType="application/vnd.openxmlformats-officedocument.presentationml.notesSlide+xml"/>
  <Override PartName="/ppt/slides/slide130.xml" ContentType="application/vnd.openxmlformats-officedocument.presentationml.slide+xml"/>
  <Override PartName="/ppt/slides/slide228.xml" ContentType="application/vnd.openxmlformats-officedocument.presentationml.slide+xml"/>
  <Override PartName="/ppt/slides/slide275.xml" ContentType="application/vnd.openxmlformats-officedocument.presentationml.slide+xml"/>
  <Override PartName="/ppt/slides/slide414.xml" ContentType="application/vnd.openxmlformats-officedocument.presentationml.slide+xml"/>
  <Override PartName="/ppt/slides/slide461.xml" ContentType="application/vnd.openxmlformats-officedocument.presentationml.slide+xml"/>
  <Override PartName="/ppt/slides/slide35.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Override PartName="/ppt/slides/slide253.xml" ContentType="application/vnd.openxmlformats-officedocument.presentationml.slide+xml"/>
  <Override PartName="/ppt/slides/slide398.xml" ContentType="application/vnd.openxmlformats-officedocument.presentationml.slide+xml"/>
  <Override PartName="/ppt/slides/slide13.xml" ContentType="application/vnd.openxmlformats-officedocument.presentationml.slide+xml"/>
  <Override PartName="/ppt/slides/slide60.xml" ContentType="application/vnd.openxmlformats-officedocument.presentationml.slide+xml"/>
  <Override PartName="/ppt/slides/slide329.xml" ContentType="application/vnd.openxmlformats-officedocument.presentationml.slide+xml"/>
  <Override PartName="/ppt/slides/slide376.xml" ContentType="application/vnd.openxmlformats-officedocument.presentationml.slide+xml"/>
  <Override PartName="/ppt/tags/tag48.xml" ContentType="application/vnd.openxmlformats-officedocument.presentationml.tags+xml"/>
  <Override PartName="/ppt/slides/slide168.xml" ContentType="application/vnd.openxmlformats-officedocument.presentationml.slide+xml"/>
  <Override PartName="/ppt/slides/slide231.xml" ContentType="application/vnd.openxmlformats-officedocument.presentationml.slide+xml"/>
  <Override PartName="/ppt/tags/tag26.xml" ContentType="application/vnd.openxmlformats-officedocument.presentationml.tags+xml"/>
  <Override PartName="/ppt/slides/slide157.xml" ContentType="application/vnd.openxmlformats-officedocument.presentationml.slide+xml"/>
  <Override PartName="/ppt/slides/slide220.xml" ContentType="application/vnd.openxmlformats-officedocument.presentationml.slide+xml"/>
  <Override PartName="/ppt/slides/slide307.xml" ContentType="application/vnd.openxmlformats-officedocument.presentationml.slide+xml"/>
  <Override PartName="/ppt/slides/slide354.xml" ContentType="application/vnd.openxmlformats-officedocument.presentationml.slide+xml"/>
  <Override PartName="/ppt/tags/tag15.xml" ContentType="application/vnd.openxmlformats-officedocument.presentationml.tags+xml"/>
  <Override PartName="/ppt/tags/tag62.xml" ContentType="application/vnd.openxmlformats-officedocument.presentationml.tags+xml"/>
  <Override PartName="/ppt/slides/slide98.xml" ContentType="application/vnd.openxmlformats-officedocument.presentationml.slide+xml"/>
  <Override PartName="/ppt/slides/slide146.xml" ContentType="application/vnd.openxmlformats-officedocument.presentationml.slide+xml"/>
  <Override PartName="/ppt/slides/slide193.xml" ContentType="application/vnd.openxmlformats-officedocument.presentationml.slide+xml"/>
  <Override PartName="/ppt/slides/slide332.xml" ContentType="application/vnd.openxmlformats-officedocument.presentationml.slide+xml"/>
  <Override PartName="/ppt/slides/slide343.xml" ContentType="application/vnd.openxmlformats-officedocument.presentationml.slide+xml"/>
  <Override PartName="/ppt/slides/slide390.xml" ContentType="application/vnd.openxmlformats-officedocument.presentationml.slide+xml"/>
  <Override PartName="/ppt/tags/tag40.xml" ContentType="application/vnd.openxmlformats-officedocument.presentationml.tags+xml"/>
  <Override PartName="/ppt/tags/tag51.xml" ContentType="application/vnd.openxmlformats-officedocument.presentationml.tags+xml"/>
  <Override PartName="/ppt/slides/slide87.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slides/slide269.xml" ContentType="application/vnd.openxmlformats-officedocument.presentationml.slide+xml"/>
  <Override PartName="/ppt/slides/slide321.xml" ContentType="application/vnd.openxmlformats-officedocument.presentationml.slide+xml"/>
  <Override PartName="/ppt/slides/slide419.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s/slide258.xml" ContentType="application/vnd.openxmlformats-officedocument.presentationml.slide+xml"/>
  <Override PartName="/ppt/slides/slide310.xml" ContentType="application/vnd.openxmlformats-officedocument.presentationml.slide+xml"/>
  <Override PartName="/ppt/slides/slide408.xml" ContentType="application/vnd.openxmlformats-officedocument.presentationml.slide+xml"/>
  <Override PartName="/ppt/slides/slide444.xml" ContentType="application/vnd.openxmlformats-officedocument.presentationml.slide+xml"/>
  <Override PartName="/ppt/slides/slide455.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s/slide236.xml" ContentType="application/vnd.openxmlformats-officedocument.presentationml.slide+xml"/>
  <Override PartName="/ppt/slides/slide247.xml" ContentType="application/vnd.openxmlformats-officedocument.presentationml.slide+xml"/>
  <Override PartName="/ppt/slides/slide283.xml" ContentType="application/vnd.openxmlformats-officedocument.presentationml.slide+xml"/>
  <Override PartName="/ppt/slides/slide294.xml" ContentType="application/vnd.openxmlformats-officedocument.presentationml.slide+xml"/>
  <Override PartName="/ppt/slides/slide433.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43.xml" ContentType="application/vnd.openxmlformats-officedocument.presentationml.slide+xml"/>
  <Override PartName="/ppt/slides/slide90.xml" ContentType="application/vnd.openxmlformats-officedocument.presentationml.slide+xml"/>
  <Override PartName="/ppt/slides/slide225.xml" ContentType="application/vnd.openxmlformats-officedocument.presentationml.slide+xml"/>
  <Override PartName="/ppt/slides/slide272.xml" ContentType="application/vnd.openxmlformats-officedocument.presentationml.slide+xml"/>
  <Override PartName="/ppt/slides/slide422.xml" ContentType="application/vnd.openxmlformats-officedocument.presentationml.slide+xml"/>
  <Override PartName="/ppt/theme/theme1.xml" ContentType="application/vnd.openxmlformats-officedocument.theme+xml"/>
  <Override PartName="/ppt/slides/slide32.xml" ContentType="application/vnd.openxmlformats-officedocument.presentationml.slide+xml"/>
  <Override PartName="/ppt/slides/slide214.xml" ContentType="application/vnd.openxmlformats-officedocument.presentationml.slide+xml"/>
  <Override PartName="/ppt/slides/slide261.xml" ContentType="application/vnd.openxmlformats-officedocument.presentationml.slide+xml"/>
  <Override PartName="/ppt/slides/slide348.xml" ContentType="application/vnd.openxmlformats-officedocument.presentationml.slide+xml"/>
  <Override PartName="/ppt/slides/slide359.xml" ContentType="application/vnd.openxmlformats-officedocument.presentationml.slide+xml"/>
  <Override PartName="/ppt/slides/slide395.xml" ContentType="application/vnd.openxmlformats-officedocument.presentationml.slide+xml"/>
  <Override PartName="/ppt/slides/slide400.xml" ContentType="application/vnd.openxmlformats-officedocument.presentationml.slide+xml"/>
  <Override PartName="/ppt/slides/slide411.xml" ContentType="application/vnd.openxmlformats-officedocument.presentationml.slide+xml"/>
  <Override PartName="/ppt/tags/tag56.xml" ContentType="application/vnd.openxmlformats-officedocument.presentationml.tags+xml"/>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ppt/slides/slide203.xml" ContentType="application/vnd.openxmlformats-officedocument.presentationml.slide+xml"/>
  <Override PartName="/ppt/slides/slide250.xml" ContentType="application/vnd.openxmlformats-officedocument.presentationml.slide+xml"/>
  <Override PartName="/ppt/slides/slide337.xml" ContentType="application/vnd.openxmlformats-officedocument.presentationml.slide+xml"/>
  <Override PartName="/ppt/slides/slide384.xml" ContentType="application/vnd.openxmlformats-officedocument.presentationml.slide+xml"/>
  <Override PartName="/ppt/tags/tag45.xml" ContentType="application/vnd.openxmlformats-officedocument.presentationml.tags+xml"/>
  <Override PartName="/docProps/custom.xml" ContentType="application/vnd.openxmlformats-officedocument.custom-properties+xml"/>
  <Override PartName="/ppt/slides/slide129.xml" ContentType="application/vnd.openxmlformats-officedocument.presentationml.slide+xml"/>
  <Override PartName="/ppt/slides/slide176.xml" ContentType="application/vnd.openxmlformats-officedocument.presentationml.slide+xml"/>
  <Override PartName="/ppt/slides/slide326.xml" ContentType="application/vnd.openxmlformats-officedocument.presentationml.slide+xml"/>
  <Override PartName="/ppt/slides/slide373.xml" ContentType="application/vnd.openxmlformats-officedocument.presentationml.slide+xml"/>
  <Override PartName="/ppt/tags/tag34.xml" ContentType="application/vnd.openxmlformats-officedocument.presentationml.tags+xml"/>
  <Override PartName="/ppt/slides/slide118.xml" ContentType="application/vnd.openxmlformats-officedocument.presentationml.slide+xml"/>
  <Override PartName="/ppt/slides/slide165.xml" ContentType="application/vnd.openxmlformats-officedocument.presentationml.slide+xml"/>
  <Override PartName="/ppt/slides/slide299.xml" ContentType="application/vnd.openxmlformats-officedocument.presentationml.slide+xml"/>
  <Override PartName="/ppt/slides/slide304.xml" ContentType="application/vnd.openxmlformats-officedocument.presentationml.slide+xml"/>
  <Override PartName="/ppt/slides/slide315.xml" ContentType="application/vnd.openxmlformats-officedocument.presentationml.slide+xml"/>
  <Override PartName="/ppt/slides/slide351.xml" ContentType="application/vnd.openxmlformats-officedocument.presentationml.slide+xml"/>
  <Override PartName="/ppt/slides/slide362.xml" ContentType="application/vnd.openxmlformats-officedocument.presentationml.slide+xml"/>
  <Override PartName="/ppt/slides/slide449.xml" ContentType="application/vnd.openxmlformats-officedocument.presentationml.slide+xml"/>
  <Override PartName="/ppt/tags/tag12.xml" ContentType="application/vnd.openxmlformats-officedocument.presentationml.tags+xml"/>
  <Override PartName="/ppt/tags/tag23.xml" ContentType="application/vnd.openxmlformats-officedocument.presentationml.tags+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slides/slide288.xml" ContentType="application/vnd.openxmlformats-officedocument.presentationml.slide+xml"/>
  <Override PartName="/ppt/slides/slide340.xml" ContentType="application/vnd.openxmlformats-officedocument.presentationml.slide+xml"/>
  <Override PartName="/ppt/slides/slide438.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slides/slide277.xml" ContentType="application/vnd.openxmlformats-officedocument.presentationml.slide+xml"/>
  <Override PartName="/ppt/slides/slide416.xml" ContentType="application/vnd.openxmlformats-officedocument.presentationml.slide+xml"/>
  <Override PartName="/ppt/slides/slide42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slides/slide208.xml" ContentType="application/vnd.openxmlformats-officedocument.presentationml.slide+xml"/>
  <Override PartName="/ppt/slides/slide219.xml" ContentType="application/vnd.openxmlformats-officedocument.presentationml.slide+xml"/>
  <Override PartName="/ppt/slides/slide255.xml" ContentType="application/vnd.openxmlformats-officedocument.presentationml.slide+xml"/>
  <Override PartName="/ppt/slides/slide266.xml" ContentType="application/vnd.openxmlformats-officedocument.presentationml.slide+xml"/>
  <Override PartName="/ppt/slides/slide405.xml" ContentType="application/vnd.openxmlformats-officedocument.presentationml.slide+xml"/>
  <Override PartName="/ppt/slides/slide452.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s/slide244.xml" ContentType="application/vnd.openxmlformats-officedocument.presentationml.slide+xml"/>
  <Override PartName="/ppt/slides/slide291.xml" ContentType="application/vnd.openxmlformats-officedocument.presentationml.slide+xml"/>
  <Override PartName="/ppt/slides/slide378.xml" ContentType="application/vnd.openxmlformats-officedocument.presentationml.slide+xml"/>
  <Override PartName="/ppt/slides/slide389.xml" ContentType="application/vnd.openxmlformats-officedocument.presentationml.slide+xml"/>
  <Override PartName="/ppt/slides/slide441.xml" ContentType="application/vnd.openxmlformats-officedocument.presentationml.slide+xml"/>
  <Override PartName="/ppt/slideLayouts/slideLayout3.xml" ContentType="application/vnd.openxmlformats-officedocument.presentationml.slideLayout+xml"/>
  <Override PartName="/ppt/tags/tag39.xml" ContentType="application/vnd.openxmlformats-officedocument.presentationml.tags+xml"/>
  <Override PartName="/ppt/slides/slide51.xml" ContentType="application/vnd.openxmlformats-officedocument.presentationml.slide+xml"/>
  <Override PartName="/ppt/slides/slide233.xml" ContentType="application/vnd.openxmlformats-officedocument.presentationml.slide+xml"/>
  <Override PartName="/ppt/slides/slide280.xml" ContentType="application/vnd.openxmlformats-officedocument.presentationml.slide+xml"/>
  <Override PartName="/ppt/slides/slide367.xml" ContentType="application/vnd.openxmlformats-officedocument.presentationml.slide+xml"/>
  <Override PartName="/ppt/slides/slide430.xml" ContentType="application/vnd.openxmlformats-officedocument.presentationml.slide+xml"/>
  <Override PartName="/ppt/tags/tag1.xml" ContentType="application/vnd.openxmlformats-officedocument.presentationml.tags+xml"/>
  <Override PartName="/ppt/tags/tag28.xml" ContentType="application/vnd.openxmlformats-officedocument.presentationml.tags+xml"/>
  <Override PartName="/ppt/slides/slide40.xml" ContentType="application/vnd.openxmlformats-officedocument.presentationml.slide+xml"/>
  <Override PartName="/ppt/slides/slide159.xml" ContentType="application/vnd.openxmlformats-officedocument.presentationml.slide+xml"/>
  <Override PartName="/ppt/slides/slide211.xml" ContentType="application/vnd.openxmlformats-officedocument.presentationml.slide+xml"/>
  <Override PartName="/ppt/slides/slide222.xml" ContentType="application/vnd.openxmlformats-officedocument.presentationml.slide+xml"/>
  <Override PartName="/ppt/slides/slide309.xml" ContentType="application/vnd.openxmlformats-officedocument.presentationml.slide+xml"/>
  <Override PartName="/ppt/slides/slide356.xml" ContentType="application/vnd.openxmlformats-officedocument.presentationml.slide+xml"/>
  <Override PartName="/ppt/tags/tag17.xml" ContentType="application/vnd.openxmlformats-officedocument.presentationml.tags+xml"/>
  <Override PartName="/ppt/slides/slide148.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Override PartName="/ppt/slides/slide345.xml" ContentType="application/vnd.openxmlformats-officedocument.presentationml.slide+xml"/>
  <Override PartName="/ppt/slides/slide392.xml" ContentType="application/vnd.openxmlformats-officedocument.presentationml.slide+xml"/>
  <Override PartName="/ppt/tags/tag53.xml" ContentType="application/vnd.openxmlformats-officedocument.presentationml.tags+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slides/slide323.xml" ContentType="application/vnd.openxmlformats-officedocument.presentationml.slide+xml"/>
  <Override PartName="/ppt/slides/slide334.xml" ContentType="application/vnd.openxmlformats-officedocument.presentationml.slide+xml"/>
  <Override PartName="/ppt/slides/slide370.xml" ContentType="application/vnd.openxmlformats-officedocument.presentationml.slide+xml"/>
  <Override PartName="/ppt/slides/slide381.xml" ContentType="application/vnd.openxmlformats-officedocument.presentationml.slide+xml"/>
  <Override PartName="/ppt/tags/tag31.xml" ContentType="application/vnd.openxmlformats-officedocument.presentationml.tags+xml"/>
  <Override PartName="/ppt/tags/tag42.xml" ContentType="application/vnd.openxmlformats-officedocument.presentationml.tags+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ppt/slides/slide312.xml" ContentType="application/vnd.openxmlformats-officedocument.presentationml.slide+xml"/>
  <Override PartName="/ppt/slides/slide446.xml" ContentType="application/vnd.openxmlformats-officedocument.presentationml.slide+xml"/>
  <Override PartName="/ppt/slides/slide457.xml" ContentType="application/vnd.openxmlformats-officedocument.presentationml.slide+xml"/>
  <Override PartName="/ppt/handoutMasters/handoutMaster1.xml" ContentType="application/vnd.openxmlformats-officedocument.presentationml.handoutMaster+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s/slide238.xml" ContentType="application/vnd.openxmlformats-officedocument.presentationml.slide+xml"/>
  <Override PartName="/ppt/slides/slide249.xml" ContentType="application/vnd.openxmlformats-officedocument.presentationml.slide+xml"/>
  <Override PartName="/ppt/slides/slide285.xml" ContentType="application/vnd.openxmlformats-officedocument.presentationml.slide+xml"/>
  <Override PartName="/ppt/slides/slide296.xml" ContentType="application/vnd.openxmlformats-officedocument.presentationml.slide+xml"/>
  <Override PartName="/ppt/slides/slide301.xml" ContentType="application/vnd.openxmlformats-officedocument.presentationml.slide+xml"/>
  <Override PartName="/ppt/slides/slide435.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slides/slide227.xml" ContentType="application/vnd.openxmlformats-officedocument.presentationml.slide+xml"/>
  <Override PartName="/ppt/slides/slide274.xml" ContentType="application/vnd.openxmlformats-officedocument.presentationml.slide+xml"/>
  <Override PartName="/ppt/slides/slide424.xml" ContentType="application/vnd.openxmlformats-officedocument.presentationml.slide+xml"/>
  <Override PartName="/ppt/theme/theme3.xml" ContentType="application/vnd.openxmlformats-officedocument.theme+xml"/>
  <Override PartName="/ppt/slides/slide34.xml" ContentType="application/vnd.openxmlformats-officedocument.presentationml.slide+xml"/>
  <Override PartName="/ppt/slides/slide81.xml" ContentType="application/vnd.openxmlformats-officedocument.presentationml.slide+xml"/>
  <Override PartName="/ppt/slides/slide216.xml" ContentType="application/vnd.openxmlformats-officedocument.presentationml.slide+xml"/>
  <Override PartName="/ppt/slides/slide263.xml" ContentType="application/vnd.openxmlformats-officedocument.presentationml.slide+xml"/>
  <Override PartName="/ppt/slides/slide397.xml" ContentType="application/vnd.openxmlformats-officedocument.presentationml.slide+xml"/>
  <Override PartName="/ppt/slides/slide402.xml" ContentType="application/vnd.openxmlformats-officedocument.presentationml.slide+xml"/>
  <Override PartName="/ppt/slides/slide413.xml" ContentType="application/vnd.openxmlformats-officedocument.presentationml.slide+xml"/>
  <Override PartName="/ppt/slides/slide460.xml" ContentType="application/vnd.openxmlformats-officedocument.presentationml.slide+xml"/>
  <Override PartName="/ppt/tags/tag58.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slides/slide241.xml" ContentType="application/vnd.openxmlformats-officedocument.presentationml.slide+xml"/>
  <Override PartName="/ppt/slides/slide252.xml" ContentType="application/vnd.openxmlformats-officedocument.presentationml.slide+xml"/>
  <Override PartName="/ppt/slides/slide339.xml" ContentType="application/vnd.openxmlformats-officedocument.presentationml.slide+xml"/>
  <Override PartName="/ppt/slides/slide386.xml" ContentType="application/vnd.openxmlformats-officedocument.presentationml.slide+xml"/>
  <Override PartName="/ppt/tags/tag47.xml" ContentType="application/vnd.openxmlformats-officedocument.presentationml.tags+xml"/>
  <Override PartName="/ppt/slides/slide12.xml" ContentType="application/vnd.openxmlformats-officedocument.presentationml.slide+xml"/>
  <Override PartName="/ppt/slides/slide178.xml" ContentType="application/vnd.openxmlformats-officedocument.presentationml.slide+xml"/>
  <Override PartName="/ppt/slides/slide230.xml" ContentType="application/vnd.openxmlformats-officedocument.presentationml.slide+xml"/>
  <Override PartName="/ppt/slides/slide328.xml" ContentType="application/vnd.openxmlformats-officedocument.presentationml.slide+xml"/>
  <Override PartName="/ppt/slides/slide375.xml" ContentType="application/vnd.openxmlformats-officedocument.presentationml.slide+xml"/>
  <Override PartName="/ppt/slideLayouts/slideLayout11.xml" ContentType="application/vnd.openxmlformats-officedocument.presentationml.slideLayout+xml"/>
  <Override PartName="/ppt/tags/tag36.xml" ContentType="application/vnd.openxmlformats-officedocument.presentationml.tags+xml"/>
  <Override PartName="/ppt/slides/slide167.xml" ContentType="application/vnd.openxmlformats-officedocument.presentationml.slide+xml"/>
  <Override PartName="/ppt/slides/slide306.xml" ContentType="application/vnd.openxmlformats-officedocument.presentationml.slide+xml"/>
  <Override PartName="/ppt/slides/slide317.xml" ContentType="application/vnd.openxmlformats-officedocument.presentationml.slide+xml"/>
  <Override PartName="/ppt/slides/slide353.xml" ContentType="application/vnd.openxmlformats-officedocument.presentationml.slide+xml"/>
  <Override PartName="/ppt/slides/slide364.xml" ContentType="application/vnd.openxmlformats-officedocument.presentationml.slide+xml"/>
  <Override PartName="/ppt/commentAuthors.xml" ContentType="application/vnd.openxmlformats-officedocument.presentationml.commentAuthors+xml"/>
  <Override PartName="/ppt/tags/tag14.xml" ContentType="application/vnd.openxmlformats-officedocument.presentationml.tags+xml"/>
  <Override PartName="/ppt/tags/tag25.xml" ContentType="application/vnd.openxmlformats-officedocument.presentationml.tags+xml"/>
  <Override PartName="/ppt/tags/tag61.xml" ContentType="application/vnd.openxmlformats-officedocument.presentationml.tags+xml"/>
  <Override PartName="/ppt/slides/slide109.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92.xml" ContentType="application/vnd.openxmlformats-officedocument.presentationml.slide+xml"/>
  <Override PartName="/ppt/slides/slide342.xml" ContentType="application/vnd.openxmlformats-officedocument.presentationml.slide+xml"/>
  <Override PartName="/ppt/tags/tag50.xml" ContentType="application/vnd.openxmlformats-officedocument.presentationml.tags+xml"/>
  <Override PartName="/ppt/slides/slide97.xml" ContentType="application/vnd.openxmlformats-officedocument.presentationml.slide+xml"/>
  <Override PartName="/ppt/slides/slide134.xml" ContentType="application/vnd.openxmlformats-officedocument.presentationml.slide+xml"/>
  <Override PartName="/ppt/slides/slide181.xml" ContentType="application/vnd.openxmlformats-officedocument.presentationml.slide+xml"/>
  <Override PartName="/ppt/slides/slide279.xml" ContentType="application/vnd.openxmlformats-officedocument.presentationml.slide+xml"/>
  <Override PartName="/ppt/slides/slide331.xml" ContentType="application/vnd.openxmlformats-officedocument.presentationml.slide+xml"/>
  <Override PartName="/ppt/slides/slide418.xml" ContentType="application/vnd.openxmlformats-officedocument.presentationml.slide+xml"/>
  <Override PartName="/ppt/slides/slide42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slides/slide257.xml" ContentType="application/vnd.openxmlformats-officedocument.presentationml.slide+xml"/>
  <Override PartName="/ppt/slides/slide268.xml" ContentType="application/vnd.openxmlformats-officedocument.presentationml.slide+xml"/>
  <Override PartName="/ppt/slides/slide320.xml" ContentType="application/vnd.openxmlformats-officedocument.presentationml.slide+xml"/>
  <Override PartName="/ppt/slides/slide407.xml" ContentType="application/vnd.openxmlformats-officedocument.presentationml.slide+xml"/>
  <Override PartName="/ppt/slides/slide454.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246.xml" ContentType="application/vnd.openxmlformats-officedocument.presentationml.slide+xml"/>
  <Override PartName="/ppt/slides/slide293.xml" ContentType="application/vnd.openxmlformats-officedocument.presentationml.slide+xml"/>
  <Override PartName="/ppt/slides/slide443.xml" ContentType="application/vnd.openxmlformats-officedocument.presentationml.slide+xml"/>
  <Override PartName="/ppt/slideLayouts/slideLayout5.xml" ContentType="application/vnd.openxmlformats-officedocument.presentationml.slideLayout+xml"/>
  <Override PartName="/ppt/slides/slide53.xml" ContentType="application/vnd.openxmlformats-officedocument.presentationml.slide+xml"/>
  <Override PartName="/ppt/slides/slide235.xml" ContentType="application/vnd.openxmlformats-officedocument.presentationml.slide+xml"/>
  <Override PartName="/ppt/slides/slide282.xml" ContentType="application/vnd.openxmlformats-officedocument.presentationml.slide+xml"/>
  <Override PartName="/ppt/slides/slide369.xml" ContentType="application/vnd.openxmlformats-officedocument.presentationml.slide+xml"/>
  <Override PartName="/ppt/slides/slide421.xml" ContentType="application/vnd.openxmlformats-officedocument.presentationml.slide+xml"/>
  <Override PartName="/ppt/slides/slide432.xml" ContentType="application/vnd.openxmlformats-officedocument.presentationml.slide+xml"/>
  <Override PartName="/ppt/tags/tag3.xml" ContentType="application/vnd.openxmlformats-officedocument.presentationml.tags+xml"/>
  <Default Extension="jpeg" ContentType="image/jpeg"/>
  <Override PartName="/ppt/slides/slide31.xml" ContentType="application/vnd.openxmlformats-officedocument.presentationml.slide+xml"/>
  <Override PartName="/ppt/slides/slide42.xml" ContentType="application/vnd.openxmlformats-officedocument.presentationml.slide+xml"/>
  <Override PartName="/ppt/slides/slide213.xml" ContentType="application/vnd.openxmlformats-officedocument.presentationml.slide+xml"/>
  <Override PartName="/ppt/slides/slide224.xml" ContentType="application/vnd.openxmlformats-officedocument.presentationml.slide+xml"/>
  <Override PartName="/ppt/slides/slide260.xml" ContentType="application/vnd.openxmlformats-officedocument.presentationml.slide+xml"/>
  <Override PartName="/ppt/slides/slide271.xml" ContentType="application/vnd.openxmlformats-officedocument.presentationml.slide+xml"/>
  <Override PartName="/ppt/slides/slide358.xml" ContentType="application/vnd.openxmlformats-officedocument.presentationml.slide+xml"/>
  <Override PartName="/ppt/slides/slide410.xml" ContentType="application/vnd.openxmlformats-officedocument.presentationml.slide+xml"/>
  <Override PartName="/ppt/tags/tag19.xml" ContentType="application/vnd.openxmlformats-officedocument.presentationml.tags+xml"/>
  <Override PartName="/ppt/slides/slide20.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slides/slide347.xml" ContentType="application/vnd.openxmlformats-officedocument.presentationml.slide+xml"/>
  <Override PartName="/ppt/slides/slide394.xml" ContentType="application/vnd.openxmlformats-officedocument.presentationml.slide+xml"/>
  <Override PartName="/ppt/tags/tag55.xml" ContentType="application/vnd.openxmlformats-officedocument.presentationml.tags+xml"/>
  <Override PartName="/ppt/slides/slide139.xml" ContentType="application/vnd.openxmlformats-officedocument.presentationml.slide+xml"/>
  <Override PartName="/ppt/slides/slide186.xml" ContentType="application/vnd.openxmlformats-officedocument.presentationml.slide+xml"/>
  <Override PartName="/ppt/slides/slide325.xml" ContentType="application/vnd.openxmlformats-officedocument.presentationml.slide+xml"/>
  <Override PartName="/ppt/slides/slide336.xml" ContentType="application/vnd.openxmlformats-officedocument.presentationml.slide+xml"/>
  <Override PartName="/ppt/slides/slide372.xml" ContentType="application/vnd.openxmlformats-officedocument.presentationml.slide+xml"/>
  <Override PartName="/ppt/slides/slide383.xml" ContentType="application/vnd.openxmlformats-officedocument.presentationml.slide+xml"/>
  <Override PartName="/ppt/tags/tag33.xml" ContentType="application/vnd.openxmlformats-officedocument.presentationml.tags+xml"/>
  <Override PartName="/ppt/tags/tag44.xml" ContentType="application/vnd.openxmlformats-officedocument.presentationml.tags+xml"/>
  <Override PartName="/ppt/slides/slide117.xml" ContentType="application/vnd.openxmlformats-officedocument.presentationml.slide+xml"/>
  <Override PartName="/ppt/slides/slide128.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slides/slide314.xml" ContentType="application/vnd.openxmlformats-officedocument.presentationml.slide+xml"/>
  <Override PartName="/ppt/slides/slide361.xml" ContentType="application/vnd.openxmlformats-officedocument.presentationml.slide+xml"/>
  <Override PartName="/ppt/slides/slide448.xml" ContentType="application/vnd.openxmlformats-officedocument.presentationml.slide+xml"/>
  <Override PartName="/ppt/slides/slide459.xml" ContentType="application/vnd.openxmlformats-officedocument.presentationml.slide+xml"/>
  <Override PartName="/ppt/tags/tag22.xml" ContentType="application/vnd.openxmlformats-officedocument.presentationml.tags+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slides/slide153.xml" ContentType="application/vnd.openxmlformats-officedocument.presentationml.slide+xml"/>
  <Override PartName="/ppt/slides/slide287.xml" ContentType="application/vnd.openxmlformats-officedocument.presentationml.slide+xml"/>
  <Override PartName="/ppt/slides/slide298.xml" ContentType="application/vnd.openxmlformats-officedocument.presentationml.slide+xml"/>
  <Override PartName="/ppt/slides/slide303.xml" ContentType="application/vnd.openxmlformats-officedocument.presentationml.slide+xml"/>
  <Override PartName="/ppt/slides/slide350.xml" ContentType="application/vnd.openxmlformats-officedocument.presentationml.slide+xml"/>
  <Override PartName="/ppt/slides/slide437.xml" ContentType="application/vnd.openxmlformats-officedocument.presentationml.slide+xml"/>
  <Override PartName="/ppt/tags/tag11.xml" ContentType="application/vnd.openxmlformats-officedocument.presentationml.tags+xml"/>
  <Override PartName="/ppt/slides/slide58.xml" ContentType="application/vnd.openxmlformats-officedocument.presentationml.slide+xml"/>
  <Override PartName="/ppt/slides/slide229.xml" ContentType="application/vnd.openxmlformats-officedocument.presentationml.slide+xml"/>
  <Override PartName="/ppt/slides/slide276.xml" ContentType="application/vnd.openxmlformats-officedocument.presentationml.slide+xml"/>
  <Override PartName="/ppt/slides/slide36.xml" ContentType="application/vnd.openxmlformats-officedocument.presentationml.slide+xml"/>
  <Override PartName="/ppt/slides/slide83.xml" ContentType="application/vnd.openxmlformats-officedocument.presentationml.slide+xml"/>
  <Override PartName="/ppt/slides/slide131.xml" ContentType="application/vnd.openxmlformats-officedocument.presentationml.slide+xml"/>
  <Override PartName="/ppt/slides/slide399.xml" ContentType="application/vnd.openxmlformats-officedocument.presentationml.slide+xml"/>
  <Override PartName="/ppt/slides/slide415.xml" ContentType="application/vnd.openxmlformats-officedocument.presentationml.slide+xml"/>
  <Override PartName="/ppt/slides/slide462.xml" ContentType="application/vnd.openxmlformats-officedocument.presentationml.slide+xml"/>
  <Override PartName="/ppt/slides/slide207.xml" ContentType="application/vnd.openxmlformats-officedocument.presentationml.slide+xml"/>
  <Override PartName="/ppt/slides/slide254.xml" ContentType="application/vnd.openxmlformats-officedocument.presentationml.slide+xml"/>
  <Override PartName="/ppt/slides/slide440.xml" ContentType="application/vnd.openxmlformats-officedocument.presentationml.slide+xml"/>
  <Override PartName="/ppt/tags/tag49.xml" ContentType="application/vnd.openxmlformats-officedocument.presentationml.tags+xml"/>
  <Override PartName="/ppt/slides/slide14.xml" ContentType="application/vnd.openxmlformats-officedocument.presentationml.slide+xml"/>
  <Override PartName="/ppt/slides/slide61.xml" ContentType="application/vnd.openxmlformats-officedocument.presentationml.slide+xml"/>
  <Override PartName="/ppt/slides/slide232.xml" ContentType="application/vnd.openxmlformats-officedocument.presentationml.slide+xml"/>
  <Override PartName="/ppt/slides/slide377.xml" ContentType="application/vnd.openxmlformats-officedocument.presentationml.slide+xml"/>
  <Override PartName="/ppt/notesMasters/notesMaster1.xml" ContentType="application/vnd.openxmlformats-officedocument.presentationml.notesMaster+xml"/>
  <Override PartName="/ppt/slides/slide169.xml" ContentType="application/vnd.openxmlformats-officedocument.presentationml.slide+xml"/>
  <Override PartName="/ppt/slides/slide308.xml" ContentType="application/vnd.openxmlformats-officedocument.presentationml.slide+xml"/>
  <Override PartName="/ppt/slides/slide355.xml" ContentType="application/vnd.openxmlformats-officedocument.presentationml.slide+xml"/>
  <Override PartName="/ppt/tableStyles.xml" ContentType="application/vnd.openxmlformats-officedocument.presentationml.tableStyles+xml"/>
  <Override PartName="/ppt/tags/tag27.xml" ContentType="application/vnd.openxmlformats-officedocument.presentationml.tags+xml"/>
  <Override PartName="/ppt/slides/slide147.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tags/tag52.xml" ContentType="application/vnd.openxmlformats-officedocument.presentationml.tags+xml"/>
  <Override PartName="/ppt/slides/slide99.xml" ContentType="application/vnd.openxmlformats-officedocument.presentationml.slide+xml"/>
  <Override PartName="/ppt/slides/slide333.xml" ContentType="application/vnd.openxmlformats-officedocument.presentationml.slide+xml"/>
  <Override PartName="/ppt/slides/slide380.xml" ContentType="application/vnd.openxmlformats-officedocument.presentationml.slide+xml"/>
  <Override PartName="/ppt/slides/slide77.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slides/slide409.xml" ContentType="application/vnd.openxmlformats-officedocument.presentationml.slide+xml"/>
  <Override PartName="/ppt/slides/slide456.xml" ContentType="application/vnd.openxmlformats-officedocument.presentationml.slide+xml"/>
  <Override PartName="/ppt/tags/tag30.xml" ContentType="application/vnd.openxmlformats-officedocument.presentationml.tags+xml"/>
  <Override PartName="/ppt/slides/slide5.xml" ContentType="application/vnd.openxmlformats-officedocument.presentationml.slide+xml"/>
  <Override PartName="/ppt/slides/slide103.xml" ContentType="application/vnd.openxmlformats-officedocument.presentationml.slide+xml"/>
  <Override PartName="/ppt/slides/slide150.xml" ContentType="application/vnd.openxmlformats-officedocument.presentationml.slide+xml"/>
  <Override PartName="/ppt/slides/slide248.xml" ContentType="application/vnd.openxmlformats-officedocument.presentationml.slide+xml"/>
  <Override PartName="/ppt/slides/slide295.xml" ContentType="application/vnd.openxmlformats-officedocument.presentationml.slide+xml"/>
  <Override PartName="/ppt/slides/slide311.xml" ContentType="application/vnd.openxmlformats-officedocument.presentationml.slide+xml"/>
  <Override PartName="/ppt/slideLayouts/slideLayout7.xml" ContentType="application/vnd.openxmlformats-officedocument.presentationml.slideLayout+xml"/>
  <Override PartName="/ppt/slides/slide55.xml" ContentType="application/vnd.openxmlformats-officedocument.presentationml.slide+xml"/>
  <Override PartName="/ppt/slides/slide434.xml" ContentType="application/vnd.openxmlformats-officedocument.presentationml.slide+xml"/>
  <Override PartName="/ppt/slides/slide33.xml" ContentType="application/vnd.openxmlformats-officedocument.presentationml.slide+xml"/>
  <Override PartName="/ppt/slides/slide80.xml" ContentType="application/vnd.openxmlformats-officedocument.presentationml.slide+xml"/>
  <Override PartName="/ppt/slides/slide226.xml" ContentType="application/vnd.openxmlformats-officedocument.presentationml.slide+xml"/>
  <Override PartName="/ppt/slides/slide273.xml" ContentType="application/vnd.openxmlformats-officedocument.presentationml.slide+xml"/>
  <Override PartName="/ppt/slides/slide412.xml" ContentType="application/vnd.openxmlformats-officedocument.presentationml.slide+xml"/>
  <Override PartName="/ppt/presentation.xml" ContentType="application/vnd.openxmlformats-officedocument.presentationml.presentation.main+xml"/>
  <Override PartName="/ppt/slides/slide204.xml" ContentType="application/vnd.openxmlformats-officedocument.presentationml.slide+xml"/>
  <Override PartName="/ppt/slides/slide251.xml" ContentType="application/vnd.openxmlformats-officedocument.presentationml.slide+xml"/>
  <Override PartName="/ppt/slides/slide349.xml" ContentType="application/vnd.openxmlformats-officedocument.presentationml.slide+xml"/>
  <Override PartName="/ppt/slides/slide396.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slides/slide327.xml" ContentType="application/vnd.openxmlformats-officedocument.presentationml.slide+xml"/>
  <Override PartName="/ppt/slides/slide374.xml" ContentType="application/vnd.openxmlformats-officedocument.presentationml.slide+xml"/>
  <Override PartName="/ppt/tags/tag46.xml" ContentType="application/vnd.openxmlformats-officedocument.presentationml.tags+xml"/>
  <Override PartName="/ppt/slides/slide119.xml" ContentType="application/vnd.openxmlformats-officedocument.presentationml.slide+xml"/>
  <Override PartName="/ppt/slides/slide166.xml" ContentType="application/vnd.openxmlformats-officedocument.presentationml.slide+xml"/>
  <Override PartName="/ppt/slideLayouts/slideLayout10.xml" ContentType="application/vnd.openxmlformats-officedocument.presentationml.slideLayout+xml"/>
  <Override PartName="/ppt/comments/comment1.xml" ContentType="application/vnd.openxmlformats-officedocument.presentationml.comments+xml"/>
  <Override PartName="/ppt/tags/tag24.xml" ContentType="application/vnd.openxmlformats-officedocument.presentationml.tags+xml"/>
  <Override PartName="/ppt/slides/slide305.xml" ContentType="application/vnd.openxmlformats-officedocument.presentationml.slide+xml"/>
  <Override PartName="/ppt/slides/slide352.xml" ContentType="application/vnd.openxmlformats-officedocument.presentationml.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ppt/slides/slide289.xml" ContentType="application/vnd.openxmlformats-officedocument.presentationml.slide+xml"/>
  <Override PartName="/ppt/slides/slide330.xml" ContentType="application/vnd.openxmlformats-officedocument.presentationml.slide+xml"/>
  <Override PartName="/ppt/slides/slide428.xml" ContentType="application/vnd.openxmlformats-officedocument.presentationml.slide+xml"/>
  <Override PartName="/ppt/slides/slide122.xml" ContentType="application/vnd.openxmlformats-officedocument.presentationml.slide+xml"/>
  <Override PartName="/ppt/slides/slide267.xml" ContentType="application/vnd.openxmlformats-officedocument.presentationml.slide+xml"/>
  <Override PartName="/ppt/slides/slide27.xml" ContentType="application/vnd.openxmlformats-officedocument.presentationml.slide+xml"/>
  <Override PartName="/ppt/slides/slide74.xml" ContentType="application/vnd.openxmlformats-officedocument.presentationml.slide+xml"/>
  <Override PartName="/ppt/slides/slide406.xml" ContentType="application/vnd.openxmlformats-officedocument.presentationml.slide+xml"/>
  <Override PartName="/ppt/slides/slide453.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52.xml" ContentType="application/vnd.openxmlformats-officedocument.presentationml.slide+xml"/>
  <Override PartName="/ppt/slides/slide100.xml" ContentType="application/vnd.openxmlformats-officedocument.presentationml.slide+xml"/>
  <Override PartName="/ppt/slides/slide245.xml" ContentType="application/vnd.openxmlformats-officedocument.presentationml.slide+xml"/>
  <Override PartName="/ppt/slides/slide292.xml" ContentType="application/vnd.openxmlformats-officedocument.presentationml.slide+xml"/>
  <Override PartName="/ppt/slides/slide431.xml" ContentType="application/vnd.openxmlformats-officedocument.presentationml.slide+xml"/>
  <Override PartName="/ppt/slides/slide223.xml" ContentType="application/vnd.openxmlformats-officedocument.presentationml.slide+xml"/>
  <Override PartName="/ppt/slides/slide270.xml" ContentType="application/vnd.openxmlformats-officedocument.presentationml.slide+xml"/>
  <Override PartName="/ppt/slides/slide368.xml" ContentType="application/vnd.openxmlformats-officedocument.presentationml.slide+xml"/>
  <Override PartName="/ppt/slides/slide30.xml" ContentType="application/vnd.openxmlformats-officedocument.presentationml.slide+xml"/>
  <Override PartName="/ppt/slides/slide346.xml" ContentType="application/vnd.openxmlformats-officedocument.presentationml.slide+xml"/>
  <Override PartName="/ppt/slides/slide393.xml" ContentType="application/vnd.openxmlformats-officedocument.presentationml.slide+xml"/>
  <Override PartName="/ppt/tags/tag18.xml" ContentType="application/vnd.openxmlformats-officedocument.presentationml.tags+xml"/>
  <Override PartName="/ppt/slides/slide138.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tags/tag43.xml" ContentType="application/vnd.openxmlformats-officedocument.presentationml.tags+xml"/>
  <Override PartName="/ppt/slides/slide324.xml" ContentType="application/vnd.openxmlformats-officedocument.presentationml.slide+xml"/>
  <Override PartName="/ppt/slides/slide371.xml" ContentType="application/vnd.openxmlformats-officedocument.presentationml.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ppt/slides/slide302.xml" ContentType="application/vnd.openxmlformats-officedocument.presentationml.slide+xml"/>
  <Override PartName="/ppt/slides/slide447.xml" ContentType="application/vnd.openxmlformats-officedocument.presentationml.slide+xml"/>
  <Override PartName="/ppt/tags/tag21.xml" ContentType="application/vnd.openxmlformats-officedocument.presentationml.tags+xml"/>
  <Override PartName="/ppt/slides/slide141.xml" ContentType="application/vnd.openxmlformats-officedocument.presentationml.slide+xml"/>
  <Override PartName="/ppt/slides/slide239.xml" ContentType="application/vnd.openxmlformats-officedocument.presentationml.slide+xml"/>
  <Override PartName="/ppt/slides/slide286.xml" ContentType="application/vnd.openxmlformats-officedocument.presentationml.slide+xml"/>
  <Override PartName="/ppt/slides/slide425.xml" ContentType="application/vnd.openxmlformats-officedocument.presentationml.slide+xml"/>
  <Override PartName="/ppt/tags/tag7.xml" ContentType="application/vnd.openxmlformats-officedocument.presentationml.tags+xml"/>
  <Override PartName="/ppt/slides/slide46.xml" ContentType="application/vnd.openxmlformats-officedocument.presentationml.slide+xml"/>
  <Override PartName="/ppt/slides/slide93.xml" ContentType="application/vnd.openxmlformats-officedocument.presentationml.slide+xml"/>
  <Override PartName="/ppt/slides/slide217.xml" ContentType="application/vnd.openxmlformats-officedocument.presentationml.slide+xml"/>
  <Override PartName="/ppt/slides/slide264.xml" ContentType="application/vnd.openxmlformats-officedocument.presentationml.slide+xml"/>
  <Override PartName="/ppt/slides/slide24.xml" ContentType="application/vnd.openxmlformats-officedocument.presentationml.slide+xml"/>
  <Override PartName="/ppt/slides/slide71.xml" ContentType="application/vnd.openxmlformats-officedocument.presentationml.slide+xml"/>
  <Override PartName="/ppt/slides/slide403.xml" ContentType="application/vnd.openxmlformats-officedocument.presentationml.slide+xml"/>
  <Override PartName="/ppt/slides/slide450.xml" ContentType="application/vnd.openxmlformats-officedocument.presentationml.slide+xml"/>
  <Override PartName="/ppt/tags/tag59.xml" ContentType="application/vnd.openxmlformats-officedocument.presentationml.tags+xml"/>
  <Override PartName="/ppt/slides/slide242.xml" ContentType="application/vnd.openxmlformats-officedocument.presentationml.slide+xml"/>
  <Override PartName="/ppt/slides/slide387.xml" ContentType="application/vnd.openxmlformats-officedocument.presentationml.slide+xml"/>
  <Override PartName="/ppt/slideLayouts/slideLayout1.xml" ContentType="application/vnd.openxmlformats-officedocument.presentationml.slideLayout+xml"/>
  <Override PartName="/ppt/tags/tag37.xml" ContentType="application/vnd.openxmlformats-officedocument.presentationml.tags+xml"/>
  <Override PartName="/ppt/slides/slide179.xml" ContentType="application/vnd.openxmlformats-officedocument.presentationml.slide+xml"/>
  <Override PartName="/ppt/slides/slide318.xml" ContentType="application/vnd.openxmlformats-officedocument.presentationml.slide+xml"/>
  <Override PartName="/ppt/slides/slide365.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64"/>
  </p:notesMasterIdLst>
  <p:handoutMasterIdLst>
    <p:handoutMasterId r:id="rId465"/>
  </p:handoutMasterIdLst>
  <p:sldIdLst>
    <p:sldId id="257" r:id="rId2"/>
    <p:sldId id="258" r:id="rId3"/>
    <p:sldId id="259" r:id="rId4"/>
    <p:sldId id="278" r:id="rId5"/>
    <p:sldId id="279" r:id="rId6"/>
    <p:sldId id="1307" r:id="rId7"/>
    <p:sldId id="261" r:id="rId8"/>
    <p:sldId id="281" r:id="rId9"/>
    <p:sldId id="282" r:id="rId10"/>
    <p:sldId id="284" r:id="rId11"/>
    <p:sldId id="1753" r:id="rId12"/>
    <p:sldId id="1311" r:id="rId13"/>
    <p:sldId id="260" r:id="rId14"/>
    <p:sldId id="266" r:id="rId15"/>
    <p:sldId id="1312" r:id="rId16"/>
    <p:sldId id="287" r:id="rId17"/>
    <p:sldId id="288" r:id="rId18"/>
    <p:sldId id="289" r:id="rId19"/>
    <p:sldId id="290" r:id="rId20"/>
    <p:sldId id="291" r:id="rId21"/>
    <p:sldId id="293" r:id="rId22"/>
    <p:sldId id="294" r:id="rId23"/>
    <p:sldId id="295" r:id="rId24"/>
    <p:sldId id="296" r:id="rId25"/>
    <p:sldId id="297" r:id="rId26"/>
    <p:sldId id="298" r:id="rId27"/>
    <p:sldId id="299" r:id="rId28"/>
    <p:sldId id="300" r:id="rId29"/>
    <p:sldId id="301" r:id="rId30"/>
    <p:sldId id="302" r:id="rId31"/>
    <p:sldId id="310" r:id="rId32"/>
    <p:sldId id="304" r:id="rId33"/>
    <p:sldId id="305" r:id="rId34"/>
    <p:sldId id="311" r:id="rId35"/>
    <p:sldId id="312" r:id="rId36"/>
    <p:sldId id="307" r:id="rId37"/>
    <p:sldId id="597" r:id="rId38"/>
    <p:sldId id="265" r:id="rId39"/>
    <p:sldId id="313" r:id="rId40"/>
    <p:sldId id="314" r:id="rId41"/>
    <p:sldId id="315" r:id="rId42"/>
    <p:sldId id="316" r:id="rId43"/>
    <p:sldId id="317" r:id="rId44"/>
    <p:sldId id="318" r:id="rId45"/>
    <p:sldId id="319" r:id="rId46"/>
    <p:sldId id="320" r:id="rId47"/>
    <p:sldId id="321" r:id="rId48"/>
    <p:sldId id="325" r:id="rId49"/>
    <p:sldId id="322" r:id="rId50"/>
    <p:sldId id="323" r:id="rId51"/>
    <p:sldId id="324" r:id="rId52"/>
    <p:sldId id="326" r:id="rId53"/>
    <p:sldId id="327" r:id="rId54"/>
    <p:sldId id="328" r:id="rId55"/>
    <p:sldId id="329" r:id="rId56"/>
    <p:sldId id="330" r:id="rId57"/>
    <p:sldId id="331" r:id="rId58"/>
    <p:sldId id="332" r:id="rId59"/>
    <p:sldId id="336" r:id="rId60"/>
    <p:sldId id="337" r:id="rId61"/>
    <p:sldId id="338" r:id="rId62"/>
    <p:sldId id="339" r:id="rId63"/>
    <p:sldId id="343" r:id="rId64"/>
    <p:sldId id="340" r:id="rId65"/>
    <p:sldId id="341" r:id="rId66"/>
    <p:sldId id="344" r:id="rId67"/>
    <p:sldId id="1313" r:id="rId68"/>
    <p:sldId id="342" r:id="rId69"/>
    <p:sldId id="345" r:id="rId70"/>
    <p:sldId id="347" r:id="rId71"/>
    <p:sldId id="359" r:id="rId72"/>
    <p:sldId id="364" r:id="rId73"/>
    <p:sldId id="360" r:id="rId74"/>
    <p:sldId id="361" r:id="rId75"/>
    <p:sldId id="362" r:id="rId76"/>
    <p:sldId id="363" r:id="rId77"/>
    <p:sldId id="348" r:id="rId78"/>
    <p:sldId id="365" r:id="rId79"/>
    <p:sldId id="366" r:id="rId80"/>
    <p:sldId id="367" r:id="rId81"/>
    <p:sldId id="368" r:id="rId82"/>
    <p:sldId id="369" r:id="rId83"/>
    <p:sldId id="373" r:id="rId84"/>
    <p:sldId id="370" r:id="rId85"/>
    <p:sldId id="374" r:id="rId86"/>
    <p:sldId id="371" r:id="rId87"/>
    <p:sldId id="372" r:id="rId88"/>
    <p:sldId id="375" r:id="rId89"/>
    <p:sldId id="1754" r:id="rId90"/>
    <p:sldId id="1755" r:id="rId91"/>
    <p:sldId id="1756" r:id="rId92"/>
    <p:sldId id="1757" r:id="rId93"/>
    <p:sldId id="1758" r:id="rId94"/>
    <p:sldId id="1759" r:id="rId95"/>
    <p:sldId id="1760" r:id="rId96"/>
    <p:sldId id="1761" r:id="rId97"/>
    <p:sldId id="1762" r:id="rId98"/>
    <p:sldId id="1763" r:id="rId99"/>
    <p:sldId id="376" r:id="rId100"/>
    <p:sldId id="377" r:id="rId101"/>
    <p:sldId id="378" r:id="rId102"/>
    <p:sldId id="379" r:id="rId103"/>
    <p:sldId id="380" r:id="rId104"/>
    <p:sldId id="387" r:id="rId105"/>
    <p:sldId id="386" r:id="rId106"/>
    <p:sldId id="382" r:id="rId107"/>
    <p:sldId id="383" r:id="rId108"/>
    <p:sldId id="384" r:id="rId109"/>
    <p:sldId id="388" r:id="rId110"/>
    <p:sldId id="385" r:id="rId111"/>
    <p:sldId id="389" r:id="rId112"/>
    <p:sldId id="349" r:id="rId113"/>
    <p:sldId id="350" r:id="rId114"/>
    <p:sldId id="390" r:id="rId115"/>
    <p:sldId id="351" r:id="rId116"/>
    <p:sldId id="391" r:id="rId117"/>
    <p:sldId id="392" r:id="rId118"/>
    <p:sldId id="352" r:id="rId119"/>
    <p:sldId id="393" r:id="rId120"/>
    <p:sldId id="353" r:id="rId121"/>
    <p:sldId id="394" r:id="rId122"/>
    <p:sldId id="354" r:id="rId123"/>
    <p:sldId id="400" r:id="rId124"/>
    <p:sldId id="399" r:id="rId125"/>
    <p:sldId id="401" r:id="rId126"/>
    <p:sldId id="355" r:id="rId127"/>
    <p:sldId id="356" r:id="rId128"/>
    <p:sldId id="419" r:id="rId129"/>
    <p:sldId id="420" r:id="rId130"/>
    <p:sldId id="421" r:id="rId131"/>
    <p:sldId id="422" r:id="rId132"/>
    <p:sldId id="357" r:id="rId133"/>
    <p:sldId id="358" r:id="rId134"/>
    <p:sldId id="423" r:id="rId135"/>
    <p:sldId id="333" r:id="rId136"/>
    <p:sldId id="334" r:id="rId137"/>
    <p:sldId id="335" r:id="rId138"/>
    <p:sldId id="424" r:id="rId139"/>
    <p:sldId id="1314" r:id="rId140"/>
    <p:sldId id="425" r:id="rId141"/>
    <p:sldId id="426" r:id="rId142"/>
    <p:sldId id="428" r:id="rId143"/>
    <p:sldId id="429" r:id="rId144"/>
    <p:sldId id="430" r:id="rId145"/>
    <p:sldId id="431" r:id="rId146"/>
    <p:sldId id="427" r:id="rId147"/>
    <p:sldId id="432" r:id="rId148"/>
    <p:sldId id="435" r:id="rId149"/>
    <p:sldId id="436" r:id="rId150"/>
    <p:sldId id="451" r:id="rId151"/>
    <p:sldId id="437" r:id="rId152"/>
    <p:sldId id="438" r:id="rId153"/>
    <p:sldId id="439" r:id="rId154"/>
    <p:sldId id="440" r:id="rId155"/>
    <p:sldId id="452" r:id="rId156"/>
    <p:sldId id="441" r:id="rId157"/>
    <p:sldId id="442" r:id="rId158"/>
    <p:sldId id="453" r:id="rId159"/>
    <p:sldId id="454" r:id="rId160"/>
    <p:sldId id="455" r:id="rId161"/>
    <p:sldId id="456" r:id="rId162"/>
    <p:sldId id="457" r:id="rId163"/>
    <p:sldId id="458" r:id="rId164"/>
    <p:sldId id="443" r:id="rId165"/>
    <p:sldId id="445" r:id="rId166"/>
    <p:sldId id="446" r:id="rId167"/>
    <p:sldId id="483" r:id="rId168"/>
    <p:sldId id="484" r:id="rId169"/>
    <p:sldId id="487" r:id="rId170"/>
    <p:sldId id="488" r:id="rId171"/>
    <p:sldId id="448" r:id="rId172"/>
    <p:sldId id="474" r:id="rId173"/>
    <p:sldId id="475" r:id="rId174"/>
    <p:sldId id="489" r:id="rId175"/>
    <p:sldId id="476" r:id="rId176"/>
    <p:sldId id="1764" r:id="rId177"/>
    <p:sldId id="1765" r:id="rId178"/>
    <p:sldId id="477" r:id="rId179"/>
    <p:sldId id="490" r:id="rId180"/>
    <p:sldId id="491" r:id="rId181"/>
    <p:sldId id="478" r:id="rId182"/>
    <p:sldId id="479" r:id="rId183"/>
    <p:sldId id="480" r:id="rId184"/>
    <p:sldId id="492" r:id="rId185"/>
    <p:sldId id="493" r:id="rId186"/>
    <p:sldId id="494" r:id="rId187"/>
    <p:sldId id="495" r:id="rId188"/>
    <p:sldId id="496" r:id="rId189"/>
    <p:sldId id="481" r:id="rId190"/>
    <p:sldId id="482" r:id="rId191"/>
    <p:sldId id="501" r:id="rId192"/>
    <p:sldId id="497" r:id="rId193"/>
    <p:sldId id="498" r:id="rId194"/>
    <p:sldId id="514" r:id="rId195"/>
    <p:sldId id="499" r:id="rId196"/>
    <p:sldId id="515" r:id="rId197"/>
    <p:sldId id="516" r:id="rId198"/>
    <p:sldId id="517" r:id="rId199"/>
    <p:sldId id="518" r:id="rId200"/>
    <p:sldId id="519" r:id="rId201"/>
    <p:sldId id="520" r:id="rId202"/>
    <p:sldId id="523" r:id="rId203"/>
    <p:sldId id="525" r:id="rId204"/>
    <p:sldId id="524" r:id="rId205"/>
    <p:sldId id="521" r:id="rId206"/>
    <p:sldId id="522" r:id="rId207"/>
    <p:sldId id="534" r:id="rId208"/>
    <p:sldId id="527" r:id="rId209"/>
    <p:sldId id="528" r:id="rId210"/>
    <p:sldId id="535" r:id="rId211"/>
    <p:sldId id="536" r:id="rId212"/>
    <p:sldId id="537" r:id="rId213"/>
    <p:sldId id="547" r:id="rId214"/>
    <p:sldId id="548" r:id="rId215"/>
    <p:sldId id="540" r:id="rId216"/>
    <p:sldId id="529" r:id="rId217"/>
    <p:sldId id="541" r:id="rId218"/>
    <p:sldId id="542" r:id="rId219"/>
    <p:sldId id="545" r:id="rId220"/>
    <p:sldId id="549" r:id="rId221"/>
    <p:sldId id="530" r:id="rId222"/>
    <p:sldId id="551" r:id="rId223"/>
    <p:sldId id="531" r:id="rId224"/>
    <p:sldId id="532" r:id="rId225"/>
    <p:sldId id="533" r:id="rId226"/>
    <p:sldId id="558" r:id="rId227"/>
    <p:sldId id="500" r:id="rId228"/>
    <p:sldId id="553" r:id="rId229"/>
    <p:sldId id="1310" r:id="rId230"/>
    <p:sldId id="559" r:id="rId231"/>
    <p:sldId id="560" r:id="rId232"/>
    <p:sldId id="562" r:id="rId233"/>
    <p:sldId id="1076" r:id="rId234"/>
    <p:sldId id="563" r:id="rId235"/>
    <p:sldId id="555" r:id="rId236"/>
    <p:sldId id="572" r:id="rId237"/>
    <p:sldId id="573" r:id="rId238"/>
    <p:sldId id="574" r:id="rId239"/>
    <p:sldId id="575" r:id="rId240"/>
    <p:sldId id="576" r:id="rId241"/>
    <p:sldId id="577" r:id="rId242"/>
    <p:sldId id="579" r:id="rId243"/>
    <p:sldId id="578" r:id="rId244"/>
    <p:sldId id="580" r:id="rId245"/>
    <p:sldId id="564" r:id="rId246"/>
    <p:sldId id="581" r:id="rId247"/>
    <p:sldId id="565" r:id="rId248"/>
    <p:sldId id="582" r:id="rId249"/>
    <p:sldId id="587" r:id="rId250"/>
    <p:sldId id="583" r:id="rId251"/>
    <p:sldId id="588" r:id="rId252"/>
    <p:sldId id="589" r:id="rId253"/>
    <p:sldId id="590" r:id="rId254"/>
    <p:sldId id="584" r:id="rId255"/>
    <p:sldId id="592" r:id="rId256"/>
    <p:sldId id="593" r:id="rId257"/>
    <p:sldId id="594" r:id="rId258"/>
    <p:sldId id="595" r:id="rId259"/>
    <p:sldId id="596" r:id="rId260"/>
    <p:sldId id="598" r:id="rId261"/>
    <p:sldId id="585" r:id="rId262"/>
    <p:sldId id="600" r:id="rId263"/>
    <p:sldId id="586" r:id="rId264"/>
    <p:sldId id="601" r:id="rId265"/>
    <p:sldId id="602" r:id="rId266"/>
    <p:sldId id="603" r:id="rId267"/>
    <p:sldId id="606" r:id="rId268"/>
    <p:sldId id="607" r:id="rId269"/>
    <p:sldId id="608" r:id="rId270"/>
    <p:sldId id="609" r:id="rId271"/>
    <p:sldId id="604" r:id="rId272"/>
    <p:sldId id="616" r:id="rId273"/>
    <p:sldId id="617" r:id="rId274"/>
    <p:sldId id="610" r:id="rId275"/>
    <p:sldId id="618" r:id="rId276"/>
    <p:sldId id="619" r:id="rId277"/>
    <p:sldId id="621" r:id="rId278"/>
    <p:sldId id="622" r:id="rId279"/>
    <p:sldId id="611" r:id="rId280"/>
    <p:sldId id="612" r:id="rId281"/>
    <p:sldId id="613" r:id="rId282"/>
    <p:sldId id="614" r:id="rId283"/>
    <p:sldId id="615" r:id="rId284"/>
    <p:sldId id="624" r:id="rId285"/>
    <p:sldId id="639" r:id="rId286"/>
    <p:sldId id="640" r:id="rId287"/>
    <p:sldId id="641" r:id="rId288"/>
    <p:sldId id="642" r:id="rId289"/>
    <p:sldId id="643" r:id="rId290"/>
    <p:sldId id="644" r:id="rId291"/>
    <p:sldId id="645" r:id="rId292"/>
    <p:sldId id="646" r:id="rId293"/>
    <p:sldId id="648" r:id="rId294"/>
    <p:sldId id="650" r:id="rId295"/>
    <p:sldId id="626" r:id="rId296"/>
    <p:sldId id="651" r:id="rId297"/>
    <p:sldId id="652" r:id="rId298"/>
    <p:sldId id="653" r:id="rId299"/>
    <p:sldId id="656" r:id="rId300"/>
    <p:sldId id="657" r:id="rId301"/>
    <p:sldId id="658" r:id="rId302"/>
    <p:sldId id="659" r:id="rId303"/>
    <p:sldId id="660" r:id="rId304"/>
    <p:sldId id="661" r:id="rId305"/>
    <p:sldId id="655" r:id="rId306"/>
    <p:sldId id="662" r:id="rId307"/>
    <p:sldId id="670" r:id="rId308"/>
    <p:sldId id="671" r:id="rId309"/>
    <p:sldId id="664" r:id="rId310"/>
    <p:sldId id="665" r:id="rId311"/>
    <p:sldId id="666" r:id="rId312"/>
    <p:sldId id="667" r:id="rId313"/>
    <p:sldId id="1078" r:id="rId314"/>
    <p:sldId id="672" r:id="rId315"/>
    <p:sldId id="673" r:id="rId316"/>
    <p:sldId id="683" r:id="rId317"/>
    <p:sldId id="669" r:id="rId318"/>
    <p:sldId id="684" r:id="rId319"/>
    <p:sldId id="685" r:id="rId320"/>
    <p:sldId id="686" r:id="rId321"/>
    <p:sldId id="675" r:id="rId322"/>
    <p:sldId id="687" r:id="rId323"/>
    <p:sldId id="688" r:id="rId324"/>
    <p:sldId id="690" r:id="rId325"/>
    <p:sldId id="691" r:id="rId326"/>
    <p:sldId id="692" r:id="rId327"/>
    <p:sldId id="676" r:id="rId328"/>
    <p:sldId id="1080" r:id="rId329"/>
    <p:sldId id="1081" r:id="rId330"/>
    <p:sldId id="1082" r:id="rId331"/>
    <p:sldId id="1083" r:id="rId332"/>
    <p:sldId id="1084" r:id="rId333"/>
    <p:sldId id="1085" r:id="rId334"/>
    <p:sldId id="701" r:id="rId335"/>
    <p:sldId id="702" r:id="rId336"/>
    <p:sldId id="703" r:id="rId337"/>
    <p:sldId id="704" r:id="rId338"/>
    <p:sldId id="682" r:id="rId339"/>
    <p:sldId id="705" r:id="rId340"/>
    <p:sldId id="693" r:id="rId341"/>
    <p:sldId id="694" r:id="rId342"/>
    <p:sldId id="695" r:id="rId343"/>
    <p:sldId id="697" r:id="rId344"/>
    <p:sldId id="699" r:id="rId345"/>
    <p:sldId id="700" r:id="rId346"/>
    <p:sldId id="941" r:id="rId347"/>
    <p:sldId id="942" r:id="rId348"/>
    <p:sldId id="944" r:id="rId349"/>
    <p:sldId id="943" r:id="rId350"/>
    <p:sldId id="945" r:id="rId351"/>
    <p:sldId id="947" r:id="rId352"/>
    <p:sldId id="948" r:id="rId353"/>
    <p:sldId id="949" r:id="rId354"/>
    <p:sldId id="950" r:id="rId355"/>
    <p:sldId id="951" r:id="rId356"/>
    <p:sldId id="952" r:id="rId357"/>
    <p:sldId id="628" r:id="rId358"/>
    <p:sldId id="961" r:id="rId359"/>
    <p:sldId id="954" r:id="rId360"/>
    <p:sldId id="955" r:id="rId361"/>
    <p:sldId id="956" r:id="rId362"/>
    <p:sldId id="957" r:id="rId363"/>
    <p:sldId id="958" r:id="rId364"/>
    <p:sldId id="959" r:id="rId365"/>
    <p:sldId id="960" r:id="rId366"/>
    <p:sldId id="969" r:id="rId367"/>
    <p:sldId id="970" r:id="rId368"/>
    <p:sldId id="971" r:id="rId369"/>
    <p:sldId id="972" r:id="rId370"/>
    <p:sldId id="973" r:id="rId371"/>
    <p:sldId id="975" r:id="rId372"/>
    <p:sldId id="976" r:id="rId373"/>
    <p:sldId id="977" r:id="rId374"/>
    <p:sldId id="978" r:id="rId375"/>
    <p:sldId id="962" r:id="rId376"/>
    <p:sldId id="980" r:id="rId377"/>
    <p:sldId id="981" r:id="rId378"/>
    <p:sldId id="982" r:id="rId379"/>
    <p:sldId id="983" r:id="rId380"/>
    <p:sldId id="985" r:id="rId381"/>
    <p:sldId id="986" r:id="rId382"/>
    <p:sldId id="988" r:id="rId383"/>
    <p:sldId id="989" r:id="rId384"/>
    <p:sldId id="990" r:id="rId385"/>
    <p:sldId id="974" r:id="rId386"/>
    <p:sldId id="991" r:id="rId387"/>
    <p:sldId id="992" r:id="rId388"/>
    <p:sldId id="993" r:id="rId389"/>
    <p:sldId id="995" r:id="rId390"/>
    <p:sldId id="996" r:id="rId391"/>
    <p:sldId id="1315" r:id="rId392"/>
    <p:sldId id="1309" r:id="rId393"/>
    <p:sldId id="998" r:id="rId394"/>
    <p:sldId id="963" r:id="rId395"/>
    <p:sldId id="964" r:id="rId396"/>
    <p:sldId id="999" r:id="rId397"/>
    <p:sldId id="1000" r:id="rId398"/>
    <p:sldId id="965" r:id="rId399"/>
    <p:sldId id="966" r:id="rId400"/>
    <p:sldId id="967" r:id="rId401"/>
    <p:sldId id="968" r:id="rId402"/>
    <p:sldId id="1001" r:id="rId403"/>
    <p:sldId id="1002" r:id="rId404"/>
    <p:sldId id="1003" r:id="rId405"/>
    <p:sldId id="1004" r:id="rId406"/>
    <p:sldId id="1007" r:id="rId407"/>
    <p:sldId id="1008" r:id="rId408"/>
    <p:sldId id="1011" r:id="rId409"/>
    <p:sldId id="1010" r:id="rId410"/>
    <p:sldId id="1012" r:id="rId411"/>
    <p:sldId id="1015" r:id="rId412"/>
    <p:sldId id="1013" r:id="rId413"/>
    <p:sldId id="629" r:id="rId414"/>
    <p:sldId id="1016" r:id="rId415"/>
    <p:sldId id="1017" r:id="rId416"/>
    <p:sldId id="1018" r:id="rId417"/>
    <p:sldId id="1019" r:id="rId418"/>
    <p:sldId id="630" r:id="rId419"/>
    <p:sldId id="1014" r:id="rId420"/>
    <p:sldId id="1028" r:id="rId421"/>
    <p:sldId id="1029" r:id="rId422"/>
    <p:sldId id="1030" r:id="rId423"/>
    <p:sldId id="1031" r:id="rId424"/>
    <p:sldId id="1032" r:id="rId425"/>
    <p:sldId id="1033" r:id="rId426"/>
    <p:sldId id="1021" r:id="rId427"/>
    <p:sldId id="1022" r:id="rId428"/>
    <p:sldId id="1023" r:id="rId429"/>
    <p:sldId id="1035" r:id="rId430"/>
    <p:sldId id="1024" r:id="rId431"/>
    <p:sldId id="1025" r:id="rId432"/>
    <p:sldId id="1026" r:id="rId433"/>
    <p:sldId id="1027" r:id="rId434"/>
    <p:sldId id="1036" r:id="rId435"/>
    <p:sldId id="1041" r:id="rId436"/>
    <p:sldId id="1042" r:id="rId437"/>
    <p:sldId id="1043" r:id="rId438"/>
    <p:sldId id="1044" r:id="rId439"/>
    <p:sldId id="1045" r:id="rId440"/>
    <p:sldId id="1046" r:id="rId441"/>
    <p:sldId id="1047" r:id="rId442"/>
    <p:sldId id="1048" r:id="rId443"/>
    <p:sldId id="1049" r:id="rId444"/>
    <p:sldId id="1050" r:id="rId445"/>
    <p:sldId id="1051" r:id="rId446"/>
    <p:sldId id="1052" r:id="rId447"/>
    <p:sldId id="1038" r:id="rId448"/>
    <p:sldId id="1037" r:id="rId449"/>
    <p:sldId id="1039" r:id="rId450"/>
    <p:sldId id="1053" r:id="rId451"/>
    <p:sldId id="1058" r:id="rId452"/>
    <p:sldId id="1040" r:id="rId453"/>
    <p:sldId id="1059" r:id="rId454"/>
    <p:sldId id="1054" r:id="rId455"/>
    <p:sldId id="1060" r:id="rId456"/>
    <p:sldId id="1055" r:id="rId457"/>
    <p:sldId id="1061" r:id="rId458"/>
    <p:sldId id="1062" r:id="rId459"/>
    <p:sldId id="1056" r:id="rId460"/>
    <p:sldId id="1063" r:id="rId461"/>
    <p:sldId id="1064" r:id="rId462"/>
    <p:sldId id="1057" r:id="rId46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5"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DA251C"/>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254"/>
        <p:guide pos="373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99" Type="http://schemas.openxmlformats.org/officeDocument/2006/relationships/slide" Target="slides/slide298.xml"/><Relationship Id="rId21" Type="http://schemas.openxmlformats.org/officeDocument/2006/relationships/slide" Target="slides/slide20.xml"/><Relationship Id="rId63" Type="http://schemas.openxmlformats.org/officeDocument/2006/relationships/slide" Target="slides/slide62.xml"/><Relationship Id="rId159" Type="http://schemas.openxmlformats.org/officeDocument/2006/relationships/slide" Target="slides/slide158.xml"/><Relationship Id="rId324" Type="http://schemas.openxmlformats.org/officeDocument/2006/relationships/slide" Target="slides/slide323.xml"/><Relationship Id="rId366" Type="http://schemas.openxmlformats.org/officeDocument/2006/relationships/slide" Target="slides/slide365.xml"/><Relationship Id="rId170" Type="http://schemas.openxmlformats.org/officeDocument/2006/relationships/slide" Target="slides/slide169.xml"/><Relationship Id="rId226" Type="http://schemas.openxmlformats.org/officeDocument/2006/relationships/slide" Target="slides/slide225.xml"/><Relationship Id="rId433" Type="http://schemas.openxmlformats.org/officeDocument/2006/relationships/slide" Target="slides/slide432.xml"/><Relationship Id="rId268" Type="http://schemas.openxmlformats.org/officeDocument/2006/relationships/slide" Target="slides/slide267.xml"/><Relationship Id="rId32" Type="http://schemas.openxmlformats.org/officeDocument/2006/relationships/slide" Target="slides/slide31.xml"/><Relationship Id="rId74" Type="http://schemas.openxmlformats.org/officeDocument/2006/relationships/slide" Target="slides/slide73.xml"/><Relationship Id="rId128" Type="http://schemas.openxmlformats.org/officeDocument/2006/relationships/slide" Target="slides/slide127.xml"/><Relationship Id="rId335" Type="http://schemas.openxmlformats.org/officeDocument/2006/relationships/slide" Target="slides/slide334.xml"/><Relationship Id="rId377" Type="http://schemas.openxmlformats.org/officeDocument/2006/relationships/slide" Target="slides/slide376.xml"/><Relationship Id="rId5" Type="http://schemas.openxmlformats.org/officeDocument/2006/relationships/slide" Target="slides/slide4.xml"/><Relationship Id="rId181" Type="http://schemas.openxmlformats.org/officeDocument/2006/relationships/slide" Target="slides/slide180.xml"/><Relationship Id="rId237" Type="http://schemas.openxmlformats.org/officeDocument/2006/relationships/slide" Target="slides/slide236.xml"/><Relationship Id="rId402" Type="http://schemas.openxmlformats.org/officeDocument/2006/relationships/slide" Target="slides/slide401.xml"/><Relationship Id="rId279" Type="http://schemas.openxmlformats.org/officeDocument/2006/relationships/slide" Target="slides/slide278.xml"/><Relationship Id="rId444" Type="http://schemas.openxmlformats.org/officeDocument/2006/relationships/slide" Target="slides/slide443.xml"/><Relationship Id="rId43" Type="http://schemas.openxmlformats.org/officeDocument/2006/relationships/slide" Target="slides/slide42.xml"/><Relationship Id="rId139" Type="http://schemas.openxmlformats.org/officeDocument/2006/relationships/slide" Target="slides/slide138.xml"/><Relationship Id="rId290" Type="http://schemas.openxmlformats.org/officeDocument/2006/relationships/slide" Target="slides/slide289.xml"/><Relationship Id="rId304" Type="http://schemas.openxmlformats.org/officeDocument/2006/relationships/slide" Target="slides/slide303.xml"/><Relationship Id="rId346" Type="http://schemas.openxmlformats.org/officeDocument/2006/relationships/slide" Target="slides/slide345.xml"/><Relationship Id="rId388" Type="http://schemas.openxmlformats.org/officeDocument/2006/relationships/slide" Target="slides/slide387.xml"/><Relationship Id="rId85" Type="http://schemas.openxmlformats.org/officeDocument/2006/relationships/slide" Target="slides/slide84.xml"/><Relationship Id="rId150" Type="http://schemas.openxmlformats.org/officeDocument/2006/relationships/slide" Target="slides/slide149.xml"/><Relationship Id="rId192" Type="http://schemas.openxmlformats.org/officeDocument/2006/relationships/slide" Target="slides/slide191.xml"/><Relationship Id="rId206" Type="http://schemas.openxmlformats.org/officeDocument/2006/relationships/slide" Target="slides/slide205.xml"/><Relationship Id="rId413" Type="http://schemas.openxmlformats.org/officeDocument/2006/relationships/slide" Target="slides/slide412.xml"/><Relationship Id="rId248" Type="http://schemas.openxmlformats.org/officeDocument/2006/relationships/slide" Target="slides/slide247.xml"/><Relationship Id="rId455" Type="http://schemas.openxmlformats.org/officeDocument/2006/relationships/slide" Target="slides/slide454.xml"/><Relationship Id="rId12" Type="http://schemas.openxmlformats.org/officeDocument/2006/relationships/slide" Target="slides/slide11.xml"/><Relationship Id="rId108" Type="http://schemas.openxmlformats.org/officeDocument/2006/relationships/slide" Target="slides/slide107.xml"/><Relationship Id="rId315" Type="http://schemas.openxmlformats.org/officeDocument/2006/relationships/slide" Target="slides/slide314.xml"/><Relationship Id="rId357" Type="http://schemas.openxmlformats.org/officeDocument/2006/relationships/slide" Target="slides/slide356.xml"/><Relationship Id="rId54" Type="http://schemas.openxmlformats.org/officeDocument/2006/relationships/slide" Target="slides/slide53.xml"/><Relationship Id="rId96" Type="http://schemas.openxmlformats.org/officeDocument/2006/relationships/slide" Target="slides/slide95.xml"/><Relationship Id="rId161" Type="http://schemas.openxmlformats.org/officeDocument/2006/relationships/slide" Target="slides/slide160.xml"/><Relationship Id="rId217" Type="http://schemas.openxmlformats.org/officeDocument/2006/relationships/slide" Target="slides/slide216.xml"/><Relationship Id="rId399" Type="http://schemas.openxmlformats.org/officeDocument/2006/relationships/slide" Target="slides/slide398.xml"/><Relationship Id="rId259" Type="http://schemas.openxmlformats.org/officeDocument/2006/relationships/slide" Target="slides/slide258.xml"/><Relationship Id="rId424" Type="http://schemas.openxmlformats.org/officeDocument/2006/relationships/slide" Target="slides/slide423.xml"/><Relationship Id="rId466" Type="http://schemas.openxmlformats.org/officeDocument/2006/relationships/commentAuthors" Target="commentAuthors.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326" Type="http://schemas.openxmlformats.org/officeDocument/2006/relationships/slide" Target="slides/slide325.xml"/><Relationship Id="rId65" Type="http://schemas.openxmlformats.org/officeDocument/2006/relationships/slide" Target="slides/slide64.xml"/><Relationship Id="rId130" Type="http://schemas.openxmlformats.org/officeDocument/2006/relationships/slide" Target="slides/slide129.xml"/><Relationship Id="rId368" Type="http://schemas.openxmlformats.org/officeDocument/2006/relationships/slide" Target="slides/slide367.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249" Type="http://schemas.openxmlformats.org/officeDocument/2006/relationships/slide" Target="slides/slide248.xml"/><Relationship Id="rId414" Type="http://schemas.openxmlformats.org/officeDocument/2006/relationships/slide" Target="slides/slide413.xml"/><Relationship Id="rId435" Type="http://schemas.openxmlformats.org/officeDocument/2006/relationships/slide" Target="slides/slide434.xml"/><Relationship Id="rId456" Type="http://schemas.openxmlformats.org/officeDocument/2006/relationships/slide" Target="slides/slide455.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281" Type="http://schemas.openxmlformats.org/officeDocument/2006/relationships/slide" Target="slides/slide280.xml"/><Relationship Id="rId316" Type="http://schemas.openxmlformats.org/officeDocument/2006/relationships/slide" Target="slides/slide315.xml"/><Relationship Id="rId337" Type="http://schemas.openxmlformats.org/officeDocument/2006/relationships/slide" Target="slides/slide336.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358" Type="http://schemas.openxmlformats.org/officeDocument/2006/relationships/slide" Target="slides/slide357.xml"/><Relationship Id="rId379" Type="http://schemas.openxmlformats.org/officeDocument/2006/relationships/slide" Target="slides/slide378.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39" Type="http://schemas.openxmlformats.org/officeDocument/2006/relationships/slide" Target="slides/slide238.xml"/><Relationship Id="rId390" Type="http://schemas.openxmlformats.org/officeDocument/2006/relationships/slide" Target="slides/slide389.xml"/><Relationship Id="rId404" Type="http://schemas.openxmlformats.org/officeDocument/2006/relationships/slide" Target="slides/slide403.xml"/><Relationship Id="rId425" Type="http://schemas.openxmlformats.org/officeDocument/2006/relationships/slide" Target="slides/slide424.xml"/><Relationship Id="rId446" Type="http://schemas.openxmlformats.org/officeDocument/2006/relationships/slide" Target="slides/slide445.xml"/><Relationship Id="rId467" Type="http://schemas.openxmlformats.org/officeDocument/2006/relationships/presProps" Target="presProps.xml"/><Relationship Id="rId250" Type="http://schemas.openxmlformats.org/officeDocument/2006/relationships/slide" Target="slides/slide249.xml"/><Relationship Id="rId271" Type="http://schemas.openxmlformats.org/officeDocument/2006/relationships/slide" Target="slides/slide270.xml"/><Relationship Id="rId292" Type="http://schemas.openxmlformats.org/officeDocument/2006/relationships/slide" Target="slides/slide291.xml"/><Relationship Id="rId306" Type="http://schemas.openxmlformats.org/officeDocument/2006/relationships/slide" Target="slides/slide305.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327" Type="http://schemas.openxmlformats.org/officeDocument/2006/relationships/slide" Target="slides/slide326.xml"/><Relationship Id="rId348" Type="http://schemas.openxmlformats.org/officeDocument/2006/relationships/slide" Target="slides/slide347.xml"/><Relationship Id="rId369" Type="http://schemas.openxmlformats.org/officeDocument/2006/relationships/slide" Target="slides/slide368.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229" Type="http://schemas.openxmlformats.org/officeDocument/2006/relationships/slide" Target="slides/slide228.xml"/><Relationship Id="rId380" Type="http://schemas.openxmlformats.org/officeDocument/2006/relationships/slide" Target="slides/slide379.xml"/><Relationship Id="rId415" Type="http://schemas.openxmlformats.org/officeDocument/2006/relationships/slide" Target="slides/slide414.xml"/><Relationship Id="rId436" Type="http://schemas.openxmlformats.org/officeDocument/2006/relationships/slide" Target="slides/slide435.xml"/><Relationship Id="rId457" Type="http://schemas.openxmlformats.org/officeDocument/2006/relationships/slide" Target="slides/slide456.xml"/><Relationship Id="rId240" Type="http://schemas.openxmlformats.org/officeDocument/2006/relationships/slide" Target="slides/slide239.xml"/><Relationship Id="rId261" Type="http://schemas.openxmlformats.org/officeDocument/2006/relationships/slide" Target="slides/slide260.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282" Type="http://schemas.openxmlformats.org/officeDocument/2006/relationships/slide" Target="slides/slide281.xml"/><Relationship Id="rId317" Type="http://schemas.openxmlformats.org/officeDocument/2006/relationships/slide" Target="slides/slide316.xml"/><Relationship Id="rId338" Type="http://schemas.openxmlformats.org/officeDocument/2006/relationships/slide" Target="slides/slide337.xml"/><Relationship Id="rId359" Type="http://schemas.openxmlformats.org/officeDocument/2006/relationships/slide" Target="slides/slide358.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370" Type="http://schemas.openxmlformats.org/officeDocument/2006/relationships/slide" Target="slides/slide369.xml"/><Relationship Id="rId391" Type="http://schemas.openxmlformats.org/officeDocument/2006/relationships/slide" Target="slides/slide390.xml"/><Relationship Id="rId405" Type="http://schemas.openxmlformats.org/officeDocument/2006/relationships/slide" Target="slides/slide404.xml"/><Relationship Id="rId426" Type="http://schemas.openxmlformats.org/officeDocument/2006/relationships/slide" Target="slides/slide425.xml"/><Relationship Id="rId447" Type="http://schemas.openxmlformats.org/officeDocument/2006/relationships/slide" Target="slides/slide446.xml"/><Relationship Id="rId230" Type="http://schemas.openxmlformats.org/officeDocument/2006/relationships/slide" Target="slides/slide229.xml"/><Relationship Id="rId251" Type="http://schemas.openxmlformats.org/officeDocument/2006/relationships/slide" Target="slides/slide250.xml"/><Relationship Id="rId468" Type="http://schemas.openxmlformats.org/officeDocument/2006/relationships/viewProps" Target="viewProps.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72" Type="http://schemas.openxmlformats.org/officeDocument/2006/relationships/slide" Target="slides/slide271.xml"/><Relationship Id="rId293" Type="http://schemas.openxmlformats.org/officeDocument/2006/relationships/slide" Target="slides/slide292.xml"/><Relationship Id="rId307" Type="http://schemas.openxmlformats.org/officeDocument/2006/relationships/slide" Target="slides/slide306.xml"/><Relationship Id="rId328" Type="http://schemas.openxmlformats.org/officeDocument/2006/relationships/slide" Target="slides/slide327.xml"/><Relationship Id="rId349" Type="http://schemas.openxmlformats.org/officeDocument/2006/relationships/slide" Target="slides/slide348.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95" Type="http://schemas.openxmlformats.org/officeDocument/2006/relationships/slide" Target="slides/slide194.xml"/><Relationship Id="rId209" Type="http://schemas.openxmlformats.org/officeDocument/2006/relationships/slide" Target="slides/slide208.xml"/><Relationship Id="rId360" Type="http://schemas.openxmlformats.org/officeDocument/2006/relationships/slide" Target="slides/slide359.xml"/><Relationship Id="rId381" Type="http://schemas.openxmlformats.org/officeDocument/2006/relationships/slide" Target="slides/slide380.xml"/><Relationship Id="rId416" Type="http://schemas.openxmlformats.org/officeDocument/2006/relationships/slide" Target="slides/slide415.xml"/><Relationship Id="rId220" Type="http://schemas.openxmlformats.org/officeDocument/2006/relationships/slide" Target="slides/slide219.xml"/><Relationship Id="rId241" Type="http://schemas.openxmlformats.org/officeDocument/2006/relationships/slide" Target="slides/slide240.xml"/><Relationship Id="rId437" Type="http://schemas.openxmlformats.org/officeDocument/2006/relationships/slide" Target="slides/slide436.xml"/><Relationship Id="rId458" Type="http://schemas.openxmlformats.org/officeDocument/2006/relationships/slide" Target="slides/slide457.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262" Type="http://schemas.openxmlformats.org/officeDocument/2006/relationships/slide" Target="slides/slide261.xml"/><Relationship Id="rId283" Type="http://schemas.openxmlformats.org/officeDocument/2006/relationships/slide" Target="slides/slide282.xml"/><Relationship Id="rId318" Type="http://schemas.openxmlformats.org/officeDocument/2006/relationships/slide" Target="slides/slide317.xml"/><Relationship Id="rId339" Type="http://schemas.openxmlformats.org/officeDocument/2006/relationships/slide" Target="slides/slide338.xml"/><Relationship Id="rId78" Type="http://schemas.openxmlformats.org/officeDocument/2006/relationships/slide" Target="slides/slide77.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64" Type="http://schemas.openxmlformats.org/officeDocument/2006/relationships/slide" Target="slides/slide163.xml"/><Relationship Id="rId185" Type="http://schemas.openxmlformats.org/officeDocument/2006/relationships/slide" Target="slides/slide184.xml"/><Relationship Id="rId350" Type="http://schemas.openxmlformats.org/officeDocument/2006/relationships/slide" Target="slides/slide349.xml"/><Relationship Id="rId371" Type="http://schemas.openxmlformats.org/officeDocument/2006/relationships/slide" Target="slides/slide370.xml"/><Relationship Id="rId406" Type="http://schemas.openxmlformats.org/officeDocument/2006/relationships/slide" Target="slides/slide405.xml"/><Relationship Id="rId9" Type="http://schemas.openxmlformats.org/officeDocument/2006/relationships/slide" Target="slides/slide8.xml"/><Relationship Id="rId210" Type="http://schemas.openxmlformats.org/officeDocument/2006/relationships/slide" Target="slides/slide209.xml"/><Relationship Id="rId392" Type="http://schemas.openxmlformats.org/officeDocument/2006/relationships/slide" Target="slides/slide391.xml"/><Relationship Id="rId427" Type="http://schemas.openxmlformats.org/officeDocument/2006/relationships/slide" Target="slides/slide426.xml"/><Relationship Id="rId448" Type="http://schemas.openxmlformats.org/officeDocument/2006/relationships/slide" Target="slides/slide447.xml"/><Relationship Id="rId469" Type="http://schemas.openxmlformats.org/officeDocument/2006/relationships/theme" Target="theme/theme1.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slide" Target="slides/slide272.xml"/><Relationship Id="rId294" Type="http://schemas.openxmlformats.org/officeDocument/2006/relationships/slide" Target="slides/slide293.xml"/><Relationship Id="rId308" Type="http://schemas.openxmlformats.org/officeDocument/2006/relationships/slide" Target="slides/slide307.xml"/><Relationship Id="rId329" Type="http://schemas.openxmlformats.org/officeDocument/2006/relationships/slide" Target="slides/slide328.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340" Type="http://schemas.openxmlformats.org/officeDocument/2006/relationships/slide" Target="slides/slide339.xml"/><Relationship Id="rId361" Type="http://schemas.openxmlformats.org/officeDocument/2006/relationships/slide" Target="slides/slide360.xml"/><Relationship Id="rId196" Type="http://schemas.openxmlformats.org/officeDocument/2006/relationships/slide" Target="slides/slide195.xml"/><Relationship Id="rId200" Type="http://schemas.openxmlformats.org/officeDocument/2006/relationships/slide" Target="slides/slide199.xml"/><Relationship Id="rId382" Type="http://schemas.openxmlformats.org/officeDocument/2006/relationships/slide" Target="slides/slide381.xml"/><Relationship Id="rId417" Type="http://schemas.openxmlformats.org/officeDocument/2006/relationships/slide" Target="slides/slide416.xml"/><Relationship Id="rId438" Type="http://schemas.openxmlformats.org/officeDocument/2006/relationships/slide" Target="slides/slide437.xml"/><Relationship Id="rId459" Type="http://schemas.openxmlformats.org/officeDocument/2006/relationships/slide" Target="slides/slide458.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284" Type="http://schemas.openxmlformats.org/officeDocument/2006/relationships/slide" Target="slides/slide283.xml"/><Relationship Id="rId319" Type="http://schemas.openxmlformats.org/officeDocument/2006/relationships/slide" Target="slides/slide318.xml"/><Relationship Id="rId470" Type="http://schemas.openxmlformats.org/officeDocument/2006/relationships/tableStyles" Target="tableStyles.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330" Type="http://schemas.openxmlformats.org/officeDocument/2006/relationships/slide" Target="slides/slide329.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351" Type="http://schemas.openxmlformats.org/officeDocument/2006/relationships/slide" Target="slides/slide350.xml"/><Relationship Id="rId372" Type="http://schemas.openxmlformats.org/officeDocument/2006/relationships/slide" Target="slides/slide371.xml"/><Relationship Id="rId393" Type="http://schemas.openxmlformats.org/officeDocument/2006/relationships/slide" Target="slides/slide392.xml"/><Relationship Id="rId407" Type="http://schemas.openxmlformats.org/officeDocument/2006/relationships/slide" Target="slides/slide406.xml"/><Relationship Id="rId428" Type="http://schemas.openxmlformats.org/officeDocument/2006/relationships/slide" Target="slides/slide427.xml"/><Relationship Id="rId449" Type="http://schemas.openxmlformats.org/officeDocument/2006/relationships/slide" Target="slides/slide448.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slide" Target="slides/slide273.xml"/><Relationship Id="rId295" Type="http://schemas.openxmlformats.org/officeDocument/2006/relationships/slide" Target="slides/slide294.xml"/><Relationship Id="rId309" Type="http://schemas.openxmlformats.org/officeDocument/2006/relationships/slide" Target="slides/slide308.xml"/><Relationship Id="rId460" Type="http://schemas.openxmlformats.org/officeDocument/2006/relationships/slide" Target="slides/slide459.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320" Type="http://schemas.openxmlformats.org/officeDocument/2006/relationships/slide" Target="slides/slide319.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341" Type="http://schemas.openxmlformats.org/officeDocument/2006/relationships/slide" Target="slides/slide340.xml"/><Relationship Id="rId362" Type="http://schemas.openxmlformats.org/officeDocument/2006/relationships/slide" Target="slides/slide361.xml"/><Relationship Id="rId383" Type="http://schemas.openxmlformats.org/officeDocument/2006/relationships/slide" Target="slides/slide382.xml"/><Relationship Id="rId418" Type="http://schemas.openxmlformats.org/officeDocument/2006/relationships/slide" Target="slides/slide417.xml"/><Relationship Id="rId439" Type="http://schemas.openxmlformats.org/officeDocument/2006/relationships/slide" Target="slides/slide438.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285" Type="http://schemas.openxmlformats.org/officeDocument/2006/relationships/slide" Target="slides/slide284.xml"/><Relationship Id="rId450" Type="http://schemas.openxmlformats.org/officeDocument/2006/relationships/slide" Target="slides/slide449.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310" Type="http://schemas.openxmlformats.org/officeDocument/2006/relationships/slide" Target="slides/slide309.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331" Type="http://schemas.openxmlformats.org/officeDocument/2006/relationships/slide" Target="slides/slide330.xml"/><Relationship Id="rId352" Type="http://schemas.openxmlformats.org/officeDocument/2006/relationships/slide" Target="slides/slide351.xml"/><Relationship Id="rId373" Type="http://schemas.openxmlformats.org/officeDocument/2006/relationships/slide" Target="slides/slide372.xml"/><Relationship Id="rId394" Type="http://schemas.openxmlformats.org/officeDocument/2006/relationships/slide" Target="slides/slide393.xml"/><Relationship Id="rId408" Type="http://schemas.openxmlformats.org/officeDocument/2006/relationships/slide" Target="slides/slide407.xml"/><Relationship Id="rId429" Type="http://schemas.openxmlformats.org/officeDocument/2006/relationships/slide" Target="slides/slide428.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440" Type="http://schemas.openxmlformats.org/officeDocument/2006/relationships/slide" Target="slides/slide439.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296" Type="http://schemas.openxmlformats.org/officeDocument/2006/relationships/slide" Target="slides/slide295.xml"/><Relationship Id="rId300" Type="http://schemas.openxmlformats.org/officeDocument/2006/relationships/slide" Target="slides/slide299.xml"/><Relationship Id="rId461" Type="http://schemas.openxmlformats.org/officeDocument/2006/relationships/slide" Target="slides/slide460.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321" Type="http://schemas.openxmlformats.org/officeDocument/2006/relationships/slide" Target="slides/slide320.xml"/><Relationship Id="rId342" Type="http://schemas.openxmlformats.org/officeDocument/2006/relationships/slide" Target="slides/slide341.xml"/><Relationship Id="rId363" Type="http://schemas.openxmlformats.org/officeDocument/2006/relationships/slide" Target="slides/slide362.xml"/><Relationship Id="rId384" Type="http://schemas.openxmlformats.org/officeDocument/2006/relationships/slide" Target="slides/slide383.xml"/><Relationship Id="rId419" Type="http://schemas.openxmlformats.org/officeDocument/2006/relationships/slide" Target="slides/slide418.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430" Type="http://schemas.openxmlformats.org/officeDocument/2006/relationships/slide" Target="slides/slide429.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286" Type="http://schemas.openxmlformats.org/officeDocument/2006/relationships/slide" Target="slides/slide285.xml"/><Relationship Id="rId451" Type="http://schemas.openxmlformats.org/officeDocument/2006/relationships/slide" Target="slides/slide450.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311" Type="http://schemas.openxmlformats.org/officeDocument/2006/relationships/slide" Target="slides/slide310.xml"/><Relationship Id="rId332" Type="http://schemas.openxmlformats.org/officeDocument/2006/relationships/slide" Target="slides/slide331.xml"/><Relationship Id="rId353" Type="http://schemas.openxmlformats.org/officeDocument/2006/relationships/slide" Target="slides/slide352.xml"/><Relationship Id="rId374" Type="http://schemas.openxmlformats.org/officeDocument/2006/relationships/slide" Target="slides/slide373.xml"/><Relationship Id="rId395" Type="http://schemas.openxmlformats.org/officeDocument/2006/relationships/slide" Target="slides/slide394.xml"/><Relationship Id="rId409" Type="http://schemas.openxmlformats.org/officeDocument/2006/relationships/slide" Target="slides/slide408.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420" Type="http://schemas.openxmlformats.org/officeDocument/2006/relationships/slide" Target="slides/slide419.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276" Type="http://schemas.openxmlformats.org/officeDocument/2006/relationships/slide" Target="slides/slide275.xml"/><Relationship Id="rId297" Type="http://schemas.openxmlformats.org/officeDocument/2006/relationships/slide" Target="slides/slide296.xml"/><Relationship Id="rId441" Type="http://schemas.openxmlformats.org/officeDocument/2006/relationships/slide" Target="slides/slide440.xml"/><Relationship Id="rId462" Type="http://schemas.openxmlformats.org/officeDocument/2006/relationships/slide" Target="slides/slide461.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301" Type="http://schemas.openxmlformats.org/officeDocument/2006/relationships/slide" Target="slides/slide300.xml"/><Relationship Id="rId322" Type="http://schemas.openxmlformats.org/officeDocument/2006/relationships/slide" Target="slides/slide321.xml"/><Relationship Id="rId343" Type="http://schemas.openxmlformats.org/officeDocument/2006/relationships/slide" Target="slides/slide342.xml"/><Relationship Id="rId364" Type="http://schemas.openxmlformats.org/officeDocument/2006/relationships/slide" Target="slides/slide363.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385" Type="http://schemas.openxmlformats.org/officeDocument/2006/relationships/slide" Target="slides/slide384.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266" Type="http://schemas.openxmlformats.org/officeDocument/2006/relationships/slide" Target="slides/slide265.xml"/><Relationship Id="rId287" Type="http://schemas.openxmlformats.org/officeDocument/2006/relationships/slide" Target="slides/slide286.xml"/><Relationship Id="rId410" Type="http://schemas.openxmlformats.org/officeDocument/2006/relationships/slide" Target="slides/slide409.xml"/><Relationship Id="rId431" Type="http://schemas.openxmlformats.org/officeDocument/2006/relationships/slide" Target="slides/slide430.xml"/><Relationship Id="rId452" Type="http://schemas.openxmlformats.org/officeDocument/2006/relationships/slide" Target="slides/slide451.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312" Type="http://schemas.openxmlformats.org/officeDocument/2006/relationships/slide" Target="slides/slide311.xml"/><Relationship Id="rId333" Type="http://schemas.openxmlformats.org/officeDocument/2006/relationships/slide" Target="slides/slide332.xml"/><Relationship Id="rId354" Type="http://schemas.openxmlformats.org/officeDocument/2006/relationships/slide" Target="slides/slide353.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75" Type="http://schemas.openxmlformats.org/officeDocument/2006/relationships/slide" Target="slides/slide374.xml"/><Relationship Id="rId396" Type="http://schemas.openxmlformats.org/officeDocument/2006/relationships/slide" Target="slides/slide395.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256" Type="http://schemas.openxmlformats.org/officeDocument/2006/relationships/slide" Target="slides/slide255.xml"/><Relationship Id="rId277" Type="http://schemas.openxmlformats.org/officeDocument/2006/relationships/slide" Target="slides/slide276.xml"/><Relationship Id="rId298" Type="http://schemas.openxmlformats.org/officeDocument/2006/relationships/slide" Target="slides/slide297.xml"/><Relationship Id="rId400" Type="http://schemas.openxmlformats.org/officeDocument/2006/relationships/slide" Target="slides/slide399.xml"/><Relationship Id="rId421" Type="http://schemas.openxmlformats.org/officeDocument/2006/relationships/slide" Target="slides/slide420.xml"/><Relationship Id="rId442" Type="http://schemas.openxmlformats.org/officeDocument/2006/relationships/slide" Target="slides/slide441.xml"/><Relationship Id="rId463" Type="http://schemas.openxmlformats.org/officeDocument/2006/relationships/slide" Target="slides/slide462.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302" Type="http://schemas.openxmlformats.org/officeDocument/2006/relationships/slide" Target="slides/slide301.xml"/><Relationship Id="rId323" Type="http://schemas.openxmlformats.org/officeDocument/2006/relationships/slide" Target="slides/slide322.xml"/><Relationship Id="rId344" Type="http://schemas.openxmlformats.org/officeDocument/2006/relationships/slide" Target="slides/slide343.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365" Type="http://schemas.openxmlformats.org/officeDocument/2006/relationships/slide" Target="slides/slide364.xml"/><Relationship Id="rId386" Type="http://schemas.openxmlformats.org/officeDocument/2006/relationships/slide" Target="slides/slide385.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slide" Target="slides/slide287.xml"/><Relationship Id="rId411" Type="http://schemas.openxmlformats.org/officeDocument/2006/relationships/slide" Target="slides/slide410.xml"/><Relationship Id="rId432" Type="http://schemas.openxmlformats.org/officeDocument/2006/relationships/slide" Target="slides/slide431.xml"/><Relationship Id="rId453" Type="http://schemas.openxmlformats.org/officeDocument/2006/relationships/slide" Target="slides/slide452.xml"/><Relationship Id="rId106" Type="http://schemas.openxmlformats.org/officeDocument/2006/relationships/slide" Target="slides/slide105.xml"/><Relationship Id="rId127" Type="http://schemas.openxmlformats.org/officeDocument/2006/relationships/slide" Target="slides/slide126.xml"/><Relationship Id="rId313" Type="http://schemas.openxmlformats.org/officeDocument/2006/relationships/slide" Target="slides/slide312.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94" Type="http://schemas.openxmlformats.org/officeDocument/2006/relationships/slide" Target="slides/slide93.xml"/><Relationship Id="rId148" Type="http://schemas.openxmlformats.org/officeDocument/2006/relationships/slide" Target="slides/slide147.xml"/><Relationship Id="rId169" Type="http://schemas.openxmlformats.org/officeDocument/2006/relationships/slide" Target="slides/slide168.xml"/><Relationship Id="rId334" Type="http://schemas.openxmlformats.org/officeDocument/2006/relationships/slide" Target="slides/slide333.xml"/><Relationship Id="rId355" Type="http://schemas.openxmlformats.org/officeDocument/2006/relationships/slide" Target="slides/slide354.xml"/><Relationship Id="rId376" Type="http://schemas.openxmlformats.org/officeDocument/2006/relationships/slide" Target="slides/slide375.xml"/><Relationship Id="rId397" Type="http://schemas.openxmlformats.org/officeDocument/2006/relationships/slide" Target="slides/slide396.xml"/><Relationship Id="rId4" Type="http://schemas.openxmlformats.org/officeDocument/2006/relationships/slide" Target="slides/slide3.xml"/><Relationship Id="rId180" Type="http://schemas.openxmlformats.org/officeDocument/2006/relationships/slide" Target="slides/slide17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401" Type="http://schemas.openxmlformats.org/officeDocument/2006/relationships/slide" Target="slides/slide400.xml"/><Relationship Id="rId422" Type="http://schemas.openxmlformats.org/officeDocument/2006/relationships/slide" Target="slides/slide421.xml"/><Relationship Id="rId443" Type="http://schemas.openxmlformats.org/officeDocument/2006/relationships/slide" Target="slides/slide442.xml"/><Relationship Id="rId464" Type="http://schemas.openxmlformats.org/officeDocument/2006/relationships/notesMaster" Target="notesMasters/notesMaster1.xml"/><Relationship Id="rId303" Type="http://schemas.openxmlformats.org/officeDocument/2006/relationships/slide" Target="slides/slide302.xml"/><Relationship Id="rId42" Type="http://schemas.openxmlformats.org/officeDocument/2006/relationships/slide" Target="slides/slide41.xml"/><Relationship Id="rId84" Type="http://schemas.openxmlformats.org/officeDocument/2006/relationships/slide" Target="slides/slide83.xml"/><Relationship Id="rId138" Type="http://schemas.openxmlformats.org/officeDocument/2006/relationships/slide" Target="slides/slide137.xml"/><Relationship Id="rId345" Type="http://schemas.openxmlformats.org/officeDocument/2006/relationships/slide" Target="slides/slide344.xml"/><Relationship Id="rId387" Type="http://schemas.openxmlformats.org/officeDocument/2006/relationships/slide" Target="slides/slide386.xml"/><Relationship Id="rId191" Type="http://schemas.openxmlformats.org/officeDocument/2006/relationships/slide" Target="slides/slide190.xml"/><Relationship Id="rId205" Type="http://schemas.openxmlformats.org/officeDocument/2006/relationships/slide" Target="slides/slide204.xml"/><Relationship Id="rId247" Type="http://schemas.openxmlformats.org/officeDocument/2006/relationships/slide" Target="slides/slide246.xml"/><Relationship Id="rId412" Type="http://schemas.openxmlformats.org/officeDocument/2006/relationships/slide" Target="slides/slide411.xml"/><Relationship Id="rId107" Type="http://schemas.openxmlformats.org/officeDocument/2006/relationships/slide" Target="slides/slide106.xml"/><Relationship Id="rId289" Type="http://schemas.openxmlformats.org/officeDocument/2006/relationships/slide" Target="slides/slide288.xml"/><Relationship Id="rId454" Type="http://schemas.openxmlformats.org/officeDocument/2006/relationships/slide" Target="slides/slide453.xml"/><Relationship Id="rId11" Type="http://schemas.openxmlformats.org/officeDocument/2006/relationships/slide" Target="slides/slide10.xml"/><Relationship Id="rId53" Type="http://schemas.openxmlformats.org/officeDocument/2006/relationships/slide" Target="slides/slide52.xml"/><Relationship Id="rId149" Type="http://schemas.openxmlformats.org/officeDocument/2006/relationships/slide" Target="slides/slide148.xml"/><Relationship Id="rId314" Type="http://schemas.openxmlformats.org/officeDocument/2006/relationships/slide" Target="slides/slide313.xml"/><Relationship Id="rId356" Type="http://schemas.openxmlformats.org/officeDocument/2006/relationships/slide" Target="slides/slide355.xml"/><Relationship Id="rId398" Type="http://schemas.openxmlformats.org/officeDocument/2006/relationships/slide" Target="slides/slide397.xml"/><Relationship Id="rId95" Type="http://schemas.openxmlformats.org/officeDocument/2006/relationships/slide" Target="slides/slide94.xml"/><Relationship Id="rId160" Type="http://schemas.openxmlformats.org/officeDocument/2006/relationships/slide" Target="slides/slide159.xml"/><Relationship Id="rId216" Type="http://schemas.openxmlformats.org/officeDocument/2006/relationships/slide" Target="slides/slide215.xml"/><Relationship Id="rId423" Type="http://schemas.openxmlformats.org/officeDocument/2006/relationships/slide" Target="slides/slide422.xml"/><Relationship Id="rId258" Type="http://schemas.openxmlformats.org/officeDocument/2006/relationships/slide" Target="slides/slide257.xml"/><Relationship Id="rId465" Type="http://schemas.openxmlformats.org/officeDocument/2006/relationships/handoutMaster" Target="handoutMasters/handoutMaster1.xml"/><Relationship Id="rId22" Type="http://schemas.openxmlformats.org/officeDocument/2006/relationships/slide" Target="slides/slide21.xml"/><Relationship Id="rId64" Type="http://schemas.openxmlformats.org/officeDocument/2006/relationships/slide" Target="slides/slide63.xml"/><Relationship Id="rId118" Type="http://schemas.openxmlformats.org/officeDocument/2006/relationships/slide" Target="slides/slide117.xml"/><Relationship Id="rId325" Type="http://schemas.openxmlformats.org/officeDocument/2006/relationships/slide" Target="slides/slide324.xml"/><Relationship Id="rId367" Type="http://schemas.openxmlformats.org/officeDocument/2006/relationships/slide" Target="slides/slide366.xml"/><Relationship Id="rId171" Type="http://schemas.openxmlformats.org/officeDocument/2006/relationships/slide" Target="slides/slide170.xml"/><Relationship Id="rId227" Type="http://schemas.openxmlformats.org/officeDocument/2006/relationships/slide" Target="slides/slide226.xml"/><Relationship Id="rId269" Type="http://schemas.openxmlformats.org/officeDocument/2006/relationships/slide" Target="slides/slide268.xml"/><Relationship Id="rId434" Type="http://schemas.openxmlformats.org/officeDocument/2006/relationships/slide" Target="slides/slide433.xml"/><Relationship Id="rId33" Type="http://schemas.openxmlformats.org/officeDocument/2006/relationships/slide" Target="slides/slide32.xml"/><Relationship Id="rId129" Type="http://schemas.openxmlformats.org/officeDocument/2006/relationships/slide" Target="slides/slide128.xml"/><Relationship Id="rId280" Type="http://schemas.openxmlformats.org/officeDocument/2006/relationships/slide" Target="slides/slide279.xml"/><Relationship Id="rId336" Type="http://schemas.openxmlformats.org/officeDocument/2006/relationships/slide" Target="slides/slide335.xml"/><Relationship Id="rId75" Type="http://schemas.openxmlformats.org/officeDocument/2006/relationships/slide" Target="slides/slide74.xml"/><Relationship Id="rId140" Type="http://schemas.openxmlformats.org/officeDocument/2006/relationships/slide" Target="slides/slide139.xml"/><Relationship Id="rId182" Type="http://schemas.openxmlformats.org/officeDocument/2006/relationships/slide" Target="slides/slide181.xml"/><Relationship Id="rId378" Type="http://schemas.openxmlformats.org/officeDocument/2006/relationships/slide" Target="slides/slide377.xml"/><Relationship Id="rId403" Type="http://schemas.openxmlformats.org/officeDocument/2006/relationships/slide" Target="slides/slide402.xml"/><Relationship Id="rId6" Type="http://schemas.openxmlformats.org/officeDocument/2006/relationships/slide" Target="slides/slide5.xml"/><Relationship Id="rId238" Type="http://schemas.openxmlformats.org/officeDocument/2006/relationships/slide" Target="slides/slide237.xml"/><Relationship Id="rId445" Type="http://schemas.openxmlformats.org/officeDocument/2006/relationships/slide" Target="slides/slide444.xml"/><Relationship Id="rId291" Type="http://schemas.openxmlformats.org/officeDocument/2006/relationships/slide" Target="slides/slide290.xml"/><Relationship Id="rId305" Type="http://schemas.openxmlformats.org/officeDocument/2006/relationships/slide" Target="slides/slide304.xml"/><Relationship Id="rId347" Type="http://schemas.openxmlformats.org/officeDocument/2006/relationships/slide" Target="slides/slide346.xml"/><Relationship Id="rId44" Type="http://schemas.openxmlformats.org/officeDocument/2006/relationships/slide" Target="slides/slide43.xml"/><Relationship Id="rId86" Type="http://schemas.openxmlformats.org/officeDocument/2006/relationships/slide" Target="slides/slide85.xml"/><Relationship Id="rId151" Type="http://schemas.openxmlformats.org/officeDocument/2006/relationships/slide" Target="slides/slide150.xml"/><Relationship Id="rId389" Type="http://schemas.openxmlformats.org/officeDocument/2006/relationships/slide" Target="slides/slide388.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1-02-24T19:15:29.578" idx="5">
    <p:pos x="7456" y="158"/>
    <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5BB56C-4931-4118-B3F5-299378C19C45}" type="datetimeFigureOut">
              <a:rPr lang="zh-CN" altLang="en-US" smtClean="0"/>
              <a:pPr/>
              <a:t>2021/9/23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2021/9/23</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145</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0030101010101" pitchFamily="49" charset="-122"/>
              <a:ea typeface="黑体" panose="0201060003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2422948"/>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1948656"/>
            <a:ext cx="12193201" cy="861775"/>
          </a:xfrm>
          <a:prstGeom prst="rect">
            <a:avLst/>
          </a:prstGeom>
        </p:spPr>
        <p:txBody>
          <a:bodyPr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2021/9/23</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680" y="2174875"/>
            <a:ext cx="5857240" cy="2237105"/>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251460" y="2952115"/>
            <a:ext cx="7757795" cy="682625"/>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0030101010101" pitchFamily="49" charset="-122"/>
              <a:ea typeface="黑体" panose="0201060003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4.xml"/></Relationships>
</file>

<file path=ppt/slides/_rels/slide10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0.xml"/></Relationships>
</file>

<file path=ppt/slides/_rels/slide10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8.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9.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5.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2.xml"/></Relationships>
</file>

<file path=ppt/slides/_rels/slide11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3.xml"/></Relationships>
</file>

<file path=ppt/slides/_rels/slide11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4.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6.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5.xml"/></Relationships>
</file>

<file path=ppt/slides/_rels/slide122.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6.xml"/></Relationships>
</file>

<file path=ppt/slides/_rels/slide12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7.xml"/></Relationships>
</file>

<file path=ppt/slides/_rels/slide124.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8.xml"/></Relationships>
</file>

<file path=ppt/slides/_rels/slide12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9.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0.xml"/></Relationships>
</file>

<file path=ppt/slides/_rels/slide13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1.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2.xml"/></Relationships>
</file>

<file path=ppt/slides/_rels/slide142.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3.xml"/></Relationships>
</file>

<file path=ppt/slides/_rels/slide14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4.xml"/></Relationships>
</file>

<file path=ppt/slides/_rels/slide144.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5.xml"/></Relationships>
</file>

<file path=ppt/slides/_rels/slide14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9.xml"/><Relationship Id="rId1" Type="http://schemas.openxmlformats.org/officeDocument/2006/relationships/tags" Target="../tags/tag26.xml"/></Relationships>
</file>

<file path=ppt/slides/_rels/slide14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7.xml"/></Relationships>
</file>

<file path=ppt/slides/_rels/slide14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8.xml"/></Relationships>
</file>

<file path=ppt/slides/_rels/slide14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9.xml"/></Relationships>
</file>

<file path=ppt/slides/_rels/slide149.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3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31.xml"/></Relationships>
</file>

<file path=ppt/slides/_rels/slide16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32.xml"/></Relationships>
</file>

<file path=ppt/slides/_rels/slide169.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3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34.xml"/></Relationships>
</file>

<file path=ppt/slides/_rels/slide184.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35.xml"/></Relationships>
</file>

<file path=ppt/slides/_rels/slide18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36.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37.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38.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39.xml"/></Relationships>
</file>

<file path=ppt/slides/_rels/slide23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40.xml"/></Relationships>
</file>

<file path=ppt/slides/_rels/slide232.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41.xml"/></Relationships>
</file>

<file path=ppt/slides/_rels/slide23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42.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43.xml"/></Relationships>
</file>

<file path=ppt/slides/_rels/slide25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44.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45.xml"/></Relationships>
</file>

<file path=ppt/slides/_rels/slide27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46.xml"/></Relationships>
</file>

<file path=ppt/slides/_rels/slide27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47.xml"/></Relationships>
</file>

<file path=ppt/slides/_rels/slide27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48.xml"/></Relationships>
</file>

<file path=ppt/slides/_rels/slide304.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49.xml"/></Relationships>
</file>

<file path=ppt/slides/_rels/slide30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19.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5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51.xml"/></Relationships>
</file>

<file path=ppt/slides/_rels/slide3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52.xml"/></Relationships>
</file>

<file path=ppt/slides/_rels/slide33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5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53.xml"/></Relationships>
</file>

<file path=ppt/slides/_rels/slide35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54.xml"/></Relationships>
</file>

<file path=ppt/slides/_rels/slide352.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55.xml"/></Relationships>
</file>

<file path=ppt/slides/_rels/slide35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56.xml"/></Relationships>
</file>

<file path=ppt/slides/_rels/slide354.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57.xml"/></Relationships>
</file>

<file path=ppt/slides/_rels/slide35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58.xml"/></Relationships>
</file>

<file path=ppt/slides/_rels/slide35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59.xml"/></Relationships>
</file>

<file path=ppt/slides/_rels/slide35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60.xml"/></Relationships>
</file>

<file path=ppt/slides/_rels/slide35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5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7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8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8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8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8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8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8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8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8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8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8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9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9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61.xml"/></Relationships>
</file>

<file path=ppt/slides/_rels/slide3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9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9.xml"/></Relationships>
</file>

<file path=ppt/slides/_rels/slide39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9.xml"/></Relationships>
</file>

<file path=ppt/slides/_rels/slide39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9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9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9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0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0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0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0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0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0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0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0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0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0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1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62.xml"/></Relationships>
</file>

<file path=ppt/slides/_rels/slide4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1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63.xml"/></Relationships>
</file>

<file path=ppt/slides/_rels/slide4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3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3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3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3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3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3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3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3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4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4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4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4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4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4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4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4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4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4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5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5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5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5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5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5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5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5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5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5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6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6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6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7.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8.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9.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 </a:t>
            </a:r>
            <a:r>
              <a:rPr lang="zh-CN" sz="3600" dirty="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考情解读</a:t>
            </a:r>
          </a:p>
        </p:txBody>
      </p:sp>
      <p:graphicFrame>
        <p:nvGraphicFramePr>
          <p:cNvPr id="2" name="表格 1"/>
          <p:cNvGraphicFramePr/>
          <p:nvPr>
            <p:custDataLst>
              <p:tags r:id="rId1"/>
            </p:custDataLst>
          </p:nvPr>
        </p:nvGraphicFramePr>
        <p:xfrm>
          <a:off x="208915" y="911225"/>
          <a:ext cx="11807190" cy="5760720"/>
        </p:xfrm>
        <a:graphic>
          <a:graphicData uri="http://schemas.openxmlformats.org/drawingml/2006/table">
            <a:tbl>
              <a:tblPr firstRow="1" bandRow="1">
                <a:tableStyleId>{5940675A-B579-460E-94D1-54222C63F5DA}</a:tableStyleId>
              </a:tblPr>
              <a:tblGrid>
                <a:gridCol w="1181100"/>
                <a:gridCol w="10626090"/>
              </a:tblGrid>
              <a:tr h="5547360">
                <a:tc>
                  <a:txBody>
                    <a:bodyPr/>
                    <a:lstStyle/>
                    <a:p>
                      <a:pPr indent="0" algn="l" fontAlgn="auto">
                        <a:lnSpc>
                          <a:spcPct val="150000"/>
                        </a:lnSpc>
                        <a:buNone/>
                      </a:pPr>
                      <a:r>
                        <a:rPr lang="zh-CN" altLang="en-US" sz="2800" b="1">
                          <a:solidFill>
                            <a:srgbClr val="000000"/>
                          </a:solidFill>
                          <a:latin typeface="微软雅黑" panose="020B0503020204020204" charset="-122"/>
                          <a:ea typeface="微软雅黑" panose="020B0503020204020204" charset="-122"/>
                          <a:cs typeface="NEU-BZ-S92" charset="0"/>
                        </a:rPr>
                        <a:t>命题分析预测</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l" fontAlgn="auto">
                        <a:lnSpc>
                          <a:spcPct val="150000"/>
                        </a:lnSpc>
                        <a:buNone/>
                      </a:pPr>
                      <a:r>
                        <a:rPr lang="en-US" altLang="en-US" sz="2800">
                          <a:solidFill>
                            <a:srgbClr val="000000"/>
                          </a:solidFill>
                          <a:latin typeface="微软雅黑" panose="020B0503020204020204" charset="-122"/>
                          <a:ea typeface="微软雅黑" panose="020B0503020204020204" charset="-122"/>
                          <a:cs typeface="NEU-BZ-S92" charset="0"/>
                          <a:sym typeface="+mn-ea"/>
                        </a:rPr>
                        <a:t>1.选材特点:①精选中外小说中的名家名作,如2020年全国卷Ⅰ选用了海明威的《越野滑雪》、2019年全国卷Ⅰ选用了鲁迅的《理水(节选)》,2019年全国卷Ⅱ选用了莫泊桑的《小步舞》等。②文本体裁稳定,脉络清晰。文本体裁以短篇小说为主,也会有长篇小说节选。③选材趋向对人生、社会的思考。如2020年全国卷Ⅰ的选材对滑雪的精彩描述和对主人公细微的心理描写,引导考生突破传统阅读惯性,与作品对话,产生情感共鸣。2020年全国卷Ⅱ的选材刻画普通匠人老董高超的修书技艺,以及其对职业道德的坚守,彰显“匠人精神”。</a:t>
                      </a:r>
                    </a:p>
                    <a:p>
                      <a:pPr indent="0" algn="l" fontAlgn="auto">
                        <a:lnSpc>
                          <a:spcPct val="150000"/>
                        </a:lnSpc>
                        <a:buNone/>
                      </a:pPr>
                      <a:r>
                        <a:rPr lang="en-US" altLang="en-US" sz="2800">
                          <a:solidFill>
                            <a:srgbClr val="000000"/>
                          </a:solidFill>
                          <a:latin typeface="微软雅黑" panose="020B0503020204020204" charset="-122"/>
                          <a:ea typeface="微软雅黑" panose="020B0503020204020204" charset="-122"/>
                          <a:cs typeface="NEU-BZ-S92" charset="0"/>
                          <a:sym typeface="+mn-ea"/>
                        </a:rPr>
                        <a:t>2.考查内容:①题目围绕小说“三要素”(人物、情节、环境)和主题设</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1"/>
                    </a:solid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33425" y="288925"/>
            <a:ext cx="10865485" cy="203009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考向</a:t>
            </a:r>
            <a:r>
              <a:rPr lang="en-US" altLang="zh-CN" sz="2800" b="1">
                <a:latin typeface="微软雅黑" panose="020B0503020204020204" charset="-122"/>
                <a:ea typeface="微软雅黑" panose="020B0503020204020204" charset="-122"/>
                <a:cs typeface="微软雅黑" panose="020B0503020204020204" charset="-122"/>
              </a:rPr>
              <a:t>3    分析塑造形象的手法</a:t>
            </a:r>
          </a:p>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必备知识</a:t>
            </a:r>
          </a:p>
          <a:p>
            <a:pPr algn="ct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刻画人物形象的手法</a:t>
            </a:r>
          </a:p>
        </p:txBody>
      </p:sp>
      <p:graphicFrame>
        <p:nvGraphicFramePr>
          <p:cNvPr id="3" name="表格 2"/>
          <p:cNvGraphicFramePr/>
          <p:nvPr>
            <p:custDataLst>
              <p:tags r:id="rId1"/>
            </p:custDataLst>
          </p:nvPr>
        </p:nvGraphicFramePr>
        <p:xfrm>
          <a:off x="760730" y="2625090"/>
          <a:ext cx="10791825" cy="4006850"/>
        </p:xfrm>
        <a:graphic>
          <a:graphicData uri="http://schemas.openxmlformats.org/drawingml/2006/table">
            <a:tbl>
              <a:tblPr firstRow="1" bandRow="1">
                <a:tableStyleId>{5940675A-B579-460E-94D1-54222C63F5DA}</a:tableStyleId>
              </a:tblPr>
              <a:tblGrid>
                <a:gridCol w="1227455"/>
                <a:gridCol w="1873250"/>
                <a:gridCol w="7691120"/>
              </a:tblGrid>
              <a:tr h="575945">
                <a:tc gridSpan="2">
                  <a:txBody>
                    <a:bodyPr/>
                    <a:lstStyle/>
                    <a:p>
                      <a:pPr indent="0" algn="ctr">
                        <a:buNone/>
                      </a:pPr>
                      <a:r>
                        <a:rPr lang="en-US" sz="2800" b="1">
                          <a:solidFill>
                            <a:srgbClr val="000000"/>
                          </a:solidFill>
                          <a:latin typeface="微软雅黑" panose="020B0503020204020204" charset="-122"/>
                          <a:ea typeface="微软雅黑" panose="020B0503020204020204" charset="-122"/>
                          <a:cs typeface="NEU-BZ-S92" charset="0"/>
                        </a:rPr>
                        <a:t>人物描写</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a:buNone/>
                      </a:pPr>
                      <a:r>
                        <a:rPr lang="en-US" sz="2800" b="1">
                          <a:solidFill>
                            <a:srgbClr val="000000"/>
                          </a:solidFill>
                          <a:latin typeface="微软雅黑" panose="020B0503020204020204" charset="-122"/>
                          <a:ea typeface="微软雅黑" panose="020B0503020204020204" charset="-122"/>
                          <a:cs typeface="NEU-BZ-S92" charset="0"/>
                        </a:rPr>
                        <a:t>作用</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1461770">
                <a:tc rowSpan="2">
                  <a:txBody>
                    <a:bodyPr/>
                    <a:lstStyle/>
                    <a:p>
                      <a:pPr indent="0" algn="ctr" fontAlgn="auto">
                        <a:lnSpc>
                          <a:spcPct val="150000"/>
                        </a:lnSpc>
                        <a:buNone/>
                      </a:pP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algn="l"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直接描写(正面描写)</a:t>
                      </a:r>
                    </a:p>
                    <a:p>
                      <a:pPr indent="0" fontAlgn="auto">
                        <a:lnSpc>
                          <a:spcPct val="150000"/>
                        </a:lnSpc>
                        <a:buNone/>
                      </a:pPr>
                      <a:r>
                        <a:rPr lang="en-US" altLang="zh-CN" sz="2800" b="0">
                          <a:solidFill>
                            <a:srgbClr val="000000"/>
                          </a:solidFill>
                          <a:latin typeface="微软雅黑" panose="020B0503020204020204" charset="-122"/>
                          <a:ea typeface="微软雅黑" panose="020B0503020204020204" charset="-122"/>
                        </a:rPr>
                        <a:t> </a:t>
                      </a:r>
                      <a:endParaRPr 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肖像、神态、动作描写</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更好地展现人物的内心及性格特征。</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69135">
                <a:tc vMerge="1">
                  <a:txBody>
                    <a:bodyPr/>
                    <a:lstStyle/>
                    <a:p>
                      <a:endParaRPr lang="zh-CN"/>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语言描写</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①刻画人物性格,反映人物心理活动,推动故事情节的发展。②描摹人物的语言特点,使形象刻画得栩栩如生、跃然纸上。</a:t>
                      </a:r>
                      <a:endParaRPr lang="en-US" altLang="en-US" sz="2800" b="0" i="1">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2575" y="165735"/>
            <a:ext cx="11643360" cy="737235"/>
          </a:xfrm>
          <a:prstGeom prst="rect">
            <a:avLst/>
          </a:prstGeom>
          <a:noFill/>
        </p:spPr>
        <p:txBody>
          <a:bodyPr wrap="square" rtlCol="0">
            <a:spAutoFit/>
          </a:bodyPr>
          <a:lstStyle/>
          <a:p>
            <a:pPr algn="r" fontAlgn="auto">
              <a:lnSpc>
                <a:spcPct val="150000"/>
              </a:lnSpc>
            </a:pPr>
            <a:r>
              <a:rPr lang="zh-CN" sz="2800">
                <a:latin typeface="微软雅黑" panose="020B0503020204020204" charset="-122"/>
                <a:ea typeface="微软雅黑" panose="020B0503020204020204" charset="-122"/>
                <a:cs typeface="微软雅黑" panose="020B0503020204020204" charset="-122"/>
              </a:rPr>
              <a:t>续表</a:t>
            </a:r>
          </a:p>
        </p:txBody>
      </p:sp>
      <p:graphicFrame>
        <p:nvGraphicFramePr>
          <p:cNvPr id="3" name="表格 2"/>
          <p:cNvGraphicFramePr/>
          <p:nvPr>
            <p:custDataLst>
              <p:tags r:id="rId1"/>
            </p:custDataLst>
          </p:nvPr>
        </p:nvGraphicFramePr>
        <p:xfrm>
          <a:off x="295275" y="899160"/>
          <a:ext cx="11595100" cy="5786120"/>
        </p:xfrm>
        <a:graphic>
          <a:graphicData uri="http://schemas.openxmlformats.org/drawingml/2006/table">
            <a:tbl>
              <a:tblPr firstRow="1" bandRow="1">
                <a:tableStyleId>{5940675A-B579-460E-94D1-54222C63F5DA}</a:tableStyleId>
              </a:tblPr>
              <a:tblGrid>
                <a:gridCol w="1941830"/>
                <a:gridCol w="1478915"/>
                <a:gridCol w="8174355"/>
              </a:tblGrid>
              <a:tr h="426720">
                <a:tc gridSpan="2">
                  <a:txBody>
                    <a:bodyPr/>
                    <a:lstStyle/>
                    <a:p>
                      <a:pPr indent="0" algn="ctr">
                        <a:buNone/>
                      </a:pPr>
                      <a:r>
                        <a:rPr lang="en-US" sz="2800" b="1">
                          <a:solidFill>
                            <a:srgbClr val="000000"/>
                          </a:solidFill>
                          <a:latin typeface="微软雅黑" panose="020B0503020204020204" charset="-122"/>
                          <a:ea typeface="微软雅黑" panose="020B0503020204020204" charset="-122"/>
                          <a:cs typeface="NEU-BZ-S92" charset="0"/>
                        </a:rPr>
                        <a:t>人物描写</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h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800" b="1">
                          <a:solidFill>
                            <a:srgbClr val="000000"/>
                          </a:solidFill>
                          <a:latin typeface="微软雅黑" panose="020B0503020204020204" charset="-122"/>
                          <a:ea typeface="微软雅黑" panose="020B0503020204020204" charset="-122"/>
                          <a:cs typeface="NEU-BZ-S92" charset="0"/>
                          <a:sym typeface="+mn-ea"/>
                        </a:rPr>
                        <a:t>作用</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1518920">
                <a:tc>
                  <a:txBody>
                    <a:bodyPr/>
                    <a:lstStyle/>
                    <a:p>
                      <a:pPr indent="0" algn="l" fontAlgn="auto">
                        <a:lnSpc>
                          <a:spcPct val="150000"/>
                        </a:lnSpc>
                        <a:buNone/>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直接描写(正面描写)</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altLang="en-US" sz="2800" b="0">
                          <a:solidFill>
                            <a:srgbClr val="000000"/>
                          </a:solidFill>
                          <a:latin typeface="微软雅黑" panose="020B0503020204020204" charset="-122"/>
                          <a:ea typeface="微软雅黑" panose="020B0503020204020204" charset="-122"/>
                          <a:cs typeface="NEU-BZ-S92" charset="0"/>
                        </a:rPr>
                        <a:t>心理描写</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altLang="en-US" sz="2800" b="0">
                          <a:solidFill>
                            <a:srgbClr val="000000"/>
                          </a:solidFill>
                          <a:latin typeface="微软雅黑" panose="020B0503020204020204" charset="-122"/>
                          <a:ea typeface="微软雅黑" panose="020B0503020204020204" charset="-122"/>
                          <a:cs typeface="微软雅黑" panose="020B0503020204020204" charset="-122"/>
                        </a:rPr>
                        <a:t>直接表现人物思想和内在感情(矛盾、焦虑、担心、喜悦、兴奋等),表现人物的思想品质,推动情节发展。</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80160">
                <a:tc rowSpan="3">
                  <a:txBody>
                    <a:bodyPr/>
                    <a:lstStyle/>
                    <a:p>
                      <a:pPr indent="0" algn="l" fontAlgn="auto">
                        <a:lnSpc>
                          <a:spcPct val="150000"/>
                        </a:lnSpc>
                        <a:buNone/>
                      </a:pP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algn="l"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间接描写(侧面描写)</a:t>
                      </a:r>
                    </a:p>
                    <a:p>
                      <a:pPr indent="0" fontAlgn="auto">
                        <a:lnSpc>
                          <a:spcPct val="150000"/>
                        </a:lnSpc>
                        <a:buNone/>
                      </a:pPr>
                      <a:r>
                        <a:rPr lang="en-US" altLang="zh-CN" sz="2800" b="0">
                          <a:solidFill>
                            <a:srgbClr val="000000"/>
                          </a:solidFill>
                          <a:latin typeface="微软雅黑" panose="020B0503020204020204" charset="-122"/>
                          <a:ea typeface="微软雅黑" panose="020B0503020204020204" charset="-122"/>
                        </a:rPr>
                        <a:t> </a:t>
                      </a:r>
                    </a:p>
                    <a:p>
                      <a:pPr indent="0" fontAlgn="auto">
                        <a:lnSpc>
                          <a:spcPct val="150000"/>
                        </a:lnSpc>
                        <a:buNone/>
                      </a:pPr>
                      <a:r>
                        <a:rPr lang="en-US" altLang="zh-CN" sz="2800" b="0">
                          <a:solidFill>
                            <a:srgbClr val="000000"/>
                          </a:solidFill>
                          <a:latin typeface="微软雅黑" panose="020B0503020204020204" charset="-122"/>
                          <a:ea typeface="微软雅黑" panose="020B0503020204020204" charset="-122"/>
                        </a:rPr>
                        <a:t> </a:t>
                      </a:r>
                      <a:endParaRPr 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借助次要人物烘托</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突出主要人物的性格特点;更好地表现作品的主题。</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80160">
                <a:tc vMerge="1">
                  <a:txBody>
                    <a:bodyPr/>
                    <a:lstStyle/>
                    <a:p>
                      <a:endParaRPr lang="zh-CN"/>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借助物象烘托</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引发读者的联想、想象,含蓄曲折地表现人物形象。</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80160">
                <a:tc vMerge="1">
                  <a:txBody>
                    <a:bodyPr/>
                    <a:lstStyle/>
                    <a:p>
                      <a:endParaRPr lang="zh-CN"/>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借助环境烘托</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突出人物特点,突出人物性格品质。</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2575" y="234950"/>
            <a:ext cx="11537315" cy="655447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典例</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6</a:t>
            </a:r>
            <a:r>
              <a:rPr sz="2800">
                <a:latin typeface="微软雅黑" panose="020B0503020204020204" charset="-122"/>
                <a:ea typeface="微软雅黑" panose="020B0503020204020204" charset="-122"/>
                <a:cs typeface="微软雅黑" panose="020B0503020204020204" charset="-122"/>
              </a:rPr>
              <a:t>[2019全国卷Ⅱ,8,6分]阅读下面的文字,完成题目。</a:t>
            </a:r>
          </a:p>
          <a:p>
            <a:pPr algn="ctr" fontAlgn="auto">
              <a:lnSpc>
                <a:spcPct val="150000"/>
              </a:lnSpc>
            </a:pPr>
            <a:r>
              <a:rPr sz="2800" b="1">
                <a:latin typeface="微软雅黑" panose="020B0503020204020204" charset="-122"/>
                <a:ea typeface="微软雅黑" panose="020B0503020204020204" charset="-122"/>
                <a:cs typeface="微软雅黑" panose="020B0503020204020204" charset="-122"/>
              </a:rPr>
              <a:t>小　步　舞</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[法]莫泊桑</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大灾大难不会让我悲伤。我目睹过战争,人类的残酷暴行令我们发出恐惧和愤怒的呐喊,但绝不会令我们像看到某些让人感伤的小事那样背上起鸡皮疙瘩。有那么两三件事至今清晰地呈现在我眼前,它们像针扎似的,在我的内心深处留下又细又长的创伤。我就跟您讲讲其中的一件吧。</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那时我还年轻,有点多愁善感,不太喜欢喧闹。我最喜爱的享受之一,就是早上独自一人在卢森堡公园的苗圃里散步。</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这是一座似乎被人遗忘的上个世纪的花园,一座像老妇人的温柔微笑</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1935" y="234950"/>
            <a:ext cx="11577955" cy="655447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rPr>
              <a:t>一样依然美丽的花园。绿篱隔出一条条狭窄、规整的小径,显得非常幽静。在这迷人的小树林里,有一个角落完全被蜜蜂占据。它们的小窝坐落在木板上,朝着太阳打开顶针般大的小门。走在小路上,随时都能看到嗡嗡叫的金黄色的蜜蜂,它们是这片和平地带真正的主人,清幽小径上真正的漫步者。</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我不久就发现,经常到这里来的不只我一人。我有时也会迎面遇上一个小老头儿。</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他穿一双带银扣的皮鞋、一条带遮门襟的短套裤和一件棕褐色的长礼服,戴一顶长绒毛宽檐的怪诞的灰礼帽,想必是太古年代的古董。</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他长得很瘦,几乎是皮包骨头;他爱做鬼脸,也常带微笑。他手里总拿着一根金镶头的华丽的手杖,这手杖对他来说一定有着某种不同寻常的纪</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1935" y="234950"/>
            <a:ext cx="11577955" cy="655447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rPr>
              <a:t>念意义。</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这老人起初让我感到怪怪的,后来却引起我莫大的兴趣。</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一个早晨,他以为周围没有人,便做起一连串奇怪的动作来:先是几个小步跳跃,继而行了个屈膝礼,接着用他那细长的腿来了个还算利落的击脚跳,然后开始优雅地旋转,把他那木偶似的身体扭来绞去,动人而又可笑地向空中频频点头致意。他是在跳舞呀!</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跳完舞,他又继续散起步来。</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我注意到,他每天上午都要重复一遍这套动作。</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我想和他谈一谈。于是有一天,在向他致礼以后,我开口说:</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“今天天气真好啊,先生。”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1935" y="234950"/>
            <a:ext cx="11577955" cy="655447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他也鞠了个躬:</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“是呀,先生,真是和从前的天气一样。”</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一个星期以后,我们已经成了朋友,我也知道了他的身世。在国王路易十五时代,他曾是歌剧院的舞蹈教师。他那根漂亮的手杖就是德·克莱蒙伯爵送的一件礼物。一跟他说起舞蹈,他就絮叨个没完没了。</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有一天,他很知心地跟我说:</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先生,我妻子叫拉·卡斯特利。如果您乐意,我可以介绍您认识她,不过她要到下午才上这儿来。这个花园,就是我们的欢乐,我们的生命。过去给我们留下的只有这个了。如果没有它,我们简直就不能再活下去。我妻子和我,我们整个下午都是在这儿过的。只是我上午就来,因为我起得早。”</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1935" y="234950"/>
            <a:ext cx="11577955" cy="655447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我一吃完午饭就立刻回到公园。不一会儿,我就远远望见我的朋友,彬彬有礼地让一位穿黑衣服的矮小的老妇人挽着胳膊。她就是拉·卡斯特利,曾经深受那整个风流时代宠爱的伟大舞蹈家。</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我们在一张石头长凳上坐下。那是五月。阵阵花香在洁净的小径上飘溢;温暖的太阳透过树叶在我们身上撒下大片大片的亮光。拉·卡斯特利的黑色连衣裙仿佛整个儿浸润在春晖里。</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“请您给我解释一下,小步舞是怎么回事,好吗?”我对老舞蹈师说。</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他意外得打了个哆嗦。</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“先生,它是舞蹈中的王后,王后们的舞蹈。您懂吗?自从没有了国王,也就没有了小步舞。”</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1935" y="234950"/>
            <a:ext cx="11744325" cy="655447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他开始用夸张的文体发表起对小步舞的赞词来。可惜我一点儿也没听懂。</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突然,他朝一直保持沉默和严肃的老伴转过身去:</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“艾丽丝,让我们跳给这位看看什么是小步舞,你乐意吗?”</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于是我看见了一件令我永生难忘的事。</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他们时而前进,时而后退,像孩子似的装腔作势,弯腰施礼,活像两个跳舞的老木偶,只是驱动这对木偶的机械,已经有点儿损坏了。</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我望着他们,一股难以言表的感伤激动着我的灵魂。我仿佛看到一次既可悲又可笑的幽灵现身,看到一个时代已经过时的幻影。</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他们突然停了下来,面对面伫立了几秒钟,忽然出人意料地相拥着哭起来。</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31165" y="1158875"/>
            <a:ext cx="11388725" cy="332295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三天以后,我动身去外省了。我从此再也没有见到过他们。当我两年后重返巴黎的时候,那片苗圃已被铲平。没有了心爱的过去时代的花园,没有了它旧时的气息和小树林的通幽曲径,他们怎样了呢?</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对他们的回忆一直萦绕着我,像一道伤痕留在我的心头。</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rPr>
              <a:t>(张英伦译,有删改)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20115" y="1731010"/>
            <a:ext cx="10104120" cy="138366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请以老舞蹈师形象为例,谈谈小说塑造人物形象时运用了哪些表现手法。</a:t>
            </a:r>
          </a:p>
        </p:txBody>
      </p:sp>
      <p:cxnSp>
        <p:nvCxnSpPr>
          <p:cNvPr id="2" name="直接连接符 1"/>
          <p:cNvCxnSpPr/>
          <p:nvPr/>
        </p:nvCxnSpPr>
        <p:spPr>
          <a:xfrm flipV="1">
            <a:off x="786130" y="4881245"/>
            <a:ext cx="10266045" cy="26035"/>
          </a:xfrm>
          <a:prstGeom prst="line">
            <a:avLst/>
          </a:prstGeom>
        </p:spPr>
        <p:style>
          <a:lnRef idx="2">
            <a:schemeClr val="dk1"/>
          </a:lnRef>
          <a:fillRef idx="0">
            <a:schemeClr val="dk1"/>
          </a:fillRef>
          <a:effectRef idx="1">
            <a:schemeClr val="dk1"/>
          </a:effectRef>
          <a:fontRef idx="minor">
            <a:schemeClr val="tx1"/>
          </a:fontRef>
        </p:style>
      </p:cxnSp>
      <p:cxnSp>
        <p:nvCxnSpPr>
          <p:cNvPr id="5" name="直接连接符 4"/>
          <p:cNvCxnSpPr/>
          <p:nvPr/>
        </p:nvCxnSpPr>
        <p:spPr>
          <a:xfrm>
            <a:off x="800100" y="3884295"/>
            <a:ext cx="10224135" cy="2286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 </a:t>
            </a:r>
            <a:r>
              <a:rPr lang="zh-CN" sz="3600" dirty="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考情解读</a:t>
            </a:r>
          </a:p>
        </p:txBody>
      </p:sp>
      <p:graphicFrame>
        <p:nvGraphicFramePr>
          <p:cNvPr id="2" name="表格 1"/>
          <p:cNvGraphicFramePr/>
          <p:nvPr>
            <p:custDataLst>
              <p:tags r:id="rId1"/>
            </p:custDataLst>
          </p:nvPr>
        </p:nvGraphicFramePr>
        <p:xfrm>
          <a:off x="208915" y="911225"/>
          <a:ext cx="11807190" cy="5547360"/>
        </p:xfrm>
        <a:graphic>
          <a:graphicData uri="http://schemas.openxmlformats.org/drawingml/2006/table">
            <a:tbl>
              <a:tblPr firstRow="1" bandRow="1">
                <a:tableStyleId>{5940675A-B579-460E-94D1-54222C63F5DA}</a:tableStyleId>
              </a:tblPr>
              <a:tblGrid>
                <a:gridCol w="1181100"/>
                <a:gridCol w="10626090"/>
              </a:tblGrid>
              <a:tr h="5547360">
                <a:tc>
                  <a:txBody>
                    <a:bodyPr/>
                    <a:lstStyle/>
                    <a:p>
                      <a:pPr indent="0" algn="l" fontAlgn="auto">
                        <a:lnSpc>
                          <a:spcPct val="130000"/>
                        </a:lnSpc>
                        <a:buNone/>
                      </a:pPr>
                      <a:r>
                        <a:rPr lang="zh-CN" altLang="en-US" sz="2800" b="1">
                          <a:solidFill>
                            <a:srgbClr val="000000"/>
                          </a:solidFill>
                          <a:latin typeface="微软雅黑" panose="020B0503020204020204" charset="-122"/>
                          <a:ea typeface="微软雅黑" panose="020B0503020204020204" charset="-122"/>
                          <a:cs typeface="NEU-BZ-S92" charset="0"/>
                        </a:rPr>
                        <a:t>命题分析预测</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l" fontAlgn="auto">
                        <a:lnSpc>
                          <a:spcPct val="130000"/>
                        </a:lnSpc>
                        <a:buNone/>
                      </a:pPr>
                      <a:r>
                        <a:rPr lang="en-US" altLang="en-US" sz="2800">
                          <a:solidFill>
                            <a:srgbClr val="000000"/>
                          </a:solidFill>
                          <a:latin typeface="微软雅黑" panose="020B0503020204020204" charset="-122"/>
                          <a:ea typeface="微软雅黑" panose="020B0503020204020204" charset="-122"/>
                          <a:cs typeface="NEU-BZ-S92" charset="0"/>
                          <a:sym typeface="+mn-ea"/>
                        </a:rPr>
                        <a:t>置。高考重点考查考生对人物性格、形象的综合分析的能力,鉴赏情节和语句意蕴的能力等。②试题具有综合性特点,善于调动情境设题。如2020年全国卷Ⅰ第9题要求考生借用海明威的“冰山”理论来分析小说的情节安排及其效果。③命题指向清晰。题目的设问方式一般比较具体,紧扣文本。④考查内容更细致。2020年海南卷设置两道选择题,分别考查理解文本内容和分析鉴赏艺术特色,注重对细节的考查。</a:t>
                      </a:r>
                    </a:p>
                    <a:p>
                      <a:pPr indent="0" algn="l" fontAlgn="auto">
                        <a:lnSpc>
                          <a:spcPct val="130000"/>
                        </a:lnSpc>
                        <a:buNone/>
                      </a:pPr>
                      <a:r>
                        <a:rPr lang="en-US" altLang="en-US" sz="2800">
                          <a:solidFill>
                            <a:srgbClr val="000000"/>
                          </a:solidFill>
                          <a:latin typeface="微软雅黑" panose="020B0503020204020204" charset="-122"/>
                          <a:ea typeface="微软雅黑" panose="020B0503020204020204" charset="-122"/>
                          <a:cs typeface="NEU-BZ-S92" charset="0"/>
                        </a:rPr>
                        <a:t>3.命题预测:小说阅读还会重点考查有关叙述、人物、情节、主题、语言等方面的内容。客观题注重对小说艺术手法的考查,主观题注重文本内外之间的联系等。</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1"/>
                    </a:solidFill>
                  </a:tcPr>
                </a:tc>
              </a:tr>
            </a:tbl>
          </a:graphicData>
        </a:graphic>
      </p:graphicFrame>
      <p:sp>
        <p:nvSpPr>
          <p:cNvPr id="3" name="文本框 2"/>
          <p:cNvSpPr txBox="1"/>
          <p:nvPr/>
        </p:nvSpPr>
        <p:spPr>
          <a:xfrm>
            <a:off x="9754235" y="464185"/>
            <a:ext cx="1550035" cy="521970"/>
          </a:xfrm>
          <a:prstGeom prst="rect">
            <a:avLst/>
          </a:prstGeom>
          <a:noFill/>
        </p:spPr>
        <p:txBody>
          <a:bodyPr wrap="square" rtlCol="0">
            <a:spAutoFit/>
          </a:bodyPr>
          <a:lstStyle/>
          <a:p>
            <a:r>
              <a:rPr lang="zh-CN" altLang="en-US" sz="2800">
                <a:latin typeface="微软雅黑" panose="020B0503020204020204" charset="-122"/>
                <a:ea typeface="微软雅黑" panose="020B0503020204020204" charset="-122"/>
              </a:rPr>
              <a:t>续表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1935" y="759460"/>
            <a:ext cx="11716385" cy="4615815"/>
          </a:xfrm>
          <a:prstGeom prst="rect">
            <a:avLst/>
          </a:prstGeom>
          <a:noFill/>
        </p:spPr>
        <p:txBody>
          <a:bodyPr wrap="square" rtlCol="0">
            <a:spAutoFit/>
          </a:bodyPr>
          <a:lstStyle/>
          <a:p>
            <a:pPr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解析</a:t>
            </a:r>
            <a:r>
              <a:rPr lang="zh-CN" sz="2800">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本题考查考生分析作品表达技巧的能力。解答此题,首先要明确小说塑造人物形象时运用了哪些表现手法,然后结合小说内容具体分析。本文主要运用了细节描写、语言描写及典型化场景烘托的手法。如文章第五段对老舞蹈师穿戴的描写、第六段对其手杖的细节描写及后文对手杖来历的介绍等,表明他是一个怀旧的人;对“我”与老舞蹈师之间对话的描写,表明了老舞蹈师对过去生活的怀念以及现在内心的无奈与痛苦;通过对“似乎被人遗忘”的卢森堡公园的苗圃的描写,烘托老舞蹈师内心的失落。</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1155" y="1353820"/>
            <a:ext cx="11565890" cy="2676525"/>
          </a:xfrm>
          <a:prstGeom prst="rect">
            <a:avLst/>
          </a:prstGeom>
          <a:noFill/>
        </p:spPr>
        <p:txBody>
          <a:bodyPr wrap="square" rtlCol="0">
            <a:spAutoFit/>
          </a:bodyPr>
          <a:lstStyle/>
          <a:p>
            <a:pPr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答案 </a:t>
            </a:r>
            <a:r>
              <a:rPr lang="zh-CN" sz="2800">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①用特征鲜明的细节凸显人物的个性,如老舞蹈师过时的穿戴、木偶似的舞姿等,表明他是一个怀旧的人;②用个性化的对话揭示人物的内心世界,如老舞蹈师与“我”的交谈,流露出内心的痛苦与无奈;③用典型化的场景烘托人物状态,如被人遗忘的苗圃,衬托了老舞蹈师失落的心态。</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18845" y="455930"/>
            <a:ext cx="10100310" cy="5908040"/>
          </a:xfrm>
          <a:prstGeom prst="rect">
            <a:avLst/>
          </a:prstGeom>
          <a:noFill/>
        </p:spPr>
        <p:txBody>
          <a:bodyPr wrap="square" rtlCol="0">
            <a:spAutoFit/>
          </a:bodyPr>
          <a:lstStyle/>
          <a:p>
            <a:pPr fontAlgn="auto">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rPr>
              <a:t>方法点拨</a:t>
            </a:r>
            <a:r>
              <a:rPr sz="2800" b="1">
                <a:latin typeface="微软雅黑" panose="020B0503020204020204" charset="-122"/>
                <a:ea typeface="微软雅黑" panose="020B0503020204020204" charset="-122"/>
                <a:cs typeface="微软雅黑" panose="020B0503020204020204" charset="-122"/>
              </a:rPr>
              <a:t>　　</a:t>
            </a:r>
          </a:p>
          <a:p>
            <a:pPr algn="ctr" fontAlgn="auto">
              <a:lnSpc>
                <a:spcPct val="150000"/>
              </a:lnSpc>
            </a:pPr>
            <a:r>
              <a:rPr sz="2800" b="1">
                <a:latin typeface="微软雅黑" panose="020B0503020204020204" charset="-122"/>
                <a:ea typeface="微软雅黑" panose="020B0503020204020204" charset="-122"/>
                <a:cs typeface="微软雅黑" panose="020B0503020204020204" charset="-122"/>
              </a:rPr>
              <a:t>三步解答分析塑造形象的手法类题目</a:t>
            </a:r>
          </a:p>
          <a:p>
            <a:pPr fontAlgn="auto">
              <a:lnSpc>
                <a:spcPct val="150000"/>
              </a:lnSpc>
            </a:pPr>
            <a:r>
              <a:rPr sz="2800" b="1">
                <a:latin typeface="微软雅黑" panose="020B0503020204020204" charset="-122"/>
                <a:ea typeface="微软雅黑" panose="020B0503020204020204" charset="-122"/>
                <a:cs typeface="微软雅黑" panose="020B0503020204020204" charset="-122"/>
              </a:rPr>
              <a:t>1.审清题干,明确考向。</a:t>
            </a:r>
            <a:r>
              <a:rPr sz="2800">
                <a:latin typeface="微软雅黑" panose="020B0503020204020204" charset="-122"/>
                <a:ea typeface="微软雅黑" panose="020B0503020204020204" charset="-122"/>
                <a:cs typeface="微软雅黑" panose="020B0503020204020204" charset="-122"/>
              </a:rPr>
              <a:t>看题干要求和文本内容,确定答题是从直接描写的角度还是从间接描写的角度出发,还是两者兼有。分析塑造形象的手法类题目有时不直接提问,而是在题干表述中暗示答题角度,如2019年全国卷Ⅰ第8题,该题就需要考生仔细审读题干,明确考查的方向。</a:t>
            </a:r>
            <a:endParaRPr sz="2800" b="1">
              <a:latin typeface="微软雅黑" panose="020B0503020204020204" charset="-122"/>
              <a:ea typeface="微软雅黑" panose="020B0503020204020204" charset="-122"/>
              <a:cs typeface="微软雅黑" panose="020B0503020204020204" charset="-122"/>
            </a:endParaRPr>
          </a:p>
          <a:p>
            <a:pPr fontAlgn="auto">
              <a:lnSpc>
                <a:spcPct val="150000"/>
              </a:lnSpc>
            </a:pPr>
            <a:r>
              <a:rPr sz="2800" b="1">
                <a:latin typeface="微软雅黑" panose="020B0503020204020204" charset="-122"/>
                <a:ea typeface="微软雅黑" panose="020B0503020204020204" charset="-122"/>
                <a:cs typeface="微软雅黑" panose="020B0503020204020204" charset="-122"/>
              </a:rPr>
              <a:t>2.结合文本,分析效果。</a:t>
            </a:r>
            <a:r>
              <a:rPr sz="2800">
                <a:latin typeface="微软雅黑" panose="020B0503020204020204" charset="-122"/>
                <a:ea typeface="微软雅黑" panose="020B0503020204020204" charset="-122"/>
                <a:cs typeface="微软雅黑" panose="020B0503020204020204" charset="-122"/>
              </a:rPr>
              <a:t>从文中找出对人物形象(物象)做直接描写或间接描写的内容,然后分析使用的手法及其作用或效果,并概括</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64285" y="1657350"/>
            <a:ext cx="9449435" cy="267652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rPr>
              <a:t>形象特征。此外,还要注意文本中对特定场景的描写,描写特定的场景也是塑造人物形象的一个重要方法。</a:t>
            </a:r>
          </a:p>
          <a:p>
            <a:pPr fontAlgn="auto">
              <a:lnSpc>
                <a:spcPct val="150000"/>
              </a:lnSpc>
            </a:pPr>
            <a:r>
              <a:rPr sz="2800" b="1">
                <a:latin typeface="微软雅黑" panose="020B0503020204020204" charset="-122"/>
                <a:ea typeface="微软雅黑" panose="020B0503020204020204" charset="-122"/>
                <a:cs typeface="微软雅黑" panose="020B0503020204020204" charset="-122"/>
              </a:rPr>
              <a:t>3.提炼整合,分条作答。</a:t>
            </a:r>
            <a:r>
              <a:rPr sz="2800">
                <a:latin typeface="微软雅黑" panose="020B0503020204020204" charset="-122"/>
                <a:ea typeface="微软雅黑" panose="020B0503020204020204" charset="-122"/>
                <a:cs typeface="微软雅黑" panose="020B0503020204020204" charset="-122"/>
              </a:rPr>
              <a:t>答题时,首先要明确手法,然后结合具体内容详细分析,概括形象特点。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828030" cy="67749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sz="3200" dirty="0">
                <a:solidFill>
                  <a:schemeClr val="bg1"/>
                </a:solidFill>
                <a:latin typeface="微软雅黑" panose="020B0503020204020204" charset="-122"/>
                <a:ea typeface="微软雅黑" panose="020B0503020204020204" charset="-122"/>
                <a:sym typeface="+mn-ea"/>
              </a:rPr>
              <a:t>考点2　分析鉴赏小说的情节</a:t>
            </a:r>
          </a:p>
        </p:txBody>
      </p:sp>
      <p:sp>
        <p:nvSpPr>
          <p:cNvPr id="2" name="文本框 1"/>
          <p:cNvSpPr txBox="1"/>
          <p:nvPr/>
        </p:nvSpPr>
        <p:spPr>
          <a:xfrm>
            <a:off x="244475" y="1132205"/>
            <a:ext cx="11686540" cy="396938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考向</a:t>
            </a:r>
            <a:r>
              <a:rPr lang="en-US" altLang="zh-CN" sz="2800" b="1">
                <a:latin typeface="微软雅黑" panose="020B0503020204020204" charset="-122"/>
                <a:ea typeface="微软雅黑" panose="020B0503020204020204" charset="-122"/>
                <a:cs typeface="微软雅黑" panose="020B0503020204020204" charset="-122"/>
              </a:rPr>
              <a:t>1    概括梳理故事情节</a:t>
            </a:r>
          </a:p>
          <a:p>
            <a:pPr fontAlgn="auto">
              <a:lnSpc>
                <a:spcPct val="150000"/>
              </a:lnSpc>
            </a:pPr>
            <a:r>
              <a:rPr lang="en-US" altLang="zh-CN" sz="2800" b="1">
                <a:latin typeface="微软雅黑" panose="020B0503020204020204" charset="-122"/>
                <a:ea typeface="微软雅黑" panose="020B0503020204020204" charset="-122"/>
                <a:cs typeface="微软雅黑" panose="020B0503020204020204" charset="-122"/>
              </a:rPr>
              <a:t>　   </a:t>
            </a:r>
          </a:p>
          <a:p>
            <a:pPr fontAlgn="auto">
              <a:lnSpc>
                <a:spcPct val="150000"/>
              </a:lnSpc>
            </a:pPr>
            <a:endParaRPr lang="en-US" altLang="zh-CN" sz="2800" b="1">
              <a:latin typeface="微软雅黑" panose="020B0503020204020204" charset="-122"/>
              <a:ea typeface="微软雅黑" panose="020B0503020204020204" charset="-122"/>
              <a:cs typeface="微软雅黑" panose="020B0503020204020204" charset="-122"/>
            </a:endParaRPr>
          </a:p>
          <a:p>
            <a:pPr fontAlgn="auto">
              <a:lnSpc>
                <a:spcPct val="150000"/>
              </a:lnSpc>
            </a:pPr>
            <a:r>
              <a:rPr lang="en-US" altLang="zh-CN" sz="2800" b="1">
                <a:latin typeface="微软雅黑" panose="020B0503020204020204" charset="-122"/>
                <a:ea typeface="微软雅黑" panose="020B0503020204020204" charset="-122"/>
                <a:cs typeface="微软雅黑" panose="020B0503020204020204" charset="-122"/>
              </a:rPr>
              <a:t>      </a:t>
            </a:r>
            <a:r>
              <a:rPr lang="en-US" altLang="zh-CN" sz="2800">
                <a:latin typeface="微软雅黑" panose="020B0503020204020204" charset="-122"/>
                <a:ea typeface="微软雅黑" panose="020B0503020204020204" charset="-122"/>
                <a:cs typeface="微软雅黑" panose="020B0503020204020204" charset="-122"/>
              </a:rPr>
              <a:t> 故事情节,是小说中展示人物思想性格、表现人物间关系的一系列事件的发展过程。“概括梳理故事情节”就是要求考生能够按照一定的顺序梳理情节,并用简要的语言概括情节,一般与分析情节作用结合起来考查。</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70330" y="234950"/>
            <a:ext cx="9752330" cy="1383665"/>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必备知识</a:t>
            </a:r>
          </a:p>
          <a:p>
            <a:pPr algn="ctr" fontAlgn="auto">
              <a:lnSpc>
                <a:spcPct val="150000"/>
              </a:lnSpc>
            </a:pPr>
            <a:r>
              <a:rPr lang="en-US" altLang="zh-CN" sz="2800" b="1">
                <a:latin typeface="微软雅黑" panose="020B0503020204020204" charset="-122"/>
                <a:ea typeface="微软雅黑" panose="020B0503020204020204" charset="-122"/>
                <a:cs typeface="微软雅黑" panose="020B0503020204020204" charset="-122"/>
              </a:rPr>
              <a:t>小说的情节结构</a:t>
            </a:r>
            <a:endParaRPr lang="en-US" altLang="zh-CN" sz="2800">
              <a:latin typeface="微软雅黑" panose="020B0503020204020204" charset="-122"/>
              <a:ea typeface="微软雅黑" panose="020B0503020204020204" charset="-122"/>
              <a:cs typeface="微软雅黑" panose="020B0503020204020204" charset="-122"/>
            </a:endParaRPr>
          </a:p>
        </p:txBody>
      </p:sp>
      <p:graphicFrame>
        <p:nvGraphicFramePr>
          <p:cNvPr id="3" name="表格 2"/>
          <p:cNvGraphicFramePr/>
          <p:nvPr>
            <p:custDataLst>
              <p:tags r:id="rId1"/>
            </p:custDataLst>
          </p:nvPr>
        </p:nvGraphicFramePr>
        <p:xfrm>
          <a:off x="440690" y="1831340"/>
          <a:ext cx="11539220" cy="4705350"/>
        </p:xfrm>
        <a:graphic>
          <a:graphicData uri="http://schemas.openxmlformats.org/drawingml/2006/table">
            <a:tbl>
              <a:tblPr firstRow="1" bandRow="1">
                <a:tableStyleId>{5940675A-B579-460E-94D1-54222C63F5DA}</a:tableStyleId>
              </a:tblPr>
              <a:tblGrid>
                <a:gridCol w="1773555"/>
                <a:gridCol w="9765665"/>
              </a:tblGrid>
              <a:tr h="2647315">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序幕</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序幕又称破题、引子等,用于小说情节中矛盾冲突展开之前,是作者对故事发生的时间、地点、缘由、社会背景、主要人物及其关系的交代和说明,一般采用介绍的方式,有的也以描写环境破题。(有时没有序幕)</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23975">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开端</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开端是作品所反映的矛盾冲突的第一件事,是后来一系列事件的起点。</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34060">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发展</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发展是小说中矛盾冲突从展开到激化的演变过程。</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60475" y="495935"/>
            <a:ext cx="9765665" cy="737235"/>
          </a:xfrm>
          <a:prstGeom prst="rect">
            <a:avLst/>
          </a:prstGeom>
          <a:noFill/>
        </p:spPr>
        <p:txBody>
          <a:bodyPr wrap="square" rtlCol="0">
            <a:spAutoFit/>
          </a:bodyPr>
          <a:lstStyle/>
          <a:p>
            <a:pPr algn="r" fontAlgn="auto">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 </a:t>
            </a:r>
            <a:r>
              <a:rPr lang="zh-CN" altLang="en-US" sz="2800">
                <a:solidFill>
                  <a:schemeClr val="tx1"/>
                </a:solidFill>
                <a:latin typeface="微软雅黑" panose="020B0503020204020204" charset="-122"/>
                <a:ea typeface="微软雅黑" panose="020B0503020204020204" charset="-122"/>
                <a:cs typeface="微软雅黑" panose="020B0503020204020204" charset="-122"/>
              </a:rPr>
              <a:t>续表</a:t>
            </a:r>
          </a:p>
        </p:txBody>
      </p:sp>
      <p:graphicFrame>
        <p:nvGraphicFramePr>
          <p:cNvPr id="3" name="表格 2"/>
          <p:cNvGraphicFramePr/>
          <p:nvPr>
            <p:custDataLst>
              <p:tags r:id="rId1"/>
            </p:custDataLst>
          </p:nvPr>
        </p:nvGraphicFramePr>
        <p:xfrm>
          <a:off x="354330" y="1522730"/>
          <a:ext cx="11613515" cy="4622800"/>
        </p:xfrm>
        <a:graphic>
          <a:graphicData uri="http://schemas.openxmlformats.org/drawingml/2006/table">
            <a:tbl>
              <a:tblPr firstRow="1" bandRow="1">
                <a:tableStyleId>{5940675A-B579-460E-94D1-54222C63F5DA}</a:tableStyleId>
              </a:tblPr>
              <a:tblGrid>
                <a:gridCol w="1784985"/>
                <a:gridCol w="9828530"/>
              </a:tblGrid>
              <a:tr h="1966595">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高潮</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高潮是主要矛盾即将解决的关键时刻,是矛盾冲突发展到顶点,人物的思想斗争最紧张、最激烈、最尖锐的阶段。</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27785">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结局</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结局是矛盾得到解决,人物性格的发展已经完成,事件有了最后的结果,主题思想得到充分展现。</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28420">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尾声</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尾声是在矛盾解决之后,进一步交代人物的生活状况和归宿,或展示未来的生活图景。(有时没有尾声)</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00380" y="372745"/>
            <a:ext cx="11161395" cy="737235"/>
          </a:xfrm>
          <a:prstGeom prst="rect">
            <a:avLst/>
          </a:prstGeom>
          <a:noFill/>
        </p:spPr>
        <p:txBody>
          <a:bodyPr wrap="square" rtlCol="0">
            <a:spAutoFit/>
          </a:bodyPr>
          <a:lstStyle/>
          <a:p>
            <a:pPr algn="ctr" fontAlgn="auto">
              <a:lnSpc>
                <a:spcPct val="150000"/>
              </a:lnSpc>
            </a:pPr>
            <a:r>
              <a:rPr lang="en-US" sz="2800" b="1">
                <a:solidFill>
                  <a:schemeClr val="tx1"/>
                </a:solidFill>
                <a:latin typeface="微软雅黑" panose="020B0503020204020204" charset="-122"/>
                <a:ea typeface="微软雅黑" panose="020B0503020204020204" charset="-122"/>
                <a:cs typeface="微软雅黑" panose="020B0503020204020204" charset="-122"/>
              </a:rPr>
              <a:t> </a:t>
            </a:r>
            <a:r>
              <a:rPr lang="zh-CN" altLang="en-US" sz="2800" b="1">
                <a:solidFill>
                  <a:schemeClr val="tx1"/>
                </a:solidFill>
                <a:latin typeface="微软雅黑" panose="020B0503020204020204" charset="-122"/>
                <a:ea typeface="微软雅黑" panose="020B0503020204020204" charset="-122"/>
                <a:cs typeface="微软雅黑" panose="020B0503020204020204" charset="-122"/>
              </a:rPr>
              <a:t>小说的线索</a:t>
            </a:r>
          </a:p>
        </p:txBody>
      </p:sp>
      <p:graphicFrame>
        <p:nvGraphicFramePr>
          <p:cNvPr id="3" name="表格 2"/>
          <p:cNvGraphicFramePr/>
          <p:nvPr>
            <p:custDataLst>
              <p:tags r:id="rId1"/>
            </p:custDataLst>
          </p:nvPr>
        </p:nvGraphicFramePr>
        <p:xfrm>
          <a:off x="499745" y="1276350"/>
          <a:ext cx="11162030" cy="5337175"/>
        </p:xfrm>
        <a:graphic>
          <a:graphicData uri="http://schemas.openxmlformats.org/drawingml/2006/table">
            <a:tbl>
              <a:tblPr firstRow="1" bandRow="1">
                <a:tableStyleId>{5940675A-B579-460E-94D1-54222C63F5DA}</a:tableStyleId>
              </a:tblPr>
              <a:tblGrid>
                <a:gridCol w="1715770"/>
                <a:gridCol w="9446260"/>
              </a:tblGrid>
              <a:tr h="822325">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线索种类</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有时间线索、空间线索、人物线索、事件线索、情感线索等。</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579370">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线索类型</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单线型(只有一条线索)、双线型[线索有两条(明暗线、主副线等),一般都是以作品中的两个主要人物(事件)分别进行]、辐射型(以一点放射出多条束状线索,常用在某个主要人物的幻觉、追忆或意识的流动中)等。</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35480">
                <a:tc>
                  <a:txBody>
                    <a:bodyPr/>
                    <a:lstStyle/>
                    <a:p>
                      <a:pPr indent="0" algn="l"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寻找线索</a:t>
                      </a:r>
                    </a:p>
                    <a:p>
                      <a:pPr indent="0" algn="l"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的方法</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①把表示时间或空间的词语串联起来。②寻找文中反复出现的某种事物或特定场景。③判断文本表达的情感。④找到串联故事的人物等。</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60805" y="899795"/>
            <a:ext cx="9145270" cy="3969385"/>
          </a:xfrm>
          <a:prstGeom prst="rect">
            <a:avLst/>
          </a:prstGeom>
          <a:noFill/>
        </p:spPr>
        <p:txBody>
          <a:bodyPr wrap="square" rtlCol="0">
            <a:spAutoFit/>
          </a:bodyPr>
          <a:lstStyle/>
          <a:p>
            <a:pPr fontAlgn="auto">
              <a:lnSpc>
                <a:spcPct val="150000"/>
              </a:lnSpc>
            </a:pPr>
            <a:r>
              <a:rPr sz="2800">
                <a:solidFill>
                  <a:srgbClr val="FF0000"/>
                </a:solidFill>
                <a:latin typeface="微软雅黑" panose="020B0503020204020204" charset="-122"/>
                <a:ea typeface="微软雅黑" panose="020B0503020204020204" charset="-122"/>
                <a:cs typeface="微软雅黑" panose="020B0503020204020204" charset="-122"/>
              </a:rPr>
              <a:t> </a:t>
            </a:r>
            <a:r>
              <a:rPr sz="2800" b="1">
                <a:solidFill>
                  <a:srgbClr val="FF0000"/>
                </a:solidFill>
                <a:latin typeface="微软雅黑" panose="020B0503020204020204" charset="-122"/>
                <a:ea typeface="微软雅黑" panose="020B0503020204020204" charset="-122"/>
                <a:cs typeface="微软雅黑" panose="020B0503020204020204" charset="-122"/>
              </a:rPr>
              <a:t>方法点拨</a:t>
            </a:r>
            <a:endParaRPr sz="2800" b="1">
              <a:latin typeface="微软雅黑" panose="020B0503020204020204" charset="-122"/>
              <a:ea typeface="微软雅黑" panose="020B0503020204020204" charset="-122"/>
              <a:cs typeface="微软雅黑" panose="020B0503020204020204" charset="-122"/>
            </a:endParaRPr>
          </a:p>
          <a:p>
            <a:pPr algn="ctr" fontAlgn="auto">
              <a:lnSpc>
                <a:spcPct val="150000"/>
              </a:lnSpc>
            </a:pPr>
            <a:r>
              <a:rPr sz="2800" b="1">
                <a:latin typeface="微软雅黑" panose="020B0503020204020204" charset="-122"/>
                <a:ea typeface="微软雅黑" panose="020B0503020204020204" charset="-122"/>
                <a:cs typeface="微软雅黑" panose="020B0503020204020204" charset="-122"/>
              </a:rPr>
              <a:t>梳理小说情节的常见设问方式</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1.概述小说的主要情节。</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2.文中共写了哪几件事?请依次加以概述。</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3.小说的情节是怎样展开的?</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4.围绕某一人物概括小说的情节。</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28015" y="638175"/>
            <a:ext cx="11217910" cy="5908040"/>
          </a:xfrm>
          <a:prstGeom prst="rect">
            <a:avLst/>
          </a:prstGeom>
          <a:noFill/>
        </p:spPr>
        <p:txBody>
          <a:bodyPr wrap="square" rtlCol="0">
            <a:spAutoFit/>
          </a:bodyPr>
          <a:lstStyle/>
          <a:p>
            <a:pPr fontAlgn="auto">
              <a:lnSpc>
                <a:spcPct val="150000"/>
              </a:lnSpc>
            </a:pPr>
            <a:r>
              <a:rPr sz="2800">
                <a:solidFill>
                  <a:srgbClr val="FF0000"/>
                </a:solidFill>
                <a:latin typeface="微软雅黑" panose="020B0503020204020204" charset="-122"/>
                <a:ea typeface="微软雅黑" panose="020B0503020204020204" charset="-122"/>
                <a:cs typeface="微软雅黑" panose="020B0503020204020204" charset="-122"/>
              </a:rPr>
              <a:t> </a:t>
            </a:r>
            <a:r>
              <a:rPr sz="2800" b="1">
                <a:solidFill>
                  <a:srgbClr val="FF0000"/>
                </a:solidFill>
                <a:latin typeface="微软雅黑" panose="020B0503020204020204" charset="-122"/>
                <a:ea typeface="微软雅黑" panose="020B0503020204020204" charset="-122"/>
                <a:cs typeface="微软雅黑" panose="020B0503020204020204" charset="-122"/>
              </a:rPr>
              <a:t>方法拓展　　　</a:t>
            </a:r>
          </a:p>
          <a:p>
            <a:pPr algn="ctr" fontAlgn="auto">
              <a:lnSpc>
                <a:spcPct val="150000"/>
              </a:lnSpc>
            </a:pPr>
            <a:r>
              <a:rPr sz="2800" b="1">
                <a:solidFill>
                  <a:schemeClr val="tx1"/>
                </a:solidFill>
                <a:latin typeface="微软雅黑" panose="020B0503020204020204" charset="-122"/>
                <a:ea typeface="微软雅黑" panose="020B0503020204020204" charset="-122"/>
                <a:cs typeface="微软雅黑" panose="020B0503020204020204" charset="-122"/>
              </a:rPr>
              <a:t>分析概括小说情节的三个步骤</a:t>
            </a:r>
          </a:p>
          <a:p>
            <a:pPr fontAlgn="auto">
              <a:lnSpc>
                <a:spcPct val="150000"/>
              </a:lnSpc>
            </a:pPr>
            <a:r>
              <a:rPr sz="2800" b="1">
                <a:solidFill>
                  <a:schemeClr val="tx1"/>
                </a:solidFill>
                <a:latin typeface="微软雅黑" panose="020B0503020204020204" charset="-122"/>
                <a:ea typeface="微软雅黑" panose="020B0503020204020204" charset="-122"/>
                <a:cs typeface="微软雅黑" panose="020B0503020204020204" charset="-122"/>
              </a:rPr>
              <a:t>　　第一步,审题干,明方向。</a:t>
            </a:r>
            <a:r>
              <a:rPr sz="2800">
                <a:solidFill>
                  <a:schemeClr val="tx1"/>
                </a:solidFill>
                <a:latin typeface="微软雅黑" panose="020B0503020204020204" charset="-122"/>
                <a:ea typeface="微软雅黑" panose="020B0503020204020204" charset="-122"/>
                <a:cs typeface="微软雅黑" panose="020B0503020204020204" charset="-122"/>
              </a:rPr>
              <a:t>即根据题干中的关键词判断题目是考查梳理情节,还是考查以分析情节为基础,概括人物的心理、态度等的变化,从而确定答题的方向。</a:t>
            </a:r>
            <a:endParaRPr sz="2800" b="1">
              <a:solidFill>
                <a:schemeClr val="tx1"/>
              </a:solidFill>
              <a:latin typeface="微软雅黑" panose="020B0503020204020204" charset="-122"/>
              <a:ea typeface="微软雅黑" panose="020B0503020204020204" charset="-122"/>
              <a:cs typeface="微软雅黑" panose="020B0503020204020204" charset="-122"/>
            </a:endParaRPr>
          </a:p>
          <a:p>
            <a:pPr fontAlgn="auto">
              <a:lnSpc>
                <a:spcPct val="150000"/>
              </a:lnSpc>
            </a:pPr>
            <a:r>
              <a:rPr sz="2800" b="1">
                <a:solidFill>
                  <a:schemeClr val="tx1"/>
                </a:solidFill>
                <a:latin typeface="微软雅黑" panose="020B0503020204020204" charset="-122"/>
                <a:ea typeface="微软雅黑" panose="020B0503020204020204" charset="-122"/>
                <a:cs typeface="微软雅黑" panose="020B0503020204020204" charset="-122"/>
              </a:rPr>
              <a:t>　　第二步,依内容,理层次。</a:t>
            </a:r>
            <a:r>
              <a:rPr sz="2800">
                <a:solidFill>
                  <a:schemeClr val="tx1"/>
                </a:solidFill>
                <a:latin typeface="微软雅黑" panose="020B0503020204020204" charset="-122"/>
                <a:ea typeface="微软雅黑" panose="020B0503020204020204" charset="-122"/>
                <a:cs typeface="微软雅黑" panose="020B0503020204020204" charset="-122"/>
              </a:rPr>
              <a:t>即根据小说文本的具体内容,或抓线索,或抓场面,或抓中心事件,划分段落,理清层次结构。</a:t>
            </a:r>
            <a:endParaRPr sz="2800" b="1">
              <a:solidFill>
                <a:schemeClr val="tx1"/>
              </a:solidFill>
              <a:latin typeface="微软雅黑" panose="020B0503020204020204" charset="-122"/>
              <a:ea typeface="微软雅黑" panose="020B0503020204020204" charset="-122"/>
              <a:cs typeface="微软雅黑" panose="020B0503020204020204" charset="-122"/>
            </a:endParaRPr>
          </a:p>
          <a:p>
            <a:pPr fontAlgn="auto">
              <a:lnSpc>
                <a:spcPct val="150000"/>
              </a:lnSpc>
            </a:pPr>
            <a:r>
              <a:rPr sz="2800" b="1">
                <a:solidFill>
                  <a:schemeClr val="tx1"/>
                </a:solidFill>
                <a:latin typeface="微软雅黑" panose="020B0503020204020204" charset="-122"/>
                <a:ea typeface="微软雅黑" panose="020B0503020204020204" charset="-122"/>
                <a:cs typeface="微软雅黑" panose="020B0503020204020204" charset="-122"/>
              </a:rPr>
              <a:t>　　第三步,巧概括,规范答。</a:t>
            </a:r>
            <a:r>
              <a:rPr sz="2800">
                <a:solidFill>
                  <a:schemeClr val="tx1"/>
                </a:solidFill>
                <a:latin typeface="微软雅黑" panose="020B0503020204020204" charset="-122"/>
                <a:ea typeface="微软雅黑" panose="020B0503020204020204" charset="-122"/>
                <a:cs typeface="微软雅黑" panose="020B0503020204020204" charset="-122"/>
              </a:rPr>
              <a:t>通过梳理文章层次,抓住每层的关键词句,提炼组合,规范概括。</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 </a:t>
            </a:r>
            <a:r>
              <a:rPr lang="zh-CN" sz="3600" dirty="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考情解读</a:t>
            </a:r>
          </a:p>
        </p:txBody>
      </p:sp>
      <p:graphicFrame>
        <p:nvGraphicFramePr>
          <p:cNvPr id="2" name="表格 1"/>
          <p:cNvGraphicFramePr/>
          <p:nvPr>
            <p:custDataLst>
              <p:tags r:id="rId1"/>
            </p:custDataLst>
          </p:nvPr>
        </p:nvGraphicFramePr>
        <p:xfrm>
          <a:off x="595630" y="1977390"/>
          <a:ext cx="11131550" cy="2560320"/>
        </p:xfrm>
        <a:graphic>
          <a:graphicData uri="http://schemas.openxmlformats.org/drawingml/2006/table">
            <a:tbl>
              <a:tblPr firstRow="1" bandRow="1">
                <a:tableStyleId>{5940675A-B579-460E-94D1-54222C63F5DA}</a:tableStyleId>
              </a:tblPr>
              <a:tblGrid>
                <a:gridCol w="1113790"/>
                <a:gridCol w="10017760"/>
              </a:tblGrid>
              <a:tr h="2379345">
                <a:tc>
                  <a:txBody>
                    <a:bodyPr/>
                    <a:lstStyle/>
                    <a:p>
                      <a:pPr indent="0" algn="l" fontAlgn="auto">
                        <a:lnSpc>
                          <a:spcPct val="150000"/>
                        </a:lnSpc>
                        <a:buNone/>
                      </a:pPr>
                      <a:r>
                        <a:rPr lang="zh-CN" altLang="en-US" sz="2800" b="1">
                          <a:solidFill>
                            <a:srgbClr val="000000"/>
                          </a:solidFill>
                          <a:latin typeface="微软雅黑" panose="020B0503020204020204" charset="-122"/>
                          <a:ea typeface="微软雅黑" panose="020B0503020204020204" charset="-122"/>
                          <a:cs typeface="NEU-BZ-S92" charset="0"/>
                        </a:rPr>
                        <a:t>聚焦学科素养</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l" fontAlgn="auto">
                        <a:lnSpc>
                          <a:spcPct val="150000"/>
                        </a:lnSpc>
                        <a:buNone/>
                      </a:pPr>
                      <a:r>
                        <a:rPr lang="en-US" altLang="en-US" sz="2800">
                          <a:solidFill>
                            <a:srgbClr val="000000"/>
                          </a:solidFill>
                          <a:latin typeface="微软雅黑" panose="020B0503020204020204" charset="-122"/>
                          <a:ea typeface="微软雅黑" panose="020B0503020204020204" charset="-122"/>
                          <a:cs typeface="NEU-BZ-S92" charset="0"/>
                          <a:sym typeface="+mn-ea"/>
                        </a:rPr>
                        <a:t>思维发展与提升,审美鉴赏与创造</a:t>
                      </a:r>
                    </a:p>
                    <a:p>
                      <a:pPr indent="0" algn="l" fontAlgn="auto">
                        <a:lnSpc>
                          <a:spcPct val="150000"/>
                        </a:lnSpc>
                        <a:buNone/>
                      </a:pPr>
                      <a:r>
                        <a:rPr lang="en-US" altLang="en-US" sz="2800">
                          <a:solidFill>
                            <a:srgbClr val="000000"/>
                          </a:solidFill>
                          <a:latin typeface="微软雅黑" panose="020B0503020204020204" charset="-122"/>
                          <a:ea typeface="微软雅黑" panose="020B0503020204020204" charset="-122"/>
                          <a:cs typeface="NEU-BZ-S92" charset="0"/>
                          <a:sym typeface="+mn-ea"/>
                        </a:rPr>
                        <a:t>备考建议:①熟悉小说的文体特征,建构知识体系,掌握专业术语;②提高阅读能力,能够整体把握文章的思路、线索等;③回归教材,以课文及课后任务为依托,梳理相关的基础知识。</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1"/>
                    </a:solid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77190" y="387985"/>
            <a:ext cx="11521440" cy="461581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rPr>
              <a:t> </a:t>
            </a:r>
            <a:r>
              <a:rPr lang="zh-CN" sz="2800" b="1">
                <a:latin typeface="微软雅黑" panose="020B0503020204020204" charset="-122"/>
                <a:ea typeface="微软雅黑" panose="020B0503020204020204" charset="-122"/>
                <a:cs typeface="微软雅黑" panose="020B0503020204020204" charset="-122"/>
              </a:rPr>
              <a:t>考向</a:t>
            </a:r>
            <a:r>
              <a:rPr lang="en-US" altLang="zh-CN" sz="2800" b="1">
                <a:latin typeface="微软雅黑" panose="020B0503020204020204" charset="-122"/>
                <a:ea typeface="微软雅黑" panose="020B0503020204020204" charset="-122"/>
                <a:cs typeface="微软雅黑" panose="020B0503020204020204" charset="-122"/>
              </a:rPr>
              <a:t>2     分析情节的作用</a:t>
            </a:r>
          </a:p>
          <a:p>
            <a:pPr fontAlgn="auto">
              <a:lnSpc>
                <a:spcPct val="150000"/>
              </a:lnSpc>
            </a:pPr>
            <a:endParaRPr lang="en-US" altLang="zh-CN" sz="2800" b="1">
              <a:latin typeface="微软雅黑" panose="020B0503020204020204" charset="-122"/>
              <a:ea typeface="微软雅黑" panose="020B0503020204020204" charset="-122"/>
              <a:cs typeface="微软雅黑" panose="020B0503020204020204" charset="-122"/>
            </a:endParaRPr>
          </a:p>
          <a:p>
            <a:pPr fontAlgn="auto">
              <a:lnSpc>
                <a:spcPct val="150000"/>
              </a:lnSpc>
            </a:pPr>
            <a:endParaRPr lang="en-US" altLang="zh-CN" sz="2800" b="1">
              <a:latin typeface="微软雅黑" panose="020B0503020204020204" charset="-122"/>
              <a:ea typeface="微软雅黑" panose="020B0503020204020204" charset="-122"/>
              <a:cs typeface="微软雅黑" panose="020B0503020204020204" charset="-122"/>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rPr>
              <a:t>        小说的情节主要有两方面的作用:一是内容上为塑造人物、表现主题服务;二是结构上呼应标题、设置悬念、照应文段、埋下伏笔、为后面的情节做铺垫、推动情节发展等。一般有两种考查方式:一是分析小说中不同情节的作用,二是分析小说中典型细节或反复出现的情节的作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6565" y="222250"/>
            <a:ext cx="11207115" cy="737235"/>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必备知识                 </a:t>
            </a:r>
            <a:r>
              <a:rPr lang="en-US" altLang="zh-CN" sz="2800" b="1">
                <a:latin typeface="微软雅黑" panose="020B0503020204020204" charset="-122"/>
                <a:ea typeface="微软雅黑" panose="020B0503020204020204" charset="-122"/>
                <a:cs typeface="微软雅黑" panose="020B0503020204020204" charset="-122"/>
              </a:rPr>
              <a:t>1.小说常见的开头方式及作用 </a:t>
            </a:r>
          </a:p>
        </p:txBody>
      </p:sp>
      <p:graphicFrame>
        <p:nvGraphicFramePr>
          <p:cNvPr id="3" name="表格 2"/>
          <p:cNvGraphicFramePr/>
          <p:nvPr>
            <p:custDataLst>
              <p:tags r:id="rId1"/>
            </p:custDataLst>
          </p:nvPr>
        </p:nvGraphicFramePr>
        <p:xfrm>
          <a:off x="349250" y="1494155"/>
          <a:ext cx="11207750" cy="4480560"/>
        </p:xfrm>
        <a:graphic>
          <a:graphicData uri="http://schemas.openxmlformats.org/drawingml/2006/table">
            <a:tbl>
              <a:tblPr firstRow="1" bandRow="1">
                <a:tableStyleId>{5940675A-B579-460E-94D1-54222C63F5DA}</a:tableStyleId>
              </a:tblPr>
              <a:tblGrid>
                <a:gridCol w="1479550"/>
                <a:gridCol w="3924935"/>
                <a:gridCol w="5803265"/>
              </a:tblGrid>
              <a:tr h="640080">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方式</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释义</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作用</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1920240">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悬念法</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在作品开头提出疑问,然后在行文过程中或结尾处回答疑问。</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①激发读者的阅读兴趣。②引出下文的情节。③突出人物形象。④揭示小说的主题。</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20240">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写景法</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对景物或者环境进行描写。</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①交代故事发生的环境。②渲染气氛。③烘托人物心情。④为情节的发展做铺垫。⑤暗示故事的结局。</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7200" y="1077595"/>
            <a:ext cx="11151235" cy="737235"/>
          </a:xfrm>
          <a:prstGeom prst="rect">
            <a:avLst/>
          </a:prstGeom>
          <a:noFill/>
        </p:spPr>
        <p:txBody>
          <a:bodyPr wrap="square" rtlCol="0">
            <a:spAutoFit/>
          </a:bodyPr>
          <a:lstStyle/>
          <a:p>
            <a:pPr algn="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续表</a:t>
            </a:r>
          </a:p>
        </p:txBody>
      </p:sp>
      <p:graphicFrame>
        <p:nvGraphicFramePr>
          <p:cNvPr id="3" name="表格 2"/>
          <p:cNvGraphicFramePr/>
          <p:nvPr>
            <p:custDataLst>
              <p:tags r:id="rId1"/>
            </p:custDataLst>
          </p:nvPr>
        </p:nvGraphicFramePr>
        <p:xfrm>
          <a:off x="516255" y="2244725"/>
          <a:ext cx="11207750" cy="3200400"/>
        </p:xfrm>
        <a:graphic>
          <a:graphicData uri="http://schemas.openxmlformats.org/drawingml/2006/table">
            <a:tbl>
              <a:tblPr firstRow="1" bandRow="1">
                <a:tableStyleId>{5940675A-B579-460E-94D1-54222C63F5DA}</a:tableStyleId>
              </a:tblPr>
              <a:tblGrid>
                <a:gridCol w="1360170"/>
                <a:gridCol w="3965575"/>
                <a:gridCol w="5882005"/>
              </a:tblGrid>
              <a:tr h="591820">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方式</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释义</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作用</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2308860">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概述法</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先概括交代人物关系和人物性格特征,然后展开故事情节,如《装在套子里的人》。</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①结构上为后文做铺垫。②激发读者的阅读兴趣。③勾画人物形象。</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6370" y="174625"/>
            <a:ext cx="11247755" cy="737235"/>
          </a:xfrm>
          <a:prstGeom prst="rect">
            <a:avLst/>
          </a:prstGeom>
          <a:noFill/>
        </p:spPr>
        <p:txBody>
          <a:bodyPr wrap="square" rtlCol="0">
            <a:spAutoFit/>
          </a:bodyPr>
          <a:lstStyle/>
          <a:p>
            <a:pPr algn="ctr" fontAlgn="auto">
              <a:lnSpc>
                <a:spcPct val="150000"/>
              </a:lnSpc>
            </a:pPr>
            <a:r>
              <a:rPr lang="en-US" altLang="zh-CN" sz="2800" b="1">
                <a:latin typeface="微软雅黑" panose="020B0503020204020204" charset="-122"/>
                <a:ea typeface="微软雅黑" panose="020B0503020204020204" charset="-122"/>
                <a:cs typeface="微软雅黑" panose="020B0503020204020204" charset="-122"/>
                <a:sym typeface="+mn-ea"/>
              </a:rPr>
              <a:t>2.小说中间段(情节)的作用</a:t>
            </a:r>
            <a:r>
              <a:rPr lang="en-US" altLang="zh-CN" sz="2800" b="1">
                <a:latin typeface="微软雅黑" panose="020B0503020204020204" charset="-122"/>
                <a:ea typeface="微软雅黑" panose="020B0503020204020204" charset="-122"/>
                <a:cs typeface="微软雅黑" panose="020B0503020204020204" charset="-122"/>
              </a:rPr>
              <a:t> </a:t>
            </a:r>
          </a:p>
        </p:txBody>
      </p:sp>
      <p:graphicFrame>
        <p:nvGraphicFramePr>
          <p:cNvPr id="3" name="表格 2"/>
          <p:cNvGraphicFramePr/>
          <p:nvPr>
            <p:custDataLst>
              <p:tags r:id="rId1"/>
            </p:custDataLst>
          </p:nvPr>
        </p:nvGraphicFramePr>
        <p:xfrm>
          <a:off x="636905" y="917575"/>
          <a:ext cx="11112500" cy="5585460"/>
        </p:xfrm>
        <a:graphic>
          <a:graphicData uri="http://schemas.openxmlformats.org/drawingml/2006/table">
            <a:tbl>
              <a:tblPr firstRow="1" bandRow="1">
                <a:tableStyleId>{5940675A-B579-460E-94D1-54222C63F5DA}</a:tableStyleId>
              </a:tblPr>
              <a:tblGrid>
                <a:gridCol w="1528445"/>
                <a:gridCol w="9584055"/>
              </a:tblGrid>
              <a:tr h="648335">
                <a:tc>
                  <a:txBody>
                    <a:bodyPr/>
                    <a:lstStyle/>
                    <a:p>
                      <a:pPr indent="0" algn="ctr" fontAlgn="auto">
                        <a:lnSpc>
                          <a:spcPct val="150000"/>
                        </a:lnSpc>
                        <a:buNone/>
                      </a:pPr>
                      <a:r>
                        <a:rPr lang="zh-CN" altLang="en-US" sz="2800" b="1">
                          <a:solidFill>
                            <a:srgbClr val="000000"/>
                          </a:solidFill>
                          <a:latin typeface="微软雅黑" panose="020B0503020204020204" charset="-122"/>
                          <a:ea typeface="微软雅黑" panose="020B0503020204020204" charset="-122"/>
                          <a:cs typeface="NEU-BZ-S92" charset="0"/>
                          <a:sym typeface="+mn-ea"/>
                        </a:rPr>
                        <a:t>角度</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作用</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1296035">
                <a:tc>
                  <a:txBody>
                    <a:bodyPr/>
                    <a:lstStyle/>
                    <a:p>
                      <a:pPr indent="0" fontAlgn="auto">
                        <a:lnSpc>
                          <a:spcPct val="150000"/>
                        </a:lnSpc>
                        <a:buNone/>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与相关情</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buNone/>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节的关系</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a:solidFill>
                            <a:srgbClr val="000000"/>
                          </a:solidFill>
                          <a:latin typeface="微软雅黑" panose="020B0503020204020204" charset="-122"/>
                          <a:ea typeface="微软雅黑" panose="020B0503020204020204" charset="-122"/>
                          <a:cs typeface="NEU-BZ-S92" charset="0"/>
                          <a:sym typeface="+mn-ea"/>
                        </a:rPr>
                        <a:t>①使情节前后照应或埋下伏笔。②使小说情节一波三折。③制造巧合或情节突转,丰富小说的内容。</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44370">
                <a:tc>
                  <a:txBody>
                    <a:bodyPr/>
                    <a:lstStyle/>
                    <a:p>
                      <a:pPr indent="0" fontAlgn="auto">
                        <a:lnSpc>
                          <a:spcPct val="150000"/>
                        </a:lnSpc>
                        <a:buNone/>
                      </a:pPr>
                      <a:r>
                        <a:rPr lang="en-US" sz="2800">
                          <a:solidFill>
                            <a:srgbClr val="000000"/>
                          </a:solidFill>
                          <a:latin typeface="微软雅黑" panose="020B0503020204020204" charset="-122"/>
                          <a:ea typeface="微软雅黑" panose="020B0503020204020204" charset="-122"/>
                          <a:cs typeface="NEU-BZ-S92" charset="0"/>
                          <a:sym typeface="+mn-ea"/>
                        </a:rPr>
                        <a:t>与主题的关系</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a:solidFill>
                            <a:srgbClr val="000000"/>
                          </a:solidFill>
                          <a:latin typeface="微软雅黑" panose="020B0503020204020204" charset="-122"/>
                          <a:ea typeface="微软雅黑" panose="020B0503020204020204" charset="-122"/>
                          <a:cs typeface="NEU-BZ-S92" charset="0"/>
                          <a:sym typeface="+mn-ea"/>
                        </a:rPr>
                        <a:t>揭示小说的主题。如《在烈日和暴雨下》中暴雨狂泻,道路迷茫,“半死半活”的祥子“低着头一步一步地往前拽”的情节,反映了旧社会人力车夫的凄苦生活和悲惨命运。</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96720">
                <a:tc>
                  <a:txBody>
                    <a:bodyPr/>
                    <a:lstStyle/>
                    <a:p>
                      <a:pPr indent="0" fontAlgn="auto">
                        <a:lnSpc>
                          <a:spcPct val="150000"/>
                        </a:lnSpc>
                        <a:buNone/>
                      </a:pPr>
                      <a:r>
                        <a:rPr lang="en-US" sz="2800">
                          <a:solidFill>
                            <a:srgbClr val="000000"/>
                          </a:solidFill>
                          <a:latin typeface="微软雅黑" panose="020B0503020204020204" charset="-122"/>
                          <a:ea typeface="微软雅黑" panose="020B0503020204020204" charset="-122"/>
                          <a:cs typeface="NEU-BZ-S92" charset="0"/>
                          <a:sym typeface="+mn-ea"/>
                        </a:rPr>
                        <a:t>与人物性</a:t>
                      </a:r>
                      <a:endParaRPr lang="en-US" sz="2800" b="0">
                        <a:solidFill>
                          <a:srgbClr val="000000"/>
                        </a:solidFill>
                        <a:latin typeface="微软雅黑" panose="020B0503020204020204" charset="-122"/>
                        <a:ea typeface="微软雅黑" panose="020B0503020204020204" charset="-122"/>
                        <a:cs typeface="NEU-BZ-S92" charset="0"/>
                      </a:endParaRPr>
                    </a:p>
                    <a:p>
                      <a:pPr indent="0" fontAlgn="auto">
                        <a:lnSpc>
                          <a:spcPct val="150000"/>
                        </a:lnSpc>
                        <a:buNone/>
                      </a:pPr>
                      <a:r>
                        <a:rPr lang="en-US" sz="2800">
                          <a:solidFill>
                            <a:srgbClr val="000000"/>
                          </a:solidFill>
                          <a:latin typeface="微软雅黑" panose="020B0503020204020204" charset="-122"/>
                          <a:ea typeface="微软雅黑" panose="020B0503020204020204" charset="-122"/>
                          <a:cs typeface="NEU-BZ-S92" charset="0"/>
                          <a:sym typeface="+mn-ea"/>
                        </a:rPr>
                        <a:t>格的关系</a:t>
                      </a:r>
                      <a:endParaRPr 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a:solidFill>
                            <a:srgbClr val="000000"/>
                          </a:solidFill>
                          <a:latin typeface="微软雅黑" panose="020B0503020204020204" charset="-122"/>
                          <a:ea typeface="微软雅黑" panose="020B0503020204020204" charset="-122"/>
                          <a:cs typeface="NEU-BZ-S92" charset="0"/>
                          <a:sym typeface="+mn-ea"/>
                        </a:rPr>
                        <a:t>展现人物性格。如《林教头风雪山神庙》中林冲买刀并在街上寻觅仇家的情节,就显示了林冲刚烈的性格特点。</a:t>
                      </a:r>
                      <a:endParaRPr 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29945" y="484505"/>
            <a:ext cx="10452100" cy="737235"/>
          </a:xfrm>
          <a:prstGeom prst="rect">
            <a:avLst/>
          </a:prstGeom>
          <a:noFill/>
        </p:spPr>
        <p:txBody>
          <a:bodyPr wrap="square" rtlCol="0">
            <a:spAutoFit/>
          </a:bodyPr>
          <a:lstStyle/>
          <a:p>
            <a:pPr algn="ctr" fontAlgn="auto">
              <a:lnSpc>
                <a:spcPct val="150000"/>
              </a:lnSpc>
            </a:pPr>
            <a:r>
              <a:rPr lang="en-US" altLang="zh-CN" sz="2800" b="1">
                <a:latin typeface="微软雅黑" panose="020B0503020204020204" charset="-122"/>
                <a:ea typeface="微软雅黑" panose="020B0503020204020204" charset="-122"/>
                <a:cs typeface="微软雅黑" panose="020B0503020204020204" charset="-122"/>
                <a:sym typeface="+mn-ea"/>
              </a:rPr>
              <a:t>3.小说的结尾方式及作用</a:t>
            </a:r>
            <a:r>
              <a:rPr lang="en-US" altLang="zh-CN" sz="2800" b="1">
                <a:latin typeface="微软雅黑" panose="020B0503020204020204" charset="-122"/>
                <a:ea typeface="微软雅黑" panose="020B0503020204020204" charset="-122"/>
                <a:cs typeface="微软雅黑" panose="020B0503020204020204" charset="-122"/>
              </a:rPr>
              <a:t> </a:t>
            </a:r>
          </a:p>
        </p:txBody>
      </p:sp>
      <p:graphicFrame>
        <p:nvGraphicFramePr>
          <p:cNvPr id="3" name="表格 2"/>
          <p:cNvGraphicFramePr/>
          <p:nvPr>
            <p:custDataLst>
              <p:tags r:id="rId1"/>
            </p:custDataLst>
          </p:nvPr>
        </p:nvGraphicFramePr>
        <p:xfrm>
          <a:off x="829945" y="1290319"/>
          <a:ext cx="10452100" cy="5120640"/>
        </p:xfrm>
        <a:graphic>
          <a:graphicData uri="http://schemas.openxmlformats.org/drawingml/2006/table">
            <a:tbl>
              <a:tblPr firstRow="1" bandRow="1">
                <a:tableStyleId>{5940675A-B579-460E-94D1-54222C63F5DA}</a:tableStyleId>
              </a:tblPr>
              <a:tblGrid>
                <a:gridCol w="1571625"/>
                <a:gridCol w="8880475"/>
              </a:tblGrid>
              <a:tr h="640080">
                <a:tc>
                  <a:txBody>
                    <a:bodyPr/>
                    <a:lstStyle/>
                    <a:p>
                      <a:pPr indent="0" algn="ctr" fontAlgn="auto">
                        <a:lnSpc>
                          <a:spcPct val="150000"/>
                        </a:lnSpc>
                        <a:buNone/>
                      </a:pPr>
                      <a:r>
                        <a:rPr lang="zh-CN" altLang="en-US" sz="2800" b="1">
                          <a:solidFill>
                            <a:srgbClr val="000000"/>
                          </a:solidFill>
                          <a:latin typeface="微软雅黑" panose="020B0503020204020204" charset="-122"/>
                          <a:ea typeface="微软雅黑" panose="020B0503020204020204" charset="-122"/>
                          <a:cs typeface="NEU-BZ-S92" charset="0"/>
                          <a:sym typeface="+mn-ea"/>
                        </a:rPr>
                        <a:t>方式</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作用</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2560320">
                <a:tc>
                  <a:txBody>
                    <a:bodyPr/>
                    <a:lstStyle/>
                    <a:p>
                      <a:pPr indent="0" fontAlgn="auto">
                        <a:lnSpc>
                          <a:spcPct val="150000"/>
                        </a:lnSpc>
                        <a:buNone/>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欧·亨利</a:t>
                      </a:r>
                    </a:p>
                    <a:p>
                      <a:pPr indent="0" fontAlgn="auto">
                        <a:lnSpc>
                          <a:spcPct val="150000"/>
                        </a:lnSpc>
                        <a:buNone/>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式结尾</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a:solidFill>
                            <a:srgbClr val="000000"/>
                          </a:solidFill>
                          <a:latin typeface="微软雅黑" panose="020B0503020204020204" charset="-122"/>
                          <a:ea typeface="微软雅黑" panose="020B0503020204020204" charset="-122"/>
                          <a:cs typeface="NEU-BZ-S92" charset="0"/>
                          <a:sym typeface="+mn-ea"/>
                        </a:rPr>
                        <a:t>①从结构安排上看,它使平淡的故事情节陡然生出波澜,猛烈撞击读者的心灵,产生震撼人心的力量。②从表现手法上看,与前文的伏笔相照应,使人觉得又在情理之中。③突出人物形象。④突出文章主旨。</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20240">
                <a:tc>
                  <a:txBody>
                    <a:bodyPr/>
                    <a:lstStyle/>
                    <a:p>
                      <a:pPr indent="0" fontAlgn="auto">
                        <a:lnSpc>
                          <a:spcPct val="150000"/>
                        </a:lnSpc>
                        <a:buNone/>
                      </a:pPr>
                      <a:r>
                        <a:rPr lang="en-US" sz="2800">
                          <a:solidFill>
                            <a:srgbClr val="000000"/>
                          </a:solidFill>
                          <a:latin typeface="微软雅黑" panose="020B0503020204020204" charset="-122"/>
                          <a:ea typeface="微软雅黑" panose="020B0503020204020204" charset="-122"/>
                          <a:cs typeface="NEU-BZ-S92" charset="0"/>
                          <a:sym typeface="+mn-ea"/>
                        </a:rPr>
                        <a:t>悲剧式</a:t>
                      </a:r>
                    </a:p>
                    <a:p>
                      <a:pPr indent="0" fontAlgn="auto">
                        <a:lnSpc>
                          <a:spcPct val="150000"/>
                        </a:lnSpc>
                        <a:buNone/>
                      </a:pPr>
                      <a:r>
                        <a:rPr lang="en-US" sz="2800">
                          <a:solidFill>
                            <a:srgbClr val="000000"/>
                          </a:solidFill>
                          <a:latin typeface="微软雅黑" panose="020B0503020204020204" charset="-122"/>
                          <a:ea typeface="微软雅黑" panose="020B0503020204020204" charset="-122"/>
                          <a:cs typeface="NEU-BZ-S92" charset="0"/>
                          <a:sym typeface="+mn-ea"/>
                        </a:rPr>
                        <a:t>结尾</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a:solidFill>
                            <a:srgbClr val="000000"/>
                          </a:solidFill>
                          <a:latin typeface="微软雅黑" panose="020B0503020204020204" charset="-122"/>
                          <a:ea typeface="微软雅黑" panose="020B0503020204020204" charset="-122"/>
                          <a:cs typeface="NEU-BZ-S92" charset="0"/>
                          <a:sym typeface="+mn-ea"/>
                        </a:rPr>
                        <a:t>①从主题上看,能更好地深化主题。②从表现人物性格上看,能更好地塑造人物性格。③这种结局令人感动,令人回味,引人思考。</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9185" y="855345"/>
            <a:ext cx="9868535" cy="737235"/>
          </a:xfrm>
          <a:prstGeom prst="rect">
            <a:avLst/>
          </a:prstGeom>
          <a:noFill/>
        </p:spPr>
        <p:txBody>
          <a:bodyPr wrap="square" rtlCol="0">
            <a:spAutoFit/>
          </a:bodyPr>
          <a:lstStyle/>
          <a:p>
            <a:pPr algn="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续表</a:t>
            </a:r>
          </a:p>
        </p:txBody>
      </p:sp>
      <p:graphicFrame>
        <p:nvGraphicFramePr>
          <p:cNvPr id="3" name="表格 2"/>
          <p:cNvGraphicFramePr/>
          <p:nvPr>
            <p:custDataLst>
              <p:tags r:id="rId1"/>
            </p:custDataLst>
          </p:nvPr>
        </p:nvGraphicFramePr>
        <p:xfrm>
          <a:off x="1099185" y="1708150"/>
          <a:ext cx="9867900" cy="4542790"/>
        </p:xfrm>
        <a:graphic>
          <a:graphicData uri="http://schemas.openxmlformats.org/drawingml/2006/table">
            <a:tbl>
              <a:tblPr firstRow="1" bandRow="1">
                <a:tableStyleId>{5940675A-B579-460E-94D1-54222C63F5DA}</a:tableStyleId>
              </a:tblPr>
              <a:tblGrid>
                <a:gridCol w="1085850"/>
                <a:gridCol w="8782050"/>
              </a:tblGrid>
              <a:tr h="739140">
                <a:tc>
                  <a:txBody>
                    <a:bodyPr/>
                    <a:lstStyle/>
                    <a:p>
                      <a:pPr indent="0" algn="ctr" fontAlgn="auto">
                        <a:lnSpc>
                          <a:spcPct val="150000"/>
                        </a:lnSpc>
                        <a:buNone/>
                      </a:pPr>
                      <a:r>
                        <a:rPr lang="zh-CN" altLang="en-US" sz="2800" b="1">
                          <a:solidFill>
                            <a:srgbClr val="000000"/>
                          </a:solidFill>
                          <a:latin typeface="微软雅黑" panose="020B0503020204020204" charset="-122"/>
                          <a:ea typeface="微软雅黑" panose="020B0503020204020204" charset="-122"/>
                          <a:cs typeface="NEU-BZ-S92" charset="0"/>
                          <a:sym typeface="+mn-ea"/>
                        </a:rPr>
                        <a:t>方式</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作用</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2523490">
                <a:tc>
                  <a:txBody>
                    <a:bodyPr/>
                    <a:lstStyle/>
                    <a:p>
                      <a:pPr indent="0" fontAlgn="auto">
                        <a:lnSpc>
                          <a:spcPct val="150000"/>
                        </a:lnSpc>
                        <a:buNone/>
                      </a:pPr>
                      <a:r>
                        <a:rPr lang="en-US" sz="2800">
                          <a:solidFill>
                            <a:srgbClr val="000000"/>
                          </a:solidFill>
                          <a:latin typeface="微软雅黑" panose="020B0503020204020204" charset="-122"/>
                          <a:ea typeface="微软雅黑" panose="020B0503020204020204" charset="-122"/>
                          <a:cs typeface="NEU-BZ-S92" charset="0"/>
                          <a:sym typeface="+mn-ea"/>
                        </a:rPr>
                        <a:t>大团圆</a:t>
                      </a:r>
                    </a:p>
                    <a:p>
                      <a:pPr indent="0" fontAlgn="auto">
                        <a:lnSpc>
                          <a:spcPct val="150000"/>
                        </a:lnSpc>
                        <a:buNone/>
                      </a:pPr>
                      <a:r>
                        <a:rPr lang="en-US" sz="2800">
                          <a:solidFill>
                            <a:srgbClr val="000000"/>
                          </a:solidFill>
                          <a:latin typeface="微软雅黑" panose="020B0503020204020204" charset="-122"/>
                          <a:ea typeface="微软雅黑" panose="020B0503020204020204" charset="-122"/>
                          <a:cs typeface="NEU-BZ-S92" charset="0"/>
                          <a:sym typeface="+mn-ea"/>
                        </a:rPr>
                        <a:t>式结尾</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a:solidFill>
                            <a:srgbClr val="000000"/>
                          </a:solidFill>
                          <a:latin typeface="微软雅黑" panose="020B0503020204020204" charset="-122"/>
                          <a:ea typeface="微软雅黑" panose="020B0503020204020204" charset="-122"/>
                          <a:cs typeface="NEU-BZ-S92" charset="0"/>
                          <a:sym typeface="+mn-ea"/>
                        </a:rPr>
                        <a:t>①从读者的情感体验上看,符合人们阅读的心理预期,容易引起读者的共鸣,给人以欣慰、愉悦之感。②从主题上看,这样的结局凸显出的美好人性,符合大众对审美的追求。</a:t>
                      </a:r>
                      <a:endParaRPr 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80160">
                <a:tc>
                  <a:txBody>
                    <a:bodyPr/>
                    <a:lstStyle/>
                    <a:p>
                      <a:pPr indent="0" fontAlgn="auto">
                        <a:lnSpc>
                          <a:spcPct val="150000"/>
                        </a:lnSpc>
                        <a:buNone/>
                      </a:pPr>
                      <a:r>
                        <a:rPr lang="en-US" altLang="en-US" sz="2800">
                          <a:solidFill>
                            <a:srgbClr val="000000"/>
                          </a:solidFill>
                          <a:latin typeface="微软雅黑" panose="020B0503020204020204" charset="-122"/>
                          <a:ea typeface="微软雅黑" panose="020B0503020204020204" charset="-122"/>
                          <a:cs typeface="NEU-BZ-S92" charset="0"/>
                          <a:sym typeface="+mn-ea"/>
                        </a:rPr>
                        <a:t>留白式</a:t>
                      </a:r>
                    </a:p>
                    <a:p>
                      <a:pPr indent="0" fontAlgn="auto">
                        <a:lnSpc>
                          <a:spcPct val="150000"/>
                        </a:lnSpc>
                        <a:buNone/>
                      </a:pPr>
                      <a:r>
                        <a:rPr lang="en-US" altLang="en-US" sz="2800">
                          <a:solidFill>
                            <a:srgbClr val="000000"/>
                          </a:solidFill>
                          <a:latin typeface="微软雅黑" panose="020B0503020204020204" charset="-122"/>
                          <a:ea typeface="微软雅黑" panose="020B0503020204020204" charset="-122"/>
                          <a:cs typeface="NEU-BZ-S92" charset="0"/>
                          <a:sym typeface="+mn-ea"/>
                        </a:rPr>
                        <a:t>结尾</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altLang="en-US" sz="2800" b="0">
                          <a:solidFill>
                            <a:srgbClr val="000000"/>
                          </a:solidFill>
                          <a:latin typeface="微软雅黑" panose="020B0503020204020204" charset="-122"/>
                          <a:ea typeface="微软雅黑" panose="020B0503020204020204" charset="-122"/>
                          <a:cs typeface="NEU-BZ-S92" charset="0"/>
                        </a:rPr>
                        <a:t>耐人寻味,留下了“空白”让读者想象,进行艺术再创造。</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1935" y="234950"/>
            <a:ext cx="11577955" cy="655447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典例</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7</a:t>
            </a:r>
            <a:r>
              <a:rPr lang="en-US" altLang="zh-CN" sz="2800">
                <a:latin typeface="微软雅黑" panose="020B0503020204020204" charset="-122"/>
                <a:ea typeface="微软雅黑" panose="020B0503020204020204" charset="-122"/>
                <a:cs typeface="微软雅黑" panose="020B0503020204020204" charset="-122"/>
              </a:rPr>
              <a:t>[2019全国卷Ⅲ,9,6分]阅读下面的文字,完成题目。</a:t>
            </a:r>
          </a:p>
          <a:p>
            <a:pPr algn="ctr" fontAlgn="auto">
              <a:lnSpc>
                <a:spcPct val="150000"/>
              </a:lnSpc>
            </a:pPr>
            <a:r>
              <a:rPr lang="en-US" altLang="zh-CN" sz="2800" b="1">
                <a:latin typeface="微软雅黑" panose="020B0503020204020204" charset="-122"/>
                <a:ea typeface="微软雅黑" panose="020B0503020204020204" charset="-122"/>
                <a:cs typeface="微软雅黑" panose="020B0503020204020204" charset="-122"/>
              </a:rPr>
              <a:t>到梨花屯去</a:t>
            </a:r>
          </a:p>
          <a:p>
            <a:pPr algn="ct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何士光</a:t>
            </a:r>
          </a:p>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这故事开场时是颇为平淡的,只是后来,马车快要进梨花屯,而两个乘客也沉默时,回过头来看一看,兴许才有一点故事的意味……</a:t>
            </a:r>
          </a:p>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一辆马车从白杨坝出来,车夫是个老人家。在一座石桥旁,他把一个中年人让到车上来。看得出,这是位下乡干部。</a:t>
            </a:r>
          </a:p>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天色好晴朗。水田还没有栽上秧子,但包谷已长得十分青葱,初夏的山野,透露着旺盛的生命力,叫人沉醉不已。碎石的马路拐弯了,爬坡了,又拐弯了,又爬坡了。不时有布谷在啼叫,车上的人似乎打起盹来了。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1935" y="234950"/>
            <a:ext cx="11732260" cy="655447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不知过了多久,马车停住。打盹的干部猛地抬头,看见有人正上到车上来。</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“啊,谢主任?”来人犹豫地打招呼,似乎有些意外。</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“是……老赵同志?”谢主任嗫嚅了一下,也有些突然。</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车抖了一下,从横过路面的小小水沟上驶过。</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谢主任把香烟掏出来,递一支给老赵:“去梨花屯?”语气中有和解的意味。</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老赵谨慎地回答:“是。”</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“去包队吗?”</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“是。胜利大队。”</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“我也是!”谢主任和蔼地笑起来,“我们都是十回下乡九回在,老走梨花</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1935" y="234950"/>
            <a:ext cx="11732260" cy="655447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rPr>
              <a:t>这一方!”</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笑颜使气氛松动起来。三只白鹤高高飞过,不慌不忙扇动着长长的翅膀,在蓝天里显得又白又亮……</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“老赵,”谢主任开诚布公地谈起来,“我一直想找机会和你谈谈呢!为七六年秋天在梨花挖那条沟,你怕还对我有些意见呐!”</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“谢主任,你说到哪里去了!”</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“实事求是嘛!当时我是工作队的负责人,瞎指挥是我搞的,该由我负责!有人把责任归到你头上,当然不应当!”</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“我……”</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“我也明知那条沟不该挖,一气就占了四十亩良田。但当时压力大啊;上</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1935" y="234950"/>
            <a:ext cx="11732260" cy="655447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边决定要挖,社员不同意挖,是我硬表了态:我叫挖的,我负责!”</a:t>
            </a:r>
            <a:endParaRPr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“这种表态,”老赵想了一想,“我也表过……”</a:t>
            </a:r>
            <a:endParaRPr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“那是因为我先表嘛!”谢主任接过话头,“老赵,去年报上有篇报道,你读过没有?”</a:t>
            </a:r>
            <a:endParaRPr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“哪一篇?”</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“谈得真好!”谢主任不胜感慨地说,“是基层干部座谈。总结说:上面是‘嘴巴硬’,基层干部是‘肩膀硬’!基层干部负责任。像是报道的安徽……”</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路转了一个大弯——在一座杉树土岗前好像到了尽头,接着又一下子在马车前重新展现出来,一直延伸到老远的山垭口……</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“正是这样嘛!”谢主任点头,“那条沟,责任由我负!”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92735" y="2907030"/>
            <a:ext cx="5631815" cy="706755"/>
          </a:xfrm>
          <a:prstGeom prst="rect">
            <a:avLst/>
          </a:prstGeom>
          <a:noFill/>
        </p:spPr>
        <p:txBody>
          <a:bodyPr wrap="square" rtlCol="0">
            <a:spAutoFit/>
          </a:bodyPr>
          <a:lstStyle/>
          <a:p>
            <a:pPr algn="ctr"/>
            <a:r>
              <a:rPr lang="zh-CN" altLang="en-US" sz="4000">
                <a:solidFill>
                  <a:schemeClr val="bg1"/>
                </a:solidFill>
                <a:latin typeface="+mj-ea"/>
                <a:ea typeface="+mj-ea"/>
                <a:cs typeface="+mj-ea"/>
              </a:rPr>
              <a:t>阅读帮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聚焦核心素养</a:t>
            </a:r>
          </a:p>
        </p:txBody>
      </p:sp>
      <p:sp>
        <p:nvSpPr>
          <p:cNvPr id="2" name="文本框 1"/>
          <p:cNvSpPr txBox="1"/>
          <p:nvPr/>
        </p:nvSpPr>
        <p:spPr>
          <a:xfrm>
            <a:off x="97790" y="1628775"/>
            <a:ext cx="5116830" cy="460375"/>
          </a:xfrm>
          <a:prstGeom prst="rect">
            <a:avLst/>
          </a:prstGeom>
          <a:noFill/>
        </p:spPr>
        <p:txBody>
          <a:bodyPr wrap="square" rtlCol="0">
            <a:spAutoFit/>
          </a:bodyPr>
          <a:lstStyle/>
          <a:p>
            <a:pPr algn="ctr"/>
            <a:r>
              <a:rPr lang="zh-CN" altLang="en-US" sz="2400" dirty="0">
                <a:solidFill>
                  <a:srgbClr val="DA251C"/>
                </a:solidFill>
                <a:latin typeface="微软雅黑" panose="020B0503020204020204" charset="-122"/>
                <a:ea typeface="微软雅黑" panose="020B0503020204020204" charset="-122"/>
                <a:sym typeface="+mn-ea"/>
              </a:rPr>
              <a:t>第1讲   小说阅读</a:t>
            </a:r>
            <a:endParaRPr lang="zh-CN" altLang="en-US" sz="24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1935" y="234950"/>
            <a:ext cx="11732260" cy="655447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sym typeface="+mn-ea"/>
              </a:rPr>
              <a:t>“我也有责任!那是分派给我的任务。如果不是我催得紧,态度那样硬,说不定就挖不成!责任归我负!”</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双方都有诚恳的态度,气氛十分亲切了,甚至到了甜蜜的地步。</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路旁出现了一条水沟,水欢快地流淌着,发出叫人喜悦的响声……</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他们无拘无束地谈下去了。谈形势,谈这次去梨花屯纠正“定产到组”中出现的种种偏差,等等。后来,拉起家常来了……</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越近梨花屯,地势就越平坦,心里也越舒畅。突然,谢主任拍了拍赶车老汉的肩膀:“停一停!”</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老人家把缰收住了。</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“两年多没到梨花,看看那条沟怎样了!”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1935" y="234950"/>
            <a:ext cx="11732260" cy="655447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坝子上水田一块接着一块,已经犁过了。带着铧印的泥土静静地横陈着,吸收着阳光,像刚切开的梨子一样新鲜,透着沁人心脾的气息……</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看不见那条沟。</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谢主任问车夫:“老同志,那条沟是不是在这一带?”</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“咹?”老人家听不清。</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老赵大声说:“沟——挖过一条沟啊!”</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“嗯,”老人家听懂了,点点头,“是挖过一条沟。唔,大前年的事喽,立冬后开挖的。分给我们六个生产队,每个劳力摊一截。我都有一截呢!顶上头一段,是红星队……”</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看来老人家说起话来是絮絮不休的。老赵终于打断了他:“现在沟在哪</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7340" y="303530"/>
            <a:ext cx="11577955" cy="655447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里?”</a:t>
            </a:r>
          </a:p>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“哪里?”老人家摇着头,“后来填了嘛,去年,开春过后……”</a:t>
            </a:r>
          </a:p>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谢主任问:“哪个喊填的?”</a:t>
            </a:r>
          </a:p>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“哪个?”老人家认真地想了一回,“没有哪个。是我们六个队的人商量的。总不成就让它摆在那里,沟不沟坎不坎的!唔,先是抬那些石头。论挑抬活路,这一带的人都是好手,肩膀最硬……”</a:t>
            </a:r>
          </a:p>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像我们在乡下会碰到的许多老人家一样,这位老人也有着对往事的惊人记忆。也许平时不大有机会说话,一旦有人听,他们就会把点点滴滴说得详详细细,有几分像自言自语,牵连不断地说下去。说下去,平平静静的,像是在叙述别人的而不是自身的事情,多少波澜都化为了涓涓细流,想当初虽未</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1935" y="234950"/>
            <a:ext cx="11577955" cy="4615815"/>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必如此简单,而今却尽掩在老人家略带沙哑的嗓音里了。</a:t>
            </a:r>
          </a:p>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后来,老赵提醒他:“老人家,我们走吧!”</a:t>
            </a:r>
          </a:p>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老赵的声音,柔和得有些异样。而且不知为什么,这以后不论是老赵还是谢主任,都没再说一句话。</a:t>
            </a:r>
          </a:p>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啊,前面,杂树的碧绿和砖瓦的青灰看得见了。是的,梨花屯就要到了!</a:t>
            </a:r>
          </a:p>
          <a:p>
            <a:pPr algn="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1979年5月</a:t>
            </a:r>
          </a:p>
          <a:p>
            <a:pPr algn="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(有删改)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20115" y="1731010"/>
            <a:ext cx="10104120" cy="138366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两个乘客为什么沉默?小说为什么首尾均有这一细节?请结合全文分析。</a:t>
            </a:r>
          </a:p>
        </p:txBody>
      </p:sp>
      <p:cxnSp>
        <p:nvCxnSpPr>
          <p:cNvPr id="2" name="直接连接符 1"/>
          <p:cNvCxnSpPr/>
          <p:nvPr/>
        </p:nvCxnSpPr>
        <p:spPr>
          <a:xfrm flipV="1">
            <a:off x="786130" y="4881245"/>
            <a:ext cx="10266045" cy="26035"/>
          </a:xfrm>
          <a:prstGeom prst="line">
            <a:avLst/>
          </a:prstGeom>
        </p:spPr>
        <p:style>
          <a:lnRef idx="2">
            <a:schemeClr val="dk1"/>
          </a:lnRef>
          <a:fillRef idx="0">
            <a:schemeClr val="dk1"/>
          </a:fillRef>
          <a:effectRef idx="1">
            <a:schemeClr val="dk1"/>
          </a:effectRef>
          <a:fontRef idx="minor">
            <a:schemeClr val="tx1"/>
          </a:fontRef>
        </p:style>
      </p:cxnSp>
      <p:cxnSp>
        <p:nvCxnSpPr>
          <p:cNvPr id="5" name="直接连接符 4"/>
          <p:cNvCxnSpPr/>
          <p:nvPr/>
        </p:nvCxnSpPr>
        <p:spPr>
          <a:xfrm>
            <a:off x="800100" y="3884295"/>
            <a:ext cx="10224135" cy="2286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4505" y="1105535"/>
            <a:ext cx="11500485" cy="3322955"/>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解析</a:t>
            </a:r>
            <a:r>
              <a:rPr lang="zh-CN" altLang="en-US" sz="2800" b="1">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本题考查考生分析作品结构,把握文章思路的能力。小说首尾两度写到沉默,开头写“只是后来……两个乘客也沉默时”,结尾写“不知为什么,这以后不论是老赵还是谢主任,都没再说一句话”。分析小说内容可知,两人之所以沉默,是因为赶车老人的话使他们产生了触动,并陷入深思。结构上首尾呼应,能引发读者去思考这“沉默”所包含着的深刻意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4505" y="1105535"/>
            <a:ext cx="11500485" cy="3322955"/>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答案</a:t>
            </a:r>
            <a:r>
              <a:rPr lang="zh-CN" altLang="en-US" sz="2800" b="1">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第一问:两个乘客的沉默,是由于赶车老人的话使他们产生触动,并陷入沉思。</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第二问:①首尾两度写到沉默,既是结构上的呼应,也强调了沉默之中含有深意;②小说在开头提示“回过头来看一看”,结尾又说“不知为什么”,都指引读者去思考这个看似平淡的故事所包含着的深刻意味。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54990" y="513080"/>
            <a:ext cx="11500485" cy="1383665"/>
          </a:xfrm>
          <a:prstGeom prst="rect">
            <a:avLst/>
          </a:prstGeom>
          <a:noFill/>
        </p:spPr>
        <p:txBody>
          <a:bodyPr wrap="square" rtlCol="0">
            <a:spAutoFit/>
          </a:bodyPr>
          <a:lstStyle/>
          <a:p>
            <a:pPr fontAlgn="auto">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rPr>
              <a:t>方法点拨</a:t>
            </a:r>
            <a:r>
              <a:rPr sz="2800" b="1">
                <a:latin typeface="微软雅黑" panose="020B0503020204020204" charset="-122"/>
                <a:ea typeface="微软雅黑" panose="020B0503020204020204" charset="-122"/>
                <a:cs typeface="微软雅黑" panose="020B0503020204020204" charset="-122"/>
              </a:rPr>
              <a:t>　　　　</a:t>
            </a:r>
          </a:p>
          <a:p>
            <a:pPr algn="ctr" fontAlgn="auto">
              <a:lnSpc>
                <a:spcPct val="150000"/>
              </a:lnSpc>
            </a:pPr>
            <a:r>
              <a:rPr sz="2800" b="1">
                <a:latin typeface="微软雅黑" panose="020B0503020204020204" charset="-122"/>
                <a:ea typeface="微软雅黑" panose="020B0503020204020204" charset="-122"/>
                <a:cs typeface="微软雅黑" panose="020B0503020204020204" charset="-122"/>
              </a:rPr>
              <a:t>把握两个角度,分析情节作用</a:t>
            </a:r>
          </a:p>
        </p:txBody>
      </p:sp>
      <p:graphicFrame>
        <p:nvGraphicFramePr>
          <p:cNvPr id="3" name="表格 2"/>
          <p:cNvGraphicFramePr/>
          <p:nvPr>
            <p:custDataLst>
              <p:tags r:id="rId1"/>
            </p:custDataLst>
          </p:nvPr>
        </p:nvGraphicFramePr>
        <p:xfrm>
          <a:off x="773430" y="2083435"/>
          <a:ext cx="10206990" cy="4480560"/>
        </p:xfrm>
        <a:graphic>
          <a:graphicData uri="http://schemas.openxmlformats.org/drawingml/2006/table">
            <a:tbl>
              <a:tblPr firstRow="1" bandRow="1">
                <a:tableStyleId>{5940675A-B579-460E-94D1-54222C63F5DA}</a:tableStyleId>
              </a:tblPr>
              <a:tblGrid>
                <a:gridCol w="2124075"/>
                <a:gridCol w="1529715"/>
                <a:gridCol w="6553200"/>
              </a:tblGrid>
              <a:tr h="640080">
                <a:tc>
                  <a:txBody>
                    <a:bodyPr/>
                    <a:lstStyle/>
                    <a:p>
                      <a:pPr indent="0" algn="ctr" fontAlgn="auto">
                        <a:lnSpc>
                          <a:spcPct val="150000"/>
                        </a:lnSpc>
                        <a:buNone/>
                      </a:pPr>
                      <a:r>
                        <a:rPr sz="2800" b="1">
                          <a:latin typeface="微软雅黑" panose="020B0503020204020204" charset="-122"/>
                          <a:ea typeface="微软雅黑" panose="020B0503020204020204" charset="-122"/>
                          <a:cs typeface="微软雅黑" panose="020B0503020204020204" charset="-122"/>
                        </a:rPr>
                        <a:t>角度</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gridSpan="2">
                  <a:txBody>
                    <a:bodyPr/>
                    <a:lstStyle/>
                    <a:p>
                      <a:pPr indent="0" algn="ctr" fontAlgn="auto">
                        <a:lnSpc>
                          <a:spcPct val="150000"/>
                        </a:lnSpc>
                        <a:buNone/>
                      </a:pPr>
                      <a:r>
                        <a:rPr sz="2800" b="1">
                          <a:latin typeface="微软雅黑" panose="020B0503020204020204" charset="-122"/>
                          <a:ea typeface="微软雅黑" panose="020B0503020204020204" charset="-122"/>
                          <a:cs typeface="微软雅黑" panose="020B0503020204020204" charset="-122"/>
                        </a:rPr>
                        <a:t>作用</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hMerge="1">
                  <a:txBody>
                    <a:bodyPr/>
                    <a:lstStyle/>
                    <a:p>
                      <a:endParaRPr lang="zh-CN"/>
                    </a:p>
                  </a:txBody>
                  <a:tcPr>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1280160">
                <a:tc rowSpan="3">
                  <a:txBody>
                    <a:bodyPr/>
                    <a:lstStyle/>
                    <a:p>
                      <a:pPr indent="0" algn="ctr" fontAlgn="auto">
                        <a:lnSpc>
                          <a:spcPct val="150000"/>
                        </a:lnSpc>
                        <a:buNone/>
                      </a:pPr>
                      <a:r>
                        <a:rPr sz="2800" b="0">
                          <a:latin typeface="微软雅黑" panose="020B0503020204020204" charset="-122"/>
                          <a:ea typeface="微软雅黑" panose="020B0503020204020204" charset="-122"/>
                          <a:cs typeface="微软雅黑" panose="020B0503020204020204" charset="-122"/>
                        </a:rPr>
                        <a:t>内容角度</a:t>
                      </a:r>
                      <a:endParaRPr lang="zh-CN" sz="2800" b="0">
                        <a:latin typeface="微软雅黑" panose="020B0503020204020204" charset="-122"/>
                        <a:ea typeface="微软雅黑" panose="020B0503020204020204" charset="-122"/>
                      </a:endParaRPr>
                    </a:p>
                    <a:p>
                      <a:pPr indent="0" fontAlgn="auto">
                        <a:lnSpc>
                          <a:spcPct val="150000"/>
                        </a:lnSpc>
                        <a:buNone/>
                      </a:pPr>
                      <a:r>
                        <a:rPr lang="zh-CN" sz="2800" b="0">
                          <a:latin typeface="微软雅黑" panose="020B0503020204020204" charset="-122"/>
                          <a:ea typeface="微软雅黑" panose="020B0503020204020204" charset="-122"/>
                        </a:rPr>
                        <a:t> </a:t>
                      </a:r>
                      <a:endParaRPr sz="2800" b="0">
                        <a:latin typeface="微软雅黑" panose="020B0503020204020204" charset="-122"/>
                        <a:ea typeface="微软雅黑" panose="020B0503020204020204" charset="-122"/>
                        <a:cs typeface="微软雅黑" panose="020B0503020204020204" charset="-122"/>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sz="2800" b="0">
                          <a:latin typeface="微软雅黑" panose="020B0503020204020204" charset="-122"/>
                          <a:ea typeface="微软雅黑" panose="020B0503020204020204" charset="-122"/>
                          <a:cs typeface="微软雅黑" panose="020B0503020204020204" charset="-122"/>
                        </a:rPr>
                        <a:t>对人物的作用</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sz="2800" b="0">
                          <a:latin typeface="微软雅黑" panose="020B0503020204020204" charset="-122"/>
                          <a:ea typeface="微软雅黑" panose="020B0503020204020204" charset="-122"/>
                          <a:cs typeface="微软雅黑" panose="020B0503020204020204" charset="-122"/>
                        </a:rPr>
                        <a:t>刻画写作对象的某些特点(性格、精神、心理等),使人物形象更丰满。</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80160">
                <a:tc vMerge="1">
                  <a:txBody>
                    <a:bodyPr/>
                    <a:lstStyle/>
                    <a:p>
                      <a:endParaRPr lang="zh-CN"/>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sz="2800" b="0">
                          <a:latin typeface="微软雅黑" panose="020B0503020204020204" charset="-122"/>
                          <a:ea typeface="微软雅黑" panose="020B0503020204020204" charset="-122"/>
                          <a:cs typeface="微软雅黑" panose="020B0503020204020204" charset="-122"/>
                        </a:rPr>
                        <a:t>对环境的作用</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sz="2800" b="0">
                          <a:latin typeface="微软雅黑" panose="020B0503020204020204" charset="-122"/>
                          <a:ea typeface="微软雅黑" panose="020B0503020204020204" charset="-122"/>
                          <a:cs typeface="微软雅黑" panose="020B0503020204020204" charset="-122"/>
                        </a:rPr>
                        <a:t>交代/突出人物活动的环境,使环境更具典型性,烘托人物情感等。</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80160">
                <a:tc vMerge="1">
                  <a:txBody>
                    <a:bodyPr/>
                    <a:lstStyle/>
                    <a:p>
                      <a:endParaRPr lang="zh-CN"/>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sz="2800" b="0">
                          <a:latin typeface="微软雅黑" panose="020B0503020204020204" charset="-122"/>
                          <a:ea typeface="微软雅黑" panose="020B0503020204020204" charset="-122"/>
                          <a:cs typeface="微软雅黑" panose="020B0503020204020204" charset="-122"/>
                        </a:rPr>
                        <a:t>对主题的作用</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sz="2800" b="0">
                          <a:latin typeface="微软雅黑" panose="020B0503020204020204" charset="-122"/>
                          <a:ea typeface="微软雅黑" panose="020B0503020204020204" charset="-122"/>
                          <a:cs typeface="微软雅黑" panose="020B0503020204020204" charset="-122"/>
                        </a:rPr>
                        <a:t>揭示(突出、深化、丰富、暗示等)主题。</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2720" y="153035"/>
            <a:ext cx="11500485" cy="737235"/>
          </a:xfrm>
          <a:prstGeom prst="rect">
            <a:avLst/>
          </a:prstGeom>
          <a:noFill/>
        </p:spPr>
        <p:txBody>
          <a:bodyPr wrap="square" rtlCol="0">
            <a:spAutoFit/>
          </a:bodyPr>
          <a:lstStyle/>
          <a:p>
            <a:pPr algn="r" fontAlgn="auto">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 </a:t>
            </a:r>
            <a:r>
              <a:rPr lang="zh-CN" altLang="en-US" sz="2800">
                <a:solidFill>
                  <a:schemeClr val="tx1"/>
                </a:solidFill>
                <a:latin typeface="微软雅黑" panose="020B0503020204020204" charset="-122"/>
                <a:ea typeface="微软雅黑" panose="020B0503020204020204" charset="-122"/>
                <a:cs typeface="微软雅黑" panose="020B0503020204020204" charset="-122"/>
              </a:rPr>
              <a:t>续表</a:t>
            </a:r>
          </a:p>
        </p:txBody>
      </p:sp>
      <p:graphicFrame>
        <p:nvGraphicFramePr>
          <p:cNvPr id="3" name="表格 2"/>
          <p:cNvGraphicFramePr/>
          <p:nvPr>
            <p:custDataLst>
              <p:tags r:id="rId1"/>
            </p:custDataLst>
          </p:nvPr>
        </p:nvGraphicFramePr>
        <p:xfrm>
          <a:off x="488950" y="1493520"/>
          <a:ext cx="11214735" cy="4505960"/>
        </p:xfrm>
        <a:graphic>
          <a:graphicData uri="http://schemas.openxmlformats.org/drawingml/2006/table">
            <a:tbl>
              <a:tblPr firstRow="1" bandRow="1">
                <a:tableStyleId>{5940675A-B579-460E-94D1-54222C63F5DA}</a:tableStyleId>
              </a:tblPr>
              <a:tblGrid>
                <a:gridCol w="1678940"/>
                <a:gridCol w="1990725"/>
                <a:gridCol w="7545070"/>
              </a:tblGrid>
              <a:tr h="702945">
                <a:tc>
                  <a:txBody>
                    <a:bodyPr/>
                    <a:lstStyle/>
                    <a:p>
                      <a:pPr indent="0" algn="ctr" fontAlgn="auto">
                        <a:lnSpc>
                          <a:spcPct val="150000"/>
                        </a:lnSpc>
                        <a:buNone/>
                      </a:pPr>
                      <a:r>
                        <a:rPr sz="2800" b="1">
                          <a:latin typeface="微软雅黑" panose="020B0503020204020204" charset="-122"/>
                          <a:ea typeface="微软雅黑" panose="020B0503020204020204" charset="-122"/>
                          <a:cs typeface="微软雅黑" panose="020B0503020204020204" charset="-122"/>
                        </a:rPr>
                        <a:t>角度</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gridSpan="2">
                  <a:txBody>
                    <a:bodyPr/>
                    <a:lstStyle/>
                    <a:p>
                      <a:pPr indent="0" algn="ctr" fontAlgn="auto">
                        <a:lnSpc>
                          <a:spcPct val="150000"/>
                        </a:lnSpc>
                        <a:buNone/>
                      </a:pPr>
                      <a:r>
                        <a:rPr sz="2800" b="1">
                          <a:latin typeface="微软雅黑" panose="020B0503020204020204" charset="-122"/>
                          <a:ea typeface="微软雅黑" panose="020B0503020204020204" charset="-122"/>
                          <a:cs typeface="微软雅黑" panose="020B0503020204020204" charset="-122"/>
                        </a:rPr>
                        <a:t>作用</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hMerge="1">
                  <a:txBody>
                    <a:bodyPr/>
                    <a:lstStyle/>
                    <a:p>
                      <a:endParaRPr lang="zh-CN"/>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76680">
                <a:tc>
                  <a:txBody>
                    <a:bodyPr/>
                    <a:lstStyle/>
                    <a:p>
                      <a:pPr indent="0" fontAlgn="auto">
                        <a:lnSpc>
                          <a:spcPct val="150000"/>
                        </a:lnSpc>
                        <a:buNone/>
                      </a:pPr>
                      <a:r>
                        <a:rPr sz="2800" b="0">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sym typeface="+mn-ea"/>
                        </a:rPr>
                        <a:t>内容角度</a:t>
                      </a:r>
                      <a:endParaRPr sz="2800" b="0">
                        <a:latin typeface="微软雅黑" panose="020B0503020204020204" charset="-122"/>
                        <a:ea typeface="微软雅黑" panose="020B0503020204020204" charset="-122"/>
                        <a:cs typeface="微软雅黑" panose="020B0503020204020204" charset="-122"/>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sz="2800" b="0">
                          <a:latin typeface="微软雅黑" panose="020B0503020204020204" charset="-122"/>
                          <a:ea typeface="微软雅黑" panose="020B0503020204020204" charset="-122"/>
                          <a:cs typeface="微软雅黑" panose="020B0503020204020204" charset="-122"/>
                        </a:rPr>
                        <a:t>对效果的作用</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sz="2800" b="0">
                          <a:latin typeface="微软雅黑" panose="020B0503020204020204" charset="-122"/>
                          <a:ea typeface="微软雅黑" panose="020B0503020204020204" charset="-122"/>
                          <a:cs typeface="微软雅黑" panose="020B0503020204020204" charset="-122"/>
                        </a:rPr>
                        <a:t>设置悬念,引起读者的阅读兴趣;引发读者思考;等等。</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426335">
                <a:tc>
                  <a:txBody>
                    <a:bodyPr/>
                    <a:lstStyle/>
                    <a:p>
                      <a:pPr indent="0" fontAlgn="auto">
                        <a:lnSpc>
                          <a:spcPct val="150000"/>
                        </a:lnSpc>
                        <a:buNone/>
                      </a:pPr>
                      <a:r>
                        <a:rPr lang="zh-CN" altLang="en-US" sz="2800" b="0">
                          <a:latin typeface="微软雅黑" panose="020B0503020204020204" charset="-122"/>
                          <a:ea typeface="微软雅黑" panose="020B0503020204020204" charset="-122"/>
                          <a:cs typeface="微软雅黑" panose="020B0503020204020204" charset="-122"/>
                        </a:rPr>
                        <a:t>结构角度</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gn="l" fontAlgn="auto">
                        <a:lnSpc>
                          <a:spcPct val="150000"/>
                        </a:lnSpc>
                        <a:buNone/>
                      </a:pPr>
                      <a:r>
                        <a:rPr lang="zh-CN" sz="2800">
                          <a:latin typeface="微软雅黑" panose="020B0503020204020204" charset="-122"/>
                          <a:ea typeface="微软雅黑" panose="020B0503020204020204" charset="-122"/>
                          <a:sym typeface="Arial" panose="020B0604020202020204" pitchFamily="34" charset="0"/>
                        </a:rPr>
                        <a:t>为情节发展做铺垫或埋下伏笔;承前解释说明某些内容,使情节更合理;照应开头;推动情节的发展;使情节曲折生动;等等。</a:t>
                      </a:r>
                      <a:endParaRPr lang="zh-CN" altLang="en-US" sz="2800" b="0">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88620" y="688340"/>
            <a:ext cx="11480800" cy="5908040"/>
          </a:xfrm>
          <a:prstGeom prst="rect">
            <a:avLst/>
          </a:prstGeom>
          <a:noFill/>
        </p:spPr>
        <p:txBody>
          <a:bodyPr wrap="square" rtlCol="0">
            <a:spAutoFit/>
          </a:bodyPr>
          <a:lstStyle/>
          <a:p>
            <a:pPr fontAlgn="auto">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 </a:t>
            </a:r>
            <a:r>
              <a:rPr sz="2800" b="1">
                <a:solidFill>
                  <a:srgbClr val="FF0000"/>
                </a:solidFill>
                <a:latin typeface="微软雅黑" panose="020B0503020204020204" charset="-122"/>
                <a:ea typeface="微软雅黑" panose="020B0503020204020204" charset="-122"/>
                <a:cs typeface="微软雅黑" panose="020B0503020204020204" charset="-122"/>
              </a:rPr>
              <a:t>答题思路</a:t>
            </a:r>
          </a:p>
          <a:p>
            <a:pPr fontAlgn="auto">
              <a:lnSpc>
                <a:spcPct val="150000"/>
              </a:lnSpc>
            </a:pPr>
            <a:endParaRPr lang="en-US" altLang="zh-CN" sz="2800" b="1">
              <a:solidFill>
                <a:schemeClr val="tx1"/>
              </a:solidFill>
              <a:latin typeface="微软雅黑" panose="020B0503020204020204" charset="-122"/>
              <a:ea typeface="微软雅黑" panose="020B0503020204020204" charset="-122"/>
              <a:cs typeface="微软雅黑" panose="020B0503020204020204" charset="-122"/>
            </a:endParaRPr>
          </a:p>
          <a:p>
            <a:pPr fontAlgn="auto">
              <a:lnSpc>
                <a:spcPct val="150000"/>
              </a:lnSpc>
            </a:pPr>
            <a:r>
              <a:rPr lang="en-US" altLang="zh-CN" sz="2800" b="1">
                <a:solidFill>
                  <a:schemeClr val="tx1"/>
                </a:solidFill>
                <a:latin typeface="微软雅黑" panose="020B0503020204020204" charset="-122"/>
                <a:ea typeface="微软雅黑" panose="020B0503020204020204" charset="-122"/>
                <a:cs typeface="微软雅黑" panose="020B0503020204020204" charset="-122"/>
              </a:rPr>
              <a:t>       第一步,审清题干,明确要求。</a:t>
            </a:r>
            <a:r>
              <a:rPr lang="en-US" altLang="zh-CN" sz="2800">
                <a:solidFill>
                  <a:schemeClr val="tx1"/>
                </a:solidFill>
                <a:latin typeface="微软雅黑" panose="020B0503020204020204" charset="-122"/>
                <a:ea typeface="微软雅黑" panose="020B0503020204020204" charset="-122"/>
                <a:cs typeface="微软雅黑" panose="020B0503020204020204" charset="-122"/>
              </a:rPr>
              <a:t>看题干要求,确定答题是从某个情节出发还是从一些情节出发。</a:t>
            </a:r>
          </a:p>
          <a:p>
            <a:pPr fontAlgn="auto">
              <a:lnSpc>
                <a:spcPct val="150000"/>
              </a:lnSpc>
            </a:pPr>
            <a:r>
              <a:rPr lang="en-US" altLang="zh-CN" sz="2800">
                <a:solidFill>
                  <a:schemeClr val="tx1"/>
                </a:solidFill>
                <a:latin typeface="微软雅黑" panose="020B0503020204020204" charset="-122"/>
                <a:ea typeface="微软雅黑" panose="020B0503020204020204" charset="-122"/>
                <a:cs typeface="微软雅黑" panose="020B0503020204020204" charset="-122"/>
              </a:rPr>
              <a:t>　　</a:t>
            </a:r>
            <a:r>
              <a:rPr lang="en-US" altLang="zh-CN" sz="2800" b="1">
                <a:solidFill>
                  <a:schemeClr val="tx1"/>
                </a:solidFill>
                <a:latin typeface="微软雅黑" panose="020B0503020204020204" charset="-122"/>
                <a:ea typeface="微软雅黑" panose="020B0503020204020204" charset="-122"/>
                <a:cs typeface="微软雅黑" panose="020B0503020204020204" charset="-122"/>
              </a:rPr>
              <a:t>第二步,通读全文,确定位置。</a:t>
            </a:r>
            <a:r>
              <a:rPr lang="en-US" altLang="zh-CN" sz="2800">
                <a:solidFill>
                  <a:schemeClr val="tx1"/>
                </a:solidFill>
                <a:latin typeface="微软雅黑" panose="020B0503020204020204" charset="-122"/>
                <a:ea typeface="微软雅黑" panose="020B0503020204020204" charset="-122"/>
                <a:cs typeface="微软雅黑" panose="020B0503020204020204" charset="-122"/>
              </a:rPr>
              <a:t>根据题干要求,找出相关情节在小说中的位置,根据所处位置,思考该情节的作用。</a:t>
            </a:r>
          </a:p>
          <a:p>
            <a:pPr fontAlgn="auto">
              <a:lnSpc>
                <a:spcPct val="150000"/>
              </a:lnSpc>
            </a:pPr>
            <a:r>
              <a:rPr lang="en-US" altLang="zh-CN" sz="2800">
                <a:solidFill>
                  <a:schemeClr val="tx1"/>
                </a:solidFill>
                <a:latin typeface="微软雅黑" panose="020B0503020204020204" charset="-122"/>
                <a:ea typeface="微软雅黑" panose="020B0503020204020204" charset="-122"/>
                <a:cs typeface="微软雅黑" panose="020B0503020204020204" charset="-122"/>
              </a:rPr>
              <a:t>　　</a:t>
            </a:r>
            <a:r>
              <a:rPr lang="en-US" altLang="zh-CN" sz="2800" b="1">
                <a:solidFill>
                  <a:schemeClr val="tx1"/>
                </a:solidFill>
                <a:latin typeface="微软雅黑" panose="020B0503020204020204" charset="-122"/>
                <a:ea typeface="微软雅黑" panose="020B0503020204020204" charset="-122"/>
                <a:cs typeface="微软雅黑" panose="020B0503020204020204" charset="-122"/>
              </a:rPr>
              <a:t>第三步,确定角度,找出对应。</a:t>
            </a:r>
            <a:r>
              <a:rPr lang="en-US" altLang="zh-CN" sz="2800">
                <a:solidFill>
                  <a:schemeClr val="tx1"/>
                </a:solidFill>
                <a:latin typeface="微软雅黑" panose="020B0503020204020204" charset="-122"/>
                <a:ea typeface="微软雅黑" panose="020B0503020204020204" charset="-122"/>
                <a:cs typeface="微软雅黑" panose="020B0503020204020204" charset="-122"/>
              </a:rPr>
              <a:t>解答分析情节作用类试题需要从上面【方法点拨】中的内容角度和结构角度思考,从文中找出对应内容进行分析。</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57505" y="248285"/>
            <a:ext cx="11572240" cy="6554470"/>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rPr>
              <a:t>真题解读</a:t>
            </a:r>
            <a:r>
              <a:rPr lang="zh-CN" altLang="en-US" sz="2800">
                <a:solidFill>
                  <a:schemeClr val="tx1"/>
                </a:solidFill>
                <a:latin typeface="微软雅黑" panose="020B0503020204020204" charset="-122"/>
                <a:ea typeface="微软雅黑" panose="020B0503020204020204" charset="-122"/>
              </a:rPr>
              <a:t>[2020全国卷Ⅱ,7—9,15分]阅读下面的文字,完成1—3题。</a:t>
            </a:r>
          </a:p>
          <a:p>
            <a:pPr algn="ctr" fontAlgn="auto">
              <a:lnSpc>
                <a:spcPct val="150000"/>
              </a:lnSpc>
            </a:pPr>
            <a:r>
              <a:rPr lang="zh-CN" altLang="en-US" sz="2800" b="1">
                <a:solidFill>
                  <a:schemeClr val="tx1"/>
                </a:solidFill>
                <a:latin typeface="微软雅黑" panose="020B0503020204020204" charset="-122"/>
                <a:ea typeface="微软雅黑" panose="020B0503020204020204" charset="-122"/>
              </a:rPr>
              <a:t>书匠(节选)</a:t>
            </a:r>
          </a:p>
          <a:p>
            <a:pPr algn="ctr" fontAlgn="auto">
              <a:lnSpc>
                <a:spcPct val="150000"/>
              </a:lnSpc>
            </a:pPr>
            <a:r>
              <a:rPr lang="zh-CN" altLang="en-US" sz="2800">
                <a:solidFill>
                  <a:schemeClr val="tx1"/>
                </a:solidFill>
                <a:latin typeface="微软雅黑" panose="020B0503020204020204" charset="-122"/>
                <a:ea typeface="微软雅黑" panose="020B0503020204020204" charset="-122"/>
              </a:rPr>
              <a:t>葛　亮</a:t>
            </a:r>
          </a:p>
          <a:p>
            <a:pPr fontAlgn="auto">
              <a:lnSpc>
                <a:spcPct val="150000"/>
              </a:lnSpc>
            </a:pPr>
            <a:r>
              <a:rPr lang="zh-CN" altLang="en-US" sz="2800">
                <a:solidFill>
                  <a:schemeClr val="tx1"/>
                </a:solidFill>
                <a:latin typeface="微软雅黑" panose="020B0503020204020204" charset="-122"/>
                <a:ea typeface="微软雅黑" panose="020B0503020204020204" charset="-122"/>
              </a:rPr>
              <a:t>      秋天的时候,我父亲接到了小龙的电话。</a:t>
            </a:r>
          </a:p>
          <a:p>
            <a:pPr fontAlgn="auto">
              <a:lnSpc>
                <a:spcPct val="150000"/>
              </a:lnSpc>
            </a:pPr>
            <a:r>
              <a:rPr lang="zh-CN" altLang="en-US" sz="2800">
                <a:solidFill>
                  <a:schemeClr val="tx1"/>
                </a:solidFill>
                <a:latin typeface="微软雅黑" panose="020B0503020204020204" charset="-122"/>
                <a:ea typeface="微软雅黑" panose="020B0503020204020204" charset="-122"/>
              </a:rPr>
              <a:t>      小龙说,毛羽,这个老董,差点没把我气死。</a:t>
            </a:r>
          </a:p>
          <a:p>
            <a:pPr fontAlgn="auto">
              <a:lnSpc>
                <a:spcPct val="150000"/>
              </a:lnSpc>
            </a:pPr>
            <a:r>
              <a:rPr lang="zh-CN" altLang="en-US" sz="2800">
                <a:solidFill>
                  <a:schemeClr val="tx1"/>
                </a:solidFill>
                <a:latin typeface="微软雅黑" panose="020B0503020204020204" charset="-122"/>
                <a:ea typeface="微软雅黑" panose="020B0503020204020204" charset="-122"/>
              </a:rPr>
              <a:t>      父亲问他怎么回事。</a:t>
            </a:r>
          </a:p>
          <a:p>
            <a:pPr fontAlgn="auto">
              <a:lnSpc>
                <a:spcPct val="150000"/>
              </a:lnSpc>
            </a:pPr>
            <a:r>
              <a:rPr lang="zh-CN" altLang="en-US" sz="2800">
                <a:solidFill>
                  <a:schemeClr val="tx1"/>
                </a:solidFill>
                <a:latin typeface="微软雅黑" panose="020B0503020204020204" charset="-122"/>
                <a:ea typeface="微软雅黑" panose="020B0503020204020204" charset="-122"/>
              </a:rPr>
              <a:t>      他说,馆里昨天开了一个古籍修复的研讨会,请了许多业界有声望的学者。我好心让老董列席,他竟然和那些权威叫起板来。①说起来,还是因为馆里来了本清雍正国子监刊本《论语》,很稀见。可是书皮烧毁了一多半,给修复带来很大难度。省外的专家,都主张将整页书皮换掉。没承想老董</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88620" y="688340"/>
            <a:ext cx="11480800" cy="4615815"/>
          </a:xfrm>
          <a:prstGeom prst="rect">
            <a:avLst/>
          </a:prstGeom>
          <a:noFill/>
        </p:spPr>
        <p:txBody>
          <a:bodyPr wrap="square" rtlCol="0">
            <a:spAutoFit/>
          </a:bodyPr>
          <a:lstStyle/>
          <a:p>
            <a:pPr fontAlgn="auto">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 </a:t>
            </a:r>
            <a:r>
              <a:rPr lang="zh-CN" altLang="en-US" sz="2800" b="1">
                <a:solidFill>
                  <a:schemeClr val="tx1"/>
                </a:solidFill>
                <a:latin typeface="微软雅黑" panose="020B0503020204020204" charset="-122"/>
                <a:ea typeface="微软雅黑" panose="020B0503020204020204" charset="-122"/>
                <a:cs typeface="微软雅黑" panose="020B0503020204020204" charset="-122"/>
              </a:rPr>
              <a:t>考向</a:t>
            </a:r>
            <a:r>
              <a:rPr lang="en-US" altLang="zh-CN" sz="2800" b="1">
                <a:solidFill>
                  <a:schemeClr val="tx1"/>
                </a:solidFill>
                <a:latin typeface="微软雅黑" panose="020B0503020204020204" charset="-122"/>
                <a:ea typeface="微软雅黑" panose="020B0503020204020204" charset="-122"/>
                <a:cs typeface="微软雅黑" panose="020B0503020204020204" charset="-122"/>
              </a:rPr>
              <a:t>3    分析情节手法</a:t>
            </a:r>
          </a:p>
          <a:p>
            <a:pPr fontAlgn="auto">
              <a:lnSpc>
                <a:spcPct val="150000"/>
              </a:lnSpc>
            </a:pPr>
            <a:endParaRPr lang="en-US" altLang="zh-CN" sz="2800" b="1">
              <a:solidFill>
                <a:schemeClr val="tx1"/>
              </a:solidFill>
              <a:latin typeface="微软雅黑" panose="020B0503020204020204" charset="-122"/>
              <a:ea typeface="微软雅黑" panose="020B0503020204020204" charset="-122"/>
              <a:cs typeface="微软雅黑" panose="020B0503020204020204" charset="-122"/>
            </a:endParaRPr>
          </a:p>
          <a:p>
            <a:pPr fontAlgn="auto">
              <a:lnSpc>
                <a:spcPct val="150000"/>
              </a:lnSpc>
            </a:pPr>
            <a:r>
              <a:rPr lang="en-US" altLang="zh-CN" sz="2800" b="1">
                <a:solidFill>
                  <a:schemeClr val="tx1"/>
                </a:solidFill>
                <a:latin typeface="微软雅黑" panose="020B0503020204020204" charset="-122"/>
                <a:ea typeface="微软雅黑" panose="020B0503020204020204" charset="-122"/>
                <a:cs typeface="微软雅黑" panose="020B0503020204020204" charset="-122"/>
              </a:rPr>
              <a:t>     </a:t>
            </a:r>
            <a:r>
              <a:rPr lang="en-US" altLang="zh-CN" sz="2800">
                <a:solidFill>
                  <a:schemeClr val="tx1"/>
                </a:solidFill>
                <a:latin typeface="微软雅黑" panose="020B0503020204020204" charset="-122"/>
                <a:ea typeface="微软雅黑" panose="020B0503020204020204" charset="-122"/>
                <a:cs typeface="微软雅黑" panose="020B0503020204020204" charset="-122"/>
              </a:rPr>
              <a:t>“情节手法”是指使小说情节连贯、脉络清晰、结构紧凑而运用的各种艺术技巧,具体包含情节叙述手法和情节结构手法。情节叙述手法指作者叙述故事的技巧,包含叙述方式和叙述人称;情节结构手法指作者在安排开端、发展、高潮、结局过程中运用的线索串联、悬念设置、伏笔照应等技巧。</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66445" y="455295"/>
            <a:ext cx="10400030" cy="2676525"/>
          </a:xfrm>
          <a:prstGeom prst="rect">
            <a:avLst/>
          </a:prstGeom>
          <a:noFill/>
        </p:spPr>
        <p:txBody>
          <a:bodyPr wrap="square" rtlCol="0">
            <a:spAutoFit/>
          </a:bodyPr>
          <a:lstStyle/>
          <a:p>
            <a:pPr fontAlgn="auto">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 </a:t>
            </a: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必备知识</a:t>
            </a:r>
          </a:p>
          <a:p>
            <a:pPr algn="ctr" fontAlgn="auto">
              <a:lnSpc>
                <a:spcPct val="150000"/>
              </a:lnSpc>
            </a:pPr>
            <a:r>
              <a:rPr lang="en-US" altLang="zh-CN" sz="2800" b="1">
                <a:latin typeface="微软雅黑" panose="020B0503020204020204" charset="-122"/>
                <a:ea typeface="微软雅黑" panose="020B0503020204020204" charset="-122"/>
                <a:cs typeface="微软雅黑" panose="020B0503020204020204" charset="-122"/>
              </a:rPr>
              <a:t>情节安排技巧</a:t>
            </a:r>
          </a:p>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a:t>
            </a:r>
            <a:r>
              <a:rPr lang="en-US" altLang="zh-CN" sz="2800" b="1">
                <a:latin typeface="微软雅黑" panose="020B0503020204020204" charset="-122"/>
                <a:ea typeface="微软雅黑" panose="020B0503020204020204" charset="-122"/>
                <a:cs typeface="微软雅黑" panose="020B0503020204020204" charset="-122"/>
              </a:rPr>
              <a:t>1.小说的叙述手法</a:t>
            </a:r>
            <a:endParaRPr lang="en-US" altLang="zh-CN"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(1)叙述人称和叙述视角</a:t>
            </a:r>
          </a:p>
        </p:txBody>
      </p:sp>
      <p:graphicFrame>
        <p:nvGraphicFramePr>
          <p:cNvPr id="3" name="表格 2"/>
          <p:cNvGraphicFramePr/>
          <p:nvPr>
            <p:custDataLst>
              <p:tags r:id="rId1"/>
            </p:custDataLst>
          </p:nvPr>
        </p:nvGraphicFramePr>
        <p:xfrm>
          <a:off x="815340" y="3277870"/>
          <a:ext cx="10701655" cy="3228975"/>
        </p:xfrm>
        <a:graphic>
          <a:graphicData uri="http://schemas.openxmlformats.org/drawingml/2006/table">
            <a:tbl>
              <a:tblPr firstRow="1" bandRow="1">
                <a:tableStyleId>{5940675A-B579-460E-94D1-54222C63F5DA}</a:tableStyleId>
              </a:tblPr>
              <a:tblGrid>
                <a:gridCol w="1775460"/>
                <a:gridCol w="8926195"/>
              </a:tblGrid>
              <a:tr h="645795">
                <a:tc>
                  <a:txBody>
                    <a:bodyPr/>
                    <a:lstStyle/>
                    <a:p>
                      <a:pPr indent="0" algn="ctr" fontAlgn="auto">
                        <a:lnSpc>
                          <a:spcPct val="150000"/>
                        </a:lnSpc>
                        <a:buNone/>
                      </a:pPr>
                      <a:r>
                        <a:rPr lang="en-US" altLang="zh-CN" sz="2800" b="1">
                          <a:latin typeface="微软雅黑" panose="020B0503020204020204" charset="-122"/>
                          <a:ea typeface="微软雅黑" panose="020B0503020204020204" charset="-122"/>
                          <a:cs typeface="微软雅黑" panose="020B0503020204020204" charset="-122"/>
                        </a:rPr>
                        <a:t>类别</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en-US" altLang="zh-CN" sz="2800" b="1">
                          <a:latin typeface="微软雅黑" panose="020B0503020204020204" charset="-122"/>
                          <a:ea typeface="微软雅黑" panose="020B0503020204020204" charset="-122"/>
                          <a:cs typeface="微软雅黑" panose="020B0503020204020204" charset="-122"/>
                        </a:rPr>
                        <a:t>特点</a:t>
                      </a: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2583180">
                <a:tc>
                  <a:txBody>
                    <a:bodyPr/>
                    <a:lstStyle/>
                    <a:p>
                      <a:pPr indent="0" algn="ctr" fontAlgn="auto">
                        <a:lnSpc>
                          <a:spcPct val="150000"/>
                        </a:lnSpc>
                        <a:buNone/>
                      </a:pPr>
                      <a:r>
                        <a:rPr lang="en-US" altLang="zh-CN" sz="2800" b="0">
                          <a:latin typeface="微软雅黑" panose="020B0503020204020204" charset="-122"/>
                          <a:ea typeface="微软雅黑" panose="020B0503020204020204" charset="-122"/>
                          <a:cs typeface="微软雅黑" panose="020B0503020204020204" charset="-122"/>
                        </a:rPr>
                        <a:t>第一人称(有限视角)</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altLang="zh-CN" sz="2800" b="0">
                          <a:latin typeface="微软雅黑" panose="020B0503020204020204" charset="-122"/>
                          <a:ea typeface="微软雅黑" panose="020B0503020204020204" charset="-122"/>
                          <a:cs typeface="微软雅黑" panose="020B0503020204020204" charset="-122"/>
                        </a:rPr>
                        <a:t> 叙述讲究遮蔽作者的意图,故意隐藏一些环节,让读者去推理、判断和评价。不足之处是叙述往往较为主观,只能局限于叙述人的所见所闻,会受到一定的叙述限制,但它能使小说显得真实亲切,拉近与读者的距离,同时便于抒发感情。</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66445" y="455295"/>
            <a:ext cx="10400030" cy="737235"/>
          </a:xfrm>
          <a:prstGeom prst="rect">
            <a:avLst/>
          </a:prstGeom>
          <a:noFill/>
        </p:spPr>
        <p:txBody>
          <a:bodyPr wrap="square" rtlCol="0">
            <a:spAutoFit/>
          </a:bodyPr>
          <a:lstStyle/>
          <a:p>
            <a:pPr algn="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续表</a:t>
            </a:r>
          </a:p>
        </p:txBody>
      </p:sp>
      <p:graphicFrame>
        <p:nvGraphicFramePr>
          <p:cNvPr id="3" name="表格 2"/>
          <p:cNvGraphicFramePr/>
          <p:nvPr>
            <p:custDataLst>
              <p:tags r:id="rId1"/>
            </p:custDataLst>
          </p:nvPr>
        </p:nvGraphicFramePr>
        <p:xfrm>
          <a:off x="283845" y="1192530"/>
          <a:ext cx="11625580" cy="5020310"/>
        </p:xfrm>
        <a:graphic>
          <a:graphicData uri="http://schemas.openxmlformats.org/drawingml/2006/table">
            <a:tbl>
              <a:tblPr firstRow="1" bandRow="1">
                <a:tableStyleId>{5940675A-B579-460E-94D1-54222C63F5DA}</a:tableStyleId>
              </a:tblPr>
              <a:tblGrid>
                <a:gridCol w="2368550"/>
                <a:gridCol w="9257030"/>
              </a:tblGrid>
              <a:tr h="871220">
                <a:tc>
                  <a:txBody>
                    <a:bodyPr/>
                    <a:lstStyle/>
                    <a:p>
                      <a:pPr indent="0" algn="ctr" fontAlgn="auto">
                        <a:lnSpc>
                          <a:spcPct val="150000"/>
                        </a:lnSpc>
                        <a:buNone/>
                      </a:pPr>
                      <a:r>
                        <a:rPr lang="en-US" altLang="zh-CN" sz="2800" b="1">
                          <a:latin typeface="微软雅黑" panose="020B0503020204020204" charset="-122"/>
                          <a:ea typeface="微软雅黑" panose="020B0503020204020204" charset="-122"/>
                          <a:cs typeface="微软雅黑" panose="020B0503020204020204" charset="-122"/>
                        </a:rPr>
                        <a:t>类别</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en-US" altLang="zh-CN" sz="2800" b="1">
                          <a:latin typeface="微软雅黑" panose="020B0503020204020204" charset="-122"/>
                          <a:ea typeface="微软雅黑" panose="020B0503020204020204" charset="-122"/>
                          <a:cs typeface="微软雅黑" panose="020B0503020204020204" charset="-122"/>
                        </a:rPr>
                        <a:t>特点</a:t>
                      </a: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1280160">
                <a:tc>
                  <a:txBody>
                    <a:bodyPr/>
                    <a:lstStyle/>
                    <a:p>
                      <a:pPr indent="0" algn="ctr" fontAlgn="auto">
                        <a:lnSpc>
                          <a:spcPct val="150000"/>
                        </a:lnSpc>
                        <a:buNone/>
                      </a:pPr>
                      <a:r>
                        <a:rPr lang="en-US" altLang="zh-CN" sz="2800" b="0">
                          <a:latin typeface="微软雅黑" panose="020B0503020204020204" charset="-122"/>
                          <a:ea typeface="微软雅黑" panose="020B0503020204020204" charset="-122"/>
                          <a:cs typeface="微软雅黑" panose="020B0503020204020204" charset="-122"/>
                        </a:rPr>
                        <a:t>第二人称</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fontAlgn="auto">
                        <a:lnSpc>
                          <a:spcPct val="150000"/>
                        </a:lnSpc>
                        <a:buNone/>
                      </a:pPr>
                      <a:r>
                        <a:rPr lang="en-US" altLang="zh-CN" sz="2800" b="0">
                          <a:latin typeface="微软雅黑" panose="020B0503020204020204" charset="-122"/>
                          <a:ea typeface="微软雅黑" panose="020B0503020204020204" charset="-122"/>
                          <a:cs typeface="微软雅黑" panose="020B0503020204020204" charset="-122"/>
                        </a:rPr>
                        <a:t>拉近了叙述者与人物之间的距离,增强文章的抒情性和亲切感,便于感情交流。</a:t>
                      </a: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868930">
                <a:tc>
                  <a:txBody>
                    <a:bodyPr/>
                    <a:lstStyle/>
                    <a:p>
                      <a:pPr indent="0" algn="ctr" fontAlgn="auto">
                        <a:lnSpc>
                          <a:spcPct val="150000"/>
                        </a:lnSpc>
                        <a:buNone/>
                      </a:pPr>
                      <a:r>
                        <a:rPr lang="en-US" altLang="zh-CN" sz="2800" b="0">
                          <a:latin typeface="微软雅黑" panose="020B0503020204020204" charset="-122"/>
                          <a:ea typeface="微软雅黑" panose="020B0503020204020204" charset="-122"/>
                          <a:cs typeface="微软雅黑" panose="020B0503020204020204" charset="-122"/>
                        </a:rPr>
                        <a:t>第三人称</a:t>
                      </a:r>
                    </a:p>
                    <a:p>
                      <a:pPr indent="0" algn="ctr" fontAlgn="auto">
                        <a:lnSpc>
                          <a:spcPct val="150000"/>
                        </a:lnSpc>
                        <a:buNone/>
                      </a:pPr>
                      <a:r>
                        <a:rPr lang="en-US" altLang="zh-CN" sz="2800" b="0">
                          <a:latin typeface="微软雅黑" panose="020B0503020204020204" charset="-122"/>
                          <a:ea typeface="微软雅黑" panose="020B0503020204020204" charset="-122"/>
                          <a:cs typeface="微软雅黑" panose="020B0503020204020204" charset="-122"/>
                        </a:rPr>
                        <a:t>(全知视角)</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altLang="zh-CN" sz="2800" b="0">
                          <a:latin typeface="微软雅黑" panose="020B0503020204020204" charset="-122"/>
                          <a:ea typeface="微软雅黑" panose="020B0503020204020204" charset="-122"/>
                          <a:cs typeface="微软雅黑" panose="020B0503020204020204" charset="-122"/>
                        </a:rPr>
                        <a:t>叙述者处于全知全能的地位,作品中的人物、故事、场景等无不处于其主宰之下、调度之中,可以随时对人物的思想及行为做出解释和评价。能比较直接、客观地展现丰富多彩的生活,不受时间和空间的限制,反映现实比较灵活、自由。</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84810" y="204470"/>
            <a:ext cx="10400030" cy="73723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(2)叙述的方法</a:t>
            </a:r>
          </a:p>
        </p:txBody>
      </p:sp>
      <p:graphicFrame>
        <p:nvGraphicFramePr>
          <p:cNvPr id="4" name="表格 3"/>
          <p:cNvGraphicFramePr/>
          <p:nvPr>
            <p:custDataLst>
              <p:tags r:id="rId1"/>
            </p:custDataLst>
          </p:nvPr>
        </p:nvGraphicFramePr>
        <p:xfrm>
          <a:off x="148590" y="1278890"/>
          <a:ext cx="11909425" cy="4137025"/>
        </p:xfrm>
        <a:graphic>
          <a:graphicData uri="http://schemas.openxmlformats.org/drawingml/2006/table">
            <a:tbl>
              <a:tblPr firstRow="1" bandRow="1">
                <a:tableStyleId>{5940675A-B579-460E-94D1-54222C63F5DA}</a:tableStyleId>
              </a:tblPr>
              <a:tblGrid>
                <a:gridCol w="1252855"/>
                <a:gridCol w="5815965"/>
                <a:gridCol w="4840605"/>
              </a:tblGrid>
              <a:tr h="640080">
                <a:tc>
                  <a:txBody>
                    <a:bodyPr/>
                    <a:lstStyle/>
                    <a:p>
                      <a:pPr indent="0" algn="ctr" fontAlgn="auto">
                        <a:lnSpc>
                          <a:spcPct val="150000"/>
                        </a:lnSpc>
                        <a:buNone/>
                      </a:pPr>
                      <a:r>
                        <a:rPr lang="zh-CN" altLang="en-US" sz="2800" b="1">
                          <a:latin typeface="微软雅黑" panose="020B0503020204020204" charset="-122"/>
                          <a:ea typeface="微软雅黑" panose="020B0503020204020204" charset="-122"/>
                          <a:cs typeface="微软雅黑" panose="020B0503020204020204" charset="-122"/>
                        </a:rPr>
                        <a:t>类别</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zh-CN" altLang="en-US" sz="2800" b="1">
                          <a:latin typeface="微软雅黑" panose="020B0503020204020204" charset="-122"/>
                          <a:ea typeface="微软雅黑" panose="020B0503020204020204" charset="-122"/>
                          <a:cs typeface="微软雅黑" panose="020B0503020204020204" charset="-122"/>
                        </a:rPr>
                        <a:t>释义</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zh-CN" altLang="en-US" sz="2800" b="1">
                          <a:latin typeface="微软雅黑" panose="020B0503020204020204" charset="-122"/>
                          <a:ea typeface="微软雅黑" panose="020B0503020204020204" charset="-122"/>
                          <a:cs typeface="微软雅黑" panose="020B0503020204020204" charset="-122"/>
                        </a:rPr>
                        <a:t>特点</a:t>
                      </a: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1280160">
                <a:tc>
                  <a:txBody>
                    <a:bodyPr/>
                    <a:lstStyle/>
                    <a:p>
                      <a:pPr indent="0" algn="ctr" fontAlgn="auto">
                        <a:lnSpc>
                          <a:spcPct val="150000"/>
                        </a:lnSpc>
                        <a:buNone/>
                      </a:pPr>
                      <a:r>
                        <a:rPr lang="zh-CN" altLang="en-US" sz="2800" b="0">
                          <a:latin typeface="微软雅黑" panose="020B0503020204020204" charset="-122"/>
                          <a:ea typeface="微软雅黑" panose="020B0503020204020204" charset="-122"/>
                          <a:cs typeface="微软雅黑" panose="020B0503020204020204" charset="-122"/>
                        </a:rPr>
                        <a:t>顺叙</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800" b="0">
                          <a:latin typeface="微软雅黑" panose="020B0503020204020204" charset="-122"/>
                          <a:ea typeface="微软雅黑" panose="020B0503020204020204" charset="-122"/>
                          <a:cs typeface="微软雅黑" panose="020B0503020204020204" charset="-122"/>
                        </a:rPr>
                        <a:t>按照时间(空间)的先后(内外、上下、整体到局部)顺序来写。</a:t>
                      </a: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800" b="0">
                          <a:latin typeface="微软雅黑" panose="020B0503020204020204" charset="-122"/>
                          <a:ea typeface="微软雅黑" panose="020B0503020204020204" charset="-122"/>
                          <a:cs typeface="微软雅黑" panose="020B0503020204020204" charset="-122"/>
                        </a:rPr>
                        <a:t>情节发展脉络分明,层次清晰。</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216785">
                <a:tc>
                  <a:txBody>
                    <a:bodyPr/>
                    <a:lstStyle/>
                    <a:p>
                      <a:pPr indent="0" algn="ctr" fontAlgn="auto">
                        <a:lnSpc>
                          <a:spcPct val="150000"/>
                        </a:lnSpc>
                        <a:buNone/>
                      </a:pPr>
                      <a:r>
                        <a:rPr lang="zh-CN" altLang="en-US" sz="2800" b="0">
                          <a:latin typeface="微软雅黑" panose="020B0503020204020204" charset="-122"/>
                          <a:ea typeface="微软雅黑" panose="020B0503020204020204" charset="-122"/>
                          <a:cs typeface="微软雅黑" panose="020B0503020204020204" charset="-122"/>
                        </a:rPr>
                        <a:t>倒叙</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800" b="0">
                          <a:latin typeface="微软雅黑" panose="020B0503020204020204" charset="-122"/>
                          <a:ea typeface="微软雅黑" panose="020B0503020204020204" charset="-122"/>
                          <a:cs typeface="微软雅黑" panose="020B0503020204020204" charset="-122"/>
                        </a:rPr>
                        <a:t>不按时间的先后顺序来写,而是把某些发生在后面的情节或结局先行提出,然后再按顺序叙述下去。</a:t>
                      </a: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800" b="0">
                          <a:latin typeface="微软雅黑" panose="020B0503020204020204" charset="-122"/>
                          <a:ea typeface="微软雅黑" panose="020B0503020204020204" charset="-122"/>
                          <a:cs typeface="微软雅黑" panose="020B0503020204020204" charset="-122"/>
                        </a:rPr>
                        <a:t>制造悬念,引人入胜。</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6620" y="466725"/>
            <a:ext cx="10400030" cy="737235"/>
          </a:xfrm>
          <a:prstGeom prst="rect">
            <a:avLst/>
          </a:prstGeom>
          <a:noFill/>
        </p:spPr>
        <p:txBody>
          <a:bodyPr wrap="square" rtlCol="0">
            <a:spAutoFit/>
          </a:bodyPr>
          <a:lstStyle/>
          <a:p>
            <a:pPr algn="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续表</a:t>
            </a:r>
          </a:p>
        </p:txBody>
      </p:sp>
      <p:graphicFrame>
        <p:nvGraphicFramePr>
          <p:cNvPr id="4" name="表格 3"/>
          <p:cNvGraphicFramePr/>
          <p:nvPr>
            <p:custDataLst>
              <p:tags r:id="rId1"/>
            </p:custDataLst>
          </p:nvPr>
        </p:nvGraphicFramePr>
        <p:xfrm>
          <a:off x="136525" y="1736090"/>
          <a:ext cx="11871325" cy="4674235"/>
        </p:xfrm>
        <a:graphic>
          <a:graphicData uri="http://schemas.openxmlformats.org/drawingml/2006/table">
            <a:tbl>
              <a:tblPr firstRow="1" bandRow="1">
                <a:tableStyleId>{5940675A-B579-460E-94D1-54222C63F5DA}</a:tableStyleId>
              </a:tblPr>
              <a:tblGrid>
                <a:gridCol w="1770380"/>
                <a:gridCol w="5708650"/>
                <a:gridCol w="4392295"/>
              </a:tblGrid>
              <a:tr h="652145">
                <a:tc>
                  <a:txBody>
                    <a:bodyPr/>
                    <a:lstStyle/>
                    <a:p>
                      <a:pPr indent="0" algn="ctr" fontAlgn="auto">
                        <a:lnSpc>
                          <a:spcPct val="150000"/>
                        </a:lnSpc>
                        <a:buNone/>
                      </a:pPr>
                      <a:r>
                        <a:rPr lang="zh-CN" altLang="en-US" sz="2800" b="1">
                          <a:latin typeface="微软雅黑" panose="020B0503020204020204" charset="-122"/>
                          <a:ea typeface="微软雅黑" panose="020B0503020204020204" charset="-122"/>
                          <a:cs typeface="微软雅黑" panose="020B0503020204020204" charset="-122"/>
                        </a:rPr>
                        <a:t>类别</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zh-CN" altLang="en-US" sz="2800" b="1">
                          <a:latin typeface="微软雅黑" panose="020B0503020204020204" charset="-122"/>
                          <a:ea typeface="微软雅黑" panose="020B0503020204020204" charset="-122"/>
                          <a:cs typeface="微软雅黑" panose="020B0503020204020204" charset="-122"/>
                        </a:rPr>
                        <a:t>释义</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zh-CN" altLang="en-US" sz="2800" b="1">
                          <a:latin typeface="微软雅黑" panose="020B0503020204020204" charset="-122"/>
                          <a:ea typeface="微软雅黑" panose="020B0503020204020204" charset="-122"/>
                          <a:cs typeface="微软雅黑" panose="020B0503020204020204" charset="-122"/>
                        </a:rPr>
                        <a:t>特点</a:t>
                      </a: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4022090">
                <a:tc>
                  <a:txBody>
                    <a:bodyPr/>
                    <a:lstStyle/>
                    <a:p>
                      <a:pPr indent="0" algn="ctr" fontAlgn="auto">
                        <a:lnSpc>
                          <a:spcPct val="150000"/>
                        </a:lnSpc>
                        <a:buNone/>
                      </a:pPr>
                      <a:r>
                        <a:rPr lang="zh-CN" altLang="en-US" sz="2800" b="0">
                          <a:latin typeface="微软雅黑" panose="020B0503020204020204" charset="-122"/>
                          <a:ea typeface="微软雅黑" panose="020B0503020204020204" charset="-122"/>
                          <a:cs typeface="微软雅黑" panose="020B0503020204020204" charset="-122"/>
                        </a:rPr>
                        <a:t>插叙</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800" b="0">
                          <a:latin typeface="微软雅黑" panose="020B0503020204020204" charset="-122"/>
                          <a:ea typeface="微软雅黑" panose="020B0503020204020204" charset="-122"/>
                          <a:cs typeface="微软雅黑" panose="020B0503020204020204" charset="-122"/>
                        </a:rPr>
                        <a:t>在叙述主要事件的过程中,根据表达的需要,暂时中断主线而插入对另外一些与中心事件有关的内容的叙述,叙述完插入的事件后再接上原来的事件写。插叙的内容不影响主要事件的叙述。　</a:t>
                      </a: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800" b="0">
                          <a:latin typeface="微软雅黑" panose="020B0503020204020204" charset="-122"/>
                          <a:ea typeface="微软雅黑" panose="020B0503020204020204" charset="-122"/>
                          <a:cs typeface="微软雅黑" panose="020B0503020204020204" charset="-122"/>
                        </a:rPr>
                        <a:t>①对主要情节或中心事件做必要的铺垫、照应、补充、说明,使情节更完整,结构更严密,内容更充实。②衬托中心人物,丰富情节,深化文章主题。</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66420" y="165100"/>
            <a:ext cx="10875645" cy="737235"/>
          </a:xfrm>
          <a:prstGeom prst="rect">
            <a:avLst/>
          </a:prstGeom>
          <a:noFill/>
        </p:spPr>
        <p:txBody>
          <a:bodyPr wrap="square" rtlCol="0">
            <a:spAutoFit/>
          </a:bodyPr>
          <a:lstStyle/>
          <a:p>
            <a:pPr algn="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续表</a:t>
            </a:r>
          </a:p>
        </p:txBody>
      </p:sp>
      <p:graphicFrame>
        <p:nvGraphicFramePr>
          <p:cNvPr id="4" name="表格 3"/>
          <p:cNvGraphicFramePr/>
          <p:nvPr>
            <p:custDataLst>
              <p:tags r:id="rId1"/>
            </p:custDataLst>
          </p:nvPr>
        </p:nvGraphicFramePr>
        <p:xfrm>
          <a:off x="305435" y="902335"/>
          <a:ext cx="11687175" cy="5847080"/>
        </p:xfrm>
        <a:graphic>
          <a:graphicData uri="http://schemas.openxmlformats.org/drawingml/2006/table">
            <a:tbl>
              <a:tblPr firstRow="1" bandRow="1">
                <a:tableStyleId>{5940675A-B579-460E-94D1-54222C63F5DA}</a:tableStyleId>
              </a:tblPr>
              <a:tblGrid>
                <a:gridCol w="894715"/>
                <a:gridCol w="6223635"/>
                <a:gridCol w="4568825"/>
              </a:tblGrid>
              <a:tr h="726440">
                <a:tc>
                  <a:txBody>
                    <a:bodyPr/>
                    <a:lstStyle/>
                    <a:p>
                      <a:pPr indent="0" algn="ctr" fontAlgn="auto">
                        <a:lnSpc>
                          <a:spcPct val="150000"/>
                        </a:lnSpc>
                        <a:buNone/>
                      </a:pPr>
                      <a:r>
                        <a:rPr lang="zh-CN" altLang="en-US" sz="2800" b="1">
                          <a:latin typeface="微软雅黑" panose="020B0503020204020204" charset="-122"/>
                          <a:ea typeface="微软雅黑" panose="020B0503020204020204" charset="-122"/>
                          <a:cs typeface="微软雅黑" panose="020B0503020204020204" charset="-122"/>
                        </a:rPr>
                        <a:t>类别</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zh-CN" altLang="en-US" sz="2800" b="1">
                          <a:latin typeface="微软雅黑" panose="020B0503020204020204" charset="-122"/>
                          <a:ea typeface="微软雅黑" panose="020B0503020204020204" charset="-122"/>
                          <a:cs typeface="微软雅黑" panose="020B0503020204020204" charset="-122"/>
                        </a:rPr>
                        <a:t>释义</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zh-CN" altLang="en-US" sz="2800" b="1">
                          <a:latin typeface="微软雅黑" panose="020B0503020204020204" charset="-122"/>
                          <a:ea typeface="微软雅黑" panose="020B0503020204020204" charset="-122"/>
                          <a:cs typeface="微软雅黑" panose="020B0503020204020204" charset="-122"/>
                        </a:rPr>
                        <a:t>特点</a:t>
                      </a: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2560320">
                <a:tc>
                  <a:txBody>
                    <a:bodyPr/>
                    <a:lstStyle/>
                    <a:p>
                      <a:pPr indent="0" algn="ctr" fontAlgn="auto">
                        <a:lnSpc>
                          <a:spcPct val="150000"/>
                        </a:lnSpc>
                        <a:buNone/>
                      </a:pPr>
                      <a:r>
                        <a:rPr lang="zh-CN" altLang="en-US" sz="2800" b="0">
                          <a:latin typeface="微软雅黑" panose="020B0503020204020204" charset="-122"/>
                          <a:ea typeface="微软雅黑" panose="020B0503020204020204" charset="-122"/>
                          <a:cs typeface="微软雅黑" panose="020B0503020204020204" charset="-122"/>
                        </a:rPr>
                        <a:t>补叙</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800" b="0">
                          <a:latin typeface="微软雅黑" panose="020B0503020204020204" charset="-122"/>
                          <a:ea typeface="微软雅黑" panose="020B0503020204020204" charset="-122"/>
                          <a:cs typeface="微软雅黑" panose="020B0503020204020204" charset="-122"/>
                        </a:rPr>
                        <a:t> 也叫追叙,在行文中用两三句话或一小段话对前边说的人或事做一些补充交代,补充另外与之有关的事件,使事件的整个过程更加清晰完整。</a:t>
                      </a: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800" b="0">
                          <a:latin typeface="微软雅黑" panose="020B0503020204020204" charset="-122"/>
                          <a:ea typeface="微软雅黑" panose="020B0503020204020204" charset="-122"/>
                          <a:cs typeface="微软雅黑" panose="020B0503020204020204" charset="-122"/>
                        </a:rPr>
                        <a:t>①对上文的内容做补充交代,有助于更好地表达主题。②使文章结构完整,行文跌宕起伏,收到出人意料的效果。</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560320">
                <a:tc>
                  <a:txBody>
                    <a:bodyPr/>
                    <a:lstStyle/>
                    <a:p>
                      <a:pPr indent="0" algn="ctr" fontAlgn="auto">
                        <a:lnSpc>
                          <a:spcPct val="150000"/>
                        </a:lnSpc>
                        <a:buNone/>
                      </a:pPr>
                      <a:r>
                        <a:rPr lang="zh-CN" altLang="en-US" sz="2800" b="0">
                          <a:latin typeface="微软雅黑" panose="020B0503020204020204" charset="-122"/>
                          <a:ea typeface="微软雅黑" panose="020B0503020204020204" charset="-122"/>
                          <a:cs typeface="微软雅黑" panose="020B0503020204020204" charset="-122"/>
                        </a:rPr>
                        <a:t>平叙</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800" b="0">
                          <a:latin typeface="微软雅黑" panose="020B0503020204020204" charset="-122"/>
                          <a:ea typeface="微软雅黑" panose="020B0503020204020204" charset="-122"/>
                          <a:cs typeface="微软雅黑" panose="020B0503020204020204" charset="-122"/>
                        </a:rPr>
                        <a:t>就是平行叙述,即叙述同一时间内不同地点所发生的两件或两件以上的事情。通常是先叙述一件,再叙述一件,常称“花开两朵,各表一枝”,因此又叫作分叙。</a:t>
                      </a: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800" b="0">
                          <a:latin typeface="微软雅黑" panose="020B0503020204020204" charset="-122"/>
                          <a:ea typeface="微软雅黑" panose="020B0503020204020204" charset="-122"/>
                          <a:cs typeface="微软雅黑" panose="020B0503020204020204" charset="-122"/>
                        </a:rPr>
                        <a:t>条理清楚,便于了解事情的来龙去脉。</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44930" y="963295"/>
            <a:ext cx="9568180" cy="1383665"/>
          </a:xfrm>
          <a:prstGeom prst="rect">
            <a:avLst/>
          </a:prstGeom>
          <a:noFill/>
        </p:spPr>
        <p:txBody>
          <a:bodyPr wrap="square" rtlCol="0">
            <a:spAutoFit/>
          </a:bodyPr>
          <a:lstStyle/>
          <a:p>
            <a:pPr fontAlgn="auto">
              <a:lnSpc>
                <a:spcPct val="150000"/>
              </a:lnSpc>
            </a:pPr>
            <a:r>
              <a:rPr sz="2800" b="1">
                <a:latin typeface="微软雅黑" panose="020B0503020204020204" charset="-122"/>
                <a:ea typeface="微软雅黑" panose="020B0503020204020204" charset="-122"/>
                <a:cs typeface="微软雅黑" panose="020B0503020204020204" charset="-122"/>
              </a:rPr>
              <a:t>2.小说的结构安排技巧</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主要指构筑情节、营造环境等方面的技巧。</a:t>
            </a:r>
          </a:p>
        </p:txBody>
      </p:sp>
      <p:graphicFrame>
        <p:nvGraphicFramePr>
          <p:cNvPr id="3" name="表格 2"/>
          <p:cNvGraphicFramePr/>
          <p:nvPr>
            <p:custDataLst>
              <p:tags r:id="rId1"/>
            </p:custDataLst>
          </p:nvPr>
        </p:nvGraphicFramePr>
        <p:xfrm>
          <a:off x="1449705" y="2459355"/>
          <a:ext cx="9645015" cy="4065270"/>
        </p:xfrm>
        <a:graphic>
          <a:graphicData uri="http://schemas.openxmlformats.org/drawingml/2006/table">
            <a:tbl>
              <a:tblPr firstRow="1" bandRow="1">
                <a:tableStyleId>{5940675A-B579-460E-94D1-54222C63F5DA}</a:tableStyleId>
              </a:tblPr>
              <a:tblGrid>
                <a:gridCol w="788670"/>
                <a:gridCol w="8856345"/>
              </a:tblGrid>
              <a:tr h="677545">
                <a:tc>
                  <a:txBody>
                    <a:bodyPr/>
                    <a:lstStyle/>
                    <a:p>
                      <a:pPr indent="0" algn="ctr" fontAlgn="auto">
                        <a:lnSpc>
                          <a:spcPct val="150000"/>
                        </a:lnSpc>
                        <a:buNone/>
                      </a:pPr>
                      <a:r>
                        <a:rPr sz="2800" b="1">
                          <a:latin typeface="微软雅黑" panose="020B0503020204020204" charset="-122"/>
                          <a:ea typeface="微软雅黑" panose="020B0503020204020204" charset="-122"/>
                          <a:cs typeface="微软雅黑" panose="020B0503020204020204" charset="-122"/>
                        </a:rPr>
                        <a:t>类别</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sz="2800" b="1">
                          <a:latin typeface="微软雅黑" panose="020B0503020204020204" charset="-122"/>
                          <a:ea typeface="微软雅黑" panose="020B0503020204020204" charset="-122"/>
                          <a:cs typeface="微软雅黑" panose="020B0503020204020204" charset="-122"/>
                        </a:rPr>
                        <a:t>概念分析及作用阐释</a:t>
                      </a: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3387725">
                <a:tc>
                  <a:txBody>
                    <a:bodyPr/>
                    <a:lstStyle/>
                    <a:p>
                      <a:pPr indent="0" algn="ctr" fontAlgn="auto">
                        <a:lnSpc>
                          <a:spcPct val="150000"/>
                        </a:lnSpc>
                        <a:buNone/>
                      </a:pPr>
                      <a:r>
                        <a:rPr sz="2800" b="0">
                          <a:latin typeface="微软雅黑" panose="020B0503020204020204" charset="-122"/>
                          <a:ea typeface="微软雅黑" panose="020B0503020204020204" charset="-122"/>
                          <a:cs typeface="微软雅黑" panose="020B0503020204020204" charset="-122"/>
                        </a:rPr>
                        <a:t>悬念</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sz="2800" b="0">
                          <a:latin typeface="微软雅黑" panose="020B0503020204020204" charset="-122"/>
                          <a:ea typeface="微软雅黑" panose="020B0503020204020204" charset="-122"/>
                          <a:cs typeface="微软雅黑" panose="020B0503020204020204" charset="-122"/>
                        </a:rPr>
                        <a:t>指作者为了激发读者的“紧张与期待的心理”,在艺术处理上采取的一种积极手段。通俗地讲,它是指在小说的叙述中先设置一个谜面,藏起谜底,在适当的时候再予以点破,使读者的期待心理得以满足。主要作用是引起读者关注,引人入胜。</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
        <p:nvSpPr>
          <p:cNvPr id="100" name="文本框 99"/>
          <p:cNvSpPr txBox="1"/>
          <p:nvPr/>
        </p:nvSpPr>
        <p:spPr>
          <a:xfrm>
            <a:off x="1719580" y="3314065"/>
            <a:ext cx="6319520" cy="229870"/>
          </a:xfrm>
          <a:prstGeom prst="rect">
            <a:avLst/>
          </a:prstGeom>
          <a:noFill/>
          <a:ln w="9525">
            <a:noFill/>
          </a:ln>
        </p:spPr>
        <p:txBody>
          <a:bodyPr wrap="square">
            <a:spAutoFit/>
          </a:bodyPr>
          <a:lstStyle/>
          <a:p>
            <a:pPr indent="0" algn="ctr"/>
            <a:r>
              <a:rPr lang="en-US" sz="900" b="0">
                <a:solidFill>
                  <a:srgbClr val="000000"/>
                </a:solidFill>
                <a:latin typeface="NEU-BZ-S92" charset="0"/>
                <a:cs typeface="方正书宋_GBK" panose="03000509000000000000" charset="-122"/>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92325" y="130175"/>
            <a:ext cx="9463405" cy="737235"/>
          </a:xfrm>
          <a:prstGeom prst="rect">
            <a:avLst/>
          </a:prstGeom>
          <a:noFill/>
        </p:spPr>
        <p:txBody>
          <a:bodyPr wrap="square" rtlCol="0">
            <a:spAutoFit/>
          </a:bodyPr>
          <a:lstStyle/>
          <a:p>
            <a:pPr algn="r" fontAlgn="auto">
              <a:lnSpc>
                <a:spcPct val="150000"/>
              </a:lnSpc>
            </a:pPr>
            <a:r>
              <a:rPr lang="zh-CN" sz="2800">
                <a:latin typeface="微软雅黑" panose="020B0503020204020204" charset="-122"/>
                <a:ea typeface="微软雅黑" panose="020B0503020204020204" charset="-122"/>
                <a:cs typeface="微软雅黑" panose="020B0503020204020204" charset="-122"/>
              </a:rPr>
              <a:t>续表</a:t>
            </a:r>
          </a:p>
        </p:txBody>
      </p:sp>
      <p:graphicFrame>
        <p:nvGraphicFramePr>
          <p:cNvPr id="3" name="表格 2"/>
          <p:cNvGraphicFramePr/>
          <p:nvPr>
            <p:custDataLst>
              <p:tags r:id="rId1"/>
            </p:custDataLst>
          </p:nvPr>
        </p:nvGraphicFramePr>
        <p:xfrm>
          <a:off x="229870" y="918845"/>
          <a:ext cx="11795125" cy="5788025"/>
        </p:xfrm>
        <a:graphic>
          <a:graphicData uri="http://schemas.openxmlformats.org/drawingml/2006/table">
            <a:tbl>
              <a:tblPr firstRow="1" bandRow="1">
                <a:tableStyleId>{5940675A-B579-460E-94D1-54222C63F5DA}</a:tableStyleId>
              </a:tblPr>
              <a:tblGrid>
                <a:gridCol w="964565"/>
                <a:gridCol w="10830560"/>
              </a:tblGrid>
              <a:tr h="768985">
                <a:tc>
                  <a:txBody>
                    <a:bodyPr/>
                    <a:lstStyle/>
                    <a:p>
                      <a:pPr indent="0" algn="ctr" fontAlgn="auto">
                        <a:lnSpc>
                          <a:spcPct val="150000"/>
                        </a:lnSpc>
                        <a:buNone/>
                      </a:pPr>
                      <a:r>
                        <a:rPr sz="2800" b="1">
                          <a:latin typeface="微软雅黑" panose="020B0503020204020204" charset="-122"/>
                          <a:ea typeface="微软雅黑" panose="020B0503020204020204" charset="-122"/>
                          <a:cs typeface="微软雅黑" panose="020B0503020204020204" charset="-122"/>
                        </a:rPr>
                        <a:t>类别</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sz="2800" b="1">
                          <a:latin typeface="微软雅黑" panose="020B0503020204020204" charset="-122"/>
                          <a:ea typeface="微软雅黑" panose="020B0503020204020204" charset="-122"/>
                          <a:cs typeface="微软雅黑" panose="020B0503020204020204" charset="-122"/>
                        </a:rPr>
                        <a:t>概念分析及作用阐释</a:t>
                      </a: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1386205">
                <a:tc>
                  <a:txBody>
                    <a:bodyPr/>
                    <a:lstStyle/>
                    <a:p>
                      <a:pPr indent="0" algn="ctr" fontAlgn="auto">
                        <a:lnSpc>
                          <a:spcPct val="150000"/>
                        </a:lnSpc>
                        <a:buNone/>
                      </a:pPr>
                      <a:r>
                        <a:rPr sz="2800" b="0">
                          <a:latin typeface="微软雅黑" panose="020B0503020204020204" charset="-122"/>
                          <a:ea typeface="微软雅黑" panose="020B0503020204020204" charset="-122"/>
                          <a:cs typeface="微软雅黑" panose="020B0503020204020204" charset="-122"/>
                        </a:rPr>
                        <a:t>照应</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fontAlgn="auto">
                        <a:lnSpc>
                          <a:spcPct val="150000"/>
                        </a:lnSpc>
                        <a:buNone/>
                      </a:pPr>
                      <a:r>
                        <a:rPr sz="2800" b="0">
                          <a:latin typeface="微软雅黑" panose="020B0503020204020204" charset="-122"/>
                          <a:ea typeface="微软雅黑" panose="020B0503020204020204" charset="-122"/>
                          <a:cs typeface="微软雅黑" panose="020B0503020204020204" charset="-122"/>
                        </a:rPr>
                        <a:t>又叫呼应,是故事中后面部分对前面相关部分的呼应。照应能使情节连贯、脉络清晰、结构紧凑。</a:t>
                      </a: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078990">
                <a:tc>
                  <a:txBody>
                    <a:bodyPr/>
                    <a:lstStyle/>
                    <a:p>
                      <a:pPr indent="0" algn="ctr" fontAlgn="auto">
                        <a:lnSpc>
                          <a:spcPct val="150000"/>
                        </a:lnSpc>
                        <a:buNone/>
                      </a:pPr>
                      <a:r>
                        <a:rPr sz="2800" b="0">
                          <a:latin typeface="微软雅黑" panose="020B0503020204020204" charset="-122"/>
                          <a:ea typeface="微软雅黑" panose="020B0503020204020204" charset="-122"/>
                          <a:cs typeface="微软雅黑" panose="020B0503020204020204" charset="-122"/>
                        </a:rPr>
                        <a:t>伏笔</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sz="2800" b="0">
                          <a:latin typeface="微软雅黑" panose="020B0503020204020204" charset="-122"/>
                          <a:ea typeface="微软雅黑" panose="020B0503020204020204" charset="-122"/>
                          <a:cs typeface="微软雅黑" panose="020B0503020204020204" charset="-122"/>
                        </a:rPr>
                        <a:t>指作者对将要在作品中出现的人物或事件预先做的提示或暗示。伏笔用得好,可使全文前后呼应,结构更严谨,情节发展更合理,前因后果更分明。</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553845">
                <a:tc>
                  <a:txBody>
                    <a:bodyPr/>
                    <a:lstStyle/>
                    <a:p>
                      <a:pPr indent="0" algn="ctr" fontAlgn="auto">
                        <a:lnSpc>
                          <a:spcPct val="150000"/>
                        </a:lnSpc>
                        <a:buNone/>
                      </a:pPr>
                      <a:r>
                        <a:rPr lang="zh-CN" altLang="en-US" sz="2800" b="0">
                          <a:latin typeface="微软雅黑" panose="020B0503020204020204" charset="-122"/>
                          <a:ea typeface="微软雅黑" panose="020B0503020204020204" charset="-122"/>
                          <a:cs typeface="微软雅黑" panose="020B0503020204020204" charset="-122"/>
                        </a:rPr>
                        <a:t>铺垫</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zh-CN" altLang="en-US" sz="2800" b="0">
                          <a:latin typeface="微软雅黑" panose="020B0503020204020204" charset="-122"/>
                          <a:ea typeface="微软雅黑" panose="020B0503020204020204" charset="-122"/>
                          <a:cs typeface="微软雅黑" panose="020B0503020204020204" charset="-122"/>
                        </a:rPr>
                        <a:t>为了衬托主要人物或事物而叙述另外的人物或事物。运用铺垫是为了蓄气积势,突出文章主旨。</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39620" y="0"/>
            <a:ext cx="9490710" cy="737235"/>
          </a:xfrm>
          <a:prstGeom prst="rect">
            <a:avLst/>
          </a:prstGeom>
          <a:noFill/>
        </p:spPr>
        <p:txBody>
          <a:bodyPr wrap="square" rtlCol="0">
            <a:spAutoFit/>
          </a:bodyPr>
          <a:lstStyle/>
          <a:p>
            <a:pPr algn="r" fontAlgn="auto">
              <a:lnSpc>
                <a:spcPct val="150000"/>
              </a:lnSpc>
            </a:pPr>
            <a:r>
              <a:rPr lang="zh-CN" sz="2800">
                <a:latin typeface="微软雅黑" panose="020B0503020204020204" charset="-122"/>
                <a:ea typeface="微软雅黑" panose="020B0503020204020204" charset="-122"/>
                <a:cs typeface="微软雅黑" panose="020B0503020204020204" charset="-122"/>
              </a:rPr>
              <a:t>续表</a:t>
            </a:r>
          </a:p>
        </p:txBody>
      </p:sp>
      <p:graphicFrame>
        <p:nvGraphicFramePr>
          <p:cNvPr id="3" name="表格 2"/>
          <p:cNvGraphicFramePr/>
          <p:nvPr>
            <p:custDataLst>
              <p:tags r:id="rId1"/>
            </p:custDataLst>
          </p:nvPr>
        </p:nvGraphicFramePr>
        <p:xfrm>
          <a:off x="308610" y="800735"/>
          <a:ext cx="11730355" cy="5801360"/>
        </p:xfrm>
        <a:graphic>
          <a:graphicData uri="http://schemas.openxmlformats.org/drawingml/2006/table">
            <a:tbl>
              <a:tblPr firstRow="1" bandRow="1">
                <a:tableStyleId>{5940675A-B579-460E-94D1-54222C63F5DA}</a:tableStyleId>
              </a:tblPr>
              <a:tblGrid>
                <a:gridCol w="959485"/>
                <a:gridCol w="10770870"/>
              </a:tblGrid>
              <a:tr h="640715">
                <a:tc>
                  <a:txBody>
                    <a:bodyPr/>
                    <a:lstStyle/>
                    <a:p>
                      <a:pPr indent="0" algn="ctr" fontAlgn="auto">
                        <a:lnSpc>
                          <a:spcPct val="150000"/>
                        </a:lnSpc>
                        <a:buNone/>
                      </a:pPr>
                      <a:r>
                        <a:rPr sz="2800" b="1">
                          <a:latin typeface="微软雅黑" panose="020B0503020204020204" charset="-122"/>
                          <a:ea typeface="微软雅黑" panose="020B0503020204020204" charset="-122"/>
                          <a:cs typeface="微软雅黑" panose="020B0503020204020204" charset="-122"/>
                        </a:rPr>
                        <a:t>类别</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sz="2800" b="1">
                          <a:latin typeface="微软雅黑" panose="020B0503020204020204" charset="-122"/>
                          <a:ea typeface="微软雅黑" panose="020B0503020204020204" charset="-122"/>
                          <a:cs typeface="微软雅黑" panose="020B0503020204020204" charset="-122"/>
                        </a:rPr>
                        <a:t>概念分析及作用阐释</a:t>
                      </a: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2948940">
                <a:tc>
                  <a:txBody>
                    <a:bodyPr/>
                    <a:lstStyle/>
                    <a:p>
                      <a:pPr indent="0" algn="ctr" fontAlgn="auto">
                        <a:lnSpc>
                          <a:spcPct val="150000"/>
                        </a:lnSpc>
                        <a:buNone/>
                      </a:pPr>
                      <a:r>
                        <a:rPr sz="2800">
                          <a:latin typeface="微软雅黑" panose="020B0503020204020204" charset="-122"/>
                          <a:ea typeface="微软雅黑" panose="020B0503020204020204" charset="-122"/>
                          <a:cs typeface="微软雅黑" panose="020B0503020204020204" charset="-122"/>
                          <a:sym typeface="+mn-ea"/>
                        </a:rPr>
                        <a:t>突转</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fontAlgn="auto">
                        <a:lnSpc>
                          <a:spcPct val="150000"/>
                        </a:lnSpc>
                        <a:buNone/>
                      </a:pPr>
                      <a:r>
                        <a:rPr sz="2800" b="0">
                          <a:latin typeface="微软雅黑" panose="020B0503020204020204" charset="-122"/>
                          <a:ea typeface="微软雅黑" panose="020B0503020204020204" charset="-122"/>
                          <a:cs typeface="微软雅黑" panose="020B0503020204020204" charset="-122"/>
                        </a:rPr>
                        <a:t>在小说的结尾部分,作者常常采用突转的方法形成剧情的某种巧合,某种意料之外的反转,或者是形成人物性格的急剧转变。这种突转常收到意料之外、情理之中的效果,对表现小说的主旨起到画龙点睛的作用。</a:t>
                      </a: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211705">
                <a:tc>
                  <a:txBody>
                    <a:bodyPr/>
                    <a:lstStyle/>
                    <a:p>
                      <a:pPr indent="0" algn="ctr" fontAlgn="auto">
                        <a:lnSpc>
                          <a:spcPct val="150000"/>
                        </a:lnSpc>
                        <a:buNone/>
                      </a:pPr>
                      <a:r>
                        <a:rPr sz="2800" b="0">
                          <a:latin typeface="微软雅黑" panose="020B0503020204020204" charset="-122"/>
                          <a:ea typeface="微软雅黑" panose="020B0503020204020204" charset="-122"/>
                          <a:cs typeface="微软雅黑" panose="020B0503020204020204" charset="-122"/>
                        </a:rPr>
                        <a:t>抑扬</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sz="2800" b="0">
                          <a:latin typeface="微软雅黑" panose="020B0503020204020204" charset="-122"/>
                          <a:ea typeface="微软雅黑" panose="020B0503020204020204" charset="-122"/>
                          <a:cs typeface="微软雅黑" panose="020B0503020204020204" charset="-122"/>
                        </a:rPr>
                        <a:t>指对写作对象或欲抑先扬或欲扬先抑,然后陡然一转,出乎读者所料,从而使文势曲折多变,使文章产生峰回路转、跌宕起伏的效果,增强作品的可读性。</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94280" y="161290"/>
            <a:ext cx="9463405" cy="737235"/>
          </a:xfrm>
          <a:prstGeom prst="rect">
            <a:avLst/>
          </a:prstGeom>
          <a:noFill/>
        </p:spPr>
        <p:txBody>
          <a:bodyPr wrap="square" rtlCol="0">
            <a:spAutoFit/>
          </a:bodyPr>
          <a:lstStyle/>
          <a:p>
            <a:pPr algn="r" fontAlgn="auto">
              <a:lnSpc>
                <a:spcPct val="150000"/>
              </a:lnSpc>
            </a:pPr>
            <a:r>
              <a:rPr lang="zh-CN" sz="2800">
                <a:latin typeface="微软雅黑" panose="020B0503020204020204" charset="-122"/>
                <a:ea typeface="微软雅黑" panose="020B0503020204020204" charset="-122"/>
                <a:cs typeface="微软雅黑" panose="020B0503020204020204" charset="-122"/>
              </a:rPr>
              <a:t>续表</a:t>
            </a:r>
          </a:p>
        </p:txBody>
      </p:sp>
      <p:graphicFrame>
        <p:nvGraphicFramePr>
          <p:cNvPr id="3" name="表格 2"/>
          <p:cNvGraphicFramePr/>
          <p:nvPr>
            <p:custDataLst>
              <p:tags r:id="rId1"/>
            </p:custDataLst>
          </p:nvPr>
        </p:nvGraphicFramePr>
        <p:xfrm>
          <a:off x="137160" y="898525"/>
          <a:ext cx="11820525" cy="5674995"/>
        </p:xfrm>
        <a:graphic>
          <a:graphicData uri="http://schemas.openxmlformats.org/drawingml/2006/table">
            <a:tbl>
              <a:tblPr firstRow="1" bandRow="1">
                <a:tableStyleId>{5940675A-B579-460E-94D1-54222C63F5DA}</a:tableStyleId>
              </a:tblPr>
              <a:tblGrid>
                <a:gridCol w="967105"/>
                <a:gridCol w="10853420"/>
              </a:tblGrid>
              <a:tr h="820420">
                <a:tc>
                  <a:txBody>
                    <a:bodyPr/>
                    <a:lstStyle/>
                    <a:p>
                      <a:pPr indent="0" algn="ctr" fontAlgn="auto">
                        <a:lnSpc>
                          <a:spcPct val="150000"/>
                        </a:lnSpc>
                        <a:buNone/>
                      </a:pPr>
                      <a:r>
                        <a:rPr sz="2800" b="1">
                          <a:latin typeface="微软雅黑" panose="020B0503020204020204" charset="-122"/>
                          <a:ea typeface="微软雅黑" panose="020B0503020204020204" charset="-122"/>
                          <a:cs typeface="微软雅黑" panose="020B0503020204020204" charset="-122"/>
                        </a:rPr>
                        <a:t>类别</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sz="2800" b="1">
                          <a:latin typeface="微软雅黑" panose="020B0503020204020204" charset="-122"/>
                          <a:ea typeface="微软雅黑" panose="020B0503020204020204" charset="-122"/>
                          <a:cs typeface="微软雅黑" panose="020B0503020204020204" charset="-122"/>
                        </a:rPr>
                        <a:t>概念分析及作用阐释</a:t>
                      </a: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2167890">
                <a:tc>
                  <a:txBody>
                    <a:bodyPr/>
                    <a:lstStyle/>
                    <a:p>
                      <a:pPr indent="0" algn="ctr" fontAlgn="auto">
                        <a:lnSpc>
                          <a:spcPct val="150000"/>
                        </a:lnSpc>
                        <a:buNone/>
                      </a:pPr>
                      <a:r>
                        <a:rPr sz="2800">
                          <a:latin typeface="微软雅黑" panose="020B0503020204020204" charset="-122"/>
                          <a:ea typeface="微软雅黑" panose="020B0503020204020204" charset="-122"/>
                          <a:cs typeface="微软雅黑" panose="020B0503020204020204" charset="-122"/>
                          <a:sym typeface="+mn-ea"/>
                        </a:rPr>
                        <a:t>留白</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fontAlgn="auto">
                        <a:lnSpc>
                          <a:spcPct val="150000"/>
                        </a:lnSpc>
                        <a:buNone/>
                      </a:pPr>
                      <a:r>
                        <a:rPr sz="2800" b="0">
                          <a:latin typeface="微软雅黑" panose="020B0503020204020204" charset="-122"/>
                          <a:ea typeface="微软雅黑" panose="020B0503020204020204" charset="-122"/>
                          <a:cs typeface="微软雅黑" panose="020B0503020204020204" charset="-122"/>
                        </a:rPr>
                        <a:t>指省略某些小说故事情节或省略某些表现性格特点的事实,抑或省略某位重要人物的形象描写。留白可以增加作品的艺术容量,突破叙事时空界限,将读者的视野和想象拉向无限深远的空间。</a:t>
                      </a: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686685">
                <a:tc>
                  <a:txBody>
                    <a:bodyPr/>
                    <a:lstStyle/>
                    <a:p>
                      <a:pPr indent="0" algn="ctr" fontAlgn="auto">
                        <a:lnSpc>
                          <a:spcPct val="150000"/>
                        </a:lnSpc>
                        <a:buNone/>
                      </a:pPr>
                      <a:r>
                        <a:rPr sz="2800" b="0">
                          <a:latin typeface="微软雅黑" panose="020B0503020204020204" charset="-122"/>
                          <a:ea typeface="微软雅黑" panose="020B0503020204020204" charset="-122"/>
                          <a:cs typeface="微软雅黑" panose="020B0503020204020204" charset="-122"/>
                        </a:rPr>
                        <a:t>线索</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sz="2800" b="0">
                          <a:latin typeface="微软雅黑" panose="020B0503020204020204" charset="-122"/>
                          <a:ea typeface="微软雅黑" panose="020B0503020204020204" charset="-122"/>
                          <a:cs typeface="微软雅黑" panose="020B0503020204020204" charset="-122"/>
                        </a:rPr>
                        <a:t>线索贯串整个作品的情节发展脉络,它可以是小说中的某个人物、某个景物(场景),也可以是作者的情感、小说的事件等。抓住线索是把握小说故事发展的关键。安排线索可以使小说结构清晰,情节集中;丰富人物形象;揭示主题。</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57505" y="248285"/>
            <a:ext cx="11572240" cy="655447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rPr>
              <a:t>跟人家轴上了,说什么“不遇良工,宁存故物”,②弄得几个专家都下不了台。其中一个,当时就站起身要走,说,我倒要看看,到哪里找这么个“良工”。老董也站起来,说,好,给我一个月,我把这书皮补上。不然,我就从馆里走人,永远离开修书行。你说说看,仪器做了电子配比都没辙。你一个肉眼凡胎,却要跟自己过不去,还立了军令状。③毛羽,再想保他,我怕是有心无力了。</a:t>
            </a:r>
          </a:p>
          <a:p>
            <a:pPr fontAlgn="auto">
              <a:lnSpc>
                <a:spcPct val="150000"/>
              </a:lnSpc>
            </a:pPr>
            <a:r>
              <a:rPr lang="zh-CN" altLang="en-US" sz="2800">
                <a:latin typeface="微软雅黑" panose="020B0503020204020204" charset="-122"/>
                <a:ea typeface="微软雅黑" panose="020B0503020204020204" charset="-122"/>
              </a:rPr>
              <a:t>       父亲找到老董,说,董哥,你怎么应承我的?</a:t>
            </a:r>
          </a:p>
          <a:p>
            <a:pPr fontAlgn="auto">
              <a:lnSpc>
                <a:spcPct val="150000"/>
              </a:lnSpc>
            </a:pPr>
            <a:r>
              <a:rPr lang="zh-CN" altLang="en-US" sz="2800">
                <a:latin typeface="微软雅黑" panose="020B0503020204020204" charset="-122"/>
                <a:ea typeface="微软雅黑" panose="020B0503020204020204" charset="-122"/>
              </a:rPr>
              <a:t>       老董不说话,闷着头,不吱声。</a:t>
            </a:r>
          </a:p>
          <a:p>
            <a:pPr fontAlgn="auto">
              <a:lnSpc>
                <a:spcPct val="150000"/>
              </a:lnSpc>
            </a:pPr>
            <a:r>
              <a:rPr lang="zh-CN" altLang="en-US" sz="2800">
                <a:latin typeface="微软雅黑" panose="020B0503020204020204" charset="-122"/>
                <a:ea typeface="微软雅黑" panose="020B0503020204020204" charset="-122"/>
              </a:rPr>
              <a:t>       父亲说,你回头想想,当年你和夏主任那梁子,是怎么结下的。你能回来不容易,为了一本书,值得吗?</a:t>
            </a:r>
          </a:p>
          <a:p>
            <a:pPr fontAlgn="auto">
              <a:lnSpc>
                <a:spcPct val="150000"/>
              </a:lnSpc>
            </a:pPr>
            <a:r>
              <a:rPr lang="zh-CN" altLang="en-US" sz="2800">
                <a:latin typeface="微软雅黑" panose="020B0503020204020204" charset="-122"/>
                <a:ea typeface="微软雅黑" panose="020B0503020204020204" charset="-122"/>
              </a:rPr>
              <a:t>       老董将手中那把乌黑发亮的竹起子,用一块绒布擦了擦,说,值得。④</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00100" y="1060450"/>
            <a:ext cx="10348595" cy="203009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lang="en-US" altLang="zh-CN" sz="2800">
                <a:solidFill>
                  <a:srgbClr val="FF0000"/>
                </a:solidFill>
                <a:latin typeface="微软雅黑" panose="020B0503020204020204" charset="-122"/>
                <a:ea typeface="微软雅黑" panose="020B0503020204020204" charset="-122"/>
                <a:cs typeface="微软雅黑" panose="020B0503020204020204" charset="-122"/>
                <a:sym typeface="+mn-ea"/>
              </a:rPr>
              <a:t>8</a:t>
            </a:r>
            <a:r>
              <a:rPr sz="2800">
                <a:latin typeface="微软雅黑" panose="020B0503020204020204" charset="-122"/>
                <a:ea typeface="微软雅黑" panose="020B0503020204020204" charset="-122"/>
                <a:cs typeface="微软雅黑" panose="020B0503020204020204" charset="-122"/>
                <a:sym typeface="+mn-ea"/>
              </a:rPr>
              <a:t>[2020浙江,12,6分]阅读下面的文字,完成题目。</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阅读文本见【</a:t>
            </a:r>
            <a:r>
              <a:rPr lang="zh-CN" sz="2800">
                <a:latin typeface="微软雅黑" panose="020B0503020204020204" charset="-122"/>
                <a:ea typeface="微软雅黑" panose="020B0503020204020204" charset="-122"/>
                <a:cs typeface="微软雅黑" panose="020B0503020204020204" charset="-122"/>
                <a:sym typeface="+mn-ea"/>
              </a:rPr>
              <a:t>考点</a:t>
            </a:r>
            <a:r>
              <a:rPr sz="2800">
                <a:latin typeface="微软雅黑" panose="020B0503020204020204" charset="-122"/>
                <a:ea typeface="微软雅黑" panose="020B0503020204020204" charset="-122"/>
                <a:cs typeface="微软雅黑" panose="020B0503020204020204" charset="-122"/>
                <a:sym typeface="+mn-ea"/>
              </a:rPr>
              <a:t>帮】【</a:t>
            </a:r>
            <a:r>
              <a:rPr lang="zh-CN" sz="2800">
                <a:latin typeface="微软雅黑" panose="020B0503020204020204" charset="-122"/>
                <a:ea typeface="微软雅黑" panose="020B0503020204020204" charset="-122"/>
                <a:cs typeface="微软雅黑" panose="020B0503020204020204" charset="-122"/>
                <a:sym typeface="+mn-ea"/>
              </a:rPr>
              <a:t>典例</a:t>
            </a:r>
            <a:r>
              <a:rPr lang="en-US" altLang="zh-CN" sz="2800">
                <a:latin typeface="微软雅黑" panose="020B0503020204020204" charset="-122"/>
                <a:ea typeface="微软雅黑" panose="020B0503020204020204" charset="-122"/>
                <a:cs typeface="微软雅黑" panose="020B0503020204020204" charset="-122"/>
                <a:sym typeface="+mn-ea"/>
              </a:rPr>
              <a:t>1</a:t>
            </a:r>
            <a:r>
              <a:rPr sz="2800">
                <a:latin typeface="微软雅黑" panose="020B0503020204020204" charset="-122"/>
                <a:ea typeface="微软雅黑" panose="020B0503020204020204" charset="-122"/>
                <a:cs typeface="微软雅黑" panose="020B0503020204020204" charset="-122"/>
                <a:sym typeface="+mn-ea"/>
              </a:rPr>
              <a:t>】文</a:t>
            </a:r>
            <a:r>
              <a:rPr lang="zh-CN" sz="2800">
                <a:latin typeface="微软雅黑" panose="020B0503020204020204" charset="-122"/>
                <a:ea typeface="微软雅黑" panose="020B0503020204020204" charset="-122"/>
                <a:cs typeface="微软雅黑" panose="020B0503020204020204" charset="-122"/>
                <a:sym typeface="+mn-ea"/>
              </a:rPr>
              <a:t>本</a:t>
            </a: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作者用了哪些手法使小说结构紧凑? </a:t>
            </a:r>
          </a:p>
        </p:txBody>
      </p:sp>
      <p:cxnSp>
        <p:nvCxnSpPr>
          <p:cNvPr id="2" name="直接连接符 1"/>
          <p:cNvCxnSpPr/>
          <p:nvPr/>
        </p:nvCxnSpPr>
        <p:spPr>
          <a:xfrm flipV="1">
            <a:off x="786130" y="4881245"/>
            <a:ext cx="10266045" cy="26035"/>
          </a:xfrm>
          <a:prstGeom prst="line">
            <a:avLst/>
          </a:prstGeom>
        </p:spPr>
        <p:style>
          <a:lnRef idx="2">
            <a:schemeClr val="dk1"/>
          </a:lnRef>
          <a:fillRef idx="0">
            <a:schemeClr val="dk1"/>
          </a:fillRef>
          <a:effectRef idx="1">
            <a:schemeClr val="dk1"/>
          </a:effectRef>
          <a:fontRef idx="minor">
            <a:schemeClr val="tx1"/>
          </a:fontRef>
        </p:style>
      </p:cxnSp>
      <p:cxnSp>
        <p:nvCxnSpPr>
          <p:cNvPr id="5" name="直接连接符 4"/>
          <p:cNvCxnSpPr/>
          <p:nvPr/>
        </p:nvCxnSpPr>
        <p:spPr>
          <a:xfrm>
            <a:off x="800100" y="3884295"/>
            <a:ext cx="10224135" cy="2286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4505" y="1105535"/>
            <a:ext cx="11500485" cy="5262245"/>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解析</a:t>
            </a:r>
            <a:r>
              <a:rPr lang="zh-CN" altLang="en-US" sz="2800" b="1">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本题考查考生分析作品结构和主要表现手法的能力。题干中明确了小说“结构紧凑”的特点,要求考生分析作者运用了哪些手法使得小说具备了该特点。解答此题,可以从情节结构、重点物象、环境场景等方面入手。从情节结构上来说,小说以介绍女主人公当前的境遇开始,以写女主人公的动作、神态结束,前后呼应;前文说女主人公对照片上的人有似曾相识之感,后文对此也进行了呼应。从物象上来说,书信是文中特别重要的一个道具(物象),有书信,才有女主人公准备一切的行为,才有男女主人公后来的相逢、相知等情节的发生。另外,文中一再写雪、钢琴、蜡烛等景物,这些</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4505" y="1105535"/>
            <a:ext cx="11500485" cy="203009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景物反复出现,把情节紧密联系在一起。从环境场景上来说,故事的发生地集中在波塔波夫老人的花园、房子,这种将故事发生的空间进行压缩的方式让场景更集中,也使小说结构显得更加紧凑。</a:t>
            </a:r>
            <a:endParaRPr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4505" y="1105535"/>
            <a:ext cx="11346180" cy="3322955"/>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答案 </a:t>
            </a:r>
            <a:r>
              <a:rPr lang="zh-CN" altLang="en-US" sz="2800" b="1">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①情节前后照应。小说开头以悬念的方式提到女主人公觉得和对方似曾相识,结尾进行呼应。②利用书信来加快小说的叙述节奏。通过书信,将男女主人公的心灵迅速拉近。③利用景物进行前后勾连。雪、钢琴、蜡烛等景物反复出现并前后勾连、照应。④场景相对集中。通过压缩空间的方式,将场景集中到波塔波夫老人的花园、小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4505" y="1105535"/>
            <a:ext cx="11500485" cy="5262245"/>
          </a:xfrm>
          <a:prstGeom prst="rect">
            <a:avLst/>
          </a:prstGeom>
          <a:noFill/>
        </p:spPr>
        <p:txBody>
          <a:bodyPr wrap="square" rtlCol="0">
            <a:spAutoFit/>
          </a:bodyPr>
          <a:lstStyle/>
          <a:p>
            <a:pPr fontAlgn="auto">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rPr>
              <a:t>方法点拨</a:t>
            </a:r>
            <a:r>
              <a:rPr sz="2800" b="1">
                <a:latin typeface="微软雅黑" panose="020B0503020204020204" charset="-122"/>
                <a:ea typeface="微软雅黑" panose="020B0503020204020204" charset="-122"/>
                <a:cs typeface="微软雅黑" panose="020B0503020204020204" charset="-122"/>
              </a:rPr>
              <a:t>　　　　　</a:t>
            </a:r>
          </a:p>
          <a:p>
            <a:pPr algn="ctr" fontAlgn="auto">
              <a:lnSpc>
                <a:spcPct val="150000"/>
              </a:lnSpc>
            </a:pPr>
            <a:r>
              <a:rPr sz="2800" b="1">
                <a:latin typeface="微软雅黑" panose="020B0503020204020204" charset="-122"/>
                <a:ea typeface="微软雅黑" panose="020B0503020204020204" charset="-122"/>
                <a:cs typeface="微软雅黑" panose="020B0503020204020204" charset="-122"/>
              </a:rPr>
              <a:t>三步作答情节手法题</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a:t>
            </a:r>
            <a:r>
              <a:rPr sz="2800" b="1">
                <a:latin typeface="微软雅黑" panose="020B0503020204020204" charset="-122"/>
                <a:ea typeface="微软雅黑" panose="020B0503020204020204" charset="-122"/>
                <a:cs typeface="微软雅黑" panose="020B0503020204020204" charset="-122"/>
              </a:rPr>
              <a:t>第一步,审题干,明手法。</a:t>
            </a:r>
            <a:r>
              <a:rPr sz="2800">
                <a:latin typeface="微软雅黑" panose="020B0503020204020204" charset="-122"/>
                <a:ea typeface="微软雅黑" panose="020B0503020204020204" charset="-122"/>
                <a:cs typeface="微软雅黑" panose="020B0503020204020204" charset="-122"/>
              </a:rPr>
              <a:t>根据题干的提示明确要从哪些手法着手分析,如叙述人称、场景设置、叙述手法、叙述结构、环境物象等。</a:t>
            </a:r>
          </a:p>
          <a:p>
            <a:pPr fontAlgn="auto">
              <a:lnSpc>
                <a:spcPct val="150000"/>
              </a:lnSpc>
            </a:pPr>
            <a:r>
              <a:rPr sz="2800" b="1">
                <a:latin typeface="微软雅黑" panose="020B0503020204020204" charset="-122"/>
                <a:ea typeface="微软雅黑" panose="020B0503020204020204" charset="-122"/>
                <a:cs typeface="微软雅黑" panose="020B0503020204020204" charset="-122"/>
              </a:rPr>
              <a:t>　　第二步,析运用,说效果。</a:t>
            </a:r>
            <a:r>
              <a:rPr sz="2800">
                <a:latin typeface="微软雅黑" panose="020B0503020204020204" charset="-122"/>
                <a:ea typeface="微软雅黑" panose="020B0503020204020204" charset="-122"/>
                <a:cs typeface="微软雅黑" panose="020B0503020204020204" charset="-122"/>
              </a:rPr>
              <a:t>一要结合文本的具体内容分析手法的具体运用情况。二要明确指出手法运用的效果,一般要从情节组织、人物形象、主题揭示等多方面考虑。</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a:t>
            </a:r>
            <a:r>
              <a:rPr sz="2800" b="1">
                <a:latin typeface="微软雅黑" panose="020B0503020204020204" charset="-122"/>
                <a:ea typeface="微软雅黑" panose="020B0503020204020204" charset="-122"/>
                <a:cs typeface="微软雅黑" panose="020B0503020204020204" charset="-122"/>
              </a:rPr>
              <a:t>第三步,提精要,组答案。</a:t>
            </a:r>
            <a:r>
              <a:rPr sz="2800">
                <a:latin typeface="微软雅黑" panose="020B0503020204020204" charset="-122"/>
                <a:ea typeface="微软雅黑" panose="020B0503020204020204" charset="-122"/>
                <a:cs typeface="微软雅黑" panose="020B0503020204020204" charset="-122"/>
              </a:rPr>
              <a:t>根据第二步的分析,提炼出关键点,规范作答。</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828030" cy="67697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sz="3200" dirty="0">
                <a:solidFill>
                  <a:schemeClr val="bg1"/>
                </a:solidFill>
                <a:latin typeface="微软雅黑" panose="020B0503020204020204" charset="-122"/>
                <a:ea typeface="微软雅黑" panose="020B0503020204020204" charset="-122"/>
                <a:sym typeface="+mn-ea"/>
              </a:rPr>
              <a:t>考点3　分析鉴赏小说的环境</a:t>
            </a:r>
          </a:p>
        </p:txBody>
      </p:sp>
      <p:sp>
        <p:nvSpPr>
          <p:cNvPr id="2" name="文本框 1"/>
          <p:cNvSpPr txBox="1"/>
          <p:nvPr/>
        </p:nvSpPr>
        <p:spPr>
          <a:xfrm>
            <a:off x="518795" y="808990"/>
            <a:ext cx="11514455" cy="5908040"/>
          </a:xfrm>
          <a:prstGeom prst="rect">
            <a:avLst/>
          </a:prstGeom>
          <a:noFill/>
        </p:spPr>
        <p:txBody>
          <a:bodyPr wrap="square" rtlCol="0">
            <a:spAutoFit/>
          </a:bodyPr>
          <a:lstStyle/>
          <a:p>
            <a:pPr fontAlgn="auto">
              <a:lnSpc>
                <a:spcPct val="150000"/>
              </a:lnSpc>
            </a:pPr>
            <a:r>
              <a:rPr lang="en-US" sz="2800" b="1">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作品中人物的活动总是在一定的时空中进行的,一定的时空构成了一定的环境。小说中的环境描写,不是孤立存在的,而是与人物的情感、性格、命运以及故事的情节发展密切联系着的。典型的环境描写对塑造人物、渲染气氛、展示时代背景等有重要的作用。</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从近几年的高考命题看,此考点重点考查环境描写对人物、情节、主旨等的作用,其中以对自然环境的分析为主,兼顾对社会环境的考查。如2019年全国卷Ⅱ、Ⅲ分别考查了小说中某一景物描写在情节发展中的重要作用体现在哪些方面和多处景物描写的功能;2018年江苏卷要求考生分析家庭环境的特点及画线部分的景物描写对情节发展的作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0825" y="673100"/>
            <a:ext cx="11714480" cy="3969385"/>
          </a:xfrm>
          <a:prstGeom prst="rect">
            <a:avLst/>
          </a:prstGeom>
          <a:noFill/>
        </p:spPr>
        <p:txBody>
          <a:bodyPr wrap="square" rtlCol="0">
            <a:spAutoFit/>
          </a:bodyPr>
          <a:lstStyle/>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rPr>
              <a:t> 考向</a:t>
            </a:r>
            <a:r>
              <a:rPr lang="en-US" altLang="zh-CN" sz="2800" b="1">
                <a:solidFill>
                  <a:schemeClr val="tx1"/>
                </a:solidFill>
                <a:latin typeface="微软雅黑" panose="020B0503020204020204" charset="-122"/>
                <a:ea typeface="微软雅黑" panose="020B0503020204020204" charset="-122"/>
                <a:cs typeface="微软雅黑" panose="020B0503020204020204" charset="-122"/>
              </a:rPr>
              <a:t>1         概括环境的特点</a:t>
            </a:r>
          </a:p>
          <a:p>
            <a:pPr fontAlgn="auto">
              <a:lnSpc>
                <a:spcPct val="150000"/>
              </a:lnSpc>
            </a:pPr>
            <a:endParaRPr lang="en-US" altLang="zh-CN" sz="2800" b="1">
              <a:solidFill>
                <a:schemeClr val="tx1"/>
              </a:solidFill>
              <a:latin typeface="微软雅黑" panose="020B0503020204020204" charset="-122"/>
              <a:ea typeface="微软雅黑" panose="020B0503020204020204" charset="-122"/>
              <a:cs typeface="微软雅黑" panose="020B0503020204020204" charset="-122"/>
            </a:endParaRPr>
          </a:p>
          <a:p>
            <a:pPr fontAlgn="auto">
              <a:lnSpc>
                <a:spcPct val="150000"/>
              </a:lnSpc>
            </a:pPr>
            <a:r>
              <a:rPr lang="en-US" altLang="zh-CN" sz="2800" b="1">
                <a:solidFill>
                  <a:schemeClr val="tx1"/>
                </a:solidFill>
                <a:latin typeface="微软雅黑" panose="020B0503020204020204" charset="-122"/>
                <a:ea typeface="微软雅黑" panose="020B0503020204020204" charset="-122"/>
                <a:cs typeface="微软雅黑" panose="020B0503020204020204" charset="-122"/>
              </a:rPr>
              <a:t>        </a:t>
            </a:r>
            <a:r>
              <a:rPr lang="en-US" altLang="zh-CN" sz="2800">
                <a:solidFill>
                  <a:schemeClr val="tx1"/>
                </a:solidFill>
                <a:latin typeface="微软雅黑" panose="020B0503020204020204" charset="-122"/>
                <a:ea typeface="微软雅黑" panose="020B0503020204020204" charset="-122"/>
                <a:cs typeface="微软雅黑" panose="020B0503020204020204" charset="-122"/>
              </a:rPr>
              <a:t>小说中的环境分为自然环境和社会环境,环境特点概括也就分为自然环境特点概括和社会环境特点概括。小说环境的特点一般有:清逸、静谧、和平、安宁;热闹、生机;萧索、冷清、孤寂、沉闷;恐怖、黑暗等。把握小说环境特点,可以从环境体现的具体内容的角度分析。</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7015" y="377825"/>
            <a:ext cx="11696065" cy="655447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rPr>
              <a:t>典例</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9</a:t>
            </a:r>
            <a:r>
              <a:rPr sz="2800">
                <a:latin typeface="微软雅黑" panose="020B0503020204020204" charset="-122"/>
                <a:ea typeface="微软雅黑" panose="020B0503020204020204" charset="-122"/>
                <a:cs typeface="微软雅黑" panose="020B0503020204020204" charset="-122"/>
              </a:rPr>
              <a:t>[2018江苏,13,6分]阅读下面的作品,完成题目。</a:t>
            </a:r>
          </a:p>
          <a:p>
            <a:pPr algn="ctr" fontAlgn="auto">
              <a:lnSpc>
                <a:spcPct val="150000"/>
              </a:lnSpc>
            </a:pPr>
            <a:r>
              <a:rPr sz="2800" b="1">
                <a:latin typeface="微软雅黑" panose="020B0503020204020204" charset="-122"/>
                <a:ea typeface="微软雅黑" panose="020B0503020204020204" charset="-122"/>
                <a:cs typeface="微软雅黑" panose="020B0503020204020204" charset="-122"/>
              </a:rPr>
              <a:t>小 哥 儿 俩</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凌叔华</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清明那天,不但大乖二乖上的小学校放一天假,连城外七叔叔教的大学堂也不用上课了。这一天早上的太阳也像特别同小孩子们表同情,不等闹钟催过,它就跳进房里来,暖和和地爬在靠窗挂的小棉袍上。</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前院子一片小孩子的尖脆的嚷声笑声,七叔叔带来了一只能说话的八哥。 笼子放在一张八仙方桌子上,两个孩子跪在椅上张大着嘴望着那里头的鸟,欢喜得爬在桌上乱摇身子笑,他们的眼,一息间都不曾离开鸟笼子。 二乖的嘴总没有闭上,他的小腮显得更加饱满,不用圆规,描不出那圆度了。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7015" y="377825"/>
            <a:ext cx="11780520" cy="655447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吃饭的时候,大乖的眼总是望着窗外,他最爱吃的春卷也忘了怎样放馅,怎样卷起来吃。二乖因为还小,都是妈妈替他卷好的,不过他到底不耐烦坐在背着鸟笼子的地方,一吃了两包,他就跑开不吃了。</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饭后爸爸同叔叔要去听戏,因为昨天已经答应带孩子们一块去的,于是就雇了三辆人力车上戏园去了。 两个孩子坐在车上还不断地谈起八哥。 到了戏园,他们虽然零零碎碎地想起八哥的事来,但台上的锣鼓同花花袍子的戏子把他们的精神占住了。</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快天黑的时候散了戏,随着爸爸叔叔回到家里,大乖二乖正是很高兴地跳着跑,忽然想到心爱的八哥,赶紧跑到廊下挂鸟笼的地方,一望,只有个空笼子掷在地上,八哥不见了。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7015" y="377825"/>
            <a:ext cx="11696065" cy="655447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“妈——八哥呢?”两个孩子一同高声急叫起来。</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“给野猫吃了!”妈的声非常沉重迟缓。</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“给什么野猫吃的呀?”大乖圆睁了眼,气呼呼的却有些不相信。 二乖愣眼望着哥哥。</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大乖哭出声来,二乖跟着哭得很伤心。 他们也不听妈的话,也不听七叔叔的劝慰,爸爸早躲进书房去了。 忽然大乖收了声,跳起来四面找棍子,口里嚷道:“打死那野猫,我要打死那野猫!”二乖爬在妈的膝头上,呜呜地抽咽。 大乖忽然找到一根拦门的长棍子,提在手里,拉起二乖就跑。 妈叫住他,他嚷道:“报仇去,不报仇不算好汉!”二乖也学着哥哥喊道:“不报仇不算好看!”妈听了二乖的话倒有些好笑了。 王厨子此时正走过,他说:“少爷们,那野猫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57505" y="248285"/>
            <a:ext cx="11572240" cy="655447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rPr>
              <a:t>后来,父亲托了丝绸研究所的朋友,在库房里搜寻,找到了一块绢。这块绢的质地和经纬,都很接近内府绢。但可惜的是,绢是米色的。</a:t>
            </a:r>
          </a:p>
          <a:p>
            <a:pPr fontAlgn="auto">
              <a:lnSpc>
                <a:spcPct val="150000"/>
              </a:lnSpc>
            </a:pPr>
            <a:r>
              <a:rPr lang="zh-CN" altLang="en-US" sz="2800">
                <a:latin typeface="微软雅黑" panose="020B0503020204020204" charset="-122"/>
                <a:ea typeface="微软雅黑" panose="020B0503020204020204" charset="-122"/>
              </a:rPr>
              <a:t>       老董摸一摸说,毛羽,你是帮了我大忙。剩下的交给我。我把这蓝绢染出来。</a:t>
            </a:r>
          </a:p>
          <a:p>
            <a:pPr fontAlgn="auto">
              <a:lnSpc>
                <a:spcPct val="150000"/>
              </a:lnSpc>
            </a:pPr>
            <a:r>
              <a:rPr lang="zh-CN" altLang="en-US" sz="2800">
                <a:latin typeface="微软雅黑" panose="020B0503020204020204" charset="-122"/>
                <a:ea typeface="微软雅黑" panose="020B0503020204020204" charset="-122"/>
              </a:rPr>
              <a:t>       父亲说,谈何容易,这染蓝的工艺已经失传了。⑤</a:t>
            </a:r>
          </a:p>
          <a:p>
            <a:pPr fontAlgn="auto">
              <a:lnSpc>
                <a:spcPct val="150000"/>
              </a:lnSpc>
            </a:pPr>
            <a:r>
              <a:rPr lang="zh-CN" altLang="en-US" sz="2800">
                <a:latin typeface="微软雅黑" panose="020B0503020204020204" charset="-122"/>
                <a:ea typeface="微软雅黑" panose="020B0503020204020204" charset="-122"/>
              </a:rPr>
              <a:t>      老董笑笑,凡蓝五种,皆可为靛。《天工开物》里写着呢,无非“菘、蓼、马、吴、苋”。这造靛的老法子,是师父教会的。我总能将它试出来。⑥</a:t>
            </a:r>
          </a:p>
          <a:p>
            <a:pPr fontAlgn="auto">
              <a:lnSpc>
                <a:spcPct val="150000"/>
              </a:lnSpc>
            </a:pPr>
            <a:r>
              <a:rPr lang="zh-CN" altLang="en-US" sz="2800">
                <a:latin typeface="微软雅黑" panose="020B0503020204020204" charset="-122"/>
                <a:ea typeface="微软雅黑" panose="020B0503020204020204" charset="-122"/>
              </a:rPr>
              <a:t>      此后很久,没见着老董,听说这蓝染得并不顺利。老董家里,沙发套和桌布、窗帘,都变成了靛蓝色。这是让老董拿去当了试验品。</a:t>
            </a:r>
          </a:p>
          <a:p>
            <a:pPr fontAlgn="auto">
              <a:lnSpc>
                <a:spcPct val="150000"/>
              </a:lnSpc>
            </a:pPr>
            <a:r>
              <a:rPr lang="zh-CN" altLang="en-US" sz="2800">
                <a:latin typeface="微软雅黑" panose="020B0503020204020204" charset="-122"/>
                <a:ea typeface="微软雅黑" panose="020B0503020204020204" charset="-122"/>
              </a:rPr>
              <a:t>      中秋后,我照旧去老董家练书法。父亲拎了一笼螃蟹给他家。老董说,</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8285" y="151765"/>
            <a:ext cx="11696065" cy="655447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rPr>
              <a:t>黑夜不出来的,明儿早上它来了,我替你们狠狠地打它一顿吧。”</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“那野猫好像有了身子,不要太打狠了,吓吓它就算了。”妈低声吩咐厨子。</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大乖听见了妈的话,还是气呼呼地说:“谁叫它吃了我们的八哥,打死它,要它偿命。” “打死它才……”二乖想照哥哥的话亦喊一下,无奈不清楚底下说什么了。 他也挽起袖子,露出肥短的胳臂,圆睁着泪还未干的小眼。</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第二天太阳还没出,大乖就醒了,想起了打猫的事,就喊弟弟:“快起,快起,二乖,起来打猫去。”二乖给哥哥着急声调惊醒,急忙坐起来,拿手揉开眼。 然后两个人都提了毛掸子,拉了袍子,嘴里喊着报仇,跳着出去。</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a:t>
            </a:r>
            <a:r>
              <a:rPr sz="2800" u="heavy">
                <a:solidFill>
                  <a:schemeClr val="tx1"/>
                </a:solidFill>
                <a:uFillTx/>
                <a:latin typeface="微软雅黑" panose="020B0503020204020204" charset="-122"/>
                <a:ea typeface="微软雅黑" panose="020B0503020204020204" charset="-122"/>
                <a:cs typeface="微软雅黑" panose="020B0503020204020204" charset="-122"/>
              </a:rPr>
              <a:t>这是刚刚天亮了不久,后院地上的草还带着露珠儿,沾湿了这小英雄的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7015" y="377825"/>
            <a:ext cx="11696065" cy="5908040"/>
          </a:xfrm>
          <a:prstGeom prst="rect">
            <a:avLst/>
          </a:prstGeom>
          <a:noFill/>
        </p:spPr>
        <p:txBody>
          <a:bodyPr wrap="square" rtlCol="0">
            <a:spAutoFit/>
          </a:bodyPr>
          <a:lstStyle/>
          <a:p>
            <a:pPr fontAlgn="auto">
              <a:lnSpc>
                <a:spcPct val="150000"/>
              </a:lnSpc>
            </a:pPr>
            <a:r>
              <a:rPr sz="2800" u="heavy">
                <a:solidFill>
                  <a:schemeClr val="tx1"/>
                </a:solidFill>
                <a:uFillTx/>
                <a:latin typeface="微软雅黑" panose="020B0503020204020204" charset="-122"/>
                <a:ea typeface="微软雅黑" panose="020B0503020204020204" charset="-122"/>
                <a:cs typeface="微软雅黑" panose="020B0503020204020204" charset="-122"/>
                <a:sym typeface="+mn-ea"/>
              </a:rPr>
              <a:t>鞋袜了。 树枝上小麻雀三三五五地吵闹着飞上飞下地吵闹着飞上飞下地玩,近窗户的一棵丁香满满开了花,香得透鼻子,温和的日光铺在西边的白粉墙上。</a:t>
            </a:r>
            <a:r>
              <a:rPr sz="2800">
                <a:latin typeface="微软雅黑" panose="020B0503020204020204" charset="-122"/>
                <a:ea typeface="微软雅黑" panose="020B0503020204020204" charset="-122"/>
                <a:cs typeface="微软雅黑" panose="020B0503020204020204" charset="-122"/>
                <a:sym typeface="+mn-ea"/>
              </a:rPr>
              <a:t> </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二乖跷高脚摘了一枝丁香花,插在右耳朵上,看见地上的小麻雀吱喳叫唤,跳跃着走,很是好玩的样子,他就学它们,嘴里也哼哼着歌唱,毛掸子也掷掉了。 二乖一会儿就忘掉为什么事来后院的了。 他蹓达到有太阳的墙边,忽然看见装碎纸的破木箱里,有两个白色的小脑袋一高一低动着,接着咪噢咪噢地娇声叫唤,他就赶紧跑近前看去。</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原来箱里藏着一堆小猫儿,小得同过年时候妈妈捏的面老鼠一样,小脑</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7015" y="377825"/>
            <a:ext cx="11696065" cy="655447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袋也是面团一样滚圆得可爱,小红鼻子同叫唤时一张一闭的小扁嘴,太好玩</a:t>
            </a:r>
            <a:r>
              <a:rPr sz="2800">
                <a:latin typeface="微软雅黑" panose="020B0503020204020204" charset="-122"/>
                <a:ea typeface="微软雅黑" panose="020B0503020204020204" charset="-122"/>
                <a:cs typeface="微软雅黑" panose="020B0503020204020204" charset="-122"/>
              </a:rPr>
              <a:t>了。 二乖高兴得要叫起来。</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“哥哥,你快来看看,这小东西多好玩!”二乖忽然想起来叫道,一回头哥哥正跑进后院来了。</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哥哥赶紧过去同弟弟在木箱子前面看,同二乖一样用手摸那小猫,学它们叫唤,看大猫喂小猫奶吃,眼睛转也不转一下。</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它们多么可怜,连褥子都没有,躺在破纸的上面,一定很冷吧。”大乖说,接着出主意道,“我们一会儿跟妈妈要些棉花同它们垫一个窝儿,把饭厅的盛酒箱子弄出来,同它做两间房子,让大猫住一间,小猫在一间,像妈妈同我们一样。”</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7015" y="377825"/>
            <a:ext cx="11696065" cy="526224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“哥哥,你瞧它跟它妈一个样子。 这小脑袋多好玩!”弟弟说着,又伸出方才收了的手抱起那只小黑猫。</a:t>
            </a:r>
            <a:endParaRPr sz="2800">
              <a:latin typeface="微软雅黑" panose="020B0503020204020204" charset="-122"/>
              <a:ea typeface="微软雅黑" panose="020B0503020204020204" charset="-122"/>
              <a:cs typeface="微软雅黑" panose="020B0503020204020204" charset="-122"/>
            </a:endParaRPr>
          </a:p>
          <a:p>
            <a:pPr algn="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(有删改)</a:t>
            </a:r>
            <a:endParaRPr sz="2800">
              <a:latin typeface="微软雅黑" panose="020B0503020204020204" charset="-122"/>
              <a:ea typeface="微软雅黑" panose="020B0503020204020204" charset="-122"/>
              <a:cs typeface="微软雅黑" panose="020B0503020204020204" charset="-122"/>
            </a:endParaRPr>
          </a:p>
          <a:p>
            <a:pPr fontAlgn="auto">
              <a:lnSpc>
                <a:spcPct val="150000"/>
              </a:lnSpc>
            </a:pPr>
            <a:endParaRPr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小哥儿俩是在什么样的家庭环境中成长的? 请简要分析。</a:t>
            </a:r>
          </a:p>
          <a:p>
            <a:pPr fontAlgn="auto">
              <a:lnSpc>
                <a:spcPct val="150000"/>
              </a:lnSpc>
            </a:pPr>
            <a:endParaRPr sz="2800">
              <a:latin typeface="微软雅黑" panose="020B0503020204020204" charset="-122"/>
              <a:ea typeface="微软雅黑" panose="020B0503020204020204" charset="-122"/>
              <a:cs typeface="微软雅黑" panose="020B0503020204020204" charset="-122"/>
            </a:endParaRPr>
          </a:p>
          <a:p>
            <a:pPr fontAlgn="auto">
              <a:lnSpc>
                <a:spcPct val="150000"/>
              </a:lnSpc>
            </a:pPr>
            <a:endParaRPr sz="2800">
              <a:latin typeface="微软雅黑" panose="020B0503020204020204" charset="-122"/>
              <a:ea typeface="微软雅黑" panose="020B0503020204020204" charset="-122"/>
              <a:cs typeface="微软雅黑" panose="020B0503020204020204" charset="-122"/>
            </a:endParaRPr>
          </a:p>
          <a:p>
            <a:pPr fontAlgn="auto">
              <a:lnSpc>
                <a:spcPct val="150000"/>
              </a:lnSpc>
            </a:pPr>
            <a:endParaRPr sz="2800">
              <a:latin typeface="微软雅黑" panose="020B0503020204020204" charset="-122"/>
              <a:ea typeface="微软雅黑" panose="020B0503020204020204" charset="-122"/>
              <a:cs typeface="微软雅黑" panose="020B0503020204020204" charset="-122"/>
            </a:endParaRPr>
          </a:p>
        </p:txBody>
      </p:sp>
      <p:cxnSp>
        <p:nvCxnSpPr>
          <p:cNvPr id="5" name="直接连接符 4"/>
          <p:cNvCxnSpPr/>
          <p:nvPr/>
        </p:nvCxnSpPr>
        <p:spPr>
          <a:xfrm>
            <a:off x="247015" y="4486910"/>
            <a:ext cx="11584940" cy="22860"/>
          </a:xfrm>
          <a:prstGeom prst="line">
            <a:avLst/>
          </a:prstGeom>
        </p:spPr>
        <p:style>
          <a:lnRef idx="2">
            <a:schemeClr val="dk1"/>
          </a:lnRef>
          <a:fillRef idx="0">
            <a:schemeClr val="dk1"/>
          </a:fillRef>
          <a:effectRef idx="1">
            <a:schemeClr val="dk1"/>
          </a:effectRef>
          <a:fontRef idx="minor">
            <a:schemeClr val="tx1"/>
          </a:fontRef>
        </p:style>
      </p:cxnSp>
      <p:cxnSp>
        <p:nvCxnSpPr>
          <p:cNvPr id="3" name="直接连接符 2"/>
          <p:cNvCxnSpPr/>
          <p:nvPr/>
        </p:nvCxnSpPr>
        <p:spPr>
          <a:xfrm>
            <a:off x="247015" y="5335270"/>
            <a:ext cx="11584940" cy="2286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8915" y="450850"/>
            <a:ext cx="11826240" cy="5908040"/>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解析</a:t>
            </a:r>
            <a:r>
              <a:rPr lang="zh-CN" altLang="en-US" sz="2800" b="1">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由题干中的“家庭环境”可知,本题考查概括小说的社会环境特点。概括小哥儿俩成长的“家庭环境”,注意从经济状况、文化氛围、人际关系等角度入手,从文中找到相关内容进行概括。家里有厨子、有前院后院、小孩能够读书,可见家庭富裕,经济状况良好;能够去听戏、家里有书房、叔叔是大学堂老师、母亲会教育小孩子,可见家庭文化氛围浓厚;父母子女之间、兄弟之间、主人仆人之间,关系和谐融洽,可见人际关系和谐。</a:t>
            </a:r>
          </a:p>
          <a:p>
            <a:pPr fontAlgn="auto">
              <a:lnSpc>
                <a:spcPct val="150000"/>
              </a:lnSpc>
            </a:pPr>
            <a:endParaRPr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b="1">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经济状况良好:家有厨子和花园等;文化氛围浓厚:家有书房,经常看戏,注重教育等;人际关系和谐:尊重孩子,兄弟友爱,主仆融洽等。</a:t>
            </a:r>
            <a:endParaRPr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0200" y="300990"/>
            <a:ext cx="11108690" cy="6554470"/>
          </a:xfrm>
          <a:prstGeom prst="rect">
            <a:avLst/>
          </a:prstGeom>
          <a:noFill/>
        </p:spPr>
        <p:txBody>
          <a:bodyPr wrap="square" rtlCol="0">
            <a:spAutoFit/>
          </a:bodyPr>
          <a:lstStyle/>
          <a:p>
            <a:pPr fontAlgn="auto">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rPr>
              <a:t>方法点拨</a:t>
            </a:r>
            <a:r>
              <a:rPr sz="2800" b="1">
                <a:latin typeface="微软雅黑" panose="020B0503020204020204" charset="-122"/>
                <a:ea typeface="微软雅黑" panose="020B0503020204020204" charset="-122"/>
                <a:cs typeface="微软雅黑" panose="020B0503020204020204" charset="-122"/>
              </a:rPr>
              <a:t>　　　　            三步解答概括环境特点题</a:t>
            </a:r>
          </a:p>
          <a:p>
            <a:pPr fontAlgn="auto">
              <a:lnSpc>
                <a:spcPct val="150000"/>
              </a:lnSpc>
            </a:pPr>
            <a:r>
              <a:rPr sz="2800" b="1">
                <a:latin typeface="微软雅黑" panose="020B0503020204020204" charset="-122"/>
                <a:ea typeface="微软雅黑" panose="020B0503020204020204" charset="-122"/>
                <a:cs typeface="微软雅黑" panose="020B0503020204020204" charset="-122"/>
              </a:rPr>
              <a:t>　　第一步,审题干,明确概括类型。</a:t>
            </a:r>
            <a:r>
              <a:rPr sz="2800">
                <a:latin typeface="微软雅黑" panose="020B0503020204020204" charset="-122"/>
                <a:ea typeface="微软雅黑" panose="020B0503020204020204" charset="-122"/>
                <a:cs typeface="微软雅黑" panose="020B0503020204020204" charset="-122"/>
              </a:rPr>
              <a:t>通过审读题干,把握题目中的关键词,弄清题目要求:是概括自然环境特点还是社会环境特点。如【典例</a:t>
            </a:r>
            <a:r>
              <a:rPr lang="en-US" sz="2800">
                <a:latin typeface="微软雅黑" panose="020B0503020204020204" charset="-122"/>
                <a:ea typeface="微软雅黑" panose="020B0503020204020204" charset="-122"/>
                <a:cs typeface="微软雅黑" panose="020B0503020204020204" charset="-122"/>
              </a:rPr>
              <a:t>9</a:t>
            </a:r>
            <a:r>
              <a:rPr sz="2800">
                <a:latin typeface="微软雅黑" panose="020B0503020204020204" charset="-122"/>
                <a:ea typeface="微软雅黑" panose="020B0503020204020204" charset="-122"/>
                <a:cs typeface="微软雅黑" panose="020B0503020204020204" charset="-122"/>
              </a:rPr>
              <a:t>】中,根据“家庭环境”可知需要概括的是社会环境特点。若题干中出现“概括”“分析”“景物”“特点”等关键词时,则需要概括自然环境特点。但要注意区分“景物特点”和“景物描写的特点”,后者考查的是景物描写的手法(技巧)。</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a:t>
            </a:r>
            <a:r>
              <a:rPr sz="2800" b="1">
                <a:latin typeface="微软雅黑" panose="020B0503020204020204" charset="-122"/>
                <a:ea typeface="微软雅黑" panose="020B0503020204020204" charset="-122"/>
                <a:cs typeface="微软雅黑" panose="020B0503020204020204" charset="-122"/>
              </a:rPr>
              <a:t>　第二步,找角度,分析对应原文。</a:t>
            </a:r>
            <a:r>
              <a:rPr sz="2800">
                <a:latin typeface="微软雅黑" panose="020B0503020204020204" charset="-122"/>
                <a:ea typeface="微软雅黑" panose="020B0503020204020204" charset="-122"/>
                <a:cs typeface="微软雅黑" panose="020B0503020204020204" charset="-122"/>
              </a:rPr>
              <a:t>确定要求概括的是哪种环境类型后,</a:t>
            </a:r>
            <a:r>
              <a:rPr sz="2800">
                <a:latin typeface="微软雅黑" panose="020B0503020204020204" charset="-122"/>
                <a:ea typeface="微软雅黑" panose="020B0503020204020204" charset="-122"/>
                <a:cs typeface="微软雅黑" panose="020B0503020204020204" charset="-122"/>
                <a:sym typeface="+mn-ea"/>
              </a:rPr>
              <a:t>找准概括角度,从原文中找到对应的内容进行分析。</a:t>
            </a:r>
            <a:endParaRPr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概括自然环境特点,首先看描写了哪些景物,然后从形、声、色等角</a:t>
            </a:r>
            <a:endParaRPr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97840" y="235585"/>
            <a:ext cx="11224895"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度概括这些景物有什么共同特征,要特别注意能揭示景物特点的形容词。同时,</a:t>
            </a:r>
            <a:r>
              <a:rPr sz="2800">
                <a:latin typeface="微软雅黑" panose="020B0503020204020204" charset="-122"/>
                <a:ea typeface="微软雅黑" panose="020B0503020204020204" charset="-122"/>
                <a:cs typeface="微软雅黑" panose="020B0503020204020204" charset="-122"/>
              </a:rPr>
              <a:t>调动视觉、听觉、嗅觉等多种感官来感知景物特点,想象、品味画面的整体特色。</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概括社会环境特点,注意从四个角度进行:①从描写人物生活的时代背景和活动场所的句子中分析特点;②从描写人物的人际关系的句子中分析特点;③从描写人物的生活、工作状态和心境的句子中分析特点;④从描写地域风情、风俗习惯的句子中分析特点。</a:t>
            </a: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        第三步,细归纳,注意使用术语。</a:t>
            </a:r>
            <a:r>
              <a:rPr sz="2800">
                <a:latin typeface="微软雅黑" panose="020B0503020204020204" charset="-122"/>
                <a:ea typeface="微软雅黑" panose="020B0503020204020204" charset="-122"/>
                <a:cs typeface="微软雅黑" panose="020B0503020204020204" charset="-122"/>
                <a:sym typeface="+mn-ea"/>
              </a:rPr>
              <a:t>组织答案时,注意分条归纳,注意使用形容词(多为自然环境)或名词(多为社会环境)来概括环境的特点。</a:t>
            </a:r>
            <a:endParaRPr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61340" y="238125"/>
            <a:ext cx="10972165" cy="203009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考向</a:t>
            </a:r>
            <a:r>
              <a:rPr lang="en-US" altLang="zh-CN" sz="2800" b="1">
                <a:latin typeface="微软雅黑" panose="020B0503020204020204" charset="-122"/>
                <a:ea typeface="微软雅黑" panose="020B0503020204020204" charset="-122"/>
                <a:cs typeface="微软雅黑" panose="020B0503020204020204" charset="-122"/>
              </a:rPr>
              <a:t>2      分析环境描写的作用</a:t>
            </a:r>
          </a:p>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必备知识</a:t>
            </a:r>
          </a:p>
          <a:p>
            <a:pPr fontAlgn="auto">
              <a:lnSpc>
                <a:spcPct val="150000"/>
              </a:lnSpc>
            </a:pPr>
            <a:r>
              <a:rPr lang="en-US" altLang="zh-CN" sz="2800" b="1">
                <a:solidFill>
                  <a:schemeClr val="tx1"/>
                </a:solidFill>
                <a:latin typeface="微软雅黑" panose="020B0503020204020204" charset="-122"/>
                <a:ea typeface="微软雅黑" panose="020B0503020204020204" charset="-122"/>
                <a:cs typeface="微软雅黑" panose="020B0503020204020204" charset="-122"/>
              </a:rPr>
              <a:t>1.</a:t>
            </a:r>
            <a:r>
              <a:rPr lang="zh-CN" altLang="en-US" sz="2800" b="1">
                <a:solidFill>
                  <a:schemeClr val="tx1"/>
                </a:solidFill>
                <a:latin typeface="微软雅黑" panose="020B0503020204020204" charset="-122"/>
                <a:ea typeface="微软雅黑" panose="020B0503020204020204" charset="-122"/>
                <a:cs typeface="微软雅黑" panose="020B0503020204020204" charset="-122"/>
              </a:rPr>
              <a:t>自然环境描写的作用</a:t>
            </a:r>
          </a:p>
        </p:txBody>
      </p:sp>
      <p:graphicFrame>
        <p:nvGraphicFramePr>
          <p:cNvPr id="3" name="表格 2"/>
          <p:cNvGraphicFramePr/>
          <p:nvPr>
            <p:custDataLst>
              <p:tags r:id="rId1"/>
            </p:custDataLst>
          </p:nvPr>
        </p:nvGraphicFramePr>
        <p:xfrm>
          <a:off x="857250" y="2254250"/>
          <a:ext cx="10674350" cy="4308475"/>
        </p:xfrm>
        <a:graphic>
          <a:graphicData uri="http://schemas.openxmlformats.org/drawingml/2006/table">
            <a:tbl>
              <a:tblPr firstRow="1" bandRow="1">
                <a:tableStyleId>{5940675A-B579-460E-94D1-54222C63F5DA}</a:tableStyleId>
              </a:tblPr>
              <a:tblGrid>
                <a:gridCol w="1649730"/>
                <a:gridCol w="9024620"/>
              </a:tblGrid>
              <a:tr h="799465">
                <a:tc>
                  <a:txBody>
                    <a:bodyPr/>
                    <a:lstStyle/>
                    <a:p>
                      <a:pPr indent="0" algn="ctr" fontAlgn="auto">
                        <a:lnSpc>
                          <a:spcPct val="150000"/>
                        </a:lnSpc>
                        <a:buNone/>
                      </a:pPr>
                      <a:r>
                        <a:rPr lang="en-US" altLang="zh-CN" sz="2800" b="1">
                          <a:latin typeface="微软雅黑" panose="020B0503020204020204" charset="-122"/>
                          <a:ea typeface="微软雅黑" panose="020B0503020204020204" charset="-122"/>
                          <a:cs typeface="微软雅黑" panose="020B0503020204020204" charset="-122"/>
                        </a:rPr>
                        <a:t>角度</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en-US" altLang="zh-CN" sz="2800" b="1">
                          <a:latin typeface="微软雅黑" panose="020B0503020204020204" charset="-122"/>
                          <a:ea typeface="微软雅黑" panose="020B0503020204020204" charset="-122"/>
                          <a:cs typeface="微软雅黑" panose="020B0503020204020204" charset="-122"/>
                        </a:rPr>
                        <a:t>作用</a:t>
                      </a: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2105660">
                <a:tc>
                  <a:txBody>
                    <a:bodyPr/>
                    <a:lstStyle/>
                    <a:p>
                      <a:pPr indent="0" algn="ctr" fontAlgn="auto">
                        <a:lnSpc>
                          <a:spcPct val="150000"/>
                        </a:lnSpc>
                        <a:buNone/>
                      </a:pPr>
                      <a:r>
                        <a:rPr lang="en-US" altLang="zh-CN" sz="2800" b="0">
                          <a:latin typeface="微软雅黑" panose="020B0503020204020204" charset="-122"/>
                          <a:ea typeface="微软雅黑" panose="020B0503020204020204" charset="-122"/>
                          <a:cs typeface="微软雅黑" panose="020B0503020204020204" charset="-122"/>
                        </a:rPr>
                        <a:t>环境方面</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altLang="zh-CN" sz="2800" b="0">
                          <a:latin typeface="微软雅黑" panose="020B0503020204020204" charset="-122"/>
                          <a:ea typeface="微软雅黑" panose="020B0503020204020204" charset="-122"/>
                          <a:cs typeface="微软雅黑" panose="020B0503020204020204" charset="-122"/>
                        </a:rPr>
                        <a:t>①表现地域风光和文化,突出环境的特点,营造某种意境。②交代故事发生的时间、地点,暗示社会环境。③渲染气氛,奠定基调。</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03350">
                <a:tc>
                  <a:txBody>
                    <a:bodyPr/>
                    <a:lstStyle/>
                    <a:p>
                      <a:pPr indent="0" algn="ctr" fontAlgn="auto">
                        <a:lnSpc>
                          <a:spcPct val="150000"/>
                        </a:lnSpc>
                        <a:buNone/>
                      </a:pPr>
                      <a:r>
                        <a:rPr lang="en-US" altLang="zh-CN" sz="2800" b="0">
                          <a:latin typeface="微软雅黑" panose="020B0503020204020204" charset="-122"/>
                          <a:ea typeface="微软雅黑" panose="020B0503020204020204" charset="-122"/>
                          <a:cs typeface="微软雅黑" panose="020B0503020204020204" charset="-122"/>
                        </a:rPr>
                        <a:t>人物方面</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altLang="zh-CN" sz="2800" b="0">
                          <a:latin typeface="微软雅黑" panose="020B0503020204020204" charset="-122"/>
                          <a:ea typeface="微软雅黑" panose="020B0503020204020204" charset="-122"/>
                          <a:cs typeface="微软雅黑" panose="020B0503020204020204" charset="-122"/>
                        </a:rPr>
                        <a:t>①表现人物的身份、地位、性格等。②烘托人物的心情。③暗示人物的命运。④导引人物出场。</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12165" y="504825"/>
            <a:ext cx="10721340" cy="737235"/>
          </a:xfrm>
          <a:prstGeom prst="rect">
            <a:avLst/>
          </a:prstGeom>
          <a:noFill/>
        </p:spPr>
        <p:txBody>
          <a:bodyPr wrap="square" rtlCol="0">
            <a:spAutoFit/>
          </a:bodyPr>
          <a:lstStyle/>
          <a:p>
            <a:pPr algn="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续表</a:t>
            </a:r>
            <a:endParaRPr lang="zh-CN" altLang="en-US" sz="2800">
              <a:solidFill>
                <a:srgbClr val="FF0000"/>
              </a:solidFill>
              <a:latin typeface="微软雅黑" panose="020B0503020204020204" charset="-122"/>
              <a:ea typeface="微软雅黑" panose="020B0503020204020204" charset="-122"/>
              <a:cs typeface="微软雅黑" panose="020B0503020204020204" charset="-122"/>
            </a:endParaRPr>
          </a:p>
        </p:txBody>
      </p:sp>
      <p:graphicFrame>
        <p:nvGraphicFramePr>
          <p:cNvPr id="3" name="表格 2"/>
          <p:cNvGraphicFramePr/>
          <p:nvPr>
            <p:custDataLst>
              <p:tags r:id="rId1"/>
            </p:custDataLst>
          </p:nvPr>
        </p:nvGraphicFramePr>
        <p:xfrm>
          <a:off x="534670" y="1522095"/>
          <a:ext cx="11403965" cy="4361815"/>
        </p:xfrm>
        <a:graphic>
          <a:graphicData uri="http://schemas.openxmlformats.org/drawingml/2006/table">
            <a:tbl>
              <a:tblPr firstRow="1" bandRow="1">
                <a:tableStyleId>{5940675A-B579-460E-94D1-54222C63F5DA}</a:tableStyleId>
              </a:tblPr>
              <a:tblGrid>
                <a:gridCol w="1762760"/>
                <a:gridCol w="9641205"/>
              </a:tblGrid>
              <a:tr h="1179830">
                <a:tc>
                  <a:txBody>
                    <a:bodyPr/>
                    <a:lstStyle/>
                    <a:p>
                      <a:pPr indent="0" algn="ctr" fontAlgn="auto">
                        <a:lnSpc>
                          <a:spcPct val="150000"/>
                        </a:lnSpc>
                        <a:buNone/>
                      </a:pPr>
                      <a:r>
                        <a:rPr lang="en-US" altLang="zh-CN" sz="2800" b="1">
                          <a:latin typeface="微软雅黑" panose="020B0503020204020204" charset="-122"/>
                          <a:ea typeface="微软雅黑" panose="020B0503020204020204" charset="-122"/>
                          <a:cs typeface="微软雅黑" panose="020B0503020204020204" charset="-122"/>
                        </a:rPr>
                        <a:t>角度</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en-US" altLang="zh-CN" sz="2800" b="1">
                          <a:latin typeface="微软雅黑" panose="020B0503020204020204" charset="-122"/>
                          <a:ea typeface="微软雅黑" panose="020B0503020204020204" charset="-122"/>
                          <a:cs typeface="微软雅黑" panose="020B0503020204020204" charset="-122"/>
                        </a:rPr>
                        <a:t>作用</a:t>
                      </a: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2125980">
                <a:tc>
                  <a:txBody>
                    <a:bodyPr/>
                    <a:lstStyle/>
                    <a:p>
                      <a:pPr indent="0" algn="ctr" fontAlgn="auto">
                        <a:lnSpc>
                          <a:spcPct val="150000"/>
                        </a:lnSpc>
                        <a:buNone/>
                      </a:pPr>
                      <a:r>
                        <a:rPr lang="en-US" altLang="zh-CN" sz="2800" b="0">
                          <a:latin typeface="微软雅黑" panose="020B0503020204020204" charset="-122"/>
                          <a:ea typeface="微软雅黑" panose="020B0503020204020204" charset="-122"/>
                          <a:cs typeface="微软雅黑" panose="020B0503020204020204" charset="-122"/>
                        </a:rPr>
                        <a:t>情节方面</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altLang="zh-CN" sz="2800" b="0">
                          <a:latin typeface="微软雅黑" panose="020B0503020204020204" charset="-122"/>
                          <a:ea typeface="微软雅黑" panose="020B0503020204020204" charset="-122"/>
                          <a:cs typeface="微软雅黑" panose="020B0503020204020204" charset="-122"/>
                        </a:rPr>
                        <a:t>①推动情节的发展。②为后文情节的发展做铺垫或制造悬念。③作为情节发展的线索。④与标题相呼应,诠释标题的内涵。⑤舒缓节奏,调整读者的心情。</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56005">
                <a:tc>
                  <a:txBody>
                    <a:bodyPr/>
                    <a:lstStyle/>
                    <a:p>
                      <a:pPr indent="0" algn="ctr" fontAlgn="auto">
                        <a:lnSpc>
                          <a:spcPct val="150000"/>
                        </a:lnSpc>
                        <a:buNone/>
                      </a:pPr>
                      <a:r>
                        <a:rPr lang="en-US" altLang="zh-CN" sz="2800" b="0">
                          <a:latin typeface="微软雅黑" panose="020B0503020204020204" charset="-122"/>
                          <a:ea typeface="微软雅黑" panose="020B0503020204020204" charset="-122"/>
                          <a:cs typeface="微软雅黑" panose="020B0503020204020204" charset="-122"/>
                        </a:rPr>
                        <a:t>主题方面</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altLang="zh-CN" sz="2800" b="0">
                          <a:latin typeface="微软雅黑" panose="020B0503020204020204" charset="-122"/>
                          <a:ea typeface="微软雅黑" panose="020B0503020204020204" charset="-122"/>
                          <a:cs typeface="微软雅黑" panose="020B0503020204020204" charset="-122"/>
                        </a:rPr>
                        <a:t>①深化(或暗示)主题。②揭示主题。</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49325" y="781050"/>
            <a:ext cx="10584180" cy="73723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 </a:t>
            </a:r>
            <a:r>
              <a:rPr sz="2800" b="1">
                <a:latin typeface="微软雅黑" panose="020B0503020204020204" charset="-122"/>
                <a:ea typeface="微软雅黑" panose="020B0503020204020204" charset="-122"/>
                <a:cs typeface="微软雅黑" panose="020B0503020204020204" charset="-122"/>
              </a:rPr>
              <a:t>2.社会环境描写的作用</a:t>
            </a:r>
          </a:p>
        </p:txBody>
      </p:sp>
      <p:graphicFrame>
        <p:nvGraphicFramePr>
          <p:cNvPr id="3" name="表格 2"/>
          <p:cNvGraphicFramePr/>
          <p:nvPr>
            <p:custDataLst>
              <p:tags r:id="rId1"/>
            </p:custDataLst>
          </p:nvPr>
        </p:nvGraphicFramePr>
        <p:xfrm>
          <a:off x="859155" y="1788795"/>
          <a:ext cx="10674350" cy="4899660"/>
        </p:xfrm>
        <a:graphic>
          <a:graphicData uri="http://schemas.openxmlformats.org/drawingml/2006/table">
            <a:tbl>
              <a:tblPr firstRow="1" bandRow="1">
                <a:tableStyleId>{5940675A-B579-460E-94D1-54222C63F5DA}</a:tableStyleId>
              </a:tblPr>
              <a:tblGrid>
                <a:gridCol w="1649730"/>
                <a:gridCol w="9024620"/>
              </a:tblGrid>
              <a:tr h="640080">
                <a:tc>
                  <a:txBody>
                    <a:bodyPr/>
                    <a:lstStyle/>
                    <a:p>
                      <a:pPr indent="0" algn="ctr" fontAlgn="auto">
                        <a:lnSpc>
                          <a:spcPct val="150000"/>
                        </a:lnSpc>
                        <a:buNone/>
                      </a:pPr>
                      <a:r>
                        <a:rPr lang="en-US" altLang="zh-CN" sz="2800" b="1">
                          <a:latin typeface="微软雅黑" panose="020B0503020204020204" charset="-122"/>
                          <a:ea typeface="微软雅黑" panose="020B0503020204020204" charset="-122"/>
                          <a:cs typeface="微软雅黑" panose="020B0503020204020204" charset="-122"/>
                        </a:rPr>
                        <a:t>角度</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en-US" altLang="zh-CN" sz="2800" b="1">
                          <a:latin typeface="微软雅黑" panose="020B0503020204020204" charset="-122"/>
                          <a:ea typeface="微软雅黑" panose="020B0503020204020204" charset="-122"/>
                          <a:cs typeface="微软雅黑" panose="020B0503020204020204" charset="-122"/>
                        </a:rPr>
                        <a:t>作用</a:t>
                      </a: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1280160">
                <a:tc>
                  <a:txBody>
                    <a:bodyPr/>
                    <a:lstStyle/>
                    <a:p>
                      <a:pPr indent="0" algn="ctr" fontAlgn="auto">
                        <a:lnSpc>
                          <a:spcPct val="150000"/>
                        </a:lnSpc>
                        <a:buNone/>
                      </a:pPr>
                      <a:r>
                        <a:rPr lang="en-US" altLang="zh-CN" sz="2800" b="0">
                          <a:latin typeface="微软雅黑" panose="020B0503020204020204" charset="-122"/>
                          <a:ea typeface="微软雅黑" panose="020B0503020204020204" charset="-122"/>
                          <a:cs typeface="微软雅黑" panose="020B0503020204020204" charset="-122"/>
                        </a:rPr>
                        <a:t>环境方面</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altLang="zh-CN" sz="2800" b="0">
                          <a:latin typeface="微软雅黑" panose="020B0503020204020204" charset="-122"/>
                          <a:ea typeface="微软雅黑" panose="020B0503020204020204" charset="-122"/>
                          <a:cs typeface="微软雅黑" panose="020B0503020204020204" charset="-122"/>
                        </a:rPr>
                        <a:t>①交代故事发生的时间、地点。②交代时代背景,揭示社会关系,渲染特定氛围。</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80160">
                <a:tc>
                  <a:txBody>
                    <a:bodyPr/>
                    <a:lstStyle/>
                    <a:p>
                      <a:pPr indent="0" algn="ctr" fontAlgn="auto">
                        <a:lnSpc>
                          <a:spcPct val="150000"/>
                        </a:lnSpc>
                        <a:buNone/>
                      </a:pPr>
                      <a:r>
                        <a:rPr lang="en-US" altLang="zh-CN" sz="2800" b="0">
                          <a:latin typeface="微软雅黑" panose="020B0503020204020204" charset="-122"/>
                          <a:ea typeface="微软雅黑" panose="020B0503020204020204" charset="-122"/>
                          <a:cs typeface="微软雅黑" panose="020B0503020204020204" charset="-122"/>
                        </a:rPr>
                        <a:t>人物方面</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altLang="zh-CN" sz="2800" b="0">
                          <a:latin typeface="微软雅黑" panose="020B0503020204020204" charset="-122"/>
                          <a:ea typeface="微软雅黑" panose="020B0503020204020204" charset="-122"/>
                          <a:cs typeface="微软雅黑" panose="020B0503020204020204" charset="-122"/>
                        </a:rPr>
                        <a:t>①导引人物出场。②交代人物身份,表现人物性格。③揭示人物心境。</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49630">
                <a:tc>
                  <a:txBody>
                    <a:bodyPr/>
                    <a:lstStyle/>
                    <a:p>
                      <a:pPr indent="0" algn="ctr" fontAlgn="auto">
                        <a:lnSpc>
                          <a:spcPct val="150000"/>
                        </a:lnSpc>
                        <a:buNone/>
                      </a:pPr>
                      <a:r>
                        <a:rPr lang="en-US" altLang="zh-CN" sz="2800" b="0">
                          <a:latin typeface="微软雅黑" panose="020B0503020204020204" charset="-122"/>
                          <a:ea typeface="微软雅黑" panose="020B0503020204020204" charset="-122"/>
                          <a:cs typeface="微软雅黑" panose="020B0503020204020204" charset="-122"/>
                        </a:rPr>
                        <a:t>情节方面</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altLang="zh-CN" sz="2800" b="0">
                          <a:latin typeface="微软雅黑" panose="020B0503020204020204" charset="-122"/>
                          <a:ea typeface="微软雅黑" panose="020B0503020204020204" charset="-122"/>
                          <a:cs typeface="微软雅黑" panose="020B0503020204020204" charset="-122"/>
                        </a:rPr>
                        <a:t>推动故事情节的发展。</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49630">
                <a:tc>
                  <a:txBody>
                    <a:bodyPr/>
                    <a:lstStyle/>
                    <a:p>
                      <a:pPr indent="0" algn="ctr" fontAlgn="auto">
                        <a:lnSpc>
                          <a:spcPct val="150000"/>
                        </a:lnSpc>
                        <a:buNone/>
                      </a:pPr>
                      <a:r>
                        <a:rPr lang="en-US" altLang="zh-CN" sz="2800" b="0">
                          <a:latin typeface="微软雅黑" panose="020B0503020204020204" charset="-122"/>
                          <a:ea typeface="微软雅黑" panose="020B0503020204020204" charset="-122"/>
                          <a:cs typeface="微软雅黑" panose="020B0503020204020204" charset="-122"/>
                        </a:rPr>
                        <a:t>主题方面</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altLang="zh-CN" sz="2800" b="0">
                          <a:latin typeface="微软雅黑" panose="020B0503020204020204" charset="-122"/>
                          <a:ea typeface="微软雅黑" panose="020B0503020204020204" charset="-122"/>
                          <a:cs typeface="微软雅黑" panose="020B0503020204020204" charset="-122"/>
                        </a:rPr>
                        <a:t>①揭示社会的本质。②揭示文章的主题。</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57505" y="248285"/>
            <a:ext cx="11572240" cy="655447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rPr>
              <a:t>毛羽,今天放个假。我带孩子出去玩玩。</a:t>
            </a:r>
          </a:p>
          <a:p>
            <a:pPr fontAlgn="auto">
              <a:lnSpc>
                <a:spcPct val="150000"/>
              </a:lnSpc>
            </a:pPr>
            <a:r>
              <a:rPr lang="zh-CN" altLang="en-US" sz="2800">
                <a:latin typeface="微软雅黑" panose="020B0503020204020204" charset="-122"/>
                <a:ea typeface="微软雅黑" panose="020B0503020204020204" charset="-122"/>
              </a:rPr>
              <a:t>       老董穿了一件卡其布的工作服,肩膀上挎了个军挎。父亲笑笑,也没有多问,只是让我听伯伯的话。⑦</a:t>
            </a:r>
          </a:p>
          <a:p>
            <a:pPr fontAlgn="auto">
              <a:lnSpc>
                <a:spcPct val="150000"/>
              </a:lnSpc>
            </a:pPr>
            <a:r>
              <a:rPr lang="zh-CN" altLang="en-US" sz="2800">
                <a:latin typeface="微软雅黑" panose="020B0503020204020204" charset="-122"/>
                <a:ea typeface="微软雅黑" panose="020B0503020204020204" charset="-122"/>
              </a:rPr>
              <a:t>       老董就踩着一辆二八型的自行车,带着我,穿过了整个校园。老董踩得不快不慢,中间经过了夫子庙,停下来,给我买了一串糖葫芦。我问老董,伯伯,我们去哪里啊?</a:t>
            </a:r>
          </a:p>
          <a:p>
            <a:pPr fontAlgn="auto">
              <a:lnSpc>
                <a:spcPct val="150000"/>
              </a:lnSpc>
            </a:pPr>
            <a:r>
              <a:rPr lang="zh-CN" altLang="en-US" sz="2800">
                <a:latin typeface="微软雅黑" panose="020B0503020204020204" charset="-122"/>
                <a:ea typeface="微软雅黑" panose="020B0503020204020204" charset="-122"/>
              </a:rPr>
              <a:t>       老董说,咱们看秋去。</a:t>
            </a:r>
          </a:p>
          <a:p>
            <a:pPr fontAlgn="auto">
              <a:lnSpc>
                <a:spcPct val="150000"/>
              </a:lnSpc>
            </a:pPr>
            <a:r>
              <a:rPr lang="zh-CN" altLang="en-US" sz="2800">
                <a:latin typeface="微软雅黑" panose="020B0503020204020204" charset="-122"/>
                <a:ea typeface="微软雅黑" panose="020B0503020204020204" charset="-122"/>
              </a:rPr>
              <a:t>       也不知骑了多久,我们在东郊一处颓败的城墙处停住了。</a:t>
            </a:r>
          </a:p>
          <a:p>
            <a:pPr fontAlgn="auto">
              <a:lnSpc>
                <a:spcPct val="150000"/>
              </a:lnSpc>
            </a:pPr>
            <a:r>
              <a:rPr lang="zh-CN" altLang="en-US" sz="2800">
                <a:latin typeface="微软雅黑" panose="020B0503020204020204" charset="-122"/>
                <a:ea typeface="微软雅黑" panose="020B0503020204020204" charset="-122"/>
              </a:rPr>
              <a:t>       这里是我所不熟悉的南京。萧瑟、空阔,人烟稀少,但是似乎充满了野趣。沿着水塘,生着许多高大的树。枝叶生长蔓延,彼此相接,树冠于是像伞</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47115" y="1279525"/>
            <a:ext cx="9977120" cy="203009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lang="en-US" altLang="zh-CN" sz="2800">
                <a:solidFill>
                  <a:srgbClr val="FF0000"/>
                </a:solidFill>
                <a:latin typeface="微软雅黑" panose="020B0503020204020204" charset="-122"/>
                <a:ea typeface="微软雅黑" panose="020B0503020204020204" charset="-122"/>
                <a:cs typeface="微软雅黑" panose="020B0503020204020204" charset="-122"/>
                <a:sym typeface="+mn-ea"/>
              </a:rPr>
              <a:t>10</a:t>
            </a:r>
            <a:r>
              <a:rPr sz="2800">
                <a:latin typeface="微软雅黑" panose="020B0503020204020204" charset="-122"/>
                <a:ea typeface="微软雅黑" panose="020B0503020204020204" charset="-122"/>
                <a:cs typeface="微软雅黑" panose="020B0503020204020204" charset="-122"/>
                <a:sym typeface="+mn-ea"/>
              </a:rPr>
              <a:t>[2019全国卷Ⅲ,8,6分]阅读下面的文字,完成题目。</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阅读文本见【</a:t>
            </a:r>
            <a:r>
              <a:rPr lang="zh-CN" sz="2800">
                <a:latin typeface="微软雅黑" panose="020B0503020204020204" charset="-122"/>
                <a:ea typeface="微软雅黑" panose="020B0503020204020204" charset="-122"/>
                <a:cs typeface="微软雅黑" panose="020B0503020204020204" charset="-122"/>
                <a:sym typeface="+mn-ea"/>
              </a:rPr>
              <a:t>考点</a:t>
            </a:r>
            <a:r>
              <a:rPr sz="2800">
                <a:latin typeface="微软雅黑" panose="020B0503020204020204" charset="-122"/>
                <a:ea typeface="微软雅黑" panose="020B0503020204020204" charset="-122"/>
                <a:cs typeface="微软雅黑" panose="020B0503020204020204" charset="-122"/>
                <a:sym typeface="+mn-ea"/>
              </a:rPr>
              <a:t>帮】</a:t>
            </a:r>
            <a:r>
              <a:rPr lang="zh-CN" sz="2800">
                <a:latin typeface="微软雅黑" panose="020B0503020204020204" charset="-122"/>
                <a:ea typeface="微软雅黑" panose="020B0503020204020204" charset="-122"/>
                <a:cs typeface="微软雅黑" panose="020B0503020204020204" charset="-122"/>
                <a:sym typeface="+mn-ea"/>
              </a:rPr>
              <a:t>【典例</a:t>
            </a:r>
            <a:r>
              <a:rPr lang="en-US" altLang="zh-CN" sz="2800">
                <a:latin typeface="微软雅黑" panose="020B0503020204020204" charset="-122"/>
                <a:ea typeface="微软雅黑" panose="020B0503020204020204" charset="-122"/>
                <a:cs typeface="微软雅黑" panose="020B0503020204020204" charset="-122"/>
                <a:sym typeface="+mn-ea"/>
              </a:rPr>
              <a:t>7</a:t>
            </a:r>
            <a:r>
              <a:rPr lang="zh-CN" altLang="en-US" sz="2800">
                <a:latin typeface="微软雅黑" panose="020B0503020204020204" charset="-122"/>
                <a:ea typeface="微软雅黑" panose="020B0503020204020204" charset="-122"/>
                <a:cs typeface="微软雅黑" panose="020B0503020204020204" charset="-122"/>
                <a:sym typeface="+mn-ea"/>
              </a:rPr>
              <a:t>】文本</a:t>
            </a: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小说中有多处景物描写,请分析其功能。</a:t>
            </a:r>
          </a:p>
        </p:txBody>
      </p:sp>
      <p:cxnSp>
        <p:nvCxnSpPr>
          <p:cNvPr id="2" name="直接连接符 1"/>
          <p:cNvCxnSpPr/>
          <p:nvPr/>
        </p:nvCxnSpPr>
        <p:spPr>
          <a:xfrm flipV="1">
            <a:off x="786130" y="4881245"/>
            <a:ext cx="10266045" cy="26035"/>
          </a:xfrm>
          <a:prstGeom prst="line">
            <a:avLst/>
          </a:prstGeom>
        </p:spPr>
        <p:style>
          <a:lnRef idx="2">
            <a:schemeClr val="dk1"/>
          </a:lnRef>
          <a:fillRef idx="0">
            <a:schemeClr val="dk1"/>
          </a:fillRef>
          <a:effectRef idx="1">
            <a:schemeClr val="dk1"/>
          </a:effectRef>
          <a:fontRef idx="minor">
            <a:schemeClr val="tx1"/>
          </a:fontRef>
        </p:style>
      </p:cxnSp>
      <p:cxnSp>
        <p:nvCxnSpPr>
          <p:cNvPr id="5" name="直接连接符 4"/>
          <p:cNvCxnSpPr/>
          <p:nvPr/>
        </p:nvCxnSpPr>
        <p:spPr>
          <a:xfrm>
            <a:off x="800100" y="3884295"/>
            <a:ext cx="10224135" cy="2286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9160" y="548005"/>
            <a:ext cx="10615295" cy="5908040"/>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解析</a:t>
            </a:r>
            <a:r>
              <a:rPr lang="zh-CN" altLang="en-US" sz="2800" b="1">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本题考查考生分析景物描写作用的能力。回答这类问题,要从情节结构、人物刻画和主题呈现等角度分析。从情节结构的角度分析,本文的多处景物描写既是去梨花屯的沿途风景,也是故事开展的自然背景;从人物刻画的角度分析,“三只白鹤高高飞过……在蓝天里显得又白又亮……”“路旁出现了一条水沟,水欢快地流淌着,发出叫人喜悦的响声……”等景物描写配合了谢、赵二人的心理变化;从主题呈现的角度分析,小说多处以明丽的山野风光作为背景,包谷、布谷、白鹤、流水、水田等意象散发着浓厚的乡土气息和醉人的诗情画意,使小说洋溢着清新的田园风格,表现出生机勃勃的气息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4505" y="1105535"/>
            <a:ext cx="11500485" cy="2030095"/>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答案</a:t>
            </a:r>
            <a:r>
              <a:rPr lang="zh-CN" altLang="en-US" sz="2800" b="1">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①到梨花屯去的沿途风景,为故事展开提供自然的背景;②以景物描写的插入来配合氛围的变化及谢、赵二人的心理变化;③使小说具有清新的田园风格,流露出生机勃勃的时代气息。</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11810" y="612140"/>
            <a:ext cx="11473180" cy="5908040"/>
          </a:xfrm>
          <a:prstGeom prst="rect">
            <a:avLst/>
          </a:prstGeom>
          <a:noFill/>
        </p:spPr>
        <p:txBody>
          <a:bodyPr wrap="square" rtlCol="0">
            <a:spAutoFit/>
          </a:bodyPr>
          <a:lstStyle/>
          <a:p>
            <a:pPr fontAlgn="auto">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rPr>
              <a:t>方法点拨</a:t>
            </a:r>
            <a:r>
              <a:rPr sz="2800" b="1">
                <a:latin typeface="微软雅黑" panose="020B0503020204020204" charset="-122"/>
                <a:ea typeface="微软雅黑" panose="020B0503020204020204" charset="-122"/>
                <a:cs typeface="微软雅黑" panose="020B0503020204020204" charset="-122"/>
              </a:rPr>
              <a:t>　　　</a:t>
            </a:r>
          </a:p>
          <a:p>
            <a:pPr algn="ctr" fontAlgn="auto">
              <a:lnSpc>
                <a:spcPct val="150000"/>
              </a:lnSpc>
            </a:pPr>
            <a:r>
              <a:rPr sz="2800" b="1">
                <a:latin typeface="微软雅黑" panose="020B0503020204020204" charset="-122"/>
                <a:ea typeface="微软雅黑" panose="020B0503020204020204" charset="-122"/>
                <a:cs typeface="微软雅黑" panose="020B0503020204020204" charset="-122"/>
              </a:rPr>
              <a:t>解答分析环境作用题的三个要点</a:t>
            </a:r>
          </a:p>
          <a:p>
            <a:pPr fontAlgn="auto">
              <a:lnSpc>
                <a:spcPct val="150000"/>
              </a:lnSpc>
            </a:pPr>
            <a:r>
              <a:rPr sz="2800" b="1">
                <a:latin typeface="微软雅黑" panose="020B0503020204020204" charset="-122"/>
                <a:ea typeface="微软雅黑" panose="020B0503020204020204" charset="-122"/>
                <a:cs typeface="微软雅黑" panose="020B0503020204020204" charset="-122"/>
              </a:rPr>
              <a:t>1.找句子,析特点。</a:t>
            </a:r>
            <a:r>
              <a:rPr sz="2800">
                <a:latin typeface="微软雅黑" panose="020B0503020204020204" charset="-122"/>
                <a:ea typeface="微软雅黑" panose="020B0503020204020204" charset="-122"/>
                <a:cs typeface="微软雅黑" panose="020B0503020204020204" charset="-122"/>
              </a:rPr>
              <a:t>找到文中描写环境的具体语句,分析环境的特点。因为环境的特点与作者写此环境的目的是相对应的。</a:t>
            </a:r>
          </a:p>
          <a:p>
            <a:pPr fontAlgn="auto">
              <a:lnSpc>
                <a:spcPct val="150000"/>
              </a:lnSpc>
            </a:pPr>
            <a:r>
              <a:rPr sz="2800" b="1">
                <a:latin typeface="微软雅黑" panose="020B0503020204020204" charset="-122"/>
                <a:ea typeface="微软雅黑" panose="020B0503020204020204" charset="-122"/>
                <a:cs typeface="微软雅黑" panose="020B0503020204020204" charset="-122"/>
              </a:rPr>
              <a:t>2.定角度,找对应。</a:t>
            </a:r>
            <a:r>
              <a:rPr sz="2800">
                <a:latin typeface="微软雅黑" panose="020B0503020204020204" charset="-122"/>
                <a:ea typeface="微软雅黑" panose="020B0503020204020204" charset="-122"/>
                <a:cs typeface="微软雅黑" panose="020B0503020204020204" charset="-122"/>
              </a:rPr>
              <a:t>找到分析环境描写作用的思维角度并作对应分析。分析环境描写的作用可以从人物、情节、主题以及环境本身等多个角度去考虑。</a:t>
            </a:r>
          </a:p>
          <a:p>
            <a:pPr fontAlgn="auto">
              <a:lnSpc>
                <a:spcPct val="150000"/>
              </a:lnSpc>
            </a:pPr>
            <a:r>
              <a:rPr sz="2800" b="1">
                <a:latin typeface="微软雅黑" panose="020B0503020204020204" charset="-122"/>
                <a:ea typeface="微软雅黑" panose="020B0503020204020204" charset="-122"/>
                <a:cs typeface="微软雅黑" panose="020B0503020204020204" charset="-122"/>
              </a:rPr>
              <a:t>3.组织答案,规范语言。</a:t>
            </a:r>
            <a:r>
              <a:rPr sz="2800">
                <a:latin typeface="微软雅黑" panose="020B0503020204020204" charset="-122"/>
                <a:ea typeface="微软雅黑" panose="020B0503020204020204" charset="-122"/>
                <a:cs typeface="微软雅黑" panose="020B0503020204020204" charset="-122"/>
              </a:rPr>
              <a:t>组织答案时,把每个角度的作用单列一条,这样答案要点更明晰。</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828030" cy="67697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sz="3200" dirty="0">
                <a:solidFill>
                  <a:schemeClr val="bg1"/>
                </a:solidFill>
                <a:latin typeface="微软雅黑" panose="020B0503020204020204" charset="-122"/>
                <a:ea typeface="微软雅黑" panose="020B0503020204020204" charset="-122"/>
                <a:sym typeface="+mn-ea"/>
              </a:rPr>
              <a:t>考点4　分析鉴赏小说的语言</a:t>
            </a:r>
          </a:p>
        </p:txBody>
      </p:sp>
      <p:sp>
        <p:nvSpPr>
          <p:cNvPr id="2" name="文本框 1"/>
          <p:cNvSpPr txBox="1"/>
          <p:nvPr/>
        </p:nvSpPr>
        <p:spPr>
          <a:xfrm>
            <a:off x="1477645" y="2224405"/>
            <a:ext cx="8891905" cy="267652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品味小说语言表达艺术,主要包括含意理解、作用分析和对语言技巧与表现手法的赏析,要求能够分析语句运用了什么手法,对作者的表情达意起到了怎样的作用,产生了怎样的艺术效果等。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20750" y="1105535"/>
            <a:ext cx="10429240" cy="4615815"/>
          </a:xfrm>
          <a:prstGeom prst="rect">
            <a:avLst/>
          </a:prstGeom>
          <a:noFill/>
        </p:spPr>
        <p:txBody>
          <a:bodyPr wrap="square" rtlCol="0">
            <a:spAutoFit/>
          </a:bodyPr>
          <a:lstStyle/>
          <a:p>
            <a:pPr fontAlgn="auto">
              <a:lnSpc>
                <a:spcPct val="150000"/>
              </a:lnSpc>
            </a:pPr>
            <a:r>
              <a:rPr lang="zh-CN" sz="2800" b="1">
                <a:latin typeface="微软雅黑" panose="020B0503020204020204" charset="-122"/>
                <a:ea typeface="微软雅黑" panose="020B0503020204020204" charset="-122"/>
                <a:cs typeface="微软雅黑" panose="020B0503020204020204" charset="-122"/>
              </a:rPr>
              <a:t>考向</a:t>
            </a:r>
            <a:r>
              <a:rPr lang="en-US" altLang="zh-CN" sz="2800" b="1">
                <a:latin typeface="微软雅黑" panose="020B0503020204020204" charset="-122"/>
                <a:ea typeface="微软雅黑" panose="020B0503020204020204" charset="-122"/>
                <a:cs typeface="微软雅黑" panose="020B0503020204020204" charset="-122"/>
              </a:rPr>
              <a:t>1   </a:t>
            </a:r>
            <a:r>
              <a:rPr sz="2800" b="1">
                <a:latin typeface="微软雅黑" panose="020B0503020204020204" charset="-122"/>
                <a:ea typeface="微软雅黑" panose="020B0503020204020204" charset="-122"/>
                <a:cs typeface="微软雅黑" panose="020B0503020204020204" charset="-122"/>
              </a:rPr>
              <a:t>理解重要语句的含意</a:t>
            </a:r>
          </a:p>
          <a:p>
            <a:pPr fontAlgn="auto">
              <a:lnSpc>
                <a:spcPct val="150000"/>
              </a:lnSpc>
            </a:pPr>
            <a:endParaRPr sz="2800" b="1">
              <a:latin typeface="微软雅黑" panose="020B0503020204020204" charset="-122"/>
              <a:ea typeface="微软雅黑" panose="020B0503020204020204" charset="-122"/>
              <a:cs typeface="微软雅黑" panose="020B0503020204020204" charset="-122"/>
            </a:endParaRPr>
          </a:p>
          <a:p>
            <a:pPr fontAlgn="auto">
              <a:lnSpc>
                <a:spcPct val="150000"/>
              </a:lnSpc>
            </a:pPr>
            <a:endParaRPr sz="2800" b="1">
              <a:latin typeface="微软雅黑" panose="020B0503020204020204" charset="-122"/>
              <a:ea typeface="微软雅黑" panose="020B0503020204020204" charset="-122"/>
              <a:cs typeface="微软雅黑" panose="020B0503020204020204" charset="-122"/>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rPr>
              <a:t>　　句子的含意一般有表层含意、深层含意之别。“理解重要语句的含意”包含三层意思:①体会句子的表层含意;②体会句子的深层含意,即在一定的语境中理解句子的含意,如概括意义、哲理意义、象征意义等;③体会句子的句外意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20750" y="1105535"/>
            <a:ext cx="10429240" cy="203009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rPr>
              <a:t>典例</a:t>
            </a:r>
            <a:r>
              <a:rPr sz="2800">
                <a:solidFill>
                  <a:srgbClr val="FF0000"/>
                </a:solidFill>
                <a:latin typeface="微软雅黑" panose="020B0503020204020204" charset="-122"/>
                <a:ea typeface="微软雅黑" panose="020B0503020204020204" charset="-122"/>
                <a:cs typeface="微软雅黑" panose="020B0503020204020204" charset="-122"/>
              </a:rPr>
              <a:t>11</a:t>
            </a:r>
            <a:r>
              <a:rPr sz="2800">
                <a:latin typeface="微软雅黑" panose="020B0503020204020204" charset="-122"/>
                <a:ea typeface="微软雅黑" panose="020B0503020204020204" charset="-122"/>
                <a:cs typeface="微软雅黑" panose="020B0503020204020204" charset="-122"/>
              </a:rPr>
              <a:t>[2020海南,9,6分]阅读下面的文字,完成题目。</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阅读文本见</a:t>
            </a:r>
            <a:r>
              <a:rPr lang="zh-CN" sz="2800">
                <a:latin typeface="微软雅黑" panose="020B0503020204020204" charset="-122"/>
                <a:ea typeface="微软雅黑" panose="020B0503020204020204" charset="-122"/>
                <a:cs typeface="微软雅黑" panose="020B0503020204020204" charset="-122"/>
              </a:rPr>
              <a:t>【考点帮】</a:t>
            </a:r>
            <a:r>
              <a:rPr sz="2800">
                <a:latin typeface="微软雅黑" panose="020B0503020204020204" charset="-122"/>
                <a:ea typeface="微软雅黑" panose="020B0503020204020204" charset="-122"/>
                <a:cs typeface="微软雅黑" panose="020B0503020204020204" charset="-122"/>
              </a:rPr>
              <a:t>【</a:t>
            </a:r>
            <a:r>
              <a:rPr lang="zh-CN" sz="2800">
                <a:latin typeface="微软雅黑" panose="020B0503020204020204" charset="-122"/>
                <a:ea typeface="微软雅黑" panose="020B0503020204020204" charset="-122"/>
                <a:cs typeface="微软雅黑" panose="020B0503020204020204" charset="-122"/>
              </a:rPr>
              <a:t>典例</a:t>
            </a:r>
            <a:r>
              <a:rPr lang="en-US" altLang="zh-CN" sz="2800">
                <a:latin typeface="微软雅黑" panose="020B0503020204020204" charset="-122"/>
                <a:ea typeface="微软雅黑" panose="020B0503020204020204" charset="-122"/>
                <a:cs typeface="微软雅黑" panose="020B0503020204020204" charset="-122"/>
              </a:rPr>
              <a:t>5</a:t>
            </a:r>
            <a:r>
              <a:rPr sz="2800">
                <a:latin typeface="微软雅黑" panose="020B0503020204020204" charset="-122"/>
                <a:ea typeface="微软雅黑" panose="020B0503020204020204" charset="-122"/>
                <a:cs typeface="微软雅黑" panose="020B0503020204020204" charset="-122"/>
              </a:rPr>
              <a:t>】文</a:t>
            </a:r>
            <a:r>
              <a:rPr lang="zh-CN" sz="2800">
                <a:latin typeface="微软雅黑" panose="020B0503020204020204" charset="-122"/>
                <a:ea typeface="微软雅黑" panose="020B0503020204020204" charset="-122"/>
                <a:cs typeface="微软雅黑" panose="020B0503020204020204" charset="-122"/>
              </a:rPr>
              <a:t>本</a:t>
            </a:r>
            <a:endParaRPr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rPr>
              <a:t>父亲说“我们下棋是下棋”,怎样理解这句话?请结合全文具体分析。</a:t>
            </a:r>
          </a:p>
        </p:txBody>
      </p:sp>
      <p:cxnSp>
        <p:nvCxnSpPr>
          <p:cNvPr id="3" name="直接连接符 2"/>
          <p:cNvCxnSpPr/>
          <p:nvPr/>
        </p:nvCxnSpPr>
        <p:spPr>
          <a:xfrm>
            <a:off x="1074420" y="4221480"/>
            <a:ext cx="10137775" cy="0"/>
          </a:xfrm>
          <a:prstGeom prst="line">
            <a:avLst/>
          </a:prstGeom>
        </p:spPr>
        <p:style>
          <a:lnRef idx="2">
            <a:schemeClr val="dk1"/>
          </a:lnRef>
          <a:fillRef idx="0">
            <a:schemeClr val="dk1"/>
          </a:fillRef>
          <a:effectRef idx="1">
            <a:schemeClr val="dk1"/>
          </a:effectRef>
          <a:fontRef idx="minor">
            <a:schemeClr val="tx1"/>
          </a:fontRef>
        </p:style>
      </p:cxnSp>
      <p:cxnSp>
        <p:nvCxnSpPr>
          <p:cNvPr id="4" name="直接连接符 3"/>
          <p:cNvCxnSpPr/>
          <p:nvPr/>
        </p:nvCxnSpPr>
        <p:spPr>
          <a:xfrm>
            <a:off x="1074420" y="4980940"/>
            <a:ext cx="10137775" cy="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13690" y="652780"/>
            <a:ext cx="11561445" cy="590804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rPr>
              <a:t>解析</a:t>
            </a:r>
            <a:r>
              <a:rPr sz="2800">
                <a:latin typeface="微软雅黑" panose="020B0503020204020204" charset="-122"/>
                <a:ea typeface="微软雅黑" panose="020B0503020204020204" charset="-122"/>
                <a:cs typeface="微软雅黑" panose="020B0503020204020204" charset="-122"/>
              </a:rPr>
              <a:t>本题考查考生理解小说重要句子的含意的能力。“我们下棋是下棋”这句话是在“眼镜”被“我”赢棋后意欲送“我”钢笔时父亲说的话,这表明父亲追求的只是纯粹的下棋,绝不拿棋艺“挂”东西、收受礼品,从而换取世俗利益;另外,父亲这句话当时既是说给“眼镜”听,以拒绝对方馈赠“我”钢笔,也是说给“我”听,有言传身教和指点“我”下棋之道、处世之道的意味。</a:t>
            </a:r>
          </a:p>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rPr>
              <a:t>答案</a:t>
            </a:r>
            <a:r>
              <a:rPr lang="zh-CN" sz="2800">
                <a:latin typeface="微软雅黑" panose="020B0503020204020204" charset="-122"/>
                <a:ea typeface="微软雅黑" panose="020B0503020204020204" charset="-122"/>
                <a:cs typeface="微软雅黑" panose="020B0503020204020204" charset="-122"/>
              </a:rPr>
              <a:t>      ①父亲追求的是下棋的纯粹,恪守君子之交,绝不拿棋艺换取世俗利益,这既关乎下棋之道,更关乎个人尊严;②父亲这话既是说给“眼镜”听,以拒绝对方馈赠,也是说给儿子听,含有言传身教的意味。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5745" y="344170"/>
            <a:ext cx="11947525" cy="6554470"/>
          </a:xfrm>
          <a:prstGeom prst="rect">
            <a:avLst/>
          </a:prstGeom>
          <a:noFill/>
        </p:spPr>
        <p:txBody>
          <a:bodyPr wrap="square" rtlCol="0">
            <a:spAutoFit/>
          </a:bodyPr>
          <a:lstStyle/>
          <a:p>
            <a:pPr fontAlgn="auto">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rPr>
              <a:t>方法点拨　</a:t>
            </a:r>
            <a:r>
              <a:rPr sz="2800" b="1">
                <a:latin typeface="微软雅黑" panose="020B0503020204020204" charset="-122"/>
                <a:ea typeface="微软雅黑" panose="020B0503020204020204" charset="-122"/>
                <a:cs typeface="微软雅黑" panose="020B0503020204020204" charset="-122"/>
              </a:rPr>
              <a:t>　　</a:t>
            </a:r>
          </a:p>
          <a:p>
            <a:pPr algn="ctr" fontAlgn="auto">
              <a:lnSpc>
                <a:spcPct val="150000"/>
              </a:lnSpc>
            </a:pPr>
            <a:r>
              <a:rPr sz="2800" b="1">
                <a:latin typeface="微软雅黑" panose="020B0503020204020204" charset="-122"/>
                <a:ea typeface="微软雅黑" panose="020B0503020204020204" charset="-122"/>
                <a:cs typeface="微软雅黑" panose="020B0503020204020204" charset="-122"/>
              </a:rPr>
              <a:t>理解语句的含意,要注重四个方面</a:t>
            </a:r>
          </a:p>
          <a:p>
            <a:pPr fontAlgn="auto">
              <a:lnSpc>
                <a:spcPct val="150000"/>
              </a:lnSpc>
            </a:pPr>
            <a:r>
              <a:rPr sz="2800" b="1">
                <a:latin typeface="微软雅黑" panose="020B0503020204020204" charset="-122"/>
                <a:ea typeface="微软雅黑" panose="020B0503020204020204" charset="-122"/>
                <a:cs typeface="微软雅黑" panose="020B0503020204020204" charset="-122"/>
              </a:rPr>
              <a:t>1.分析关键词语。</a:t>
            </a:r>
            <a:r>
              <a:rPr sz="2800">
                <a:latin typeface="微软雅黑" panose="020B0503020204020204" charset="-122"/>
                <a:ea typeface="微软雅黑" panose="020B0503020204020204" charset="-122"/>
                <a:cs typeface="微软雅黑" panose="020B0503020204020204" charset="-122"/>
              </a:rPr>
              <a:t>把握语句的意思,可以从关键词语入手,分析这些词语的表层含义和深层含义等。</a:t>
            </a:r>
          </a:p>
          <a:p>
            <a:pPr fontAlgn="auto">
              <a:lnSpc>
                <a:spcPct val="150000"/>
              </a:lnSpc>
            </a:pPr>
            <a:r>
              <a:rPr sz="2800" b="1">
                <a:latin typeface="微软雅黑" panose="020B0503020204020204" charset="-122"/>
                <a:ea typeface="微软雅黑" panose="020B0503020204020204" charset="-122"/>
                <a:cs typeface="微软雅黑" panose="020B0503020204020204" charset="-122"/>
              </a:rPr>
              <a:t>2.联系上下文。</a:t>
            </a:r>
            <a:r>
              <a:rPr sz="2800">
                <a:latin typeface="微软雅黑" panose="020B0503020204020204" charset="-122"/>
                <a:ea typeface="微软雅黑" panose="020B0503020204020204" charset="-122"/>
                <a:cs typeface="微软雅黑" panose="020B0503020204020204" charset="-122"/>
              </a:rPr>
              <a:t>明确语句在文中的位置,联系上下文,理解语句表达的深层含意。</a:t>
            </a:r>
          </a:p>
          <a:p>
            <a:pPr fontAlgn="auto">
              <a:lnSpc>
                <a:spcPct val="150000"/>
              </a:lnSpc>
            </a:pPr>
            <a:r>
              <a:rPr sz="2800" b="1">
                <a:latin typeface="微软雅黑" panose="020B0503020204020204" charset="-122"/>
                <a:ea typeface="微软雅黑" panose="020B0503020204020204" charset="-122"/>
                <a:cs typeface="微软雅黑" panose="020B0503020204020204" charset="-122"/>
              </a:rPr>
              <a:t>3.分析修辞手法。</a:t>
            </a:r>
            <a:r>
              <a:rPr sz="2800">
                <a:latin typeface="微软雅黑" panose="020B0503020204020204" charset="-122"/>
                <a:ea typeface="微软雅黑" panose="020B0503020204020204" charset="-122"/>
                <a:cs typeface="微软雅黑" panose="020B0503020204020204" charset="-122"/>
              </a:rPr>
              <a:t>修辞手法可以使语句表达得更加形象、生动、精辟、含蓄等。</a:t>
            </a:r>
          </a:p>
          <a:p>
            <a:pPr fontAlgn="auto">
              <a:lnSpc>
                <a:spcPct val="150000"/>
              </a:lnSpc>
            </a:pPr>
            <a:r>
              <a:rPr sz="2800" b="1">
                <a:latin typeface="微软雅黑" panose="020B0503020204020204" charset="-122"/>
                <a:ea typeface="微软雅黑" panose="020B0503020204020204" charset="-122"/>
                <a:cs typeface="微软雅黑" panose="020B0503020204020204" charset="-122"/>
              </a:rPr>
              <a:t>4.分析艺术效果。</a:t>
            </a:r>
            <a:r>
              <a:rPr sz="2800">
                <a:latin typeface="微软雅黑" panose="020B0503020204020204" charset="-122"/>
                <a:ea typeface="微软雅黑" panose="020B0503020204020204" charset="-122"/>
                <a:cs typeface="微软雅黑" panose="020B0503020204020204" charset="-122"/>
              </a:rPr>
              <a:t>分析语句产生的艺术效果可以从情节结构、人物塑造、情感表达、主题呈现等角度入手。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17830" y="499110"/>
            <a:ext cx="10932160" cy="737235"/>
          </a:xfrm>
          <a:prstGeom prst="rect">
            <a:avLst/>
          </a:prstGeom>
          <a:noFill/>
        </p:spPr>
        <p:txBody>
          <a:bodyPr wrap="square" rtlCol="0">
            <a:spAutoFit/>
          </a:bodyPr>
          <a:lstStyle/>
          <a:p>
            <a:pPr fontAlgn="auto">
              <a:lnSpc>
                <a:spcPct val="150000"/>
              </a:lnSpc>
            </a:pPr>
            <a:r>
              <a:rPr lang="zh-CN" sz="2800" b="1">
                <a:latin typeface="微软雅黑" panose="020B0503020204020204" charset="-122"/>
                <a:ea typeface="微软雅黑" panose="020B0503020204020204" charset="-122"/>
                <a:cs typeface="微软雅黑" panose="020B0503020204020204" charset="-122"/>
              </a:rPr>
              <a:t>考向</a:t>
            </a:r>
            <a:r>
              <a:rPr lang="en-US" altLang="zh-CN" sz="2800" b="1">
                <a:latin typeface="微软雅黑" panose="020B0503020204020204" charset="-122"/>
                <a:ea typeface="微软雅黑" panose="020B0503020204020204" charset="-122"/>
                <a:cs typeface="微软雅黑" panose="020B0503020204020204" charset="-122"/>
              </a:rPr>
              <a:t>2   </a:t>
            </a:r>
            <a:r>
              <a:rPr sz="2800" b="1">
                <a:latin typeface="微软雅黑" panose="020B0503020204020204" charset="-122"/>
                <a:ea typeface="微软雅黑" panose="020B0503020204020204" charset="-122"/>
                <a:cs typeface="微软雅黑" panose="020B0503020204020204" charset="-122"/>
              </a:rPr>
              <a:t>品味语言表达艺术</a:t>
            </a:r>
            <a:endParaRPr sz="28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606425" y="1340485"/>
            <a:ext cx="10854055" cy="5262245"/>
          </a:xfrm>
          <a:prstGeom prst="rect">
            <a:avLst/>
          </a:prstGeom>
          <a:noFill/>
        </p:spPr>
        <p:txBody>
          <a:bodyPr wrap="square" rtlCol="0">
            <a:spAutoFit/>
          </a:bodyPr>
          <a:lstStyle/>
          <a:p>
            <a:pPr fontAlgn="auto">
              <a:lnSpc>
                <a:spcPct val="150000"/>
              </a:lnSpc>
            </a:pPr>
            <a:r>
              <a:rPr>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品味小说的语言表达艺术,关键在于确定语言特色。不同的作者,会有不同的语言艺术特点。这里的语言艺术特点有时是指作者的语言风格,如平实、质朴、华丽、冷峻、简洁、明快、典雅、清新、幽默、辛辣、含蓄等;有时是指在作品中运用的表达技巧,如修辞手法、表现手法等。</a:t>
            </a:r>
            <a:endParaRPr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高考在考查小说的语言表达艺术时,命题人有时先明确文本主要的语言特点,再要求考生结合内容进行分析;有时要求考生赏析画线部分的语言特点。这类试题难度不大,但在作答时需要紧密结合文本。</a:t>
            </a:r>
            <a:endParaRPr lang="zh-CN" alt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40690" y="248285"/>
            <a:ext cx="11226165" cy="655447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rPr>
              <a:t>一样张开来。我问,这是什么树?⑧</a:t>
            </a:r>
          </a:p>
          <a:p>
            <a:pPr fontAlgn="auto">
              <a:lnSpc>
                <a:spcPct val="150000"/>
              </a:lnSpc>
            </a:pPr>
            <a:r>
              <a:rPr lang="zh-CN" altLang="en-US" sz="2800">
                <a:latin typeface="微软雅黑" panose="020B0503020204020204" charset="-122"/>
                <a:ea typeface="微软雅黑" panose="020B0503020204020204" charset="-122"/>
              </a:rPr>
              <a:t>      </a:t>
            </a:r>
            <a:r>
              <a:rPr lang="zh-CN" altLang="en-US" sz="2800" u="heavy">
                <a:solidFill>
                  <a:schemeClr val="tx1"/>
                </a:solidFill>
                <a:uFillTx/>
                <a:latin typeface="微软雅黑" panose="020B0503020204020204" charset="-122"/>
                <a:ea typeface="微软雅黑" panose="020B0503020204020204" charset="-122"/>
              </a:rPr>
              <a:t>老董抬着头,也静静地看着,说,橡树。</a:t>
            </a:r>
          </a:p>
          <a:p>
            <a:pPr fontAlgn="auto">
              <a:lnSpc>
                <a:spcPct val="150000"/>
              </a:lnSpc>
            </a:pPr>
            <a:r>
              <a:rPr lang="zh-CN" altLang="en-US" sz="2800">
                <a:solidFill>
                  <a:schemeClr val="tx1"/>
                </a:solidFill>
                <a:uFillTx/>
                <a:latin typeface="微软雅黑" panose="020B0503020204020204" charset="-122"/>
                <a:ea typeface="微软雅黑" panose="020B0503020204020204" charset="-122"/>
              </a:rPr>
              <a:t>      </a:t>
            </a:r>
            <a:r>
              <a:rPr lang="zh-CN" altLang="en-US" sz="2800" u="heavy">
                <a:solidFill>
                  <a:schemeClr val="tx1"/>
                </a:solidFill>
                <a:uFillTx/>
                <a:latin typeface="微软雅黑" panose="020B0503020204020204" charset="-122"/>
                <a:ea typeface="微软雅黑" panose="020B0503020204020204" charset="-122"/>
              </a:rPr>
              <a:t>老董说,这么多年了。这是寿数长的树啊。</a:t>
            </a:r>
          </a:p>
          <a:p>
            <a:pPr fontAlgn="auto">
              <a:lnSpc>
                <a:spcPct val="150000"/>
              </a:lnSpc>
            </a:pPr>
            <a:r>
              <a:rPr lang="zh-CN" altLang="en-US" sz="2800">
                <a:solidFill>
                  <a:schemeClr val="tx1"/>
                </a:solidFill>
                <a:uFillTx/>
                <a:latin typeface="微软雅黑" panose="020B0503020204020204" charset="-122"/>
                <a:ea typeface="微软雅黑" panose="020B0503020204020204" charset="-122"/>
              </a:rPr>
              <a:t>      </a:t>
            </a:r>
            <a:r>
              <a:rPr lang="zh-CN" altLang="en-US" sz="2800" u="heavy">
                <a:solidFill>
                  <a:schemeClr val="tx1"/>
                </a:solidFill>
                <a:uFillTx/>
                <a:latin typeface="微软雅黑" panose="020B0503020204020204" charset="-122"/>
                <a:ea typeface="微软雅黑" panose="020B0503020204020204" charset="-122"/>
              </a:rPr>
              <a:t>老董说,我刚刚到南京的时候,老师傅们就带我到这里来。后来,我每年都来,有时候自己来,有时和人结伴。有一次,我和你爷爷一起来。</a:t>
            </a:r>
          </a:p>
          <a:p>
            <a:pPr fontAlgn="auto">
              <a:lnSpc>
                <a:spcPct val="150000"/>
              </a:lnSpc>
            </a:pPr>
            <a:r>
              <a:rPr lang="zh-CN" altLang="en-US" sz="2800">
                <a:solidFill>
                  <a:schemeClr val="tx1"/>
                </a:solidFill>
                <a:uFillTx/>
                <a:latin typeface="微软雅黑" panose="020B0503020204020204" charset="-122"/>
                <a:ea typeface="微软雅黑" panose="020B0503020204020204" charset="-122"/>
              </a:rPr>
              <a:t>      </a:t>
            </a:r>
            <a:r>
              <a:rPr lang="zh-CN" altLang="en-US" sz="2800" u="heavy">
                <a:solidFill>
                  <a:schemeClr val="tx1"/>
                </a:solidFill>
                <a:uFillTx/>
                <a:latin typeface="微软雅黑" panose="020B0503020204020204" charset="-122"/>
                <a:ea typeface="微软雅黑" panose="020B0503020204020204" charset="-122"/>
              </a:rPr>
              <a:t>你爷爷那次带了画架,就支在那里。老董抬起胳膊,指了指一个地方。那里是一人高的芦苇丛,在微风中摇荡。</a:t>
            </a:r>
          </a:p>
          <a:p>
            <a:pPr fontAlgn="auto">
              <a:lnSpc>
                <a:spcPct val="150000"/>
              </a:lnSpc>
            </a:pPr>
            <a:r>
              <a:rPr lang="zh-CN" altLang="en-US" sz="2800">
                <a:solidFill>
                  <a:schemeClr val="tx1"/>
                </a:solidFill>
                <a:uFillTx/>
                <a:latin typeface="微软雅黑" panose="020B0503020204020204" charset="-122"/>
                <a:ea typeface="微软雅黑" panose="020B0503020204020204" charset="-122"/>
              </a:rPr>
              <a:t>       </a:t>
            </a:r>
            <a:r>
              <a:rPr lang="zh-CN" altLang="en-US" sz="2800" u="heavy">
                <a:solidFill>
                  <a:schemeClr val="tx1"/>
                </a:solidFill>
                <a:uFillTx/>
                <a:latin typeface="微软雅黑" panose="020B0503020204020204" charset="-122"/>
                <a:ea typeface="微软雅黑" panose="020B0503020204020204" charset="-122"/>
              </a:rPr>
              <a:t>你爷爷说,这是个好地方,有难得的风景啊。</a:t>
            </a:r>
          </a:p>
          <a:p>
            <a:pPr fontAlgn="auto">
              <a:lnSpc>
                <a:spcPct val="150000"/>
              </a:lnSpc>
            </a:pPr>
            <a:r>
              <a:rPr lang="zh-CN" altLang="en-US" sz="2800">
                <a:solidFill>
                  <a:schemeClr val="tx1"/>
                </a:solidFill>
                <a:uFillTx/>
                <a:latin typeface="微软雅黑" panose="020B0503020204020204" charset="-122"/>
                <a:ea typeface="微软雅黑" panose="020B0503020204020204" charset="-122"/>
              </a:rPr>
              <a:t>       </a:t>
            </a:r>
            <a:r>
              <a:rPr lang="zh-CN" altLang="en-US" sz="2800" u="heavy">
                <a:solidFill>
                  <a:schemeClr val="tx1"/>
                </a:solidFill>
                <a:uFillTx/>
                <a:latin typeface="微软雅黑" panose="020B0503020204020204" charset="-122"/>
                <a:ea typeface="微软雅黑" panose="020B0503020204020204" charset="-122"/>
              </a:rPr>
              <a:t>他说这个话,已经是三十年前了。</a:t>
            </a:r>
          </a:p>
          <a:p>
            <a:pPr fontAlgn="auto">
              <a:lnSpc>
                <a:spcPct val="150000"/>
              </a:lnSpc>
            </a:pPr>
            <a:r>
              <a:rPr lang="zh-CN" altLang="en-US" sz="2800">
                <a:solidFill>
                  <a:schemeClr val="tx1"/>
                </a:solidFill>
                <a:uFillTx/>
                <a:latin typeface="微软雅黑" panose="020B0503020204020204" charset="-122"/>
                <a:ea typeface="微软雅黑" panose="020B0503020204020204" charset="-122"/>
              </a:rPr>
              <a:t>       </a:t>
            </a:r>
            <a:r>
              <a:rPr lang="zh-CN" altLang="en-US" sz="2800" u="heavy">
                <a:solidFill>
                  <a:schemeClr val="tx1"/>
                </a:solidFill>
                <a:uFillTx/>
                <a:latin typeface="微软雅黑" panose="020B0503020204020204" charset="-122"/>
                <a:ea typeface="微软雅黑" panose="020B0503020204020204" charset="-122"/>
              </a:rPr>
              <a:t>老董的目光,渐渐变得肃穆。他抬起头,喃喃说,老馆长,我带您的后人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47115" y="1279525"/>
            <a:ext cx="9977120" cy="203009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1</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2</a:t>
            </a:r>
            <a:r>
              <a:rPr sz="2800">
                <a:latin typeface="微软雅黑" panose="020B0503020204020204" charset="-122"/>
                <a:ea typeface="微软雅黑" panose="020B0503020204020204" charset="-122"/>
                <a:cs typeface="微软雅黑" panose="020B0503020204020204" charset="-122"/>
                <a:sym typeface="+mn-ea"/>
              </a:rPr>
              <a:t>[2020浙江,10,4分]阅读下面的文字,完成题目。</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阅读文本见【</a:t>
            </a:r>
            <a:r>
              <a:rPr lang="zh-CN" sz="2800">
                <a:latin typeface="微软雅黑" panose="020B0503020204020204" charset="-122"/>
                <a:ea typeface="微软雅黑" panose="020B0503020204020204" charset="-122"/>
                <a:cs typeface="微软雅黑" panose="020B0503020204020204" charset="-122"/>
                <a:sym typeface="+mn-ea"/>
              </a:rPr>
              <a:t>考点</a:t>
            </a:r>
            <a:r>
              <a:rPr sz="2800">
                <a:latin typeface="微软雅黑" panose="020B0503020204020204" charset="-122"/>
                <a:ea typeface="微软雅黑" panose="020B0503020204020204" charset="-122"/>
                <a:cs typeface="微软雅黑" panose="020B0503020204020204" charset="-122"/>
                <a:sym typeface="+mn-ea"/>
              </a:rPr>
              <a:t>帮】</a:t>
            </a:r>
            <a:r>
              <a:rPr lang="zh-CN" sz="2800">
                <a:latin typeface="微软雅黑" panose="020B0503020204020204" charset="-122"/>
                <a:ea typeface="微软雅黑" panose="020B0503020204020204" charset="-122"/>
                <a:cs typeface="微软雅黑" panose="020B0503020204020204" charset="-122"/>
                <a:sym typeface="+mn-ea"/>
              </a:rPr>
              <a:t>【典例</a:t>
            </a:r>
            <a:r>
              <a:rPr lang="en-US" altLang="zh-CN" sz="2800">
                <a:latin typeface="微软雅黑" panose="020B0503020204020204" charset="-122"/>
                <a:ea typeface="微软雅黑" panose="020B0503020204020204" charset="-122"/>
                <a:cs typeface="微软雅黑" panose="020B0503020204020204" charset="-122"/>
                <a:sym typeface="+mn-ea"/>
              </a:rPr>
              <a:t>1</a:t>
            </a:r>
            <a:r>
              <a:rPr lang="zh-CN" altLang="en-US"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文</a:t>
            </a:r>
            <a:r>
              <a:rPr lang="zh-CN" sz="2800">
                <a:latin typeface="微软雅黑" panose="020B0503020204020204" charset="-122"/>
                <a:ea typeface="微软雅黑" panose="020B0503020204020204" charset="-122"/>
                <a:cs typeface="微软雅黑" panose="020B0503020204020204" charset="-122"/>
                <a:sym typeface="+mn-ea"/>
              </a:rPr>
              <a:t>本</a:t>
            </a: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赏析文中画线部分的语言特点。</a:t>
            </a:r>
          </a:p>
        </p:txBody>
      </p:sp>
      <p:cxnSp>
        <p:nvCxnSpPr>
          <p:cNvPr id="2" name="直接连接符 1"/>
          <p:cNvCxnSpPr/>
          <p:nvPr/>
        </p:nvCxnSpPr>
        <p:spPr>
          <a:xfrm flipV="1">
            <a:off x="786130" y="4881245"/>
            <a:ext cx="10266045" cy="26035"/>
          </a:xfrm>
          <a:prstGeom prst="line">
            <a:avLst/>
          </a:prstGeom>
        </p:spPr>
        <p:style>
          <a:lnRef idx="2">
            <a:schemeClr val="dk1"/>
          </a:lnRef>
          <a:fillRef idx="0">
            <a:schemeClr val="dk1"/>
          </a:fillRef>
          <a:effectRef idx="1">
            <a:schemeClr val="dk1"/>
          </a:effectRef>
          <a:fontRef idx="minor">
            <a:schemeClr val="tx1"/>
          </a:fontRef>
        </p:style>
      </p:cxnSp>
      <p:cxnSp>
        <p:nvCxnSpPr>
          <p:cNvPr id="5" name="直接连接符 4"/>
          <p:cNvCxnSpPr/>
          <p:nvPr/>
        </p:nvCxnSpPr>
        <p:spPr>
          <a:xfrm>
            <a:off x="800100" y="3884295"/>
            <a:ext cx="10224135" cy="2286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42595" y="541655"/>
            <a:ext cx="11542395" cy="5908040"/>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解析</a:t>
            </a:r>
            <a:r>
              <a:rPr lang="zh-CN" altLang="en-US" sz="2800" b="1">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本题考查考生品味精彩的语言表达艺术的能力。赏析语言特点时,应从修辞手法的运用、词语的选用、句式的选择、语言的整体风格(包括语体色彩等)及所传达的情感等角度考虑。画线部分是写波塔波夫回到阔别已久的家中时看到的场景,赏析时应注意联系人物此时的心理和情感。从词语的选用看,画线部分用了叠词、拟声词,如“簌簌”“沙沙”等来摹写环境,衬托人物心理。从语言风格及修辞手法看,对环境的摹写具有一定的暗示性或象征色彩,比如,月亮升起暗示波塔波夫内心重燃希望;另外,语言整体上具有美感,有诗的特质,如“花园仿佛抖动了一下”这一拟人化的描写表现了波塔波夫内心的情感波澜。</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4505" y="1105535"/>
            <a:ext cx="11500485" cy="3322955"/>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答案</a:t>
            </a:r>
            <a:r>
              <a:rPr lang="zh-CN" altLang="en-US" sz="2800" b="1">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①使用叠词、拟声词。如用“簌簌”“沙沙”等摹写环境,衬托人物心理。②语言具有暗示性(或具有象征色彩)。如通过描写月亮升起,暗示(或象征)波塔波夫内心重燃希望。③语言具有诗化风格。如通过“花园仿佛抖动了一下”的拟人化描写,表现波塔波夫内心的情感波澜,情景交融,充满诗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21665" y="372745"/>
            <a:ext cx="11363325" cy="737235"/>
          </a:xfrm>
          <a:prstGeom prst="rect">
            <a:avLst/>
          </a:prstGeom>
          <a:noFill/>
        </p:spPr>
        <p:txBody>
          <a:bodyPr wrap="square" rtlCol="0">
            <a:spAutoFit/>
          </a:bodyPr>
          <a:lstStyle/>
          <a:p>
            <a:pPr fontAlgn="auto">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rPr>
              <a:t>方法点拨</a:t>
            </a:r>
            <a:r>
              <a:rPr sz="2800" b="1">
                <a:latin typeface="微软雅黑" panose="020B0503020204020204" charset="-122"/>
                <a:ea typeface="微软雅黑" panose="020B0503020204020204" charset="-122"/>
                <a:cs typeface="微软雅黑" panose="020B0503020204020204" charset="-122"/>
              </a:rPr>
              <a:t>　　赏析小说语言表达艺术的六个角度</a:t>
            </a:r>
          </a:p>
        </p:txBody>
      </p:sp>
      <p:graphicFrame>
        <p:nvGraphicFramePr>
          <p:cNvPr id="3" name="表格 2"/>
          <p:cNvGraphicFramePr/>
          <p:nvPr>
            <p:custDataLst>
              <p:tags r:id="rId1"/>
            </p:custDataLst>
          </p:nvPr>
        </p:nvGraphicFramePr>
        <p:xfrm>
          <a:off x="380365" y="1323340"/>
          <a:ext cx="11458575" cy="5120640"/>
        </p:xfrm>
        <a:graphic>
          <a:graphicData uri="http://schemas.openxmlformats.org/drawingml/2006/table">
            <a:tbl>
              <a:tblPr firstRow="1" bandRow="1">
                <a:tableStyleId>{5940675A-B579-460E-94D1-54222C63F5DA}</a:tableStyleId>
              </a:tblPr>
              <a:tblGrid>
                <a:gridCol w="2160270"/>
                <a:gridCol w="9298305"/>
              </a:tblGrid>
              <a:tr h="3200400">
                <a:tc>
                  <a:txBody>
                    <a:bodyPr/>
                    <a:lstStyle/>
                    <a:p>
                      <a:pPr indent="0" fontAlgn="auto">
                        <a:lnSpc>
                          <a:spcPct val="150000"/>
                        </a:lnSpc>
                        <a:buNone/>
                      </a:pPr>
                      <a:r>
                        <a:rPr sz="2800" b="1">
                          <a:latin typeface="微软雅黑" panose="020B0503020204020204" charset="-122"/>
                          <a:ea typeface="微软雅黑" panose="020B0503020204020204" charset="-122"/>
                          <a:cs typeface="微软雅黑" panose="020B0503020204020204" charset="-122"/>
                        </a:rPr>
                        <a:t>1.看词语运用</a:t>
                      </a:r>
                    </a:p>
                  </a:txBody>
                  <a:tcPr marL="25400" marR="2540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50000"/>
                        </a:lnSpc>
                        <a:buNone/>
                      </a:pPr>
                      <a:r>
                        <a:rPr sz="2800" b="0">
                          <a:latin typeface="微软雅黑" panose="020B0503020204020204" charset="-122"/>
                          <a:ea typeface="微软雅黑" panose="020B0503020204020204" charset="-122"/>
                          <a:cs typeface="微软雅黑" panose="020B0503020204020204" charset="-122"/>
                        </a:rPr>
                        <a:t>准确使用词语,能够形象地表现人物形象、刻画人物心理、表现小说的主题,分析词语运用的特点,可以从以下两个角度入手:①看感情色彩是否合适。看词语的感情色彩是否鲜明、是褒还是贬。②看是否使用了叠词、关联词、动词、形容词、副词等。</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20240">
                <a:tc>
                  <a:txBody>
                    <a:bodyPr/>
                    <a:lstStyle/>
                    <a:p>
                      <a:pPr indent="0" fontAlgn="auto">
                        <a:lnSpc>
                          <a:spcPct val="150000"/>
                        </a:lnSpc>
                        <a:buNone/>
                      </a:pPr>
                      <a:r>
                        <a:rPr sz="2800" b="1">
                          <a:latin typeface="微软雅黑" panose="020B0503020204020204" charset="-122"/>
                          <a:ea typeface="微软雅黑" panose="020B0503020204020204" charset="-122"/>
                          <a:cs typeface="微软雅黑" panose="020B0503020204020204" charset="-122"/>
                        </a:rPr>
                        <a:t>2.看语体色彩</a:t>
                      </a:r>
                    </a:p>
                  </a:txBody>
                  <a:tcPr marL="25400" marR="2540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50000"/>
                        </a:lnSpc>
                        <a:buNone/>
                      </a:pPr>
                      <a:r>
                        <a:rPr sz="2800" b="0">
                          <a:latin typeface="微软雅黑" panose="020B0503020204020204" charset="-122"/>
                          <a:ea typeface="微软雅黑" panose="020B0503020204020204" charset="-122"/>
                          <a:cs typeface="微软雅黑" panose="020B0503020204020204" charset="-122"/>
                        </a:rPr>
                        <a:t>使用不同的语体能够产生不同的表达效果,语体主要分为书面语和口语两个方面。①书面语:庄重、典雅、含蓄、深沉。②口语:朴实、风趣、形象、生动、有地方色彩。</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21665" y="372745"/>
            <a:ext cx="11363325" cy="737235"/>
          </a:xfrm>
          <a:prstGeom prst="rect">
            <a:avLst/>
          </a:prstGeom>
          <a:noFill/>
        </p:spPr>
        <p:txBody>
          <a:bodyPr wrap="square" rtlCol="0">
            <a:spAutoFit/>
          </a:bodyPr>
          <a:lstStyle/>
          <a:p>
            <a:pPr algn="r" fontAlgn="auto">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 </a:t>
            </a:r>
            <a:r>
              <a:rPr lang="zh-CN" altLang="en-US" sz="2800">
                <a:solidFill>
                  <a:schemeClr val="tx1"/>
                </a:solidFill>
                <a:latin typeface="微软雅黑" panose="020B0503020204020204" charset="-122"/>
                <a:ea typeface="微软雅黑" panose="020B0503020204020204" charset="-122"/>
                <a:cs typeface="微软雅黑" panose="020B0503020204020204" charset="-122"/>
              </a:rPr>
              <a:t>续表</a:t>
            </a:r>
          </a:p>
        </p:txBody>
      </p:sp>
      <p:graphicFrame>
        <p:nvGraphicFramePr>
          <p:cNvPr id="3" name="表格 2"/>
          <p:cNvGraphicFramePr/>
          <p:nvPr>
            <p:custDataLst>
              <p:tags r:id="rId1"/>
            </p:custDataLst>
          </p:nvPr>
        </p:nvGraphicFramePr>
        <p:xfrm>
          <a:off x="314960" y="1323340"/>
          <a:ext cx="11523980" cy="4723765"/>
        </p:xfrm>
        <a:graphic>
          <a:graphicData uri="http://schemas.openxmlformats.org/drawingml/2006/table">
            <a:tbl>
              <a:tblPr firstRow="1" bandRow="1">
                <a:tableStyleId>{5940675A-B579-460E-94D1-54222C63F5DA}</a:tableStyleId>
              </a:tblPr>
              <a:tblGrid>
                <a:gridCol w="2225675"/>
                <a:gridCol w="9298305"/>
              </a:tblGrid>
              <a:tr h="1523365">
                <a:tc>
                  <a:txBody>
                    <a:bodyPr/>
                    <a:lstStyle/>
                    <a:p>
                      <a:pPr indent="0" fontAlgn="auto">
                        <a:lnSpc>
                          <a:spcPct val="150000"/>
                        </a:lnSpc>
                        <a:buNone/>
                      </a:pPr>
                      <a:r>
                        <a:rPr sz="2800" b="1">
                          <a:latin typeface="微软雅黑" panose="020B0503020204020204" charset="-122"/>
                          <a:ea typeface="微软雅黑" panose="020B0503020204020204" charset="-122"/>
                          <a:cs typeface="微软雅黑" panose="020B0503020204020204" charset="-122"/>
                          <a:sym typeface="+mn-ea"/>
                        </a:rPr>
                        <a:t>3.看句式特点</a:t>
                      </a:r>
                    </a:p>
                  </a:txBody>
                  <a:tcPr marL="25400" marR="2540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50000"/>
                        </a:lnSpc>
                        <a:buNone/>
                      </a:pPr>
                      <a:r>
                        <a:rPr sz="2800" b="0">
                          <a:latin typeface="微软雅黑" panose="020B0503020204020204" charset="-122"/>
                          <a:ea typeface="微软雅黑" panose="020B0503020204020204" charset="-122"/>
                          <a:cs typeface="微软雅黑" panose="020B0503020204020204" charset="-122"/>
                        </a:rPr>
                        <a:t>关注长短句的使用、整散句的搭配,以及排比句、对偶句、反复句等的使用。</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200400">
                <a:tc>
                  <a:txBody>
                    <a:bodyPr/>
                    <a:lstStyle/>
                    <a:p>
                      <a:pPr indent="0" fontAlgn="auto">
                        <a:lnSpc>
                          <a:spcPct val="150000"/>
                        </a:lnSpc>
                        <a:buNone/>
                      </a:pPr>
                      <a:r>
                        <a:rPr sz="2800" b="1">
                          <a:latin typeface="微软雅黑" panose="020B0503020204020204" charset="-122"/>
                          <a:ea typeface="微软雅黑" panose="020B0503020204020204" charset="-122"/>
                          <a:cs typeface="微软雅黑" panose="020B0503020204020204" charset="-122"/>
                        </a:rPr>
                        <a:t>4.看修辞手法</a:t>
                      </a:r>
                    </a:p>
                  </a:txBody>
                  <a:tcPr marL="25400" marR="2540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50000"/>
                        </a:lnSpc>
                        <a:buNone/>
                      </a:pPr>
                      <a:r>
                        <a:rPr sz="2800" b="0">
                          <a:latin typeface="微软雅黑" panose="020B0503020204020204" charset="-122"/>
                          <a:ea typeface="微软雅黑" panose="020B0503020204020204" charset="-122"/>
                          <a:cs typeface="微软雅黑" panose="020B0503020204020204" charset="-122"/>
                        </a:rPr>
                        <a:t>为了使语言更加生动形象、精辟有力,作者常采用修辞手法。赏析小说的语言要注意分析作品运用的修辞手法及其表达效果。修辞手法主要有比喻、比拟、设问、反问、对比、夸张、借代、反语、双关等;表达效果主要有通俗易懂、形象生动、平实质朴、准确精当、惟妙惟肖、入木三分、诙谐幽默等。</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21665" y="372745"/>
            <a:ext cx="11363325" cy="737235"/>
          </a:xfrm>
          <a:prstGeom prst="rect">
            <a:avLst/>
          </a:prstGeom>
          <a:noFill/>
        </p:spPr>
        <p:txBody>
          <a:bodyPr wrap="square" rtlCol="0">
            <a:spAutoFit/>
          </a:bodyPr>
          <a:lstStyle/>
          <a:p>
            <a:pPr algn="r" fontAlgn="auto">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rPr>
              <a:t> </a:t>
            </a:r>
            <a:r>
              <a:rPr lang="zh-CN" altLang="en-US" sz="2800">
                <a:solidFill>
                  <a:schemeClr val="tx1"/>
                </a:solidFill>
                <a:latin typeface="微软雅黑" panose="020B0503020204020204" charset="-122"/>
                <a:ea typeface="微软雅黑" panose="020B0503020204020204" charset="-122"/>
                <a:cs typeface="微软雅黑" panose="020B0503020204020204" charset="-122"/>
              </a:rPr>
              <a:t>续表</a:t>
            </a:r>
          </a:p>
        </p:txBody>
      </p:sp>
      <p:graphicFrame>
        <p:nvGraphicFramePr>
          <p:cNvPr id="3" name="表格 2"/>
          <p:cNvGraphicFramePr/>
          <p:nvPr>
            <p:custDataLst>
              <p:tags r:id="rId1"/>
            </p:custDataLst>
          </p:nvPr>
        </p:nvGraphicFramePr>
        <p:xfrm>
          <a:off x="336550" y="1654175"/>
          <a:ext cx="11502390" cy="3975735"/>
        </p:xfrm>
        <a:graphic>
          <a:graphicData uri="http://schemas.openxmlformats.org/drawingml/2006/table">
            <a:tbl>
              <a:tblPr firstRow="1" bandRow="1">
                <a:tableStyleId>{5940675A-B579-460E-94D1-54222C63F5DA}</a:tableStyleId>
              </a:tblPr>
              <a:tblGrid>
                <a:gridCol w="2204085"/>
                <a:gridCol w="9298305"/>
              </a:tblGrid>
              <a:tr h="2560320">
                <a:tc>
                  <a:txBody>
                    <a:bodyPr/>
                    <a:lstStyle/>
                    <a:p>
                      <a:pPr indent="0" fontAlgn="auto">
                        <a:lnSpc>
                          <a:spcPct val="150000"/>
                        </a:lnSpc>
                        <a:buNone/>
                      </a:pPr>
                      <a:r>
                        <a:rPr sz="2800" b="1">
                          <a:latin typeface="微软雅黑" panose="020B0503020204020204" charset="-122"/>
                          <a:ea typeface="微软雅黑" panose="020B0503020204020204" charset="-122"/>
                          <a:cs typeface="微软雅黑" panose="020B0503020204020204" charset="-122"/>
                          <a:sym typeface="+mn-ea"/>
                        </a:rPr>
                        <a:t>5.看语言特色</a:t>
                      </a:r>
                    </a:p>
                  </a:txBody>
                  <a:tcPr marL="25400" marR="2540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50000"/>
                        </a:lnSpc>
                        <a:buNone/>
                      </a:pPr>
                      <a:r>
                        <a:rPr sz="2800" b="0">
                          <a:latin typeface="微软雅黑" panose="020B0503020204020204" charset="-122"/>
                          <a:ea typeface="微软雅黑" panose="020B0503020204020204" charset="-122"/>
                          <a:cs typeface="微软雅黑" panose="020B0503020204020204" charset="-122"/>
                        </a:rPr>
                        <a:t>从语言的地域特色、时代特色、生活特色等角度考虑,把握小说语言的特点。还可以根据小说的题材来分析语言特色,如乡村题材的小说,其语言常常通俗质朴,具有地方特色;城市题材的小说,其语言常常委婉细腻,寓意深刻。</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15415">
                <a:tc>
                  <a:txBody>
                    <a:bodyPr/>
                    <a:lstStyle/>
                    <a:p>
                      <a:pPr indent="0" fontAlgn="auto">
                        <a:lnSpc>
                          <a:spcPct val="150000"/>
                        </a:lnSpc>
                        <a:buNone/>
                      </a:pPr>
                      <a:r>
                        <a:rPr sz="2800" b="1">
                          <a:latin typeface="微软雅黑" panose="020B0503020204020204" charset="-122"/>
                          <a:ea typeface="微软雅黑" panose="020B0503020204020204" charset="-122"/>
                          <a:cs typeface="微软雅黑" panose="020B0503020204020204" charset="-122"/>
                        </a:rPr>
                        <a:t>6.看语言风格</a:t>
                      </a:r>
                    </a:p>
                  </a:txBody>
                  <a:tcPr marL="25400" marR="2540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50000"/>
                        </a:lnSpc>
                        <a:buNone/>
                      </a:pPr>
                      <a:r>
                        <a:rPr sz="2800" b="0">
                          <a:latin typeface="微软雅黑" panose="020B0503020204020204" charset="-122"/>
                          <a:ea typeface="微软雅黑" panose="020B0503020204020204" charset="-122"/>
                          <a:cs typeface="微软雅黑" panose="020B0503020204020204" charset="-122"/>
                        </a:rPr>
                        <a:t>常见的语言风格如豪放、柔婉、含蓄、明快、幽默、辛辣、质朴、华丽、庄重、诙谐等。</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406515" cy="69326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sz="3200" dirty="0">
                <a:solidFill>
                  <a:schemeClr val="bg1"/>
                </a:solidFill>
                <a:latin typeface="微软雅黑" panose="020B0503020204020204" charset="-122"/>
                <a:ea typeface="微软雅黑" panose="020B0503020204020204" charset="-122"/>
                <a:sym typeface="+mn-ea"/>
              </a:rPr>
              <a:t>考点5　探究小说中的其他问题</a:t>
            </a:r>
          </a:p>
        </p:txBody>
      </p:sp>
      <p:sp>
        <p:nvSpPr>
          <p:cNvPr id="2" name="文本框 1"/>
          <p:cNvSpPr txBox="1"/>
          <p:nvPr/>
        </p:nvSpPr>
        <p:spPr>
          <a:xfrm>
            <a:off x="1588770" y="2542540"/>
            <a:ext cx="8863965" cy="203009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高考中小说阅读的探究类题目,旨在提高考生对小说整体阅读的能力,要求考生对小说的情节构思、人物形象、艺术技巧和主题内涵等进行有深度和有广度的理解。</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20750" y="1105535"/>
            <a:ext cx="10429240" cy="737235"/>
          </a:xfrm>
          <a:prstGeom prst="rect">
            <a:avLst/>
          </a:prstGeom>
          <a:noFill/>
        </p:spPr>
        <p:txBody>
          <a:bodyPr wrap="square" rtlCol="0">
            <a:spAutoFit/>
          </a:bodyPr>
          <a:lstStyle/>
          <a:p>
            <a:pPr fontAlgn="auto">
              <a:lnSpc>
                <a:spcPct val="150000"/>
              </a:lnSpc>
            </a:pPr>
            <a:r>
              <a:rPr lang="zh-CN" sz="2800" b="1">
                <a:latin typeface="微软雅黑" panose="020B0503020204020204" charset="-122"/>
                <a:ea typeface="微软雅黑" panose="020B0503020204020204" charset="-122"/>
                <a:cs typeface="微软雅黑" panose="020B0503020204020204" charset="-122"/>
              </a:rPr>
              <a:t>考向</a:t>
            </a:r>
            <a:r>
              <a:rPr lang="en-US" altLang="zh-CN" sz="2800" b="1">
                <a:latin typeface="微软雅黑" panose="020B0503020204020204" charset="-122"/>
                <a:ea typeface="微软雅黑" panose="020B0503020204020204" charset="-122"/>
                <a:cs typeface="微软雅黑" panose="020B0503020204020204" charset="-122"/>
              </a:rPr>
              <a:t>1   </a:t>
            </a:r>
            <a:r>
              <a:rPr sz="2800" b="1">
                <a:latin typeface="微软雅黑" panose="020B0503020204020204" charset="-122"/>
                <a:ea typeface="微软雅黑" panose="020B0503020204020204" charset="-122"/>
                <a:cs typeface="微软雅黑" panose="020B0503020204020204" charset="-122"/>
              </a:rPr>
              <a:t>探究小说的主题意蕴</a:t>
            </a:r>
            <a:endParaRPr sz="28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979805" y="2377440"/>
            <a:ext cx="10452735" cy="295338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小说主题往往不是单一的,是具体人物在典型环境中的具体言行等体现出来的人生、社会意义,具体来说就是小说主要描写对象(人物、事物等)体现的主观情感和小说描写的生活现象体现的客观事理等。</a:t>
            </a:r>
            <a:endParaRPr>
              <a:latin typeface="微软雅黑" panose="020B0503020204020204" charset="-122"/>
              <a:ea typeface="微软雅黑" panose="020B0503020204020204" charset="-122"/>
              <a:cs typeface="微软雅黑" panose="020B0503020204020204" charset="-122"/>
            </a:endParaRPr>
          </a:p>
          <a:p>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47115" y="1279525"/>
            <a:ext cx="9977120" cy="203009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1</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3</a:t>
            </a:r>
            <a:r>
              <a:rPr sz="2800">
                <a:latin typeface="微软雅黑" panose="020B0503020204020204" charset="-122"/>
                <a:ea typeface="微软雅黑" panose="020B0503020204020204" charset="-122"/>
                <a:cs typeface="微软雅黑" panose="020B0503020204020204" charset="-122"/>
                <a:sym typeface="+mn-ea"/>
              </a:rPr>
              <a:t>[2020浙江,13,6分]阅读下面的文字,完成题目。</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阅读文本见【</a:t>
            </a:r>
            <a:r>
              <a:rPr lang="zh-CN" sz="2800">
                <a:latin typeface="微软雅黑" panose="020B0503020204020204" charset="-122"/>
                <a:ea typeface="微软雅黑" panose="020B0503020204020204" charset="-122"/>
                <a:cs typeface="微软雅黑" panose="020B0503020204020204" charset="-122"/>
                <a:sym typeface="+mn-ea"/>
              </a:rPr>
              <a:t>考点</a:t>
            </a:r>
            <a:r>
              <a:rPr sz="2800">
                <a:latin typeface="微软雅黑" panose="020B0503020204020204" charset="-122"/>
                <a:ea typeface="微软雅黑" panose="020B0503020204020204" charset="-122"/>
                <a:cs typeface="微软雅黑" panose="020B0503020204020204" charset="-122"/>
                <a:sym typeface="+mn-ea"/>
              </a:rPr>
              <a:t>帮】</a:t>
            </a:r>
            <a:r>
              <a:rPr lang="zh-CN" sz="2800">
                <a:latin typeface="微软雅黑" panose="020B0503020204020204" charset="-122"/>
                <a:ea typeface="微软雅黑" panose="020B0503020204020204" charset="-122"/>
                <a:cs typeface="微软雅黑" panose="020B0503020204020204" charset="-122"/>
                <a:sym typeface="+mn-ea"/>
              </a:rPr>
              <a:t>【典例</a:t>
            </a:r>
            <a:r>
              <a:rPr lang="en-US" altLang="zh-CN" sz="2800">
                <a:latin typeface="微软雅黑" panose="020B0503020204020204" charset="-122"/>
                <a:ea typeface="微软雅黑" panose="020B0503020204020204" charset="-122"/>
                <a:cs typeface="微软雅黑" panose="020B0503020204020204" charset="-122"/>
                <a:sym typeface="+mn-ea"/>
              </a:rPr>
              <a:t>1</a:t>
            </a:r>
            <a:r>
              <a:rPr lang="zh-CN"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文</a:t>
            </a:r>
            <a:r>
              <a:rPr lang="zh-CN" sz="2800">
                <a:latin typeface="微软雅黑" panose="020B0503020204020204" charset="-122"/>
                <a:ea typeface="微软雅黑" panose="020B0503020204020204" charset="-122"/>
                <a:cs typeface="微软雅黑" panose="020B0503020204020204" charset="-122"/>
                <a:sym typeface="+mn-ea"/>
              </a:rPr>
              <a:t>本</a:t>
            </a: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钢琴的修复在作品中有哪些寓意?试加以分析。</a:t>
            </a:r>
          </a:p>
        </p:txBody>
      </p:sp>
      <p:cxnSp>
        <p:nvCxnSpPr>
          <p:cNvPr id="2" name="直接连接符 1"/>
          <p:cNvCxnSpPr/>
          <p:nvPr/>
        </p:nvCxnSpPr>
        <p:spPr>
          <a:xfrm flipV="1">
            <a:off x="786130" y="4881245"/>
            <a:ext cx="10266045" cy="26035"/>
          </a:xfrm>
          <a:prstGeom prst="line">
            <a:avLst/>
          </a:prstGeom>
        </p:spPr>
        <p:style>
          <a:lnRef idx="2">
            <a:schemeClr val="dk1"/>
          </a:lnRef>
          <a:fillRef idx="0">
            <a:schemeClr val="dk1"/>
          </a:fillRef>
          <a:effectRef idx="1">
            <a:schemeClr val="dk1"/>
          </a:effectRef>
          <a:fontRef idx="minor">
            <a:schemeClr val="tx1"/>
          </a:fontRef>
        </p:style>
      </p:cxnSp>
      <p:cxnSp>
        <p:nvCxnSpPr>
          <p:cNvPr id="5" name="直接连接符 4"/>
          <p:cNvCxnSpPr/>
          <p:nvPr/>
        </p:nvCxnSpPr>
        <p:spPr>
          <a:xfrm>
            <a:off x="800100" y="3884295"/>
            <a:ext cx="10224135" cy="2286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4505" y="1105535"/>
            <a:ext cx="11500485" cy="4615815"/>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解析</a:t>
            </a:r>
            <a:r>
              <a:rPr lang="zh-CN" altLang="en-US" sz="2800" b="1">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本题考查考生赏析作品内涵的能力。本题实际上考查的是对小说主题的理解。“钢琴修复”这一细节内蕴深刻,具有象征意味。女主人公请人修复钢琴,其实是在修复男主人公因战争而受到创伤的心灵。女主人公是离婚后来到小城的,她因为一系列的“修复”行为,尤其是对钢琴的修复,又重新找回了爱情,因此钢琴的修复也象征着爱情的修复。联系文章主旨和战争的背景可知,钢琴的修复从更宏大的角度看,还象征着战后家园和美好生活的重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10515" y="248285"/>
            <a:ext cx="11572240" cy="6554470"/>
          </a:xfrm>
          <a:prstGeom prst="rect">
            <a:avLst/>
          </a:prstGeom>
          <a:noFill/>
        </p:spPr>
        <p:txBody>
          <a:bodyPr wrap="square" rtlCol="0">
            <a:spAutoFit/>
          </a:bodyPr>
          <a:lstStyle/>
          <a:p>
            <a:pPr fontAlgn="auto">
              <a:lnSpc>
                <a:spcPct val="150000"/>
              </a:lnSpc>
            </a:pPr>
            <a:r>
              <a:rPr lang="zh-CN" altLang="en-US" sz="2800" u="heavy">
                <a:solidFill>
                  <a:schemeClr val="tx1"/>
                </a:solidFill>
                <a:uFillTx/>
                <a:latin typeface="微软雅黑" panose="020B0503020204020204" charset="-122"/>
                <a:ea typeface="微软雅黑" panose="020B0503020204020204" charset="-122"/>
              </a:rPr>
              <a:t>来了。</a:t>
            </a:r>
            <a:r>
              <a:rPr lang="zh-CN" altLang="en-US" sz="2800">
                <a:latin typeface="微软雅黑" panose="020B0503020204020204" charset="-122"/>
                <a:ea typeface="微软雅黑" panose="020B0503020204020204" charset="-122"/>
              </a:rPr>
              <a:t>⑨</a:t>
            </a:r>
          </a:p>
          <a:p>
            <a:pPr fontAlgn="auto">
              <a:lnSpc>
                <a:spcPct val="150000"/>
              </a:lnSpc>
            </a:pPr>
            <a:r>
              <a:rPr lang="zh-CN" altLang="en-US" sz="2800">
                <a:latin typeface="微软雅黑" panose="020B0503020204020204" charset="-122"/>
                <a:ea typeface="微软雅黑" panose="020B0503020204020204" charset="-122"/>
              </a:rPr>
              <a:t>       我问,伯伯,我们来做什么呢?</a:t>
            </a:r>
          </a:p>
          <a:p>
            <a:pPr fontAlgn="auto">
              <a:lnSpc>
                <a:spcPct val="150000"/>
              </a:lnSpc>
            </a:pPr>
            <a:r>
              <a:rPr lang="zh-CN" altLang="en-US" sz="2800">
                <a:latin typeface="微软雅黑" panose="020B0503020204020204" charset="-122"/>
                <a:ea typeface="微软雅黑" panose="020B0503020204020204" charset="-122"/>
              </a:rPr>
              <a:t>       老董俯下身,从地上捡起一个东西,放在我手里。那东西浑身毛刺刺的,像个海胆。老董说,收橡碗啊。</a:t>
            </a:r>
          </a:p>
          <a:p>
            <a:pPr fontAlgn="auto">
              <a:lnSpc>
                <a:spcPct val="150000"/>
              </a:lnSpc>
            </a:pPr>
            <a:r>
              <a:rPr lang="zh-CN" altLang="en-US" sz="2800">
                <a:latin typeface="微软雅黑" panose="020B0503020204020204" charset="-122"/>
                <a:ea typeface="微软雅黑" panose="020B0503020204020204" charset="-122"/>
              </a:rPr>
              <a:t>       我问,橡碗是什么呢?</a:t>
            </a:r>
          </a:p>
          <a:p>
            <a:pPr fontAlgn="auto">
              <a:lnSpc>
                <a:spcPct val="150000"/>
              </a:lnSpc>
            </a:pPr>
            <a:r>
              <a:rPr lang="zh-CN" altLang="en-US" sz="2800">
                <a:latin typeface="微软雅黑" panose="020B0503020204020204" charset="-122"/>
                <a:ea typeface="微软雅黑" panose="020B0503020204020204" charset="-122"/>
              </a:rPr>
              <a:t>       老董用大拇指,在手里揉捏一下,说,你瞧,橡树结的橡子,熟透了,就掉到地上,壳也爆开了。这壳子就是橡碗。</a:t>
            </a:r>
          </a:p>
          <a:p>
            <a:pPr fontAlgn="auto">
              <a:lnSpc>
                <a:spcPct val="150000"/>
              </a:lnSpc>
            </a:pPr>
            <a:r>
              <a:rPr lang="zh-CN" altLang="en-US" sz="2800">
                <a:latin typeface="微软雅黑" panose="020B0503020204020204" charset="-122"/>
                <a:ea typeface="微软雅黑" panose="020B0503020204020204" charset="-122"/>
              </a:rPr>
              <a:t>       这时候,忽然从树上跳下来个毛茸茸的东西。定睛一看,原来是一只松鼠。⑩它落到了地上,竟像人一样站起了身,前爪紧紧擒着一颗橡子。看到我们,便慌慌张张地跑远了。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4505" y="1105535"/>
            <a:ext cx="11500485" cy="2676525"/>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答案</a:t>
            </a:r>
            <a:r>
              <a:rPr lang="zh-CN" altLang="en-US" sz="2800" b="1">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①心理创伤的修复。受伤的心灵就像小说中那架走了调的钢琴,钢琴修复寓有人们的心理创伤得到修复并重新奏响心灵的美好乐章之意。②爱情的修复。战争背景下被冲淡的爱情乐章重新奏响。③战后家园与生活的重建。战后家园重建与美好生活的乐章重新奏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5745" y="344170"/>
            <a:ext cx="11947525" cy="6554470"/>
          </a:xfrm>
          <a:prstGeom prst="rect">
            <a:avLst/>
          </a:prstGeom>
          <a:noFill/>
        </p:spPr>
        <p:txBody>
          <a:bodyPr wrap="square" rtlCol="0">
            <a:spAutoFit/>
          </a:bodyPr>
          <a:lstStyle/>
          <a:p>
            <a:pPr fontAlgn="auto">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rPr>
              <a:t>方法点拨</a:t>
            </a:r>
            <a:r>
              <a:rPr sz="2800" b="1">
                <a:latin typeface="微软雅黑" panose="020B0503020204020204" charset="-122"/>
                <a:ea typeface="微软雅黑" panose="020B0503020204020204" charset="-122"/>
                <a:cs typeface="微软雅黑" panose="020B0503020204020204" charset="-122"/>
              </a:rPr>
              <a:t>　　　</a:t>
            </a:r>
          </a:p>
          <a:p>
            <a:pPr algn="ctr" fontAlgn="auto">
              <a:lnSpc>
                <a:spcPct val="150000"/>
              </a:lnSpc>
            </a:pPr>
            <a:r>
              <a:rPr sz="2800" b="1">
                <a:latin typeface="微软雅黑" panose="020B0503020204020204" charset="-122"/>
                <a:ea typeface="微软雅黑" panose="020B0503020204020204" charset="-122"/>
                <a:cs typeface="微软雅黑" panose="020B0503020204020204" charset="-122"/>
              </a:rPr>
              <a:t>   六个角度探究小说的主题意蕴</a:t>
            </a:r>
          </a:p>
          <a:p>
            <a:pPr fontAlgn="auto">
              <a:lnSpc>
                <a:spcPct val="150000"/>
              </a:lnSpc>
            </a:pPr>
            <a:r>
              <a:rPr sz="2800" b="1">
                <a:latin typeface="微软雅黑" panose="020B0503020204020204" charset="-122"/>
                <a:ea typeface="微软雅黑" panose="020B0503020204020204" charset="-122"/>
                <a:cs typeface="微软雅黑" panose="020B0503020204020204" charset="-122"/>
              </a:rPr>
              <a:t>1.知人论世。</a:t>
            </a:r>
            <a:r>
              <a:rPr sz="2800">
                <a:latin typeface="微软雅黑" panose="020B0503020204020204" charset="-122"/>
                <a:ea typeface="微软雅黑" panose="020B0503020204020204" charset="-122"/>
                <a:cs typeface="微软雅黑" panose="020B0503020204020204" charset="-122"/>
              </a:rPr>
              <a:t>作者的生平经历、思想主张,作品的时代背景和特点等,都会影响作品的思想倾向、作品的主题。</a:t>
            </a:r>
          </a:p>
          <a:p>
            <a:pPr fontAlgn="auto">
              <a:lnSpc>
                <a:spcPct val="150000"/>
              </a:lnSpc>
            </a:pPr>
            <a:r>
              <a:rPr sz="2800" b="1">
                <a:latin typeface="微软雅黑" panose="020B0503020204020204" charset="-122"/>
                <a:ea typeface="微软雅黑" panose="020B0503020204020204" charset="-122"/>
                <a:cs typeface="微软雅黑" panose="020B0503020204020204" charset="-122"/>
              </a:rPr>
              <a:t>2.从分析标题、首尾段入手。</a:t>
            </a:r>
            <a:r>
              <a:rPr sz="2800">
                <a:latin typeface="微软雅黑" panose="020B0503020204020204" charset="-122"/>
                <a:ea typeface="微软雅黑" panose="020B0503020204020204" charset="-122"/>
                <a:cs typeface="微软雅黑" panose="020B0503020204020204" charset="-122"/>
              </a:rPr>
              <a:t>小说的标题,一般会点明写作对象、写作范围,暗示作者的写作意图和感情倾向;有些标题有比喻、象征或双关意义,隐含着主题。小说的首段一般有引出话题、开宗明义的作用,尾段一般有前后照应、卒章显志、升华主题的作用,可以从中提炼主题。</a:t>
            </a:r>
          </a:p>
          <a:p>
            <a:pPr fontAlgn="auto">
              <a:lnSpc>
                <a:spcPct val="150000"/>
              </a:lnSpc>
            </a:pPr>
            <a:r>
              <a:rPr sz="2800" b="1">
                <a:latin typeface="微软雅黑" panose="020B0503020204020204" charset="-122"/>
                <a:ea typeface="微软雅黑" panose="020B0503020204020204" charset="-122"/>
                <a:cs typeface="微软雅黑" panose="020B0503020204020204" charset="-122"/>
              </a:rPr>
              <a:t>3.分析环境描写。</a:t>
            </a:r>
            <a:r>
              <a:rPr sz="2800">
                <a:latin typeface="微软雅黑" panose="020B0503020204020204" charset="-122"/>
                <a:ea typeface="微软雅黑" panose="020B0503020204020204" charset="-122"/>
                <a:cs typeface="微软雅黑" panose="020B0503020204020204" charset="-122"/>
              </a:rPr>
              <a:t>小说中的环境描写主要是为展示人物命运、刻画人物性格创造必要的条件,提供生动的衬景,一般以间接的形式表现主题,有时可能带有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4505" y="1105535"/>
            <a:ext cx="11500485" cy="526224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rPr>
              <a:t>象征或隐喻性质,考生可以从中揣摩主题。小说中故事的发生离不开社会环境,把故事放在一定的社会背景下去理解,才能准确地把握作品的主题。</a:t>
            </a:r>
          </a:p>
          <a:p>
            <a:pPr fontAlgn="auto">
              <a:lnSpc>
                <a:spcPct val="150000"/>
              </a:lnSpc>
            </a:pPr>
            <a:r>
              <a:rPr sz="2800" b="1">
                <a:latin typeface="微软雅黑" panose="020B0503020204020204" charset="-122"/>
                <a:ea typeface="微软雅黑" panose="020B0503020204020204" charset="-122"/>
                <a:cs typeface="微软雅黑" panose="020B0503020204020204" charset="-122"/>
              </a:rPr>
              <a:t>4.把握故事情节。</a:t>
            </a:r>
            <a:r>
              <a:rPr sz="2800">
                <a:latin typeface="微软雅黑" panose="020B0503020204020204" charset="-122"/>
                <a:ea typeface="微软雅黑" panose="020B0503020204020204" charset="-122"/>
                <a:cs typeface="微软雅黑" panose="020B0503020204020204" charset="-122"/>
              </a:rPr>
              <a:t>小说塑造人物离不开情节,而情节常常有揭示主题的作用。情节的发展变化是矛盾冲突发展的体现,抓住矛盾冲突就可挖掘小说主旨。</a:t>
            </a:r>
          </a:p>
          <a:p>
            <a:pPr fontAlgn="auto">
              <a:lnSpc>
                <a:spcPct val="150000"/>
              </a:lnSpc>
            </a:pPr>
            <a:r>
              <a:rPr sz="2800" b="1">
                <a:latin typeface="微软雅黑" panose="020B0503020204020204" charset="-122"/>
                <a:ea typeface="微软雅黑" panose="020B0503020204020204" charset="-122"/>
                <a:cs typeface="微软雅黑" panose="020B0503020204020204" charset="-122"/>
              </a:rPr>
              <a:t>5.分析人物形象。</a:t>
            </a:r>
            <a:r>
              <a:rPr sz="2800">
                <a:latin typeface="微软雅黑" panose="020B0503020204020204" charset="-122"/>
                <a:ea typeface="微软雅黑" panose="020B0503020204020204" charset="-122"/>
                <a:cs typeface="微软雅黑" panose="020B0503020204020204" charset="-122"/>
              </a:rPr>
              <a:t>小说中,主要人物的遭遇、命运常常暗示着社会生活的本质,显示着作品的主题。次要人物以及作者对人物的品评语言蕴含作品的主旨。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4505" y="1105535"/>
            <a:ext cx="11500485" cy="2030095"/>
          </a:xfrm>
          <a:prstGeom prst="rect">
            <a:avLst/>
          </a:prstGeom>
          <a:noFill/>
        </p:spPr>
        <p:txBody>
          <a:bodyPr wrap="square" rtlCol="0">
            <a:spAutoFit/>
          </a:bodyPr>
          <a:lstStyle/>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6.抓住作者的思想倾向。</a:t>
            </a:r>
            <a:r>
              <a:rPr sz="2800">
                <a:latin typeface="微软雅黑" panose="020B0503020204020204" charset="-122"/>
                <a:ea typeface="微软雅黑" panose="020B0503020204020204" charset="-122"/>
                <a:cs typeface="微软雅黑" panose="020B0503020204020204" charset="-122"/>
                <a:sym typeface="+mn-ea"/>
              </a:rPr>
              <a:t>主要包括以下两个方面:①抓住文本里不同的人、事、物,分别探究作者对他们(它们)的情感态度;②抓住文本里流露作者思想倾向的关键性词语或语句来把握。</a:t>
            </a:r>
            <a:endParaRPr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20750" y="1105535"/>
            <a:ext cx="10429240" cy="737235"/>
          </a:xfrm>
          <a:prstGeom prst="rect">
            <a:avLst/>
          </a:prstGeom>
          <a:noFill/>
        </p:spPr>
        <p:txBody>
          <a:bodyPr wrap="square" rtlCol="0">
            <a:spAutoFit/>
          </a:bodyPr>
          <a:lstStyle/>
          <a:p>
            <a:pPr fontAlgn="auto">
              <a:lnSpc>
                <a:spcPct val="150000"/>
              </a:lnSpc>
            </a:pPr>
            <a:r>
              <a:rPr lang="zh-CN" sz="2800" b="1">
                <a:latin typeface="微软雅黑" panose="020B0503020204020204" charset="-122"/>
                <a:ea typeface="微软雅黑" panose="020B0503020204020204" charset="-122"/>
                <a:cs typeface="微软雅黑" panose="020B0503020204020204" charset="-122"/>
              </a:rPr>
              <a:t>考向</a:t>
            </a:r>
            <a:r>
              <a:rPr lang="en-US" altLang="zh-CN" sz="2800" b="1">
                <a:latin typeface="微软雅黑" panose="020B0503020204020204" charset="-122"/>
                <a:ea typeface="微软雅黑" panose="020B0503020204020204" charset="-122"/>
                <a:cs typeface="微软雅黑" panose="020B0503020204020204" charset="-122"/>
              </a:rPr>
              <a:t>2  </a:t>
            </a:r>
            <a:r>
              <a:rPr sz="2800" b="1">
                <a:latin typeface="微软雅黑" panose="020B0503020204020204" charset="-122"/>
                <a:ea typeface="微软雅黑" panose="020B0503020204020204" charset="-122"/>
                <a:cs typeface="微软雅黑" panose="020B0503020204020204" charset="-122"/>
              </a:rPr>
              <a:t>探究小说的文体特征</a:t>
            </a:r>
            <a:endParaRPr sz="28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965835" y="2404745"/>
            <a:ext cx="10356215" cy="2030095"/>
          </a:xfrm>
          <a:prstGeom prst="rect">
            <a:avLst/>
          </a:prstGeom>
          <a:noFill/>
        </p:spPr>
        <p:txBody>
          <a:bodyPr wrap="square" rtlCol="0">
            <a:spAutoFit/>
          </a:bodyPr>
          <a:lstStyle/>
          <a:p>
            <a:pPr fontAlgn="auto">
              <a:lnSpc>
                <a:spcPct val="150000"/>
              </a:lnSpc>
            </a:pPr>
            <a:r>
              <a:rPr>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这类试题考查考生对文本的整体把握,同时还考查考生对文学理论的了解。</a:t>
            </a:r>
            <a:endParaRPr sz="2800">
              <a:latin typeface="微软雅黑" panose="020B0503020204020204" charset="-122"/>
              <a:ea typeface="微软雅黑" panose="020B0503020204020204" charset="-122"/>
              <a:cs typeface="微软雅黑" panose="020B0503020204020204" charset="-122"/>
            </a:endParaRPr>
          </a:p>
          <a:p>
            <a:pPr fontAlgn="auto">
              <a:lnSpc>
                <a:spcPct val="150000"/>
              </a:lnSpc>
            </a:pPr>
            <a:endParaRPr lang="zh-CN" alt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5755" y="318770"/>
            <a:ext cx="11659235" cy="655447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rPr>
              <a:t>典例</a:t>
            </a:r>
            <a:r>
              <a:rPr sz="2800">
                <a:solidFill>
                  <a:srgbClr val="FF0000"/>
                </a:solidFill>
                <a:latin typeface="微软雅黑" panose="020B0503020204020204" charset="-122"/>
                <a:ea typeface="微软雅黑" panose="020B0503020204020204" charset="-122"/>
                <a:cs typeface="微软雅黑" panose="020B0503020204020204" charset="-122"/>
              </a:rPr>
              <a:t>1</a:t>
            </a:r>
            <a:r>
              <a:rPr lang="en-US" sz="2800">
                <a:solidFill>
                  <a:srgbClr val="FF0000"/>
                </a:solidFill>
                <a:latin typeface="微软雅黑" panose="020B0503020204020204" charset="-122"/>
                <a:ea typeface="微软雅黑" panose="020B0503020204020204" charset="-122"/>
                <a:cs typeface="微软雅黑" panose="020B0503020204020204" charset="-122"/>
              </a:rPr>
              <a:t>4</a:t>
            </a:r>
            <a:r>
              <a:rPr sz="2800">
                <a:latin typeface="微软雅黑" panose="020B0503020204020204" charset="-122"/>
                <a:ea typeface="微软雅黑" panose="020B0503020204020204" charset="-122"/>
                <a:cs typeface="微软雅黑" panose="020B0503020204020204" charset="-122"/>
              </a:rPr>
              <a:t>[2018全国卷Ⅰ,6,6分]阅读下面的文字,完成题目。</a:t>
            </a:r>
          </a:p>
          <a:p>
            <a:pPr algn="ctr" fontAlgn="auto">
              <a:lnSpc>
                <a:spcPct val="150000"/>
              </a:lnSpc>
            </a:pPr>
            <a:r>
              <a:rPr sz="2800" b="1">
                <a:latin typeface="微软雅黑" panose="020B0503020204020204" charset="-122"/>
                <a:ea typeface="微软雅黑" panose="020B0503020204020204" charset="-122"/>
                <a:cs typeface="微软雅黑" panose="020B0503020204020204" charset="-122"/>
              </a:rPr>
              <a:t>赵一曼女士</a:t>
            </a:r>
            <a:endParaRPr sz="2800">
              <a:latin typeface="微软雅黑" panose="020B0503020204020204" charset="-122"/>
              <a:ea typeface="微软雅黑" panose="020B0503020204020204" charset="-122"/>
              <a:cs typeface="微软雅黑" panose="020B0503020204020204" charset="-122"/>
            </a:endParaRP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阿　成</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rPr>
              <a:t>       伪满洲国时期的哈尔滨市立医院,如今仍是医院。后来得知赵一曼女士曾在这里住过院,我便翻阅了她的一些资料。</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rPr>
              <a:t>       赵一曼女士,是一个略显瘦秀且成熟的女性。在她身上弥漫着拔俗的文人气质和职业军人的冷峻。在任何地方,你都能看出她有别于他人的风度。</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rPr>
              <a:t>       赵一曼女士率领的抗联活动在小兴安岭的崇山峻岭中,那儿能够听到</a:t>
            </a:r>
            <a:r>
              <a:rPr sz="2800">
                <a:latin typeface="微软雅黑" panose="020B0503020204020204" charset="-122"/>
                <a:ea typeface="微软雅黑" panose="020B0503020204020204" charset="-122"/>
                <a:cs typeface="微软雅黑" panose="020B0503020204020204" charset="-122"/>
                <a:sym typeface="+mn-ea"/>
              </a:rPr>
              <a:t>来自坡镇的钟声。冬夜里,钟声会传得很远很远。钟声里,抗联的兵士在森林里烤火,烤野味儿,或者唱着“火烤胸前暖,风吹背后寒……战士们哟”……</a:t>
            </a:r>
            <a:endParaRPr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5755" y="318770"/>
            <a:ext cx="11659235"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rPr>
              <a:t>这些都给躺在病床上的赵一曼女士留下清晰回忆。</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赵一曼女士单独一间病房,由警察昼夜看守。</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白色的小柜上有一个玻璃花瓶,里面插着丁香花。赵一曼女士喜欢丁香花。这束丁香花,是女护士韩勇义折来摆放在那里的。听说,丁香花现在已经成为这座城市的“市花”了。</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她是在山区中了日军的子弹后被捕的。滨江省警务厅的大野泰治对赵一曼女士进行了严刑拷问,始终没有得到有价值的回答,他觉得很没面子。</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大野泰治在向上司呈送的审讯报告上写道:</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a:t>
            </a:r>
            <a:r>
              <a:rPr sz="2800">
                <a:latin typeface="方正仿宋_GBK" panose="03000509000000000000" charset="-122"/>
                <a:ea typeface="方正仿宋_GBK" panose="03000509000000000000" charset="-122"/>
                <a:cs typeface="方正仿宋_GBK" panose="03000509000000000000" charset="-122"/>
              </a:rPr>
              <a:t> 赵一曼是中国共产党珠河县委委员,在该党工作上有与赵尚志同            </a:t>
            </a:r>
          </a:p>
        </p:txBody>
      </p:sp>
      <p:sp>
        <p:nvSpPr>
          <p:cNvPr id="3" name="文本框 2"/>
          <p:cNvSpPr txBox="1"/>
          <p:nvPr/>
        </p:nvSpPr>
        <p:spPr>
          <a:xfrm>
            <a:off x="1141730" y="6227445"/>
            <a:ext cx="10887075" cy="521970"/>
          </a:xfrm>
          <a:prstGeom prst="rect">
            <a:avLst/>
          </a:prstGeom>
          <a:noFill/>
        </p:spPr>
        <p:txBody>
          <a:bodyPr wrap="square" rtlCol="0">
            <a:spAutoFit/>
          </a:bodyPr>
          <a:lstStyle/>
          <a:p>
            <a:r>
              <a:rPr sz="2800">
                <a:latin typeface="方正仿宋_GBK" panose="03000509000000000000" charset="-122"/>
                <a:ea typeface="方正仿宋_GBK" panose="03000509000000000000" charset="-122"/>
                <a:cs typeface="方正仿宋_GBK" panose="03000509000000000000" charset="-122"/>
                <a:sym typeface="+mn-ea"/>
              </a:rPr>
              <a:t>等的权力。她是北满共产党的重要干部,通过对此人的严厉审讯,有可</a:t>
            </a:r>
            <a:endParaRPr lang="zh-CN" alt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5755" y="318770"/>
            <a:ext cx="11659235" cy="6554470"/>
          </a:xfrm>
          <a:prstGeom prst="rect">
            <a:avLst/>
          </a:prstGeom>
          <a:noFill/>
        </p:spPr>
        <p:txBody>
          <a:bodyPr wrap="square" rtlCol="0">
            <a:spAutoFit/>
          </a:bodyPr>
          <a:lstStyle/>
          <a:p>
            <a:pPr fontAlgn="auto">
              <a:lnSpc>
                <a:spcPct val="150000"/>
              </a:lnSpc>
            </a:pPr>
            <a:r>
              <a:rPr lang="en-US" sz="2800">
                <a:solidFill>
                  <a:srgbClr val="FF0000"/>
                </a:solidFill>
                <a:latin typeface="微软雅黑" panose="020B0503020204020204" charset="-122"/>
                <a:ea typeface="微软雅黑" panose="020B0503020204020204" charset="-122"/>
                <a:cs typeface="微软雅黑" panose="020B0503020204020204" charset="-122"/>
              </a:rPr>
              <a:t>       </a:t>
            </a:r>
            <a:r>
              <a:rPr lang="en-US" sz="2800">
                <a:solidFill>
                  <a:schemeClr val="tx1"/>
                </a:solidFill>
                <a:latin typeface="方正仿宋_GBK" panose="03000509000000000000" charset="-122"/>
                <a:ea typeface="方正仿宋_GBK" panose="03000509000000000000" charset="-122"/>
                <a:cs typeface="微软雅黑" panose="020B0503020204020204" charset="-122"/>
              </a:rPr>
              <a:t>中共与苏联的关系。</a:t>
            </a:r>
            <a:endParaRPr lang="en-US" sz="2800">
              <a:solidFill>
                <a:srgbClr val="FF0000"/>
              </a:solidFill>
              <a:latin typeface="微软雅黑" panose="020B0503020204020204" charset="-122"/>
              <a:ea typeface="微软雅黑" panose="020B0503020204020204" charset="-122"/>
              <a:cs typeface="微软雅黑" panose="020B0503020204020204" charset="-122"/>
            </a:endParaRPr>
          </a:p>
          <a:p>
            <a:pPr fontAlgn="auto">
              <a:lnSpc>
                <a:spcPct val="150000"/>
              </a:lnSpc>
            </a:pPr>
            <a:r>
              <a:rPr lang="en-US" sz="2800">
                <a:latin typeface="微软雅黑" panose="020B0503020204020204" charset="-122"/>
                <a:ea typeface="微软雅黑" panose="020B0503020204020204" charset="-122"/>
                <a:cs typeface="微软雅黑" panose="020B0503020204020204" charset="-122"/>
              </a:rPr>
              <a:t>       1936年初,赵一曼女士以假名“王氏”被送到医院监禁治疗。</a:t>
            </a:r>
          </a:p>
          <a:p>
            <a:pPr fontAlgn="auto">
              <a:lnSpc>
                <a:spcPct val="150000"/>
              </a:lnSpc>
            </a:pPr>
            <a:r>
              <a:rPr lang="en-US" sz="2800">
                <a:latin typeface="微软雅黑" panose="020B0503020204020204" charset="-122"/>
                <a:ea typeface="微软雅黑" panose="020B0503020204020204" charset="-122"/>
                <a:cs typeface="微软雅黑" panose="020B0503020204020204" charset="-122"/>
              </a:rPr>
              <a:t>      《滨江省警务厅关于赵一曼的情况》扼要地介绍了赵一曼女士从市立医院逃走和被害的情况。</a:t>
            </a:r>
          </a:p>
          <a:p>
            <a:pPr fontAlgn="auto">
              <a:lnSpc>
                <a:spcPct val="150000"/>
              </a:lnSpc>
            </a:pPr>
            <a:r>
              <a:rPr lang="en-US" sz="2800">
                <a:latin typeface="微软雅黑" panose="020B0503020204020204" charset="-122"/>
                <a:ea typeface="微软雅黑" panose="020B0503020204020204" charset="-122"/>
                <a:cs typeface="微软雅黑" panose="020B0503020204020204" charset="-122"/>
              </a:rPr>
              <a:t>       赵一曼女士是在6月28日逃走的。夜里,看守董宪勋在他叔叔的协助下,将赵一曼抬出医院的后门。一辆雇好的出租车已等在那里。几个人上了车,车立刻就开走了。出租车开到文庙屠宰场的后面,韩勇义早就等候在那里,扶着赵一曼女士上了雇好的轿子,大家立刻向宾县方向逃去。</a:t>
            </a:r>
          </a:p>
          <a:p>
            <a:pPr fontAlgn="auto">
              <a:lnSpc>
                <a:spcPct val="150000"/>
              </a:lnSpc>
            </a:pPr>
            <a:r>
              <a:rPr lang="en-US" sz="2800">
                <a:latin typeface="微软雅黑" panose="020B0503020204020204" charset="-122"/>
                <a:ea typeface="微软雅黑" panose="020B0503020204020204" charset="-122"/>
                <a:cs typeface="微软雅黑" panose="020B0503020204020204" charset="-122"/>
              </a:rPr>
              <a:t>       赵一曼女士住院期间,发现警士董宪勋似乎可以争取。经过一段时间的观察、分析,她觉得有把握去试一试。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5755" y="318770"/>
            <a:ext cx="11659235" cy="655447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她躺在病床上,和蔼地问董警士:“董先生,您一个月的薪俸是多少?”</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董警士显得有些忸怩,“十多块钱吧……”</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赵一曼女士遗憾地笑了,说:“真没有想到,薪俸会这样少。”</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董警士更加忸怩了。</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赵一曼女士神情端庄地说:“七尺男儿,为着区区十几块钱,甘为日本人役使,不是太愚蠢了吗?”</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董警士无法再正视这位成熟女性的眼睛了,只是哆哆嗦嗦给自己点了一颗烟。</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此后,赵一曼女士经常与董警士聊抗联的战斗和生活,聊小兴安岭的风光,飞鸟走兽。她用通俗的、有吸引力的小说体记述日军侵略东北的罪行,</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81000" y="346710"/>
            <a:ext cx="11286490" cy="655447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rPr>
              <a:t>写在包药的纸上。董警士对这些纸片很有兴趣,以为这是赵一曼女士记述的一些资料,并不知道是专门写给他看的。看了这些记述,董警士非常向往“山区生活”,愿意救赵一曼女士出去,和她一道上山。</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赵一曼女士对董警士的争取,共用了20天时间。</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对女护士韩勇义,赵一曼女士采取的则是“女人对女人”的攻心术。</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半年多的相处,使韩勇义对赵一曼女士十分信赖。她讲述了自己幼年丧母、恋爱不幸、工作受欺负,等等。赵一曼女士向她讲述自己和其他女战士在抗日队伍中的生活,有趣的、欢乐的生活。语调是深情的、甜蜜的。</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韩护士真诚地问:“如果中国实现了共产主义,我应当是什么样的地</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372870" y="3216275"/>
            <a:ext cx="9295765" cy="829310"/>
          </a:xfrm>
          <a:ln>
            <a:noFill/>
          </a:ln>
        </p:spPr>
        <p:txBody>
          <a:bodyPr wrap="square"/>
          <a:lstStyle/>
          <a:p>
            <a:r>
              <a:rPr lang="zh-CN" altLang="en-US" sz="5330" b="1" dirty="0" smtClean="0">
                <a:sym typeface="+mn-ea"/>
              </a:rPr>
              <a:t>专题三　文学类文本阅读</a:t>
            </a:r>
          </a:p>
        </p:txBody>
      </p:sp>
      <p:sp>
        <p:nvSpPr>
          <p:cNvPr id="3" name="副标题 2"/>
          <p:cNvSpPr>
            <a:spLocks noGrp="1"/>
          </p:cNvSpPr>
          <p:nvPr>
            <p:ph type="subTitle" idx="1"/>
          </p:nvPr>
        </p:nvSpPr>
        <p:spPr>
          <a:xfrm>
            <a:off x="654685" y="1853565"/>
            <a:ext cx="11131550" cy="475615"/>
          </a:xfrm>
          <a:ln>
            <a:solidFill>
              <a:schemeClr val="bg1"/>
            </a:solidFill>
          </a:ln>
        </p:spPr>
        <p:txBody>
          <a:bodyPr>
            <a:noAutofit/>
          </a:bodyPr>
          <a:lstStyle/>
          <a:p>
            <a:r>
              <a:rPr lang="en-US" altLang="zh-CN" sz="2700" dirty="0">
                <a:solidFill>
                  <a:srgbClr val="DA251C"/>
                </a:solidFill>
                <a:latin typeface="微软雅黑" panose="020B0503020204020204" charset="-122"/>
                <a:ea typeface="微软雅黑" panose="020B0503020204020204" charset="-122"/>
                <a:cs typeface="微软雅黑" panose="020B0503020204020204" charset="-122"/>
                <a:sym typeface="+mn-ea"/>
              </a:rPr>
              <a:t>【</a:t>
            </a:r>
            <a:r>
              <a:rPr lang="zh-CN" altLang="en-US" sz="2700" dirty="0">
                <a:solidFill>
                  <a:srgbClr val="DA251C"/>
                </a:solidFill>
                <a:latin typeface="微软雅黑" panose="020B0503020204020204" charset="-122"/>
                <a:ea typeface="微软雅黑" panose="020B0503020204020204" charset="-122"/>
                <a:cs typeface="微软雅黑" panose="020B0503020204020204" charset="-122"/>
                <a:sym typeface="+mn-ea"/>
              </a:rPr>
              <a:t>高考帮</a:t>
            </a:r>
            <a:r>
              <a:rPr lang="en-US" altLang="zh-CN" sz="2700" dirty="0">
                <a:solidFill>
                  <a:srgbClr val="DA251C"/>
                </a:solidFill>
                <a:latin typeface="微软雅黑" panose="020B0503020204020204" charset="-122"/>
                <a:ea typeface="微软雅黑" panose="020B0503020204020204" charset="-122"/>
                <a:cs typeface="微软雅黑" panose="020B0503020204020204" charset="-122"/>
                <a:sym typeface="+mn-ea"/>
              </a:rPr>
              <a:t>·</a:t>
            </a:r>
            <a:r>
              <a:rPr lang="zh-CN" altLang="en-US" sz="2700" dirty="0">
                <a:solidFill>
                  <a:srgbClr val="DA251C"/>
                </a:solidFill>
                <a:latin typeface="微软雅黑" panose="020B0503020204020204" charset="-122"/>
                <a:ea typeface="微软雅黑" panose="020B0503020204020204" charset="-122"/>
                <a:cs typeface="微软雅黑" panose="020B0503020204020204" charset="-122"/>
                <a:sym typeface="+mn-ea"/>
              </a:rPr>
              <a:t>语文</a:t>
            </a:r>
            <a:r>
              <a:rPr lang="en-US" altLang="zh-CN" sz="2700" dirty="0">
                <a:solidFill>
                  <a:srgbClr val="DA251C"/>
                </a:solidFill>
                <a:latin typeface="微软雅黑" panose="020B0503020204020204" charset="-122"/>
                <a:ea typeface="微软雅黑" panose="020B0503020204020204" charset="-122"/>
                <a:cs typeface="微软雅黑" panose="020B0503020204020204" charset="-122"/>
                <a:sym typeface="+mn-ea"/>
              </a:rPr>
              <a:t>】</a:t>
            </a:r>
            <a:r>
              <a:rPr lang="zh-CN" altLang="en-US" sz="2700" dirty="0">
                <a:solidFill>
                  <a:srgbClr val="DA251C"/>
                </a:solidFill>
                <a:latin typeface="微软雅黑" panose="020B0503020204020204" charset="-122"/>
                <a:ea typeface="微软雅黑" panose="020B0503020204020204" charset="-122"/>
                <a:cs typeface="微软雅黑" panose="020B0503020204020204" charset="-122"/>
                <a:sym typeface="+mn-ea"/>
              </a:rPr>
              <a:t>第一部分   现代文阅读</a:t>
            </a: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57505" y="248285"/>
            <a:ext cx="11572240" cy="6554470"/>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rPr>
              <a:t>       </a:t>
            </a:r>
            <a:r>
              <a:rPr lang="zh-CN" altLang="en-US" sz="2800">
                <a:latin typeface="微软雅黑" panose="020B0503020204020204" charset="-122"/>
                <a:ea typeface="微软雅黑" panose="020B0503020204020204" charset="-122"/>
              </a:rPr>
              <a:t>老董说,它也识得宝呢。</a:t>
            </a:r>
          </a:p>
          <a:p>
            <a:pPr fontAlgn="auto">
              <a:lnSpc>
                <a:spcPct val="150000"/>
              </a:lnSpc>
            </a:pPr>
            <a:r>
              <a:rPr lang="zh-CN" altLang="en-US" sz="2800">
                <a:latin typeface="微软雅黑" panose="020B0503020204020204" charset="-122"/>
                <a:ea typeface="微软雅黑" panose="020B0503020204020204" charset="-122"/>
              </a:rPr>
              <a:t>       我问,橡碗有什么用呢?</a:t>
            </a:r>
          </a:p>
          <a:p>
            <a:pPr fontAlgn="auto">
              <a:lnSpc>
                <a:spcPct val="150000"/>
              </a:lnSpc>
            </a:pPr>
            <a:r>
              <a:rPr lang="zh-CN" altLang="en-US" sz="2800">
                <a:latin typeface="微软雅黑" panose="020B0503020204020204" charset="-122"/>
                <a:ea typeface="微软雅黑" panose="020B0503020204020204" charset="-122"/>
              </a:rPr>
              <a:t>       老董这才回过神,说,捡回去洗洗干净,在锅里煮到咕嘟响,那汤就是好染料啊。哪朝哪代的旧书,可都补得赢喽。我们这些人啊,一年也盼中秋,不求分月饼吃螃蟹,就盼橡碗熟呢。</a:t>
            </a:r>
          </a:p>
          <a:p>
            <a:pPr fontAlgn="auto">
              <a:lnSpc>
                <a:spcPct val="150000"/>
              </a:lnSpc>
            </a:pPr>
            <a:r>
              <a:rPr lang="zh-CN" altLang="en-US" sz="2800">
                <a:latin typeface="微软雅黑" panose="020B0503020204020204" charset="-122"/>
                <a:ea typeface="微软雅黑" panose="020B0503020204020204" charset="-122"/>
              </a:rPr>
              <a:t>       我听了恍然大悟,说,原来是为了修书啊,那咱们赶快捡吧。</a:t>
            </a:r>
          </a:p>
          <a:p>
            <a:pPr fontAlgn="auto">
              <a:lnSpc>
                <a:spcPct val="150000"/>
              </a:lnSpc>
            </a:pPr>
            <a:r>
              <a:rPr lang="zh-CN" altLang="en-US" sz="2800">
                <a:latin typeface="微软雅黑" panose="020B0503020204020204" charset="-122"/>
                <a:ea typeface="微软雅黑" panose="020B0503020204020204" charset="-122"/>
              </a:rPr>
              <a:t>       老董到底把那块蓝绢染出来了。据说送去做光谱检测,色温、光泽度与成分配比率,和古书的原书皮相似度接近百分之九十。也就是说,基本完美地将雍正年间的官刻品复制了出来。⑪</a:t>
            </a:r>
          </a:p>
          <a:p>
            <a:pPr fontAlgn="auto">
              <a:lnSpc>
                <a:spcPct val="150000"/>
              </a:lnSpc>
            </a:pPr>
            <a:r>
              <a:rPr lang="zh-CN" altLang="en-US" sz="2800">
                <a:latin typeface="微软雅黑" panose="020B0503020204020204" charset="-122"/>
                <a:ea typeface="微软雅黑" panose="020B0503020204020204" charset="-122"/>
              </a:rPr>
              <a:t>        因为本地一家媒体的报道,老董成了修书界的英雄。图书馆要给老董</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5755" y="318770"/>
            <a:ext cx="11659235" cy="655447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rPr>
              <a:t>位呢?”</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赵一曼女士说:“你到了山区,一切都能明白了。”</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南岗警察署在赵一曼女士逃走后,马上开车去追。</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追到阿什河以东20多公里的地方,发现了赵一曼、韩勇义、董宪勋及他的叔父,将他们逮捕。</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赵一曼女士淡淡地笑了。</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赵一曼女士是在珠河县被日本宪兵枪杀的。</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那个地方我去过,有一座纪念碑。环境十分幽静,周围种植着一些松树。</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我去的时候,在那里遇到一位年迈的老人。他指着石碑说,赵一曼?我说,对,赵一曼。</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5755" y="318770"/>
            <a:ext cx="11659235" cy="332295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赵一曼被枪杀前,写了一份遗书:</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a:t>
            </a:r>
            <a:r>
              <a:rPr sz="2800">
                <a:latin typeface="方正仿宋_GBK" panose="03000509000000000000" charset="-122"/>
                <a:ea typeface="方正仿宋_GBK" panose="03000509000000000000" charset="-122"/>
                <a:cs typeface="方正仿宋_GBK" panose="03000509000000000000" charset="-122"/>
              </a:rPr>
              <a:t>宁儿:</a:t>
            </a:r>
          </a:p>
          <a:p>
            <a:pPr fontAlgn="auto">
              <a:lnSpc>
                <a:spcPct val="150000"/>
              </a:lnSpc>
            </a:pPr>
            <a:r>
              <a:rPr sz="2800">
                <a:latin typeface="方正仿宋_GBK" panose="03000509000000000000" charset="-122"/>
                <a:ea typeface="方正仿宋_GBK" panose="03000509000000000000" charset="-122"/>
                <a:cs typeface="方正仿宋_GBK" panose="03000509000000000000" charset="-122"/>
              </a:rPr>
              <a:t>　　    母亲对于你没有能尽到教育的责任,实在是遗憾的事情。</a:t>
            </a:r>
          </a:p>
          <a:p>
            <a:pPr fontAlgn="auto">
              <a:lnSpc>
                <a:spcPct val="150000"/>
              </a:lnSpc>
            </a:pPr>
            <a:r>
              <a:rPr sz="2800">
                <a:latin typeface="方正仿宋_GBK" panose="03000509000000000000" charset="-122"/>
                <a:ea typeface="方正仿宋_GBK" panose="03000509000000000000" charset="-122"/>
                <a:cs typeface="方正仿宋_GBK" panose="03000509000000000000" charset="-122"/>
              </a:rPr>
              <a:t>　　    母亲因为坚决地做了反满抗日的斗争,今天已经到了牺牲的前夕了。</a:t>
            </a:r>
          </a:p>
          <a:p>
            <a:pPr fontAlgn="auto">
              <a:lnSpc>
                <a:spcPct val="150000"/>
              </a:lnSpc>
            </a:pPr>
            <a:r>
              <a:rPr sz="2800">
                <a:latin typeface="方正仿宋_GBK" panose="03000509000000000000" charset="-122"/>
                <a:ea typeface="方正仿宋_GBK" panose="03000509000000000000" charset="-122"/>
                <a:cs typeface="方正仿宋_GBK" panose="03000509000000000000" charset="-122"/>
              </a:rPr>
              <a:t>　　　　母亲和你在生前是永久没有再见的机会了。希望你,宁儿啊!赶快</a:t>
            </a:r>
            <a:endParaRPr sz="28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988060" y="3448685"/>
            <a:ext cx="10797540" cy="3322955"/>
          </a:xfrm>
          <a:prstGeom prst="rect">
            <a:avLst/>
          </a:prstGeom>
          <a:noFill/>
        </p:spPr>
        <p:txBody>
          <a:bodyPr wrap="square" rtlCol="0">
            <a:spAutoFit/>
          </a:bodyPr>
          <a:lstStyle/>
          <a:p>
            <a:pPr fontAlgn="auto">
              <a:lnSpc>
                <a:spcPct val="150000"/>
              </a:lnSpc>
            </a:pPr>
            <a:r>
              <a:rPr sz="2800">
                <a:latin typeface="方正仿宋_GBK" panose="03000509000000000000" charset="-122"/>
                <a:ea typeface="方正仿宋_GBK" panose="03000509000000000000" charset="-122"/>
                <a:cs typeface="方正仿宋_GBK" panose="03000509000000000000" charset="-122"/>
                <a:sym typeface="+mn-ea"/>
              </a:rPr>
              <a:t>成人,来安慰你地下的母亲!我最亲爱的孩子啊!母亲不用千言万语来教育你,就用实行来教育你。</a:t>
            </a:r>
            <a:endParaRPr sz="2800">
              <a:latin typeface="方正仿宋_GBK" panose="03000509000000000000" charset="-122"/>
              <a:ea typeface="方正仿宋_GBK" panose="03000509000000000000" charset="-122"/>
              <a:cs typeface="方正仿宋_GBK" panose="03000509000000000000" charset="-122"/>
            </a:endParaRPr>
          </a:p>
          <a:p>
            <a:pPr fontAlgn="auto">
              <a:lnSpc>
                <a:spcPct val="150000"/>
              </a:lnSpc>
            </a:pPr>
            <a:r>
              <a:rPr sz="2800">
                <a:latin typeface="方正仿宋_GBK" panose="03000509000000000000" charset="-122"/>
                <a:ea typeface="方正仿宋_GBK" panose="03000509000000000000" charset="-122"/>
                <a:cs typeface="方正仿宋_GBK" panose="03000509000000000000" charset="-122"/>
                <a:sym typeface="+mn-ea"/>
              </a:rPr>
              <a:t>　　在你长大成人之后,希望不要忘记你的母亲是为国而牺牲的!</a:t>
            </a:r>
            <a:endParaRPr sz="2800">
              <a:latin typeface="方正仿宋_GBK" panose="03000509000000000000" charset="-122"/>
              <a:ea typeface="方正仿宋_GBK" panose="03000509000000000000" charset="-122"/>
              <a:cs typeface="方正仿宋_GBK" panose="03000509000000000000" charset="-122"/>
            </a:endParaRPr>
          </a:p>
          <a:p>
            <a:pPr algn="r" fontAlgn="auto">
              <a:lnSpc>
                <a:spcPct val="150000"/>
              </a:lnSpc>
            </a:pPr>
            <a:r>
              <a:rPr sz="2800">
                <a:latin typeface="方正仿宋_GBK" panose="03000509000000000000" charset="-122"/>
                <a:ea typeface="方正仿宋_GBK" panose="03000509000000000000" charset="-122"/>
                <a:cs typeface="微软雅黑" panose="020B0503020204020204" charset="-122"/>
                <a:sym typeface="+mn-ea"/>
              </a:rPr>
              <a:t>一九三六年八月二日</a:t>
            </a:r>
            <a:endParaRPr sz="2800">
              <a:latin typeface="微软雅黑" panose="020B0503020204020204" charset="-122"/>
              <a:ea typeface="微软雅黑" panose="020B0503020204020204" charset="-122"/>
              <a:cs typeface="微软雅黑" panose="020B0503020204020204" charset="-122"/>
            </a:endParaRPr>
          </a:p>
          <a:p>
            <a:pPr algn="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(有删改)</a:t>
            </a:r>
            <a:endParaRPr lang="zh-CN" alt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47115" y="1279525"/>
            <a:ext cx="9977120" cy="138366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小说中历史与现实交织穿插,这种叙述方式有哪些好处?请结合作品简要分析。</a:t>
            </a:r>
          </a:p>
        </p:txBody>
      </p:sp>
      <p:cxnSp>
        <p:nvCxnSpPr>
          <p:cNvPr id="2" name="直接连接符 1"/>
          <p:cNvCxnSpPr/>
          <p:nvPr/>
        </p:nvCxnSpPr>
        <p:spPr>
          <a:xfrm flipV="1">
            <a:off x="786130" y="4881245"/>
            <a:ext cx="10266045" cy="26035"/>
          </a:xfrm>
          <a:prstGeom prst="line">
            <a:avLst/>
          </a:prstGeom>
        </p:spPr>
        <p:style>
          <a:lnRef idx="2">
            <a:schemeClr val="dk1"/>
          </a:lnRef>
          <a:fillRef idx="0">
            <a:schemeClr val="dk1"/>
          </a:fillRef>
          <a:effectRef idx="1">
            <a:schemeClr val="dk1"/>
          </a:effectRef>
          <a:fontRef idx="minor">
            <a:schemeClr val="tx1"/>
          </a:fontRef>
        </p:style>
      </p:cxnSp>
      <p:cxnSp>
        <p:nvCxnSpPr>
          <p:cNvPr id="5" name="直接连接符 4"/>
          <p:cNvCxnSpPr/>
          <p:nvPr/>
        </p:nvCxnSpPr>
        <p:spPr>
          <a:xfrm>
            <a:off x="800100" y="3884295"/>
            <a:ext cx="10224135" cy="2286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01955" y="607695"/>
            <a:ext cx="11583035" cy="5908040"/>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解析</a:t>
            </a:r>
            <a:r>
              <a:rPr lang="zh-CN" altLang="en-US" sz="2800" b="1">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审题时要理解题干中的关键词“历史与现实交织穿插”,作为一种叙述方式,其意在表示本文在写作过程中把叙写赵一曼女士事迹的内容与叙写“我”的所见所感的内容融合在一起,不是单纯地在讲主人公的故事,也包含与叙述人相关的内容,故考生在思考这一叙述方式的好处时,应基于文中对“历史”“现实”两种维度的叙述内容,从内容、结构、主题、阅读效果等方面来思考。如内容方面,从历史与现实两个维度来组织材料,可以拉开时间距离,从更多的角度来展示主人公的形象特点;结构方面,这种安排使得文章结构富有变化,曲折有致;主题方面,将历史上主人公的英雄事迹和现实中“我”的所见所感融于一体,既表现出当代人对赵一曼女士的尊敬</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6215" y="817245"/>
            <a:ext cx="11788775"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之情,又能表现赵一曼的精神在当下的时代意义,从而深化文章的主旨;阅读效果方面,历史与现实的穿插产生时空交织的效果,能够吸引读者阅读,使其产生共鸣。考生作答时应全面思考。</a:t>
            </a:r>
          </a:p>
          <a:p>
            <a:pPr fontAlgn="auto">
              <a:lnSpc>
                <a:spcPct val="150000"/>
              </a:lnSpc>
            </a:pPr>
            <a:endParaRPr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b="1">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①既能表现当代人对赵一曼女士的尊敬之情,又能表现赵一曼精神的当下意义,使主题内蕴更深刻;②可以拉开时间距离,更加全面地认识英雄,使人物形象更加立体;③灵活使用文献档案,与小说叙述相互印证,使艺术描写更真实。</a:t>
            </a:r>
            <a:endParaRPr sz="2800">
              <a:latin typeface="微软雅黑" panose="020B0503020204020204" charset="-122"/>
              <a:ea typeface="微软雅黑" panose="020B0503020204020204" charset="-122"/>
              <a:cs typeface="微软雅黑" panose="020B0503020204020204" charset="-122"/>
            </a:endParaRPr>
          </a:p>
          <a:p>
            <a:pPr fontAlgn="auto">
              <a:lnSpc>
                <a:spcPct val="150000"/>
              </a:lnSpc>
            </a:pPr>
            <a:endParaRPr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5755" y="318770"/>
            <a:ext cx="11659235" cy="6554470"/>
          </a:xfrm>
          <a:prstGeom prst="rect">
            <a:avLst/>
          </a:prstGeom>
          <a:noFill/>
        </p:spPr>
        <p:txBody>
          <a:bodyPr wrap="square" rtlCol="0">
            <a:spAutoFit/>
          </a:bodyPr>
          <a:lstStyle/>
          <a:p>
            <a:pPr fontAlgn="auto">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rPr>
              <a:t>方法点拨</a:t>
            </a:r>
            <a:r>
              <a:rPr sz="2800" b="1">
                <a:latin typeface="微软雅黑" panose="020B0503020204020204" charset="-122"/>
                <a:ea typeface="微软雅黑" panose="020B0503020204020204" charset="-122"/>
                <a:cs typeface="微软雅黑" panose="020B0503020204020204" charset="-122"/>
              </a:rPr>
              <a:t>　　　</a:t>
            </a:r>
          </a:p>
          <a:p>
            <a:pPr algn="ctr" fontAlgn="auto">
              <a:lnSpc>
                <a:spcPct val="150000"/>
              </a:lnSpc>
            </a:pPr>
            <a:r>
              <a:rPr sz="2800" b="1">
                <a:latin typeface="微软雅黑" panose="020B0503020204020204" charset="-122"/>
                <a:ea typeface="微软雅黑" panose="020B0503020204020204" charset="-122"/>
                <a:cs typeface="微软雅黑" panose="020B0503020204020204" charset="-122"/>
              </a:rPr>
              <a:t>探究小说的文体特征的答题思路</a:t>
            </a:r>
          </a:p>
          <a:p>
            <a:pPr fontAlgn="auto">
              <a:lnSpc>
                <a:spcPct val="150000"/>
              </a:lnSpc>
            </a:pPr>
            <a:r>
              <a:rPr sz="2800" b="1">
                <a:latin typeface="微软雅黑" panose="020B0503020204020204" charset="-122"/>
                <a:ea typeface="微软雅黑" panose="020B0503020204020204" charset="-122"/>
                <a:cs typeface="微软雅黑" panose="020B0503020204020204" charset="-122"/>
              </a:rPr>
              <a:t>1.读懂“陌生”情境。</a:t>
            </a:r>
            <a:r>
              <a:rPr sz="2800">
                <a:latin typeface="微软雅黑" panose="020B0503020204020204" charset="-122"/>
                <a:ea typeface="微软雅黑" panose="020B0503020204020204" charset="-122"/>
                <a:cs typeface="微软雅黑" panose="020B0503020204020204" charset="-122"/>
              </a:rPr>
              <a:t>①理解情境内涵。这类试题题干中多给出具体的“陌生”的情境,但这些情境大都能从字面上理解其内涵,难度不大。考生也可以联系教材或其他与小说相关的知识,深入了解其内涵,如“历史与现实”,可联系《别了,“不列颠尼亚”》中现实场景与历史背景有机融合的叙述方式来理解;“科学与幻想”“梦境与现实”,可联系《变形记》中对虚构与现实的关系的思考方式来理解。②在小说中找到对应的内容。</a:t>
            </a:r>
          </a:p>
          <a:p>
            <a:pPr fontAlgn="auto">
              <a:lnSpc>
                <a:spcPct val="150000"/>
              </a:lnSpc>
            </a:pPr>
            <a:r>
              <a:rPr sz="2800" b="1">
                <a:latin typeface="微软雅黑" panose="020B0503020204020204" charset="-122"/>
                <a:ea typeface="微软雅黑" panose="020B0503020204020204" charset="-122"/>
                <a:cs typeface="微软雅黑" panose="020B0503020204020204" charset="-122"/>
              </a:rPr>
              <a:t>2.明确命题指向。</a:t>
            </a:r>
            <a:r>
              <a:rPr sz="2800">
                <a:latin typeface="微软雅黑" panose="020B0503020204020204" charset="-122"/>
                <a:ea typeface="微软雅黑" panose="020B0503020204020204" charset="-122"/>
                <a:cs typeface="微软雅黑" panose="020B0503020204020204" charset="-122"/>
              </a:rPr>
              <a:t>如2019年全国卷Ⅰ第9题要求“从‘故事’与‘新编’的角度简析本文的基本特征”,那么考生就要分别找到“故事”与“新编”</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5755" y="318770"/>
            <a:ext cx="11659235" cy="267652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rPr>
              <a:t>对应的部分,并分析其特征,然后分析两者的关系;如2018年全国卷Ⅰ第6题要求分析“历史与现实交织穿插”这一叙述方式的好处,考生就要从内容、结构、主题、阅读效果等角度思考;如2018年全国卷Ⅲ第6题要求分析“科学”与“幻想”的关系,考生就要围绕二者的关系来组织答案。</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24560" y="662940"/>
            <a:ext cx="10425430" cy="737235"/>
          </a:xfrm>
          <a:prstGeom prst="rect">
            <a:avLst/>
          </a:prstGeom>
          <a:noFill/>
        </p:spPr>
        <p:txBody>
          <a:bodyPr wrap="square" rtlCol="0">
            <a:spAutoFit/>
          </a:bodyPr>
          <a:lstStyle/>
          <a:p>
            <a:pPr fontAlgn="auto">
              <a:lnSpc>
                <a:spcPct val="150000"/>
              </a:lnSpc>
            </a:pPr>
            <a:r>
              <a:rPr lang="zh-CN" sz="2800" b="1">
                <a:latin typeface="微软雅黑" panose="020B0503020204020204" charset="-122"/>
                <a:ea typeface="微软雅黑" panose="020B0503020204020204" charset="-122"/>
                <a:cs typeface="微软雅黑" panose="020B0503020204020204" charset="-122"/>
              </a:rPr>
              <a:t>考向</a:t>
            </a:r>
            <a:r>
              <a:rPr lang="en-US" altLang="zh-CN" sz="2800" b="1">
                <a:latin typeface="微软雅黑" panose="020B0503020204020204" charset="-122"/>
                <a:ea typeface="微软雅黑" panose="020B0503020204020204" charset="-122"/>
                <a:cs typeface="微软雅黑" panose="020B0503020204020204" charset="-122"/>
              </a:rPr>
              <a:t>3   </a:t>
            </a:r>
            <a:r>
              <a:rPr sz="2800" b="1">
                <a:latin typeface="微软雅黑" panose="020B0503020204020204" charset="-122"/>
                <a:ea typeface="微软雅黑" panose="020B0503020204020204" charset="-122"/>
                <a:cs typeface="微软雅黑" panose="020B0503020204020204" charset="-122"/>
              </a:rPr>
              <a:t>探究小说的标题</a:t>
            </a:r>
            <a:endParaRPr sz="28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924560" y="2349500"/>
            <a:ext cx="10742930" cy="310769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探究小说标题的常见题型有两类:一是探究小说标题的意蕴,二是探究小说标题的作用。探究小说标题,要关注两个方面:一是标题本身的意义(表层义、深层义)、艺术特点;二是标题与文本的联系,如情节、人物、主旨、环境等。</a:t>
            </a:r>
            <a:endParaRPr sz="2800">
              <a:latin typeface="微软雅黑" panose="020B0503020204020204" charset="-122"/>
              <a:ea typeface="微软雅黑" panose="020B0503020204020204" charset="-122"/>
              <a:cs typeface="微软雅黑" panose="020B0503020204020204" charset="-122"/>
            </a:endParaRPr>
          </a:p>
          <a:p>
            <a:endParaRPr lang="zh-CN" alt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26415" y="332105"/>
            <a:ext cx="11069955" cy="73723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rPr>
              <a:t>典例</a:t>
            </a:r>
            <a:r>
              <a:rPr sz="2800">
                <a:solidFill>
                  <a:srgbClr val="FF0000"/>
                </a:solidFill>
                <a:latin typeface="微软雅黑" panose="020B0503020204020204" charset="-122"/>
                <a:ea typeface="微软雅黑" panose="020B0503020204020204" charset="-122"/>
                <a:cs typeface="微软雅黑" panose="020B0503020204020204" charset="-122"/>
              </a:rPr>
              <a:t>1</a:t>
            </a:r>
            <a:r>
              <a:rPr lang="en-US" sz="2800">
                <a:solidFill>
                  <a:srgbClr val="FF0000"/>
                </a:solidFill>
                <a:latin typeface="微软雅黑" panose="020B0503020204020204" charset="-122"/>
                <a:ea typeface="微软雅黑" panose="020B0503020204020204" charset="-122"/>
                <a:cs typeface="微软雅黑" panose="020B0503020204020204" charset="-122"/>
              </a:rPr>
              <a:t>5</a:t>
            </a:r>
            <a:r>
              <a:rPr sz="2800">
                <a:latin typeface="微软雅黑" panose="020B0503020204020204" charset="-122"/>
                <a:ea typeface="微软雅黑" panose="020B0503020204020204" charset="-122"/>
                <a:cs typeface="微软雅黑" panose="020B0503020204020204" charset="-122"/>
              </a:rPr>
              <a:t>[2018全国卷Ⅰ,4(A)]</a:t>
            </a:r>
          </a:p>
        </p:txBody>
      </p:sp>
      <p:graphicFrame>
        <p:nvGraphicFramePr>
          <p:cNvPr id="3" name="表格 2"/>
          <p:cNvGraphicFramePr/>
          <p:nvPr>
            <p:custDataLst>
              <p:tags r:id="rId1"/>
            </p:custDataLst>
          </p:nvPr>
        </p:nvGraphicFramePr>
        <p:xfrm>
          <a:off x="526415" y="1346835"/>
          <a:ext cx="11070590" cy="5120640"/>
        </p:xfrm>
        <a:graphic>
          <a:graphicData uri="http://schemas.openxmlformats.org/drawingml/2006/table">
            <a:tbl>
              <a:tblPr firstRow="1" bandRow="1">
                <a:tableStyleId>{5940675A-B579-460E-94D1-54222C63F5DA}</a:tableStyleId>
              </a:tblPr>
              <a:tblGrid>
                <a:gridCol w="1358900"/>
                <a:gridCol w="9711690"/>
              </a:tblGrid>
              <a:tr h="1920240">
                <a:tc>
                  <a:txBody>
                    <a:bodyPr/>
                    <a:lstStyle/>
                    <a:p>
                      <a:pPr indent="0" algn="ctr" fontAlgn="auto">
                        <a:lnSpc>
                          <a:spcPct val="150000"/>
                        </a:lnSpc>
                        <a:buNone/>
                      </a:pPr>
                      <a:r>
                        <a:rPr sz="2800" b="0">
                          <a:latin typeface="微软雅黑" panose="020B0503020204020204" charset="-122"/>
                          <a:ea typeface="微软雅黑" panose="020B0503020204020204" charset="-122"/>
                          <a:cs typeface="微软雅黑" panose="020B0503020204020204" charset="-122"/>
                        </a:rPr>
                        <a:t>选项</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50000"/>
                        </a:lnSpc>
                        <a:buNone/>
                      </a:pPr>
                      <a:r>
                        <a:rPr sz="2800" b="0">
                          <a:latin typeface="微软雅黑" panose="020B0503020204020204" charset="-122"/>
                          <a:ea typeface="微软雅黑" panose="020B0503020204020204" charset="-122"/>
                          <a:cs typeface="微软雅黑" panose="020B0503020204020204" charset="-122"/>
                        </a:rPr>
                        <a:t>小说以“赵一曼女士”为题,不同于以往烈士、同志、英雄等惯常用法,称谓的陌生化既表达了对主人公的尊敬之意,又引起了读者的注意。</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200400">
                <a:tc>
                  <a:txBody>
                    <a:bodyPr/>
                    <a:lstStyle/>
                    <a:p>
                      <a:pPr indent="0" algn="ctr" fontAlgn="auto">
                        <a:lnSpc>
                          <a:spcPct val="150000"/>
                        </a:lnSpc>
                        <a:buNone/>
                      </a:pPr>
                      <a:r>
                        <a:rPr sz="2800" b="0">
                          <a:latin typeface="微软雅黑" panose="020B0503020204020204" charset="-122"/>
                          <a:ea typeface="微软雅黑" panose="020B0503020204020204" charset="-122"/>
                          <a:cs typeface="微软雅黑" panose="020B0503020204020204" charset="-122"/>
                        </a:rPr>
                        <a:t>分析</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50000"/>
                        </a:lnSpc>
                        <a:buNone/>
                      </a:pPr>
                      <a:r>
                        <a:rPr sz="2800" b="0">
                          <a:latin typeface="微软雅黑" panose="020B0503020204020204" charset="-122"/>
                          <a:ea typeface="微软雅黑" panose="020B0503020204020204" charset="-122"/>
                          <a:cs typeface="微软雅黑" panose="020B0503020204020204" charset="-122"/>
                        </a:rPr>
                        <a:t>小说通过展示赵一曼女士生前若干事迹,塑造了一个坚韧不屈、智勇双全,既有“文人气质”、又有“军人的冷峻”的抗日民族英雄形象,表达了对赵一曼女士的崇敬和赞美之意。“女士”这个称谓让考生关注赵一曼的人物形象特点有“拔俗的文人气质”,不同于平时所见的军人形象。选项分析正确。</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5755" y="318770"/>
            <a:ext cx="11659235" cy="6554470"/>
          </a:xfrm>
          <a:prstGeom prst="rect">
            <a:avLst/>
          </a:prstGeom>
          <a:noFill/>
        </p:spPr>
        <p:txBody>
          <a:bodyPr wrap="square" rtlCol="0">
            <a:spAutoFit/>
          </a:bodyPr>
          <a:lstStyle/>
          <a:p>
            <a:pPr fontAlgn="auto">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rPr>
              <a:t>方法点拨</a:t>
            </a:r>
            <a:r>
              <a:rPr sz="2800" b="1">
                <a:latin typeface="微软雅黑" panose="020B0503020204020204" charset="-122"/>
                <a:ea typeface="微软雅黑" panose="020B0503020204020204" charset="-122"/>
                <a:cs typeface="微软雅黑" panose="020B0503020204020204" charset="-122"/>
              </a:rPr>
              <a:t>　　　</a:t>
            </a:r>
          </a:p>
          <a:p>
            <a:pPr algn="ctr" fontAlgn="auto">
              <a:lnSpc>
                <a:spcPct val="150000"/>
              </a:lnSpc>
            </a:pPr>
            <a:r>
              <a:rPr sz="2800" b="1">
                <a:latin typeface="微软雅黑" panose="020B0503020204020204" charset="-122"/>
                <a:ea typeface="微软雅黑" panose="020B0503020204020204" charset="-122"/>
                <a:cs typeface="微软雅黑" panose="020B0503020204020204" charset="-122"/>
              </a:rPr>
              <a:t>探究小说标题的注意要点</a:t>
            </a: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rPr>
              <a:t>1.理解标题意蕴关注三个要点。</a:t>
            </a:r>
            <a:r>
              <a:rPr sz="2800">
                <a:latin typeface="微软雅黑" panose="020B0503020204020204" charset="-122"/>
                <a:ea typeface="微软雅黑" panose="020B0503020204020204" charset="-122"/>
                <a:cs typeface="微软雅黑" panose="020B0503020204020204" charset="-122"/>
              </a:rPr>
              <a:t>①标题的表面含义以及所使用的表达技巧。②标题的深层含义,特别是象征义和比喻义等。③标题与人物、情节、主题等的关系。</a:t>
            </a: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rPr>
              <a:t>2.分析标题作用关注五个角度。</a:t>
            </a:r>
            <a:r>
              <a:rPr sz="2800">
                <a:latin typeface="微软雅黑" panose="020B0503020204020204" charset="-122"/>
                <a:ea typeface="微软雅黑" panose="020B0503020204020204" charset="-122"/>
                <a:cs typeface="微软雅黑" panose="020B0503020204020204" charset="-122"/>
              </a:rPr>
              <a:t>①环境角度:交代时间、地点等。创设故事背景,渲染环境氛围。②情节角度:设置悬念;贯串始终,是结构严谨的线索;推动(暗示)情节发展;衔接照应。③形象角度:突出人物的形象或性格。④主题角度:寄托情感、突出(揭示)主题,对主题的表现起到画龙点睛的作用。⑤读者角度:给读者带来思考,引起读者的阅读兴趣。</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48310" y="1077595"/>
            <a:ext cx="11227435" cy="267652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rPr>
              <a:t>转正,请他参与主持修复文澜阁《四库全书》的工作。老董摇摇头,说,不了。还是原来那样吧,挺好。</a:t>
            </a:r>
          </a:p>
          <a:p>
            <a:pPr algn="r" fontAlgn="auto">
              <a:lnSpc>
                <a:spcPct val="150000"/>
              </a:lnSpc>
            </a:pPr>
            <a:r>
              <a:rPr lang="zh-CN" altLang="en-US" sz="2800">
                <a:latin typeface="微软雅黑" panose="020B0503020204020204" charset="-122"/>
                <a:ea typeface="微软雅黑" panose="020B0503020204020204" charset="-122"/>
              </a:rPr>
              <a:t>(有删改)</a:t>
            </a:r>
          </a:p>
          <a:p>
            <a:pPr algn="l" fontAlgn="auto">
              <a:lnSpc>
                <a:spcPct val="150000"/>
              </a:lnSpc>
            </a:pPr>
            <a:endParaRPr lang="zh-CN" altLang="en-US" sz="2800" b="1">
              <a:solidFill>
                <a:srgbClr val="FF0000"/>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86080" y="2701925"/>
            <a:ext cx="5905500" cy="1322070"/>
          </a:xfrm>
          <a:prstGeom prst="rect">
            <a:avLst/>
          </a:prstGeom>
          <a:noFill/>
        </p:spPr>
        <p:txBody>
          <a:bodyPr wrap="square" rtlCol="0">
            <a:spAutoFit/>
          </a:bodyPr>
          <a:lstStyle/>
          <a:p>
            <a:pPr algn="ctr"/>
            <a:r>
              <a:rPr lang="zh-CN" altLang="en-US" sz="4000">
                <a:solidFill>
                  <a:schemeClr val="bg1"/>
                </a:solidFill>
                <a:latin typeface="+mj-ea"/>
                <a:ea typeface="+mj-ea"/>
                <a:cs typeface="+mj-ea"/>
              </a:rPr>
              <a:t>高分帮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 </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双一流</a:t>
            </a:r>
            <a:r>
              <a:rPr lang="en-US" altLang="zh-CN" sz="4000" dirty="0">
                <a:solidFill>
                  <a:schemeClr val="bg1"/>
                </a:solidFill>
                <a:latin typeface="+mj-ea"/>
                <a:ea typeface="+mj-ea"/>
                <a:cs typeface="+mj-ea"/>
                <a:sym typeface="+mn-ea"/>
              </a:rPr>
              <a:t>”</a:t>
            </a:r>
          </a:p>
          <a:p>
            <a:pPr algn="ctr"/>
            <a:r>
              <a:rPr lang="zh-CN" altLang="en-US" sz="4000" dirty="0">
                <a:solidFill>
                  <a:schemeClr val="bg1"/>
                </a:solidFill>
                <a:latin typeface="+mj-ea"/>
                <a:ea typeface="+mj-ea"/>
                <a:cs typeface="+mj-ea"/>
                <a:sym typeface="+mn-ea"/>
              </a:rPr>
              <a:t>名校冲刺</a:t>
            </a:r>
          </a:p>
        </p:txBody>
      </p:sp>
      <p:sp>
        <p:nvSpPr>
          <p:cNvPr id="2" name="文本框 1"/>
          <p:cNvSpPr txBox="1"/>
          <p:nvPr/>
        </p:nvSpPr>
        <p:spPr>
          <a:xfrm>
            <a:off x="-92710" y="1746250"/>
            <a:ext cx="6097270" cy="460375"/>
          </a:xfrm>
          <a:prstGeom prst="rect">
            <a:avLst/>
          </a:prstGeom>
          <a:noFill/>
        </p:spPr>
        <p:txBody>
          <a:bodyPr wrap="square" rtlCol="0">
            <a:spAutoFit/>
          </a:bodyPr>
          <a:lstStyle/>
          <a:p>
            <a:pPr algn="ctr"/>
            <a:r>
              <a:rPr lang="zh-CN" altLang="en-US" sz="2400" dirty="0">
                <a:solidFill>
                  <a:srgbClr val="DA251C"/>
                </a:solidFill>
                <a:latin typeface="微软雅黑" panose="020B0503020204020204" charset="-122"/>
                <a:ea typeface="微软雅黑" panose="020B0503020204020204" charset="-122"/>
                <a:sym typeface="+mn-ea"/>
              </a:rPr>
              <a:t>第1讲   小说阅读</a:t>
            </a:r>
            <a:endParaRPr lang="zh-CN" altLang="en-US" sz="24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20750" y="1105535"/>
            <a:ext cx="10429240" cy="332295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命题方向</a:t>
            </a:r>
            <a:r>
              <a:rPr lang="en-US" altLang="zh-CN" sz="2800" b="1">
                <a:latin typeface="微软雅黑" panose="020B0503020204020204" charset="-122"/>
                <a:ea typeface="微软雅黑" panose="020B0503020204020204" charset="-122"/>
                <a:cs typeface="微软雅黑" panose="020B0503020204020204" charset="-122"/>
              </a:rPr>
              <a:t>1   </a:t>
            </a:r>
            <a:r>
              <a:rPr sz="2800" b="1">
                <a:latin typeface="微软雅黑" panose="020B0503020204020204" charset="-122"/>
                <a:ea typeface="微软雅黑" panose="020B0503020204020204" charset="-122"/>
                <a:cs typeface="微软雅黑" panose="020B0503020204020204" charset="-122"/>
              </a:rPr>
              <a:t>解说写作理论在文本中的表现</a:t>
            </a:r>
          </a:p>
          <a:p>
            <a:pPr fontAlgn="auto">
              <a:lnSpc>
                <a:spcPct val="150000"/>
              </a:lnSpc>
            </a:pPr>
            <a:endParaRPr sz="2800" b="1">
              <a:latin typeface="微软雅黑" panose="020B0503020204020204" charset="-122"/>
              <a:ea typeface="微软雅黑" panose="020B0503020204020204" charset="-122"/>
              <a:cs typeface="微软雅黑" panose="020B0503020204020204" charset="-122"/>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rPr>
              <a:t>　　写作理论指作者在具体写作时遵从的规律或原理。高考语文试题会给出具体的写作理论,然后要求分析这种理论在文中的具体体现。</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86130" y="422910"/>
            <a:ext cx="10238105" cy="396938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1</a:t>
            </a:r>
            <a:r>
              <a:rPr sz="2800">
                <a:latin typeface="微软雅黑" panose="020B0503020204020204" charset="-122"/>
                <a:ea typeface="微软雅黑" panose="020B0503020204020204" charset="-122"/>
                <a:cs typeface="微软雅黑" panose="020B0503020204020204" charset="-122"/>
                <a:sym typeface="+mn-ea"/>
              </a:rPr>
              <a:t>[2020全国卷Ⅰ,9,6分]阅读下面的文字,完成题目。</a:t>
            </a:r>
            <a:endParaRPr sz="2800">
              <a:latin typeface="微软雅黑" panose="020B0503020204020204" charset="-122"/>
              <a:ea typeface="微软雅黑" panose="020B0503020204020204" charset="-122"/>
              <a:cs typeface="微软雅黑" panose="020B0503020204020204" charset="-122"/>
            </a:endParaRPr>
          </a:p>
          <a:p>
            <a:pPr algn="ct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阅读文本见</a:t>
            </a:r>
            <a:r>
              <a:rPr lang="zh-CN" sz="2800">
                <a:latin typeface="微软雅黑" panose="020B0503020204020204" charset="-122"/>
                <a:ea typeface="微软雅黑" panose="020B0503020204020204" charset="-122"/>
                <a:cs typeface="微软雅黑" panose="020B0503020204020204" charset="-122"/>
                <a:sym typeface="+mn-ea"/>
              </a:rPr>
              <a:t>【考点帮】</a:t>
            </a:r>
            <a:r>
              <a:rPr sz="2800">
                <a:latin typeface="微软雅黑" panose="020B0503020204020204" charset="-122"/>
                <a:ea typeface="微软雅黑" panose="020B0503020204020204" charset="-122"/>
                <a:cs typeface="微软雅黑" panose="020B0503020204020204" charset="-122"/>
                <a:sym typeface="+mn-ea"/>
              </a:rPr>
              <a:t>【</a:t>
            </a:r>
            <a:r>
              <a:rPr lang="zh-CN" sz="2800">
                <a:latin typeface="微软雅黑" panose="020B0503020204020204" charset="-122"/>
                <a:ea typeface="微软雅黑" panose="020B0503020204020204" charset="-122"/>
                <a:cs typeface="微软雅黑" panose="020B0503020204020204" charset="-122"/>
                <a:sym typeface="+mn-ea"/>
              </a:rPr>
              <a:t>典例</a:t>
            </a:r>
            <a:r>
              <a:rPr lang="en-US" altLang="zh-CN" sz="2800">
                <a:latin typeface="微软雅黑" panose="020B0503020204020204" charset="-122"/>
                <a:ea typeface="微软雅黑" panose="020B0503020204020204" charset="-122"/>
                <a:cs typeface="微软雅黑" panose="020B0503020204020204" charset="-122"/>
                <a:sym typeface="+mn-ea"/>
              </a:rPr>
              <a:t>2</a:t>
            </a:r>
            <a:r>
              <a:rPr sz="2800">
                <a:latin typeface="微软雅黑" panose="020B0503020204020204" charset="-122"/>
                <a:ea typeface="微软雅黑" panose="020B0503020204020204" charset="-122"/>
                <a:cs typeface="微软雅黑" panose="020B0503020204020204" charset="-122"/>
                <a:sym typeface="+mn-ea"/>
              </a:rPr>
              <a:t>】</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海明威的“冰山”理论将文学作品同冰山类比,他说:“冰山在海面移动很庄严宏伟,这是因为它只有八分之一露在水面上。”本小说正是只描写了这露出水面的八分之一。请据此简要说明本小说的情节安排及其效果。</a:t>
            </a:r>
          </a:p>
        </p:txBody>
      </p:sp>
      <p:cxnSp>
        <p:nvCxnSpPr>
          <p:cNvPr id="2" name="直接连接符 1"/>
          <p:cNvCxnSpPr/>
          <p:nvPr/>
        </p:nvCxnSpPr>
        <p:spPr>
          <a:xfrm flipV="1">
            <a:off x="786130" y="4881245"/>
            <a:ext cx="10266045" cy="26035"/>
          </a:xfrm>
          <a:prstGeom prst="line">
            <a:avLst/>
          </a:prstGeom>
        </p:spPr>
        <p:style>
          <a:lnRef idx="2">
            <a:schemeClr val="dk1"/>
          </a:lnRef>
          <a:fillRef idx="0">
            <a:schemeClr val="dk1"/>
          </a:fillRef>
          <a:effectRef idx="1">
            <a:schemeClr val="dk1"/>
          </a:effectRef>
          <a:fontRef idx="minor">
            <a:schemeClr val="tx1"/>
          </a:fontRef>
        </p:style>
      </p:cxnSp>
      <p:cxnSp>
        <p:nvCxnSpPr>
          <p:cNvPr id="5" name="直接连接符 4"/>
          <p:cNvCxnSpPr/>
          <p:nvPr/>
        </p:nvCxnSpPr>
        <p:spPr>
          <a:xfrm>
            <a:off x="758825" y="5695950"/>
            <a:ext cx="10273030" cy="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94995" y="635000"/>
            <a:ext cx="11389995" cy="5908040"/>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解析</a:t>
            </a:r>
            <a:r>
              <a:rPr lang="zh-CN" altLang="en-US" sz="2800" b="1">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本题考查考生赏析小说情节安排及其作用的能力,考查审美鉴赏与创造的学科素养。解答此题,首先要对题目中提及的“冰山”理论有大概了解,“冰山”理论主要是说我们能看到的只是表面很少的一部分,而更大一部分的内在却藏在更深层次,不为人所见。这篇小说的故事情节主要由尼克和乔治在越野滑雪过程中的行为和对话、客栈休息时的对话构成,这只是小说“露出水面的八分之一”;这篇小说没有提供任何故事背景,通过小说这些已有的情节安排,读者可以推测出其背后隐藏着更为丰富的内容,尤其是两人在滑雪之外的生活,比如乔治的上学情况,为什么再也没有滑雪机会等;这样的情节安排使小说能够给读者留下广阔的思考空间。</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4505" y="1105535"/>
            <a:ext cx="11500485" cy="2676525"/>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答案</a:t>
            </a:r>
            <a:r>
              <a:rPr lang="zh-CN" altLang="en-US" sz="2800" b="1">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①小说的情节是两人的越野滑雪及在小客栈的逗留,这只是小说“露出水面的八分之一”;②通过小说已有的情节安排,可以推测出其背后隐藏着更为丰富的内容,尤其是两人在滑雪之外的生活;③这种情节安排使小说大量留白,引人遐思。</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5755" y="318770"/>
            <a:ext cx="11493500" cy="7200900"/>
          </a:xfrm>
          <a:prstGeom prst="rect">
            <a:avLst/>
          </a:prstGeom>
          <a:noFill/>
        </p:spPr>
        <p:txBody>
          <a:bodyPr wrap="square" rtlCol="0">
            <a:spAutoFit/>
          </a:bodyPr>
          <a:lstStyle/>
          <a:p>
            <a:pPr fontAlgn="auto">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rPr>
              <a:t>难点指津</a:t>
            </a:r>
          </a:p>
          <a:p>
            <a:pPr fontAlgn="auto">
              <a:lnSpc>
                <a:spcPct val="150000"/>
              </a:lnSpc>
            </a:pPr>
            <a:endParaRPr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sz="2800" b="1">
                <a:latin typeface="微软雅黑" panose="020B0503020204020204" charset="-122"/>
                <a:ea typeface="微软雅黑" panose="020B0503020204020204" charset="-122"/>
                <a:cs typeface="微软雅黑" panose="020B0503020204020204" charset="-122"/>
              </a:rPr>
              <a:t>1.理解题干给出的理论。</a:t>
            </a:r>
            <a:r>
              <a:rPr sz="2800">
                <a:latin typeface="微软雅黑" panose="020B0503020204020204" charset="-122"/>
                <a:ea typeface="微软雅黑" panose="020B0503020204020204" charset="-122"/>
                <a:cs typeface="微软雅黑" panose="020B0503020204020204" charset="-122"/>
              </a:rPr>
              <a:t>“冰山”理论,是海明威在他的纪实性作品《死在午后》中提出的一种原则,他以“冰山”为喻说明作品写出来的是“八分之一”的内容,而寓于作品中的思想和情感是“八分之七”。后来,人们在欣赏文学作品时,就会思考“八分之七”是什么。考生即使没有读过这本书,但是联系人教版高中教材必修三第一单元第三课海明威的《老人与海(节选)》和人教版选修教材《外国小说欣赏》第一单元海明威的《桥边的老人》,就会对“冰山”理论的相关知识有所理解。题干要求分析这种写法的效果。</a:t>
            </a:r>
          </a:p>
          <a:p>
            <a:pPr fontAlgn="auto">
              <a:lnSpc>
                <a:spcPct val="150000"/>
              </a:lnSpc>
            </a:pPr>
            <a:endParaRPr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79780" y="1686560"/>
            <a:ext cx="10556240" cy="2030095"/>
          </a:xfrm>
          <a:prstGeom prst="rect">
            <a:avLst/>
          </a:prstGeom>
          <a:noFill/>
        </p:spPr>
        <p:txBody>
          <a:bodyPr wrap="square" rtlCol="0">
            <a:spAutoFit/>
          </a:bodyPr>
          <a:lstStyle/>
          <a:p>
            <a:pPr fontAlgn="auto">
              <a:lnSpc>
                <a:spcPct val="150000"/>
              </a:lnSpc>
            </a:pPr>
            <a:r>
              <a:rPr sz="2800" b="1">
                <a:latin typeface="微软雅黑" panose="020B0503020204020204" charset="-122"/>
                <a:ea typeface="微软雅黑" panose="020B0503020204020204" charset="-122"/>
                <a:cs typeface="微软雅黑" panose="020B0503020204020204" charset="-122"/>
              </a:rPr>
              <a:t>2.结合理论分析文本内容。</a:t>
            </a:r>
            <a:r>
              <a:rPr sz="2800">
                <a:latin typeface="微软雅黑" panose="020B0503020204020204" charset="-122"/>
                <a:ea typeface="微软雅黑" panose="020B0503020204020204" charset="-122"/>
                <a:cs typeface="微软雅黑" panose="020B0503020204020204" charset="-122"/>
              </a:rPr>
              <a:t>回答问题时,首先要认真把握“八分之一”和“八分之七”的内容,然后分析这些内容的重要作用,比如对人物的刻画、对情节的推进、对主题的展示以及给读者留下的思考等。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20750" y="1105535"/>
            <a:ext cx="10429240" cy="396938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命题方向</a:t>
            </a:r>
            <a:r>
              <a:rPr lang="en-US" altLang="zh-CN" sz="2800" b="1">
                <a:latin typeface="微软雅黑" panose="020B0503020204020204" charset="-122"/>
                <a:ea typeface="微软雅黑" panose="020B0503020204020204" charset="-122"/>
                <a:cs typeface="微软雅黑" panose="020B0503020204020204" charset="-122"/>
              </a:rPr>
              <a:t>2   </a:t>
            </a:r>
            <a:r>
              <a:rPr sz="2800" b="1">
                <a:latin typeface="微软雅黑" panose="020B0503020204020204" charset="-122"/>
                <a:ea typeface="微软雅黑" panose="020B0503020204020204" charset="-122"/>
                <a:cs typeface="微软雅黑" panose="020B0503020204020204" charset="-122"/>
              </a:rPr>
              <a:t>场景的作用</a:t>
            </a:r>
          </a:p>
          <a:p>
            <a:pPr fontAlgn="auto">
              <a:lnSpc>
                <a:spcPct val="150000"/>
              </a:lnSpc>
            </a:pPr>
            <a:endParaRPr sz="2800" b="1">
              <a:latin typeface="微软雅黑" panose="020B0503020204020204" charset="-122"/>
              <a:ea typeface="微软雅黑" panose="020B0503020204020204" charset="-122"/>
              <a:cs typeface="微软雅黑" panose="020B0503020204020204" charset="-122"/>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rPr>
              <a:t>　　场景是小说的最小构成因素,就是常说的“场面描写”。场景是以人物为中心的总体情况的描写,一般由人物、事件和环境组成,如舞会、晚餐、战斗等。它是某一段时间内社会生活的横截面,小说是由一个接一个这样的“面”组成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76300" y="1831975"/>
            <a:ext cx="10155555" cy="203009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2</a:t>
            </a:r>
            <a:r>
              <a:rPr sz="2800">
                <a:latin typeface="微软雅黑" panose="020B0503020204020204" charset="-122"/>
                <a:ea typeface="微软雅黑" panose="020B0503020204020204" charset="-122"/>
                <a:cs typeface="微软雅黑" panose="020B0503020204020204" charset="-122"/>
                <a:sym typeface="+mn-ea"/>
              </a:rPr>
              <a:t>风雪作为自然环境,对刻画人物起到一定的作用。看看课文对风雪有哪些描写,这些描写渲染了怎样的气氛,是如何推动情节发展的。(《林教头风雪山神庙》)</a:t>
            </a:r>
          </a:p>
        </p:txBody>
      </p:sp>
      <p:cxnSp>
        <p:nvCxnSpPr>
          <p:cNvPr id="2" name="直接连接符 1"/>
          <p:cNvCxnSpPr/>
          <p:nvPr/>
        </p:nvCxnSpPr>
        <p:spPr>
          <a:xfrm flipV="1">
            <a:off x="786130" y="4881245"/>
            <a:ext cx="10266045" cy="26035"/>
          </a:xfrm>
          <a:prstGeom prst="line">
            <a:avLst/>
          </a:prstGeom>
        </p:spPr>
        <p:style>
          <a:lnRef idx="2">
            <a:schemeClr val="dk1"/>
          </a:lnRef>
          <a:fillRef idx="0">
            <a:schemeClr val="dk1"/>
          </a:fillRef>
          <a:effectRef idx="1">
            <a:schemeClr val="dk1"/>
          </a:effectRef>
          <a:fontRef idx="minor">
            <a:schemeClr val="tx1"/>
          </a:fontRef>
        </p:style>
      </p:cxnSp>
      <p:cxnSp>
        <p:nvCxnSpPr>
          <p:cNvPr id="5" name="直接连接符 4"/>
          <p:cNvCxnSpPr/>
          <p:nvPr/>
        </p:nvCxnSpPr>
        <p:spPr>
          <a:xfrm>
            <a:off x="758825" y="5695950"/>
            <a:ext cx="10273030" cy="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0810" y="303530"/>
            <a:ext cx="11931650" cy="6554470"/>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解析</a:t>
            </a:r>
            <a:r>
              <a:rPr lang="zh-CN" altLang="en-US" sz="2800" b="1">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题目要求回答课文中有关风雪的描写的具体作用。回答这个问题,可以从气氛的营造、情节的推进以及主题的呈现等角度出发分析。</a:t>
            </a:r>
          </a:p>
          <a:p>
            <a:pPr fontAlgn="auto">
              <a:lnSpc>
                <a:spcPct val="150000"/>
              </a:lnSpc>
            </a:pPr>
            <a:endParaRPr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b="1">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①风雪为人物的活动渲染气氛。林冲刚到草料场,“却早纷纷扬扬卷下一天大雪来”,说明矛盾冲突正在酝酿;沽酒时,“那雪正下得紧了”,预示气氛趋于紧张;林冲夜宿山神庙时,那雪“越下得紧了”,烘托出高潮的来临。②为情节的发展提供一定的条件:正是因为风雪,林冲才想喝酒驱寒,才会在买酒的途中看到山神庙;草屋被风雪压塌,林冲才到山神庙夜宿,因此才和陆谦等人相遇,洞悉高俅对自己的迫害,最终奋起反抗。风雪可以说是推动故事发展的重要因素。</a:t>
            </a:r>
            <a:endParaRPr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57505" y="248285"/>
            <a:ext cx="11572240" cy="737235"/>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rPr>
              <a:t>结构导图</a:t>
            </a:r>
            <a:endParaRPr lang="zh-CN" altLang="en-US" sz="2800">
              <a:latin typeface="微软雅黑" panose="020B0503020204020204" charset="-122"/>
              <a:ea typeface="微软雅黑" panose="020B0503020204020204" charset="-122"/>
            </a:endParaRPr>
          </a:p>
        </p:txBody>
      </p:sp>
      <p:sp>
        <p:nvSpPr>
          <p:cNvPr id="2" name="文本框 1"/>
          <p:cNvSpPr txBox="1"/>
          <p:nvPr/>
        </p:nvSpPr>
        <p:spPr>
          <a:xfrm>
            <a:off x="2494280" y="1546225"/>
            <a:ext cx="9435465" cy="3969385"/>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(1—4</a:t>
            </a:r>
            <a:r>
              <a:rPr lang="zh-CN" altLang="en-US" sz="2800">
                <a:latin typeface="微软雅黑" panose="020B0503020204020204" charset="-122"/>
                <a:ea typeface="微软雅黑" panose="020B0503020204020204" charset="-122"/>
                <a:cs typeface="微软雅黑" panose="020B0503020204020204" charset="-122"/>
              </a:rPr>
              <a:t>）写小龙与</a:t>
            </a:r>
            <a:r>
              <a:rPr lang="en-US" altLang="zh-CN" sz="2800">
                <a:latin typeface="微软雅黑" panose="020B0503020204020204" charset="-122"/>
                <a:ea typeface="微软雅黑" panose="020B0503020204020204" charset="-122"/>
                <a:cs typeface="微软雅黑" panose="020B0503020204020204" charset="-122"/>
              </a:rPr>
              <a:t>“</a:t>
            </a:r>
            <a:r>
              <a:rPr lang="zh-CN" altLang="en-US" sz="2800">
                <a:latin typeface="微软雅黑" panose="020B0503020204020204" charset="-122"/>
                <a:ea typeface="微软雅黑" panose="020B0503020204020204" charset="-122"/>
                <a:cs typeface="微软雅黑" panose="020B0503020204020204" charset="-122"/>
              </a:rPr>
              <a:t>我</a:t>
            </a:r>
            <a:r>
              <a:rPr lang="en-US" altLang="zh-CN" sz="2800">
                <a:latin typeface="微软雅黑" panose="020B0503020204020204" charset="-122"/>
                <a:ea typeface="微软雅黑" panose="020B0503020204020204" charset="-122"/>
                <a:cs typeface="微软雅黑" panose="020B0503020204020204" charset="-122"/>
              </a:rPr>
              <a:t>”</a:t>
            </a:r>
            <a:r>
              <a:rPr lang="zh-CN" altLang="en-US" sz="2800">
                <a:latin typeface="微软雅黑" panose="020B0503020204020204" charset="-122"/>
                <a:ea typeface="微软雅黑" panose="020B0503020204020204" charset="-122"/>
                <a:cs typeface="微软雅黑" panose="020B0503020204020204" charset="-122"/>
              </a:rPr>
              <a:t>父亲毛羽通电话，讲老董叫板专家。</a:t>
            </a:r>
          </a:p>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(5—13</a:t>
            </a:r>
            <a:r>
              <a:rPr lang="zh-CN" altLang="en-US" sz="2800">
                <a:latin typeface="微软雅黑" panose="020B0503020204020204" charset="-122"/>
                <a:ea typeface="微软雅黑" panose="020B0503020204020204" charset="-122"/>
                <a:cs typeface="微软雅黑" panose="020B0503020204020204" charset="-122"/>
                <a:sym typeface="+mn-ea"/>
              </a:rPr>
              <a:t>）写为了一本书失去工作，老董也觉得</a:t>
            </a:r>
            <a:r>
              <a:rPr lang="en-US" altLang="zh-CN" sz="2800">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值得</a:t>
            </a:r>
            <a:r>
              <a:rPr lang="en-US" altLang="zh-CN" sz="2800">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以及老董为了染绢把家中的布料当试验品的事情。</a:t>
            </a:r>
          </a:p>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(14—5</a:t>
            </a:r>
            <a:r>
              <a:rPr lang="zh-CN" altLang="en-US" sz="2800">
                <a:latin typeface="微软雅黑" panose="020B0503020204020204" charset="-122"/>
                <a:ea typeface="微软雅黑" panose="020B0503020204020204" charset="-122"/>
                <a:cs typeface="微软雅黑" panose="020B0503020204020204" charset="-122"/>
                <a:sym typeface="+mn-ea"/>
              </a:rPr>
              <a:t>）写老董带</a:t>
            </a:r>
            <a:r>
              <a:rPr lang="en-US" altLang="zh-CN" sz="2800">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我</a:t>
            </a:r>
            <a:r>
              <a:rPr lang="en-US" altLang="zh-CN" sz="2800">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到东郊一处颓败的城墙处捡橡碗。</a:t>
            </a:r>
          </a:p>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(36—37</a:t>
            </a:r>
            <a:r>
              <a:rPr lang="zh-CN" altLang="en-US" sz="2800">
                <a:latin typeface="微软雅黑" panose="020B0503020204020204" charset="-122"/>
                <a:ea typeface="微软雅黑" panose="020B0503020204020204" charset="-122"/>
                <a:cs typeface="微软雅黑" panose="020B0503020204020204" charset="-122"/>
                <a:sym typeface="+mn-ea"/>
              </a:rPr>
              <a:t>）写老董通过煮橡碗染出蓝绢，完成修复工作，成了修书界的英雄。</a:t>
            </a:r>
            <a:endParaRPr lang="en-US" altLang="zh-CN" sz="2800">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356870" y="2886710"/>
            <a:ext cx="1449705" cy="138366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书匠</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（节选 </a:t>
            </a:r>
            <a:r>
              <a:rPr lang="en-US" altLang="zh-CN" sz="2800">
                <a:latin typeface="微软雅黑" panose="020B0503020204020204" charset="-122"/>
                <a:ea typeface="微软雅黑" panose="020B0503020204020204" charset="-122"/>
                <a:cs typeface="微软雅黑" panose="020B0503020204020204" charset="-122"/>
              </a:rPr>
              <a:t>)</a:t>
            </a:r>
          </a:p>
        </p:txBody>
      </p:sp>
      <p:sp>
        <p:nvSpPr>
          <p:cNvPr id="5" name="左大括号 4"/>
          <p:cNvSpPr/>
          <p:nvPr/>
        </p:nvSpPr>
        <p:spPr>
          <a:xfrm>
            <a:off x="2031365" y="1908175"/>
            <a:ext cx="421640" cy="3386455"/>
          </a:xfrm>
          <a:prstGeom prst="leftBrace">
            <a:avLst/>
          </a:prstGeom>
        </p:spPr>
        <p:style>
          <a:lnRef idx="2">
            <a:schemeClr val="dk1"/>
          </a:lnRef>
          <a:fillRef idx="0">
            <a:schemeClr val="dk1"/>
          </a:fillRef>
          <a:effectRef idx="1">
            <a:schemeClr val="dk1"/>
          </a:effectRef>
          <a:fontRef idx="minor">
            <a:schemeClr val="tx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7650" y="184785"/>
            <a:ext cx="11585575" cy="6554470"/>
          </a:xfrm>
          <a:prstGeom prst="rect">
            <a:avLst/>
          </a:prstGeom>
          <a:noFill/>
        </p:spPr>
        <p:txBody>
          <a:bodyPr wrap="square" rtlCol="0">
            <a:spAutoFit/>
          </a:bodyPr>
          <a:lstStyle/>
          <a:p>
            <a:pPr fontAlgn="auto">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sym typeface="+mn-ea"/>
              </a:rPr>
              <a:t>难点指津</a:t>
            </a: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高考对场景描写的考查一般是场景的具体作用,主要体现在人物刻画、情节推进、主题呈现等方面。</a:t>
            </a: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1.如果场景在小说开头,那么其功能是给全篇“定调”。</a:t>
            </a:r>
            <a:r>
              <a:rPr sz="2800">
                <a:latin typeface="微软雅黑" panose="020B0503020204020204" charset="-122"/>
                <a:ea typeface="微软雅黑" panose="020B0503020204020204" charset="-122"/>
                <a:cs typeface="微软雅黑" panose="020B0503020204020204" charset="-122"/>
                <a:sym typeface="+mn-ea"/>
              </a:rPr>
              <a:t>或者定下情感基调或者定下叙述基调,使得叙述更舒缓自然或顺理成章。</a:t>
            </a: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2.营造意境与渲染气氛,以感染读者。</a:t>
            </a: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3.如果场景出现在人物出场前,那么其功能便是导引人物出场。</a:t>
            </a:r>
            <a:r>
              <a:rPr sz="2800">
                <a:latin typeface="微软雅黑" panose="020B0503020204020204" charset="-122"/>
                <a:ea typeface="微软雅黑" panose="020B0503020204020204" charset="-122"/>
                <a:cs typeface="微软雅黑" panose="020B0503020204020204" charset="-122"/>
                <a:sym typeface="+mn-ea"/>
              </a:rPr>
              <a:t>如果置于小说的某个情节,其作用可能是展开情节或转换情节或推动情节发展。 </a:t>
            </a: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4.如果场景置于人物的描写之中,那么其功能是揭示人物的性格。</a:t>
            </a: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5.如果某个场景作为小说的主背景,那么其作用很可能是作为一种象征。</a:t>
            </a:r>
            <a:endParaRPr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5755" y="318770"/>
            <a:ext cx="11659235" cy="6554470"/>
          </a:xfrm>
          <a:prstGeom prst="rect">
            <a:avLst/>
          </a:prstGeom>
          <a:noFill/>
        </p:spPr>
        <p:txBody>
          <a:bodyPr wrap="square" rtlCol="0">
            <a:spAutoFit/>
          </a:bodyPr>
          <a:lstStyle/>
          <a:p>
            <a:pPr fontAlgn="auto">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rPr>
              <a:t>考情回顾</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1.[2020全国卷Ⅱ,8,6分]本文画线部分表达了老董怎样的心情?请结合本文简要分析。</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画线部分就是场景描写,要求分析这段场景描写表达了老董怎样的心情。</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2.[2019全国卷Ⅱ,8,6分]请以老舞蹈师形象为例,谈谈小说塑造人物形象时运用了哪些表现手法。</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答案中有“用典型化的场景烘托人物状态,如被人遗忘的苗圃,衬托了老舞蹈师失落的心态”的内容。</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3.[2019浙江,12,6分]分析本文叙述上的特征。</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答案中有“注重场景的细节描绘,细腻、生动、传神”的内容。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65430" y="607060"/>
            <a:ext cx="11793220" cy="526224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命题方向</a:t>
            </a:r>
            <a:r>
              <a:rPr lang="en-US" altLang="zh-CN" sz="2800" b="1">
                <a:latin typeface="微软雅黑" panose="020B0503020204020204" charset="-122"/>
                <a:ea typeface="微软雅黑" panose="020B0503020204020204" charset="-122"/>
                <a:cs typeface="微软雅黑" panose="020B0503020204020204" charset="-122"/>
              </a:rPr>
              <a:t>3   </a:t>
            </a:r>
            <a:r>
              <a:rPr sz="2800" b="1">
                <a:latin typeface="微软雅黑" panose="020B0503020204020204" charset="-122"/>
                <a:ea typeface="微软雅黑" panose="020B0503020204020204" charset="-122"/>
                <a:cs typeface="微软雅黑" panose="020B0503020204020204" charset="-122"/>
              </a:rPr>
              <a:t>小说的结构特征</a:t>
            </a:r>
          </a:p>
          <a:p>
            <a:pPr fontAlgn="auto">
              <a:lnSpc>
                <a:spcPct val="150000"/>
              </a:lnSpc>
            </a:pPr>
            <a:endParaRPr sz="2800" b="1">
              <a:latin typeface="微软雅黑" panose="020B0503020204020204" charset="-122"/>
              <a:ea typeface="微软雅黑" panose="020B0503020204020204" charset="-122"/>
              <a:cs typeface="微软雅黑" panose="020B0503020204020204" charset="-122"/>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rPr>
              <a:t>　　　小说的结构是指作者按照塑造形象和表现主题的要求,运用各种艺术表现手法,把一系列生活材料、人物、事件分轻重主次合理而匀称地加以组织和安排。结构通常与情节并称为情节结构,但事实上,结构并不等同于情节,结构大于情节,涵盖了小说中的情节与非情节因素。情节是结构的支撑力量,但结构可以不依赖情节,而通过人物性格、叙述方式等因素本身所具有的张力来支撑。</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0270" y="871220"/>
            <a:ext cx="10210165" cy="4615815"/>
          </a:xfrm>
          <a:prstGeom prst="rect">
            <a:avLst/>
          </a:prstGeom>
          <a:noFill/>
        </p:spPr>
        <p:txBody>
          <a:bodyPr wrap="square" rtlCol="0">
            <a:spAutoFit/>
          </a:bodyPr>
          <a:lstStyle/>
          <a:p>
            <a:pPr fontAlgn="auto">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rPr>
              <a:t>难点指津</a:t>
            </a:r>
            <a:endParaRPr sz="2800" b="1">
              <a:latin typeface="微软雅黑" panose="020B0503020204020204" charset="-122"/>
              <a:ea typeface="微软雅黑" panose="020B0503020204020204" charset="-122"/>
              <a:cs typeface="微软雅黑" panose="020B0503020204020204" charset="-122"/>
            </a:endParaRPr>
          </a:p>
          <a:p>
            <a:pPr fontAlgn="auto">
              <a:lnSpc>
                <a:spcPct val="150000"/>
              </a:lnSpc>
            </a:pPr>
            <a:r>
              <a:rPr sz="2800" b="1">
                <a:latin typeface="微软雅黑" panose="020B0503020204020204" charset="-122"/>
                <a:ea typeface="微软雅黑" panose="020B0503020204020204" charset="-122"/>
                <a:cs typeface="微软雅黑" panose="020B0503020204020204" charset="-122"/>
              </a:rPr>
              <a:t>　　</a:t>
            </a:r>
          </a:p>
          <a:p>
            <a:pPr fontAlgn="auto">
              <a:lnSpc>
                <a:spcPct val="150000"/>
              </a:lnSpc>
            </a:pPr>
            <a:r>
              <a:rPr sz="2800" b="1">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小说常见的结构形式有线状结构、网状结构、画面结构、象征结构、写实结构、散文结构。结构的任务除了对情节因素进行剪裁布局外,还要对非情节因素组织安排。小说的结构之妙,关键在于构思的精巧别致。巧妙的构思表现出新颖、独特、有悬念、有起伏、含蓄曲折等特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5755" y="318770"/>
            <a:ext cx="11659235" cy="6554470"/>
          </a:xfrm>
          <a:prstGeom prst="rect">
            <a:avLst/>
          </a:prstGeom>
          <a:noFill/>
        </p:spPr>
        <p:txBody>
          <a:bodyPr wrap="square" rtlCol="0">
            <a:spAutoFit/>
          </a:bodyPr>
          <a:lstStyle/>
          <a:p>
            <a:pPr fontAlgn="auto">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rPr>
              <a:t>考情回顾</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1.[2019全国卷Ⅱ,7(D)]小说注重从小事中感受大时代,虽然“我”与老舞蹈师夫妇的相遇相识十分平常,但偶尔提到的“国王路易十五时代”,却使寻常故事有了历史感。</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分析:从结构的角度分析,《小步舞》截取了生活的横断面来写时代变迁中的人物;老舞蹈师曾经有过辉煌,但时代变迁后,成为一个脱离大时代的小人物。文中的“历史感”指小说结构体现的历史特色。选项正确。</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2.[2018全国卷Ⅰ,4(D)]医院是“我”与赵一曼的连接点,小说由此切入主人公监禁期间鲜为人知的特殊生活经历,在跨越时空的精神对话中再现了赵一曼的英雄本色。</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25805" y="1328420"/>
            <a:ext cx="10527030" cy="332295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rPr>
              <a:t>分析:《赵一曼女士》选取的是生活横断面,叙述了抗战时期赵一曼女士的故事。而医院作为“我”了解赵一曼女士的场所以及赵一曼女士被俘后的生活场所,成为小说中的一个重要结构;“跨越时空”就是“我”在赵一曼女士曾经战斗过的地方更加深入地了解了赵一曼女士。选项正确。</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7325" y="777875"/>
            <a:ext cx="11830685" cy="461581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命题方向</a:t>
            </a:r>
            <a:r>
              <a:rPr lang="en-US" altLang="zh-CN" sz="2800" b="1">
                <a:latin typeface="微软雅黑" panose="020B0503020204020204" charset="-122"/>
                <a:ea typeface="微软雅黑" panose="020B0503020204020204" charset="-122"/>
                <a:cs typeface="微软雅黑" panose="020B0503020204020204" charset="-122"/>
              </a:rPr>
              <a:t>4   </a:t>
            </a:r>
            <a:r>
              <a:rPr sz="2800" b="1">
                <a:latin typeface="微软雅黑" panose="020B0503020204020204" charset="-122"/>
                <a:ea typeface="微软雅黑" panose="020B0503020204020204" charset="-122"/>
                <a:cs typeface="微软雅黑" panose="020B0503020204020204" charset="-122"/>
              </a:rPr>
              <a:t>小说的虚构</a:t>
            </a:r>
            <a:r>
              <a:rPr sz="2800">
                <a:latin typeface="微软雅黑" panose="020B0503020204020204" charset="-122"/>
                <a:ea typeface="微软雅黑" panose="020B0503020204020204" charset="-122"/>
                <a:cs typeface="微软雅黑" panose="020B0503020204020204" charset="-122"/>
              </a:rPr>
              <a:t>　　</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虚构,是作者在小说创作过程中,为了提炼生活、构造情节、塑造形象以实现创作意图而采取的艺术手段。在虚构中,作者往往借助已有的直接或间接的经验,运用丰富的想象,对人物、事件的不足之处进行合理的补充、重组和完善,从而创造出源于生活而又高于生活的典型情节和典型形象。高考主要考查小说的真实与虚构的关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9385" y="227330"/>
            <a:ext cx="11903710" cy="6554470"/>
          </a:xfrm>
          <a:prstGeom prst="rect">
            <a:avLst/>
          </a:prstGeom>
          <a:noFill/>
        </p:spPr>
        <p:txBody>
          <a:bodyPr wrap="square" rtlCol="0">
            <a:spAutoFit/>
          </a:bodyPr>
          <a:lstStyle/>
          <a:p>
            <a:pPr algn="l" fontAlgn="auto">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sym typeface="+mn-ea"/>
              </a:rPr>
              <a:t>难点指津</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小说描摹的真实源自幻想与虚构,它实际上所要阐述的并非是单个事实,而是来自心灵的一种实际存在。作为想象艺术,小说实质上就是通过作者的幻想来表现另一个相对不同于现实的虚构的、独立的世界。艺术真实并非是将生活的真实照搬下来,而是一种对社会生活的高度概括和感悟,是超越生活真实的,它需要深入挖掘社会生活背后的本真。很多小说都会运用隐喻、象征、夸张等表现手法来突出小说虚构的真实性。小说所虚构的东西需要有真实感,因此要和生活逻辑相符。</a:t>
            </a:r>
          </a:p>
          <a:p>
            <a:pPr algn="l" fontAlgn="auto">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sym typeface="+mn-ea"/>
              </a:rPr>
              <a:t>考情回顾</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[2018全国卷Ⅲ,6,6分]结合本文,谈谈科幻小说中“科学”与“幻想”的关系。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11810" y="387985"/>
            <a:ext cx="11256645" cy="737235"/>
          </a:xfrm>
          <a:prstGeom prst="rect">
            <a:avLst/>
          </a:prstGeom>
          <a:noFill/>
        </p:spPr>
        <p:txBody>
          <a:bodyPr wrap="square" rtlCol="0">
            <a:spAutoFit/>
          </a:bodyPr>
          <a:lstStyle/>
          <a:p>
            <a:pPr fontAlgn="auto">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sym typeface="+mn-ea"/>
              </a:rPr>
              <a:t>命题预测·探究核心素养新命题</a:t>
            </a:r>
          </a:p>
        </p:txBody>
      </p:sp>
      <p:graphicFrame>
        <p:nvGraphicFramePr>
          <p:cNvPr id="3" name="表格 2"/>
          <p:cNvGraphicFramePr/>
          <p:nvPr>
            <p:custDataLst>
              <p:tags r:id="rId1"/>
            </p:custDataLst>
          </p:nvPr>
        </p:nvGraphicFramePr>
        <p:xfrm>
          <a:off x="512445" y="1334770"/>
          <a:ext cx="11255375" cy="5330190"/>
        </p:xfrm>
        <a:graphic>
          <a:graphicData uri="http://schemas.openxmlformats.org/drawingml/2006/table">
            <a:tbl>
              <a:tblPr firstRow="1" bandRow="1">
                <a:tableStyleId>{5940675A-B579-460E-94D1-54222C63F5DA}</a:tableStyleId>
              </a:tblPr>
              <a:tblGrid>
                <a:gridCol w="4283075"/>
                <a:gridCol w="6972300"/>
              </a:tblGrid>
              <a:tr h="641985">
                <a:tc>
                  <a:txBody>
                    <a:bodyPr/>
                    <a:lstStyle/>
                    <a:p>
                      <a:pPr indent="0" algn="ctr" fontAlgn="auto">
                        <a:lnSpc>
                          <a:spcPct val="150000"/>
                        </a:lnSpc>
                        <a:buNone/>
                      </a:pPr>
                      <a:r>
                        <a:rPr sz="2800" b="1">
                          <a:solidFill>
                            <a:schemeClr val="tx1"/>
                          </a:solidFill>
                          <a:latin typeface="微软雅黑" panose="020B0503020204020204" charset="-122"/>
                          <a:ea typeface="微软雅黑" panose="020B0503020204020204" charset="-122"/>
                          <a:cs typeface="微软雅黑" panose="020B0503020204020204" charset="-122"/>
                        </a:rPr>
                        <a:t>预测角度</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sz="2800" b="1">
                          <a:solidFill>
                            <a:schemeClr val="tx1"/>
                          </a:solidFill>
                          <a:latin typeface="微软雅黑" panose="020B0503020204020204" charset="-122"/>
                          <a:ea typeface="微软雅黑" panose="020B0503020204020204" charset="-122"/>
                          <a:cs typeface="微软雅黑" panose="020B0503020204020204" charset="-122"/>
                        </a:rPr>
                        <a:t>预测依据</a:t>
                      </a: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641350">
                <a:tc>
                  <a:txBody>
                    <a:bodyPr/>
                    <a:lstStyle/>
                    <a:p>
                      <a:pPr indent="0" fontAlgn="auto">
                        <a:lnSpc>
                          <a:spcPct val="150000"/>
                        </a:lnSpc>
                        <a:buNone/>
                      </a:pPr>
                      <a:r>
                        <a:rPr sz="2800" b="0">
                          <a:solidFill>
                            <a:schemeClr val="tx1"/>
                          </a:solidFill>
                          <a:latin typeface="微软雅黑" panose="020B0503020204020204" charset="-122"/>
                          <a:ea typeface="微软雅黑" panose="020B0503020204020204" charset="-122"/>
                          <a:cs typeface="微软雅黑" panose="020B0503020204020204" charset="-122"/>
                        </a:rPr>
                        <a:t>1.叙述的写作手法和作用。</a:t>
                      </a:r>
                    </a:p>
                  </a:txBody>
                  <a:tcPr marL="25400" marR="2540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4">
                  <a:txBody>
                    <a:bodyPr/>
                    <a:lstStyle/>
                    <a:p>
                      <a:pPr indent="0" fontAlgn="auto">
                        <a:lnSpc>
                          <a:spcPct val="150000"/>
                        </a:lnSpc>
                        <a:buNone/>
                      </a:pPr>
                      <a:r>
                        <a:rPr sz="2800" b="0">
                          <a:solidFill>
                            <a:schemeClr val="tx1"/>
                          </a:solidFill>
                          <a:latin typeface="微软雅黑" panose="020B0503020204020204" charset="-122"/>
                          <a:ea typeface="微软雅黑" panose="020B0503020204020204" charset="-122"/>
                          <a:cs typeface="微软雅黑" panose="020B0503020204020204" charset="-122"/>
                        </a:rPr>
                        <a:t>考生鉴赏小说需要从八个角度进行,即叙述、场景、主题、人物、情节、结构、情感、虚构。近几年小说阅读考查的内容主要有主题、人物、情节、情感,而叙述、场景、结构、虚构考查较少,预计未来高考对小说的考查会侧重从叙述、场景、结构、虚构的角度设题,考生在备考时要注意储备相关知识</a:t>
                      </a:r>
                      <a:r>
                        <a:rPr lang="zh-CN" sz="2800" b="0">
                          <a:solidFill>
                            <a:schemeClr val="tx1"/>
                          </a:solidFill>
                          <a:latin typeface="微软雅黑" panose="020B0503020204020204" charset="-122"/>
                          <a:ea typeface="微软雅黑" panose="020B0503020204020204" charset="-122"/>
                          <a:cs typeface="微软雅黑" panose="020B0503020204020204" charset="-122"/>
                        </a:rPr>
                        <a:t>。</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41985">
                <a:tc>
                  <a:txBody>
                    <a:bodyPr/>
                    <a:lstStyle/>
                    <a:p>
                      <a:pPr indent="0" fontAlgn="auto">
                        <a:lnSpc>
                          <a:spcPct val="150000"/>
                        </a:lnSpc>
                        <a:buNone/>
                      </a:pPr>
                      <a:r>
                        <a:rPr sz="2800" b="0">
                          <a:solidFill>
                            <a:schemeClr val="tx1"/>
                          </a:solidFill>
                          <a:latin typeface="微软雅黑" panose="020B0503020204020204" charset="-122"/>
                          <a:ea typeface="微软雅黑" panose="020B0503020204020204" charset="-122"/>
                          <a:cs typeface="微软雅黑" panose="020B0503020204020204" charset="-122"/>
                        </a:rPr>
                        <a:t>2.场景的作用。</a:t>
                      </a:r>
                    </a:p>
                  </a:txBody>
                  <a:tcPr marL="25400" marR="2540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41985">
                <a:tc>
                  <a:txBody>
                    <a:bodyPr/>
                    <a:lstStyle/>
                    <a:p>
                      <a:pPr indent="0" fontAlgn="auto">
                        <a:lnSpc>
                          <a:spcPct val="150000"/>
                        </a:lnSpc>
                        <a:buNone/>
                      </a:pPr>
                      <a:r>
                        <a:rPr sz="2800" b="0">
                          <a:solidFill>
                            <a:schemeClr val="tx1"/>
                          </a:solidFill>
                          <a:latin typeface="微软雅黑" panose="020B0503020204020204" charset="-122"/>
                          <a:ea typeface="微软雅黑" panose="020B0503020204020204" charset="-122"/>
                          <a:cs typeface="微软雅黑" panose="020B0503020204020204" charset="-122"/>
                        </a:rPr>
                        <a:t>3.小说的虚构和真实的关系。</a:t>
                      </a:r>
                    </a:p>
                  </a:txBody>
                  <a:tcPr marL="25400" marR="2540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762885">
                <a:tc>
                  <a:txBody>
                    <a:bodyPr/>
                    <a:lstStyle/>
                    <a:p>
                      <a:pPr indent="0" fontAlgn="auto">
                        <a:lnSpc>
                          <a:spcPct val="150000"/>
                        </a:lnSpc>
                        <a:buNone/>
                      </a:pPr>
                      <a:r>
                        <a:rPr sz="2800" b="0">
                          <a:solidFill>
                            <a:schemeClr val="tx1"/>
                          </a:solidFill>
                          <a:latin typeface="微软雅黑" panose="020B0503020204020204" charset="-122"/>
                          <a:ea typeface="微软雅黑" panose="020B0503020204020204" charset="-122"/>
                          <a:cs typeface="微软雅黑" panose="020B0503020204020204" charset="-122"/>
                        </a:rPr>
                        <a:t>4.小说结构的具体作用等。</a:t>
                      </a:r>
                    </a:p>
                  </a:txBody>
                  <a:tcPr marL="25400" marR="2540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372870" y="3216275"/>
            <a:ext cx="9557385" cy="829310"/>
          </a:xfrm>
          <a:ln>
            <a:noFill/>
          </a:ln>
        </p:spPr>
        <p:txBody>
          <a:bodyPr wrap="square"/>
          <a:lstStyle/>
          <a:p>
            <a:r>
              <a:rPr lang="zh-CN" altLang="en-US" sz="5330" b="1" dirty="0" smtClean="0">
                <a:sym typeface="+mn-ea"/>
              </a:rPr>
              <a:t>第</a:t>
            </a:r>
            <a:r>
              <a:rPr lang="en-US" altLang="zh-CN" sz="5330" b="1" dirty="0" smtClean="0">
                <a:sym typeface="+mn-ea"/>
              </a:rPr>
              <a:t>2</a:t>
            </a:r>
            <a:r>
              <a:rPr lang="zh-CN" altLang="en-US" sz="5330" b="1" dirty="0" smtClean="0">
                <a:sym typeface="+mn-ea"/>
              </a:rPr>
              <a:t>讲    散文阅读</a:t>
            </a: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22580" y="331470"/>
            <a:ext cx="11607165" cy="5908040"/>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rPr>
              <a:t>阅读指导</a:t>
            </a:r>
          </a:p>
          <a:p>
            <a:pPr fontAlgn="auto">
              <a:lnSpc>
                <a:spcPct val="150000"/>
              </a:lnSpc>
            </a:pPr>
            <a:r>
              <a:rPr lang="zh-CN" altLang="en-US" sz="2800" b="1">
                <a:solidFill>
                  <a:schemeClr val="tx1"/>
                </a:solidFill>
                <a:latin typeface="微软雅黑" panose="020B0503020204020204" charset="-122"/>
                <a:ea typeface="微软雅黑" panose="020B0503020204020204" charset="-122"/>
              </a:rPr>
              <a:t>一看标题。</a:t>
            </a:r>
          </a:p>
          <a:p>
            <a:pPr fontAlgn="auto">
              <a:lnSpc>
                <a:spcPct val="150000"/>
              </a:lnSpc>
            </a:pPr>
            <a:r>
              <a:rPr lang="zh-CN" altLang="en-US" sz="2800">
                <a:solidFill>
                  <a:schemeClr val="tx1"/>
                </a:solidFill>
                <a:latin typeface="微软雅黑" panose="020B0503020204020204" charset="-122"/>
                <a:ea typeface="微软雅黑" panose="020B0503020204020204" charset="-122"/>
              </a:rPr>
              <a:t>      看标题要注重分析标题的表层含义和深层含义,即从字面意思和比喻、象征等角度来分析。“书匠”从字面意思看,指老董是个古籍修复师;但从“匠”的角度分析,“匠”除匠人之外,还指坚守和传承的精神品质,理解了这个层次的内容,文章的主旨会更容易得出。</a:t>
            </a:r>
          </a:p>
          <a:p>
            <a:pPr fontAlgn="auto">
              <a:lnSpc>
                <a:spcPct val="150000"/>
              </a:lnSpc>
            </a:pPr>
            <a:r>
              <a:rPr lang="zh-CN" altLang="en-US" sz="2800" b="1">
                <a:solidFill>
                  <a:schemeClr val="tx1"/>
                </a:solidFill>
                <a:latin typeface="微软雅黑" panose="020B0503020204020204" charset="-122"/>
                <a:ea typeface="微软雅黑" panose="020B0503020204020204" charset="-122"/>
              </a:rPr>
              <a:t>二看叙述</a:t>
            </a:r>
            <a:r>
              <a:rPr lang="zh-CN" altLang="en-US" sz="2800">
                <a:solidFill>
                  <a:schemeClr val="tx1"/>
                </a:solidFill>
                <a:latin typeface="微软雅黑" panose="020B0503020204020204" charset="-122"/>
                <a:ea typeface="微软雅黑" panose="020B0503020204020204" charset="-122"/>
              </a:rPr>
              <a:t>。</a:t>
            </a:r>
          </a:p>
          <a:p>
            <a:pPr fontAlgn="auto">
              <a:lnSpc>
                <a:spcPct val="150000"/>
              </a:lnSpc>
            </a:pPr>
            <a:r>
              <a:rPr lang="zh-CN" altLang="en-US" sz="2800">
                <a:solidFill>
                  <a:schemeClr val="tx1"/>
                </a:solidFill>
                <a:latin typeface="微软雅黑" panose="020B0503020204020204" charset="-122"/>
                <a:ea typeface="微软雅黑" panose="020B0503020204020204" charset="-122"/>
              </a:rPr>
              <a:t>      主要看叙述角度,即第一人称、第二人称、第三人称,分析这样叙述的好处。如本文中“我”是小说的讲述者,但也参与了故事的某些情节。</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 </a:t>
            </a:r>
            <a:r>
              <a:rPr lang="zh-CN" sz="3600" dirty="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考情解读</a:t>
            </a:r>
          </a:p>
        </p:txBody>
      </p:sp>
      <p:graphicFrame>
        <p:nvGraphicFramePr>
          <p:cNvPr id="2" name="表格 1"/>
          <p:cNvGraphicFramePr/>
          <p:nvPr>
            <p:custDataLst>
              <p:tags r:id="rId1"/>
            </p:custDataLst>
          </p:nvPr>
        </p:nvGraphicFramePr>
        <p:xfrm>
          <a:off x="285750" y="886460"/>
          <a:ext cx="11439525" cy="5810250"/>
        </p:xfrm>
        <a:graphic>
          <a:graphicData uri="http://schemas.openxmlformats.org/drawingml/2006/table">
            <a:tbl>
              <a:tblPr firstRow="1" bandRow="1">
                <a:tableStyleId>{5940675A-B579-460E-94D1-54222C63F5DA}</a:tableStyleId>
              </a:tblPr>
              <a:tblGrid>
                <a:gridCol w="2691130"/>
                <a:gridCol w="3096260"/>
                <a:gridCol w="2439035"/>
                <a:gridCol w="2023110"/>
                <a:gridCol w="1189990"/>
              </a:tblGrid>
              <a:tr h="307975">
                <a:tc rowSpan="2">
                  <a:txBody>
                    <a:bodyPr/>
                    <a:lstStyle/>
                    <a:p>
                      <a:pPr indent="0" algn="ctr">
                        <a:buNone/>
                      </a:pPr>
                      <a:r>
                        <a:rPr lang="zh-CN" altLang="en-US" sz="2000" b="1">
                          <a:solidFill>
                            <a:srgbClr val="000000"/>
                          </a:solidFill>
                          <a:latin typeface="微软雅黑" panose="020B0503020204020204" charset="-122"/>
                          <a:ea typeface="微软雅黑" panose="020B0503020204020204" charset="-122"/>
                          <a:cs typeface="NEU-BZ-S92" charset="0"/>
                          <a:sym typeface="+mn-ea"/>
                        </a:rPr>
                        <a:t>核心考点</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rowSpan="2">
                  <a:txBody>
                    <a:bodyPr/>
                    <a:lstStyle/>
                    <a:p>
                      <a:pPr indent="0" algn="ctr">
                        <a:buNone/>
                      </a:pPr>
                      <a:r>
                        <a:rPr lang="zh-CN" altLang="en-US" sz="2000" b="1">
                          <a:solidFill>
                            <a:srgbClr val="000000"/>
                          </a:solidFill>
                          <a:latin typeface="微软雅黑" panose="020B0503020204020204" charset="-122"/>
                          <a:ea typeface="微软雅黑" panose="020B0503020204020204" charset="-122"/>
                          <a:cs typeface="NEU-BZ-S92" charset="0"/>
                          <a:sym typeface="+mn-ea"/>
                        </a:rPr>
                        <a:t>考向</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gridSpan="2">
                  <a:txBody>
                    <a:bodyPr/>
                    <a:lstStyle/>
                    <a:p>
                      <a:pPr indent="0" algn="ctr">
                        <a:buNone/>
                      </a:pPr>
                      <a:r>
                        <a:rPr lang="zh-CN" altLang="en-US" sz="2000" b="1">
                          <a:solidFill>
                            <a:srgbClr val="000000"/>
                          </a:solidFill>
                          <a:latin typeface="微软雅黑" panose="020B0503020204020204" charset="-122"/>
                          <a:ea typeface="微软雅黑" panose="020B0503020204020204" charset="-122"/>
                          <a:cs typeface="微软雅黑" panose="020B0503020204020204" charset="-122"/>
                          <a:sym typeface="+mn-ea"/>
                        </a:rPr>
                        <a:t>考题取样</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h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gn="ctr">
                        <a:buNone/>
                      </a:pPr>
                      <a:r>
                        <a:rPr lang="zh-CN" altLang="en-US" sz="2000" b="1">
                          <a:solidFill>
                            <a:srgbClr val="000000"/>
                          </a:solidFill>
                          <a:latin typeface="微软雅黑" panose="020B0503020204020204" charset="-122"/>
                          <a:ea typeface="微软雅黑" panose="020B0503020204020204" charset="-122"/>
                          <a:cs typeface="NEU-BZ-S92" charset="0"/>
                          <a:sym typeface="+mn-ea"/>
                        </a:rPr>
                        <a:t>题型</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307340">
                <a:tc vMerge="1">
                  <a:txBody>
                    <a:bodyPr/>
                    <a:lstStyle/>
                    <a:p>
                      <a:endParaRPr lang="zh-CN"/>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zh-CN" altLang="en-US" sz="2000" b="1">
                          <a:solidFill>
                            <a:srgbClr val="000000"/>
                          </a:solidFill>
                          <a:latin typeface="微软雅黑" panose="020B0503020204020204" charset="-122"/>
                          <a:ea typeface="微软雅黑" panose="020B0503020204020204" charset="-122"/>
                          <a:cs typeface="微软雅黑" panose="020B0503020204020204" charset="-122"/>
                          <a:sym typeface="+mn-ea"/>
                        </a:rPr>
                        <a:t>统一命题</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a:buNone/>
                      </a:pPr>
                      <a:r>
                        <a:rPr lang="zh-CN" altLang="en-US" sz="2000" b="1">
                          <a:solidFill>
                            <a:srgbClr val="000000"/>
                          </a:solidFill>
                          <a:latin typeface="微软雅黑" panose="020B0503020204020204" charset="-122"/>
                          <a:ea typeface="微软雅黑" panose="020B0503020204020204" charset="-122"/>
                          <a:cs typeface="微软雅黑" panose="020B0503020204020204" charset="-122"/>
                          <a:sym typeface="+mn-ea"/>
                        </a:rPr>
                        <a:t>自主命题</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01650">
                <a:tc rowSpan="3">
                  <a:txBody>
                    <a:bodyPr/>
                    <a:lstStyle/>
                    <a:p>
                      <a:pPr indent="0" fontAlgn="auto">
                        <a:lnSpc>
                          <a:spcPct val="150000"/>
                        </a:lnSpc>
                        <a:buNone/>
                      </a:pPr>
                      <a:endParaRPr lang="en-US" sz="2000" b="0">
                        <a:solidFill>
                          <a:srgbClr val="000000"/>
                        </a:solidFill>
                        <a:latin typeface="微软雅黑" panose="020B0503020204020204" charset="-122"/>
                        <a:ea typeface="微软雅黑" panose="020B0503020204020204" charset="-122"/>
                        <a:cs typeface="NEU-BZ-S92" charset="0"/>
                      </a:endParaRPr>
                    </a:p>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分析概括散文的结构</a:t>
                      </a:r>
                      <a:r>
                        <a:rPr lang="en-US" altLang="zh-CN" sz="2000" b="0">
                          <a:solidFill>
                            <a:srgbClr val="000000"/>
                          </a:solidFill>
                          <a:latin typeface="微软雅黑" panose="020B0503020204020204" charset="-122"/>
                          <a:ea typeface="微软雅黑" panose="020B0503020204020204" charset="-122"/>
                        </a:rPr>
                        <a:t> </a:t>
                      </a:r>
                    </a:p>
                    <a:p>
                      <a:pPr indent="0" fontAlgn="auto">
                        <a:lnSpc>
                          <a:spcPct val="150000"/>
                        </a:lnSpc>
                        <a:buNone/>
                      </a:pPr>
                      <a:r>
                        <a:rPr lang="en-US" altLang="zh-CN" sz="2000" b="0">
                          <a:solidFill>
                            <a:srgbClr val="000000"/>
                          </a:solidFill>
                          <a:latin typeface="微软雅黑" panose="020B0503020204020204" charset="-122"/>
                          <a:ea typeface="微软雅黑" panose="020B0503020204020204" charset="-122"/>
                        </a:rPr>
                        <a:t> </a:t>
                      </a:r>
                      <a:endParaRPr lang="en-US" sz="20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分析行文思路</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2020全国卷Ⅲ,8</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2018浙江,12</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问答题 </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23290">
                <a:tc vMerge="1">
                  <a:txBody>
                    <a:bodyPr/>
                    <a:lstStyle/>
                    <a:p>
                      <a:endParaRPr lang="zh-CN"/>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分析线索及作用</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2020山东,9</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2019天津,16(A)</a:t>
                      </a:r>
                    </a:p>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2015江苏,14</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选择题</a:t>
                      </a:r>
                    </a:p>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问答题</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22655">
                <a:tc vMerge="1">
                  <a:txBody>
                    <a:bodyPr/>
                    <a:lstStyle/>
                    <a:p>
                      <a:endParaRPr lang="zh-CN"/>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分析句段的作用</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2017全国卷Ⅱ,4(D)</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2018北京,20</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问答题</a:t>
                      </a:r>
                    </a:p>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选择题</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00380">
                <a:tc>
                  <a:txBody>
                    <a:bodyPr/>
                    <a:lstStyle/>
                    <a:p>
                      <a:pPr indent="0" fontAlgn="auto">
                        <a:lnSpc>
                          <a:spcPct val="150000"/>
                        </a:lnSpc>
                        <a:buNone/>
                      </a:pPr>
                      <a:r>
                        <a:rPr lang="en-US" altLang="en-US" sz="2000" b="0">
                          <a:solidFill>
                            <a:srgbClr val="000000"/>
                          </a:solidFill>
                          <a:latin typeface="微软雅黑" panose="020B0503020204020204" charset="-122"/>
                          <a:ea typeface="微软雅黑" panose="020B0503020204020204" charset="-122"/>
                          <a:cs typeface="NEU-BZ-S92" charset="0"/>
                        </a:rPr>
                        <a:t>概括散文的内容要点</a:t>
                      </a: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fontAlgn="auto">
                        <a:lnSpc>
                          <a:spcPct val="150000"/>
                        </a:lnSpc>
                        <a:buNone/>
                      </a:pPr>
                      <a:r>
                        <a:rPr lang="en-US" altLang="en-US" sz="2000" b="0">
                          <a:solidFill>
                            <a:srgbClr val="000000"/>
                          </a:solidFill>
                          <a:latin typeface="微软雅黑" panose="020B0503020204020204" charset="-122"/>
                          <a:ea typeface="微软雅黑" panose="020B0503020204020204" charset="-122"/>
                          <a:cs typeface="NEU-BZ-S92" charset="0"/>
                        </a:rPr>
                        <a:t> </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altLang="en-US" sz="2000" b="0">
                          <a:solidFill>
                            <a:srgbClr val="000000"/>
                          </a:solidFill>
                          <a:latin typeface="微软雅黑" panose="020B0503020204020204" charset="-122"/>
                          <a:ea typeface="微软雅黑" panose="020B0503020204020204" charset="-122"/>
                          <a:cs typeface="微软雅黑" panose="020B0503020204020204" charset="-122"/>
                        </a:rPr>
                        <a:t> </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altLang="en-US" sz="2000" b="0">
                          <a:solidFill>
                            <a:srgbClr val="000000"/>
                          </a:solidFill>
                          <a:latin typeface="微软雅黑" panose="020B0503020204020204" charset="-122"/>
                          <a:ea typeface="微软雅黑" panose="020B0503020204020204" charset="-122"/>
                          <a:cs typeface="微软雅黑" panose="020B0503020204020204" charset="-122"/>
                        </a:rPr>
                        <a:t>2018天津,18</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altLang="en-US" sz="2000" b="0">
                          <a:solidFill>
                            <a:srgbClr val="000000"/>
                          </a:solidFill>
                          <a:latin typeface="微软雅黑" panose="020B0503020204020204" charset="-122"/>
                          <a:ea typeface="微软雅黑" panose="020B0503020204020204" charset="-122"/>
                          <a:cs typeface="微软雅黑" panose="020B0503020204020204" charset="-122"/>
                        </a:rPr>
                        <a:t>问答题</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16915">
                <a:tc rowSpan="3">
                  <a:txBody>
                    <a:bodyPr/>
                    <a:lstStyle/>
                    <a:p>
                      <a:pPr indent="0" fontAlgn="auto">
                        <a:lnSpc>
                          <a:spcPct val="150000"/>
                        </a:lnSpc>
                        <a:buNone/>
                      </a:pPr>
                      <a:r>
                        <a:rPr lang="en-US" altLang="en-US" sz="2000" b="0">
                          <a:solidFill>
                            <a:srgbClr val="000000"/>
                          </a:solidFill>
                          <a:latin typeface="微软雅黑" panose="020B0503020204020204" charset="-122"/>
                          <a:ea typeface="微软雅黑" panose="020B0503020204020204" charset="-122"/>
                          <a:cs typeface="NEU-BZ-S92" charset="0"/>
                        </a:rPr>
                        <a:t>分析鉴赏散文的语言</a:t>
                      </a: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fontAlgn="auto">
                        <a:lnSpc>
                          <a:spcPct val="150000"/>
                        </a:lnSpc>
                        <a:buNone/>
                      </a:pPr>
                      <a:r>
                        <a:rPr lang="en-US" altLang="en-US" sz="2000" b="0">
                          <a:solidFill>
                            <a:srgbClr val="000000"/>
                          </a:solidFill>
                          <a:latin typeface="微软雅黑" panose="020B0503020204020204" charset="-122"/>
                          <a:ea typeface="微软雅黑" panose="020B0503020204020204" charset="-122"/>
                          <a:cs typeface="NEU-BZ-S92" charset="0"/>
                        </a:rPr>
                        <a:t>理解文中重要词语的含义</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altLang="en-US" sz="2000" b="0">
                          <a:solidFill>
                            <a:srgbClr val="000000"/>
                          </a:solidFill>
                          <a:latin typeface="微软雅黑" panose="020B0503020204020204" charset="-122"/>
                          <a:ea typeface="微软雅黑" panose="020B0503020204020204" charset="-122"/>
                          <a:cs typeface="微软雅黑" panose="020B0503020204020204" charset="-122"/>
                        </a:rPr>
                        <a:t>2017全国卷Ⅱ,5</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altLang="en-US" sz="2000" b="0">
                          <a:solidFill>
                            <a:srgbClr val="000000"/>
                          </a:solidFill>
                          <a:latin typeface="微软雅黑" panose="020B0503020204020204" charset="-122"/>
                          <a:ea typeface="微软雅黑" panose="020B0503020204020204" charset="-122"/>
                          <a:cs typeface="微软雅黑" panose="020B0503020204020204" charset="-122"/>
                        </a:rPr>
                        <a:t>问答题</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06755">
                <a:tc vMerge="1">
                  <a:txBody>
                    <a:bodyPr/>
                    <a:lstStyle/>
                    <a:p>
                      <a:endParaRPr lang="zh-CN"/>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fontAlgn="auto">
                        <a:lnSpc>
                          <a:spcPct val="150000"/>
                        </a:lnSpc>
                        <a:buNone/>
                      </a:pPr>
                      <a:r>
                        <a:rPr lang="en-US" altLang="en-US" sz="2000" b="0">
                          <a:solidFill>
                            <a:srgbClr val="000000"/>
                          </a:solidFill>
                          <a:latin typeface="微软雅黑" panose="020B0503020204020204" charset="-122"/>
                          <a:ea typeface="微软雅黑" panose="020B0503020204020204" charset="-122"/>
                          <a:cs typeface="NEU-BZ-S92" charset="0"/>
                        </a:rPr>
                        <a:t>理解文中重要句子的含意</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altLang="en-US" sz="2000" b="0">
                          <a:solidFill>
                            <a:srgbClr val="000000"/>
                          </a:solidFill>
                          <a:latin typeface="微软雅黑" panose="020B0503020204020204" charset="-122"/>
                          <a:ea typeface="微软雅黑" panose="020B0503020204020204" charset="-122"/>
                          <a:cs typeface="微软雅黑" panose="020B0503020204020204" charset="-122"/>
                        </a:rPr>
                        <a:t>2017全国卷Ⅲ,5</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altLang="en-US" sz="2000" b="0">
                          <a:solidFill>
                            <a:srgbClr val="000000"/>
                          </a:solidFill>
                          <a:latin typeface="微软雅黑" panose="020B0503020204020204" charset="-122"/>
                          <a:ea typeface="微软雅黑" panose="020B0503020204020204" charset="-122"/>
                          <a:cs typeface="微软雅黑" panose="020B0503020204020204" charset="-122"/>
                        </a:rPr>
                        <a:t>问答题</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23290">
                <a:tc vMerge="1">
                  <a:txBody>
                    <a:bodyPr/>
                    <a:lstStyle/>
                    <a:p>
                      <a:endParaRPr lang="zh-CN"/>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fontAlgn="auto">
                        <a:lnSpc>
                          <a:spcPct val="150000"/>
                        </a:lnSpc>
                        <a:buNone/>
                      </a:pPr>
                      <a:r>
                        <a:rPr lang="en-US" altLang="en-US" sz="2000" b="0">
                          <a:solidFill>
                            <a:srgbClr val="000000"/>
                          </a:solidFill>
                          <a:latin typeface="微软雅黑" panose="020B0503020204020204" charset="-122"/>
                          <a:ea typeface="微软雅黑" panose="020B0503020204020204" charset="-122"/>
                          <a:cs typeface="NEU-BZ-S92" charset="0"/>
                        </a:rPr>
                        <a:t>鉴赏散文的语言特色或风格</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altLang="en-US" sz="2000" b="0">
                          <a:solidFill>
                            <a:srgbClr val="000000"/>
                          </a:solidFill>
                          <a:latin typeface="微软雅黑" panose="020B0503020204020204" charset="-122"/>
                          <a:ea typeface="微软雅黑" panose="020B0503020204020204" charset="-122"/>
                          <a:cs typeface="微软雅黑" panose="020B0503020204020204" charset="-122"/>
                        </a:rPr>
                        <a:t>2017全国卷Ⅲ,6</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altLang="en-US" sz="2000" b="0">
                          <a:solidFill>
                            <a:srgbClr val="000000"/>
                          </a:solidFill>
                          <a:latin typeface="微软雅黑" panose="020B0503020204020204" charset="-122"/>
                          <a:ea typeface="微软雅黑" panose="020B0503020204020204" charset="-122"/>
                          <a:cs typeface="微软雅黑" panose="020B0503020204020204" charset="-122"/>
                        </a:rPr>
                        <a:t>2020天津,17</a:t>
                      </a:r>
                    </a:p>
                    <a:p>
                      <a:pPr indent="0" algn="ctr" fontAlgn="auto">
                        <a:lnSpc>
                          <a:spcPct val="150000"/>
                        </a:lnSpc>
                        <a:buNone/>
                      </a:pPr>
                      <a:r>
                        <a:rPr lang="en-US" altLang="en-US" sz="2000" b="0">
                          <a:solidFill>
                            <a:srgbClr val="000000"/>
                          </a:solidFill>
                          <a:latin typeface="微软雅黑" panose="020B0503020204020204" charset="-122"/>
                          <a:ea typeface="微软雅黑" panose="020B0503020204020204" charset="-122"/>
                          <a:cs typeface="微软雅黑" panose="020B0503020204020204" charset="-122"/>
                        </a:rPr>
                        <a:t>2018浙江,10</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altLang="en-US" sz="2000" b="0">
                          <a:solidFill>
                            <a:srgbClr val="000000"/>
                          </a:solidFill>
                          <a:latin typeface="微软雅黑" panose="020B0503020204020204" charset="-122"/>
                          <a:ea typeface="微软雅黑" panose="020B0503020204020204" charset="-122"/>
                          <a:cs typeface="微软雅黑" panose="020B0503020204020204" charset="-122"/>
                        </a:rPr>
                        <a:t>问答题</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 </a:t>
            </a:r>
            <a:r>
              <a:rPr lang="zh-CN" sz="3600" dirty="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考情解读</a:t>
            </a:r>
          </a:p>
        </p:txBody>
      </p:sp>
      <p:sp>
        <p:nvSpPr>
          <p:cNvPr id="3" name="文本框 2"/>
          <p:cNvSpPr txBox="1"/>
          <p:nvPr/>
        </p:nvSpPr>
        <p:spPr>
          <a:xfrm>
            <a:off x="1046480" y="566420"/>
            <a:ext cx="10655300" cy="398780"/>
          </a:xfrm>
          <a:prstGeom prst="rect">
            <a:avLst/>
          </a:prstGeom>
          <a:noFill/>
        </p:spPr>
        <p:txBody>
          <a:bodyPr wrap="square" rtlCol="0" anchor="t">
            <a:spAutoFit/>
          </a:bodyPr>
          <a:lstStyle/>
          <a:p>
            <a:pPr algn="r"/>
            <a:r>
              <a:rPr lang="zh-CN" altLang="en-US" sz="2000">
                <a:latin typeface="微软雅黑" panose="020B0503020204020204" charset="-122"/>
                <a:ea typeface="微软雅黑" panose="020B0503020204020204" charset="-122"/>
                <a:sym typeface="+mn-ea"/>
              </a:rPr>
              <a:t>续表</a:t>
            </a:r>
          </a:p>
        </p:txBody>
      </p:sp>
      <p:graphicFrame>
        <p:nvGraphicFramePr>
          <p:cNvPr id="2" name="表格 1"/>
          <p:cNvGraphicFramePr/>
          <p:nvPr>
            <p:custDataLst>
              <p:tags r:id="rId1"/>
            </p:custDataLst>
          </p:nvPr>
        </p:nvGraphicFramePr>
        <p:xfrm>
          <a:off x="173990" y="944880"/>
          <a:ext cx="11788775" cy="5670550"/>
        </p:xfrm>
        <a:graphic>
          <a:graphicData uri="http://schemas.openxmlformats.org/drawingml/2006/table">
            <a:tbl>
              <a:tblPr firstRow="1" bandRow="1">
                <a:tableStyleId>{5940675A-B579-460E-94D1-54222C63F5DA}</a:tableStyleId>
              </a:tblPr>
              <a:tblGrid>
                <a:gridCol w="2435225"/>
                <a:gridCol w="3378200"/>
                <a:gridCol w="2335530"/>
                <a:gridCol w="2226310"/>
                <a:gridCol w="1413510"/>
              </a:tblGrid>
              <a:tr h="304800">
                <a:tc rowSpan="2">
                  <a:txBody>
                    <a:bodyPr/>
                    <a:lstStyle/>
                    <a:p>
                      <a:pPr indent="0" algn="ctr">
                        <a:buNone/>
                      </a:pPr>
                      <a:r>
                        <a:rPr lang="zh-CN" altLang="en-US" sz="2000" b="1">
                          <a:solidFill>
                            <a:srgbClr val="000000"/>
                          </a:solidFill>
                          <a:latin typeface="微软雅黑" panose="020B0503020204020204" charset="-122"/>
                          <a:ea typeface="微软雅黑" panose="020B0503020204020204" charset="-122"/>
                          <a:cs typeface="NEU-BZ-S92" charset="0"/>
                          <a:sym typeface="+mn-ea"/>
                        </a:rPr>
                        <a:t>核心考点</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rowSpan="2">
                  <a:txBody>
                    <a:bodyPr/>
                    <a:lstStyle/>
                    <a:p>
                      <a:pPr indent="0" algn="ctr">
                        <a:buNone/>
                      </a:pPr>
                      <a:r>
                        <a:rPr lang="zh-CN" altLang="en-US" sz="2000" b="1">
                          <a:solidFill>
                            <a:srgbClr val="000000"/>
                          </a:solidFill>
                          <a:latin typeface="微软雅黑" panose="020B0503020204020204" charset="-122"/>
                          <a:ea typeface="微软雅黑" panose="020B0503020204020204" charset="-122"/>
                          <a:cs typeface="NEU-BZ-S92" charset="0"/>
                          <a:sym typeface="+mn-ea"/>
                        </a:rPr>
                        <a:t>考向</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gridSpan="2">
                  <a:txBody>
                    <a:bodyPr/>
                    <a:lstStyle/>
                    <a:p>
                      <a:pPr indent="0" algn="ctr">
                        <a:buNone/>
                      </a:pPr>
                      <a:r>
                        <a:rPr lang="zh-CN" altLang="en-US" sz="2000" b="1">
                          <a:solidFill>
                            <a:srgbClr val="000000"/>
                          </a:solidFill>
                          <a:latin typeface="微软雅黑" panose="020B0503020204020204" charset="-122"/>
                          <a:ea typeface="微软雅黑" panose="020B0503020204020204" charset="-122"/>
                          <a:cs typeface="微软雅黑" panose="020B0503020204020204" charset="-122"/>
                          <a:sym typeface="+mn-ea"/>
                        </a:rPr>
                        <a:t>考题取样</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h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gn="ctr">
                        <a:buNone/>
                      </a:pPr>
                      <a:r>
                        <a:rPr lang="zh-CN" altLang="en-US" sz="2000" b="1">
                          <a:solidFill>
                            <a:srgbClr val="000000"/>
                          </a:solidFill>
                          <a:latin typeface="微软雅黑" panose="020B0503020204020204" charset="-122"/>
                          <a:ea typeface="微软雅黑" panose="020B0503020204020204" charset="-122"/>
                          <a:cs typeface="NEU-BZ-S92" charset="0"/>
                          <a:sym typeface="+mn-ea"/>
                        </a:rPr>
                        <a:t>题型</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336550">
                <a:tc vMerge="1">
                  <a:txBody>
                    <a:bodyPr/>
                    <a:lstStyle/>
                    <a:p>
                      <a:endParaRPr lang="zh-CN"/>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zh-CN" altLang="en-US" sz="2000" b="1">
                          <a:solidFill>
                            <a:srgbClr val="000000"/>
                          </a:solidFill>
                          <a:latin typeface="微软雅黑" panose="020B0503020204020204" charset="-122"/>
                          <a:ea typeface="微软雅黑" panose="020B0503020204020204" charset="-122"/>
                          <a:cs typeface="微软雅黑" panose="020B0503020204020204" charset="-122"/>
                          <a:sym typeface="+mn-ea"/>
                        </a:rPr>
                        <a:t>统一命题</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a:buNone/>
                      </a:pPr>
                      <a:r>
                        <a:rPr lang="zh-CN" altLang="en-US" sz="2000" b="1">
                          <a:solidFill>
                            <a:srgbClr val="000000"/>
                          </a:solidFill>
                          <a:latin typeface="微软雅黑" panose="020B0503020204020204" charset="-122"/>
                          <a:ea typeface="微软雅黑" panose="020B0503020204020204" charset="-122"/>
                          <a:cs typeface="微软雅黑" panose="020B0503020204020204" charset="-122"/>
                          <a:sym typeface="+mn-ea"/>
                        </a:rPr>
                        <a:t>自主命题</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91820">
                <a:tc rowSpan="2">
                  <a:txBody>
                    <a:bodyPr/>
                    <a:lstStyle/>
                    <a:p>
                      <a:pPr indent="0" fontAlgn="auto">
                        <a:lnSpc>
                          <a:spcPct val="150000"/>
                        </a:lnSpc>
                        <a:buNone/>
                      </a:pPr>
                      <a:endParaRPr lang="en-US" sz="2000" b="0">
                        <a:solidFill>
                          <a:srgbClr val="000000"/>
                        </a:solidFill>
                        <a:latin typeface="微软雅黑" panose="020B0503020204020204" charset="-122"/>
                        <a:ea typeface="微软雅黑" panose="020B0503020204020204" charset="-122"/>
                        <a:cs typeface="NEU-BZ-S92" charset="0"/>
                      </a:endParaRPr>
                    </a:p>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分析鉴赏散文的形象</a:t>
                      </a:r>
                    </a:p>
                    <a:p>
                      <a:pPr indent="0" fontAlgn="auto">
                        <a:lnSpc>
                          <a:spcPct val="150000"/>
                        </a:lnSpc>
                        <a:buNone/>
                      </a:pPr>
                      <a:r>
                        <a:rPr lang="en-US" altLang="zh-CN" sz="2000" b="0">
                          <a:solidFill>
                            <a:srgbClr val="000000"/>
                          </a:solidFill>
                          <a:latin typeface="微软雅黑" panose="020B0503020204020204" charset="-122"/>
                          <a:ea typeface="微软雅黑" panose="020B0503020204020204" charset="-122"/>
                        </a:rPr>
                        <a:t> </a:t>
                      </a:r>
                      <a:endParaRPr lang="en-US" sz="20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概括分析人物形象特点及作用</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 </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2019天津,18</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问答题</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79780">
                <a:tc vMerge="1">
                  <a:txBody>
                    <a:bodyPr/>
                    <a:lstStyle/>
                    <a:p>
                      <a:endParaRPr lang="zh-CN"/>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概括分析物象特点及作用</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 </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2017天津,19(1)</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问答题</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14400">
                <a:tc>
                  <a:txBody>
                    <a:bodyPr/>
                    <a:lstStyle/>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分析鉴赏散文的表达技巧</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 </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2017全国卷Ⅲ,4(C)</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2018浙江,11</a:t>
                      </a:r>
                    </a:p>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2017天津,18</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问答题</a:t>
                      </a:r>
                    </a:p>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选择题</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34695">
                <a:tc rowSpan="3">
                  <a:txBody>
                    <a:bodyPr/>
                    <a:lstStyle/>
                    <a:p>
                      <a:pPr indent="0" fontAlgn="auto">
                        <a:lnSpc>
                          <a:spcPct val="150000"/>
                        </a:lnSpc>
                        <a:buNone/>
                      </a:pPr>
                      <a:endParaRPr lang="en-US" sz="2000" b="0">
                        <a:solidFill>
                          <a:srgbClr val="000000"/>
                        </a:solidFill>
                        <a:latin typeface="微软雅黑" panose="020B0503020204020204" charset="-122"/>
                        <a:ea typeface="微软雅黑" panose="020B0503020204020204" charset="-122"/>
                        <a:cs typeface="NEU-BZ-S92" charset="0"/>
                      </a:endParaRPr>
                    </a:p>
                    <a:p>
                      <a:pPr indent="0" fontAlgn="auto">
                        <a:lnSpc>
                          <a:spcPct val="150000"/>
                        </a:lnSpc>
                        <a:buNone/>
                      </a:pPr>
                      <a:endParaRPr lang="en-US" sz="2000" b="0">
                        <a:solidFill>
                          <a:srgbClr val="000000"/>
                        </a:solidFill>
                        <a:latin typeface="微软雅黑" panose="020B0503020204020204" charset="-122"/>
                        <a:ea typeface="微软雅黑" panose="020B0503020204020204" charset="-122"/>
                        <a:cs typeface="NEU-BZ-S92" charset="0"/>
                      </a:endParaRPr>
                    </a:p>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探究散文中的其他问题</a:t>
                      </a:r>
                    </a:p>
                    <a:p>
                      <a:pPr indent="0" fontAlgn="auto">
                        <a:lnSpc>
                          <a:spcPct val="150000"/>
                        </a:lnSpc>
                        <a:buNone/>
                      </a:pPr>
                      <a:r>
                        <a:rPr lang="en-US" altLang="zh-CN" sz="2000" b="0">
                          <a:solidFill>
                            <a:srgbClr val="000000"/>
                          </a:solidFill>
                          <a:latin typeface="微软雅黑" panose="020B0503020204020204" charset="-122"/>
                          <a:ea typeface="微软雅黑" panose="020B0503020204020204" charset="-122"/>
                        </a:rPr>
                        <a:t> </a:t>
                      </a:r>
                    </a:p>
                    <a:p>
                      <a:pPr indent="0" fontAlgn="auto">
                        <a:lnSpc>
                          <a:spcPct val="150000"/>
                        </a:lnSpc>
                        <a:buNone/>
                      </a:pPr>
                      <a:r>
                        <a:rPr lang="en-US" altLang="zh-CN" sz="2000" b="0">
                          <a:solidFill>
                            <a:srgbClr val="000000"/>
                          </a:solidFill>
                          <a:latin typeface="微软雅黑" panose="020B0503020204020204" charset="-122"/>
                          <a:ea typeface="微软雅黑" panose="020B0503020204020204" charset="-122"/>
                        </a:rPr>
                        <a:t> </a:t>
                      </a:r>
                      <a:endParaRPr lang="en-US" sz="20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探究散文的标题</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2020全国卷Ⅲ,9</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2018北京,21</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问答题</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57200">
                <a:tc vMerge="1">
                  <a:txBody>
                    <a:bodyPr/>
                    <a:lstStyle/>
                    <a:p>
                      <a:endParaRPr lang="zh-CN"/>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探究散文的意蕴</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 </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2018浙江,13</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问答题</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551305">
                <a:tc vMerge="1">
                  <a:txBody>
                    <a:bodyPr/>
                    <a:lstStyle/>
                    <a:p>
                      <a:endParaRPr lang="zh-CN"/>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个性化探究</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 </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2020天津,20</a:t>
                      </a:r>
                    </a:p>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2018北京,22</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问答题</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 </a:t>
            </a:r>
            <a:r>
              <a:rPr lang="zh-CN" sz="3600" dirty="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考情解读</a:t>
            </a:r>
          </a:p>
        </p:txBody>
      </p:sp>
      <p:graphicFrame>
        <p:nvGraphicFramePr>
          <p:cNvPr id="2" name="表格 1"/>
          <p:cNvGraphicFramePr/>
          <p:nvPr>
            <p:custDataLst>
              <p:tags r:id="rId1"/>
            </p:custDataLst>
          </p:nvPr>
        </p:nvGraphicFramePr>
        <p:xfrm>
          <a:off x="174625" y="952500"/>
          <a:ext cx="11906250" cy="5704205"/>
        </p:xfrm>
        <a:graphic>
          <a:graphicData uri="http://schemas.openxmlformats.org/drawingml/2006/table">
            <a:tbl>
              <a:tblPr firstRow="1" bandRow="1">
                <a:tableStyleId>{5940675A-B579-460E-94D1-54222C63F5DA}</a:tableStyleId>
              </a:tblPr>
              <a:tblGrid>
                <a:gridCol w="1129030"/>
                <a:gridCol w="10777220"/>
              </a:tblGrid>
              <a:tr h="4754880">
                <a:tc>
                  <a:txBody>
                    <a:bodyPr/>
                    <a:lstStyle/>
                    <a:p>
                      <a:pPr indent="0" algn="ctr">
                        <a:buNone/>
                      </a:pPr>
                      <a:r>
                        <a:rPr lang="zh-CN" altLang="en-US" sz="2800" b="1">
                          <a:solidFill>
                            <a:srgbClr val="000000"/>
                          </a:solidFill>
                          <a:latin typeface="微软雅黑" panose="020B0503020204020204" charset="-122"/>
                          <a:ea typeface="微软雅黑" panose="020B0503020204020204" charset="-122"/>
                          <a:cs typeface="NEU-BZ-S92" charset="0"/>
                          <a:sym typeface="+mn-ea"/>
                        </a:rPr>
                        <a:t>命题分析预测</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l" fontAlgn="auto">
                        <a:lnSpc>
                          <a:spcPct val="150000"/>
                        </a:lnSpc>
                        <a:buNone/>
                      </a:pPr>
                      <a:r>
                        <a:rPr lang="en-US" altLang="en-US" sz="2800">
                          <a:solidFill>
                            <a:srgbClr val="000000"/>
                          </a:solidFill>
                          <a:latin typeface="微软雅黑" panose="020B0503020204020204" charset="-122"/>
                          <a:ea typeface="微软雅黑" panose="020B0503020204020204" charset="-122"/>
                          <a:cs typeface="NEU-BZ-S92" charset="0"/>
                          <a:sym typeface="+mn-ea"/>
                        </a:rPr>
                        <a:t>1.选材特点:①重视教育引导功能。高考选择的散文文本大都既传承文化精髓,又贴近时代,具有丰厚的文化底蕴,体现了“立德树人”的根本任务。②文学大家与文学新秀的作品并重。如林徽因的《窗子以外》,蒋子龙的《记忆里的光》,于坚的《建水记(之四)》。</a:t>
                      </a:r>
                      <a:endParaRPr lang="en-US" altLang="en-US" sz="2800" b="0">
                        <a:solidFill>
                          <a:srgbClr val="000000"/>
                        </a:solidFill>
                        <a:latin typeface="微软雅黑" panose="020B0503020204020204" charset="-122"/>
                        <a:ea typeface="微软雅黑" panose="020B0503020204020204" charset="-122"/>
                        <a:cs typeface="NEU-BZ-S92" charset="0"/>
                      </a:endParaRPr>
                    </a:p>
                    <a:p>
                      <a:pPr indent="0" algn="l" fontAlgn="auto">
                        <a:lnSpc>
                          <a:spcPct val="150000"/>
                        </a:lnSpc>
                        <a:buNone/>
                      </a:pPr>
                      <a:r>
                        <a:rPr lang="en-US" altLang="en-US" sz="2800">
                          <a:solidFill>
                            <a:srgbClr val="000000"/>
                          </a:solidFill>
                          <a:latin typeface="微软雅黑" panose="020B0503020204020204" charset="-122"/>
                          <a:ea typeface="微软雅黑" panose="020B0503020204020204" charset="-122"/>
                          <a:cs typeface="NEU-BZ-S92" charset="0"/>
                          <a:sym typeface="+mn-ea"/>
                        </a:rPr>
                        <a:t>2.考查内容:考查重点突出。分析鉴赏语言、鉴赏散文技巧、对文本的探究等考点是高考散文阅读的主要考点。</a:t>
                      </a:r>
                      <a:endParaRPr lang="en-US" altLang="en-US" sz="2800" b="0">
                        <a:solidFill>
                          <a:srgbClr val="000000"/>
                        </a:solidFill>
                        <a:latin typeface="微软雅黑" panose="020B0503020204020204" charset="-122"/>
                        <a:ea typeface="微软雅黑" panose="020B0503020204020204" charset="-122"/>
                        <a:cs typeface="NEU-BZ-S92" charset="0"/>
                      </a:endParaRPr>
                    </a:p>
                    <a:p>
                      <a:pPr indent="0" algn="l" fontAlgn="auto">
                        <a:lnSpc>
                          <a:spcPct val="150000"/>
                        </a:lnSpc>
                        <a:buNone/>
                      </a:pPr>
                      <a:r>
                        <a:rPr lang="en-US" altLang="en-US" sz="2800">
                          <a:solidFill>
                            <a:srgbClr val="000000"/>
                          </a:solidFill>
                          <a:latin typeface="微软雅黑" panose="020B0503020204020204" charset="-122"/>
                          <a:ea typeface="微软雅黑" panose="020B0503020204020204" charset="-122"/>
                          <a:cs typeface="NEU-BZ-S92" charset="0"/>
                          <a:sym typeface="+mn-ea"/>
                        </a:rPr>
                        <a:t>3.命题趋势:①地方卷对散文阅读的考查较多,全国卷考查较少;②对散文的文体特征的考查将成为未来高考考查的重点,如散文的形散神聚、语言优美等特征。</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1"/>
                    </a:solid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 </a:t>
            </a:r>
            <a:r>
              <a:rPr lang="zh-CN" sz="3600" dirty="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考情解读</a:t>
            </a:r>
          </a:p>
        </p:txBody>
      </p:sp>
      <p:graphicFrame>
        <p:nvGraphicFramePr>
          <p:cNvPr id="2" name="表格 1"/>
          <p:cNvGraphicFramePr/>
          <p:nvPr>
            <p:custDataLst>
              <p:tags r:id="rId1"/>
            </p:custDataLst>
          </p:nvPr>
        </p:nvGraphicFramePr>
        <p:xfrm>
          <a:off x="142875" y="1812290"/>
          <a:ext cx="11906250" cy="3234055"/>
        </p:xfrm>
        <a:graphic>
          <a:graphicData uri="http://schemas.openxmlformats.org/drawingml/2006/table">
            <a:tbl>
              <a:tblPr firstRow="1" bandRow="1">
                <a:tableStyleId>{5940675A-B579-460E-94D1-54222C63F5DA}</a:tableStyleId>
              </a:tblPr>
              <a:tblGrid>
                <a:gridCol w="1129030"/>
                <a:gridCol w="10777220"/>
              </a:tblGrid>
              <a:tr h="3234055">
                <a:tc>
                  <a:txBody>
                    <a:bodyPr/>
                    <a:lstStyle/>
                    <a:p>
                      <a:pPr indent="0" algn="ctr">
                        <a:buNone/>
                      </a:pPr>
                      <a:r>
                        <a:rPr lang="zh-CN" altLang="en-US" sz="2800" b="1">
                          <a:solidFill>
                            <a:srgbClr val="000000"/>
                          </a:solidFill>
                          <a:latin typeface="微软雅黑" panose="020B0503020204020204" charset="-122"/>
                          <a:ea typeface="微软雅黑" panose="020B0503020204020204" charset="-122"/>
                          <a:cs typeface="NEU-BZ-S92" charset="0"/>
                          <a:sym typeface="+mn-ea"/>
                        </a:rPr>
                        <a:t>聚焦学科素养</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l" fontAlgn="auto">
                        <a:lnSpc>
                          <a:spcPct val="150000"/>
                        </a:lnSpc>
                        <a:buNone/>
                      </a:pPr>
                      <a:r>
                        <a:rPr lang="en-US" altLang="en-US" sz="2800">
                          <a:solidFill>
                            <a:srgbClr val="000000"/>
                          </a:solidFill>
                          <a:latin typeface="微软雅黑" panose="020B0503020204020204" charset="-122"/>
                          <a:ea typeface="微软雅黑" panose="020B0503020204020204" charset="-122"/>
                          <a:cs typeface="NEU-BZ-S92" charset="0"/>
                          <a:sym typeface="+mn-ea"/>
                        </a:rPr>
                        <a:t>1思维发展与提升,审美鉴赏与创造,文化传承与理解</a:t>
                      </a:r>
                      <a:endParaRPr lang="en-US" altLang="en-US" sz="2800" b="0">
                        <a:solidFill>
                          <a:srgbClr val="000000"/>
                        </a:solidFill>
                        <a:latin typeface="微软雅黑" panose="020B0503020204020204" charset="-122"/>
                        <a:ea typeface="微软雅黑" panose="020B0503020204020204" charset="-122"/>
                        <a:cs typeface="NEU-BZ-S92" charset="0"/>
                      </a:endParaRPr>
                    </a:p>
                    <a:p>
                      <a:pPr indent="0" algn="l" fontAlgn="auto">
                        <a:lnSpc>
                          <a:spcPct val="150000"/>
                        </a:lnSpc>
                        <a:buNone/>
                      </a:pPr>
                      <a:r>
                        <a:rPr lang="en-US" altLang="en-US" sz="2800">
                          <a:solidFill>
                            <a:srgbClr val="000000"/>
                          </a:solidFill>
                          <a:latin typeface="微软雅黑" panose="020B0503020204020204" charset="-122"/>
                          <a:ea typeface="微软雅黑" panose="020B0503020204020204" charset="-122"/>
                          <a:cs typeface="NEU-BZ-S92" charset="0"/>
                          <a:sym typeface="+mn-ea"/>
                        </a:rPr>
                        <a:t>备考建议:①平时要阅读名家的散文作品,提高对散文的审美鉴赏能力。②强化定时训练,注重方法技巧的总结。③做题时,注意题干要求,养成规范答题的好习惯;强化语言表达能力,注意书写整洁规范。</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1"/>
                    </a:solid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030605" y="2872105"/>
            <a:ext cx="7302500" cy="706755"/>
          </a:xfrm>
          <a:prstGeom prst="rect">
            <a:avLst/>
          </a:prstGeom>
          <a:noFill/>
        </p:spPr>
        <p:txBody>
          <a:bodyPr wrap="square" rtlCol="0">
            <a:spAutoFit/>
          </a:bodyPr>
          <a:lstStyle/>
          <a:p>
            <a:pPr algn="ctr"/>
            <a:r>
              <a:rPr lang="zh-CN" altLang="en-US" sz="4000">
                <a:solidFill>
                  <a:schemeClr val="bg1"/>
                </a:solidFill>
                <a:latin typeface="+mj-ea"/>
                <a:ea typeface="+mj-ea"/>
                <a:cs typeface="+mj-ea"/>
              </a:rPr>
              <a:t>阅读帮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聚焦核心素养</a:t>
            </a:r>
          </a:p>
        </p:txBody>
      </p:sp>
      <p:sp>
        <p:nvSpPr>
          <p:cNvPr id="2" name="文本框 1"/>
          <p:cNvSpPr txBox="1"/>
          <p:nvPr/>
        </p:nvSpPr>
        <p:spPr>
          <a:xfrm>
            <a:off x="-499745" y="1666875"/>
            <a:ext cx="6055360" cy="460375"/>
          </a:xfrm>
          <a:prstGeom prst="rect">
            <a:avLst/>
          </a:prstGeom>
          <a:noFill/>
        </p:spPr>
        <p:txBody>
          <a:bodyPr wrap="square" rtlCol="0">
            <a:spAutoFit/>
          </a:bodyPr>
          <a:lstStyle/>
          <a:p>
            <a:pPr algn="ctr"/>
            <a:r>
              <a:rPr lang="zh-CN" altLang="en-US" sz="2400" dirty="0">
                <a:solidFill>
                  <a:srgbClr val="DA251C"/>
                </a:solidFill>
                <a:latin typeface="微软雅黑" panose="020B0503020204020204" charset="-122"/>
                <a:ea typeface="微软雅黑" panose="020B0503020204020204" charset="-122"/>
                <a:sym typeface="+mn-ea"/>
              </a:rPr>
              <a:t>第</a:t>
            </a:r>
            <a:r>
              <a:rPr lang="en-US" altLang="zh-CN" sz="2400" dirty="0">
                <a:solidFill>
                  <a:srgbClr val="DA251C"/>
                </a:solidFill>
                <a:latin typeface="微软雅黑" panose="020B0503020204020204" charset="-122"/>
                <a:ea typeface="微软雅黑" panose="020B0503020204020204" charset="-122"/>
                <a:sym typeface="+mn-ea"/>
              </a:rPr>
              <a:t>2</a:t>
            </a:r>
            <a:r>
              <a:rPr lang="zh-CN" altLang="en-US" sz="2400" dirty="0">
                <a:solidFill>
                  <a:srgbClr val="DA251C"/>
                </a:solidFill>
                <a:latin typeface="微软雅黑" panose="020B0503020204020204" charset="-122"/>
                <a:ea typeface="微软雅黑" panose="020B0503020204020204" charset="-122"/>
                <a:sym typeface="+mn-ea"/>
              </a:rPr>
              <a:t>讲   散文阅读</a:t>
            </a:r>
            <a:endParaRPr lang="zh-CN" altLang="en-US" sz="24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1465" y="317500"/>
            <a:ext cx="11693525" cy="6554470"/>
          </a:xfrm>
          <a:prstGeom prst="rect">
            <a:avLst/>
          </a:prstGeom>
          <a:noFill/>
        </p:spPr>
        <p:txBody>
          <a:bodyPr wrap="square" rtlCol="0">
            <a:spAutoFit/>
          </a:bodyPr>
          <a:lstStyle/>
          <a:p>
            <a:pPr algn="l"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真题解读</a:t>
            </a:r>
            <a:r>
              <a:rPr sz="2800">
                <a:latin typeface="微软雅黑" panose="020B0503020204020204" charset="-122"/>
                <a:ea typeface="微软雅黑" panose="020B0503020204020204" charset="-122"/>
                <a:cs typeface="微软雅黑" panose="020B0503020204020204" charset="-122"/>
                <a:sym typeface="+mn-ea"/>
              </a:rPr>
              <a:t>[2020山东,6—9,16分]阅读下面的文章,完成1—4题。</a:t>
            </a:r>
          </a:p>
          <a:p>
            <a:pPr algn="ct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建水记</a:t>
            </a:r>
            <a:r>
              <a:rPr sz="2800" b="1" baseline="30000">
                <a:latin typeface="微软雅黑" panose="020B0503020204020204" charset="-122"/>
                <a:ea typeface="微软雅黑" panose="020B0503020204020204" charset="-122"/>
                <a:cs typeface="微软雅黑" panose="020B0503020204020204" charset="-122"/>
                <a:sym typeface="+mn-ea"/>
              </a:rPr>
              <a:t>【注】</a:t>
            </a:r>
            <a:r>
              <a:rPr sz="2800" b="1">
                <a:latin typeface="微软雅黑" panose="020B0503020204020204" charset="-122"/>
                <a:ea typeface="微软雅黑" panose="020B0503020204020204" charset="-122"/>
                <a:cs typeface="微软雅黑" panose="020B0503020204020204" charset="-122"/>
                <a:sym typeface="+mn-ea"/>
              </a:rPr>
              <a:t>(之四)</a:t>
            </a:r>
            <a:endParaRPr sz="2800">
              <a:latin typeface="微软雅黑" panose="020B0503020204020204" charset="-122"/>
              <a:ea typeface="微软雅黑" panose="020B0503020204020204" charset="-122"/>
              <a:cs typeface="微软雅黑" panose="020B0503020204020204" charset="-122"/>
              <a:sym typeface="+mn-ea"/>
            </a:endParaRPr>
          </a:p>
          <a:p>
            <a:pPr algn="ct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于　坚</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看哪,这原始之城,依然像它被创造出来之际,藏在一座朱红色的、宫殿般的城楼后面。“明洪武二十年建城。砌以砖石,周围六里,高二丈七尺。为门四,东迎晖,西清远,南阜安,北永贞。”(《建水县志》)如果在城外20世纪初建造的临安车站下车,经过太史巷、东井、洗马塘、小桂湖……沿着迎晖路向西,来到迎晖门,穿过拱形的门洞进城,依然有一种由外到内,从低到高,登堂入室,从蛮荒到文明的仪式感,似乎“仁者人也”是从此刻开始。①</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高高在上的是朝阳、白云、鸟群、落日、明月、星宿,而不是摩天大楼。</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1465" y="317500"/>
            <a:ext cx="11693525" cy="6554470"/>
          </a:xfrm>
          <a:prstGeom prst="rect">
            <a:avLst/>
          </a:prstGeom>
          <a:noFill/>
        </p:spPr>
        <p:txBody>
          <a:bodyPr wrap="square" rtlCol="0">
            <a:spAutoFit/>
          </a:bodyPr>
          <a:lstStyle/>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一圈高大厚实的城墙环绕着它,在城门外看不出高低深浅。一旦进入城门,扑面而来的就是飞檐斗拱、飞阁流丹、钩心斗角、楼台亭阁、酒旌食馆、朱门闾巷……主道两旁遍布商店、酒肆、庙宇、旅馆……风尘仆仆者一阵松弛,终于卸载了,可以下棋玩牌了,可以喝口老酒了,可以饮茶了,可以闲逛了,可以玩物丧志了,可以一掷千金了,可以浅斟低唱了,可以秉烛夜游了……②忽然瞥见“小楼一夜听春雨,深巷明朝卖杏花”那类女子——建水的卖花女与江南的不尽相同,这边的女性身体上洋溢着一种积极性,结实、健康、天真——正挑着一担子火红欲燃的石榴,笑呵呵地在青石铺成的街中央飘着呢。不免精神为之一振,先去买几个来解渴。</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街面上,步行者斜穿横过,大摇大摆,扶老携幼,走在正中间,俨然是这个城</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1465" y="317500"/>
            <a:ext cx="11693525" cy="6554470"/>
          </a:xfrm>
          <a:prstGeom prst="rect">
            <a:avLst/>
          </a:prstGeom>
          <a:noFill/>
        </p:spPr>
        <p:txBody>
          <a:bodyPr wrap="square" rtlCol="0">
            <a:spAutoFit/>
          </a:bodyPr>
          <a:lstStyle/>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的君王。满大街的雕梁画栋、摊贩食廊、耄耋之辈……令司机们缩头缩脑,不敢再风驰电掣。城门不远处就是有口皆碑的临安饭店,开业都快七十年了,就像《水浒传》里描写过的那种,铺面当街敞开,食客满堂,喝汤的喝汤,端饭的端饭,动筷子的动筷子,晃勺子的晃勺子,干酒的干酒,嚼筋的嚼筋,吆五喝六,拈三挑四,叫人望一眼就口水暗涌,肚子不饿也忍不住抬腿跨进去。拖个条凳坐下,来一盘烧卖!这家烧卖的做法是明代传下来的,肥油和面,馅儿是肉皮和肉糜。大锅猛蒸,熟透后装盘,每盘十个,五角一个。再来一土杯苞谷酒,几口灌下去,夹起一枚,蘸些建水土产的甜醋,送入口中,油糜轻溢,爽到时,会以为自己是条梁山泊好汉。</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临安饭店后面,穿过几条巷子走上十分钟,就是龙井菜市场,那郑屠、张</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1465" y="317500"/>
            <a:ext cx="11693525" cy="6554470"/>
          </a:xfrm>
          <a:prstGeom prst="rect">
            <a:avLst/>
          </a:prstGeom>
          <a:noFill/>
        </p:spPr>
        <p:txBody>
          <a:bodyPr wrap="square" rtlCol="0">
            <a:spAutoFit/>
          </a:bodyPr>
          <a:lstStyle/>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屠、李屠、赵屠……正在案上忙着呢。如果是七月的话,在某个胡同里走着,忽然会闻见蘑菇之香,环顾却是老墙。墙头上挂着一窝大黄梨,哪来的蘑菇耶?走,找去,必能在某家小馆的厨房里找到,叫作干巴菌,正亮闪闪的,在锅子中央冒油呢。这临安大街两边,巷子一条接一条流水般淌开去。在电子地图上,这些密密麻麻的小巷是大片空白,电子地图很不耐烦,只是标出一些大单位的地点和最宽的几条街,抹去了建水城的大量细节,给人的印象,似乎建水城是个荒凉不毛之地。其实这个城毛细血管密集,据统计,建水城3.3平方公里的范围内有30多条街巷,550多处已经被列为具有保护价值的文物性建筑。这是很粗疏的统计,许多普通人家雕梁画栋的宅子、无名无姓的巷道并不在内。在巷子里面,四合院、水井、老树、门神、香炉、杂货铺、红糖、胡椒、</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1465" y="317500"/>
            <a:ext cx="11693525" cy="6554470"/>
          </a:xfrm>
          <a:prstGeom prst="rect">
            <a:avLst/>
          </a:prstGeom>
          <a:noFill/>
        </p:spPr>
        <p:txBody>
          <a:bodyPr wrap="square" rtlCol="0">
            <a:spAutoFit/>
          </a:bodyPr>
          <a:lstStyle/>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土纸、灶房、明堂、照壁、石榴、苹果、桂花、兰草、绵纸窗、凉粉、米线、青头菌、炊烟、祖母、媳妇、婴孩、善男信女、市井之徒、酒囊饭袋、闲云野鹤、翩翩少年、三姑六婆、环肥燕瘦、虎背熊腰、花容月貌、明眸皓齿、慈眉善目、鹤发童颜……此起彼伏,鳞次栉比。③</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在这个城里,有个家的人真是有福啊。他们还能够像四百年前的祖先们那样安居乐业,不必操心左邻右舍的德行,都是世交啦。有一位绕过曲曲弯弯的小巷,提着在龙井市场买来的水淋淋的草芽(一种建水特有的水生植物,可食,滚油翻炒数秒起锅,甜脆)、莴笋、茄子、青椒、豆腐、毛豆、肉糜、茭瓜……一路上寻思着要怎么搭配,偶尔向世居于此的邻居熟人搭讪,彼此请安,磨磨蹭蹭到某个装饰着斗拱飞檐门头的大门前(两只找错了窝的燕子拍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57505" y="331470"/>
            <a:ext cx="11572240" cy="5908040"/>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rPr>
              <a:t>三看场景。</a:t>
            </a:r>
            <a:endParaRPr lang="zh-CN" altLang="en-US" sz="2800">
              <a:latin typeface="微软雅黑" panose="020B0503020204020204" charset="-122"/>
              <a:ea typeface="微软雅黑" panose="020B0503020204020204" charset="-122"/>
            </a:endParaRPr>
          </a:p>
          <a:p>
            <a:pPr fontAlgn="auto">
              <a:lnSpc>
                <a:spcPct val="150000"/>
              </a:lnSpc>
            </a:pPr>
            <a:r>
              <a:rPr lang="zh-CN" altLang="en-US" sz="2800">
                <a:latin typeface="微软雅黑" panose="020B0503020204020204" charset="-122"/>
                <a:ea typeface="微软雅黑" panose="020B0503020204020204" charset="-122"/>
              </a:rPr>
              <a:t>      场景是小说的构成因素,分析小说中的每一个场景,有助于把握人物的形象、情感以及作品的主题等。如老董领着“我”捡橡碗的场景,一方面老董回忆了自己过去的点滴,另一方面表达老董对故人的怀念等。</a:t>
            </a:r>
          </a:p>
          <a:p>
            <a:pPr fontAlgn="auto">
              <a:lnSpc>
                <a:spcPct val="150000"/>
              </a:lnSpc>
            </a:pPr>
            <a:r>
              <a:rPr lang="zh-CN" altLang="en-US" sz="2800" b="1">
                <a:latin typeface="微软雅黑" panose="020B0503020204020204" charset="-122"/>
                <a:ea typeface="微软雅黑" panose="020B0503020204020204" charset="-122"/>
              </a:rPr>
              <a:t>四看人物。</a:t>
            </a:r>
            <a:endParaRPr lang="zh-CN" altLang="en-US" sz="2800">
              <a:latin typeface="微软雅黑" panose="020B0503020204020204" charset="-122"/>
              <a:ea typeface="微软雅黑" panose="020B0503020204020204" charset="-122"/>
            </a:endParaRPr>
          </a:p>
          <a:p>
            <a:pPr fontAlgn="auto">
              <a:lnSpc>
                <a:spcPct val="150000"/>
              </a:lnSpc>
            </a:pPr>
            <a:r>
              <a:rPr lang="zh-CN" altLang="en-US" sz="2800">
                <a:latin typeface="微软雅黑" panose="020B0503020204020204" charset="-122"/>
                <a:ea typeface="微软雅黑" panose="020B0503020204020204" charset="-122"/>
              </a:rPr>
              <a:t>      小说的主人公是老董,他原来为了一本书与夏主任结下梁子,现在又因为修书与专家叫板,并且坚守“不遇良工,宁存故物”的古训,他还为修复古籍的书皮做出了种种努力。这些都表现了他坚持行业规矩、恪守职业操守的精神品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1465" y="317500"/>
            <a:ext cx="11693525" cy="3969385"/>
          </a:xfrm>
          <a:prstGeom prst="rect">
            <a:avLst/>
          </a:prstGeom>
          <a:noFill/>
        </p:spPr>
        <p:txBody>
          <a:bodyPr wrap="square" rtlCol="0">
            <a:spAutoFit/>
          </a:bodyPr>
          <a:lstStyle/>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翅逃去),咯吱咯吱地推开安装着铜质狮头门环的双开核桃木大门,抬脚跨过门槛,绕过照壁,经过几秒钟的黑暗,忽然光明大放,回到了曾祖父建造的花香鸟语、阳光灿烂的天井。从供销社退休已经三十年的祖母正躺在一把支在天井中央的红木躺椅上,借着一棵百年香樟树的荫庇瞌睡呢。</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(有删改)</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【注】　建水:县名,在云南省,旧称临安。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1465" y="317500"/>
            <a:ext cx="11693525" cy="5908040"/>
          </a:xfrm>
          <a:prstGeom prst="rect">
            <a:avLst/>
          </a:prstGeom>
          <a:noFill/>
        </p:spPr>
        <p:txBody>
          <a:bodyPr wrap="square" rtlCol="0">
            <a:spAutoFit/>
          </a:bodyPr>
          <a:lstStyle/>
          <a:p>
            <a:pPr algn="l"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背景探讨</a:t>
            </a:r>
          </a:p>
          <a:p>
            <a:pPr algn="l"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建水记》是一本关于中国古典生活、建筑、手艺的沉思录。14世纪,明朝廷“移中土大姓,以实云南”。二三十年间,数十万移民背井离乡,迁徙云南,他们从中原、江南带着各类种子、精致的手艺,依照宋元时形成的经典“营造法式”来建筑一个梦想中的天堂,建水城就这样诞生了。</a:t>
            </a:r>
          </a:p>
          <a:p>
            <a:pPr algn="l"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建水城在20世纪的城市化、大拆迁的洪流中幸存,成了古典生活世界的活化石。几十年间,于坚不断穿梭在建水城的大街小巷,体悟建水城的建筑、手艺、生活方式,查询各类古籍,探寻建水人为何至今仍能“诗意地栖居”,述说这座古城的前世今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1465" y="317500"/>
            <a:ext cx="11693525" cy="6554470"/>
          </a:xfrm>
          <a:prstGeom prst="rect">
            <a:avLst/>
          </a:prstGeom>
          <a:noFill/>
        </p:spPr>
        <p:txBody>
          <a:bodyPr wrap="square" rtlCol="0">
            <a:spAutoFit/>
          </a:bodyPr>
          <a:lstStyle/>
          <a:p>
            <a:pPr algn="l"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阅读指导</a:t>
            </a:r>
          </a:p>
          <a:p>
            <a:pPr algn="l"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    一、把握段落大意。</a:t>
            </a:r>
            <a:endPar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阅读文章,明确每段描写的内容、使用的手法和表达的情感等。</a:t>
            </a:r>
          </a:p>
          <a:p>
            <a:pPr algn="l"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第一段,从空间的角度介绍建水城保留了初建时期的风貌特征,引用了《建水县志》的内容反映建水城的历史传承和人文气息。</a:t>
            </a:r>
          </a:p>
          <a:p>
            <a:pPr algn="l"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第二段,介绍建水城的建筑和城里人的生活,照应第一段的“仁者人也”,突出建水人生活惬意。</a:t>
            </a:r>
          </a:p>
          <a:p>
            <a:pPr algn="l"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第三、四、五段,介绍建水城的饮食、胡同小巷、家庭院落等,描写建水人的日常生活,说明建水城富有烟火气息,表现建水城独具特色的地方风物及历史传承。</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1465" y="317500"/>
            <a:ext cx="11693525" cy="6554470"/>
          </a:xfrm>
          <a:prstGeom prst="rect">
            <a:avLst/>
          </a:prstGeom>
          <a:noFill/>
        </p:spPr>
        <p:txBody>
          <a:bodyPr wrap="square" rtlCol="0">
            <a:spAutoFit/>
          </a:bodyPr>
          <a:lstStyle/>
          <a:p>
            <a:pPr algn="l" fontAlgn="auto">
              <a:lnSpc>
                <a:spcPct val="150000"/>
              </a:lnSpc>
            </a:pPr>
            <a:r>
              <a:rPr lang="en-US" sz="2800" b="1">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二、把握文本结构。</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散文常见的构思方式有以情为线、以理为线、以物为线、以时间为线、以空间为线等。抓住线索,可以明确作者的写作思路。</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1.空间结构。文章从临安车站开始,写了城门、街道、市场、胡同小巷、家庭院落等内容。</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2.时间结构。文章把建水人的日常生活与历史文化传承结合起来,从时间的角度表现建水城经久不衰的生命活力。</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   三、赏析重要语句。</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①句,文化的特色和历史的传承就是从现代与古代紧密联系处开始的,赞美了建水具有美好的人文色彩。</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1465" y="317500"/>
            <a:ext cx="11693525" cy="5908040"/>
          </a:xfrm>
          <a:prstGeom prst="rect">
            <a:avLst/>
          </a:prstGeom>
          <a:noFill/>
        </p:spPr>
        <p:txBody>
          <a:bodyPr wrap="square" rtlCol="0">
            <a:spAutoFit/>
          </a:bodyPr>
          <a:lstStyle/>
          <a:p>
            <a:pPr algn="l"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②句,连续使用八个“可以”,写风尘仆仆的旅人到建水所做的事情,表现了建水景色的美好、生活的安逸等。</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③句,涉及建筑、食物、人物、容貌等,堆砌大量词语,表现巷子浓厚的生活气息,体现建水城的古老和生命的活力。</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 四、思考思想情感。</a:t>
            </a:r>
            <a:endParaRPr sz="2800">
              <a:latin typeface="微软雅黑" panose="020B0503020204020204" charset="-122"/>
              <a:ea typeface="微软雅黑" panose="020B0503020204020204" charset="-122"/>
              <a:cs typeface="微软雅黑" panose="020B0503020204020204" charset="-122"/>
              <a:sym typeface="+mn-ea"/>
            </a:endParaRP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通读文章,抓中文中的关键语句,进一步理解文章的主旨,体会作者表达的思想情感。这篇文章描写了建水城的建筑、饮食文化和人们的精神面貌等,表现了建水城经久不衰的活力,赞扬了建水城对传统文明的传承,表达了作者对建水城的喜爱、赞美之情。</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11810" y="317500"/>
            <a:ext cx="11473180" cy="5908040"/>
          </a:xfrm>
          <a:prstGeom prst="rect">
            <a:avLst/>
          </a:prstGeom>
          <a:noFill/>
        </p:spPr>
        <p:txBody>
          <a:bodyPr wrap="square" rtlCol="0">
            <a:spAutoFit/>
          </a:bodyPr>
          <a:lstStyle/>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1.下列对本文相关内容的理解,不正确的一项是	(　　)</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A.文章引用《建水县志》的记载,将今日建水与其“原始之城”的风貌关联起来,写的是建水绵延不断的历史传承。</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B.文章以“仁者人也”来承接并形容进城的“仪式感”,是借儒家经典语句来观照城的规划与人的活动,凸显建水保有传统的人文气息。</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C.文章引用诗句“深巷明朝卖杏花”,是由街头所见引起的诗意联想,意在转向描写建水女子的“结实、健康、天真”。</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D.文章以《水浒传》中的相关描写来类比临安饭店食客满堂的场面,是借梁山好汉的形象来展现建水人性格中的粗犷不羁。</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11810" y="317500"/>
            <a:ext cx="11473180" cy="6554470"/>
          </a:xfrm>
          <a:prstGeom prst="rect">
            <a:avLst/>
          </a:prstGeom>
          <a:noFill/>
        </p:spPr>
        <p:txBody>
          <a:bodyPr wrap="square" rtlCol="0">
            <a:spAutoFit/>
          </a:bodyPr>
          <a:lstStyle/>
          <a:p>
            <a:pPr algn="l"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应考思路</a:t>
            </a:r>
          </a:p>
          <a:p>
            <a:pPr algn="l" fontAlgn="auto">
              <a:lnSpc>
                <a:spcPct val="150000"/>
              </a:lnSpc>
            </a:pPr>
            <a:endParaRPr lang="zh-CN" sz="2800" b="1">
              <a:latin typeface="微软雅黑" panose="020B0503020204020204" charset="-122"/>
              <a:ea typeface="微软雅黑" panose="020B0503020204020204" charset="-122"/>
              <a:cs typeface="微软雅黑" panose="020B0503020204020204" charset="-122"/>
              <a:sym typeface="+mn-ea"/>
            </a:endParaRPr>
          </a:p>
          <a:p>
            <a:pPr algn="l"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(一)明确题干要求</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题干要求选出“对本文相关内容的理解”不正确的一项,考查对作品内容的理解。</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  (二)结合语境判断</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选项和原文一致的内容大多没有问题,关键要判断选项从文本内容引申出的信息是否正确。这要求考生结合语境进行分析,明白作者的真实用意,从而做出正确的判断。“是借梁山好汉的形象来展现建水人性格中的粗犷不羁”错误,文章以《水浒传》中的相关描写来类比临安饭店食客满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48970" y="1713230"/>
            <a:ext cx="11101070" cy="2676525"/>
          </a:xfrm>
          <a:prstGeom prst="rect">
            <a:avLst/>
          </a:prstGeom>
          <a:noFill/>
        </p:spPr>
        <p:txBody>
          <a:bodyPr wrap="square" rtlCol="0">
            <a:spAutoFit/>
          </a:bodyPr>
          <a:lstStyle/>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堂的场面,目的在于写建水人依然保持着饮食文化的传统,意在强调建水人对传统文化的传承。</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p>
          <a:p>
            <a:pPr algn="l"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答案 </a:t>
            </a:r>
            <a:r>
              <a:rPr lang="en-US" altLang="zh-CN" sz="2800">
                <a:latin typeface="微软雅黑" panose="020B0503020204020204" charset="-122"/>
                <a:ea typeface="微软雅黑" panose="020B0503020204020204" charset="-122"/>
                <a:cs typeface="微软雅黑" panose="020B0503020204020204" charset="-122"/>
                <a:sym typeface="+mn-ea"/>
              </a:rPr>
              <a:t>D</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1465" y="317500"/>
            <a:ext cx="11693525" cy="5908040"/>
          </a:xfrm>
          <a:prstGeom prst="rect">
            <a:avLst/>
          </a:prstGeom>
          <a:noFill/>
        </p:spPr>
        <p:txBody>
          <a:bodyPr wrap="square" rtlCol="0">
            <a:spAutoFit/>
          </a:bodyPr>
          <a:lstStyle/>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2.下列对本文艺术特色的分析鉴赏,不正确的一项是	(　　)</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A.文章以“看哪”开头,确定了全文的描写角度,即始终以一个导游者的旁观视角来铺叙建水城,使叙述语调显得既热情又客观。</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B.文章写“电子地图很不耐烦”地忽略了建水毛细血管一样密集的巷子,这种表述意在强调建水的巷子丰富生动,只有通过实地游走方可感知。</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C.文章最后一段写归家,提及“曾祖父”“祖母”,并以“香樟树的荫庇”作结,意在说明普通人家一代代的平凡生活蕴含着生生不息的文化传承。</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D.文章最显著的文字特点是常常大量堆叠同类词语或词组,以此形成繁复恣肆的修辞效果,同时也表现了物阜民安的世俗生活气象。</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18870" y="474980"/>
            <a:ext cx="10299700" cy="5908040"/>
          </a:xfrm>
          <a:prstGeom prst="rect">
            <a:avLst/>
          </a:prstGeom>
          <a:noFill/>
        </p:spPr>
        <p:txBody>
          <a:bodyPr wrap="square" rtlCol="0">
            <a:spAutoFit/>
          </a:bodyPr>
          <a:lstStyle/>
          <a:p>
            <a:pPr algn="l"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应考思路</a:t>
            </a:r>
          </a:p>
          <a:p>
            <a:pPr algn="l" fontAlgn="auto">
              <a:lnSpc>
                <a:spcPct val="150000"/>
              </a:lnSpc>
            </a:pPr>
            <a:endParaRPr lang="zh-CN" sz="2800" b="1">
              <a:latin typeface="微软雅黑" panose="020B0503020204020204" charset="-122"/>
              <a:ea typeface="微软雅黑" panose="020B0503020204020204" charset="-122"/>
              <a:cs typeface="微软雅黑" panose="020B0503020204020204" charset="-122"/>
              <a:sym typeface="+mn-ea"/>
            </a:endParaRPr>
          </a:p>
          <a:p>
            <a:pPr algn="l"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(一)明确题干要求</a:t>
            </a: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 题干要求选出“对本文艺术特色的分析鉴赏”不正确的一项,考查考生分析鉴赏作品艺术特色的能力。</a:t>
            </a:r>
            <a:endParaRPr sz="2800" b="1">
              <a:latin typeface="微软雅黑" panose="020B0503020204020204" charset="-122"/>
              <a:ea typeface="微软雅黑" panose="020B0503020204020204" charset="-122"/>
              <a:cs typeface="微软雅黑" panose="020B0503020204020204" charset="-122"/>
              <a:sym typeface="+mn-ea"/>
            </a:endParaRP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       (二)读懂选项内容</a:t>
            </a: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考生要仔细阅读选项,弄明白每个选项是关于文章内容的哪一方面,结合选项对内容进行分析鉴赏,从而准确判断选项的内容是否正确。</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6520" y="483870"/>
            <a:ext cx="11833225" cy="5908040"/>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rPr>
              <a:t>五看情节。</a:t>
            </a:r>
          </a:p>
          <a:p>
            <a:pPr fontAlgn="auto">
              <a:lnSpc>
                <a:spcPct val="150000"/>
              </a:lnSpc>
            </a:pPr>
            <a:r>
              <a:rPr lang="zh-CN" altLang="en-US" sz="2800">
                <a:latin typeface="微软雅黑" panose="020B0503020204020204" charset="-122"/>
                <a:ea typeface="微软雅黑" panose="020B0503020204020204" charset="-122"/>
              </a:rPr>
              <a:t>       小说通过讲述老董叫板专家、尝试染蓝绢、带“我”捡橡碗、完成古籍修复任务等事件,一步一步推进故事情节,刻画人物形象。</a:t>
            </a:r>
            <a:endParaRPr lang="zh-CN" altLang="en-US" sz="2800" b="1">
              <a:latin typeface="微软雅黑" panose="020B0503020204020204" charset="-122"/>
              <a:ea typeface="微软雅黑" panose="020B0503020204020204" charset="-122"/>
            </a:endParaRPr>
          </a:p>
          <a:p>
            <a:pPr fontAlgn="auto">
              <a:lnSpc>
                <a:spcPct val="150000"/>
              </a:lnSpc>
            </a:pPr>
            <a:r>
              <a:rPr lang="zh-CN" altLang="en-US" sz="2800" b="1">
                <a:latin typeface="微软雅黑" panose="020B0503020204020204" charset="-122"/>
                <a:ea typeface="微软雅黑" panose="020B0503020204020204" charset="-122"/>
              </a:rPr>
              <a:t>六看情感。</a:t>
            </a:r>
          </a:p>
          <a:p>
            <a:pPr fontAlgn="auto">
              <a:lnSpc>
                <a:spcPct val="150000"/>
              </a:lnSpc>
            </a:pPr>
            <a:r>
              <a:rPr lang="zh-CN" altLang="en-US" sz="2800">
                <a:latin typeface="微软雅黑" panose="020B0503020204020204" charset="-122"/>
                <a:ea typeface="微软雅黑" panose="020B0503020204020204" charset="-122"/>
              </a:rPr>
              <a:t>       从毛羽、“我”等人对老董的态度以及老董对待老馆长和专家们的态度可以看出,本文表达了对老董这类具有匠人精神的老手艺人的赞美。</a:t>
            </a:r>
            <a:r>
              <a:rPr lang="zh-CN" altLang="en-US" sz="2800" b="1">
                <a:latin typeface="微软雅黑" panose="020B0503020204020204" charset="-122"/>
                <a:ea typeface="微软雅黑" panose="020B0503020204020204" charset="-122"/>
              </a:rPr>
              <a:t>　　</a:t>
            </a:r>
          </a:p>
          <a:p>
            <a:pPr fontAlgn="auto">
              <a:lnSpc>
                <a:spcPct val="150000"/>
              </a:lnSpc>
            </a:pPr>
            <a:r>
              <a:rPr lang="zh-CN" altLang="en-US" sz="2800" b="1">
                <a:latin typeface="微软雅黑" panose="020B0503020204020204" charset="-122"/>
                <a:ea typeface="微软雅黑" panose="020B0503020204020204" charset="-122"/>
              </a:rPr>
              <a:t>七看主题。</a:t>
            </a:r>
          </a:p>
          <a:p>
            <a:pPr fontAlgn="auto">
              <a:lnSpc>
                <a:spcPct val="150000"/>
              </a:lnSpc>
            </a:pPr>
            <a:r>
              <a:rPr lang="zh-CN" altLang="en-US" sz="2800">
                <a:latin typeface="微软雅黑" panose="020B0503020204020204" charset="-122"/>
                <a:ea typeface="微软雅黑" panose="020B0503020204020204" charset="-122"/>
              </a:rPr>
              <a:t>       小说通过塑造一位坚持行业规矩、恪守职业操守、修书精益求精的匠人形象,表达了对其工匠精神、职业操守的赞美。</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18565" y="317500"/>
            <a:ext cx="9301480" cy="737235"/>
          </a:xfrm>
          <a:prstGeom prst="rect">
            <a:avLst/>
          </a:prstGeom>
          <a:noFill/>
        </p:spPr>
        <p:txBody>
          <a:bodyPr wrap="square" rtlCol="0">
            <a:spAutoFit/>
          </a:bodyPr>
          <a:lstStyle/>
          <a:p>
            <a:pPr fontAlgn="auto">
              <a:lnSpc>
                <a:spcPct val="150000"/>
              </a:lnSpc>
            </a:pPr>
            <a:r>
              <a:rPr lang="en-US" sz="2800" b="1">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(三)结合语境判断</a:t>
            </a:r>
          </a:p>
        </p:txBody>
      </p:sp>
      <p:graphicFrame>
        <p:nvGraphicFramePr>
          <p:cNvPr id="3" name="表格 2"/>
          <p:cNvGraphicFramePr/>
          <p:nvPr>
            <p:custDataLst>
              <p:tags r:id="rId1"/>
            </p:custDataLst>
          </p:nvPr>
        </p:nvGraphicFramePr>
        <p:xfrm>
          <a:off x="1218565" y="1428750"/>
          <a:ext cx="9300845" cy="5120640"/>
        </p:xfrm>
        <a:graphic>
          <a:graphicData uri="http://schemas.openxmlformats.org/drawingml/2006/table">
            <a:tbl>
              <a:tblPr firstRow="1" bandRow="1">
                <a:tableStyleId>{5940675A-B579-460E-94D1-54222C63F5DA}</a:tableStyleId>
              </a:tblPr>
              <a:tblGrid>
                <a:gridCol w="730250"/>
                <a:gridCol w="1664970"/>
                <a:gridCol w="6905625"/>
              </a:tblGrid>
              <a:tr h="3200400">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A项</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对文章开头作用的分析。</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“始终以一个导游者的旁观视角来铺叙建水城”错误,通读全篇,能够深切地感受到作者对建水城有强烈的融入感,因此并不是“始终以一个导游者的旁观视角来铺叙建水城”。</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20240">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B项</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对语句表述作用的鉴赏。</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从文中3.3平方公里、30多条、550多处等数字和列举的巷子里的各种事物等,可以得出选项表述正确。</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18565" y="883285"/>
            <a:ext cx="9299575" cy="737235"/>
          </a:xfrm>
          <a:prstGeom prst="rect">
            <a:avLst/>
          </a:prstGeom>
          <a:noFill/>
        </p:spPr>
        <p:txBody>
          <a:bodyPr wrap="square" rtlCol="0">
            <a:spAutoFit/>
          </a:bodyPr>
          <a:lstStyle/>
          <a:p>
            <a:pPr algn="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续表</a:t>
            </a:r>
          </a:p>
        </p:txBody>
      </p:sp>
      <p:graphicFrame>
        <p:nvGraphicFramePr>
          <p:cNvPr id="3" name="表格 2"/>
          <p:cNvGraphicFramePr/>
          <p:nvPr>
            <p:custDataLst>
              <p:tags r:id="rId1"/>
            </p:custDataLst>
          </p:nvPr>
        </p:nvGraphicFramePr>
        <p:xfrm>
          <a:off x="1218565" y="1857375"/>
          <a:ext cx="9299575" cy="3223895"/>
        </p:xfrm>
        <a:graphic>
          <a:graphicData uri="http://schemas.openxmlformats.org/drawingml/2006/table">
            <a:tbl>
              <a:tblPr firstRow="1" bandRow="1">
                <a:tableStyleId>{5940675A-B579-460E-94D1-54222C63F5DA}</a:tableStyleId>
              </a:tblPr>
              <a:tblGrid>
                <a:gridCol w="730250"/>
                <a:gridCol w="1954530"/>
                <a:gridCol w="6614795"/>
              </a:tblGrid>
              <a:tr h="1394460">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C项</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对最后一段内容和作用的分析</a:t>
                      </a: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文章主要写建水绵延不断的历史传承,根据文章主旨可知,选项表述正确。</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03655">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D项</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对语句表述作用的鉴赏。</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文章几乎每段都堆叠了同类词语或词组,表现了建水成的生活气息,选项表述正确。</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1214755" y="5376545"/>
            <a:ext cx="9651365" cy="521970"/>
          </a:xfrm>
          <a:prstGeom prst="rect">
            <a:avLst/>
          </a:prstGeom>
          <a:noFill/>
        </p:spPr>
        <p:txBody>
          <a:bodyPr wrap="square" rtlCol="0">
            <a:spAutoFit/>
          </a:bodyPr>
          <a:lstStyle/>
          <a:p>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答案</a:t>
            </a:r>
            <a:r>
              <a:rPr lang="zh-CN" altLang="en-US" sz="2800">
                <a:latin typeface="微软雅黑" panose="020B0503020204020204" charset="-122"/>
                <a:ea typeface="微软雅黑" panose="020B0503020204020204" charset="-122"/>
                <a:cs typeface="微软雅黑" panose="020B0503020204020204" charset="-122"/>
              </a:rPr>
              <a:t>  </a:t>
            </a:r>
            <a:r>
              <a:rPr lang="en-US" altLang="zh-CN" sz="2800">
                <a:latin typeface="微软雅黑" panose="020B0503020204020204" charset="-122"/>
                <a:ea typeface="微软雅黑" panose="020B0503020204020204" charset="-122"/>
                <a:cs typeface="微软雅黑" panose="020B0503020204020204" charset="-122"/>
              </a:rPr>
              <a:t>A</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86765" y="1279525"/>
            <a:ext cx="10237470" cy="138366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3.本文记建水城时,在饮食描写上花费了大量笔墨,对此你如何理解?</a:t>
            </a:r>
          </a:p>
        </p:txBody>
      </p:sp>
      <p:cxnSp>
        <p:nvCxnSpPr>
          <p:cNvPr id="2" name="直接连接符 1"/>
          <p:cNvCxnSpPr/>
          <p:nvPr/>
        </p:nvCxnSpPr>
        <p:spPr>
          <a:xfrm flipV="1">
            <a:off x="786130" y="4881245"/>
            <a:ext cx="10266045" cy="26035"/>
          </a:xfrm>
          <a:prstGeom prst="line">
            <a:avLst/>
          </a:prstGeom>
        </p:spPr>
        <p:style>
          <a:lnRef idx="2">
            <a:schemeClr val="dk1"/>
          </a:lnRef>
          <a:fillRef idx="0">
            <a:schemeClr val="dk1"/>
          </a:fillRef>
          <a:effectRef idx="1">
            <a:schemeClr val="dk1"/>
          </a:effectRef>
          <a:fontRef idx="minor">
            <a:schemeClr val="tx1"/>
          </a:fontRef>
        </p:style>
      </p:cxnSp>
      <p:cxnSp>
        <p:nvCxnSpPr>
          <p:cNvPr id="5" name="直接连接符 4"/>
          <p:cNvCxnSpPr/>
          <p:nvPr/>
        </p:nvCxnSpPr>
        <p:spPr>
          <a:xfrm>
            <a:off x="800100" y="3884295"/>
            <a:ext cx="10224135" cy="2286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11810" y="317500"/>
            <a:ext cx="11473180" cy="6554470"/>
          </a:xfrm>
          <a:prstGeom prst="rect">
            <a:avLst/>
          </a:prstGeom>
          <a:noFill/>
        </p:spPr>
        <p:txBody>
          <a:bodyPr wrap="square" rtlCol="0">
            <a:spAutoFit/>
          </a:bodyPr>
          <a:lstStyle/>
          <a:p>
            <a:pPr algn="l"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应考思路</a:t>
            </a:r>
          </a:p>
          <a:p>
            <a:pPr algn="l" fontAlgn="auto">
              <a:lnSpc>
                <a:spcPct val="150000"/>
              </a:lnSpc>
            </a:pPr>
            <a:endParaRPr lang="zh-CN" sz="2800" b="1">
              <a:latin typeface="微软雅黑" panose="020B0503020204020204" charset="-122"/>
              <a:ea typeface="微软雅黑" panose="020B0503020204020204" charset="-122"/>
              <a:cs typeface="微软雅黑" panose="020B0503020204020204" charset="-122"/>
              <a:sym typeface="+mn-ea"/>
            </a:endParaRPr>
          </a:p>
          <a:p>
            <a:pPr algn="l"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(一)明确题干要求</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题干要求分析“本文记建水城时,在饮食描写上花费了大量笔墨”的原因,实际考查考生探讨作者创作意图的能力。</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  (二)知晓分析方法</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解答此题,首先要明确文章中哪些地方描写了建水城的饮食,然后分析这些饮食描写与文章主旨之间的关系。文中多处描写建水城的饮食文化,如第三段中关于临安饭店的饮食场景的描写,是对人们日常生活的描绘,说明建水城富有烟火气息。“铺面当街敞开,食客满堂,喝汤的喝汤……吆五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1465" y="317500"/>
            <a:ext cx="11693525" cy="6554470"/>
          </a:xfrm>
          <a:prstGeom prst="rect">
            <a:avLst/>
          </a:prstGeom>
          <a:noFill/>
        </p:spPr>
        <p:txBody>
          <a:bodyPr wrap="square" rtlCol="0">
            <a:spAutoFit/>
          </a:bodyPr>
          <a:lstStyle/>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喝六,拈三挑四”,以此表现建水城独具特色的地方风物。散文的特点是形散神不散,而本文的“神”是表现建水城的历史传承和城市品格,以此表达对建水城文明的颂扬。历史传承和城市品格本身是抽象的,作者大量描写饮食文化,是想通过具象的描写来表现抽象的历史传承和城市品格。文章第三段写了烧卖的做法,并且说“这家烧卖的做法是明代传下来的”,表现了建水城的历史传承。文章中还描写了小巷中蘑菇的香气和小巷里的人提着蔬菜行走等,表现人的日常生活和城市的烟火气息。</a:t>
            </a:r>
          </a:p>
          <a:p>
            <a:pPr algn="l"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b="1">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①写饮食,就是写建水城独具特色的地方风物及其历史传承;②写饮食,就是写人的日常生活和城的烟火气息,这是文章所要表现的建水古城的城市品格。</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00100" y="1804035"/>
            <a:ext cx="10224135" cy="73723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4.本文采用空间和时间两条线索行文,请分别加以简析。</a:t>
            </a:r>
          </a:p>
        </p:txBody>
      </p:sp>
      <p:cxnSp>
        <p:nvCxnSpPr>
          <p:cNvPr id="2" name="直接连接符 1"/>
          <p:cNvCxnSpPr/>
          <p:nvPr/>
        </p:nvCxnSpPr>
        <p:spPr>
          <a:xfrm flipV="1">
            <a:off x="786130" y="4881245"/>
            <a:ext cx="10266045" cy="26035"/>
          </a:xfrm>
          <a:prstGeom prst="line">
            <a:avLst/>
          </a:prstGeom>
        </p:spPr>
        <p:style>
          <a:lnRef idx="2">
            <a:schemeClr val="dk1"/>
          </a:lnRef>
          <a:fillRef idx="0">
            <a:schemeClr val="dk1"/>
          </a:fillRef>
          <a:effectRef idx="1">
            <a:schemeClr val="dk1"/>
          </a:effectRef>
          <a:fontRef idx="minor">
            <a:schemeClr val="tx1"/>
          </a:fontRef>
        </p:style>
      </p:cxnSp>
      <p:cxnSp>
        <p:nvCxnSpPr>
          <p:cNvPr id="5" name="直接连接符 4"/>
          <p:cNvCxnSpPr/>
          <p:nvPr/>
        </p:nvCxnSpPr>
        <p:spPr>
          <a:xfrm>
            <a:off x="800100" y="3884295"/>
            <a:ext cx="10224135" cy="2286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11810" y="317500"/>
            <a:ext cx="11473180" cy="6554470"/>
          </a:xfrm>
          <a:prstGeom prst="rect">
            <a:avLst/>
          </a:prstGeom>
          <a:noFill/>
        </p:spPr>
        <p:txBody>
          <a:bodyPr wrap="square" rtlCol="0">
            <a:spAutoFit/>
          </a:bodyPr>
          <a:lstStyle/>
          <a:p>
            <a:pPr algn="l"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应考思路</a:t>
            </a:r>
          </a:p>
          <a:p>
            <a:pPr algn="l" fontAlgn="auto">
              <a:lnSpc>
                <a:spcPct val="150000"/>
              </a:lnSpc>
            </a:pPr>
            <a:endParaRPr lang="zh-CN" sz="2800" b="1">
              <a:latin typeface="微软雅黑" panose="020B0503020204020204" charset="-122"/>
              <a:ea typeface="微软雅黑" panose="020B0503020204020204" charset="-122"/>
              <a:cs typeface="微软雅黑" panose="020B0503020204020204" charset="-122"/>
              <a:sym typeface="+mn-ea"/>
            </a:endParaRPr>
          </a:p>
          <a:p>
            <a:pPr algn="l"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(一)明确题干要求</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题干要求从线索的角度,特别是从“空间”和“时间”的角度来分析作品结构,考查考生分析文章结构、把握文章思路的能力。     </a:t>
            </a:r>
            <a:r>
              <a:rPr sz="2800" b="1">
                <a:latin typeface="微软雅黑" panose="020B0503020204020204" charset="-122"/>
                <a:ea typeface="微软雅黑" panose="020B0503020204020204" charset="-122"/>
                <a:cs typeface="微软雅黑" panose="020B0503020204020204" charset="-122"/>
                <a:sym typeface="+mn-ea"/>
              </a:rPr>
              <a:t>  </a:t>
            </a: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       (二)知晓分析方法</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题干已经明确指出“采用空间和时间两条线索行文”,在具体解答的时候需要结合具体的内容阐述空间线索和时间线索分别指什么。空间线索主要体现在作者的行踪转换上,那么考生可从前到后梳理文中表示地点或处所的词语,如临安车站、城门、街面等,指出作者从哪里开始,到哪里结</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3235" y="1048385"/>
            <a:ext cx="11295380" cy="2030095"/>
          </a:xfrm>
          <a:prstGeom prst="rect">
            <a:avLst/>
          </a:prstGeom>
          <a:noFill/>
        </p:spPr>
        <p:txBody>
          <a:bodyPr wrap="square" rtlCol="0">
            <a:spAutoFit/>
          </a:bodyPr>
          <a:lstStyle/>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束。时间线索与时间有关,本文作者更多的是注重大的时间概念之间的转换,文中提到了两个大的时间点,一是古代,一是当下,呈现出时间的延续,作者将建水同时置于历史文化传承与当下日常生活中来描写。</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4505" y="1105535"/>
            <a:ext cx="11500485" cy="2676525"/>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答案</a:t>
            </a:r>
            <a:r>
              <a:rPr lang="zh-CN" altLang="en-US" sz="2800" b="1">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①文章以空间的转换为行文结构,展开对建水的描写,从城外的临安车站开始,依次写穿过城门,经过街道、市场、胡同小巷,最后进入家庭院落;②文章以时间的延续为思想线索,将建水同时置于历史文化传承与当下日常生活中来描写,表现这座古城经久不衰的生命活力。</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24230" y="2898775"/>
            <a:ext cx="6792595" cy="706755"/>
          </a:xfrm>
          <a:prstGeom prst="rect">
            <a:avLst/>
          </a:prstGeom>
          <a:noFill/>
        </p:spPr>
        <p:txBody>
          <a:bodyPr wrap="square" rtlCol="0">
            <a:spAutoFit/>
          </a:bodyPr>
          <a:lstStyle/>
          <a:p>
            <a:pPr algn="ctr"/>
            <a:r>
              <a:rPr lang="zh-CN" altLang="en-US" sz="4000">
                <a:solidFill>
                  <a:schemeClr val="bg1"/>
                </a:solidFill>
                <a:latin typeface="+mj-ea"/>
                <a:ea typeface="+mj-ea"/>
                <a:cs typeface="+mj-ea"/>
              </a:rPr>
              <a:t>考点帮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解题能力提升</a:t>
            </a:r>
          </a:p>
        </p:txBody>
      </p:sp>
      <p:sp>
        <p:nvSpPr>
          <p:cNvPr id="2" name="文本框 1"/>
          <p:cNvSpPr txBox="1"/>
          <p:nvPr/>
        </p:nvSpPr>
        <p:spPr>
          <a:xfrm>
            <a:off x="-236855" y="1653540"/>
            <a:ext cx="5876290" cy="460375"/>
          </a:xfrm>
          <a:prstGeom prst="rect">
            <a:avLst/>
          </a:prstGeom>
          <a:noFill/>
        </p:spPr>
        <p:txBody>
          <a:bodyPr wrap="square" rtlCol="0">
            <a:spAutoFit/>
          </a:bodyPr>
          <a:lstStyle/>
          <a:p>
            <a:pPr algn="ctr"/>
            <a:r>
              <a:rPr lang="zh-CN" altLang="en-US" sz="2400" dirty="0">
                <a:solidFill>
                  <a:srgbClr val="DA251C"/>
                </a:solidFill>
                <a:latin typeface="微软雅黑" panose="020B0503020204020204" charset="-122"/>
                <a:ea typeface="微软雅黑" panose="020B0503020204020204" charset="-122"/>
                <a:sym typeface="+mn-ea"/>
              </a:rPr>
              <a:t>第</a:t>
            </a:r>
            <a:r>
              <a:rPr lang="en-US" altLang="zh-CN" sz="2400" dirty="0">
                <a:solidFill>
                  <a:srgbClr val="DA251C"/>
                </a:solidFill>
                <a:latin typeface="微软雅黑" panose="020B0503020204020204" charset="-122"/>
                <a:ea typeface="微软雅黑" panose="020B0503020204020204" charset="-122"/>
                <a:sym typeface="+mn-ea"/>
              </a:rPr>
              <a:t>2</a:t>
            </a:r>
            <a:r>
              <a:rPr lang="zh-CN" altLang="en-US" sz="2400" dirty="0">
                <a:solidFill>
                  <a:srgbClr val="DA251C"/>
                </a:solidFill>
                <a:latin typeface="微软雅黑" panose="020B0503020204020204" charset="-122"/>
                <a:ea typeface="微软雅黑" panose="020B0503020204020204" charset="-122"/>
                <a:sym typeface="+mn-ea"/>
              </a:rPr>
              <a:t>讲   散文阅读</a:t>
            </a:r>
            <a:endParaRPr lang="zh-CN" altLang="en-US" sz="2400"/>
          </a:p>
        </p:txBody>
      </p:sp>
      <p:sp>
        <p:nvSpPr>
          <p:cNvPr id="3" name="文本框 2"/>
          <p:cNvSpPr txBox="1"/>
          <p:nvPr/>
        </p:nvSpPr>
        <p:spPr>
          <a:xfrm>
            <a:off x="8362950" y="1285240"/>
            <a:ext cx="3415030" cy="368300"/>
          </a:xfrm>
          <a:prstGeom prst="rect">
            <a:avLst/>
          </a:prstGeom>
          <a:noFill/>
        </p:spPr>
        <p:txBody>
          <a:bodyPr wrap="square" rtlCol="0">
            <a:spAutoFit/>
          </a:bodyPr>
          <a:lstStyle/>
          <a:p>
            <a:endParaRPr lang="zh-CN" altLang="en-US"/>
          </a:p>
        </p:txBody>
      </p:sp>
      <p:sp>
        <p:nvSpPr>
          <p:cNvPr id="4" name="文本框 3"/>
          <p:cNvSpPr txBox="1"/>
          <p:nvPr/>
        </p:nvSpPr>
        <p:spPr>
          <a:xfrm>
            <a:off x="5639435" y="1509395"/>
            <a:ext cx="6428740" cy="3969385"/>
          </a:xfrm>
          <a:prstGeom prst="rect">
            <a:avLst/>
          </a:prstGeom>
          <a:noFill/>
        </p:spPr>
        <p:txBody>
          <a:bodyPr wrap="square" rtlCol="0">
            <a:spAutoFit/>
          </a:bodyPr>
          <a:lstStyle/>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考点1　 分析概括散文的结构</a:t>
            </a:r>
            <a:endParaRPr lang="zh-CN" altLang="en-US" sz="2800"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考点2　 概括散文的内容要点</a:t>
            </a:r>
            <a:endParaRPr lang="zh-CN" altLang="en-US" sz="2800"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考点3　 分析鉴赏散文的语言</a:t>
            </a:r>
            <a:endParaRPr lang="zh-CN" altLang="en-US" sz="2800"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考点4　 分析鉴赏散文的形象</a:t>
            </a:r>
          </a:p>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5    </a:t>
            </a:r>
            <a:r>
              <a:rPr lang="zh-CN" altLang="en-US" sz="2800"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分析鉴赏散文的表达技巧</a:t>
            </a:r>
          </a:p>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6 </a:t>
            </a:r>
            <a:r>
              <a:rPr lang="zh-CN" altLang="en-US" sz="2800"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   探究散文中的其他问题</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57505" y="331470"/>
            <a:ext cx="11572240" cy="6554470"/>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rPr>
              <a:t>八看语言。</a:t>
            </a:r>
          </a:p>
          <a:p>
            <a:pPr fontAlgn="auto">
              <a:lnSpc>
                <a:spcPct val="150000"/>
              </a:lnSpc>
            </a:pPr>
            <a:r>
              <a:rPr lang="zh-CN" altLang="en-US" sz="2800" b="1">
                <a:latin typeface="微软雅黑" panose="020B0503020204020204" charset="-122"/>
                <a:ea typeface="微软雅黑" panose="020B0503020204020204" charset="-122"/>
              </a:rPr>
              <a:t>      </a:t>
            </a:r>
            <a:r>
              <a:rPr lang="zh-CN" altLang="en-US" sz="2800">
                <a:latin typeface="微软雅黑" panose="020B0503020204020204" charset="-122"/>
                <a:ea typeface="微软雅黑" panose="020B0503020204020204" charset="-122"/>
              </a:rPr>
              <a:t>小说语言平实、质朴。</a:t>
            </a:r>
            <a:endParaRPr lang="zh-CN" altLang="en-US" sz="2800" b="1">
              <a:latin typeface="微软雅黑" panose="020B0503020204020204" charset="-122"/>
              <a:ea typeface="微软雅黑" panose="020B0503020204020204" charset="-122"/>
            </a:endParaRPr>
          </a:p>
          <a:p>
            <a:pPr fontAlgn="auto">
              <a:lnSpc>
                <a:spcPct val="150000"/>
              </a:lnSpc>
            </a:pPr>
            <a:r>
              <a:rPr lang="zh-CN" altLang="en-US" sz="2800" b="1">
                <a:latin typeface="微软雅黑" panose="020B0503020204020204" charset="-122"/>
                <a:ea typeface="微软雅黑" panose="020B0503020204020204" charset="-122"/>
              </a:rPr>
              <a:t>【注】</a:t>
            </a:r>
          </a:p>
          <a:p>
            <a:pPr fontAlgn="auto">
              <a:lnSpc>
                <a:spcPct val="150000"/>
              </a:lnSpc>
            </a:pPr>
            <a:r>
              <a:rPr lang="zh-CN" altLang="en-US" sz="2800">
                <a:latin typeface="微软雅黑" panose="020B0503020204020204" charset="-122"/>
                <a:ea typeface="微软雅黑" panose="020B0503020204020204" charset="-122"/>
              </a:rPr>
              <a:t>①“竟然”说明小龙对老董的做法有些意外,“叫板”说明老董反对专家们的意见。</a:t>
            </a:r>
          </a:p>
          <a:p>
            <a:pPr fontAlgn="auto">
              <a:lnSpc>
                <a:spcPct val="150000"/>
              </a:lnSpc>
            </a:pPr>
            <a:r>
              <a:rPr lang="zh-CN" altLang="en-US" sz="2800">
                <a:latin typeface="微软雅黑" panose="020B0503020204020204" charset="-122"/>
                <a:ea typeface="微软雅黑" panose="020B0503020204020204" charset="-122"/>
              </a:rPr>
              <a:t>②表现了老董坚守工匠精神,不能修旧如旧,不如保留受损的古籍的原貌。</a:t>
            </a:r>
          </a:p>
          <a:p>
            <a:pPr fontAlgn="auto">
              <a:lnSpc>
                <a:spcPct val="150000"/>
              </a:lnSpc>
            </a:pPr>
            <a:r>
              <a:rPr lang="zh-CN" altLang="en-US" sz="2800">
                <a:latin typeface="微软雅黑" panose="020B0503020204020204" charset="-122"/>
                <a:ea typeface="微软雅黑" panose="020B0503020204020204" charset="-122"/>
              </a:rPr>
              <a:t>③体现了修复这本古籍的难度和老董修复的决心。</a:t>
            </a:r>
          </a:p>
          <a:p>
            <a:pPr fontAlgn="auto">
              <a:lnSpc>
                <a:spcPct val="150000"/>
              </a:lnSpc>
            </a:pPr>
            <a:r>
              <a:rPr lang="zh-CN" altLang="en-US" sz="2800">
                <a:latin typeface="微软雅黑" panose="020B0503020204020204" charset="-122"/>
                <a:ea typeface="微软雅黑" panose="020B0503020204020204" charset="-122"/>
              </a:rPr>
              <a:t>④体现了老董对自己职业的热爱和敬畏。</a:t>
            </a:r>
          </a:p>
          <a:p>
            <a:pPr fontAlgn="auto">
              <a:lnSpc>
                <a:spcPct val="150000"/>
              </a:lnSpc>
            </a:pPr>
            <a:r>
              <a:rPr lang="zh-CN" altLang="en-US" sz="2800">
                <a:latin typeface="微软雅黑" panose="020B0503020204020204" charset="-122"/>
                <a:ea typeface="微软雅黑" panose="020B0503020204020204" charset="-122"/>
              </a:rPr>
              <a:t>⑤暗示老董修复古籍的难度大。</a:t>
            </a:r>
          </a:p>
          <a:p>
            <a:pPr fontAlgn="auto">
              <a:lnSpc>
                <a:spcPct val="150000"/>
              </a:lnSpc>
            </a:pPr>
            <a:r>
              <a:rPr lang="zh-CN" altLang="en-US" sz="2800">
                <a:latin typeface="微软雅黑" panose="020B0503020204020204" charset="-122"/>
                <a:ea typeface="微软雅黑" panose="020B0503020204020204" charset="-122"/>
              </a:rPr>
              <a:t>⑥表现了老董对传统的坚守以及修复古籍的决心。</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828030" cy="67749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sz="3200" dirty="0">
                <a:solidFill>
                  <a:schemeClr val="bg1"/>
                </a:solidFill>
                <a:latin typeface="微软雅黑" panose="020B0503020204020204" charset="-122"/>
                <a:ea typeface="微软雅黑" panose="020B0503020204020204" charset="-122"/>
                <a:sym typeface="+mn-ea"/>
              </a:rPr>
              <a:t>考点1　分析概括散文的结构</a:t>
            </a:r>
          </a:p>
        </p:txBody>
      </p:sp>
      <p:sp>
        <p:nvSpPr>
          <p:cNvPr id="2" name="文本框 1"/>
          <p:cNvSpPr txBox="1"/>
          <p:nvPr/>
        </p:nvSpPr>
        <p:spPr>
          <a:xfrm>
            <a:off x="132080" y="809625"/>
            <a:ext cx="11928475" cy="5908040"/>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命题方式</a:t>
            </a:r>
            <a:endParaRPr lang="en-US" altLang="zh-CN" sz="2800" b="1">
              <a:latin typeface="微软雅黑" panose="020B0503020204020204" charset="-122"/>
              <a:ea typeface="微软雅黑" panose="020B0503020204020204" charset="-122"/>
              <a:cs typeface="微软雅黑" panose="020B0503020204020204" charset="-122"/>
            </a:endParaRPr>
          </a:p>
          <a:p>
            <a:pPr fontAlgn="auto">
              <a:lnSpc>
                <a:spcPct val="150000"/>
              </a:lnSpc>
            </a:pPr>
            <a:r>
              <a:rPr lang="en-US" altLang="zh-CN" sz="2800" b="1">
                <a:latin typeface="微软雅黑" panose="020B0503020204020204" charset="-122"/>
                <a:ea typeface="微软雅黑" panose="020B0503020204020204" charset="-122"/>
                <a:cs typeface="微软雅黑" panose="020B0503020204020204" charset="-122"/>
              </a:rPr>
              <a:t>      </a:t>
            </a:r>
            <a:r>
              <a:rPr lang="en-US" altLang="zh-CN" sz="2800">
                <a:latin typeface="微软雅黑" panose="020B0503020204020204" charset="-122"/>
                <a:ea typeface="微软雅黑" panose="020B0503020204020204" charset="-122"/>
                <a:cs typeface="微软雅黑" panose="020B0503020204020204" charset="-122"/>
              </a:rPr>
              <a:t>分析文章结构,把握文章思路是散文考查的重点内容,着重考查考生的分析综合能力。一般而言,对文章结构的考查有两种方式:一是整体考查,即从总体上分析文章的结构思路、线索、选材等;二是局部考查,即选择文中某一段落或句子,要求考生分析其在全篇结构思路中的作用。</a:t>
            </a:r>
          </a:p>
          <a:p>
            <a:pPr fontAlgn="auto">
              <a:lnSpc>
                <a:spcPct val="150000"/>
              </a:lnSpc>
            </a:pPr>
            <a:endParaRPr lang="en-US" altLang="zh-CN"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考向</a:t>
            </a:r>
            <a:r>
              <a:rPr lang="en-US" altLang="zh-CN" sz="2800" b="1">
                <a:latin typeface="微软雅黑" panose="020B0503020204020204" charset="-122"/>
                <a:ea typeface="微软雅黑" panose="020B0503020204020204" charset="-122"/>
                <a:cs typeface="微软雅黑" panose="020B0503020204020204" charset="-122"/>
                <a:sym typeface="+mn-ea"/>
              </a:rPr>
              <a:t>1</a:t>
            </a:r>
            <a:r>
              <a:rPr sz="2800" b="1">
                <a:latin typeface="微软雅黑" panose="020B0503020204020204" charset="-122"/>
                <a:ea typeface="微软雅黑" panose="020B0503020204020204" charset="-122"/>
                <a:cs typeface="微软雅黑" panose="020B0503020204020204" charset="-122"/>
                <a:sym typeface="+mn-ea"/>
              </a:rPr>
              <a:t>　分析行文思路</a:t>
            </a:r>
            <a:endParaRPr sz="2800" b="1">
              <a:latin typeface="微软雅黑" panose="020B0503020204020204" charset="-122"/>
              <a:ea typeface="微软雅黑" panose="020B0503020204020204" charset="-122"/>
              <a:cs typeface="微软雅黑" panose="020B0503020204020204" charset="-122"/>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分析文章思路主要涉及以下几点:①结构的安排;②详略主次;③过渡穿插;④伏笔照应;⑤烘托铺垫等。</a:t>
            </a:r>
            <a:endParaRPr lang="en-US" altLang="zh-CN"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1465" y="317500"/>
            <a:ext cx="11693525" cy="6554470"/>
          </a:xfrm>
          <a:prstGeom prst="rect">
            <a:avLst/>
          </a:prstGeom>
          <a:noFill/>
        </p:spPr>
        <p:txBody>
          <a:bodyPr wrap="square" rtlCol="0">
            <a:spAutoFit/>
          </a:bodyPr>
          <a:lstStyle/>
          <a:p>
            <a:pPr algn="l"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1</a:t>
            </a:r>
            <a:r>
              <a:rPr sz="2800">
                <a:latin typeface="微软雅黑" panose="020B0503020204020204" charset="-122"/>
                <a:ea typeface="微软雅黑" panose="020B0503020204020204" charset="-122"/>
                <a:cs typeface="微软雅黑" panose="020B0503020204020204" charset="-122"/>
                <a:sym typeface="+mn-ea"/>
              </a:rPr>
              <a:t>[2020全国卷Ⅲ,8,6分]阅读下面的文字,完成题目。</a:t>
            </a:r>
          </a:p>
          <a:p>
            <a:pPr algn="ct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记忆里的光</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蒋子龙</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我八岁才第一次见到火车。1949年初冬,我正式走进学校,在班上算年龄小的。一位见多识广的大同学,炫耀他见过火车的经历,说火车是世界上最神奇、最巨大的怪物,特别是在夜晚,头顶放射着万丈光芒,喘气像打雷,如天神下界,轰轰隆隆,地动山摇,令人胆战心惊。许多同学都萌生了夜晚去看火车的念头。</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一天晚上,真要付诸行动了,却只集合起我和三个大一点的同学。离我们村最近的火车站叫姚官屯,十来里地,当时对我来说,就像天边儿一样远。</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1465" y="317500"/>
            <a:ext cx="11693525" cy="6554470"/>
          </a:xfrm>
          <a:prstGeom prst="rect">
            <a:avLst/>
          </a:prstGeom>
          <a:noFill/>
        </p:spPr>
        <p:txBody>
          <a:bodyPr wrap="square" rtlCol="0">
            <a:spAutoFit/>
          </a:bodyPr>
          <a:lstStyle/>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最恐怖的是要穿过村西一大片浓密的森林,里面长满奇形怪状的参天大树。森林中间还有一片凶恶的坟场,曾经听过的所有鬼故事,几乎都发生在那里面,即便大白天我一个人也不敢从里面穿过。进了林子以后我们都不敢出声了,我怕被落下,不得不一路小跑,我跑他们也跑,越跑就越瘆得慌,只觉得每根头发梢都竖了起来。当时天气已经很凉,跑出林子后却浑身都湿透了。</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好不容易奔到铁道边上,强烈的兴奋和好奇立刻赶跑了心里的恐惧,我们迫不及待地将耳朵贴在道轨上。大同学说有火车过来会先从道轨上听到。我屏住气听了好半天,却什么动静也听不到,甚至连虫子的叫声都没有,四野漆黑而安静。一只耳朵被铁轨冰得太疼了,就换另一只耳朵贴上去,生怕错过火车开过来的讯息。铁轨上终于有了动静,嘎登嘎登……由轻到重,由弱到</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1465" y="317500"/>
            <a:ext cx="11693525" cy="6554470"/>
          </a:xfrm>
          <a:prstGeom prst="rect">
            <a:avLst/>
          </a:prstGeom>
          <a:noFill/>
        </p:spPr>
        <p:txBody>
          <a:bodyPr wrap="square" rtlCol="0">
            <a:spAutoFit/>
          </a:bodyPr>
          <a:lstStyle/>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强,响声越来越大,直到半个脸都感觉到了它的震动,领头的同学一声吆喝,我们都跑到路基下面去等着。</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渐渐看到从远处投射过来一股强大的光束,穿透了无边无际的黑暗,向我们扫过来。光束越来越刺眼,轰隆声也越来越震耳,从黑暗中冲出一个通亮的庞然大物,喷吐着白汽,呼啸着逼过来。我赶紧捂紧耳朵睁大双眼,猛然间看到在火车头的上端,就像脑门的部位,挂着一个光芒闪烁的图标:一把镰刀和一个大锤头。</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领头的同学却大声说是镰刀斧头。</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且不管它是锤是斧,那把镰刀让我感到亲近,特别地高兴。农村的孩子从会走路就得学着使用镰刀,一把磨得飞快、使着顺手的好镰,那可是宝贝。</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1465" y="317500"/>
            <a:ext cx="11704955" cy="6554470"/>
          </a:xfrm>
          <a:prstGeom prst="rect">
            <a:avLst/>
          </a:prstGeom>
          <a:noFill/>
        </p:spPr>
        <p:txBody>
          <a:bodyPr wrap="square" rtlCol="0">
            <a:spAutoFit/>
          </a:bodyPr>
          <a:lstStyle/>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火车头上还顶着镰刀锤头的图标,让我感到很特别,仿佛这火车跟家乡、跟我有了点关联,或者预示着还会有别的我不懂的事情将要发生……</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十年后,我以第一名的成绩入伍,进入海军制图学校,毕业后成为海军制图员,接受的第一批任务就是绘制中国领海图,并由此结识了负责海洋测量的贾队长。贾队长有个破旧的土灰色挎包,缝了又缝,补了又补,唯一醒目的是用红线绣的镰刀锤头图案。</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既然已经站在了军旗下,自然也希望有一天能站在镰刀锤头下,我对这个图案有一种特殊的亲近和敬意,于是就想用自己的新挎包跟他换。不料贾队长断然拒绝,他说这个挎包对他有特殊的纪念意义,目前还有很重要的用途,绝不能送人。有一次他在测量一个荒岛时遇上了大风暴,在没有淡水没</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1465" y="317500"/>
            <a:ext cx="11679555" cy="6554470"/>
          </a:xfrm>
          <a:prstGeom prst="rect">
            <a:avLst/>
          </a:prstGeom>
          <a:noFill/>
        </p:spPr>
        <p:txBody>
          <a:bodyPr wrap="square" rtlCol="0">
            <a:spAutoFit/>
          </a:bodyPr>
          <a:lstStyle/>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没有干粮的情况下硬是坚持了十三天,另外的两个测绘兵却都牺牲了。他用绳子把自己连同图纸资料和测量仪器牢牢地捆在礁石上,接雨水喝,抓住一切被海浪打到身边的活物充饥……后来一位老首长把这个挎包奖给了他。</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贾队长答应在我回家探亲的时候可以把挎包借给我,但回队时必须带来一挎包当地的土和菜籽、瓜子或粮食种子。原来他每次出海测量都要带一挎包土和各样的种子,有些岛礁最缺的就是泥土。黄海最外边有个黑熊礁,礁上只驻扎着一个雷达兵,一个气象兵,一个潮汐兵,他们就是用贾队长带去的土和种子养活了一棵西瓜苗,心肝宝贝般地呵护到秋后,果真还结了个小西瓜,三个人却说什么也舍不得吃……</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又过了几年,我复员回到工厂干锻工。锻工就是打铁,过去叫“铁匠”。</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1465" y="317500"/>
            <a:ext cx="11693525" cy="3969385"/>
          </a:xfrm>
          <a:prstGeom prst="rect">
            <a:avLst/>
          </a:prstGeom>
          <a:noFill/>
        </p:spPr>
        <p:txBody>
          <a:bodyPr wrap="square" rtlCol="0">
            <a:spAutoFit/>
          </a:bodyPr>
          <a:lstStyle/>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虽然大锤换成了水压机和蒸汽锤,但往产品上打钢号、印序号,还都要靠人来抡大锤。我很快就喜欢上了打铁,越干越有味道,一干就是十年。在锻钢打铁的同时,也锻造了自己,改变了人生,甚至成全了我的文学创作。我成了民间所说的“全科人”:少年时代拿镰刀,青年当兵,中年以后握大锤,对镰刀锤头有了一种说不出的特殊感情。</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(有删改)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07085" y="1720850"/>
            <a:ext cx="10224135" cy="73723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作者对儿时看火车经历的叙述很有层次感,请结合作品具体分析。</a:t>
            </a:r>
          </a:p>
        </p:txBody>
      </p:sp>
      <p:cxnSp>
        <p:nvCxnSpPr>
          <p:cNvPr id="2" name="直接连接符 1"/>
          <p:cNvCxnSpPr/>
          <p:nvPr/>
        </p:nvCxnSpPr>
        <p:spPr>
          <a:xfrm flipV="1">
            <a:off x="786130" y="4881245"/>
            <a:ext cx="10266045" cy="26035"/>
          </a:xfrm>
          <a:prstGeom prst="line">
            <a:avLst/>
          </a:prstGeom>
        </p:spPr>
        <p:style>
          <a:lnRef idx="2">
            <a:schemeClr val="dk1"/>
          </a:lnRef>
          <a:fillRef idx="0">
            <a:schemeClr val="dk1"/>
          </a:fillRef>
          <a:effectRef idx="1">
            <a:schemeClr val="dk1"/>
          </a:effectRef>
          <a:fontRef idx="minor">
            <a:schemeClr val="tx1"/>
          </a:fontRef>
        </p:style>
      </p:cxnSp>
      <p:cxnSp>
        <p:nvCxnSpPr>
          <p:cNvPr id="5" name="直接连接符 4"/>
          <p:cNvCxnSpPr/>
          <p:nvPr/>
        </p:nvCxnSpPr>
        <p:spPr>
          <a:xfrm>
            <a:off x="800100" y="3884295"/>
            <a:ext cx="10224135" cy="2286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94995" y="635000"/>
            <a:ext cx="11389995" cy="4615815"/>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解析</a:t>
            </a:r>
            <a:r>
              <a:rPr lang="zh-CN" altLang="en-US" sz="2800" b="1">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本题考查考生分析作品行文思路的能力。作者对儿时看火车经历的叙述主要集中在前六段,分析每段的内容,然后进行层次的划分,分层概括出来即可。第一段作者先叙述自己在听闻大同学对火车的描述后,萌生了夜晚去看火车的念头。第二段叙述了夜晚在去看火车途中和同学们一起穿越浓密的森林的恐怖经历;第三段写到达铁道边后等待火车的到来;这两段可归为一层,写作者为看火车而付诸行动。第四段至第六段写看到火车到来以及发现火车头镰刀和锤头图标后的感受。</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35025" y="1480185"/>
            <a:ext cx="10571480" cy="2676525"/>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a:t>
            </a: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答案 </a:t>
            </a:r>
            <a:r>
              <a:rPr lang="zh-CN" altLang="en-US" sz="2800">
                <a:latin typeface="微软雅黑" panose="020B0503020204020204" charset="-122"/>
                <a:ea typeface="微软雅黑" panose="020B0503020204020204" charset="-122"/>
                <a:cs typeface="微软雅黑" panose="020B0503020204020204" charset="-122"/>
              </a:rPr>
              <a:t> </a:t>
            </a:r>
            <a:r>
              <a:rPr lang="en-US" altLang="zh-CN" sz="2800">
                <a:latin typeface="微软雅黑" panose="020B0503020204020204" charset="-122"/>
                <a:ea typeface="微软雅黑" panose="020B0503020204020204" charset="-122"/>
                <a:cs typeface="微软雅黑" panose="020B0503020204020204" charset="-122"/>
              </a:rPr>
              <a:t>①萌生念头:大同学对火车形象的描述,让“我”萌生看火车的念头;②付诸行动:夜间穿过坟场,耳朵贴在铁轨上,写出“我”看火车时的兴奋与好奇;③抒发感受:火车头上挂着光芒闪烁的镰刀锤头图案,让“我”感到特别,也感到亲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57505" y="331470"/>
            <a:ext cx="11572240" cy="332295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rPr>
              <a:t>⑦表现了老董的职业习惯、生活现状以及毛羽对老董的信任。</a:t>
            </a:r>
          </a:p>
          <a:p>
            <a:pPr fontAlgn="auto">
              <a:lnSpc>
                <a:spcPct val="150000"/>
              </a:lnSpc>
            </a:pPr>
            <a:r>
              <a:rPr lang="zh-CN" altLang="en-US" sz="2800">
                <a:latin typeface="微软雅黑" panose="020B0503020204020204" charset="-122"/>
                <a:ea typeface="微软雅黑" panose="020B0503020204020204" charset="-122"/>
              </a:rPr>
              <a:t>⑧环境描写,表现了季节特征,引出下文对有关橡碗内容的描述。</a:t>
            </a:r>
          </a:p>
          <a:p>
            <a:pPr fontAlgn="auto">
              <a:lnSpc>
                <a:spcPct val="150000"/>
              </a:lnSpc>
            </a:pPr>
            <a:r>
              <a:rPr lang="zh-CN" altLang="en-US" sz="2800">
                <a:latin typeface="微软雅黑" panose="020B0503020204020204" charset="-122"/>
                <a:ea typeface="微软雅黑" panose="020B0503020204020204" charset="-122"/>
              </a:rPr>
              <a:t>⑨表现了老董对老前辈的怀念,对人生的感悟,对职业的坚守。</a:t>
            </a:r>
          </a:p>
          <a:p>
            <a:pPr fontAlgn="auto">
              <a:lnSpc>
                <a:spcPct val="150000"/>
              </a:lnSpc>
            </a:pPr>
            <a:r>
              <a:rPr lang="zh-CN" altLang="en-US" sz="2800">
                <a:latin typeface="微软雅黑" panose="020B0503020204020204" charset="-122"/>
                <a:ea typeface="微软雅黑" panose="020B0503020204020204" charset="-122"/>
              </a:rPr>
              <a:t>⑩此处体现了勃勃的生机,以此引出下文对捡橡碗内容的描述。</a:t>
            </a:r>
          </a:p>
          <a:p>
            <a:pPr fontAlgn="auto">
              <a:lnSpc>
                <a:spcPct val="150000"/>
              </a:lnSpc>
            </a:pPr>
            <a:r>
              <a:rPr lang="zh-CN" altLang="en-US" sz="2800">
                <a:latin typeface="微软雅黑" panose="020B0503020204020204" charset="-122"/>
                <a:ea typeface="微软雅黑" panose="020B0503020204020204" charset="-122"/>
              </a:rPr>
              <a:t>写古籍修复成功。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5755" y="318770"/>
            <a:ext cx="11755755" cy="6554470"/>
          </a:xfrm>
          <a:prstGeom prst="rect">
            <a:avLst/>
          </a:prstGeom>
          <a:noFill/>
        </p:spPr>
        <p:txBody>
          <a:bodyPr wrap="square" rtlCol="0">
            <a:spAutoFit/>
          </a:bodyPr>
          <a:lstStyle/>
          <a:p>
            <a:pPr fontAlgn="auto">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rPr>
              <a:t>方法点拨</a:t>
            </a:r>
            <a:r>
              <a:rPr sz="2800" b="1">
                <a:latin typeface="微软雅黑" panose="020B0503020204020204" charset="-122"/>
                <a:ea typeface="微软雅黑" panose="020B0503020204020204" charset="-122"/>
                <a:cs typeface="微软雅黑" panose="020B0503020204020204" charset="-122"/>
              </a:rPr>
              <a:t>　　　</a:t>
            </a:r>
          </a:p>
          <a:p>
            <a:pPr algn="ctr" fontAlgn="auto">
              <a:lnSpc>
                <a:spcPct val="150000"/>
              </a:lnSpc>
            </a:pPr>
            <a:r>
              <a:rPr sz="2800" b="1">
                <a:latin typeface="微软雅黑" panose="020B0503020204020204" charset="-122"/>
                <a:ea typeface="微软雅黑" panose="020B0503020204020204" charset="-122"/>
                <a:cs typeface="微软雅黑" panose="020B0503020204020204" charset="-122"/>
              </a:rPr>
              <a:t>把握散文结构的步骤</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rPr>
              <a:t>     </a:t>
            </a:r>
            <a:r>
              <a:rPr sz="2800" b="1">
                <a:latin typeface="微软雅黑" panose="020B0503020204020204" charset="-122"/>
                <a:ea typeface="微软雅黑" panose="020B0503020204020204" charset="-122"/>
                <a:cs typeface="微软雅黑" panose="020B0503020204020204" charset="-122"/>
              </a:rPr>
              <a:t>  第一步,通读全文,了解文章大致内容。</a:t>
            </a:r>
            <a:r>
              <a:rPr sz="2800">
                <a:latin typeface="微软雅黑" panose="020B0503020204020204" charset="-122"/>
                <a:ea typeface="微软雅黑" panose="020B0503020204020204" charset="-122"/>
                <a:cs typeface="微软雅黑" panose="020B0503020204020204" charset="-122"/>
              </a:rPr>
              <a:t>先粗读文章,看这篇文章主要谈的是什么问题,或者说了件什么事情,从而把握文章全貌。</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rPr>
              <a:t>     </a:t>
            </a:r>
            <a:r>
              <a:rPr sz="2800" b="1">
                <a:latin typeface="微软雅黑" panose="020B0503020204020204" charset="-122"/>
                <a:ea typeface="微软雅黑" panose="020B0503020204020204" charset="-122"/>
                <a:cs typeface="微软雅黑" panose="020B0503020204020204" charset="-122"/>
              </a:rPr>
              <a:t>  第二步,筛选信息,概括段落内容。</a:t>
            </a:r>
            <a:r>
              <a:rPr sz="2800">
                <a:latin typeface="微软雅黑" panose="020B0503020204020204" charset="-122"/>
                <a:ea typeface="微软雅黑" panose="020B0503020204020204" charset="-122"/>
                <a:cs typeface="微软雅黑" panose="020B0503020204020204" charset="-122"/>
              </a:rPr>
              <a:t>文章内,往往有一些衔接上下文的标志性语句,这些语句具有提示、总结、过渡等作用,且一般都与段落大意有关。这些标志性语句可分为三类:(1)中心句(包括全文中心句和局部中心句);(2)结构句(如总领句、过渡句、总结句和体现作者思路的句子等);(3)特色句(指运用了一定表达技巧的句子,也包括结构较长或复杂的句子)。无明显信息的段落,应该通读全文(段),找出概括性的语句、关键词,分析概括文(段)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73380" y="995045"/>
            <a:ext cx="11611610" cy="2030095"/>
          </a:xfrm>
          <a:prstGeom prst="rect">
            <a:avLst/>
          </a:prstGeom>
          <a:noFill/>
        </p:spPr>
        <p:txBody>
          <a:bodyPr wrap="square" rtlCol="0">
            <a:spAutoFit/>
          </a:bodyPr>
          <a:lstStyle/>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第三步,把握全文脉络,分析行文思路。</a:t>
            </a:r>
            <a:r>
              <a:rPr sz="2800">
                <a:latin typeface="微软雅黑" panose="020B0503020204020204" charset="-122"/>
                <a:ea typeface="微软雅黑" panose="020B0503020204020204" charset="-122"/>
                <a:cs typeface="微软雅黑" panose="020B0503020204020204" charset="-122"/>
                <a:sym typeface="+mn-ea"/>
              </a:rPr>
              <a:t>通过概括每个段落的核心意思,分析段落间的逻辑关系,理出行文思路。同时,也要注意分析这种行文思路对主题表达的作用等。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69240" y="381000"/>
            <a:ext cx="11732895" cy="5908040"/>
          </a:xfrm>
          <a:prstGeom prst="rect">
            <a:avLst/>
          </a:prstGeom>
          <a:noFill/>
        </p:spPr>
        <p:txBody>
          <a:bodyPr wrap="square" rtlCol="0">
            <a:spAutoFit/>
          </a:bodyPr>
          <a:lstStyle/>
          <a:p>
            <a:pPr fontAlgn="auto">
              <a:lnSpc>
                <a:spcPct val="150000"/>
              </a:lnSpc>
            </a:pPr>
            <a:r>
              <a:rPr lang="zh-CN" sz="2800" b="1">
                <a:latin typeface="微软雅黑" panose="020B0503020204020204" charset="-122"/>
                <a:ea typeface="微软雅黑" panose="020B0503020204020204" charset="-122"/>
                <a:cs typeface="微软雅黑" panose="020B0503020204020204" charset="-122"/>
              </a:rPr>
              <a:t>考向</a:t>
            </a:r>
            <a:r>
              <a:rPr lang="en-US" altLang="zh-CN" sz="2800" b="1">
                <a:latin typeface="微软雅黑" panose="020B0503020204020204" charset="-122"/>
                <a:ea typeface="微软雅黑" panose="020B0503020204020204" charset="-122"/>
                <a:cs typeface="微软雅黑" panose="020B0503020204020204" charset="-122"/>
              </a:rPr>
              <a:t>2</a:t>
            </a:r>
            <a:r>
              <a:rPr sz="2800" b="1">
                <a:latin typeface="微软雅黑" panose="020B0503020204020204" charset="-122"/>
                <a:ea typeface="微软雅黑" panose="020B0503020204020204" charset="-122"/>
                <a:cs typeface="微软雅黑" panose="020B0503020204020204" charset="-122"/>
              </a:rPr>
              <a:t>　分析线索及作用</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线索是文章前后内容中都有的某个共同的东西,是作者选择材料的脉络或描写、记叙的脉络。散文中常见的线索有以下几种:①事物线索(某一有特殊意义的物品);②人物线索(人物的见闻、感受、事迹);③情节线索(事件线索);④情感线索(主要人物的情感变化);⑤时空线索(事件的发展顺序、时空变化等)。</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【链接高考】1.2020年山东卷第9题。具体见【阅读帮】第4题。</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2.2015年江苏卷第14题。文章的叙述线索是什么?设置这一线索有什么作用?</a:t>
            </a:r>
            <a:endParaRPr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5755" y="318770"/>
            <a:ext cx="11755755" cy="6554470"/>
          </a:xfrm>
          <a:prstGeom prst="rect">
            <a:avLst/>
          </a:prstGeom>
          <a:noFill/>
        </p:spPr>
        <p:txBody>
          <a:bodyPr wrap="square" rtlCol="0">
            <a:spAutoFit/>
          </a:bodyPr>
          <a:lstStyle/>
          <a:p>
            <a:pPr fontAlgn="auto">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rPr>
              <a:t>方法点拨</a:t>
            </a:r>
            <a:r>
              <a:rPr sz="2800" b="1">
                <a:latin typeface="微软雅黑" panose="020B0503020204020204" charset="-122"/>
                <a:ea typeface="微软雅黑" panose="020B0503020204020204" charset="-122"/>
                <a:cs typeface="微软雅黑" panose="020B0503020204020204" charset="-122"/>
              </a:rPr>
              <a:t>　　　</a:t>
            </a:r>
          </a:p>
          <a:p>
            <a:pPr algn="ctr" fontAlgn="auto">
              <a:lnSpc>
                <a:spcPct val="150000"/>
              </a:lnSpc>
            </a:pPr>
            <a:r>
              <a:rPr sz="2800" b="1">
                <a:latin typeface="微软雅黑" panose="020B0503020204020204" charset="-122"/>
                <a:ea typeface="微软雅黑" panose="020B0503020204020204" charset="-122"/>
                <a:cs typeface="微软雅黑" panose="020B0503020204020204" charset="-122"/>
              </a:rPr>
              <a:t>寻找散文线索的四个角度</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rPr>
              <a:t>     </a:t>
            </a:r>
            <a:r>
              <a:rPr sz="2800" b="1">
                <a:latin typeface="微软雅黑" panose="020B0503020204020204" charset="-122"/>
                <a:ea typeface="微软雅黑" panose="020B0503020204020204" charset="-122"/>
                <a:cs typeface="微软雅黑" panose="020B0503020204020204" charset="-122"/>
              </a:rPr>
              <a:t>  1.从标题入手。</a:t>
            </a:r>
            <a:r>
              <a:rPr sz="2800">
                <a:latin typeface="微软雅黑" panose="020B0503020204020204" charset="-122"/>
                <a:ea typeface="微软雅黑" panose="020B0503020204020204" charset="-122"/>
                <a:cs typeface="微软雅黑" panose="020B0503020204020204" charset="-122"/>
              </a:rPr>
              <a:t>有些文章的标题就揭示了文章的线索,所以看标题中是否有关键词贯串全文。如2017年全国卷Ⅱ的《窗子以外》,全文就是围绕“窗子”展开的。</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rPr>
              <a:t>       </a:t>
            </a:r>
            <a:r>
              <a:rPr sz="2800" b="1">
                <a:latin typeface="微软雅黑" panose="020B0503020204020204" charset="-122"/>
                <a:ea typeface="微软雅黑" panose="020B0503020204020204" charset="-122"/>
                <a:cs typeface="微软雅黑" panose="020B0503020204020204" charset="-122"/>
              </a:rPr>
              <a:t>2.从时空变化入手。</a:t>
            </a:r>
            <a:r>
              <a:rPr sz="2800">
                <a:latin typeface="微软雅黑" panose="020B0503020204020204" charset="-122"/>
                <a:ea typeface="微软雅黑" panose="020B0503020204020204" charset="-122"/>
                <a:cs typeface="微软雅黑" panose="020B0503020204020204" charset="-122"/>
              </a:rPr>
              <a:t>记人记事散文中常有一些表示时空转换的词语,考生阅读时把这些词语串联起来,就能把握文章的线索。如2020年山东卷第9题明确指出“采用空间和时间两条线索行文”,考生在分析时就要关注作者的行踪转换和文中的时间点。</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rPr>
              <a:t>       </a:t>
            </a:r>
            <a:r>
              <a:rPr sz="2800" b="1">
                <a:latin typeface="微软雅黑" panose="020B0503020204020204" charset="-122"/>
                <a:ea typeface="微软雅黑" panose="020B0503020204020204" charset="-122"/>
                <a:cs typeface="微软雅黑" panose="020B0503020204020204" charset="-122"/>
              </a:rPr>
              <a:t>3.从事物入手。</a:t>
            </a:r>
            <a:r>
              <a:rPr sz="2800">
                <a:latin typeface="微软雅黑" panose="020B0503020204020204" charset="-122"/>
                <a:ea typeface="微软雅黑" panose="020B0503020204020204" charset="-122"/>
                <a:cs typeface="微软雅黑" panose="020B0503020204020204" charset="-122"/>
              </a:rPr>
              <a:t>不少托物叙事类散文,常用一个具体事物或象征事物贯</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80390" y="786765"/>
            <a:ext cx="11100435" cy="3322955"/>
          </a:xfrm>
          <a:prstGeom prst="rect">
            <a:avLst/>
          </a:prstGeom>
          <a:noFill/>
        </p:spPr>
        <p:txBody>
          <a:bodyPr wrap="square" rtlCol="0">
            <a:spAutoFit/>
          </a:bodyPr>
          <a:lstStyle/>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串全文,作为行文线索以突出主旨。通常这个事物也会作为文章标题在文中反复出现。</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  4.从议论抒情入手。</a:t>
            </a:r>
            <a:r>
              <a:rPr sz="2800">
                <a:latin typeface="微软雅黑" panose="020B0503020204020204" charset="-122"/>
                <a:ea typeface="微软雅黑" panose="020B0503020204020204" charset="-122"/>
                <a:cs typeface="微软雅黑" panose="020B0503020204020204" charset="-122"/>
                <a:sym typeface="+mn-ea"/>
              </a:rPr>
              <a:t>抒情、议论类散文一般以情、理为线索,如文章抒情句子中蕴含的“情”通常作为线索隐伏于内容之中。考生阅读时要细心分析,理清感情变化的轨迹,以此找出文章的线索。</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33450" y="678180"/>
            <a:ext cx="9860280" cy="5262245"/>
          </a:xfrm>
          <a:prstGeom prst="rect">
            <a:avLst/>
          </a:prstGeom>
          <a:noFill/>
        </p:spPr>
        <p:txBody>
          <a:bodyPr wrap="square" rtlCol="0">
            <a:spAutoFit/>
          </a:bodyPr>
          <a:lstStyle/>
          <a:p>
            <a:pPr fontAlgn="auto">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rPr>
              <a:t>方法拓展</a:t>
            </a:r>
            <a:r>
              <a:rPr sz="2800" b="1">
                <a:latin typeface="微软雅黑" panose="020B0503020204020204" charset="-122"/>
                <a:ea typeface="微软雅黑" panose="020B0503020204020204" charset="-122"/>
                <a:cs typeface="微软雅黑" panose="020B0503020204020204" charset="-122"/>
              </a:rPr>
              <a:t>　　　</a:t>
            </a:r>
          </a:p>
          <a:p>
            <a:pPr algn="ctr" fontAlgn="auto">
              <a:lnSpc>
                <a:spcPct val="150000"/>
              </a:lnSpc>
            </a:pPr>
            <a:r>
              <a:rPr sz="2800" b="1">
                <a:latin typeface="微软雅黑" panose="020B0503020204020204" charset="-122"/>
                <a:ea typeface="微软雅黑" panose="020B0503020204020204" charset="-122"/>
                <a:cs typeface="微软雅黑" panose="020B0503020204020204" charset="-122"/>
              </a:rPr>
              <a:t>分析线索作用的两个方面</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rPr>
              <a:t>     </a:t>
            </a:r>
            <a:r>
              <a:rPr sz="2800" b="1">
                <a:latin typeface="微软雅黑" panose="020B0503020204020204" charset="-122"/>
                <a:ea typeface="微软雅黑" panose="020B0503020204020204" charset="-122"/>
                <a:cs typeface="微软雅黑" panose="020B0503020204020204" charset="-122"/>
              </a:rPr>
              <a:t>  1.结构方面。</a:t>
            </a:r>
            <a:r>
              <a:rPr sz="2800">
                <a:latin typeface="微软雅黑" panose="020B0503020204020204" charset="-122"/>
                <a:ea typeface="微软雅黑" panose="020B0503020204020204" charset="-122"/>
                <a:cs typeface="微软雅黑" panose="020B0503020204020204" charset="-122"/>
              </a:rPr>
              <a:t>①组织材料,贯串全文;②使结构清晰,情节集中;③使行文富于变化。</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rPr>
              <a:t>    </a:t>
            </a:r>
            <a:r>
              <a:rPr sz="2800" b="1">
                <a:latin typeface="微软雅黑" panose="020B0503020204020204" charset="-122"/>
                <a:ea typeface="微软雅黑" panose="020B0503020204020204" charset="-122"/>
                <a:cs typeface="微软雅黑" panose="020B0503020204020204" charset="-122"/>
              </a:rPr>
              <a:t>   2.内容方面。</a:t>
            </a:r>
            <a:r>
              <a:rPr sz="2800">
                <a:latin typeface="微软雅黑" panose="020B0503020204020204" charset="-122"/>
                <a:ea typeface="微软雅黑" panose="020B0503020204020204" charset="-122"/>
                <a:cs typeface="微软雅黑" panose="020B0503020204020204" charset="-122"/>
              </a:rPr>
              <a:t>①表达某种情感或思想;②揭示主题;③呈现某种情景或状态。</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rPr>
              <a:t>此外,要注意区分不同性质的线索的不同作用,如物象线索有象征、呼应作用等,情感线索有使情感浓厚、形象突出的作用等。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3375" y="398780"/>
            <a:ext cx="11734165" cy="2676525"/>
          </a:xfrm>
          <a:prstGeom prst="rect">
            <a:avLst/>
          </a:prstGeom>
          <a:noFill/>
        </p:spPr>
        <p:txBody>
          <a:bodyPr wrap="square" rtlCol="0">
            <a:spAutoFit/>
          </a:bodyPr>
          <a:lstStyle/>
          <a:p>
            <a:pPr fontAlgn="auto">
              <a:lnSpc>
                <a:spcPct val="150000"/>
              </a:lnSpc>
            </a:pPr>
            <a:r>
              <a:rPr lang="zh-CN" sz="2800" b="1">
                <a:latin typeface="微软雅黑" panose="020B0503020204020204" charset="-122"/>
                <a:ea typeface="微软雅黑" panose="020B0503020204020204" charset="-122"/>
                <a:cs typeface="微软雅黑" panose="020B0503020204020204" charset="-122"/>
              </a:rPr>
              <a:t>考向</a:t>
            </a:r>
            <a:r>
              <a:rPr lang="en-US" altLang="zh-CN" sz="2800" b="1">
                <a:latin typeface="微软雅黑" panose="020B0503020204020204" charset="-122"/>
                <a:ea typeface="微软雅黑" panose="020B0503020204020204" charset="-122"/>
                <a:cs typeface="微软雅黑" panose="020B0503020204020204" charset="-122"/>
              </a:rPr>
              <a:t>3</a:t>
            </a:r>
            <a:r>
              <a:rPr sz="2800" b="1">
                <a:latin typeface="微软雅黑" panose="020B0503020204020204" charset="-122"/>
                <a:ea typeface="微软雅黑" panose="020B0503020204020204" charset="-122"/>
                <a:cs typeface="微软雅黑" panose="020B0503020204020204" charset="-122"/>
              </a:rPr>
              <a:t>　分析句段的作用</a:t>
            </a:r>
            <a:endParaRPr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rPr>
              <a:t>       高考考查句段的作用,一般从两点入手:一是句段位置及其在内容、结构上的作用;二是句段中的修辞手法、表现手法等。</a:t>
            </a:r>
          </a:p>
          <a:p>
            <a:pPr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必备知识</a:t>
            </a:r>
            <a:r>
              <a:rPr sz="2800" b="1">
                <a:latin typeface="微软雅黑" panose="020B0503020204020204" charset="-122"/>
                <a:ea typeface="微软雅黑" panose="020B0503020204020204" charset="-122"/>
                <a:cs typeface="微软雅黑" panose="020B0503020204020204" charset="-122"/>
                <a:sym typeface="+mn-ea"/>
              </a:rPr>
              <a:t>　　                   散文中句段的作用</a:t>
            </a:r>
            <a:endParaRPr sz="2800">
              <a:latin typeface="微软雅黑" panose="020B0503020204020204" charset="-122"/>
              <a:ea typeface="微软雅黑" panose="020B0503020204020204" charset="-122"/>
              <a:cs typeface="微软雅黑" panose="020B0503020204020204" charset="-122"/>
            </a:endParaRPr>
          </a:p>
        </p:txBody>
      </p:sp>
      <p:graphicFrame>
        <p:nvGraphicFramePr>
          <p:cNvPr id="3" name="表格 2"/>
          <p:cNvGraphicFramePr/>
          <p:nvPr>
            <p:custDataLst>
              <p:tags r:id="rId1"/>
            </p:custDataLst>
          </p:nvPr>
        </p:nvGraphicFramePr>
        <p:xfrm>
          <a:off x="217170" y="3079115"/>
          <a:ext cx="11770995" cy="3589655"/>
        </p:xfrm>
        <a:graphic>
          <a:graphicData uri="http://schemas.openxmlformats.org/drawingml/2006/table">
            <a:tbl>
              <a:tblPr firstRow="1" bandRow="1">
                <a:tableStyleId>{5940675A-B579-460E-94D1-54222C63F5DA}</a:tableStyleId>
              </a:tblPr>
              <a:tblGrid>
                <a:gridCol w="1641475"/>
                <a:gridCol w="10129520"/>
              </a:tblGrid>
              <a:tr h="640080">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类型</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作用</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2949575">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开篇</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①开门见山,点明主旨。②设置线索,引出下文。③曲笔入题,设置悬念。④埋下伏笔,铺垫照应。⑤设置疑问,引人深思。⑥比喻开头,由虚入实。⑦对比入题,强调主体。⑧类比引入,令人遐思。⑨乍显异常,扣动心弦。⑩侧面入笔,含蓄自然。</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42085" y="280670"/>
            <a:ext cx="9731375" cy="737235"/>
          </a:xfrm>
          <a:prstGeom prst="rect">
            <a:avLst/>
          </a:prstGeom>
          <a:noFill/>
        </p:spPr>
        <p:txBody>
          <a:bodyPr wrap="square" rtlCol="0">
            <a:spAutoFit/>
          </a:bodyPr>
          <a:lstStyle/>
          <a:p>
            <a:pPr algn="r" fontAlgn="auto">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 </a:t>
            </a:r>
            <a:r>
              <a:rPr lang="zh-CN" altLang="en-US" sz="2800">
                <a:solidFill>
                  <a:schemeClr val="tx1"/>
                </a:solidFill>
                <a:latin typeface="微软雅黑" panose="020B0503020204020204" charset="-122"/>
                <a:ea typeface="微软雅黑" panose="020B0503020204020204" charset="-122"/>
                <a:cs typeface="微软雅黑" panose="020B0503020204020204" charset="-122"/>
              </a:rPr>
              <a:t>续表</a:t>
            </a:r>
          </a:p>
        </p:txBody>
      </p:sp>
      <p:graphicFrame>
        <p:nvGraphicFramePr>
          <p:cNvPr id="3" name="表格 2"/>
          <p:cNvGraphicFramePr/>
          <p:nvPr>
            <p:custDataLst>
              <p:tags r:id="rId1"/>
            </p:custDataLst>
          </p:nvPr>
        </p:nvGraphicFramePr>
        <p:xfrm>
          <a:off x="102235" y="902970"/>
          <a:ext cx="12000865" cy="5655945"/>
        </p:xfrm>
        <a:graphic>
          <a:graphicData uri="http://schemas.openxmlformats.org/drawingml/2006/table">
            <a:tbl>
              <a:tblPr firstRow="1" bandRow="1">
                <a:tableStyleId>{5940675A-B579-460E-94D1-54222C63F5DA}</a:tableStyleId>
              </a:tblPr>
              <a:tblGrid>
                <a:gridCol w="713740"/>
                <a:gridCol w="11287125"/>
              </a:tblGrid>
              <a:tr h="665480">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类型</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作用</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1280160">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中间</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1"/>
                    </a:solidFill>
                  </a:tcPr>
                </a:tc>
                <a:tc>
                  <a:txBody>
                    <a:bodyPr/>
                    <a:lstStyle/>
                    <a:p>
                      <a:pPr indent="0" algn="l"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①承上启下。②由叙述转向议论。③由写景(正面)转向抒情(反面)。</a:t>
                      </a:r>
                    </a:p>
                    <a:p>
                      <a:pPr indent="0" algn="l"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④层层深入。⑤总领下文。⑥总结上文。</a:t>
                      </a: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1"/>
                    </a:solidFill>
                  </a:tcPr>
                </a:tc>
              </a:tr>
              <a:tr h="1920240">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结尾</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①篇末点题,卒章显志。②问句作结,发人深思。③用省略号,余味绵长。④比较作结,突出情感。⑤想象作结,意蕴深远。⑥直抒胸臆,情感强烈。</a:t>
                      </a:r>
                    </a:p>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⑦呼应前文,对比照应。⑧以景结情,深化主题。⑨戛然而止,留下</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空</a:t>
                      </a:r>
                      <a:r>
                        <a:rPr lang="en-US" sz="2800" b="0">
                          <a:solidFill>
                            <a:srgbClr val="000000"/>
                          </a:solidFill>
                          <a:latin typeface="微软雅黑" panose="020B0503020204020204" charset="-122"/>
                          <a:ea typeface="微软雅黑" panose="020B0503020204020204" charset="-122"/>
                          <a:cs typeface="微软雅黑" panose="020B0503020204020204" charset="-122"/>
                        </a:rPr>
                        <a:t>白</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790065">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点睛句</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①点明全文中心,统领全文。②句子含意深刻,耐人寻味,读后给人以启迪。</a:t>
                      </a: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09650" y="608965"/>
            <a:ext cx="9731375" cy="737235"/>
          </a:xfrm>
          <a:prstGeom prst="rect">
            <a:avLst/>
          </a:prstGeom>
          <a:noFill/>
        </p:spPr>
        <p:txBody>
          <a:bodyPr wrap="square" rtlCol="0">
            <a:spAutoFit/>
          </a:bodyPr>
          <a:lstStyle/>
          <a:p>
            <a:pPr algn="r" fontAlgn="auto">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 </a:t>
            </a:r>
            <a:r>
              <a:rPr lang="zh-CN" altLang="en-US" sz="2800">
                <a:solidFill>
                  <a:schemeClr val="tx1"/>
                </a:solidFill>
                <a:latin typeface="微软雅黑" panose="020B0503020204020204" charset="-122"/>
                <a:ea typeface="微软雅黑" panose="020B0503020204020204" charset="-122"/>
                <a:cs typeface="微软雅黑" panose="020B0503020204020204" charset="-122"/>
              </a:rPr>
              <a:t>续表</a:t>
            </a:r>
          </a:p>
        </p:txBody>
      </p:sp>
      <p:graphicFrame>
        <p:nvGraphicFramePr>
          <p:cNvPr id="3" name="表格 2"/>
          <p:cNvGraphicFramePr/>
          <p:nvPr>
            <p:custDataLst>
              <p:tags r:id="rId1"/>
            </p:custDataLst>
          </p:nvPr>
        </p:nvGraphicFramePr>
        <p:xfrm>
          <a:off x="429895" y="1518285"/>
          <a:ext cx="11610975" cy="5054600"/>
        </p:xfrm>
        <a:graphic>
          <a:graphicData uri="http://schemas.openxmlformats.org/drawingml/2006/table">
            <a:tbl>
              <a:tblPr firstRow="1" bandRow="1">
                <a:tableStyleId>{5940675A-B579-460E-94D1-54222C63F5DA}</a:tableStyleId>
              </a:tblPr>
              <a:tblGrid>
                <a:gridCol w="1617345"/>
                <a:gridCol w="9993630"/>
              </a:tblGrid>
              <a:tr h="1254125">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类型</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作用</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1880235">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插入段</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①与上下文构成虚实相映、正反对照、层进烘托等关系。②对全文中心起强化、突出作用。③在结构上宕开一笔,形成波澜。</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20240">
                <a:tc>
                  <a:txBody>
                    <a:bodyPr/>
                    <a:lstStyle/>
                    <a:p>
                      <a:pPr indent="0" algn="ctr" fontAlgn="auto">
                        <a:lnSpc>
                          <a:spcPct val="150000"/>
                        </a:lnSpc>
                        <a:buNone/>
                      </a:pPr>
                      <a:r>
                        <a:rPr lang="en-US" altLang="en-US" sz="2800" b="0">
                          <a:solidFill>
                            <a:srgbClr val="000000"/>
                          </a:solidFill>
                          <a:latin typeface="微软雅黑" panose="020B0503020204020204" charset="-122"/>
                          <a:ea typeface="微软雅黑" panose="020B0503020204020204" charset="-122"/>
                          <a:cs typeface="NEU-BZ-S92" charset="0"/>
                        </a:rPr>
                        <a:t>反复出</a:t>
                      </a:r>
                    </a:p>
                    <a:p>
                      <a:pPr indent="0" algn="ctr" fontAlgn="auto">
                        <a:lnSpc>
                          <a:spcPct val="150000"/>
                        </a:lnSpc>
                        <a:buNone/>
                      </a:pPr>
                      <a:r>
                        <a:rPr lang="en-US" altLang="en-US" sz="2800" b="0">
                          <a:solidFill>
                            <a:srgbClr val="000000"/>
                          </a:solidFill>
                          <a:latin typeface="微软雅黑" panose="020B0503020204020204" charset="-122"/>
                          <a:ea typeface="微软雅黑" panose="020B0503020204020204" charset="-122"/>
                          <a:cs typeface="NEU-BZ-S92" charset="0"/>
                        </a:rPr>
                        <a:t>现的句子</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altLang="en-US" sz="2800" b="0">
                          <a:solidFill>
                            <a:srgbClr val="000000"/>
                          </a:solidFill>
                          <a:latin typeface="微软雅黑" panose="020B0503020204020204" charset="-122"/>
                          <a:ea typeface="微软雅黑" panose="020B0503020204020204" charset="-122"/>
                          <a:cs typeface="微软雅黑" panose="020B0503020204020204" charset="-122"/>
                        </a:rPr>
                        <a:t>①在内容上,有突出内容(主旨)、强化情感表达等作用。②在结构上,有交代线索、前后呼应等作用。③在表达上,运用了反复的修辞手法,有强化或一唱三叹之效。</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6045" y="212725"/>
            <a:ext cx="12087225" cy="6554470"/>
          </a:xfrm>
          <a:prstGeom prst="rect">
            <a:avLst/>
          </a:prstGeom>
          <a:noFill/>
        </p:spPr>
        <p:txBody>
          <a:bodyPr wrap="square" rtlCol="0">
            <a:spAutoFit/>
          </a:bodyPr>
          <a:lstStyle/>
          <a:p>
            <a:pPr algn="l"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2</a:t>
            </a:r>
            <a:r>
              <a:rPr sz="2800">
                <a:latin typeface="微软雅黑" panose="020B0503020204020204" charset="-122"/>
                <a:ea typeface="微软雅黑" panose="020B0503020204020204" charset="-122"/>
                <a:cs typeface="微软雅黑" panose="020B0503020204020204" charset="-122"/>
                <a:sym typeface="+mn-ea"/>
              </a:rPr>
              <a:t>[2020天津,18,4分]阅读下面的文字,完成题目。</a:t>
            </a:r>
          </a:p>
          <a:p>
            <a:pPr algn="ct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线 条 之 美</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梁　衡</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我第一次对线条感兴趣,是有人送我一个细长的瓶子,里面装着一种很名贵的牡丹油。但我“买椟还珠”,目不见油,竟被这个瓶子惊呆了。它的设计非常简洁,并没有常见的鼓肚、细腰、高脚、束口等扭扭捏捏的俗套。如果把瓶盖去掉,就剩下左右两条对称的弧线。但这线条的干净,让你觉得是窗前的月光,空明如水;或是草原深处的歌声,直飘来你的心底。我神魂颠倒,在手中把玩、摩挲不停。工作时置于案头,常会忍不住抬头看两眼。</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初中学几何时就知道,空间中先有一个点;点一动,它的轨迹就生成了一</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57505" y="331470"/>
            <a:ext cx="11572240" cy="590804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rPr>
              <a:t>1.下列对本文相关内容和艺术特色的分析鉴赏,不正确的一项是	(　　)</a:t>
            </a:r>
          </a:p>
          <a:p>
            <a:pPr fontAlgn="auto">
              <a:lnSpc>
                <a:spcPct val="150000"/>
              </a:lnSpc>
            </a:pPr>
            <a:r>
              <a:rPr lang="zh-CN" altLang="en-US" sz="2800">
                <a:latin typeface="微软雅黑" panose="020B0503020204020204" charset="-122"/>
                <a:ea typeface="微软雅黑" panose="020B0503020204020204" charset="-122"/>
              </a:rPr>
              <a:t>A.小龙与“我”父亲毛羽的电话,既介绍了本文故事发生的起因,表现了书匠老董的性格,也为情节的发展做了铺垫。</a:t>
            </a:r>
          </a:p>
          <a:p>
            <a:pPr fontAlgn="auto">
              <a:lnSpc>
                <a:spcPct val="150000"/>
              </a:lnSpc>
            </a:pPr>
            <a:r>
              <a:rPr lang="zh-CN" altLang="en-US" sz="2800">
                <a:latin typeface="微软雅黑" panose="020B0503020204020204" charset="-122"/>
                <a:ea typeface="微软雅黑" panose="020B0503020204020204" charset="-122"/>
              </a:rPr>
              <a:t>B.“老董穿了一件卡其布的工作服,肩膀上挎了个军挎”,“踩着一辆二八型的自行车”,是老董生活现状、职业习惯的表现。</a:t>
            </a:r>
          </a:p>
          <a:p>
            <a:pPr fontAlgn="auto">
              <a:lnSpc>
                <a:spcPct val="150000"/>
              </a:lnSpc>
            </a:pPr>
            <a:r>
              <a:rPr lang="zh-CN" altLang="en-US" sz="2800">
                <a:latin typeface="微软雅黑" panose="020B0503020204020204" charset="-122"/>
                <a:ea typeface="微软雅黑" panose="020B0503020204020204" charset="-122"/>
              </a:rPr>
              <a:t>C.小松鼠跳到地上,“像人一样站起了身,前爪紧紧擒着一颗橡子”,渲染了此处的生机与野趣,烘托了老董的童心与快乐。</a:t>
            </a:r>
          </a:p>
          <a:p>
            <a:pPr fontAlgn="auto">
              <a:lnSpc>
                <a:spcPct val="150000"/>
              </a:lnSpc>
            </a:pPr>
            <a:r>
              <a:rPr lang="zh-CN" altLang="en-US" sz="2800">
                <a:latin typeface="微软雅黑" panose="020B0503020204020204" charset="-122"/>
                <a:ea typeface="微软雅黑" panose="020B0503020204020204" charset="-122"/>
              </a:rPr>
              <a:t>D.“仪器做了电子配比都没辙”,老董却用传统工艺修复了稀见典籍,说明在科技发达的今天,传统技艺仍有用武之地。</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3990" y="265430"/>
            <a:ext cx="12018645" cy="6554470"/>
          </a:xfrm>
          <a:prstGeom prst="rect">
            <a:avLst/>
          </a:prstGeom>
          <a:noFill/>
        </p:spPr>
        <p:txBody>
          <a:bodyPr wrap="square" rtlCol="0">
            <a:spAutoFit/>
          </a:bodyPr>
          <a:lstStyle/>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条线。所谓轨迹者,只是我们的想象,或者是一物划过之后,在我们的脑海里的视觉驻留。原来这线条的美正在似有似无之间,是自带几分幻美的东西。主客交融,亦幻亦真,天光云影,想象无穷。正是因了它的来无踪,去无影,永不停,却又永无结果,也就让你永不会失望。线条,一种虚幻的、没有穷尽的,可以寄托我们任何理想、情感和审美的美。</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点动生线,线动生面,在大千世界里,这线永处于一种过渡之中。当它静卧于纸面时就含而不露,或如枪戟之威,或如少女之娴;而一旦横空出世,就如羽镝之鸣,星过夜空。这线内藏着无尽的势能与动能。所以中国画的白描,不要颜色,也不要西画的透视、光影,只需一根线,就能表现出人物的喜怒哀乐,山水的磅礴雄浑。那线的起落、走势、轻重、弯曲等,居然能分出几十种手法,灵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1290" y="147320"/>
            <a:ext cx="12031980" cy="6554470"/>
          </a:xfrm>
          <a:prstGeom prst="rect">
            <a:avLst/>
          </a:prstGeom>
          <a:noFill/>
        </p:spPr>
        <p:txBody>
          <a:bodyPr wrap="square" rtlCol="0">
            <a:spAutoFit/>
          </a:bodyPr>
          <a:lstStyle/>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地捕捉各种美感。叶落霜天,花开早春,大河狂舞,烈马嘶鸣。确实在大自然中,从天边群山的轮廓,到眼前的一片树叶、一枚花瓣,都是曲线的杰作。无论平面还是立体的艺术,一线便可定格一个美丽的瞬间,同时也吐纳着作者内心的块垒。曹植的《洛神赋》:“翩若惊鸿,婉若游龙……髣髴兮若轻云之蔽月,飘飖兮若流风之回雪……秾纤得衷,修短合度。肩若削成,腰如约素。”简直是一幅美人线描图。张岱的名篇《湖心亭看雪》写雪后西湖的风景,“天与云与山与水,上下一白。湖上影子,惟长堤一痕、湖心亭一点、与余舟一芥,舟中人两三粒而已”。你看一痕、一点、一芥、一粒,虽是文字,作者却如画家一般纯熟地运用了点和线的表现手法。</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线条既然有这样的魔力,便为所有艺术之不可或缺,或者算是艺术之母了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5255" y="252095"/>
            <a:ext cx="11941810" cy="6554470"/>
          </a:xfrm>
          <a:prstGeom prst="rect">
            <a:avLst/>
          </a:prstGeom>
          <a:noFill/>
        </p:spPr>
        <p:txBody>
          <a:bodyPr wrap="square" rtlCol="0">
            <a:spAutoFit/>
          </a:bodyPr>
          <a:lstStyle/>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吧。</a:t>
            </a:r>
            <a:r>
              <a:rPr sz="2800" u="heavy">
                <a:solidFill>
                  <a:schemeClr val="tx1"/>
                </a:solidFill>
                <a:uFillTx/>
                <a:latin typeface="微软雅黑" panose="020B0503020204020204" charset="-122"/>
                <a:ea typeface="微软雅黑" panose="020B0503020204020204" charset="-122"/>
                <a:cs typeface="微软雅黑" panose="020B0503020204020204" charset="-122"/>
                <a:sym typeface="+mn-ea"/>
              </a:rPr>
              <a:t>最典型的是书法艺术,洗尽铅华,只剩了白纸上一丝黑线的游走。那飞扬狂舞的草书,漏痕、飞白、悬针、垂露等等,恨不能将人间所有的线条式样收来,再融入作者的情感,飞墨于纸。或如晴空霹雳,或如灯下细语。就这样牵着人的神经,几千年来书不完、变无穷、说不够、赏不尽。</a:t>
            </a:r>
            <a:r>
              <a:rPr sz="2800">
                <a:latin typeface="微软雅黑" panose="020B0503020204020204" charset="-122"/>
                <a:ea typeface="微软雅黑" panose="020B0503020204020204" charset="-122"/>
                <a:cs typeface="微软雅黑" panose="020B0503020204020204" charset="-122"/>
                <a:sym typeface="+mn-ea"/>
              </a:rPr>
              <a:t>再如舞蹈,一个舞蹈家的表演实际上是无数条曲线在空间做着力与势、虚与实、有与无的曼妙组合,不停地在我们的脑海里形成视觉的叠加。正如纸上绝不会有两幅相同的草书,台上也绝不会有两个相同的舞姿。这永不休止的奇幻变化,怎么能不教你的神经止不住地兴奋呢。至于音乐,那是声音加时间的艺术,是不同声音的线条在不同时间段上的游走,轻轻地按摩着我们的神经,形成听觉上的驻留。所谓余音绕梁,三日不绝。其实那梁上绕着的是些乐谱的彩色线条。</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3660" y="151765"/>
            <a:ext cx="12045315" cy="6554470"/>
          </a:xfrm>
          <a:prstGeom prst="rect">
            <a:avLst/>
          </a:prstGeom>
          <a:noFill/>
        </p:spPr>
        <p:txBody>
          <a:bodyPr wrap="square" rtlCol="0">
            <a:spAutoFit/>
          </a:bodyPr>
          <a:lstStyle/>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线条魅力的最高体现在于我们的人体。人,除作为生产力的第一要素外,还是世间高贵的审美对象。郭兰英唱:“姑娘好像花一样,小伙心胸多宽广。”奚秀兰唱:“阿里山的姑娘美如水呀,阿里山的少年壮如山。”这些都是在说他们身上阴柔至美或阳刚至强的线条。于是就专门产生了美术界的人体绘画、摄影、雕塑,舞台上的舞蹈、戏剧、模特,竞技场上的体操、健美、杂技等等。这些都是人对自身形体线条的欣赏、开发与利用。</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线的魅力不止于具体的人或物,还常常注入主观精神,可囊括一个时代,代表一个地域,成了一个国家或一段历史的符号。秦篆、汉隶、魏碑、唐楷,还有春秋的金文、商代的甲骨,这每一种字体的线条,就是贴在那个朝代门楣上的标签。新中国成立之初,林徽因受命参与设计国徽与人民英雄纪念碑的浮雕</a:t>
            </a:r>
            <a:r>
              <a:rPr lang="zh-CN" sz="2800">
                <a:latin typeface="微软雅黑" panose="020B0503020204020204" charset="-122"/>
                <a:ea typeface="微软雅黑" panose="020B0503020204020204" charset="-122"/>
                <a:cs typeface="微软雅黑" panose="020B0503020204020204" charset="-122"/>
                <a:sym typeface="+mn-ea"/>
              </a:rPr>
              <a:t>。</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7955" y="199390"/>
            <a:ext cx="11837035" cy="6554470"/>
          </a:xfrm>
          <a:prstGeom prst="rect">
            <a:avLst/>
          </a:prstGeom>
          <a:noFill/>
        </p:spPr>
        <p:txBody>
          <a:bodyPr wrap="square" rtlCol="0">
            <a:spAutoFit/>
          </a:bodyPr>
          <a:lstStyle/>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其时她已重病在身,研究出方案后便让学生去画草图。一周之后交来作业,她只看了一眼,便大声说:“这怎么行?这是康乾线条,你给我到汉唐去找,到霍去病墓上去找。”多年前,当我初读到这段资料时就奇怪,只用铅笔在白纸上勾出的一根细线,就能看出它是康熙、乾隆,还是大汉、盛唐?带着这个疑问,我终于在去年有缘亲到霍去病墓上走了一趟。那著名的《马踏匈奴》,还有石牛、石马等作品,线条拙朴、雄浑、苍凉,虽时隔两千年,仍然传递着那个时代的辉煌、开放、不拘一格与国家的强盛。康乾时期中国的封建社会已是强弩之末,线条繁缛奢华,怎能表现当时新中国的如日初升呢?</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美哉!博大精深的线条。</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(选自《人民日报》,有删节)</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00100" y="1540510"/>
            <a:ext cx="10224135" cy="73723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文末引入林徽因的故事有何效果?</a:t>
            </a:r>
          </a:p>
        </p:txBody>
      </p:sp>
      <p:cxnSp>
        <p:nvCxnSpPr>
          <p:cNvPr id="2" name="直接连接符 1"/>
          <p:cNvCxnSpPr/>
          <p:nvPr/>
        </p:nvCxnSpPr>
        <p:spPr>
          <a:xfrm flipV="1">
            <a:off x="786130" y="4881245"/>
            <a:ext cx="10266045" cy="26035"/>
          </a:xfrm>
          <a:prstGeom prst="line">
            <a:avLst/>
          </a:prstGeom>
        </p:spPr>
        <p:style>
          <a:lnRef idx="2">
            <a:schemeClr val="dk1"/>
          </a:lnRef>
          <a:fillRef idx="0">
            <a:schemeClr val="dk1"/>
          </a:fillRef>
          <a:effectRef idx="1">
            <a:schemeClr val="dk1"/>
          </a:effectRef>
          <a:fontRef idx="minor">
            <a:schemeClr val="tx1"/>
          </a:fontRef>
        </p:style>
      </p:cxnSp>
      <p:cxnSp>
        <p:nvCxnSpPr>
          <p:cNvPr id="5" name="直接连接符 4"/>
          <p:cNvCxnSpPr/>
          <p:nvPr/>
        </p:nvCxnSpPr>
        <p:spPr>
          <a:xfrm>
            <a:off x="800100" y="3884295"/>
            <a:ext cx="10224135" cy="2286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94995" y="635000"/>
            <a:ext cx="11389995" cy="5262245"/>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解析</a:t>
            </a:r>
            <a:r>
              <a:rPr lang="zh-CN" altLang="en-US" sz="2800" b="1">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解答此题,首先要明确引入的故事在文中的具体位置,题干已经指出在文末。其次应了解散文中引入名人故事的一般作用,如可以丰富文章内容,增加文章的趣味性,吸引读者的注意力。最后结合文章内容具体分析。这个故事写林徽因认为汉唐的线条才符合国徽与人民英雄纪念碑浮雕的内涵,康乾线条不行。文章最后一段往往具有议论性质,因此需要分析引用林徽因的故事证明了什么。这个故事证明了线条可以代表一个时代,一个地域,一个国家或一段历史。再结合这一故事处于文末这样的特殊位置,分析其在表现主旨上的作用。据此分条概括即可。</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35025" y="1480185"/>
            <a:ext cx="10571480" cy="2030095"/>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a:t>
            </a: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答案 </a:t>
            </a:r>
            <a:r>
              <a:rPr lang="zh-CN" altLang="en-US" sz="2800">
                <a:latin typeface="微软雅黑" panose="020B0503020204020204" charset="-122"/>
                <a:ea typeface="微软雅黑" panose="020B0503020204020204" charset="-122"/>
                <a:cs typeface="微软雅黑" panose="020B0503020204020204" charset="-122"/>
              </a:rPr>
              <a:t> </a:t>
            </a:r>
            <a:r>
              <a:rPr lang="en-US" altLang="zh-CN" sz="2800">
                <a:latin typeface="微软雅黑" panose="020B0503020204020204" charset="-122"/>
                <a:ea typeface="微软雅黑" panose="020B0503020204020204" charset="-122"/>
                <a:cs typeface="微软雅黑" panose="020B0503020204020204" charset="-122"/>
              </a:rPr>
              <a:t>引故事使文章生动,作例证有力证明了线条可以体现时代的精神气质;深化了主题,借线条这一象征符号寄托对新生共和国的美好期待。</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5755" y="318770"/>
            <a:ext cx="11755755" cy="5908040"/>
          </a:xfrm>
          <a:prstGeom prst="rect">
            <a:avLst/>
          </a:prstGeom>
          <a:noFill/>
        </p:spPr>
        <p:txBody>
          <a:bodyPr wrap="square" rtlCol="0">
            <a:spAutoFit/>
          </a:bodyPr>
          <a:lstStyle/>
          <a:p>
            <a:pPr fontAlgn="auto">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rPr>
              <a:t>方法点拨</a:t>
            </a:r>
            <a:r>
              <a:rPr sz="2800" b="1">
                <a:latin typeface="微软雅黑" panose="020B0503020204020204" charset="-122"/>
                <a:ea typeface="微软雅黑" panose="020B0503020204020204" charset="-122"/>
                <a:cs typeface="微软雅黑" panose="020B0503020204020204" charset="-122"/>
              </a:rPr>
              <a:t>　　　</a:t>
            </a:r>
          </a:p>
          <a:p>
            <a:pPr algn="ctr" fontAlgn="auto">
              <a:lnSpc>
                <a:spcPct val="150000"/>
              </a:lnSpc>
            </a:pPr>
            <a:r>
              <a:rPr sz="2800" b="1">
                <a:latin typeface="微软雅黑" panose="020B0503020204020204" charset="-122"/>
                <a:ea typeface="微软雅黑" panose="020B0503020204020204" charset="-122"/>
                <a:cs typeface="微软雅黑" panose="020B0503020204020204" charset="-122"/>
              </a:rPr>
              <a:t>分析散文句段作用的步骤</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rPr>
              <a:t>     </a:t>
            </a:r>
            <a:r>
              <a:rPr sz="2800" b="1">
                <a:latin typeface="微软雅黑" panose="020B0503020204020204" charset="-122"/>
                <a:ea typeface="微软雅黑" panose="020B0503020204020204" charset="-122"/>
                <a:cs typeface="微软雅黑" panose="020B0503020204020204" charset="-122"/>
              </a:rPr>
              <a:t> 1.审清题干,明确答题角度。</a:t>
            </a:r>
            <a:r>
              <a:rPr sz="2800">
                <a:latin typeface="微软雅黑" panose="020B0503020204020204" charset="-122"/>
                <a:ea typeface="微软雅黑" panose="020B0503020204020204" charset="-122"/>
                <a:cs typeface="微软雅黑" panose="020B0503020204020204" charset="-122"/>
              </a:rPr>
              <a:t>首先确定句段位置,知晓位置不同其作用也不同。然后看题干中提示性或暗示性的语言,如“作用”“结构上”“文章主旨”“用意”“表达效果”等,由此确定答题的角度。</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rPr>
              <a:t>     </a:t>
            </a:r>
            <a:r>
              <a:rPr sz="2800" b="1">
                <a:latin typeface="微软雅黑" panose="020B0503020204020204" charset="-122"/>
                <a:ea typeface="微软雅黑" panose="020B0503020204020204" charset="-122"/>
                <a:cs typeface="微软雅黑" panose="020B0503020204020204" charset="-122"/>
              </a:rPr>
              <a:t> 2.确定角度,联系文本作答。</a:t>
            </a:r>
            <a:r>
              <a:rPr sz="2800">
                <a:latin typeface="微软雅黑" panose="020B0503020204020204" charset="-122"/>
                <a:ea typeface="微软雅黑" panose="020B0503020204020204" charset="-122"/>
                <a:cs typeface="微软雅黑" panose="020B0503020204020204" charset="-122"/>
              </a:rPr>
              <a:t>分析句段作用一般从内容、结构、主题、表现手法、读者感受等角度入手。内容方面可考虑该句段对人物刻画、情感表达、基调奠定等方面的作用;结构方面可考虑设置悬念、做铺垫、埋伏笔、首尾呼应、结构完整、承上启下等作用;主题方面可考虑对主题起强化、</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55955" y="1617980"/>
            <a:ext cx="11051540" cy="203009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深化、突出、揭示等作用;表现手法方面可从渲染气氛、画龙点睛、对比衬</a:t>
            </a:r>
            <a:r>
              <a:rPr sz="2800">
                <a:latin typeface="微软雅黑" panose="020B0503020204020204" charset="-122"/>
                <a:ea typeface="微软雅黑" panose="020B0503020204020204" charset="-122"/>
                <a:cs typeface="微软雅黑" panose="020B0503020204020204" charset="-122"/>
              </a:rPr>
              <a:t>托、象征等角度考虑;读者感受方面可考虑加深印象、激发情感、发人深思、回味无穷等作用。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57505" y="331470"/>
            <a:ext cx="11572240" cy="6554470"/>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rPr>
              <a:t>应考思路</a:t>
            </a:r>
          </a:p>
          <a:p>
            <a:pPr fontAlgn="auto">
              <a:lnSpc>
                <a:spcPct val="150000"/>
              </a:lnSpc>
            </a:pPr>
            <a:r>
              <a:rPr lang="zh-CN" altLang="en-US" sz="2800">
                <a:latin typeface="微软雅黑" panose="020B0503020204020204" charset="-122"/>
                <a:ea typeface="微软雅黑" panose="020B0503020204020204" charset="-122"/>
              </a:rPr>
              <a:t>     </a:t>
            </a:r>
            <a:r>
              <a:rPr lang="zh-CN" altLang="en-US" sz="2800" b="1">
                <a:latin typeface="微软雅黑" panose="020B0503020204020204" charset="-122"/>
                <a:ea typeface="微软雅黑" panose="020B0503020204020204" charset="-122"/>
              </a:rPr>
              <a:t>  (一)明确题干要求</a:t>
            </a:r>
          </a:p>
          <a:p>
            <a:pPr fontAlgn="auto">
              <a:lnSpc>
                <a:spcPct val="150000"/>
              </a:lnSpc>
            </a:pPr>
            <a:r>
              <a:rPr lang="zh-CN" altLang="en-US" sz="2800">
                <a:latin typeface="微软雅黑" panose="020B0503020204020204" charset="-122"/>
                <a:ea typeface="微软雅黑" panose="020B0503020204020204" charset="-122"/>
              </a:rPr>
              <a:t>       题干的语言指令通常分为两个方面:一是对四个选项内容的指向与界定,二是要求判断正误的界定。本题选项主要是“对本文相关内容和艺术特色的分析鉴赏”,要求选出“不正确的一项”。</a:t>
            </a:r>
          </a:p>
          <a:p>
            <a:pPr fontAlgn="auto">
              <a:lnSpc>
                <a:spcPct val="150000"/>
              </a:lnSpc>
            </a:pPr>
            <a:r>
              <a:rPr lang="zh-CN" altLang="en-US" sz="2800">
                <a:latin typeface="微软雅黑" panose="020B0503020204020204" charset="-122"/>
                <a:ea typeface="微软雅黑" panose="020B0503020204020204" charset="-122"/>
              </a:rPr>
              <a:t>     </a:t>
            </a:r>
            <a:r>
              <a:rPr lang="zh-CN" altLang="en-US" sz="2800" b="1">
                <a:latin typeface="微软雅黑" panose="020B0503020204020204" charset="-122"/>
                <a:ea typeface="微软雅黑" panose="020B0503020204020204" charset="-122"/>
              </a:rPr>
              <a:t>  (二)读懂选项内容</a:t>
            </a:r>
          </a:p>
          <a:p>
            <a:pPr fontAlgn="auto">
              <a:lnSpc>
                <a:spcPct val="150000"/>
              </a:lnSpc>
            </a:pPr>
            <a:r>
              <a:rPr lang="zh-CN" altLang="en-US" sz="2800">
                <a:latin typeface="微软雅黑" panose="020B0503020204020204" charset="-122"/>
                <a:ea typeface="微软雅黑" panose="020B0503020204020204" charset="-122"/>
              </a:rPr>
              <a:t>       四个选项一般从主题、标题、背景、情节、人物、语言、表达技巧等几个方面来命制。考生要仔细阅读选项,弄明白每个选项是关于哪一方面的内容。A项分析情节内容及作用,B项分析小说细节描写及其作用,C项分析动物描写的作用,D项探究小说内容的言外之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828030" cy="67697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sz="3200" dirty="0">
                <a:solidFill>
                  <a:schemeClr val="bg1"/>
                </a:solidFill>
                <a:latin typeface="微软雅黑" panose="020B0503020204020204" charset="-122"/>
                <a:ea typeface="微软雅黑" panose="020B0503020204020204" charset="-122"/>
                <a:sym typeface="+mn-ea"/>
              </a:rPr>
              <a:t>考点2　概括散文的内容要点</a:t>
            </a:r>
          </a:p>
        </p:txBody>
      </p:sp>
      <p:sp>
        <p:nvSpPr>
          <p:cNvPr id="2" name="文本框 1"/>
          <p:cNvSpPr txBox="1"/>
          <p:nvPr/>
        </p:nvSpPr>
        <p:spPr>
          <a:xfrm>
            <a:off x="855345" y="1341120"/>
            <a:ext cx="10052685" cy="5262245"/>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命题方式</a:t>
            </a:r>
            <a:endParaRPr lang="en-US" altLang="zh-CN" sz="2800" b="1">
              <a:latin typeface="微软雅黑" panose="020B0503020204020204" charset="-122"/>
              <a:ea typeface="微软雅黑" panose="020B0503020204020204" charset="-122"/>
              <a:cs typeface="微软雅黑" panose="020B0503020204020204" charset="-122"/>
            </a:endParaRPr>
          </a:p>
          <a:p>
            <a:pPr fontAlgn="auto">
              <a:lnSpc>
                <a:spcPct val="150000"/>
              </a:lnSpc>
            </a:pPr>
            <a:r>
              <a:rPr lang="en-US" altLang="zh-CN" sz="2800" b="1">
                <a:latin typeface="微软雅黑" panose="020B0503020204020204" charset="-122"/>
                <a:ea typeface="微软雅黑" panose="020B0503020204020204" charset="-122"/>
                <a:cs typeface="微软雅黑" panose="020B0503020204020204" charset="-122"/>
              </a:rPr>
              <a:t>      </a:t>
            </a:r>
            <a:r>
              <a:rPr lang="en-US" altLang="zh-CN" sz="2800">
                <a:latin typeface="微软雅黑" panose="020B0503020204020204" charset="-122"/>
                <a:ea typeface="微软雅黑" panose="020B0503020204020204" charset="-122"/>
                <a:cs typeface="微软雅黑" panose="020B0503020204020204" charset="-122"/>
              </a:rPr>
              <a:t>“归纳内容要点”包括三层含义:一是概括具体的内容;二是阐述抽象的内容;三是解说含蓄的内容。主要考查也有三个方面:一是直接考查考生对全文内容的分析、概括能力;二是结合层次分析,考查考生对全文内容的分析、概括能力;三是考查考生对文章某段段意、某个词语的意义的归纳概括能力。比如散文中对描写对象体现的意义的概括、描写对象(比如人物、事物、景物等)特征的概括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00735" y="974725"/>
            <a:ext cx="10223500" cy="203009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3</a:t>
            </a:r>
            <a:r>
              <a:rPr sz="2800">
                <a:latin typeface="微软雅黑" panose="020B0503020204020204" charset="-122"/>
                <a:ea typeface="微软雅黑" panose="020B0503020204020204" charset="-122"/>
                <a:cs typeface="微软雅黑" panose="020B0503020204020204" charset="-122"/>
                <a:sym typeface="+mn-ea"/>
              </a:rPr>
              <a:t>[2020天津,19,4分]阅读下面的文字,完成题目。</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阅读文本见 </a:t>
            </a:r>
            <a:r>
              <a:rPr lang="zh-CN" sz="2800">
                <a:latin typeface="微软雅黑" panose="020B0503020204020204" charset="-122"/>
                <a:ea typeface="微软雅黑" panose="020B0503020204020204" charset="-122"/>
                <a:cs typeface="微软雅黑" panose="020B0503020204020204" charset="-122"/>
                <a:sym typeface="+mn-ea"/>
              </a:rPr>
              <a:t>【考点帮】</a:t>
            </a:r>
            <a:r>
              <a:rPr sz="2800">
                <a:latin typeface="微软雅黑" panose="020B0503020204020204" charset="-122"/>
                <a:ea typeface="微软雅黑" panose="020B0503020204020204" charset="-122"/>
                <a:cs typeface="微软雅黑" panose="020B0503020204020204" charset="-122"/>
                <a:sym typeface="+mn-ea"/>
              </a:rPr>
              <a:t>【</a:t>
            </a:r>
            <a:r>
              <a:rPr lang="zh-CN" sz="2800">
                <a:latin typeface="微软雅黑" panose="020B0503020204020204" charset="-122"/>
                <a:ea typeface="微软雅黑" panose="020B0503020204020204" charset="-122"/>
                <a:cs typeface="微软雅黑" panose="020B0503020204020204" charset="-122"/>
                <a:sym typeface="+mn-ea"/>
              </a:rPr>
              <a:t>典例</a:t>
            </a:r>
            <a:r>
              <a:rPr lang="en-US" altLang="zh-CN" sz="2800">
                <a:latin typeface="微软雅黑" panose="020B0503020204020204" charset="-122"/>
                <a:ea typeface="微软雅黑" panose="020B0503020204020204" charset="-122"/>
                <a:cs typeface="微软雅黑" panose="020B0503020204020204" charset="-122"/>
                <a:sym typeface="+mn-ea"/>
              </a:rPr>
              <a:t>2</a:t>
            </a:r>
            <a:r>
              <a:rPr sz="2800">
                <a:latin typeface="微软雅黑" panose="020B0503020204020204" charset="-122"/>
                <a:ea typeface="微软雅黑" panose="020B0503020204020204" charset="-122"/>
                <a:cs typeface="微软雅黑" panose="020B0503020204020204" charset="-122"/>
                <a:sym typeface="+mn-ea"/>
              </a:rPr>
              <a:t>】 </a:t>
            </a:r>
            <a:r>
              <a:rPr lang="zh-CN" sz="2800">
                <a:latin typeface="微软雅黑" panose="020B0503020204020204" charset="-122"/>
                <a:ea typeface="微软雅黑" panose="020B0503020204020204" charset="-122"/>
                <a:cs typeface="微软雅黑" panose="020B0503020204020204" charset="-122"/>
                <a:sym typeface="+mn-ea"/>
              </a:rPr>
              <a:t>文本</a:t>
            </a:r>
            <a:endParaRPr sz="2800">
              <a:latin typeface="微软雅黑" panose="020B0503020204020204" charset="-122"/>
              <a:ea typeface="微软雅黑" panose="020B0503020204020204" charset="-122"/>
              <a:cs typeface="微软雅黑" panose="020B0503020204020204" charset="-122"/>
              <a:sym typeface="+mn-ea"/>
            </a:endParaRP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综观全文,线条对创造美有哪些作用?</a:t>
            </a:r>
          </a:p>
        </p:txBody>
      </p:sp>
      <p:cxnSp>
        <p:nvCxnSpPr>
          <p:cNvPr id="2" name="直接连接符 1"/>
          <p:cNvCxnSpPr/>
          <p:nvPr/>
        </p:nvCxnSpPr>
        <p:spPr>
          <a:xfrm flipV="1">
            <a:off x="786130" y="4881245"/>
            <a:ext cx="10266045" cy="26035"/>
          </a:xfrm>
          <a:prstGeom prst="line">
            <a:avLst/>
          </a:prstGeom>
        </p:spPr>
        <p:style>
          <a:lnRef idx="2">
            <a:schemeClr val="dk1"/>
          </a:lnRef>
          <a:fillRef idx="0">
            <a:schemeClr val="dk1"/>
          </a:fillRef>
          <a:effectRef idx="1">
            <a:schemeClr val="dk1"/>
          </a:effectRef>
          <a:fontRef idx="minor">
            <a:schemeClr val="tx1"/>
          </a:fontRef>
        </p:style>
      </p:cxnSp>
      <p:cxnSp>
        <p:nvCxnSpPr>
          <p:cNvPr id="5" name="直接连接符 4"/>
          <p:cNvCxnSpPr/>
          <p:nvPr/>
        </p:nvCxnSpPr>
        <p:spPr>
          <a:xfrm>
            <a:off x="800100" y="3884295"/>
            <a:ext cx="10224135" cy="2286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9230" y="320040"/>
            <a:ext cx="11899900" cy="6554470"/>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解析</a:t>
            </a:r>
            <a:r>
              <a:rPr lang="zh-CN" altLang="en-US" sz="2800" b="1">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本题要抓住题干中的关键信息“线条”“创造美”,然后去原文中筛选信息。由“线条,一种虚幻的、没有穷尽的,可以寄托我们任何理想、情感和审美的美”可以概括出答案;由“无论平面还是立体的艺术,一线便可定格一个美丽的瞬间”可以概括出答案;由“线条魅力的最高体现在于我们的人体……审美对象”可以概括出答案;由“线条既然有这样的魔力,便为所有艺术之不可或缺,或者算是艺术之母了吧”可以概括出答案;由“线的魅力不止于具体的人或物,还常常注入主观精神,可囊括一个时代,代表一个地域,成了一个国家或一段历史的符号”可以概括出答案。</a:t>
            </a:r>
          </a:p>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答案 </a:t>
            </a:r>
            <a:r>
              <a:rPr sz="2800">
                <a:latin typeface="微软雅黑" panose="020B0503020204020204" charset="-122"/>
                <a:ea typeface="微软雅黑" panose="020B0503020204020204" charset="-122"/>
                <a:cs typeface="微软雅黑" panose="020B0503020204020204" charset="-122"/>
                <a:sym typeface="+mn-ea"/>
              </a:rPr>
              <a:t>①寄托理想、情感和审美;②蕴藏艺术能量;③体现人体之美;④是各种艺术形式的基础;⑤承载主观精神,是时代和国家的象征。</a:t>
            </a:r>
            <a:endParaRPr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5755" y="318770"/>
            <a:ext cx="11755755" cy="6554470"/>
          </a:xfrm>
          <a:prstGeom prst="rect">
            <a:avLst/>
          </a:prstGeom>
          <a:noFill/>
        </p:spPr>
        <p:txBody>
          <a:bodyPr wrap="square" rtlCol="0">
            <a:spAutoFit/>
          </a:bodyPr>
          <a:lstStyle/>
          <a:p>
            <a:pPr fontAlgn="auto">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rPr>
              <a:t>方法点拨</a:t>
            </a:r>
            <a:r>
              <a:rPr sz="2800" b="1">
                <a:latin typeface="微软雅黑" panose="020B0503020204020204" charset="-122"/>
                <a:ea typeface="微软雅黑" panose="020B0503020204020204" charset="-122"/>
                <a:cs typeface="微软雅黑" panose="020B0503020204020204" charset="-122"/>
              </a:rPr>
              <a:t>　　　四个角度解答概括文章内容题</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rPr>
              <a:t>       </a:t>
            </a:r>
            <a:r>
              <a:rPr sz="2800" b="1">
                <a:latin typeface="微软雅黑" panose="020B0503020204020204" charset="-122"/>
                <a:ea typeface="微软雅黑" panose="020B0503020204020204" charset="-122"/>
                <a:cs typeface="微软雅黑" panose="020B0503020204020204" charset="-122"/>
              </a:rPr>
              <a:t>1.理解题目意思。</a:t>
            </a:r>
            <a:r>
              <a:rPr sz="2800">
                <a:latin typeface="微软雅黑" panose="020B0503020204020204" charset="-122"/>
                <a:ea typeface="微软雅黑" panose="020B0503020204020204" charset="-122"/>
                <a:cs typeface="微软雅黑" panose="020B0503020204020204" charset="-122"/>
              </a:rPr>
              <a:t>很多题目直接点明要从哪些方面来概括,这时题目是考生作答最佳的切入点。</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rPr>
              <a:t>      </a:t>
            </a:r>
            <a:r>
              <a:rPr sz="2800" b="1">
                <a:latin typeface="微软雅黑" panose="020B0503020204020204" charset="-122"/>
                <a:ea typeface="微软雅黑" panose="020B0503020204020204" charset="-122"/>
                <a:cs typeface="微软雅黑" panose="020B0503020204020204" charset="-122"/>
              </a:rPr>
              <a:t> 2.分析首尾段落。</a:t>
            </a:r>
            <a:r>
              <a:rPr sz="2800">
                <a:latin typeface="微软雅黑" panose="020B0503020204020204" charset="-122"/>
                <a:ea typeface="微软雅黑" panose="020B0503020204020204" charset="-122"/>
                <a:cs typeface="微软雅黑" panose="020B0503020204020204" charset="-122"/>
              </a:rPr>
              <a:t>文章的首尾段往往提示或暗含中心意思,所以考生一定要对首尾段的语句进行重点品悟,这往往有助于概括文章的内容。</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rPr>
              <a:t>      </a:t>
            </a:r>
            <a:r>
              <a:rPr sz="2800" b="1">
                <a:latin typeface="微软雅黑" panose="020B0503020204020204" charset="-122"/>
                <a:ea typeface="微软雅黑" panose="020B0503020204020204" charset="-122"/>
                <a:cs typeface="微软雅黑" panose="020B0503020204020204" charset="-122"/>
              </a:rPr>
              <a:t> 3.分析中心句。</a:t>
            </a:r>
            <a:r>
              <a:rPr sz="2800">
                <a:latin typeface="微软雅黑" panose="020B0503020204020204" charset="-122"/>
                <a:ea typeface="微软雅黑" panose="020B0503020204020204" charset="-122"/>
                <a:cs typeface="微软雅黑" panose="020B0503020204020204" charset="-122"/>
              </a:rPr>
              <a:t>散文中的中心句,往往直接概括这一段或几段的内容,抓住了中心句,就抓住了文章的核心。</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rPr>
              <a:t>      </a:t>
            </a:r>
            <a:r>
              <a:rPr sz="2800" b="1">
                <a:latin typeface="微软雅黑" panose="020B0503020204020204" charset="-122"/>
                <a:ea typeface="微软雅黑" panose="020B0503020204020204" charset="-122"/>
                <a:cs typeface="微软雅黑" panose="020B0503020204020204" charset="-122"/>
              </a:rPr>
              <a:t> 4.联系写作背景。</a:t>
            </a:r>
            <a:r>
              <a:rPr sz="2800">
                <a:latin typeface="微软雅黑" panose="020B0503020204020204" charset="-122"/>
                <a:ea typeface="微软雅黑" panose="020B0503020204020204" charset="-122"/>
                <a:cs typeface="微软雅黑" panose="020B0503020204020204" charset="-122"/>
              </a:rPr>
              <a:t>有些文章,只有了解它的写作背景,才有可能深切地理解内容的由来和作者的意图,然后准确地概括出文章内容。除了关注作者和作品的写作年代外,还要特别注意在文后出现的注释等说明性文字。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828030"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sz="3200" dirty="0">
                <a:solidFill>
                  <a:schemeClr val="bg1"/>
                </a:solidFill>
                <a:latin typeface="微软雅黑" panose="020B0503020204020204" charset="-122"/>
                <a:ea typeface="微软雅黑" panose="020B0503020204020204" charset="-122"/>
                <a:sym typeface="+mn-ea"/>
              </a:rPr>
              <a:t>考点3　分析鉴赏散文的语言</a:t>
            </a:r>
          </a:p>
        </p:txBody>
      </p:sp>
      <p:sp>
        <p:nvSpPr>
          <p:cNvPr id="2" name="文本框 1"/>
          <p:cNvSpPr txBox="1"/>
          <p:nvPr/>
        </p:nvSpPr>
        <p:spPr>
          <a:xfrm>
            <a:off x="274320" y="1106170"/>
            <a:ext cx="11614150" cy="526224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考向</a:t>
            </a:r>
            <a:r>
              <a:rPr lang="en-US" altLang="zh-CN" sz="2800" b="1">
                <a:latin typeface="微软雅黑" panose="020B0503020204020204" charset="-122"/>
                <a:ea typeface="微软雅黑" panose="020B0503020204020204" charset="-122"/>
                <a:cs typeface="微软雅黑" panose="020B0503020204020204" charset="-122"/>
              </a:rPr>
              <a:t>1    理解文中重要词语的含义</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典例</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4</a:t>
            </a:r>
            <a:r>
              <a:rPr lang="en-US" altLang="zh-CN" sz="2800">
                <a:latin typeface="微软雅黑" panose="020B0503020204020204" charset="-122"/>
                <a:ea typeface="微软雅黑" panose="020B0503020204020204" charset="-122"/>
                <a:cs typeface="微软雅黑" panose="020B0503020204020204" charset="-122"/>
              </a:rPr>
              <a:t>[2017全国卷Ⅱ,5,5分]阅读下面的文字,完成题目。</a:t>
            </a:r>
          </a:p>
          <a:p>
            <a:pPr algn="ctr" fontAlgn="auto">
              <a:lnSpc>
                <a:spcPct val="150000"/>
              </a:lnSpc>
            </a:pPr>
            <a:r>
              <a:rPr lang="en-US" altLang="zh-CN" sz="2800" b="1">
                <a:latin typeface="微软雅黑" panose="020B0503020204020204" charset="-122"/>
                <a:ea typeface="微软雅黑" panose="020B0503020204020204" charset="-122"/>
                <a:cs typeface="微软雅黑" panose="020B0503020204020204" charset="-122"/>
              </a:rPr>
              <a:t>窗 子 以 外</a:t>
            </a:r>
          </a:p>
          <a:p>
            <a:pPr algn="ct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林徽因</a:t>
            </a:r>
          </a:p>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话从哪里说起?等到你要说话,什么话都是那样渺茫地找不到个源头。</a:t>
            </a:r>
          </a:p>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此刻,就在我眼帘底下坐着,是四个乡下人的背影:一个头上包着黯黑的白布,两个褪色的蓝布,又一个光头。他们支起膝盖,半蹲半坐的,在溪沿的短墙上休息。每人手里一件简单的东西:一个是白木棒,一个篮子,那两个在树</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1465" y="317500"/>
            <a:ext cx="11693525" cy="6554470"/>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荫底下我看不清楚。无疑地他们已经走了许多路,再过一刻,抽完一筒旱烟以后,是还要走许多路的。兰花烟的香味频频随着微风,袭到我官觉上来,模糊中还有几段山西梆子的声调,虽然他们坐的地方是在我廊子的铁纱窗以外。</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永远是窗子以外,不是铁纱窗就是玻璃窗,总而言之,窗子以外!</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所有的活动的颜色、声音、生的滋味,全在那里的,你并不是不能看到,只不过是永远地在你窗子以外罢了。多少百里的平原土地,多少区域的起伏的山峦,昨天由窗子外映进你的眼帘,那是多少生命日夜在活动着的所在;每一根青的什么麦黍,都有人流过汗;每一粒黄的什么米粟,都有人吃去;其间还有的是周折,是热闹,是紧张!可是你则并不一定能看见,因为那所有的周折,热闹,紧张,全都在你窗子以外展演着。</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1465" y="317500"/>
            <a:ext cx="11693525" cy="6554470"/>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在家里罢,你坐在书房里,窗子以外的景物本就有限。那里两树马缨,几棵丁香;榆叶梅横出疯杈的一大枝;海棠因为缺乏阳光,每年只开个两三朵——叶子上满是虫蚁吃的创痕,还卷着一点焦黄的边;廊子幽秀地开着扇子式,六边形的格子窗,透过外院的日光,外院的杂音。什么送煤的来了,偶然你看到一个两个被煤炭染成黔黑的脸;什么米送到了,一个人掮着一大口袋在背上,慢慢踱过屏门;还有自来水、电灯、电话公司来收账的,胸口斜挂着皮口袋,手里推着一辆自行车;更有时厨子来个朋友了,满脸的笑容,“好呀,好呀!”地走进门房;什么赵妈的丈夫来拿钱了,那是每月一号一点都不差的,早来了你就听到两个人唧唧哝哝争吵的声浪。那里不是没有颜色、声音、生的一切活动,只是他们和你总隔个窗子,——扇子式的,六边形的,纱的,玻璃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1465" y="317500"/>
            <a:ext cx="11693525" cy="6554470"/>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你气闷了,把笔一搁说,这叫作什么生活!检点行装说,走了,走了,这沉闷没有生气的生活,实在受不了,我要换个样子过活去。健康的旅行既可以看看山水古刹的名胜,又可以知道点内地纯朴的人情风俗。走了,走了,天气还不算太坏,就是走他一个月六礼拜也是值得的。</a:t>
            </a:r>
          </a:p>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没想到不管你走到哪里,你永远免不了坐在窗子以内的。不错,许多时髦的学者常常骄傲地带上“考察”的神气,架上科学的眼镜,偶然走到哪里一个陌生的地方瞭望,但那无形中的窗子是仍然存在的。不信,你检查他们的行李,有谁不带着罐头食品,帆布床,以及别的证明你还在你窗子以内的种种零星用品,你再摸一摸他们的皮包,那里短不了有些钞票;一到一个地方,你有的是一个提梁的小小世界。不管你的窗子朝向哪里望,所看到的多半则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1465" y="317500"/>
            <a:ext cx="11693525" cy="2676525"/>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是在你窗子以外,隔层玻璃,或是铁纱!隐隐约约你看到一些颜色,听到一些声音,如果你私下满足了,那也没有什么,只是千万别高兴起来说什么接触了,认识了若干事物人情,天知道那是罪过!</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(有删改)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00735" y="1635760"/>
            <a:ext cx="10223500" cy="73723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结合全文,说明文中“窗子”的含意。</a:t>
            </a:r>
          </a:p>
        </p:txBody>
      </p:sp>
      <p:cxnSp>
        <p:nvCxnSpPr>
          <p:cNvPr id="2" name="直接连接符 1"/>
          <p:cNvCxnSpPr/>
          <p:nvPr/>
        </p:nvCxnSpPr>
        <p:spPr>
          <a:xfrm flipV="1">
            <a:off x="786130" y="4881245"/>
            <a:ext cx="10266045" cy="26035"/>
          </a:xfrm>
          <a:prstGeom prst="line">
            <a:avLst/>
          </a:prstGeom>
        </p:spPr>
        <p:style>
          <a:lnRef idx="2">
            <a:schemeClr val="dk1"/>
          </a:lnRef>
          <a:fillRef idx="0">
            <a:schemeClr val="dk1"/>
          </a:fillRef>
          <a:effectRef idx="1">
            <a:schemeClr val="dk1"/>
          </a:effectRef>
          <a:fontRef idx="minor">
            <a:schemeClr val="tx1"/>
          </a:fontRef>
        </p:style>
      </p:cxnSp>
      <p:cxnSp>
        <p:nvCxnSpPr>
          <p:cNvPr id="5" name="直接连接符 4"/>
          <p:cNvCxnSpPr/>
          <p:nvPr/>
        </p:nvCxnSpPr>
        <p:spPr>
          <a:xfrm>
            <a:off x="800100" y="3884295"/>
            <a:ext cx="10224135" cy="2286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772160" y="1103630"/>
            <a:ext cx="9981565" cy="60261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sym typeface="+mn-ea"/>
              </a:rPr>
              <a:t>第</a:t>
            </a:r>
            <a:r>
              <a:rPr lang="en-US" altLang="zh-CN" sz="2800" b="1" dirty="0">
                <a:solidFill>
                  <a:srgbClr val="DA251C"/>
                </a:solidFill>
                <a:latin typeface="微软雅黑" panose="020B0503020204020204" charset="-122"/>
                <a:ea typeface="微软雅黑" panose="020B0503020204020204" charset="-122"/>
                <a:sym typeface="+mn-ea"/>
              </a:rPr>
              <a:t>1</a:t>
            </a:r>
            <a:r>
              <a:rPr lang="zh-CN" altLang="en-US" sz="2800" b="1" dirty="0">
                <a:solidFill>
                  <a:srgbClr val="DA251C"/>
                </a:solidFill>
                <a:latin typeface="微软雅黑" panose="020B0503020204020204" charset="-122"/>
                <a:ea typeface="微软雅黑" panose="020B0503020204020204" charset="-122"/>
                <a:sym typeface="+mn-ea"/>
              </a:rPr>
              <a:t>讲     小说阅读</a:t>
            </a:r>
          </a:p>
        </p:txBody>
      </p:sp>
      <p:sp>
        <p:nvSpPr>
          <p:cNvPr id="16" name="矩形 15">
            <a:hlinkClick r:id="rId2" action="ppaction://hlinksldjump"/>
          </p:cNvPr>
          <p:cNvSpPr/>
          <p:nvPr/>
        </p:nvSpPr>
        <p:spPr>
          <a:xfrm>
            <a:off x="773430" y="2369185"/>
            <a:ext cx="9981565" cy="42227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sym typeface="+mn-ea"/>
              </a:rPr>
              <a:t>考点帮</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解题能力提升</a:t>
            </a:r>
          </a:p>
        </p:txBody>
      </p:sp>
      <p:sp>
        <p:nvSpPr>
          <p:cNvPr id="2" name="文本框 1"/>
          <p:cNvSpPr txBox="1"/>
          <p:nvPr/>
        </p:nvSpPr>
        <p:spPr>
          <a:xfrm>
            <a:off x="770255" y="2791460"/>
            <a:ext cx="7191375" cy="3322955"/>
          </a:xfrm>
          <a:prstGeom prst="rect">
            <a:avLst/>
          </a:prstGeom>
          <a:noFill/>
        </p:spPr>
        <p:txBody>
          <a:bodyPr wrap="square" rtlCol="0">
            <a:spAutoFit/>
          </a:bodyPr>
          <a:lstStyle/>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考点1　 分析鉴赏小说的形象</a:t>
            </a: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考点2　 分析鉴赏小说的情节</a:t>
            </a: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考点3　 分析鉴赏小说的环境</a:t>
            </a: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考点4　 分析鉴赏小说的语言</a:t>
            </a:r>
          </a:p>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5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探究小说中的其他问题</a:t>
            </a:r>
            <a:endParaRPr lang="zh-CN" altLang="en-US" sz="2800"/>
          </a:p>
        </p:txBody>
      </p:sp>
      <p:sp>
        <p:nvSpPr>
          <p:cNvPr id="4" name="矩形 3">
            <a:hlinkClick r:id="rId2" action="ppaction://hlinksldjump"/>
          </p:cNvPr>
          <p:cNvSpPr/>
          <p:nvPr/>
        </p:nvSpPr>
        <p:spPr>
          <a:xfrm>
            <a:off x="773430" y="6114415"/>
            <a:ext cx="10064750" cy="45339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sym typeface="+mn-ea"/>
              </a:rPr>
              <a:t>高分帮</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双一流</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名校冲刺</a:t>
            </a:r>
          </a:p>
        </p:txBody>
      </p:sp>
      <p:sp>
        <p:nvSpPr>
          <p:cNvPr id="5" name="矩形 4">
            <a:hlinkClick r:id="" action="ppaction://noaction"/>
          </p:cNvPr>
          <p:cNvSpPr/>
          <p:nvPr/>
        </p:nvSpPr>
        <p:spPr>
          <a:xfrm>
            <a:off x="772795" y="1706880"/>
            <a:ext cx="10109200"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sym typeface="+mn-ea"/>
              </a:rPr>
              <a:t>阅读帮</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核心素养聚焦</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57505" y="331470"/>
            <a:ext cx="11572240" cy="526224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rPr>
              <a:t>(三)结合语境判断</a:t>
            </a:r>
          </a:p>
          <a:p>
            <a:pPr fontAlgn="auto">
              <a:lnSpc>
                <a:spcPct val="150000"/>
              </a:lnSpc>
            </a:pPr>
            <a:r>
              <a:rPr lang="zh-CN" altLang="en-US" sz="2800" b="1">
                <a:latin typeface="微软雅黑" panose="020B0503020204020204" charset="-122"/>
                <a:ea typeface="微软雅黑" panose="020B0503020204020204" charset="-122"/>
              </a:rPr>
              <a:t>       </a:t>
            </a:r>
            <a:r>
              <a:rPr lang="zh-CN" altLang="en-US" sz="2800">
                <a:latin typeface="微软雅黑" panose="020B0503020204020204" charset="-122"/>
                <a:ea typeface="微软雅黑" panose="020B0503020204020204" charset="-122"/>
              </a:rPr>
              <a:t>选项都是对文本内容和艺术特色的分析鉴赏,因此在判断选项正误时要回归原文,结合语境及知识储备分析选项,确定答案。C项,“烘托了老董的童心与快乐”分析错误。此处描写小松鼠是为下面“老董说,它也识得宝呢”做铺垫,同时推动情节向“捡橡碗”发展。从小说的情节和人物形象塑造来看,小说并没有表现老董的“童心与快乐”。</a:t>
            </a:r>
          </a:p>
          <a:p>
            <a:pPr fontAlgn="auto">
              <a:lnSpc>
                <a:spcPct val="150000"/>
              </a:lnSpc>
            </a:pPr>
            <a:endParaRPr lang="zh-CN" altLang="en-US" sz="2800" b="1">
              <a:latin typeface="微软雅黑" panose="020B0503020204020204" charset="-122"/>
              <a:ea typeface="微软雅黑" panose="020B0503020204020204" charset="-122"/>
            </a:endParaRPr>
          </a:p>
          <a:p>
            <a:pPr fontAlgn="auto">
              <a:lnSpc>
                <a:spcPct val="150000"/>
              </a:lnSpc>
            </a:pPr>
            <a:r>
              <a:rPr lang="zh-CN" altLang="en-US" sz="2800" b="1">
                <a:solidFill>
                  <a:srgbClr val="FF0000"/>
                </a:solidFill>
                <a:latin typeface="微软雅黑" panose="020B0503020204020204" charset="-122"/>
                <a:ea typeface="微软雅黑" panose="020B0503020204020204" charset="-122"/>
              </a:rPr>
              <a:t>答案</a:t>
            </a:r>
            <a:r>
              <a:rPr lang="zh-CN" altLang="en-US" sz="2800" b="1">
                <a:latin typeface="微软雅黑" panose="020B0503020204020204" charset="-122"/>
                <a:ea typeface="微软雅黑" panose="020B0503020204020204" charset="-122"/>
              </a:rPr>
              <a:t>  C</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94995" y="635000"/>
            <a:ext cx="11389995" cy="5262245"/>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解析</a:t>
            </a:r>
            <a:r>
              <a:rPr lang="zh-CN" altLang="en-US" sz="2800" b="1">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sym typeface="+mn-ea"/>
              </a:rPr>
              <a:t>要理解“窗子”的意思,需仔细阅读原文,找出关于“窗子”的描写,对其进行分析归纳。阅读原文可以发现,第二、三、四、五、七段都写到了窗子。第二段写“我”看到铁纱窗外面四个乡下人的背影,第三段提到铁纱窗、玻璃窗,第四段写“所有的活动的颜色、声音、生的滋味”全都在窗子以外,第五段写书房窗外的情形:这几段提到的窗子都是具体的。第七段写即便是出门旅行,也“免不了坐在窗子以内”,“无形中的窗子是仍然存在的”,这里说的就是心理上的“窗子”,结合全文来看,这心理上的“窗子”就是人的内心与外在世界的隔膜。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62000" y="1936115"/>
            <a:ext cx="10216515" cy="2030095"/>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答案   </a:t>
            </a:r>
            <a:r>
              <a:rPr sz="2800">
                <a:latin typeface="微软雅黑" panose="020B0503020204020204" charset="-122"/>
                <a:ea typeface="微软雅黑" panose="020B0503020204020204" charset="-122"/>
                <a:cs typeface="微软雅黑" panose="020B0503020204020204" charset="-122"/>
              </a:rPr>
              <a:t>①指具体的窗子,如铁纱窗、玻璃窗,分隔了不同的生活场景;②指“无形的窗子”,即心态与观念的限制,造成了自我与外部世界的隔膜。</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5755" y="318770"/>
            <a:ext cx="11755755" cy="6554470"/>
          </a:xfrm>
          <a:prstGeom prst="rect">
            <a:avLst/>
          </a:prstGeom>
          <a:noFill/>
        </p:spPr>
        <p:txBody>
          <a:bodyPr wrap="square" rtlCol="0">
            <a:spAutoFit/>
          </a:bodyPr>
          <a:lstStyle/>
          <a:p>
            <a:pPr fontAlgn="auto">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rPr>
              <a:t>方法点拨</a:t>
            </a:r>
            <a:r>
              <a:rPr sz="2800" b="1">
                <a:latin typeface="微软雅黑" panose="020B0503020204020204" charset="-122"/>
                <a:ea typeface="微软雅黑" panose="020B0503020204020204" charset="-122"/>
                <a:cs typeface="微软雅黑" panose="020B0503020204020204" charset="-122"/>
              </a:rPr>
              <a:t>　　　</a:t>
            </a:r>
          </a:p>
          <a:p>
            <a:pPr algn="ctr" fontAlgn="auto">
              <a:lnSpc>
                <a:spcPct val="150000"/>
              </a:lnSpc>
            </a:pPr>
            <a:r>
              <a:rPr sz="2800" b="1">
                <a:latin typeface="微软雅黑" panose="020B0503020204020204" charset="-122"/>
                <a:ea typeface="微软雅黑" panose="020B0503020204020204" charset="-122"/>
                <a:cs typeface="微软雅黑" panose="020B0503020204020204" charset="-122"/>
              </a:rPr>
              <a:t>解答词语含义的“三联一依”</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a:t>
            </a:r>
            <a:r>
              <a:rPr sz="2800" b="1">
                <a:latin typeface="微软雅黑" panose="020B0503020204020204" charset="-122"/>
                <a:ea typeface="微软雅黑" panose="020B0503020204020204" charset="-122"/>
                <a:cs typeface="微软雅黑" panose="020B0503020204020204" charset="-122"/>
              </a:rPr>
              <a:t>1.三联。</a:t>
            </a:r>
            <a:r>
              <a:rPr sz="2800">
                <a:latin typeface="微软雅黑" panose="020B0503020204020204" charset="-122"/>
                <a:ea typeface="微软雅黑" panose="020B0503020204020204" charset="-122"/>
                <a:cs typeface="微软雅黑" panose="020B0503020204020204" charset="-122"/>
              </a:rPr>
              <a:t>①联系词语所在句子的内容及前后句。理解词语含义必须联系语境,做到“词不离句”,多用来理解具有临时性意义的词语、有特殊用法的词语等。②联系文章的主题和作者的情感态度。一般用来分析具有深层含义和特定意义的词语。③联系作者写作的意图和社会背景。</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a:t>
            </a:r>
            <a:r>
              <a:rPr sz="2800" b="1">
                <a:latin typeface="微软雅黑" panose="020B0503020204020204" charset="-122"/>
                <a:ea typeface="微软雅黑" panose="020B0503020204020204" charset="-122"/>
                <a:cs typeface="微软雅黑" panose="020B0503020204020204" charset="-122"/>
              </a:rPr>
              <a:t> 2.一依。</a:t>
            </a:r>
            <a:r>
              <a:rPr sz="2800">
                <a:latin typeface="微软雅黑" panose="020B0503020204020204" charset="-122"/>
                <a:ea typeface="微软雅黑" panose="020B0503020204020204" charset="-122"/>
                <a:cs typeface="微软雅黑" panose="020B0503020204020204" charset="-122"/>
              </a:rPr>
              <a:t>依托手法挖掘。为了突出表达效果,使语言生动形象,散文写作往往使用一些修辞手法、描写手法。因此可以依托修辞手法、描写手法挖掘作者要表达的意思和要达到的效果。</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答题模式:词语本义+语境义+在修辞、情感、主旨等方面的作用。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3135" y="276860"/>
            <a:ext cx="10116185" cy="2676525"/>
          </a:xfrm>
          <a:prstGeom prst="rect">
            <a:avLst/>
          </a:prstGeom>
          <a:noFill/>
        </p:spPr>
        <p:txBody>
          <a:bodyPr wrap="square" rtlCol="0">
            <a:spAutoFit/>
          </a:bodyPr>
          <a:lstStyle/>
          <a:p>
            <a:pPr fontAlgn="auto">
              <a:lnSpc>
                <a:spcPct val="150000"/>
              </a:lnSpc>
            </a:pPr>
            <a:r>
              <a:rPr lang="zh-CN" sz="2800" b="1">
                <a:latin typeface="微软雅黑" panose="020B0503020204020204" charset="-122"/>
                <a:ea typeface="微软雅黑" panose="020B0503020204020204" charset="-122"/>
                <a:cs typeface="微软雅黑" panose="020B0503020204020204" charset="-122"/>
              </a:rPr>
              <a:t>考向</a:t>
            </a:r>
            <a:r>
              <a:rPr lang="en-US" altLang="zh-CN" sz="2800" b="1">
                <a:latin typeface="微软雅黑" panose="020B0503020204020204" charset="-122"/>
                <a:ea typeface="微软雅黑" panose="020B0503020204020204" charset="-122"/>
                <a:cs typeface="微软雅黑" panose="020B0503020204020204" charset="-122"/>
              </a:rPr>
              <a:t>2</a:t>
            </a:r>
            <a:r>
              <a:rPr sz="2800" b="1">
                <a:latin typeface="微软雅黑" panose="020B0503020204020204" charset="-122"/>
                <a:ea typeface="微软雅黑" panose="020B0503020204020204" charset="-122"/>
                <a:cs typeface="微软雅黑" panose="020B0503020204020204" charset="-122"/>
              </a:rPr>
              <a:t>　理解文中重要句子的含意</a:t>
            </a:r>
          </a:p>
          <a:p>
            <a:pPr fontAlgn="auto">
              <a:lnSpc>
                <a:spcPct val="150000"/>
              </a:lnSpc>
            </a:pPr>
            <a:endParaRPr sz="2800" b="1">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必备知识      </a:t>
            </a:r>
            <a:r>
              <a:rPr lang="zh-CN" sz="2800" b="1">
                <a:latin typeface="微软雅黑" panose="020B0503020204020204" charset="-122"/>
                <a:ea typeface="微软雅黑" panose="020B0503020204020204" charset="-122"/>
                <a:cs typeface="微软雅黑" panose="020B0503020204020204" charset="-122"/>
              </a:rPr>
              <a:t>常见的重要句子和理解方法</a:t>
            </a:r>
          </a:p>
          <a:p>
            <a:pPr fontAlgn="auto">
              <a:lnSpc>
                <a:spcPct val="150000"/>
              </a:lnSpc>
            </a:pPr>
            <a:r>
              <a:rPr lang="zh-CN" sz="2800" b="1">
                <a:latin typeface="微软雅黑" panose="020B0503020204020204" charset="-122"/>
                <a:ea typeface="微软雅黑" panose="020B0503020204020204" charset="-122"/>
                <a:cs typeface="微软雅黑" panose="020B0503020204020204" charset="-122"/>
              </a:rPr>
              <a:t>1.含蓄句→由表及里</a:t>
            </a:r>
          </a:p>
        </p:txBody>
      </p:sp>
      <p:graphicFrame>
        <p:nvGraphicFramePr>
          <p:cNvPr id="3" name="表格 2"/>
          <p:cNvGraphicFramePr/>
          <p:nvPr>
            <p:custDataLst>
              <p:tags r:id="rId1"/>
            </p:custDataLst>
          </p:nvPr>
        </p:nvGraphicFramePr>
        <p:xfrm>
          <a:off x="953135" y="3237865"/>
          <a:ext cx="10116185" cy="3324860"/>
        </p:xfrm>
        <a:graphic>
          <a:graphicData uri="http://schemas.openxmlformats.org/drawingml/2006/table">
            <a:tbl>
              <a:tblPr firstRow="1" bandRow="1">
                <a:tableStyleId>{5940675A-B579-460E-94D1-54222C63F5DA}</a:tableStyleId>
              </a:tblPr>
              <a:tblGrid>
                <a:gridCol w="2645410"/>
                <a:gridCol w="7470775"/>
              </a:tblGrid>
              <a:tr h="664210">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含蓄句意义类型</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理解句意的方法</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666115">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表层意义</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根据句子表面的意义来理解。</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64210">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句内意义</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根据句子的语境意义(临时意义)来理解。</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30325">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句外意义</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根据“言在此、意在彼”而产生的意义——比喻义、象征义、指代义、反语义等来理解。</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92885" y="1368425"/>
            <a:ext cx="9367520" cy="737235"/>
          </a:xfrm>
          <a:prstGeom prst="rect">
            <a:avLst/>
          </a:prstGeom>
          <a:noFill/>
        </p:spPr>
        <p:txBody>
          <a:bodyPr wrap="square" rtlCol="0">
            <a:spAutoFit/>
          </a:bodyPr>
          <a:lstStyle/>
          <a:p>
            <a:pPr fontAlgn="auto">
              <a:lnSpc>
                <a:spcPct val="150000"/>
              </a:lnSpc>
            </a:pPr>
            <a:r>
              <a:rPr sz="2800" b="1">
                <a:latin typeface="微软雅黑" panose="020B0503020204020204" charset="-122"/>
                <a:ea typeface="微软雅黑" panose="020B0503020204020204" charset="-122"/>
                <a:cs typeface="微软雅黑" panose="020B0503020204020204" charset="-122"/>
              </a:rPr>
              <a:t>2.结构句→抓住位置</a:t>
            </a:r>
          </a:p>
        </p:txBody>
      </p:sp>
      <p:graphicFrame>
        <p:nvGraphicFramePr>
          <p:cNvPr id="3" name="表格 2"/>
          <p:cNvGraphicFramePr/>
          <p:nvPr>
            <p:custDataLst>
              <p:tags r:id="rId1"/>
            </p:custDataLst>
          </p:nvPr>
        </p:nvGraphicFramePr>
        <p:xfrm>
          <a:off x="1492250" y="2551430"/>
          <a:ext cx="9368155" cy="3287395"/>
        </p:xfrm>
        <a:graphic>
          <a:graphicData uri="http://schemas.openxmlformats.org/drawingml/2006/table">
            <a:tbl>
              <a:tblPr firstRow="1" bandRow="1">
                <a:tableStyleId>{5940675A-B579-460E-94D1-54222C63F5DA}</a:tableStyleId>
              </a:tblPr>
              <a:tblGrid>
                <a:gridCol w="2449830"/>
                <a:gridCol w="6918325"/>
              </a:tblGrid>
              <a:tr h="654050">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sym typeface="+mn-ea"/>
                        </a:rPr>
                        <a:t>结构句类型</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理解句意的方法</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654050">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总领句</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对下文内容进行概括。</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53415">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总结句</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对上文内容进行概括。</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62305">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过渡句</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对上下文内容进行把握。</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63575">
                <a:tc>
                  <a:txBody>
                    <a:bodyPr/>
                    <a:lstStyle/>
                    <a:p>
                      <a:pPr indent="0" algn="ctr" fontAlgn="auto">
                        <a:lnSpc>
                          <a:spcPct val="150000"/>
                        </a:lnSpc>
                        <a:buNone/>
                      </a:pPr>
                      <a:r>
                        <a:rPr lang="en-US" altLang="en-US" sz="2800" b="0">
                          <a:solidFill>
                            <a:srgbClr val="000000"/>
                          </a:solidFill>
                          <a:latin typeface="微软雅黑" panose="020B0503020204020204" charset="-122"/>
                          <a:ea typeface="微软雅黑" panose="020B0503020204020204" charset="-122"/>
                          <a:cs typeface="NEU-BZ-S92" charset="0"/>
                        </a:rPr>
                        <a:t>照应句</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altLang="en-US" sz="2800" b="0">
                          <a:solidFill>
                            <a:srgbClr val="000000"/>
                          </a:solidFill>
                          <a:latin typeface="微软雅黑" panose="020B0503020204020204" charset="-122"/>
                          <a:ea typeface="微软雅黑" panose="020B0503020204020204" charset="-122"/>
                          <a:cs typeface="微软雅黑" panose="020B0503020204020204" charset="-122"/>
                        </a:rPr>
                        <a:t>找准照应的句子或段落进行解释。</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4505" y="866140"/>
            <a:ext cx="10920095" cy="5262245"/>
          </a:xfrm>
          <a:prstGeom prst="rect">
            <a:avLst/>
          </a:prstGeom>
          <a:noFill/>
        </p:spPr>
        <p:txBody>
          <a:bodyPr wrap="square" rtlCol="0">
            <a:spAutoFit/>
          </a:bodyPr>
          <a:lstStyle/>
          <a:p>
            <a:pPr fontAlgn="auto">
              <a:lnSpc>
                <a:spcPct val="150000"/>
              </a:lnSpc>
            </a:pPr>
            <a:r>
              <a:rPr lang="en-US" altLang="zh-CN" sz="2800" b="1">
                <a:latin typeface="微软雅黑" panose="020B0503020204020204" charset="-122"/>
                <a:ea typeface="微软雅黑" panose="020B0503020204020204" charset="-122"/>
                <a:cs typeface="微软雅黑" panose="020B0503020204020204" charset="-122"/>
                <a:sym typeface="+mn-ea"/>
              </a:rPr>
              <a:t>3.修辞句→还原本意</a:t>
            </a:r>
          </a:p>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首先,确定修辞手法,把握特点,如比喻的相似性、反语的讽刺性、借代的相关性、比拟的形象性等。</a:t>
            </a:r>
          </a:p>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其次,将句子“还原”,即将使用了修辞手法的句子还原成没有使用修辞手法的意思明白的句子。</a:t>
            </a:r>
          </a:p>
          <a:p>
            <a:pPr fontAlgn="auto">
              <a:lnSpc>
                <a:spcPct val="150000"/>
              </a:lnSpc>
            </a:pPr>
            <a:r>
              <a:rPr lang="en-US" altLang="zh-CN" sz="2800" b="1">
                <a:latin typeface="微软雅黑" panose="020B0503020204020204" charset="-122"/>
                <a:ea typeface="微软雅黑" panose="020B0503020204020204" charset="-122"/>
                <a:cs typeface="微软雅黑" panose="020B0503020204020204" charset="-122"/>
                <a:sym typeface="+mn-ea"/>
              </a:rPr>
              <a:t>4.主旨情感句→立足全文</a:t>
            </a:r>
          </a:p>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联系句子所处的语境,根据对文章内容的归纳,对作者情感、观点态度的把握,结合主旨,整体把握句意。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22935" y="1299210"/>
            <a:ext cx="10090785" cy="2030095"/>
          </a:xfrm>
          <a:prstGeom prst="rect">
            <a:avLst/>
          </a:prstGeom>
          <a:noFill/>
        </p:spPr>
        <p:txBody>
          <a:bodyPr wrap="square" rtlCol="0">
            <a:spAutoFit/>
          </a:bodyPr>
          <a:lstStyle/>
          <a:p>
            <a:pPr fontAlgn="auto">
              <a:lnSpc>
                <a:spcPct val="150000"/>
              </a:lnSpc>
            </a:pPr>
            <a:r>
              <a:rPr lang="en-US" altLang="zh-CN" sz="2800" b="1">
                <a:latin typeface="微软雅黑" panose="020B0503020204020204" charset="-122"/>
                <a:ea typeface="微软雅黑" panose="020B0503020204020204" charset="-122"/>
                <a:cs typeface="微软雅黑" panose="020B0503020204020204" charset="-122"/>
                <a:sym typeface="+mn-ea"/>
              </a:rPr>
              <a:t>5.结构复杂句→分清结构层次</a:t>
            </a:r>
          </a:p>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要分析句子结构,抓主干,理枝叶,合理切分,即可理解句子的含意。理解时要特别注意修饰限制成分。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1465" y="317500"/>
            <a:ext cx="11693525" cy="5908040"/>
          </a:xfrm>
          <a:prstGeom prst="rect">
            <a:avLst/>
          </a:prstGeom>
          <a:noFill/>
        </p:spPr>
        <p:txBody>
          <a:bodyPr wrap="square" rtlCol="0">
            <a:spAutoFit/>
          </a:bodyPr>
          <a:lstStyle/>
          <a:p>
            <a:pPr algn="l"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5</a:t>
            </a:r>
            <a:r>
              <a:rPr sz="2800">
                <a:latin typeface="微软雅黑" panose="020B0503020204020204" charset="-122"/>
                <a:ea typeface="微软雅黑" panose="020B0503020204020204" charset="-122"/>
                <a:cs typeface="微软雅黑" panose="020B0503020204020204" charset="-122"/>
                <a:sym typeface="+mn-ea"/>
              </a:rPr>
              <a:t>[2017全国卷Ⅲ,5,5分]阅读下面的文字,完成题目。</a:t>
            </a:r>
          </a:p>
          <a:p>
            <a:pPr algn="ct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我们的裁缝店</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李　娟</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在城市里,裁缝和裁缝店越来越少了。但在喀吾图,生活迥然不同。这是游牧地区,人们体格普遍高大宽厚,再加上常年的繁重劳动,很多人身体都有着不同程度的变形,只有量身订做的衣服才能穿得平展。</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我们租的店面实在太小了,十来个平方,中间拉块布帘子,前半截做生意,后半截睡觉、做饭。但这样的房间一烧起炉子来便会特别暖和。很多个那样的日子,狂风呼啸,昏天暗地,小碎石子和冰雹砸在玻璃窗上,“啪啪啪啪”</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2395" y="304800"/>
            <a:ext cx="11967845" cy="5908040"/>
          </a:xfrm>
          <a:prstGeom prst="rect">
            <a:avLst/>
          </a:prstGeom>
          <a:noFill/>
        </p:spPr>
        <p:txBody>
          <a:bodyPr wrap="square" rtlCol="0">
            <a:spAutoFit/>
          </a:bodyPr>
          <a:lstStyle/>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响个没完没了……但我们的房子里却温暖和平,锅里炖的风干羊肉溢出的香</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气一波一波地滚动,墙皮似乎都给香得酥掉了。</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我们还养了金鱼,每当和顾客讨价还价相持不下时,我们就请他们看金鱼。这样的精灵实在是这偏远荒寒地带最不可思议的尤物——清洁的水和清洁的美艳在清洁的玻璃缸里曼妙地闪动,透明的尾翼和双鳍缓缓在水中张开、收拢,携着音乐一般……</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这样,等他们回过神来,再谈价钱,口气往往会软下去许多。</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当地男人们很少进店。最固执的是一些老头儿,偶尔来一次,取了衣服却死活不愿试穿,即使试了也死活不肯照镜子,你开玩笑地拽着他往镜子跟前拖,</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8585" y="160655"/>
            <a:ext cx="11876405" cy="5908040"/>
          </a:xfrm>
          <a:prstGeom prst="rect">
            <a:avLst/>
          </a:prstGeom>
          <a:noFill/>
        </p:spPr>
        <p:txBody>
          <a:bodyPr wrap="square" rtlCol="0">
            <a:spAutoFit/>
          </a:bodyPr>
          <a:lstStyle/>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让他亲眼看一看这身衣服多“拍兹”(漂亮),可越这样他越害羞,双手死死捂着脸,快要哭出来似的。</a:t>
            </a:r>
            <a:r>
              <a:rPr lang="en-US" sz="2800">
                <a:latin typeface="微软雅黑" panose="020B0503020204020204" charset="-122"/>
                <a:ea typeface="微软雅黑" panose="020B0503020204020204" charset="-122"/>
                <a:cs typeface="微软雅黑" panose="020B0503020204020204" charset="-122"/>
                <a:sym typeface="+mn-ea"/>
              </a:rPr>
              <a:t> </a:t>
            </a:r>
          </a:p>
          <a:p>
            <a:pPr algn="l"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女人们就热闹多了,三三两两,不做衣服也时常过来瞅一瞅,看我们有没有进新的布料。如果有了中意的一块布,未来三个月就一边努力攒钱,一边再三提醒我们,一定要给她留一块够做一条裙子的。</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库尔马罕的儿媳妇也来做裙子了,她的婆婆拎只编织袋跟在后面。量完尺寸我们让她先付订金,这个漂亮女人二话不说,从婆婆拎着的袋子里抓出三只鸡来——“三只鸡嘛,换条裙子,够不够?”</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她订的是我们最新进的晃着金色碎点的布料,这块布料一挂出来,村子里</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57530" y="1731010"/>
            <a:ext cx="10466705" cy="73723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rPr>
              <a:t>2.本文画线部分表达了老董怎样的心情?请结合本文简要分析。</a:t>
            </a:r>
          </a:p>
        </p:txBody>
      </p:sp>
      <p:cxnSp>
        <p:nvCxnSpPr>
          <p:cNvPr id="2" name="直接连接符 1"/>
          <p:cNvCxnSpPr/>
          <p:nvPr/>
        </p:nvCxnSpPr>
        <p:spPr>
          <a:xfrm>
            <a:off x="557530" y="4881245"/>
            <a:ext cx="10494645" cy="0"/>
          </a:xfrm>
          <a:prstGeom prst="line">
            <a:avLst/>
          </a:prstGeom>
        </p:spPr>
        <p:style>
          <a:lnRef idx="2">
            <a:schemeClr val="dk1"/>
          </a:lnRef>
          <a:fillRef idx="0">
            <a:schemeClr val="dk1"/>
          </a:fillRef>
          <a:effectRef idx="1">
            <a:schemeClr val="dk1"/>
          </a:effectRef>
          <a:fontRef idx="minor">
            <a:schemeClr val="tx1"/>
          </a:fontRef>
        </p:style>
      </p:cxnSp>
      <p:cxnSp>
        <p:nvCxnSpPr>
          <p:cNvPr id="5" name="直接连接符 4"/>
          <p:cNvCxnSpPr/>
          <p:nvPr/>
        </p:nvCxnSpPr>
        <p:spPr>
          <a:xfrm>
            <a:off x="557530" y="3907155"/>
            <a:ext cx="10466705" cy="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7955" y="200025"/>
            <a:ext cx="12045315" cy="5908040"/>
          </a:xfrm>
          <a:prstGeom prst="rect">
            <a:avLst/>
          </a:prstGeom>
          <a:noFill/>
        </p:spPr>
        <p:txBody>
          <a:bodyPr wrap="square" rtlCol="0">
            <a:spAutoFit/>
          </a:bodyPr>
          <a:lstStyle/>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几乎所有的年轻媳妇都跑来做了一条裙子。</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她说:“不要让公公知道啊!公公嘛,小气嘛,给他知道了嘛,要当当(唠叨、责怪)嘛!”</a:t>
            </a:r>
            <a:endParaRPr lang="en-US" sz="2800">
              <a:latin typeface="微软雅黑" panose="020B0503020204020204" charset="-122"/>
              <a:ea typeface="微软雅黑" panose="020B0503020204020204" charset="-122"/>
              <a:cs typeface="微软雅黑" panose="020B0503020204020204" charset="-122"/>
              <a:sym typeface="+mn-ea"/>
            </a:endParaRPr>
          </a:p>
          <a:p>
            <a:pPr algn="l"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“婆婆知道就没事了?”</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“婆婆嘛,好得很嘛!”她说着揽过旁边那矮小的老妇人,“叭”地亲一口:</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“裙子做好了嘛,我们两个嘛,你一天我一天,轮流换着穿嘛!”</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她的婆婆轻轻嘟囔一句什么,露出长辈才有的笑容。</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但是我们要鸡干什么?但是我们还是要了。</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还有的人自己送布来做,衣服做好后却凑不够现钱来取,只好挂在我家店</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1290" y="120650"/>
            <a:ext cx="11941175" cy="5908040"/>
          </a:xfrm>
          <a:prstGeom prst="rect">
            <a:avLst/>
          </a:prstGeom>
          <a:noFill/>
        </p:spPr>
        <p:txBody>
          <a:bodyPr wrap="square" rtlCol="0">
            <a:spAutoFit/>
          </a:bodyPr>
          <a:lstStyle/>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里,一有空就来看一看,试穿一下,再叹着气脱下来挂回原处。</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有个小姑娘的一件小花衬衣也在我们这儿挂着,加工费也就八元钱,可她妈妈始终凑不出来。小姑娘每天放学路过我家店,都会进来捏着新衣服摸了又摸,不厌其烦地给同伴介绍:“这就是我的!”穿衬衣的季节都快过去了,可它还在我们店里挂着!最后,我们先受不了了。有一天,这孩子再来看望她的衣服时,我们就取下来让她拿走。小姑娘惊喜得不敢相信,在那儿不知所措地站了好一会儿,才慢吞吞挪出房子,然后转身飞快跑掉。</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裁缝的活不算劳累,就是太麻烦。量体、排料、剪裁、锁边、配零料、烫粘合衬、合缝……做成后,还得开扣眼、钉扣子、缝垫肩、缲裤边。浅色衣</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18440" y="491490"/>
            <a:ext cx="11871325" cy="5262245"/>
          </a:xfrm>
          <a:prstGeom prst="rect">
            <a:avLst/>
          </a:prstGeom>
          <a:noFill/>
        </p:spPr>
        <p:txBody>
          <a:bodyPr wrap="square" rtlCol="0">
            <a:spAutoFit/>
          </a:bodyPr>
          <a:lstStyle/>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服还得洗一洗,缝纫机经常加油,难免会染脏一点。而且烙铁也没有电熨斗那么干净,一不小心,黑黑的煤灰就从气孔漾出来,沾得到处都是。</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是呀,从我们当裁缝的第一天起,就发誓一旦有别的出路,死也不会再干这个了。但假如有一天不做裁缝,我们还是得想办法赚钱过日子,过同样辛苦的生活。——</a:t>
            </a:r>
            <a:r>
              <a:rPr sz="2800" u="heavy">
                <a:uFillTx/>
                <a:latin typeface="微软雅黑" panose="020B0503020204020204" charset="-122"/>
                <a:ea typeface="微软雅黑" panose="020B0503020204020204" charset="-122"/>
                <a:cs typeface="微软雅黑" panose="020B0503020204020204" charset="-122"/>
                <a:sym typeface="+mn-ea"/>
              </a:rPr>
              <a:t>可能干什么都一样的吧?</a:t>
            </a:r>
            <a:endParaRPr lang="en-US" sz="2800">
              <a:latin typeface="微软雅黑" panose="020B0503020204020204" charset="-122"/>
              <a:ea typeface="微软雅黑" panose="020B0503020204020204" charset="-122"/>
              <a:cs typeface="微软雅黑" panose="020B0503020204020204" charset="-122"/>
              <a:sym typeface="+mn-ea"/>
            </a:endParaRPr>
          </a:p>
          <a:p>
            <a:pPr algn="l"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是这样的,帕孜依拉来做衬衣,我们给她弄得漂漂亮亮的,她穿上以后高兴得在镜子面前转来转去地看。但是我立刻发现袖子那里有一点不平,就殷勤地劝她脱下来,烧好烙铁,“滋——”地一家伙下去……烫糊一大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8585" y="173990"/>
            <a:ext cx="11981180" cy="5262245"/>
          </a:xfrm>
          <a:prstGeom prst="rect">
            <a:avLst/>
          </a:prstGeom>
          <a:noFill/>
        </p:spPr>
        <p:txBody>
          <a:bodyPr wrap="square" rtlCol="0">
            <a:spAutoFit/>
          </a:bodyPr>
          <a:lstStyle/>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怎么办呢?我们商量了半天,把糊的地方裁掉,用同样的布接了一截子,将袖口做大,呈小喇叭的样式敞开,还钉上了漂亮的扣子。最后又给它取了个名字:“马蹄袖”。</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但是后来……几乎全村的年轻女人都把衬衣袖子裁掉一截,跑来要求我们给她们加工“马蹄袖”。</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干裁缝真的很辛苦,但那么多事情,一针一线的,不是说拆就能拆得掉。当我再一次把一股线平稳准确地穿进一个针孔,总会在一刹那想通很多事情。 </a:t>
            </a:r>
          </a:p>
          <a:p>
            <a:pPr algn="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（有删改）</a:t>
            </a:r>
            <a:endParaRPr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00735" y="1635760"/>
            <a:ext cx="10223500" cy="73723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结合上下文,分析文中画横线的句子的含意。</a:t>
            </a:r>
          </a:p>
        </p:txBody>
      </p:sp>
      <p:cxnSp>
        <p:nvCxnSpPr>
          <p:cNvPr id="2" name="直接连接符 1"/>
          <p:cNvCxnSpPr/>
          <p:nvPr/>
        </p:nvCxnSpPr>
        <p:spPr>
          <a:xfrm flipV="1">
            <a:off x="786130" y="4881245"/>
            <a:ext cx="10266045" cy="26035"/>
          </a:xfrm>
          <a:prstGeom prst="line">
            <a:avLst/>
          </a:prstGeom>
        </p:spPr>
        <p:style>
          <a:lnRef idx="2">
            <a:schemeClr val="dk1"/>
          </a:lnRef>
          <a:fillRef idx="0">
            <a:schemeClr val="dk1"/>
          </a:fillRef>
          <a:effectRef idx="1">
            <a:schemeClr val="dk1"/>
          </a:effectRef>
          <a:fontRef idx="minor">
            <a:schemeClr val="tx1"/>
          </a:fontRef>
        </p:style>
      </p:cxnSp>
      <p:cxnSp>
        <p:nvCxnSpPr>
          <p:cNvPr id="5" name="直接连接符 4"/>
          <p:cNvCxnSpPr/>
          <p:nvPr/>
        </p:nvCxnSpPr>
        <p:spPr>
          <a:xfrm>
            <a:off x="800100" y="3884295"/>
            <a:ext cx="10224135" cy="2286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9225" y="347345"/>
            <a:ext cx="11835765" cy="5908040"/>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解析</a:t>
            </a:r>
            <a:r>
              <a:rPr lang="zh-CN" altLang="en-US" sz="2800" b="1">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sym typeface="+mn-ea"/>
              </a:rPr>
              <a:t>本题考查考生理解文中重要句子的含意的能力。理解“可能干什么都一样的吧?”这个句子的含意,关键在于对“一样”指代内容的理解。由上文“得想办法赚钱过日子,过同样辛苦的生活”可知,“一样”强调干任何行业都需要辛苦劳作;但在做裁缝的过程中,作者对生活的认知更加深切,体会到其中的独特意义。</a:t>
            </a: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答案  </a:t>
            </a:r>
            <a:r>
              <a:rPr sz="2800">
                <a:latin typeface="微软雅黑" panose="020B0503020204020204" charset="-122"/>
                <a:ea typeface="微软雅黑" panose="020B0503020204020204" charset="-122"/>
                <a:cs typeface="微软雅黑" panose="020B0503020204020204" charset="-122"/>
                <a:sym typeface="+mn-ea"/>
              </a:rPr>
              <a:t>①裁缝作为辛苦的谋生行当,看起来与其他行当一样;②但在做裁缝的过程中,对生活有了难忘的经验和体会,不由得对这一行当产生了特殊感情,感到它有独特意义。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5755" y="318770"/>
            <a:ext cx="11755755" cy="6554470"/>
          </a:xfrm>
          <a:prstGeom prst="rect">
            <a:avLst/>
          </a:prstGeom>
          <a:noFill/>
        </p:spPr>
        <p:txBody>
          <a:bodyPr wrap="square" rtlCol="0">
            <a:spAutoFit/>
          </a:bodyPr>
          <a:lstStyle/>
          <a:p>
            <a:pPr fontAlgn="auto">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rPr>
              <a:t>方法点拨</a:t>
            </a:r>
            <a:r>
              <a:rPr sz="2800" b="1">
                <a:latin typeface="微软雅黑" panose="020B0503020204020204" charset="-122"/>
                <a:ea typeface="微软雅黑" panose="020B0503020204020204" charset="-122"/>
                <a:cs typeface="微软雅黑" panose="020B0503020204020204" charset="-122"/>
              </a:rPr>
              <a:t>　　　</a:t>
            </a:r>
          </a:p>
          <a:p>
            <a:pPr algn="ctr" fontAlgn="auto">
              <a:lnSpc>
                <a:spcPct val="150000"/>
              </a:lnSpc>
            </a:pPr>
            <a:r>
              <a:rPr sz="2800" b="1">
                <a:latin typeface="微软雅黑" panose="020B0503020204020204" charset="-122"/>
                <a:ea typeface="微软雅黑" panose="020B0503020204020204" charset="-122"/>
                <a:cs typeface="微软雅黑" panose="020B0503020204020204" charset="-122"/>
              </a:rPr>
              <a:t>　理解句子含意的“六条路径”</a:t>
            </a: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rPr>
              <a:t>1.把握中心,整体领悟。</a:t>
            </a:r>
            <a:r>
              <a:rPr sz="2800">
                <a:latin typeface="微软雅黑" panose="020B0503020204020204" charset="-122"/>
                <a:ea typeface="微软雅黑" panose="020B0503020204020204" charset="-122"/>
                <a:cs typeface="微软雅黑" panose="020B0503020204020204" charset="-122"/>
              </a:rPr>
              <a:t>有些文章,寓深刻的道理于平凡的小事之中,其中有些句子就需要着眼于全文,从整体上领会和感悟其含意。</a:t>
            </a: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rPr>
              <a:t>2.瞻前顾后,审读语境。</a:t>
            </a:r>
            <a:r>
              <a:rPr sz="2800">
                <a:latin typeface="微软雅黑" panose="020B0503020204020204" charset="-122"/>
                <a:ea typeface="微软雅黑" panose="020B0503020204020204" charset="-122"/>
                <a:cs typeface="微软雅黑" panose="020B0503020204020204" charset="-122"/>
              </a:rPr>
              <a:t>必须把所问句子放在文章具体语境中来分析,通过对其前后句子含意的分析,弄清所问句子的含意。一般来说,所问句子的含意常在其前面的句子或后面的句子中就有表述,答题时,或者直接引用原句,或者理解后进行转述。 </a:t>
            </a: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rPr>
              <a:t>3.抓关键词,揣摩句意</a:t>
            </a:r>
            <a:r>
              <a:rPr sz="2800">
                <a:latin typeface="微软雅黑" panose="020B0503020204020204" charset="-122"/>
                <a:ea typeface="微软雅黑" panose="020B0503020204020204" charset="-122"/>
                <a:cs typeface="微软雅黑" panose="020B0503020204020204" charset="-122"/>
              </a:rPr>
              <a:t>。句子中的关键词往往是动词、形容词、数词、副词等,它们常常是揭示事物性质或状态的重要信息。考生可通过抓关键词,运用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1465" y="317500"/>
            <a:ext cx="11693525" cy="6554470"/>
          </a:xfrm>
          <a:prstGeom prst="rect">
            <a:avLst/>
          </a:prstGeom>
          <a:noFill/>
        </p:spPr>
        <p:txBody>
          <a:bodyPr wrap="square" rtlCol="0">
            <a:spAutoFit/>
          </a:bodyPr>
          <a:lstStyle/>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替换词语的方法来揣摩句子在文中的含意。 </a:t>
            </a:r>
            <a:endParaRPr sz="2800">
              <a:latin typeface="微软雅黑" panose="020B0503020204020204" charset="-122"/>
              <a:ea typeface="微软雅黑" panose="020B0503020204020204" charset="-122"/>
              <a:cs typeface="微软雅黑" panose="020B0503020204020204" charset="-122"/>
            </a:endParaRP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4.参考位置,对应分析。</a:t>
            </a:r>
            <a:r>
              <a:rPr sz="2800">
                <a:latin typeface="微软雅黑" panose="020B0503020204020204" charset="-122"/>
                <a:ea typeface="微软雅黑" panose="020B0503020204020204" charset="-122"/>
                <a:cs typeface="微软雅黑" panose="020B0503020204020204" charset="-122"/>
                <a:sym typeface="+mn-ea"/>
              </a:rPr>
              <a:t>如果是总领句,句意就从下文的内容入手总结;如果是过渡句,要前瞻上文,后顾下文,确定答案;如果是总结句,要根据上文的内容归纳意义;至于照应句,则要分析其照应了什么、突出了什么和对文章结构起到了什么作用。 </a:t>
            </a: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5.辨析修辞,理解深意。</a:t>
            </a:r>
            <a:r>
              <a:rPr sz="2800">
                <a:latin typeface="微软雅黑" panose="020B0503020204020204" charset="-122"/>
                <a:ea typeface="微软雅黑" panose="020B0503020204020204" charset="-122"/>
                <a:cs typeface="微软雅黑" panose="020B0503020204020204" charset="-122"/>
                <a:sym typeface="+mn-ea"/>
              </a:rPr>
              <a:t>文中有些句子,往往采用了比喻、拟人、排比等修辞手法,运用特定的修辞手法都有一定的效果和目的。辨析修辞手法,有助于理解句子的深层含意。</a:t>
            </a: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6.剖析结构,关注重点。</a:t>
            </a:r>
            <a:r>
              <a:rPr sz="2800">
                <a:latin typeface="微软雅黑" panose="020B0503020204020204" charset="-122"/>
                <a:ea typeface="微软雅黑" panose="020B0503020204020204" charset="-122"/>
                <a:cs typeface="微软雅黑" panose="020B0503020204020204" charset="-122"/>
                <a:sym typeface="+mn-ea"/>
              </a:rPr>
              <a:t>抓句子主干和句间关系,关注修饰、限制成分。句子的修饰、限制成分在一定程度上起着揭示句子内涵的作用。对较为复杂</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2740" y="1118870"/>
            <a:ext cx="11652250" cy="2030095"/>
          </a:xfrm>
          <a:prstGeom prst="rect">
            <a:avLst/>
          </a:prstGeom>
          <a:noFill/>
        </p:spPr>
        <p:txBody>
          <a:bodyPr wrap="square" rtlCol="0">
            <a:spAutoFit/>
          </a:bodyPr>
          <a:lstStyle/>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的单句,可通过理清句子的主干和枝叶,来达到理解句子句意的目的;对复句来说,要分析层次,明确层次之间的关系,然后分条进行叙述。 </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答题模式: 内容+手法+在修辞、情感、主旨等方面的作用。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276860"/>
            <a:ext cx="11774805" cy="2030095"/>
          </a:xfrm>
          <a:prstGeom prst="rect">
            <a:avLst/>
          </a:prstGeom>
          <a:noFill/>
        </p:spPr>
        <p:txBody>
          <a:bodyPr wrap="square" rtlCol="0">
            <a:spAutoFit/>
          </a:bodyPr>
          <a:lstStyle/>
          <a:p>
            <a:pPr fontAlgn="auto">
              <a:lnSpc>
                <a:spcPct val="150000"/>
              </a:lnSpc>
            </a:pPr>
            <a:r>
              <a:rPr lang="zh-CN" sz="2800" b="1">
                <a:latin typeface="微软雅黑" panose="020B0503020204020204" charset="-122"/>
                <a:ea typeface="微软雅黑" panose="020B0503020204020204" charset="-122"/>
                <a:cs typeface="微软雅黑" panose="020B0503020204020204" charset="-122"/>
              </a:rPr>
              <a:t>考向</a:t>
            </a:r>
            <a:r>
              <a:rPr lang="en-US" altLang="zh-CN" sz="2800" b="1">
                <a:latin typeface="微软雅黑" panose="020B0503020204020204" charset="-122"/>
                <a:ea typeface="微软雅黑" panose="020B0503020204020204" charset="-122"/>
                <a:cs typeface="微软雅黑" panose="020B0503020204020204" charset="-122"/>
              </a:rPr>
              <a:t>3</a:t>
            </a:r>
            <a:r>
              <a:rPr sz="2800" b="1">
                <a:latin typeface="微软雅黑" panose="020B0503020204020204" charset="-122"/>
                <a:ea typeface="微软雅黑" panose="020B0503020204020204" charset="-122"/>
                <a:cs typeface="微软雅黑" panose="020B0503020204020204" charset="-122"/>
              </a:rPr>
              <a:t>　鉴赏散文的语言特色或风格</a:t>
            </a:r>
          </a:p>
          <a:p>
            <a:pPr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必备知识     </a:t>
            </a:r>
          </a:p>
          <a:p>
            <a:pPr fontAlgn="auto">
              <a:lnSpc>
                <a:spcPct val="150000"/>
              </a:lnSpc>
            </a:pPr>
            <a:r>
              <a:rPr lang="zh-CN" sz="2800" b="1">
                <a:latin typeface="微软雅黑" panose="020B0503020204020204" charset="-122"/>
                <a:ea typeface="微软雅黑" panose="020B0503020204020204" charset="-122"/>
                <a:cs typeface="微软雅黑" panose="020B0503020204020204" charset="-122"/>
              </a:rPr>
              <a:t>1.常见的语言特点及作用</a:t>
            </a:r>
          </a:p>
        </p:txBody>
      </p:sp>
      <p:graphicFrame>
        <p:nvGraphicFramePr>
          <p:cNvPr id="3" name="表格 2"/>
          <p:cNvGraphicFramePr/>
          <p:nvPr>
            <p:custDataLst>
              <p:tags r:id="rId1"/>
            </p:custDataLst>
          </p:nvPr>
        </p:nvGraphicFramePr>
        <p:xfrm>
          <a:off x="193040" y="2359659"/>
          <a:ext cx="11774805" cy="4307840"/>
        </p:xfrm>
        <a:graphic>
          <a:graphicData uri="http://schemas.openxmlformats.org/drawingml/2006/table">
            <a:tbl>
              <a:tblPr firstRow="1" bandRow="1">
                <a:tableStyleId>{5940675A-B579-460E-94D1-54222C63F5DA}</a:tableStyleId>
              </a:tblPr>
              <a:tblGrid>
                <a:gridCol w="967740"/>
                <a:gridCol w="1153160"/>
                <a:gridCol w="9653905"/>
              </a:tblGrid>
              <a:tr h="640080">
                <a:tc gridSpan="2">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角度</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hMerge="1">
                  <a:txBody>
                    <a:bodyPr/>
                    <a:lstStyle/>
                    <a:p>
                      <a:endParaRPr lang="zh-CN"/>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特点或作用</a:t>
                      </a: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1280160">
                <a:tc rowSpan="2">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用词</a:t>
                      </a:r>
                    </a:p>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角度</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altLang="en-US" sz="2800" b="0">
                          <a:solidFill>
                            <a:srgbClr val="000000"/>
                          </a:solidFill>
                          <a:latin typeface="微软雅黑" panose="020B0503020204020204" charset="-122"/>
                          <a:ea typeface="微软雅黑" panose="020B0503020204020204" charset="-122"/>
                          <a:cs typeface="NEU-BZ-S92" charset="0"/>
                        </a:rPr>
                        <a:t>动词、</a:t>
                      </a:r>
                    </a:p>
                    <a:p>
                      <a:pPr indent="0" algn="ctr" fontAlgn="auto">
                        <a:lnSpc>
                          <a:spcPct val="150000"/>
                        </a:lnSpc>
                        <a:buNone/>
                      </a:pPr>
                      <a:r>
                        <a:rPr lang="en-US" altLang="en-US" sz="2800" b="0">
                          <a:solidFill>
                            <a:srgbClr val="000000"/>
                          </a:solidFill>
                          <a:latin typeface="微软雅黑" panose="020B0503020204020204" charset="-122"/>
                          <a:ea typeface="微软雅黑" panose="020B0503020204020204" charset="-122"/>
                          <a:cs typeface="NEU-BZ-S92" charset="0"/>
                        </a:rPr>
                        <a:t>形容词</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①准确、精练、深刻、充满动感;②含蓄、生动、形象、传神。</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387600">
                <a:tc vMerge="1">
                  <a:txBody>
                    <a:bodyPr/>
                    <a:lstStyle/>
                    <a:p>
                      <a:endParaRPr lang="zh-CN"/>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altLang="en-US" sz="2800" b="0">
                          <a:solidFill>
                            <a:srgbClr val="000000"/>
                          </a:solidFill>
                          <a:latin typeface="微软雅黑" panose="020B0503020204020204" charset="-122"/>
                          <a:ea typeface="微软雅黑" panose="020B0503020204020204" charset="-122"/>
                          <a:cs typeface="NEU-BZ-S92" charset="0"/>
                        </a:rPr>
                        <a:t>叠词</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①语言具有生动性、形象性,增强语言的艺术表现力,具有绘画美;②增强韵律,读起来朗朗上口,富有音乐美;③句式整齐,具有形式美;④起强调作用;⑤使上下文联系紧密,有一气呵成之感。</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10515" y="303530"/>
            <a:ext cx="11572240" cy="6554470"/>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rPr>
              <a:t>应考思路</a:t>
            </a:r>
          </a:p>
          <a:p>
            <a:pPr fontAlgn="auto">
              <a:lnSpc>
                <a:spcPct val="150000"/>
              </a:lnSpc>
            </a:pPr>
            <a:r>
              <a:rPr lang="zh-CN" altLang="en-US" sz="2800" b="1">
                <a:latin typeface="微软雅黑" panose="020B0503020204020204" charset="-122"/>
                <a:ea typeface="微软雅黑" panose="020B0503020204020204" charset="-122"/>
              </a:rPr>
              <a:t>      (一)明确题干要求,知晓分析重点</a:t>
            </a:r>
          </a:p>
          <a:p>
            <a:pPr fontAlgn="auto">
              <a:lnSpc>
                <a:spcPct val="150000"/>
              </a:lnSpc>
            </a:pPr>
            <a:r>
              <a:rPr lang="zh-CN" altLang="en-US" sz="2800" b="1">
                <a:latin typeface="微软雅黑" panose="020B0503020204020204" charset="-122"/>
                <a:ea typeface="微软雅黑" panose="020B0503020204020204" charset="-122"/>
              </a:rPr>
              <a:t>       </a:t>
            </a:r>
            <a:r>
              <a:rPr lang="zh-CN" altLang="en-US" sz="2800">
                <a:latin typeface="微软雅黑" panose="020B0503020204020204" charset="-122"/>
                <a:ea typeface="微软雅黑" panose="020B0503020204020204" charset="-122"/>
              </a:rPr>
              <a:t>题干要求分析本文画线部分表达老董怎样的心情。首先要理解画线部分说的是什么,然后才能做出分析。</a:t>
            </a:r>
            <a:endParaRPr lang="zh-CN" altLang="en-US" sz="2800" b="1">
              <a:latin typeface="微软雅黑" panose="020B0503020204020204" charset="-122"/>
              <a:ea typeface="微软雅黑" panose="020B0503020204020204" charset="-122"/>
            </a:endParaRPr>
          </a:p>
          <a:p>
            <a:pPr fontAlgn="auto">
              <a:lnSpc>
                <a:spcPct val="150000"/>
              </a:lnSpc>
            </a:pPr>
            <a:r>
              <a:rPr lang="zh-CN" altLang="en-US" sz="2800" b="1">
                <a:latin typeface="微软雅黑" panose="020B0503020204020204" charset="-122"/>
                <a:ea typeface="微软雅黑" panose="020B0503020204020204" charset="-122"/>
              </a:rPr>
              <a:t>      (二)根据文章语境,分析得出答案</a:t>
            </a:r>
          </a:p>
          <a:p>
            <a:pPr fontAlgn="auto">
              <a:lnSpc>
                <a:spcPct val="150000"/>
              </a:lnSpc>
            </a:pPr>
            <a:r>
              <a:rPr lang="zh-CN" altLang="en-US" sz="2800" b="1">
                <a:latin typeface="微软雅黑" panose="020B0503020204020204" charset="-122"/>
                <a:ea typeface="微软雅黑" panose="020B0503020204020204" charset="-122"/>
              </a:rPr>
              <a:t>       </a:t>
            </a:r>
            <a:r>
              <a:rPr lang="zh-CN" altLang="en-US" sz="2800">
                <a:latin typeface="微软雅黑" panose="020B0503020204020204" charset="-122"/>
                <a:ea typeface="微软雅黑" panose="020B0503020204020204" charset="-122"/>
              </a:rPr>
              <a:t>画线部分是一段场景描写。这段场景描写表达了老董的多种心情。老董对自己刚到南京时和老师傅们来到此处以及和“我”的爷爷一起来到此处的回忆,表达了老董对自己职业起点的感慨之情;“老董的目光,渐渐变得肃穆”,他“喃喃说,老馆长,我带您的后人来了”,表达了老董对老前辈的深切怀念;“这么多年了。这是寿数长的树啊”“他说这个话,已经是三十</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276860"/>
            <a:ext cx="11774805" cy="737235"/>
          </a:xfrm>
          <a:prstGeom prst="rect">
            <a:avLst/>
          </a:prstGeom>
          <a:noFill/>
        </p:spPr>
        <p:txBody>
          <a:bodyPr wrap="square" rtlCol="0">
            <a:spAutoFit/>
          </a:bodyPr>
          <a:lstStyle/>
          <a:p>
            <a:pPr algn="r" fontAlgn="auto">
              <a:lnSpc>
                <a:spcPct val="150000"/>
              </a:lnSpc>
            </a:pPr>
            <a:r>
              <a:rPr lang="zh-CN" sz="2800">
                <a:latin typeface="微软雅黑" panose="020B0503020204020204" charset="-122"/>
                <a:ea typeface="微软雅黑" panose="020B0503020204020204" charset="-122"/>
                <a:cs typeface="微软雅黑" panose="020B0503020204020204" charset="-122"/>
              </a:rPr>
              <a:t>续表</a:t>
            </a:r>
          </a:p>
        </p:txBody>
      </p:sp>
      <p:graphicFrame>
        <p:nvGraphicFramePr>
          <p:cNvPr id="3" name="表格 2"/>
          <p:cNvGraphicFramePr/>
          <p:nvPr>
            <p:custDataLst>
              <p:tags r:id="rId1"/>
            </p:custDataLst>
          </p:nvPr>
        </p:nvGraphicFramePr>
        <p:xfrm>
          <a:off x="260985" y="968374"/>
          <a:ext cx="11718925" cy="5760720"/>
        </p:xfrm>
        <a:graphic>
          <a:graphicData uri="http://schemas.openxmlformats.org/drawingml/2006/table">
            <a:tbl>
              <a:tblPr firstRow="1" bandRow="1">
                <a:tableStyleId>{5940675A-B579-460E-94D1-54222C63F5DA}</a:tableStyleId>
              </a:tblPr>
              <a:tblGrid>
                <a:gridCol w="963295"/>
                <a:gridCol w="1147445"/>
                <a:gridCol w="9608185"/>
              </a:tblGrid>
              <a:tr h="640080">
                <a:tc gridSpan="2">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角度</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h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sym typeface="+mn-ea"/>
                        </a:rPr>
                        <a:t>特点或作用</a:t>
                      </a:r>
                      <a:endParaRPr 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640080">
                <a:tc rowSpan="2">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用词</a:t>
                      </a:r>
                    </a:p>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角度</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altLang="en-US" sz="2800" b="0">
                          <a:solidFill>
                            <a:srgbClr val="000000"/>
                          </a:solidFill>
                          <a:latin typeface="微软雅黑" panose="020B0503020204020204" charset="-122"/>
                          <a:ea typeface="微软雅黑" panose="020B0503020204020204" charset="-122"/>
                          <a:cs typeface="NEU-BZ-S92" charset="0"/>
                        </a:rPr>
                        <a:t>反复</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强调某种意思,突出某种情感,具有强烈的抒情性和感染力。</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40080">
                <a:tc vMerge="1">
                  <a:txBody>
                    <a:bodyPr/>
                    <a:lstStyle/>
                    <a:p>
                      <a:endParaRPr lang="zh-CN"/>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altLang="en-US" sz="2800" b="0">
                          <a:solidFill>
                            <a:srgbClr val="000000"/>
                          </a:solidFill>
                          <a:latin typeface="微软雅黑" panose="020B0503020204020204" charset="-122"/>
                          <a:ea typeface="微软雅黑" panose="020B0503020204020204" charset="-122"/>
                          <a:cs typeface="NEU-BZ-S92" charset="0"/>
                        </a:rPr>
                        <a:t>引用</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富有文采,典雅优美;引起读者的兴趣等。</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80160">
                <a:tc gridSpan="2">
                  <a:txBody>
                    <a:bodyPr/>
                    <a:lstStyle/>
                    <a:p>
                      <a:pPr indent="0" algn="ctr" fontAlgn="auto">
                        <a:lnSpc>
                          <a:spcPct val="150000"/>
                        </a:lnSpc>
                        <a:buNone/>
                      </a:pPr>
                      <a:r>
                        <a:rPr lang="en-US" altLang="en-US" sz="2800" b="0">
                          <a:solidFill>
                            <a:srgbClr val="000000"/>
                          </a:solidFill>
                          <a:latin typeface="微软雅黑" panose="020B0503020204020204" charset="-122"/>
                          <a:ea typeface="微软雅黑" panose="020B0503020204020204" charset="-122"/>
                          <a:cs typeface="NEU-BZ-S92" charset="0"/>
                        </a:rPr>
                        <a:t>句式角度</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altLang="en-US" sz="2800" b="0">
                          <a:solidFill>
                            <a:srgbClr val="000000"/>
                          </a:solidFill>
                          <a:latin typeface="微软雅黑" panose="020B0503020204020204" charset="-122"/>
                          <a:ea typeface="微软雅黑" panose="020B0503020204020204" charset="-122"/>
                          <a:cs typeface="微软雅黑" panose="020B0503020204020204" charset="-122"/>
                        </a:rPr>
                        <a:t>如长短句、整散句等,使行文错落有致,节奏顿挫,生动活泼,富于变化。</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80160">
                <a:tc gridSpan="2">
                  <a:txBody>
                    <a:bodyPr/>
                    <a:lstStyle/>
                    <a:p>
                      <a:pPr indent="0" algn="ctr" fontAlgn="auto">
                        <a:lnSpc>
                          <a:spcPct val="150000"/>
                        </a:lnSpc>
                        <a:buNone/>
                      </a:pPr>
                      <a:r>
                        <a:rPr lang="en-US" altLang="en-US" sz="2800" b="0">
                          <a:solidFill>
                            <a:srgbClr val="000000"/>
                          </a:solidFill>
                          <a:latin typeface="微软雅黑" panose="020B0503020204020204" charset="-122"/>
                          <a:ea typeface="微软雅黑" panose="020B0503020204020204" charset="-122"/>
                          <a:cs typeface="NEU-BZ-S92" charset="0"/>
                        </a:rPr>
                        <a:t>修辞角度</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altLang="en-US" sz="2800" b="0">
                          <a:solidFill>
                            <a:srgbClr val="000000"/>
                          </a:solidFill>
                          <a:latin typeface="微软雅黑" panose="020B0503020204020204" charset="-122"/>
                          <a:ea typeface="微软雅黑" panose="020B0503020204020204" charset="-122"/>
                          <a:cs typeface="微软雅黑" panose="020B0503020204020204" charset="-122"/>
                        </a:rPr>
                        <a:t>如比喻、拟人、排比、对偶等,使语言表达准确、鲜明、生动,情感真挚、强烈。</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80160">
                <a:tc gridSpan="2">
                  <a:txBody>
                    <a:bodyPr/>
                    <a:lstStyle/>
                    <a:p>
                      <a:pPr indent="0" algn="ctr" fontAlgn="auto">
                        <a:lnSpc>
                          <a:spcPct val="150000"/>
                        </a:lnSpc>
                        <a:buNone/>
                      </a:pPr>
                      <a:r>
                        <a:rPr lang="en-US" altLang="en-US" sz="2800" b="0">
                          <a:solidFill>
                            <a:srgbClr val="000000"/>
                          </a:solidFill>
                          <a:latin typeface="微软雅黑" panose="020B0503020204020204" charset="-122"/>
                          <a:ea typeface="微软雅黑" panose="020B0503020204020204" charset="-122"/>
                          <a:cs typeface="NEU-BZ-S92" charset="0"/>
                        </a:rPr>
                        <a:t>描写角度</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altLang="en-US" sz="2800" b="0">
                          <a:solidFill>
                            <a:srgbClr val="000000"/>
                          </a:solidFill>
                          <a:latin typeface="微软雅黑" panose="020B0503020204020204" charset="-122"/>
                          <a:ea typeface="微软雅黑" panose="020B0503020204020204" charset="-122"/>
                          <a:cs typeface="微软雅黑" panose="020B0503020204020204" charset="-122"/>
                        </a:rPr>
                        <a:t>如白描、动静结合、视听结合、对比、衬托等,使描写细致生动,形象鲜明。</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3470" y="1602740"/>
            <a:ext cx="9937750" cy="2030095"/>
          </a:xfrm>
          <a:prstGeom prst="rect">
            <a:avLst/>
          </a:prstGeom>
          <a:noFill/>
        </p:spPr>
        <p:txBody>
          <a:bodyPr wrap="square" rtlCol="0">
            <a:spAutoFit/>
          </a:bodyPr>
          <a:lstStyle/>
          <a:p>
            <a:pPr algn="l"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2.常见的语言风格</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常见的语言风格有豪放、华丽、精练、含蓄、细腻、典雅、清新、朴素、活泼、诙谐等。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00100" y="931545"/>
            <a:ext cx="10224135" cy="203009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6</a:t>
            </a:r>
            <a:r>
              <a:rPr sz="2800">
                <a:latin typeface="微软雅黑" panose="020B0503020204020204" charset="-122"/>
                <a:ea typeface="微软雅黑" panose="020B0503020204020204" charset="-122"/>
                <a:cs typeface="微软雅黑" panose="020B0503020204020204" charset="-122"/>
                <a:sym typeface="+mn-ea"/>
              </a:rPr>
              <a:t>[2020天津,17,5分]阅读下面的文字,完成题目。</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阅读文本见</a:t>
            </a:r>
            <a:r>
              <a:rPr lang="zh-CN" sz="2800">
                <a:latin typeface="微软雅黑" panose="020B0503020204020204" charset="-122"/>
                <a:ea typeface="微软雅黑" panose="020B0503020204020204" charset="-122"/>
                <a:cs typeface="微软雅黑" panose="020B0503020204020204" charset="-122"/>
                <a:sym typeface="+mn-ea"/>
              </a:rPr>
              <a:t>【考点帮】</a:t>
            </a:r>
            <a:r>
              <a:rPr sz="2800">
                <a:latin typeface="微软雅黑" panose="020B0503020204020204" charset="-122"/>
                <a:ea typeface="微软雅黑" panose="020B0503020204020204" charset="-122"/>
                <a:cs typeface="微软雅黑" panose="020B0503020204020204" charset="-122"/>
                <a:sym typeface="+mn-ea"/>
              </a:rPr>
              <a:t>【</a:t>
            </a:r>
            <a:r>
              <a:rPr lang="zh-CN" sz="2800">
                <a:latin typeface="微软雅黑" panose="020B0503020204020204" charset="-122"/>
                <a:ea typeface="微软雅黑" panose="020B0503020204020204" charset="-122"/>
                <a:cs typeface="微软雅黑" panose="020B0503020204020204" charset="-122"/>
                <a:sym typeface="+mn-ea"/>
              </a:rPr>
              <a:t>典例</a:t>
            </a:r>
            <a:r>
              <a:rPr lang="en-US" altLang="zh-CN" sz="2800">
                <a:latin typeface="微软雅黑" panose="020B0503020204020204" charset="-122"/>
                <a:ea typeface="微软雅黑" panose="020B0503020204020204" charset="-122"/>
                <a:cs typeface="微软雅黑" panose="020B0503020204020204" charset="-122"/>
                <a:sym typeface="+mn-ea"/>
              </a:rPr>
              <a:t>2</a:t>
            </a:r>
            <a:r>
              <a:rPr sz="2800">
                <a:latin typeface="微软雅黑" panose="020B0503020204020204" charset="-122"/>
                <a:ea typeface="微软雅黑" panose="020B0503020204020204" charset="-122"/>
                <a:cs typeface="微软雅黑" panose="020B0503020204020204" charset="-122"/>
                <a:sym typeface="+mn-ea"/>
              </a:rPr>
              <a:t>】 </a:t>
            </a:r>
            <a:r>
              <a:rPr lang="zh-CN" sz="2800">
                <a:latin typeface="微软雅黑" panose="020B0503020204020204" charset="-122"/>
                <a:ea typeface="微软雅黑" panose="020B0503020204020204" charset="-122"/>
                <a:cs typeface="微软雅黑" panose="020B0503020204020204" charset="-122"/>
                <a:sym typeface="+mn-ea"/>
              </a:rPr>
              <a:t>文本</a:t>
            </a:r>
            <a:endParaRPr sz="2800">
              <a:latin typeface="微软雅黑" panose="020B0503020204020204" charset="-122"/>
              <a:ea typeface="微软雅黑" panose="020B0503020204020204" charset="-122"/>
              <a:cs typeface="微软雅黑" panose="020B0503020204020204" charset="-122"/>
              <a:sym typeface="+mn-ea"/>
            </a:endParaRP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请赏析文中画线句子。</a:t>
            </a:r>
          </a:p>
        </p:txBody>
      </p:sp>
      <p:cxnSp>
        <p:nvCxnSpPr>
          <p:cNvPr id="2" name="直接连接符 1"/>
          <p:cNvCxnSpPr/>
          <p:nvPr/>
        </p:nvCxnSpPr>
        <p:spPr>
          <a:xfrm flipV="1">
            <a:off x="786130" y="4881245"/>
            <a:ext cx="10266045" cy="26035"/>
          </a:xfrm>
          <a:prstGeom prst="line">
            <a:avLst/>
          </a:prstGeom>
        </p:spPr>
        <p:style>
          <a:lnRef idx="2">
            <a:schemeClr val="dk1"/>
          </a:lnRef>
          <a:fillRef idx="0">
            <a:schemeClr val="dk1"/>
          </a:fillRef>
          <a:effectRef idx="1">
            <a:schemeClr val="dk1"/>
          </a:effectRef>
          <a:fontRef idx="minor">
            <a:schemeClr val="tx1"/>
          </a:fontRef>
        </p:style>
      </p:cxnSp>
      <p:cxnSp>
        <p:nvCxnSpPr>
          <p:cNvPr id="5" name="直接连接符 4"/>
          <p:cNvCxnSpPr/>
          <p:nvPr/>
        </p:nvCxnSpPr>
        <p:spPr>
          <a:xfrm>
            <a:off x="800100" y="3884295"/>
            <a:ext cx="10224135" cy="2286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1935" y="386715"/>
            <a:ext cx="11743055" cy="5908040"/>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解析</a:t>
            </a:r>
            <a:r>
              <a:rPr lang="zh-CN" altLang="en-US" sz="2800" b="1">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sym typeface="+mn-ea"/>
              </a:rPr>
              <a:t>赏析画线句子时,首先要看使用了哪些修辞手法,然后赏析其表达效果。逐句分析画线句子可以发现,“洗尽铅华”“狂舞”使用了拟人的修辞手法;“或如晴空霹雳,或如灯下细语”使用了比喻的修辞手法,同时“或如晴空霹雳,或如灯下细语”使用了通感,将视觉转化成听觉;“书不完、变无穷、说不够、赏不尽”使用了排比的修辞手法。表达效果则要结合修辞手法的一般作用和上下文内容来分析。</a:t>
            </a: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答案  </a:t>
            </a:r>
            <a:r>
              <a:rPr sz="2800">
                <a:latin typeface="微软雅黑" panose="020B0503020204020204" charset="-122"/>
                <a:ea typeface="微软雅黑" panose="020B0503020204020204" charset="-122"/>
                <a:cs typeface="微软雅黑" panose="020B0503020204020204" charset="-122"/>
                <a:sym typeface="+mn-ea"/>
              </a:rPr>
              <a:t>运用拟人、通感(比喻)和排比的修辞方法,生动有力地展现了线条赋予草书简约而富于变化的艺术活力,体现了线条在书法艺术中的重要作用。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5755" y="318770"/>
            <a:ext cx="11755755" cy="6554470"/>
          </a:xfrm>
          <a:prstGeom prst="rect">
            <a:avLst/>
          </a:prstGeom>
          <a:noFill/>
        </p:spPr>
        <p:txBody>
          <a:bodyPr wrap="square" rtlCol="0">
            <a:spAutoFit/>
          </a:bodyPr>
          <a:lstStyle/>
          <a:p>
            <a:pPr fontAlgn="auto">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rPr>
              <a:t>方法点拨</a:t>
            </a:r>
            <a:r>
              <a:rPr sz="2800" b="1">
                <a:latin typeface="微软雅黑" panose="020B0503020204020204" charset="-122"/>
                <a:ea typeface="微软雅黑" panose="020B0503020204020204" charset="-122"/>
                <a:cs typeface="微软雅黑" panose="020B0503020204020204" charset="-122"/>
              </a:rPr>
              <a:t>　　　</a:t>
            </a:r>
          </a:p>
          <a:p>
            <a:pPr algn="ctr" fontAlgn="auto">
              <a:lnSpc>
                <a:spcPct val="150000"/>
              </a:lnSpc>
            </a:pPr>
            <a:r>
              <a:rPr sz="2800" b="1">
                <a:latin typeface="微软雅黑" panose="020B0503020204020204" charset="-122"/>
                <a:ea typeface="微软雅黑" panose="020B0503020204020204" charset="-122"/>
                <a:cs typeface="微软雅黑" panose="020B0503020204020204" charset="-122"/>
              </a:rPr>
              <a:t>　分析散文语言特色或风格的步骤</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rPr>
              <a:t>       </a:t>
            </a:r>
            <a:r>
              <a:rPr sz="2800" b="1">
                <a:latin typeface="微软雅黑" panose="020B0503020204020204" charset="-122"/>
                <a:ea typeface="微软雅黑" panose="020B0503020204020204" charset="-122"/>
                <a:cs typeface="微软雅黑" panose="020B0503020204020204" charset="-122"/>
              </a:rPr>
              <a:t>第一步,准确概括语言特点。</a:t>
            </a:r>
            <a:r>
              <a:rPr sz="2800">
                <a:latin typeface="微软雅黑" panose="020B0503020204020204" charset="-122"/>
                <a:ea typeface="微软雅黑" panose="020B0503020204020204" charset="-122"/>
                <a:cs typeface="微软雅黑" panose="020B0503020204020204" charset="-122"/>
              </a:rPr>
              <a:t>从用词、句式、修辞手法等角度,用一两个词概括语言特点。概括时既要考虑一般文本的语言特点,又要考虑所给语段的语言特点。</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rPr>
              <a:t>　　</a:t>
            </a:r>
            <a:r>
              <a:rPr sz="2800" b="1">
                <a:latin typeface="微软雅黑" panose="020B0503020204020204" charset="-122"/>
                <a:ea typeface="微软雅黑" panose="020B0503020204020204" charset="-122"/>
                <a:cs typeface="微软雅黑" panose="020B0503020204020204" charset="-122"/>
              </a:rPr>
              <a:t>第二步,结合文本,举例分析。</a:t>
            </a:r>
            <a:r>
              <a:rPr sz="2800">
                <a:latin typeface="微软雅黑" panose="020B0503020204020204" charset="-122"/>
                <a:ea typeface="微软雅黑" panose="020B0503020204020204" charset="-122"/>
                <a:cs typeface="微软雅黑" panose="020B0503020204020204" charset="-122"/>
              </a:rPr>
              <a:t>从文本中找出能够体现文本主要语言特色或风格的句子,紧扣语句内容加以分析。</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rPr>
              <a:t>　　</a:t>
            </a:r>
            <a:r>
              <a:rPr sz="2800" b="1">
                <a:latin typeface="微软雅黑" panose="020B0503020204020204" charset="-122"/>
                <a:ea typeface="微软雅黑" panose="020B0503020204020204" charset="-122"/>
                <a:cs typeface="微软雅黑" panose="020B0503020204020204" charset="-122"/>
              </a:rPr>
              <a:t>第三步,述评结合,规范作答。</a:t>
            </a:r>
            <a:r>
              <a:rPr sz="2800">
                <a:latin typeface="微软雅黑" panose="020B0503020204020204" charset="-122"/>
                <a:ea typeface="微软雅黑" panose="020B0503020204020204" charset="-122"/>
                <a:cs typeface="微软雅黑" panose="020B0503020204020204" charset="-122"/>
              </a:rPr>
              <a:t>题目所涉及的语言特色或风格一般是多方面的,考生答题时要分清轻重,分点表述。另外,组织答案时要注意运用术语。</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828030"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sz="3200" dirty="0">
                <a:solidFill>
                  <a:schemeClr val="bg1"/>
                </a:solidFill>
                <a:latin typeface="微软雅黑" panose="020B0503020204020204" charset="-122"/>
                <a:ea typeface="微软雅黑" panose="020B0503020204020204" charset="-122"/>
                <a:sym typeface="+mn-ea"/>
              </a:rPr>
              <a:t>考点4　分析鉴赏散文的形象</a:t>
            </a:r>
          </a:p>
        </p:txBody>
      </p:sp>
      <p:sp>
        <p:nvSpPr>
          <p:cNvPr id="2" name="文本框 1"/>
          <p:cNvSpPr txBox="1"/>
          <p:nvPr/>
        </p:nvSpPr>
        <p:spPr>
          <a:xfrm>
            <a:off x="1076960" y="2198370"/>
            <a:ext cx="10038715" cy="2676525"/>
          </a:xfrm>
          <a:prstGeom prst="rect">
            <a:avLst/>
          </a:prstGeom>
          <a:noFill/>
        </p:spPr>
        <p:txBody>
          <a:bodyPr wrap="square" rtlCol="0">
            <a:spAutoFit/>
          </a:bodyPr>
          <a:lstStyle/>
          <a:p>
            <a:pPr fontAlgn="auto">
              <a:lnSpc>
                <a:spcPct val="150000"/>
              </a:lnSpc>
            </a:pPr>
            <a:r>
              <a:rPr lang="en-US" sz="2800" b="1">
                <a:latin typeface="微软雅黑" panose="020B0503020204020204" charset="-122"/>
                <a:ea typeface="微软雅黑" panose="020B0503020204020204" charset="-122"/>
                <a:cs typeface="微软雅黑" panose="020B0503020204020204" charset="-122"/>
              </a:rPr>
              <a:t>      </a:t>
            </a:r>
            <a:r>
              <a:rPr lang="en-US" sz="2800">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散文的形象是指散文中能激发读者思想感情的生动具体的形象,一般指具体的人或物,也可以是一种意象、一种精神。高考对散文的形象的考查一般有:概括人物、景物、事物的形象特征以及对文本中人物、景物、事物特征的评价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0190" y="304165"/>
            <a:ext cx="11699875" cy="6554470"/>
          </a:xfrm>
          <a:prstGeom prst="rect">
            <a:avLst/>
          </a:prstGeom>
          <a:noFill/>
        </p:spPr>
        <p:txBody>
          <a:bodyPr wrap="square" rtlCol="0">
            <a:spAutoFit/>
          </a:bodyPr>
          <a:lstStyle/>
          <a:p>
            <a:pPr fontAlgn="auto">
              <a:lnSpc>
                <a:spcPct val="150000"/>
              </a:lnSpc>
            </a:pPr>
            <a:r>
              <a:rPr lang="zh-CN" sz="2800" b="1">
                <a:latin typeface="微软雅黑" panose="020B0503020204020204" charset="-122"/>
                <a:ea typeface="微软雅黑" panose="020B0503020204020204" charset="-122"/>
                <a:cs typeface="微软雅黑" panose="020B0503020204020204" charset="-122"/>
              </a:rPr>
              <a:t>考向</a:t>
            </a:r>
            <a:r>
              <a:rPr lang="en-US" altLang="zh-CN" sz="2800" b="1">
                <a:latin typeface="微软雅黑" panose="020B0503020204020204" charset="-122"/>
                <a:ea typeface="微软雅黑" panose="020B0503020204020204" charset="-122"/>
                <a:cs typeface="微软雅黑" panose="020B0503020204020204" charset="-122"/>
              </a:rPr>
              <a:t>1</a:t>
            </a:r>
            <a:r>
              <a:rPr sz="2800" b="1">
                <a:latin typeface="微软雅黑" panose="020B0503020204020204" charset="-122"/>
                <a:ea typeface="微软雅黑" panose="020B0503020204020204" charset="-122"/>
                <a:cs typeface="微软雅黑" panose="020B0503020204020204" charset="-122"/>
              </a:rPr>
              <a:t>　概括分析人物形象特点及作用</a:t>
            </a:r>
            <a:r>
              <a:rPr sz="2800">
                <a:latin typeface="微软雅黑" panose="020B0503020204020204" charset="-122"/>
                <a:ea typeface="微软雅黑" panose="020B0503020204020204" charset="-122"/>
                <a:cs typeface="微软雅黑" panose="020B0503020204020204" charset="-122"/>
              </a:rPr>
              <a:t>       </a:t>
            </a:r>
          </a:p>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rPr>
              <a:t>典例</a:t>
            </a:r>
            <a:r>
              <a:rPr sz="2800">
                <a:solidFill>
                  <a:srgbClr val="FF0000"/>
                </a:solidFill>
                <a:latin typeface="微软雅黑" panose="020B0503020204020204" charset="-122"/>
                <a:ea typeface="微软雅黑" panose="020B0503020204020204" charset="-122"/>
                <a:cs typeface="微软雅黑" panose="020B0503020204020204" charset="-122"/>
              </a:rPr>
              <a:t>7</a:t>
            </a:r>
            <a:r>
              <a:rPr sz="2800">
                <a:latin typeface="微软雅黑" panose="020B0503020204020204" charset="-122"/>
                <a:ea typeface="微软雅黑" panose="020B0503020204020204" charset="-122"/>
                <a:cs typeface="微软雅黑" panose="020B0503020204020204" charset="-122"/>
              </a:rPr>
              <a:t>[2019天津,18,6分]阅读下面的文章,完成题目。</a:t>
            </a:r>
          </a:p>
          <a:p>
            <a:pPr algn="ctr" fontAlgn="auto">
              <a:lnSpc>
                <a:spcPct val="150000"/>
              </a:lnSpc>
            </a:pPr>
            <a:r>
              <a:rPr sz="2800" b="1">
                <a:latin typeface="微软雅黑" panose="020B0503020204020204" charset="-122"/>
                <a:ea typeface="微软雅黑" panose="020B0503020204020204" charset="-122"/>
                <a:cs typeface="微软雅黑" panose="020B0503020204020204" charset="-122"/>
              </a:rPr>
              <a:t>萨丽娃姐姐的春天</a:t>
            </a:r>
            <a:endParaRPr sz="2800">
              <a:latin typeface="微软雅黑" panose="020B0503020204020204" charset="-122"/>
              <a:ea typeface="微软雅黑" panose="020B0503020204020204" charset="-122"/>
              <a:cs typeface="微软雅黑" panose="020B0503020204020204" charset="-122"/>
            </a:endParaRP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艾　平</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萨丽娃姐姐的春天在呼伦贝尔大草原。</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冰雪将茫茫草原覆盖,仿佛一片亿万年的大水晶,解析了太阳的光谱,遍地熠熠生辉。这就是草原的春天,明亮,寒冷,空旷。呼伦贝尔草原不知“清明时节雨纷纷”“烟花三月下扬州”为何物,沉寂始于十月、十一月,延至次年的五月,直到了六月才肯葳蕤。</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呼伦贝尔在北纬53度到北纬47度之间,几近冻土带,一年只有不足一百</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1465" y="317500"/>
            <a:ext cx="11693525" cy="655447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天的无霜期,春、夏、秋三个季节便挤在这一百天里奔跑,每一种植物都是百米冲刺的运动员,奔跑着发芽,奔跑着开花,奔跑着打籽,奔跑着完成生命基因的使命。你若细看草原上的那些芍药、萱草、百合、野玫瑰,就会发现它们都比内地的同类开得弱小、开得简单;那些毛发一样附在原野上的草类,更是生得低矮硕壮,因为它们没有时间拔高,必须快快成熟。乍暖还寒,草色遥看近却无,呼伦贝尔的春天在残雪中闪出,莞尔一笑,转瞬即逝。一夜南风,醒来时百草猛然长高了半尺,草原焕然碧透千里,如深深的海洋,波动在阳光下,泛起绸缎般的华丽。花朵们忙了一夜,终于捯饬一新,佩戴着天上的彩霞和地上的雨露,跟着绿浪摇摆曼舞。游人醉入花丛,欢喜得忘乎所以,浪漫地比照远方的场景,直把这草原夏日叫做草原的春天。他们不曾体验,因此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1465" y="317500"/>
            <a:ext cx="11693525"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懂,草原的春天是一场望眼欲穿的期盼,而最终让你看到的却永远是结尾的那一瞬。</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萨丽娃姐姐和大地一起记忆着春天。</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草原的春天是妇女们含辛茹苦的季节。萨丽娃看见老祖母蹒跚在纷扬的春雪中,靴子艰难地从冰泥里拔出来,又踩下去,湿漉漉的蒙古袍大襟冻成硬邦邦的冰片,在冷风中咔咔作响;她看见太阳的手指伸过来,轻轻地梳拢老祖母的银发,落在那只暗红的珊瑚耳环上,老祖母汗水淋漓的脸颊,布满了岁月的光芒。小羊羔总是走在大野芳菲之前,一个接一个降生在冰碴密布的草地上,像洁白的云朵一样缭绕着老祖母“咩……咩……”嚷着饥饿。</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1465" y="317500"/>
            <a:ext cx="11693525" cy="590804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百代千年,游牧人家在春季里寻找朝阳的地方接羔,一辈辈把长生天的教诲变成了不可更改的习惯,留在了老祖母的银发上。长生天不是传说之中的老天爷,是万物生存的法则,是必须敬畏的大自然。四月接羔,羊羔吃着母乳等待青草,青草和它们的乳牙一起长出来,它们开始奔跑,从此变成了原野的孩子,栉风沐雨,爬冰卧雪,生命就这样周而复始,生生不息。</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老祖母的腰是在春天累弯的,老祖母的劝奶歌是在春天里传给萨丽娃姐姐的。</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“陶爱格……陶爱格……你的孩子在哭泣,你这当母亲的给它吃奶吧……”老祖母的劝奶歌升起来,回响环绕,哀婉之中,天空附以和声,母体般的温暖笼</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69670" y="1657985"/>
            <a:ext cx="9930765" cy="332295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rPr>
              <a:t>年前了”,体现了老董对岁月如梭、世事沧桑的生命感悟。</a:t>
            </a:r>
          </a:p>
          <a:p>
            <a:pPr fontAlgn="auto">
              <a:lnSpc>
                <a:spcPct val="150000"/>
              </a:lnSpc>
            </a:pPr>
            <a:endParaRPr lang="zh-CN" altLang="en-US" sz="2800" b="1">
              <a:latin typeface="微软雅黑" panose="020B0503020204020204" charset="-122"/>
              <a:ea typeface="微软雅黑" panose="020B0503020204020204" charset="-122"/>
            </a:endParaRPr>
          </a:p>
          <a:p>
            <a:pPr fontAlgn="auto">
              <a:lnSpc>
                <a:spcPct val="150000"/>
              </a:lnSpc>
            </a:pPr>
            <a:r>
              <a:rPr lang="zh-CN" altLang="en-US" sz="2800" b="1">
                <a:solidFill>
                  <a:srgbClr val="FF0000"/>
                </a:solidFill>
                <a:latin typeface="微软雅黑" panose="020B0503020204020204" charset="-122"/>
                <a:ea typeface="微软雅黑" panose="020B0503020204020204" charset="-122"/>
              </a:rPr>
              <a:t>答案 </a:t>
            </a:r>
            <a:r>
              <a:rPr lang="zh-CN" altLang="en-US" sz="2800">
                <a:solidFill>
                  <a:srgbClr val="FF0000"/>
                </a:solidFill>
                <a:latin typeface="微软雅黑" panose="020B0503020204020204" charset="-122"/>
                <a:ea typeface="微软雅黑" panose="020B0503020204020204" charset="-122"/>
              </a:rPr>
              <a:t> </a:t>
            </a:r>
            <a:r>
              <a:rPr lang="zh-CN" altLang="en-US" sz="2800">
                <a:latin typeface="微软雅黑" panose="020B0503020204020204" charset="-122"/>
                <a:ea typeface="微软雅黑" panose="020B0503020204020204" charset="-122"/>
              </a:rPr>
              <a:t>①多年后面对自己职业起点时的人生感慨;②带老馆长后人重游旧地时,对老前辈的深切怀念;③对岁月如梭、世事沧桑的生命感悟。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1465" y="317500"/>
            <a:ext cx="11693525"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罩草原,万物生灵的母性开始苏醒。母羊含泪站起身来,羊羔纷纷跪乳。饱食的羊羔肆意喧闹嬉戏,洁白的云朵在阳光里打滚儿,然后撒开四蹄奔跑,进入季节的深处。</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每年十月之后,老祖母把种公羊放进母羊群,母羊怀胎六个月,到次年四月或者五月分娩,完成一个春天的轮回。那前一年的接下的羊羔,由于仅仅吃过一个夏天的青草,骨头还未坚硬,头上卷曲的绒毛里才露出细小的犄角。老祖母仍然叫它们羔子,风雪夜里把它们放进蒙古包庇护,为了它们暖和,半夜起来给炉子加牛粪。萨丽娃姐姐依偎在老祖母的怀里说,好像羔子是你的亲孙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1465" y="317500"/>
            <a:ext cx="11693525" cy="655447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后来,萨丽娃姐姐戴着老祖母的红珊瑚耳环离开了家。因为城里的暖气和热水,因为城里的漂亮和时尚。城里的楼房虽然很舒适,可那是租来的,不是家。萨丽娃姐姐思念阿妈的奶茶、阿爸的手把肉,好想好想骑上骏马变成草原的风,好想好想放开嗓子变成蒙古包前奔流的河。萨丽娃姐姐总觉得老祖母的红珊瑚耳环会说话,一天天在她耳边说个不停,只是那些古老的话,就像飞来飞去的鸟,有点听不懂,想留也留不下。</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萨丽娃姐姐终于回到了日夜思念的故乡。</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枕着幽幽的草香,她看见了逝去已久的老祖母,听清了老祖母在她耳边说的话——河冰不开,天鹅不来;骏马绕不过暴风雪,大雁甩不掉自己的影子……冬长夏短,谁也逆不过长生天的规矩……</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1465" y="317500"/>
            <a:ext cx="11693525" cy="590804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萨丽娃姐姐站在草原的春天里,伸出一双手,这手洁白细腻;她轻轻托出一只小羊羔,把母羊脱落的子宫慢慢送回腹腔内,这双手浸染上羊水和血液,开始在寒风中皴裂,慢慢地,长生天的怀抱里回来了一个顺其自然劳作的人;当这双手终于被牛奶和油脂润透,不再畏惧风霜雨雪的时候,萨丽娃姐姐的牧场已经远近闻名。她出售的羊,是实实在在吃过三次夏牧草、长了六个牙的肥腴的羊。萨丽娃姐姐有了自己的广告词——养最有品质的羊。</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人们看见她家的牧场上盖起了铝合金的接羔棚圈,看到她家蒙古包后面停放着现代化的打草机,看到她家草场的高坡上安装着一排排太阳能蓄电池。萨丽娃姐姐的故事像珍珠那般滚动在草原上,人们传说着她那有品质的羊卖</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1465" y="317500"/>
            <a:ext cx="11693525" cy="526224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出了好价钱。当家家户户都像萨丽娃姐姐那样牧养有品质的羊,萨丽娃姐姐长长地出了一口气,她终于把草原的春天从二月找了回来。</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春天依然晚晚地来,快快地走,却把希望和富足留在了呼伦贝尔草原上。萨丽娃姐姐唱的劝奶歌是老祖母在春天里传下来的,草原人那如云的羊群和飞驰的骏马是春天赐予的。萨丽娃姐姐懂得这一点,在这个古老而崭新的时代里成为聪明智慧的人。</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萨丽娃姐姐的春天在呼伦贝尔草原上。</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(选自2016年4月1日《文汇报》,有删改)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00735" y="1635760"/>
            <a:ext cx="10223500" cy="138366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文中的老祖母是一个怎样的形象?你认为这一形象对萨丽娃有什么影响?</a:t>
            </a:r>
          </a:p>
        </p:txBody>
      </p:sp>
      <p:cxnSp>
        <p:nvCxnSpPr>
          <p:cNvPr id="2" name="直接连接符 1"/>
          <p:cNvCxnSpPr/>
          <p:nvPr/>
        </p:nvCxnSpPr>
        <p:spPr>
          <a:xfrm flipV="1">
            <a:off x="786130" y="4881245"/>
            <a:ext cx="10266045" cy="26035"/>
          </a:xfrm>
          <a:prstGeom prst="line">
            <a:avLst/>
          </a:prstGeom>
        </p:spPr>
        <p:style>
          <a:lnRef idx="2">
            <a:schemeClr val="dk1"/>
          </a:lnRef>
          <a:fillRef idx="0">
            <a:schemeClr val="dk1"/>
          </a:fillRef>
          <a:effectRef idx="1">
            <a:schemeClr val="dk1"/>
          </a:effectRef>
          <a:fontRef idx="minor">
            <a:schemeClr val="tx1"/>
          </a:fontRef>
        </p:style>
      </p:cxnSp>
      <p:cxnSp>
        <p:nvCxnSpPr>
          <p:cNvPr id="5" name="直接连接符 4"/>
          <p:cNvCxnSpPr/>
          <p:nvPr/>
        </p:nvCxnSpPr>
        <p:spPr>
          <a:xfrm>
            <a:off x="800100" y="3884295"/>
            <a:ext cx="10224135" cy="2286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94995" y="635000"/>
            <a:ext cx="11389995" cy="4615815"/>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解析</a:t>
            </a:r>
            <a:r>
              <a:rPr lang="zh-CN" altLang="en-US" sz="2800" b="1">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本题考查考生鉴赏人物形象的能力。赏析人物形象需要从人物言行、经历和身份特征入手。文中老祖母的身份是传统牧民,她敬畏大自然;呼伦贝尔草原气候寒冷,条件艰苦,但她含辛茹苦,辛勤牧羊,这体现了她的勤劳、坚忍;老祖母风雪夜里庇护小羊羔,体现了她的慈爱。老祖母传授给萨丽娃养羊的技能,教给她劝奶歌;在老祖母的感召下,萨丽娃回归草原;老祖母的勤劳、坚忍、慈爱、敬畏自然的优秀品质深深影响了萨丽娃,这些美德因此得以传承。</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62000" y="1936115"/>
            <a:ext cx="10216515" cy="3322955"/>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答案  </a:t>
            </a:r>
            <a:r>
              <a:rPr sz="2800">
                <a:latin typeface="微软雅黑" panose="020B0503020204020204" charset="-122"/>
                <a:ea typeface="微软雅黑" panose="020B0503020204020204" charset="-122"/>
                <a:cs typeface="微软雅黑" panose="020B0503020204020204" charset="-122"/>
              </a:rPr>
              <a:t>形象:老祖母是一位勤劳、坚忍、慈爱、敬畏自然的传统牧民形象。</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影响:老祖母传授给萨丽娃养羊的技能;给萨丽娃的心灵打上草原文化的烙印,召唤她回归草原;老祖母的优秀品质对萨丽娃影响深远,传统美德得以传承。</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5755" y="318770"/>
            <a:ext cx="11755755" cy="6554470"/>
          </a:xfrm>
          <a:prstGeom prst="rect">
            <a:avLst/>
          </a:prstGeom>
          <a:noFill/>
        </p:spPr>
        <p:txBody>
          <a:bodyPr wrap="square" rtlCol="0">
            <a:spAutoFit/>
          </a:bodyPr>
          <a:lstStyle/>
          <a:p>
            <a:pPr fontAlgn="auto">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rPr>
              <a:t>方法点拨</a:t>
            </a:r>
            <a:r>
              <a:rPr sz="2800" b="1">
                <a:latin typeface="微软雅黑" panose="020B0503020204020204" charset="-122"/>
                <a:ea typeface="微软雅黑" panose="020B0503020204020204" charset="-122"/>
                <a:cs typeface="微软雅黑" panose="020B0503020204020204" charset="-122"/>
              </a:rPr>
              <a:t>　　　</a:t>
            </a:r>
          </a:p>
          <a:p>
            <a:pPr algn="ctr" fontAlgn="auto">
              <a:lnSpc>
                <a:spcPct val="150000"/>
              </a:lnSpc>
            </a:pPr>
            <a:r>
              <a:rPr sz="2800" b="1">
                <a:latin typeface="微软雅黑" panose="020B0503020204020204" charset="-122"/>
                <a:ea typeface="微软雅黑" panose="020B0503020204020204" charset="-122"/>
                <a:cs typeface="微软雅黑" panose="020B0503020204020204" charset="-122"/>
              </a:rPr>
              <a:t>　概括分析散文人物形象的四个角度</a:t>
            </a: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rPr>
              <a:t>1.从事件入手。</a:t>
            </a:r>
            <a:r>
              <a:rPr sz="2800">
                <a:latin typeface="微软雅黑" panose="020B0503020204020204" charset="-122"/>
                <a:ea typeface="微软雅黑" panose="020B0503020204020204" charset="-122"/>
                <a:cs typeface="微软雅黑" panose="020B0503020204020204" charset="-122"/>
              </a:rPr>
              <a:t>即从记叙的事件中概括分析人物形象的特点。事件一般能反映出人物鲜明的性格特点,使人物形象生动、立体。</a:t>
            </a: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rPr>
              <a:t>2.从描写入手。</a:t>
            </a:r>
            <a:r>
              <a:rPr sz="2800">
                <a:latin typeface="微软雅黑" panose="020B0503020204020204" charset="-122"/>
                <a:ea typeface="微软雅黑" panose="020B0503020204020204" charset="-122"/>
                <a:cs typeface="微软雅黑" panose="020B0503020204020204" charset="-122"/>
              </a:rPr>
              <a:t>即要重点关注文中人物的动作、语言、心理等细节描写,从这些描写中可以提炼出人物形象的特点。</a:t>
            </a: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rPr>
              <a:t>3.从抒情、议论的语句入手。</a:t>
            </a:r>
            <a:r>
              <a:rPr sz="2800">
                <a:latin typeface="微软雅黑" panose="020B0503020204020204" charset="-122"/>
                <a:ea typeface="微软雅黑" panose="020B0503020204020204" charset="-122"/>
                <a:cs typeface="微软雅黑" panose="020B0503020204020204" charset="-122"/>
              </a:rPr>
              <a:t>文中抒情、议论的语句,特别是对人物形象的评价性语句,往往直接点明人物形象的特点,概括分析时不可忽视。</a:t>
            </a: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rPr>
              <a:t>4.从主题和时代背景入手。</a:t>
            </a:r>
            <a:r>
              <a:rPr sz="2800">
                <a:latin typeface="微软雅黑" panose="020B0503020204020204" charset="-122"/>
                <a:ea typeface="微软雅黑" panose="020B0503020204020204" charset="-122"/>
                <a:cs typeface="微软雅黑" panose="020B0503020204020204" charset="-122"/>
              </a:rPr>
              <a:t>文章在一定的时代背景下描写人物形象,是为了表现某个主题,因此,概括分析人物形象的特点还需要结合主题和时代背景。</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43230" y="317500"/>
            <a:ext cx="11233785" cy="737235"/>
          </a:xfrm>
          <a:prstGeom prst="rect">
            <a:avLst/>
          </a:prstGeom>
          <a:noFill/>
        </p:spPr>
        <p:txBody>
          <a:bodyPr wrap="square" rtlCol="0">
            <a:spAutoFit/>
          </a:bodyPr>
          <a:lstStyle/>
          <a:p>
            <a:pPr algn="ct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分析人物形象的不同作用</a:t>
            </a:r>
          </a:p>
        </p:txBody>
      </p:sp>
      <p:graphicFrame>
        <p:nvGraphicFramePr>
          <p:cNvPr id="3" name="表格 2"/>
          <p:cNvGraphicFramePr/>
          <p:nvPr>
            <p:custDataLst>
              <p:tags r:id="rId1"/>
            </p:custDataLst>
          </p:nvPr>
        </p:nvGraphicFramePr>
        <p:xfrm>
          <a:off x="542925" y="1348740"/>
          <a:ext cx="11134090" cy="5175885"/>
        </p:xfrm>
        <a:graphic>
          <a:graphicData uri="http://schemas.openxmlformats.org/drawingml/2006/table">
            <a:tbl>
              <a:tblPr firstRow="1" bandRow="1">
                <a:tableStyleId>{5940675A-B579-460E-94D1-54222C63F5DA}</a:tableStyleId>
              </a:tblPr>
              <a:tblGrid>
                <a:gridCol w="1525270"/>
                <a:gridCol w="9608820"/>
              </a:tblGrid>
              <a:tr h="1286510">
                <a:tc>
                  <a:txBody>
                    <a:bodyPr/>
                    <a:lstStyle/>
                    <a:p>
                      <a:pPr indent="0"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在内容上的作用</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25400" marR="2540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①对内容的充实作用;②对主旨的衬托、深化、升华作用;③寄托作者的思想感情。</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87780">
                <a:tc>
                  <a:txBody>
                    <a:bodyPr/>
                    <a:lstStyle/>
                    <a:p>
                      <a:pPr indent="0"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在形式上的作用</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25400" marR="2540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①开头结尾的谋划;②详略主次的安排;③行文线索的贯串;④过渡照应的勾连;⑤伏笔悬念的设置等。</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601595">
                <a:tc>
                  <a:txBody>
                    <a:bodyPr/>
                    <a:lstStyle/>
                    <a:p>
                      <a:pPr indent="0"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主次人物的不同作用</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25400" marR="2540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①主要人物形象的作用是揭示散文的“神”。一般来说,写人的要寻品,写事的要析理,写物的要找志,写景的要析情。②次要人物形象的作用,应从文章的结构形式、内容主旨、作者的思想感情、对主要人物形象的彰显意义等方面进行多角度思考。</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71170" y="304165"/>
            <a:ext cx="11409680" cy="6554470"/>
          </a:xfrm>
          <a:prstGeom prst="rect">
            <a:avLst/>
          </a:prstGeom>
          <a:noFill/>
        </p:spPr>
        <p:txBody>
          <a:bodyPr wrap="square" rtlCol="0">
            <a:spAutoFit/>
          </a:bodyPr>
          <a:lstStyle/>
          <a:p>
            <a:pPr fontAlgn="auto">
              <a:lnSpc>
                <a:spcPct val="150000"/>
              </a:lnSpc>
            </a:pPr>
            <a:r>
              <a:rPr lang="zh-CN" sz="2800" b="1">
                <a:latin typeface="微软雅黑" panose="020B0503020204020204" charset="-122"/>
                <a:ea typeface="微软雅黑" panose="020B0503020204020204" charset="-122"/>
                <a:cs typeface="微软雅黑" panose="020B0503020204020204" charset="-122"/>
              </a:rPr>
              <a:t>考向</a:t>
            </a:r>
            <a:r>
              <a:rPr lang="en-US" altLang="zh-CN" sz="2800" b="1">
                <a:latin typeface="微软雅黑" panose="020B0503020204020204" charset="-122"/>
                <a:ea typeface="微软雅黑" panose="020B0503020204020204" charset="-122"/>
                <a:cs typeface="微软雅黑" panose="020B0503020204020204" charset="-122"/>
              </a:rPr>
              <a:t>2</a:t>
            </a:r>
            <a:r>
              <a:rPr sz="2800" b="1">
                <a:latin typeface="微软雅黑" panose="020B0503020204020204" charset="-122"/>
                <a:ea typeface="微软雅黑" panose="020B0503020204020204" charset="-122"/>
                <a:cs typeface="微软雅黑" panose="020B0503020204020204" charset="-122"/>
              </a:rPr>
              <a:t>　概括分析物象特点及作用 </a:t>
            </a:r>
            <a:r>
              <a:rPr sz="2800">
                <a:latin typeface="微软雅黑" panose="020B0503020204020204" charset="-122"/>
                <a:ea typeface="微软雅黑" panose="020B0503020204020204" charset="-122"/>
                <a:cs typeface="微软雅黑" panose="020B0503020204020204" charset="-122"/>
              </a:rPr>
              <a:t>     </a:t>
            </a:r>
          </a:p>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rPr>
              <a:t>典例</a:t>
            </a:r>
            <a:r>
              <a:rPr sz="2800">
                <a:solidFill>
                  <a:srgbClr val="FF0000"/>
                </a:solidFill>
                <a:latin typeface="微软雅黑" panose="020B0503020204020204" charset="-122"/>
                <a:ea typeface="微软雅黑" panose="020B0503020204020204" charset="-122"/>
                <a:cs typeface="微软雅黑" panose="020B0503020204020204" charset="-122"/>
              </a:rPr>
              <a:t>8</a:t>
            </a:r>
            <a:r>
              <a:rPr sz="2800">
                <a:latin typeface="微软雅黑" panose="020B0503020204020204" charset="-122"/>
                <a:ea typeface="微软雅黑" panose="020B0503020204020204" charset="-122"/>
                <a:cs typeface="微软雅黑" panose="020B0503020204020204" charset="-122"/>
              </a:rPr>
              <a:t>[2017天津,19(1),3分]阅读下面的文章,完成题目。</a:t>
            </a:r>
          </a:p>
          <a:p>
            <a:pPr algn="ctr" fontAlgn="auto">
              <a:lnSpc>
                <a:spcPct val="150000"/>
              </a:lnSpc>
            </a:pPr>
            <a:r>
              <a:rPr sz="2800" b="1">
                <a:latin typeface="微软雅黑" panose="020B0503020204020204" charset="-122"/>
                <a:ea typeface="微软雅黑" panose="020B0503020204020204" charset="-122"/>
                <a:cs typeface="微软雅黑" panose="020B0503020204020204" charset="-122"/>
              </a:rPr>
              <a:t>挺 拔 之 姿</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朱以撒</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rPr>
              <a:t>       晋人普遍有好竹之癖,打开魏晋艺术史册,一群生机勃勃我行我素的人就涌了出来,在山阴道上的竹林深处,放浪形骸,快然自足,得大自在。</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rPr>
              <a:t>       这当然是我三十几岁以后才意识到的。我和魏晋间人相近之处,就是有过比较长的山野生活,与竹相近。常常会站在山顶,看山峦连绵起伏,竹海无际。那时我想着自己的出路,如果能像一竿竹子这般凌空而起那就好了。竹海里纤尘不染,枝叶让天水洗净,摇曳中偶尔闪过阳光的亮泽,它们</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58165" y="1731010"/>
            <a:ext cx="10466070" cy="73723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rPr>
              <a:t>3.老董的匠人精神主要体现在哪些方面?请结合本文简要分析。</a:t>
            </a:r>
          </a:p>
        </p:txBody>
      </p:sp>
      <p:cxnSp>
        <p:nvCxnSpPr>
          <p:cNvPr id="2" name="直接连接符 1"/>
          <p:cNvCxnSpPr/>
          <p:nvPr/>
        </p:nvCxnSpPr>
        <p:spPr>
          <a:xfrm>
            <a:off x="557530" y="4881245"/>
            <a:ext cx="10494645" cy="0"/>
          </a:xfrm>
          <a:prstGeom prst="line">
            <a:avLst/>
          </a:prstGeom>
        </p:spPr>
        <p:style>
          <a:lnRef idx="2">
            <a:schemeClr val="dk1"/>
          </a:lnRef>
          <a:fillRef idx="0">
            <a:schemeClr val="dk1"/>
          </a:fillRef>
          <a:effectRef idx="1">
            <a:schemeClr val="dk1"/>
          </a:effectRef>
          <a:fontRef idx="minor">
            <a:schemeClr val="tx1"/>
          </a:fontRef>
        </p:style>
      </p:cxnSp>
      <p:cxnSp>
        <p:nvCxnSpPr>
          <p:cNvPr id="5" name="直接连接符 4"/>
          <p:cNvCxnSpPr/>
          <p:nvPr/>
        </p:nvCxnSpPr>
        <p:spPr>
          <a:xfrm>
            <a:off x="557530" y="3907155"/>
            <a:ext cx="10466705" cy="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1465" y="317500"/>
            <a:ext cx="11693525" cy="6554470"/>
          </a:xfrm>
          <a:prstGeom prst="rect">
            <a:avLst/>
          </a:prstGeom>
          <a:noFill/>
        </p:spPr>
        <p:txBody>
          <a:bodyPr wrap="square" rtlCol="0">
            <a:spAutoFit/>
          </a:bodyPr>
          <a:lstStyle/>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的顶端是最先接触到每一天太阳的光芒的,不禁使我艳羡。山野稼穑,先是基于温饱的认识——每一竿竹都可以构成生存的支架,把一个个家庭托住,不至于坠入饥寒之中。而每一枚笋,春日之笋也罢,冬日之笋也罢,对于一位</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腹内空洞的人而言,简单地烹调之后,无异于美味了。那些没有成为餐桌美味者,不舍昼夜继续伸长,令人仰望。那些被山农认为是成熟了的竹子,在叮叮咚咚的刀斧声中倒下,削去枝叶,顺着规划好的坡道滑下,被长长的平板车载着,进入再加工的程序。和竹子一样,人也是善于生存的植物,贫瘠清苦中也会挣扎着生长。我注意到一些竹子的确没有长好,是吃力地拱出石块的,此后也就一直不能顺畅,总是被压制着扭曲着,不禁让人生出怜悯。只是我一直认为它会更具备倔强的美感,它的根后来制成了一个老者形象的工艺品,</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1465" y="317500"/>
            <a:ext cx="11693525" cy="6554470"/>
          </a:xfrm>
          <a:prstGeom prst="rect">
            <a:avLst/>
          </a:prstGeom>
          <a:noFill/>
        </p:spPr>
        <p:txBody>
          <a:bodyPr wrap="square" rtlCol="0">
            <a:spAutoFit/>
          </a:bodyPr>
          <a:lstStyle/>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比其他的更有铁枝虬干的峥嵘了。</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待到我在鹤峰原度假,已经到了闲适的年龄了。风随夕阳西下而愈加强劲,一些植物已在形态上仓皇失措,叶片翻飞如鸟兽惊散。竹林在随风俯仰中显示了一种从容,在徐徐的摇曳里,山野之风的张狂之力往往被斯文地化解开来。在魏晋的文字中有不少“徐徐”的记录,“徐徐”看起来只是肢体上的动作,实则是内心的从容优雅。内心慢了,整个人的举止也就慢了,斯文了,有风度了。竹被称为四君子之一,它在四君子中是最为清俊的,风来了,风过了,余韵袅袅。</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竹子从笋尖出土就开始了笔直向上的里程,追慕光明,从而略去了许多天下扰攘。竹子作为人格气节的象征是有道理的。屈原的《离骚》充满了香</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1465" y="317500"/>
            <a:ext cx="11693525" cy="6554470"/>
          </a:xfrm>
          <a:prstGeom prst="rect">
            <a:avLst/>
          </a:prstGeom>
          <a:noFill/>
        </p:spPr>
        <p:txBody>
          <a:bodyPr wrap="square" rtlCol="0">
            <a:spAutoFit/>
          </a:bodyPr>
          <a:lstStyle/>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草的芳香,可惜,他写的都是湘沅泽畔之物。他一定离竹林很远吧,要不,他一定会以孤竹自况,向楚怀王表示自己砥节立行的井渫之洁和安穷乐志卓然自异于俗常的格调——以竹子作为喻体,会胜过那些优柔的香草,也会使屈原风骨遒劲,不至于最终绝望而自沉汨罗。当然,竹子在我眼中也有一些孤高兀傲的意象。争相轩邈,思逐风云,都像梁山好汉单干时那般独标奇崛。相比于王维在夜间的竹林里又是弹琴又是长啸,弄得一片喧哗,我则以为竹下独坐静听风来会更与竹默契。李白就是这般静静地坐在敬亭山上的。竹是清肃之物,郑板桥曾在《兰竹石图》上题写了“各适其天,各全其性”,认为它是循自然之道的。如果它是一个人,一定是心怀素淡,性喜萧散,有一些不可犯之色。每一个人的内心都会有一个位置来安放一竿竹子,或者一片竹林。</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1465" y="317500"/>
            <a:ext cx="11693525" cy="6554470"/>
          </a:xfrm>
          <a:prstGeom prst="rect">
            <a:avLst/>
          </a:prstGeom>
          <a:noFill/>
        </p:spPr>
        <p:txBody>
          <a:bodyPr wrap="square" rtlCol="0">
            <a:spAutoFit/>
          </a:bodyPr>
          <a:lstStyle/>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所谓风骨,就是内在的支撑。</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一个人爱竹,在他笔下会有哪一些流露呢,真要用两个字说道,那就是“清”和“简”了。庾子山《小园赋》中有不少数字,不过最让人欣赏的是“一寸二寸之鱼,三竿两竿之竹”,读到此处,清出来了,简也出来了。在魏晋这样一个尚竹时代,竹是环境的背景,也是心境的背景,如果观察他们的雅集轨迹,竹林七贤、金谷宴集、兰亭修禊,都是在茂林修竹间,在这里挥麈清谈、稽古观心,是很有一些清简之趣的。像王羲之的《大道帖》、王献之的《鸭头丸帖》、王珣的《伯远帖》,都那么小,一张便笺般大小,清简出风尘,三笔两笔,精气神都聚于此了。在笔墨清简的背后是唯美的人格——一个人可以奇点、怪点,也可以不循常轨剑走偏锋,却不可落入尘俗的泥淖里。想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1465" y="317500"/>
            <a:ext cx="11693525" cy="5908040"/>
          </a:xfrm>
          <a:prstGeom prst="rect">
            <a:avLst/>
          </a:prstGeom>
          <a:noFill/>
        </p:spPr>
        <p:txBody>
          <a:bodyPr wrap="square" rtlCol="0">
            <a:spAutoFit/>
          </a:bodyPr>
          <a:lstStyle/>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当年的阮籍,以青眼、白眼待人,相比于今人内怀奔竞之心,好冠盖征逐之交,那时节的人在处理人的关系上显然清简得多。</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我是在农耕兄弟的老房舍里大量的竹器中看到竹子之力的,力透到寻常生活的每一个角落,紧紧地箍住了一家人的生活、一个村子的生活,不使失散。渐渐地,在竹林环绕中的人们也有了坚韧和忍耐。实在的劳作泥泥水水寒暑无间,使人长于自守,默然无语。而另一面又使我察觉到民风的强悍,只是平素在体内蓄积着,不使外泄。所不同的是农耕者远没有竹子的挺拔俊秀,少年时过早地负重,后来再也长不高了。尽管我离开那里很久了,我还是固执地认为他们就是一片会行走的竹子。</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1465" y="317500"/>
            <a:ext cx="11693525" cy="4615815"/>
          </a:xfrm>
          <a:prstGeom prst="rect">
            <a:avLst/>
          </a:prstGeom>
          <a:noFill/>
        </p:spPr>
        <p:txBody>
          <a:bodyPr wrap="square" rtlCol="0">
            <a:spAutoFit/>
          </a:bodyPr>
          <a:lstStyle/>
          <a:p>
            <a:pPr algn="l"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回到城里看到的更多是与园林建筑相匹配的纤纤细竹,优雅而有骨感。进入古色古香的庭院,玩味钟鼎彝器、瓦甓青花,又翻动图籍残纸。忽然有一缕淡淡的流逝感浮了上来——日子是越发小巧婉约起来了。算算此时,是农历的六月七月之交,时晴时雨,山野在潮湿中,无数的竹鞭在奋力吮吸,竹节争先向上,风雅鼓荡,场面奇崛,整座山岭充盈着大气与生机,让热烈的阳光照彻。</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(选自《散文选刊》,有删节)</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00100" y="1635760"/>
            <a:ext cx="10224135" cy="73723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文章写出了竹子的哪些精神气质?</a:t>
            </a:r>
          </a:p>
        </p:txBody>
      </p:sp>
      <p:cxnSp>
        <p:nvCxnSpPr>
          <p:cNvPr id="2" name="直接连接符 1"/>
          <p:cNvCxnSpPr/>
          <p:nvPr/>
        </p:nvCxnSpPr>
        <p:spPr>
          <a:xfrm flipV="1">
            <a:off x="786130" y="4881245"/>
            <a:ext cx="10266045" cy="26035"/>
          </a:xfrm>
          <a:prstGeom prst="line">
            <a:avLst/>
          </a:prstGeom>
        </p:spPr>
        <p:style>
          <a:lnRef idx="2">
            <a:schemeClr val="dk1"/>
          </a:lnRef>
          <a:fillRef idx="0">
            <a:schemeClr val="dk1"/>
          </a:fillRef>
          <a:effectRef idx="1">
            <a:schemeClr val="dk1"/>
          </a:effectRef>
          <a:fontRef idx="minor">
            <a:schemeClr val="tx1"/>
          </a:fontRef>
        </p:style>
      </p:cxnSp>
      <p:cxnSp>
        <p:nvCxnSpPr>
          <p:cNvPr id="5" name="直接连接符 4"/>
          <p:cNvCxnSpPr/>
          <p:nvPr/>
        </p:nvCxnSpPr>
        <p:spPr>
          <a:xfrm>
            <a:off x="800100" y="3884295"/>
            <a:ext cx="10224135" cy="2286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94995" y="635000"/>
            <a:ext cx="11389995" cy="5908040"/>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解析</a:t>
            </a:r>
            <a:r>
              <a:rPr lang="zh-CN" altLang="en-US" sz="2800" b="1">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本题考查考生赏析作品中形象的能力。通读全文,可从扭曲的竹子奋力向上的细节中得出竹子具有“坚韧忍耐”的精神气质;从竹林的徐徐摇曳,可得出竹子象征内心的“从容优雅”;由“竹子在我眼中也有一些孤高兀傲的意象”可知,“孤高兀傲”也是竹子的精神气质之一;由“每一个人的内心……所谓风骨,就是内在的支撑”等可知,竹子“风骨高洁”;作者说爱竹之人笔下流露出“清”“简”,还在末段中想象“竹节争先向上”,可知“清简”“争先向上”也是竹子重要的精神气质。</a:t>
            </a:r>
          </a:p>
          <a:p>
            <a:pPr fontAlgn="auto">
              <a:lnSpc>
                <a:spcPct val="150000"/>
              </a:lnSpc>
            </a:pPr>
            <a:endParaRPr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答案   </a:t>
            </a:r>
            <a:r>
              <a:rPr sz="2800">
                <a:latin typeface="微软雅黑" panose="020B0503020204020204" charset="-122"/>
                <a:ea typeface="微软雅黑" panose="020B0503020204020204" charset="-122"/>
                <a:cs typeface="微软雅黑" panose="020B0503020204020204" charset="-122"/>
                <a:sym typeface="+mn-ea"/>
              </a:rPr>
              <a:t>坚韧忍耐、从容优雅、孤高兀傲、风骨高洁、清简、争先向上等。</a:t>
            </a:r>
            <a:endParaRPr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5755" y="318770"/>
            <a:ext cx="11755755" cy="5908040"/>
          </a:xfrm>
          <a:prstGeom prst="rect">
            <a:avLst/>
          </a:prstGeom>
          <a:noFill/>
        </p:spPr>
        <p:txBody>
          <a:bodyPr wrap="square" rtlCol="0">
            <a:spAutoFit/>
          </a:bodyPr>
          <a:lstStyle/>
          <a:p>
            <a:pPr fontAlgn="auto">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rPr>
              <a:t>方法点拨</a:t>
            </a:r>
            <a:r>
              <a:rPr sz="2800" b="1">
                <a:latin typeface="微软雅黑" panose="020B0503020204020204" charset="-122"/>
                <a:ea typeface="微软雅黑" panose="020B0503020204020204" charset="-122"/>
                <a:cs typeface="微软雅黑" panose="020B0503020204020204" charset="-122"/>
              </a:rPr>
              <a:t>　　　</a:t>
            </a:r>
          </a:p>
          <a:p>
            <a:pPr algn="ctr" fontAlgn="auto">
              <a:lnSpc>
                <a:spcPct val="150000"/>
              </a:lnSpc>
            </a:pPr>
            <a:r>
              <a:rPr sz="2800" b="1">
                <a:latin typeface="微软雅黑" panose="020B0503020204020204" charset="-122"/>
                <a:ea typeface="微软雅黑" panose="020B0503020204020204" charset="-122"/>
                <a:cs typeface="微软雅黑" panose="020B0503020204020204" charset="-122"/>
              </a:rPr>
              <a:t>　把握物象特征,分析物象作用</a:t>
            </a: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rPr>
              <a:t>1.把握物象的特征。</a:t>
            </a:r>
            <a:r>
              <a:rPr sz="2800">
                <a:latin typeface="微软雅黑" panose="020B0503020204020204" charset="-122"/>
                <a:ea typeface="微软雅黑" panose="020B0503020204020204" charset="-122"/>
                <a:cs typeface="微软雅黑" panose="020B0503020204020204" charset="-122"/>
              </a:rPr>
              <a:t>①外在形象:形态、声音、色彩、气味等。②内在形象:本质、精神等。③蕴含的情感:喜爱、憎恶、高兴、悲伤等。</a:t>
            </a: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rPr>
              <a:t>2.分析物象的作用。</a:t>
            </a:r>
            <a:r>
              <a:rPr sz="2800">
                <a:latin typeface="微软雅黑" panose="020B0503020204020204" charset="-122"/>
                <a:ea typeface="微软雅黑" panose="020B0503020204020204" charset="-122"/>
                <a:cs typeface="微软雅黑" panose="020B0503020204020204" charset="-122"/>
              </a:rPr>
              <a:t>(1)主要物象的作用。①从内容主旨上看。主要物象一般是散文主旨之所在,分析主要物象的作用就是揭示散文的“神”。一般来说,写物的散文要找志,写景的散文要析情。②从艺术形式上看。主要物象多为全文的线索,具有把散文中的众多材料组织贯串起来的作用。(2)次要物象的作用。①对结构形式的作用。开头结尾的策划,详略主次的安排,行文线索</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27100" y="1936115"/>
            <a:ext cx="9994900" cy="203009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的贯串,过渡照应的勾连,伏笔悬念的设置等。②对内容主旨的作用。充实文章内容,升华文章主旨。③对彰显主要物象的作用。对比、衬托、虚实相生,使主要物象更加鲜明突出。</a:t>
            </a:r>
            <a:endParaRPr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10515" y="303530"/>
            <a:ext cx="11572240" cy="6554470"/>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rPr>
              <a:t>应考思路</a:t>
            </a:r>
          </a:p>
          <a:p>
            <a:pPr fontAlgn="auto">
              <a:lnSpc>
                <a:spcPct val="150000"/>
              </a:lnSpc>
            </a:pPr>
            <a:r>
              <a:rPr lang="zh-CN" altLang="en-US" sz="2800" b="1">
                <a:latin typeface="微软雅黑" panose="020B0503020204020204" charset="-122"/>
                <a:ea typeface="微软雅黑" panose="020B0503020204020204" charset="-122"/>
              </a:rPr>
              <a:t>      (一)明确题干要求,知晓分析重点</a:t>
            </a:r>
          </a:p>
          <a:p>
            <a:pPr fontAlgn="auto">
              <a:lnSpc>
                <a:spcPct val="150000"/>
              </a:lnSpc>
            </a:pPr>
            <a:r>
              <a:rPr lang="zh-CN" altLang="en-US" sz="2800" b="1">
                <a:latin typeface="微软雅黑" panose="020B0503020204020204" charset="-122"/>
                <a:ea typeface="微软雅黑" panose="020B0503020204020204" charset="-122"/>
              </a:rPr>
              <a:t>    </a:t>
            </a:r>
            <a:r>
              <a:rPr lang="zh-CN" altLang="en-US" sz="2800">
                <a:latin typeface="微软雅黑" panose="020B0503020204020204" charset="-122"/>
                <a:ea typeface="微软雅黑" panose="020B0503020204020204" charset="-122"/>
              </a:rPr>
              <a:t>  本题要求分析老董的匠人精神体现在哪些方面。首先要明白匠人精神会有怎样的表现,然后根据老董的具体言行进行分析。</a:t>
            </a:r>
            <a:endParaRPr lang="zh-CN" altLang="en-US" sz="2800" b="1">
              <a:latin typeface="微软雅黑" panose="020B0503020204020204" charset="-122"/>
              <a:ea typeface="微软雅黑" panose="020B0503020204020204" charset="-122"/>
            </a:endParaRPr>
          </a:p>
          <a:p>
            <a:pPr fontAlgn="auto">
              <a:lnSpc>
                <a:spcPct val="150000"/>
              </a:lnSpc>
            </a:pPr>
            <a:r>
              <a:rPr lang="zh-CN" altLang="en-US" sz="2800" b="1">
                <a:latin typeface="微软雅黑" panose="020B0503020204020204" charset="-122"/>
                <a:ea typeface="微软雅黑" panose="020B0503020204020204" charset="-122"/>
              </a:rPr>
              <a:t>      (二)根据文章语境,分析得出答案</a:t>
            </a:r>
          </a:p>
          <a:p>
            <a:pPr fontAlgn="auto">
              <a:lnSpc>
                <a:spcPct val="150000"/>
              </a:lnSpc>
            </a:pPr>
            <a:r>
              <a:rPr lang="zh-CN" altLang="en-US" sz="2800" b="1">
                <a:latin typeface="微软雅黑" panose="020B0503020204020204" charset="-122"/>
                <a:ea typeface="微软雅黑" panose="020B0503020204020204" charset="-122"/>
              </a:rPr>
              <a:t>      </a:t>
            </a:r>
            <a:r>
              <a:rPr lang="zh-CN" altLang="en-US" sz="2800">
                <a:latin typeface="微软雅黑" panose="020B0503020204020204" charset="-122"/>
                <a:ea typeface="微软雅黑" panose="020B0503020204020204" charset="-122"/>
              </a:rPr>
              <a:t>老董的匠人精神主要是通过老董的“犟”体现的。作为一位修书匠,老董为了坚守“不遇良工,宁存故物”的古训,不惜跟专家叫板,并立下军令状,这是老董坚持行业规矩的体现;为了一本书即使再失去工作,他也认为“值得”,这是老董恪守职业操守的体现;而老董为了染出蓝绢,将家中的很多布料都当作试验品,最终通过煮橡碗染出蓝绢,完成修复任务,体现了老董</a:t>
            </a:r>
            <a:endParaRPr lang="zh-CN" altLang="en-US" sz="2800" b="1">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670675" cy="67760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sz="3200" dirty="0">
                <a:solidFill>
                  <a:schemeClr val="bg1"/>
                </a:solidFill>
                <a:latin typeface="微软雅黑" panose="020B0503020204020204" charset="-122"/>
                <a:ea typeface="微软雅黑" panose="020B0503020204020204" charset="-122"/>
                <a:sym typeface="+mn-ea"/>
              </a:rPr>
              <a:t>考点5　分析鉴赏散文的表达技巧</a:t>
            </a:r>
          </a:p>
        </p:txBody>
      </p:sp>
      <p:sp>
        <p:nvSpPr>
          <p:cNvPr id="2" name="文本框 1"/>
          <p:cNvSpPr txBox="1"/>
          <p:nvPr/>
        </p:nvSpPr>
        <p:spPr>
          <a:xfrm>
            <a:off x="773430" y="1143635"/>
            <a:ext cx="10601960" cy="2030095"/>
          </a:xfrm>
          <a:prstGeom prst="rect">
            <a:avLst/>
          </a:prstGeom>
          <a:noFill/>
        </p:spPr>
        <p:txBody>
          <a:bodyPr wrap="square" rtlCol="0">
            <a:spAutoFit/>
          </a:bodyPr>
          <a:lstStyle/>
          <a:p>
            <a:pPr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必备知识</a:t>
            </a:r>
          </a:p>
          <a:p>
            <a:pPr fontAlgn="auto">
              <a:lnSpc>
                <a:spcPct val="150000"/>
              </a:lnSpc>
            </a:pPr>
            <a:r>
              <a:rPr lang="zh-CN" sz="2800" b="1">
                <a:latin typeface="微软雅黑" panose="020B0503020204020204" charset="-122"/>
                <a:ea typeface="微软雅黑" panose="020B0503020204020204" charset="-122"/>
                <a:cs typeface="微软雅黑" panose="020B0503020204020204" charset="-122"/>
              </a:rPr>
              <a:t>一、散文中常见的表达方式</a:t>
            </a:r>
          </a:p>
          <a:p>
            <a:pPr fontAlgn="auto">
              <a:lnSpc>
                <a:spcPct val="150000"/>
              </a:lnSpc>
            </a:pPr>
            <a:r>
              <a:rPr lang="zh-CN" sz="2800" b="1">
                <a:latin typeface="微软雅黑" panose="020B0503020204020204" charset="-122"/>
                <a:ea typeface="微软雅黑" panose="020B0503020204020204" charset="-122"/>
                <a:cs typeface="微软雅黑" panose="020B0503020204020204" charset="-122"/>
              </a:rPr>
              <a:t>1.记叙</a:t>
            </a:r>
          </a:p>
        </p:txBody>
      </p:sp>
      <p:graphicFrame>
        <p:nvGraphicFramePr>
          <p:cNvPr id="3" name="表格 2"/>
          <p:cNvGraphicFramePr/>
          <p:nvPr>
            <p:custDataLst>
              <p:tags r:id="rId1"/>
            </p:custDataLst>
          </p:nvPr>
        </p:nvGraphicFramePr>
        <p:xfrm>
          <a:off x="773430" y="3279140"/>
          <a:ext cx="10601325" cy="3354070"/>
        </p:xfrm>
        <a:graphic>
          <a:graphicData uri="http://schemas.openxmlformats.org/drawingml/2006/table">
            <a:tbl>
              <a:tblPr firstRow="1" bandRow="1">
                <a:tableStyleId>{5940675A-B579-460E-94D1-54222C63F5DA}</a:tableStyleId>
              </a:tblPr>
              <a:tblGrid>
                <a:gridCol w="1720850"/>
                <a:gridCol w="1450340"/>
                <a:gridCol w="7430135"/>
              </a:tblGrid>
              <a:tr h="642620">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角度</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分类</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作用</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1355090">
                <a:tc rowSpan="2">
                  <a:txBody>
                    <a:bodyPr/>
                    <a:lstStyle/>
                    <a:p>
                      <a:pPr indent="0" algn="ctr" fontAlgn="auto">
                        <a:lnSpc>
                          <a:spcPct val="150000"/>
                        </a:lnSpc>
                        <a:buNone/>
                      </a:pPr>
                      <a:endParaRPr lang="en-US" sz="2800" b="0">
                        <a:solidFill>
                          <a:srgbClr val="000000"/>
                        </a:solidFill>
                        <a:latin typeface="微软雅黑" panose="020B0503020204020204" charset="-122"/>
                        <a:ea typeface="微软雅黑" panose="020B0503020204020204" charset="-122"/>
                        <a:cs typeface="NEU-BZ-S92" charset="0"/>
                      </a:endParaRPr>
                    </a:p>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叙述人称</a:t>
                      </a:r>
                    </a:p>
                    <a:p>
                      <a:pPr indent="0" fontAlgn="auto">
                        <a:lnSpc>
                          <a:spcPct val="150000"/>
                        </a:lnSpc>
                        <a:buNone/>
                      </a:pPr>
                      <a:r>
                        <a:rPr lang="en-US" altLang="zh-CN" sz="2800" b="0">
                          <a:solidFill>
                            <a:srgbClr val="000000"/>
                          </a:solidFill>
                          <a:latin typeface="微软雅黑" panose="020B0503020204020204" charset="-122"/>
                          <a:ea typeface="微软雅黑" panose="020B0503020204020204" charset="-122"/>
                        </a:rPr>
                        <a:t> </a:t>
                      </a:r>
                      <a:endParaRPr 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第一人称</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叙述亲切自然,便于直接抒情,能自由地表达思想感情,给读者以真实、亲切之感。</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56360">
                <a:tc vMerge="1">
                  <a:txBody>
                    <a:bodyPr/>
                    <a:lstStyle/>
                    <a:p>
                      <a:endParaRPr lang="zh-CN"/>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第二人称</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呼告抒情,具有对话效果,便于交流,增强文章的抒情性和亲切感,若对象为物,往往具有拟人效果。</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6530" y="0"/>
            <a:ext cx="11125200" cy="737235"/>
          </a:xfrm>
          <a:prstGeom prst="rect">
            <a:avLst/>
          </a:prstGeom>
          <a:noFill/>
        </p:spPr>
        <p:txBody>
          <a:bodyPr wrap="square" rtlCol="0">
            <a:spAutoFit/>
          </a:bodyPr>
          <a:lstStyle/>
          <a:p>
            <a:pPr algn="r" fontAlgn="auto">
              <a:lnSpc>
                <a:spcPct val="150000"/>
              </a:lnSpc>
            </a:pPr>
            <a:r>
              <a:rPr lang="zh-CN" sz="2800">
                <a:latin typeface="微软雅黑" panose="020B0503020204020204" charset="-122"/>
                <a:ea typeface="微软雅黑" panose="020B0503020204020204" charset="-122"/>
                <a:cs typeface="微软雅黑" panose="020B0503020204020204" charset="-122"/>
              </a:rPr>
              <a:t>续表</a:t>
            </a:r>
          </a:p>
        </p:txBody>
      </p:sp>
      <p:graphicFrame>
        <p:nvGraphicFramePr>
          <p:cNvPr id="3" name="表格 2"/>
          <p:cNvGraphicFramePr/>
          <p:nvPr>
            <p:custDataLst>
              <p:tags r:id="rId1"/>
            </p:custDataLst>
          </p:nvPr>
        </p:nvGraphicFramePr>
        <p:xfrm>
          <a:off x="176530" y="733425"/>
          <a:ext cx="11858625" cy="6492875"/>
        </p:xfrm>
        <a:graphic>
          <a:graphicData uri="http://schemas.openxmlformats.org/drawingml/2006/table">
            <a:tbl>
              <a:tblPr firstRow="1" bandRow="1">
                <a:tableStyleId>{5940675A-B579-460E-94D1-54222C63F5DA}</a:tableStyleId>
              </a:tblPr>
              <a:tblGrid>
                <a:gridCol w="1803400"/>
                <a:gridCol w="1744345"/>
                <a:gridCol w="8310880"/>
              </a:tblGrid>
              <a:tr h="626745">
                <a:tc>
                  <a:txBody>
                    <a:bodyPr/>
                    <a:lstStyle/>
                    <a:p>
                      <a:pPr indent="0" algn="ctr" fontAlgn="auto">
                        <a:lnSpc>
                          <a:spcPct val="100000"/>
                        </a:lnSpc>
                        <a:buNone/>
                      </a:pPr>
                      <a:r>
                        <a:rPr lang="en-US" sz="2800" b="1">
                          <a:solidFill>
                            <a:srgbClr val="000000"/>
                          </a:solidFill>
                          <a:latin typeface="微软雅黑" panose="020B0503020204020204" charset="-122"/>
                          <a:ea typeface="微软雅黑" panose="020B0503020204020204" charset="-122"/>
                          <a:cs typeface="NEU-BZ-S92" charset="0"/>
                        </a:rPr>
                        <a:t>角度</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00000"/>
                        </a:lnSpc>
                        <a:buNone/>
                      </a:pPr>
                      <a:r>
                        <a:rPr lang="en-US" sz="2800" b="1">
                          <a:solidFill>
                            <a:srgbClr val="000000"/>
                          </a:solidFill>
                          <a:latin typeface="微软雅黑" panose="020B0503020204020204" charset="-122"/>
                          <a:ea typeface="微软雅黑" panose="020B0503020204020204" charset="-122"/>
                          <a:cs typeface="NEU-BZ-S92" charset="0"/>
                        </a:rPr>
                        <a:t>分类</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00000"/>
                        </a:lnSpc>
                        <a:buNone/>
                      </a:pPr>
                      <a:r>
                        <a:rPr lang="en-US" sz="2800" b="1">
                          <a:solidFill>
                            <a:srgbClr val="000000"/>
                          </a:solidFill>
                          <a:latin typeface="微软雅黑" panose="020B0503020204020204" charset="-122"/>
                          <a:ea typeface="微软雅黑" panose="020B0503020204020204" charset="-122"/>
                          <a:cs typeface="NEU-BZ-S92" charset="0"/>
                        </a:rPr>
                        <a:t>作用</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991870">
                <a:tc>
                  <a:txBody>
                    <a:bodyPr/>
                    <a:lstStyle/>
                    <a:p>
                      <a:pPr indent="0" algn="ctr" fontAlgn="auto">
                        <a:lnSpc>
                          <a:spcPct val="100000"/>
                        </a:lnSpc>
                        <a:buNone/>
                      </a:pPr>
                      <a:r>
                        <a:rPr lang="en-US" sz="2800" b="0">
                          <a:solidFill>
                            <a:srgbClr val="000000"/>
                          </a:solidFill>
                          <a:latin typeface="微软雅黑" panose="020B0503020204020204" charset="-122"/>
                          <a:ea typeface="微软雅黑" panose="020B0503020204020204" charset="-122"/>
                          <a:cs typeface="NEU-BZ-S92" charset="0"/>
                        </a:rPr>
                        <a:t>叙述人称</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00000"/>
                        </a:lnSpc>
                        <a:buNone/>
                      </a:pPr>
                      <a:r>
                        <a:rPr lang="en-US" sz="2800" b="0">
                          <a:solidFill>
                            <a:srgbClr val="000000"/>
                          </a:solidFill>
                          <a:latin typeface="微软雅黑" panose="020B0503020204020204" charset="-122"/>
                          <a:ea typeface="微软雅黑" panose="020B0503020204020204" charset="-122"/>
                          <a:cs typeface="NEU-BZ-S92" charset="0"/>
                        </a:rPr>
                        <a:t>第三人称</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fontAlgn="auto">
                        <a:lnSpc>
                          <a:spcPct val="100000"/>
                        </a:lnSpc>
                        <a:buNone/>
                      </a:pPr>
                      <a:r>
                        <a:rPr lang="en-US" sz="2800" b="0">
                          <a:solidFill>
                            <a:srgbClr val="000000"/>
                          </a:solidFill>
                          <a:latin typeface="微软雅黑" panose="020B0503020204020204" charset="-122"/>
                          <a:ea typeface="微软雅黑" panose="020B0503020204020204" charset="-122"/>
                          <a:cs typeface="NEU-BZ-S92" charset="0"/>
                        </a:rPr>
                        <a:t>多用于叙事散文中,不受限制,灵活自如,可以全面地反映生活。</a:t>
                      </a: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62940">
                <a:tc rowSpan="2">
                  <a:txBody>
                    <a:bodyPr/>
                    <a:lstStyle/>
                    <a:p>
                      <a:pPr indent="0" fontAlgn="auto">
                        <a:lnSpc>
                          <a:spcPct val="100000"/>
                        </a:lnSpc>
                        <a:buNone/>
                      </a:pPr>
                      <a:r>
                        <a:rPr lang="en-US" altLang="zh-CN" sz="2800" b="0">
                          <a:solidFill>
                            <a:srgbClr val="000000"/>
                          </a:solidFill>
                          <a:latin typeface="微软雅黑" panose="020B0503020204020204" charset="-122"/>
                          <a:ea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NEU-BZ-S92" charset="0"/>
                          <a:sym typeface="+mn-ea"/>
                        </a:rPr>
                        <a:t>叙述详略</a:t>
                      </a:r>
                      <a:endParaRPr 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00000"/>
                        </a:lnSpc>
                        <a:buNone/>
                      </a:pPr>
                      <a:r>
                        <a:rPr lang="en-US" sz="2800">
                          <a:solidFill>
                            <a:srgbClr val="000000"/>
                          </a:solidFill>
                          <a:latin typeface="微软雅黑" panose="020B0503020204020204" charset="-122"/>
                          <a:ea typeface="微软雅黑" panose="020B0503020204020204" charset="-122"/>
                          <a:cs typeface="NEU-BZ-S92" charset="0"/>
                          <a:sym typeface="+mn-ea"/>
                        </a:rPr>
                        <a:t>详写</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0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往往突出细节,渲染气氛,多用铺陈手法,突出中心。</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95935">
                <a:tc vMerge="1">
                  <a:txBody>
                    <a:bodyPr/>
                    <a:lstStyle/>
                    <a:p>
                      <a:endParaRPr lang="zh-CN"/>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00000"/>
                        </a:lnSpc>
                        <a:buNone/>
                      </a:pPr>
                      <a:r>
                        <a:rPr lang="en-US" sz="2800" b="0">
                          <a:solidFill>
                            <a:srgbClr val="000000"/>
                          </a:solidFill>
                          <a:latin typeface="微软雅黑" panose="020B0503020204020204" charset="-122"/>
                          <a:ea typeface="微软雅黑" panose="020B0503020204020204" charset="-122"/>
                          <a:cs typeface="NEU-BZ-S92" charset="0"/>
                        </a:rPr>
                        <a:t>略写</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0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从侧面烘托中心。</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82600">
                <a:tc rowSpan="4">
                  <a:txBody>
                    <a:bodyPr/>
                    <a:lstStyle/>
                    <a:p>
                      <a:pPr indent="0" fontAlgn="auto">
                        <a:lnSpc>
                          <a:spcPct val="100000"/>
                        </a:lnSpc>
                        <a:buNone/>
                      </a:pPr>
                      <a:r>
                        <a:rPr lang="en-US" altLang="en-US" sz="2800" b="0">
                          <a:solidFill>
                            <a:srgbClr val="000000"/>
                          </a:solidFill>
                          <a:latin typeface="微软雅黑" panose="020B0503020204020204" charset="-122"/>
                          <a:ea typeface="微软雅黑" panose="020B0503020204020204" charset="-122"/>
                          <a:cs typeface="NEU-BZ-S92" charset="0"/>
                        </a:rPr>
                        <a:t>叙</a:t>
                      </a:r>
                      <a:r>
                        <a:rPr lang="zh-CN" altLang="en-US" sz="2800" b="0">
                          <a:solidFill>
                            <a:srgbClr val="000000"/>
                          </a:solidFill>
                          <a:latin typeface="微软雅黑" panose="020B0503020204020204" charset="-122"/>
                          <a:ea typeface="微软雅黑" panose="020B0503020204020204" charset="-122"/>
                          <a:cs typeface="NEU-BZ-S92" charset="0"/>
                        </a:rPr>
                        <a:t>述</a:t>
                      </a:r>
                      <a:r>
                        <a:rPr lang="en-US" altLang="en-US" sz="2800" b="0">
                          <a:solidFill>
                            <a:srgbClr val="000000"/>
                          </a:solidFill>
                          <a:latin typeface="微软雅黑" panose="020B0503020204020204" charset="-122"/>
                          <a:ea typeface="微软雅黑" panose="020B0503020204020204" charset="-122"/>
                          <a:cs typeface="NEU-BZ-S92" charset="0"/>
                        </a:rPr>
                        <a:t>方式</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00000"/>
                        </a:lnSpc>
                        <a:buNone/>
                      </a:pPr>
                      <a:r>
                        <a:rPr lang="en-US" altLang="en-US" sz="2800" b="0">
                          <a:solidFill>
                            <a:srgbClr val="000000"/>
                          </a:solidFill>
                          <a:latin typeface="微软雅黑" panose="020B0503020204020204" charset="-122"/>
                          <a:ea typeface="微软雅黑" panose="020B0503020204020204" charset="-122"/>
                          <a:cs typeface="NEU-BZ-S92" charset="0"/>
                        </a:rPr>
                        <a:t>顺叙</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00000"/>
                        </a:lnSpc>
                        <a:buNone/>
                      </a:pPr>
                      <a:r>
                        <a:rPr lang="en-US" altLang="en-US" sz="2800" b="0">
                          <a:solidFill>
                            <a:srgbClr val="000000"/>
                          </a:solidFill>
                          <a:latin typeface="微软雅黑" panose="020B0503020204020204" charset="-122"/>
                          <a:ea typeface="微软雅黑" panose="020B0503020204020204" charset="-122"/>
                          <a:cs typeface="微软雅黑" panose="020B0503020204020204" charset="-122"/>
                        </a:rPr>
                        <a:t>叙述有头有尾,条理清晰。</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62940">
                <a:tc vMerge="1">
                  <a:txBody>
                    <a:bodyPr/>
                    <a:lstStyle/>
                    <a:p>
                      <a:endParaRPr lang="zh-CN"/>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00000"/>
                        </a:lnSpc>
                        <a:buNone/>
                      </a:pPr>
                      <a:r>
                        <a:rPr lang="en-US" altLang="en-US" sz="2800" b="0">
                          <a:solidFill>
                            <a:srgbClr val="000000"/>
                          </a:solidFill>
                          <a:latin typeface="微软雅黑" panose="020B0503020204020204" charset="-122"/>
                          <a:ea typeface="微软雅黑" panose="020B0503020204020204" charset="-122"/>
                          <a:cs typeface="NEU-BZ-S92" charset="0"/>
                        </a:rPr>
                        <a:t>倒叙</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00000"/>
                        </a:lnSpc>
                        <a:buNone/>
                      </a:pPr>
                      <a:r>
                        <a:rPr lang="en-US" altLang="en-US" sz="2800" b="0">
                          <a:solidFill>
                            <a:srgbClr val="000000"/>
                          </a:solidFill>
                          <a:latin typeface="微软雅黑" panose="020B0503020204020204" charset="-122"/>
                          <a:ea typeface="微软雅黑" panose="020B0503020204020204" charset="-122"/>
                          <a:cs typeface="微软雅黑" panose="020B0503020204020204" charset="-122"/>
                        </a:rPr>
                        <a:t>造成悬念,增强文章的吸引力,使文章引人入胜。</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43865">
                <a:tc vMerge="1">
                  <a:txBody>
                    <a:bodyPr/>
                    <a:lstStyle/>
                    <a:p>
                      <a:endParaRPr lang="zh-CN"/>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00000"/>
                        </a:lnSpc>
                        <a:buNone/>
                      </a:pPr>
                      <a:r>
                        <a:rPr lang="en-US" altLang="en-US" sz="2800" b="0">
                          <a:solidFill>
                            <a:srgbClr val="000000"/>
                          </a:solidFill>
                          <a:latin typeface="微软雅黑" panose="020B0503020204020204" charset="-122"/>
                          <a:ea typeface="微软雅黑" panose="020B0503020204020204" charset="-122"/>
                          <a:cs typeface="NEU-BZ-S92" charset="0"/>
                        </a:rPr>
                        <a:t>插叙</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00000"/>
                        </a:lnSpc>
                        <a:buNone/>
                      </a:pPr>
                      <a:r>
                        <a:rPr lang="en-US" altLang="en-US" sz="2800" b="0">
                          <a:solidFill>
                            <a:srgbClr val="000000"/>
                          </a:solidFill>
                          <a:latin typeface="微软雅黑" panose="020B0503020204020204" charset="-122"/>
                          <a:ea typeface="微软雅黑" panose="020B0503020204020204" charset="-122"/>
                          <a:cs typeface="微软雅黑" panose="020B0503020204020204" charset="-122"/>
                        </a:rPr>
                        <a:t>对中心内容起补充、解释或衬托作用。</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26515">
                <a:tc vMerge="1">
                  <a:txBody>
                    <a:bodyPr/>
                    <a:lstStyle/>
                    <a:p>
                      <a:endParaRPr lang="zh-CN"/>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00000"/>
                        </a:lnSpc>
                        <a:buNone/>
                      </a:pPr>
                      <a:r>
                        <a:rPr lang="en-US" altLang="en-US" sz="2800" b="0">
                          <a:solidFill>
                            <a:srgbClr val="000000"/>
                          </a:solidFill>
                          <a:latin typeface="微软雅黑" panose="020B0503020204020204" charset="-122"/>
                          <a:ea typeface="微软雅黑" panose="020B0503020204020204" charset="-122"/>
                          <a:cs typeface="NEU-BZ-S92" charset="0"/>
                        </a:rPr>
                        <a:t>补叙</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00000"/>
                        </a:lnSpc>
                        <a:buNone/>
                      </a:pPr>
                      <a:r>
                        <a:rPr lang="en-US" altLang="en-US" sz="2800" b="0">
                          <a:solidFill>
                            <a:srgbClr val="000000"/>
                          </a:solidFill>
                          <a:latin typeface="微软雅黑" panose="020B0503020204020204" charset="-122"/>
                          <a:ea typeface="微软雅黑" panose="020B0503020204020204" charset="-122"/>
                          <a:cs typeface="微软雅黑" panose="020B0503020204020204" charset="-122"/>
                        </a:rPr>
                        <a:t>有助于更好地表达主题,使文章结构完整,行文跌宕起伏,起到出人意料的效果。</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71855" y="149225"/>
            <a:ext cx="9507855" cy="1383665"/>
          </a:xfrm>
          <a:prstGeom prst="rect">
            <a:avLst/>
          </a:prstGeom>
          <a:noFill/>
        </p:spPr>
        <p:txBody>
          <a:bodyPr wrap="square" rtlCol="0">
            <a:spAutoFit/>
          </a:bodyPr>
          <a:lstStyle/>
          <a:p>
            <a:pPr fontAlgn="auto">
              <a:lnSpc>
                <a:spcPct val="150000"/>
              </a:lnSpc>
            </a:pPr>
            <a:r>
              <a:rPr lang="zh-CN" sz="2800" b="1">
                <a:latin typeface="微软雅黑" panose="020B0503020204020204" charset="-122"/>
                <a:ea typeface="微软雅黑" panose="020B0503020204020204" charset="-122"/>
                <a:cs typeface="微软雅黑" panose="020B0503020204020204" charset="-122"/>
              </a:rPr>
              <a:t>2.描写</a:t>
            </a:r>
          </a:p>
          <a:p>
            <a:pPr fontAlgn="auto">
              <a:lnSpc>
                <a:spcPct val="150000"/>
              </a:lnSpc>
            </a:pPr>
            <a:r>
              <a:rPr lang="zh-CN" sz="2800" b="1">
                <a:latin typeface="微软雅黑" panose="020B0503020204020204" charset="-122"/>
                <a:ea typeface="微软雅黑" panose="020B0503020204020204" charset="-122"/>
                <a:cs typeface="微软雅黑" panose="020B0503020204020204" charset="-122"/>
              </a:rPr>
              <a:t>①景物描写</a:t>
            </a:r>
          </a:p>
        </p:txBody>
      </p:sp>
      <p:graphicFrame>
        <p:nvGraphicFramePr>
          <p:cNvPr id="5" name="表格 4"/>
          <p:cNvGraphicFramePr/>
          <p:nvPr>
            <p:custDataLst>
              <p:tags r:id="rId1"/>
            </p:custDataLst>
          </p:nvPr>
        </p:nvGraphicFramePr>
        <p:xfrm>
          <a:off x="412115" y="1630045"/>
          <a:ext cx="11278235" cy="4575175"/>
        </p:xfrm>
        <a:graphic>
          <a:graphicData uri="http://schemas.openxmlformats.org/drawingml/2006/table">
            <a:tbl>
              <a:tblPr firstRow="1" bandRow="1">
                <a:tableStyleId>{5940675A-B579-460E-94D1-54222C63F5DA}</a:tableStyleId>
              </a:tblPr>
              <a:tblGrid>
                <a:gridCol w="1208405"/>
                <a:gridCol w="1708150"/>
                <a:gridCol w="4521200"/>
                <a:gridCol w="3840480"/>
              </a:tblGrid>
              <a:tr h="655955">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角度</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gridSpan="2">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分类</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作用</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1306195">
                <a:tc rowSpan="5">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描写角度</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感觉 </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altLang="en-US" sz="2800" b="0">
                          <a:solidFill>
                            <a:srgbClr val="000000"/>
                          </a:solidFill>
                          <a:latin typeface="微软雅黑" panose="020B0503020204020204" charset="-122"/>
                          <a:ea typeface="微软雅黑" panose="020B0503020204020204" charset="-122"/>
                          <a:cs typeface="NEU-BZ-S92" charset="0"/>
                        </a:rPr>
                        <a:t>视觉、听觉、嗅觉、味觉等</a:t>
                      </a: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5">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能多侧面、立体化地展现景物,使景物展现出不同的特征,呈现出千姿百态,也能展现景物的总体特征。</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vMerge="1">
                  <a:txBody>
                    <a:bodyPr/>
                    <a:lstStyle/>
                    <a:p>
                      <a:endParaRPr lang="zh-CN"/>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fontAlgn="auto">
                        <a:lnSpc>
                          <a:spcPct val="150000"/>
                        </a:lnSpc>
                        <a:buNone/>
                      </a:pPr>
                      <a:r>
                        <a:rPr lang="en-US" altLang="en-US" sz="2800" b="0">
                          <a:solidFill>
                            <a:srgbClr val="000000"/>
                          </a:solidFill>
                          <a:latin typeface="微软雅黑" panose="020B0503020204020204" charset="-122"/>
                          <a:ea typeface="微软雅黑" panose="020B0503020204020204" charset="-122"/>
                          <a:cs typeface="NEU-BZ-S92" charset="0"/>
                        </a:rPr>
                        <a:t>定点观察、移步换景等　</a:t>
                      </a: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38250">
                <a:tc vMerge="1">
                  <a:txBody>
                    <a:bodyPr/>
                    <a:lstStyle/>
                    <a:p>
                      <a:endParaRPr lang="zh-CN"/>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gn="ctr" fontAlgn="auto">
                        <a:lnSpc>
                          <a:spcPct val="150000"/>
                        </a:lnSpc>
                        <a:buNone/>
                      </a:pPr>
                      <a:r>
                        <a:rPr lang="en-US" altLang="en-US" sz="2800" b="0">
                          <a:solidFill>
                            <a:srgbClr val="000000"/>
                          </a:solidFill>
                          <a:latin typeface="微软雅黑" panose="020B0503020204020204" charset="-122"/>
                          <a:ea typeface="微软雅黑" panose="020B0503020204020204" charset="-122"/>
                          <a:cs typeface="NEU-BZ-S92" charset="0"/>
                        </a:rPr>
                        <a:t>观察</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vMerge="1">
                  <a:txBody>
                    <a:bodyPr/>
                    <a:lstStyle/>
                    <a:p>
                      <a:endParaRPr lang="zh-CN"/>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fontAlgn="auto">
                        <a:lnSpc>
                          <a:spcPct val="150000"/>
                        </a:lnSpc>
                        <a:buNone/>
                      </a:pPr>
                      <a:r>
                        <a:rPr lang="en-US" altLang="en-US" sz="2800" b="0">
                          <a:solidFill>
                            <a:srgbClr val="000000"/>
                          </a:solidFill>
                          <a:latin typeface="微软雅黑" panose="020B0503020204020204" charset="-122"/>
                          <a:ea typeface="微软雅黑" panose="020B0503020204020204" charset="-122"/>
                          <a:cs typeface="NEU-BZ-S92" charset="0"/>
                        </a:rPr>
                        <a:t>远近结合、高低结合、内外结合等</a:t>
                      </a: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74775">
                <a:tc vMerge="1">
                  <a:txBody>
                    <a:bodyPr/>
                    <a:lstStyle/>
                    <a:p>
                      <a:endParaRPr lang="zh-CN"/>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altLang="en-US" sz="2800" b="0">
                          <a:solidFill>
                            <a:srgbClr val="000000"/>
                          </a:solidFill>
                          <a:latin typeface="微软雅黑" panose="020B0503020204020204" charset="-122"/>
                          <a:ea typeface="微软雅黑" panose="020B0503020204020204" charset="-122"/>
                          <a:cs typeface="NEU-BZ-S92" charset="0"/>
                        </a:rPr>
                        <a:t>写景</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1460" y="171450"/>
            <a:ext cx="11431270" cy="737235"/>
          </a:xfrm>
          <a:prstGeom prst="rect">
            <a:avLst/>
          </a:prstGeom>
          <a:noFill/>
        </p:spPr>
        <p:txBody>
          <a:bodyPr wrap="square" rtlCol="0">
            <a:spAutoFit/>
          </a:bodyPr>
          <a:lstStyle/>
          <a:p>
            <a:pPr algn="r" fontAlgn="auto">
              <a:lnSpc>
                <a:spcPct val="150000"/>
              </a:lnSpc>
            </a:pPr>
            <a:r>
              <a:rPr lang="en-US" altLang="zh-CN" sz="2800" b="1">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续表</a:t>
            </a:r>
          </a:p>
        </p:txBody>
      </p:sp>
      <p:graphicFrame>
        <p:nvGraphicFramePr>
          <p:cNvPr id="5" name="表格 4"/>
          <p:cNvGraphicFramePr/>
          <p:nvPr>
            <p:custDataLst>
              <p:tags r:id="rId1"/>
            </p:custDataLst>
          </p:nvPr>
        </p:nvGraphicFramePr>
        <p:xfrm>
          <a:off x="246380" y="816610"/>
          <a:ext cx="11823700" cy="5908040"/>
        </p:xfrm>
        <a:graphic>
          <a:graphicData uri="http://schemas.openxmlformats.org/drawingml/2006/table">
            <a:tbl>
              <a:tblPr firstRow="1" bandRow="1">
                <a:tableStyleId>{5940675A-B579-460E-94D1-54222C63F5DA}</a:tableStyleId>
              </a:tblPr>
              <a:tblGrid>
                <a:gridCol w="996315"/>
                <a:gridCol w="1384935"/>
                <a:gridCol w="2955925"/>
                <a:gridCol w="6486525"/>
              </a:tblGrid>
              <a:tr h="688975">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角度</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gridSpan="2">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分类</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h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sym typeface="+mn-ea"/>
                        </a:rPr>
                        <a:t>作用</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2298065">
                <a:tc rowSpan="4">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描写方法</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细描、</a:t>
                      </a:r>
                    </a:p>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白描 </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细描,能突出景物的主要特征,浓墨重彩地描绘,能感染读者。</a:t>
                      </a:r>
                    </a:p>
                    <a:p>
                      <a:pPr indent="0" fontAlgn="auto">
                        <a:lnSpc>
                          <a:spcPct val="150000"/>
                        </a:lnSpc>
                        <a:buNone/>
                      </a:pPr>
                      <a:r>
                        <a:rPr lang="en-US" altLang="en-US" sz="2800" b="0">
                          <a:solidFill>
                            <a:srgbClr val="000000"/>
                          </a:solidFill>
                          <a:latin typeface="微软雅黑" panose="020B0503020204020204" charset="-122"/>
                          <a:ea typeface="微软雅黑" panose="020B0503020204020204" charset="-122"/>
                          <a:cs typeface="微软雅黑" panose="020B0503020204020204" charset="-122"/>
                        </a:rPr>
                        <a:t>白描,不加渲染、铺陈,能使语言简练,生动传神。</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34440">
                <a:tc vMerge="1">
                  <a:txBody>
                    <a:bodyPr/>
                    <a:lstStyle/>
                    <a:p>
                      <a:endParaRPr lang="zh-CN"/>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gn="ctr" fontAlgn="auto">
                        <a:lnSpc>
                          <a:spcPct val="150000"/>
                        </a:lnSpc>
                        <a:buNone/>
                      </a:pPr>
                      <a:r>
                        <a:rPr lang="en-US" altLang="en-US" sz="2800" b="0">
                          <a:solidFill>
                            <a:srgbClr val="000000"/>
                          </a:solidFill>
                          <a:latin typeface="微软雅黑" panose="020B0503020204020204" charset="-122"/>
                          <a:ea typeface="微软雅黑" panose="020B0503020204020204" charset="-122"/>
                          <a:cs typeface="NEU-BZ-S92" charset="0"/>
                        </a:rPr>
                        <a:t>动静</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altLang="en-US" sz="2800" b="0">
                          <a:solidFill>
                            <a:srgbClr val="000000"/>
                          </a:solidFill>
                          <a:latin typeface="微软雅黑" panose="020B0503020204020204" charset="-122"/>
                          <a:ea typeface="微软雅黑" panose="020B0503020204020204" charset="-122"/>
                          <a:cs typeface="NEU-BZ-S92" charset="0"/>
                        </a:rPr>
                        <a:t>动静结合、以动衬静、以静衬动</a:t>
                      </a: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fontAlgn="auto">
                        <a:lnSpc>
                          <a:spcPct val="150000"/>
                        </a:lnSpc>
                        <a:buNone/>
                      </a:pPr>
                      <a:r>
                        <a:rPr lang="en-US" altLang="en-US" sz="2800" b="0">
                          <a:solidFill>
                            <a:srgbClr val="000000"/>
                          </a:solidFill>
                          <a:latin typeface="微软雅黑" panose="020B0503020204020204" charset="-122"/>
                          <a:ea typeface="微软雅黑" panose="020B0503020204020204" charset="-122"/>
                          <a:cs typeface="微软雅黑" panose="020B0503020204020204" charset="-122"/>
                        </a:rPr>
                        <a:t>使景物更生动,更鲜活,更富有感染力。</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vMerge="1">
                  <a:txBody>
                    <a:bodyPr/>
                    <a:lstStyle/>
                    <a:p>
                      <a:endParaRPr lang="zh-CN"/>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fontAlgn="auto">
                        <a:lnSpc>
                          <a:spcPct val="150000"/>
                        </a:lnSpc>
                        <a:buNone/>
                      </a:pPr>
                      <a:r>
                        <a:rPr lang="en-US" altLang="en-US" sz="2800" b="0">
                          <a:solidFill>
                            <a:srgbClr val="000000"/>
                          </a:solidFill>
                          <a:latin typeface="微软雅黑" panose="020B0503020204020204" charset="-122"/>
                          <a:ea typeface="微软雅黑" panose="020B0503020204020204" charset="-122"/>
                          <a:cs typeface="NEU-BZ-S92" charset="0"/>
                        </a:rPr>
                        <a:t>虚实结合、以实写虚、以虚写实</a:t>
                      </a: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78585">
                <a:tc vMerge="1">
                  <a:txBody>
                    <a:bodyPr/>
                    <a:lstStyle/>
                    <a:p>
                      <a:endParaRPr lang="zh-CN"/>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altLang="en-US" sz="2800" b="0">
                          <a:solidFill>
                            <a:srgbClr val="000000"/>
                          </a:solidFill>
                          <a:latin typeface="微软雅黑" panose="020B0503020204020204" charset="-122"/>
                          <a:ea typeface="微软雅黑" panose="020B0503020204020204" charset="-122"/>
                          <a:cs typeface="NEU-BZ-S92" charset="0"/>
                        </a:rPr>
                        <a:t>虚实</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altLang="en-US" sz="2800" b="0">
                          <a:solidFill>
                            <a:srgbClr val="000000"/>
                          </a:solidFill>
                          <a:latin typeface="微软雅黑" panose="020B0503020204020204" charset="-122"/>
                          <a:ea typeface="微软雅黑" panose="020B0503020204020204" charset="-122"/>
                          <a:cs typeface="微软雅黑" panose="020B0503020204020204" charset="-122"/>
                        </a:rPr>
                        <a:t>激发读者的联想、想象,突出景物的特点,拓展表现空间,扩大意境等。</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75385" y="674370"/>
            <a:ext cx="9204325" cy="737235"/>
          </a:xfrm>
          <a:prstGeom prst="rect">
            <a:avLst/>
          </a:prstGeom>
          <a:noFill/>
        </p:spPr>
        <p:txBody>
          <a:bodyPr wrap="square" rtlCol="0">
            <a:spAutoFit/>
          </a:bodyPr>
          <a:lstStyle/>
          <a:p>
            <a:pPr fontAlgn="auto">
              <a:lnSpc>
                <a:spcPct val="150000"/>
              </a:lnSpc>
            </a:pPr>
            <a:r>
              <a:rPr lang="zh-CN" sz="2800" b="1">
                <a:latin typeface="微软雅黑" panose="020B0503020204020204" charset="-122"/>
                <a:ea typeface="微软雅黑" panose="020B0503020204020204" charset="-122"/>
                <a:cs typeface="微软雅黑" panose="020B0503020204020204" charset="-122"/>
              </a:rPr>
              <a:t>②人物描写</a:t>
            </a:r>
          </a:p>
        </p:txBody>
      </p:sp>
      <p:graphicFrame>
        <p:nvGraphicFramePr>
          <p:cNvPr id="5" name="表格 4"/>
          <p:cNvGraphicFramePr/>
          <p:nvPr>
            <p:custDataLst>
              <p:tags r:id="rId1"/>
            </p:custDataLst>
          </p:nvPr>
        </p:nvGraphicFramePr>
        <p:xfrm>
          <a:off x="420370" y="1890395"/>
          <a:ext cx="11421745" cy="4010025"/>
        </p:xfrm>
        <a:graphic>
          <a:graphicData uri="http://schemas.openxmlformats.org/drawingml/2006/table">
            <a:tbl>
              <a:tblPr firstRow="1" bandRow="1">
                <a:tableStyleId>{5940675A-B579-460E-94D1-54222C63F5DA}</a:tableStyleId>
              </a:tblPr>
              <a:tblGrid>
                <a:gridCol w="2908935"/>
                <a:gridCol w="8512810"/>
              </a:tblGrid>
              <a:tr h="668655">
                <a:tc rowSpan="2">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角度</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en-US" altLang="en-US" sz="2800" b="1">
                          <a:solidFill>
                            <a:srgbClr val="000000"/>
                          </a:solidFill>
                          <a:latin typeface="微软雅黑" panose="020B0503020204020204" charset="-122"/>
                          <a:ea typeface="微软雅黑" panose="020B0503020204020204" charset="-122"/>
                          <a:cs typeface="NEU-BZ-S92" charset="0"/>
                        </a:rPr>
                        <a:t>内涵</a:t>
                      </a: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0">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fontAlgn="auto">
                        <a:lnSpc>
                          <a:spcPct val="150000"/>
                        </a:lnSpc>
                        <a:buNone/>
                      </a:pPr>
                      <a:r>
                        <a:rPr lang="en-US" altLang="en-US" sz="2800" b="0">
                          <a:solidFill>
                            <a:srgbClr val="000000"/>
                          </a:solidFill>
                          <a:latin typeface="微软雅黑" panose="020B0503020204020204" charset="-122"/>
                          <a:ea typeface="微软雅黑" panose="020B0503020204020204" charset="-122"/>
                          <a:cs typeface="NEU-BZ-S92" charset="0"/>
                        </a:rPr>
                        <a:t>即直接描写,指对所描写的对象进行直接的刻画。　</a:t>
                      </a: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36675">
                <a:tc rowSpan="2">
                  <a:txBody>
                    <a:bodyPr/>
                    <a:lstStyle/>
                    <a:p>
                      <a:pPr indent="0" algn="ctr" fontAlgn="auto">
                        <a:lnSpc>
                          <a:spcPct val="150000"/>
                        </a:lnSpc>
                        <a:buNone/>
                      </a:pPr>
                      <a:r>
                        <a:rPr lang="en-US" altLang="en-US" sz="2800" b="0">
                          <a:solidFill>
                            <a:srgbClr val="000000"/>
                          </a:solidFill>
                          <a:latin typeface="微软雅黑" panose="020B0503020204020204" charset="-122"/>
                          <a:ea typeface="微软雅黑" panose="020B0503020204020204" charset="-122"/>
                          <a:cs typeface="NEU-BZ-S92" charset="0"/>
                        </a:rPr>
                        <a:t>正面描写</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fontAlgn="auto">
                        <a:lnSpc>
                          <a:spcPct val="150000"/>
                        </a:lnSpc>
                        <a:buNone/>
                      </a:pPr>
                      <a:r>
                        <a:rPr lang="en-US" altLang="en-US" sz="2800" b="0">
                          <a:solidFill>
                            <a:srgbClr val="000000"/>
                          </a:solidFill>
                          <a:latin typeface="微软雅黑" panose="020B0503020204020204" charset="-122"/>
                          <a:ea typeface="微软雅黑" panose="020B0503020204020204" charset="-122"/>
                          <a:cs typeface="NEU-BZ-S92" charset="0"/>
                        </a:rPr>
                        <a:t>即间接描写,指对所描写的对象不进行直接的刻画,而是通过对周围人物或环境的描绘来表现所要描写的对象。</a:t>
                      </a: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004695">
                <a:tc>
                  <a:txBody>
                    <a:bodyPr/>
                    <a:lstStyle/>
                    <a:p>
                      <a:pPr indent="0" algn="ctr" fontAlgn="auto">
                        <a:lnSpc>
                          <a:spcPct val="150000"/>
                        </a:lnSpc>
                        <a:buNone/>
                      </a:pPr>
                      <a:r>
                        <a:rPr lang="en-US" altLang="en-US" sz="2800" b="0">
                          <a:solidFill>
                            <a:srgbClr val="000000"/>
                          </a:solidFill>
                          <a:latin typeface="微软雅黑" panose="020B0503020204020204" charset="-122"/>
                          <a:ea typeface="微软雅黑" panose="020B0503020204020204" charset="-122"/>
                          <a:cs typeface="NEU-BZ-S92" charset="0"/>
                        </a:rPr>
                        <a:t>侧面描写</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36270" y="112395"/>
            <a:ext cx="9618980" cy="737235"/>
          </a:xfrm>
          <a:prstGeom prst="rect">
            <a:avLst/>
          </a:prstGeom>
          <a:noFill/>
        </p:spPr>
        <p:txBody>
          <a:bodyPr wrap="square" rtlCol="0">
            <a:spAutoFit/>
          </a:bodyPr>
          <a:lstStyle/>
          <a:p>
            <a:pPr fontAlgn="auto">
              <a:lnSpc>
                <a:spcPct val="150000"/>
              </a:lnSpc>
            </a:pPr>
            <a:r>
              <a:rPr lang="zh-CN" sz="2800" b="1">
                <a:latin typeface="微软雅黑" panose="020B0503020204020204" charset="-122"/>
                <a:ea typeface="微软雅黑" panose="020B0503020204020204" charset="-122"/>
                <a:cs typeface="微软雅黑" panose="020B0503020204020204" charset="-122"/>
              </a:rPr>
              <a:t>3.抒情</a:t>
            </a:r>
          </a:p>
        </p:txBody>
      </p:sp>
      <p:graphicFrame>
        <p:nvGraphicFramePr>
          <p:cNvPr id="3" name="表格 2"/>
          <p:cNvGraphicFramePr/>
          <p:nvPr>
            <p:custDataLst>
              <p:tags r:id="rId1"/>
            </p:custDataLst>
          </p:nvPr>
        </p:nvGraphicFramePr>
        <p:xfrm>
          <a:off x="622300" y="892810"/>
          <a:ext cx="10626725" cy="5843905"/>
        </p:xfrm>
        <a:graphic>
          <a:graphicData uri="http://schemas.openxmlformats.org/drawingml/2006/table">
            <a:tbl>
              <a:tblPr firstRow="1" bandRow="1">
                <a:tableStyleId>{5940675A-B579-460E-94D1-54222C63F5DA}</a:tableStyleId>
              </a:tblPr>
              <a:tblGrid>
                <a:gridCol w="953135"/>
                <a:gridCol w="848995"/>
                <a:gridCol w="8824595"/>
              </a:tblGrid>
              <a:tr h="640080">
                <a:tc gridSpan="2">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分类</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内涵</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1280160">
                <a:tc gridSpan="2">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直接抒情</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以直陈肺腑的方式抒发感情,坦率真挚,质朴诚恳。常用于抒发强烈、直露的情感。</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80160">
                <a:tc rowSpan="3">
                  <a:txBody>
                    <a:bodyPr/>
                    <a:lstStyle/>
                    <a:p>
                      <a:pPr indent="0" algn="ctr" fontAlgn="auto">
                        <a:lnSpc>
                          <a:spcPct val="150000"/>
                        </a:lnSpc>
                        <a:buNone/>
                      </a:pPr>
                      <a:endParaRPr lang="en-US" sz="2800" b="0">
                        <a:solidFill>
                          <a:srgbClr val="000000"/>
                        </a:solidFill>
                        <a:latin typeface="微软雅黑" panose="020B0503020204020204" charset="-122"/>
                        <a:ea typeface="微软雅黑" panose="020B0503020204020204" charset="-122"/>
                        <a:cs typeface="NEU-BZ-S92" charset="0"/>
                      </a:endParaRPr>
                    </a:p>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间接抒情</a:t>
                      </a:r>
                    </a:p>
                    <a:p>
                      <a:pPr indent="0" fontAlgn="auto">
                        <a:lnSpc>
                          <a:spcPct val="150000"/>
                        </a:lnSpc>
                        <a:buNone/>
                      </a:pPr>
                      <a:r>
                        <a:rPr lang="en-US" altLang="zh-CN" sz="2800" b="0">
                          <a:solidFill>
                            <a:srgbClr val="000000"/>
                          </a:solidFill>
                          <a:latin typeface="微软雅黑" panose="020B0503020204020204" charset="-122"/>
                          <a:ea typeface="微软雅黑" panose="020B0503020204020204" charset="-122"/>
                        </a:rPr>
                        <a:t> </a:t>
                      </a:r>
                    </a:p>
                    <a:p>
                      <a:pPr indent="0" fontAlgn="auto">
                        <a:lnSpc>
                          <a:spcPct val="150000"/>
                        </a:lnSpc>
                        <a:buNone/>
                      </a:pPr>
                      <a:r>
                        <a:rPr lang="en-US" altLang="zh-CN" sz="2800" b="0">
                          <a:solidFill>
                            <a:srgbClr val="000000"/>
                          </a:solidFill>
                          <a:latin typeface="微软雅黑" panose="020B0503020204020204" charset="-122"/>
                          <a:ea typeface="微软雅黑" panose="020B0503020204020204" charset="-122"/>
                        </a:rPr>
                        <a:t> </a:t>
                      </a:r>
                      <a:endParaRPr 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寓情于事</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通过对生活事件的叙述来抒发情感。这种叙述往往会引起感情的波澜,因事而动情,在字里行间蕴含着深沉的感情。</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80160">
                <a:tc vMerge="1">
                  <a:txBody>
                    <a:bodyPr/>
                    <a:lstStyle/>
                    <a:p>
                      <a:endParaRPr lang="zh-CN"/>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寓情于景</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通过对景物或者某种象征性事物的描绘,来抒发情感,以情染景,情景交融。</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63345">
                <a:tc vMerge="1">
                  <a:txBody>
                    <a:bodyPr/>
                    <a:lstStyle/>
                    <a:p>
                      <a:endParaRPr lang="zh-CN"/>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托物言志</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通过对某些具体的植物、动物、物品等的一些特征进行描绘,委婉曲折地将作者的志向和意愿表达出来。</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65530" y="440055"/>
            <a:ext cx="10060305" cy="737235"/>
          </a:xfrm>
          <a:prstGeom prst="rect">
            <a:avLst/>
          </a:prstGeom>
          <a:noFill/>
        </p:spPr>
        <p:txBody>
          <a:bodyPr wrap="square" rtlCol="0">
            <a:spAutoFit/>
          </a:bodyPr>
          <a:lstStyle/>
          <a:p>
            <a:pPr fontAlgn="auto">
              <a:lnSpc>
                <a:spcPct val="150000"/>
              </a:lnSpc>
            </a:pPr>
            <a:r>
              <a:rPr lang="zh-CN" sz="2800" b="1">
                <a:latin typeface="微软雅黑" panose="020B0503020204020204" charset="-122"/>
                <a:ea typeface="微软雅黑" panose="020B0503020204020204" charset="-122"/>
                <a:cs typeface="微软雅黑" panose="020B0503020204020204" charset="-122"/>
              </a:rPr>
              <a:t>二、散文中常见的表现手法</a:t>
            </a:r>
          </a:p>
        </p:txBody>
      </p:sp>
      <p:graphicFrame>
        <p:nvGraphicFramePr>
          <p:cNvPr id="3" name="表格 2"/>
          <p:cNvGraphicFramePr/>
          <p:nvPr>
            <p:custDataLst>
              <p:tags r:id="rId1"/>
            </p:custDataLst>
          </p:nvPr>
        </p:nvGraphicFramePr>
        <p:xfrm>
          <a:off x="1064895" y="1257300"/>
          <a:ext cx="10060305" cy="5286375"/>
        </p:xfrm>
        <a:graphic>
          <a:graphicData uri="http://schemas.openxmlformats.org/drawingml/2006/table">
            <a:tbl>
              <a:tblPr firstRow="1" bandRow="1">
                <a:tableStyleId>{5940675A-B579-460E-94D1-54222C63F5DA}</a:tableStyleId>
              </a:tblPr>
              <a:tblGrid>
                <a:gridCol w="1663065"/>
                <a:gridCol w="8397240"/>
              </a:tblGrid>
              <a:tr h="661035">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类别</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作用</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1321435">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象征</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使抽象的思想、概念形象化,使主旨含而不露,增强文章的表现力,引人联想和回味。</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21435">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衬托(对比)</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使要表达的对象特征更加突出、鲜明,有助于表达感情或表现文章主旨。</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61035">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渲染</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突出所要表现的事物的特点,营造氛围。</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21435">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抑扬</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造成读者的心理反差,增强文章的趣味性和可读性,更加突出事物的特征和某种感情。</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14630" y="208280"/>
            <a:ext cx="11056620" cy="737235"/>
          </a:xfrm>
          <a:prstGeom prst="rect">
            <a:avLst/>
          </a:prstGeom>
          <a:noFill/>
        </p:spPr>
        <p:txBody>
          <a:bodyPr wrap="square" rtlCol="0">
            <a:spAutoFit/>
          </a:bodyPr>
          <a:lstStyle/>
          <a:p>
            <a:pPr algn="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续表</a:t>
            </a:r>
          </a:p>
        </p:txBody>
      </p:sp>
      <p:graphicFrame>
        <p:nvGraphicFramePr>
          <p:cNvPr id="3" name="表格 2"/>
          <p:cNvGraphicFramePr/>
          <p:nvPr>
            <p:custDataLst>
              <p:tags r:id="rId1"/>
            </p:custDataLst>
          </p:nvPr>
        </p:nvGraphicFramePr>
        <p:xfrm>
          <a:off x="214630" y="855345"/>
          <a:ext cx="11817350" cy="5810250"/>
        </p:xfrm>
        <a:graphic>
          <a:graphicData uri="http://schemas.openxmlformats.org/drawingml/2006/table">
            <a:tbl>
              <a:tblPr firstRow="1" bandRow="1">
                <a:tableStyleId>{5940675A-B579-460E-94D1-54222C63F5DA}</a:tableStyleId>
              </a:tblPr>
              <a:tblGrid>
                <a:gridCol w="1007745"/>
                <a:gridCol w="10809605"/>
              </a:tblGrid>
              <a:tr h="689610">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类别</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作用</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1280160">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以小见大</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由平凡细微的事情反映重大的主题,突出表现中心,具有震撼力。</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80160">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点面结合</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常表现在场面描写中,面上的大环境、大背景和点上的具体描写相结合,这既能反映出事物的全貌,又能突出重点,更好地表现主题。</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80160">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动静结合</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常体现在写景片段中,以动衬静(以静衬动),起烘托作用,相得益彰。</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80160">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虚实结合</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抓住重点,以实衬虚,或以虚衬实,突出事物的本质特征,从而凸显事物的特点,更集中地揭示主旨。</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1920" y="94615"/>
            <a:ext cx="12164060" cy="6554470"/>
          </a:xfrm>
          <a:prstGeom prst="rect">
            <a:avLst/>
          </a:prstGeom>
          <a:noFill/>
        </p:spPr>
        <p:txBody>
          <a:bodyPr wrap="square" rtlCol="0">
            <a:spAutoFit/>
          </a:bodyPr>
          <a:lstStyle/>
          <a:p>
            <a:pPr algn="l"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9</a:t>
            </a:r>
            <a:r>
              <a:rPr sz="2800">
                <a:latin typeface="微软雅黑" panose="020B0503020204020204" charset="-122"/>
                <a:ea typeface="微软雅黑" panose="020B0503020204020204" charset="-122"/>
                <a:cs typeface="微软雅黑" panose="020B0503020204020204" charset="-122"/>
                <a:sym typeface="+mn-ea"/>
              </a:rPr>
              <a:t>[2018浙江,11,5分]阅读下面的文字,完成题目。</a:t>
            </a:r>
          </a:p>
          <a:p>
            <a:pPr algn="ct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汴京的星河</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叶文玲</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孩提时,我有许多美丽的憧憬,天真的梦。那时,我最喜欢看天上的星河。夏夜仰望那缀满星星的夜空,我会几个小时地坐着发痴,小脑瓜里整个儿盘旋着关于星星月亮的种种神话传说。于是,我总相信月宫里有嫦娥,早晚有一天会从那影影绰绰的桂花树下飘飘走出,而那璀璨的星星呢,一定是那些调皮的小仙女随意抛洒的宝石珠贝。我很想什么时候飞上天去,抓住天幕的一角轻轻一抖,让这些明亮得耀眼的珠宝纷纷落下来,穿过云端,落到人间。</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傻念头想过万万千,我却从不以为可笑,倒觉得这些记忆,永远像蜜汁一样</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1465" y="317500"/>
            <a:ext cx="11693525" cy="6554470"/>
          </a:xfrm>
          <a:prstGeom prst="rect">
            <a:avLst/>
          </a:prstGeom>
          <a:noFill/>
        </p:spPr>
        <p:txBody>
          <a:bodyPr wrap="square" rtlCol="0">
            <a:spAutoFit/>
          </a:bodyPr>
          <a:lstStyle/>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醇甜。  </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大概就因为这颗未泯的童心吧,一些别人认为是不算稀奇的事,在我,却总要兴奋地大喊大叫。</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现在,我就又想叫喊了:最近,我真的看见了天上落下的星河——那明亮得耀眼的珠宝。</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那是在汴京——开封。这个赫赫有名的宋代京都汴梁城,果真又一次牵下了天上的星河,让无数次揣想过《东京梦华录》笔下灯宵月夕的我,感到如此新奇和庆幸。</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素享盛誉的汴京,果不负人愿。在月华皎皎的元宵节,它再次以花光满路千门如昼的姿颜,呈现了它非同寻常的辉煌。</a:t>
            </a:r>
          </a:p>
        </p:txBody>
      </p:sp>
      <p:sp>
        <p:nvSpPr>
          <p:cNvPr id="3" name="文本框 2"/>
          <p:cNvSpPr txBox="1"/>
          <p:nvPr/>
        </p:nvSpPr>
        <p:spPr>
          <a:xfrm>
            <a:off x="291465" y="4332605"/>
            <a:ext cx="6363970" cy="706755"/>
          </a:xfrm>
          <a:prstGeom prst="rect">
            <a:avLst/>
          </a:prstGeom>
          <a:noFill/>
        </p:spPr>
        <p:txBody>
          <a:bodyPr wrap="square" rtlCol="0">
            <a:spAutoFit/>
          </a:bodyPr>
          <a:lstStyle/>
          <a:p>
            <a:r>
              <a:rPr lang="en-US" altLang="zh-CN" sz="4000"/>
              <a:t> .  .  . .  .  .  .  . </a:t>
            </a:r>
          </a:p>
        </p:txBody>
      </p:sp>
      <p:sp>
        <p:nvSpPr>
          <p:cNvPr id="4" name="文本框 3"/>
          <p:cNvSpPr txBox="1"/>
          <p:nvPr/>
        </p:nvSpPr>
        <p:spPr>
          <a:xfrm>
            <a:off x="11233785" y="4445000"/>
            <a:ext cx="302895" cy="706755"/>
          </a:xfrm>
          <a:prstGeom prst="rect">
            <a:avLst/>
          </a:prstGeom>
          <a:noFill/>
        </p:spPr>
        <p:txBody>
          <a:bodyPr wrap="square" rtlCol="0">
            <a:spAutoFit/>
          </a:bodyPr>
          <a:lstStyle/>
          <a:p>
            <a:r>
              <a:rPr lang="en-US" altLang="zh-CN" sz="4000"/>
              <a:t>.</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30935" y="1630045"/>
            <a:ext cx="9969500" cy="396938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rPr>
              <a:t>修书精益求精的追求。</a:t>
            </a:r>
          </a:p>
          <a:p>
            <a:pPr fontAlgn="auto">
              <a:lnSpc>
                <a:spcPct val="150000"/>
              </a:lnSpc>
            </a:pPr>
            <a:endParaRPr lang="zh-CN" altLang="en-US" sz="2800" b="1">
              <a:latin typeface="微软雅黑" panose="020B0503020204020204" charset="-122"/>
              <a:ea typeface="微软雅黑" panose="020B0503020204020204" charset="-122"/>
            </a:endParaRPr>
          </a:p>
          <a:p>
            <a:pPr fontAlgn="auto">
              <a:lnSpc>
                <a:spcPct val="150000"/>
              </a:lnSpc>
            </a:pPr>
            <a:r>
              <a:rPr lang="zh-CN" altLang="en-US" sz="2800" b="1">
                <a:solidFill>
                  <a:srgbClr val="FF0000"/>
                </a:solidFill>
                <a:latin typeface="微软雅黑" panose="020B0503020204020204" charset="-122"/>
                <a:ea typeface="微软雅黑" panose="020B0503020204020204" charset="-122"/>
              </a:rPr>
              <a:t>答案</a:t>
            </a:r>
            <a:r>
              <a:rPr lang="zh-CN" altLang="en-US" sz="2800" b="1">
                <a:latin typeface="微软雅黑" panose="020B0503020204020204" charset="-122"/>
                <a:ea typeface="微软雅黑" panose="020B0503020204020204" charset="-122"/>
              </a:rPr>
              <a:t>  </a:t>
            </a:r>
            <a:r>
              <a:rPr lang="zh-CN" altLang="en-US" sz="2800">
                <a:latin typeface="微软雅黑" panose="020B0503020204020204" charset="-122"/>
                <a:ea typeface="微软雅黑" panose="020B0503020204020204" charset="-122"/>
              </a:rPr>
              <a:t>①坚持行业规矩。不忘“不遇良工,宁存故物”的古训,为此甚至跟权威叫板。②恪守职业操守。敬畏与热爱自己的职业,为了一本书,即使再次失去工作,也认为“值得”。③修书精益求精。为染蓝绢不断试验,最终完成修复任务。</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1465" y="317500"/>
            <a:ext cx="11693525" cy="6554470"/>
          </a:xfrm>
          <a:prstGeom prst="rect">
            <a:avLst/>
          </a:prstGeom>
          <a:noFill/>
        </p:spPr>
        <p:txBody>
          <a:bodyPr wrap="square" rtlCol="0">
            <a:spAutoFit/>
          </a:bodyPr>
          <a:lstStyle/>
          <a:p>
            <a:pPr algn="l"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非是我这个初来乍到的外来客言辞夸大,我总觉得在汴京看灯会,别有一番意趣,在灯会中看汴京,别有一番别处难以得见的古城神韵和京都风光。</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这种新奇有趣的感觉缘何而来?是因了那些盏灯,也因了那看灯的人,也因了那挂灯的街。</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先说那街。</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汴京的街,古今相映成趣,一片繁荣。路这厢,高高耸立起一幢幢现代化大楼;路那厢,则一色是明清风味的木柱木门木栅,特别是那雕镂朱漆的木窗棂,很能教人想起白话小说中所写的布衣小帽的“市井人家”。甚至连门口那长垂的竹帘一动,你都会蓦然一惊:是要走出一位肩搭长巾鼻头抹了点白粉的“酒保”,还是珠钗满头罗裙曳地的“女娇娃”?</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1465" y="317500"/>
            <a:ext cx="11693525" cy="6554470"/>
          </a:xfrm>
          <a:prstGeom prst="rect">
            <a:avLst/>
          </a:prstGeom>
          <a:noFill/>
        </p:spPr>
        <p:txBody>
          <a:bodyPr wrap="square" rtlCol="0">
            <a:spAutoFit/>
          </a:bodyPr>
          <a:lstStyle/>
          <a:p>
            <a:pPr algn="l"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且说那人。</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也许正月正是“闲月”吧,不大的汴京城竟拥集了这么多的“闲人”。</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紧挨着相国寺的小商品市场,设在一条长而又长的窄巷内,天天人头攒动,煕来攘往,那琳琅满目的小摊和形形色色的顾客,还真像升平鼎盛的北宋“相国寺万姓交易”的盛况呢!那儿,摆着那么多卖各色小吃的食摊,香气四溢,烟雾腾腾,碗盏丁冬,吆声大作。那个素享盛名的“第一楼”,更是整日价顾客盈门,座无虚席。这一切,不也大有向以时令小吃著称天下的汴京城遗风么?但是,我晓得,这盛况,这胜景,前些年是断断没有的,假如没有改革开放的新经济政策带来的繁荣,一向贫寒的豫东农民,能这样衣帽鲜亮亮、脸上油光光地率领举家老小来开封大饱眼福和口福吗?</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1465" y="317500"/>
            <a:ext cx="11693525" cy="6554470"/>
          </a:xfrm>
          <a:prstGeom prst="rect">
            <a:avLst/>
          </a:prstGeom>
          <a:noFill/>
        </p:spPr>
        <p:txBody>
          <a:bodyPr wrap="square" rtlCol="0">
            <a:spAutoFit/>
          </a:bodyPr>
          <a:lstStyle/>
          <a:p>
            <a:pPr algn="l"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今年,到开封游逛的人特别多,游逛的最主要目的,就是来观灯。</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再说那灯。</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我们抵达之时,虽是正午,却见鼓楼、龙亭这些主要街区,俱已“东风夜放花千树”了。</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说也怪,越盼淡月胧明,偏偏日落迟迟,待挨得黄昏近,笑语喧,好心的主人却又劝阻道:此时去观灯,保准你们挨都挨不到跟前!</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纵然心急难耐,也只好耐下心来,远远地站在门口,放眼眺望长街,果然是人潮滚滚,黑压压一片。虽未亲临,可是一阵阵传来的欢声笑浪,越发教你心     痒痒得如痴如醉了。</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好容易等到了“灯火阑珊”时。哦,这话儿也许不算准确,已是夜露生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1465" y="317500"/>
            <a:ext cx="11693525" cy="6554470"/>
          </a:xfrm>
          <a:prstGeom prst="rect">
            <a:avLst/>
          </a:prstGeom>
          <a:noFill/>
        </p:spPr>
        <p:txBody>
          <a:bodyPr wrap="square" rtlCol="0">
            <a:spAutoFit/>
          </a:bodyPr>
          <a:lstStyle/>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凉月横中天了,兴致浓浓的观灯人,还是一簇簇一队队地蜂拥不绝。</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r>
              <a:rPr sz="2800" u="heavy">
                <a:solidFill>
                  <a:schemeClr val="tx1"/>
                </a:solidFill>
                <a:uFillTx/>
                <a:latin typeface="微软雅黑" panose="020B0503020204020204" charset="-122"/>
                <a:ea typeface="微软雅黑" panose="020B0503020204020204" charset="-122"/>
                <a:cs typeface="微软雅黑" panose="020B0503020204020204" charset="-122"/>
                <a:sym typeface="+mn-ea"/>
              </a:rPr>
              <a:t>  汴京城名不虚传,而汴京人也果有奇术异能!你看那一盏盏巧夺天工的彩灯,真个是收尽了祥云五色荧煌炫转,那千百盏争奇斗俏的灯,一一地当街密密地排列开来,交相辉映,金光四射。近近地看,真是千姿百态,大放光华,直教人眼花缭乱:远远地望,只见高高低低,五颜六色,飞旋流转,闪闪烁烁,道它是银河垂地,一点也不夸张。不信的话,此时你抬头望望中天,平日如练的素月,也悄然失色,端端地消淡了许多光华。</a:t>
            </a:r>
          </a:p>
          <a:p>
            <a:pPr algn="l" fontAlgn="auto">
              <a:lnSpc>
                <a:spcPct val="150000"/>
              </a:lnSpc>
            </a:pPr>
            <a:r>
              <a:rPr sz="2800">
                <a:solidFill>
                  <a:schemeClr val="tx1"/>
                </a:solidFill>
                <a:uFillTx/>
                <a:latin typeface="微软雅黑" panose="020B0503020204020204" charset="-122"/>
                <a:ea typeface="微软雅黑" panose="020B0503020204020204" charset="-122"/>
                <a:cs typeface="微软雅黑" panose="020B0503020204020204" charset="-122"/>
                <a:sym typeface="+mn-ea"/>
              </a:rPr>
              <a:t>       古人观灯,只能欣赏那奇巧百端的扎灯技艺,点的是蜡烛,糊的是绢纸,纵然巧夺天工,也难经风吹雪打;而今的灯,有了科学技术辅佐,自然更加高明。你看那腾跃而起的奔马灯浑身通亮,那纵马奔驰的勇士目光如炬;那能与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9555" y="317500"/>
            <a:ext cx="11693525" cy="6554470"/>
          </a:xfrm>
          <a:prstGeom prst="rect">
            <a:avLst/>
          </a:prstGeom>
          <a:noFill/>
        </p:spPr>
        <p:txBody>
          <a:bodyPr wrap="square" rtlCol="0">
            <a:spAutoFit/>
          </a:bodyPr>
          <a:lstStyle/>
          <a:p>
            <a:pPr algn="l" fontAlgn="auto">
              <a:lnSpc>
                <a:spcPct val="150000"/>
              </a:lnSpc>
            </a:pPr>
            <a:r>
              <a:rPr sz="2800">
                <a:uFillTx/>
                <a:latin typeface="微软雅黑" panose="020B0503020204020204" charset="-122"/>
                <a:ea typeface="微软雅黑" panose="020B0503020204020204" charset="-122"/>
                <a:cs typeface="微软雅黑" panose="020B0503020204020204" charset="-122"/>
                <a:sym typeface="+mn-ea"/>
              </a:rPr>
              <a:t>对话的机器娃娃灯前趋后仰,憨态可掬;那大书“为民作主”的扇子灯来回穿梭,熠熠生辉。</a:t>
            </a:r>
            <a:endParaRPr sz="2800">
              <a:solidFill>
                <a:schemeClr val="tx1"/>
              </a:solidFill>
              <a:uFillTx/>
              <a:latin typeface="微软雅黑" panose="020B0503020204020204" charset="-122"/>
              <a:ea typeface="微软雅黑" panose="020B0503020204020204" charset="-122"/>
              <a:cs typeface="微软雅黑" panose="020B0503020204020204" charset="-122"/>
              <a:sym typeface="+mn-ea"/>
            </a:endParaRP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呵,怪不得,所有的看灯人都不恋恋于那些只有光色,只亮不转的小灯,却把以上那些巨大的,既有传统技巧,又有现代化特色的新鲜有趣的大转灯,密匝匝地围了个水泄不通。</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一点不错,尽管灯节是古老传统,但人,毕竟是80年代的人,现代人最仰慕的还是科学技术和现代文明啊!</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r>
              <a:rPr sz="2800" u="wavyHeavy">
                <a:solidFill>
                  <a:schemeClr val="tx1"/>
                </a:solidFill>
                <a:uFillTx/>
                <a:latin typeface="微软雅黑" panose="020B0503020204020204" charset="-122"/>
                <a:ea typeface="微软雅黑" panose="020B0503020204020204" charset="-122"/>
                <a:cs typeface="微软雅黑" panose="020B0503020204020204" charset="-122"/>
                <a:sym typeface="+mn-ea"/>
              </a:rPr>
              <a:t>兴尽欲归时,在长街的拐角处,却又见到了一幅教我怦然心动的景象——一间小木楼的门窗呀地一声启开,一根长竹竿软软地伸将出来,竹竿头上,滴溜溜地悬了一盏八角宫灯,那宫灯虽小,款式却玲珑剔透,做工也极精致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1465" y="317500"/>
            <a:ext cx="11693525" cy="6554470"/>
          </a:xfrm>
          <a:prstGeom prst="rect">
            <a:avLst/>
          </a:prstGeom>
          <a:noFill/>
        </p:spPr>
        <p:txBody>
          <a:bodyPr wrap="square" rtlCol="0">
            <a:spAutoFit/>
          </a:bodyPr>
          <a:lstStyle/>
          <a:p>
            <a:pPr algn="l" fontAlgn="auto">
              <a:lnSpc>
                <a:spcPct val="150000"/>
              </a:lnSpc>
            </a:pPr>
            <a:r>
              <a:rPr sz="2800" u="wavyHeavy">
                <a:solidFill>
                  <a:schemeClr val="tx1"/>
                </a:solidFill>
                <a:uFillTx/>
                <a:latin typeface="微软雅黑" panose="020B0503020204020204" charset="-122"/>
                <a:ea typeface="微软雅黑" panose="020B0503020204020204" charset="-122"/>
                <a:cs typeface="微软雅黑" panose="020B0503020204020204" charset="-122"/>
                <a:sym typeface="+mn-ea"/>
              </a:rPr>
              <a:t>巧。一时间,我没看清灯壁上那悠悠旋转的花卉图样,只觉得像飘过去一簇飞花,一团流云……</a:t>
            </a:r>
          </a:p>
          <a:p>
            <a:pPr algn="l" fontAlgn="auto">
              <a:lnSpc>
                <a:spcPct val="150000"/>
              </a:lnSpc>
            </a:pPr>
            <a:r>
              <a:rPr sz="2800">
                <a:solidFill>
                  <a:schemeClr val="tx1"/>
                </a:solidFill>
                <a:uFillTx/>
                <a:latin typeface="微软雅黑" panose="020B0503020204020204" charset="-122"/>
                <a:ea typeface="微软雅黑" panose="020B0503020204020204" charset="-122"/>
                <a:cs typeface="微软雅黑" panose="020B0503020204020204" charset="-122"/>
                <a:sym typeface="+mn-ea"/>
              </a:rPr>
              <a:t>        </a:t>
            </a:r>
            <a:r>
              <a:rPr sz="2800" u="wavyHeavy">
                <a:solidFill>
                  <a:schemeClr val="tx1"/>
                </a:solidFill>
                <a:uFillTx/>
                <a:latin typeface="微软雅黑" panose="020B0503020204020204" charset="-122"/>
                <a:ea typeface="微软雅黑" panose="020B0503020204020204" charset="-122"/>
                <a:cs typeface="微软雅黑" panose="020B0503020204020204" charset="-122"/>
                <a:sym typeface="+mn-ea"/>
              </a:rPr>
              <a:t>我看得呆了,循了那挑灯的手望去,恍恍的灯影下,只见是一个穿猩红雪衫的姑娘。许是那衣衫太红,那灯光太朦胧了,我看不清姑娘的眉眼儿,只见她那笑盈盈的脸蛋儿,被身上那件红衫,手中的那盏红灯,映照成了一团艳艳的红云……</a:t>
            </a:r>
          </a:p>
          <a:p>
            <a:pPr algn="l" fontAlgn="auto">
              <a:lnSpc>
                <a:spcPct val="150000"/>
              </a:lnSpc>
            </a:pPr>
            <a:r>
              <a:rPr sz="2800">
                <a:solidFill>
                  <a:schemeClr val="tx1"/>
                </a:solidFill>
                <a:uFillTx/>
                <a:latin typeface="微软雅黑" panose="020B0503020204020204" charset="-122"/>
                <a:ea typeface="微软雅黑" panose="020B0503020204020204" charset="-122"/>
                <a:cs typeface="微软雅黑" panose="020B0503020204020204" charset="-122"/>
                <a:sym typeface="+mn-ea"/>
              </a:rPr>
              <a:t>       那红云,那灯影,久久地晃在我的眼前,直伴着我进入梦境。</a:t>
            </a:r>
          </a:p>
          <a:p>
            <a:pPr algn="l" fontAlgn="auto">
              <a:lnSpc>
                <a:spcPct val="150000"/>
              </a:lnSpc>
            </a:pPr>
            <a:r>
              <a:rPr sz="2800">
                <a:solidFill>
                  <a:schemeClr val="tx1"/>
                </a:solidFill>
                <a:uFillTx/>
                <a:latin typeface="微软雅黑" panose="020B0503020204020204" charset="-122"/>
                <a:ea typeface="微软雅黑" panose="020B0503020204020204" charset="-122"/>
                <a:cs typeface="微软雅黑" panose="020B0503020204020204" charset="-122"/>
                <a:sym typeface="+mn-ea"/>
              </a:rPr>
              <a:t>       午夜,我果然重温了少年时的梦——我见那闪闪烁烁的星星,都从天河里飞溅下来,变成了“灯雨”,洒落在汴京城……</a:t>
            </a:r>
          </a:p>
          <a:p>
            <a:pPr algn="r" fontAlgn="auto">
              <a:lnSpc>
                <a:spcPct val="150000"/>
              </a:lnSpc>
            </a:pPr>
            <a:r>
              <a:rPr sz="2800">
                <a:solidFill>
                  <a:schemeClr val="tx1"/>
                </a:solidFill>
                <a:uFillTx/>
                <a:latin typeface="微软雅黑" panose="020B0503020204020204" charset="-122"/>
                <a:ea typeface="微软雅黑" panose="020B0503020204020204" charset="-122"/>
                <a:cs typeface="微软雅黑" panose="020B0503020204020204" charset="-122"/>
                <a:sym typeface="+mn-ea"/>
              </a:rPr>
              <a:t>(本文有删改)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20115" y="1731010"/>
            <a:ext cx="10104120" cy="73723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文中画波浪线部分连用10个“一”,具有怎样的艺术效果?</a:t>
            </a:r>
          </a:p>
        </p:txBody>
      </p:sp>
      <p:cxnSp>
        <p:nvCxnSpPr>
          <p:cNvPr id="2" name="直接连接符 1"/>
          <p:cNvCxnSpPr/>
          <p:nvPr/>
        </p:nvCxnSpPr>
        <p:spPr>
          <a:xfrm flipV="1">
            <a:off x="786130" y="4881245"/>
            <a:ext cx="10266045" cy="26035"/>
          </a:xfrm>
          <a:prstGeom prst="line">
            <a:avLst/>
          </a:prstGeom>
        </p:spPr>
        <p:style>
          <a:lnRef idx="2">
            <a:schemeClr val="dk1"/>
          </a:lnRef>
          <a:fillRef idx="0">
            <a:schemeClr val="dk1"/>
          </a:fillRef>
          <a:effectRef idx="1">
            <a:schemeClr val="dk1"/>
          </a:effectRef>
          <a:fontRef idx="minor">
            <a:schemeClr val="tx1"/>
          </a:fontRef>
        </p:style>
      </p:cxnSp>
      <p:cxnSp>
        <p:nvCxnSpPr>
          <p:cNvPr id="5" name="直接连接符 4"/>
          <p:cNvCxnSpPr/>
          <p:nvPr/>
        </p:nvCxnSpPr>
        <p:spPr>
          <a:xfrm>
            <a:off x="800100" y="3884295"/>
            <a:ext cx="10224135" cy="2286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94995" y="635000"/>
            <a:ext cx="11389995" cy="5262245"/>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解析</a:t>
            </a:r>
            <a:r>
              <a:rPr lang="zh-CN" altLang="en-US" sz="2800" b="1">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本题考查考生分析作品表现手法的能力。在前文充分渲染繁华热闹的基础上,这两段内容就像一个特写镜头,对准长街拐角处的特定场景,使作品有开有合。同时,长街拐角处的“静”也和前文的“热闹”形成鲜明对比。描写一个不起眼的角落,用10个“一”字,突出了该画面的安静和独特。文本开头说孩提时的“梦”,这两段之后又写到“直伴着我进入梦境”“我果然重温了少年时的梦”,正是这个画面让首尾自然呼应,让现实和梦相交。这就使得整个作品有繁华喧闹,也有安静,有大场景,也有小画面,引人深思,耐人寻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89940" y="1410970"/>
            <a:ext cx="10188575" cy="2676525"/>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答案  </a:t>
            </a:r>
            <a:r>
              <a:rPr sz="2800">
                <a:latin typeface="微软雅黑" panose="020B0503020204020204" charset="-122"/>
                <a:ea typeface="微软雅黑" panose="020B0503020204020204" charset="-122"/>
                <a:cs typeface="微软雅黑" panose="020B0503020204020204" charset="-122"/>
              </a:rPr>
              <a:t>①连用10个“一”将“东京梦华”定格于一个特定的现实场景,使得作品有开有合。②前文渲染的是“闹”,此处连用“一”凸显的是“静”,形成强烈反差。③前文铺陈的是“繁”,此处聚焦于“一”,梦与现实交相呼应,让作品余韵十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26440" y="802640"/>
            <a:ext cx="10511790" cy="5262245"/>
          </a:xfrm>
          <a:prstGeom prst="rect">
            <a:avLst/>
          </a:prstGeom>
          <a:noFill/>
        </p:spPr>
        <p:txBody>
          <a:bodyPr wrap="square" rtlCol="0">
            <a:spAutoFit/>
          </a:bodyPr>
          <a:lstStyle/>
          <a:p>
            <a:pPr fontAlgn="auto">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rPr>
              <a:t>方法点拨</a:t>
            </a:r>
            <a:r>
              <a:rPr sz="2800" b="1">
                <a:latin typeface="微软雅黑" panose="020B0503020204020204" charset="-122"/>
                <a:ea typeface="微软雅黑" panose="020B0503020204020204" charset="-122"/>
                <a:cs typeface="微软雅黑" panose="020B0503020204020204" charset="-122"/>
              </a:rPr>
              <a:t>　　　</a:t>
            </a:r>
          </a:p>
          <a:p>
            <a:pPr algn="ctr" fontAlgn="auto">
              <a:lnSpc>
                <a:spcPct val="150000"/>
              </a:lnSpc>
            </a:pPr>
            <a:r>
              <a:rPr sz="2800" b="1">
                <a:latin typeface="微软雅黑" panose="020B0503020204020204" charset="-122"/>
                <a:ea typeface="微软雅黑" panose="020B0503020204020204" charset="-122"/>
                <a:cs typeface="微软雅黑" panose="020B0503020204020204" charset="-122"/>
              </a:rPr>
              <a:t>　分析表达技巧的答题要点</a:t>
            </a: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rPr>
              <a:t>1.明确表达技巧。</a:t>
            </a:r>
            <a:r>
              <a:rPr sz="2800">
                <a:latin typeface="微软雅黑" panose="020B0503020204020204" charset="-122"/>
                <a:ea typeface="微软雅黑" panose="020B0503020204020204" charset="-122"/>
                <a:cs typeface="微软雅黑" panose="020B0503020204020204" charset="-122"/>
              </a:rPr>
              <a:t>首先明确文章或语段使用的表达技巧,即使用了哪些表达方式、表现手法或修辞手法等。</a:t>
            </a: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rPr>
              <a:t>2.分析语句表现的内容。</a:t>
            </a:r>
            <a:r>
              <a:rPr sz="2800">
                <a:latin typeface="微软雅黑" panose="020B0503020204020204" charset="-122"/>
                <a:ea typeface="微软雅黑" panose="020B0503020204020204" charset="-122"/>
                <a:cs typeface="微软雅黑" panose="020B0503020204020204" charset="-122"/>
              </a:rPr>
              <a:t>结合具体内容,分析这些表达技巧在文中是怎么运用的。</a:t>
            </a: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rPr>
              <a:t>3.概括表达效果。</a:t>
            </a:r>
            <a:r>
              <a:rPr sz="2800">
                <a:latin typeface="微软雅黑" panose="020B0503020204020204" charset="-122"/>
                <a:ea typeface="微软雅黑" panose="020B0503020204020204" charset="-122"/>
                <a:cs typeface="微软雅黑" panose="020B0503020204020204" charset="-122"/>
              </a:rPr>
              <a:t>根据相关的知识积累,结合具体内容,概括这些表达技巧具有什么作用或表达效果。</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407670" y="2836545"/>
            <a:ext cx="5876290" cy="706755"/>
          </a:xfrm>
          <a:prstGeom prst="rect">
            <a:avLst/>
          </a:prstGeom>
          <a:noFill/>
        </p:spPr>
        <p:txBody>
          <a:bodyPr wrap="square" rtlCol="0">
            <a:spAutoFit/>
          </a:bodyPr>
          <a:lstStyle/>
          <a:p>
            <a:pPr algn="ctr"/>
            <a:r>
              <a:rPr lang="zh-CN" altLang="en-US" sz="4000">
                <a:solidFill>
                  <a:schemeClr val="bg1"/>
                </a:solidFill>
                <a:latin typeface="+mj-ea"/>
                <a:ea typeface="+mj-ea"/>
                <a:cs typeface="+mj-ea"/>
              </a:rPr>
              <a:t>考点帮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解题能力提升</a:t>
            </a:r>
          </a:p>
        </p:txBody>
      </p:sp>
      <p:sp>
        <p:nvSpPr>
          <p:cNvPr id="2" name="文本框 1"/>
          <p:cNvSpPr txBox="1"/>
          <p:nvPr/>
        </p:nvSpPr>
        <p:spPr>
          <a:xfrm>
            <a:off x="-407670" y="1623695"/>
            <a:ext cx="5876290" cy="460375"/>
          </a:xfrm>
          <a:prstGeom prst="rect">
            <a:avLst/>
          </a:prstGeom>
          <a:noFill/>
        </p:spPr>
        <p:txBody>
          <a:bodyPr wrap="square" rtlCol="0">
            <a:spAutoFit/>
          </a:bodyPr>
          <a:lstStyle/>
          <a:p>
            <a:pPr algn="ctr"/>
            <a:r>
              <a:rPr lang="zh-CN" altLang="en-US" sz="2400" dirty="0">
                <a:solidFill>
                  <a:srgbClr val="DA251C"/>
                </a:solidFill>
                <a:latin typeface="微软雅黑" panose="020B0503020204020204" charset="-122"/>
                <a:ea typeface="微软雅黑" panose="020B0503020204020204" charset="-122"/>
                <a:sym typeface="+mn-ea"/>
              </a:rPr>
              <a:t>第</a:t>
            </a:r>
            <a:r>
              <a:rPr lang="en-US" altLang="zh-CN" sz="2400" dirty="0">
                <a:solidFill>
                  <a:srgbClr val="DA251C"/>
                </a:solidFill>
                <a:latin typeface="微软雅黑" panose="020B0503020204020204" charset="-122"/>
                <a:ea typeface="微软雅黑" panose="020B0503020204020204" charset="-122"/>
                <a:sym typeface="+mn-ea"/>
              </a:rPr>
              <a:t>1</a:t>
            </a:r>
            <a:r>
              <a:rPr lang="zh-CN" altLang="en-US" sz="2400" dirty="0">
                <a:solidFill>
                  <a:srgbClr val="DA251C"/>
                </a:solidFill>
                <a:latin typeface="微软雅黑" panose="020B0503020204020204" charset="-122"/>
                <a:ea typeface="微软雅黑" panose="020B0503020204020204" charset="-122"/>
                <a:sym typeface="+mn-ea"/>
              </a:rPr>
              <a:t>讲   小说阅读</a:t>
            </a:r>
            <a:endParaRPr lang="zh-CN" altLang="en-US" sz="2400"/>
          </a:p>
        </p:txBody>
      </p:sp>
      <p:sp>
        <p:nvSpPr>
          <p:cNvPr id="3" name="文本框 2"/>
          <p:cNvSpPr txBox="1"/>
          <p:nvPr/>
        </p:nvSpPr>
        <p:spPr>
          <a:xfrm>
            <a:off x="6242685" y="1528445"/>
            <a:ext cx="5402580" cy="3322955"/>
          </a:xfrm>
          <a:prstGeom prst="rect">
            <a:avLst/>
          </a:prstGeom>
          <a:noFill/>
        </p:spPr>
        <p:txBody>
          <a:bodyPr wrap="square" rtlCol="0">
            <a:spAutoFit/>
          </a:bodyPr>
          <a:lstStyle/>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考点1　 分析鉴赏小说的形象</a:t>
            </a: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考点2　 分析鉴赏小说的情节</a:t>
            </a: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考点3　 分析鉴赏小说的环境</a:t>
            </a: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考点4　 分析鉴赏小说的语言</a:t>
            </a:r>
          </a:p>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5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探究小说中的其他问题</a:t>
            </a:r>
            <a:endParaRPr lang="zh-CN" alt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172835"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sz="3200" dirty="0">
                <a:solidFill>
                  <a:schemeClr val="bg1"/>
                </a:solidFill>
                <a:latin typeface="微软雅黑" panose="020B0503020204020204" charset="-122"/>
                <a:ea typeface="微软雅黑" panose="020B0503020204020204" charset="-122"/>
                <a:sym typeface="+mn-ea"/>
              </a:rPr>
              <a:t>考点6　探究散文中的其他问题</a:t>
            </a:r>
          </a:p>
        </p:txBody>
      </p:sp>
      <p:sp>
        <p:nvSpPr>
          <p:cNvPr id="2" name="文本框 1"/>
          <p:cNvSpPr txBox="1"/>
          <p:nvPr/>
        </p:nvSpPr>
        <p:spPr>
          <a:xfrm>
            <a:off x="324485" y="1233170"/>
            <a:ext cx="11614150" cy="3322955"/>
          </a:xfrm>
          <a:prstGeom prst="rect">
            <a:avLst/>
          </a:prstGeom>
          <a:noFill/>
        </p:spPr>
        <p:txBody>
          <a:bodyPr wrap="square" rtlCol="0">
            <a:spAutoFit/>
          </a:bodyPr>
          <a:lstStyle/>
          <a:p>
            <a:pPr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 </a:t>
            </a:r>
            <a:r>
              <a:rPr lang="zh-CN" sz="2800" b="1">
                <a:solidFill>
                  <a:schemeClr val="tx1"/>
                </a:solidFill>
                <a:latin typeface="微软雅黑" panose="020B0503020204020204" charset="-122"/>
                <a:ea typeface="微软雅黑" panose="020B0503020204020204" charset="-122"/>
                <a:cs typeface="微软雅黑" panose="020B0503020204020204" charset="-122"/>
              </a:rPr>
              <a:t>考向</a:t>
            </a:r>
            <a:r>
              <a:rPr lang="en-US" altLang="zh-CN" sz="2800" b="1">
                <a:solidFill>
                  <a:schemeClr val="tx1"/>
                </a:solidFill>
                <a:latin typeface="微软雅黑" panose="020B0503020204020204" charset="-122"/>
                <a:ea typeface="微软雅黑" panose="020B0503020204020204" charset="-122"/>
                <a:cs typeface="微软雅黑" panose="020B0503020204020204" charset="-122"/>
              </a:rPr>
              <a:t>1 </a:t>
            </a:r>
            <a:r>
              <a:rPr lang="en-US" altLang="zh-CN" sz="2800" b="1">
                <a:solidFill>
                  <a:srgbClr val="FF0000"/>
                </a:solidFill>
                <a:latin typeface="微软雅黑" panose="020B0503020204020204" charset="-122"/>
                <a:ea typeface="微软雅黑" panose="020B0503020204020204" charset="-122"/>
                <a:cs typeface="微软雅黑" panose="020B0503020204020204" charset="-122"/>
              </a:rPr>
              <a:t>  </a:t>
            </a:r>
            <a:r>
              <a:rPr lang="zh-CN" sz="2800" b="1">
                <a:latin typeface="微软雅黑" panose="020B0503020204020204" charset="-122"/>
                <a:ea typeface="微软雅黑" panose="020B0503020204020204" charset="-122"/>
                <a:cs typeface="微软雅黑" panose="020B0503020204020204" charset="-122"/>
              </a:rPr>
              <a:t>探究散文的标题</a:t>
            </a:r>
          </a:p>
          <a:p>
            <a:pPr fontAlgn="auto">
              <a:lnSpc>
                <a:spcPct val="150000"/>
              </a:lnSpc>
            </a:pPr>
            <a:endParaRPr lang="zh-CN" sz="2800" b="1">
              <a:latin typeface="微软雅黑" panose="020B0503020204020204" charset="-122"/>
              <a:ea typeface="微软雅黑" panose="020B0503020204020204" charset="-122"/>
              <a:cs typeface="微软雅黑" panose="020B0503020204020204" charset="-122"/>
            </a:endParaRPr>
          </a:p>
          <a:p>
            <a:pPr fontAlgn="auto">
              <a:lnSpc>
                <a:spcPct val="150000"/>
              </a:lnSpc>
            </a:pPr>
            <a:endParaRPr lang="zh-CN" sz="2800" b="1">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sz="2800" b="1">
                <a:latin typeface="微软雅黑" panose="020B0503020204020204" charset="-122"/>
                <a:ea typeface="微软雅黑" panose="020B0503020204020204" charset="-122"/>
                <a:cs typeface="微软雅黑" panose="020B0503020204020204" charset="-122"/>
              </a:rPr>
              <a:t>　   </a:t>
            </a:r>
            <a:r>
              <a:rPr lang="zh-CN" sz="2800">
                <a:latin typeface="微软雅黑" panose="020B0503020204020204" charset="-122"/>
                <a:ea typeface="微软雅黑" panose="020B0503020204020204" charset="-122"/>
                <a:cs typeface="微软雅黑" panose="020B0503020204020204" charset="-122"/>
              </a:rPr>
              <a:t> 高考对散文标题的探究,主要有:对标题的艺术手法及作用的分析;对标题内涵的理解;对标题意蕴的探究;对标题优劣的比较;等等。</a:t>
            </a:r>
            <a:r>
              <a:rPr lang="zh-CN" sz="2800" b="1">
                <a:latin typeface="微软雅黑" panose="020B0503020204020204" charset="-122"/>
                <a:ea typeface="微软雅黑" panose="020B0503020204020204" charset="-122"/>
                <a:cs typeface="微软雅黑" panose="020B0503020204020204" charset="-122"/>
              </a:rPr>
              <a:t>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00100" y="695325"/>
            <a:ext cx="10224135" cy="267652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10</a:t>
            </a:r>
            <a:r>
              <a:rPr sz="2800">
                <a:latin typeface="微软雅黑" panose="020B0503020204020204" charset="-122"/>
                <a:ea typeface="微软雅黑" panose="020B0503020204020204" charset="-122"/>
                <a:cs typeface="微软雅黑" panose="020B0503020204020204" charset="-122"/>
                <a:sym typeface="+mn-ea"/>
              </a:rPr>
              <a:t>[2020全国卷Ⅲ,9,6分]阅读下面的文字,完成题目。</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阅读文本见</a:t>
            </a:r>
            <a:r>
              <a:rPr lang="zh-CN" sz="2800">
                <a:latin typeface="微软雅黑" panose="020B0503020204020204" charset="-122"/>
                <a:ea typeface="微软雅黑" panose="020B0503020204020204" charset="-122"/>
                <a:cs typeface="微软雅黑" panose="020B0503020204020204" charset="-122"/>
                <a:sym typeface="+mn-ea"/>
              </a:rPr>
              <a:t>【考点帮】</a:t>
            </a:r>
            <a:r>
              <a:rPr sz="2800">
                <a:latin typeface="微软雅黑" panose="020B0503020204020204" charset="-122"/>
                <a:ea typeface="微软雅黑" panose="020B0503020204020204" charset="-122"/>
                <a:cs typeface="微软雅黑" panose="020B0503020204020204" charset="-122"/>
                <a:sym typeface="+mn-ea"/>
              </a:rPr>
              <a:t>【</a:t>
            </a:r>
            <a:r>
              <a:rPr lang="zh-CN" sz="2800">
                <a:latin typeface="微软雅黑" panose="020B0503020204020204" charset="-122"/>
                <a:ea typeface="微软雅黑" panose="020B0503020204020204" charset="-122"/>
                <a:cs typeface="微软雅黑" panose="020B0503020204020204" charset="-122"/>
                <a:sym typeface="+mn-ea"/>
              </a:rPr>
              <a:t>典例</a:t>
            </a:r>
            <a:r>
              <a:rPr lang="en-US" altLang="zh-CN" sz="2800">
                <a:latin typeface="微软雅黑" panose="020B0503020204020204" charset="-122"/>
                <a:ea typeface="微软雅黑" panose="020B0503020204020204" charset="-122"/>
                <a:cs typeface="微软雅黑" panose="020B0503020204020204" charset="-122"/>
                <a:sym typeface="+mn-ea"/>
              </a:rPr>
              <a:t>1</a:t>
            </a:r>
            <a:r>
              <a:rPr sz="2800">
                <a:latin typeface="微软雅黑" panose="020B0503020204020204" charset="-122"/>
                <a:ea typeface="微软雅黑" panose="020B0503020204020204" charset="-122"/>
                <a:cs typeface="微软雅黑" panose="020B0503020204020204" charset="-122"/>
                <a:sym typeface="+mn-ea"/>
              </a:rPr>
              <a:t>】</a:t>
            </a:r>
            <a:r>
              <a:rPr lang="zh-CN" sz="2800">
                <a:latin typeface="微软雅黑" panose="020B0503020204020204" charset="-122"/>
                <a:ea typeface="微软雅黑" panose="020B0503020204020204" charset="-122"/>
                <a:cs typeface="微软雅黑" panose="020B0503020204020204" charset="-122"/>
                <a:sym typeface="+mn-ea"/>
              </a:rPr>
              <a:t>文本</a:t>
            </a:r>
            <a:r>
              <a:rPr sz="2800">
                <a:latin typeface="微软雅黑" panose="020B0503020204020204" charset="-122"/>
                <a:ea typeface="微软雅黑" panose="020B0503020204020204" charset="-122"/>
                <a:cs typeface="微软雅黑" panose="020B0503020204020204" charset="-122"/>
                <a:sym typeface="+mn-ea"/>
              </a:rPr>
              <a:t> </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从文章谋篇布局的角度,分析题目“记忆里的光”是如何统摄全文的。</a:t>
            </a:r>
          </a:p>
        </p:txBody>
      </p:sp>
      <p:cxnSp>
        <p:nvCxnSpPr>
          <p:cNvPr id="2" name="直接连接符 1"/>
          <p:cNvCxnSpPr/>
          <p:nvPr/>
        </p:nvCxnSpPr>
        <p:spPr>
          <a:xfrm>
            <a:off x="786130" y="4907280"/>
            <a:ext cx="10093325" cy="0"/>
          </a:xfrm>
          <a:prstGeom prst="line">
            <a:avLst/>
          </a:prstGeom>
        </p:spPr>
        <p:style>
          <a:lnRef idx="2">
            <a:schemeClr val="dk1"/>
          </a:lnRef>
          <a:fillRef idx="0">
            <a:schemeClr val="dk1"/>
          </a:fillRef>
          <a:effectRef idx="1">
            <a:schemeClr val="dk1"/>
          </a:effectRef>
          <a:fontRef idx="minor">
            <a:schemeClr val="tx1"/>
          </a:fontRef>
        </p:style>
      </p:cxnSp>
      <p:cxnSp>
        <p:nvCxnSpPr>
          <p:cNvPr id="5" name="直接连接符 4"/>
          <p:cNvCxnSpPr/>
          <p:nvPr/>
        </p:nvCxnSpPr>
        <p:spPr>
          <a:xfrm>
            <a:off x="841375" y="4091940"/>
            <a:ext cx="9996805" cy="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94995" y="635000"/>
            <a:ext cx="11389995" cy="4615815"/>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解析</a:t>
            </a:r>
            <a:r>
              <a:rPr lang="zh-CN" altLang="en-US" sz="2800" b="1">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这一题要求分析文章标题的统摄作用,考生就要从文章谋篇布局上去思考,思考题目是不是文章的线索。考生首先需要理解标题的含义,然后分析标题与文章行文的安排、文章主旨的表达之间的关系。“记忆里的光”对应的是作者小时候看火车时,火车头上“挂着一个光芒闪烁的图标:一把镰刀和一个大锤头”;后文围绕着“镰刀锤头”,按时间顺序又讲述了作者青年和中年时期的经历,抒发了对“镰刀锤头”的特殊情感。由此可知,“镰刀锤头”是本文的核心意象,统摄了全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62000" y="1936115"/>
            <a:ext cx="10216515" cy="3322955"/>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答案  </a:t>
            </a:r>
            <a:r>
              <a:rPr sz="2800">
                <a:latin typeface="微软雅黑" panose="020B0503020204020204" charset="-122"/>
                <a:ea typeface="微软雅黑" panose="020B0503020204020204" charset="-122"/>
                <a:cs typeface="微软雅黑" panose="020B0503020204020204" charset="-122"/>
              </a:rPr>
              <a:t>①“记忆里的光”,指火车头上“光芒闪烁的图标”,即镰刀锤头,是本文的核心意象;②围绕这一核心意象,按照时间顺序,安排了“我”少年、青年、中年的人生片段,每一片段都同“镰刀锤头”相关;③最后,以“全科人”的身份表达出“我”对“镰刀锤头”的深厚感情,呼应题目,升华主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26440" y="802640"/>
            <a:ext cx="10511790" cy="5908040"/>
          </a:xfrm>
          <a:prstGeom prst="rect">
            <a:avLst/>
          </a:prstGeom>
          <a:noFill/>
        </p:spPr>
        <p:txBody>
          <a:bodyPr wrap="square" rtlCol="0">
            <a:spAutoFit/>
          </a:bodyPr>
          <a:lstStyle/>
          <a:p>
            <a:pPr fontAlgn="auto">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rPr>
              <a:t>方法点拨</a:t>
            </a:r>
            <a:r>
              <a:rPr sz="2800" b="1">
                <a:latin typeface="微软雅黑" panose="020B0503020204020204" charset="-122"/>
                <a:ea typeface="微软雅黑" panose="020B0503020204020204" charset="-122"/>
                <a:cs typeface="微软雅黑" panose="020B0503020204020204" charset="-122"/>
              </a:rPr>
              <a:t>　　　</a:t>
            </a:r>
          </a:p>
          <a:p>
            <a:pPr algn="ctr" fontAlgn="auto">
              <a:lnSpc>
                <a:spcPct val="150000"/>
              </a:lnSpc>
            </a:pPr>
            <a:r>
              <a:rPr sz="2800" b="1">
                <a:latin typeface="微软雅黑" panose="020B0503020204020204" charset="-122"/>
                <a:ea typeface="微软雅黑" panose="020B0503020204020204" charset="-122"/>
                <a:cs typeface="微软雅黑" panose="020B0503020204020204" charset="-122"/>
              </a:rPr>
              <a:t>　　探究散文标题的注意要点</a:t>
            </a: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rPr>
              <a:t>1.理解标题的本义。</a:t>
            </a:r>
            <a:r>
              <a:rPr sz="2800">
                <a:latin typeface="微软雅黑" panose="020B0503020204020204" charset="-122"/>
                <a:ea typeface="微软雅黑" panose="020B0503020204020204" charset="-122"/>
                <a:cs typeface="微软雅黑" panose="020B0503020204020204" charset="-122"/>
              </a:rPr>
              <a:t>要通过理解标题的关键字词,联系文章内容,理解标题的意思。</a:t>
            </a: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rPr>
              <a:t>2.分析标题的修辞。</a:t>
            </a:r>
            <a:r>
              <a:rPr sz="2800">
                <a:latin typeface="微软雅黑" panose="020B0503020204020204" charset="-122"/>
                <a:ea typeface="微软雅黑" panose="020B0503020204020204" charset="-122"/>
                <a:cs typeface="微软雅黑" panose="020B0503020204020204" charset="-122"/>
              </a:rPr>
              <a:t>联系文章的内容及作者的情感,分析标题使用的修辞手法,是否具有比喻义或象征义。标题的比喻义或象征义通常是文章要揭示的中心。</a:t>
            </a: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rPr>
              <a:t>3.概括思想内容。</a:t>
            </a:r>
            <a:r>
              <a:rPr sz="2800">
                <a:latin typeface="微软雅黑" panose="020B0503020204020204" charset="-122"/>
                <a:ea typeface="微软雅黑" panose="020B0503020204020204" charset="-122"/>
                <a:cs typeface="微软雅黑" panose="020B0503020204020204" charset="-122"/>
              </a:rPr>
              <a:t>通过分析写作背景,联系作者的情感及写作意图,分析标题揭示的思想内容。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76020" y="1561465"/>
            <a:ext cx="9399270" cy="2030095"/>
          </a:xfrm>
          <a:prstGeom prst="rect">
            <a:avLst/>
          </a:prstGeom>
          <a:noFill/>
        </p:spPr>
        <p:txBody>
          <a:bodyPr wrap="square" rtlCol="0">
            <a:spAutoFit/>
          </a:bodyPr>
          <a:lstStyle/>
          <a:p>
            <a:pPr algn="l"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4.多角度分析效果。</a:t>
            </a:r>
            <a:r>
              <a:rPr sz="2800">
                <a:latin typeface="微软雅黑" panose="020B0503020204020204" charset="-122"/>
                <a:ea typeface="微软雅黑" panose="020B0503020204020204" charset="-122"/>
                <a:cs typeface="微软雅黑" panose="020B0503020204020204" charset="-122"/>
                <a:sym typeface="+mn-ea"/>
              </a:rPr>
              <a:t>题目有时要求对标题设置的原因、优劣等进行分析,考生要从多个角度进行分析并阐释理由,如主题、情感、线索、悬念、双关及语言的简明、形象、生动等。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41375" y="723265"/>
            <a:ext cx="10224135" cy="3322955"/>
          </a:xfrm>
          <a:prstGeom prst="rect">
            <a:avLst/>
          </a:prstGeom>
          <a:noFill/>
        </p:spPr>
        <p:txBody>
          <a:bodyPr wrap="square" rtlCol="0">
            <a:spAutoFit/>
          </a:bodyPr>
          <a:lstStyle/>
          <a:p>
            <a:pPr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考向</a:t>
            </a:r>
            <a:r>
              <a:rPr lang="en-US" altLang="zh-CN" sz="2800" b="1">
                <a:latin typeface="微软雅黑" panose="020B0503020204020204" charset="-122"/>
                <a:ea typeface="微软雅黑" panose="020B0503020204020204" charset="-122"/>
                <a:cs typeface="微软雅黑" panose="020B0503020204020204" charset="-122"/>
                <a:sym typeface="+mn-ea"/>
              </a:rPr>
              <a:t>2 </a:t>
            </a:r>
            <a:r>
              <a:rPr lang="en-US" altLang="zh-CN" sz="2800" b="1">
                <a:solidFill>
                  <a:srgbClr val="FF0000"/>
                </a:solidFill>
                <a:latin typeface="微软雅黑" panose="020B0503020204020204" charset="-122"/>
                <a:ea typeface="微软雅黑" panose="020B0503020204020204" charset="-122"/>
                <a:cs typeface="微软雅黑" panose="020B0503020204020204" charset="-122"/>
                <a:sym typeface="+mn-ea"/>
              </a:rPr>
              <a:t>  </a:t>
            </a:r>
            <a:r>
              <a:rPr lang="zh-CN" sz="2800" b="1">
                <a:latin typeface="微软雅黑" panose="020B0503020204020204" charset="-122"/>
                <a:ea typeface="微软雅黑" panose="020B0503020204020204" charset="-122"/>
                <a:cs typeface="微软雅黑" panose="020B0503020204020204" charset="-122"/>
                <a:sym typeface="+mn-ea"/>
              </a:rPr>
              <a:t>探究散文的意蕴</a:t>
            </a:r>
          </a:p>
          <a:p>
            <a:pPr fontAlgn="auto">
              <a:lnSpc>
                <a:spcPct val="150000"/>
              </a:lnSpc>
            </a:pPr>
            <a:endParaRPr lang="zh-CN" sz="2800" b="1">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典例11</a:t>
            </a:r>
            <a:r>
              <a:rPr lang="zh-CN" sz="2800">
                <a:latin typeface="微软雅黑" panose="020B0503020204020204" charset="-122"/>
                <a:ea typeface="微软雅黑" panose="020B0503020204020204" charset="-122"/>
                <a:cs typeface="微软雅黑" panose="020B0503020204020204" charset="-122"/>
                <a:sym typeface="+mn-ea"/>
              </a:rPr>
              <a:t>[2018浙江,13,6分]阅读下面的文字,完成题目。</a:t>
            </a:r>
          </a:p>
          <a:p>
            <a:pPr algn="ct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阅读文本见【考点帮】【典例</a:t>
            </a:r>
            <a:r>
              <a:rPr lang="en-US" altLang="zh-CN" sz="2800">
                <a:latin typeface="微软雅黑" panose="020B0503020204020204" charset="-122"/>
                <a:ea typeface="微软雅黑" panose="020B0503020204020204" charset="-122"/>
                <a:cs typeface="微软雅黑" panose="020B0503020204020204" charset="-122"/>
                <a:sym typeface="+mn-ea"/>
              </a:rPr>
              <a:t>9</a:t>
            </a:r>
            <a:r>
              <a:rPr lang="zh-CN" sz="2800">
                <a:latin typeface="微软雅黑" panose="020B0503020204020204" charset="-122"/>
                <a:ea typeface="微软雅黑" panose="020B0503020204020204" charset="-122"/>
                <a:cs typeface="微软雅黑" panose="020B0503020204020204" charset="-122"/>
                <a:sym typeface="+mn-ea"/>
              </a:rPr>
              <a:t>】 文本</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根据全文,分析作者“感到如此新奇和庆幸”的深层意蕴。</a:t>
            </a:r>
          </a:p>
        </p:txBody>
      </p:sp>
      <p:cxnSp>
        <p:nvCxnSpPr>
          <p:cNvPr id="2" name="直接连接符 1"/>
          <p:cNvCxnSpPr/>
          <p:nvPr/>
        </p:nvCxnSpPr>
        <p:spPr>
          <a:xfrm flipV="1">
            <a:off x="841375" y="4741545"/>
            <a:ext cx="10024745" cy="5080"/>
          </a:xfrm>
          <a:prstGeom prst="line">
            <a:avLst/>
          </a:prstGeom>
        </p:spPr>
        <p:style>
          <a:lnRef idx="2">
            <a:schemeClr val="dk1"/>
          </a:lnRef>
          <a:fillRef idx="0">
            <a:schemeClr val="dk1"/>
          </a:fillRef>
          <a:effectRef idx="1">
            <a:schemeClr val="dk1"/>
          </a:effectRef>
          <a:fontRef idx="minor">
            <a:schemeClr val="tx1"/>
          </a:fontRef>
        </p:style>
      </p:cxnSp>
      <p:cxnSp>
        <p:nvCxnSpPr>
          <p:cNvPr id="5" name="直接连接符 4"/>
          <p:cNvCxnSpPr/>
          <p:nvPr/>
        </p:nvCxnSpPr>
        <p:spPr>
          <a:xfrm>
            <a:off x="882650" y="5447030"/>
            <a:ext cx="9996805" cy="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94995" y="635000"/>
            <a:ext cx="11238230" cy="5262245"/>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解析</a:t>
            </a:r>
            <a:r>
              <a:rPr lang="zh-CN" altLang="en-US" sz="2800" b="1">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本题考查考生从不同角度和层面发掘作品的意蕴的能力。根据全文分析作者的思想情感,分析文本的深层意蕴,其实就是对作品主旨的分析。此题要抓住两个关键词“新奇”和“庆幸”,思考令作者感到“新奇”和“庆幸”的分别是什么,作者为什么会有如此情感。通读全文可知,作者新奇的是“那街”“那人”“那灯”,即城市发展新气象;作者庆幸的是自己生在好时代,看到了这一切,实现了少时的愿望。看到繁华热闹的汴京游人众多,人民生活富裕,精神焕发,作者为之感叹,感到“新奇”和“庆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62000" y="1936115"/>
            <a:ext cx="10216515" cy="2030095"/>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答案 </a:t>
            </a:r>
            <a:r>
              <a:rPr sz="2800">
                <a:latin typeface="微软雅黑" panose="020B0503020204020204" charset="-122"/>
                <a:ea typeface="微软雅黑" panose="020B0503020204020204" charset="-122"/>
                <a:cs typeface="微软雅黑" panose="020B0503020204020204" charset="-122"/>
              </a:rPr>
              <a:t>①庆幸遇上了改革开放的好时代,对城市发展新气象感到新奇。②有感于游人众多,人民生活富裕,精神焕发。③现代科技让汴京灯节重现历史繁华,实现了“我”的“星河梦”。</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80365" y="208915"/>
            <a:ext cx="11424920" cy="6554470"/>
          </a:xfrm>
          <a:prstGeom prst="rect">
            <a:avLst/>
          </a:prstGeom>
          <a:noFill/>
        </p:spPr>
        <p:txBody>
          <a:bodyPr wrap="square" rtlCol="0">
            <a:spAutoFit/>
          </a:bodyPr>
          <a:lstStyle/>
          <a:p>
            <a:pPr fontAlgn="auto">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rPr>
              <a:t>方法点拨</a:t>
            </a:r>
            <a:r>
              <a:rPr sz="2800" b="1">
                <a:latin typeface="微软雅黑" panose="020B0503020204020204" charset="-122"/>
                <a:ea typeface="微软雅黑" panose="020B0503020204020204" charset="-122"/>
                <a:cs typeface="微软雅黑" panose="020B0503020204020204" charset="-122"/>
              </a:rPr>
              <a:t>　　　</a:t>
            </a:r>
          </a:p>
          <a:p>
            <a:pPr algn="ctr" fontAlgn="auto">
              <a:lnSpc>
                <a:spcPct val="150000"/>
              </a:lnSpc>
            </a:pPr>
            <a:r>
              <a:rPr sz="2800" b="1">
                <a:latin typeface="微软雅黑" panose="020B0503020204020204" charset="-122"/>
                <a:ea typeface="微软雅黑" panose="020B0503020204020204" charset="-122"/>
                <a:cs typeface="微软雅黑" panose="020B0503020204020204" charset="-122"/>
              </a:rPr>
              <a:t>　多角度、多层面挖掘作品的意蕴</a:t>
            </a: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rPr>
              <a:t>1.注意多角度和多层面挖掘。</a:t>
            </a:r>
            <a:r>
              <a:rPr sz="2800">
                <a:latin typeface="微软雅黑" panose="020B0503020204020204" charset="-122"/>
                <a:ea typeface="微软雅黑" panose="020B0503020204020204" charset="-122"/>
                <a:cs typeface="微软雅黑" panose="020B0503020204020204" charset="-122"/>
              </a:rPr>
              <a:t>所谓“角度”,指关于散文的材料安排、行文结构、情感表达等,主要包括正面的角度、反面的角度、当事人的角度、旁观者的角度等。所谓“层面”,指关于文章的时代背景、细节描写、语言表达等,主要包括表层、深层、实用层面、情感层面、道德层面、民族心理层面、美学层面等。</a:t>
            </a: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rPr>
              <a:t>2.由表及里、由浅入深。</a:t>
            </a:r>
            <a:r>
              <a:rPr sz="2800">
                <a:latin typeface="微软雅黑" panose="020B0503020204020204" charset="-122"/>
                <a:ea typeface="微软雅黑" panose="020B0503020204020204" charset="-122"/>
                <a:cs typeface="微软雅黑" panose="020B0503020204020204" charset="-122"/>
              </a:rPr>
              <a:t>由感性认识到理性认识,由物及人,由个人到集体,联系其背后的民族心理和人文精神的内涵。</a:t>
            </a: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rPr>
              <a:t>3.紧扣文本。</a:t>
            </a:r>
            <a:r>
              <a:rPr sz="2800">
                <a:latin typeface="微软雅黑" panose="020B0503020204020204" charset="-122"/>
                <a:ea typeface="微软雅黑" panose="020B0503020204020204" charset="-122"/>
                <a:cs typeface="微软雅黑" panose="020B0503020204020204" charset="-122"/>
              </a:rPr>
              <a:t>挖掘作品的意蕴时必须源于文本,在文本中找依据。</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828030" cy="69326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sz="3200" dirty="0">
                <a:solidFill>
                  <a:schemeClr val="bg1"/>
                </a:solidFill>
                <a:latin typeface="微软雅黑" panose="020B0503020204020204" charset="-122"/>
                <a:ea typeface="微软雅黑" panose="020B0503020204020204" charset="-122"/>
                <a:sym typeface="+mn-ea"/>
              </a:rPr>
              <a:t>考点1　分析鉴赏小说的形象</a:t>
            </a:r>
          </a:p>
        </p:txBody>
      </p:sp>
      <p:sp>
        <p:nvSpPr>
          <p:cNvPr id="2" name="文本框 1"/>
          <p:cNvSpPr txBox="1"/>
          <p:nvPr/>
        </p:nvSpPr>
        <p:spPr>
          <a:xfrm>
            <a:off x="495935" y="1160780"/>
            <a:ext cx="11185525" cy="526224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考向</a:t>
            </a:r>
            <a:r>
              <a:rPr lang="en-US" altLang="zh-CN" sz="2800" b="1">
                <a:latin typeface="微软雅黑" panose="020B0503020204020204" charset="-122"/>
                <a:ea typeface="微软雅黑" panose="020B0503020204020204" charset="-122"/>
                <a:cs typeface="微软雅黑" panose="020B0503020204020204" charset="-122"/>
              </a:rPr>
              <a:t>1    分析概括人物形象</a:t>
            </a:r>
          </a:p>
          <a:p>
            <a:pPr fontAlgn="auto">
              <a:lnSpc>
                <a:spcPct val="150000"/>
              </a:lnSpc>
            </a:pPr>
            <a:endParaRPr lang="en-US" altLang="zh-CN" sz="2800" b="1">
              <a:latin typeface="微软雅黑" panose="020B0503020204020204" charset="-122"/>
              <a:ea typeface="微软雅黑" panose="020B0503020204020204" charset="-122"/>
              <a:cs typeface="微软雅黑" panose="020B0503020204020204" charset="-122"/>
            </a:endParaRPr>
          </a:p>
          <a:p>
            <a:pPr fontAlgn="auto">
              <a:lnSpc>
                <a:spcPct val="150000"/>
              </a:lnSpc>
            </a:pPr>
            <a:r>
              <a:rPr lang="en-US" altLang="zh-CN" sz="2800" b="1">
                <a:latin typeface="微软雅黑" panose="020B0503020204020204" charset="-122"/>
                <a:ea typeface="微软雅黑" panose="020B0503020204020204" charset="-122"/>
                <a:cs typeface="微软雅黑" panose="020B0503020204020204" charset="-122"/>
              </a:rPr>
              <a:t>命题角度1　分析概括人物形象特点</a:t>
            </a:r>
          </a:p>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小说的核心任务就是通过刻画人物来揭示社会生活的某些本质,从而表现作品的主题。人物形象的特点,指刻画的人物具有独特的鲜明的个性,也就是在人物身上所体现出来的性格、品质、行为、习惯等特征。</a:t>
            </a:r>
          </a:p>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分析概括人物形象特点,是小说阅读中的常考题型,常见的命题形式有:①指定语段,概括分析人物的性格特点;②整体概括和分析人物形象。</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文本框 2"/>
          <p:cNvSpPr txBox="1"/>
          <p:nvPr/>
        </p:nvSpPr>
        <p:spPr>
          <a:xfrm>
            <a:off x="786765" y="303530"/>
            <a:ext cx="10250805" cy="5908040"/>
          </a:xfrm>
          <a:prstGeom prst="rect">
            <a:avLst/>
          </a:prstGeom>
          <a:noFill/>
        </p:spPr>
        <p:txBody>
          <a:bodyPr wrap="square" rtlCol="0">
            <a:spAutoFit/>
          </a:bodyPr>
          <a:lstStyle/>
          <a:p>
            <a:pPr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考向</a:t>
            </a:r>
            <a:r>
              <a:rPr lang="en-US" altLang="zh-CN" sz="2800" b="1">
                <a:latin typeface="微软雅黑" panose="020B0503020204020204" charset="-122"/>
                <a:ea typeface="微软雅黑" panose="020B0503020204020204" charset="-122"/>
                <a:cs typeface="微软雅黑" panose="020B0503020204020204" charset="-122"/>
                <a:sym typeface="+mn-ea"/>
              </a:rPr>
              <a:t>3 </a:t>
            </a:r>
            <a:r>
              <a:rPr lang="en-US" altLang="zh-CN" sz="2800" b="1">
                <a:solidFill>
                  <a:srgbClr val="FF0000"/>
                </a:solidFill>
                <a:latin typeface="微软雅黑" panose="020B0503020204020204" charset="-122"/>
                <a:ea typeface="微软雅黑" panose="020B0503020204020204" charset="-122"/>
                <a:cs typeface="微软雅黑" panose="020B0503020204020204" charset="-122"/>
                <a:sym typeface="+mn-ea"/>
              </a:rPr>
              <a:t>  </a:t>
            </a:r>
            <a:r>
              <a:rPr lang="zh-CN" sz="2800" b="1">
                <a:latin typeface="微软雅黑" panose="020B0503020204020204" charset="-122"/>
                <a:ea typeface="微软雅黑" panose="020B0503020204020204" charset="-122"/>
                <a:cs typeface="微软雅黑" panose="020B0503020204020204" charset="-122"/>
                <a:sym typeface="+mn-ea"/>
              </a:rPr>
              <a:t>个性化探究</a:t>
            </a:r>
          </a:p>
          <a:p>
            <a:pPr fontAlgn="auto">
              <a:lnSpc>
                <a:spcPct val="150000"/>
              </a:lnSpc>
            </a:pPr>
            <a:endParaRPr lang="zh-CN" sz="2800" b="1">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典例12</a:t>
            </a:r>
            <a:r>
              <a:rPr lang="zh-CN" sz="2800">
                <a:latin typeface="微软雅黑" panose="020B0503020204020204" charset="-122"/>
                <a:ea typeface="微软雅黑" panose="020B0503020204020204" charset="-122"/>
                <a:cs typeface="微软雅黑" panose="020B0503020204020204" charset="-122"/>
                <a:sym typeface="+mn-ea"/>
              </a:rPr>
              <a:t>[2020天津,20,5分]阅读下面的文字,完成题目。</a:t>
            </a:r>
          </a:p>
          <a:p>
            <a:pPr algn="ct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阅读文本见【考点帮】【典例</a:t>
            </a:r>
            <a:r>
              <a:rPr lang="en-US" altLang="zh-CN" sz="2800">
                <a:latin typeface="微软雅黑" panose="020B0503020204020204" charset="-122"/>
                <a:ea typeface="微软雅黑" panose="020B0503020204020204" charset="-122"/>
                <a:cs typeface="微软雅黑" panose="020B0503020204020204" charset="-122"/>
                <a:sym typeface="+mn-ea"/>
              </a:rPr>
              <a:t>2</a:t>
            </a:r>
            <a:r>
              <a:rPr lang="zh-CN" sz="2800">
                <a:latin typeface="微软雅黑" panose="020B0503020204020204" charset="-122"/>
                <a:ea typeface="微软雅黑" panose="020B0503020204020204" charset="-122"/>
                <a:cs typeface="微软雅黑" panose="020B0503020204020204" charset="-122"/>
                <a:sym typeface="+mn-ea"/>
              </a:rPr>
              <a:t>】文本 </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请参照《线条之美》的审美角度点评下面这首描写劳动者的小诗。</a:t>
            </a:r>
          </a:p>
          <a:p>
            <a:pPr algn="ctr"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脊　　梁</a:t>
            </a:r>
            <a:endParaRPr lang="zh-CN" sz="2800">
              <a:latin typeface="微软雅黑" panose="020B0503020204020204" charset="-122"/>
              <a:ea typeface="微软雅黑" panose="020B0503020204020204" charset="-122"/>
              <a:cs typeface="微软雅黑" panose="020B0503020204020204" charset="-122"/>
              <a:sym typeface="+mn-ea"/>
            </a:endParaRPr>
          </a:p>
          <a:p>
            <a:pPr algn="ct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罗长城</a:t>
            </a:r>
          </a:p>
          <a:p>
            <a:pPr algn="ct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一条力的弧线,</a:t>
            </a:r>
          </a:p>
          <a:p>
            <a:pPr algn="ct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一道破土的犁圈,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20115" y="1731010"/>
            <a:ext cx="10104120" cy="2030095"/>
          </a:xfrm>
          <a:prstGeom prst="rect">
            <a:avLst/>
          </a:prstGeom>
          <a:noFill/>
        </p:spPr>
        <p:txBody>
          <a:bodyPr wrap="square" rtlCol="0">
            <a:spAutoFit/>
          </a:bodyPr>
          <a:lstStyle/>
          <a:p>
            <a:pPr algn="ct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　一条飞来的彩虹,</a:t>
            </a:r>
          </a:p>
          <a:p>
            <a:pPr algn="ct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    一架厚的青峦。</a:t>
            </a: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p:txBody>
      </p:sp>
      <p:cxnSp>
        <p:nvCxnSpPr>
          <p:cNvPr id="2" name="直接连接符 1"/>
          <p:cNvCxnSpPr/>
          <p:nvPr/>
        </p:nvCxnSpPr>
        <p:spPr>
          <a:xfrm flipV="1">
            <a:off x="786130" y="4881245"/>
            <a:ext cx="10266045" cy="26035"/>
          </a:xfrm>
          <a:prstGeom prst="line">
            <a:avLst/>
          </a:prstGeom>
        </p:spPr>
        <p:style>
          <a:lnRef idx="2">
            <a:schemeClr val="dk1"/>
          </a:lnRef>
          <a:fillRef idx="0">
            <a:schemeClr val="dk1"/>
          </a:fillRef>
          <a:effectRef idx="1">
            <a:schemeClr val="dk1"/>
          </a:effectRef>
          <a:fontRef idx="minor">
            <a:schemeClr val="tx1"/>
          </a:fontRef>
        </p:style>
      </p:cxnSp>
      <p:cxnSp>
        <p:nvCxnSpPr>
          <p:cNvPr id="5" name="直接连接符 4"/>
          <p:cNvCxnSpPr/>
          <p:nvPr/>
        </p:nvCxnSpPr>
        <p:spPr>
          <a:xfrm>
            <a:off x="800100" y="3884295"/>
            <a:ext cx="10224135" cy="2286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94995" y="635000"/>
            <a:ext cx="11238230" cy="4615815"/>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解析</a:t>
            </a:r>
            <a:r>
              <a:rPr lang="zh-CN" altLang="en-US" sz="2800" b="1">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本题考查考生对作品进行个性化阅读和有创意的解读的能力。题目要求参照文本《线条之美》的审美角度点评现代诗歌,这更像一道语用题,但是考生要结合文本内容准确理解题干中的“情境”。解答此题,首先要从《线条之美》的文本中选取合适的审美角度。根据文章内容可知,对于诗歌来说,从线条蕴藏艺术力量和线条承载主观精神两个角度分析较为合适。在赏析时注意分析诗歌中对线条的使用,并且要分析出其审美效果。具体可从语言和主题角度赏析。</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62000" y="1936115"/>
            <a:ext cx="10216515" cy="2676525"/>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答案 </a:t>
            </a:r>
            <a:r>
              <a:rPr sz="2800">
                <a:latin typeface="微软雅黑" panose="020B0503020204020204" charset="-122"/>
                <a:ea typeface="微软雅黑" panose="020B0503020204020204" charset="-122"/>
                <a:cs typeface="微软雅黑" panose="020B0503020204020204" charset="-122"/>
              </a:rPr>
              <a:t>①全诗共四句话,每句都融入了线条艺术,将四个瞬间定格,给读者创造了四幅美好的画面;②诗歌运用想象,将脊梁与四个关于线条的描写相关联,赞美了多年与自然奋战的劳动者的内在的力和美。</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36930" y="651510"/>
            <a:ext cx="10553700" cy="5908040"/>
          </a:xfrm>
          <a:prstGeom prst="rect">
            <a:avLst/>
          </a:prstGeom>
          <a:noFill/>
        </p:spPr>
        <p:txBody>
          <a:bodyPr wrap="square" rtlCol="0">
            <a:spAutoFit/>
          </a:bodyPr>
          <a:lstStyle/>
          <a:p>
            <a:pPr fontAlgn="auto">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rPr>
              <a:t>方法点拨</a:t>
            </a:r>
            <a:r>
              <a:rPr sz="2800" b="1">
                <a:latin typeface="微软雅黑" panose="020B0503020204020204" charset="-122"/>
                <a:ea typeface="微软雅黑" panose="020B0503020204020204" charset="-122"/>
                <a:cs typeface="微软雅黑" panose="020B0503020204020204" charset="-122"/>
              </a:rPr>
              <a:t>　　　</a:t>
            </a:r>
          </a:p>
          <a:p>
            <a:pPr algn="ctr" fontAlgn="auto">
              <a:lnSpc>
                <a:spcPct val="150000"/>
              </a:lnSpc>
            </a:pPr>
            <a:r>
              <a:rPr sz="2800" b="1">
                <a:latin typeface="微软雅黑" panose="020B0503020204020204" charset="-122"/>
                <a:ea typeface="微软雅黑" panose="020B0503020204020204" charset="-122"/>
                <a:cs typeface="微软雅黑" panose="020B0503020204020204" charset="-122"/>
              </a:rPr>
              <a:t>　　对作品进行个性化探究的注意要点</a:t>
            </a: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rPr>
              <a:t>1.尊重文本,读懂文本。</a:t>
            </a:r>
            <a:r>
              <a:rPr sz="2800">
                <a:latin typeface="微软雅黑" panose="020B0503020204020204" charset="-122"/>
                <a:ea typeface="微软雅黑" panose="020B0503020204020204" charset="-122"/>
                <a:cs typeface="微软雅黑" panose="020B0503020204020204" charset="-122"/>
              </a:rPr>
              <a:t>在解读文本时,不能断章取义,要深刻理解文本,以文本的整体倾向为探究的出发点与落脚点。</a:t>
            </a: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rPr>
              <a:t>2.立足自我,深入慎出。</a:t>
            </a:r>
            <a:r>
              <a:rPr sz="2800">
                <a:latin typeface="微软雅黑" panose="020B0503020204020204" charset="-122"/>
                <a:ea typeface="微软雅黑" panose="020B0503020204020204" charset="-122"/>
                <a:cs typeface="微软雅黑" panose="020B0503020204020204" charset="-122"/>
              </a:rPr>
              <a:t>考生要有自己的观点和评判标准,既要入乎文内,准确地理解并把握文本内容和主旨,又要出乎文外,进行客观评价和分析。</a:t>
            </a: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rPr>
              <a:t>3.规范答题,用语简明。</a:t>
            </a:r>
            <a:r>
              <a:rPr sz="2800">
                <a:latin typeface="微软雅黑" panose="020B0503020204020204" charset="-122"/>
                <a:ea typeface="微软雅黑" panose="020B0503020204020204" charset="-122"/>
                <a:cs typeface="微软雅黑" panose="020B0503020204020204" charset="-122"/>
              </a:rPr>
              <a:t>考生作答此类试题时,应遵循“表明观点—分点列出依据并进行合理分析(—总结观点)”的思路。其中“分点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65785" y="760095"/>
            <a:ext cx="11156950" cy="2676525"/>
          </a:xfrm>
          <a:prstGeom prst="rect">
            <a:avLst/>
          </a:prstGeom>
          <a:noFill/>
        </p:spPr>
        <p:txBody>
          <a:bodyPr wrap="square" rtlCol="0">
            <a:spAutoFit/>
          </a:bodyPr>
          <a:lstStyle/>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列出依据并进行合理分析”,应将探究类试题的要求、文本主旨及意图、个人的多元化解读等连缀起来(可用“首先”“其次”“最后”等标明脉络)。还要注意,无论是引述性文字还是议论性文字,都应力求精练畅达,简洁明了,切中要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08075" y="2767965"/>
            <a:ext cx="7302500" cy="1322070"/>
          </a:xfrm>
          <a:prstGeom prst="rect">
            <a:avLst/>
          </a:prstGeom>
          <a:noFill/>
        </p:spPr>
        <p:txBody>
          <a:bodyPr wrap="square" rtlCol="0">
            <a:spAutoFit/>
          </a:bodyPr>
          <a:lstStyle/>
          <a:p>
            <a:pPr algn="ctr"/>
            <a:r>
              <a:rPr lang="zh-CN" altLang="en-US" sz="4000" dirty="0">
                <a:solidFill>
                  <a:schemeClr val="bg1"/>
                </a:solidFill>
                <a:latin typeface="+mj-ea"/>
                <a:ea typeface="+mj-ea"/>
                <a:cs typeface="+mj-ea"/>
                <a:sym typeface="+mn-ea"/>
              </a:rPr>
              <a:t>高分帮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双一流</a:t>
            </a:r>
            <a:r>
              <a:rPr lang="en-US" altLang="zh-CN" sz="4000" dirty="0">
                <a:solidFill>
                  <a:schemeClr val="bg1"/>
                </a:solidFill>
                <a:latin typeface="+mj-ea"/>
                <a:ea typeface="+mj-ea"/>
                <a:cs typeface="+mj-ea"/>
                <a:sym typeface="+mn-ea"/>
              </a:rPr>
              <a:t>”</a:t>
            </a:r>
          </a:p>
          <a:p>
            <a:pPr algn="ctr"/>
            <a:r>
              <a:rPr lang="zh-CN" altLang="en-US" sz="4000" dirty="0">
                <a:solidFill>
                  <a:schemeClr val="bg1"/>
                </a:solidFill>
                <a:latin typeface="+mj-ea"/>
                <a:ea typeface="+mj-ea"/>
                <a:cs typeface="+mj-ea"/>
                <a:sym typeface="+mn-ea"/>
              </a:rPr>
              <a:t>名校冲刺</a:t>
            </a:r>
          </a:p>
        </p:txBody>
      </p:sp>
      <p:sp>
        <p:nvSpPr>
          <p:cNvPr id="2" name="文本框 1"/>
          <p:cNvSpPr txBox="1"/>
          <p:nvPr/>
        </p:nvSpPr>
        <p:spPr>
          <a:xfrm>
            <a:off x="0" y="1619885"/>
            <a:ext cx="5354955" cy="460375"/>
          </a:xfrm>
          <a:prstGeom prst="rect">
            <a:avLst/>
          </a:prstGeom>
          <a:noFill/>
        </p:spPr>
        <p:txBody>
          <a:bodyPr wrap="square" rtlCol="0">
            <a:spAutoFit/>
          </a:bodyPr>
          <a:lstStyle/>
          <a:p>
            <a:pPr algn="ctr"/>
            <a:r>
              <a:rPr lang="zh-CN" altLang="en-US" sz="2400" dirty="0">
                <a:solidFill>
                  <a:srgbClr val="DA251C"/>
                </a:solidFill>
                <a:latin typeface="微软雅黑" panose="020B0503020204020204" charset="-122"/>
                <a:ea typeface="微软雅黑" panose="020B0503020204020204" charset="-122"/>
                <a:sym typeface="+mn-ea"/>
              </a:rPr>
              <a:t>第</a:t>
            </a:r>
            <a:r>
              <a:rPr lang="en-US" altLang="zh-CN" sz="2400" dirty="0">
                <a:solidFill>
                  <a:srgbClr val="DA251C"/>
                </a:solidFill>
                <a:latin typeface="微软雅黑" panose="020B0503020204020204" charset="-122"/>
                <a:ea typeface="微软雅黑" panose="020B0503020204020204" charset="-122"/>
                <a:sym typeface="+mn-ea"/>
              </a:rPr>
              <a:t>2</a:t>
            </a:r>
            <a:r>
              <a:rPr lang="zh-CN" altLang="en-US" sz="2400" dirty="0">
                <a:solidFill>
                  <a:srgbClr val="DA251C"/>
                </a:solidFill>
                <a:latin typeface="微软雅黑" panose="020B0503020204020204" charset="-122"/>
                <a:ea typeface="微软雅黑" panose="020B0503020204020204" charset="-122"/>
                <a:sym typeface="+mn-ea"/>
              </a:rPr>
              <a:t>讲   散文阅读</a:t>
            </a:r>
            <a:endParaRPr lang="zh-CN" altLang="en-US" sz="24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62890" y="1155700"/>
            <a:ext cx="11633835" cy="3322955"/>
          </a:xfrm>
          <a:prstGeom prst="rect">
            <a:avLst/>
          </a:prstGeom>
          <a:noFill/>
        </p:spPr>
        <p:txBody>
          <a:bodyPr wrap="square" rtlCol="0">
            <a:spAutoFit/>
          </a:bodyPr>
          <a:lstStyle/>
          <a:p>
            <a:pPr fontAlgn="auto">
              <a:lnSpc>
                <a:spcPct val="150000"/>
              </a:lnSpc>
            </a:pPr>
            <a:r>
              <a:rPr lang="zh-CN" sz="2800" b="1">
                <a:latin typeface="微软雅黑" panose="020B0503020204020204" charset="-122"/>
                <a:ea typeface="微软雅黑" panose="020B0503020204020204" charset="-122"/>
                <a:cs typeface="微软雅黑" panose="020B0503020204020204" charset="-122"/>
              </a:rPr>
              <a:t>命题考向</a:t>
            </a:r>
            <a:r>
              <a:rPr lang="en-US" altLang="zh-CN" sz="2800" b="1">
                <a:latin typeface="微软雅黑" panose="020B0503020204020204" charset="-122"/>
                <a:ea typeface="微软雅黑" panose="020B0503020204020204" charset="-122"/>
                <a:cs typeface="微软雅黑" panose="020B0503020204020204" charset="-122"/>
              </a:rPr>
              <a:t>1</a:t>
            </a:r>
            <a:r>
              <a:rPr sz="2800" b="1">
                <a:latin typeface="微软雅黑" panose="020B0503020204020204" charset="-122"/>
                <a:ea typeface="微软雅黑" panose="020B0503020204020204" charset="-122"/>
                <a:cs typeface="微软雅黑" panose="020B0503020204020204" charset="-122"/>
              </a:rPr>
              <a:t>　人物对话的作用</a:t>
            </a:r>
          </a:p>
          <a:p>
            <a:pPr fontAlgn="auto">
              <a:lnSpc>
                <a:spcPct val="150000"/>
              </a:lnSpc>
            </a:pPr>
            <a:endParaRPr sz="2800" b="1">
              <a:latin typeface="微软雅黑" panose="020B0503020204020204" charset="-122"/>
              <a:ea typeface="微软雅黑" panose="020B0503020204020204" charset="-122"/>
              <a:cs typeface="微软雅黑" panose="020B0503020204020204" charset="-122"/>
            </a:endParaRPr>
          </a:p>
          <a:p>
            <a:pPr fontAlgn="auto">
              <a:lnSpc>
                <a:spcPct val="150000"/>
              </a:lnSpc>
            </a:pPr>
            <a:endParaRPr sz="2800" b="1">
              <a:latin typeface="微软雅黑" panose="020B0503020204020204" charset="-122"/>
              <a:ea typeface="微软雅黑" panose="020B0503020204020204" charset="-122"/>
              <a:cs typeface="微软雅黑" panose="020B0503020204020204" charset="-122"/>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rPr>
              <a:t>      与小说相比,散文中的人物对话有独特的作用。散文中的人物对话通常具有塑造人物、阐释道理、表达思想情感等作用。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0980" y="298450"/>
            <a:ext cx="11851005" cy="6554470"/>
          </a:xfrm>
          <a:prstGeom prst="rect">
            <a:avLst/>
          </a:prstGeom>
          <a:noFill/>
        </p:spPr>
        <p:txBody>
          <a:bodyPr wrap="square" rtlCol="0">
            <a:spAutoFit/>
          </a:bodyPr>
          <a:lstStyle/>
          <a:p>
            <a:pPr fontAlgn="auto">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rPr>
              <a:t>难点指津</a:t>
            </a:r>
            <a:endParaRPr sz="2800" b="1">
              <a:latin typeface="微软雅黑" panose="020B0503020204020204" charset="-122"/>
              <a:ea typeface="微软雅黑" panose="020B0503020204020204" charset="-122"/>
              <a:cs typeface="微软雅黑" panose="020B0503020204020204" charset="-122"/>
            </a:endParaRP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 散文中的人物对话大致可以分为两类:功能性的人物对话和艺术化的人物对话。</a:t>
            </a: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rPr>
              <a:t>1.功能性的人物对话</a:t>
            </a:r>
            <a:r>
              <a:rPr sz="2800">
                <a:latin typeface="微软雅黑" panose="020B0503020204020204" charset="-122"/>
                <a:ea typeface="微软雅黑" panose="020B0503020204020204" charset="-122"/>
                <a:cs typeface="微软雅黑" panose="020B0503020204020204" charset="-122"/>
              </a:rPr>
              <a:t>。在散文中,这类人物对话承担着基本的叙事功能,可分为叙述事件和刻画人物两大项,具体作用为展示人物性格、促进情节发展、揭示人物情感状态等。</a:t>
            </a:r>
            <a:endParaRPr sz="2800" b="1">
              <a:latin typeface="微软雅黑" panose="020B0503020204020204" charset="-122"/>
              <a:ea typeface="微软雅黑" panose="020B0503020204020204" charset="-122"/>
              <a:cs typeface="微软雅黑" panose="020B0503020204020204" charset="-122"/>
            </a:endParaRP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rPr>
              <a:t>2.艺术化的人物对话。</a:t>
            </a:r>
            <a:r>
              <a:rPr sz="2800">
                <a:latin typeface="微软雅黑" panose="020B0503020204020204" charset="-122"/>
                <a:ea typeface="微软雅黑" panose="020B0503020204020204" charset="-122"/>
                <a:cs typeface="微软雅黑" panose="020B0503020204020204" charset="-122"/>
              </a:rPr>
              <a:t>这种人物对话作为一种艺术手段,通过对人物语言的“反常化处理”,来实现或突出作者的某种特殊表达意图。</a:t>
            </a:r>
          </a:p>
          <a:p>
            <a:pPr fontAlgn="auto">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sym typeface="+mn-ea"/>
              </a:rPr>
              <a:t>考情回顾</a:t>
            </a:r>
            <a:r>
              <a:rPr sz="2800" b="1">
                <a:latin typeface="微软雅黑" panose="020B0503020204020204" charset="-122"/>
                <a:ea typeface="微软雅黑" panose="020B0503020204020204" charset="-122"/>
                <a:cs typeface="微软雅黑" panose="020B0503020204020204" charset="-122"/>
                <a:sym typeface="+mn-ea"/>
              </a:rPr>
              <a:t>　　　</a:t>
            </a:r>
            <a:endParaRPr sz="2800" b="1">
              <a:latin typeface="微软雅黑" panose="020B0503020204020204" charset="-122"/>
              <a:ea typeface="微软雅黑" panose="020B0503020204020204" charset="-122"/>
              <a:cs typeface="微软雅黑" panose="020B0503020204020204" charset="-122"/>
            </a:endParaRP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[2016浙江,13,4分]母亲和行人的对话在文中出现了三次,这样安排有何用意?</a:t>
            </a:r>
            <a:endParaRPr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45135" y="497840"/>
            <a:ext cx="11159490" cy="5908040"/>
          </a:xfrm>
          <a:prstGeom prst="rect">
            <a:avLst/>
          </a:prstGeom>
          <a:noFill/>
        </p:spPr>
        <p:txBody>
          <a:bodyPr wrap="square" rtlCol="0">
            <a:spAutoFit/>
          </a:bodyPr>
          <a:lstStyle/>
          <a:p>
            <a:pPr fontAlgn="auto">
              <a:lnSpc>
                <a:spcPct val="150000"/>
              </a:lnSpc>
            </a:pPr>
            <a:r>
              <a:rPr lang="zh-CN" sz="2800" b="1">
                <a:latin typeface="微软雅黑" panose="020B0503020204020204" charset="-122"/>
                <a:ea typeface="微软雅黑" panose="020B0503020204020204" charset="-122"/>
                <a:cs typeface="微软雅黑" panose="020B0503020204020204" charset="-122"/>
              </a:rPr>
              <a:t>命题考向</a:t>
            </a:r>
            <a:r>
              <a:rPr lang="en-US" altLang="zh-CN" sz="2800" b="1">
                <a:latin typeface="微软雅黑" panose="020B0503020204020204" charset="-122"/>
                <a:ea typeface="微软雅黑" panose="020B0503020204020204" charset="-122"/>
                <a:cs typeface="微软雅黑" panose="020B0503020204020204" charset="-122"/>
              </a:rPr>
              <a:t>2</a:t>
            </a:r>
            <a:r>
              <a:rPr sz="2800" b="1">
                <a:latin typeface="微软雅黑" panose="020B0503020204020204" charset="-122"/>
                <a:ea typeface="微软雅黑" panose="020B0503020204020204" charset="-122"/>
                <a:cs typeface="微软雅黑" panose="020B0503020204020204" charset="-122"/>
              </a:rPr>
              <a:t>　比较阅读</a:t>
            </a:r>
          </a:p>
          <a:p>
            <a:pPr fontAlgn="auto">
              <a:lnSpc>
                <a:spcPct val="150000"/>
              </a:lnSpc>
            </a:pPr>
            <a:endParaRPr sz="2800" b="1">
              <a:latin typeface="微软雅黑" panose="020B0503020204020204" charset="-122"/>
              <a:ea typeface="微软雅黑" panose="020B0503020204020204" charset="-122"/>
              <a:cs typeface="微软雅黑" panose="020B0503020204020204" charset="-122"/>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rPr>
              <a:t>       散文中的比较阅读一般有两种设题方式:一是题目又给出一个新文本,要求将两者进行比较阅读;二是对接教材,要求将试卷上的文本和课文进行比较阅读。</a:t>
            </a:r>
          </a:p>
          <a:p>
            <a:pPr fontAlgn="auto">
              <a:lnSpc>
                <a:spcPct val="150000"/>
              </a:lnSpc>
            </a:pPr>
            <a:r>
              <a:rPr sz="2800" b="1">
                <a:latin typeface="微软雅黑" panose="020B0503020204020204" charset="-122"/>
                <a:ea typeface="微软雅黑" panose="020B0503020204020204" charset="-122"/>
                <a:cs typeface="微软雅黑" panose="020B0503020204020204" charset="-122"/>
              </a:rPr>
              <a:t>设问方式</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①请参照文本内容从×××角度点评下面的内容。(给出一个新文本)</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②本文中的……与课文《×××》中的……有何不同?请结合文本加以说明</a:t>
            </a:r>
            <a:r>
              <a:rPr sz="2800" b="1">
                <a:latin typeface="微软雅黑" panose="020B0503020204020204" charset="-122"/>
                <a:ea typeface="微软雅黑" panose="020B0503020204020204" charset="-122"/>
                <a:cs typeface="微软雅黑" panose="020B0503020204020204" charset="-122"/>
              </a:rPr>
              <a:t>。</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07035" y="580390"/>
            <a:ext cx="11513820" cy="5908040"/>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 </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典例</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1</a:t>
            </a:r>
            <a:r>
              <a:rPr lang="en-US" altLang="zh-CN" sz="2800">
                <a:latin typeface="微软雅黑" panose="020B0503020204020204" charset="-122"/>
                <a:ea typeface="微软雅黑" panose="020B0503020204020204" charset="-122"/>
                <a:cs typeface="微软雅黑" panose="020B0503020204020204" charset="-122"/>
              </a:rPr>
              <a:t>[2020浙江,11,4分]阅读下面的文字,回答问题。</a:t>
            </a:r>
            <a:endParaRPr lang="en-US" altLang="zh-CN" sz="2800" b="1">
              <a:latin typeface="微软雅黑" panose="020B0503020204020204" charset="-122"/>
              <a:ea typeface="微软雅黑" panose="020B0503020204020204" charset="-122"/>
              <a:cs typeface="微软雅黑" panose="020B0503020204020204" charset="-122"/>
            </a:endParaRPr>
          </a:p>
          <a:p>
            <a:pPr algn="ctr" fontAlgn="auto">
              <a:lnSpc>
                <a:spcPct val="150000"/>
              </a:lnSpc>
            </a:pPr>
            <a:r>
              <a:rPr lang="en-US" altLang="zh-CN" sz="2800" b="1">
                <a:latin typeface="微软雅黑" panose="020B0503020204020204" charset="-122"/>
                <a:ea typeface="微软雅黑" panose="020B0503020204020204" charset="-122"/>
                <a:cs typeface="微软雅黑" panose="020B0503020204020204" charset="-122"/>
              </a:rPr>
              <a:t>雪</a:t>
            </a:r>
          </a:p>
          <a:p>
            <a:pPr algn="ct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[苏]康斯坦丁·帕乌斯托夫斯基</a:t>
            </a:r>
            <a:endParaRPr lang="en-US" altLang="zh-CN" sz="2800" b="1">
              <a:latin typeface="微软雅黑" panose="020B0503020204020204" charset="-122"/>
              <a:ea typeface="微软雅黑" panose="020B0503020204020204" charset="-122"/>
              <a:cs typeface="微软雅黑" panose="020B0503020204020204" charset="-122"/>
            </a:endParaRPr>
          </a:p>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彼得洛芙娜搬来一个月后,波塔波夫老人就去世了。这座房子里就剩下彼得洛芙娜和她的女儿瓦丽娅。</a:t>
            </a:r>
          </a:p>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这座只有三个房间的小屋坐落在山上,小屋后面是一座凋零的花园。</a:t>
            </a:r>
          </a:p>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离婚后的彼得洛芙娜离开莫斯科以后,在很长一段时间里都不习惯这座空旷的小城。可是回莫斯科已经不可能了。她在这座小城的军医院找了事做,受伤的心也就暂时安定下来了。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27075" y="527685"/>
            <a:ext cx="11064240" cy="5908040"/>
          </a:xfrm>
          <a:prstGeom prst="rect">
            <a:avLst/>
          </a:prstGeom>
          <a:noFill/>
        </p:spPr>
        <p:txBody>
          <a:bodyPr wrap="square" rtlCol="0">
            <a:spAutoFit/>
          </a:bodyPr>
          <a:lstStyle/>
          <a:p>
            <a:pPr fontAlgn="auto">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rPr>
              <a:t>难点指津</a:t>
            </a:r>
          </a:p>
          <a:p>
            <a:pPr fontAlgn="auto">
              <a:lnSpc>
                <a:spcPct val="150000"/>
              </a:lnSpc>
            </a:pPr>
            <a:r>
              <a:rPr sz="2800" b="1">
                <a:latin typeface="微软雅黑" panose="020B0503020204020204" charset="-122"/>
                <a:ea typeface="微软雅黑" panose="020B0503020204020204" charset="-122"/>
                <a:cs typeface="微软雅黑" panose="020B0503020204020204" charset="-122"/>
              </a:rPr>
              <a:t>1.必须了解比较阅读的选材。</a:t>
            </a:r>
            <a:r>
              <a:rPr sz="2800">
                <a:latin typeface="微软雅黑" panose="020B0503020204020204" charset="-122"/>
                <a:ea typeface="微软雅黑" panose="020B0503020204020204" charset="-122"/>
                <a:cs typeface="微软雅黑" panose="020B0503020204020204" charset="-122"/>
              </a:rPr>
              <a:t>命题者一般选用文本外的文章或课文中的某一部分内容作为比较阅读的材料,试题中的两个文本往往在某一方面有可比之处,考查考生的阅读、理解、分析等能力。</a:t>
            </a: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rPr>
              <a:t>2.了解命题角度。</a:t>
            </a:r>
            <a:r>
              <a:rPr sz="2800">
                <a:latin typeface="微软雅黑" panose="020B0503020204020204" charset="-122"/>
                <a:ea typeface="微软雅黑" panose="020B0503020204020204" charset="-122"/>
                <a:cs typeface="微软雅黑" panose="020B0503020204020204" charset="-122"/>
              </a:rPr>
              <a:t>从命题角度看,可以分为对语言的品味、对表现手法的理解、对形象的解读、对思想感情的把握等。</a:t>
            </a: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rPr>
              <a:t>3.明确思考方向。</a:t>
            </a:r>
            <a:r>
              <a:rPr sz="2800">
                <a:latin typeface="微软雅黑" panose="020B0503020204020204" charset="-122"/>
                <a:ea typeface="微软雅黑" panose="020B0503020204020204" charset="-122"/>
                <a:cs typeface="微软雅黑" panose="020B0503020204020204" charset="-122"/>
              </a:rPr>
              <a:t>从题型设置上看,既有单一比较也有综合比较。可以分为“同中求异”“辨别异同”等类型,但考查较多是“同中求异”这一类型。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27075" y="527685"/>
            <a:ext cx="11064240" cy="737235"/>
          </a:xfrm>
          <a:prstGeom prst="rect">
            <a:avLst/>
          </a:prstGeom>
          <a:noFill/>
        </p:spPr>
        <p:txBody>
          <a:bodyPr wrap="square" rtlCol="0">
            <a:spAutoFit/>
          </a:bodyPr>
          <a:lstStyle/>
          <a:p>
            <a:pPr fontAlgn="auto">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rPr>
              <a:t>命题预测·探究核心素养新命题</a:t>
            </a:r>
          </a:p>
        </p:txBody>
      </p:sp>
      <p:graphicFrame>
        <p:nvGraphicFramePr>
          <p:cNvPr id="3" name="表格 2"/>
          <p:cNvGraphicFramePr/>
          <p:nvPr>
            <p:custDataLst>
              <p:tags r:id="rId1"/>
            </p:custDataLst>
          </p:nvPr>
        </p:nvGraphicFramePr>
        <p:xfrm>
          <a:off x="829310" y="1907540"/>
          <a:ext cx="10090150" cy="3016885"/>
        </p:xfrm>
        <a:graphic>
          <a:graphicData uri="http://schemas.openxmlformats.org/drawingml/2006/table">
            <a:tbl>
              <a:tblPr firstRow="1" bandRow="1">
                <a:tableStyleId>{5940675A-B579-460E-94D1-54222C63F5DA}</a:tableStyleId>
              </a:tblPr>
              <a:tblGrid>
                <a:gridCol w="2554605"/>
                <a:gridCol w="7535545"/>
              </a:tblGrid>
              <a:tr h="456565">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预测角度</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预测依据</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1369695">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1.对重要语句内涵的理解。2.叙述角度的作用。3.修辞的判断和作用。</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文学类作品中,对重要语句内涵的理解是把握文章的重要途径;叙述的角度是篇章结构的重要表现;修辞是语言特色的一个重要方面。之前的高考对这三个考点的考查不多,未来的高考中,可能会注重考查这些方面的内容,考生在备考时应多注意。</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372870" y="3216275"/>
            <a:ext cx="9557385" cy="829310"/>
          </a:xfrm>
          <a:ln>
            <a:noFill/>
          </a:ln>
        </p:spPr>
        <p:txBody>
          <a:bodyPr wrap="square"/>
          <a:lstStyle/>
          <a:p>
            <a:r>
              <a:rPr lang="zh-CN" altLang="en-US" sz="5330" b="1" dirty="0" smtClean="0">
                <a:sym typeface="+mn-ea"/>
              </a:rPr>
              <a:t>第</a:t>
            </a:r>
            <a:r>
              <a:rPr lang="en-US" altLang="zh-CN" sz="5330" b="1" dirty="0" smtClean="0">
                <a:sym typeface="+mn-ea"/>
              </a:rPr>
              <a:t>3</a:t>
            </a:r>
            <a:r>
              <a:rPr lang="zh-CN" altLang="en-US" sz="5330" b="1" dirty="0" smtClean="0">
                <a:sym typeface="+mn-ea"/>
              </a:rPr>
              <a:t>讲    现代诗歌和戏剧阅读</a:t>
            </a: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3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97560" y="2938145"/>
            <a:ext cx="6792595" cy="706755"/>
          </a:xfrm>
          <a:prstGeom prst="rect">
            <a:avLst/>
          </a:prstGeom>
          <a:noFill/>
        </p:spPr>
        <p:txBody>
          <a:bodyPr wrap="square" rtlCol="0">
            <a:spAutoFit/>
          </a:bodyPr>
          <a:lstStyle/>
          <a:p>
            <a:pPr algn="ctr"/>
            <a:r>
              <a:rPr lang="zh-CN" altLang="en-US" sz="4000">
                <a:solidFill>
                  <a:schemeClr val="bg1"/>
                </a:solidFill>
                <a:latin typeface="+mj-ea"/>
                <a:ea typeface="+mj-ea"/>
                <a:cs typeface="+mj-ea"/>
              </a:rPr>
              <a:t>考点帮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解题能力提升</a:t>
            </a:r>
          </a:p>
        </p:txBody>
      </p:sp>
      <p:sp>
        <p:nvSpPr>
          <p:cNvPr id="2" name="文本框 1"/>
          <p:cNvSpPr txBox="1"/>
          <p:nvPr/>
        </p:nvSpPr>
        <p:spPr>
          <a:xfrm>
            <a:off x="-339725" y="1548765"/>
            <a:ext cx="5876290" cy="460375"/>
          </a:xfrm>
          <a:prstGeom prst="rect">
            <a:avLst/>
          </a:prstGeom>
          <a:noFill/>
        </p:spPr>
        <p:txBody>
          <a:bodyPr wrap="square" rtlCol="0">
            <a:spAutoFit/>
          </a:bodyPr>
          <a:lstStyle/>
          <a:p>
            <a:pPr algn="ctr"/>
            <a:r>
              <a:rPr lang="zh-CN" altLang="en-US" sz="2400" dirty="0">
                <a:solidFill>
                  <a:srgbClr val="DA251C"/>
                </a:solidFill>
                <a:latin typeface="微软雅黑" panose="020B0503020204020204" charset="-122"/>
                <a:ea typeface="微软雅黑" panose="020B0503020204020204" charset="-122"/>
                <a:sym typeface="+mn-ea"/>
              </a:rPr>
              <a:t>第</a:t>
            </a:r>
            <a:r>
              <a:rPr lang="en-US" altLang="zh-CN" sz="2400" dirty="0">
                <a:solidFill>
                  <a:srgbClr val="DA251C"/>
                </a:solidFill>
                <a:latin typeface="微软雅黑" panose="020B0503020204020204" charset="-122"/>
                <a:ea typeface="微软雅黑" panose="020B0503020204020204" charset="-122"/>
                <a:sym typeface="+mn-ea"/>
              </a:rPr>
              <a:t>3</a:t>
            </a:r>
            <a:r>
              <a:rPr lang="zh-CN" altLang="en-US" sz="2400" dirty="0">
                <a:solidFill>
                  <a:srgbClr val="DA251C"/>
                </a:solidFill>
                <a:latin typeface="微软雅黑" panose="020B0503020204020204" charset="-122"/>
                <a:ea typeface="微软雅黑" panose="020B0503020204020204" charset="-122"/>
                <a:sym typeface="+mn-ea"/>
              </a:rPr>
              <a:t>讲   现代诗歌和戏剧阅读</a:t>
            </a:r>
            <a:endParaRPr lang="zh-CN" altLang="en-US" sz="2400"/>
          </a:p>
        </p:txBody>
      </p:sp>
      <p:sp>
        <p:nvSpPr>
          <p:cNvPr id="3" name="文本框 2"/>
          <p:cNvSpPr txBox="1"/>
          <p:nvPr/>
        </p:nvSpPr>
        <p:spPr>
          <a:xfrm>
            <a:off x="5995035" y="2599690"/>
            <a:ext cx="5836920" cy="1383665"/>
          </a:xfrm>
          <a:prstGeom prst="rect">
            <a:avLst/>
          </a:prstGeom>
          <a:noFill/>
        </p:spPr>
        <p:txBody>
          <a:bodyPr wrap="square" rtlCol="0">
            <a:spAutoFit/>
          </a:bodyPr>
          <a:lstStyle/>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考点1　 现代诗歌的常见考点</a:t>
            </a: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考点2　 戏剧的常见考点</a:t>
            </a:r>
            <a:endParaRPr lang="zh-CN" alt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5" name="21-3-1.jpg" descr="id:2147490651;FounderCES"/>
          <p:cNvPicPr>
            <a:picLocks noChangeAspect="1"/>
          </p:cNvPicPr>
          <p:nvPr/>
        </p:nvPicPr>
        <p:blipFill>
          <a:blip r:embed="rId2"/>
          <a:stretch>
            <a:fillRect/>
          </a:stretch>
        </p:blipFill>
        <p:spPr>
          <a:xfrm>
            <a:off x="1146810" y="1068070"/>
            <a:ext cx="9899015" cy="414401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6" name="21-3-2.jpg" descr="id:2147490658;FounderCES"/>
          <p:cNvPicPr>
            <a:picLocks noChangeAspect="1"/>
          </p:cNvPicPr>
          <p:nvPr/>
        </p:nvPicPr>
        <p:blipFill>
          <a:blip r:embed="rId2"/>
          <a:stretch>
            <a:fillRect/>
          </a:stretch>
        </p:blipFill>
        <p:spPr>
          <a:xfrm>
            <a:off x="1644015" y="1094740"/>
            <a:ext cx="8789035" cy="435673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716905"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sz="3200" dirty="0">
                <a:solidFill>
                  <a:schemeClr val="bg1"/>
                </a:solidFill>
                <a:latin typeface="微软雅黑" panose="020B0503020204020204" charset="-122"/>
                <a:ea typeface="微软雅黑" panose="020B0503020204020204" charset="-122"/>
                <a:sym typeface="+mn-ea"/>
              </a:rPr>
              <a:t>考点1　现代诗歌的常见考点</a:t>
            </a:r>
          </a:p>
        </p:txBody>
      </p:sp>
      <p:sp>
        <p:nvSpPr>
          <p:cNvPr id="2" name="文本框 1"/>
          <p:cNvSpPr txBox="1"/>
          <p:nvPr/>
        </p:nvSpPr>
        <p:spPr>
          <a:xfrm>
            <a:off x="259715" y="1167130"/>
            <a:ext cx="11668760" cy="2676525"/>
          </a:xfrm>
          <a:prstGeom prst="rect">
            <a:avLst/>
          </a:prstGeom>
          <a:noFill/>
        </p:spPr>
        <p:txBody>
          <a:bodyPr wrap="square" rtlCol="0">
            <a:spAutoFit/>
          </a:bodyPr>
          <a:lstStyle/>
          <a:p>
            <a:pPr fontAlgn="auto">
              <a:lnSpc>
                <a:spcPct val="150000"/>
              </a:lnSpc>
            </a:pPr>
            <a:endParaRPr lang="zh-CN" sz="2800" b="1">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rPr>
              <a:t>       2020年山东新高考模拟卷中的文学类文本阅读考查了现代诗歌,设置了两道客观题、两道主观题,主要涉及形象、语言、表达技巧、主旨、情感等。</a:t>
            </a:r>
            <a:r>
              <a:rPr lang="zh-CN" sz="2800" b="1">
                <a:latin typeface="微软雅黑" panose="020B0503020204020204" charset="-122"/>
                <a:ea typeface="微软雅黑" panose="020B0503020204020204" charset="-122"/>
                <a:cs typeface="微软雅黑" panose="020B0503020204020204" charset="-122"/>
              </a:rPr>
              <a:t>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36270" y="483235"/>
            <a:ext cx="10676890" cy="5262245"/>
          </a:xfrm>
          <a:prstGeom prst="rect">
            <a:avLst/>
          </a:prstGeom>
          <a:noFill/>
        </p:spPr>
        <p:txBody>
          <a:bodyPr wrap="square" rtlCol="0">
            <a:spAutoFit/>
          </a:bodyPr>
          <a:lstStyle/>
          <a:p>
            <a:pPr fontAlgn="auto">
              <a:lnSpc>
                <a:spcPct val="150000"/>
              </a:lnSpc>
            </a:pPr>
            <a:r>
              <a:rPr lang="zh-CN" sz="2800" b="1">
                <a:latin typeface="微软雅黑" panose="020B0503020204020204" charset="-122"/>
                <a:ea typeface="微软雅黑" panose="020B0503020204020204" charset="-122"/>
                <a:cs typeface="微软雅黑" panose="020B0503020204020204" charset="-122"/>
              </a:rPr>
              <a:t>考向</a:t>
            </a:r>
            <a:r>
              <a:rPr lang="en-US" altLang="zh-CN" sz="2800" b="1">
                <a:latin typeface="微软雅黑" panose="020B0503020204020204" charset="-122"/>
                <a:ea typeface="微软雅黑" panose="020B0503020204020204" charset="-122"/>
                <a:cs typeface="微软雅黑" panose="020B0503020204020204" charset="-122"/>
              </a:rPr>
              <a:t>1</a:t>
            </a:r>
            <a:r>
              <a:rPr sz="2800" b="1">
                <a:latin typeface="微软雅黑" panose="020B0503020204020204" charset="-122"/>
                <a:ea typeface="微软雅黑" panose="020B0503020204020204" charset="-122"/>
                <a:cs typeface="微软雅黑" panose="020B0503020204020204" charset="-122"/>
              </a:rPr>
              <a:t>　品味诗歌意象,体会诗歌意境</a:t>
            </a:r>
          </a:p>
          <a:p>
            <a:pPr fontAlgn="auto">
              <a:lnSpc>
                <a:spcPct val="150000"/>
              </a:lnSpc>
            </a:pPr>
            <a:endParaRPr sz="2800" b="1">
              <a:latin typeface="微软雅黑" panose="020B0503020204020204" charset="-122"/>
              <a:ea typeface="微软雅黑" panose="020B0503020204020204" charset="-122"/>
              <a:cs typeface="微软雅黑" panose="020B0503020204020204" charset="-122"/>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rPr>
              <a:t> </a:t>
            </a:r>
            <a:r>
              <a:rPr sz="2800" b="1">
                <a:latin typeface="微软雅黑" panose="020B0503020204020204" charset="-122"/>
                <a:ea typeface="微软雅黑" panose="020B0503020204020204" charset="-122"/>
                <a:cs typeface="微软雅黑" panose="020B0503020204020204" charset="-122"/>
              </a:rPr>
              <a:t>1.设问方式</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①诗歌在描写自然风光时,选择了一系列意象。请举例并加以说明。</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②诗歌选用“××”“××”等意象,描绘了一幅怎样的画面?请具体说明。</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③作者是一个造境的高手,请阐述本诗是如何只用几组简单的意象便形象地勾勒出……的画面的。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53465" y="1644015"/>
            <a:ext cx="10088880" cy="2676525"/>
          </a:xfrm>
          <a:prstGeom prst="rect">
            <a:avLst/>
          </a:prstGeom>
          <a:noFill/>
        </p:spPr>
        <p:txBody>
          <a:bodyPr wrap="square" rtlCol="0">
            <a:spAutoFit/>
          </a:bodyPr>
          <a:lstStyle/>
          <a:p>
            <a:pPr algn="l"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2.命题分析</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“意象”是诗歌的基本单位,寄托作者的主观情思。命题人往往要求对诗歌中的形象和画面进行鉴赏,想象和联想其中的意境,感悟诗歌的形象美、意境美。</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1465" y="317500"/>
            <a:ext cx="11693525" cy="7200900"/>
          </a:xfrm>
          <a:prstGeom prst="rect">
            <a:avLst/>
          </a:prstGeom>
          <a:noFill/>
        </p:spPr>
        <p:txBody>
          <a:bodyPr wrap="square" rtlCol="0">
            <a:spAutoFit/>
          </a:bodyPr>
          <a:lstStyle/>
          <a:p>
            <a:pPr algn="l"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3.方法点拨</a:t>
            </a:r>
            <a:r>
              <a:rPr sz="2800">
                <a:latin typeface="微软雅黑" panose="020B0503020204020204" charset="-122"/>
                <a:ea typeface="微软雅黑" panose="020B0503020204020204" charset="-122"/>
                <a:cs typeface="微软雅黑" panose="020B0503020204020204" charset="-122"/>
                <a:sym typeface="+mn-ea"/>
              </a:rPr>
              <a:t>　　　</a:t>
            </a:r>
          </a:p>
          <a:p>
            <a:pPr algn="ct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品味诗歌意象的方法</a:t>
            </a:r>
            <a:endParaRPr sz="2800">
              <a:latin typeface="微软雅黑" panose="020B0503020204020204" charset="-122"/>
              <a:ea typeface="微软雅黑" panose="020B0503020204020204" charset="-122"/>
              <a:cs typeface="微软雅黑" panose="020B0503020204020204" charset="-122"/>
              <a:sym typeface="+mn-ea"/>
            </a:endParaRP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意象是主观的“意”与客观的“象”的结合,也就是融入诗人思想感情的物象。把握诗歌的意象,可以从以下几个角度进行。</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(1)结合古诗,理解常见意象。</a:t>
            </a:r>
            <a:r>
              <a:rPr sz="2800">
                <a:latin typeface="微软雅黑" panose="020B0503020204020204" charset="-122"/>
                <a:ea typeface="微软雅黑" panose="020B0503020204020204" charset="-122"/>
                <a:cs typeface="微软雅黑" panose="020B0503020204020204" charset="-122"/>
                <a:sym typeface="+mn-ea"/>
              </a:rPr>
              <a:t>在中华传统文化中,新诗的作者在对意象的选择上,与古代诗人是一致的。比如戴望舒的《雨巷》,使用丁香的意象,就与南唐李璟《摊破浣溪沙·手卷真珠上玉钩》“青鸟不传云外信,丁香空结雨中愁”和唐代李商隐《代赠二首(其一)》“芭蕉不展丁香结,同向春风各自愁”中的“丁香”意蕴是一致的,都从丁香纤小细弱的外形和淡雅清幽的花香入手,抒发愁怨的情怀。</a:t>
            </a:r>
          </a:p>
          <a:p>
            <a:pPr algn="l"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772795" y="901065"/>
            <a:ext cx="9981565" cy="60261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sym typeface="+mn-ea"/>
              </a:rPr>
              <a:t>第</a:t>
            </a:r>
            <a:r>
              <a:rPr lang="en-US" altLang="zh-CN" sz="2800" b="1" dirty="0">
                <a:solidFill>
                  <a:srgbClr val="DA251C"/>
                </a:solidFill>
                <a:latin typeface="微软雅黑" panose="020B0503020204020204" charset="-122"/>
                <a:ea typeface="微软雅黑" panose="020B0503020204020204" charset="-122"/>
                <a:sym typeface="+mn-ea"/>
              </a:rPr>
              <a:t>2</a:t>
            </a:r>
            <a:r>
              <a:rPr lang="zh-CN" altLang="en-US" sz="2800" b="1" dirty="0">
                <a:solidFill>
                  <a:srgbClr val="DA251C"/>
                </a:solidFill>
                <a:latin typeface="微软雅黑" panose="020B0503020204020204" charset="-122"/>
                <a:ea typeface="微软雅黑" panose="020B0503020204020204" charset="-122"/>
                <a:sym typeface="+mn-ea"/>
              </a:rPr>
              <a:t>讲     散文阅读</a:t>
            </a:r>
          </a:p>
        </p:txBody>
      </p:sp>
      <p:sp>
        <p:nvSpPr>
          <p:cNvPr id="16" name="矩形 15">
            <a:hlinkClick r:id="rId2" action="ppaction://hlinksldjump"/>
          </p:cNvPr>
          <p:cNvSpPr/>
          <p:nvPr/>
        </p:nvSpPr>
        <p:spPr>
          <a:xfrm>
            <a:off x="773430" y="1986915"/>
            <a:ext cx="9981565" cy="49212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sym typeface="+mn-ea"/>
              </a:rPr>
              <a:t>考点帮</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解题能力提升</a:t>
            </a:r>
          </a:p>
        </p:txBody>
      </p:sp>
      <p:sp>
        <p:nvSpPr>
          <p:cNvPr id="2" name="文本框 1"/>
          <p:cNvSpPr txBox="1"/>
          <p:nvPr/>
        </p:nvSpPr>
        <p:spPr>
          <a:xfrm>
            <a:off x="772795" y="2424430"/>
            <a:ext cx="7191375" cy="3969385"/>
          </a:xfrm>
          <a:prstGeom prst="rect">
            <a:avLst/>
          </a:prstGeom>
          <a:noFill/>
        </p:spPr>
        <p:txBody>
          <a:bodyPr wrap="square" rtlCol="0">
            <a:spAutoFit/>
          </a:bodyPr>
          <a:lstStyle/>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考点1　 分析概括散文的结构</a:t>
            </a: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考点2　 概括散文的内容要点</a:t>
            </a: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考点3　 分析鉴赏散文的语言</a:t>
            </a: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考点4　 分析鉴赏散文的形象</a:t>
            </a:r>
          </a:p>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5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分析鉴赏散文的表达技巧</a:t>
            </a:r>
          </a:p>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6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探究散文中的其他问题</a:t>
            </a:r>
            <a:endParaRPr lang="zh-CN" altLang="en-US" sz="2800"/>
          </a:p>
        </p:txBody>
      </p:sp>
      <p:sp>
        <p:nvSpPr>
          <p:cNvPr id="5" name="矩形 4">
            <a:hlinkClick r:id="" action="ppaction://noaction"/>
          </p:cNvPr>
          <p:cNvSpPr/>
          <p:nvPr/>
        </p:nvSpPr>
        <p:spPr>
          <a:xfrm>
            <a:off x="772795" y="1449070"/>
            <a:ext cx="10109200"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sym typeface="+mn-ea"/>
              </a:rPr>
              <a:t>阅读帮</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核心素养聚焦</a:t>
            </a:r>
          </a:p>
        </p:txBody>
      </p:sp>
      <p:sp>
        <p:nvSpPr>
          <p:cNvPr id="4" name="矩形 3">
            <a:hlinkClick r:id="rId2" action="ppaction://hlinksldjump"/>
          </p:cNvPr>
          <p:cNvSpPr/>
          <p:nvPr/>
        </p:nvSpPr>
        <p:spPr>
          <a:xfrm>
            <a:off x="836295" y="6228715"/>
            <a:ext cx="9982835" cy="62928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sym typeface="+mn-ea"/>
              </a:rPr>
              <a:t>高分帮</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双一流</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名校冲刺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07035" y="580390"/>
            <a:ext cx="11568430" cy="590804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渐渐地,她有点喜欢上这座小城了,喜欢上了这小城冬日里洁白、温柔的雪。她渐渐习惯了小屋里摆放着的那架走了调的钢琴,习惯了挂在墙上的那些业已发黄的照片。</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她知道老人有一个儿子,如今正在黑海舰队上服役。桌上有一张他的照片。有时,她会拿起他的照片,端详一番,她总是隐约觉得似乎见过他,可是,是在哪里呢?是什么时候的事呢?</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水兵那双安详的眼睛仿佛在问:“喂,怎么样?难道您真的想不起来,我们是在哪里相会的吗?”</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冬天到来之后,陆续有写给波塔波夫老头的信寄来。彼得洛芙娜把这</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20090" y="883920"/>
            <a:ext cx="10629900" cy="2676525"/>
          </a:xfrm>
          <a:prstGeom prst="rect">
            <a:avLst/>
          </a:prstGeom>
          <a:noFill/>
        </p:spPr>
        <p:txBody>
          <a:bodyPr wrap="square" rtlCol="0">
            <a:spAutoFit/>
          </a:bodyPr>
          <a:lstStyle/>
          <a:p>
            <a:pPr algn="l"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鉴于此,在新诗阅读中,遇到孤篷、杨柳、飞鸟、浮萍等意象可以从古诗的角度来理解。</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(2)结合诗句,分析意象特征。</a:t>
            </a:r>
            <a:r>
              <a:rPr sz="2800">
                <a:latin typeface="微软雅黑" panose="020B0503020204020204" charset="-122"/>
                <a:ea typeface="微软雅黑" panose="020B0503020204020204" charset="-122"/>
                <a:cs typeface="微软雅黑" panose="020B0503020204020204" charset="-122"/>
                <a:sym typeface="+mn-ea"/>
              </a:rPr>
              <a:t>意象表达的情感不是一成不变的,会因具体语境的不同而表现出不同的情怀。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85825" y="455930"/>
            <a:ext cx="10187305" cy="5908040"/>
          </a:xfrm>
          <a:prstGeom prst="rect">
            <a:avLst/>
          </a:prstGeom>
          <a:noFill/>
        </p:spPr>
        <p:txBody>
          <a:bodyPr wrap="square" rtlCol="0">
            <a:spAutoFit/>
          </a:bodyPr>
          <a:lstStyle/>
          <a:p>
            <a:pPr algn="ct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品味诗歌意境的方法</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意境是指文艺作品中描绘的生活图景与所表现的思想情感融为一体而形成的艺术境界。特点是景中有情,情中有景,情景交融。</a:t>
            </a: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(1)抓住意象特征,品味意境。</a:t>
            </a:r>
            <a:r>
              <a:rPr sz="2800">
                <a:latin typeface="微软雅黑" panose="020B0503020204020204" charset="-122"/>
                <a:ea typeface="微软雅黑" panose="020B0503020204020204" charset="-122"/>
                <a:cs typeface="微软雅黑" panose="020B0503020204020204" charset="-122"/>
                <a:sym typeface="+mn-ea"/>
              </a:rPr>
              <a:t>抓住意象并把握其特征,感受作者选取意象的目的,从而感受诗歌描绘的意境。</a:t>
            </a: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(2)抓住字词句,品味意境。</a:t>
            </a:r>
            <a:r>
              <a:rPr sz="2800">
                <a:latin typeface="微软雅黑" panose="020B0503020204020204" charset="-122"/>
                <a:ea typeface="微软雅黑" panose="020B0503020204020204" charset="-122"/>
                <a:cs typeface="微软雅黑" panose="020B0503020204020204" charset="-122"/>
                <a:sym typeface="+mn-ea"/>
              </a:rPr>
              <a:t>鉴赏诗歌离不开对关键字词句的理解和赏析,可以通过对关键字句的理解,品味意境。</a:t>
            </a: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(3)抓住画面特征,品味意境。</a:t>
            </a:r>
            <a:r>
              <a:rPr sz="2800">
                <a:latin typeface="微软雅黑" panose="020B0503020204020204" charset="-122"/>
                <a:ea typeface="微软雅黑" panose="020B0503020204020204" charset="-122"/>
                <a:cs typeface="微软雅黑" panose="020B0503020204020204" charset="-122"/>
                <a:sym typeface="+mn-ea"/>
              </a:rPr>
              <a:t>理解诗句,把握诗句描绘的画面,品味诗歌的意境。</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1950" y="748030"/>
            <a:ext cx="11536045" cy="3969385"/>
          </a:xfrm>
          <a:prstGeom prst="rect">
            <a:avLst/>
          </a:prstGeom>
          <a:noFill/>
        </p:spPr>
        <p:txBody>
          <a:bodyPr wrap="square" rtlCol="0">
            <a:spAutoFit/>
          </a:bodyPr>
          <a:lstStyle/>
          <a:p>
            <a:pPr fontAlgn="auto">
              <a:lnSpc>
                <a:spcPct val="150000"/>
              </a:lnSpc>
            </a:pPr>
            <a:r>
              <a:rPr lang="zh-CN" sz="2800" b="1">
                <a:latin typeface="微软雅黑" panose="020B0503020204020204" charset="-122"/>
                <a:ea typeface="微软雅黑" panose="020B0503020204020204" charset="-122"/>
                <a:cs typeface="微软雅黑" panose="020B0503020204020204" charset="-122"/>
              </a:rPr>
              <a:t>考向</a:t>
            </a:r>
            <a:r>
              <a:rPr lang="en-US" altLang="zh-CN" sz="2800" b="1">
                <a:latin typeface="微软雅黑" panose="020B0503020204020204" charset="-122"/>
                <a:ea typeface="微软雅黑" panose="020B0503020204020204" charset="-122"/>
                <a:cs typeface="微软雅黑" panose="020B0503020204020204" charset="-122"/>
              </a:rPr>
              <a:t>2</a:t>
            </a:r>
            <a:r>
              <a:rPr sz="2800" b="1">
                <a:latin typeface="微软雅黑" panose="020B0503020204020204" charset="-122"/>
                <a:ea typeface="微软雅黑" panose="020B0503020204020204" charset="-122"/>
                <a:cs typeface="微软雅黑" panose="020B0503020204020204" charset="-122"/>
              </a:rPr>
              <a:t>　品味诗歌字词</a:t>
            </a:r>
          </a:p>
          <a:p>
            <a:pPr fontAlgn="auto">
              <a:lnSpc>
                <a:spcPct val="150000"/>
              </a:lnSpc>
            </a:pPr>
            <a:endParaRPr sz="2800" b="1">
              <a:latin typeface="微软雅黑" panose="020B0503020204020204" charset="-122"/>
              <a:ea typeface="微软雅黑" panose="020B0503020204020204" charset="-122"/>
              <a:cs typeface="微软雅黑" panose="020B0503020204020204" charset="-122"/>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rPr>
              <a:t> </a:t>
            </a:r>
            <a:r>
              <a:rPr sz="2800" b="1">
                <a:latin typeface="微软雅黑" panose="020B0503020204020204" charset="-122"/>
                <a:ea typeface="微软雅黑" panose="020B0503020204020204" charset="-122"/>
                <a:cs typeface="微软雅黑" panose="020B0503020204020204" charset="-122"/>
              </a:rPr>
              <a:t>　   </a:t>
            </a:r>
          </a:p>
          <a:p>
            <a:pPr fontAlgn="auto">
              <a:lnSpc>
                <a:spcPct val="150000"/>
              </a:lnSpc>
            </a:pPr>
            <a:r>
              <a:rPr sz="2800" b="1">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现代诗歌十分讲究锤炼语言,而字词运用得巧妙往往能让作品更加出彩。命题人往往会从以下几个角度来命题:理解字词的意思、赏析字词的妙处、分析诗歌的“诗眼”等。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9555" y="220980"/>
            <a:ext cx="11693525" cy="6554470"/>
          </a:xfrm>
          <a:prstGeom prst="rect">
            <a:avLst/>
          </a:prstGeom>
          <a:noFill/>
        </p:spPr>
        <p:txBody>
          <a:bodyPr wrap="square" rtlCol="0">
            <a:spAutoFit/>
          </a:bodyPr>
          <a:lstStyle/>
          <a:p>
            <a:pPr algn="l"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1</a:t>
            </a:r>
            <a:r>
              <a:rPr sz="2800">
                <a:latin typeface="微软雅黑" panose="020B0503020204020204" charset="-122"/>
                <a:ea typeface="微软雅黑" panose="020B0503020204020204" charset="-122"/>
                <a:cs typeface="微软雅黑" panose="020B0503020204020204" charset="-122"/>
                <a:sym typeface="+mn-ea"/>
              </a:rPr>
              <a:t>阅读下面的诗歌,完成题目。</a:t>
            </a:r>
          </a:p>
          <a:p>
            <a:pPr algn="ct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刈禾女之歌</a:t>
            </a:r>
            <a:endParaRPr sz="2800">
              <a:latin typeface="微软雅黑" panose="020B0503020204020204" charset="-122"/>
              <a:ea typeface="微软雅黑" panose="020B0503020204020204" charset="-122"/>
              <a:cs typeface="微软雅黑" panose="020B0503020204020204" charset="-122"/>
              <a:sym typeface="+mn-ea"/>
            </a:endParaRPr>
          </a:p>
          <a:p>
            <a:pPr algn="ct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辛　笛</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大城外是山</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山外是我的家</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我记起家中长案上的水瓶</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我记起门下车水的深深的井</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我的眼在唱着原野之歌</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为什么我的心也是空而常满</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金黄的穗子在风里摇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17500" y="536575"/>
            <a:ext cx="11625580" cy="5908040"/>
          </a:xfrm>
          <a:prstGeom prst="rect">
            <a:avLst/>
          </a:prstGeom>
          <a:noFill/>
        </p:spPr>
        <p:txBody>
          <a:bodyPr wrap="square" rtlCol="0">
            <a:spAutoFit/>
          </a:bodyPr>
          <a:lstStyle/>
          <a:p>
            <a:pPr algn="l"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在雨里生长</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如今我来日光下收获</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我想告诉给姊妹们</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我是原野上的主人</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风吹过镰刀下</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也吹过我的头巾</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在麦浪里</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我看不见自己</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蓝的天空有白云</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5600" y="566420"/>
            <a:ext cx="11587480" cy="3969385"/>
          </a:xfrm>
          <a:prstGeom prst="rect">
            <a:avLst/>
          </a:prstGeom>
          <a:noFill/>
        </p:spPr>
        <p:txBody>
          <a:bodyPr wrap="square" rtlCol="0">
            <a:spAutoFit/>
          </a:bodyPr>
          <a:lstStyle/>
          <a:p>
            <a:pPr algn="l"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是一队队飞腾的马</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你听　风与云</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在我的镰刀之下</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奔骤而来</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一九三七年四月三十日</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在苏格兰高原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00100" y="1896745"/>
            <a:ext cx="10224135" cy="737235"/>
          </a:xfrm>
          <a:prstGeom prst="rect">
            <a:avLst/>
          </a:prstGeom>
          <a:noFill/>
        </p:spPr>
        <p:txBody>
          <a:bodyPr wrap="square" rtlCol="0">
            <a:spAutoFit/>
          </a:bodyPr>
          <a:lstStyle/>
          <a:p>
            <a:pPr algn="l"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“为什么我的心也是空而常满”中的“空而常满”如何理解?</a:t>
            </a:r>
            <a:endParaRPr sz="2800">
              <a:latin typeface="微软雅黑" panose="020B0503020204020204" charset="-122"/>
              <a:ea typeface="微软雅黑" panose="020B0503020204020204" charset="-122"/>
              <a:cs typeface="微软雅黑" panose="020B0503020204020204" charset="-122"/>
              <a:sym typeface="+mn-ea"/>
            </a:endParaRPr>
          </a:p>
        </p:txBody>
      </p:sp>
      <p:cxnSp>
        <p:nvCxnSpPr>
          <p:cNvPr id="2" name="直接连接符 1"/>
          <p:cNvCxnSpPr/>
          <p:nvPr/>
        </p:nvCxnSpPr>
        <p:spPr>
          <a:xfrm flipV="1">
            <a:off x="786130" y="4881245"/>
            <a:ext cx="10266045" cy="26035"/>
          </a:xfrm>
          <a:prstGeom prst="line">
            <a:avLst/>
          </a:prstGeom>
        </p:spPr>
        <p:style>
          <a:lnRef idx="2">
            <a:schemeClr val="dk1"/>
          </a:lnRef>
          <a:fillRef idx="0">
            <a:schemeClr val="dk1"/>
          </a:fillRef>
          <a:effectRef idx="1">
            <a:schemeClr val="dk1"/>
          </a:effectRef>
          <a:fontRef idx="minor">
            <a:schemeClr val="tx1"/>
          </a:fontRef>
        </p:style>
      </p:cxnSp>
      <p:cxnSp>
        <p:nvCxnSpPr>
          <p:cNvPr id="5" name="直接连接符 4"/>
          <p:cNvCxnSpPr/>
          <p:nvPr/>
        </p:nvCxnSpPr>
        <p:spPr>
          <a:xfrm>
            <a:off x="800100" y="3884295"/>
            <a:ext cx="10224135" cy="2286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0670" y="307340"/>
            <a:ext cx="11775440" cy="6554470"/>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解析</a:t>
            </a:r>
            <a:r>
              <a:rPr lang="zh-CN" altLang="en-US" sz="2800" b="1">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本题考查考生理解作品中重要词语的含义的能力。以“我的心也是空而常满”中的“也”为线索,往上搜索到“我记起家中长案上的水瓶/我记起门下车水的深深的井”,可以得知这里的“也”的含义是刈禾女的内心与水瓶和井的特点一样,是空而常满的。再结合“我的眼在唱着原野之歌”和下文的“收获”,可知“空”是由于看到原野的辽阔,刈禾女的内心也十分空阔;“常满”是因为劳动和丰收而感到满足。“空”与“常满”既矛盾又统一,所以具有思辨性和哲理性。</a:t>
            </a:r>
          </a:p>
          <a:p>
            <a:pPr fontAlgn="auto">
              <a:lnSpc>
                <a:spcPct val="150000"/>
              </a:lnSpc>
            </a:pPr>
            <a:endParaRPr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答案   </a:t>
            </a:r>
            <a:r>
              <a:rPr sz="2800">
                <a:latin typeface="微软雅黑" panose="020B0503020204020204" charset="-122"/>
                <a:ea typeface="微软雅黑" panose="020B0503020204020204" charset="-122"/>
                <a:cs typeface="微软雅黑" panose="020B0503020204020204" charset="-122"/>
                <a:sym typeface="+mn-ea"/>
              </a:rPr>
              <a:t>①“水瓶”和“井”空而常满,刈禾女的内心也空而常满;②“空而常满”指“我”内心空阔,却十分充盈,感到满足;③具有思辨性和哲理性。</a:t>
            </a:r>
            <a:endParaRPr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27075" y="527685"/>
            <a:ext cx="10717530" cy="5908040"/>
          </a:xfrm>
          <a:prstGeom prst="rect">
            <a:avLst/>
          </a:prstGeom>
          <a:noFill/>
        </p:spPr>
        <p:txBody>
          <a:bodyPr wrap="square" rtlCol="0">
            <a:spAutoFit/>
          </a:bodyPr>
          <a:lstStyle/>
          <a:p>
            <a:pPr fontAlgn="auto">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rPr>
              <a:t>方法点拨</a:t>
            </a:r>
          </a:p>
          <a:p>
            <a:pPr algn="ctr" fontAlgn="auto">
              <a:lnSpc>
                <a:spcPct val="150000"/>
              </a:lnSpc>
            </a:pPr>
            <a:r>
              <a:rPr sz="2800" b="1">
                <a:latin typeface="微软雅黑" panose="020B0503020204020204" charset="-122"/>
                <a:ea typeface="微软雅黑" panose="020B0503020204020204" charset="-122"/>
                <a:cs typeface="微软雅黑" panose="020B0503020204020204" charset="-122"/>
              </a:rPr>
              <a:t>从两方面把握字词的意思</a:t>
            </a: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rPr>
              <a:t>1.理解字词的表层意思和深层意思。</a:t>
            </a:r>
            <a:r>
              <a:rPr sz="2800">
                <a:latin typeface="微软雅黑" panose="020B0503020204020204" charset="-122"/>
                <a:ea typeface="微软雅黑" panose="020B0503020204020204" charset="-122"/>
                <a:cs typeface="微软雅黑" panose="020B0503020204020204" charset="-122"/>
              </a:rPr>
              <a:t>诗歌中的字词一般有表层意思和深层意思。“表层意思”就是字词本身的意思;“深层意思”主要指字词的语境义,比如比喻义、象征义等。如【典例1】中的“空”字,表层意思是“不包含什么”,联系“空”所在的诗句“我的心也是空而常满”和上下文可以明确,这里的“空”主要指“我”内心空阔。</a:t>
            </a: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rPr>
              <a:t>2.概括字词蕴含的抒情主人公或诗人的情感。</a:t>
            </a:r>
            <a:r>
              <a:rPr sz="2800">
                <a:latin typeface="微软雅黑" panose="020B0503020204020204" charset="-122"/>
                <a:ea typeface="微软雅黑" panose="020B0503020204020204" charset="-122"/>
                <a:cs typeface="微软雅黑" panose="020B0503020204020204" charset="-122"/>
              </a:rPr>
              <a:t>从字词和字词所在的诗句去把握、概括抒情主人公或诗人的情感。情感蕴含在描写的景</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24535" y="1426210"/>
            <a:ext cx="10458450" cy="138366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物、</a:t>
            </a:r>
            <a:r>
              <a:rPr sz="2800">
                <a:latin typeface="微软雅黑" panose="020B0503020204020204" charset="-122"/>
                <a:ea typeface="微软雅黑" panose="020B0503020204020204" charset="-122"/>
                <a:cs typeface="微软雅黑" panose="020B0503020204020204" charset="-122"/>
              </a:rPr>
              <a:t>表述的事物和叙述的事件中,蕴含在诗歌中具体的字词上。如【典例1】中的“满”字,指“我”内心十分充盈,感到满足。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07035" y="580390"/>
            <a:ext cx="11513820" cy="5908040"/>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些信都叠放在书桌上。有一天夜里,她醒了过来。窗外的白雪发出昏暗的光亮。她点燃桌上的蜡烛,小心地抽出一封信,拆开了信封,环顾了片刻,便读了起来。</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“亲爱的老爷子,”她念道,“我从战场上下来已经在医院里躺了一个月了。伤不是很重。总的来说,伤快要养好啦。”</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爸爸,我常常想起你,”她接着念下去,“我也常常想起我们家这座小屋,但这些离我似乎都非常遥远。我只要一闭上眼睛,立刻就会看到:我好像正在推开小门,走进花园。这是在冬天,白雪皑皑,可是通向那座旧亭子的小径被清扫得干干净净,钢琴当然已经修好啦,你把那些螺旋状的蜡烛插在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19430" y="617220"/>
            <a:ext cx="11391900" cy="3322955"/>
          </a:xfrm>
          <a:prstGeom prst="rect">
            <a:avLst/>
          </a:prstGeom>
          <a:noFill/>
        </p:spPr>
        <p:txBody>
          <a:bodyPr wrap="square" rtlCol="0">
            <a:spAutoFit/>
          </a:bodyPr>
          <a:lstStyle/>
          <a:p>
            <a:pPr fontAlgn="auto">
              <a:lnSpc>
                <a:spcPct val="150000"/>
              </a:lnSpc>
            </a:pPr>
            <a:r>
              <a:rPr lang="zh-CN" sz="2800" b="1">
                <a:latin typeface="微软雅黑" panose="020B0503020204020204" charset="-122"/>
                <a:ea typeface="微软雅黑" panose="020B0503020204020204" charset="-122"/>
                <a:cs typeface="微软雅黑" panose="020B0503020204020204" charset="-122"/>
              </a:rPr>
              <a:t>考向</a:t>
            </a:r>
            <a:r>
              <a:rPr lang="en-US" altLang="zh-CN" sz="2800" b="1">
                <a:latin typeface="微软雅黑" panose="020B0503020204020204" charset="-122"/>
                <a:ea typeface="微软雅黑" panose="020B0503020204020204" charset="-122"/>
                <a:cs typeface="微软雅黑" panose="020B0503020204020204" charset="-122"/>
              </a:rPr>
              <a:t>3</a:t>
            </a:r>
            <a:r>
              <a:rPr sz="2800" b="1">
                <a:latin typeface="微软雅黑" panose="020B0503020204020204" charset="-122"/>
                <a:ea typeface="微软雅黑" panose="020B0503020204020204" charset="-122"/>
                <a:cs typeface="微软雅黑" panose="020B0503020204020204" charset="-122"/>
              </a:rPr>
              <a:t>　鉴赏诗歌语句</a:t>
            </a:r>
          </a:p>
          <a:p>
            <a:pPr fontAlgn="auto">
              <a:lnSpc>
                <a:spcPct val="150000"/>
              </a:lnSpc>
            </a:pPr>
            <a:endParaRPr sz="2800" b="1">
              <a:latin typeface="微软雅黑" panose="020B0503020204020204" charset="-122"/>
              <a:ea typeface="微软雅黑" panose="020B0503020204020204" charset="-122"/>
              <a:cs typeface="微软雅黑" panose="020B0503020204020204" charset="-122"/>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rPr>
              <a:t> </a:t>
            </a:r>
            <a:r>
              <a:rPr sz="2800" b="1">
                <a:latin typeface="微软雅黑" panose="020B0503020204020204" charset="-122"/>
                <a:ea typeface="微软雅黑" panose="020B0503020204020204" charset="-122"/>
                <a:cs typeface="微软雅黑" panose="020B0503020204020204" charset="-122"/>
              </a:rPr>
              <a:t>　   </a:t>
            </a:r>
          </a:p>
          <a:p>
            <a:pPr fontAlgn="auto">
              <a:lnSpc>
                <a:spcPct val="150000"/>
              </a:lnSpc>
            </a:pPr>
            <a:r>
              <a:rPr sz="2800" b="1">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高考客观题常以诗歌语句为依托,考查对诗歌语句的理解、对情感主旨的把握、对艺术手法的鉴赏等,重点考查考生理解和鉴赏的能力。</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3855" y="826770"/>
            <a:ext cx="11748135" cy="461581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rPr>
              <a:t>典例</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2</a:t>
            </a:r>
            <a:r>
              <a:rPr sz="2800">
                <a:latin typeface="微软雅黑" panose="020B0503020204020204" charset="-122"/>
                <a:ea typeface="微软雅黑" panose="020B0503020204020204" charset="-122"/>
                <a:cs typeface="微软雅黑" panose="020B0503020204020204" charset="-122"/>
              </a:rPr>
              <a:t>阅读下面的诗歌,完成题目。</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阅读文本见</a:t>
            </a:r>
            <a:r>
              <a:rPr lang="zh-CN" sz="2800">
                <a:latin typeface="微软雅黑" panose="020B0503020204020204" charset="-122"/>
                <a:ea typeface="微软雅黑" panose="020B0503020204020204" charset="-122"/>
                <a:cs typeface="微软雅黑" panose="020B0503020204020204" charset="-122"/>
              </a:rPr>
              <a:t>【考点帮】</a:t>
            </a:r>
            <a:r>
              <a:rPr sz="2800">
                <a:latin typeface="微软雅黑" panose="020B0503020204020204" charset="-122"/>
                <a:ea typeface="微软雅黑" panose="020B0503020204020204" charset="-122"/>
                <a:cs typeface="微软雅黑" panose="020B0503020204020204" charset="-122"/>
              </a:rPr>
              <a:t>【典例1】文本</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下列对本诗相关内容的理解,不正确的一项是	(　　)</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A.“大城外是山/山外是我的家”,既点出抒情主人公的出身背景,也含有城市与乡野的对比。</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B.“我想告诉给姊妹们/我是原野上的主人”,写刈禾女收获时的心理活动,表达她对拥有原野感到欣喜。</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26135" y="1313815"/>
            <a:ext cx="10827385" cy="267652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C.“风吹过镰刀下/也吹过我的头巾”,写刈禾女劳作时的欢快,也写人与自然之间关系的和谐。</a:t>
            </a:r>
            <a:endParaRPr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rPr>
              <a:t>D.“在麦浪里/我看不见自己”,是从宏阔的视野观看原野,着意写刈禾女在面对原野时的渺小感。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427990" y="1136650"/>
          <a:ext cx="11569700" cy="4493895"/>
        </p:xfrm>
        <a:graphic>
          <a:graphicData uri="http://schemas.openxmlformats.org/drawingml/2006/table">
            <a:tbl>
              <a:tblPr firstRow="1" bandRow="1">
                <a:tableStyleId>{5940675A-B579-460E-94D1-54222C63F5DA}</a:tableStyleId>
              </a:tblPr>
              <a:tblGrid>
                <a:gridCol w="855980"/>
                <a:gridCol w="5628640"/>
                <a:gridCol w="5085080"/>
              </a:tblGrid>
              <a:tr h="641985">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选项</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命题方式</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错点</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963295">
                <a:tc>
                  <a:txBody>
                    <a:bodyPr/>
                    <a:lstStyle/>
                    <a:p>
                      <a:pPr indent="0" algn="ctr" fontAlgn="auto">
                        <a:lnSpc>
                          <a:spcPct val="150000"/>
                        </a:lnSpc>
                        <a:buNone/>
                      </a:pPr>
                      <a:r>
                        <a:rPr lang="en-US" altLang="en-US" sz="2800" b="0">
                          <a:solidFill>
                            <a:srgbClr val="000000"/>
                          </a:solidFill>
                          <a:latin typeface="微软雅黑" panose="020B0503020204020204" charset="-122"/>
                          <a:ea typeface="微软雅黑" panose="020B0503020204020204" charset="-122"/>
                          <a:cs typeface="微软雅黑" panose="020B0503020204020204" charset="-122"/>
                        </a:rPr>
                        <a:t>A项</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4">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四个选项的命制方式一样,先选取诗歌中的句子,然后从作用、情感、意思、手法等方面来解读。考生解答时要认真研读诗歌内容,仔细辨识选项对诗歌语句的解读是否正确。</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4">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D项,“着意写刈禾女在面对原野时的渺小感”错误。根据诗歌中的“我是原野上的主人”“风与云/在我的镰刀之下/奔骤而来”,可知刈禾女在面对原野时不会有渺小感。</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62660">
                <a:tc>
                  <a:txBody>
                    <a:bodyPr/>
                    <a:lstStyle/>
                    <a:p>
                      <a:pPr indent="0" algn="ctr" fontAlgn="auto">
                        <a:lnSpc>
                          <a:spcPct val="150000"/>
                        </a:lnSpc>
                        <a:buNone/>
                      </a:pPr>
                      <a:r>
                        <a:rPr lang="en-US" altLang="en-US" sz="2800" b="0">
                          <a:solidFill>
                            <a:srgbClr val="000000"/>
                          </a:solidFill>
                          <a:latin typeface="微软雅黑" panose="020B0503020204020204" charset="-122"/>
                          <a:ea typeface="微软雅黑" panose="020B0503020204020204" charset="-122"/>
                          <a:cs typeface="微软雅黑" panose="020B0503020204020204" charset="-122"/>
                        </a:rPr>
                        <a:t>B项</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63295">
                <a:tc>
                  <a:txBody>
                    <a:bodyPr/>
                    <a:lstStyle/>
                    <a:p>
                      <a:pPr indent="0" algn="ctr" fontAlgn="auto">
                        <a:lnSpc>
                          <a:spcPct val="150000"/>
                        </a:lnSpc>
                        <a:buNone/>
                      </a:pPr>
                      <a:r>
                        <a:rPr lang="en-US" altLang="en-US" sz="2800" b="0">
                          <a:solidFill>
                            <a:srgbClr val="000000"/>
                          </a:solidFill>
                          <a:latin typeface="微软雅黑" panose="020B0503020204020204" charset="-122"/>
                          <a:ea typeface="微软雅黑" panose="020B0503020204020204" charset="-122"/>
                          <a:cs typeface="微软雅黑" panose="020B0503020204020204" charset="-122"/>
                        </a:rPr>
                        <a:t>C项</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62660">
                <a:tc>
                  <a:txBody>
                    <a:bodyPr/>
                    <a:lstStyle/>
                    <a:p>
                      <a:pPr indent="0" algn="ctr" fontAlgn="auto">
                        <a:lnSpc>
                          <a:spcPct val="150000"/>
                        </a:lnSpc>
                        <a:buNone/>
                      </a:pPr>
                      <a:r>
                        <a:rPr lang="en-US" altLang="en-US" sz="2800" b="0">
                          <a:solidFill>
                            <a:srgbClr val="000000"/>
                          </a:solidFill>
                          <a:latin typeface="微软雅黑" panose="020B0503020204020204" charset="-122"/>
                          <a:ea typeface="微软雅黑" panose="020B0503020204020204" charset="-122"/>
                          <a:cs typeface="微软雅黑" panose="020B0503020204020204" charset="-122"/>
                        </a:rPr>
                        <a:t>D项</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427355" y="233680"/>
            <a:ext cx="11569700" cy="521970"/>
          </a:xfrm>
          <a:prstGeom prst="rect">
            <a:avLst/>
          </a:prstGeom>
          <a:noFill/>
        </p:spPr>
        <p:txBody>
          <a:bodyPr wrap="square" rtlCol="0">
            <a:spAutoFit/>
          </a:bodyPr>
          <a:lstStyle/>
          <a:p>
            <a:r>
              <a:rPr lang="zh-CN" altLang="en-US" sz="2800" b="1">
                <a:solidFill>
                  <a:srgbClr val="FF0000"/>
                </a:solidFill>
                <a:latin typeface="微软雅黑" panose="020B0503020204020204" charset="-122"/>
                <a:ea typeface="微软雅黑" panose="020B0503020204020204" charset="-122"/>
              </a:rPr>
              <a:t>解析</a:t>
            </a:r>
          </a:p>
        </p:txBody>
      </p:sp>
      <p:sp>
        <p:nvSpPr>
          <p:cNvPr id="5" name="文本框 4"/>
          <p:cNvSpPr txBox="1"/>
          <p:nvPr/>
        </p:nvSpPr>
        <p:spPr>
          <a:xfrm>
            <a:off x="427990" y="5833745"/>
            <a:ext cx="11569700" cy="521970"/>
          </a:xfrm>
          <a:prstGeom prst="rect">
            <a:avLst/>
          </a:prstGeom>
          <a:noFill/>
        </p:spPr>
        <p:txBody>
          <a:bodyPr wrap="square" rtlCol="0">
            <a:spAutoFit/>
          </a:bodyPr>
          <a:lstStyle/>
          <a:p>
            <a:r>
              <a:rPr lang="zh-CN" altLang="en-US" b="1">
                <a:solidFill>
                  <a:srgbClr val="FF0000"/>
                </a:solidFill>
                <a:latin typeface="微软雅黑" panose="020B0503020204020204" charset="-122"/>
                <a:ea typeface="微软雅黑" panose="020B0503020204020204" charset="-122"/>
                <a:sym typeface="+mn-ea"/>
              </a:rPr>
              <a:t> </a:t>
            </a:r>
            <a:r>
              <a:rPr lang="zh-CN" altLang="en-US" sz="2800" b="1">
                <a:solidFill>
                  <a:srgbClr val="FF0000"/>
                </a:solidFill>
                <a:latin typeface="微软雅黑" panose="020B0503020204020204" charset="-122"/>
                <a:ea typeface="微软雅黑" panose="020B0503020204020204" charset="-122"/>
                <a:sym typeface="+mn-ea"/>
              </a:rPr>
              <a:t>答案  </a:t>
            </a:r>
            <a:r>
              <a:rPr lang="en-US" altLang="zh-CN" sz="2800">
                <a:solidFill>
                  <a:schemeClr val="tx1"/>
                </a:solidFill>
                <a:latin typeface="微软雅黑" panose="020B0503020204020204" charset="-122"/>
                <a:ea typeface="微软雅黑" panose="020B0503020204020204" charset="-122"/>
                <a:sym typeface="+mn-ea"/>
              </a:rPr>
              <a:t>D</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06780" y="1008380"/>
            <a:ext cx="10379075" cy="4615815"/>
          </a:xfrm>
          <a:prstGeom prst="rect">
            <a:avLst/>
          </a:prstGeom>
          <a:noFill/>
        </p:spPr>
        <p:txBody>
          <a:bodyPr wrap="square" rtlCol="0">
            <a:spAutoFit/>
          </a:bodyPr>
          <a:lstStyle/>
          <a:p>
            <a:pPr algn="l"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3</a:t>
            </a:r>
            <a:r>
              <a:rPr sz="2800">
                <a:latin typeface="微软雅黑" panose="020B0503020204020204" charset="-122"/>
                <a:ea typeface="微软雅黑" panose="020B0503020204020204" charset="-122"/>
                <a:cs typeface="微软雅黑" panose="020B0503020204020204" charset="-122"/>
                <a:sym typeface="+mn-ea"/>
              </a:rPr>
              <a:t>阅读下面的诗歌,完成题目。</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阅读文本见</a:t>
            </a:r>
            <a:r>
              <a:rPr lang="zh-CN" sz="2800">
                <a:latin typeface="微软雅黑" panose="020B0503020204020204" charset="-122"/>
                <a:ea typeface="微软雅黑" panose="020B0503020204020204" charset="-122"/>
                <a:cs typeface="微软雅黑" panose="020B0503020204020204" charset="-122"/>
                <a:sym typeface="+mn-ea"/>
              </a:rPr>
              <a:t>【考点帮】</a:t>
            </a:r>
            <a:r>
              <a:rPr sz="2800">
                <a:latin typeface="微软雅黑" panose="020B0503020204020204" charset="-122"/>
                <a:ea typeface="微软雅黑" panose="020B0503020204020204" charset="-122"/>
                <a:cs typeface="微软雅黑" panose="020B0503020204020204" charset="-122"/>
                <a:sym typeface="+mn-ea"/>
              </a:rPr>
              <a:t>【典例1】文本</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下列对本诗艺术特色的分析鉴赏,不正确的一项是	(　　)</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A.诗歌前四行,从“大城”“山”转向“水瓶”“井”,节奏也变得舒缓,这种变化带有情感倾向。</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B.“金黄的穗子在风里摇/在雨里生长”,是静与动、空间与时间的结合,这是该诗常用的表现手法。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24940" y="1395095"/>
            <a:ext cx="9495790" cy="2676525"/>
          </a:xfrm>
          <a:prstGeom prst="rect">
            <a:avLst/>
          </a:prstGeom>
          <a:noFill/>
        </p:spPr>
        <p:txBody>
          <a:bodyPr wrap="square" rtlCol="0">
            <a:spAutoFit/>
          </a:bodyPr>
          <a:lstStyle/>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C.“我的眼在唱着原野之歌”,运用通感的修辞手法,以抒情的笔触表达了刈禾女愉悦的心情。</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D.“你听　风与云/在我的镰刀之下/奔骤而来”,通过使用祈使语气和加快节奏,增强了抒情效果。</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75640" y="828040"/>
            <a:ext cx="11141075" cy="737235"/>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解析</a:t>
            </a:r>
          </a:p>
        </p:txBody>
      </p:sp>
      <p:graphicFrame>
        <p:nvGraphicFramePr>
          <p:cNvPr id="3" name="表格 2"/>
          <p:cNvGraphicFramePr/>
          <p:nvPr>
            <p:custDataLst>
              <p:tags r:id="rId1"/>
            </p:custDataLst>
          </p:nvPr>
        </p:nvGraphicFramePr>
        <p:xfrm>
          <a:off x="676275" y="1847850"/>
          <a:ext cx="11140440" cy="3200400"/>
        </p:xfrm>
        <a:graphic>
          <a:graphicData uri="http://schemas.openxmlformats.org/drawingml/2006/table">
            <a:tbl>
              <a:tblPr firstRow="1" bandRow="1">
                <a:tableStyleId>{5940675A-B579-460E-94D1-54222C63F5DA}</a:tableStyleId>
              </a:tblPr>
              <a:tblGrid>
                <a:gridCol w="1183005"/>
                <a:gridCol w="4769485"/>
                <a:gridCol w="5187950"/>
              </a:tblGrid>
              <a:tr h="450850">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选项</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命题方式</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错点</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640080">
                <a:tc>
                  <a:txBody>
                    <a:bodyPr/>
                    <a:lstStyle/>
                    <a:p>
                      <a:pPr indent="0" algn="ctr" fontAlgn="auto">
                        <a:lnSpc>
                          <a:spcPct val="150000"/>
                        </a:lnSpc>
                        <a:buNone/>
                      </a:pPr>
                      <a:r>
                        <a:rPr lang="en-US" altLang="en-US" sz="2800" b="0">
                          <a:solidFill>
                            <a:srgbClr val="000000"/>
                          </a:solidFill>
                          <a:latin typeface="微软雅黑" panose="020B0503020204020204" charset="-122"/>
                          <a:ea typeface="微软雅黑" panose="020B0503020204020204" charset="-122"/>
                          <a:cs typeface="微软雅黑" panose="020B0503020204020204" charset="-122"/>
                        </a:rPr>
                        <a:t>A项</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4">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四个选项的命制方式一样,先选取诗歌中的句子,然后从结构、艺术手法等角度进行考查。</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4">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B项,“金黄的穗子在风里摇/在雨里生长”两句是写穗子在空间里的动态,并不是“静与动、空间与时间的结合”。</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40080">
                <a:tc>
                  <a:txBody>
                    <a:bodyPr/>
                    <a:lstStyle/>
                    <a:p>
                      <a:pPr indent="0" algn="ctr" fontAlgn="auto">
                        <a:lnSpc>
                          <a:spcPct val="150000"/>
                        </a:lnSpc>
                        <a:buNone/>
                      </a:pPr>
                      <a:r>
                        <a:rPr lang="en-US" altLang="en-US" sz="2800" b="0">
                          <a:solidFill>
                            <a:srgbClr val="000000"/>
                          </a:solidFill>
                          <a:latin typeface="微软雅黑" panose="020B0503020204020204" charset="-122"/>
                          <a:ea typeface="微软雅黑" panose="020B0503020204020204" charset="-122"/>
                          <a:cs typeface="微软雅黑" panose="020B0503020204020204" charset="-122"/>
                        </a:rPr>
                        <a:t>B项</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40080">
                <a:tc>
                  <a:txBody>
                    <a:bodyPr/>
                    <a:lstStyle/>
                    <a:p>
                      <a:pPr indent="0" algn="ctr" fontAlgn="auto">
                        <a:lnSpc>
                          <a:spcPct val="150000"/>
                        </a:lnSpc>
                        <a:buNone/>
                      </a:pPr>
                      <a:r>
                        <a:rPr lang="en-US" altLang="en-US" sz="2800" b="0">
                          <a:solidFill>
                            <a:srgbClr val="000000"/>
                          </a:solidFill>
                          <a:latin typeface="微软雅黑" panose="020B0503020204020204" charset="-122"/>
                          <a:ea typeface="微软雅黑" panose="020B0503020204020204" charset="-122"/>
                          <a:cs typeface="微软雅黑" panose="020B0503020204020204" charset="-122"/>
                        </a:rPr>
                        <a:t>C项</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40080">
                <a:tc>
                  <a:txBody>
                    <a:bodyPr/>
                    <a:lstStyle/>
                    <a:p>
                      <a:pPr indent="0" algn="ctr" fontAlgn="auto">
                        <a:lnSpc>
                          <a:spcPct val="150000"/>
                        </a:lnSpc>
                        <a:buNone/>
                      </a:pPr>
                      <a:r>
                        <a:rPr lang="en-US" altLang="en-US" sz="2800" b="0">
                          <a:solidFill>
                            <a:srgbClr val="000000"/>
                          </a:solidFill>
                          <a:latin typeface="微软雅黑" panose="020B0503020204020204" charset="-122"/>
                          <a:ea typeface="微软雅黑" panose="020B0503020204020204" charset="-122"/>
                          <a:cs typeface="微软雅黑" panose="020B0503020204020204" charset="-122"/>
                        </a:rPr>
                        <a:t>D项</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783590" y="5294630"/>
            <a:ext cx="11033125" cy="521970"/>
          </a:xfrm>
          <a:prstGeom prst="rect">
            <a:avLst/>
          </a:prstGeom>
          <a:noFill/>
        </p:spPr>
        <p:txBody>
          <a:bodyPr wrap="square" rtlCol="0">
            <a:spAutoFit/>
          </a:bodyPr>
          <a:lstStyle/>
          <a:p>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答案  </a:t>
            </a:r>
            <a:r>
              <a:rPr lang="en-US" altLang="zh-CN" sz="2800">
                <a:solidFill>
                  <a:schemeClr val="tx1"/>
                </a:solidFill>
                <a:latin typeface="微软雅黑" panose="020B0503020204020204" charset="-122"/>
                <a:ea typeface="微软雅黑" panose="020B0503020204020204" charset="-122"/>
                <a:cs typeface="微软雅黑" panose="020B0503020204020204" charset="-122"/>
              </a:rPr>
              <a:t>B</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27075" y="527685"/>
            <a:ext cx="10717530" cy="5908040"/>
          </a:xfrm>
          <a:prstGeom prst="rect">
            <a:avLst/>
          </a:prstGeom>
          <a:noFill/>
        </p:spPr>
        <p:txBody>
          <a:bodyPr wrap="square" rtlCol="0">
            <a:spAutoFit/>
          </a:bodyPr>
          <a:lstStyle/>
          <a:p>
            <a:pPr fontAlgn="auto">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rPr>
              <a:t>方法点拨</a:t>
            </a:r>
          </a:p>
          <a:p>
            <a:pPr algn="ctr" fontAlgn="auto">
              <a:lnSpc>
                <a:spcPct val="150000"/>
              </a:lnSpc>
            </a:pPr>
            <a:r>
              <a:rPr sz="2800" b="1">
                <a:latin typeface="微软雅黑" panose="020B0503020204020204" charset="-122"/>
                <a:ea typeface="微软雅黑" panose="020B0503020204020204" charset="-122"/>
                <a:cs typeface="微软雅黑" panose="020B0503020204020204" charset="-122"/>
              </a:rPr>
              <a:t>　从三个角度赏析诗句</a:t>
            </a: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rPr>
              <a:t>1.诗句的意思。</a:t>
            </a:r>
            <a:r>
              <a:rPr sz="2800">
                <a:latin typeface="微软雅黑" panose="020B0503020204020204" charset="-122"/>
                <a:ea typeface="微软雅黑" panose="020B0503020204020204" charset="-122"/>
                <a:cs typeface="微软雅黑" panose="020B0503020204020204" charset="-122"/>
              </a:rPr>
              <a:t>根据诗句中的关键字词的意思和诗句上下文的内容等把握诗句的具体意思。这里的“意思”包括描写的对象、叙述的事件、抒发的情感和情感的指向等。比如【典例2】的A项,“大城外是山/山外是我的家”两句诗点明了抒情主人公居住的地方,即出身背景。</a:t>
            </a: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rPr>
              <a:t>2.使用的手法。</a:t>
            </a:r>
            <a:r>
              <a:rPr sz="2800">
                <a:latin typeface="微软雅黑" panose="020B0503020204020204" charset="-122"/>
                <a:ea typeface="微软雅黑" panose="020B0503020204020204" charset="-122"/>
                <a:cs typeface="微软雅黑" panose="020B0503020204020204" charset="-122"/>
              </a:rPr>
              <a:t>这里的“手法”具体包括以下内容:①修辞手法,如比喻、夸张、借代、比拟等。②描写手法,如正侧面描写,景物描写中的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76225" y="496570"/>
            <a:ext cx="11666855" cy="5262245"/>
          </a:xfrm>
          <a:prstGeom prst="rect">
            <a:avLst/>
          </a:prstGeom>
          <a:noFill/>
        </p:spPr>
        <p:txBody>
          <a:bodyPr wrap="square" rtlCol="0">
            <a:spAutoFit/>
          </a:bodyPr>
          <a:lstStyle/>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动静、虚实等。③抒情手法,直接抒情和间接抒情。④观察方法,一是感觉,听觉、视觉、嗅觉、触觉和味觉等;二是观察视角,仰视、俯视等。⑤句式特点,句式的语气(祈使句、感叹句等)和语句长短等。比如【典例3】的诗歌选项中就涉及通感的修辞手法、动静描写手法、祈使句等。</a:t>
            </a:r>
            <a:endParaRPr sz="2800">
              <a:latin typeface="微软雅黑" panose="020B0503020204020204" charset="-122"/>
              <a:ea typeface="微软雅黑" panose="020B0503020204020204" charset="-122"/>
              <a:cs typeface="微软雅黑" panose="020B0503020204020204" charset="-122"/>
            </a:endParaRP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3.表达的情感。</a:t>
            </a:r>
            <a:r>
              <a:rPr sz="2800">
                <a:latin typeface="微软雅黑" panose="020B0503020204020204" charset="-122"/>
                <a:ea typeface="微软雅黑" panose="020B0503020204020204" charset="-122"/>
                <a:cs typeface="微软雅黑" panose="020B0503020204020204" charset="-122"/>
                <a:sym typeface="+mn-ea"/>
              </a:rPr>
              <a:t>诗句的终极目的就是通过一定的手法表述相关的内容来表达诗人的情感,因此赏析诗句要注重通过手法和内容来把握情感。比如【典例3】的C项,“我的眼在唱着原野之歌”,从“唱”和“原野之歌”可以明确诗人的情感是欢愉的、快乐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0505" y="151765"/>
            <a:ext cx="11273790" cy="6554470"/>
          </a:xfrm>
          <a:prstGeom prst="rect">
            <a:avLst/>
          </a:prstGeom>
          <a:noFill/>
        </p:spPr>
        <p:txBody>
          <a:bodyPr wrap="square" rtlCol="0">
            <a:spAutoFit/>
          </a:bodyPr>
          <a:lstStyle/>
          <a:p>
            <a:pPr fontAlgn="auto">
              <a:lnSpc>
                <a:spcPct val="150000"/>
              </a:lnSpc>
            </a:pPr>
            <a:r>
              <a:rPr lang="zh-CN" sz="2800" b="1">
                <a:latin typeface="微软雅黑" panose="020B0503020204020204" charset="-122"/>
                <a:ea typeface="微软雅黑" panose="020B0503020204020204" charset="-122"/>
                <a:cs typeface="微软雅黑" panose="020B0503020204020204" charset="-122"/>
              </a:rPr>
              <a:t>考向</a:t>
            </a:r>
            <a:r>
              <a:rPr lang="en-US" altLang="zh-CN" sz="2800" b="1">
                <a:latin typeface="微软雅黑" panose="020B0503020204020204" charset="-122"/>
                <a:ea typeface="微软雅黑" panose="020B0503020204020204" charset="-122"/>
                <a:cs typeface="微软雅黑" panose="020B0503020204020204" charset="-122"/>
              </a:rPr>
              <a:t>4</a:t>
            </a:r>
            <a:r>
              <a:rPr sz="2800" b="1">
                <a:latin typeface="微软雅黑" panose="020B0503020204020204" charset="-122"/>
                <a:ea typeface="微软雅黑" panose="020B0503020204020204" charset="-122"/>
                <a:cs typeface="微软雅黑" panose="020B0503020204020204" charset="-122"/>
              </a:rPr>
              <a:t>　鉴赏诗歌的技巧</a:t>
            </a:r>
          </a:p>
          <a:p>
            <a:pPr fontAlgn="auto">
              <a:lnSpc>
                <a:spcPct val="150000"/>
              </a:lnSpc>
            </a:pPr>
            <a:r>
              <a:rPr sz="2800" b="1">
                <a:latin typeface="微软雅黑" panose="020B0503020204020204" charset="-122"/>
                <a:ea typeface="微软雅黑" panose="020B0503020204020204" charset="-122"/>
                <a:cs typeface="微软雅黑" panose="020B0503020204020204" charset="-122"/>
              </a:rPr>
              <a:t> 1.设问方式</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①诗歌通过怎样的艺术技巧来表达作者的思想感情?</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②赏析本诗的结构和使用的艺术手法。</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③这首诗主要运用了什么修辞手法?其作用是什么?</a:t>
            </a: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2.命题分析</a:t>
            </a:r>
            <a:endParaRPr sz="2800" b="1">
              <a:latin typeface="微软雅黑" panose="020B0503020204020204" charset="-122"/>
              <a:ea typeface="微软雅黑" panose="020B0503020204020204" charset="-122"/>
              <a:cs typeface="微软雅黑" panose="020B0503020204020204" charset="-122"/>
            </a:endParaRP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 对诗歌技巧的鉴赏,涉及的内容和角度较多,概括起来有:修辞手法、描写手法、抒情手法、用词特征、句式特征、语言特点等。命题者会从这些角度或某一角度切入,要求鉴赏诗歌的某几句话或整首诗使用的技巧特征。</a:t>
            </a:r>
            <a:endParaRPr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07035" y="580390"/>
            <a:ext cx="11513820"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rPr>
              <a:t>烛台上。钢琴上摆着的还是那些曲谱:《黑桃皇后》序曲和抒情曲《为了遥远的祖国的海岸……》。门上的铃还响吗?我走的时候还是没来得及把这修好。我难道还能再见到这一切吗?我明白,我在保卫的不仅是整个国家,也在保卫这个国家里的每一个角落,包括我们家的花园小屋。</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“我出院后,会有一个很短的时间回家探亲。我还不能确定。不过最好别等。”</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她思忖,或许就在这两天内,这个陌生人就会从前线回来。</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一大早,彼得洛芙娜就吩咐瓦丽娅拿起木铲去清理通向山坡上那座亭子的小径。这座亭子已经非常破旧了。彼得洛芙娜修理好了门铃,她按了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41375" y="723265"/>
            <a:ext cx="10224135" cy="267652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典例4</a:t>
            </a:r>
            <a:r>
              <a:rPr lang="zh-CN" sz="2800">
                <a:latin typeface="微软雅黑" panose="020B0503020204020204" charset="-122"/>
                <a:ea typeface="微软雅黑" panose="020B0503020204020204" charset="-122"/>
                <a:cs typeface="微软雅黑" panose="020B0503020204020204" charset="-122"/>
                <a:sym typeface="+mn-ea"/>
              </a:rPr>
              <a:t>阅读下面的诗歌,完成题目。</a:t>
            </a:r>
          </a:p>
          <a:p>
            <a:pPr algn="ct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阅读文本见【考点帮】【典例1】文本</a:t>
            </a: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诗歌从刈禾女的角度抒情,这样写有什么好处?请结合诗歌简要分析。</a:t>
            </a:r>
          </a:p>
        </p:txBody>
      </p:sp>
      <p:cxnSp>
        <p:nvCxnSpPr>
          <p:cNvPr id="2" name="直接连接符 1"/>
          <p:cNvCxnSpPr/>
          <p:nvPr/>
        </p:nvCxnSpPr>
        <p:spPr>
          <a:xfrm flipV="1">
            <a:off x="841375" y="4312920"/>
            <a:ext cx="10024745" cy="5080"/>
          </a:xfrm>
          <a:prstGeom prst="line">
            <a:avLst/>
          </a:prstGeom>
        </p:spPr>
        <p:style>
          <a:lnRef idx="2">
            <a:schemeClr val="dk1"/>
          </a:lnRef>
          <a:fillRef idx="0">
            <a:schemeClr val="dk1"/>
          </a:fillRef>
          <a:effectRef idx="1">
            <a:schemeClr val="dk1"/>
          </a:effectRef>
          <a:fontRef idx="minor">
            <a:schemeClr val="tx1"/>
          </a:fontRef>
        </p:style>
      </p:cxnSp>
      <p:cxnSp>
        <p:nvCxnSpPr>
          <p:cNvPr id="5" name="直接连接符 4"/>
          <p:cNvCxnSpPr/>
          <p:nvPr/>
        </p:nvCxnSpPr>
        <p:spPr>
          <a:xfrm>
            <a:off x="882650" y="5447030"/>
            <a:ext cx="9996805" cy="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94995" y="635000"/>
            <a:ext cx="11238230" cy="5262245"/>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解析</a:t>
            </a:r>
            <a:r>
              <a:rPr lang="zh-CN" altLang="en-US" sz="2800" b="1">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本题考查考生鉴赏文学作品的表达技巧,领悟作品的艺术魅力的能力。从人物形象的角度看,从刈禾女的角度抒情,可以减少作者情感的介入,直陈刈禾女内心,既可以写她心中所想,如“我记起家中长案上的水瓶/我记起门下车水的深深的井”,也可以写她眼前所见,如“蓝的天空有白云/是一队队飞腾的马”等,如此使刈禾女形象更丰富。从诗歌的内在韵律感看,从刈禾女的角度抒情,写出了她内心情绪的起伏变化(回忆的深思—看到原野时的激动—丰收的喜悦—劳动的自豪),如此形成了诗歌内在的韵律感。从诗中人物与对象(原野)的关系看,从刈禾女的角度描写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35000" y="1117600"/>
            <a:ext cx="11074400" cy="203009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rPr>
              <a:t>她的所忆、所见、所感、所听,多角度地感受对象,从而呈现出人与原野的关系。从作者与诗中人物的关系看,“我”在一定程度上可以认为是作者自己,如此增加了诗歌的层次感。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24255" y="1908810"/>
            <a:ext cx="9443085" cy="3322955"/>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答案  </a:t>
            </a:r>
            <a:r>
              <a:rPr sz="2800">
                <a:latin typeface="微软雅黑" panose="020B0503020204020204" charset="-122"/>
                <a:ea typeface="微软雅黑" panose="020B0503020204020204" charset="-122"/>
                <a:cs typeface="微软雅黑" panose="020B0503020204020204" charset="-122"/>
              </a:rPr>
              <a:t> ①可直陈内心,并将眼前所见与个人记忆结合起来,让刈禾女的形象更为丰满;②通过刈禾女情绪的起伏变化,形成内在的韵律感;③充分调动个人感官,多角度呈现人与原野的关系;④从“我”的角度抒情,“我”既指刈禾女,部分地方也可指作者自己,增加了诗歌的层次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80365" y="208915"/>
            <a:ext cx="11424920" cy="5908040"/>
          </a:xfrm>
          <a:prstGeom prst="rect">
            <a:avLst/>
          </a:prstGeom>
          <a:noFill/>
        </p:spPr>
        <p:txBody>
          <a:bodyPr wrap="square" rtlCol="0">
            <a:spAutoFit/>
          </a:bodyPr>
          <a:lstStyle/>
          <a:p>
            <a:pPr fontAlgn="auto">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rPr>
              <a:t>方法点拨</a:t>
            </a:r>
            <a:r>
              <a:rPr sz="2800" b="1">
                <a:latin typeface="微软雅黑" panose="020B0503020204020204" charset="-122"/>
                <a:ea typeface="微软雅黑" panose="020B0503020204020204" charset="-122"/>
                <a:cs typeface="微软雅黑" panose="020B0503020204020204" charset="-122"/>
              </a:rPr>
              <a:t>　　　</a:t>
            </a:r>
          </a:p>
          <a:p>
            <a:pPr algn="ctr" fontAlgn="auto">
              <a:lnSpc>
                <a:spcPct val="150000"/>
              </a:lnSpc>
            </a:pPr>
            <a:r>
              <a:rPr sz="2800" b="1">
                <a:latin typeface="微软雅黑" panose="020B0503020204020204" charset="-122"/>
                <a:ea typeface="微软雅黑" panose="020B0503020204020204" charset="-122"/>
                <a:cs typeface="微软雅黑" panose="020B0503020204020204" charset="-122"/>
              </a:rPr>
              <a:t>　　　把握鉴赏技巧的步骤</a:t>
            </a: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rPr>
              <a:t>第一步,明确诗歌词句的具体意思。</a:t>
            </a:r>
            <a:r>
              <a:rPr sz="2800">
                <a:latin typeface="微软雅黑" panose="020B0503020204020204" charset="-122"/>
                <a:ea typeface="微软雅黑" panose="020B0503020204020204" charset="-122"/>
                <a:cs typeface="微软雅黑" panose="020B0503020204020204" charset="-122"/>
              </a:rPr>
              <a:t>可以通过对诗歌的词语、语句内容的把握,整体理解诗歌的内涵。</a:t>
            </a: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rPr>
              <a:t>第二步,找到使用的手法。</a:t>
            </a:r>
            <a:r>
              <a:rPr sz="2800">
                <a:latin typeface="微软雅黑" panose="020B0503020204020204" charset="-122"/>
                <a:ea typeface="微软雅黑" panose="020B0503020204020204" charset="-122"/>
                <a:cs typeface="微软雅黑" panose="020B0503020204020204" charset="-122"/>
              </a:rPr>
              <a:t>从修辞手法、写作方式、抒情方式、语言特色等角度把握诗歌的技巧。</a:t>
            </a: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rPr>
              <a:t>第三步,确定手法的作用。</a:t>
            </a:r>
            <a:r>
              <a:rPr sz="2800">
                <a:latin typeface="微软雅黑" panose="020B0503020204020204" charset="-122"/>
                <a:ea typeface="微软雅黑" panose="020B0503020204020204" charset="-122"/>
                <a:cs typeface="微软雅黑" panose="020B0503020204020204" charset="-122"/>
              </a:rPr>
              <a:t>分析各种手法在对象表述、表情达意上的具体作用。</a:t>
            </a: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rPr>
              <a:t>第四步,体会诗歌情感。</a:t>
            </a:r>
            <a:r>
              <a:rPr sz="2800">
                <a:latin typeface="微软雅黑" panose="020B0503020204020204" charset="-122"/>
                <a:ea typeface="微软雅黑" panose="020B0503020204020204" charset="-122"/>
                <a:cs typeface="微软雅黑" panose="020B0503020204020204" charset="-122"/>
              </a:rPr>
              <a:t>把握诗歌中抒情主人公或诗人的情感。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57935" y="991235"/>
            <a:ext cx="9694545" cy="4615815"/>
          </a:xfrm>
          <a:prstGeom prst="rect">
            <a:avLst/>
          </a:prstGeom>
          <a:noFill/>
        </p:spPr>
        <p:txBody>
          <a:bodyPr wrap="square" rtlCol="0">
            <a:spAutoFit/>
          </a:bodyPr>
          <a:lstStyle/>
          <a:p>
            <a:pPr fontAlgn="auto">
              <a:lnSpc>
                <a:spcPct val="150000"/>
              </a:lnSpc>
            </a:pPr>
            <a:r>
              <a:rPr lang="zh-CN" sz="2800" b="1">
                <a:latin typeface="微软雅黑" panose="020B0503020204020204" charset="-122"/>
                <a:ea typeface="微软雅黑" panose="020B0503020204020204" charset="-122"/>
                <a:cs typeface="微软雅黑" panose="020B0503020204020204" charset="-122"/>
              </a:rPr>
              <a:t>考向</a:t>
            </a:r>
            <a:r>
              <a:rPr lang="en-US" altLang="zh-CN" sz="2800" b="1">
                <a:latin typeface="微软雅黑" panose="020B0503020204020204" charset="-122"/>
                <a:ea typeface="微软雅黑" panose="020B0503020204020204" charset="-122"/>
                <a:cs typeface="微软雅黑" panose="020B0503020204020204" charset="-122"/>
              </a:rPr>
              <a:t>5</a:t>
            </a:r>
            <a:r>
              <a:rPr sz="2800" b="1">
                <a:latin typeface="微软雅黑" panose="020B0503020204020204" charset="-122"/>
                <a:ea typeface="微软雅黑" panose="020B0503020204020204" charset="-122"/>
                <a:cs typeface="微软雅黑" panose="020B0503020204020204" charset="-122"/>
              </a:rPr>
              <a:t>　探究诗歌主旨和作者的思想情感</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a:t>
            </a:r>
            <a:r>
              <a:rPr sz="2800" b="1">
                <a:latin typeface="微软雅黑" panose="020B0503020204020204" charset="-122"/>
                <a:ea typeface="微软雅黑" panose="020B0503020204020204" charset="-122"/>
                <a:cs typeface="微软雅黑" panose="020B0503020204020204" charset="-122"/>
              </a:rPr>
              <a:t>　   </a:t>
            </a:r>
          </a:p>
          <a:p>
            <a:pPr fontAlgn="auto">
              <a:lnSpc>
                <a:spcPct val="150000"/>
              </a:lnSpc>
            </a:pPr>
            <a:r>
              <a:rPr sz="2800" b="1">
                <a:latin typeface="微软雅黑" panose="020B0503020204020204" charset="-122"/>
                <a:ea typeface="微软雅黑" panose="020B0503020204020204" charset="-122"/>
                <a:cs typeface="微软雅黑" panose="020B0503020204020204" charset="-122"/>
              </a:rPr>
              <a:t> 1.设问方式</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①有人说,这首诗包含了对人生的感叹。请结合全诗加以赏析。</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②简要分析本诗的主旨。</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③诗歌表达了作者怎样的思想情感?</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④作者借着两组有象征意义的物象,表达了怎样的思想感情?</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03275" y="1409065"/>
            <a:ext cx="10297795" cy="3322955"/>
          </a:xfrm>
          <a:prstGeom prst="rect">
            <a:avLst/>
          </a:prstGeom>
          <a:noFill/>
        </p:spPr>
        <p:txBody>
          <a:bodyPr wrap="square" rtlCol="0">
            <a:spAutoFit/>
          </a:bodyPr>
          <a:lstStyle/>
          <a:p>
            <a:pPr algn="l"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2.命题分析</a:t>
            </a:r>
            <a:endParaRPr sz="2800">
              <a:latin typeface="微软雅黑" panose="020B0503020204020204" charset="-122"/>
              <a:ea typeface="微软雅黑" panose="020B0503020204020204" charset="-122"/>
              <a:cs typeface="微软雅黑" panose="020B0503020204020204" charset="-122"/>
              <a:sym typeface="+mn-ea"/>
            </a:endParaRP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诗歌的主旨可以理解为诗歌写作的主要意义、用意、目的或主张等,作者的思想情感一般指诗歌表达出来的作者的情感、志向、观点、态度等。命题者会要求考生从诗歌的某些语句或整首诗出发,概括诗歌表达的主旨或作者的情感、感悟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1465" y="317500"/>
            <a:ext cx="11693525" cy="5908040"/>
          </a:xfrm>
          <a:prstGeom prst="rect">
            <a:avLst/>
          </a:prstGeom>
          <a:noFill/>
        </p:spPr>
        <p:txBody>
          <a:bodyPr wrap="square" rtlCol="0">
            <a:spAutoFit/>
          </a:bodyPr>
          <a:lstStyle/>
          <a:p>
            <a:pPr algn="l"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3.方法点拨</a:t>
            </a:r>
          </a:p>
          <a:p>
            <a:pPr algn="ct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解读现代诗歌主旨和作者思想情感的两个方法</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诗歌是抒情的艺术,情感是诗歌的基础。鉴赏诗歌时,考生需要深切体会诗歌的主旨和情感内涵。</a:t>
            </a: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(1)知人论世,把握诗歌。</a:t>
            </a:r>
            <a:r>
              <a:rPr sz="2800">
                <a:latin typeface="微软雅黑" panose="020B0503020204020204" charset="-122"/>
                <a:ea typeface="微软雅黑" panose="020B0503020204020204" charset="-122"/>
                <a:cs typeface="微软雅黑" panose="020B0503020204020204" charset="-122"/>
                <a:sym typeface="+mn-ea"/>
              </a:rPr>
              <a:t>诗歌是一定时代生活的反映,同一题材的作品,由于作者的理想志趣、生活经历、所处时代不同,也会表现出不同的主旨和思想情感。因此理解诗歌的主旨和情感不能忽略时代特征,否则我们的鉴赏就是盲目的,甚至是歪曲的。</a:t>
            </a: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(2)分析意象,发掘内涵。</a:t>
            </a:r>
            <a:r>
              <a:rPr sz="2800">
                <a:latin typeface="微软雅黑" panose="020B0503020204020204" charset="-122"/>
                <a:ea typeface="微软雅黑" panose="020B0503020204020204" charset="-122"/>
                <a:cs typeface="微软雅黑" panose="020B0503020204020204" charset="-122"/>
                <a:sym typeface="+mn-ea"/>
              </a:rPr>
              <a:t>诗歌的主旨和作者的思想情感往往是通过诗歌意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25805" y="745490"/>
            <a:ext cx="10735310" cy="3969385"/>
          </a:xfrm>
          <a:prstGeom prst="rect">
            <a:avLst/>
          </a:prstGeom>
          <a:noFill/>
        </p:spPr>
        <p:txBody>
          <a:bodyPr wrap="square" rtlCol="0">
            <a:spAutoFit/>
          </a:bodyPr>
          <a:lstStyle/>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象的比喻义、象征义及意象营造的意境来体现的。理解这类诗歌的主旨和作者的思想情感,首先要准确把握意象的内涵,然后展开联想和想象去理解诗歌营造的意境,进而把握主旨和思想情感。现代诗歌不同于古代诗歌,诗人常用别致的意象来表达自己独特的情感,这就需要考生捕捉这些别具特色的意象的特点,通过辨析其特点更好地理解诗歌的主旨和作者的思想情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9568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sz="3200" dirty="0">
                <a:solidFill>
                  <a:schemeClr val="bg1"/>
                </a:solidFill>
                <a:latin typeface="微软雅黑" panose="020B0503020204020204" charset="-122"/>
                <a:ea typeface="微软雅黑" panose="020B0503020204020204" charset="-122"/>
                <a:sym typeface="+mn-ea"/>
              </a:rPr>
              <a:t>考点2　戏剧的常见考点</a:t>
            </a:r>
          </a:p>
        </p:txBody>
      </p:sp>
      <p:sp>
        <p:nvSpPr>
          <p:cNvPr id="2" name="文本框 1"/>
          <p:cNvSpPr txBox="1"/>
          <p:nvPr/>
        </p:nvSpPr>
        <p:spPr>
          <a:xfrm>
            <a:off x="276860" y="908685"/>
            <a:ext cx="11499215" cy="1383665"/>
          </a:xfrm>
          <a:prstGeom prst="rect">
            <a:avLst/>
          </a:prstGeom>
          <a:noFill/>
        </p:spPr>
        <p:txBody>
          <a:bodyPr wrap="square" rtlCol="0">
            <a:spAutoFit/>
          </a:bodyPr>
          <a:lstStyle/>
          <a:p>
            <a:pPr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 </a:t>
            </a:r>
            <a:r>
              <a:rPr lang="zh-CN" sz="2800" b="1">
                <a:solidFill>
                  <a:schemeClr val="tx1"/>
                </a:solidFill>
                <a:latin typeface="微软雅黑" panose="020B0503020204020204" charset="-122"/>
                <a:ea typeface="微软雅黑" panose="020B0503020204020204" charset="-122"/>
                <a:cs typeface="微软雅黑" panose="020B0503020204020204" charset="-122"/>
              </a:rPr>
              <a:t>考向</a:t>
            </a:r>
            <a:r>
              <a:rPr lang="en-US" altLang="zh-CN" sz="2800" b="1">
                <a:solidFill>
                  <a:schemeClr val="tx1"/>
                </a:solidFill>
                <a:latin typeface="微软雅黑" panose="020B0503020204020204" charset="-122"/>
                <a:ea typeface="微软雅黑" panose="020B0503020204020204" charset="-122"/>
                <a:cs typeface="微软雅黑" panose="020B0503020204020204" charset="-122"/>
              </a:rPr>
              <a:t>1 </a:t>
            </a:r>
            <a:r>
              <a:rPr lang="en-US" altLang="zh-CN" sz="2800" b="1">
                <a:solidFill>
                  <a:srgbClr val="FF0000"/>
                </a:solidFill>
                <a:latin typeface="微软雅黑" panose="020B0503020204020204" charset="-122"/>
                <a:ea typeface="微软雅黑" panose="020B0503020204020204" charset="-122"/>
                <a:cs typeface="微软雅黑" panose="020B0503020204020204" charset="-122"/>
              </a:rPr>
              <a:t>  </a:t>
            </a:r>
            <a:r>
              <a:rPr lang="zh-CN" sz="2800" b="1">
                <a:latin typeface="微软雅黑" panose="020B0503020204020204" charset="-122"/>
                <a:ea typeface="微软雅黑" panose="020B0503020204020204" charset="-122"/>
                <a:cs typeface="微软雅黑" panose="020B0503020204020204" charset="-122"/>
              </a:rPr>
              <a:t>分析戏剧冲突</a:t>
            </a:r>
          </a:p>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rPr>
              <a:t> 典例5</a:t>
            </a:r>
            <a:r>
              <a:rPr lang="zh-CN" sz="2800">
                <a:latin typeface="微软雅黑" panose="020B0503020204020204" charset="-122"/>
                <a:ea typeface="微软雅黑" panose="020B0503020204020204" charset="-122"/>
                <a:cs typeface="微软雅黑" panose="020B0503020204020204" charset="-122"/>
              </a:rPr>
              <a:t>阅读下面的文字,完成题目。</a:t>
            </a:r>
          </a:p>
        </p:txBody>
      </p:sp>
      <p:sp>
        <p:nvSpPr>
          <p:cNvPr id="3" name="文本框 2"/>
          <p:cNvSpPr txBox="1"/>
          <p:nvPr/>
        </p:nvSpPr>
        <p:spPr>
          <a:xfrm>
            <a:off x="1397000" y="2292350"/>
            <a:ext cx="10664190" cy="4615815"/>
          </a:xfrm>
          <a:prstGeom prst="rect">
            <a:avLst/>
          </a:prstGeom>
          <a:noFill/>
        </p:spPr>
        <p:txBody>
          <a:bodyPr wrap="square" rtlCol="0">
            <a:spAutoFit/>
          </a:bodyPr>
          <a:lstStyle/>
          <a:p>
            <a:pPr algn="l" fontAlgn="auto">
              <a:lnSpc>
                <a:spcPct val="150000"/>
              </a:lnSpc>
            </a:pPr>
            <a:r>
              <a:rPr lang="en-US" altLang="zh-CN" sz="2800" b="1">
                <a:latin typeface="微软雅黑" panose="020B0503020204020204" charset="-122"/>
                <a:ea typeface="微软雅黑" panose="020B0503020204020204" charset="-122"/>
                <a:cs typeface="微软雅黑" panose="020B0503020204020204" charset="-122"/>
                <a:sym typeface="+mn-ea"/>
              </a:rPr>
              <a:t>                              </a:t>
            </a:r>
            <a:r>
              <a:rPr lang="zh-CN" sz="2800" b="1">
                <a:latin typeface="微软雅黑" panose="020B0503020204020204" charset="-122"/>
                <a:ea typeface="微软雅黑" panose="020B0503020204020204" charset="-122"/>
                <a:cs typeface="微软雅黑" panose="020B0503020204020204" charset="-122"/>
                <a:sym typeface="+mn-ea"/>
              </a:rPr>
              <a:t>茶馆(节选)</a:t>
            </a:r>
            <a:endParaRPr lang="zh-CN" sz="2800">
              <a:latin typeface="微软雅黑" panose="020B0503020204020204" charset="-122"/>
              <a:ea typeface="微软雅黑" panose="020B0503020204020204" charset="-122"/>
              <a:cs typeface="微软雅黑" panose="020B0503020204020204" charset="-122"/>
            </a:endParaRPr>
          </a:p>
          <a:p>
            <a:pPr algn="l"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                               老　舍</a:t>
            </a:r>
            <a:endParaRPr lang="zh-CN"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与前幕</a:t>
            </a:r>
            <a:r>
              <a:rPr lang="zh-CN" sz="2800" baseline="30000">
                <a:latin typeface="微软雅黑" panose="020B0503020204020204" charset="-122"/>
                <a:ea typeface="微软雅黑" panose="020B0503020204020204" charset="-122"/>
                <a:cs typeface="微软雅黑" panose="020B0503020204020204" charset="-122"/>
                <a:sym typeface="+mn-ea"/>
              </a:rPr>
              <a:t>【注】</a:t>
            </a:r>
            <a:r>
              <a:rPr lang="zh-CN" sz="2800">
                <a:latin typeface="微软雅黑" panose="020B0503020204020204" charset="-122"/>
                <a:ea typeface="微软雅黑" panose="020B0503020204020204" charset="-122"/>
                <a:cs typeface="微软雅黑" panose="020B0503020204020204" charset="-122"/>
                <a:sym typeface="+mn-ea"/>
              </a:rPr>
              <a:t>相隔十余年,现在是袁世凯死后,帝国主义指使中国军                                阀进行割据,时时发动内战的时候。初夏,上午。</a:t>
            </a:r>
            <a:endParaRPr lang="zh-CN"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同前幕。</a:t>
            </a:r>
            <a:endParaRPr lang="zh-CN"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【幕启:北京城内的大茶馆已先后相继关了门。“裕泰”是硕果仅存的一家了,可是为避免被淘汰,它已改变了样子与作风。现在,它的前</a:t>
            </a:r>
          </a:p>
        </p:txBody>
      </p:sp>
      <p:sp>
        <p:nvSpPr>
          <p:cNvPr id="5" name="文本框 4"/>
          <p:cNvSpPr txBox="1"/>
          <p:nvPr/>
        </p:nvSpPr>
        <p:spPr>
          <a:xfrm>
            <a:off x="276860" y="3714750"/>
            <a:ext cx="1120140" cy="521970"/>
          </a:xfrm>
          <a:prstGeom prst="rect">
            <a:avLst/>
          </a:prstGeom>
          <a:noFill/>
        </p:spPr>
        <p:txBody>
          <a:bodyPr wrap="square" rtlCol="0">
            <a:spAutoFit/>
          </a:bodyPr>
          <a:lstStyle/>
          <a:p>
            <a:r>
              <a:rPr lang="zh-CN" altLang="en-US" sz="2800">
                <a:latin typeface="微软雅黑" panose="020B0503020204020204" charset="-122"/>
                <a:ea typeface="微软雅黑" panose="020B0503020204020204" charset="-122"/>
              </a:rPr>
              <a:t>时间</a:t>
            </a:r>
          </a:p>
        </p:txBody>
      </p:sp>
      <p:sp>
        <p:nvSpPr>
          <p:cNvPr id="6" name="文本框 5"/>
          <p:cNvSpPr txBox="1"/>
          <p:nvPr/>
        </p:nvSpPr>
        <p:spPr>
          <a:xfrm>
            <a:off x="337185" y="5633085"/>
            <a:ext cx="998855" cy="521970"/>
          </a:xfrm>
          <a:prstGeom prst="rect">
            <a:avLst/>
          </a:prstGeom>
          <a:noFill/>
        </p:spPr>
        <p:txBody>
          <a:bodyPr wrap="square" rtlCol="0">
            <a:spAutoFit/>
          </a:bodyPr>
          <a:lstStyle/>
          <a:p>
            <a:r>
              <a:rPr lang="zh-CN" altLang="en-US" sz="2800">
                <a:latin typeface="微软雅黑" panose="020B0503020204020204" charset="-122"/>
                <a:ea typeface="微软雅黑" panose="020B0503020204020204" charset="-122"/>
              </a:rPr>
              <a:t>地点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07035" y="580390"/>
            <a:ext cx="11513820" cy="5908040"/>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按门铃,门铃响了起来,声音很大。她显得格外精神,面色绯红,说话嗓门特别大。她从城里请来了一位老技师,他修好了钢琴,说这的确是一架好钢琴。</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老技师走了之后,彼得洛芙娜小心翼翼地从抽屉翻找出一包粗粗的螺旋状蜡烛。她把蜡烛插到了钢琴架上的烛台上。晚上,她点燃蜡烛,坐到钢琴前,顿时,整个房子都充满了音乐声。</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还在火车上,波塔波夫中尉就算好了, 留给他待在父亲那儿的时间不超过一昼夜。火车是下午到达小城的。就在车站,中尉从认识的站长那儿了解到,父亲已经在一个月前去世了,如今在这座屋里住着的是一个带着女儿从莫斯科来的陌生的女歌唱家。站长建议中尉就别回家去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52880" y="317500"/>
            <a:ext cx="10532110" cy="6554470"/>
          </a:xfrm>
          <a:prstGeom prst="rect">
            <a:avLst/>
          </a:prstGeom>
          <a:noFill/>
        </p:spPr>
        <p:txBody>
          <a:bodyPr wrap="square" rtlCol="0">
            <a:spAutoFit/>
          </a:bodyPr>
          <a:lstStyle/>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部仍然卖茶,后部却改成了公寓。前部只卖茶和瓜子什么的;“烂肉面”等等已成为历史名词。厨房挪到后边去,专包公寓住客的伙食。茶座也大加改良:一律是小桌与藤椅,桌上铺着浅绿桌布。墙上的“醉八仙”大画,连财神龛,均已撤去,代以时装美人——外国香烟公司的广告画。“莫谈国事”的纸条可是保存了下来,而且字写的更大。王利发真像个“圣之时者也”,不但没使“裕泰”灭亡,而且使它有了新的发展。</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【因为修理门面,茶馆停了几天营业,预备明天开张。王淑芬正和李三忙着布置,把桌椅移了又移,摆了又摆,以期尽善尽美。</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【王淑芬梳时兴的圆髻,而李三却还带着小辫儿。</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49400" y="317500"/>
            <a:ext cx="10297160" cy="655447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【二三学生由后面来,与他们打招呼,出去。</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(看李三的辫子碍事)三爷,咱们的茶馆改了良,你的小辫儿也该剪了吧?</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改良!改良!越改越凉,冰凉!</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也不能那么说! 三爷你看,听说西直门的德泰,北新桥的广泰,鼓楼前的天泰,这些大茶馆全先后脚儿关了门!只有咱们裕泰还开着,为什么?不是因为拴子的爸爸懂得改良吗?</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哼!皇上没啦,总算大改良吧?可是改来改去,袁世凯还是要作皇上。袁世凯死后,天下大乱,今儿个打炮,明儿个关城,改良?哼!我还留着我的小辫儿,万一把皇上改回来呢!</a:t>
            </a:r>
          </a:p>
        </p:txBody>
      </p:sp>
      <p:sp>
        <p:nvSpPr>
          <p:cNvPr id="5" name="文本框 4"/>
          <p:cNvSpPr txBox="1"/>
          <p:nvPr/>
        </p:nvSpPr>
        <p:spPr>
          <a:xfrm>
            <a:off x="263525" y="1193165"/>
            <a:ext cx="1285240" cy="521970"/>
          </a:xfrm>
          <a:prstGeom prst="rect">
            <a:avLst/>
          </a:prstGeom>
          <a:noFill/>
        </p:spPr>
        <p:txBody>
          <a:bodyPr wrap="square" rtlCol="0">
            <a:spAutoFit/>
          </a:bodyPr>
          <a:lstStyle/>
          <a:p>
            <a:r>
              <a:rPr lang="zh-CN" altLang="en-US" sz="2800">
                <a:latin typeface="微软雅黑" panose="020B0503020204020204" charset="-122"/>
                <a:ea typeface="微软雅黑" panose="020B0503020204020204" charset="-122"/>
              </a:rPr>
              <a:t>王淑芬</a:t>
            </a:r>
          </a:p>
        </p:txBody>
      </p:sp>
      <p:sp>
        <p:nvSpPr>
          <p:cNvPr id="3" name="文本框 2"/>
          <p:cNvSpPr txBox="1"/>
          <p:nvPr/>
        </p:nvSpPr>
        <p:spPr>
          <a:xfrm>
            <a:off x="263525" y="2383790"/>
            <a:ext cx="1285240" cy="521970"/>
          </a:xfrm>
          <a:prstGeom prst="rect">
            <a:avLst/>
          </a:prstGeom>
          <a:noFill/>
        </p:spPr>
        <p:txBody>
          <a:bodyPr wrap="square" rtlCol="0">
            <a:spAutoFit/>
          </a:bodyPr>
          <a:lstStyle/>
          <a:p>
            <a:r>
              <a:rPr lang="zh-CN" altLang="en-US" sz="2800">
                <a:latin typeface="微软雅黑" panose="020B0503020204020204" charset="-122"/>
                <a:ea typeface="微软雅黑" panose="020B0503020204020204" charset="-122"/>
              </a:rPr>
              <a:t>李　三</a:t>
            </a:r>
          </a:p>
        </p:txBody>
      </p:sp>
      <p:sp>
        <p:nvSpPr>
          <p:cNvPr id="4" name="文本框 3"/>
          <p:cNvSpPr txBox="1"/>
          <p:nvPr/>
        </p:nvSpPr>
        <p:spPr>
          <a:xfrm>
            <a:off x="263525" y="3063240"/>
            <a:ext cx="1411605" cy="521970"/>
          </a:xfrm>
          <a:prstGeom prst="rect">
            <a:avLst/>
          </a:prstGeom>
          <a:noFill/>
        </p:spPr>
        <p:txBody>
          <a:bodyPr wrap="square" rtlCol="0">
            <a:spAutoFit/>
          </a:bodyPr>
          <a:lstStyle/>
          <a:p>
            <a:r>
              <a:rPr lang="zh-CN" altLang="en-US" sz="2800">
                <a:latin typeface="微软雅黑" panose="020B0503020204020204" charset="-122"/>
                <a:ea typeface="微软雅黑" panose="020B0503020204020204" charset="-122"/>
              </a:rPr>
              <a:t>王淑芬</a:t>
            </a:r>
          </a:p>
        </p:txBody>
      </p:sp>
      <p:sp>
        <p:nvSpPr>
          <p:cNvPr id="6" name="文本框 5"/>
          <p:cNvSpPr txBox="1"/>
          <p:nvPr/>
        </p:nvSpPr>
        <p:spPr>
          <a:xfrm>
            <a:off x="262890" y="4957445"/>
            <a:ext cx="1287145" cy="521970"/>
          </a:xfrm>
          <a:prstGeom prst="rect">
            <a:avLst/>
          </a:prstGeom>
          <a:noFill/>
        </p:spPr>
        <p:txBody>
          <a:bodyPr wrap="square" rtlCol="0">
            <a:spAutoFit/>
          </a:bodyPr>
          <a:lstStyle/>
          <a:p>
            <a:r>
              <a:rPr lang="zh-CN" altLang="en-US" sz="2800">
                <a:latin typeface="微软雅黑" panose="020B0503020204020204" charset="-122"/>
                <a:ea typeface="微软雅黑" panose="020B0503020204020204" charset="-122"/>
              </a:rPr>
              <a:t>李　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59890" y="317500"/>
            <a:ext cx="10325100" cy="6554470"/>
          </a:xfrm>
          <a:prstGeom prst="rect">
            <a:avLst/>
          </a:prstGeom>
          <a:noFill/>
        </p:spPr>
        <p:txBody>
          <a:bodyPr wrap="square" rtlCol="0">
            <a:spAutoFit/>
          </a:bodyPr>
          <a:lstStyle/>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别顽固啦,三爷!人家给咱们改了民国,咱们还能不随着走吗?你看,咱们这么一收拾,不比以前干净,好看?专招待文明人,不更体面?可是,你要还带着小辫儿,看着多么不顺眼哪!</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太太,你觉得不顺眼,我还不顺心呢!</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哟,你不顺心? 怎么?</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你还不明白? 前面茶馆,后面公寓,全仗着掌柜的跟我两个人,无论怎么说,也忙不过来呀!</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前面的事归他,后面的事不是还有我帮助你吗?</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就算有你帮助,打扫二十来间屋子,侍候二十多人的伙食,还要沏茶灌水,买东西送信,问问你自己,受得了受不了!</a:t>
            </a:r>
          </a:p>
        </p:txBody>
      </p:sp>
      <p:sp>
        <p:nvSpPr>
          <p:cNvPr id="5" name="文本框 4"/>
          <p:cNvSpPr txBox="1"/>
          <p:nvPr/>
        </p:nvSpPr>
        <p:spPr>
          <a:xfrm>
            <a:off x="290830" y="529590"/>
            <a:ext cx="1369695" cy="521970"/>
          </a:xfrm>
          <a:prstGeom prst="rect">
            <a:avLst/>
          </a:prstGeom>
          <a:noFill/>
        </p:spPr>
        <p:txBody>
          <a:bodyPr wrap="square" rtlCol="0">
            <a:spAutoFit/>
          </a:bodyPr>
          <a:lstStyle/>
          <a:p>
            <a:r>
              <a:rPr lang="zh-CN" altLang="en-US" sz="2800">
                <a:latin typeface="微软雅黑" panose="020B0503020204020204" charset="-122"/>
                <a:ea typeface="微软雅黑" panose="020B0503020204020204" charset="-122"/>
              </a:rPr>
              <a:t>王淑芬</a:t>
            </a:r>
          </a:p>
        </p:txBody>
      </p:sp>
      <p:sp>
        <p:nvSpPr>
          <p:cNvPr id="3" name="文本框 2"/>
          <p:cNvSpPr txBox="1"/>
          <p:nvPr/>
        </p:nvSpPr>
        <p:spPr>
          <a:xfrm>
            <a:off x="291465" y="3053080"/>
            <a:ext cx="1368425" cy="521970"/>
          </a:xfrm>
          <a:prstGeom prst="rect">
            <a:avLst/>
          </a:prstGeom>
          <a:noFill/>
        </p:spPr>
        <p:txBody>
          <a:bodyPr wrap="square" rtlCol="0">
            <a:spAutoFit/>
          </a:bodyPr>
          <a:lstStyle/>
          <a:p>
            <a:r>
              <a:rPr lang="zh-CN" altLang="en-US" sz="2800">
                <a:latin typeface="微软雅黑" panose="020B0503020204020204" charset="-122"/>
                <a:ea typeface="微软雅黑" panose="020B0503020204020204" charset="-122"/>
              </a:rPr>
              <a:t>王淑芬</a:t>
            </a:r>
          </a:p>
        </p:txBody>
      </p:sp>
      <p:sp>
        <p:nvSpPr>
          <p:cNvPr id="4" name="文本框 3"/>
          <p:cNvSpPr txBox="1"/>
          <p:nvPr/>
        </p:nvSpPr>
        <p:spPr>
          <a:xfrm>
            <a:off x="290195" y="5020945"/>
            <a:ext cx="1369695" cy="521970"/>
          </a:xfrm>
          <a:prstGeom prst="rect">
            <a:avLst/>
          </a:prstGeom>
          <a:noFill/>
        </p:spPr>
        <p:txBody>
          <a:bodyPr wrap="square" rtlCol="0">
            <a:spAutoFit/>
          </a:bodyPr>
          <a:lstStyle/>
          <a:p>
            <a:r>
              <a:rPr lang="zh-CN" altLang="en-US" sz="2800">
                <a:latin typeface="微软雅黑" panose="020B0503020204020204" charset="-122"/>
                <a:ea typeface="微软雅黑" panose="020B0503020204020204" charset="-122"/>
              </a:rPr>
              <a:t>王淑芬</a:t>
            </a:r>
          </a:p>
        </p:txBody>
      </p:sp>
      <p:sp>
        <p:nvSpPr>
          <p:cNvPr id="6" name="文本框 5"/>
          <p:cNvSpPr txBox="1"/>
          <p:nvPr/>
        </p:nvSpPr>
        <p:spPr>
          <a:xfrm>
            <a:off x="291465" y="2383790"/>
            <a:ext cx="1257300" cy="521970"/>
          </a:xfrm>
          <a:prstGeom prst="rect">
            <a:avLst/>
          </a:prstGeom>
          <a:noFill/>
        </p:spPr>
        <p:txBody>
          <a:bodyPr wrap="square" rtlCol="0">
            <a:spAutoFit/>
          </a:bodyPr>
          <a:lstStyle/>
          <a:p>
            <a:r>
              <a:rPr lang="zh-CN" altLang="en-US" sz="2800">
                <a:latin typeface="微软雅黑" panose="020B0503020204020204" charset="-122"/>
                <a:ea typeface="微软雅黑" panose="020B0503020204020204" charset="-122"/>
              </a:rPr>
              <a:t>李　三</a:t>
            </a:r>
          </a:p>
        </p:txBody>
      </p:sp>
      <p:sp>
        <p:nvSpPr>
          <p:cNvPr id="7" name="文本框 6"/>
          <p:cNvSpPr txBox="1"/>
          <p:nvPr/>
        </p:nvSpPr>
        <p:spPr>
          <a:xfrm>
            <a:off x="291465" y="3702685"/>
            <a:ext cx="1368425" cy="521970"/>
          </a:xfrm>
          <a:prstGeom prst="rect">
            <a:avLst/>
          </a:prstGeom>
          <a:noFill/>
        </p:spPr>
        <p:txBody>
          <a:bodyPr wrap="square" rtlCol="0">
            <a:spAutoFit/>
          </a:bodyPr>
          <a:lstStyle/>
          <a:p>
            <a:r>
              <a:rPr lang="zh-CN" altLang="en-US" sz="2800">
                <a:latin typeface="微软雅黑" panose="020B0503020204020204" charset="-122"/>
                <a:ea typeface="微软雅黑" panose="020B0503020204020204" charset="-122"/>
              </a:rPr>
              <a:t>李　三</a:t>
            </a:r>
          </a:p>
        </p:txBody>
      </p:sp>
      <p:sp>
        <p:nvSpPr>
          <p:cNvPr id="8" name="文本框 7"/>
          <p:cNvSpPr txBox="1"/>
          <p:nvPr/>
        </p:nvSpPr>
        <p:spPr>
          <a:xfrm>
            <a:off x="291465" y="5641340"/>
            <a:ext cx="1367790" cy="521970"/>
          </a:xfrm>
          <a:prstGeom prst="rect">
            <a:avLst/>
          </a:prstGeom>
          <a:noFill/>
        </p:spPr>
        <p:txBody>
          <a:bodyPr wrap="square" rtlCol="0">
            <a:spAutoFit/>
          </a:bodyPr>
          <a:lstStyle/>
          <a:p>
            <a:r>
              <a:rPr lang="zh-CN" altLang="en-US" sz="2800">
                <a:latin typeface="微软雅黑" panose="020B0503020204020204" charset="-122"/>
                <a:ea typeface="微软雅黑" panose="020B0503020204020204" charset="-122"/>
              </a:rPr>
              <a:t>李　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49400" y="317500"/>
            <a:ext cx="10435590" cy="6554470"/>
          </a:xfrm>
          <a:prstGeom prst="rect">
            <a:avLst/>
          </a:prstGeom>
          <a:noFill/>
        </p:spPr>
        <p:txBody>
          <a:bodyPr wrap="square" rtlCol="0">
            <a:spAutoFit/>
          </a:bodyPr>
          <a:lstStyle/>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三爷,你说的对!可是呀,这兵荒马乱的年月,能有个事儿作也就得念佛!咱们都得忍着点!</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我干不了!天天睡四五个钟头的觉,谁也不是铁打的!</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唉! 三爷,这年月谁也舒服不了!你等着,大拴子暑假就高小毕业,二拴子也快长起来,他们一有用处,咱们可就清闲点啦。从老王掌柜在世的时候,你就帮助我们,老朋友,老伙计啦!</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【王利发老气横秋地从后面进来。</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老伙计?二十多年了,他们可给我长过工钱?什么都改良,为什么工钱不跟着改良呢?</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哟!你这是什么话呀?咱们的买卖要是越作越好,我能不给你长工钱</a:t>
            </a:r>
          </a:p>
        </p:txBody>
      </p:sp>
      <p:sp>
        <p:nvSpPr>
          <p:cNvPr id="5" name="文本框 4"/>
          <p:cNvSpPr txBox="1"/>
          <p:nvPr/>
        </p:nvSpPr>
        <p:spPr>
          <a:xfrm>
            <a:off x="290830" y="447040"/>
            <a:ext cx="1257935" cy="521970"/>
          </a:xfrm>
          <a:prstGeom prst="rect">
            <a:avLst/>
          </a:prstGeom>
          <a:noFill/>
        </p:spPr>
        <p:txBody>
          <a:bodyPr wrap="square" rtlCol="0">
            <a:spAutoFit/>
          </a:bodyPr>
          <a:lstStyle/>
          <a:p>
            <a:r>
              <a:rPr lang="zh-CN" altLang="en-US" sz="2800">
                <a:latin typeface="微软雅黑" panose="020B0503020204020204" charset="-122"/>
                <a:ea typeface="微软雅黑" panose="020B0503020204020204" charset="-122"/>
              </a:rPr>
              <a:t>王淑芬</a:t>
            </a:r>
          </a:p>
        </p:txBody>
      </p:sp>
      <p:sp>
        <p:nvSpPr>
          <p:cNvPr id="3" name="文本框 2"/>
          <p:cNvSpPr txBox="1"/>
          <p:nvPr/>
        </p:nvSpPr>
        <p:spPr>
          <a:xfrm>
            <a:off x="290830" y="2387600"/>
            <a:ext cx="1369695" cy="521970"/>
          </a:xfrm>
          <a:prstGeom prst="rect">
            <a:avLst/>
          </a:prstGeom>
          <a:noFill/>
        </p:spPr>
        <p:txBody>
          <a:bodyPr wrap="square" rtlCol="0">
            <a:spAutoFit/>
          </a:bodyPr>
          <a:lstStyle/>
          <a:p>
            <a:r>
              <a:rPr lang="zh-CN" altLang="en-US" sz="2800">
                <a:latin typeface="微软雅黑" panose="020B0503020204020204" charset="-122"/>
                <a:ea typeface="微软雅黑" panose="020B0503020204020204" charset="-122"/>
              </a:rPr>
              <a:t>王淑芬</a:t>
            </a:r>
          </a:p>
        </p:txBody>
      </p:sp>
      <p:sp>
        <p:nvSpPr>
          <p:cNvPr id="6" name="文本框 5"/>
          <p:cNvSpPr txBox="1"/>
          <p:nvPr/>
        </p:nvSpPr>
        <p:spPr>
          <a:xfrm>
            <a:off x="290195" y="1748790"/>
            <a:ext cx="1258570" cy="521970"/>
          </a:xfrm>
          <a:prstGeom prst="rect">
            <a:avLst/>
          </a:prstGeom>
          <a:noFill/>
        </p:spPr>
        <p:txBody>
          <a:bodyPr wrap="square" rtlCol="0">
            <a:spAutoFit/>
          </a:bodyPr>
          <a:lstStyle/>
          <a:p>
            <a:r>
              <a:rPr lang="zh-CN" altLang="en-US" sz="2800">
                <a:latin typeface="微软雅黑" panose="020B0503020204020204" charset="-122"/>
                <a:ea typeface="微软雅黑" panose="020B0503020204020204" charset="-122"/>
              </a:rPr>
              <a:t>李　三</a:t>
            </a:r>
          </a:p>
        </p:txBody>
      </p:sp>
      <p:sp>
        <p:nvSpPr>
          <p:cNvPr id="4" name="文本框 3"/>
          <p:cNvSpPr txBox="1"/>
          <p:nvPr/>
        </p:nvSpPr>
        <p:spPr>
          <a:xfrm>
            <a:off x="290195" y="4964430"/>
            <a:ext cx="1258570" cy="521970"/>
          </a:xfrm>
          <a:prstGeom prst="rect">
            <a:avLst/>
          </a:prstGeom>
          <a:noFill/>
        </p:spPr>
        <p:txBody>
          <a:bodyPr wrap="square" rtlCol="0">
            <a:spAutoFit/>
          </a:bodyPr>
          <a:lstStyle/>
          <a:p>
            <a:r>
              <a:rPr lang="zh-CN" altLang="en-US" sz="2800">
                <a:latin typeface="微软雅黑" panose="020B0503020204020204" charset="-122"/>
                <a:ea typeface="微软雅黑" panose="020B0503020204020204" charset="-122"/>
              </a:rPr>
              <a:t>李　三</a:t>
            </a:r>
          </a:p>
        </p:txBody>
      </p:sp>
      <p:sp>
        <p:nvSpPr>
          <p:cNvPr id="7" name="文本框 6"/>
          <p:cNvSpPr txBox="1"/>
          <p:nvPr/>
        </p:nvSpPr>
        <p:spPr>
          <a:xfrm>
            <a:off x="290195" y="6242050"/>
            <a:ext cx="1258570" cy="521970"/>
          </a:xfrm>
          <a:prstGeom prst="rect">
            <a:avLst/>
          </a:prstGeom>
          <a:noFill/>
        </p:spPr>
        <p:txBody>
          <a:bodyPr wrap="square" rtlCol="0">
            <a:spAutoFit/>
          </a:bodyPr>
          <a:lstStyle/>
          <a:p>
            <a:r>
              <a:rPr sz="2800">
                <a:latin typeface="微软雅黑" panose="020B0503020204020204" charset="-122"/>
                <a:ea typeface="微软雅黑" panose="020B0503020204020204" charset="-122"/>
                <a:cs typeface="微软雅黑" panose="020B0503020204020204" charset="-122"/>
                <a:sym typeface="+mn-ea"/>
              </a:rPr>
              <a:t>王利发</a:t>
            </a:r>
            <a:endParaRPr lang="zh-CN" altLang="en-US" sz="280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50340" y="303530"/>
            <a:ext cx="10589895" cy="6554470"/>
          </a:xfrm>
          <a:prstGeom prst="rect">
            <a:avLst/>
          </a:prstGeom>
          <a:noFill/>
        </p:spPr>
        <p:txBody>
          <a:bodyPr wrap="square" rtlCol="0">
            <a:spAutoFit/>
          </a:bodyPr>
          <a:lstStyle/>
          <a:p>
            <a:pPr algn="l"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吗</a:t>
            </a:r>
            <a:r>
              <a:rPr sz="2800">
                <a:latin typeface="微软雅黑" panose="020B0503020204020204" charset="-122"/>
                <a:ea typeface="微软雅黑" panose="020B0503020204020204" charset="-122"/>
                <a:cs typeface="微软雅黑" panose="020B0503020204020204" charset="-122"/>
                <a:sym typeface="+mn-ea"/>
              </a:rPr>
              <a:t>?得了,明天咱们开张,取个吉利,先别吵嘴,就这么办吧! All right?</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就怎么办啦?不改我的良,我干不下去啦!  </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【后面叫:李三!李三!</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崔先生叫,你快去!咱们的事,有工夫再细研究!</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哼!</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我说,昨天就关了城门,今儿个还说不定关不关,三爷,这里的事交给掌柜的,你去买点菜吧!别的不说,咸菜总得买下点呀!</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【后面又叫:李三!李三!</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对,后边叫,前边催,把我劈成两半儿好不好! </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(忿忿地往后走)</a:t>
            </a:r>
          </a:p>
        </p:txBody>
      </p:sp>
      <p:sp>
        <p:nvSpPr>
          <p:cNvPr id="4" name="文本框 3"/>
          <p:cNvSpPr txBox="1"/>
          <p:nvPr/>
        </p:nvSpPr>
        <p:spPr>
          <a:xfrm>
            <a:off x="167640" y="1154430"/>
            <a:ext cx="1283335" cy="521970"/>
          </a:xfrm>
          <a:prstGeom prst="rect">
            <a:avLst/>
          </a:prstGeom>
          <a:noFill/>
        </p:spPr>
        <p:txBody>
          <a:bodyPr wrap="square" rtlCol="0">
            <a:spAutoFit/>
          </a:bodyPr>
          <a:lstStyle/>
          <a:p>
            <a:r>
              <a:rPr lang="zh-CN" altLang="en-US" sz="2800">
                <a:latin typeface="微软雅黑" panose="020B0503020204020204" charset="-122"/>
                <a:ea typeface="微软雅黑" panose="020B0503020204020204" charset="-122"/>
              </a:rPr>
              <a:t>李　三</a:t>
            </a:r>
          </a:p>
        </p:txBody>
      </p:sp>
      <p:sp>
        <p:nvSpPr>
          <p:cNvPr id="3" name="文本框 2"/>
          <p:cNvSpPr txBox="1"/>
          <p:nvPr/>
        </p:nvSpPr>
        <p:spPr>
          <a:xfrm>
            <a:off x="167005" y="3042285"/>
            <a:ext cx="1381760" cy="521970"/>
          </a:xfrm>
          <a:prstGeom prst="rect">
            <a:avLst/>
          </a:prstGeom>
          <a:noFill/>
        </p:spPr>
        <p:txBody>
          <a:bodyPr wrap="square" rtlCol="0">
            <a:spAutoFit/>
          </a:bodyPr>
          <a:lstStyle/>
          <a:p>
            <a:r>
              <a:rPr lang="zh-CN" altLang="en-US" sz="2800">
                <a:latin typeface="微软雅黑" panose="020B0503020204020204" charset="-122"/>
                <a:ea typeface="微软雅黑" panose="020B0503020204020204" charset="-122"/>
              </a:rPr>
              <a:t>李　三</a:t>
            </a:r>
          </a:p>
        </p:txBody>
      </p:sp>
      <p:sp>
        <p:nvSpPr>
          <p:cNvPr id="5" name="文本框 4"/>
          <p:cNvSpPr txBox="1"/>
          <p:nvPr/>
        </p:nvSpPr>
        <p:spPr>
          <a:xfrm>
            <a:off x="167640" y="5586730"/>
            <a:ext cx="1381125" cy="521970"/>
          </a:xfrm>
          <a:prstGeom prst="rect">
            <a:avLst/>
          </a:prstGeom>
          <a:noFill/>
        </p:spPr>
        <p:txBody>
          <a:bodyPr wrap="square" rtlCol="0">
            <a:spAutoFit/>
          </a:bodyPr>
          <a:lstStyle/>
          <a:p>
            <a:r>
              <a:rPr lang="zh-CN" altLang="en-US" sz="2800">
                <a:latin typeface="微软雅黑" panose="020B0503020204020204" charset="-122"/>
                <a:ea typeface="微软雅黑" panose="020B0503020204020204" charset="-122"/>
              </a:rPr>
              <a:t>李　三</a:t>
            </a:r>
          </a:p>
        </p:txBody>
      </p:sp>
      <p:sp>
        <p:nvSpPr>
          <p:cNvPr id="7" name="文本框 6"/>
          <p:cNvSpPr txBox="1"/>
          <p:nvPr/>
        </p:nvSpPr>
        <p:spPr>
          <a:xfrm>
            <a:off x="167005" y="2412365"/>
            <a:ext cx="1381760" cy="521970"/>
          </a:xfrm>
          <a:prstGeom prst="rect">
            <a:avLst/>
          </a:prstGeom>
          <a:noFill/>
        </p:spPr>
        <p:txBody>
          <a:bodyPr wrap="square" rtlCol="0">
            <a:spAutoFit/>
          </a:bodyPr>
          <a:lstStyle/>
          <a:p>
            <a:r>
              <a:rPr sz="2800">
                <a:latin typeface="微软雅黑" panose="020B0503020204020204" charset="-122"/>
                <a:ea typeface="微软雅黑" panose="020B0503020204020204" charset="-122"/>
                <a:cs typeface="微软雅黑" panose="020B0503020204020204" charset="-122"/>
                <a:sym typeface="+mn-ea"/>
              </a:rPr>
              <a:t>王利发</a:t>
            </a:r>
            <a:endParaRPr lang="zh-CN" altLang="en-US" sz="2800">
              <a:latin typeface="微软雅黑" panose="020B0503020204020204" charset="-122"/>
              <a:ea typeface="微软雅黑" panose="020B0503020204020204" charset="-122"/>
            </a:endParaRPr>
          </a:p>
        </p:txBody>
      </p:sp>
      <p:sp>
        <p:nvSpPr>
          <p:cNvPr id="6" name="文本框 5"/>
          <p:cNvSpPr txBox="1"/>
          <p:nvPr/>
        </p:nvSpPr>
        <p:spPr>
          <a:xfrm>
            <a:off x="167640" y="3681730"/>
            <a:ext cx="1381760" cy="521970"/>
          </a:xfrm>
          <a:prstGeom prst="rect">
            <a:avLst/>
          </a:prstGeom>
          <a:noFill/>
        </p:spPr>
        <p:txBody>
          <a:bodyPr wrap="square" rtlCol="0">
            <a:spAutoFit/>
          </a:bodyPr>
          <a:lstStyle/>
          <a:p>
            <a:r>
              <a:rPr lang="zh-CN" altLang="en-US" sz="2800">
                <a:latin typeface="微软雅黑" panose="020B0503020204020204" charset="-122"/>
                <a:ea typeface="微软雅黑" panose="020B0503020204020204" charset="-122"/>
              </a:rPr>
              <a:t>王淑芬</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50340" y="303530"/>
            <a:ext cx="10589895" cy="6554470"/>
          </a:xfrm>
          <a:prstGeom prst="rect">
            <a:avLst/>
          </a:prstGeom>
          <a:noFill/>
        </p:spPr>
        <p:txBody>
          <a:bodyPr wrap="square" rtlCol="0">
            <a:spAutoFit/>
          </a:bodyPr>
          <a:lstStyle/>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拴子的妈,他岁数大了点,你可得……</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他抱怨了大半天了!可是抱怨的对!当着他,我不便直说;对你,我可得说实话:咱们得添人!</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添人得给工钱,咱们赚得出来吗?我要是会干别的,可是还开茶馆,我是孙子!</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【远处隐隐有炮声。</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听听,又开炮了!你闹,闹!明天开得了张才怪!这是怎么说的!</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明白人别说糊涂话,开炮是我闹的?</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别再瞎扯,干活儿去! 嘿!</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早晚不是累死,就得叫炮轰死,我看透了! (慢慢地往后边走)</a:t>
            </a:r>
          </a:p>
        </p:txBody>
      </p:sp>
      <p:sp>
        <p:nvSpPr>
          <p:cNvPr id="7" name="文本框 6"/>
          <p:cNvSpPr txBox="1"/>
          <p:nvPr/>
        </p:nvSpPr>
        <p:spPr>
          <a:xfrm>
            <a:off x="167640" y="462915"/>
            <a:ext cx="1381125" cy="521970"/>
          </a:xfrm>
          <a:prstGeom prst="rect">
            <a:avLst/>
          </a:prstGeom>
          <a:noFill/>
        </p:spPr>
        <p:txBody>
          <a:bodyPr wrap="square" rtlCol="0">
            <a:spAutoFit/>
          </a:bodyPr>
          <a:lstStyle/>
          <a:p>
            <a:r>
              <a:rPr sz="2800">
                <a:latin typeface="微软雅黑" panose="020B0503020204020204" charset="-122"/>
                <a:ea typeface="微软雅黑" panose="020B0503020204020204" charset="-122"/>
                <a:cs typeface="微软雅黑" panose="020B0503020204020204" charset="-122"/>
                <a:sym typeface="+mn-ea"/>
              </a:rPr>
              <a:t>王利发</a:t>
            </a:r>
            <a:endParaRPr lang="zh-CN" altLang="en-US" sz="2800">
              <a:latin typeface="微软雅黑" panose="020B0503020204020204" charset="-122"/>
              <a:ea typeface="微软雅黑" panose="020B0503020204020204" charset="-122"/>
            </a:endParaRPr>
          </a:p>
        </p:txBody>
      </p:sp>
      <p:sp>
        <p:nvSpPr>
          <p:cNvPr id="6" name="文本框 5"/>
          <p:cNvSpPr txBox="1"/>
          <p:nvPr/>
        </p:nvSpPr>
        <p:spPr>
          <a:xfrm>
            <a:off x="168275" y="1094740"/>
            <a:ext cx="1381125" cy="521970"/>
          </a:xfrm>
          <a:prstGeom prst="rect">
            <a:avLst/>
          </a:prstGeom>
          <a:noFill/>
        </p:spPr>
        <p:txBody>
          <a:bodyPr wrap="square" rtlCol="0">
            <a:spAutoFit/>
          </a:bodyPr>
          <a:lstStyle/>
          <a:p>
            <a:r>
              <a:rPr lang="zh-CN" altLang="en-US" sz="2800">
                <a:latin typeface="微软雅黑" panose="020B0503020204020204" charset="-122"/>
                <a:ea typeface="微软雅黑" panose="020B0503020204020204" charset="-122"/>
              </a:rPr>
              <a:t>王淑芬</a:t>
            </a:r>
          </a:p>
        </p:txBody>
      </p:sp>
      <p:sp>
        <p:nvSpPr>
          <p:cNvPr id="8" name="文本框 7"/>
          <p:cNvSpPr txBox="1"/>
          <p:nvPr/>
        </p:nvSpPr>
        <p:spPr>
          <a:xfrm>
            <a:off x="166370" y="2416175"/>
            <a:ext cx="1383030" cy="521970"/>
          </a:xfrm>
          <a:prstGeom prst="rect">
            <a:avLst/>
          </a:prstGeom>
          <a:noFill/>
        </p:spPr>
        <p:txBody>
          <a:bodyPr wrap="square" rtlCol="0">
            <a:spAutoFit/>
          </a:bodyPr>
          <a:lstStyle/>
          <a:p>
            <a:r>
              <a:rPr sz="2800">
                <a:latin typeface="微软雅黑" panose="020B0503020204020204" charset="-122"/>
                <a:ea typeface="微软雅黑" panose="020B0503020204020204" charset="-122"/>
                <a:cs typeface="微软雅黑" panose="020B0503020204020204" charset="-122"/>
                <a:sym typeface="+mn-ea"/>
              </a:rPr>
              <a:t>王利发</a:t>
            </a:r>
            <a:endParaRPr lang="zh-CN" altLang="en-US" sz="2800">
              <a:latin typeface="微软雅黑" panose="020B0503020204020204" charset="-122"/>
              <a:ea typeface="微软雅黑" panose="020B0503020204020204" charset="-122"/>
            </a:endParaRPr>
          </a:p>
        </p:txBody>
      </p:sp>
      <p:sp>
        <p:nvSpPr>
          <p:cNvPr id="10" name="文本框 9"/>
          <p:cNvSpPr txBox="1"/>
          <p:nvPr/>
        </p:nvSpPr>
        <p:spPr>
          <a:xfrm>
            <a:off x="166370" y="4312920"/>
            <a:ext cx="1382395" cy="521970"/>
          </a:xfrm>
          <a:prstGeom prst="rect">
            <a:avLst/>
          </a:prstGeom>
          <a:noFill/>
        </p:spPr>
        <p:txBody>
          <a:bodyPr wrap="square" rtlCol="0">
            <a:spAutoFit/>
          </a:bodyPr>
          <a:lstStyle/>
          <a:p>
            <a:r>
              <a:rPr sz="2800">
                <a:latin typeface="微软雅黑" panose="020B0503020204020204" charset="-122"/>
                <a:ea typeface="微软雅黑" panose="020B0503020204020204" charset="-122"/>
                <a:cs typeface="微软雅黑" panose="020B0503020204020204" charset="-122"/>
                <a:sym typeface="+mn-ea"/>
              </a:rPr>
              <a:t>王利发</a:t>
            </a:r>
            <a:endParaRPr lang="zh-CN" altLang="en-US" sz="2800">
              <a:latin typeface="微软雅黑" panose="020B0503020204020204" charset="-122"/>
              <a:ea typeface="微软雅黑" panose="020B0503020204020204" charset="-122"/>
            </a:endParaRPr>
          </a:p>
        </p:txBody>
      </p:sp>
      <p:sp>
        <p:nvSpPr>
          <p:cNvPr id="11" name="文本框 10"/>
          <p:cNvSpPr txBox="1"/>
          <p:nvPr/>
        </p:nvSpPr>
        <p:spPr>
          <a:xfrm>
            <a:off x="167640" y="4955540"/>
            <a:ext cx="1282700" cy="521970"/>
          </a:xfrm>
          <a:prstGeom prst="rect">
            <a:avLst/>
          </a:prstGeom>
          <a:noFill/>
        </p:spPr>
        <p:txBody>
          <a:bodyPr wrap="square" rtlCol="0">
            <a:spAutoFit/>
          </a:bodyPr>
          <a:lstStyle/>
          <a:p>
            <a:r>
              <a:rPr lang="zh-CN" altLang="en-US" sz="2800">
                <a:latin typeface="微软雅黑" panose="020B0503020204020204" charset="-122"/>
                <a:ea typeface="微软雅黑" panose="020B0503020204020204" charset="-122"/>
              </a:rPr>
              <a:t>王淑芬</a:t>
            </a:r>
          </a:p>
        </p:txBody>
      </p:sp>
      <p:sp>
        <p:nvSpPr>
          <p:cNvPr id="12" name="文本框 11"/>
          <p:cNvSpPr txBox="1"/>
          <p:nvPr/>
        </p:nvSpPr>
        <p:spPr>
          <a:xfrm>
            <a:off x="168275" y="5608320"/>
            <a:ext cx="1380490" cy="521970"/>
          </a:xfrm>
          <a:prstGeom prst="rect">
            <a:avLst/>
          </a:prstGeom>
          <a:noFill/>
        </p:spPr>
        <p:txBody>
          <a:bodyPr wrap="square" rtlCol="0">
            <a:spAutoFit/>
          </a:bodyPr>
          <a:lstStyle/>
          <a:p>
            <a:r>
              <a:rPr sz="2800">
                <a:latin typeface="微软雅黑" panose="020B0503020204020204" charset="-122"/>
                <a:ea typeface="微软雅黑" panose="020B0503020204020204" charset="-122"/>
                <a:cs typeface="微软雅黑" panose="020B0503020204020204" charset="-122"/>
                <a:sym typeface="+mn-ea"/>
              </a:rPr>
              <a:t>王利发</a:t>
            </a:r>
            <a:endParaRPr lang="zh-CN" altLang="en-US" sz="2800">
              <a:latin typeface="微软雅黑" panose="020B0503020204020204" charset="-122"/>
              <a:ea typeface="微软雅黑" panose="020B0503020204020204" charset="-122"/>
            </a:endParaRPr>
          </a:p>
        </p:txBody>
      </p:sp>
      <p:sp>
        <p:nvSpPr>
          <p:cNvPr id="13" name="文本框 12"/>
          <p:cNvSpPr txBox="1"/>
          <p:nvPr/>
        </p:nvSpPr>
        <p:spPr>
          <a:xfrm>
            <a:off x="168275" y="6226810"/>
            <a:ext cx="1338580" cy="521970"/>
          </a:xfrm>
          <a:prstGeom prst="rect">
            <a:avLst/>
          </a:prstGeom>
          <a:noFill/>
        </p:spPr>
        <p:txBody>
          <a:bodyPr wrap="square" rtlCol="0">
            <a:spAutoFit/>
          </a:bodyPr>
          <a:lstStyle/>
          <a:p>
            <a:r>
              <a:rPr lang="zh-CN" altLang="en-US" sz="2800">
                <a:latin typeface="微软雅黑" panose="020B0503020204020204" charset="-122"/>
                <a:ea typeface="微软雅黑" panose="020B0503020204020204" charset="-122"/>
              </a:rPr>
              <a:t>王淑芬</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50340" y="303530"/>
            <a:ext cx="10589895" cy="2676525"/>
          </a:xfrm>
          <a:prstGeom prst="rect">
            <a:avLst/>
          </a:prstGeom>
          <a:noFill/>
        </p:spPr>
        <p:txBody>
          <a:bodyPr wrap="square" rtlCol="0">
            <a:spAutoFit/>
          </a:bodyPr>
          <a:lstStyle/>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(温和了些)拴子的妈,甭害怕,开过多少回炮,一回也没打死咱们,北京城是宝地!</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心哪,老跳到嗓子眼里,宝地!我给三爷拿菜钱去。(下)</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(有删改)</a:t>
            </a:r>
          </a:p>
        </p:txBody>
      </p:sp>
      <p:sp>
        <p:nvSpPr>
          <p:cNvPr id="7" name="文本框 6"/>
          <p:cNvSpPr txBox="1"/>
          <p:nvPr/>
        </p:nvSpPr>
        <p:spPr>
          <a:xfrm>
            <a:off x="167640" y="462915"/>
            <a:ext cx="1381125" cy="521970"/>
          </a:xfrm>
          <a:prstGeom prst="rect">
            <a:avLst/>
          </a:prstGeom>
          <a:noFill/>
        </p:spPr>
        <p:txBody>
          <a:bodyPr wrap="square" rtlCol="0">
            <a:spAutoFit/>
          </a:bodyPr>
          <a:lstStyle/>
          <a:p>
            <a:r>
              <a:rPr sz="2800">
                <a:latin typeface="微软雅黑" panose="020B0503020204020204" charset="-122"/>
                <a:ea typeface="微软雅黑" panose="020B0503020204020204" charset="-122"/>
                <a:cs typeface="微软雅黑" panose="020B0503020204020204" charset="-122"/>
                <a:sym typeface="+mn-ea"/>
              </a:rPr>
              <a:t>王利发</a:t>
            </a:r>
            <a:endParaRPr lang="zh-CN" altLang="en-US" sz="2800">
              <a:latin typeface="微软雅黑" panose="020B0503020204020204" charset="-122"/>
              <a:ea typeface="微软雅黑" panose="020B0503020204020204" charset="-122"/>
            </a:endParaRPr>
          </a:p>
        </p:txBody>
      </p:sp>
      <p:sp>
        <p:nvSpPr>
          <p:cNvPr id="6" name="文本框 5"/>
          <p:cNvSpPr txBox="1"/>
          <p:nvPr/>
        </p:nvSpPr>
        <p:spPr>
          <a:xfrm>
            <a:off x="167640" y="1729740"/>
            <a:ext cx="1381760" cy="521970"/>
          </a:xfrm>
          <a:prstGeom prst="rect">
            <a:avLst/>
          </a:prstGeom>
          <a:noFill/>
        </p:spPr>
        <p:txBody>
          <a:bodyPr wrap="square" rtlCol="0">
            <a:spAutoFit/>
          </a:bodyPr>
          <a:lstStyle/>
          <a:p>
            <a:r>
              <a:rPr lang="zh-CN" altLang="en-US" sz="2800">
                <a:latin typeface="微软雅黑" panose="020B0503020204020204" charset="-122"/>
                <a:ea typeface="微软雅黑" panose="020B0503020204020204" charset="-122"/>
              </a:rPr>
              <a:t>王淑芬</a:t>
            </a:r>
          </a:p>
        </p:txBody>
      </p:sp>
      <p:sp>
        <p:nvSpPr>
          <p:cNvPr id="5" name="文本框 4"/>
          <p:cNvSpPr txBox="1"/>
          <p:nvPr/>
        </p:nvSpPr>
        <p:spPr>
          <a:xfrm>
            <a:off x="168275" y="3317240"/>
            <a:ext cx="11826875" cy="138366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【注】　前幕:时间一八九八年(戊戍)初秋,康梁等的维新运动失败了。早半天。地点北京,裕泰大茶馆。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82650" y="1026795"/>
            <a:ext cx="10182860" cy="2030095"/>
          </a:xfrm>
          <a:prstGeom prst="rect">
            <a:avLst/>
          </a:prstGeom>
          <a:noFill/>
        </p:spPr>
        <p:txBody>
          <a:bodyPr wrap="square" rtlCol="0">
            <a:spAutoFit/>
          </a:bodyPr>
          <a:lstStyle/>
          <a:p>
            <a:pPr fontAlgn="auto">
              <a:lnSpc>
                <a:spcPct val="150000"/>
              </a:lnSpc>
            </a:pPr>
            <a:r>
              <a:rPr lang="zh-CN" sz="2800">
                <a:latin typeface="微软雅黑" panose="020B0503020204020204" charset="-122"/>
                <a:ea typeface="微软雅黑" panose="020B0503020204020204" charset="-122"/>
                <a:cs typeface="微软雅黑" panose="020B0503020204020204" charset="-122"/>
                <a:sym typeface="+mn-ea"/>
              </a:rPr>
              <a:t>矛盾冲突是戏剧的灵魂,一部优秀剧作中的矛盾冲突往往是多层面、立体性的。文章节选部分主要揭示了哪些矛盾冲突?请简要分析。</a:t>
            </a:r>
          </a:p>
        </p:txBody>
      </p:sp>
      <p:cxnSp>
        <p:nvCxnSpPr>
          <p:cNvPr id="2" name="直接连接符 1"/>
          <p:cNvCxnSpPr/>
          <p:nvPr/>
        </p:nvCxnSpPr>
        <p:spPr>
          <a:xfrm>
            <a:off x="883285" y="4312920"/>
            <a:ext cx="9913620" cy="0"/>
          </a:xfrm>
          <a:prstGeom prst="line">
            <a:avLst/>
          </a:prstGeom>
        </p:spPr>
        <p:style>
          <a:lnRef idx="2">
            <a:schemeClr val="dk1"/>
          </a:lnRef>
          <a:fillRef idx="0">
            <a:schemeClr val="dk1"/>
          </a:fillRef>
          <a:effectRef idx="1">
            <a:schemeClr val="dk1"/>
          </a:effectRef>
          <a:fontRef idx="minor">
            <a:schemeClr val="tx1"/>
          </a:fontRef>
        </p:style>
      </p:cxnSp>
      <p:cxnSp>
        <p:nvCxnSpPr>
          <p:cNvPr id="5" name="直接连接符 4"/>
          <p:cNvCxnSpPr/>
          <p:nvPr/>
        </p:nvCxnSpPr>
        <p:spPr>
          <a:xfrm>
            <a:off x="882650" y="5447030"/>
            <a:ext cx="9996805" cy="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94995" y="635000"/>
            <a:ext cx="11238230" cy="5908040"/>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解析</a:t>
            </a:r>
            <a:r>
              <a:rPr lang="zh-CN" altLang="en-US" sz="2800" b="1">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解答本题,应根据对节选部分的理解,从文本中筛选出主要信息。从文本开始对社会变革大背景的介绍可知,军阀割据,社会动荡,开茶馆的王利发、老板娘王淑芬以及伙计李三等尽管努力经营茶馆,还是难以维持生计。由此可得出以王利发为代表的小人物的生存与当时大时代之间的冲突。从“王淑芬梳时兴的圆髻,而李三却还带着小辫儿”“三爷,咱们的茶馆改了良,你的小辫儿也该剪了吧”可得出王淑芬的新思潮和李三旧思想之间的冲突。从“二十多年了,他们可给我长过工钱?什么都改良,为什么工钱不跟着改良呢”“添人得给工钱,咱们赚得出来吗”可得出雇员与雇主之间的利益冲突。</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24255" y="1908810"/>
            <a:ext cx="9443085" cy="2030095"/>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答案  </a:t>
            </a:r>
            <a:r>
              <a:rPr sz="2800">
                <a:latin typeface="微软雅黑" panose="020B0503020204020204" charset="-122"/>
                <a:ea typeface="微软雅黑" panose="020B0503020204020204" charset="-122"/>
                <a:cs typeface="微软雅黑" panose="020B0503020204020204" charset="-122"/>
              </a:rPr>
              <a:t>①小人物(王利发一干人等)与大时代(军阀割据)之间的冲突。②新思潮(王淑芬时兴的圆髻)与旧思想(李三的小辫儿)之间的冲突。③雇员(李三)与雇主(王利发)之间的利益冲突。</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07035" y="580390"/>
            <a:ext cx="11513820" cy="590804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中尉沉默了一会,说了声“谢谢”,便走了出去。站长看着他的背影,摇了摇头。</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a:t>
            </a:r>
            <a:r>
              <a:rPr sz="2800" u="heavy">
                <a:solidFill>
                  <a:schemeClr val="tx1"/>
                </a:solidFill>
                <a:uFillTx/>
                <a:latin typeface="微软雅黑" panose="020B0503020204020204" charset="-122"/>
                <a:ea typeface="微软雅黑" panose="020B0503020204020204" charset="-122"/>
                <a:cs typeface="微软雅黑" panose="020B0503020204020204" charset="-122"/>
              </a:rPr>
              <a:t>穿过小城,一片暮霭中,波塔波夫终于走到了房子跟前。小心翼翼地打开小门,可是小门还是咯吱地响了一声。花园仿佛抖动了一下。树枝上有雪花簌簌飘落,沙沙作响。他环视四周。雪地里,一条已打扫干净的小径通向旧亭子,他不知不觉地走到了亭子里,把手放在年代已久的栏杆上。远方,森林的尽头,天空雾蒙蒙一片,呈现出粉红色的霞光,大概是月亮在云层后面慢慢升起的缘故。</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“怎么会是这样?”波塔波夫一脸茫然,轻声地自言自语道。</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04240" y="247650"/>
            <a:ext cx="10335260" cy="6554470"/>
          </a:xfrm>
          <a:prstGeom prst="rect">
            <a:avLst/>
          </a:prstGeom>
          <a:noFill/>
        </p:spPr>
        <p:txBody>
          <a:bodyPr wrap="square" rtlCol="0">
            <a:spAutoFit/>
          </a:bodyPr>
          <a:lstStyle/>
          <a:p>
            <a:pPr fontAlgn="auto">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rPr>
              <a:t>方法点拨</a:t>
            </a:r>
            <a:r>
              <a:rPr sz="2800" b="1">
                <a:latin typeface="微软雅黑" panose="020B0503020204020204" charset="-122"/>
                <a:ea typeface="微软雅黑" panose="020B0503020204020204" charset="-122"/>
                <a:cs typeface="微软雅黑" panose="020B0503020204020204" charset="-122"/>
              </a:rPr>
              <a:t>　　　</a:t>
            </a:r>
          </a:p>
          <a:p>
            <a:pPr algn="ctr" fontAlgn="auto">
              <a:lnSpc>
                <a:spcPct val="150000"/>
              </a:lnSpc>
            </a:pPr>
            <a:r>
              <a:rPr sz="2800" b="1">
                <a:latin typeface="微软雅黑" panose="020B0503020204020204" charset="-122"/>
                <a:ea typeface="微软雅黑" panose="020B0503020204020204" charset="-122"/>
                <a:cs typeface="微软雅黑" panose="020B0503020204020204" charset="-122"/>
              </a:rPr>
              <a:t>　　戏剧冲突的表现形态</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rPr>
              <a:t>       戏剧冲突,是指最足以展示人物性格、人物关系,反映社会生活本质特征、高度典型化的矛盾冲突。戏剧冲突主要有以下几种表现形态:</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rPr>
              <a:t>1.人与人的冲突,即人与人之间意志和性格的冲突,这是戏剧冲突的本质。如《哈姆莱特》中主要的戏剧冲突是哈姆莱特与克劳狄斯、王后的冲突,这些冲突深刻地反映了先进的人文主义理想与英国黑暗现实之间的不可调和的矛盾。</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rPr>
              <a:t>2.人物内心的冲突,这种内心冲突往往使人物陷于不易摆脱的境地。</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0270" y="1878965"/>
            <a:ext cx="10031095" cy="203009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如</a:t>
            </a:r>
            <a:r>
              <a:rPr sz="2800">
                <a:latin typeface="微软雅黑" panose="020B0503020204020204" charset="-122"/>
                <a:ea typeface="微软雅黑" panose="020B0503020204020204" charset="-122"/>
                <a:cs typeface="微软雅黑" panose="020B0503020204020204" charset="-122"/>
              </a:rPr>
              <a:t>《雷雨》中周萍内心的激情欲望和理智道德的冲突。</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rPr>
              <a:t>3.人物与环境的冲突,如《茶馆》展示了戊戌变法、军阀混战和新中国成立前夕这三个不同历史阶段中的人与社会环境的冲突。</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77520" y="570230"/>
            <a:ext cx="10546715" cy="737235"/>
          </a:xfrm>
          <a:prstGeom prst="rect">
            <a:avLst/>
          </a:prstGeom>
          <a:noFill/>
        </p:spPr>
        <p:txBody>
          <a:bodyPr wrap="square" rtlCol="0">
            <a:spAutoFit/>
          </a:bodyPr>
          <a:lstStyle/>
          <a:p>
            <a:pPr algn="l"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考向</a:t>
            </a:r>
            <a:r>
              <a:rPr lang="en-US" altLang="zh-CN" sz="2800" b="1">
                <a:latin typeface="微软雅黑" panose="020B0503020204020204" charset="-122"/>
                <a:ea typeface="微软雅黑" panose="020B0503020204020204" charset="-122"/>
                <a:cs typeface="微软雅黑" panose="020B0503020204020204" charset="-122"/>
                <a:sym typeface="+mn-ea"/>
              </a:rPr>
              <a:t>2    鉴赏戏剧人物形象</a:t>
            </a:r>
            <a:endParaRPr sz="2800">
              <a:latin typeface="微软雅黑" panose="020B0503020204020204" charset="-122"/>
              <a:ea typeface="微软雅黑" panose="020B0503020204020204" charset="-122"/>
              <a:cs typeface="微软雅黑" panose="020B0503020204020204" charset="-122"/>
              <a:sym typeface="+mn-ea"/>
            </a:endParaRPr>
          </a:p>
        </p:txBody>
      </p:sp>
      <p:cxnSp>
        <p:nvCxnSpPr>
          <p:cNvPr id="2" name="直接连接符 1"/>
          <p:cNvCxnSpPr/>
          <p:nvPr/>
        </p:nvCxnSpPr>
        <p:spPr>
          <a:xfrm flipV="1">
            <a:off x="762000" y="5092065"/>
            <a:ext cx="10266045" cy="26035"/>
          </a:xfrm>
          <a:prstGeom prst="line">
            <a:avLst/>
          </a:prstGeom>
        </p:spPr>
        <p:style>
          <a:lnRef idx="2">
            <a:schemeClr val="dk1"/>
          </a:lnRef>
          <a:fillRef idx="0">
            <a:schemeClr val="dk1"/>
          </a:fillRef>
          <a:effectRef idx="1">
            <a:schemeClr val="dk1"/>
          </a:effectRef>
          <a:fontRef idx="minor">
            <a:schemeClr val="tx1"/>
          </a:fontRef>
        </p:style>
      </p:cxnSp>
      <p:cxnSp>
        <p:nvCxnSpPr>
          <p:cNvPr id="5" name="直接连接符 4"/>
          <p:cNvCxnSpPr/>
          <p:nvPr/>
        </p:nvCxnSpPr>
        <p:spPr>
          <a:xfrm>
            <a:off x="762000" y="5916930"/>
            <a:ext cx="10224135" cy="22860"/>
          </a:xfrm>
          <a:prstGeom prst="line">
            <a:avLst/>
          </a:prstGeom>
        </p:spPr>
        <p:style>
          <a:lnRef idx="2">
            <a:schemeClr val="dk1"/>
          </a:lnRef>
          <a:fillRef idx="0">
            <a:schemeClr val="dk1"/>
          </a:fillRef>
          <a:effectRef idx="1">
            <a:schemeClr val="dk1"/>
          </a:effectRef>
          <a:fontRef idx="minor">
            <a:schemeClr val="tx1"/>
          </a:fontRef>
        </p:style>
      </p:cxnSp>
      <p:sp>
        <p:nvSpPr>
          <p:cNvPr id="4" name="文本框 3"/>
          <p:cNvSpPr txBox="1"/>
          <p:nvPr/>
        </p:nvSpPr>
        <p:spPr>
          <a:xfrm>
            <a:off x="633730" y="1616710"/>
            <a:ext cx="10494645" cy="267652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典例6</a:t>
            </a:r>
            <a:r>
              <a:rPr lang="zh-CN" altLang="en-US" sz="2800">
                <a:latin typeface="微软雅黑" panose="020B0503020204020204" charset="-122"/>
                <a:ea typeface="微软雅黑" panose="020B0503020204020204" charset="-122"/>
                <a:cs typeface="微软雅黑" panose="020B0503020204020204" charset="-122"/>
              </a:rPr>
              <a:t>阅读下面的文字,完成题目。</a:t>
            </a:r>
          </a:p>
          <a:p>
            <a:pPr algn="ct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阅读文本见【考点帮】【典例5】文本</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在《茶馆》一剧中,王淑芬是一个不具有主角光环的次要人物,但在上述节选部分中,她形象丰满,性格鲜明,请简要分析其形象特点</a:t>
            </a:r>
            <a:r>
              <a:rPr lang="zh-CN" altLang="en-US"/>
              <a:t>。</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94995" y="635000"/>
            <a:ext cx="11238230" cy="2030095"/>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解析</a:t>
            </a:r>
            <a:r>
              <a:rPr lang="zh-CN" altLang="en-US" sz="2800" b="1">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分析人物形象特点,首先,应筛选文中与其有关的叙述性语句,包括语言、动作、外貌、心理、他人评价语等;其次,从身份地位、修养气质等方面把握人物形象特点。</a:t>
            </a:r>
          </a:p>
        </p:txBody>
      </p:sp>
      <p:sp>
        <p:nvSpPr>
          <p:cNvPr id="4" name="右大括号 3"/>
          <p:cNvSpPr/>
          <p:nvPr/>
        </p:nvSpPr>
        <p:spPr>
          <a:xfrm>
            <a:off x="5999480" y="3302635"/>
            <a:ext cx="858520" cy="1646555"/>
          </a:xfrm>
          <a:prstGeom prst="rightBrace">
            <a:avLst>
              <a:gd name="adj1" fmla="val 8333"/>
              <a:gd name="adj2" fmla="val 44967"/>
            </a:avLst>
          </a:prstGeom>
        </p:spPr>
        <p:style>
          <a:lnRef idx="2">
            <a:schemeClr val="dk1"/>
          </a:lnRef>
          <a:fillRef idx="0">
            <a:schemeClr val="dk1"/>
          </a:fillRef>
          <a:effectRef idx="1">
            <a:schemeClr val="dk1"/>
          </a:effectRef>
          <a:fontRef idx="minor">
            <a:schemeClr val="tx1"/>
          </a:fontRef>
        </p:style>
        <p:txBody>
          <a:bodyPr rtlCol="0" anchor="ctr"/>
          <a:lstStyle/>
          <a:p>
            <a:pPr algn="ctr"/>
            <a:endParaRPr lang="zh-CN" altLang="en-US"/>
          </a:p>
        </p:txBody>
      </p:sp>
      <p:sp>
        <p:nvSpPr>
          <p:cNvPr id="5" name="文本框 4"/>
          <p:cNvSpPr txBox="1"/>
          <p:nvPr/>
        </p:nvSpPr>
        <p:spPr>
          <a:xfrm>
            <a:off x="688975" y="2942590"/>
            <a:ext cx="5309870" cy="2461260"/>
          </a:xfrm>
          <a:prstGeom prst="rect">
            <a:avLst/>
          </a:prstGeom>
          <a:noFill/>
        </p:spPr>
        <p:txBody>
          <a:bodyPr wrap="square" rtlCol="0">
            <a:spAutoFit/>
          </a:bodyPr>
          <a:lstStyle/>
          <a:p>
            <a:pPr fontAlgn="auto">
              <a:lnSpc>
                <a:spcPct val="150000"/>
              </a:lnSpc>
            </a:pPr>
            <a:r>
              <a:rPr lang="en-US" altLang="zh-CN"/>
              <a:t>  </a:t>
            </a:r>
            <a:r>
              <a:rPr sz="2800">
                <a:latin typeface="微软雅黑" panose="020B0503020204020204" charset="-122"/>
                <a:ea typeface="微软雅黑" panose="020B0503020204020204" charset="-122"/>
                <a:cs typeface="微软雅黑" panose="020B0503020204020204" charset="-122"/>
              </a:rPr>
              <a:t>（外貌)王淑芬梳时行的圆</a:t>
            </a:r>
            <a:r>
              <a:rPr sz="2800">
                <a:latin typeface="微软雅黑" panose="020B0503020204020204" charset="-122"/>
                <a:ea typeface="微软雅黑" panose="020B0503020204020204" charset="-122"/>
                <a:cs typeface="微软雅黑" panose="020B0503020204020204" charset="-122"/>
                <a:sym typeface="+mn-ea"/>
              </a:rPr>
              <a:t>髻</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(语言)</a:t>
            </a:r>
            <a:r>
              <a:rPr sz="2800">
                <a:latin typeface="微软雅黑" panose="020B0503020204020204" charset="-122"/>
                <a:ea typeface="微软雅黑" panose="020B0503020204020204" charset="-122"/>
                <a:cs typeface="微软雅黑" panose="020B0503020204020204" charset="-122"/>
                <a:sym typeface="+mn-ea"/>
              </a:rPr>
              <a:t>三爷,咱们的茶馆改了良,你的小辫儿也该剪了吧?</a:t>
            </a:r>
          </a:p>
          <a:p>
            <a:endParaRPr sz="28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7136765" y="3437255"/>
            <a:ext cx="4114165" cy="1383665"/>
          </a:xfrm>
          <a:prstGeom prst="rect">
            <a:avLst/>
          </a:prstGeom>
          <a:noFill/>
        </p:spPr>
        <p:txBody>
          <a:bodyPr wrap="square" rtlCol="0">
            <a:spAutoFit/>
          </a:bodyPr>
          <a:lstStyle/>
          <a:p>
            <a:pPr fontAlgn="auto">
              <a:lnSpc>
                <a:spcPct val="150000"/>
              </a:lnSpc>
            </a:pPr>
            <a:r>
              <a:rPr sz="2800" b="1">
                <a:latin typeface="微软雅黑" panose="020B0503020204020204" charset="-122"/>
                <a:ea typeface="微软雅黑" panose="020B0503020204020204" charset="-122"/>
                <a:cs typeface="微软雅黑" panose="020B0503020204020204" charset="-122"/>
              </a:rPr>
              <a:t>顺应</a:t>
            </a:r>
            <a:r>
              <a:rPr lang="zh-CN" altLang="en-US" sz="2800" b="1">
                <a:latin typeface="微软雅黑" panose="020B0503020204020204" charset="-122"/>
                <a:ea typeface="微软雅黑" panose="020B0503020204020204" charset="-122"/>
                <a:cs typeface="微软雅黑" panose="020B0503020204020204" charset="-122"/>
              </a:rPr>
              <a:t>时代潮流:</a:t>
            </a:r>
            <a:r>
              <a:rPr lang="zh-CN" altLang="en-US" sz="2800">
                <a:latin typeface="微软雅黑" panose="020B0503020204020204" charset="-122"/>
                <a:ea typeface="微软雅黑" panose="020B0503020204020204" charset="-122"/>
                <a:cs typeface="微软雅黑" panose="020B0503020204020204" charset="-122"/>
              </a:rPr>
              <a:t>思想超前、</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活跃,与时俱进</a:t>
            </a:r>
          </a:p>
        </p:txBody>
      </p:sp>
      <p:sp>
        <p:nvSpPr>
          <p:cNvPr id="7" name="文本框 6"/>
          <p:cNvSpPr txBox="1"/>
          <p:nvPr/>
        </p:nvSpPr>
        <p:spPr>
          <a:xfrm>
            <a:off x="3163570" y="3234055"/>
            <a:ext cx="360680" cy="706755"/>
          </a:xfrm>
          <a:prstGeom prst="rect">
            <a:avLst/>
          </a:prstGeom>
          <a:noFill/>
        </p:spPr>
        <p:txBody>
          <a:bodyPr wrap="square" rtlCol="0">
            <a:spAutoFit/>
          </a:bodyPr>
          <a:lstStyle/>
          <a:p>
            <a:r>
              <a:rPr lang="en-US" altLang="zh-CN" sz="4000"/>
              <a:t>.</a:t>
            </a:r>
          </a:p>
        </p:txBody>
      </p:sp>
      <p:sp>
        <p:nvSpPr>
          <p:cNvPr id="8" name="文本框 7"/>
          <p:cNvSpPr txBox="1"/>
          <p:nvPr/>
        </p:nvSpPr>
        <p:spPr>
          <a:xfrm>
            <a:off x="3523615" y="3234055"/>
            <a:ext cx="401320" cy="706755"/>
          </a:xfrm>
          <a:prstGeom prst="rect">
            <a:avLst/>
          </a:prstGeom>
          <a:noFill/>
        </p:spPr>
        <p:txBody>
          <a:bodyPr wrap="square" rtlCol="0">
            <a:spAutoFit/>
          </a:bodyPr>
          <a:lstStyle/>
          <a:p>
            <a:r>
              <a:rPr lang="en-US" altLang="zh-CN" sz="4000"/>
              <a:t>.</a:t>
            </a:r>
          </a:p>
        </p:txBody>
      </p:sp>
      <p:sp>
        <p:nvSpPr>
          <p:cNvPr id="9" name="文本框 8"/>
          <p:cNvSpPr txBox="1"/>
          <p:nvPr/>
        </p:nvSpPr>
        <p:spPr>
          <a:xfrm>
            <a:off x="3924935" y="3234055"/>
            <a:ext cx="332105" cy="706755"/>
          </a:xfrm>
          <a:prstGeom prst="rect">
            <a:avLst/>
          </a:prstGeom>
          <a:noFill/>
        </p:spPr>
        <p:txBody>
          <a:bodyPr wrap="square" rtlCol="0">
            <a:spAutoFit/>
          </a:bodyPr>
          <a:lstStyle/>
          <a:p>
            <a:r>
              <a:rPr lang="en-US" altLang="zh-CN" sz="4000"/>
              <a:t>.</a:t>
            </a:r>
          </a:p>
        </p:txBody>
      </p:sp>
      <p:sp>
        <p:nvSpPr>
          <p:cNvPr id="10" name="文本框 9"/>
          <p:cNvSpPr txBox="1"/>
          <p:nvPr/>
        </p:nvSpPr>
        <p:spPr>
          <a:xfrm>
            <a:off x="4257040" y="3234055"/>
            <a:ext cx="331470" cy="706755"/>
          </a:xfrm>
          <a:prstGeom prst="rect">
            <a:avLst/>
          </a:prstGeom>
          <a:noFill/>
        </p:spPr>
        <p:txBody>
          <a:bodyPr wrap="square" rtlCol="0">
            <a:spAutoFit/>
          </a:bodyPr>
          <a:lstStyle/>
          <a:p>
            <a:r>
              <a:rPr lang="en-US" altLang="zh-CN" sz="4000"/>
              <a:t>.</a:t>
            </a:r>
          </a:p>
        </p:txBody>
      </p:sp>
      <p:sp>
        <p:nvSpPr>
          <p:cNvPr id="11" name="文本框 10"/>
          <p:cNvSpPr txBox="1"/>
          <p:nvPr/>
        </p:nvSpPr>
        <p:spPr>
          <a:xfrm>
            <a:off x="4603115" y="3234055"/>
            <a:ext cx="317500" cy="706755"/>
          </a:xfrm>
          <a:prstGeom prst="rect">
            <a:avLst/>
          </a:prstGeom>
          <a:noFill/>
        </p:spPr>
        <p:txBody>
          <a:bodyPr wrap="square" rtlCol="0">
            <a:spAutoFit/>
          </a:bodyPr>
          <a:lstStyle/>
          <a:p>
            <a:r>
              <a:rPr lang="en-US" altLang="zh-CN" sz="4000"/>
              <a:t>.</a:t>
            </a:r>
          </a:p>
        </p:txBody>
      </p:sp>
      <p:sp>
        <p:nvSpPr>
          <p:cNvPr id="12" name="文本框 11"/>
          <p:cNvSpPr txBox="1"/>
          <p:nvPr/>
        </p:nvSpPr>
        <p:spPr>
          <a:xfrm>
            <a:off x="4920615" y="3234055"/>
            <a:ext cx="429260" cy="706755"/>
          </a:xfrm>
          <a:prstGeom prst="rect">
            <a:avLst/>
          </a:prstGeom>
          <a:noFill/>
        </p:spPr>
        <p:txBody>
          <a:bodyPr wrap="square" rtlCol="0">
            <a:spAutoFit/>
          </a:bodyPr>
          <a:lstStyle/>
          <a:p>
            <a:r>
              <a:rPr lang="en-US" altLang="zh-CN" sz="4000"/>
              <a:t>.</a:t>
            </a:r>
          </a:p>
        </p:txBody>
      </p:sp>
      <p:sp>
        <p:nvSpPr>
          <p:cNvPr id="13" name="文本框 12"/>
          <p:cNvSpPr txBox="1"/>
          <p:nvPr/>
        </p:nvSpPr>
        <p:spPr>
          <a:xfrm>
            <a:off x="4754245" y="3940175"/>
            <a:ext cx="332740" cy="706755"/>
          </a:xfrm>
          <a:prstGeom prst="rect">
            <a:avLst/>
          </a:prstGeom>
          <a:noFill/>
        </p:spPr>
        <p:txBody>
          <a:bodyPr wrap="square" rtlCol="0">
            <a:spAutoFit/>
          </a:bodyPr>
          <a:lstStyle/>
          <a:p>
            <a:r>
              <a:rPr lang="en-US" altLang="zh-CN" sz="4000"/>
              <a:t>.</a:t>
            </a:r>
          </a:p>
        </p:txBody>
      </p:sp>
      <p:sp>
        <p:nvSpPr>
          <p:cNvPr id="14" name="文本框 13"/>
          <p:cNvSpPr txBox="1"/>
          <p:nvPr/>
        </p:nvSpPr>
        <p:spPr>
          <a:xfrm>
            <a:off x="5086985" y="3941445"/>
            <a:ext cx="262890" cy="706755"/>
          </a:xfrm>
          <a:prstGeom prst="rect">
            <a:avLst/>
          </a:prstGeom>
          <a:noFill/>
        </p:spPr>
        <p:txBody>
          <a:bodyPr wrap="square" rtlCol="0">
            <a:spAutoFit/>
          </a:bodyPr>
          <a:lstStyle/>
          <a:p>
            <a:r>
              <a:rPr lang="en-US" altLang="zh-CN" sz="4000"/>
              <a:t>.</a:t>
            </a:r>
          </a:p>
        </p:txBody>
      </p:sp>
      <p:sp>
        <p:nvSpPr>
          <p:cNvPr id="15" name="文本框 14"/>
          <p:cNvSpPr txBox="1"/>
          <p:nvPr/>
        </p:nvSpPr>
        <p:spPr>
          <a:xfrm flipH="1">
            <a:off x="5502275" y="3940175"/>
            <a:ext cx="344170" cy="706755"/>
          </a:xfrm>
          <a:prstGeom prst="rect">
            <a:avLst/>
          </a:prstGeom>
          <a:noFill/>
        </p:spPr>
        <p:txBody>
          <a:bodyPr wrap="square" rtlCol="0">
            <a:spAutoFit/>
          </a:bodyPr>
          <a:lstStyle/>
          <a:p>
            <a:r>
              <a:rPr lang="en-US" altLang="zh-CN" sz="4000"/>
              <a:t>.</a:t>
            </a:r>
          </a:p>
        </p:txBody>
      </p:sp>
      <p:sp>
        <p:nvSpPr>
          <p:cNvPr id="16" name="文本框 15"/>
          <p:cNvSpPr txBox="1"/>
          <p:nvPr/>
        </p:nvSpPr>
        <p:spPr>
          <a:xfrm>
            <a:off x="823595" y="4646295"/>
            <a:ext cx="3931285" cy="706755"/>
          </a:xfrm>
          <a:prstGeom prst="rect">
            <a:avLst/>
          </a:prstGeom>
          <a:noFill/>
        </p:spPr>
        <p:txBody>
          <a:bodyPr wrap="square" rtlCol="0">
            <a:spAutoFit/>
          </a:bodyPr>
          <a:lstStyle/>
          <a:p>
            <a:r>
              <a:rPr lang="en-US" altLang="zh-CN" sz="4000"/>
              <a:t>.  .  . .  .  .  .  . .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02945" y="454660"/>
            <a:ext cx="5379085" cy="2676525"/>
          </a:xfrm>
          <a:prstGeom prst="rect">
            <a:avLst/>
          </a:prstGeom>
          <a:noFill/>
        </p:spPr>
        <p:txBody>
          <a:bodyPr wrap="square" rtlCol="0">
            <a:spAutoFit/>
          </a:bodyPr>
          <a:lstStyle/>
          <a:p>
            <a:pPr algn="l"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a:t>
            </a:r>
            <a:r>
              <a:rPr lang="zh-CN" sz="2800">
                <a:latin typeface="微软雅黑" panose="020B0503020204020204" charset="-122"/>
                <a:ea typeface="微软雅黑" panose="020B0503020204020204" charset="-122"/>
                <a:cs typeface="微软雅黑" panose="020B0503020204020204" charset="-122"/>
                <a:sym typeface="+mn-ea"/>
              </a:rPr>
              <a:t>动作、心理</a:t>
            </a:r>
            <a:r>
              <a:rPr lang="en-US" altLang="zh-CN" sz="2800">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王淑芬正和李三忙着布置……以期尽善尽美</a:t>
            </a:r>
          </a:p>
          <a:p>
            <a:pPr algn="l"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a:t>
            </a:r>
            <a:r>
              <a:rPr lang="zh-CN" altLang="en-US" sz="2800">
                <a:latin typeface="微软雅黑" panose="020B0503020204020204" charset="-122"/>
                <a:ea typeface="微软雅黑" panose="020B0503020204020204" charset="-122"/>
                <a:cs typeface="微软雅黑" panose="020B0503020204020204" charset="-122"/>
              </a:rPr>
              <a:t>语言</a:t>
            </a:r>
            <a:r>
              <a:rPr lang="en-US" altLang="zh-CN" sz="2800">
                <a:latin typeface="微软雅黑" panose="020B0503020204020204" charset="-122"/>
                <a:ea typeface="微软雅黑" panose="020B0503020204020204" charset="-122"/>
                <a:cs typeface="微软雅黑" panose="020B0503020204020204" charset="-122"/>
              </a:rPr>
              <a:t>)</a:t>
            </a:r>
            <a:r>
              <a:rPr lang="zh-CN" altLang="en-US" sz="2800">
                <a:latin typeface="微软雅黑" panose="020B0503020204020204" charset="-122"/>
                <a:ea typeface="微软雅黑" panose="020B0503020204020204" charset="-122"/>
                <a:cs typeface="微软雅黑" panose="020B0503020204020204" charset="-122"/>
              </a:rPr>
              <a:t>前面的事情归他，后面的事不是还有我帮助你吗</a:t>
            </a:r>
          </a:p>
        </p:txBody>
      </p:sp>
      <p:sp>
        <p:nvSpPr>
          <p:cNvPr id="6" name="文本框 5"/>
          <p:cNvSpPr txBox="1"/>
          <p:nvPr/>
        </p:nvSpPr>
        <p:spPr>
          <a:xfrm>
            <a:off x="2404110" y="1357630"/>
            <a:ext cx="2530475" cy="706755"/>
          </a:xfrm>
          <a:prstGeom prst="rect">
            <a:avLst/>
          </a:prstGeom>
          <a:noFill/>
        </p:spPr>
        <p:txBody>
          <a:bodyPr wrap="square" rtlCol="0">
            <a:spAutoFit/>
          </a:bodyPr>
          <a:lstStyle/>
          <a:p>
            <a:r>
              <a:rPr lang="en-US" altLang="zh-CN" sz="4000"/>
              <a:t>.  .  .  .  .  .</a:t>
            </a:r>
          </a:p>
        </p:txBody>
      </p:sp>
      <p:sp>
        <p:nvSpPr>
          <p:cNvPr id="5" name="文本框 4"/>
          <p:cNvSpPr txBox="1"/>
          <p:nvPr/>
        </p:nvSpPr>
        <p:spPr>
          <a:xfrm>
            <a:off x="881380" y="1357630"/>
            <a:ext cx="375285" cy="706755"/>
          </a:xfrm>
          <a:prstGeom prst="rect">
            <a:avLst/>
          </a:prstGeom>
          <a:noFill/>
        </p:spPr>
        <p:txBody>
          <a:bodyPr wrap="square" rtlCol="0">
            <a:spAutoFit/>
          </a:bodyPr>
          <a:lstStyle/>
          <a:p>
            <a:r>
              <a:rPr lang="en-US" altLang="zh-CN" sz="4000"/>
              <a:t>.  </a:t>
            </a:r>
          </a:p>
        </p:txBody>
      </p:sp>
      <p:sp>
        <p:nvSpPr>
          <p:cNvPr id="7" name="文本框 6"/>
          <p:cNvSpPr txBox="1"/>
          <p:nvPr/>
        </p:nvSpPr>
        <p:spPr>
          <a:xfrm>
            <a:off x="5361940" y="732790"/>
            <a:ext cx="443230" cy="706755"/>
          </a:xfrm>
          <a:prstGeom prst="rect">
            <a:avLst/>
          </a:prstGeom>
          <a:noFill/>
        </p:spPr>
        <p:txBody>
          <a:bodyPr wrap="square" rtlCol="0">
            <a:spAutoFit/>
          </a:bodyPr>
          <a:lstStyle/>
          <a:p>
            <a:r>
              <a:rPr lang="en-US" altLang="zh-CN" sz="4000"/>
              <a:t>.  </a:t>
            </a:r>
          </a:p>
        </p:txBody>
      </p:sp>
      <p:sp>
        <p:nvSpPr>
          <p:cNvPr id="9" name="右大括号 8"/>
          <p:cNvSpPr/>
          <p:nvPr/>
        </p:nvSpPr>
        <p:spPr>
          <a:xfrm>
            <a:off x="6082030" y="732155"/>
            <a:ext cx="553085" cy="2204720"/>
          </a:xfrm>
          <a:prstGeom prst="rightBrace">
            <a:avLst/>
          </a:prstGeom>
        </p:spPr>
        <p:style>
          <a:lnRef idx="2">
            <a:schemeClr val="dk1"/>
          </a:lnRef>
          <a:fillRef idx="0">
            <a:schemeClr val="dk1"/>
          </a:fillRef>
          <a:effectRef idx="1">
            <a:schemeClr val="dk1"/>
          </a:effectRef>
          <a:fontRef idx="minor">
            <a:schemeClr val="tx1"/>
          </a:fontRef>
        </p:style>
        <p:txBody>
          <a:bodyPr rtlCol="0" anchor="ctr"/>
          <a:lstStyle/>
          <a:p>
            <a:pPr algn="ctr"/>
            <a:endParaRPr lang="zh-CN" altLang="en-US"/>
          </a:p>
        </p:txBody>
      </p:sp>
      <p:sp>
        <p:nvSpPr>
          <p:cNvPr id="10" name="文本框 9"/>
          <p:cNvSpPr txBox="1"/>
          <p:nvPr/>
        </p:nvSpPr>
        <p:spPr>
          <a:xfrm>
            <a:off x="6787515" y="1173480"/>
            <a:ext cx="3843020" cy="138366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勤劳:</a:t>
            </a:r>
            <a:r>
              <a:rPr lang="zh-CN" altLang="en-US" sz="2800">
                <a:latin typeface="微软雅黑" panose="020B0503020204020204" charset="-122"/>
                <a:ea typeface="微软雅黑" panose="020B0503020204020204" charset="-122"/>
                <a:cs typeface="微软雅黑" panose="020B0503020204020204" charset="-122"/>
              </a:rPr>
              <a:t>与伙计李三一起</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忙前忙后,里外操劳</a:t>
            </a:r>
          </a:p>
        </p:txBody>
      </p:sp>
      <p:sp>
        <p:nvSpPr>
          <p:cNvPr id="11" name="文本框 10"/>
          <p:cNvSpPr txBox="1"/>
          <p:nvPr/>
        </p:nvSpPr>
        <p:spPr>
          <a:xfrm>
            <a:off x="882015" y="3469005"/>
            <a:ext cx="4922520" cy="2676525"/>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a:t>
            </a:r>
            <a:r>
              <a:rPr lang="zh-CN" altLang="en-US" sz="2800">
                <a:latin typeface="微软雅黑" panose="020B0503020204020204" charset="-122"/>
                <a:ea typeface="微软雅黑" panose="020B0503020204020204" charset="-122"/>
                <a:cs typeface="微软雅黑" panose="020B0503020204020204" charset="-122"/>
              </a:rPr>
              <a:t>语言</a:t>
            </a:r>
            <a:r>
              <a:rPr lang="en-US" altLang="zh-CN" sz="2800">
                <a:latin typeface="微软雅黑" panose="020B0503020204020204" charset="-122"/>
                <a:ea typeface="微软雅黑" panose="020B0503020204020204" charset="-122"/>
                <a:cs typeface="微软雅黑" panose="020B0503020204020204" charset="-122"/>
              </a:rPr>
              <a:t>)</a:t>
            </a:r>
            <a:r>
              <a:rPr lang="zh-CN" altLang="en-US" sz="2800">
                <a:latin typeface="微软雅黑" panose="020B0503020204020204" charset="-122"/>
                <a:ea typeface="微软雅黑" panose="020B0503020204020204" charset="-122"/>
                <a:cs typeface="微软雅黑" panose="020B0503020204020204" charset="-122"/>
              </a:rPr>
              <a:t>可是呀，这兵荒马乱的年月……咱们都得忍着点</a:t>
            </a:r>
          </a:p>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语言</a:t>
            </a:r>
            <a:r>
              <a:rPr lang="en-US" altLang="zh-CN" sz="2800">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他抱怨了大半天了</a:t>
            </a:r>
            <a:r>
              <a:rPr lang="en-US" altLang="zh-CN" sz="2800">
                <a:latin typeface="微软雅黑" panose="020B0503020204020204" charset="-122"/>
                <a:ea typeface="微软雅黑" panose="020B0503020204020204" charset="-122"/>
                <a:cs typeface="微软雅黑" panose="020B0503020204020204" charset="-122"/>
                <a:sym typeface="+mn-ea"/>
              </a:rPr>
              <a:t>!</a:t>
            </a:r>
            <a:r>
              <a:rPr lang="zh-CN" altLang="en-US" sz="2800">
                <a:latin typeface="微软雅黑" panose="020B0503020204020204" charset="-122"/>
                <a:ea typeface="微软雅黑" panose="020B0503020204020204" charset="-122"/>
                <a:cs typeface="微软雅黑" panose="020B0503020204020204" charset="-122"/>
                <a:sym typeface="+mn-ea"/>
              </a:rPr>
              <a:t>……咱们得添人</a:t>
            </a:r>
            <a:endParaRPr lang="en-US" altLang="zh-CN" sz="2800">
              <a:latin typeface="微软雅黑" panose="020B0503020204020204" charset="-122"/>
              <a:ea typeface="微软雅黑" panose="020B0503020204020204" charset="-122"/>
              <a:cs typeface="微软雅黑" panose="020B0503020204020204" charset="-122"/>
              <a:sym typeface="+mn-ea"/>
            </a:endParaRPr>
          </a:p>
        </p:txBody>
      </p:sp>
      <p:sp>
        <p:nvSpPr>
          <p:cNvPr id="12" name="右大括号 11"/>
          <p:cNvSpPr/>
          <p:nvPr/>
        </p:nvSpPr>
        <p:spPr>
          <a:xfrm>
            <a:off x="5805805" y="3717290"/>
            <a:ext cx="692150" cy="2151380"/>
          </a:xfrm>
          <a:prstGeom prst="rightBrace">
            <a:avLst>
              <a:gd name="adj1" fmla="val 8333"/>
              <a:gd name="adj2" fmla="val 50014"/>
            </a:avLst>
          </a:prstGeom>
        </p:spPr>
        <p:style>
          <a:lnRef idx="2">
            <a:schemeClr val="dk1"/>
          </a:lnRef>
          <a:fillRef idx="0">
            <a:schemeClr val="dk1"/>
          </a:fillRef>
          <a:effectRef idx="1">
            <a:schemeClr val="dk1"/>
          </a:effectRef>
          <a:fontRef idx="minor">
            <a:schemeClr val="tx1"/>
          </a:fontRef>
        </p:style>
        <p:txBody>
          <a:bodyPr rtlCol="0" anchor="ctr"/>
          <a:lstStyle/>
          <a:p>
            <a:pPr algn="ctr"/>
            <a:endParaRPr lang="zh-CN" altLang="en-US"/>
          </a:p>
        </p:txBody>
      </p:sp>
      <p:sp>
        <p:nvSpPr>
          <p:cNvPr id="13" name="文本框 12"/>
          <p:cNvSpPr txBox="1"/>
          <p:nvPr/>
        </p:nvSpPr>
        <p:spPr>
          <a:xfrm>
            <a:off x="6635115" y="4354830"/>
            <a:ext cx="3995420" cy="73723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善良:</a:t>
            </a:r>
            <a:r>
              <a:rPr lang="zh-CN" altLang="en-US" sz="2800">
                <a:latin typeface="微软雅黑" panose="020B0503020204020204" charset="-122"/>
                <a:ea typeface="微软雅黑" panose="020B0503020204020204" charset="-122"/>
                <a:cs typeface="微软雅黑" panose="020B0503020204020204" charset="-122"/>
              </a:rPr>
              <a:t>体谅李三的辛苦</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35380" y="622935"/>
            <a:ext cx="9331960" cy="5908040"/>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答案 </a:t>
            </a:r>
            <a:r>
              <a:rPr sz="2800">
                <a:latin typeface="微软雅黑" panose="020B0503020204020204" charset="-122"/>
                <a:ea typeface="微软雅黑" panose="020B0503020204020204" charset="-122"/>
                <a:cs typeface="微软雅黑" panose="020B0503020204020204" charset="-122"/>
              </a:rPr>
              <a:t>①能够顺应时代潮流。王淑芬是裕泰茶馆的老板娘,她的思想比较超前、活跃,在急剧变革的时代,没有因循守旧,抵制变革。从她的发式以及看不顺眼李三的小辫儿,又劝李三不要顽固,既然改了民国,就应该随着走,都可表现出她的与时俱进。②勤劳。作为老板娘,她并没有把自己放在主子的位置上吆三喝四,而是和伙计一起忙前忙后,里外操劳。③善良。从王淑芬对李三抱怨的理解可以看出她比王利发更能体谅别人,内心更为善良;她还劝王利发添人,既是茶馆的实际需要,也是出于对李三的关照。</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80365" y="208915"/>
            <a:ext cx="11424920" cy="6554470"/>
          </a:xfrm>
          <a:prstGeom prst="rect">
            <a:avLst/>
          </a:prstGeom>
          <a:noFill/>
        </p:spPr>
        <p:txBody>
          <a:bodyPr wrap="square" rtlCol="0">
            <a:spAutoFit/>
          </a:bodyPr>
          <a:lstStyle/>
          <a:p>
            <a:pPr fontAlgn="auto">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rPr>
              <a:t>方法点拨</a:t>
            </a:r>
            <a:r>
              <a:rPr sz="2800" b="1">
                <a:latin typeface="微软雅黑" panose="020B0503020204020204" charset="-122"/>
                <a:ea typeface="微软雅黑" panose="020B0503020204020204" charset="-122"/>
                <a:cs typeface="微软雅黑" panose="020B0503020204020204" charset="-122"/>
              </a:rPr>
              <a:t>　　　</a:t>
            </a:r>
          </a:p>
          <a:p>
            <a:pPr algn="ctr" fontAlgn="auto">
              <a:lnSpc>
                <a:spcPct val="150000"/>
              </a:lnSpc>
            </a:pPr>
            <a:r>
              <a:rPr sz="2800" b="1">
                <a:latin typeface="微软雅黑" panose="020B0503020204020204" charset="-122"/>
                <a:ea typeface="微软雅黑" panose="020B0503020204020204" charset="-122"/>
                <a:cs typeface="微软雅黑" panose="020B0503020204020204" charset="-122"/>
              </a:rPr>
              <a:t>　　　鉴赏戏剧人物形象的三个方面</a:t>
            </a: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rPr>
              <a:t>1.理清人物关系,把握矛盾冲突。</a:t>
            </a:r>
            <a:r>
              <a:rPr sz="2800">
                <a:latin typeface="微软雅黑" panose="020B0503020204020204" charset="-122"/>
                <a:ea typeface="微软雅黑" panose="020B0503020204020204" charset="-122"/>
                <a:cs typeface="微软雅黑" panose="020B0503020204020204" charset="-122"/>
              </a:rPr>
              <a:t>矛盾冲突是戏剧的一大要素,矛盾是由人物构成的,而处于矛盾中心的人物往往与他人之间存在着关系,其思想性格具有复杂性。要把握矛盾冲突,必须理清人物关系。</a:t>
            </a: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rPr>
              <a:t>2.品味人物语言,把握人物形象。</a:t>
            </a:r>
            <a:r>
              <a:rPr sz="2800">
                <a:latin typeface="微软雅黑" panose="020B0503020204020204" charset="-122"/>
                <a:ea typeface="微软雅黑" panose="020B0503020204020204" charset="-122"/>
                <a:cs typeface="微软雅黑" panose="020B0503020204020204" charset="-122"/>
              </a:rPr>
              <a:t>戏剧人物的语言是塑造人物形象的重要手段,其具有高度个性化、潜台词丰富、富于动作性等特点。</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rPr>
              <a:t>      为此,品味人物语言需要做到以下三方面:①把握个性。个性化语言是使人物形象合理、真实的重要手段。即什么人说什么话,听其声则知其人。②挖掘深意。潜台词实际上是语言的多意现象,潜台词不仅充分体现了语</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87985" y="772160"/>
            <a:ext cx="11597005" cy="5262245"/>
          </a:xfrm>
          <a:prstGeom prst="rect">
            <a:avLst/>
          </a:prstGeom>
          <a:noFill/>
        </p:spPr>
        <p:txBody>
          <a:bodyPr wrap="square" rtlCol="0">
            <a:spAutoFit/>
          </a:bodyPr>
          <a:lstStyle/>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言的魅力,而且通过潜台词还可以窥见人物丰富的内心世界,即言中有言,意中有意,弦外有音。③想象补充。动作语言也叫情节语言,是指人物的语言流向(人物语言间的交流和交锋),起着推动或暗示故事情节发展的作用,它不是静止的,而是人物性格在情节发展中的体现。</a:t>
            </a: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3.细读舞台说明,了解戏剧剧情。</a:t>
            </a:r>
            <a:r>
              <a:rPr sz="2800">
                <a:latin typeface="微软雅黑" panose="020B0503020204020204" charset="-122"/>
                <a:ea typeface="微软雅黑" panose="020B0503020204020204" charset="-122"/>
                <a:cs typeface="微软雅黑" panose="020B0503020204020204" charset="-122"/>
                <a:sym typeface="+mn-ea"/>
              </a:rPr>
              <a:t>舞台说明具有提示作用,其说明的内容是有关时间、地点、人物、布景的,是有关人物的动作、表情及上下场的,是有关“效果”的,是有关开幕、闭幕的等。考生需要通过舞台说明的提示,去猜测人物的内心活动,读懂人物的内心世界。</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9555" y="317500"/>
            <a:ext cx="11693525" cy="737235"/>
          </a:xfrm>
          <a:prstGeom prst="rect">
            <a:avLst/>
          </a:prstGeom>
          <a:noFill/>
        </p:spPr>
        <p:txBody>
          <a:bodyPr wrap="square" rtlCol="0">
            <a:spAutoFit/>
          </a:bodyPr>
          <a:lstStyle/>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r>
              <a:rPr lang="zh-CN" sz="2800" b="1">
                <a:latin typeface="微软雅黑" panose="020B0503020204020204" charset="-122"/>
                <a:ea typeface="微软雅黑" panose="020B0503020204020204" charset="-122"/>
                <a:cs typeface="微软雅黑" panose="020B0503020204020204" charset="-122"/>
                <a:sym typeface="+mn-ea"/>
              </a:rPr>
              <a:t>考向</a:t>
            </a:r>
            <a:r>
              <a:rPr lang="en-US" altLang="zh-CN" sz="2800" b="1">
                <a:latin typeface="微软雅黑" panose="020B0503020204020204" charset="-122"/>
                <a:ea typeface="微软雅黑" panose="020B0503020204020204" charset="-122"/>
                <a:cs typeface="微软雅黑" panose="020B0503020204020204" charset="-122"/>
                <a:sym typeface="+mn-ea"/>
              </a:rPr>
              <a:t>3    鉴赏戏剧语言</a:t>
            </a:r>
          </a:p>
        </p:txBody>
      </p:sp>
      <p:sp>
        <p:nvSpPr>
          <p:cNvPr id="6" name="文本框 5"/>
          <p:cNvSpPr txBox="1"/>
          <p:nvPr/>
        </p:nvSpPr>
        <p:spPr>
          <a:xfrm>
            <a:off x="1684655" y="3234055"/>
            <a:ext cx="346075" cy="706755"/>
          </a:xfrm>
          <a:prstGeom prst="rect">
            <a:avLst/>
          </a:prstGeom>
          <a:noFill/>
        </p:spPr>
        <p:txBody>
          <a:bodyPr wrap="square" rtlCol="0">
            <a:spAutoFit/>
          </a:bodyPr>
          <a:lstStyle/>
          <a:p>
            <a:r>
              <a:rPr lang="en-US" altLang="zh-CN" sz="4000"/>
              <a:t>.  </a:t>
            </a:r>
          </a:p>
        </p:txBody>
      </p:sp>
      <p:sp>
        <p:nvSpPr>
          <p:cNvPr id="8" name="文本框 7"/>
          <p:cNvSpPr txBox="1"/>
          <p:nvPr/>
        </p:nvSpPr>
        <p:spPr>
          <a:xfrm>
            <a:off x="426720" y="1147445"/>
            <a:ext cx="10964545" cy="5262245"/>
          </a:xfrm>
          <a:prstGeom prst="rect">
            <a:avLst/>
          </a:prstGeom>
          <a:noFill/>
        </p:spPr>
        <p:txBody>
          <a:bodyPr wrap="square" rtlCol="0">
            <a:spAutoFit/>
          </a:bodyPr>
          <a:lstStyle/>
          <a:p>
            <a:pPr fontAlgn="auto">
              <a:lnSpc>
                <a:spcPct val="150000"/>
              </a:lnSpc>
            </a:pPr>
            <a:r>
              <a:rPr>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   戏剧语言包括人物语言和舞台说明。对戏剧语言的鉴赏有助于了解人物形象、探究潜台词、把握文章主旨等</a:t>
            </a:r>
          </a:p>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rPr>
              <a:t>典例</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7</a:t>
            </a:r>
            <a:r>
              <a:rPr sz="2800">
                <a:latin typeface="微软雅黑" panose="020B0503020204020204" charset="-122"/>
                <a:ea typeface="微软雅黑" panose="020B0503020204020204" charset="-122"/>
                <a:cs typeface="微软雅黑" panose="020B0503020204020204" charset="-122"/>
              </a:rPr>
              <a:t>阅读下面的文字,完成题目。</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阅读文本见</a:t>
            </a:r>
            <a:r>
              <a:rPr lang="zh-CN" sz="2800">
                <a:latin typeface="微软雅黑" panose="020B0503020204020204" charset="-122"/>
                <a:ea typeface="微软雅黑" panose="020B0503020204020204" charset="-122"/>
                <a:cs typeface="微软雅黑" panose="020B0503020204020204" charset="-122"/>
              </a:rPr>
              <a:t>【考点帮】</a:t>
            </a:r>
            <a:r>
              <a:rPr sz="2800">
                <a:latin typeface="微软雅黑" panose="020B0503020204020204" charset="-122"/>
                <a:ea typeface="微软雅黑" panose="020B0503020204020204" charset="-122"/>
                <a:cs typeface="微软雅黑" panose="020B0503020204020204" charset="-122"/>
              </a:rPr>
              <a:t>【典例5】文本</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下列对剧本相关内容的概括和理解,不正确的一项是	(　　)</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A.经过停业改良的裕泰茶馆准备重新开张,老伙计李三却抱怨工资少而事情多,这一情节暗示出茶馆的前景暗淡。</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B.文中说“王利发真像个‘圣之时者也’”,这句话表明了王利发精明</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18770" y="539115"/>
            <a:ext cx="11666220" cy="396938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干练,善于经营,善于改良,能够顺应时代。</a:t>
            </a:r>
            <a:endParaRPr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C.“改良?哼!我还留着我的小辫儿,万一把皇上改回来呢!”,由此可见李三老于世故,也可见他对清王朝的愚忠。</a:t>
            </a:r>
            <a:endParaRPr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D.“可是呀,这兵荒马乱的年月,能有个事儿作也就得念佛!”,王淑芬的这句话道出了当时人们生存的艰难与无奈。</a:t>
            </a:r>
            <a:endParaRPr sz="2800">
              <a:latin typeface="微软雅黑" panose="020B0503020204020204" charset="-122"/>
              <a:ea typeface="微软雅黑" panose="020B0503020204020204" charset="-122"/>
              <a:cs typeface="微软雅黑" panose="020B0503020204020204" charset="-122"/>
            </a:endParaRPr>
          </a:p>
          <a:p>
            <a:pPr algn="l"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07035" y="580390"/>
            <a:ext cx="11513820" cy="5908040"/>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不知是谁小心翼翼地拍了拍波塔波夫的肩膀。他回过头去。在他身后站着一位年轻的女人。“进屋吧,别在这站着。”女人轻轻说。波塔波夫一言不发。女人拽着他的袖口,沿着打扫干净的小径走向小木屋。快到台阶的时候,波塔波夫停了下来,感到喉咙里一阵痉挛,几乎喘不上气来。女人还是那样轻柔地说道:“没关系。请您别拘束。很快就会过去的。”</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他进了屋子。整个晚上,波塔波夫都无法消除一种奇怪的幻觉,仿佛他处在一种飘然的、影影绰绰的,但却十分真实可靠的梦境中。钢琴、蜡烛……屋子里的一切都如他当初想看见的一样。</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彼得洛芙娜坐到钢琴前,小心翼翼地弹奏了几曲,转过身,对波塔波夫说:</a:t>
            </a:r>
            <a:endParaRPr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13080" y="800100"/>
            <a:ext cx="11320145" cy="3969385"/>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解析 </a:t>
            </a:r>
            <a:r>
              <a:rPr lang="zh-CN" altLang="en-US" sz="2800" b="1">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C项,曲解人物语言含意。根据“哼!皇上没啦,总算大改良吧?可是改来改去,袁世凯还是要作皇上。袁世凯死后,天下大乱……”,可见李三之所以发出这样的感慨,是因为他见惯了军阀混战、你方唱罢我方登场的情景,对社会的改良失去了信心。</a:t>
            </a:r>
          </a:p>
          <a:p>
            <a:pPr fontAlgn="auto">
              <a:lnSpc>
                <a:spcPct val="150000"/>
              </a:lnSpc>
            </a:pPr>
            <a:endParaRPr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答案  </a:t>
            </a:r>
            <a:r>
              <a:rPr sz="2800">
                <a:latin typeface="微软雅黑" panose="020B0503020204020204" charset="-122"/>
                <a:ea typeface="微软雅黑" panose="020B0503020204020204" charset="-122"/>
                <a:cs typeface="微软雅黑" panose="020B0503020204020204" charset="-122"/>
                <a:sym typeface="+mn-ea"/>
              </a:rPr>
              <a:t>C</a:t>
            </a:r>
            <a:endParaRPr lang="zh-CN" sz="2800"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80365" y="208915"/>
            <a:ext cx="11424920" cy="6554470"/>
          </a:xfrm>
          <a:prstGeom prst="rect">
            <a:avLst/>
          </a:prstGeom>
          <a:noFill/>
        </p:spPr>
        <p:txBody>
          <a:bodyPr wrap="square" rtlCol="0">
            <a:spAutoFit/>
          </a:bodyPr>
          <a:lstStyle/>
          <a:p>
            <a:pPr fontAlgn="auto">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rPr>
              <a:t>方法点拨</a:t>
            </a:r>
            <a:r>
              <a:rPr sz="2800" b="1">
                <a:latin typeface="微软雅黑" panose="020B0503020204020204" charset="-122"/>
                <a:ea typeface="微软雅黑" panose="020B0503020204020204" charset="-122"/>
                <a:cs typeface="微软雅黑" panose="020B0503020204020204" charset="-122"/>
              </a:rPr>
              <a:t>　　　</a:t>
            </a:r>
          </a:p>
          <a:p>
            <a:pPr algn="ctr" fontAlgn="auto">
              <a:lnSpc>
                <a:spcPct val="150000"/>
              </a:lnSpc>
            </a:pPr>
            <a:r>
              <a:rPr sz="2800" b="1">
                <a:latin typeface="微软雅黑" panose="020B0503020204020204" charset="-122"/>
                <a:ea typeface="微软雅黑" panose="020B0503020204020204" charset="-122"/>
                <a:cs typeface="微软雅黑" panose="020B0503020204020204" charset="-122"/>
              </a:rPr>
              <a:t>　　　明确鉴赏戏剧语言的步骤</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rPr>
              <a:t>       </a:t>
            </a:r>
            <a:r>
              <a:rPr sz="2800" b="1">
                <a:latin typeface="微软雅黑" panose="020B0503020204020204" charset="-122"/>
                <a:ea typeface="微软雅黑" panose="020B0503020204020204" charset="-122"/>
                <a:cs typeface="微软雅黑" panose="020B0503020204020204" charset="-122"/>
              </a:rPr>
              <a:t>第一步,把握人物语言的内涵及人物的形象特征。</a:t>
            </a:r>
            <a:r>
              <a:rPr sz="2800">
                <a:latin typeface="微软雅黑" panose="020B0503020204020204" charset="-122"/>
                <a:ea typeface="微软雅黑" panose="020B0503020204020204" charset="-122"/>
                <a:cs typeface="微软雅黑" panose="020B0503020204020204" charset="-122"/>
              </a:rPr>
              <a:t>人物语言,无论是对话还是内心独白,都会表达一定的意思。特别是意在言外的语句(潜台词),更具有丰富的内涵。鉴赏戏剧语言,首先要把握人物语言表述的内容。然后根据人物语言的内容,梳理体现出来的人物的性格特征,从而把握人物的形象特征。</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rPr>
              <a:t>　   </a:t>
            </a:r>
            <a:r>
              <a:rPr sz="2800" b="1">
                <a:latin typeface="微软雅黑" panose="020B0503020204020204" charset="-122"/>
                <a:ea typeface="微软雅黑" panose="020B0503020204020204" charset="-122"/>
                <a:cs typeface="微软雅黑" panose="020B0503020204020204" charset="-122"/>
              </a:rPr>
              <a:t> 第二步,把握语言在展现矛盾冲突和推动情节发展的作用。</a:t>
            </a:r>
            <a:r>
              <a:rPr sz="2800">
                <a:latin typeface="微软雅黑" panose="020B0503020204020204" charset="-122"/>
                <a:ea typeface="微软雅黑" panose="020B0503020204020204" charset="-122"/>
                <a:cs typeface="微软雅黑" panose="020B0503020204020204" charset="-122"/>
              </a:rPr>
              <a:t>戏剧是通过人物语言来展现矛盾冲突和推动故事情节发展的,所以,赏析戏剧语言,就要赏析其在展现矛盾冲突和推动情节发展的具体作用。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48970" y="677545"/>
            <a:ext cx="10866120" cy="2676525"/>
          </a:xfrm>
          <a:prstGeom prst="rect">
            <a:avLst/>
          </a:prstGeom>
          <a:noFill/>
        </p:spPr>
        <p:txBody>
          <a:bodyPr wrap="square" rtlCol="0">
            <a:spAutoFit/>
          </a:bodyPr>
          <a:lstStyle/>
          <a:p>
            <a:pPr algn="l" fontAlgn="auto">
              <a:lnSpc>
                <a:spcPct val="150000"/>
              </a:lnSpc>
            </a:pPr>
            <a:r>
              <a:rPr lang="en-US" sz="2800" b="1">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第三步,把握语言本身的特点。比如语言风格、句式特征等。</a:t>
            </a: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       第四步,把握语言表达的情感和体现的主旨。</a:t>
            </a:r>
            <a:r>
              <a:rPr sz="2800">
                <a:latin typeface="微软雅黑" panose="020B0503020204020204" charset="-122"/>
                <a:ea typeface="微软雅黑" panose="020B0503020204020204" charset="-122"/>
                <a:cs typeface="微软雅黑" panose="020B0503020204020204" charset="-122"/>
                <a:sym typeface="+mn-ea"/>
              </a:rPr>
              <a:t>通过理解人物的语言来把握人物所表现的情感,通过分析人物的语言和情感领悟戏剧要表达的主旨等。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80365" y="208915"/>
            <a:ext cx="11424920" cy="5908040"/>
          </a:xfrm>
          <a:prstGeom prst="rect">
            <a:avLst/>
          </a:prstGeom>
          <a:noFill/>
        </p:spPr>
        <p:txBody>
          <a:bodyPr wrap="square" rtlCol="0">
            <a:spAutoFit/>
          </a:bodyPr>
          <a:lstStyle/>
          <a:p>
            <a:pPr fontAlgn="auto">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rPr>
              <a:t>方法拓展</a:t>
            </a:r>
            <a:r>
              <a:rPr sz="2800" b="1">
                <a:latin typeface="微软雅黑" panose="020B0503020204020204" charset="-122"/>
                <a:ea typeface="微软雅黑" panose="020B0503020204020204" charset="-122"/>
                <a:cs typeface="微软雅黑" panose="020B0503020204020204" charset="-122"/>
              </a:rPr>
              <a:t>　　　</a:t>
            </a:r>
          </a:p>
          <a:p>
            <a:pPr algn="ctr" fontAlgn="auto">
              <a:lnSpc>
                <a:spcPct val="150000"/>
              </a:lnSpc>
            </a:pPr>
            <a:r>
              <a:rPr sz="2800" b="1">
                <a:latin typeface="微软雅黑" panose="020B0503020204020204" charset="-122"/>
                <a:ea typeface="微软雅黑" panose="020B0503020204020204" charset="-122"/>
                <a:cs typeface="微软雅黑" panose="020B0503020204020204" charset="-122"/>
              </a:rPr>
              <a:t>　　　明确戏剧语言和作用</a:t>
            </a: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rPr>
              <a:t>1.舞台说明。</a:t>
            </a:r>
            <a:r>
              <a:rPr sz="2800">
                <a:latin typeface="微软雅黑" panose="020B0503020204020204" charset="-122"/>
                <a:ea typeface="微软雅黑" panose="020B0503020204020204" charset="-122"/>
                <a:cs typeface="微软雅黑" panose="020B0503020204020204" charset="-122"/>
              </a:rPr>
              <a:t>舞台说明包括对剧情发生的时间、地点、布景、道具,以及人物的表情、动作等的说明。其作用主要有:①点明剧情发生的环境。比如剧中人物活动的时间、地点、天气等,为塑造人物、推动情节发展提供了必要条件。②体现不同的人物特征。舞台说明会点明剧中人物的外貌、动作、神态甚至心理,以此体现人物的性格特征。③推动故事情节的发展。舞台说明中地点、场景的变换,人物的上下场,以及时令、气候的变化能够推动故事情节的发展。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0980" y="565785"/>
            <a:ext cx="11402695" cy="4615815"/>
          </a:xfrm>
          <a:prstGeom prst="rect">
            <a:avLst/>
          </a:prstGeom>
          <a:noFill/>
        </p:spPr>
        <p:txBody>
          <a:bodyPr wrap="square" rtlCol="0">
            <a:spAutoFit/>
          </a:bodyPr>
          <a:lstStyle/>
          <a:p>
            <a:pPr algn="l"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2.人物语言</a:t>
            </a:r>
            <a:r>
              <a:rPr sz="2800">
                <a:latin typeface="微软雅黑" panose="020B0503020204020204" charset="-122"/>
                <a:ea typeface="微软雅黑" panose="020B0503020204020204" charset="-122"/>
                <a:cs typeface="微软雅黑" panose="020B0503020204020204" charset="-122"/>
                <a:sym typeface="+mn-ea"/>
              </a:rPr>
              <a:t>。人物语言包括对白、独白以及画外音等。其作用主要有:①展现人物性格,刻画人物形象。不同的人物有着不同的语言,不同的语言能够体现人物的不同性格,展现不同的形象特征。②展现戏剧冲突,推动情节发展。通过人物的对话,展现人物与人物之间、人物与环境之间的矛盾冲突,以此推动故事情节的发展。③补充戏剧情节,富含丰富内容。人物与人物的对话能够补充相关的情节,比如对过去的回忆、对隐秘事情的揭露等;同时,人物的对话也有着丰富的潜台词,能够更立体地刻画人物形象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77520" y="570230"/>
            <a:ext cx="10546715" cy="737235"/>
          </a:xfrm>
          <a:prstGeom prst="rect">
            <a:avLst/>
          </a:prstGeom>
          <a:noFill/>
        </p:spPr>
        <p:txBody>
          <a:bodyPr wrap="square" rtlCol="0">
            <a:spAutoFit/>
          </a:bodyPr>
          <a:lstStyle/>
          <a:p>
            <a:pPr algn="l"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考向</a:t>
            </a:r>
            <a:r>
              <a:rPr lang="en-US" altLang="zh-CN" sz="2800" b="1">
                <a:latin typeface="微软雅黑" panose="020B0503020204020204" charset="-122"/>
                <a:ea typeface="微软雅黑" panose="020B0503020204020204" charset="-122"/>
                <a:cs typeface="微软雅黑" panose="020B0503020204020204" charset="-122"/>
                <a:sym typeface="+mn-ea"/>
              </a:rPr>
              <a:t>4   鉴赏戏剧的艺术手法</a:t>
            </a:r>
          </a:p>
        </p:txBody>
      </p:sp>
      <p:sp>
        <p:nvSpPr>
          <p:cNvPr id="4" name="文本框 3"/>
          <p:cNvSpPr txBox="1"/>
          <p:nvPr/>
        </p:nvSpPr>
        <p:spPr>
          <a:xfrm>
            <a:off x="633730" y="1616710"/>
            <a:ext cx="10494645" cy="461581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典例8</a:t>
            </a:r>
            <a:r>
              <a:rPr lang="zh-CN" altLang="en-US" sz="2800">
                <a:latin typeface="微软雅黑" panose="020B0503020204020204" charset="-122"/>
                <a:ea typeface="微软雅黑" panose="020B0503020204020204" charset="-122"/>
                <a:cs typeface="微软雅黑" panose="020B0503020204020204" charset="-122"/>
              </a:rPr>
              <a:t>阅读下面的文字,完成题目。</a:t>
            </a:r>
          </a:p>
          <a:p>
            <a:pPr algn="ct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阅读文本见 【考点帮】【典例5】文本</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下列对剧本艺术特点的分析鉴赏,不正确的一项是	(　　)</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A.开头的舞台说明属于社会环境描写。“莫谈国事”的纸条是剧中的重要道具,对它的交代属于细节描写,字越大,影射社会更加黑暗。</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B.“王淑芬正和李三忙着布置,把桌椅移了又移,摆了又摆,以期尽善尽美。”既描摹动作又描写心理,表现出他们对未来充满信心。</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78180" y="760095"/>
            <a:ext cx="10810240" cy="2676525"/>
          </a:xfrm>
          <a:prstGeom prst="rect">
            <a:avLst/>
          </a:prstGeom>
          <a:noFill/>
        </p:spPr>
        <p:txBody>
          <a:bodyPr wrap="square" rtlCol="0">
            <a:spAutoFit/>
          </a:bodyPr>
          <a:lstStyle/>
          <a:p>
            <a:pPr algn="l"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C.“改良!改良!越改越凉,冰凉!”运用了谐音双关的手法,在无奈而悲凉的语气里饱含着李三对社会改良的失望,这是一种含泪的幽默。</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D.在影视片或戏剧中,有时会出现画外音。文章中的“远处隐隐有炮声”就是画外音,与开头的时间交代相照应,暗示了时代背景。</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13080" y="800100"/>
            <a:ext cx="10905490" cy="3322955"/>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解析 </a:t>
            </a:r>
            <a:r>
              <a:rPr lang="zh-CN" altLang="en-US" sz="2800" b="1">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B项,根据当时的社会大背景,裕泰茶馆尽管经过了改良,但其发展前景也是未知的,对王淑芬和李三的动作和心理的描写,更多的是体现了他们对茶馆前景的不自信。</a:t>
            </a:r>
          </a:p>
          <a:p>
            <a:pPr fontAlgn="auto">
              <a:lnSpc>
                <a:spcPct val="150000"/>
              </a:lnSpc>
            </a:pPr>
            <a:endParaRPr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答案  </a:t>
            </a:r>
            <a:r>
              <a:rPr lang="en-US" altLang="zh-CN" sz="2800">
                <a:solidFill>
                  <a:schemeClr val="tx1"/>
                </a:solidFill>
                <a:latin typeface="微软雅黑" panose="020B0503020204020204" charset="-122"/>
                <a:ea typeface="微软雅黑" panose="020B0503020204020204" charset="-122"/>
                <a:cs typeface="微软雅黑" panose="020B0503020204020204" charset="-122"/>
              </a:rPr>
              <a:t>B</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80365" y="208915"/>
            <a:ext cx="11424920" cy="5908040"/>
          </a:xfrm>
          <a:prstGeom prst="rect">
            <a:avLst/>
          </a:prstGeom>
          <a:noFill/>
        </p:spPr>
        <p:txBody>
          <a:bodyPr wrap="square" rtlCol="0">
            <a:spAutoFit/>
          </a:bodyPr>
          <a:lstStyle/>
          <a:p>
            <a:pPr fontAlgn="auto">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rPr>
              <a:t>方法点拨</a:t>
            </a:r>
            <a:r>
              <a:rPr sz="2800" b="1">
                <a:latin typeface="微软雅黑" panose="020B0503020204020204" charset="-122"/>
                <a:ea typeface="微软雅黑" panose="020B0503020204020204" charset="-122"/>
                <a:cs typeface="微软雅黑" panose="020B0503020204020204" charset="-122"/>
              </a:rPr>
              <a:t>　　　</a:t>
            </a:r>
          </a:p>
          <a:p>
            <a:pPr algn="ctr" fontAlgn="auto">
              <a:lnSpc>
                <a:spcPct val="150000"/>
              </a:lnSpc>
            </a:pPr>
            <a:r>
              <a:rPr sz="2800" b="1">
                <a:latin typeface="微软雅黑" panose="020B0503020204020204" charset="-122"/>
                <a:ea typeface="微软雅黑" panose="020B0503020204020204" charset="-122"/>
                <a:cs typeface="微软雅黑" panose="020B0503020204020204" charset="-122"/>
              </a:rPr>
              <a:t>　　　明确鉴赏戏剧艺术手法的步骤</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rPr>
              <a:t>      </a:t>
            </a:r>
            <a:r>
              <a:rPr sz="2800" b="1">
                <a:solidFill>
                  <a:schemeClr val="tx1"/>
                </a:solidFill>
                <a:latin typeface="微软雅黑" panose="020B0503020204020204" charset="-122"/>
                <a:ea typeface="微软雅黑" panose="020B0503020204020204" charset="-122"/>
                <a:cs typeface="微软雅黑" panose="020B0503020204020204" charset="-122"/>
              </a:rPr>
              <a:t> 第一步,把握戏剧语言的内涵。</a:t>
            </a:r>
            <a:r>
              <a:rPr sz="2800">
                <a:latin typeface="微软雅黑" panose="020B0503020204020204" charset="-122"/>
                <a:ea typeface="微软雅黑" panose="020B0503020204020204" charset="-122"/>
                <a:cs typeface="微软雅黑" panose="020B0503020204020204" charset="-122"/>
              </a:rPr>
              <a:t>通过对关键词语和上下文的理解,把握戏剧语言的内涵。比如【典例8】的A项,对“莫谈国事”的理解,不仅要把握词句本身的意思,还要理解词句的深层含意;再如D项对“远处隐隐有炮声”的理解,体现了时代背景的内容等。</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rPr>
              <a:t>      </a:t>
            </a:r>
            <a:r>
              <a:rPr sz="2800" b="1">
                <a:latin typeface="微软雅黑" panose="020B0503020204020204" charset="-122"/>
                <a:ea typeface="微软雅黑" panose="020B0503020204020204" charset="-122"/>
                <a:cs typeface="微软雅黑" panose="020B0503020204020204" charset="-122"/>
              </a:rPr>
              <a:t>第二步,把握表达技巧。</a:t>
            </a:r>
            <a:r>
              <a:rPr sz="2800">
                <a:latin typeface="微软雅黑" panose="020B0503020204020204" charset="-122"/>
                <a:ea typeface="微软雅黑" panose="020B0503020204020204" charset="-122"/>
                <a:cs typeface="微软雅黑" panose="020B0503020204020204" charset="-122"/>
              </a:rPr>
              <a:t>人在说话时,为了表达某种情感,往往会使用一些表达技巧,比如修辞手法等。比如【典例8】的C项,“改良!改良!越改越凉,冰凉!”就使用了谐音双关的手法。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35635" y="1174115"/>
            <a:ext cx="10686415" cy="2030095"/>
          </a:xfrm>
          <a:prstGeom prst="rect">
            <a:avLst/>
          </a:prstGeom>
          <a:noFill/>
        </p:spPr>
        <p:txBody>
          <a:bodyPr wrap="square" rtlCol="0">
            <a:spAutoFit/>
          </a:bodyPr>
          <a:lstStyle/>
          <a:p>
            <a:pPr algn="l"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lang="en-US" sz="2800" b="1">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第三步,把握戏剧语言对情节发展的作用。</a:t>
            </a:r>
            <a:r>
              <a:rPr sz="2800">
                <a:latin typeface="微软雅黑" panose="020B0503020204020204" charset="-122"/>
                <a:ea typeface="微软雅黑" panose="020B0503020204020204" charset="-122"/>
                <a:cs typeface="微软雅黑" panose="020B0503020204020204" charset="-122"/>
                <a:sym typeface="+mn-ea"/>
              </a:rPr>
              <a:t>戏剧语言分为人物语言和舞台说明等,可以推动故事情节的发展。比如【典例8】的B项,“王淑芬正和李三忙着布置”,推动了故事情节的发展。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07035" y="580390"/>
            <a:ext cx="11513820" cy="5908040"/>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“我觉得我好像在哪儿见过您。”</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“也许吧,”波塔波夫答道,“不过,想不起来啦。”</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几天之后,彼得洛芙娜收到了波塔波夫写来的信。</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“我当然记得我们是在哪里相逢的,”波塔波夫写道,“可是我不想在家里对您说。您还记得1927 年在利瓦季亚吗?在一条小道上,我只看了您一眼,您的倩影就永远刻在了我脑海里。当我看着您的背影远逝,我就知道,您是会让我的一生发生改变的人。可我当时不知为什么就是没有追上去。在这条小道上,我只看了您一眼,就永远失去了您。不过,生活看来对我还是很宽厚的,让我又遇上了您。如果能有一个美满的结局,如果您需要我的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36245" y="170180"/>
            <a:ext cx="10587990" cy="737235"/>
          </a:xfrm>
          <a:prstGeom prst="rect">
            <a:avLst/>
          </a:prstGeom>
          <a:noFill/>
        </p:spPr>
        <p:txBody>
          <a:bodyPr wrap="square" rtlCol="0">
            <a:spAutoFit/>
          </a:bodyPr>
          <a:lstStyle/>
          <a:p>
            <a:pPr algn="l" fontAlgn="auto">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考向</a:t>
            </a:r>
            <a:r>
              <a:rPr lang="en-US" altLang="zh-CN" sz="2800" b="1">
                <a:latin typeface="微软雅黑" panose="020B0503020204020204" charset="-122"/>
                <a:ea typeface="微软雅黑" panose="020B0503020204020204" charset="-122"/>
                <a:cs typeface="微软雅黑" panose="020B0503020204020204" charset="-122"/>
                <a:sym typeface="+mn-ea"/>
              </a:rPr>
              <a:t>5   鉴赏戏剧的主旨和情感</a:t>
            </a:r>
          </a:p>
        </p:txBody>
      </p:sp>
      <p:sp>
        <p:nvSpPr>
          <p:cNvPr id="4" name="文本框 3"/>
          <p:cNvSpPr txBox="1"/>
          <p:nvPr/>
        </p:nvSpPr>
        <p:spPr>
          <a:xfrm>
            <a:off x="219710" y="1008380"/>
            <a:ext cx="11793220" cy="5908040"/>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1.设问方式</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①文中×××说的话反映其怎样的情感态度?与主旨有何关系?</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②文中×××和×××的矛盾冲突中体现了怎样的情感?表达了怎样的主旨?</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③文中×××的独白体现了其怎样的情感?与主旨的表达有何关系?</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④文本表达了怎样的主题?</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2.命题分析</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戏剧语言注重人物情感的表达,舞台上所有人物的语言综合起来会体现戏剧要表达的主旨。命题者会要求通过分析舞台语言来分析人物的情感、戏剧表达的主旨等。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83540" y="208915"/>
            <a:ext cx="11424920" cy="6554470"/>
          </a:xfrm>
          <a:prstGeom prst="rect">
            <a:avLst/>
          </a:prstGeom>
          <a:noFill/>
        </p:spPr>
        <p:txBody>
          <a:bodyPr wrap="square" rtlCol="0">
            <a:spAutoFit/>
          </a:bodyPr>
          <a:lstStyle/>
          <a:p>
            <a:pPr fontAlgn="auto">
              <a:lnSpc>
                <a:spcPct val="150000"/>
              </a:lnSpc>
            </a:pPr>
            <a:r>
              <a:rPr lang="en-US" sz="2800" b="1">
                <a:solidFill>
                  <a:schemeClr val="tx1"/>
                </a:solidFill>
                <a:latin typeface="微软雅黑" panose="020B0503020204020204" charset="-122"/>
                <a:ea typeface="微软雅黑" panose="020B0503020204020204" charset="-122"/>
                <a:cs typeface="微软雅黑" panose="020B0503020204020204" charset="-122"/>
              </a:rPr>
              <a:t>3.</a:t>
            </a:r>
            <a:r>
              <a:rPr sz="2800" b="1">
                <a:solidFill>
                  <a:schemeClr val="tx1"/>
                </a:solidFill>
                <a:latin typeface="微软雅黑" panose="020B0503020204020204" charset="-122"/>
                <a:ea typeface="微软雅黑" panose="020B0503020204020204" charset="-122"/>
                <a:cs typeface="微软雅黑" panose="020B0503020204020204" charset="-122"/>
              </a:rPr>
              <a:t>方法点拨</a:t>
            </a:r>
            <a:r>
              <a:rPr sz="2800" b="1">
                <a:latin typeface="微软雅黑" panose="020B0503020204020204" charset="-122"/>
                <a:ea typeface="微软雅黑" panose="020B0503020204020204" charset="-122"/>
                <a:cs typeface="微软雅黑" panose="020B0503020204020204" charset="-122"/>
              </a:rPr>
              <a:t>　　　</a:t>
            </a:r>
          </a:p>
          <a:p>
            <a:pPr algn="ctr" fontAlgn="auto">
              <a:lnSpc>
                <a:spcPct val="150000"/>
              </a:lnSpc>
            </a:pPr>
            <a:r>
              <a:rPr sz="2800" b="1">
                <a:latin typeface="微软雅黑" panose="020B0503020204020204" charset="-122"/>
                <a:ea typeface="微软雅黑" panose="020B0503020204020204" charset="-122"/>
                <a:cs typeface="微软雅黑" panose="020B0503020204020204" charset="-122"/>
              </a:rPr>
              <a:t>三步鉴赏戏剧的主旨和情感</a:t>
            </a: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rPr>
              <a:t>       第一步,理解戏剧台词的内涵,把握人物情感。</a:t>
            </a:r>
            <a:r>
              <a:rPr sz="2800">
                <a:latin typeface="微软雅黑" panose="020B0503020204020204" charset="-122"/>
                <a:ea typeface="微软雅黑" panose="020B0503020204020204" charset="-122"/>
                <a:cs typeface="微软雅黑" panose="020B0503020204020204" charset="-122"/>
              </a:rPr>
              <a:t>理解舞台说明体现的环境特征、人物特征以及故事的发展走向,分析具体的场景和社会背景等对人物情感的影响,理解人物语言本身的意思和潜台词等,把握人物对舞台其他人物、环境等的情感、态度。</a:t>
            </a: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rPr>
              <a:t>      第二步,理解人物动作的意义,把握人物的情感。</a:t>
            </a:r>
            <a:r>
              <a:rPr sz="2800">
                <a:latin typeface="微软雅黑" panose="020B0503020204020204" charset="-122"/>
                <a:ea typeface="微软雅黑" panose="020B0503020204020204" charset="-122"/>
                <a:cs typeface="微软雅黑" panose="020B0503020204020204" charset="-122"/>
              </a:rPr>
              <a:t>人物的动作能表达自身情感和对其他人的态度,可以从戏剧人物的动作体现的意义来把握人物情感。</a:t>
            </a:r>
          </a:p>
          <a:p>
            <a:pPr algn="l" fontAlgn="auto">
              <a:lnSpc>
                <a:spcPct val="150000"/>
              </a:lnSpc>
            </a:pPr>
            <a:endParaRPr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11835" y="1146810"/>
            <a:ext cx="10871835" cy="2676525"/>
          </a:xfrm>
          <a:prstGeom prst="rect">
            <a:avLst/>
          </a:prstGeom>
          <a:noFill/>
        </p:spPr>
        <p:txBody>
          <a:bodyPr wrap="square" rtlCol="0">
            <a:spAutoFit/>
          </a:bodyPr>
          <a:lstStyle/>
          <a:p>
            <a:pPr algn="l" fontAlgn="auto">
              <a:lnSpc>
                <a:spcPct val="150000"/>
              </a:lnSpc>
            </a:pPr>
            <a:r>
              <a:rPr lang="en-US" sz="2800" b="1">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第三步,综合理解戏剧矛盾冲突,把握戏剧主旨。</a:t>
            </a:r>
            <a:r>
              <a:rPr sz="2800">
                <a:latin typeface="微软雅黑" panose="020B0503020204020204" charset="-122"/>
                <a:ea typeface="微软雅黑" panose="020B0503020204020204" charset="-122"/>
                <a:cs typeface="微软雅黑" panose="020B0503020204020204" charset="-122"/>
                <a:sym typeface="+mn-ea"/>
              </a:rPr>
              <a:t>理解戏剧中人物与人物、人物与环境、人物内心等矛盾,理解矛盾折射的现实社会与人生态度等,由此分析在典型的环境中戏剧人物的言行举止、内心活动等体现的其对人生、社会的感悟,把握戏剧主旨。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07035" y="580390"/>
            <a:ext cx="11513820" cy="526224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rPr>
              <a:t>命,那它当然是属于您的。”</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彼得洛芙娜放下手中的信,两眼朦胧地望着窗外那白雪皑皑的花园,低声说道:</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“天呐,我从来没有去过利瓦季亚!从来没有!可是,现在这还有什么意义吗?该不该让他知道这一点呢?或者干脆欺骗一下我自己吧!”</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她捂住自己的双眼,笑了起来。</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rPr>
              <a:t>1943年</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rPr>
              <a:t>(有删改)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20115" y="1731010"/>
            <a:ext cx="10104120" cy="73723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简析彼得洛芙娜这一人物形象。</a:t>
            </a:r>
            <a:endParaRPr lang="zh-CN" altLang="en-US" sz="2800">
              <a:latin typeface="微软雅黑" panose="020B0503020204020204" charset="-122"/>
              <a:ea typeface="微软雅黑" panose="020B0503020204020204" charset="-122"/>
            </a:endParaRPr>
          </a:p>
        </p:txBody>
      </p:sp>
      <p:cxnSp>
        <p:nvCxnSpPr>
          <p:cNvPr id="2" name="直接连接符 1"/>
          <p:cNvCxnSpPr/>
          <p:nvPr/>
        </p:nvCxnSpPr>
        <p:spPr>
          <a:xfrm>
            <a:off x="557530" y="4881245"/>
            <a:ext cx="10494645" cy="0"/>
          </a:xfrm>
          <a:prstGeom prst="line">
            <a:avLst/>
          </a:prstGeom>
        </p:spPr>
        <p:style>
          <a:lnRef idx="2">
            <a:schemeClr val="dk1"/>
          </a:lnRef>
          <a:fillRef idx="0">
            <a:schemeClr val="dk1"/>
          </a:fillRef>
          <a:effectRef idx="1">
            <a:schemeClr val="dk1"/>
          </a:effectRef>
          <a:fontRef idx="minor">
            <a:schemeClr val="tx1"/>
          </a:fontRef>
        </p:style>
      </p:cxnSp>
      <p:cxnSp>
        <p:nvCxnSpPr>
          <p:cNvPr id="5" name="直接连接符 4"/>
          <p:cNvCxnSpPr/>
          <p:nvPr/>
        </p:nvCxnSpPr>
        <p:spPr>
          <a:xfrm>
            <a:off x="557530" y="3907155"/>
            <a:ext cx="10466705" cy="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07035" y="580390"/>
            <a:ext cx="11539855" cy="5908040"/>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 解析  </a:t>
            </a:r>
            <a:r>
              <a:rPr sz="2800">
                <a:latin typeface="微软雅黑" panose="020B0503020204020204" charset="-122"/>
                <a:ea typeface="微软雅黑" panose="020B0503020204020204" charset="-122"/>
                <a:cs typeface="微软雅黑" panose="020B0503020204020204" charset="-122"/>
              </a:rPr>
              <a:t>本题考查考生赏析作品形象的能力。答题时,需要先概括出人物的形象特征,再从文本中梳理出和人物相关的情节做简要分析。彼得洛芙娜的形象特征,主要体现在她来到小城后的表现上。看过男主人公给父亲的来信后,她得知了男主人公的期待,努力去帮助男主人公圆梦,这说明她体贴别人、善解人意。修好门铃后,“她显得格外精神,面色绯红”;看过男主人公写给自己的信后,“她捂住自己的双眼,笑了起来”等,都说明她多情、浪漫。离婚后,她移居小城,“在这座小城的军医院找了事做”,安定受伤的心;她见到不敢进屋的男主人公,主动拉他进屋,并为他弹奏钢琴,这说明她热爱生活、积极主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772160" y="1103630"/>
            <a:ext cx="9981565" cy="60261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sym typeface="+mn-ea"/>
              </a:rPr>
              <a:t>第</a:t>
            </a:r>
            <a:r>
              <a:rPr lang="en-US" altLang="zh-CN" sz="2800" b="1" dirty="0">
                <a:solidFill>
                  <a:srgbClr val="DA251C"/>
                </a:solidFill>
                <a:latin typeface="微软雅黑" panose="020B0503020204020204" charset="-122"/>
                <a:ea typeface="微软雅黑" panose="020B0503020204020204" charset="-122"/>
                <a:sym typeface="+mn-ea"/>
              </a:rPr>
              <a:t>3</a:t>
            </a:r>
            <a:r>
              <a:rPr lang="zh-CN" altLang="en-US" sz="2800" b="1" dirty="0">
                <a:solidFill>
                  <a:srgbClr val="DA251C"/>
                </a:solidFill>
                <a:latin typeface="微软雅黑" panose="020B0503020204020204" charset="-122"/>
                <a:ea typeface="微软雅黑" panose="020B0503020204020204" charset="-122"/>
                <a:sym typeface="+mn-ea"/>
              </a:rPr>
              <a:t>讲     现代诗歌和戏剧阅读</a:t>
            </a:r>
          </a:p>
        </p:txBody>
      </p:sp>
      <p:sp>
        <p:nvSpPr>
          <p:cNvPr id="16" name="矩形 15">
            <a:hlinkClick r:id="rId2" action="ppaction://hlinksldjump"/>
          </p:cNvPr>
          <p:cNvSpPr/>
          <p:nvPr/>
        </p:nvSpPr>
        <p:spPr>
          <a:xfrm>
            <a:off x="772160" y="1705610"/>
            <a:ext cx="10066020" cy="82359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sym typeface="+mn-ea"/>
              </a:rPr>
              <a:t>考点帮</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解题能力提升</a:t>
            </a:r>
          </a:p>
        </p:txBody>
      </p:sp>
      <p:sp>
        <p:nvSpPr>
          <p:cNvPr id="2" name="文本框 1"/>
          <p:cNvSpPr txBox="1"/>
          <p:nvPr/>
        </p:nvSpPr>
        <p:spPr>
          <a:xfrm>
            <a:off x="772160" y="2376805"/>
            <a:ext cx="7189470" cy="1383665"/>
          </a:xfrm>
          <a:prstGeom prst="rect">
            <a:avLst/>
          </a:prstGeom>
          <a:noFill/>
        </p:spPr>
        <p:txBody>
          <a:bodyPr wrap="square" rtlCol="0">
            <a:spAutoFit/>
          </a:bodyPr>
          <a:lstStyle/>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考点1　 现代诗歌的常见考点</a:t>
            </a: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fontAlgn="auto">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考点2　 戏剧的常见考点</a:t>
            </a:r>
            <a:endParaRPr lang="zh-CN" altLang="en-US" sz="2800"/>
          </a:p>
        </p:txBody>
      </p:sp>
      <p:sp>
        <p:nvSpPr>
          <p:cNvPr id="4" name="矩形 3">
            <a:hlinkClick r:id="rId2" action="ppaction://hlinksldjump"/>
          </p:cNvPr>
          <p:cNvSpPr/>
          <p:nvPr/>
        </p:nvSpPr>
        <p:spPr>
          <a:xfrm>
            <a:off x="772160" y="3760470"/>
            <a:ext cx="10066020" cy="73469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sym typeface="+mn-ea"/>
              </a:rPr>
              <a:t>积累帮</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完善知识储备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4505" y="1105535"/>
            <a:ext cx="11500485" cy="3322955"/>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答案</a:t>
            </a:r>
            <a:r>
              <a:rPr lang="zh-CN" altLang="en-US" sz="2800" b="1">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①体贴别人、善解人意。当她从信中得知男主人公的期待之后,帮他实现了愿望。②多情、浪漫。比如修好门铃后,她对即将回来的男主人公充满了期待,兴奋得面色绯红。③热爱生活、积极主动。离婚后移居小城的她,积极拥抱生活的新变化。见到不敢进屋的男主人公,主动拉他进屋,并为他弹奏钢琴。</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07035" y="580390"/>
            <a:ext cx="11513820" cy="5908040"/>
          </a:xfrm>
          <a:prstGeom prst="rect">
            <a:avLst/>
          </a:prstGeom>
          <a:noFill/>
        </p:spPr>
        <p:txBody>
          <a:bodyPr wrap="square" rtlCol="0">
            <a:spAutoFit/>
          </a:bodyPr>
          <a:lstStyle/>
          <a:p>
            <a:pPr fontAlgn="auto">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rPr>
              <a:t>方法点拨</a:t>
            </a:r>
            <a:r>
              <a:rPr sz="2800" b="1">
                <a:latin typeface="微软雅黑" panose="020B0503020204020204" charset="-122"/>
                <a:ea typeface="微软雅黑" panose="020B0503020204020204" charset="-122"/>
                <a:cs typeface="微软雅黑" panose="020B0503020204020204" charset="-122"/>
              </a:rPr>
              <a:t>　　　</a:t>
            </a:r>
          </a:p>
          <a:p>
            <a:pPr algn="ctr" fontAlgn="auto">
              <a:lnSpc>
                <a:spcPct val="150000"/>
              </a:lnSpc>
            </a:pPr>
            <a:r>
              <a:rPr sz="2800" b="1">
                <a:latin typeface="微软雅黑" panose="020B0503020204020204" charset="-122"/>
                <a:ea typeface="微软雅黑" panose="020B0503020204020204" charset="-122"/>
                <a:cs typeface="微软雅黑" panose="020B0503020204020204" charset="-122"/>
              </a:rPr>
              <a:t>分析概括人物形象的4个要点</a:t>
            </a:r>
          </a:p>
          <a:p>
            <a:pPr fontAlgn="auto">
              <a:lnSpc>
                <a:spcPct val="150000"/>
              </a:lnSpc>
            </a:pPr>
            <a:r>
              <a:rPr sz="2800" b="1">
                <a:latin typeface="微软雅黑" panose="020B0503020204020204" charset="-122"/>
                <a:ea typeface="微软雅黑" panose="020B0503020204020204" charset="-122"/>
                <a:cs typeface="微软雅黑" panose="020B0503020204020204" charset="-122"/>
              </a:rPr>
              <a:t>1.分清题干要求是概括还是分析。</a:t>
            </a:r>
            <a:r>
              <a:rPr sz="2800">
                <a:latin typeface="微软雅黑" panose="020B0503020204020204" charset="-122"/>
                <a:ea typeface="微软雅黑" panose="020B0503020204020204" charset="-122"/>
                <a:cs typeface="微软雅黑" panose="020B0503020204020204" charset="-122"/>
              </a:rPr>
              <a:t>概括只要将人物形象的某些特点提取出来即可;分析还要在概括的基础上结合相关内容进行具体阐述。</a:t>
            </a:r>
          </a:p>
          <a:p>
            <a:pPr fontAlgn="auto">
              <a:lnSpc>
                <a:spcPct val="150000"/>
              </a:lnSpc>
            </a:pPr>
            <a:r>
              <a:rPr sz="2800" b="1">
                <a:latin typeface="微软雅黑" panose="020B0503020204020204" charset="-122"/>
                <a:ea typeface="微软雅黑" panose="020B0503020204020204" charset="-122"/>
                <a:cs typeface="微软雅黑" panose="020B0503020204020204" charset="-122"/>
              </a:rPr>
              <a:t>2.分清赏析人物形象的方向。</a:t>
            </a:r>
            <a:r>
              <a:rPr sz="2800">
                <a:latin typeface="微软雅黑" panose="020B0503020204020204" charset="-122"/>
                <a:ea typeface="微软雅黑" panose="020B0503020204020204" charset="-122"/>
                <a:cs typeface="微软雅黑" panose="020B0503020204020204" charset="-122"/>
              </a:rPr>
              <a:t>近几年高考题要求分析人物形象越来越局部化、精细化,因此要分清是分析人物的心理,还是性格、精神状态、生活状态等。</a:t>
            </a:r>
          </a:p>
          <a:p>
            <a:pPr fontAlgn="auto">
              <a:lnSpc>
                <a:spcPct val="150000"/>
              </a:lnSpc>
            </a:pPr>
            <a:r>
              <a:rPr sz="2800" b="1">
                <a:latin typeface="微软雅黑" panose="020B0503020204020204" charset="-122"/>
                <a:ea typeface="微软雅黑" panose="020B0503020204020204" charset="-122"/>
                <a:cs typeface="微软雅黑" panose="020B0503020204020204" charset="-122"/>
              </a:rPr>
              <a:t>3.从四个角度筛选概括人物形象。</a:t>
            </a:r>
            <a:endParaRPr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rPr>
              <a:t>①描写人物的方法。抓住文中的人物描写,揣摩人物的内心情感,感受人物</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0340" y="544195"/>
            <a:ext cx="11844655"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rPr>
              <a:t>的思想性格。可以从人物的语言、动作、心理等方面概括人物的性格特征。</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②人物活动的环境。环境包括自然环境和社会环境。特定的人物总是在特定的环境中成长起来的,环境对人物性格的表现也起着强化作用,作者为了表现人物丰富复杂的性格,往往为人物设置各种不同的环境,从而显露出人物性格。</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③故事情节和结构。小说是通过具体的故事情节,在一系列的矛盾冲突中塑造人物、刻画形象的,所以要从情节和结构的角度概括人物的形象特征,还要注意把握人物形象的发展变化。</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④人物的关系与评论。不同人物之间的性格往往有映衬关系,作者的评论或</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88035" y="871220"/>
            <a:ext cx="10657205" cy="526224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rPr>
              <a:t>其他人物的评价可以展现人物的性格特征。从作者的评价或作品中其他人物的评价入手,可以准确把握人物形象的特点。</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此外还可以从人物的身份和人物与主题表现的关系入手分析人物形象。</a:t>
            </a:r>
          </a:p>
          <a:p>
            <a:pPr fontAlgn="auto">
              <a:lnSpc>
                <a:spcPct val="150000"/>
              </a:lnSpc>
            </a:pPr>
            <a:r>
              <a:rPr sz="2800" b="1">
                <a:latin typeface="微软雅黑" panose="020B0503020204020204" charset="-122"/>
                <a:ea typeface="微软雅黑" panose="020B0503020204020204" charset="-122"/>
                <a:cs typeface="微软雅黑" panose="020B0503020204020204" charset="-122"/>
              </a:rPr>
              <a:t>4.分析时一定要结合文本具体内容</a:t>
            </a:r>
            <a:r>
              <a:rPr sz="2800">
                <a:latin typeface="微软雅黑" panose="020B0503020204020204" charset="-122"/>
                <a:ea typeface="微软雅黑" panose="020B0503020204020204" charset="-122"/>
                <a:cs typeface="微软雅黑" panose="020B0503020204020204" charset="-122"/>
              </a:rPr>
              <a:t>。首先要在文中筛选相关信息,并进行概括。如果涉及两个或两个以上的特点,要注意分类,避免把同质性的内容归纳为多个相近的特点。答题模式为:概括特点+列举事例+分析。</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5040" y="760095"/>
            <a:ext cx="10289540" cy="737235"/>
          </a:xfrm>
          <a:prstGeom prst="rect">
            <a:avLst/>
          </a:prstGeom>
          <a:noFill/>
        </p:spPr>
        <p:txBody>
          <a:bodyPr wrap="square" rtlCol="0">
            <a:spAutoFit/>
          </a:bodyPr>
          <a:lstStyle/>
          <a:p>
            <a:pPr fontAlgn="auto">
              <a:lnSpc>
                <a:spcPct val="150000"/>
              </a:lnSpc>
            </a:pPr>
            <a:r>
              <a:rPr sz="2800" b="1">
                <a:latin typeface="微软雅黑" panose="020B0503020204020204" charset="-122"/>
                <a:ea typeface="微软雅黑" panose="020B0503020204020204" charset="-122"/>
                <a:cs typeface="微软雅黑" panose="020B0503020204020204" charset="-122"/>
              </a:rPr>
              <a:t>命题角度2　分析人物心理或情感</a:t>
            </a:r>
            <a:endParaRPr sz="28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855345" y="2045335"/>
            <a:ext cx="9940925" cy="2461260"/>
          </a:xfrm>
          <a:prstGeom prst="rect">
            <a:avLst/>
          </a:prstGeom>
          <a:noFill/>
        </p:spPr>
        <p:txBody>
          <a:bodyPr wrap="square" rtlCol="0">
            <a:spAutoFit/>
          </a:bodyPr>
          <a:lstStyle/>
          <a:p>
            <a:pPr fontAlgn="auto">
              <a:lnSpc>
                <a:spcPct val="150000"/>
              </a:lnSpc>
            </a:pPr>
            <a:r>
              <a:rPr>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   此种类型的题从局部考查人物形象,往往要求结合小说中的某一方面的描写来分析人物的某一侧面,要求考生揣摩人物的心理、心态、情感活动等。</a:t>
            </a:r>
            <a:endParaRPr sz="2800">
              <a:latin typeface="微软雅黑" panose="020B0503020204020204" charset="-122"/>
              <a:ea typeface="微软雅黑" panose="020B0503020204020204" charset="-122"/>
              <a:cs typeface="微软雅黑" panose="020B0503020204020204" charset="-122"/>
            </a:endParaRPr>
          </a:p>
          <a:p>
            <a:endParaRPr lang="zh-CN" alt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19405" y="263525"/>
            <a:ext cx="11734165" cy="655447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rPr>
              <a:t>典例</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2</a:t>
            </a:r>
            <a:r>
              <a:rPr sz="2800">
                <a:latin typeface="微软雅黑" panose="020B0503020204020204" charset="-122"/>
                <a:ea typeface="微软雅黑" panose="020B0503020204020204" charset="-122"/>
                <a:cs typeface="微软雅黑" panose="020B0503020204020204" charset="-122"/>
              </a:rPr>
              <a:t>[2020全国卷Ⅰ,8,6分]阅读下面的文字,完成题目。</a:t>
            </a:r>
          </a:p>
          <a:p>
            <a:pPr algn="ctr" fontAlgn="auto">
              <a:lnSpc>
                <a:spcPct val="150000"/>
              </a:lnSpc>
            </a:pPr>
            <a:r>
              <a:rPr sz="2800" b="1">
                <a:latin typeface="微软雅黑" panose="020B0503020204020204" charset="-122"/>
                <a:ea typeface="微软雅黑" panose="020B0503020204020204" charset="-122"/>
                <a:cs typeface="微软雅黑" panose="020B0503020204020204" charset="-122"/>
              </a:rPr>
              <a:t>越 野 滑 雪</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[美]海明威</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缆车又颠了一下,停了。尼克正在行李车厢里给滑雪板上蜡,把靴尖塞进滑雪板上的铁夹,牢牢扣上夹子。他从车厢边缘跳下,落脚在硬邦邦的冰壳上,来一个弹跳旋转,蹲下身子,把滑雪杖拖在背后,一溜烟滑下山坡。</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乔治在下面的雪坡上一落一起,再一落就不见了人影。尼克顺着陡起陡伏的山坡滑下去时,那股冲势加上猛然下滑的劲儿把他弄得浑然忘却一切,只觉得身子里有一股飞翔、下坠的奇妙感。他挺起身,稍稍来个上滑姿势,一下子又往下滑,往下滑,冲下最后一个陡峭的长坡,越滑越快,越滑越快,  雪坡似</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87985" y="566420"/>
            <a:ext cx="11694160"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rPr>
              <a:t>乎在他脚下消失了。身子下蹲得几乎倒坐在滑雪板上,尽量把重心放低,只见飞雪犹如沙暴,他知道速度太快了。但他稳住了。随即一搭被风刮进坑里的软雪把他绊倒,滑雪板一阵磕磕绊绊,他接连翻了几个筋斗,然后停住,两腿交叉,滑雪板朝天翘起,鼻子耳朵里满是雪。</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乔治站在坡下稍远的地方,正噼噼啪啪地拍掉风衣上的雪。</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“你的姿势真美妙,尼克,”他大声叫道,“那搭烂糟糟的雪真该死。把我也绊了一跤。”</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“在峡谷滑雪什么滋味儿?”尼克挣扎着站起来。</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“你得靠左滑。因为谷底有堵栅栏,所以飞速冲下去后得来个大旋身。”</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6365" y="142240"/>
            <a:ext cx="11964035" cy="655447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“等一会儿我们一起去滑。”</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“不,你先去。我想看你滑下峡谷。”</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尼克赶过乔治。他的滑雪板开始有点打滑,随后一下子猛冲下去。他坚持靠左滑,末了,在冲向栅栏时,紧紧并拢双膝,像拧紧螺旋似的旋转身子,把滑雪板向右来个急转弯,扬起滚滚白雪,然后慢慢减速,跟铁丝栅栏平行地站住了。</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他抬头看看山上。乔治正屈起双膝滑下山来;两支滑雪杖像虫子的细腿那样荡着,杖尖触到地面,掀起阵阵白雪,最后,他一腿下跪,一腿拖随,整个身子来个漂亮的右转弯,蹲着滑行,双腿一前一后,飞快移动,身子探出,防止旋转,两支滑雪杖像两个光点,把弧线衬托得更加突出,一切都笼罩在漫天飞舞的白雪</a:t>
            </a:r>
            <a:r>
              <a:rPr sz="2800">
                <a:latin typeface="微软雅黑" panose="020B0503020204020204" charset="-122"/>
                <a:ea typeface="微软雅黑" panose="020B0503020204020204" charset="-122"/>
                <a:cs typeface="微软雅黑" panose="020B0503020204020204" charset="-122"/>
                <a:sym typeface="+mn-ea"/>
              </a:rPr>
              <a:t>中。</a:t>
            </a:r>
            <a:endParaRPr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9385" y="248920"/>
            <a:ext cx="11825605" cy="590804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尼克用滑雪板把铁丝栅栏最高一股铁丝压下,乔治纵身越过去。他们沿路屈膝滑行,进入一片松林。路面结着光亮的冰层,被拖运原木的马儿拉的犁弄脏了,染得一搭橙红,一搭烟黄。两人一直沿着路边那片雪地滑行。大路陡然往下倾斜通往小河,然后笔直上坡。他们透过林子,看得见一座饱经风吹雨打、屋檐较低的长形房子。走近了,看出窗框漆成绿色。油漆在剥落。</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他们把滑雪板竖靠在客栈墙上,把靴子蹬蹬干净才走进去。</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客栈里黑咕隆咚的。有只大瓷火炉在屋角亮着火光。天花板很低。屋内两边酒渍斑斑的暗黑色桌子后面摆着光溜溜的长椅。两个瑞士人坐在炉边,喝着小杯混浊的新酒。尼克和乔治在炉子另一边靠墙坐下。一个围着蓝</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1935" y="234950"/>
            <a:ext cx="11577955" cy="655447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围裙</a:t>
            </a:r>
            <a:r>
              <a:rPr sz="2800">
                <a:latin typeface="微软雅黑" panose="020B0503020204020204" charset="-122"/>
                <a:ea typeface="微软雅黑" panose="020B0503020204020204" charset="-122"/>
                <a:cs typeface="微软雅黑" panose="020B0503020204020204" charset="-122"/>
              </a:rPr>
              <a:t>的姑娘走过来。</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“来瓶西昂酒,”尼克说,“行不行?”</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“行啊,”乔治说,“你对酒比我内行。”</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姑娘走出去了。</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“没一项玩意儿真正比得上滑雪,对吧?”尼克说,“你滑了老长一段路,头一回歇下来的时候就会有这么个感觉。”</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“嘿,”乔治说,“真是妙不可言。”</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姑娘拿进酒来又出去了,他们听见她在隔壁房里唱歌。</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门开了,一帮子从大路那头来的伐木工人走进来,在屋里把靴子上的雪跺掉,身上直冒水汽。女招待给这帮人送来了三公升新酒,他们分坐两桌,光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372870" y="3216275"/>
            <a:ext cx="9557385" cy="829310"/>
          </a:xfrm>
          <a:ln>
            <a:noFill/>
          </a:ln>
        </p:spPr>
        <p:txBody>
          <a:bodyPr wrap="square"/>
          <a:lstStyle/>
          <a:p>
            <a:r>
              <a:rPr lang="zh-CN" altLang="en-US" sz="5330" b="1" dirty="0" smtClean="0">
                <a:sym typeface="+mn-ea"/>
              </a:rPr>
              <a:t>第</a:t>
            </a:r>
            <a:r>
              <a:rPr lang="en-US" altLang="zh-CN" sz="5330" b="1" dirty="0" smtClean="0">
                <a:sym typeface="+mn-ea"/>
              </a:rPr>
              <a:t>1</a:t>
            </a:r>
            <a:r>
              <a:rPr lang="zh-CN" altLang="en-US" sz="5330" b="1" dirty="0" smtClean="0">
                <a:sym typeface="+mn-ea"/>
              </a:rPr>
              <a:t>讲    小说阅读</a:t>
            </a: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1935" y="234950"/>
            <a:ext cx="11577955" cy="655447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rPr>
              <a:t>抽烟,不作声,脱了帽,有的背靠着墙,有的趴在桌上。屋外,拉运木雪橇的马儿偶尔一仰脖子,铃铛就清脆地叮当作响。</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乔治和尼克都高高兴兴的。他们两人很合得来。他们知道回去还有一段路程可滑呢。</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“你几时得回学校去?”尼克问。</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“今晚,”乔治回答,“我得赶十点四十的车。”</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“真希望你能留下,我们明天上百合花峰去滑雪。”</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“我得上学啊,”乔治说,“哎呀,尼克,难道你不希望我们能就这么在一起闲逛吗?带上滑雪板,乘上火车,到一个地方滑个痛快,滑好上路,找客栈投宿,再一直越过奥伯兰山脉,直奔瓦莱州,穿过恩加丁谷地。”</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1935" y="234950"/>
            <a:ext cx="11577955" cy="655447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“对,就这样穿过黑森林区。哎呀,都是好地方啊。”</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“就是你今年夏天钓鱼的地方吧?”</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“是啊。”</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他们喝干了剩酒。</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尼克双肘撑在桌上,乔治往墙上颓然一靠。</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“也许我们再也没机会滑雪了,尼克。”乔治说。</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“我们一定得滑,”尼克说,“否则就没意思了。”</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“我们要去滑,没错。”乔治说。</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“我们一定得滑。”尼克附和说。</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“希望我们能就此说定了。”乔治说。</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93700" y="1105535"/>
            <a:ext cx="11426190" cy="332295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尼克站起身。他把风衣扣紧。他拿起靠墙放着的两支滑雪杖。</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“说定了可一点也靠不住。”他说。</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他们开了门,走出去。天气很冷。雪结得硬邦邦的。大路一直爬上山坡通到松林里。</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rPr>
              <a:t>(陈良廷译,有删改)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57530" y="1731010"/>
            <a:ext cx="10466705" cy="203009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两人在喝完酒离开客栈前有一段一再相约的对话,请结合上下文分析对话者的心理。</a:t>
            </a:r>
            <a:endParaRPr sz="2800">
              <a:latin typeface="微软雅黑" panose="020B0503020204020204" charset="-122"/>
              <a:ea typeface="微软雅黑" panose="020B0503020204020204" charset="-122"/>
              <a:cs typeface="微软雅黑" panose="020B0503020204020204" charset="-122"/>
            </a:endParaRPr>
          </a:p>
          <a:p>
            <a:pPr fontAlgn="auto">
              <a:lnSpc>
                <a:spcPct val="150000"/>
              </a:lnSpc>
            </a:pPr>
            <a:endParaRPr lang="zh-CN" altLang="en-US" sz="2800">
              <a:latin typeface="微软雅黑" panose="020B0503020204020204" charset="-122"/>
              <a:ea typeface="微软雅黑" panose="020B0503020204020204" charset="-122"/>
            </a:endParaRPr>
          </a:p>
        </p:txBody>
      </p:sp>
      <p:cxnSp>
        <p:nvCxnSpPr>
          <p:cNvPr id="2" name="直接连接符 1"/>
          <p:cNvCxnSpPr/>
          <p:nvPr/>
        </p:nvCxnSpPr>
        <p:spPr>
          <a:xfrm>
            <a:off x="557530" y="4881245"/>
            <a:ext cx="10494645" cy="0"/>
          </a:xfrm>
          <a:prstGeom prst="line">
            <a:avLst/>
          </a:prstGeom>
        </p:spPr>
        <p:style>
          <a:lnRef idx="2">
            <a:schemeClr val="dk1"/>
          </a:lnRef>
          <a:fillRef idx="0">
            <a:schemeClr val="dk1"/>
          </a:fillRef>
          <a:effectRef idx="1">
            <a:schemeClr val="dk1"/>
          </a:effectRef>
          <a:fontRef idx="minor">
            <a:schemeClr val="tx1"/>
          </a:fontRef>
        </p:style>
      </p:cxnSp>
      <p:cxnSp>
        <p:nvCxnSpPr>
          <p:cNvPr id="5" name="直接连接符 4"/>
          <p:cNvCxnSpPr/>
          <p:nvPr/>
        </p:nvCxnSpPr>
        <p:spPr>
          <a:xfrm>
            <a:off x="557530" y="3907155"/>
            <a:ext cx="10466705" cy="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5120" y="248285"/>
            <a:ext cx="11494770" cy="6554470"/>
          </a:xfrm>
          <a:prstGeom prst="rect">
            <a:avLst/>
          </a:prstGeom>
          <a:noFill/>
        </p:spPr>
        <p:txBody>
          <a:bodyPr wrap="square" rtlCol="0">
            <a:spAutoFit/>
          </a:bodyPr>
          <a:lstStyle/>
          <a:p>
            <a:pPr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解析</a:t>
            </a:r>
            <a:r>
              <a:rPr lang="zh-CN" sz="2800">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本题考查考生分析人物心理描写的能力。根据上文内容和两人的对话可知,尼克和乔治都喜爱滑雪运动,为能够一起越野滑雪而感到高兴,两人一再相约,表明他们对滑雪有强烈的愿望。从两人的相处来看,两人是很好的朋友,分别之际一再相约,说明他们不舍离别。两人都想一起再滑雪,但乔治要上学必须离开,从他们的对话中可以看出,他们已经感觉到这一愿望不会实现。据此分析可得出答案。 </a:t>
            </a:r>
          </a:p>
          <a:p>
            <a:pPr fontAlgn="auto">
              <a:lnSpc>
                <a:spcPct val="150000"/>
              </a:lnSpc>
            </a:pPr>
            <a:endParaRPr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答案   </a:t>
            </a:r>
            <a:r>
              <a:rPr lang="zh-CN" sz="2800">
                <a:solidFill>
                  <a:schemeClr val="tx1"/>
                </a:solidFill>
                <a:latin typeface="微软雅黑" panose="020B0503020204020204" charset="-122"/>
                <a:ea typeface="微软雅黑" panose="020B0503020204020204" charset="-122"/>
                <a:cs typeface="微软雅黑" panose="020B0503020204020204" charset="-122"/>
              </a:rPr>
              <a:t>①两人一再相约,表明他们对此有强烈的愿望;②分别之际的一再相约,也表达出依依不舍的心情;③但已经感觉到这一愿望不会实现,心情有些惘然。</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46150" y="234950"/>
            <a:ext cx="9817735" cy="2030095"/>
          </a:xfrm>
          <a:prstGeom prst="rect">
            <a:avLst/>
          </a:prstGeom>
          <a:noFill/>
        </p:spPr>
        <p:txBody>
          <a:bodyPr wrap="square" rtlCol="0">
            <a:spAutoFit/>
          </a:bodyPr>
          <a:lstStyle/>
          <a:p>
            <a:pPr fontAlgn="auto">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rPr>
              <a:t>方法点拨</a:t>
            </a:r>
            <a:r>
              <a:rPr sz="2800" b="1">
                <a:latin typeface="微软雅黑" panose="020B0503020204020204" charset="-122"/>
                <a:ea typeface="微软雅黑" panose="020B0503020204020204" charset="-122"/>
                <a:cs typeface="微软雅黑" panose="020B0503020204020204" charset="-122"/>
              </a:rPr>
              <a:t>　　　　</a:t>
            </a:r>
          </a:p>
          <a:p>
            <a:pPr algn="ctr" fontAlgn="auto">
              <a:lnSpc>
                <a:spcPct val="150000"/>
              </a:lnSpc>
            </a:pPr>
            <a:r>
              <a:rPr sz="2800" b="1">
                <a:latin typeface="微软雅黑" panose="020B0503020204020204" charset="-122"/>
                <a:ea typeface="微软雅黑" panose="020B0503020204020204" charset="-122"/>
                <a:cs typeface="微软雅黑" panose="020B0503020204020204" charset="-122"/>
              </a:rPr>
              <a:t>分析人物心理或情感的步骤</a:t>
            </a:r>
          </a:p>
          <a:p>
            <a:pPr fontAlgn="auto">
              <a:lnSpc>
                <a:spcPct val="150000"/>
              </a:lnSpc>
            </a:pPr>
            <a:r>
              <a:rPr sz="2800" b="1">
                <a:latin typeface="微软雅黑" panose="020B0503020204020204" charset="-122"/>
                <a:ea typeface="微软雅黑" panose="020B0503020204020204" charset="-122"/>
                <a:cs typeface="微软雅黑" panose="020B0503020204020204" charset="-122"/>
              </a:rPr>
              <a:t>1.把握常见的心理描写和表达情感的方法,细致揣摩。</a:t>
            </a:r>
          </a:p>
        </p:txBody>
      </p:sp>
      <p:graphicFrame>
        <p:nvGraphicFramePr>
          <p:cNvPr id="3" name="表格 2"/>
          <p:cNvGraphicFramePr/>
          <p:nvPr>
            <p:custDataLst>
              <p:tags r:id="rId1"/>
            </p:custDataLst>
          </p:nvPr>
        </p:nvGraphicFramePr>
        <p:xfrm>
          <a:off x="1025525" y="2454275"/>
          <a:ext cx="9738360" cy="3342005"/>
        </p:xfrm>
        <a:graphic>
          <a:graphicData uri="http://schemas.openxmlformats.org/drawingml/2006/table">
            <a:tbl>
              <a:tblPr firstRow="1" bandRow="1">
                <a:tableStyleId>{5940675A-B579-460E-94D1-54222C63F5DA}</a:tableStyleId>
              </a:tblPr>
              <a:tblGrid>
                <a:gridCol w="898525"/>
                <a:gridCol w="8839835"/>
              </a:tblGrid>
              <a:tr h="1920240">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直接描写</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作品中的人物以自言自语或内心独白的方式来表达心中的想法,抒发自己的情感。这种描写方法,最能揭示人物丰富而复杂的内心世界。</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21765">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间接描写</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通过人物之间的对话和人物个性化的神情、动作等,间接地揭示人物的心理活动,表现人物内心情感。</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25525" y="1324610"/>
            <a:ext cx="9738360" cy="737235"/>
          </a:xfrm>
          <a:prstGeom prst="rect">
            <a:avLst/>
          </a:prstGeom>
          <a:noFill/>
        </p:spPr>
        <p:txBody>
          <a:bodyPr wrap="square" rtlCol="0">
            <a:spAutoFit/>
          </a:bodyPr>
          <a:lstStyle/>
          <a:p>
            <a:pPr algn="r" fontAlgn="auto">
              <a:lnSpc>
                <a:spcPct val="150000"/>
              </a:lnSpc>
            </a:pPr>
            <a:r>
              <a:rPr lang="zh-CN" sz="2800">
                <a:latin typeface="微软雅黑" panose="020B0503020204020204" charset="-122"/>
                <a:ea typeface="微软雅黑" panose="020B0503020204020204" charset="-122"/>
                <a:cs typeface="微软雅黑" panose="020B0503020204020204" charset="-122"/>
              </a:rPr>
              <a:t>续表</a:t>
            </a:r>
          </a:p>
        </p:txBody>
      </p:sp>
      <p:graphicFrame>
        <p:nvGraphicFramePr>
          <p:cNvPr id="3" name="表格 2"/>
          <p:cNvGraphicFramePr/>
          <p:nvPr>
            <p:custDataLst>
              <p:tags r:id="rId1"/>
            </p:custDataLst>
          </p:nvPr>
        </p:nvGraphicFramePr>
        <p:xfrm>
          <a:off x="1080770" y="2259965"/>
          <a:ext cx="9682480" cy="2754630"/>
        </p:xfrm>
        <a:graphic>
          <a:graphicData uri="http://schemas.openxmlformats.org/drawingml/2006/table">
            <a:tbl>
              <a:tblPr firstRow="1" bandRow="1">
                <a:tableStyleId>{5940675A-B579-460E-94D1-54222C63F5DA}</a:tableStyleId>
              </a:tblPr>
              <a:tblGrid>
                <a:gridCol w="893445"/>
                <a:gridCol w="8789035"/>
              </a:tblGrid>
              <a:tr h="1377315">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抒情描写</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用抒情笔调展示人物内心矛盾和思想斗争。</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77315">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景物衬托</a:t>
                      </a: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通过景物描写衬托人物心中的喜怒哀乐。</a:t>
                      </a: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1118235" y="5294630"/>
            <a:ext cx="9816465" cy="521970"/>
          </a:xfrm>
          <a:prstGeom prst="rect">
            <a:avLst/>
          </a:prstGeom>
          <a:noFill/>
        </p:spPr>
        <p:txBody>
          <a:bodyPr wrap="square" rtlCol="0">
            <a:spAutoFit/>
          </a:bodyPr>
          <a:lstStyle/>
          <a:p>
            <a:r>
              <a:rPr lang="en-US" sz="2800" b="1">
                <a:solidFill>
                  <a:srgbClr val="000000"/>
                </a:solidFill>
                <a:latin typeface="微软雅黑" panose="020B0503020204020204" charset="-122"/>
                <a:ea typeface="微软雅黑" panose="020B0503020204020204" charset="-122"/>
                <a:cs typeface="微软雅黑" panose="020B0503020204020204" charset="-122"/>
              </a:rPr>
              <a:t>2.联系上下文,筛选提炼关键信息,概括人物心理或情感。</a:t>
            </a:r>
            <a:endParaRPr lang="zh-CN" altLang="en-US" b="1"/>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1935" y="234950"/>
            <a:ext cx="11577955" cy="655447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rPr>
              <a:t> </a:t>
            </a:r>
            <a:r>
              <a:rPr lang="zh-CN" sz="2800" b="1">
                <a:latin typeface="微软雅黑" panose="020B0503020204020204" charset="-122"/>
                <a:ea typeface="微软雅黑" panose="020B0503020204020204" charset="-122"/>
                <a:cs typeface="微软雅黑" panose="020B0503020204020204" charset="-122"/>
              </a:rPr>
              <a:t>考向</a:t>
            </a:r>
            <a:r>
              <a:rPr lang="en-US" altLang="zh-CN" sz="2800" b="1">
                <a:latin typeface="微软雅黑" panose="020B0503020204020204" charset="-122"/>
                <a:ea typeface="微软雅黑" panose="020B0503020204020204" charset="-122"/>
                <a:cs typeface="微软雅黑" panose="020B0503020204020204" charset="-122"/>
              </a:rPr>
              <a:t>2     分析形象的作用</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命题角度</a:t>
            </a:r>
            <a:r>
              <a:rPr lang="en-US" altLang="zh-CN" sz="2800" b="1">
                <a:latin typeface="微软雅黑" panose="020B0503020204020204" charset="-122"/>
                <a:ea typeface="微软雅黑" panose="020B0503020204020204" charset="-122"/>
                <a:cs typeface="微软雅黑" panose="020B0503020204020204" charset="-122"/>
              </a:rPr>
              <a:t>1   </a:t>
            </a:r>
            <a:r>
              <a:rPr lang="zh-CN" altLang="en-US" sz="2800" b="1">
                <a:latin typeface="微软雅黑" panose="020B0503020204020204" charset="-122"/>
                <a:ea typeface="微软雅黑" panose="020B0503020204020204" charset="-122"/>
                <a:cs typeface="微软雅黑" panose="020B0503020204020204" charset="-122"/>
              </a:rPr>
              <a:t>分析主要人物的作用</a:t>
            </a:r>
            <a:endParaRPr lang="en-US" altLang="zh-CN" sz="2800" b="1">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典例</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3</a:t>
            </a:r>
            <a:r>
              <a:rPr lang="en-US" altLang="zh-CN" sz="2800">
                <a:latin typeface="微软雅黑" panose="020B0503020204020204" charset="-122"/>
                <a:ea typeface="微软雅黑" panose="020B0503020204020204" charset="-122"/>
                <a:cs typeface="微软雅黑" panose="020B0503020204020204" charset="-122"/>
              </a:rPr>
              <a:t>[2015浙江,15,5分]阅读下面的文字,完成题目。</a:t>
            </a:r>
            <a:endParaRPr lang="en-US" altLang="zh-CN" sz="2800" b="1">
              <a:latin typeface="微软雅黑" panose="020B0503020204020204" charset="-122"/>
              <a:ea typeface="微软雅黑" panose="020B0503020204020204" charset="-122"/>
              <a:cs typeface="微软雅黑" panose="020B0503020204020204" charset="-122"/>
            </a:endParaRPr>
          </a:p>
          <a:p>
            <a:pPr algn="ctr" fontAlgn="auto">
              <a:lnSpc>
                <a:spcPct val="150000"/>
              </a:lnSpc>
            </a:pPr>
            <a:r>
              <a:rPr lang="en-US" altLang="zh-CN" sz="2800" b="1">
                <a:latin typeface="微软雅黑" panose="020B0503020204020204" charset="-122"/>
                <a:ea typeface="微软雅黑" panose="020B0503020204020204" charset="-122"/>
                <a:cs typeface="微软雅黑" panose="020B0503020204020204" charset="-122"/>
              </a:rPr>
              <a:t>捡烂纸的老头</a:t>
            </a:r>
          </a:p>
          <a:p>
            <a:pPr algn="ct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汪曾祺</a:t>
            </a:r>
            <a:endParaRPr lang="en-US" altLang="zh-CN" sz="2800" b="1">
              <a:latin typeface="微软雅黑" panose="020B0503020204020204" charset="-122"/>
              <a:ea typeface="微软雅黑" panose="020B0503020204020204" charset="-122"/>
              <a:cs typeface="微软雅黑" panose="020B0503020204020204" charset="-122"/>
            </a:endParaRPr>
          </a:p>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烤肉刘早就不卖烤肉了,不过虎坊桥一带的人都还叫它烤肉刘。这是一家平民化的回民馆子,地方不小,东西实惠。卖大锅菜。炒辣豆腐、炒豆角、炒蒜苗、炒洋白菜,比较贵一点是黄焖羊肉,也就是块儿来钱一小碗。在后面做得了,用脸盆端出来,倒在几个深深的铁罐里,下面用微火煨着,倒总是温和的。有时也卖小勺炒菜:大葱炮羊肉、干炸丸子,它似蜜……主食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1935" y="234950"/>
            <a:ext cx="11858625" cy="655447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rPr>
              <a:t> </a:t>
            </a:r>
            <a:r>
              <a:rPr lang="en-US" altLang="zh-CN" sz="2800">
                <a:latin typeface="微软雅黑" panose="020B0503020204020204" charset="-122"/>
                <a:ea typeface="微软雅黑" panose="020B0503020204020204" charset="-122"/>
                <a:cs typeface="微软雅黑" panose="020B0503020204020204" charset="-122"/>
                <a:sym typeface="+mn-ea"/>
              </a:rPr>
              <a:t>米饭、花卷、芝麻烧饼,罗丝转;卖面条,浇炸酱、浇卤。夏天卖麻酱面。卖 </a:t>
            </a:r>
            <a:endParaRPr lang="en-US" altLang="zh-CN"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sym typeface="+mn-ea"/>
              </a:rPr>
              <a:t>馅儿饼。烙饼的炉紧挨着门脸儿。一进门就听到饼铛里的油吱吱喳喳地响,饼香扑鼻,很诱人。</a:t>
            </a:r>
            <a:endParaRPr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烤肉刘的买卖不错,一到饭口,尤其是中午,人总是满的。附近有几个小工厂,厂里没有食堂,烤肉刘就是他们的食堂。工人们都正在壮年,能吃,馅饼至少得来五个(半斤),一瓶啤酒,二两白的。女工则多半是拿一个饭盒来,买馅饼,或炒豆腐、花卷,带到车间里去吃。有一些退了休的职工,不爱吃家里的饭,爱上烤肉刘来吃“野食”,想吃什么要点什么。有一个文质彬彬的主儿,原来当会计,他每天都到烤肉刘这儿来,他和家里人说定,每天两块钱的“挑费”</a:t>
            </a:r>
            <a:r>
              <a:rPr sz="2800" baseline="30000">
                <a:latin typeface="微软雅黑" panose="020B0503020204020204" charset="-122"/>
                <a:ea typeface="微软雅黑" panose="020B0503020204020204" charset="-122"/>
                <a:cs typeface="微软雅黑" panose="020B0503020204020204" charset="-122"/>
                <a:sym typeface="+mn-ea"/>
              </a:rPr>
              <a:t>【注】</a:t>
            </a:r>
            <a:r>
              <a:rPr sz="2800">
                <a:latin typeface="微软雅黑" panose="020B0503020204020204" charset="-122"/>
                <a:ea typeface="微软雅黑" panose="020B0503020204020204" charset="-122"/>
                <a:cs typeface="微软雅黑" panose="020B0503020204020204" charset="-122"/>
                <a:sym typeface="+mn-ea"/>
              </a:rPr>
              <a:t>都扔在这儿。有一个煤站的副经理,现在也还参加劳动,手指甲缝都是黑的,他</a:t>
            </a:r>
            <a:endParaRPr lang="en-US" altLang="zh-CN"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2570" y="220980"/>
            <a:ext cx="11826240" cy="655447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在烤肉刘吃了十来年了。他来了,没座位,服务员即刻从后面把他们自己坐的凳子提出一张来,把他安排在一个旮旯里。有炮肉,他总是来一盘炮肉,仨烧饼,二两酒。给他炮的这一盘肉,够别人的两盘。因为烤肉刘指着他保证用煤。这些,都是老主顾。还有一些流动客人,东北的、山西的、保定的、石家庄的。大包小包,五颜六色。男人用手指甲剔牙,女人敞开怀喂奶。</a:t>
            </a:r>
            <a:endParaRPr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有一个人是每天必到的,午晚两餐,都在这里。这条街上人都认识他,是个捡烂纸的。他穿得很破烂,总是一件油乎乎的烂棉袄,腰里系一根烂麻绳,没有衬衣。脸上说不清是什么颜色,好像是浅黄的。说不清有多大岁数,六十几?七十几?一嘴牙七长八短,残缺不全。你吃点软和的花卷、面条,不好么?不,他总是要三个烧饼,歪着脑袋努力地啃啮。烧饼吃完,站起身子,找一</a:t>
            </a:r>
            <a:r>
              <a:rPr lang="en-US" altLang="zh-CN" sz="2800">
                <a:latin typeface="微软雅黑" panose="020B0503020204020204" charset="-122"/>
                <a:ea typeface="微软雅黑" panose="020B0503020204020204" charset="-122"/>
                <a:cs typeface="微软雅黑" panose="020B0503020204020204" charset="-122"/>
                <a:sym typeface="+mn-ea"/>
              </a:rPr>
              <a:t>个别人用过</a:t>
            </a:r>
            <a:endParaRPr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 </a:t>
            </a:r>
            <a:r>
              <a:rPr lang="zh-CN" sz="3600" dirty="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考情解读</a:t>
            </a:r>
          </a:p>
        </p:txBody>
      </p:sp>
      <p:graphicFrame>
        <p:nvGraphicFramePr>
          <p:cNvPr id="2" name="表格 1"/>
          <p:cNvGraphicFramePr/>
          <p:nvPr>
            <p:custDataLst>
              <p:tags r:id="rId1"/>
            </p:custDataLst>
          </p:nvPr>
        </p:nvGraphicFramePr>
        <p:xfrm>
          <a:off x="231775" y="978535"/>
          <a:ext cx="11757025" cy="5741670"/>
        </p:xfrm>
        <a:graphic>
          <a:graphicData uri="http://schemas.openxmlformats.org/drawingml/2006/table">
            <a:tbl>
              <a:tblPr firstRow="1" bandRow="1">
                <a:tableStyleId>{5940675A-B579-460E-94D1-54222C63F5DA}</a:tableStyleId>
              </a:tblPr>
              <a:tblGrid>
                <a:gridCol w="1554480"/>
                <a:gridCol w="2366010"/>
                <a:gridCol w="4318635"/>
                <a:gridCol w="2294890"/>
                <a:gridCol w="1223010"/>
              </a:tblGrid>
              <a:tr h="411480">
                <a:tc rowSpan="2">
                  <a:txBody>
                    <a:bodyPr/>
                    <a:lstStyle/>
                    <a:p>
                      <a:pPr indent="0" algn="ctr">
                        <a:buNone/>
                      </a:pPr>
                      <a:r>
                        <a:rPr lang="zh-CN" altLang="en-US" sz="2000" b="1">
                          <a:solidFill>
                            <a:srgbClr val="000000"/>
                          </a:solidFill>
                          <a:latin typeface="微软雅黑" panose="020B0503020204020204" charset="-122"/>
                          <a:ea typeface="微软雅黑" panose="020B0503020204020204" charset="-122"/>
                          <a:cs typeface="NEU-BZ-S92" charset="0"/>
                          <a:sym typeface="+mn-ea"/>
                        </a:rPr>
                        <a:t>核心考点</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rowSpan="2">
                  <a:txBody>
                    <a:bodyPr/>
                    <a:lstStyle/>
                    <a:p>
                      <a:pPr indent="0" algn="ctr">
                        <a:buNone/>
                      </a:pPr>
                      <a:r>
                        <a:rPr lang="zh-CN" altLang="en-US" sz="2000" b="1">
                          <a:solidFill>
                            <a:srgbClr val="000000"/>
                          </a:solidFill>
                          <a:latin typeface="微软雅黑" panose="020B0503020204020204" charset="-122"/>
                          <a:ea typeface="微软雅黑" panose="020B0503020204020204" charset="-122"/>
                          <a:cs typeface="NEU-BZ-S92" charset="0"/>
                          <a:sym typeface="+mn-ea"/>
                        </a:rPr>
                        <a:t>考向</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gridSpan="2">
                  <a:txBody>
                    <a:bodyPr/>
                    <a:lstStyle/>
                    <a:p>
                      <a:pPr indent="0" algn="ctr">
                        <a:buNone/>
                      </a:pPr>
                      <a:r>
                        <a:rPr lang="zh-CN" altLang="en-US" sz="2000" b="1">
                          <a:solidFill>
                            <a:srgbClr val="000000"/>
                          </a:solidFill>
                          <a:latin typeface="微软雅黑" panose="020B0503020204020204" charset="-122"/>
                          <a:ea typeface="微软雅黑" panose="020B0503020204020204" charset="-122"/>
                          <a:cs typeface="微软雅黑" panose="020B0503020204020204" charset="-122"/>
                          <a:sym typeface="+mn-ea"/>
                        </a:rPr>
                        <a:t>考题取样</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h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gn="ctr">
                        <a:buNone/>
                      </a:pPr>
                      <a:r>
                        <a:rPr lang="zh-CN" altLang="en-US" sz="2000" b="1">
                          <a:solidFill>
                            <a:srgbClr val="000000"/>
                          </a:solidFill>
                          <a:latin typeface="微软雅黑" panose="020B0503020204020204" charset="-122"/>
                          <a:ea typeface="微软雅黑" panose="020B0503020204020204" charset="-122"/>
                          <a:cs typeface="NEU-BZ-S92" charset="0"/>
                          <a:sym typeface="+mn-ea"/>
                        </a:rPr>
                        <a:t>题型</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333375">
                <a:tc vMerge="1">
                  <a:txBody>
                    <a:bodyPr/>
                    <a:lstStyle/>
                    <a:p>
                      <a:endParaRPr lang="zh-CN"/>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zh-CN" altLang="en-US" sz="2000" b="1">
                          <a:solidFill>
                            <a:srgbClr val="000000"/>
                          </a:solidFill>
                          <a:latin typeface="微软雅黑" panose="020B0503020204020204" charset="-122"/>
                          <a:ea typeface="微软雅黑" panose="020B0503020204020204" charset="-122"/>
                          <a:cs typeface="微软雅黑" panose="020B0503020204020204" charset="-122"/>
                          <a:sym typeface="+mn-ea"/>
                        </a:rPr>
                        <a:t>统一命题</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a:buNone/>
                      </a:pPr>
                      <a:r>
                        <a:rPr lang="zh-CN" altLang="en-US" sz="2000" b="1">
                          <a:solidFill>
                            <a:srgbClr val="000000"/>
                          </a:solidFill>
                          <a:latin typeface="微软雅黑" panose="020B0503020204020204" charset="-122"/>
                          <a:ea typeface="微软雅黑" panose="020B0503020204020204" charset="-122"/>
                          <a:cs typeface="微软雅黑" panose="020B0503020204020204" charset="-122"/>
                          <a:sym typeface="+mn-ea"/>
                        </a:rPr>
                        <a:t>自主命题</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99235">
                <a:tc rowSpan="3">
                  <a:txBody>
                    <a:bodyPr/>
                    <a:lstStyle/>
                    <a:p>
                      <a:pPr indent="0" fontAlgn="auto">
                        <a:lnSpc>
                          <a:spcPct val="150000"/>
                        </a:lnSpc>
                        <a:buNone/>
                      </a:pPr>
                      <a:endParaRPr lang="en-US" sz="2000" b="0">
                        <a:solidFill>
                          <a:srgbClr val="000000"/>
                        </a:solidFill>
                        <a:latin typeface="微软雅黑" panose="020B0503020204020204" charset="-122"/>
                        <a:ea typeface="微软雅黑" panose="020B0503020204020204" charset="-122"/>
                        <a:cs typeface="NEU-BZ-S92" charset="0"/>
                      </a:endParaRPr>
                    </a:p>
                    <a:p>
                      <a:pPr indent="0"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分析鉴赏小说的形象</a:t>
                      </a:r>
                    </a:p>
                    <a:p>
                      <a:pPr indent="0" fontAlgn="auto">
                        <a:lnSpc>
                          <a:spcPct val="150000"/>
                        </a:lnSpc>
                        <a:buNone/>
                      </a:pPr>
                      <a:r>
                        <a:rPr lang="en-US" altLang="zh-CN" sz="2000" b="0">
                          <a:solidFill>
                            <a:srgbClr val="000000"/>
                          </a:solidFill>
                          <a:latin typeface="微软雅黑" panose="020B0503020204020204" charset="-122"/>
                          <a:ea typeface="微软雅黑" panose="020B0503020204020204" charset="-122"/>
                        </a:rPr>
                        <a:t> </a:t>
                      </a:r>
                    </a:p>
                    <a:p>
                      <a:pPr indent="0" fontAlgn="auto">
                        <a:lnSpc>
                          <a:spcPct val="150000"/>
                        </a:lnSpc>
                        <a:buNone/>
                      </a:pPr>
                      <a:r>
                        <a:rPr lang="en-US" altLang="zh-CN" sz="2000" b="0">
                          <a:solidFill>
                            <a:srgbClr val="000000"/>
                          </a:solidFill>
                          <a:latin typeface="微软雅黑" panose="020B0503020204020204" charset="-122"/>
                          <a:ea typeface="微软雅黑" panose="020B0503020204020204" charset="-122"/>
                        </a:rPr>
                        <a:t> </a:t>
                      </a:r>
                      <a:endParaRPr lang="en-US" sz="20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分析概括人物形象</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2020全国卷Ⅰ,8</a:t>
                      </a:r>
                    </a:p>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2020全国卷Ⅱ,7(B)</a:t>
                      </a:r>
                    </a:p>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2020全国卷Ⅱ,8</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2020江苏,13</a:t>
                      </a:r>
                    </a:p>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2020浙江,11</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问答题</a:t>
                      </a:r>
                    </a:p>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选择题</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98855">
                <a:tc vMerge="1">
                  <a:txBody>
                    <a:bodyPr/>
                    <a:lstStyle/>
                    <a:p>
                      <a:endParaRPr lang="zh-CN"/>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分析形象的作用</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2020全国卷Ⅰ,7(C)</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2015浙江,15</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选择题</a:t>
                      </a:r>
                    </a:p>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问答题</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99235">
                <a:tc vMerge="1">
                  <a:txBody>
                    <a:bodyPr/>
                    <a:lstStyle/>
                    <a:p>
                      <a:endParaRPr lang="zh-CN"/>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分析塑造形象的手法</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2020全国卷Ⅰ,7(A)</a:t>
                      </a:r>
                    </a:p>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2019全国卷Ⅰ,8</a:t>
                      </a:r>
                    </a:p>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2019全国卷Ⅱ,8</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2017山东,20</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选择题</a:t>
                      </a:r>
                    </a:p>
                    <a:p>
                      <a:pPr indent="0" algn="ctr" fontAlgn="auto">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问答题</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99490">
                <a:tc>
                  <a:txBody>
                    <a:bodyPr/>
                    <a:lstStyle/>
                    <a:p>
                      <a:pPr indent="0" fontAlgn="auto">
                        <a:lnSpc>
                          <a:spcPct val="150000"/>
                        </a:lnSpc>
                        <a:buNone/>
                      </a:pPr>
                      <a:r>
                        <a:rPr lang="en-US" altLang="en-US" sz="2000" b="0">
                          <a:solidFill>
                            <a:srgbClr val="000000"/>
                          </a:solidFill>
                          <a:latin typeface="微软雅黑" panose="020B0503020204020204" charset="-122"/>
                          <a:ea typeface="微软雅黑" panose="020B0503020204020204" charset="-122"/>
                          <a:cs typeface="NEU-BZ-S92" charset="0"/>
                        </a:rPr>
                        <a:t>分析鉴赏小说的情节</a:t>
                      </a: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fontAlgn="auto">
                        <a:lnSpc>
                          <a:spcPct val="150000"/>
                        </a:lnSpc>
                        <a:buNone/>
                      </a:pPr>
                      <a:r>
                        <a:rPr lang="en-US" altLang="en-US" sz="2000" b="0">
                          <a:solidFill>
                            <a:srgbClr val="000000"/>
                          </a:solidFill>
                          <a:latin typeface="微软雅黑" panose="020B0503020204020204" charset="-122"/>
                          <a:ea typeface="微软雅黑" panose="020B0503020204020204" charset="-122"/>
                          <a:cs typeface="NEU-BZ-S92" charset="0"/>
                        </a:rPr>
                        <a:t>概括梳理故事情节</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3">
                  <a:txBody>
                    <a:bodyPr/>
                    <a:lstStyle/>
                    <a:p>
                      <a:pPr indent="0" algn="ctr" fontAlgn="auto">
                        <a:lnSpc>
                          <a:spcPct val="150000"/>
                        </a:lnSpc>
                        <a:buNone/>
                      </a:pPr>
                      <a:r>
                        <a:rPr lang="en-US" altLang="en-US" sz="2000" b="0">
                          <a:solidFill>
                            <a:srgbClr val="000000"/>
                          </a:solidFill>
                          <a:latin typeface="微软雅黑" panose="020B0503020204020204" charset="-122"/>
                          <a:ea typeface="微软雅黑" panose="020B0503020204020204" charset="-122"/>
                          <a:cs typeface="微软雅黑" panose="020B0503020204020204" charset="-122"/>
                        </a:rPr>
                        <a:t>近五年高考未单独考查</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1935" y="234950"/>
            <a:ext cx="11577955" cy="6554470"/>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的碗(他可不在乎这个),自言自语:“跟他们寻一口面汤。”喝了面汤,“回见!”没人理他,因为不知道他是向谁说的。</a:t>
            </a:r>
          </a:p>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一天,他和几个小伙子一桌。一个小伙子看了他一眼,跟同伴小声说了句什么,他多了心:“你说谁哪?”小伙子没有理他。他放下烧饼,跳到店堂当间:“出来!出来!”这是要打架。北京人过去打架,都到当街去打,不在店铺里打,免得损坏人家的东西搅了人家的买卖。“出来!出来!”是叫阵。没人劝。压根儿就没人注意他。打架?这么个糟老头子?这老头可真是糟。从里糟到外。这几个小伙子,随便哪一个,出去一拳准能把他揍趴下。小伙子们看看他,不理他。</a:t>
            </a:r>
          </a:p>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这么个糟老头子想打架,是真的吗?他会打架吗?年轻的时候打过架吗?</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1935" y="234950"/>
            <a:ext cx="11577955" cy="6554470"/>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看样子,他没打过架,他哪是耍胳膊的人哪!他这是干什么?虚张声势?也说不上,无声势可言。没有人把他当一回事。</a:t>
            </a:r>
          </a:p>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没人理他,他悻悻地回到座位上,把没吃完的烧饼很费劲地啃完了,情绪已经平复下来——本来也没有多大情绪。“跟他们寻口汤去。”喝了两口面汤,“回见!”</a:t>
            </a:r>
          </a:p>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有几天没看见捡烂纸的老头了,听煤站的副经理说,他死了。死后,在他的破席子底下发现八千多块钱,一沓一沓,用麻筋捆得很整齐。</a:t>
            </a:r>
          </a:p>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他攒下这些钱干什么?</a:t>
            </a:r>
          </a:p>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【注】　挑费,京津冀方言,指家庭日常生活开支。</a:t>
            </a:r>
          </a:p>
          <a:p>
            <a:pPr algn="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(选自《汪曾祺全集》第二卷)</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20115" y="1731010"/>
            <a:ext cx="10104120" cy="73723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你认为作者刻画“捡烂纸的老头”这一人物有什么用意?</a:t>
            </a:r>
          </a:p>
        </p:txBody>
      </p:sp>
      <p:cxnSp>
        <p:nvCxnSpPr>
          <p:cNvPr id="2" name="直接连接符 1"/>
          <p:cNvCxnSpPr/>
          <p:nvPr/>
        </p:nvCxnSpPr>
        <p:spPr>
          <a:xfrm flipV="1">
            <a:off x="786130" y="4881245"/>
            <a:ext cx="10266045" cy="26035"/>
          </a:xfrm>
          <a:prstGeom prst="line">
            <a:avLst/>
          </a:prstGeom>
        </p:spPr>
        <p:style>
          <a:lnRef idx="2">
            <a:schemeClr val="dk1"/>
          </a:lnRef>
          <a:fillRef idx="0">
            <a:schemeClr val="dk1"/>
          </a:fillRef>
          <a:effectRef idx="1">
            <a:schemeClr val="dk1"/>
          </a:effectRef>
          <a:fontRef idx="minor">
            <a:schemeClr val="tx1"/>
          </a:fontRef>
        </p:style>
      </p:cxnSp>
      <p:cxnSp>
        <p:nvCxnSpPr>
          <p:cNvPr id="5" name="直接连接符 4"/>
          <p:cNvCxnSpPr/>
          <p:nvPr/>
        </p:nvCxnSpPr>
        <p:spPr>
          <a:xfrm>
            <a:off x="800100" y="3884295"/>
            <a:ext cx="10224135" cy="2286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1935" y="234950"/>
            <a:ext cx="11661140" cy="6554470"/>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解析 </a:t>
            </a:r>
            <a:r>
              <a:rPr lang="zh-CN" altLang="en-US" sz="2800">
                <a:latin typeface="微软雅黑" panose="020B0503020204020204" charset="-122"/>
                <a:ea typeface="微软雅黑" panose="020B0503020204020204" charset="-122"/>
                <a:cs typeface="微软雅黑" panose="020B0503020204020204" charset="-122"/>
              </a:rPr>
              <a:t> </a:t>
            </a:r>
            <a:r>
              <a:rPr lang="en-US" altLang="zh-CN" sz="2800">
                <a:latin typeface="微软雅黑" panose="020B0503020204020204" charset="-122"/>
                <a:ea typeface="微软雅黑" panose="020B0503020204020204" charset="-122"/>
                <a:cs typeface="微软雅黑" panose="020B0503020204020204" charset="-122"/>
              </a:rPr>
              <a:t>本题要求从人物形象塑造的角度探究作者的写作意图。解答该题,首先要明确题干要求,然后思考几个问题:“捡烂纸的老头”的人物形象特点及性格特征是什么;作者对这个“捡烂纸的老头”的情感倾向是什么;“捡烂纸的老头”这一人物有什么社会现实意义。从文中来看,“捡烂纸的老头”是一个又老又丑、邋遢怪异的小人物,他在面馆吃完饭离去时和人打招呼,无人理睬,小说的最后说“有几天没看见捡烂纸的老头了,听煤站的副经理说,他死了”,老头几乎是无声无息地死去的。这些内容都展示出老头在现实生活中的处境,隐含作者对老头的同情,作者借助塑造这一形象来呼唤人们对底层人的关注、同情;作者笔下的老头也是一个有尊严、有复杂内心世界的人,如他看到年轻人低语,认为他们是在说自己,于是出来“叫阵”,作者</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94385" y="1064895"/>
            <a:ext cx="10612120" cy="3969385"/>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借此呼唤人们尊重这些小人物。考生结合这些方面分析作答即可。</a:t>
            </a:r>
          </a:p>
          <a:p>
            <a:pPr fontAlgn="auto">
              <a:lnSpc>
                <a:spcPct val="150000"/>
              </a:lnSpc>
            </a:pPr>
            <a:endParaRPr lang="en-US" altLang="zh-CN"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答案 </a:t>
            </a:r>
            <a:r>
              <a:rPr lang="zh-CN" altLang="en-US" sz="2800">
                <a:latin typeface="微软雅黑" panose="020B0503020204020204" charset="-122"/>
                <a:ea typeface="微软雅黑" panose="020B0503020204020204" charset="-122"/>
                <a:cs typeface="微软雅黑" panose="020B0503020204020204" charset="-122"/>
              </a:rPr>
              <a:t> </a:t>
            </a:r>
            <a:r>
              <a:rPr lang="en-US" altLang="zh-CN" sz="2800">
                <a:latin typeface="微软雅黑" panose="020B0503020204020204" charset="-122"/>
                <a:ea typeface="微软雅黑" panose="020B0503020204020204" charset="-122"/>
                <a:cs typeface="微软雅黑" panose="020B0503020204020204" charset="-122"/>
              </a:rPr>
              <a:t>①作者刻画这个“老头”,意在揭示:即使是看似微贱、遭人轻视的小人物,也有丰富、复杂的内心世界和自己的尊严。</a:t>
            </a:r>
          </a:p>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②作者以深切的人文关怀,呼唤人们关注那些处于生活底层和社会边缘的小人物,给予他们更多的同情、理解和尊重。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1935" y="234950"/>
            <a:ext cx="11577955" cy="6554470"/>
          </a:xfrm>
          <a:prstGeom prst="rect">
            <a:avLst/>
          </a:prstGeom>
          <a:noFill/>
        </p:spPr>
        <p:txBody>
          <a:bodyPr wrap="square" rtlCol="0">
            <a:spAutoFit/>
          </a:bodyPr>
          <a:lstStyle/>
          <a:p>
            <a:pPr fontAlgn="auto">
              <a:lnSpc>
                <a:spcPct val="150000"/>
              </a:lnSpc>
            </a:pPr>
            <a:r>
              <a:rPr lang="en-US" altLang="zh-CN" sz="2800" b="1">
                <a:solidFill>
                  <a:srgbClr val="FF0000"/>
                </a:solidFill>
                <a:latin typeface="微软雅黑" panose="020B0503020204020204" charset="-122"/>
                <a:ea typeface="微软雅黑" panose="020B0503020204020204" charset="-122"/>
                <a:cs typeface="微软雅黑" panose="020B0503020204020204" charset="-122"/>
              </a:rPr>
              <a:t>方法点拨　</a:t>
            </a:r>
            <a:r>
              <a:rPr lang="en-US" altLang="zh-CN" sz="2800" b="1">
                <a:latin typeface="微软雅黑" panose="020B0503020204020204" charset="-122"/>
                <a:ea typeface="微软雅黑" panose="020B0503020204020204" charset="-122"/>
                <a:cs typeface="微软雅黑" panose="020B0503020204020204" charset="-122"/>
              </a:rPr>
              <a:t>　　</a:t>
            </a:r>
          </a:p>
          <a:p>
            <a:pPr algn="ctr" fontAlgn="auto">
              <a:lnSpc>
                <a:spcPct val="150000"/>
              </a:lnSpc>
            </a:pPr>
            <a:r>
              <a:rPr lang="en-US" altLang="zh-CN" sz="2800" b="1">
                <a:latin typeface="微软雅黑" panose="020B0503020204020204" charset="-122"/>
                <a:ea typeface="微软雅黑" panose="020B0503020204020204" charset="-122"/>
                <a:cs typeface="微软雅黑" panose="020B0503020204020204" charset="-122"/>
              </a:rPr>
              <a:t>三个角度思考小说主要人物的作用</a:t>
            </a:r>
            <a:endParaRPr lang="en-US" altLang="zh-CN"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en-US" altLang="zh-CN" sz="2800" b="1">
                <a:latin typeface="微软雅黑" panose="020B0503020204020204" charset="-122"/>
                <a:ea typeface="微软雅黑" panose="020B0503020204020204" charset="-122"/>
                <a:cs typeface="微软雅黑" panose="020B0503020204020204" charset="-122"/>
              </a:rPr>
              <a:t>1.对情节的作用。</a:t>
            </a:r>
            <a:r>
              <a:rPr lang="en-US" altLang="zh-CN" sz="2800">
                <a:latin typeface="微软雅黑" panose="020B0503020204020204" charset="-122"/>
                <a:ea typeface="微软雅黑" panose="020B0503020204020204" charset="-122"/>
                <a:cs typeface="微软雅黑" panose="020B0503020204020204" charset="-122"/>
              </a:rPr>
              <a:t>分析主要人物在小说中的作用,应考虑人物与小说情节之间的关联,因为人物形象的塑造和性格的展现,都与情节密切相关,人物的一言一行,都对情节有推进作用。</a:t>
            </a:r>
          </a:p>
          <a:p>
            <a:pPr fontAlgn="auto">
              <a:lnSpc>
                <a:spcPct val="150000"/>
              </a:lnSpc>
            </a:pPr>
            <a:r>
              <a:rPr lang="en-US" altLang="zh-CN" sz="2800" b="1">
                <a:latin typeface="微软雅黑" panose="020B0503020204020204" charset="-122"/>
                <a:ea typeface="微软雅黑" panose="020B0503020204020204" charset="-122"/>
                <a:cs typeface="微软雅黑" panose="020B0503020204020204" charset="-122"/>
              </a:rPr>
              <a:t>2.对主题的作用。</a:t>
            </a:r>
            <a:r>
              <a:rPr lang="en-US" altLang="zh-CN" sz="2800">
                <a:latin typeface="微软雅黑" panose="020B0503020204020204" charset="-122"/>
                <a:ea typeface="微软雅黑" panose="020B0503020204020204" charset="-122"/>
                <a:cs typeface="微软雅黑" panose="020B0503020204020204" charset="-122"/>
              </a:rPr>
              <a:t>分析主要人物的作用,必须考虑小说的主题,因为小说的目的是通过塑造人物形象(尤其是主要人物形象)来表现主题,这是作者塑造人物形象的最根本用意。</a:t>
            </a:r>
          </a:p>
          <a:p>
            <a:pPr fontAlgn="auto">
              <a:lnSpc>
                <a:spcPct val="150000"/>
              </a:lnSpc>
            </a:pPr>
            <a:r>
              <a:rPr lang="en-US" altLang="zh-CN" sz="2800" b="1">
                <a:latin typeface="微软雅黑" panose="020B0503020204020204" charset="-122"/>
                <a:ea typeface="微软雅黑" panose="020B0503020204020204" charset="-122"/>
                <a:cs typeface="微软雅黑" panose="020B0503020204020204" charset="-122"/>
              </a:rPr>
              <a:t>3.对社会的作用。</a:t>
            </a:r>
            <a:r>
              <a:rPr lang="en-US" altLang="zh-CN" sz="2800">
                <a:latin typeface="微软雅黑" panose="020B0503020204020204" charset="-122"/>
                <a:ea typeface="微软雅黑" panose="020B0503020204020204" charset="-122"/>
                <a:cs typeface="微软雅黑" panose="020B0503020204020204" charset="-122"/>
              </a:rPr>
              <a:t>结合社会现实,分析人物形象的艺术价值给人们带来的某种启示,这是作者真正的写作意图。</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7340" y="234950"/>
            <a:ext cx="11885295" cy="6554470"/>
          </a:xfrm>
          <a:prstGeom prst="rect">
            <a:avLst/>
          </a:prstGeom>
          <a:noFill/>
        </p:spPr>
        <p:txBody>
          <a:bodyPr wrap="square" rtlCol="0">
            <a:spAutoFit/>
          </a:bodyPr>
          <a:lstStyle/>
          <a:p>
            <a:pPr fontAlgn="auto">
              <a:lnSpc>
                <a:spcPct val="150000"/>
              </a:lnSpc>
            </a:pPr>
            <a:r>
              <a:rPr lang="en-US" altLang="zh-CN" sz="2800" b="1">
                <a:latin typeface="微软雅黑" panose="020B0503020204020204" charset="-122"/>
                <a:ea typeface="微软雅黑" panose="020B0503020204020204" charset="-122"/>
                <a:cs typeface="微软雅黑" panose="020B0503020204020204" charset="-122"/>
              </a:rPr>
              <a:t>命题角度2　分析次要人物的作用</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典例4</a:t>
            </a:r>
            <a:r>
              <a:rPr lang="zh-CN" altLang="en-US" sz="2800">
                <a:latin typeface="微软雅黑" panose="020B0503020204020204" charset="-122"/>
                <a:ea typeface="微软雅黑" panose="020B0503020204020204" charset="-122"/>
                <a:cs typeface="微软雅黑" panose="020B0503020204020204" charset="-122"/>
              </a:rPr>
              <a:t>[2016全国卷Ⅲ,11(2),6分]阅读下面的文字,完成题目。</a:t>
            </a:r>
          </a:p>
          <a:p>
            <a:pPr algn="ct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玻　　璃</a:t>
            </a:r>
          </a:p>
          <a:p>
            <a:pPr algn="ct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贾平凹</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约好在德巴街路南第十个电杆下会面,去了却没看到他。我决意再等一阵,踅进一家小茶馆里一边吃茶一边盯着电杆。旁边新盖了一家酒店,玻璃装嵌,还未完工,正有人用白粉写“注意玻璃”的字样。</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吃过一壶茶后,我回到了家。妻子说王有福来电话了,反复解释他是病了,不能赴约,能否明日上午在德巴街后边的德比街再见,仍是路南第十个电杆下。第二天我赶到德比街,电杆下果然坐着一个老头,额头上包着一块纱布。我</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1935" y="234950"/>
            <a:ext cx="11577955" cy="655447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rPr>
              <a:t>说你是王得贵的爹吗,他立即弯下腰,说:我叫王有福。</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我把得贵捎的钱交给他,让给娘好好治病。他看四周没人,就解开裤带将钱装进裤衩上的兜里,说:“我请你去喝烧酒!”</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我谢绝了。他转身往街的西头走去,又回过头来给我鞠了个躬。我问他家离这儿远吗,他说不远,就在德巴街紧南的胡同里。我说从这里过去不是更近吗,老头笑了一下,说:“我不走德巴街。”</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他不去德巴街,我却要去,昨日那家茶馆不错。走过那家酒店,玻璃墙上却贴出了一张布告——</a:t>
            </a:r>
            <a:r>
              <a:rPr lang="en-US" altLang="zh-CN" sz="2800">
                <a:latin typeface="微软雅黑" panose="020B0503020204020204" charset="-122"/>
                <a:ea typeface="微软雅黑" panose="020B0503020204020204" charset="-122"/>
                <a:cs typeface="微软雅黑" panose="020B0503020204020204" charset="-122"/>
              </a:rPr>
              <a:t> </a:t>
            </a:r>
          </a:p>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a:t>
            </a:r>
            <a:r>
              <a:rPr lang="en-US" altLang="zh-CN" sz="2800">
                <a:latin typeface="方正仿宋_GBK" panose="03000509000000000000" charset="-122"/>
                <a:ea typeface="方正仿宋_GBK" panose="03000509000000000000" charset="-122"/>
                <a:cs typeface="方正仿宋_GBK" panose="03000509000000000000" charset="-122"/>
              </a:rPr>
              <a:t>昨天因装修的玻璃上未作标志,致使一过路人误撞受伤。</a:t>
            </a:r>
          </a:p>
          <a:p>
            <a:pPr fontAlgn="auto">
              <a:lnSpc>
                <a:spcPct val="150000"/>
              </a:lnSpc>
            </a:pPr>
            <a:r>
              <a:rPr lang="en-US" altLang="zh-CN" sz="2800">
                <a:latin typeface="方正仿宋_GBK" panose="03000509000000000000" charset="-122"/>
                <a:ea typeface="方正仿宋_GBK" panose="03000509000000000000" charset="-122"/>
                <a:cs typeface="方正仿宋_GBK" panose="03000509000000000000" charset="-122"/>
              </a:rPr>
              <a:t>　　     敬请受伤者速来我店接受我们的歉意并领取赔偿费。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7330" y="248285"/>
            <a:ext cx="11592560" cy="655447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我被酒店此举感动,很快想到王有福是不是撞了玻璃受的伤呢,突然萌生了一个念头:既然肯赔偿,那就是他们理屈,何不去法院上告,趁机索赔更大一笔钱呢?我为我的聪明得意,第二天便给王有福打电话,约他下午到红星饭店边吃边谈。</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红星饭店也是玻璃装修。我选择这家饭店,是要证实他是不是真的在酒店撞伤的。他见了我,肿胀的脸上泛了笑容,步履却小心翼翼,到了门口还用手摸,证实是门口了,一倾一倾地摇晃着小脑袋走进来。</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“我没请你,你倒请我了!”他说。</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“一顿饭算什么!”我给他倒了一杯酒,他赶忙说:“我不敢喝的,我有伤。”</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1935" y="234950"/>
            <a:ext cx="11577955" cy="655447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“大伯,你是在德巴街酒店撞伤的吗?”</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“你……那酒店怎么啦?”</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“这么说,你真的在那儿撞的!”</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“这……”</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老头瓷在那里,似乎要抵赖,但脸色立即赤红,压低了声音说:“是在那儿撞的。”一下子人蔫了许多,可怜得像个做错事的孩子。</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“这就好。”我说。</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“我不是故意的。”老头急起来。“我那日感冒,头晕晕的,接到你的电话出来,经过那里,明明看着没有什么,走过去,咚,便撞上了。”</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“你撞伤了,怎么就走了?”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 </a:t>
            </a:r>
            <a:r>
              <a:rPr lang="zh-CN" sz="3600" dirty="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考情解读</a:t>
            </a:r>
          </a:p>
        </p:txBody>
      </p:sp>
      <p:graphicFrame>
        <p:nvGraphicFramePr>
          <p:cNvPr id="5" name="表格 4"/>
          <p:cNvGraphicFramePr/>
          <p:nvPr>
            <p:custDataLst>
              <p:tags r:id="rId1"/>
            </p:custDataLst>
          </p:nvPr>
        </p:nvGraphicFramePr>
        <p:xfrm>
          <a:off x="209550" y="907415"/>
          <a:ext cx="11858625" cy="5818505"/>
        </p:xfrm>
        <a:graphic>
          <a:graphicData uri="http://schemas.openxmlformats.org/drawingml/2006/table">
            <a:tbl>
              <a:tblPr firstRow="1" bandRow="1">
                <a:tableStyleId>{5940675A-B579-460E-94D1-54222C63F5DA}</a:tableStyleId>
              </a:tblPr>
              <a:tblGrid>
                <a:gridCol w="1624330"/>
                <a:gridCol w="3039745"/>
                <a:gridCol w="2845435"/>
                <a:gridCol w="2845435"/>
                <a:gridCol w="1503680"/>
              </a:tblGrid>
              <a:tr h="365760">
                <a:tc rowSpan="2">
                  <a:txBody>
                    <a:bodyPr/>
                    <a:lstStyle/>
                    <a:p>
                      <a:pPr indent="0" algn="ctr">
                        <a:buNone/>
                      </a:pPr>
                      <a:r>
                        <a:rPr lang="zh-CN" altLang="en-US" sz="2400" b="1">
                          <a:solidFill>
                            <a:srgbClr val="000000"/>
                          </a:solidFill>
                          <a:latin typeface="微软雅黑" panose="020B0503020204020204" charset="-122"/>
                          <a:ea typeface="微软雅黑" panose="020B0503020204020204" charset="-122"/>
                          <a:cs typeface="NEU-BZ-S92" charset="0"/>
                          <a:sym typeface="+mn-ea"/>
                        </a:rPr>
                        <a:t>核心考点</a:t>
                      </a: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rowSpan="2">
                  <a:txBody>
                    <a:bodyPr/>
                    <a:lstStyle/>
                    <a:p>
                      <a:pPr indent="0" algn="ctr">
                        <a:buNone/>
                      </a:pPr>
                      <a:r>
                        <a:rPr lang="zh-CN" altLang="en-US" sz="2400" b="1">
                          <a:solidFill>
                            <a:srgbClr val="000000"/>
                          </a:solidFill>
                          <a:latin typeface="微软雅黑" panose="020B0503020204020204" charset="-122"/>
                          <a:ea typeface="微软雅黑" panose="020B0503020204020204" charset="-122"/>
                          <a:cs typeface="NEU-BZ-S92" charset="0"/>
                          <a:sym typeface="+mn-ea"/>
                        </a:rPr>
                        <a:t>考向</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gridSpan="2">
                  <a:txBody>
                    <a:bodyPr/>
                    <a:lstStyle/>
                    <a:p>
                      <a:pPr indent="0" algn="ctr">
                        <a:buNone/>
                      </a:pPr>
                      <a:r>
                        <a:rPr lang="zh-CN" altLang="en-US" sz="2400" b="1">
                          <a:solidFill>
                            <a:srgbClr val="000000"/>
                          </a:solidFill>
                          <a:latin typeface="微软雅黑" panose="020B0503020204020204" charset="-122"/>
                          <a:ea typeface="微软雅黑" panose="020B0503020204020204" charset="-122"/>
                          <a:cs typeface="微软雅黑" panose="020B0503020204020204" charset="-122"/>
                          <a:sym typeface="+mn-ea"/>
                        </a:rPr>
                        <a:t>考题取样</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h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gn="ctr">
                        <a:buNone/>
                      </a:pPr>
                      <a:r>
                        <a:rPr lang="zh-CN" altLang="en-US" sz="2400" b="1">
                          <a:solidFill>
                            <a:srgbClr val="000000"/>
                          </a:solidFill>
                          <a:latin typeface="微软雅黑" panose="020B0503020204020204" charset="-122"/>
                          <a:ea typeface="微软雅黑" panose="020B0503020204020204" charset="-122"/>
                          <a:cs typeface="NEU-BZ-S92" charset="0"/>
                          <a:sym typeface="+mn-ea"/>
                        </a:rPr>
                        <a:t>题型</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365760">
                <a:tc vMerge="1">
                  <a:txBody>
                    <a:bodyPr/>
                    <a:lstStyle/>
                    <a:p>
                      <a:endParaRPr lang="zh-CN"/>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统一命题</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a:buNone/>
                      </a:pP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自主命题</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194560">
                <a:tc rowSpan="2">
                  <a:txBody>
                    <a:bodyPr/>
                    <a:lstStyle/>
                    <a:p>
                      <a:pPr indent="0" fontAlgn="auto">
                        <a:lnSpc>
                          <a:spcPct val="150000"/>
                        </a:lnSpc>
                        <a:buNone/>
                      </a:pPr>
                      <a:endParaRPr lang="en-US" altLang="en-US" sz="2400">
                        <a:solidFill>
                          <a:srgbClr val="000000"/>
                        </a:solidFill>
                        <a:latin typeface="微软雅黑" panose="020B0503020204020204" charset="-122"/>
                        <a:ea typeface="微软雅黑" panose="020B0503020204020204" charset="-122"/>
                        <a:cs typeface="NEU-BZ-S92" charset="0"/>
                        <a:sym typeface="+mn-ea"/>
                      </a:endParaRPr>
                    </a:p>
                    <a:p>
                      <a:pPr indent="0" fontAlgn="auto">
                        <a:lnSpc>
                          <a:spcPct val="150000"/>
                        </a:lnSpc>
                        <a:buNone/>
                      </a:pPr>
                      <a:r>
                        <a:rPr lang="en-US" altLang="en-US" sz="2400">
                          <a:solidFill>
                            <a:srgbClr val="000000"/>
                          </a:solidFill>
                          <a:latin typeface="微软雅黑" panose="020B0503020204020204" charset="-122"/>
                          <a:ea typeface="微软雅黑" panose="020B0503020204020204" charset="-122"/>
                          <a:cs typeface="NEU-BZ-S92" charset="0"/>
                          <a:sym typeface="+mn-ea"/>
                        </a:rPr>
                        <a:t>分析鉴赏小说的情节</a:t>
                      </a:r>
                      <a:endParaRPr lang="en-US" altLang="en-US" sz="2400" b="0">
                        <a:solidFill>
                          <a:srgbClr val="000000"/>
                        </a:solidFill>
                        <a:latin typeface="微软雅黑" panose="020B0503020204020204" charset="-122"/>
                        <a:ea typeface="微软雅黑" panose="020B0503020204020204" charset="-122"/>
                        <a:cs typeface="NEU-BZ-S92" charset="0"/>
                      </a:endParaRPr>
                    </a:p>
                    <a:p>
                      <a:pPr indent="0">
                        <a:buNone/>
                      </a:pPr>
                      <a:endParaRPr lang="en-US" altLang="en-US" sz="2400" b="0">
                        <a:solidFill>
                          <a:srgbClr val="000000"/>
                        </a:solidFill>
                        <a:latin typeface="微软雅黑" panose="020B0503020204020204" charset="-122"/>
                        <a:ea typeface="微软雅黑" panose="020B0503020204020204" charset="-122"/>
                        <a:cs typeface="NEU-BZ-S92" charset="0"/>
                      </a:endParaRPr>
                    </a:p>
                    <a:p>
                      <a:pPr indent="0" fontAlgn="auto">
                        <a:lnSpc>
                          <a:spcPct val="150000"/>
                        </a:lnSpc>
                        <a:buNone/>
                      </a:pPr>
                      <a:r>
                        <a:rPr lang="en-US" altLang="zh-CN" sz="2400" b="0">
                          <a:solidFill>
                            <a:srgbClr val="000000"/>
                          </a:solidFill>
                          <a:latin typeface="微软雅黑" panose="020B0503020204020204" charset="-122"/>
                          <a:ea typeface="微软雅黑" panose="020B0503020204020204" charset="-122"/>
                        </a:rPr>
                        <a:t> </a:t>
                      </a:r>
                      <a:endParaRPr lang="en-US" sz="24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分析情节的作用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2020全国卷Ⅰ,9</a:t>
                      </a:r>
                    </a:p>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2020全国卷Ⅱ,7(A)</a:t>
                      </a:r>
                    </a:p>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2019全国卷Ⅲ,9</a:t>
                      </a:r>
                    </a:p>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2017全国卷Ⅰ,6</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2020江苏,12(B)</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问答题</a:t>
                      </a:r>
                    </a:p>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选择题</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48640">
                <a:tc vMerge="1">
                  <a:txBody>
                    <a:bodyPr/>
                    <a:lstStyle/>
                    <a:p>
                      <a:endParaRPr lang="zh-CN"/>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分析情节手法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2017全国卷Ⅰ,5</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2020浙江,12</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问答题</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97865">
                <a:tc rowSpan="2">
                  <a:txBody>
                    <a:bodyPr/>
                    <a:lstStyle/>
                    <a:p>
                      <a:pPr indent="0" fontAlgn="auto">
                        <a:lnSpc>
                          <a:spcPct val="150000"/>
                        </a:lnSpc>
                        <a:buNone/>
                      </a:pPr>
                      <a:endParaRPr lang="en-US" sz="2400" b="0">
                        <a:solidFill>
                          <a:srgbClr val="000000"/>
                        </a:solidFill>
                        <a:latin typeface="微软雅黑" panose="020B0503020204020204" charset="-122"/>
                        <a:ea typeface="微软雅黑" panose="020B0503020204020204" charset="-122"/>
                        <a:cs typeface="NEU-BZ-S92" charset="0"/>
                      </a:endParaRPr>
                    </a:p>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分析鉴赏小说的环境</a:t>
                      </a:r>
                    </a:p>
                    <a:p>
                      <a:pPr indent="0" fontAlgn="auto">
                        <a:lnSpc>
                          <a:spcPct val="150000"/>
                        </a:lnSpc>
                        <a:buNone/>
                      </a:pPr>
                      <a:r>
                        <a:rPr lang="en-US" altLang="zh-CN" sz="2400" b="0">
                          <a:solidFill>
                            <a:srgbClr val="000000"/>
                          </a:solidFill>
                          <a:latin typeface="微软雅黑" panose="020B0503020204020204" charset="-122"/>
                          <a:ea typeface="微软雅黑" panose="020B0503020204020204" charset="-122"/>
                        </a:rPr>
                        <a:t> </a:t>
                      </a:r>
                      <a:endParaRPr lang="en-US" sz="24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概括环境的特点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2018江苏,13</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问答题</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45920">
                <a:tc vMerge="1">
                  <a:txBody>
                    <a:bodyPr/>
                    <a:lstStyle/>
                    <a:p>
                      <a:endParaRPr lang="zh-CN"/>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分析环境描写的作用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2020全国卷Ⅰ,7(B)</a:t>
                      </a:r>
                    </a:p>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2019全国卷Ⅱ,9</a:t>
                      </a:r>
                    </a:p>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2019全国卷Ⅲ,8</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2019江苏,12(A)</a:t>
                      </a:r>
                    </a:p>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2018江苏,14</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选择题</a:t>
                      </a:r>
                    </a:p>
                    <a:p>
                      <a:pPr indent="0" algn="ctr" fontAlgn="auto">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问答题</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
        <p:nvSpPr>
          <p:cNvPr id="6" name="文本框 5"/>
          <p:cNvSpPr txBox="1"/>
          <p:nvPr/>
        </p:nvSpPr>
        <p:spPr>
          <a:xfrm>
            <a:off x="10719435" y="404495"/>
            <a:ext cx="821690" cy="460375"/>
          </a:xfrm>
          <a:prstGeom prst="rect">
            <a:avLst/>
          </a:prstGeom>
          <a:noFill/>
        </p:spPr>
        <p:txBody>
          <a:bodyPr wrap="square" rtlCol="0">
            <a:spAutoFit/>
          </a:bodyPr>
          <a:lstStyle/>
          <a:p>
            <a:r>
              <a:rPr lang="zh-CN" altLang="en-US" sz="2400">
                <a:latin typeface="微软雅黑" panose="020B0503020204020204" charset="-122"/>
                <a:ea typeface="微软雅黑" panose="020B0503020204020204" charset="-122"/>
              </a:rPr>
              <a:t>续表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1935" y="234950"/>
            <a:ext cx="11577955" cy="655447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“哗啦一声,我才知道是撞上玻璃了。三个姑娘出来扶我,血流了一脸,把她们倒吓坏了,要给我包扎伤口,我爬起来跑了。我赔不起那玻璃呀!”</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“他们到处找你哩。”</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“是吗?我已经几天没敢去德巴街了,他们是在街口认人吗?”</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“他们贴了布告……”</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老头哭丧下脸来,在腰里掏钱,问我一块玻璃多少钱。</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我嘿嘿笑起来。</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“不是你给他们赔,是他们要给你赔!”</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“赔我?”</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“是赔你。”我说,“但你不要接受他们的赔偿,他们能赔多少钱?上法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1935" y="234950"/>
            <a:ext cx="11577955" cy="655447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rPr>
              <a:t>院告他们,索赔的就不是几百元几千元了!”</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老头愣在那里,一条线的眼里极力努出那黑珠来盯我,说:“你大伯是有私心,害怕赔偿才溜掉的,可我也经了一辈子世事,再也不受骗了!”</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“没骗你,你去看布告嘛!”</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“你不骗我,那酒店也骗我哩,我一去那不是投案自首了吗?”</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“大伯,你听我说……”</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老头从怀里掏出一卷软沓沓的钱来,放在桌上:“你要肯认我是大伯,那我求你把这些钱交给人家。不够的话,让得贵补齐。我不是有意的,真是看着什么也没有的,谁知道就有玻璃。你能答应我,这事不要再给外人说,你答应吗?”</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1935" y="234950"/>
            <a:ext cx="11577955" cy="590804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“答应。”</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老头眼泪花花的,给我又鞠了下躬,扭身离开了饭桌。</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我怎么叫他,他也不回头。</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他走到玻璃墙边,看着玻璃上有个门,伸手摸了摸,没有玻璃,走了出去。</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我坐在那里喝完了一壶酒,一口菜也没吃,从饭馆出来往德巴街去。趁无人理会,我揭下了那张布告:布告继续贴着,只能使他活得不安生。顺街往东走,照相馆的橱窗下又是一堆碎玻璃,经理在大声骂:谁撞的,眼睛瞎了吗?!</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我走出了狭窄的德巴街。</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rPr>
              <a:t>   (有删改)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20115" y="1731010"/>
            <a:ext cx="10104120" cy="73723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“我”在小说中的主要作用是什么?请简要分析。</a:t>
            </a:r>
          </a:p>
        </p:txBody>
      </p:sp>
      <p:cxnSp>
        <p:nvCxnSpPr>
          <p:cNvPr id="2" name="直接连接符 1"/>
          <p:cNvCxnSpPr/>
          <p:nvPr/>
        </p:nvCxnSpPr>
        <p:spPr>
          <a:xfrm flipV="1">
            <a:off x="786130" y="4881245"/>
            <a:ext cx="10266045" cy="26035"/>
          </a:xfrm>
          <a:prstGeom prst="line">
            <a:avLst/>
          </a:prstGeom>
        </p:spPr>
        <p:style>
          <a:lnRef idx="2">
            <a:schemeClr val="dk1"/>
          </a:lnRef>
          <a:fillRef idx="0">
            <a:schemeClr val="dk1"/>
          </a:fillRef>
          <a:effectRef idx="1">
            <a:schemeClr val="dk1"/>
          </a:effectRef>
          <a:fontRef idx="minor">
            <a:schemeClr val="tx1"/>
          </a:fontRef>
        </p:style>
      </p:cxnSp>
      <p:cxnSp>
        <p:nvCxnSpPr>
          <p:cNvPr id="5" name="直接连接符 4"/>
          <p:cNvCxnSpPr/>
          <p:nvPr/>
        </p:nvCxnSpPr>
        <p:spPr>
          <a:xfrm>
            <a:off x="800100" y="3884295"/>
            <a:ext cx="10224135" cy="2286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1935" y="234950"/>
            <a:ext cx="11577955" cy="5262245"/>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解析 </a:t>
            </a:r>
            <a:r>
              <a:rPr lang="zh-CN" altLang="en-US" sz="2800">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本题考查分析次要人物的作用。作答本题,首先要分清小说的主要人物和次要人物,“我”是次要人物。其次要注意小说中次要人物的作用,大致有以下几种:衬托主要人物;推动情节发展;更好地表情达意。最后联系文中的具体内容,分析“我”是如何衬托主要人物、推动情节发展的。从叙述的角度看,“我”是事件的见证者、参与者或讲述者,使用了第一人称的写作手法,使故事真实可信;然后从情节的推进、人物的塑造等角度分析,因为“我”的提议使故事的情节发生转变,推动情节的发展;因为“我”提议“索赔”从侧面衬托出王有福“本分善良”的人物形象。</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83615" y="1437005"/>
            <a:ext cx="10293985" cy="2676525"/>
          </a:xfrm>
          <a:prstGeom prst="rect">
            <a:avLst/>
          </a:prstGeom>
          <a:noFill/>
        </p:spPr>
        <p:txBody>
          <a:bodyPr wrap="square" rtlCol="0">
            <a:spAutoFit/>
          </a:bodyPr>
          <a:lstStyle/>
          <a:p>
            <a:pPr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答案 </a:t>
            </a:r>
            <a:r>
              <a:rPr lang="zh-CN" sz="2800">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①讲述故事:小说故事是由“我”叙述出来的,真实可信;②推进情节:“我”是事件的参与者,由于“我”的提议,情节得以发展变化;③衬托人物:小说主人公王有福的性格,由于“我”的存在而更加鲜明。</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1935" y="234950"/>
            <a:ext cx="11577955" cy="6554470"/>
          </a:xfrm>
          <a:prstGeom prst="rect">
            <a:avLst/>
          </a:prstGeom>
          <a:noFill/>
        </p:spPr>
        <p:txBody>
          <a:bodyPr wrap="square" rtlCol="0">
            <a:spAutoFit/>
          </a:bodyPr>
          <a:lstStyle/>
          <a:p>
            <a:pPr fontAlgn="auto">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rPr>
              <a:t>方法点拨</a:t>
            </a:r>
            <a:r>
              <a:rPr sz="2800" b="1">
                <a:latin typeface="微软雅黑" panose="020B0503020204020204" charset="-122"/>
                <a:ea typeface="微软雅黑" panose="020B0503020204020204" charset="-122"/>
                <a:cs typeface="微软雅黑" panose="020B0503020204020204" charset="-122"/>
              </a:rPr>
              <a:t>　　　</a:t>
            </a:r>
          </a:p>
          <a:p>
            <a:pPr algn="ctr" fontAlgn="auto">
              <a:lnSpc>
                <a:spcPct val="150000"/>
              </a:lnSpc>
            </a:pPr>
            <a:r>
              <a:rPr sz="2800" b="1">
                <a:latin typeface="微软雅黑" panose="020B0503020204020204" charset="-122"/>
                <a:ea typeface="微软雅黑" panose="020B0503020204020204" charset="-122"/>
                <a:cs typeface="微软雅黑" panose="020B0503020204020204" charset="-122"/>
              </a:rPr>
              <a:t>　三个角度分析次要人物的作用</a:t>
            </a:r>
          </a:p>
          <a:p>
            <a:pPr fontAlgn="auto">
              <a:lnSpc>
                <a:spcPct val="150000"/>
              </a:lnSpc>
            </a:pPr>
            <a:r>
              <a:rPr sz="2800" b="1">
                <a:latin typeface="微软雅黑" panose="020B0503020204020204" charset="-122"/>
                <a:ea typeface="微软雅黑" panose="020B0503020204020204" charset="-122"/>
                <a:cs typeface="微软雅黑" panose="020B0503020204020204" charset="-122"/>
              </a:rPr>
              <a:t>1.情节发展的角度。</a:t>
            </a:r>
            <a:r>
              <a:rPr sz="2800">
                <a:latin typeface="微软雅黑" panose="020B0503020204020204" charset="-122"/>
                <a:ea typeface="微软雅黑" panose="020B0503020204020204" charset="-122"/>
                <a:cs typeface="微软雅黑" panose="020B0503020204020204" charset="-122"/>
              </a:rPr>
              <a:t>牵线搭桥,推动情节。在一些小说中,主要人物的一举一动、一颦一笑,往往都是从次要人物的眼睛里看出来的; 对主要人物的评论,往往也是从次要人物的嘴里说出来的。作者通过次要人物的见闻,把故事的相关情节自然地融合在一起,推动情节发展。次要人物一般担当特定的角色,完成一定的叙事任务。 </a:t>
            </a:r>
          </a:p>
          <a:p>
            <a:pPr fontAlgn="auto">
              <a:lnSpc>
                <a:spcPct val="150000"/>
              </a:lnSpc>
            </a:pPr>
            <a:r>
              <a:rPr sz="2800" b="1">
                <a:latin typeface="微软雅黑" panose="020B0503020204020204" charset="-122"/>
                <a:ea typeface="微软雅黑" panose="020B0503020204020204" charset="-122"/>
                <a:cs typeface="微软雅黑" panose="020B0503020204020204" charset="-122"/>
              </a:rPr>
              <a:t>2.人物塑造的角度。</a:t>
            </a:r>
            <a:r>
              <a:rPr sz="2800">
                <a:latin typeface="微软雅黑" panose="020B0503020204020204" charset="-122"/>
                <a:ea typeface="微软雅黑" panose="020B0503020204020204" charset="-122"/>
                <a:cs typeface="微软雅黑" panose="020B0503020204020204" charset="-122"/>
              </a:rPr>
              <a:t>侧面衬托,个性鲜明。侧面衬托,就是通过对其他人物、事件的描写和叙述来衬托主要人物。通过次要人物的活动来衬托主要人物的活动和形象,从而达到塑造主要人物形象的目的。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46785" y="1506220"/>
            <a:ext cx="10155555" cy="2676525"/>
          </a:xfrm>
          <a:prstGeom prst="rect">
            <a:avLst/>
          </a:prstGeom>
          <a:noFill/>
        </p:spPr>
        <p:txBody>
          <a:bodyPr wrap="square" rtlCol="0">
            <a:spAutoFit/>
          </a:bodyPr>
          <a:lstStyle/>
          <a:p>
            <a:pPr fontAlgn="auto">
              <a:lnSpc>
                <a:spcPct val="150000"/>
              </a:lnSpc>
            </a:pPr>
            <a:r>
              <a:rPr sz="2800" b="1">
                <a:latin typeface="微软雅黑" panose="020B0503020204020204" charset="-122"/>
                <a:ea typeface="微软雅黑" panose="020B0503020204020204" charset="-122"/>
                <a:cs typeface="微软雅黑" panose="020B0503020204020204" charset="-122"/>
              </a:rPr>
              <a:t>3.揭示主题的角度。</a:t>
            </a:r>
            <a:r>
              <a:rPr sz="2800">
                <a:latin typeface="微软雅黑" panose="020B0503020204020204" charset="-122"/>
                <a:ea typeface="微软雅黑" panose="020B0503020204020204" charset="-122"/>
                <a:cs typeface="微软雅黑" panose="020B0503020204020204" charset="-122"/>
              </a:rPr>
              <a:t>揭示主题,增添魅力。小说中的次要人物不仅和主要人物息息相关,也和作品的主题思想血肉相连。也就是说,次要人物的设置是为塑造主要人物服务的,更是为揭示小说主题服务的。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60070" y="491490"/>
            <a:ext cx="11214735" cy="3969385"/>
          </a:xfrm>
          <a:prstGeom prst="rect">
            <a:avLst/>
          </a:prstGeom>
          <a:noFill/>
        </p:spPr>
        <p:txBody>
          <a:bodyPr wrap="square" rtlCol="0">
            <a:spAutoFit/>
          </a:bodyPr>
          <a:lstStyle/>
          <a:p>
            <a:pPr fontAlgn="auto">
              <a:lnSpc>
                <a:spcPct val="150000"/>
              </a:lnSpc>
            </a:pPr>
            <a:r>
              <a:rPr sz="2800" b="1">
                <a:latin typeface="微软雅黑" panose="020B0503020204020204" charset="-122"/>
                <a:ea typeface="微软雅黑" panose="020B0503020204020204" charset="-122"/>
                <a:cs typeface="微软雅黑" panose="020B0503020204020204" charset="-122"/>
              </a:rPr>
              <a:t>命题角度3　分析物象寓意或作用</a:t>
            </a:r>
          </a:p>
          <a:p>
            <a:pPr fontAlgn="auto">
              <a:lnSpc>
                <a:spcPct val="150000"/>
              </a:lnSpc>
            </a:pPr>
            <a:endParaRPr sz="2800" b="1">
              <a:latin typeface="微软雅黑" panose="020B0503020204020204" charset="-122"/>
              <a:ea typeface="微软雅黑" panose="020B0503020204020204" charset="-122"/>
              <a:cs typeface="微软雅黑" panose="020B0503020204020204" charset="-122"/>
            </a:endParaRPr>
          </a:p>
          <a:p>
            <a:pPr fontAlgn="auto">
              <a:lnSpc>
                <a:spcPct val="150000"/>
              </a:lnSpc>
            </a:pPr>
            <a:endParaRPr sz="2800" b="1">
              <a:latin typeface="微软雅黑" panose="020B0503020204020204" charset="-122"/>
              <a:ea typeface="微软雅黑" panose="020B0503020204020204" charset="-122"/>
              <a:cs typeface="微软雅黑" panose="020B0503020204020204" charset="-122"/>
            </a:endParaRPr>
          </a:p>
          <a:p>
            <a:pPr fontAlgn="auto">
              <a:lnSpc>
                <a:spcPct val="150000"/>
              </a:lnSpc>
            </a:pPr>
            <a:r>
              <a:rPr sz="2800" b="1">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   物象是小说形象的重要组成部分,其种类很多,就其内容而言,有事物、景物等;就其地位而言,有主体物象(贯串全文的)和次要物象(只出现在文中某处的)。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60070" y="491490"/>
            <a:ext cx="11214735" cy="590804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rPr>
              <a:t>典例</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5</a:t>
            </a:r>
            <a:r>
              <a:rPr sz="2800">
                <a:latin typeface="微软雅黑" panose="020B0503020204020204" charset="-122"/>
                <a:ea typeface="微软雅黑" panose="020B0503020204020204" charset="-122"/>
                <a:cs typeface="微软雅黑" panose="020B0503020204020204" charset="-122"/>
              </a:rPr>
              <a:t>[2020海南,</a:t>
            </a:r>
            <a:r>
              <a:rPr lang="en-US" sz="2800">
                <a:latin typeface="微软雅黑" panose="020B0503020204020204" charset="-122"/>
                <a:ea typeface="微软雅黑" panose="020B0503020204020204" charset="-122"/>
                <a:cs typeface="微软雅黑" panose="020B0503020204020204" charset="-122"/>
              </a:rPr>
              <a:t>8</a:t>
            </a:r>
            <a:r>
              <a:rPr sz="2800">
                <a:latin typeface="微软雅黑" panose="020B0503020204020204" charset="-122"/>
                <a:ea typeface="微软雅黑" panose="020B0503020204020204" charset="-122"/>
                <a:cs typeface="微软雅黑" panose="020B0503020204020204" charset="-122"/>
              </a:rPr>
              <a:t>,</a:t>
            </a:r>
            <a:r>
              <a:rPr lang="en-US" sz="2800">
                <a:latin typeface="微软雅黑" panose="020B0503020204020204" charset="-122"/>
                <a:ea typeface="微软雅黑" panose="020B0503020204020204" charset="-122"/>
                <a:cs typeface="微软雅黑" panose="020B0503020204020204" charset="-122"/>
              </a:rPr>
              <a:t>6</a:t>
            </a:r>
            <a:r>
              <a:rPr sz="2800">
                <a:latin typeface="微软雅黑" panose="020B0503020204020204" charset="-122"/>
                <a:ea typeface="微软雅黑" panose="020B0503020204020204" charset="-122"/>
                <a:cs typeface="微软雅黑" panose="020B0503020204020204" charset="-122"/>
              </a:rPr>
              <a:t>分]阅读下面的文字,完成题</a:t>
            </a:r>
            <a:r>
              <a:rPr lang="zh-CN" sz="2800">
                <a:latin typeface="微软雅黑" panose="020B0503020204020204" charset="-122"/>
                <a:ea typeface="微软雅黑" panose="020B0503020204020204" charset="-122"/>
                <a:cs typeface="微软雅黑" panose="020B0503020204020204" charset="-122"/>
              </a:rPr>
              <a:t>目</a:t>
            </a:r>
            <a:r>
              <a:rPr sz="2800">
                <a:latin typeface="微软雅黑" panose="020B0503020204020204" charset="-122"/>
                <a:ea typeface="微软雅黑" panose="020B0503020204020204" charset="-122"/>
                <a:cs typeface="微软雅黑" panose="020B0503020204020204" charset="-122"/>
              </a:rPr>
              <a:t>。</a:t>
            </a:r>
          </a:p>
          <a:p>
            <a:pPr algn="ctr" fontAlgn="auto">
              <a:lnSpc>
                <a:spcPct val="150000"/>
              </a:lnSpc>
            </a:pPr>
            <a:r>
              <a:rPr sz="2800" b="1">
                <a:latin typeface="微软雅黑" panose="020B0503020204020204" charset="-122"/>
                <a:ea typeface="微软雅黑" panose="020B0503020204020204" charset="-122"/>
                <a:cs typeface="微软雅黑" panose="020B0503020204020204" charset="-122"/>
              </a:rPr>
              <a:t>大师(节选)</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rPr>
              <a:t>双雪涛</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母亲还在的时候,我就跟着父亲出去下棋,父亲走在前面,我在后面给背着板凳。母亲常说:儿子,你也不学好,让你妈还活不活?我说:妈,作业也写完了,去看大人玩,算个什么事儿啊。你好好活着。就背上板凳跟着父亲走。父亲从不邀我,也不撵我,愿意跟着走就走,不跟着也不等,自己拿起板凳放在自行车后座,骑上车走。只是看了两年,父亲的棋路还没看懂,大树下,修车摊,西瓜摊,公园里,看父亲下棋,大多是赢,有时也输,一般都输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 </a:t>
            </a:r>
            <a:r>
              <a:rPr lang="zh-CN" sz="3600" dirty="0">
                <a:solidFill>
                  <a:schemeClr val="bg1"/>
                </a:solidFill>
                <a:latin typeface="黑体" panose="02010600030101010101" pitchFamily="49" charset="-122"/>
                <a:ea typeface="黑体" panose="02010600030101010101" pitchFamily="49" charset="-122"/>
                <a:cs typeface="黑体" panose="02010600030101010101" pitchFamily="49" charset="-122"/>
                <a:sym typeface="+mn-ea"/>
              </a:rPr>
              <a:t>考情解读</a:t>
            </a:r>
          </a:p>
        </p:txBody>
      </p:sp>
      <p:sp>
        <p:nvSpPr>
          <p:cNvPr id="3" name="文本框 2"/>
          <p:cNvSpPr txBox="1"/>
          <p:nvPr/>
        </p:nvSpPr>
        <p:spPr>
          <a:xfrm>
            <a:off x="1450340" y="410210"/>
            <a:ext cx="10213975" cy="398780"/>
          </a:xfrm>
          <a:prstGeom prst="rect">
            <a:avLst/>
          </a:prstGeom>
          <a:noFill/>
        </p:spPr>
        <p:txBody>
          <a:bodyPr wrap="square" rtlCol="0" anchor="t">
            <a:spAutoFit/>
          </a:bodyPr>
          <a:lstStyle/>
          <a:p>
            <a:pPr algn="r"/>
            <a:r>
              <a:rPr lang="zh-CN" altLang="en-US" sz="2000">
                <a:latin typeface="微软雅黑" panose="020B0503020204020204" charset="-122"/>
                <a:ea typeface="微软雅黑" panose="020B0503020204020204" charset="-122"/>
                <a:sym typeface="+mn-ea"/>
              </a:rPr>
              <a:t>续表</a:t>
            </a:r>
          </a:p>
        </p:txBody>
      </p:sp>
      <p:graphicFrame>
        <p:nvGraphicFramePr>
          <p:cNvPr id="2" name="表格 1"/>
          <p:cNvGraphicFramePr/>
          <p:nvPr>
            <p:custDataLst>
              <p:tags r:id="rId1"/>
            </p:custDataLst>
          </p:nvPr>
        </p:nvGraphicFramePr>
        <p:xfrm>
          <a:off x="160020" y="866775"/>
          <a:ext cx="11704955" cy="5795010"/>
        </p:xfrm>
        <a:graphic>
          <a:graphicData uri="http://schemas.openxmlformats.org/drawingml/2006/table">
            <a:tbl>
              <a:tblPr firstRow="1" bandRow="1">
                <a:tableStyleId>{5940675A-B579-460E-94D1-54222C63F5DA}</a:tableStyleId>
              </a:tblPr>
              <a:tblGrid>
                <a:gridCol w="1775460"/>
                <a:gridCol w="2815590"/>
                <a:gridCol w="3107055"/>
                <a:gridCol w="28575"/>
                <a:gridCol w="2489835"/>
                <a:gridCol w="1488440"/>
              </a:tblGrid>
              <a:tr h="374015">
                <a:tc rowSpan="2">
                  <a:txBody>
                    <a:bodyPr/>
                    <a:lstStyle/>
                    <a:p>
                      <a:pPr indent="0" algn="ctr" fontAlgn="auto">
                        <a:lnSpc>
                          <a:spcPct val="100000"/>
                        </a:lnSpc>
                        <a:buNone/>
                      </a:pPr>
                      <a:r>
                        <a:rPr lang="zh-CN" altLang="en-US" sz="2400" b="1">
                          <a:solidFill>
                            <a:srgbClr val="000000"/>
                          </a:solidFill>
                          <a:latin typeface="微软雅黑" panose="020B0503020204020204" charset="-122"/>
                          <a:ea typeface="微软雅黑" panose="020B0503020204020204" charset="-122"/>
                          <a:cs typeface="NEU-BZ-S92" charset="0"/>
                          <a:sym typeface="+mn-ea"/>
                        </a:rPr>
                        <a:t>核心考点</a:t>
                      </a: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rowSpan="2">
                  <a:txBody>
                    <a:bodyPr/>
                    <a:lstStyle/>
                    <a:p>
                      <a:pPr indent="0" algn="ctr" fontAlgn="auto">
                        <a:lnSpc>
                          <a:spcPct val="100000"/>
                        </a:lnSpc>
                        <a:buNone/>
                      </a:pPr>
                      <a:r>
                        <a:rPr lang="zh-CN" altLang="en-US" sz="2400" b="1">
                          <a:solidFill>
                            <a:srgbClr val="000000"/>
                          </a:solidFill>
                          <a:latin typeface="微软雅黑" panose="020B0503020204020204" charset="-122"/>
                          <a:ea typeface="微软雅黑" panose="020B0503020204020204" charset="-122"/>
                          <a:cs typeface="NEU-BZ-S92" charset="0"/>
                          <a:sym typeface="+mn-ea"/>
                        </a:rPr>
                        <a:t>考向</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gridSpan="3">
                  <a:txBody>
                    <a:bodyPr/>
                    <a:lstStyle/>
                    <a:p>
                      <a:pPr indent="0" algn="ctr" fontAlgn="auto">
                        <a:lnSpc>
                          <a:spcPct val="100000"/>
                        </a:lnSpc>
                        <a:buNone/>
                      </a:pPr>
                      <a:r>
                        <a:rPr lang="zh-CN" altLang="en-US" sz="2400" b="1">
                          <a:solidFill>
                            <a:srgbClr val="000000"/>
                          </a:solidFill>
                          <a:latin typeface="微软雅黑" panose="020B0503020204020204" charset="-122"/>
                          <a:ea typeface="微软雅黑" panose="020B0503020204020204" charset="-122"/>
                          <a:cs typeface="微软雅黑" panose="020B0503020204020204" charset="-122"/>
                          <a:sym typeface="+mn-ea"/>
                        </a:rPr>
                        <a:t>考题取样</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h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gn="ctr" fontAlgn="auto">
                        <a:lnSpc>
                          <a:spcPct val="100000"/>
                        </a:lnSpc>
                        <a:buNone/>
                      </a:pPr>
                      <a:r>
                        <a:rPr lang="zh-CN" altLang="en-US" sz="2400" b="1">
                          <a:solidFill>
                            <a:srgbClr val="000000"/>
                          </a:solidFill>
                          <a:latin typeface="微软雅黑" panose="020B0503020204020204" charset="-122"/>
                          <a:ea typeface="微软雅黑" panose="020B0503020204020204" charset="-122"/>
                          <a:cs typeface="NEU-BZ-S92" charset="0"/>
                          <a:sym typeface="+mn-ea"/>
                        </a:rPr>
                        <a:t>题型</a:t>
                      </a:r>
                      <a:endParaRPr lang="en-US" altLang="en-US" sz="2400" b="0">
                        <a:solidFill>
                          <a:srgbClr val="000000"/>
                        </a:solidFill>
                        <a:latin typeface="微软雅黑" panose="020B0503020204020204" charset="-122"/>
                        <a:ea typeface="微软雅黑" panose="020B0503020204020204" charset="-122"/>
                        <a:cs typeface="NEU-BZ-S92" charset="0"/>
                      </a:endParaRPr>
                    </a:p>
                    <a:p>
                      <a:pPr indent="0" algn="ctr">
                        <a:buNone/>
                      </a:pPr>
                      <a:endParaRPr lang="en-US" altLang="en-US" sz="24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372745">
                <a:tc vMerge="1">
                  <a:txBody>
                    <a:bodyPr/>
                    <a:lstStyle/>
                    <a:p>
                      <a:endParaRPr lang="zh-CN"/>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gn="ctr" fontAlgn="auto">
                        <a:lnSpc>
                          <a:spcPct val="100000"/>
                        </a:lnSpc>
                        <a:buNone/>
                      </a:pPr>
                      <a:r>
                        <a:rPr lang="zh-CN" altLang="en-US" sz="2400" b="1">
                          <a:solidFill>
                            <a:srgbClr val="000000"/>
                          </a:solidFill>
                          <a:latin typeface="微软雅黑" panose="020B0503020204020204" charset="-122"/>
                          <a:ea typeface="微软雅黑" panose="020B0503020204020204" charset="-122"/>
                          <a:cs typeface="NEU-BZ-S92" charset="0"/>
                          <a:sym typeface="+mn-ea"/>
                        </a:rPr>
                        <a:t>统一命题</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h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00000"/>
                        </a:lnSpc>
                        <a:buNone/>
                      </a:pPr>
                      <a:r>
                        <a:rPr lang="zh-CN" altLang="en-US" sz="2400" b="1">
                          <a:solidFill>
                            <a:srgbClr val="000000"/>
                          </a:solidFill>
                          <a:latin typeface="微软雅黑" panose="020B0503020204020204" charset="-122"/>
                          <a:ea typeface="微软雅黑" panose="020B0503020204020204" charset="-122"/>
                          <a:cs typeface="NEU-BZ-S92" charset="0"/>
                          <a:sym typeface="+mn-ea"/>
                        </a:rPr>
                        <a:t>自主命题</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vMerge="1">
                  <a:txBody>
                    <a:bodyPr/>
                    <a:lstStyle/>
                    <a:p>
                      <a:endParaRPr lang="zh-CN"/>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97280">
                <a:tc>
                  <a:txBody>
                    <a:bodyPr/>
                    <a:lstStyle/>
                    <a:p>
                      <a:pPr indent="0" fontAlgn="auto">
                        <a:lnSpc>
                          <a:spcPct val="100000"/>
                        </a:lnSpc>
                        <a:buNone/>
                      </a:pPr>
                      <a:r>
                        <a:rPr lang="en-US" sz="2400" b="0">
                          <a:solidFill>
                            <a:srgbClr val="000000"/>
                          </a:solidFill>
                          <a:latin typeface="微软雅黑" panose="020B0503020204020204" charset="-122"/>
                          <a:ea typeface="微软雅黑" panose="020B0503020204020204" charset="-122"/>
                          <a:cs typeface="NEU-BZ-S92" charset="0"/>
                        </a:rPr>
                        <a:t>分析鉴赏小说的语言</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00000"/>
                        </a:lnSpc>
                        <a:buNone/>
                      </a:pPr>
                      <a:r>
                        <a:rPr lang="en-US" sz="2400" b="0">
                          <a:solidFill>
                            <a:srgbClr val="000000"/>
                          </a:solidFill>
                          <a:latin typeface="微软雅黑" panose="020B0503020204020204" charset="-122"/>
                          <a:ea typeface="微软雅黑" panose="020B0503020204020204" charset="-122"/>
                          <a:cs typeface="NEU-BZ-S92" charset="0"/>
                        </a:rPr>
                        <a:t>理解重要语句的含意</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0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2018全国卷Ⅰ,4(C)</a:t>
                      </a:r>
                    </a:p>
                    <a:p>
                      <a:pPr indent="0" algn="ctr" fontAlgn="auto">
                        <a:lnSpc>
                          <a:spcPct val="10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2016全国卷Ⅰ,11(4)</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gn="ctr" fontAlgn="auto">
                        <a:lnSpc>
                          <a:spcPct val="10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00000"/>
                        </a:lnSpc>
                        <a:buNone/>
                      </a:pPr>
                      <a:r>
                        <a:rPr lang="en-US" sz="2400" b="0">
                          <a:solidFill>
                            <a:srgbClr val="000000"/>
                          </a:solidFill>
                          <a:latin typeface="微软雅黑" panose="020B0503020204020204" charset="-122"/>
                          <a:ea typeface="微软雅黑" panose="020B0503020204020204" charset="-122"/>
                          <a:cs typeface="NEU-BZ-S92" charset="0"/>
                        </a:rPr>
                        <a:t>问答题</a:t>
                      </a:r>
                    </a:p>
                    <a:p>
                      <a:pPr indent="0" algn="ctr" fontAlgn="auto">
                        <a:lnSpc>
                          <a:spcPct val="100000"/>
                        </a:lnSpc>
                        <a:buNone/>
                      </a:pPr>
                      <a:r>
                        <a:rPr lang="en-US" sz="2400" b="0">
                          <a:solidFill>
                            <a:srgbClr val="000000"/>
                          </a:solidFill>
                          <a:latin typeface="微软雅黑" panose="020B0503020204020204" charset="-122"/>
                          <a:ea typeface="微软雅黑" panose="020B0503020204020204" charset="-122"/>
                          <a:cs typeface="NEU-BZ-S92" charset="0"/>
                        </a:rPr>
                        <a:t>选择题</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97280">
                <a:tc>
                  <a:txBody>
                    <a:bodyPr/>
                    <a:lstStyle/>
                    <a:p>
                      <a:pPr indent="0" fontAlgn="auto">
                        <a:lnSpc>
                          <a:spcPct val="100000"/>
                        </a:lnSpc>
                        <a:buNone/>
                      </a:pPr>
                      <a:r>
                        <a:rPr lang="en-US" sz="2400" b="0">
                          <a:solidFill>
                            <a:srgbClr val="000000"/>
                          </a:solidFill>
                          <a:latin typeface="微软雅黑" panose="020B0503020204020204" charset="-122"/>
                          <a:ea typeface="微软雅黑" panose="020B0503020204020204" charset="-122"/>
                          <a:cs typeface="NEU-BZ-S92" charset="0"/>
                        </a:rPr>
                        <a:t> </a:t>
                      </a:r>
                      <a:r>
                        <a:rPr lang="en-US" sz="2400">
                          <a:solidFill>
                            <a:srgbClr val="000000"/>
                          </a:solidFill>
                          <a:latin typeface="微软雅黑" panose="020B0503020204020204" charset="-122"/>
                          <a:ea typeface="微软雅黑" panose="020B0503020204020204" charset="-122"/>
                          <a:cs typeface="NEU-BZ-S92" charset="0"/>
                          <a:sym typeface="+mn-ea"/>
                        </a:rPr>
                        <a:t>分析鉴赏小说的语言</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00000"/>
                        </a:lnSpc>
                        <a:buNone/>
                      </a:pPr>
                      <a:r>
                        <a:rPr lang="en-US" sz="2400" b="0">
                          <a:solidFill>
                            <a:srgbClr val="000000"/>
                          </a:solidFill>
                          <a:latin typeface="微软雅黑" panose="020B0503020204020204" charset="-122"/>
                          <a:ea typeface="微软雅黑" panose="020B0503020204020204" charset="-122"/>
                          <a:cs typeface="NEU-BZ-S92" charset="0"/>
                        </a:rPr>
                        <a:t>品味语言表达艺术</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0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2018全国卷Ⅱ,6</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gn="ctr" fontAlgn="auto">
                        <a:lnSpc>
                          <a:spcPct val="10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2020浙江,10</a:t>
                      </a:r>
                    </a:p>
                    <a:p>
                      <a:pPr indent="0" algn="ctr" fontAlgn="auto">
                        <a:lnSpc>
                          <a:spcPct val="10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2016山东,20(2)</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00000"/>
                        </a:lnSpc>
                        <a:buNone/>
                      </a:pPr>
                      <a:r>
                        <a:rPr lang="en-US" sz="2400" b="0">
                          <a:solidFill>
                            <a:srgbClr val="000000"/>
                          </a:solidFill>
                          <a:latin typeface="微软雅黑" panose="020B0503020204020204" charset="-122"/>
                          <a:ea typeface="微软雅黑" panose="020B0503020204020204" charset="-122"/>
                          <a:cs typeface="NEU-BZ-S92" charset="0"/>
                        </a:rPr>
                        <a:t>问答题</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97280">
                <a:tc rowSpan="3">
                  <a:txBody>
                    <a:bodyPr/>
                    <a:lstStyle/>
                    <a:p>
                      <a:pPr indent="0" fontAlgn="auto">
                        <a:lnSpc>
                          <a:spcPct val="100000"/>
                        </a:lnSpc>
                        <a:buNone/>
                      </a:pPr>
                      <a:r>
                        <a:rPr lang="en-US" sz="2400" b="0">
                          <a:solidFill>
                            <a:srgbClr val="000000"/>
                          </a:solidFill>
                          <a:latin typeface="微软雅黑" panose="020B0503020204020204" charset="-122"/>
                          <a:ea typeface="微软雅黑" panose="020B0503020204020204" charset="-122"/>
                          <a:cs typeface="NEU-BZ-S92" charset="0"/>
                        </a:rPr>
                        <a:t>探究小说中的其他问题</a:t>
                      </a:r>
                      <a:endParaRPr lang="en-US" altLang="zh-CN" sz="2400" b="0">
                        <a:solidFill>
                          <a:srgbClr val="000000"/>
                        </a:solidFill>
                        <a:latin typeface="微软雅黑" panose="020B0503020204020204" charset="-122"/>
                        <a:ea typeface="微软雅黑" panose="020B0503020204020204" charset="-122"/>
                      </a:endParaRPr>
                    </a:p>
                    <a:p>
                      <a:pPr indent="0" fontAlgn="auto">
                        <a:lnSpc>
                          <a:spcPct val="100000"/>
                        </a:lnSpc>
                        <a:buNone/>
                      </a:pPr>
                      <a:r>
                        <a:rPr lang="en-US" altLang="zh-CN" sz="2400" b="0">
                          <a:solidFill>
                            <a:srgbClr val="000000"/>
                          </a:solidFill>
                          <a:latin typeface="微软雅黑" panose="020B0503020204020204" charset="-122"/>
                          <a:ea typeface="微软雅黑" panose="020B0503020204020204" charset="-122"/>
                        </a:rPr>
                        <a:t> </a:t>
                      </a:r>
                      <a:endParaRPr lang="en-US" sz="24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fontAlgn="auto">
                        <a:lnSpc>
                          <a:spcPct val="100000"/>
                        </a:lnSpc>
                        <a:buNone/>
                      </a:pPr>
                      <a:r>
                        <a:rPr lang="en-US" sz="2400" b="0">
                          <a:solidFill>
                            <a:srgbClr val="000000"/>
                          </a:solidFill>
                          <a:latin typeface="微软雅黑" panose="020B0503020204020204" charset="-122"/>
                          <a:ea typeface="微软雅黑" panose="020B0503020204020204" charset="-122"/>
                          <a:cs typeface="NEU-BZ-S92" charset="0"/>
                        </a:rPr>
                        <a:t>探究小说的主题意蕴</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0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2020全国卷Ⅰ,7(D)</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gn="ctr" fontAlgn="auto">
                        <a:lnSpc>
                          <a:spcPct val="10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2020浙江,13</a:t>
                      </a:r>
                    </a:p>
                    <a:p>
                      <a:pPr indent="0" algn="ctr" fontAlgn="auto">
                        <a:lnSpc>
                          <a:spcPct val="10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2019江苏,14</a:t>
                      </a:r>
                    </a:p>
                    <a:p>
                      <a:pPr indent="0" algn="ctr" fontAlgn="auto">
                        <a:lnSpc>
                          <a:spcPct val="10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2018江苏,16</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00000"/>
                        </a:lnSpc>
                        <a:buNone/>
                      </a:pPr>
                      <a:r>
                        <a:rPr lang="en-US" sz="2400" b="0">
                          <a:solidFill>
                            <a:srgbClr val="000000"/>
                          </a:solidFill>
                          <a:latin typeface="微软雅黑" panose="020B0503020204020204" charset="-122"/>
                          <a:ea typeface="微软雅黑" panose="020B0503020204020204" charset="-122"/>
                          <a:cs typeface="NEU-BZ-S92" charset="0"/>
                        </a:rPr>
                        <a:t>选择题</a:t>
                      </a:r>
                    </a:p>
                    <a:p>
                      <a:pPr indent="0" algn="ctr" fontAlgn="auto">
                        <a:lnSpc>
                          <a:spcPct val="100000"/>
                        </a:lnSpc>
                        <a:buNone/>
                      </a:pPr>
                      <a:r>
                        <a:rPr lang="en-US" sz="2400" b="0">
                          <a:solidFill>
                            <a:srgbClr val="000000"/>
                          </a:solidFill>
                          <a:latin typeface="微软雅黑" panose="020B0503020204020204" charset="-122"/>
                          <a:ea typeface="微软雅黑" panose="020B0503020204020204" charset="-122"/>
                          <a:cs typeface="NEU-BZ-S92" charset="0"/>
                        </a:rPr>
                        <a:t>问答题</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25145">
                <a:tc vMerge="1">
                  <a:txBody>
                    <a:bodyPr/>
                    <a:lstStyle/>
                    <a:p>
                      <a:endParaRPr lang="zh-CN"/>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00000"/>
                        </a:lnSpc>
                        <a:buNone/>
                      </a:pPr>
                      <a:r>
                        <a:rPr lang="en-US" sz="2400" b="0">
                          <a:solidFill>
                            <a:srgbClr val="000000"/>
                          </a:solidFill>
                          <a:latin typeface="微软雅黑" panose="020B0503020204020204" charset="-122"/>
                          <a:ea typeface="微软雅黑" panose="020B0503020204020204" charset="-122"/>
                          <a:cs typeface="NEU-BZ-S92" charset="0"/>
                        </a:rPr>
                        <a:t>探究小说的文体特征</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0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2018全国卷Ⅰ,6</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gn="ctr" fontAlgn="auto">
                        <a:lnSpc>
                          <a:spcPct val="10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00000"/>
                        </a:lnSpc>
                        <a:buNone/>
                      </a:pPr>
                      <a:r>
                        <a:rPr lang="en-US" sz="2400" b="0">
                          <a:solidFill>
                            <a:srgbClr val="000000"/>
                          </a:solidFill>
                          <a:latin typeface="微软雅黑" panose="020B0503020204020204" charset="-122"/>
                          <a:ea typeface="微软雅黑" panose="020B0503020204020204" charset="-122"/>
                          <a:cs typeface="NEU-BZ-S92" charset="0"/>
                        </a:rPr>
                        <a:t>问答题</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31265">
                <a:tc vMerge="1">
                  <a:txBody>
                    <a:bodyPr/>
                    <a:lstStyle/>
                    <a:p>
                      <a:endParaRPr lang="zh-CN"/>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00000"/>
                        </a:lnSpc>
                        <a:buNone/>
                      </a:pPr>
                      <a:r>
                        <a:rPr lang="en-US" sz="2400" b="0">
                          <a:solidFill>
                            <a:srgbClr val="000000"/>
                          </a:solidFill>
                          <a:latin typeface="微软雅黑" panose="020B0503020204020204" charset="-122"/>
                          <a:ea typeface="微软雅黑" panose="020B0503020204020204" charset="-122"/>
                          <a:cs typeface="NEU-BZ-S92" charset="0"/>
                        </a:rPr>
                        <a:t>探究小说的标题</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0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2018全国卷Ⅰ,4(A)</a:t>
                      </a:r>
                    </a:p>
                    <a:p>
                      <a:pPr indent="0" algn="ctr" fontAlgn="auto">
                        <a:lnSpc>
                          <a:spcPct val="10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2018全国卷Ⅱ,4(D)</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gn="ctr" fontAlgn="auto">
                        <a:lnSpc>
                          <a:spcPct val="10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2019浙江,13</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00000"/>
                        </a:lnSpc>
                        <a:buNone/>
                      </a:pPr>
                      <a:r>
                        <a:rPr lang="en-US" sz="2400" b="0">
                          <a:solidFill>
                            <a:srgbClr val="000000"/>
                          </a:solidFill>
                          <a:latin typeface="微软雅黑" panose="020B0503020204020204" charset="-122"/>
                          <a:ea typeface="微软雅黑" panose="020B0503020204020204" charset="-122"/>
                          <a:cs typeface="NEU-BZ-S92" charset="0"/>
                        </a:rPr>
                        <a:t>问答题</a:t>
                      </a:r>
                    </a:p>
                    <a:p>
                      <a:pPr indent="0" algn="ctr" fontAlgn="auto">
                        <a:lnSpc>
                          <a:spcPct val="100000"/>
                        </a:lnSpc>
                        <a:buNone/>
                      </a:pPr>
                      <a:r>
                        <a:rPr lang="en-US" sz="2400" b="0">
                          <a:solidFill>
                            <a:srgbClr val="000000"/>
                          </a:solidFill>
                          <a:latin typeface="微软雅黑" panose="020B0503020204020204" charset="-122"/>
                          <a:ea typeface="微软雅黑" panose="020B0503020204020204" charset="-122"/>
                          <a:cs typeface="NEU-BZ-S92" charset="0"/>
                        </a:rPr>
                        <a:t>选择题</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60070" y="491490"/>
            <a:ext cx="11214735"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最后一盘。终于有一天,我好像明白了一些,回家的路上,下起了雪,我把板凳抱在怀里,肩膀靠着父亲的后背。我说:爸,最后一盘你那个“仕”支得有毛病。到了家,父亲拿出象棋,说:咱俩来三盘,不能缓棋,否则不下。那次我输了个痛快,每一盘棋都没有超过十五分钟,我心中所想好像全被父亲洞悉,而父亲看起来的闲手全都藏着后续的手段,每个棋子底下好像都藏着一个刺客。父亲说:现在来看,附近的马路棋都赢不了你,但你还是个臭棋,奇臭无比。今天教你仕的用法。</a:t>
            </a:r>
            <a:endParaRPr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现在我回想起来,那个夜晚特别长。</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从那以后出去,背上了两个板凳。我十一岁的时候,有人从新民来找</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60070" y="491490"/>
            <a:ext cx="11214735"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父亲下棋。那人坐了两个小时的长途车,到父亲常去的大树底下找他。“黑毛大哥,在新民听过你棋好,来找你学学。”那人戴着个眼镜,看上去不到三十岁,穿着白色的衬衫,汗把衬衫的领子浸黄了,用一块手帕不停地擦着汗。</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眼镜不是第一个。从各个地方来找父亲下棋的人很多,高矮胖瘦,头发白的黑的,西装革履,背着蟑螂药上面写着“蟑螂不死,我死”的,什么样子的都有。有的找到棋摊,有的径直找到家里。找到家里的,父亲推开一条门缝,说:辛苦辛苦,咱外面说。然后换身衣服出去。一般都是下三盘棋,都是两胜一负,最后一盘输了。有的人下完之后说:知道了,还差三十年。</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60070" y="491490"/>
            <a:ext cx="11214735"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然后握了握父亲的手走了。有的说:如果那一盘那一步走对了,输的是你,我们再来。父亲摆摆手说:说好了三盘,不能再下了。不行,对方说,我们来挂点东西。挂,就是赌。所谓棋手,无论是入流的还是不入流的,都有人愿意挂,小到烟酒,大到房子、金子和存款,一句话就订了约的有,找个证人签字画押的也有。父亲说:朋友,远道而来别的话不多说了,我从不在棋上挂东西,你这么说,以后我们也不能再下了,刚才那三盘棋算你赢,你就去说,赢了黑毛。说完父亲就站起来走。还有的人,下完棋,不走,要拜父亲当师傅,有的第二天还拎着鱼来,父亲不收,说自己的棋,下可以,教不了人,瞧得起我就当个朋友,师徒的事儿就说远了。</a:t>
            </a:r>
            <a:endParaRPr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60070" y="491490"/>
            <a:ext cx="11214735" cy="590804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那天眼镜等到父亲,拿手帕擦着汗,说要下棋,旁边的人渐渐围过。父亲坐在板凳上,树上的叶子哗啦哗啦地响,他指着自己的脑袋说:老了,酒又伤脑子,不下了。那年父亲四十岁,身上穿着我的校服,胡须长了满脸,比以前更瘦,同时期下岗的人,有的人已经做生意发达了,他却变成一个每天喝两顿散白酒,在地上捡烟蒂抽的人,话也比过去少多了,只是终日在棋摊泡着,确实如他所说,半年来只是坐在板凳上看,不怎么出声,更不下场下棋。</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眼镜松开一个纽扣说:我扔下学生,坐了两小时汽车,又走了不少路,打听了不少人,可是你不下了。父亲说:是,脑袋坏了,下也没什么用。眼镜用手帕擦着汗,看着围着的人,笑了笑,说:如果新民有人能和我下,我不会</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60070" y="491490"/>
            <a:ext cx="11214735"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来的。父亲想了想,指着我说:朋友,如果你觉得白来了的话,可以和他下。眼镜看了看我,说:你儿子?父亲说:是。眼镜在眼镜后面眨了眨眼,说:你什么意思?父亲说:他的棋是我教的,你可以看看路子,没别的意思,现在回去也行,我不下了。脑子坏了。眼镜又看了看我,用手摸了摸我的脑袋说:你几岁了?我说:十一。他说:你的棋是你爸教的?我说:教过一次,教过仕的用法。大伙儿笑了。眼镜也笑了,说:行嘞,我让你一匹马吧。我说:别了,平下吧,才算有输赢。大伙儿又笑了。眼镜蹲下,我把板凳拉过去,把棋子摆上。到了残局,我一车领双兵,他马炮单兵缺仕象,被我三车闹仕赢了。眼镜站起来,从兜里掏出一支钢笔放在我手上,说:收着吧,自己买点钢笔水,</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60070" y="491490"/>
            <a:ext cx="11214735" cy="461581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可以记点东西。父亲说:钢笔你拿回去,他有笔。我们下棋是下棋。眼镜看了看父亲,把钢笔重新放进兜里,走了。</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回家的路上,我在后座上想着那支钢笔,问:爸,你真不下了?父亲说:不下了,说过的话当然是真的。又说,你这棋啊,走得太软,应该速胜,不过这样也没什么不好。在学校不要下棋,能分得开吗?我说:能,是个玩嘛。父亲没说话,继续骑车了。</a:t>
            </a:r>
          </a:p>
          <a:p>
            <a:pPr algn="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(有删改)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60070" y="491490"/>
            <a:ext cx="11214735" cy="138366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本文多次提到“板凳”,这是富有意味的细节。请分析这里“板凳”的用意。</a:t>
            </a:r>
          </a:p>
        </p:txBody>
      </p:sp>
      <p:cxnSp>
        <p:nvCxnSpPr>
          <p:cNvPr id="3" name="直接连接符 2"/>
          <p:cNvCxnSpPr/>
          <p:nvPr/>
        </p:nvCxnSpPr>
        <p:spPr>
          <a:xfrm>
            <a:off x="709930" y="3136265"/>
            <a:ext cx="10758170" cy="0"/>
          </a:xfrm>
          <a:prstGeom prst="line">
            <a:avLst/>
          </a:prstGeom>
        </p:spPr>
        <p:style>
          <a:lnRef idx="2">
            <a:schemeClr val="dk1"/>
          </a:lnRef>
          <a:fillRef idx="0">
            <a:schemeClr val="dk1"/>
          </a:fillRef>
          <a:effectRef idx="1">
            <a:schemeClr val="dk1"/>
          </a:effectRef>
          <a:fontRef idx="minor">
            <a:schemeClr val="tx1"/>
          </a:fontRef>
        </p:style>
      </p:cxnSp>
      <p:cxnSp>
        <p:nvCxnSpPr>
          <p:cNvPr id="4" name="直接连接符 3"/>
          <p:cNvCxnSpPr/>
          <p:nvPr/>
        </p:nvCxnSpPr>
        <p:spPr>
          <a:xfrm>
            <a:off x="717550" y="3859530"/>
            <a:ext cx="10758170" cy="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60070" y="491490"/>
            <a:ext cx="11214735" cy="4615815"/>
          </a:xfrm>
          <a:prstGeom prst="rect">
            <a:avLst/>
          </a:prstGeom>
          <a:noFill/>
        </p:spPr>
        <p:txBody>
          <a:bodyPr wrap="square" rtlCol="0">
            <a:spAutoFit/>
          </a:bodyPr>
          <a:lstStyle/>
          <a:p>
            <a:pPr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解析</a:t>
            </a:r>
            <a:r>
              <a:rPr sz="2800">
                <a:latin typeface="微软雅黑" panose="020B0503020204020204" charset="-122"/>
                <a:ea typeface="微软雅黑" panose="020B0503020204020204" charset="-122"/>
                <a:cs typeface="微软雅黑" panose="020B0503020204020204" charset="-122"/>
                <a:sym typeface="+mn-ea"/>
              </a:rPr>
              <a:t>本题考查考生分析小说物象的作用的能力。本文多次提到的“板凳”是家庭日常生活用品,与父亲“下岗”的形象、身份和“终日在棋摊泡着”的街头下棋场景相符,富有日常生活气息,体现了细节的真实;文章开头有“父亲走在前面,我在后面给背着板凳”的细节描写,作为儿子的“我”就像徒弟一样,反映了“我”向父亲学习的心理;文章第三段中“背上了两个板凳”的细节,意味着在雪天夜晚经过父亲教导之后的“我”得到了父亲认可。</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60070" y="491490"/>
            <a:ext cx="11214735" cy="3322955"/>
          </a:xfrm>
          <a:prstGeom prst="rect">
            <a:avLst/>
          </a:prstGeom>
          <a:noFill/>
        </p:spPr>
        <p:txBody>
          <a:bodyPr wrap="square" rtlCol="0">
            <a:spAutoFit/>
          </a:bodyPr>
          <a:lstStyle/>
          <a:p>
            <a:pPr fontAlgn="auto">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sz="2800">
                <a:latin typeface="微软雅黑" panose="020B0503020204020204" charset="-122"/>
                <a:ea typeface="微软雅黑" panose="020B0503020204020204" charset="-122"/>
                <a:cs typeface="微软雅黑" panose="020B0503020204020204" charset="-122"/>
                <a:sym typeface="+mn-ea"/>
              </a:rPr>
              <a:t>①细节真实:板凳作为家常用品,与父亲形象、身份及街头下棋场景相符,写出了日常生活气息。②以板凳反映心理:“我”给父亲背着板凳跟他去下棋,既是儿子又像徒弟,包含着“我”对父亲的跟从心理。③含有一定寓意:雪夜学棋之后背着两个板凳出去,意味着“我”得到了父亲认可。</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5775" y="497205"/>
            <a:ext cx="11400155" cy="737235"/>
          </a:xfrm>
          <a:prstGeom prst="rect">
            <a:avLst/>
          </a:prstGeom>
          <a:noFill/>
        </p:spPr>
        <p:txBody>
          <a:bodyPr wrap="square" rtlCol="0">
            <a:spAutoFit/>
          </a:bodyPr>
          <a:lstStyle/>
          <a:p>
            <a:pPr algn="l"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方法点拨</a:t>
            </a:r>
            <a:r>
              <a:rPr lang="zh-CN" altLang="en-US" sz="2800">
                <a:latin typeface="微软雅黑" panose="020B0503020204020204" charset="-122"/>
                <a:ea typeface="微软雅黑" panose="020B0503020204020204" charset="-122"/>
                <a:cs typeface="微软雅黑" panose="020B0503020204020204" charset="-122"/>
              </a:rPr>
              <a:t>              </a:t>
            </a:r>
            <a:r>
              <a:rPr lang="en-US" sz="2800">
                <a:latin typeface="微软雅黑" panose="020B0503020204020204" charset="-122"/>
                <a:ea typeface="微软雅黑" panose="020B0503020204020204" charset="-122"/>
                <a:cs typeface="微软雅黑" panose="020B0503020204020204" charset="-122"/>
              </a:rPr>
              <a:t>     </a:t>
            </a:r>
            <a:r>
              <a:rPr sz="2800" b="1">
                <a:latin typeface="微软雅黑" panose="020B0503020204020204" charset="-122"/>
                <a:ea typeface="微软雅黑" panose="020B0503020204020204" charset="-122"/>
                <a:cs typeface="微软雅黑" panose="020B0503020204020204" charset="-122"/>
              </a:rPr>
              <a:t>分析物象寓意或作用的角度</a:t>
            </a:r>
          </a:p>
        </p:txBody>
      </p:sp>
      <p:graphicFrame>
        <p:nvGraphicFramePr>
          <p:cNvPr id="3" name="表格 2"/>
          <p:cNvGraphicFramePr/>
          <p:nvPr>
            <p:custDataLst>
              <p:tags r:id="rId1"/>
            </p:custDataLst>
          </p:nvPr>
        </p:nvGraphicFramePr>
        <p:xfrm>
          <a:off x="485775" y="1544955"/>
          <a:ext cx="11400155" cy="4973955"/>
        </p:xfrm>
        <a:graphic>
          <a:graphicData uri="http://schemas.openxmlformats.org/drawingml/2006/table">
            <a:tbl>
              <a:tblPr firstRow="1" bandRow="1">
                <a:tableStyleId>{5940675A-B579-460E-94D1-54222C63F5DA}</a:tableStyleId>
              </a:tblPr>
              <a:tblGrid>
                <a:gridCol w="2045970"/>
                <a:gridCol w="9354185"/>
              </a:tblGrid>
              <a:tr h="1280160">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自身角度</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物象作为小说形象世界的一个组成部分,有它自身的独到特点、作用和审美价值。</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80160">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情节角度</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预示情节走势,推动情节发展;显示线索,做铺垫;(开头)引起下文,(结尾)总结全文,前后呼应。</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09625">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人物角度</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交代人物背景,烘托人物情感,衬托人物性格,暗示人物命运。</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95020">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环境角度</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烘托氛围,创设美感,营造意境,衬托环境,暗示社会环境。</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08990">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主题角度</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暗示主题,深化主题,揭示主题,触发情思,寄托情感,象征意义。</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dd38b94c-e71c-48c4-a4f7-72ab04ac539b}"/>
  <p:tag name="TABLE_ENDDRAG_ORIGIN_RECT" val="925*452"/>
  <p:tag name="TABLE_ENDDRAG_RECT" val="26*72*925*452"/>
</p:tagLst>
</file>

<file path=ppt/tags/tag10.xml><?xml version="1.0" encoding="utf-8"?>
<p:tagLst xmlns:a="http://schemas.openxmlformats.org/drawingml/2006/main" xmlns:r="http://schemas.openxmlformats.org/officeDocument/2006/relationships" xmlns:p="http://schemas.openxmlformats.org/presentationml/2006/main">
  <p:tag name="KSO_WM_UNIT_TABLE_BEAUTIFY" val="smartTable{f0e9d99c-1384-4f19-b091-fcb256f9bb31}"/>
  <p:tag name="TABLE_ENDDRAG_ORIGIN_RECT" val="849*304"/>
  <p:tag name="TABLE_ENDDRAG_RECT" val="59*206*849*304"/>
</p:tagLst>
</file>

<file path=ppt/tags/tag11.xml><?xml version="1.0" encoding="utf-8"?>
<p:tagLst xmlns:a="http://schemas.openxmlformats.org/drawingml/2006/main" xmlns:r="http://schemas.openxmlformats.org/officeDocument/2006/relationships" xmlns:p="http://schemas.openxmlformats.org/presentationml/2006/main">
  <p:tag name="KSO_WM_UNIT_TABLE_BEAUTIFY" val="smartTable{397f7917-857c-49e5-a768-aaa85cf7b4c0}"/>
  <p:tag name="TABLE_ENDDRAG_ORIGIN_RECT" val="913*451"/>
  <p:tag name="TABLE_ENDDRAG_RECT" val="26*74*913*452"/>
</p:tagLst>
</file>

<file path=ppt/tags/tag12.xml><?xml version="1.0" encoding="utf-8"?>
<p:tagLst xmlns:a="http://schemas.openxmlformats.org/drawingml/2006/main" xmlns:r="http://schemas.openxmlformats.org/officeDocument/2006/relationships" xmlns:p="http://schemas.openxmlformats.org/presentationml/2006/main">
  <p:tag name="KSO_WM_UNIT_TABLE_BEAUTIFY" val="smartTable{f8bba3b6-c24c-4ae1-80e2-5144caf7037c}"/>
  <p:tag name="TABLE_ENDDRAG_ORIGIN_RECT" val="908*370"/>
  <p:tag name="TABLE_ENDDRAG_RECT" val="34*144*908*370"/>
</p:tagLst>
</file>

<file path=ppt/tags/tag13.xml><?xml version="1.0" encoding="utf-8"?>
<p:tagLst xmlns:a="http://schemas.openxmlformats.org/drawingml/2006/main" xmlns:r="http://schemas.openxmlformats.org/officeDocument/2006/relationships" xmlns:p="http://schemas.openxmlformats.org/presentationml/2006/main">
  <p:tag name="KSO_WM_UNIT_TABLE_BEAUTIFY" val="smartTable{f8bba3b6-c24c-4ae1-80e2-5144caf7037c}"/>
  <p:tag name="TABLE_ENDDRAG_ORIGIN_RECT" val="914*364"/>
  <p:tag name="TABLE_ENDDRAG_RECT" val="27*119*914*364"/>
</p:tagLst>
</file>

<file path=ppt/tags/tag14.xml><?xml version="1.0" encoding="utf-8"?>
<p:tagLst xmlns:a="http://schemas.openxmlformats.org/drawingml/2006/main" xmlns:r="http://schemas.openxmlformats.org/officeDocument/2006/relationships" xmlns:p="http://schemas.openxmlformats.org/presentationml/2006/main">
  <p:tag name="KSO_WM_UNIT_TABLE_BEAUTIFY" val="smartTable{f8bba3b6-c24c-4ae1-80e2-5144caf7037c}"/>
  <p:tag name="TABLE_ENDDRAG_ORIGIN_RECT" val="878*420"/>
  <p:tag name="TABLE_ENDDRAG_RECT" val="39*100*878*420"/>
</p:tagLst>
</file>

<file path=ppt/tags/tag15.xml><?xml version="1.0" encoding="utf-8"?>
<p:tagLst xmlns:a="http://schemas.openxmlformats.org/drawingml/2006/main" xmlns:r="http://schemas.openxmlformats.org/officeDocument/2006/relationships" xmlns:p="http://schemas.openxmlformats.org/presentationml/2006/main">
  <p:tag name="KSO_WM_UNIT_TABLE_BEAUTIFY" val="smartTable{a8ee0356-8442-4cfe-b0c8-d84dcbcc5495}"/>
  <p:tag name="TABLE_ENDDRAG_ORIGIN_RECT" val="882*315"/>
  <p:tag name="TABLE_ENDDRAG_RECT" val="26*68*882*315"/>
</p:tagLst>
</file>

<file path=ppt/tags/tag16.xml><?xml version="1.0" encoding="utf-8"?>
<p:tagLst xmlns:a="http://schemas.openxmlformats.org/drawingml/2006/main" xmlns:r="http://schemas.openxmlformats.org/officeDocument/2006/relationships" xmlns:p="http://schemas.openxmlformats.org/presentationml/2006/main">
  <p:tag name="KSO_WM_UNIT_TABLE_BEAUTIFY" val="smartTable{a8ee0356-8442-4cfe-b0c8-d84dcbcc5495}"/>
  <p:tag name="TABLE_ENDDRAG_ORIGIN_RECT" val="882*382"/>
  <p:tag name="TABLE_ENDDRAG_RECT" val="35*142*882*382"/>
</p:tagLst>
</file>

<file path=ppt/tags/tag17.xml><?xml version="1.0" encoding="utf-8"?>
<p:tagLst xmlns:a="http://schemas.openxmlformats.org/drawingml/2006/main" xmlns:r="http://schemas.openxmlformats.org/officeDocument/2006/relationships" xmlns:p="http://schemas.openxmlformats.org/presentationml/2006/main">
  <p:tag name="KSO_WM_UNIT_TABLE_BEAUTIFY" val="smartTable{a8ee0356-8442-4cfe-b0c8-d84dcbcc5495}"/>
  <p:tag name="TABLE_ENDDRAG_ORIGIN_RECT" val="875*439"/>
  <p:tag name="TABLE_ENDDRAG_RECT" val="50*72*875*439"/>
</p:tagLst>
</file>

<file path=ppt/tags/tag18.xml><?xml version="1.0" encoding="utf-8"?>
<p:tagLst xmlns:a="http://schemas.openxmlformats.org/drawingml/2006/main" xmlns:r="http://schemas.openxmlformats.org/officeDocument/2006/relationships" xmlns:p="http://schemas.openxmlformats.org/presentationml/2006/main">
  <p:tag name="KSO_WM_UNIT_TABLE_BEAUTIFY" val="smartTable{a8ee0356-8442-4cfe-b0c8-d84dcbcc5495}"/>
  <p:tag name="TABLE_ENDDRAG_ORIGIN_RECT" val="823*403"/>
  <p:tag name="TABLE_ENDDRAG_RECT" val="65*101*823*403"/>
</p:tagLst>
</file>

<file path=ppt/tags/tag19.xml><?xml version="1.0" encoding="utf-8"?>
<p:tagLst xmlns:a="http://schemas.openxmlformats.org/drawingml/2006/main" xmlns:r="http://schemas.openxmlformats.org/officeDocument/2006/relationships" xmlns:p="http://schemas.openxmlformats.org/presentationml/2006/main">
  <p:tag name="KSO_WM_UNIT_TABLE_BEAUTIFY" val="smartTable{a8ee0356-8442-4cfe-b0c8-d84dcbcc5495}"/>
  <p:tag name="TABLE_ENDDRAG_ORIGIN_RECT" val="777*299"/>
  <p:tag name="TABLE_ENDDRAG_RECT" val="86*169*777*299"/>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a6790986-9052-4c46-b74b-4ba90fc58929}"/>
  <p:tag name="TABLE_ENDDRAG_ORIGIN_RECT" val="933*438"/>
  <p:tag name="TABLE_ENDDRAG_RECT" val="16*71*933*438"/>
</p:tagLst>
</file>

<file path=ppt/tags/tag20.xml><?xml version="1.0" encoding="utf-8"?>
<p:tagLst xmlns:a="http://schemas.openxmlformats.org/drawingml/2006/main" xmlns:r="http://schemas.openxmlformats.org/officeDocument/2006/relationships" xmlns:p="http://schemas.openxmlformats.org/presentationml/2006/main">
  <p:tag name="KSO_WM_UNIT_TABLE_BEAUTIFY" val="smartTable{fe31c407-f276-4df3-b45e-d227cd6fb60f}"/>
  <p:tag name="TABLE_ENDDRAG_ORIGIN_RECT" val="803*223"/>
  <p:tag name="TABLE_ENDDRAG_RECT" val="60*164*803*223"/>
</p:tagLst>
</file>

<file path=ppt/tags/tag21.xml><?xml version="1.0" encoding="utf-8"?>
<p:tagLst xmlns:a="http://schemas.openxmlformats.org/drawingml/2006/main" xmlns:r="http://schemas.openxmlformats.org/officeDocument/2006/relationships" xmlns:p="http://schemas.openxmlformats.org/presentationml/2006/main">
  <p:tag name="KSO_WM_UNIT_TABLE_BEAUTIFY" val="smartTable{fe31c407-f276-4df3-b45e-d227cd6fb60f}"/>
  <p:tag name="TABLE_ENDDRAG_ORIGIN_RECT" val="883*354"/>
  <p:tag name="TABLE_ENDDRAG_RECT" val="30*70*883*354"/>
</p:tagLst>
</file>

<file path=ppt/tags/tag22.xml><?xml version="1.0" encoding="utf-8"?>
<p:tagLst xmlns:a="http://schemas.openxmlformats.org/drawingml/2006/main" xmlns:r="http://schemas.openxmlformats.org/officeDocument/2006/relationships" xmlns:p="http://schemas.openxmlformats.org/presentationml/2006/main">
  <p:tag name="KSO_WM_UNIT_TABLE_BEAUTIFY" val="smartTable{bd9e8dcb-9c4b-4cee-ba3b-81184856ee5c}"/>
  <p:tag name="TABLE_ENDDRAG_ORIGIN_RECT" val="842*254"/>
  <p:tag name="TABLE_ENDDRAG_RECT" val="64*258*842*254"/>
</p:tagLst>
</file>

<file path=ppt/tags/tag23.xml><?xml version="1.0" encoding="utf-8"?>
<p:tagLst xmlns:a="http://schemas.openxmlformats.org/drawingml/2006/main" xmlns:r="http://schemas.openxmlformats.org/officeDocument/2006/relationships" xmlns:p="http://schemas.openxmlformats.org/presentationml/2006/main">
  <p:tag name="KSO_WM_UNIT_TABLE_BEAUTIFY" val="smartTable{bd9e8dcb-9c4b-4cee-ba3b-81184856ee5c}"/>
  <p:tag name="TABLE_ENDDRAG_ORIGIN_RECT" val="915*390"/>
  <p:tag name="TABLE_ENDDRAG_RECT" val="20*135*915*390"/>
</p:tagLst>
</file>

<file path=ppt/tags/tag24.xml><?xml version="1.0" encoding="utf-8"?>
<p:tagLst xmlns:a="http://schemas.openxmlformats.org/drawingml/2006/main" xmlns:r="http://schemas.openxmlformats.org/officeDocument/2006/relationships" xmlns:p="http://schemas.openxmlformats.org/presentationml/2006/main">
  <p:tag name="KSO_WM_UNIT_TABLE_BEAUTIFY" val="smartTable{deb703c1-dcb3-4c6c-97e7-0996a71e759f}"/>
  <p:tag name="TABLE_ENDDRAG_ORIGIN_RECT" val="937*313"/>
  <p:tag name="TABLE_ENDDRAG_RECT" val="11*100*937*313"/>
</p:tagLst>
</file>

<file path=ppt/tags/tag25.xml><?xml version="1.0" encoding="utf-8"?>
<p:tagLst xmlns:a="http://schemas.openxmlformats.org/drawingml/2006/main" xmlns:r="http://schemas.openxmlformats.org/officeDocument/2006/relationships" xmlns:p="http://schemas.openxmlformats.org/presentationml/2006/main">
  <p:tag name="KSO_WM_UNIT_TABLE_BEAUTIFY" val="smartTable{deb703c1-dcb3-4c6c-97e7-0996a71e759f}"/>
  <p:tag name="TABLE_ENDDRAG_ORIGIN_RECT" val="841*609"/>
  <p:tag name="TABLE_ENDDRAG_RECT" val="85*104*841*609"/>
</p:tagLst>
</file>

<file path=ppt/tags/tag26.xml><?xml version="1.0" encoding="utf-8"?>
<p:tagLst xmlns:a="http://schemas.openxmlformats.org/drawingml/2006/main" xmlns:r="http://schemas.openxmlformats.org/officeDocument/2006/relationships" xmlns:p="http://schemas.openxmlformats.org/presentationml/2006/main">
  <p:tag name="KSO_WM_UNIT_TABLE_BEAUTIFY" val="smartTable{deb703c1-dcb3-4c6c-97e7-0996a71e759f}"/>
  <p:tag name="TABLE_ENDDRAG_ORIGIN_RECT" val="920*466"/>
  <p:tag name="TABLE_ENDDRAG_RECT" val="29*63*920*466"/>
</p:tagLst>
</file>

<file path=ppt/tags/tag27.xml><?xml version="1.0" encoding="utf-8"?>
<p:tagLst xmlns:a="http://schemas.openxmlformats.org/drawingml/2006/main" xmlns:r="http://schemas.openxmlformats.org/officeDocument/2006/relationships" xmlns:p="http://schemas.openxmlformats.org/presentationml/2006/main">
  <p:tag name="KSO_WM_UNIT_TABLE_BEAUTIFY" val="smartTable{60c1c07a-513f-4937-8bc5-6e3b5aec8453}"/>
  <p:tag name="TABLE_ENDDRAG_ORIGIN_RECT" val="759*320"/>
  <p:tag name="TABLE_ENDDRAG_RECT" val="114*193*759*320"/>
</p:tagLst>
</file>

<file path=ppt/tags/tag28.xml><?xml version="1.0" encoding="utf-8"?>
<p:tagLst xmlns:a="http://schemas.openxmlformats.org/drawingml/2006/main" xmlns:r="http://schemas.openxmlformats.org/officeDocument/2006/relationships" xmlns:p="http://schemas.openxmlformats.org/presentationml/2006/main">
  <p:tag name="KSO_WM_UNIT_TABLE_BEAUTIFY" val="smartTable{60c1c07a-513f-4937-8bc5-6e3b5aec8453}"/>
  <p:tag name="TABLE_ENDDRAG_ORIGIN_RECT" val="928*455"/>
  <p:tag name="TABLE_ENDDRAG_RECT" val="18*72*928*455"/>
</p:tagLst>
</file>

<file path=ppt/tags/tag29.xml><?xml version="1.0" encoding="utf-8"?>
<p:tagLst xmlns:a="http://schemas.openxmlformats.org/drawingml/2006/main" xmlns:r="http://schemas.openxmlformats.org/officeDocument/2006/relationships" xmlns:p="http://schemas.openxmlformats.org/presentationml/2006/main">
  <p:tag name="KSO_WM_UNIT_TABLE_BEAUTIFY" val="smartTable{60c1c07a-513f-4937-8bc5-6e3b5aec8453}"/>
  <p:tag name="TABLE_ENDDRAG_ORIGIN_RECT" val="923*406"/>
  <p:tag name="TABLE_ENDDRAG_RECT" val="20*116*923*406"/>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67753cac-50f7-4bdf-9bf8-addbfc205351}"/>
  <p:tag name="TABLE_ENDDRAG_ORIGIN_RECT" val="921*450"/>
  <p:tag name="TABLE_ENDDRAG_RECT" val="12*68*921*450"/>
</p:tagLst>
</file>

<file path=ppt/tags/tag30.xml><?xml version="1.0" encoding="utf-8"?>
<p:tagLst xmlns:a="http://schemas.openxmlformats.org/drawingml/2006/main" xmlns:r="http://schemas.openxmlformats.org/officeDocument/2006/relationships" xmlns:p="http://schemas.openxmlformats.org/presentationml/2006/main">
  <p:tag name="KSO_WM_UNIT_TABLE_BEAUTIFY" val="smartTable{60c1c07a-513f-4937-8bc5-6e3b5aec8453}"/>
  <p:tag name="TABLE_ENDDRAG_ORIGIN_RECT" val="930*446"/>
  <p:tag name="TABLE_ENDDRAG_RECT" val="10*70*930*446"/>
</p:tagLst>
</file>

<file path=ppt/tags/tag31.xml><?xml version="1.0" encoding="utf-8"?>
<p:tagLst xmlns:a="http://schemas.openxmlformats.org/drawingml/2006/main" xmlns:r="http://schemas.openxmlformats.org/officeDocument/2006/relationships" xmlns:p="http://schemas.openxmlformats.org/presentationml/2006/main">
  <p:tag name="KSO_WM_UNIT_TABLE_BEAUTIFY" val="smartTable{1a93e684-7884-4629-9f30-4e22ffc17c88}"/>
  <p:tag name="TABLE_ENDDRAG_ORIGIN_RECT" val="840*339"/>
  <p:tag name="TABLE_ENDDRAG_RECT" val="67*177*840*339"/>
</p:tagLst>
</file>

<file path=ppt/tags/tag32.xml><?xml version="1.0" encoding="utf-8"?>
<p:tagLst xmlns:a="http://schemas.openxmlformats.org/drawingml/2006/main" xmlns:r="http://schemas.openxmlformats.org/officeDocument/2006/relationships" xmlns:p="http://schemas.openxmlformats.org/presentationml/2006/main">
  <p:tag name="KSO_WM_UNIT_TABLE_BEAUTIFY" val="smartTable{1a93e684-7884-4629-9f30-4e22ffc17c88}"/>
  <p:tag name="TABLE_ENDDRAG_ORIGIN_RECT" val="897*373"/>
  <p:tag name="TABLE_ENDDRAG_RECT" val="42*119*897*373"/>
</p:tagLst>
</file>

<file path=ppt/tags/tag33.xml><?xml version="1.0" encoding="utf-8"?>
<p:tagLst xmlns:a="http://schemas.openxmlformats.org/drawingml/2006/main" xmlns:r="http://schemas.openxmlformats.org/officeDocument/2006/relationships" xmlns:p="http://schemas.openxmlformats.org/presentationml/2006/main">
  <p:tag name="KSO_WM_UNIT_TABLE_BEAUTIFY" val="smartTable{1a93e684-7884-4629-9f30-4e22ffc17c88}"/>
  <p:tag name="TABLE_ENDDRAG_ORIGIN_RECT" val="840*284"/>
  <p:tag name="TABLE_ENDDRAG_RECT" val="67*140*840*284"/>
</p:tagLst>
</file>

<file path=ppt/tags/tag34.xml><?xml version="1.0" encoding="utf-8"?>
<p:tagLst xmlns:a="http://schemas.openxmlformats.org/drawingml/2006/main" xmlns:r="http://schemas.openxmlformats.org/officeDocument/2006/relationships" xmlns:p="http://schemas.openxmlformats.org/presentationml/2006/main">
  <p:tag name="KSO_WM_UNIT_TABLE_BEAUTIFY" val="smartTable{e9fca242-2bec-4ba3-ac2c-76f9284b953c}"/>
  <p:tag name="TABLE_ENDDRAG_ORIGIN_RECT" val="902*365"/>
  <p:tag name="TABLE_ENDDRAG_RECT" val="29*141*902*365"/>
</p:tagLst>
</file>

<file path=ppt/tags/tag35.xml><?xml version="1.0" encoding="utf-8"?>
<p:tagLst xmlns:a="http://schemas.openxmlformats.org/drawingml/2006/main" xmlns:r="http://schemas.openxmlformats.org/officeDocument/2006/relationships" xmlns:p="http://schemas.openxmlformats.org/presentationml/2006/main">
  <p:tag name="KSO_WM_UNIT_TABLE_BEAUTIFY" val="smartTable{e9fca242-2bec-4ba3-ac2c-76f9284b953c}"/>
  <p:tag name="TABLE_ENDDRAG_ORIGIN_RECT" val="902*284"/>
  <p:tag name="TABLE_ENDDRAG_RECT" val="29*104*902*284"/>
</p:tagLst>
</file>

<file path=ppt/tags/tag36.xml><?xml version="1.0" encoding="utf-8"?>
<p:tagLst xmlns:a="http://schemas.openxmlformats.org/drawingml/2006/main" xmlns:r="http://schemas.openxmlformats.org/officeDocument/2006/relationships" xmlns:p="http://schemas.openxmlformats.org/presentationml/2006/main">
  <p:tag name="KSO_WM_UNIT_TABLE_BEAUTIFY" val="smartTable{e9fca242-2bec-4ba3-ac2c-76f9284b953c}"/>
  <p:tag name="TABLE_ENDDRAG_ORIGIN_RECT" val="902*291"/>
  <p:tag name="TABLE_ENDDRAG_RECT" val="29*151*902*291"/>
</p:tagLst>
</file>

<file path=ppt/tags/tag37.xml><?xml version="1.0" encoding="utf-8"?>
<p:tagLst xmlns:a="http://schemas.openxmlformats.org/drawingml/2006/main" xmlns:r="http://schemas.openxmlformats.org/officeDocument/2006/relationships" xmlns:p="http://schemas.openxmlformats.org/presentationml/2006/main">
  <p:tag name="KSO_WM_UNIT_TABLE_BEAUTIFY" val="smartTable{60a9a6b5-4bf5-4184-af9b-403e5dde9f3e}"/>
  <p:tag name="TABLE_ENDDRAG_ORIGIN_RECT" val="871*357"/>
  <p:tag name="TABLE_ENDDRAG_RECT" val="41*106*871*357"/>
</p:tagLst>
</file>

<file path=ppt/tags/tag38.xml><?xml version="1.0" encoding="utf-8"?>
<p:tagLst xmlns:a="http://schemas.openxmlformats.org/drawingml/2006/main" xmlns:r="http://schemas.openxmlformats.org/officeDocument/2006/relationships" xmlns:p="http://schemas.openxmlformats.org/presentationml/2006/main">
  <p:tag name="KSO_WM_UNIT_TABLE_BEAUTIFY" val="smartTable{588ed363-0565-47f5-aaf3-108ceb8df44c}"/>
  <p:tag name="TABLE_ENDDRAG_ORIGIN_RECT" val="886*419"/>
  <p:tag name="TABLE_ENDDRAG_RECT" val="40*105*886*419"/>
</p:tagLst>
</file>

<file path=ppt/tags/tag39.xml><?xml version="1.0" encoding="utf-8"?>
<p:tagLst xmlns:a="http://schemas.openxmlformats.org/drawingml/2006/main" xmlns:r="http://schemas.openxmlformats.org/officeDocument/2006/relationships" xmlns:p="http://schemas.openxmlformats.org/presentationml/2006/main">
  <p:tag name="KSO_WM_UNIT_TABLE_BEAUTIFY" val="smartTable{dd38b94c-e71c-48c4-a4f7-72ab04ac539b}"/>
  <p:tag name="TABLE_ENDDRAG_ORIGIN_RECT" val="900*457"/>
  <p:tag name="TABLE_ENDDRAG_RECT" val="22*69*900*457"/>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67753cac-50f7-4bdf-9bf8-addbfc205351}"/>
  <p:tag name="TABLE_ENDDRAG_ORIGIN_RECT" val="859*729"/>
  <p:tag name="TABLE_ENDDRAG_RECT" val="16*68*859*729"/>
</p:tagLst>
</file>

<file path=ppt/tags/tag40.xml><?xml version="1.0" encoding="utf-8"?>
<p:tagLst xmlns:a="http://schemas.openxmlformats.org/drawingml/2006/main" xmlns:r="http://schemas.openxmlformats.org/officeDocument/2006/relationships" xmlns:p="http://schemas.openxmlformats.org/presentationml/2006/main">
  <p:tag name="KSO_WM_UNIT_TABLE_BEAUTIFY" val="smartTable{166b6f25-7d17-4484-bed4-7f9da0c4fcf3}"/>
  <p:tag name="TABLE_ENDDRAG_ORIGIN_RECT" val="928*445"/>
  <p:tag name="TABLE_ENDDRAG_RECT" val="13*75*928*445"/>
</p:tagLst>
</file>

<file path=ppt/tags/tag41.xml><?xml version="1.0" encoding="utf-8"?>
<p:tagLst xmlns:a="http://schemas.openxmlformats.org/drawingml/2006/main" xmlns:r="http://schemas.openxmlformats.org/officeDocument/2006/relationships" xmlns:p="http://schemas.openxmlformats.org/presentationml/2006/main">
  <p:tag name="KSO_WM_UNIT_TABLE_BEAUTIFY" val="smartTable{67753cac-50f7-4bdf-9bf8-addbfc205351}"/>
  <p:tag name="TABLE_ENDDRAG_ORIGIN_RECT" val="937*431"/>
  <p:tag name="TABLE_ENDDRAG_RECT" val="13*75*937*431"/>
</p:tagLst>
</file>

<file path=ppt/tags/tag42.xml><?xml version="1.0" encoding="utf-8"?>
<p:tagLst xmlns:a="http://schemas.openxmlformats.org/drawingml/2006/main" xmlns:r="http://schemas.openxmlformats.org/officeDocument/2006/relationships" xmlns:p="http://schemas.openxmlformats.org/presentationml/2006/main">
  <p:tag name="KSO_WM_UNIT_TABLE_BEAUTIFY" val="smartTable{67753cac-50f7-4bdf-9bf8-addbfc205351}"/>
  <p:tag name="TABLE_ENDDRAG_ORIGIN_RECT" val="937*431"/>
  <p:tag name="TABLE_ENDDRAG_RECT" val="13*75*937*431"/>
</p:tagLst>
</file>

<file path=ppt/tags/tag43.xml><?xml version="1.0" encoding="utf-8"?>
<p:tagLst xmlns:a="http://schemas.openxmlformats.org/drawingml/2006/main" xmlns:r="http://schemas.openxmlformats.org/officeDocument/2006/relationships" xmlns:p="http://schemas.openxmlformats.org/presentationml/2006/main">
  <p:tag name="KSO_WM_UNIT_TABLE_BEAUTIFY" val="smartTable{92b76176-7225-465a-a26e-c94f6314c006}"/>
  <p:tag name="TABLE_ENDDRAG_ORIGIN_RECT" val="714*361"/>
  <p:tag name="TABLE_ENDDRAG_RECT" val="102*114*714*361"/>
</p:tagLst>
</file>

<file path=ppt/tags/tag44.xml><?xml version="1.0" encoding="utf-8"?>
<p:tagLst xmlns:a="http://schemas.openxmlformats.org/drawingml/2006/main" xmlns:r="http://schemas.openxmlformats.org/officeDocument/2006/relationships" xmlns:p="http://schemas.openxmlformats.org/presentationml/2006/main">
  <p:tag name="KSO_WM_UNIT_TABLE_BEAUTIFY" val="smartTable{92b76176-7225-465a-a26e-c94f6314c006}"/>
  <p:tag name="TABLE_ENDDRAG_ORIGIN_RECT" val="732*239"/>
  <p:tag name="TABLE_ENDDRAG_RECT" val="95*146*732*239"/>
</p:tagLst>
</file>

<file path=ppt/tags/tag45.xml><?xml version="1.0" encoding="utf-8"?>
<p:tagLst xmlns:a="http://schemas.openxmlformats.org/drawingml/2006/main" xmlns:r="http://schemas.openxmlformats.org/officeDocument/2006/relationships" xmlns:p="http://schemas.openxmlformats.org/presentationml/2006/main">
  <p:tag name="KSO_WM_UNIT_TABLE_BEAUTIFY" val="smartTable{bb90c329-1cd8-4de2-ba2d-55e2fd4cfede}"/>
  <p:tag name="TABLE_ENDDRAG_ORIGIN_RECT" val="926*282"/>
  <p:tag name="TABLE_ENDDRAG_RECT" val="17*242*926*282"/>
</p:tagLst>
</file>

<file path=ppt/tags/tag46.xml><?xml version="1.0" encoding="utf-8"?>
<p:tagLst xmlns:a="http://schemas.openxmlformats.org/drawingml/2006/main" xmlns:r="http://schemas.openxmlformats.org/officeDocument/2006/relationships" xmlns:p="http://schemas.openxmlformats.org/presentationml/2006/main">
  <p:tag name="KSO_WM_UNIT_TABLE_BEAUTIFY" val="smartTable{1317f510-bea6-4196-8eed-ffc373bfcf91}"/>
  <p:tag name="TABLE_ENDDRAG_ORIGIN_RECT" val="944*428"/>
  <p:tag name="TABLE_ENDDRAG_RECT" val="8*71*944*428"/>
</p:tagLst>
</file>

<file path=ppt/tags/tag47.xml><?xml version="1.0" encoding="utf-8"?>
<p:tagLst xmlns:a="http://schemas.openxmlformats.org/drawingml/2006/main" xmlns:r="http://schemas.openxmlformats.org/officeDocument/2006/relationships" xmlns:p="http://schemas.openxmlformats.org/presentationml/2006/main">
  <p:tag name="KSO_WM_UNIT_TABLE_BEAUTIFY" val="smartTable{1317f510-bea6-4196-8eed-ffc373bfcf91}"/>
  <p:tag name="TABLE_ENDDRAG_ORIGIN_RECT" val="914*394"/>
  <p:tag name="TABLE_ENDDRAG_RECT" val="33*119*914*394"/>
</p:tagLst>
</file>

<file path=ppt/tags/tag48.xml><?xml version="1.0" encoding="utf-8"?>
<p:tagLst xmlns:a="http://schemas.openxmlformats.org/drawingml/2006/main" xmlns:r="http://schemas.openxmlformats.org/officeDocument/2006/relationships" xmlns:p="http://schemas.openxmlformats.org/presentationml/2006/main">
  <p:tag name="KSO_WM_UNIT_TABLE_BEAUTIFY" val="smartTable{b5324d9c-f4b2-48cc-b895-e923ad75150e}"/>
  <p:tag name="TABLE_ENDDRAG_ORIGIN_RECT" val="796*261"/>
  <p:tag name="TABLE_ENDDRAG_RECT" val="75*254*796*261"/>
</p:tagLst>
</file>

<file path=ppt/tags/tag49.xml><?xml version="1.0" encoding="utf-8"?>
<p:tagLst xmlns:a="http://schemas.openxmlformats.org/drawingml/2006/main" xmlns:r="http://schemas.openxmlformats.org/officeDocument/2006/relationships" xmlns:p="http://schemas.openxmlformats.org/presentationml/2006/main">
  <p:tag name="KSO_WM_UNIT_TABLE_BEAUTIFY" val="smartTable{b5324d9c-f4b2-48cc-b895-e923ad75150e}"/>
  <p:tag name="TABLE_ENDDRAG_ORIGIN_RECT" val="737*258"/>
  <p:tag name="TABLE_ENDDRAG_RECT" val="117*200*737*258"/>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67753cac-50f7-4bdf-9bf8-addbfc205351}"/>
  <p:tag name="TABLE_ENDDRAG_ORIGIN_RECT" val="859*729"/>
  <p:tag name="TABLE_ENDDRAG_RECT" val="16*68*859*729"/>
</p:tagLst>
</file>

<file path=ppt/tags/tag50.xml><?xml version="1.0" encoding="utf-8"?>
<p:tagLst xmlns:a="http://schemas.openxmlformats.org/drawingml/2006/main" xmlns:r="http://schemas.openxmlformats.org/officeDocument/2006/relationships" xmlns:p="http://schemas.openxmlformats.org/presentationml/2006/main">
  <p:tag name="KSO_WM_UNIT_TABLE_BEAUTIFY" val="smartTable{b5324d9c-f4b2-48cc-b895-e923ad75150e}"/>
  <p:tag name="TABLE_ENDDRAG_ORIGIN_RECT" val="927*336"/>
  <p:tag name="TABLE_ENDDRAG_RECT" val="15*188*927*336"/>
</p:tagLst>
</file>

<file path=ppt/tags/tag51.xml><?xml version="1.0" encoding="utf-8"?>
<p:tagLst xmlns:a="http://schemas.openxmlformats.org/drawingml/2006/main" xmlns:r="http://schemas.openxmlformats.org/officeDocument/2006/relationships" xmlns:p="http://schemas.openxmlformats.org/presentationml/2006/main">
  <p:tag name="KSO_WM_UNIT_TABLE_BEAUTIFY" val="smartTable{b5324d9c-f4b2-48cc-b895-e923ad75150e}"/>
  <p:tag name="TABLE_ENDDRAG_ORIGIN_RECT" val="922*447"/>
  <p:tag name="TABLE_ENDDRAG_RECT" val="19*84*922*447"/>
</p:tagLst>
</file>

<file path=ppt/tags/tag52.xml><?xml version="1.0" encoding="utf-8"?>
<p:tagLst xmlns:a="http://schemas.openxmlformats.org/drawingml/2006/main" xmlns:r="http://schemas.openxmlformats.org/officeDocument/2006/relationships" xmlns:p="http://schemas.openxmlformats.org/presentationml/2006/main">
  <p:tag name="KSO_WM_UNIT_TABLE_BEAUTIFY" val="smartTable{491da201-c245-405b-b779-d5565c58ebbd}"/>
  <p:tag name="TABLE_ENDDRAG_ORIGIN_RECT" val="876*407"/>
  <p:tag name="TABLE_ENDDRAG_RECT" val="36*100*876*407"/>
</p:tagLst>
</file>

<file path=ppt/tags/tag53.xml><?xml version="1.0" encoding="utf-8"?>
<p:tagLst xmlns:a="http://schemas.openxmlformats.org/drawingml/2006/main" xmlns:r="http://schemas.openxmlformats.org/officeDocument/2006/relationships" xmlns:p="http://schemas.openxmlformats.org/presentationml/2006/main">
  <p:tag name="KSO_WM_UNIT_TABLE_BEAUTIFY" val="smartTable{5f55da16-bd38-405a-b403-a61b91b61e5c}"/>
  <p:tag name="TABLE_ENDDRAG_ORIGIN_RECT" val="834*264"/>
  <p:tag name="TABLE_ENDDRAG_RECT" val="60*258*834*264"/>
</p:tagLst>
</file>

<file path=ppt/tags/tag54.xml><?xml version="1.0" encoding="utf-8"?>
<p:tagLst xmlns:a="http://schemas.openxmlformats.org/drawingml/2006/main" xmlns:r="http://schemas.openxmlformats.org/officeDocument/2006/relationships" xmlns:p="http://schemas.openxmlformats.org/presentationml/2006/main">
  <p:tag name="KSO_WM_UNIT_TABLE_BEAUTIFY" val="smartTable{5f55da16-bd38-405a-b403-a61b91b61e5c}"/>
  <p:tag name="TABLE_ENDDRAG_ORIGIN_RECT" val="933*533"/>
  <p:tag name="TABLE_ENDDRAG_RECT" val="13*57*933*533"/>
</p:tagLst>
</file>

<file path=ppt/tags/tag55.xml><?xml version="1.0" encoding="utf-8"?>
<p:tagLst xmlns:a="http://schemas.openxmlformats.org/drawingml/2006/main" xmlns:r="http://schemas.openxmlformats.org/officeDocument/2006/relationships" xmlns:p="http://schemas.openxmlformats.org/presentationml/2006/main">
  <p:tag name="KSO_WM_UNIT_TABLE_BEAUTIFY" val="smartTable{61a2985c-6d64-475e-bfa3-05f5c0e0674e}"/>
  <p:tag name="TABLE_ENDDRAG_ORIGIN_RECT" val="888*360"/>
  <p:tag name="TABLE_ENDDRAG_RECT" val="32*128*888*360"/>
</p:tagLst>
</file>

<file path=ppt/tags/tag56.xml><?xml version="1.0" encoding="utf-8"?>
<p:tagLst xmlns:a="http://schemas.openxmlformats.org/drawingml/2006/main" xmlns:r="http://schemas.openxmlformats.org/officeDocument/2006/relationships" xmlns:p="http://schemas.openxmlformats.org/presentationml/2006/main">
  <p:tag name="KSO_WM_UNIT_TABLE_BEAUTIFY" val="smartTable{61a2985c-6d64-475e-bfa3-05f5c0e0674e}"/>
  <p:tag name="TABLE_ENDDRAG_ORIGIN_RECT" val="930*492"/>
  <p:tag name="TABLE_ENDDRAG_RECT" val="19*64*931*492"/>
</p:tagLst>
</file>

<file path=ppt/tags/tag57.xml><?xml version="1.0" encoding="utf-8"?>
<p:tagLst xmlns:a="http://schemas.openxmlformats.org/drawingml/2006/main" xmlns:r="http://schemas.openxmlformats.org/officeDocument/2006/relationships" xmlns:p="http://schemas.openxmlformats.org/presentationml/2006/main">
  <p:tag name="KSO_WM_UNIT_TABLE_BEAUTIFY" val="smartTable{61a2985c-6d64-475e-bfa3-05f5c0e0674e}"/>
  <p:tag name="TABLE_ENDDRAG_ORIGIN_RECT" val="899*315"/>
  <p:tag name="TABLE_ENDDRAG_RECT" val="33*148*899*315"/>
</p:tagLst>
</file>

<file path=ppt/tags/tag58.xml><?xml version="1.0" encoding="utf-8"?>
<p:tagLst xmlns:a="http://schemas.openxmlformats.org/drawingml/2006/main" xmlns:r="http://schemas.openxmlformats.org/officeDocument/2006/relationships" xmlns:p="http://schemas.openxmlformats.org/presentationml/2006/main">
  <p:tag name="KSO_WM_UNIT_TABLE_BEAUTIFY" val="smartTable{c7cdeb80-9e99-4ce4-9193-ead1bc43c1ce}"/>
  <p:tag name="TABLE_ENDDRAG_ORIGIN_RECT" val="836*447"/>
  <p:tag name="TABLE_ENDDRAG_RECT" val="48*82*836*447"/>
</p:tagLst>
</file>

<file path=ppt/tags/tag59.xml><?xml version="1.0" encoding="utf-8"?>
<p:tagLst xmlns:a="http://schemas.openxmlformats.org/drawingml/2006/main" xmlns:r="http://schemas.openxmlformats.org/officeDocument/2006/relationships" xmlns:p="http://schemas.openxmlformats.org/presentationml/2006/main">
  <p:tag name="KSO_WM_UNIT_TABLE_BEAUTIFY" val="smartTable{99ce05f3-1833-4cb1-ae0f-a32364e0751e}"/>
  <p:tag name="TABLE_ENDDRAG_ORIGIN_RECT" val="792*416"/>
  <p:tag name="TABLE_ENDDRAG_RECT" val="83*98*792*416"/>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67753cac-50f7-4bdf-9bf8-addbfc205351}"/>
  <p:tag name="TABLE_ENDDRAG_ORIGIN_RECT" val="859*729"/>
  <p:tag name="TABLE_ENDDRAG_RECT" val="16*68*859*729"/>
</p:tagLst>
</file>

<file path=ppt/tags/tag60.xml><?xml version="1.0" encoding="utf-8"?>
<p:tagLst xmlns:a="http://schemas.openxmlformats.org/drawingml/2006/main" xmlns:r="http://schemas.openxmlformats.org/officeDocument/2006/relationships" xmlns:p="http://schemas.openxmlformats.org/presentationml/2006/main">
  <p:tag name="KSO_WM_UNIT_TABLE_BEAUTIFY" val="smartTable{ea176194-eb15-4a97-b9b1-3bcd20d9d7de}"/>
  <p:tag name="TABLE_ENDDRAG_ORIGIN_RECT" val="930*453"/>
  <p:tag name="TABLE_ENDDRAG_RECT" val="16*67*930*453"/>
</p:tagLst>
</file>

<file path=ppt/tags/tag61.xml><?xml version="1.0" encoding="utf-8"?>
<p:tagLst xmlns:a="http://schemas.openxmlformats.org/drawingml/2006/main" xmlns:r="http://schemas.openxmlformats.org/officeDocument/2006/relationships" xmlns:p="http://schemas.openxmlformats.org/presentationml/2006/main">
  <p:tag name="KSO_WM_UNIT_TABLE_BEAUTIFY" val="smartTable{2fe6a5fa-fdb9-44e7-98d3-74ef54ae7a78}"/>
  <p:tag name="TABLE_ENDDRAG_ORIGIN_RECT" val="794*237"/>
  <p:tag name="TABLE_ENDDRAG_RECT" val="65*150*794*237"/>
</p:tagLst>
</file>

<file path=ppt/tags/tag62.xml><?xml version="1.0" encoding="utf-8"?>
<p:tagLst xmlns:a="http://schemas.openxmlformats.org/drawingml/2006/main" xmlns:r="http://schemas.openxmlformats.org/officeDocument/2006/relationships" xmlns:p="http://schemas.openxmlformats.org/presentationml/2006/main">
  <p:tag name="KSO_WM_UNIT_TABLE_BEAUTIFY" val="smartTable{600ab50a-3524-4244-90a2-92fe1bf51863}"/>
  <p:tag name="TABLE_ENDDRAG_ORIGIN_RECT" val="911*353"/>
  <p:tag name="TABLE_ENDDRAG_RECT" val="33*89*911*353"/>
</p:tagLst>
</file>

<file path=ppt/tags/tag63.xml><?xml version="1.0" encoding="utf-8"?>
<p:tagLst xmlns:a="http://schemas.openxmlformats.org/drawingml/2006/main" xmlns:r="http://schemas.openxmlformats.org/officeDocument/2006/relationships" xmlns:p="http://schemas.openxmlformats.org/presentationml/2006/main">
  <p:tag name="KSO_WM_UNIT_TABLE_BEAUTIFY" val="smartTable{ec4e66c3-1b2b-4fde-a416-b2eb5ce3dcdc}"/>
  <p:tag name="TABLE_ENDDRAG_ORIGIN_RECT" val="877*252"/>
  <p:tag name="TABLE_ENDDRAG_RECT" val="53*145*877*252"/>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9bb36fad-ff29-4071-9167-2e20315a357c}"/>
  <p:tag name="TABLE_ENDDRAG_ORIGIN_RECT" val="766*262"/>
  <p:tag name="TABLE_ENDDRAG_RECT" val="80*193*766*262"/>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9bb36fad-ff29-4071-9167-2e20315a357c}"/>
  <p:tag name="TABLE_ENDDRAG_ORIGIN_RECT" val="762*216"/>
  <p:tag name="TABLE_ENDDRAG_RECT" val="85*178*762*216"/>
</p:tagLst>
</file>

<file path=ppt/tags/tag9.xml><?xml version="1.0" encoding="utf-8"?>
<p:tagLst xmlns:a="http://schemas.openxmlformats.org/drawingml/2006/main" xmlns:r="http://schemas.openxmlformats.org/officeDocument/2006/relationships" xmlns:p="http://schemas.openxmlformats.org/presentationml/2006/main">
  <p:tag name="KSO_WM_UNIT_TABLE_BEAUTIFY" val="smartTable{67bcab6f-5c4a-40fd-ac85-592c11409fe9}"/>
  <p:tag name="TABLE_ENDDRAG_ORIGIN_RECT" val="897*379"/>
  <p:tag name="TABLE_ENDDRAG_RECT" val="38*134*897*379"/>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TotalTime>
  <Words>19565</Words>
  <Application>WPS 演示</Application>
  <PresentationFormat>自定义</PresentationFormat>
  <Paragraphs>2195</Paragraphs>
  <Slides>462</Slides>
  <Notes>1</Notes>
  <HiddenSlides>0</HiddenSlides>
  <MMClips>0</MMClips>
  <ScaleCrop>false</ScaleCrop>
  <HeadingPairs>
    <vt:vector size="4" baseType="variant">
      <vt:variant>
        <vt:lpstr>主题</vt:lpstr>
      </vt:variant>
      <vt:variant>
        <vt:i4>1</vt:i4>
      </vt:variant>
      <vt:variant>
        <vt:lpstr>幻灯片标题</vt:lpstr>
      </vt:variant>
      <vt:variant>
        <vt:i4>462</vt:i4>
      </vt:variant>
    </vt:vector>
  </HeadingPairs>
  <TitlesOfParts>
    <vt:vector size="463" baseType="lpstr">
      <vt:lpstr>Office 主题​​</vt:lpstr>
      <vt:lpstr>幻灯片 1</vt:lpstr>
      <vt:lpstr>专题三　文学类文本阅读</vt:lpstr>
      <vt:lpstr>幻灯片 3</vt:lpstr>
      <vt:lpstr>幻灯片 4</vt:lpstr>
      <vt:lpstr>幻灯片 5</vt:lpstr>
      <vt:lpstr>第1讲    小说阅读</vt:lpstr>
      <vt:lpstr>  考情解读</vt:lpstr>
      <vt:lpstr>  考情解读</vt:lpstr>
      <vt:lpstr>  考情解读</vt:lpstr>
      <vt:lpstr>  考情解读</vt:lpstr>
      <vt:lpstr>  考情解读</vt:lpstr>
      <vt:lpstr>  考情解读</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  考点1　分析鉴赏小说的形象</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  考点2　分析鉴赏小说的情节</vt:lpstr>
      <vt:lpstr>幻灯片 115</vt:lpstr>
      <vt:lpstr>幻灯片 116</vt:lpstr>
      <vt:lpstr>幻灯片 117</vt:lpstr>
      <vt:lpstr>幻灯片 118</vt:lpstr>
      <vt:lpstr>幻灯片 119</vt:lpstr>
      <vt:lpstr>幻灯片 120</vt:lpstr>
      <vt:lpstr>幻灯片 121</vt:lpstr>
      <vt:lpstr>幻灯片 122</vt:lpstr>
      <vt:lpstr>幻灯片 123</vt:lpstr>
      <vt:lpstr>幻灯片 124</vt:lpstr>
      <vt:lpstr>幻灯片 125</vt:lpstr>
      <vt:lpstr>幻灯片 126</vt:lpstr>
      <vt:lpstr>幻灯片 127</vt:lpstr>
      <vt:lpstr>幻灯片 128</vt:lpstr>
      <vt:lpstr>幻灯片 129</vt:lpstr>
      <vt:lpstr>幻灯片 130</vt:lpstr>
      <vt:lpstr>幻灯片 131</vt:lpstr>
      <vt:lpstr>幻灯片 132</vt:lpstr>
      <vt:lpstr>幻灯片 133</vt:lpstr>
      <vt:lpstr>幻灯片 134</vt:lpstr>
      <vt:lpstr>幻灯片 135</vt:lpstr>
      <vt:lpstr>幻灯片 136</vt:lpstr>
      <vt:lpstr>幻灯片 137</vt:lpstr>
      <vt:lpstr>幻灯片 138</vt:lpstr>
      <vt:lpstr>幻灯片 139</vt:lpstr>
      <vt:lpstr>幻灯片 140</vt:lpstr>
      <vt:lpstr>幻灯片 141</vt:lpstr>
      <vt:lpstr>幻灯片 142</vt:lpstr>
      <vt:lpstr>幻灯片 143</vt:lpstr>
      <vt:lpstr>幻灯片 144</vt:lpstr>
      <vt:lpstr>幻灯片 145</vt:lpstr>
      <vt:lpstr>幻灯片 146</vt:lpstr>
      <vt:lpstr>幻灯片 147</vt:lpstr>
      <vt:lpstr>幻灯片 148</vt:lpstr>
      <vt:lpstr>幻灯片 149</vt:lpstr>
      <vt:lpstr>幻灯片 150</vt:lpstr>
      <vt:lpstr>幻灯片 151</vt:lpstr>
      <vt:lpstr>幻灯片 152</vt:lpstr>
      <vt:lpstr>幻灯片 153</vt:lpstr>
      <vt:lpstr>幻灯片 154</vt:lpstr>
      <vt:lpstr>  考点3　分析鉴赏小说的环境</vt:lpstr>
      <vt:lpstr>幻灯片 156</vt:lpstr>
      <vt:lpstr>幻灯片 157</vt:lpstr>
      <vt:lpstr>幻灯片 158</vt:lpstr>
      <vt:lpstr>幻灯片 159</vt:lpstr>
      <vt:lpstr>幻灯片 160</vt:lpstr>
      <vt:lpstr>幻灯片 161</vt:lpstr>
      <vt:lpstr>幻灯片 162</vt:lpstr>
      <vt:lpstr>幻灯片 163</vt:lpstr>
      <vt:lpstr>幻灯片 164</vt:lpstr>
      <vt:lpstr>幻灯片 165</vt:lpstr>
      <vt:lpstr>幻灯片 166</vt:lpstr>
      <vt:lpstr>幻灯片 167</vt:lpstr>
      <vt:lpstr>幻灯片 168</vt:lpstr>
      <vt:lpstr>幻灯片 169</vt:lpstr>
      <vt:lpstr>幻灯片 170</vt:lpstr>
      <vt:lpstr>幻灯片 171</vt:lpstr>
      <vt:lpstr>幻灯片 172</vt:lpstr>
      <vt:lpstr>幻灯片 173</vt:lpstr>
      <vt:lpstr>  考点4　分析鉴赏小说的语言</vt:lpstr>
      <vt:lpstr>幻灯片 175</vt:lpstr>
      <vt:lpstr>幻灯片 176</vt:lpstr>
      <vt:lpstr>幻灯片 177</vt:lpstr>
      <vt:lpstr>幻灯片 178</vt:lpstr>
      <vt:lpstr>幻灯片 179</vt:lpstr>
      <vt:lpstr>幻灯片 180</vt:lpstr>
      <vt:lpstr>幻灯片 181</vt:lpstr>
      <vt:lpstr>幻灯片 182</vt:lpstr>
      <vt:lpstr>幻灯片 183</vt:lpstr>
      <vt:lpstr>幻灯片 184</vt:lpstr>
      <vt:lpstr>幻灯片 185</vt:lpstr>
      <vt:lpstr>  考点5　探究小说中的其他问题</vt:lpstr>
      <vt:lpstr>幻灯片 187</vt:lpstr>
      <vt:lpstr>幻灯片 188</vt:lpstr>
      <vt:lpstr>幻灯片 189</vt:lpstr>
      <vt:lpstr>幻灯片 190</vt:lpstr>
      <vt:lpstr>幻灯片 191</vt:lpstr>
      <vt:lpstr>幻灯片 192</vt:lpstr>
      <vt:lpstr>幻灯片 193</vt:lpstr>
      <vt:lpstr>幻灯片 194</vt:lpstr>
      <vt:lpstr>幻灯片 195</vt:lpstr>
      <vt:lpstr>幻灯片 196</vt:lpstr>
      <vt:lpstr>幻灯片 197</vt:lpstr>
      <vt:lpstr>幻灯片 198</vt:lpstr>
      <vt:lpstr>幻灯片 199</vt:lpstr>
      <vt:lpstr>幻灯片 200</vt:lpstr>
      <vt:lpstr>幻灯片 201</vt:lpstr>
      <vt:lpstr>幻灯片 202</vt:lpstr>
      <vt:lpstr>幻灯片 203</vt:lpstr>
      <vt:lpstr>幻灯片 204</vt:lpstr>
      <vt:lpstr>幻灯片 205</vt:lpstr>
      <vt:lpstr>幻灯片 206</vt:lpstr>
      <vt:lpstr>幻灯片 207</vt:lpstr>
      <vt:lpstr>幻灯片 208</vt:lpstr>
      <vt:lpstr>幻灯片 209</vt:lpstr>
      <vt:lpstr>幻灯片 210</vt:lpstr>
      <vt:lpstr>幻灯片 211</vt:lpstr>
      <vt:lpstr>幻灯片 212</vt:lpstr>
      <vt:lpstr>幻灯片 213</vt:lpstr>
      <vt:lpstr>幻灯片 214</vt:lpstr>
      <vt:lpstr>幻灯片 215</vt:lpstr>
      <vt:lpstr>幻灯片 216</vt:lpstr>
      <vt:lpstr>幻灯片 217</vt:lpstr>
      <vt:lpstr>幻灯片 218</vt:lpstr>
      <vt:lpstr>幻灯片 219</vt:lpstr>
      <vt:lpstr>幻灯片 220</vt:lpstr>
      <vt:lpstr>幻灯片 221</vt:lpstr>
      <vt:lpstr>幻灯片 222</vt:lpstr>
      <vt:lpstr>幻灯片 223</vt:lpstr>
      <vt:lpstr>幻灯片 224</vt:lpstr>
      <vt:lpstr>幻灯片 225</vt:lpstr>
      <vt:lpstr>幻灯片 226</vt:lpstr>
      <vt:lpstr>幻灯片 227</vt:lpstr>
      <vt:lpstr>幻灯片 228</vt:lpstr>
      <vt:lpstr>第2讲    散文阅读</vt:lpstr>
      <vt:lpstr>  考情解读</vt:lpstr>
      <vt:lpstr>  考情解读</vt:lpstr>
      <vt:lpstr>  考情解读</vt:lpstr>
      <vt:lpstr>  考情解读</vt:lpstr>
      <vt:lpstr>幻灯片 234</vt:lpstr>
      <vt:lpstr>幻灯片 235</vt:lpstr>
      <vt:lpstr>幻灯片 236</vt:lpstr>
      <vt:lpstr>幻灯片 237</vt:lpstr>
      <vt:lpstr>幻灯片 238</vt:lpstr>
      <vt:lpstr>幻灯片 239</vt:lpstr>
      <vt:lpstr>幻灯片 240</vt:lpstr>
      <vt:lpstr>幻灯片 241</vt:lpstr>
      <vt:lpstr>幻灯片 242</vt:lpstr>
      <vt:lpstr>幻灯片 243</vt:lpstr>
      <vt:lpstr>幻灯片 244</vt:lpstr>
      <vt:lpstr>幻灯片 245</vt:lpstr>
      <vt:lpstr>幻灯片 246</vt:lpstr>
      <vt:lpstr>幻灯片 247</vt:lpstr>
      <vt:lpstr>幻灯片 248</vt:lpstr>
      <vt:lpstr>幻灯片 249</vt:lpstr>
      <vt:lpstr>幻灯片 250</vt:lpstr>
      <vt:lpstr>幻灯片 251</vt:lpstr>
      <vt:lpstr>幻灯片 252</vt:lpstr>
      <vt:lpstr>幻灯片 253</vt:lpstr>
      <vt:lpstr>幻灯片 254</vt:lpstr>
      <vt:lpstr>幻灯片 255</vt:lpstr>
      <vt:lpstr>幻灯片 256</vt:lpstr>
      <vt:lpstr>幻灯片 257</vt:lpstr>
      <vt:lpstr>幻灯片 258</vt:lpstr>
      <vt:lpstr>幻灯片 259</vt:lpstr>
      <vt:lpstr>  考点1　分析概括散文的结构</vt:lpstr>
      <vt:lpstr>幻灯片 261</vt:lpstr>
      <vt:lpstr>幻灯片 262</vt:lpstr>
      <vt:lpstr>幻灯片 263</vt:lpstr>
      <vt:lpstr>幻灯片 264</vt:lpstr>
      <vt:lpstr>幻灯片 265</vt:lpstr>
      <vt:lpstr>幻灯片 266</vt:lpstr>
      <vt:lpstr>幻灯片 267</vt:lpstr>
      <vt:lpstr>幻灯片 268</vt:lpstr>
      <vt:lpstr>幻灯片 269</vt:lpstr>
      <vt:lpstr>幻灯片 270</vt:lpstr>
      <vt:lpstr>幻灯片 271</vt:lpstr>
      <vt:lpstr>幻灯片 272</vt:lpstr>
      <vt:lpstr>幻灯片 273</vt:lpstr>
      <vt:lpstr>幻灯片 274</vt:lpstr>
      <vt:lpstr>幻灯片 275</vt:lpstr>
      <vt:lpstr>幻灯片 276</vt:lpstr>
      <vt:lpstr>幻灯片 277</vt:lpstr>
      <vt:lpstr>幻灯片 278</vt:lpstr>
      <vt:lpstr>幻灯片 279</vt:lpstr>
      <vt:lpstr>幻灯片 280</vt:lpstr>
      <vt:lpstr>幻灯片 281</vt:lpstr>
      <vt:lpstr>幻灯片 282</vt:lpstr>
      <vt:lpstr>幻灯片 283</vt:lpstr>
      <vt:lpstr>幻灯片 284</vt:lpstr>
      <vt:lpstr>幻灯片 285</vt:lpstr>
      <vt:lpstr>幻灯片 286</vt:lpstr>
      <vt:lpstr>幻灯片 287</vt:lpstr>
      <vt:lpstr>幻灯片 288</vt:lpstr>
      <vt:lpstr>幻灯片 289</vt:lpstr>
      <vt:lpstr>  考点2　概括散文的内容要点</vt:lpstr>
      <vt:lpstr>幻灯片 291</vt:lpstr>
      <vt:lpstr>幻灯片 292</vt:lpstr>
      <vt:lpstr>幻灯片 293</vt:lpstr>
      <vt:lpstr>  考点3　分析鉴赏散文的语言</vt:lpstr>
      <vt:lpstr>幻灯片 295</vt:lpstr>
      <vt:lpstr>幻灯片 296</vt:lpstr>
      <vt:lpstr>幻灯片 297</vt:lpstr>
      <vt:lpstr>幻灯片 298</vt:lpstr>
      <vt:lpstr>幻灯片 299</vt:lpstr>
      <vt:lpstr>幻灯片 300</vt:lpstr>
      <vt:lpstr>幻灯片 301</vt:lpstr>
      <vt:lpstr>幻灯片 302</vt:lpstr>
      <vt:lpstr>幻灯片 303</vt:lpstr>
      <vt:lpstr>幻灯片 304</vt:lpstr>
      <vt:lpstr>幻灯片 305</vt:lpstr>
      <vt:lpstr>幻灯片 306</vt:lpstr>
      <vt:lpstr>幻灯片 307</vt:lpstr>
      <vt:lpstr>幻灯片 308</vt:lpstr>
      <vt:lpstr>幻灯片 309</vt:lpstr>
      <vt:lpstr>幻灯片 310</vt:lpstr>
      <vt:lpstr>幻灯片 311</vt:lpstr>
      <vt:lpstr>幻灯片 312</vt:lpstr>
      <vt:lpstr>幻灯片 313</vt:lpstr>
      <vt:lpstr>幻灯片 314</vt:lpstr>
      <vt:lpstr>幻灯片 315</vt:lpstr>
      <vt:lpstr>幻灯片 316</vt:lpstr>
      <vt:lpstr>幻灯片 317</vt:lpstr>
      <vt:lpstr>幻灯片 318</vt:lpstr>
      <vt:lpstr>幻灯片 319</vt:lpstr>
      <vt:lpstr>幻灯片 320</vt:lpstr>
      <vt:lpstr>幻灯片 321</vt:lpstr>
      <vt:lpstr>幻灯片 322</vt:lpstr>
      <vt:lpstr>幻灯片 323</vt:lpstr>
      <vt:lpstr>幻灯片 324</vt:lpstr>
      <vt:lpstr>  考点4　分析鉴赏散文的形象</vt:lpstr>
      <vt:lpstr>幻灯片 326</vt:lpstr>
      <vt:lpstr>幻灯片 327</vt:lpstr>
      <vt:lpstr>幻灯片 328</vt:lpstr>
      <vt:lpstr>幻灯片 329</vt:lpstr>
      <vt:lpstr>幻灯片 330</vt:lpstr>
      <vt:lpstr>幻灯片 331</vt:lpstr>
      <vt:lpstr>幻灯片 332</vt:lpstr>
      <vt:lpstr>幻灯片 333</vt:lpstr>
      <vt:lpstr>幻灯片 334</vt:lpstr>
      <vt:lpstr>幻灯片 335</vt:lpstr>
      <vt:lpstr>幻灯片 336</vt:lpstr>
      <vt:lpstr>幻灯片 337</vt:lpstr>
      <vt:lpstr>幻灯片 338</vt:lpstr>
      <vt:lpstr>幻灯片 339</vt:lpstr>
      <vt:lpstr>幻灯片 340</vt:lpstr>
      <vt:lpstr>幻灯片 341</vt:lpstr>
      <vt:lpstr>幻灯片 342</vt:lpstr>
      <vt:lpstr>幻灯片 343</vt:lpstr>
      <vt:lpstr>幻灯片 344</vt:lpstr>
      <vt:lpstr>幻灯片 345</vt:lpstr>
      <vt:lpstr>幻灯片 346</vt:lpstr>
      <vt:lpstr>幻灯片 347</vt:lpstr>
      <vt:lpstr>幻灯片 348</vt:lpstr>
      <vt:lpstr>幻灯片 349</vt:lpstr>
      <vt:lpstr>  考点5　分析鉴赏散文的表达技巧</vt:lpstr>
      <vt:lpstr>幻灯片 351</vt:lpstr>
      <vt:lpstr>幻灯片 352</vt:lpstr>
      <vt:lpstr>幻灯片 353</vt:lpstr>
      <vt:lpstr>幻灯片 354</vt:lpstr>
      <vt:lpstr>幻灯片 355</vt:lpstr>
      <vt:lpstr>幻灯片 356</vt:lpstr>
      <vt:lpstr>幻灯片 357</vt:lpstr>
      <vt:lpstr>幻灯片 358</vt:lpstr>
      <vt:lpstr>幻灯片 359</vt:lpstr>
      <vt:lpstr>幻灯片 360</vt:lpstr>
      <vt:lpstr>幻灯片 361</vt:lpstr>
      <vt:lpstr>幻灯片 362</vt:lpstr>
      <vt:lpstr>幻灯片 363</vt:lpstr>
      <vt:lpstr>幻灯片 364</vt:lpstr>
      <vt:lpstr>幻灯片 365</vt:lpstr>
      <vt:lpstr>幻灯片 366</vt:lpstr>
      <vt:lpstr>幻灯片 367</vt:lpstr>
      <vt:lpstr>幻灯片 368</vt:lpstr>
      <vt:lpstr>幻灯片 369</vt:lpstr>
      <vt:lpstr>  考点6　探究散文中的其他问题</vt:lpstr>
      <vt:lpstr>幻灯片 371</vt:lpstr>
      <vt:lpstr>幻灯片 372</vt:lpstr>
      <vt:lpstr>幻灯片 373</vt:lpstr>
      <vt:lpstr>幻灯片 374</vt:lpstr>
      <vt:lpstr>幻灯片 375</vt:lpstr>
      <vt:lpstr>幻灯片 376</vt:lpstr>
      <vt:lpstr>幻灯片 377</vt:lpstr>
      <vt:lpstr>幻灯片 378</vt:lpstr>
      <vt:lpstr>幻灯片 379</vt:lpstr>
      <vt:lpstr>幻灯片 380</vt:lpstr>
      <vt:lpstr>幻灯片 381</vt:lpstr>
      <vt:lpstr>幻灯片 382</vt:lpstr>
      <vt:lpstr>幻灯片 383</vt:lpstr>
      <vt:lpstr>幻灯片 384</vt:lpstr>
      <vt:lpstr>幻灯片 385</vt:lpstr>
      <vt:lpstr>幻灯片 386</vt:lpstr>
      <vt:lpstr>幻灯片 387</vt:lpstr>
      <vt:lpstr>幻灯片 388</vt:lpstr>
      <vt:lpstr>幻灯片 389</vt:lpstr>
      <vt:lpstr>幻灯片 390</vt:lpstr>
      <vt:lpstr>幻灯片 391</vt:lpstr>
      <vt:lpstr>第3讲    现代诗歌和戏剧阅读</vt:lpstr>
      <vt:lpstr>幻灯片 393</vt:lpstr>
      <vt:lpstr>幻灯片 394</vt:lpstr>
      <vt:lpstr>幻灯片 395</vt:lpstr>
      <vt:lpstr>  考点1　现代诗歌的常见考点</vt:lpstr>
      <vt:lpstr>幻灯片 397</vt:lpstr>
      <vt:lpstr>幻灯片 398</vt:lpstr>
      <vt:lpstr>幻灯片 399</vt:lpstr>
      <vt:lpstr>幻灯片 400</vt:lpstr>
      <vt:lpstr>幻灯片 401</vt:lpstr>
      <vt:lpstr>幻灯片 402</vt:lpstr>
      <vt:lpstr>幻灯片 403</vt:lpstr>
      <vt:lpstr>幻灯片 404</vt:lpstr>
      <vt:lpstr>幻灯片 405</vt:lpstr>
      <vt:lpstr>幻灯片 406</vt:lpstr>
      <vt:lpstr>幻灯片 407</vt:lpstr>
      <vt:lpstr>幻灯片 408</vt:lpstr>
      <vt:lpstr>幻灯片 409</vt:lpstr>
      <vt:lpstr>幻灯片 410</vt:lpstr>
      <vt:lpstr>幻灯片 411</vt:lpstr>
      <vt:lpstr>幻灯片 412</vt:lpstr>
      <vt:lpstr>幻灯片 413</vt:lpstr>
      <vt:lpstr>幻灯片 414</vt:lpstr>
      <vt:lpstr>幻灯片 415</vt:lpstr>
      <vt:lpstr>幻灯片 416</vt:lpstr>
      <vt:lpstr>幻灯片 417</vt:lpstr>
      <vt:lpstr>幻灯片 418</vt:lpstr>
      <vt:lpstr>幻灯片 419</vt:lpstr>
      <vt:lpstr>幻灯片 420</vt:lpstr>
      <vt:lpstr>幻灯片 421</vt:lpstr>
      <vt:lpstr>幻灯片 422</vt:lpstr>
      <vt:lpstr>幻灯片 423</vt:lpstr>
      <vt:lpstr>幻灯片 424</vt:lpstr>
      <vt:lpstr>幻灯片 425</vt:lpstr>
      <vt:lpstr>幻灯片 426</vt:lpstr>
      <vt:lpstr>幻灯片 427</vt:lpstr>
      <vt:lpstr>幻灯片 428</vt:lpstr>
      <vt:lpstr>  考点2　戏剧的常见考点</vt:lpstr>
      <vt:lpstr>幻灯片 430</vt:lpstr>
      <vt:lpstr>幻灯片 431</vt:lpstr>
      <vt:lpstr>幻灯片 432</vt:lpstr>
      <vt:lpstr>幻灯片 433</vt:lpstr>
      <vt:lpstr>幻灯片 434</vt:lpstr>
      <vt:lpstr>幻灯片 435</vt:lpstr>
      <vt:lpstr>幻灯片 436</vt:lpstr>
      <vt:lpstr>幻灯片 437</vt:lpstr>
      <vt:lpstr>幻灯片 438</vt:lpstr>
      <vt:lpstr>幻灯片 439</vt:lpstr>
      <vt:lpstr>幻灯片 440</vt:lpstr>
      <vt:lpstr>幻灯片 441</vt:lpstr>
      <vt:lpstr>幻灯片 442</vt:lpstr>
      <vt:lpstr>幻灯片 443</vt:lpstr>
      <vt:lpstr>幻灯片 444</vt:lpstr>
      <vt:lpstr>幻灯片 445</vt:lpstr>
      <vt:lpstr>幻灯片 446</vt:lpstr>
      <vt:lpstr>幻灯片 447</vt:lpstr>
      <vt:lpstr>幻灯片 448</vt:lpstr>
      <vt:lpstr>幻灯片 449</vt:lpstr>
      <vt:lpstr>幻灯片 450</vt:lpstr>
      <vt:lpstr>幻灯片 451</vt:lpstr>
      <vt:lpstr>幻灯片 452</vt:lpstr>
      <vt:lpstr>幻灯片 453</vt:lpstr>
      <vt:lpstr>幻灯片 454</vt:lpstr>
      <vt:lpstr>幻灯片 455</vt:lpstr>
      <vt:lpstr>幻灯片 456</vt:lpstr>
      <vt:lpstr>幻灯片 457</vt:lpstr>
      <vt:lpstr>幻灯片 458</vt:lpstr>
      <vt:lpstr>幻灯片 459</vt:lpstr>
      <vt:lpstr>幻灯片 460</vt:lpstr>
      <vt:lpstr>幻灯片 461</vt:lpstr>
      <vt:lpstr>幻灯片 462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161</cp:revision>
  <dcterms:created xsi:type="dcterms:W3CDTF">2021-01-08T01:23:00Z</dcterms:created>
  <dcterms:modified xsi:type="dcterms:W3CDTF">2021-09-23T03:12:04Z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SaveFontToCloudKey">
    <vt:lpwstr>706171827_btnclosed</vt:lpwstr>
  </property>
</Properties>
</file>