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tags/tag28.xml" ContentType="application/vnd.openxmlformats-officedocument.presentationml.tags+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24.xml" ContentType="application/vnd.openxmlformats-officedocument.presentationml.tags+xml"/>
  <Override PartName="/ppt/slides/slide89.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tags/tag29.xml" ContentType="application/vnd.openxmlformats-officedocument.presentationml.tags+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tags/tag25.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Override PartName="/ppt/notesSlides/notesSlide37.xml" ContentType="application/vnd.openxmlformats-officedocument.presentationml.notesSlide+xml"/>
  <Default Extension="jpeg" ContentType="image/jpeg"/>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s/slide118.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7"/>
  </p:notesMasterIdLst>
  <p:handoutMasterIdLst>
    <p:handoutMasterId r:id="rId128"/>
  </p:handoutMasterIdLst>
  <p:sldIdLst>
    <p:sldId id="257" r:id="rId2"/>
    <p:sldId id="258" r:id="rId3"/>
    <p:sldId id="261" r:id="rId4"/>
    <p:sldId id="781" r:id="rId5"/>
    <p:sldId id="266" r:id="rId6"/>
    <p:sldId id="782" r:id="rId7"/>
    <p:sldId id="278" r:id="rId8"/>
    <p:sldId id="783" r:id="rId9"/>
    <p:sldId id="260" r:id="rId10"/>
    <p:sldId id="799" r:id="rId11"/>
    <p:sldId id="800" r:id="rId12"/>
    <p:sldId id="801" r:id="rId13"/>
    <p:sldId id="802" r:id="rId14"/>
    <p:sldId id="803" r:id="rId15"/>
    <p:sldId id="804" r:id="rId16"/>
    <p:sldId id="805" r:id="rId17"/>
    <p:sldId id="806" r:id="rId18"/>
    <p:sldId id="807" r:id="rId19"/>
    <p:sldId id="808" r:id="rId20"/>
    <p:sldId id="809" r:id="rId21"/>
    <p:sldId id="810" r:id="rId22"/>
    <p:sldId id="811" r:id="rId23"/>
    <p:sldId id="812" r:id="rId24"/>
    <p:sldId id="813" r:id="rId25"/>
    <p:sldId id="814" r:id="rId26"/>
    <p:sldId id="815" r:id="rId27"/>
    <p:sldId id="817" r:id="rId28"/>
    <p:sldId id="818" r:id="rId29"/>
    <p:sldId id="819" r:id="rId30"/>
    <p:sldId id="820" r:id="rId31"/>
    <p:sldId id="821" r:id="rId32"/>
    <p:sldId id="822" r:id="rId33"/>
    <p:sldId id="823" r:id="rId34"/>
    <p:sldId id="824" r:id="rId35"/>
    <p:sldId id="825" r:id="rId36"/>
    <p:sldId id="826" r:id="rId37"/>
    <p:sldId id="827" r:id="rId38"/>
    <p:sldId id="784" r:id="rId39"/>
    <p:sldId id="265" r:id="rId40"/>
    <p:sldId id="281" r:id="rId41"/>
    <p:sldId id="772" r:id="rId42"/>
    <p:sldId id="283" r:id="rId43"/>
    <p:sldId id="739" r:id="rId44"/>
    <p:sldId id="428" r:id="rId45"/>
    <p:sldId id="294" r:id="rId46"/>
    <p:sldId id="828" r:id="rId47"/>
    <p:sldId id="688" r:id="rId48"/>
    <p:sldId id="742" r:id="rId49"/>
    <p:sldId id="829" r:id="rId50"/>
    <p:sldId id="830" r:id="rId51"/>
    <p:sldId id="831" r:id="rId52"/>
    <p:sldId id="832" r:id="rId53"/>
    <p:sldId id="833" r:id="rId54"/>
    <p:sldId id="834" r:id="rId55"/>
    <p:sldId id="835" r:id="rId56"/>
    <p:sldId id="836" r:id="rId57"/>
    <p:sldId id="837" r:id="rId58"/>
    <p:sldId id="838" r:id="rId59"/>
    <p:sldId id="839" r:id="rId60"/>
    <p:sldId id="840" r:id="rId61"/>
    <p:sldId id="841" r:id="rId62"/>
    <p:sldId id="842" r:id="rId63"/>
    <p:sldId id="843" r:id="rId64"/>
    <p:sldId id="844" r:id="rId65"/>
    <p:sldId id="845" r:id="rId66"/>
    <p:sldId id="846" r:id="rId67"/>
    <p:sldId id="847" r:id="rId68"/>
    <p:sldId id="848" r:id="rId69"/>
    <p:sldId id="849" r:id="rId70"/>
    <p:sldId id="850" r:id="rId71"/>
    <p:sldId id="851" r:id="rId72"/>
    <p:sldId id="852" r:id="rId73"/>
    <p:sldId id="853" r:id="rId74"/>
    <p:sldId id="854" r:id="rId75"/>
    <p:sldId id="855" r:id="rId76"/>
    <p:sldId id="856" r:id="rId77"/>
    <p:sldId id="857" r:id="rId78"/>
    <p:sldId id="858" r:id="rId79"/>
    <p:sldId id="860" r:id="rId80"/>
    <p:sldId id="859" r:id="rId81"/>
    <p:sldId id="861" r:id="rId82"/>
    <p:sldId id="862" r:id="rId83"/>
    <p:sldId id="863" r:id="rId84"/>
    <p:sldId id="864" r:id="rId85"/>
    <p:sldId id="865" r:id="rId86"/>
    <p:sldId id="866" r:id="rId87"/>
    <p:sldId id="867" r:id="rId88"/>
    <p:sldId id="868" r:id="rId89"/>
    <p:sldId id="869" r:id="rId90"/>
    <p:sldId id="870" r:id="rId91"/>
    <p:sldId id="871" r:id="rId92"/>
    <p:sldId id="872" r:id="rId93"/>
    <p:sldId id="873" r:id="rId94"/>
    <p:sldId id="874" r:id="rId95"/>
    <p:sldId id="876" r:id="rId96"/>
    <p:sldId id="875" r:id="rId97"/>
    <p:sldId id="877" r:id="rId98"/>
    <p:sldId id="878" r:id="rId99"/>
    <p:sldId id="879" r:id="rId100"/>
    <p:sldId id="880" r:id="rId101"/>
    <p:sldId id="881" r:id="rId102"/>
    <p:sldId id="882" r:id="rId103"/>
    <p:sldId id="883" r:id="rId104"/>
    <p:sldId id="884" r:id="rId105"/>
    <p:sldId id="885" r:id="rId106"/>
    <p:sldId id="886" r:id="rId107"/>
    <p:sldId id="887" r:id="rId108"/>
    <p:sldId id="888" r:id="rId109"/>
    <p:sldId id="889" r:id="rId110"/>
    <p:sldId id="890" r:id="rId111"/>
    <p:sldId id="891" r:id="rId112"/>
    <p:sldId id="892" r:id="rId113"/>
    <p:sldId id="893" r:id="rId114"/>
    <p:sldId id="894" r:id="rId115"/>
    <p:sldId id="895" r:id="rId116"/>
    <p:sldId id="896" r:id="rId117"/>
    <p:sldId id="898" r:id="rId118"/>
    <p:sldId id="897" r:id="rId119"/>
    <p:sldId id="899" r:id="rId120"/>
    <p:sldId id="900" r:id="rId121"/>
    <p:sldId id="901" r:id="rId122"/>
    <p:sldId id="902" r:id="rId123"/>
    <p:sldId id="903" r:id="rId124"/>
    <p:sldId id="904" r:id="rId125"/>
    <p:sldId id="905" r:id="rId1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332"/>
        <p:guide pos="385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47</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67</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68</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69</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70</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71</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72</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73</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74</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48</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77</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78</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79</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80</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81</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82</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83</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84</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85</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50</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87</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88</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89</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90</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91</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92</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93</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94</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96</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51</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98</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99</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101</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102</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103</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104</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105</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106</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107</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52</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114</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115</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116</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118</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119</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120</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53</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122</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123</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124</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55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10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真题阅读</a:t>
            </a:r>
            <a:r>
              <a:rPr lang="zh-CN" altLang="en-US" sz="2800">
                <a:latin typeface="微软雅黑" panose="020B0503020204020204" charset="-122"/>
                <a:ea typeface="微软雅黑" panose="020B0503020204020204" charset="-122"/>
                <a:cs typeface="微软雅黑" panose="020B0503020204020204" charset="-122"/>
                <a:sym typeface="+mn-ea"/>
              </a:rPr>
              <a:t>[2020山东,1—5,19分]阅读下面的文字,完成1—5题。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材料一:</a:t>
            </a:r>
            <a:r>
              <a:rPr lang="zh-CN" altLang="en-US" sz="2800">
                <a:latin typeface="微软雅黑" panose="020B0503020204020204" charset="-122"/>
                <a:ea typeface="微软雅黑" panose="020B0503020204020204" charset="-122"/>
                <a:cs typeface="微软雅黑" panose="020B0503020204020204" charset="-122"/>
                <a:sym typeface="+mn-ea"/>
              </a:rPr>
              <a:t>历史地理学的起源至少可以追溯到我国最早的地理学著作《禹贡》。这篇托名大禹的著作实际产生在战国后期。《禹贡》虽以记载传说中的大禹治水后的地理状况为主,但也包含了对以往地理现象的追溯,含有历史地理学的成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成书于公元1世纪的《汉书·地理志》对见于典籍记载的重要地理要素,包括古国、历史政区、地名、河流、山岭、古迹等都做了记载和简要考证,并不局限于西汉一朝。作者班固比较充分地利用已有的地理记载和地理研究成果,使得中国历史地理学研究初具雏形。同样,成书于公元6世纪的《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26910" cy="721629"/>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考点5　对观点态度推断的分析 </a:t>
            </a:r>
          </a:p>
        </p:txBody>
      </p:sp>
      <p:sp>
        <p:nvSpPr>
          <p:cNvPr id="2" name="文本框 1"/>
          <p:cNvSpPr txBox="1"/>
          <p:nvPr/>
        </p:nvSpPr>
        <p:spPr>
          <a:xfrm>
            <a:off x="174625" y="1258570"/>
            <a:ext cx="1184275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命题特点</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对观点态度推断的分析”主要考查考生筛选信息和根据原文进行逻辑推断的能力。该题的四个选项通常情况下不再仅仅局限于文本本身,有时会跳出选文,采用文外设题的方法,让考生根据文意来判断。由于这类题目信息较分散,概括性较强,观点较隐蔽,故难度较大。考生在做此类题时,应遵循的一个基本原则就是据文推断、合理推断,不可妄加推断、过度推断。</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观点态度推断题的选项一般用复句表述文本的部分内容,要求考生根据文本内容和复句类型判断选项是否符合原文意思。常见的有以下几种: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29565" y="502920"/>
          <a:ext cx="11698605" cy="5174615"/>
        </p:xfrm>
        <a:graphic>
          <a:graphicData uri="http://schemas.openxmlformats.org/drawingml/2006/table">
            <a:tbl>
              <a:tblPr firstRow="1" bandRow="1">
                <a:tableStyleId>{5940675A-B579-460E-94D1-54222C63F5DA}</a:tableStyleId>
              </a:tblPr>
              <a:tblGrid>
                <a:gridCol w="4667250"/>
                <a:gridCol w="7031355"/>
              </a:tblGrid>
              <a:tr h="8712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常见考法</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关键字眼</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74307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通过复句关系考查对文本的透彻理解</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“如果……就……”“只有……才……”“只要……就……”“无论……都……”等。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5030">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通过结论表述考查对文意的推断</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“可见”“说明”“总之”等。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439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通过发展趋势考查对未来的预测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“启示是”“将会”“还应该”等。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80365"/>
            <a:ext cx="11811635" cy="590804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典例5</a:t>
            </a:r>
            <a:r>
              <a:rPr lang="zh-CN" altLang="en-US" sz="2800">
                <a:latin typeface="微软雅黑" panose="020B0503020204020204" charset="-122"/>
                <a:ea typeface="微软雅黑" panose="020B0503020204020204" charset="-122"/>
                <a:cs typeface="微软雅黑" panose="020B0503020204020204" charset="-122"/>
                <a:sym typeface="+mn-ea"/>
              </a:rPr>
              <a:t>[2020海南,3,3分]阅读下面的文字,完成题目。</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altLang="en-US" sz="2800">
                <a:latin typeface="微软雅黑" panose="020B0503020204020204" charset="-122"/>
                <a:ea typeface="微软雅黑" panose="020B0503020204020204" charset="-122"/>
                <a:cs typeface="微软雅黑" panose="020B0503020204020204" charset="-122"/>
                <a:sym typeface="+mn-ea"/>
              </a:rPr>
              <a:t>】文本</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根据原文内容,下列说法正确的一项是	(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A.“他们踏出的一小步既是人类的一大步,也是微生物的一大步”,这说明在人类登上月球之前,月球上可能还没有地球上的微生物。</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B.“还有一些动物在出生的那一瞬间就有了伙伴”,当我们出生时,微生物会伴随我们而生,同理,当我们死亡后,微生物也会立即消亡。</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C.我们观察动物时,会发现某些动物身上的微生物与人类身上的微生物遵循着相同的生存规律,这些遵循相同规律的应该属于同一种微生物。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80365"/>
            <a:ext cx="1181163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D.微生物在人体与土地、水、空气、建筑以及周围的环境之间不断迁移时,会影响人体各器官的内部协调,进而损害人体的健康。</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本题考查考生根据文中信息进行推断的能力。浏览四个选项,考生需要以文本内容为依托来判断选项说法是否正确。</a:t>
            </a:r>
          </a:p>
        </p:txBody>
      </p:sp>
      <p:graphicFrame>
        <p:nvGraphicFramePr>
          <p:cNvPr id="3" name="表格 2"/>
          <p:cNvGraphicFramePr/>
          <p:nvPr>
            <p:custDataLst>
              <p:tags r:id="rId1"/>
            </p:custDataLst>
          </p:nvPr>
        </p:nvGraphicFramePr>
        <p:xfrm>
          <a:off x="182245" y="3794760"/>
          <a:ext cx="11873230" cy="2635250"/>
        </p:xfrm>
        <a:graphic>
          <a:graphicData uri="http://schemas.openxmlformats.org/drawingml/2006/table">
            <a:tbl>
              <a:tblPr firstRow="1" bandRow="1">
                <a:tableStyleId>{5940675A-B579-460E-94D1-54222C63F5DA}</a:tableStyleId>
              </a:tblPr>
              <a:tblGrid>
                <a:gridCol w="724535"/>
                <a:gridCol w="3047365"/>
                <a:gridCol w="8101330"/>
              </a:tblGrid>
              <a:tr h="68580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推断内容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内容理解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49450">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A项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在人类登上月球之前,月球上可能还没有地球上的微生物。</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动物(包括人类)身上携带很多微生物,月球上之前可能没有地球上的微生物,随着人类的登临而有了微生物。“可能”表示不确定性,选项语言严谨,推断正确。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12725" y="1432560"/>
          <a:ext cx="11873230" cy="4066540"/>
        </p:xfrm>
        <a:graphic>
          <a:graphicData uri="http://schemas.openxmlformats.org/drawingml/2006/table">
            <a:tbl>
              <a:tblPr firstRow="1" bandRow="1">
                <a:tableStyleId>{5940675A-B579-460E-94D1-54222C63F5DA}</a:tableStyleId>
              </a:tblPr>
              <a:tblGrid>
                <a:gridCol w="724535"/>
                <a:gridCol w="3047365"/>
                <a:gridCol w="8101330"/>
              </a:tblGrid>
              <a:tr h="68580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推断内容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内容理解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5989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B项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微生物伴随我们出生和死亡。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微生物是伴随我们一生的,但我们死亡后,微生物还会分解、消化我们。原文第三段说的是“我们死后,它们消化我们”。选项表述错误。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2085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C项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某些动物和人类身上遵循相同生存规律的微生物属于同一种微生物。</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原文第四段说的是“它们身上的微生物或许与我们不同,但是都遵循相同的生存规律”。选项表述错误。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679305" y="789940"/>
            <a:ext cx="193548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12725" y="1432560"/>
          <a:ext cx="11873230" cy="4066540"/>
        </p:xfrm>
        <a:graphic>
          <a:graphicData uri="http://schemas.openxmlformats.org/drawingml/2006/table">
            <a:tbl>
              <a:tblPr firstRow="1" bandRow="1">
                <a:tableStyleId>{5940675A-B579-460E-94D1-54222C63F5DA}</a:tableStyleId>
              </a:tblPr>
              <a:tblGrid>
                <a:gridCol w="724535"/>
                <a:gridCol w="3047365"/>
                <a:gridCol w="8101330"/>
              </a:tblGrid>
              <a:tr h="68580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推断内容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内容理解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65989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D项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微生物在不断迁移时,会影响人体各器官的内部协调,进而损害人体的健康。</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原文第四段说的是“所有生命都居于布满微生物的环境之中……它们使我们彼此相连,也使我们与世界相连”,并不能推出“会影响人体各器官的内部协调,进而损害人体的健康”。</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679305" y="789940"/>
            <a:ext cx="193548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
        <p:nvSpPr>
          <p:cNvPr id="4" name="文本框 3"/>
          <p:cNvSpPr txBox="1"/>
          <p:nvPr/>
        </p:nvSpPr>
        <p:spPr>
          <a:xfrm>
            <a:off x="433705" y="5626100"/>
            <a:ext cx="193548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rPr>
              <a:t>答案 </a:t>
            </a:r>
            <a:r>
              <a:rPr lang="zh-CN" altLang="en-US" sz="2800">
                <a:latin typeface="微软雅黑" panose="020B0503020204020204" charset="-122"/>
                <a:ea typeface="微软雅黑" panose="020B0503020204020204" charset="-122"/>
              </a:rPr>
              <a:t>    </a:t>
            </a:r>
            <a:r>
              <a:rPr lang="en-US" altLang="zh-CN" sz="2800">
                <a:latin typeface="微软雅黑" panose="020B0503020204020204" charset="-122"/>
                <a:ea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80365"/>
            <a:ext cx="11811635" cy="73723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观点态度推断题选项要“三看”</a:t>
            </a:r>
          </a:p>
        </p:txBody>
      </p:sp>
      <p:pic>
        <p:nvPicPr>
          <p:cNvPr id="120" name="2020新版语文-2.jpg" descr="id:2147486292;FounderCES"/>
          <p:cNvPicPr>
            <a:picLocks noChangeAspect="1"/>
          </p:cNvPicPr>
          <p:nvPr/>
        </p:nvPicPr>
        <p:blipFill>
          <a:blip r:embed="rId3"/>
          <a:stretch>
            <a:fillRect/>
          </a:stretch>
        </p:blipFill>
        <p:spPr>
          <a:xfrm>
            <a:off x="1172845" y="2143760"/>
            <a:ext cx="9846945" cy="30492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80365"/>
            <a:ext cx="1181163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方法拓展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解答推断题的四个要点</a:t>
            </a:r>
          </a:p>
        </p:txBody>
      </p:sp>
      <p:graphicFrame>
        <p:nvGraphicFramePr>
          <p:cNvPr id="3" name="表格 2"/>
          <p:cNvGraphicFramePr/>
          <p:nvPr>
            <p:custDataLst>
              <p:tags r:id="rId1"/>
            </p:custDataLst>
          </p:nvPr>
        </p:nvGraphicFramePr>
        <p:xfrm>
          <a:off x="100965" y="1493520"/>
          <a:ext cx="11959590" cy="5241925"/>
        </p:xfrm>
        <a:graphic>
          <a:graphicData uri="http://schemas.openxmlformats.org/drawingml/2006/table">
            <a:tbl>
              <a:tblPr firstRow="1" bandRow="1">
                <a:tableStyleId>{5940675A-B579-460E-94D1-54222C63F5DA}</a:tableStyleId>
              </a:tblPr>
              <a:tblGrid>
                <a:gridCol w="2114550"/>
                <a:gridCol w="9845040"/>
              </a:tblGrid>
              <a:tr h="1281430">
                <a:tc>
                  <a:txBody>
                    <a:bodyPr/>
                    <a:lstStyle/>
                    <a:p>
                      <a:pPr indent="0" fontAlgn="auto">
                        <a:lnSpc>
                          <a:spcPct val="10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1.立足全局,整体解读</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虽然一些推断题中的观点无法直接从原文中找到,但是只要依据文本,并在整体解读文本内容的基础上进行细致分析,还是能够找到正确答案的。</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0640">
                <a:tc>
                  <a:txBody>
                    <a:bodyPr/>
                    <a:lstStyle/>
                    <a:p>
                      <a:pPr indent="0" fontAlgn="auto">
                        <a:lnSpc>
                          <a:spcPct val="10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2.分析材料,把握观点</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高考文本选用的材料包括事实材料和征引的文献资料等。分析这些材料,正确理解其含意和其在文中的作用,是推断作者观点的重要方法。</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5535">
                <a:tc>
                  <a:txBody>
                    <a:bodyPr/>
                    <a:lstStyle/>
                    <a:p>
                      <a:pPr indent="0" fontAlgn="auto">
                        <a:lnSpc>
                          <a:spcPct val="10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3.梳理信息,准确判断</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梳理有关信息,如有些内容是文本中有的,有些内容是文本中没有、命题者强加的;有些内容是作者的观点,有些内容是别人的观点。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44320">
                <a:tc>
                  <a:txBody>
                    <a:bodyPr/>
                    <a:lstStyle/>
                    <a:p>
                      <a:pPr indent="0" fontAlgn="auto">
                        <a:lnSpc>
                          <a:spcPct val="10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4.识别陷阱,辨清关系</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0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注意各种逻辑关系方面的陷阱,如部分与整体、或然与必然、已然与未然、原因与结果、前期与后期等,着眼整体,从而做出准确合理的判断。</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757795" cy="721523"/>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考点6　理解文中重要句子的作用 </a:t>
            </a:r>
          </a:p>
        </p:txBody>
      </p:sp>
      <p:sp>
        <p:nvSpPr>
          <p:cNvPr id="2" name="文本框 1"/>
          <p:cNvSpPr txBox="1"/>
          <p:nvPr/>
        </p:nvSpPr>
        <p:spPr>
          <a:xfrm>
            <a:off x="174625" y="1258570"/>
            <a:ext cx="11842750" cy="2676525"/>
          </a:xfrm>
          <a:prstGeom prst="rect">
            <a:avLst/>
          </a:prstGeom>
          <a:noFill/>
        </p:spPr>
        <p:txBody>
          <a:bodyPr wrap="square" rtlCol="0">
            <a:spAutoFit/>
          </a:bodyPr>
          <a:lstStyle/>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“文中重要句子”包括:主旨句、中心句、总结句、过渡句,或者内涵丰富的语句,或者结构复杂的语句等。命题人往往要求考生赏析这些句子,考查对文章内容的理解。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80365"/>
            <a:ext cx="11811635" cy="203009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典例6</a:t>
            </a:r>
            <a:r>
              <a:rPr lang="zh-CN" altLang="en-US" sz="2800">
                <a:latin typeface="微软雅黑" panose="020B0503020204020204" charset="-122"/>
                <a:ea typeface="微软雅黑" panose="020B0503020204020204" charset="-122"/>
                <a:cs typeface="微软雅黑" panose="020B0503020204020204" charset="-122"/>
                <a:sym typeface="+mn-ea"/>
              </a:rPr>
              <a:t>[2020海南,5,5分]阅读下面的文字,完成题目。</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altLang="en-US" sz="2800">
                <a:latin typeface="微软雅黑" panose="020B0503020204020204" charset="-122"/>
                <a:ea typeface="微软雅黑" panose="020B0503020204020204" charset="-122"/>
                <a:cs typeface="微软雅黑" panose="020B0503020204020204" charset="-122"/>
                <a:sym typeface="+mn-ea"/>
              </a:rPr>
              <a:t>】文本</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如何理解文中画横线句子的作用?请结合材料简要分析。</a:t>
            </a:r>
          </a:p>
        </p:txBody>
      </p:sp>
      <p:cxnSp>
        <p:nvCxnSpPr>
          <p:cNvPr id="3" name="直接连接符 2"/>
          <p:cNvCxnSpPr/>
          <p:nvPr/>
        </p:nvCxnSpPr>
        <p:spPr>
          <a:xfrm flipV="1">
            <a:off x="483870" y="3436620"/>
            <a:ext cx="10866120" cy="6096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483870" y="4279900"/>
            <a:ext cx="10866120" cy="609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经注》也从传世的数百种地理著作中搜集整理了大量史料,并做了深入的考证和研究。今天,我们之所以还能知道先秦的某一个地名在现在的什么地方,能知道秦汉以降的疆域范围,能够大致了解黄河早期的几次改道,都离不开这两种著作。</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在中国漫长的历史中,皇朝的更迭、政权的兴衰、疆域的盈缩、政区的分合和地名的更改不断发生;黄河下游及其支流的频繁决溢改道又经常引起有关地区地貌及水系的变迁,给社会生活带来相当大的影响。中国古代繁荣的文化使这些变化大多得到了及时而详尽的记载,但由于在如此巨大的空间和时间中所发生的变化是如此复杂,已不是一般学者所能随意涉足,因而产生了一门专门学问——沿革地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151765"/>
            <a:ext cx="11811635" cy="655447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分析文中画横线句子的作用,可从语言特色、内容等方面思考。从语言特色的角度看,画横线句子采用的是轻松幽默的口气,同时引用诗句,增强了文采。从内容角度看,“奥逊·威尔斯”这个名字和他所说的“孤独”的相关内容在第三自然段出现过,作者以他说的话引出“我们与许多生命体共同生活在一起”的观点。纵览全文可知,这里的“包罗万象”喻指包含丰富的微生物,作者借沃尔特·惠特曼的诗句表达的就是本文反复强调的核心观点:地球上所有的生物都是一个携带丰富微生物的聚合体,人类也不例外。同时作者引用奥逊·威尔斯的话的原意其实与微生物并无关联,引用沃尔特·惠特曼的诗句也并非想证明奥逊·威尔斯的观点是错误的,作者如此行文的目的就是想用诙谐幽默、兼具文采的方式总结全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929005"/>
            <a:ext cx="11811635" cy="203009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①作者借沃尔特·惠特曼的诗句表达了本文的核心观点:人体是一个携带丰富微生物的聚合体。②作者引用沃尔特·惠特曼的诗句并非想证明奥逊·威尔斯的观点是错误的,而是想轻松幽默、兼具文采地总结全文。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03530"/>
            <a:ext cx="11811635" cy="655447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解答理解文中重要句子的作用类试题的方法</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1.“句不离词”。</a:t>
            </a:r>
            <a:r>
              <a:rPr lang="zh-CN" altLang="en-US" sz="2800">
                <a:latin typeface="微软雅黑" panose="020B0503020204020204" charset="-122"/>
                <a:ea typeface="微软雅黑" panose="020B0503020204020204" charset="-122"/>
                <a:cs typeface="微软雅黑" panose="020B0503020204020204" charset="-122"/>
                <a:sym typeface="+mn-ea"/>
              </a:rPr>
              <a:t>弄懂句子中每个词语的意思,不仅能够理解词语,而且能够领会其在表达上的特定作用,如修饰、限制、强调等。所以,解答这类试题时应抓住句子中的关键词。</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2.“句不离篇”。</a:t>
            </a:r>
            <a:r>
              <a:rPr lang="zh-CN" altLang="en-US" sz="2800">
                <a:latin typeface="微软雅黑" panose="020B0503020204020204" charset="-122"/>
                <a:ea typeface="微软雅黑" panose="020B0503020204020204" charset="-122"/>
                <a:cs typeface="微软雅黑" panose="020B0503020204020204" charset="-122"/>
                <a:sym typeface="+mn-ea"/>
              </a:rPr>
              <a:t>所谓句不离篇,一是不离文体,不同的文体有不同的写作目的,句子的表达作用也会有所不同;二是不离上下文特定的语境,在不同的语境中, 一个句子的表达内容、感情色彩、语意轻重等也会不一样;三是不离作者写作时的思想状况和具体背景,同样的句子,由于作者写作时的思想状况和具体背景不同,其含意也往往是不尽相同的。具体解答时可以从结构、观点、主旨、语言等角度思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152390" cy="702459"/>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考点7　分析篇章结构 </a:t>
            </a:r>
          </a:p>
        </p:txBody>
      </p:sp>
      <p:sp>
        <p:nvSpPr>
          <p:cNvPr id="2" name="文本框 1"/>
          <p:cNvSpPr txBox="1"/>
          <p:nvPr/>
        </p:nvSpPr>
        <p:spPr>
          <a:xfrm>
            <a:off x="174625" y="1258570"/>
            <a:ext cx="1184275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命题特点</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篇章结构,是构成文章的框架,是作者对写作材料进行恰当和有序的组织和安排,也是作者思想或观点的展现。信息类文本通常是作者对某个问题、某个事情或某一概念进行分析、评论,表明自己的观点、立场、态度和主张的文章。文本通常从某一现象入手,通过分析,得出结论或从某一结论入手,通过分析来验证某一结论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高考对篇章结构的考查一般会涉及三个角度:一是文章的行文思路(行文脉络),二是论点与论据的关系,三是文章的结构方式(总分、递进、并列等)。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03530"/>
            <a:ext cx="11811635" cy="655447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常见的文章结构方式</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①并列式。</a:t>
            </a:r>
            <a:r>
              <a:rPr lang="zh-CN" altLang="en-US" sz="2800">
                <a:latin typeface="微软雅黑" panose="020B0503020204020204" charset="-122"/>
                <a:ea typeface="微软雅黑" panose="020B0503020204020204" charset="-122"/>
                <a:cs typeface="微软雅黑" panose="020B0503020204020204" charset="-122"/>
                <a:sym typeface="+mn-ea"/>
              </a:rPr>
              <a:t>文章各部分的内容没有主次轻重之分。例如培根的《谈读书》采用并列的结构,三个段落分别谈到读书的目的、读书的方法、读书的好处。</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②总分式。</a:t>
            </a:r>
            <a:r>
              <a:rPr lang="zh-CN" altLang="en-US" sz="2800">
                <a:latin typeface="微软雅黑" panose="020B0503020204020204" charset="-122"/>
                <a:ea typeface="微软雅黑" panose="020B0503020204020204" charset="-122"/>
                <a:cs typeface="微软雅黑" panose="020B0503020204020204" charset="-122"/>
                <a:sym typeface="+mn-ea"/>
              </a:rPr>
              <a:t>先总述,再分说。这种结构方式还可以演变为“分—总”或“总—分—总”。</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③对照式。</a:t>
            </a:r>
            <a:r>
              <a:rPr lang="zh-CN" altLang="en-US" sz="2800">
                <a:latin typeface="微软雅黑" panose="020B0503020204020204" charset="-122"/>
                <a:ea typeface="微软雅黑" panose="020B0503020204020204" charset="-122"/>
                <a:cs typeface="微软雅黑" panose="020B0503020204020204" charset="-122"/>
                <a:sym typeface="+mn-ea"/>
              </a:rPr>
              <a:t>结构形式上是一正一反、一实一虚等,在内容上是真与假、好与坏、美与丑、善与恶或用其他对立的两方作对比来发议论、抒感情、记人叙事的结构形式。</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03530"/>
            <a:ext cx="11811635" cy="3969385"/>
          </a:xfrm>
          <a:prstGeom prst="rect">
            <a:avLst/>
          </a:prstGeom>
          <a:noFill/>
        </p:spPr>
        <p:txBody>
          <a:bodyPr wrap="square" rtlCol="0">
            <a:spAutoFit/>
          </a:bodyPr>
          <a:lstStyle/>
          <a:p>
            <a:pPr algn="l"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④设问式。</a:t>
            </a:r>
            <a:r>
              <a:rPr lang="zh-CN" altLang="en-US" sz="2800">
                <a:latin typeface="微软雅黑" panose="020B0503020204020204" charset="-122"/>
                <a:ea typeface="微软雅黑" panose="020B0503020204020204" charset="-122"/>
                <a:cs typeface="微软雅黑" panose="020B0503020204020204" charset="-122"/>
                <a:sym typeface="+mn-ea"/>
              </a:rPr>
              <a:t>开头设问,能激发读者了解知识的欲望和兴趣,急切了解事物或事理。</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⑤定义式。</a:t>
            </a:r>
            <a:r>
              <a:rPr lang="zh-CN" altLang="en-US" sz="2800">
                <a:latin typeface="微软雅黑" panose="020B0503020204020204" charset="-122"/>
                <a:ea typeface="微软雅黑" panose="020B0503020204020204" charset="-122"/>
                <a:cs typeface="微软雅黑" panose="020B0503020204020204" charset="-122"/>
                <a:sym typeface="+mn-ea"/>
              </a:rPr>
              <a:t>开篇对事物下定义,提示事物的内涵(本质特征)和外延(包含的范围),让人了解事物的本质。</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【链接高考】</a:t>
            </a:r>
            <a:r>
              <a:rPr lang="zh-CN" altLang="en-US" sz="2800">
                <a:latin typeface="微软雅黑" panose="020B0503020204020204" charset="-122"/>
                <a:ea typeface="微软雅黑" panose="020B0503020204020204" charset="-122"/>
                <a:cs typeface="微软雅黑" panose="020B0503020204020204" charset="-122"/>
                <a:sym typeface="+mn-ea"/>
              </a:rPr>
              <a:t>2020年山东卷第5题。具体见【阅读帮】第5题。</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03530"/>
            <a:ext cx="11811635" cy="526224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三步解答分析篇章结构类试题</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第一步,分析文本每段的内容。</a:t>
            </a:r>
            <a:r>
              <a:rPr sz="2800">
                <a:latin typeface="微软雅黑" panose="020B0503020204020204" charset="-122"/>
                <a:ea typeface="微软雅黑" panose="020B0503020204020204" charset="-122"/>
                <a:cs typeface="微软雅黑" panose="020B0503020204020204" charset="-122"/>
                <a:sym typeface="+mn-ea"/>
              </a:rPr>
              <a:t>根据段落的内容,特别是段落的首括句、尾括句、概念句、观点句等,确定每一个自然段的意思。</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第二步,根据段意划分层次。</a:t>
            </a:r>
            <a:r>
              <a:rPr sz="2800">
                <a:latin typeface="微软雅黑" panose="020B0503020204020204" charset="-122"/>
                <a:ea typeface="微软雅黑" panose="020B0503020204020204" charset="-122"/>
                <a:cs typeface="微软雅黑" panose="020B0503020204020204" charset="-122"/>
                <a:sym typeface="+mn-ea"/>
              </a:rPr>
              <a:t>根据每个自然段的意思,按照论述的内容或角度划分文本的层次。</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第三步,组织答案。</a:t>
            </a:r>
            <a:r>
              <a:rPr sz="2800">
                <a:latin typeface="微软雅黑" panose="020B0503020204020204" charset="-122"/>
                <a:ea typeface="微软雅黑" panose="020B0503020204020204" charset="-122"/>
                <a:cs typeface="微软雅黑" panose="020B0503020204020204" charset="-122"/>
                <a:sym typeface="+mn-ea"/>
              </a:rPr>
              <a:t>根据层次划分和对层次意思的概括,添加“首先”</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“其次”“再次”“然后”“接着”“进而”“最后”等词,拟写答案。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117080" cy="703343"/>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考点8　探究材料中的其他问题 </a:t>
            </a:r>
          </a:p>
        </p:txBody>
      </p:sp>
      <p:sp>
        <p:nvSpPr>
          <p:cNvPr id="2" name="文本框 1"/>
          <p:cNvSpPr txBox="1"/>
          <p:nvPr/>
        </p:nvSpPr>
        <p:spPr>
          <a:xfrm>
            <a:off x="174625" y="1258570"/>
            <a:ext cx="11842750"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探究”,指对材料中的某个问题进行分析、理解等,并提出自己的见解。论述文考查“探究”问题,大多是要求根据材料中的某些观点来判断某种思想、观点、解释、做法等是否合理的问题。考生在作答时一定要明确此题的两个特点:一是开放性,允许自由发挥,自由理解,个性化解读,但考生思考时要有深度,要站在多维层面思考问题;二是限制性,对问题的探究是在规定文本的范围内进行的,所以考生不能脱离文本而任意发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986155"/>
            <a:ext cx="11811635" cy="526224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1.设问方式</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①事物未来的发展会到什么程度?</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②事物发展的历程是什么样的?为何某个阶段的特点是这样的?</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2.命题分析</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考生要对文本中的信息进行深入的理解,不仅要细致了解事物的过去和现在,还要以此来预测事物未来的发展趋势。所以,命题者会要求考生结合材料,对文本中某个事物未来的发展趋势进行预测。</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
        <p:nvSpPr>
          <p:cNvPr id="3" name="标题 2"/>
          <p:cNvSpPr>
            <a:spLocks noGrp="1"/>
          </p:cNvSpPr>
          <p:nvPr>
            <p:ph type="title"/>
          </p:nvPr>
        </p:nvSpPr>
        <p:spPr>
          <a:xfrm>
            <a:off x="26987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预测事物的发展趋势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986155"/>
            <a:ext cx="11811635" cy="3969385"/>
          </a:xfrm>
          <a:prstGeom prst="rect">
            <a:avLst/>
          </a:prstGeom>
          <a:noFill/>
        </p:spPr>
        <p:txBody>
          <a:bodyPr wrap="square" rtlCol="0">
            <a:spAutoFit/>
          </a:bodyPr>
          <a:lstStyle/>
          <a:p>
            <a:pPr algn="l"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3.方法点拨</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    (1)梳理事物本身的特征。</a:t>
            </a:r>
            <a:r>
              <a:rPr sz="2800">
                <a:latin typeface="微软雅黑" panose="020B0503020204020204" charset="-122"/>
                <a:ea typeface="微软雅黑" panose="020B0503020204020204" charset="-122"/>
                <a:cs typeface="微软雅黑" panose="020B0503020204020204" charset="-122"/>
                <a:sym typeface="+mn-ea"/>
              </a:rPr>
              <a:t>对事物的把握,可以从“过去”“现在”的角度入手,比如梳理事物产生、发展的过程,或者分析事物不同阶段的特征等。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(2)把握事物发展的方向。</a:t>
            </a:r>
            <a:r>
              <a:rPr sz="2800">
                <a:latin typeface="微软雅黑" panose="020B0503020204020204" charset="-122"/>
                <a:ea typeface="微软雅黑" panose="020B0503020204020204" charset="-122"/>
                <a:cs typeface="微软雅黑" panose="020B0503020204020204" charset="-122"/>
                <a:sym typeface="+mn-ea"/>
              </a:rPr>
              <a:t>根据事物不同阶段的特点或事物的发展规律等,预测事物在未来会发生的变化或者发展的方向、趋势等。</a:t>
            </a:r>
          </a:p>
          <a:p>
            <a:pPr algn="l"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沿革地理研究的内容关系到国计民生,也是治学的基础,例如历史地名的注释和考证、历代疆域和政区的变迁、黄河等水道的变迁,特别是与儒家经典和传统正史的理解有关的地理名称和地理知识,都被看成是治学的基本功。沿革地理的成就在清代中期达到高峰,很多乾嘉学者致力于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但是沿革地理并不等于历史地理学,二者不仅有量的不同,而且有质的区别。就研究内容而言,前者主要是疆域政区、地名和水道的变迁,后者却涉及地理学的各个分支。就研究的性质而言,前者一般只是对现象的描述和复原,很少涉及变化的原因,后者则不仅要复原各种以往的地理现象,而且要寻找它们变化发展的原因,探索背后的规律。由于产生于西方的现代地理学在中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986155"/>
            <a:ext cx="11811635" cy="203009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7</a:t>
            </a:r>
            <a:r>
              <a:rPr sz="2800">
                <a:latin typeface="微软雅黑" panose="020B0503020204020204" charset="-122"/>
                <a:ea typeface="微软雅黑" panose="020B0503020204020204" charset="-122"/>
                <a:cs typeface="微软雅黑" panose="020B0503020204020204" charset="-122"/>
                <a:sym typeface="+mn-ea"/>
              </a:rPr>
              <a:t>[2020山东新高考模拟考试,5,6分]阅读下面的文字,完成题目。</a:t>
            </a:r>
          </a:p>
          <a:p>
            <a:pPr algn="ct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阅读文本见【考</a:t>
            </a:r>
            <a:r>
              <a:rPr lang="zh-CN" sz="2800">
                <a:latin typeface="微软雅黑" panose="020B0503020204020204" charset="-122"/>
                <a:ea typeface="微软雅黑" panose="020B0503020204020204" charset="-122"/>
                <a:cs typeface="微软雅黑" panose="020B0503020204020204" charset="-122"/>
                <a:sym typeface="+mn-ea"/>
              </a:rPr>
              <a:t>点</a:t>
            </a:r>
            <a:r>
              <a:rPr sz="2800">
                <a:latin typeface="微软雅黑" panose="020B0503020204020204" charset="-122"/>
                <a:ea typeface="微软雅黑" panose="020B0503020204020204" charset="-122"/>
                <a:cs typeface="微软雅黑" panose="020B0503020204020204" charset="-122"/>
                <a:sym typeface="+mn-ea"/>
              </a:rPr>
              <a:t>帮】</a:t>
            </a:r>
            <a:r>
              <a:rPr lang="zh-CN" sz="2800">
                <a:latin typeface="微软雅黑" panose="020B0503020204020204" charset="-122"/>
                <a:ea typeface="微软雅黑" panose="020B0503020204020204" charset="-122"/>
                <a:cs typeface="微软雅黑" panose="020B0503020204020204" charset="-122"/>
                <a:sym typeface="+mn-ea"/>
              </a:rPr>
              <a:t>【典例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altLang="en-US" sz="2800">
                <a:latin typeface="微软雅黑" panose="020B0503020204020204" charset="-122"/>
                <a:ea typeface="微软雅黑" panose="020B0503020204020204" charset="-122"/>
                <a:cs typeface="微软雅黑" panose="020B0503020204020204" charset="-122"/>
                <a:sym typeface="+mn-ea"/>
              </a:rPr>
              <a:t>】</a:t>
            </a:r>
            <a:r>
              <a:rPr sz="2800">
                <a:latin typeface="微软雅黑" panose="020B0503020204020204" charset="-122"/>
                <a:ea typeface="微软雅黑" panose="020B0503020204020204" charset="-122"/>
                <a:cs typeface="微软雅黑" panose="020B0503020204020204" charset="-122"/>
                <a:sym typeface="+mn-ea"/>
              </a:rPr>
              <a:t>文</a:t>
            </a:r>
            <a:r>
              <a:rPr lang="zh-CN" sz="2800">
                <a:latin typeface="微软雅黑" panose="020B0503020204020204" charset="-122"/>
                <a:ea typeface="微软雅黑" panose="020B0503020204020204" charset="-122"/>
                <a:cs typeface="微软雅黑" panose="020B0503020204020204" charset="-122"/>
                <a:sym typeface="+mn-ea"/>
              </a:rPr>
              <a:t>本</a:t>
            </a:r>
            <a:endParaRPr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用传统意义上的文学性来评价科幻小说是否合理?请结合材料谈谈你的看法。</a:t>
            </a:r>
          </a:p>
        </p:txBody>
      </p:sp>
      <p:sp>
        <p:nvSpPr>
          <p:cNvPr id="3" name="标题 2"/>
          <p:cNvSpPr>
            <a:spLocks noGrp="1"/>
          </p:cNvSpPr>
          <p:nvPr>
            <p:ph type="title"/>
          </p:nvPr>
        </p:nvSpPr>
        <p:spPr>
          <a:xfrm>
            <a:off x="26987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探究和评价文本中的对象</a:t>
            </a:r>
          </a:p>
        </p:txBody>
      </p:sp>
      <p:cxnSp>
        <p:nvCxnSpPr>
          <p:cNvPr id="4" name="直接连接符 3"/>
          <p:cNvCxnSpPr/>
          <p:nvPr/>
        </p:nvCxnSpPr>
        <p:spPr>
          <a:xfrm flipV="1">
            <a:off x="561975" y="4152900"/>
            <a:ext cx="11338560" cy="1524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561975" y="5011420"/>
            <a:ext cx="11338560" cy="1524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52755"/>
            <a:ext cx="11811635" cy="590804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sz="2800">
                <a:latin typeface="微软雅黑" panose="020B0503020204020204" charset="-122"/>
                <a:ea typeface="微软雅黑" panose="020B0503020204020204" charset="-122"/>
                <a:cs typeface="微软雅黑" panose="020B0503020204020204" charset="-122"/>
                <a:sym typeface="+mn-ea"/>
              </a:rPr>
              <a:t>解答这道题时首先要理解:“传统意义上的文学性”,即文本中所说的一般性小说体现的文学性;“是否合理”,即这种判断是不是符合客观实际、事物本身特征或者主流思想等。然后筛选出“传统意义上的文学性”在材料中的具体体现,以及科幻小说体现的具体特点。涉及“传统意义上的文学性”的信息有:①文学史中的文学性已经形成惯性……机制;(材料二)②原有的文学性不足以涵盖……改造;(材料二)③当代中国科幻小说的文学思维有了明显变化。(材料三)涉及“科幻小说”特点的信息有:①刘慈欣的大多数作品都没有精巧……带来审美快感;(材料一)②刘慈欣却逐渐意识到需要保持“科学性……科幻理念”;(材料一)③每一部科幻小说都是在创造……结构;(材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52755"/>
            <a:ext cx="11811635" cy="5262245"/>
          </a:xfrm>
          <a:prstGeom prst="rect">
            <a:avLst/>
          </a:prstGeom>
          <a:noFill/>
        </p:spPr>
        <p:txBody>
          <a:bodyPr wrap="square" rtlCol="0">
            <a:spAutoFit/>
          </a:bodyPr>
          <a:lstStyle/>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二)④科幻小说对形式的探索并不用力。(材料二)最后根据自己的观点重新整合筛选出信息。如果认为用传统意义上的文学性来评价科幻小说不合理,可以从传统意义上的文学性的缺点入手,分析这种文学性不适合评价科幻小说的原因;另外分析科幻小说构建幻想的新世界、给读者带来惊奇的审美体验等是一种新的“文学性”。如果认为合理,要从文学性是评价所有文学作品的一个标准,既然科幻小说是小说,就应该用这种“文学性”进行评价;同时,还要注重分析科幻小说也借鉴传统意义上的文学性,在细节描写、叙事形式探索和情节模式等方面取长补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52755"/>
            <a:ext cx="11811635" cy="461581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观点一:不合理。①传统意义上的文学性是基于文学史建构起来的,已经形成一种相对封闭的审美惯性,不适用于评价科幻小说这种文类;②科幻小说依托科技发展,长于构建幻想的新世界,给读者提供一种惊奇的审美体验,这是一种新的“文学性”。</a:t>
            </a:r>
          </a:p>
          <a:p>
            <a:pPr algn="l"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观点二:有一定的合理性。①科幻小说毕竟还是一种文学体裁,是将科学想象寄予文学思维的一种文类;②科幻小说可以借鉴传统意义上的文学性,在细节描写、叙事形式探索和情节模式等方面取长补短。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52755"/>
            <a:ext cx="11811635" cy="5908040"/>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明确命题指向,筛选有效信息</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1.分析试题指向。</a:t>
            </a:r>
            <a:r>
              <a:rPr sz="2800">
                <a:latin typeface="微软雅黑" panose="020B0503020204020204" charset="-122"/>
                <a:ea typeface="微软雅黑" panose="020B0503020204020204" charset="-122"/>
                <a:cs typeface="微软雅黑" panose="020B0503020204020204" charset="-122"/>
                <a:sym typeface="+mn-ea"/>
              </a:rPr>
              <a:t>考生只有先了解题干要求从哪些角度来探究和评价文本中的对象,才能在文本中找出对象的具体特征。如【典例7】要求考生探究“用传统意义上的文学性来评价科幻小说是否合理”,考生只有明白“传统意义上的文学性”的意思才能准确答题。</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2.明确对象的特征。</a:t>
            </a:r>
            <a:r>
              <a:rPr sz="2800">
                <a:latin typeface="微软雅黑" panose="020B0503020204020204" charset="-122"/>
                <a:ea typeface="微软雅黑" panose="020B0503020204020204" charset="-122"/>
                <a:cs typeface="微软雅黑" panose="020B0503020204020204" charset="-122"/>
                <a:sym typeface="+mn-ea"/>
              </a:rPr>
              <a:t>文本中的对象往往具有一定的特点,如【典例7】中的“科幻小说”,考生要先了解科幻小说的特征才能找到答题方向。</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3.明确自己的立场。</a:t>
            </a:r>
            <a:r>
              <a:rPr sz="2800">
                <a:latin typeface="微软雅黑" panose="020B0503020204020204" charset="-122"/>
                <a:ea typeface="微软雅黑" panose="020B0503020204020204" charset="-122"/>
                <a:cs typeface="微软雅黑" panose="020B0503020204020204" charset="-122"/>
                <a:sym typeface="+mn-ea"/>
              </a:rPr>
              <a:t>考生在答题时应首先明确自己的立场,并根据自己的立场来筛选有效信息,然后依据有效信息合理组织答案。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52755"/>
            <a:ext cx="11811635" cy="5262245"/>
          </a:xfrm>
          <a:prstGeom prst="rect">
            <a:avLst/>
          </a:prstGeom>
          <a:noFill/>
        </p:spPr>
        <p:txBody>
          <a:bodyPr wrap="square" rtlCol="0">
            <a:spAutoFit/>
          </a:bodyPr>
          <a:lstStyle/>
          <a:p>
            <a:pPr algn="l"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方法拓展  </a:t>
            </a:r>
            <a:r>
              <a:rPr lang="zh-CN" sz="2800">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把握常见命题角度,依托文本合理探究</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1.明确常见命题角度。</a:t>
            </a:r>
            <a:r>
              <a:rPr sz="2800">
                <a:latin typeface="微软雅黑" panose="020B0503020204020204" charset="-122"/>
                <a:ea typeface="微软雅黑" panose="020B0503020204020204" charset="-122"/>
                <a:cs typeface="微软雅黑" panose="020B0503020204020204" charset="-122"/>
                <a:sym typeface="+mn-ea"/>
              </a:rPr>
              <a:t>探究类题目常见的命题角度有原因探究、观点分析、启示感想、措施建议、未来发展等。</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2.掌握解题方法。</a:t>
            </a:r>
            <a:r>
              <a:rPr sz="2800">
                <a:latin typeface="微软雅黑" panose="020B0503020204020204" charset="-122"/>
                <a:ea typeface="微软雅黑" panose="020B0503020204020204" charset="-122"/>
                <a:cs typeface="微软雅黑" panose="020B0503020204020204" charset="-122"/>
                <a:sym typeface="+mn-ea"/>
              </a:rPr>
              <a:t>(1)细读题干,明确答题方向。(2)总览材料,整体把握。把“问题”弄清楚后,对文本内容进行概括。(3)立足文本合理探究。一定要围绕文本内容进行分析、推断,不可天马行空,随意作答。</a:t>
            </a:r>
          </a:p>
          <a:p>
            <a:pPr algn="l"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3.了解答题模板。</a:t>
            </a:r>
            <a:r>
              <a:rPr sz="2800">
                <a:latin typeface="微软雅黑" panose="020B0503020204020204" charset="-122"/>
                <a:ea typeface="微软雅黑" panose="020B0503020204020204" charset="-122"/>
                <a:cs typeface="微软雅黑" panose="020B0503020204020204" charset="-122"/>
                <a:sym typeface="+mn-ea"/>
              </a:rPr>
              <a:t>答案一般包含四点:亮明自己的观点;分要点列出事实、理论依据;联系文本观点做出论证;再次点明自己的观点。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的传播很迟,加上我国缺乏全面系统的科学基础,中国沿革地理虽然早已成为专门学问,却一直未形成新的学科。历史地理学则有自己独立的学科体系和理论,是现代地理学的一部分。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显然,历史地理学形成和发展的一个决定因素是现代地理学的建立,中国到20世纪初叶才逐渐具备这一条件。中国沿革地理向历史地理学的发展是30年代以后才开始的。由顾颉刚等发起的学术团体禹贡学会及其主办的《禹贡》半月刊,起初仍以研究和发展沿革地理为宗旨。1935年,《禹贡》开始以</a:t>
            </a:r>
            <a:r>
              <a:rPr lang="zh-CN" altLang="en-US" sz="2800" i="1">
                <a:latin typeface="微软雅黑" panose="020B0503020204020204" charset="-122"/>
                <a:ea typeface="微软雅黑" panose="020B0503020204020204" charset="-122"/>
                <a:cs typeface="微软雅黑" panose="020B0503020204020204" charset="-122"/>
                <a:sym typeface="+mn-ea"/>
              </a:rPr>
              <a:t>The Chinese Historical Geography</a:t>
            </a:r>
            <a:r>
              <a:rPr lang="zh-CN" altLang="en-US" sz="2800">
                <a:latin typeface="微软雅黑" panose="020B0503020204020204" charset="-122"/>
                <a:ea typeface="微软雅黑" panose="020B0503020204020204" charset="-122"/>
                <a:cs typeface="微软雅黑" panose="020B0503020204020204" charset="-122"/>
                <a:sym typeface="+mn-ea"/>
              </a:rPr>
              <a:t>(中国历史地理)作为刊物的英语名称,这说明禹贡学会的学者们已经受到现代地理学的影响,产生了将传统的沿革地理向现代的历史地理学转化的愿望。新中国成立后,对学科发展满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怀热情的学者及时指出了沿革地理的局限性,一些大学的历史系以历史地理学取代了沿革地理。到上个世纪60年代中期,中国历史地理的研究机构和专业人员已经粗具规模。改革开放以来,我国的历史地理学者继承和发扬沿革地理注重文献考证的传统,充分运用地理学和相关学科的科学原理,引入先进的理论、方法和技术,不断开拓新的学科分支,扩大研究领域,在历史地图编绘、行政区划史、人口史、区域文化地理、环境变迁、历史地理文献研究和整理等方面都取得显著成绩,有的已居国际领先地位。中国历史地理学的研究在整体上达到一个新的水平,标志着这门具有悠久传统的学科迎来了一个向现代化全面迈进的新阶段。</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(摘编自葛剑雄《中国历史地理学的发展基础和前景》)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材料二:</a:t>
            </a:r>
            <a:r>
              <a:rPr lang="zh-CN" altLang="en-US" sz="2800">
                <a:latin typeface="微软雅黑" panose="020B0503020204020204" charset="-122"/>
                <a:ea typeface="微软雅黑" panose="020B0503020204020204" charset="-122"/>
                <a:cs typeface="微软雅黑" panose="020B0503020204020204" charset="-122"/>
                <a:sym typeface="+mn-ea"/>
              </a:rPr>
              <a:t>历史地理学在以空间为研究对象的地理学的庞大家族中,具有独特性,即空间过程和时间过程相结合。英国近代地理学创建人麦金德,主张地理学者应当尝试重建过去的地理,如果不是这样,地理学就只是当代现象的描述,只有加上时间的尺度,才能考察变化的过程,并显示出今日的地理只不过是一系列阶段的最新一个阶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历史地理学把空间和时间结合起来的特征,体现了发生学原理的应用,意味着对地理事物和地理现象的空间关系的研究,要从产生、形成、演变的过程来探寻其规律,这是近现代科学的重要特征。而地理环境的演变往往需要经历漫长的时间过程,如长江三峡、黄土高原、长江三角洲等地貌的形成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演变,时间之漫长达到十万至数千万年;我国许多城市的兴起距今已有1000年,而像武汉如从原始部落聚居算起,距今已达4000—5000年,从原始城址的出现算起距今也有3100—3600年。这种形成的演变过程,只有全面系统地进行观察和研究,才能探寻出规律性的内容。有了客观的规律,方能预测其未来的发展趋势。</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(摘编自刘盛佳《历史地理学的研究对象》)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阅读指导</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一、明确材料文体和主要内容。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材料一,论述类文本,主要介绍中国历史地理学和沿革地理研究。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材料二,论述类文本,主要介绍历史地理学的研究对象等。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二、细致了解材料的关键内容。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材料一:</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第一段,介绍历史地理学的起源,引出对我国最早的地理学著作《禹贡》的介绍。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第二段,介绍中国历史地理学典籍《汉书·地理志》和《水经注》。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2072620"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第三段,介绍我国产生一门专门学问——沿革地理的具体原因。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第四段,介绍沿革地理研究的内容和成就。</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第五段,介绍沿革地理和历史地理学之间的区别。</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第六段,介绍历史地理学在现代以来的发展以及改革开放后取得的成就。</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第一段,介绍历史地理学的独特性和英国近代地理学创建人麦金德的主张。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第二段,介绍发生学原理在历史地理学研究中的应用,通过例子说明地理环境的演变需经历漫长过程。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三、对比不同材料间的异同。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材料一,主要从中国历史地理学发展的角度介绍中国历史地理学的相关内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207262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容,列举了能够体现我国历史地理学发展过程的专著及相关特点等。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材料二,主要介绍历史地理学把空间和时间结合起来的特征。</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四、明确文本内外信息的关系。</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理解文章内容,把握文本中的概念、观点等。这样可以根据材料中的内容判断选项中文本外的相关内容是否正确。如第3题,以理解文中重要概念为切入点,要求考生运用文中的观点解决实际问题,凸显和强化了应用性,体现了高考命题“学以致用”的特点。这应该是未来高考的一种导向和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929890"/>
            <a:ext cx="11238865" cy="829310"/>
          </a:xfrm>
          <a:ln>
            <a:noFill/>
          </a:ln>
        </p:spPr>
        <p:txBody>
          <a:bodyPr wrap="square"/>
          <a:lstStyle/>
          <a:p>
            <a:r>
              <a:rPr lang="zh-CN" altLang="en-US" sz="5330" b="1" dirty="0" smtClean="0">
                <a:sym typeface="+mn-ea"/>
              </a:rPr>
              <a:t>专题一　现代文阅读Ⅰ</a:t>
            </a:r>
          </a:p>
        </p:txBody>
      </p:sp>
      <p:sp>
        <p:nvSpPr>
          <p:cNvPr id="3" name="文本框 2"/>
          <p:cNvSpPr txBox="1"/>
          <p:nvPr/>
        </p:nvSpPr>
        <p:spPr>
          <a:xfrm>
            <a:off x="2875280" y="1752600"/>
            <a:ext cx="626110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语文】第一部分  现代文阅读</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260350"/>
            <a:ext cx="1207262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1.下列对材料相关内容的理解和分析,正确的一项是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A.《禹贡》和《汉书·地理志》都对以往的地理现象做了追溯,包含沿革地理的知识,也含有历史地理学的成分。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B.沿革地理在中国古代较为发达,是因为古代学者需要借助它来开展儒学和历史研究,但它并没有独立的学术空间。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C.学科意义上的历史地理学兴起于西方,它的研究体现了发生学原理的应用,最能彰显现代地理学的科学特征。</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D.地理环境由自然环境和城市环境构成,两者的形成和演变都遵循一定的规律,而且都会经历较为漫长的演变过程。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880745"/>
            <a:ext cx="1196530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(一)明确题干要求</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从题干可知,本题选项是对“材料相关内容的理解和分析”,要求选出“正确的一项”,考查考生筛选并整合文中信息的能力。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(二)紧扣选项内容,结合文本对比分析</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本题四个选项的内容都是对原文内容的理解和分析,考生要弄清选项内容与原文内容在哪些方面有出入,从而得出正确答案。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01295" y="298450"/>
          <a:ext cx="11824335" cy="7040880"/>
        </p:xfrm>
        <a:graphic>
          <a:graphicData uri="http://schemas.openxmlformats.org/drawingml/2006/table">
            <a:tbl>
              <a:tblPr firstRow="1" bandRow="1">
                <a:tableStyleId>{5940675A-B579-460E-94D1-54222C63F5DA}</a:tableStyleId>
              </a:tblPr>
              <a:tblGrid>
                <a:gridCol w="392430"/>
                <a:gridCol w="895985"/>
                <a:gridCol w="10535920"/>
              </a:tblGrid>
              <a:tr h="600710">
                <a:tc row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A项</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选项表述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《禹贡》和《汉书·地理志》都对以往的地理现象做了追溯,包含沿革地理的知识,也含有历史地理学的成分。</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0710">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根据材料一第一段和第二段内容,结合对沿革地理和历史地理学的理解,可知选项表述正确。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980">
                <a:tc rowSpan="2">
                  <a:txBody>
                    <a:bodyPr/>
                    <a:lstStyle/>
                    <a:p>
                      <a:pPr indent="0" algn="ctr" fontAlgn="auto">
                        <a:lnSpc>
                          <a:spcPct val="13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B项</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错误内容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“沿革地理……历史研究”强加因果关系,“没有独立的学术空间”错误。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1420">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根据材料一第三、四段,“古代学者需要借助它来开展儒学和历史研究与“沿革地理在中国古代较为发达”不是因果关系,“沿革地理……较为发达”的具体原因是中国历史中有关地区地貌以及水系变迁给社会带来影响等。材料一第五段说“中国沿革地理虽然早已成为专门学问,却一直未形成新的学科”。</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53670" y="548640"/>
          <a:ext cx="11884660" cy="5468620"/>
        </p:xfrm>
        <a:graphic>
          <a:graphicData uri="http://schemas.openxmlformats.org/drawingml/2006/table">
            <a:tbl>
              <a:tblPr firstRow="1" bandRow="1">
                <a:tableStyleId>{5940675A-B579-460E-94D1-54222C63F5DA}</a:tableStyleId>
              </a:tblPr>
              <a:tblGrid>
                <a:gridCol w="394335"/>
                <a:gridCol w="900430"/>
                <a:gridCol w="10589895"/>
              </a:tblGrid>
              <a:tr h="892810">
                <a:tc rowSpan="2">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C项</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错误内容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“最能彰显现代地理学的科学特征”于文无据。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8495">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最能彰显现代地理学的科学特征”错误。材料二第二段说“历史地理学把空间和时间结合起来的特征,体现了发生学原理的应用……这是近现代科学的重要特征”,这只是说发生学原理的应用是近现代科学的重要特征,“最能彰显现代地理学的科学特征”于文无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8520">
                <a:tc rowSpan="2">
                  <a:txBody>
                    <a:bodyPr/>
                    <a:lstStyle/>
                    <a:p>
                      <a:pPr indent="0" algn="ctr" fontAlgn="auto">
                        <a:lnSpc>
                          <a:spcPct val="11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D项</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错误内容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“地理环境由自然环境和城市环境构成”在文中找不到判断依据。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3065">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材料二只是在提到“地理环境”时列举了长江三峡等地貌的形成、演变和我国许多城市的兴起时间,但这些并不能说明地理环境就是由自然环境和城市环境构成的。</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9370060" y="94615"/>
            <a:ext cx="15265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
        <p:nvSpPr>
          <p:cNvPr id="5" name="文本框 4"/>
          <p:cNvSpPr txBox="1"/>
          <p:nvPr/>
        </p:nvSpPr>
        <p:spPr>
          <a:xfrm>
            <a:off x="269875" y="6249035"/>
            <a:ext cx="368554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629920"/>
            <a:ext cx="11965305" cy="5908040"/>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2.根据材料内容,下列说法不正确的一项是	(　　)</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A.如果我们今天想要了解战国时期某个诸侯国辖域的大致情况,《汉书·地理志》应是重要的参考书目。</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B.通过对比1935年《禹贡》半月刊所用的中英文刊名,可以看出这个刊物兼顾传统与现代的学术视野。</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C.改革开放以来,我国历史地理学的一些研究在国际上领先,主要得益于学科分支的开拓和研究领域的扩大。</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D.从历史地理学的角度研究某一地区运河开凿的路线选择,可以为该地区未来的运河网规划提供重要参考。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629920"/>
            <a:ext cx="1196530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(一)明确题干要求</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从题干可知,本题是让考生根据材料内容来判断选项的说法是否正确,要求选出“不正确的一项”,考查考生根据文中信息进行推断的能力。</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(二)紧扣选项内容,结合文本对比分析</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本题四个选项的内容都是对原文内容的推断,考生首先要弄清选项内容是否可以从原文内容中推断出来,然后得出正确答案。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36855" y="725805"/>
          <a:ext cx="11790680" cy="5918200"/>
        </p:xfrm>
        <a:graphic>
          <a:graphicData uri="http://schemas.openxmlformats.org/drawingml/2006/table">
            <a:tbl>
              <a:tblPr firstRow="1" bandRow="1">
                <a:tableStyleId>{5940675A-B579-460E-94D1-54222C63F5DA}</a:tableStyleId>
              </a:tblPr>
              <a:tblGrid>
                <a:gridCol w="618490"/>
                <a:gridCol w="869950"/>
                <a:gridCol w="10302240"/>
              </a:tblGrid>
              <a:tr h="1280160">
                <a:tc row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A项</a:t>
                      </a:r>
                    </a:p>
                    <a:p>
                      <a:pPr indent="0" fontAlgn="auto">
                        <a:lnSpc>
                          <a:spcPct val="150000"/>
                        </a:lnSpc>
                        <a:buNone/>
                      </a:pPr>
                      <a:r>
                        <a:rPr lang="en-US" altLang="zh-CN" sz="2800" b="1">
                          <a:solidFill>
                            <a:srgbClr val="000000"/>
                          </a:solidFill>
                          <a:latin typeface="微软雅黑" panose="020B0503020204020204" charset="-122"/>
                          <a:ea typeface="微软雅黑" panose="020B0503020204020204" charset="-122"/>
                        </a:rPr>
                        <a:t> </a:t>
                      </a:r>
                      <a:endParaRPr 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选项表述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如果我们今天想要了解战国时期某个诸侯国辖域的大致情况,《汉书·地理志》应是重要的参考书目。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02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战国时期在公元前475年—公元前221年,而《汉书·地理志》成书于公元前1世纪,时间点较近。再根据材料一第二段的内容,可知选项表述没有问题。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row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B项</a:t>
                      </a:r>
                    </a:p>
                    <a:p>
                      <a:pPr indent="0" fontAlgn="auto">
                        <a:lnSpc>
                          <a:spcPct val="150000"/>
                        </a:lnSpc>
                        <a:buNone/>
                      </a:pPr>
                      <a:r>
                        <a:rPr lang="en-US" altLang="zh-CN" sz="2800" b="1">
                          <a:solidFill>
                            <a:srgbClr val="000000"/>
                          </a:solidFill>
                          <a:latin typeface="微软雅黑" panose="020B0503020204020204" charset="-122"/>
                          <a:ea typeface="微软雅黑" panose="020B0503020204020204" charset="-122"/>
                        </a:rPr>
                        <a:t> </a:t>
                      </a:r>
                      <a:endParaRPr 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选项表述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通过对比1935年《禹贡》半月刊所用的中英文刊名,可以看出这个刊物兼顾传统与现代的学术视野。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对应材料一最后一段的内容,由原文可知选项表述没有问题。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201295" y="654050"/>
          <a:ext cx="11790680" cy="5120640"/>
        </p:xfrm>
        <a:graphic>
          <a:graphicData uri="http://schemas.openxmlformats.org/drawingml/2006/table">
            <a:tbl>
              <a:tblPr firstRow="1" bandRow="1">
                <a:tableStyleId>{5940675A-B579-460E-94D1-54222C63F5DA}</a:tableStyleId>
              </a:tblPr>
              <a:tblGrid>
                <a:gridCol w="618490"/>
                <a:gridCol w="869950"/>
                <a:gridCol w="10302240"/>
              </a:tblGrid>
              <a:tr h="938530">
                <a:tc rowSpan="2">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C项</a:t>
                      </a:r>
                    </a:p>
                    <a:p>
                      <a:pPr indent="0" fontAlgn="auto">
                        <a:lnSpc>
                          <a:spcPct val="110000"/>
                        </a:lnSpc>
                        <a:buNone/>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选项表述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改革开放以来,我国历史地理学的一些研究在国际上领先,主要得益于学科分支的开拓和研究领域的扩大。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4375">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主要得益于”错误。根据材料一最后一段可知,改革开放以来,我国历史地理学的一些研究在国际上领先的原因有“我国的历史地理学者继承和发扬沿革地理注重文献考证的传统……不断开拓新的学科分支,扩大研究领域”,并没有说哪个原因是主要的。</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3935">
                <a:tc rowSpan="2">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D项</a:t>
                      </a:r>
                    </a:p>
                    <a:p>
                      <a:pPr indent="0" fontAlgn="auto">
                        <a:lnSpc>
                          <a:spcPct val="11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选项表述</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从历史地理学的角度研究某一地区运河开凿的路线选择,可以为该地区未来的运河网规划提供重要参考。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380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10000"/>
                        </a:lnSpc>
                        <a:buNone/>
                      </a:pPr>
                      <a:r>
                        <a:rPr lang="en-US" sz="2800" b="0">
                          <a:solidFill>
                            <a:srgbClr val="000000"/>
                          </a:solidFill>
                          <a:latin typeface="微软雅黑" panose="020B0503020204020204" charset="-122"/>
                          <a:ea typeface="微软雅黑" panose="020B0503020204020204" charset="-122"/>
                          <a:cs typeface="NEU-BZ-S92" charset="0"/>
                        </a:rPr>
                        <a:t>对比分析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1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根据材料对历史地理学的论述,以及材料二第二段最后一句话,选项表述没有问题。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9429750" y="132080"/>
            <a:ext cx="152654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
        <p:nvSpPr>
          <p:cNvPr id="6" name="文本框 5"/>
          <p:cNvSpPr txBox="1"/>
          <p:nvPr/>
        </p:nvSpPr>
        <p:spPr>
          <a:xfrm>
            <a:off x="504190" y="6067425"/>
            <a:ext cx="215836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rPr>
              <a:t>答案 </a:t>
            </a:r>
            <a:r>
              <a:rPr lang="zh-CN" altLang="en-US" sz="2800">
                <a:latin typeface="微软雅黑" panose="020B0503020204020204" charset="-122"/>
                <a:ea typeface="微软雅黑" panose="020B0503020204020204" charset="-122"/>
              </a:rPr>
              <a:t>    </a:t>
            </a:r>
            <a:r>
              <a:rPr lang="en-US" altLang="zh-CN" sz="2800">
                <a:latin typeface="微软雅黑" panose="020B0503020204020204" charset="-122"/>
                <a:ea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629920"/>
            <a:ext cx="11965305" cy="396938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3.根据材料内容,下列各项中不属于沿革地理研究范畴的一项是	(　　)</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A.历代州域形势变迁研究</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B.赤壁之战地名考释</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C.隋唐时期海河水道研究</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D.黄土高原沟壑演变研究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629920"/>
            <a:ext cx="1196530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(一)明确题干要求</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从题干可知,本题要求考生根据材料内容来判断选项“不属于沿革地理研究范畴的一项”,考查考生理解文中重要概念的含义,筛选并整合文中信息的能力。</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  (二)紧扣概念,结合文本分析</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考生要读懂文章,分析“沿革地理”研究的对象和特征,根据概念的特征,分析给出的四个选项哪些与概念联系紧密,从而选出答案。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5" name="表格 4"/>
          <p:cNvGraphicFramePr/>
          <p:nvPr>
            <p:custDataLst>
              <p:tags r:id="rId1"/>
            </p:custDataLst>
          </p:nvPr>
        </p:nvGraphicFramePr>
        <p:xfrm>
          <a:off x="148590" y="981075"/>
          <a:ext cx="11750040" cy="5665470"/>
        </p:xfrm>
        <a:graphic>
          <a:graphicData uri="http://schemas.openxmlformats.org/drawingml/2006/table">
            <a:tbl>
              <a:tblPr firstRow="1" bandRow="1">
                <a:tableStyleId>{5940675A-B579-460E-94D1-54222C63F5DA}</a:tableStyleId>
              </a:tblPr>
              <a:tblGrid>
                <a:gridCol w="4937125"/>
                <a:gridCol w="4314825"/>
                <a:gridCol w="2498090"/>
              </a:tblGrid>
              <a:tr h="871855">
                <a:tc>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方正书宋_GBK" charset="0"/>
                        </a:rPr>
                        <a:t>核心考点</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考题取样</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题型</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89027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理解文中重要概念的含义</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2020山东,3、4</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935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筛选并整合文中信息</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34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分析论点、论据和论证方法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2020海南,4</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764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分析和评价文本内容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54305" y="452755"/>
          <a:ext cx="11811000" cy="6074410"/>
        </p:xfrm>
        <a:graphic>
          <a:graphicData uri="http://schemas.openxmlformats.org/drawingml/2006/table">
            <a:tbl>
              <a:tblPr firstRow="1" bandRow="1">
                <a:tableStyleId>{5940675A-B579-460E-94D1-54222C63F5DA}</a:tableStyleId>
              </a:tblPr>
              <a:tblGrid>
                <a:gridCol w="2709545"/>
                <a:gridCol w="8162925"/>
                <a:gridCol w="938530"/>
              </a:tblGrid>
              <a:tr h="518795">
                <a:tc>
                  <a:txBody>
                    <a:bodyPr/>
                    <a:lstStyle/>
                    <a:p>
                      <a:pPr indent="0" algn="ctr" fontAlgn="auto">
                        <a:lnSpc>
                          <a:spcPct val="120000"/>
                        </a:lnSpc>
                        <a:buNone/>
                      </a:pPr>
                      <a:r>
                        <a:rPr lang="en-US" sz="2400" b="1">
                          <a:solidFill>
                            <a:srgbClr val="000000"/>
                          </a:solidFill>
                          <a:latin typeface="微软雅黑" panose="020B0503020204020204" charset="-122"/>
                          <a:ea typeface="微软雅黑" panose="020B0503020204020204" charset="-122"/>
                          <a:cs typeface="NEU-BZ-S92" charset="0"/>
                        </a:rPr>
                        <a:t>沿革地理研究范畴</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400" b="1">
                          <a:solidFill>
                            <a:srgbClr val="000000"/>
                          </a:solidFill>
                          <a:latin typeface="微软雅黑" panose="020B0503020204020204" charset="-122"/>
                          <a:ea typeface="微软雅黑" panose="020B0503020204020204" charset="-122"/>
                          <a:cs typeface="NEU-BZ-S92" charset="0"/>
                        </a:rPr>
                        <a:t>选项研究对象</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400" b="1">
                          <a:solidFill>
                            <a:srgbClr val="000000"/>
                          </a:solidFill>
                          <a:latin typeface="微软雅黑" panose="020B0503020204020204" charset="-122"/>
                          <a:ea typeface="微软雅黑" panose="020B0503020204020204" charset="-122"/>
                          <a:cs typeface="NEU-BZ-S92" charset="0"/>
                        </a:rPr>
                        <a:t>判断</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824230">
                <a:tc rowSpan="4">
                  <a:txBody>
                    <a:bodyPr/>
                    <a:lstStyle/>
                    <a:p>
                      <a:pPr indent="0" fontAlgn="auto">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如材料一第四段“历史地名……水道的变迁”以及第五段“就研究内容而言……疆域政区、地名和水道的变迁”“就研究的性质而言……对现象的描述和复原,很少涉及变化的原因”。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A项,“历代州域形势变迁研究”属于“历代疆域和政区的变迁”的范畴。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855">
                <a:tc vMerge="1">
                  <a:txBody>
                    <a:bodyPr/>
                    <a:lstStyle/>
                    <a:p>
                      <a:endParaRPr lang="zh-CN"/>
                    </a:p>
                  </a:txBody>
                  <a:tcPr>
                    <a:lnR w="12700" cap="flat" cmpd="sng">
                      <a:solidFill>
                        <a:srgbClr val="333333"/>
                      </a:solidFill>
                      <a:prstDash val="solid"/>
                      <a:headEnd type="none" w="med" len="med"/>
                      <a:tailEnd type="none" w="med" len="med"/>
                    </a:lnR>
                  </a:tcPr>
                </a:tc>
                <a:tc>
                  <a:txBody>
                    <a:bodyPr/>
                    <a:lstStyle/>
                    <a:p>
                      <a:pPr indent="0" fontAlgn="auto">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B项,“赤壁之战地名考释”属于“历史地名的注释和考证”的范畴。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8010">
                <a:tc vMerge="1">
                  <a:txBody>
                    <a:bodyPr/>
                    <a:lstStyle/>
                    <a:p>
                      <a:endParaRPr lang="zh-CN"/>
                    </a:p>
                  </a:txBody>
                  <a:tcPr>
                    <a:lnR w="12700" cap="flat" cmpd="sng">
                      <a:solidFill>
                        <a:srgbClr val="333333"/>
                      </a:solidFill>
                      <a:prstDash val="solid"/>
                      <a:headEnd type="none" w="med" len="med"/>
                      <a:tailEnd type="none" w="med" len="med"/>
                    </a:lnR>
                  </a:tcPr>
                </a:tc>
                <a:tc>
                  <a:txBody>
                    <a:bodyPr/>
                    <a:lstStyle/>
                    <a:p>
                      <a:pPr indent="0" fontAlgn="auto">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C项,“隋唐时期海河水道研究”属于“水道的变迁”的范畴。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19045">
                <a:tc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fontAlgn="auto">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D项,“黄土高原沟壑演变研究”侧重对其变化发展的原因和背后规律的研究,属于“历史地理学”研究范畴,可从材料二的出处以及材料二中“如长江三峡、黄土高原、长江三角洲等地貌的形成和演变,时间之漫长达到十万至数千万年”“这种形成的演变过程……规律性的内容”看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44780" y="6117590"/>
            <a:ext cx="261175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1405255"/>
            <a:ext cx="11965305" cy="73723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4.请结合材料内容,给历史地理学下一个简要定义。</a:t>
            </a:r>
          </a:p>
        </p:txBody>
      </p:sp>
      <p:cxnSp>
        <p:nvCxnSpPr>
          <p:cNvPr id="3" name="直接连接符 2"/>
          <p:cNvCxnSpPr/>
          <p:nvPr/>
        </p:nvCxnSpPr>
        <p:spPr>
          <a:xfrm flipV="1">
            <a:off x="910590" y="3136265"/>
            <a:ext cx="10781665" cy="1143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910590" y="3859530"/>
            <a:ext cx="10781665" cy="1143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303530"/>
            <a:ext cx="1196530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第一步,筛选材料中有关“历史地理学”概念的本质属性。</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所谓“本质属性”就是“历史地理学”区别于其他学科的特点。相关的信息有:①后者(历史地理学)却涉及地理学的各个分支;②后者则不仅要复原各种以往的地理现象,而且要寻找它们变化发展的原因,探索背后的规律;③历史地理学则有自己独立的学科体系和理论,是现代地理学的一部分;④历史地理学……具有独特性,即空间过程和时间过程相结合;⑤历史地理学……要从产生、形成、演变的过程来探寻其规律。</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从本质属性的角度分析,给“历史地理学”这个概念下一个简明的定义,内容要包括:①属概念,②本质特征,③研究的对象,④研究的方法等。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665" y="303530"/>
            <a:ext cx="11965305" cy="526224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sym typeface="+mn-ea"/>
              </a:rPr>
              <a:t>第二步,根据下定义的方法拟写答案。</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下定义是一种用简洁明确的语言对事物的本质特征作概括的说明方法。下定义多采用判断单句的形式。其格式多为“×××(种概念) 是×××(种差)的×××(属概念)”。</a:t>
            </a:r>
          </a:p>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本题需要下定义的概念“历史地理学”是种概念、“现代地理学的分支学科”是属概念,需要把握的是“种差”内容,即概念的本质属性,比如:研究特点——时空结合,研究对象——自然和人文地理现象的产生、形成及其演化的过程,研究方法——要从产生、形成、演变的过程来探寻其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4475" y="303530"/>
            <a:ext cx="1166749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       ①历史地理学是现代地理学的分支学科,②具有时空结合的特征,③以自然和人文地理现象的产生、形成及其演化的过程为研究对象,④探寻这些现象产生、形成及其演化背后的原因和规律。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2305" y="1488440"/>
            <a:ext cx="11965305" cy="737235"/>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5.请简要梳理材料一的行文脉络。</a:t>
            </a:r>
          </a:p>
        </p:txBody>
      </p:sp>
      <p:cxnSp>
        <p:nvCxnSpPr>
          <p:cNvPr id="3" name="直接连接符 2"/>
          <p:cNvCxnSpPr/>
          <p:nvPr/>
        </p:nvCxnSpPr>
        <p:spPr>
          <a:xfrm flipV="1">
            <a:off x="910590" y="3136265"/>
            <a:ext cx="10781665" cy="1143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910590" y="3859530"/>
            <a:ext cx="10781665" cy="1143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4475" y="303530"/>
            <a:ext cx="116674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应考思路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(一)明确题干要求</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题干要求“简要梳理材料一的行文脉络”,考查考生分析文章结构,把握文章思路的能力。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(二)抓住重要概念,梳理每段内容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材料一主要涉及两个概念,一是历史地理学,二是沿革地理。由此可以明确,在梳理材料一的行文脉络时应该围绕以上两个概念进行。逐段梳理材料一的内容,可以发现:第一段追溯历史地理学的起源,引出对《禹贡》的介绍,第二段介绍了《汉书·地理志》和《水经注》,第三段引出“沿革地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4475" y="303530"/>
            <a:ext cx="1166749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概念,第四段介绍了沿革地理研究的内容和成就等,第五段将沿革地理和历史地理学进行了比较,第六段介绍了历史地理学在现代以来的发展以及改革开放后取得的成就。据此寻找段与段之间的关系,划分出层次,即可梳理出行文脉络。</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①首先对历史地理学进行溯源,以古代地理文献引出传统的沿革地理;②进而将沿革地理与历史地理学对比,指出历史地理学依托现代科学;③按年代介绍我国历史地理学在现代以来的发展,以及改革开放后取得的巨大成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00040" y="631190"/>
            <a:ext cx="6268085" cy="51625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理解文中重要概念的含义</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筛选并整合文中信息</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sz="2800" dirty="0" smtClean="0">
                <a:solidFill>
                  <a:schemeClr val="tx1">
                    <a:lumMod val="95000"/>
                    <a:lumOff val="5000"/>
                  </a:schemeClr>
                </a:solidFill>
                <a:latin typeface="微软雅黑" panose="020B0503020204020204" charset="-122"/>
                <a:ea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分析论点、论据和论证方法</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分析和评价文本内容</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对观点态度推断的分析</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6</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理解文中重要句子的作用</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sz="2800" dirty="0" smtClean="0">
                <a:solidFill>
                  <a:schemeClr val="tx1">
                    <a:lumMod val="95000"/>
                    <a:lumOff val="5000"/>
                  </a:schemeClr>
                </a:solidFill>
                <a:latin typeface="微软雅黑" panose="020B0503020204020204" charset="-122"/>
                <a:ea typeface="微软雅黑" panose="020B0503020204020204" charset="-122"/>
                <a:sym typeface="+mn-ea"/>
              </a:rPr>
              <a:t>7</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分析篇章结构</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8</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探究材料中的其他问题</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0938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考点1　理解文中重要概念的含义</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210185" y="1852930"/>
            <a:ext cx="11842750"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rPr>
              <a:t>　　“理解文中重要概念的含义”常与“筛选并整合文中信息”这一考点结合起来考查。2020年山东卷第3、4题以理解文中重要概念的含义为切入点,第3题要求选出不属于沿革地理研究范畴的一项,第4题要求给历史地理学下一个简要定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5" name="表格 4"/>
          <p:cNvGraphicFramePr/>
          <p:nvPr>
            <p:custDataLst>
              <p:tags r:id="rId1"/>
            </p:custDataLst>
          </p:nvPr>
        </p:nvGraphicFramePr>
        <p:xfrm>
          <a:off x="196215" y="1004570"/>
          <a:ext cx="11702415" cy="5641975"/>
        </p:xfrm>
        <a:graphic>
          <a:graphicData uri="http://schemas.openxmlformats.org/drawingml/2006/table">
            <a:tbl>
              <a:tblPr firstRow="1" bandRow="1">
                <a:tableStyleId>{5940675A-B579-460E-94D1-54222C63F5DA}</a:tableStyleId>
              </a:tblPr>
              <a:tblGrid>
                <a:gridCol w="4916805"/>
                <a:gridCol w="4297680"/>
                <a:gridCol w="2487930"/>
              </a:tblGrid>
              <a:tr h="868045">
                <a:tc>
                  <a:txBody>
                    <a:bodyPr/>
                    <a:lstStyle/>
                    <a:p>
                      <a:pPr indent="0" algn="ctr">
                        <a:buNone/>
                      </a:pPr>
                      <a:r>
                        <a:rPr lang="zh-CN" altLang="en-US" sz="2800" b="1">
                          <a:solidFill>
                            <a:srgbClr val="000000"/>
                          </a:solidFill>
                          <a:latin typeface="微软雅黑" panose="020B0503020204020204" charset="-122"/>
                          <a:ea typeface="微软雅黑" panose="020B0503020204020204" charset="-122"/>
                          <a:cs typeface="方正书宋_GBK" charset="0"/>
                        </a:rPr>
                        <a:t>核心考点</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考题取样</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题型</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88709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对观点态度推断的分析</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2020海南,3</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8427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理解文中重要句子的作用</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126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分析篇章结构</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1295">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探究材料中的其他问题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9171940" y="482600"/>
            <a:ext cx="190817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906905"/>
            <a:ext cx="1180719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对“理解文中重要概念的含义”这一考点的考查,常见的命题方式有:就某一概念的内涵、外延等组成四个选项单独设题;单个选项涉及对某个概念的理解;多个概念与筛选并整合文中信息组合成四个选项进行设题。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在判断选项对概念的解说是否符合文本的意思时,首先要明确概念的内涵和外延,然后根据上下文理解概念的语境义,根据作者观点理解概念的隐含义等,最后具体分析选项内容。</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考向1    文本内理解概念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16305"/>
            <a:ext cx="11807190"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a:t>
            </a:r>
            <a:r>
              <a:rPr lang="zh-CN" altLang="en-US" sz="2800">
                <a:latin typeface="微软雅黑" panose="020B0503020204020204" charset="-122"/>
                <a:ea typeface="微软雅黑" panose="020B0503020204020204" charset="-122"/>
                <a:cs typeface="微软雅黑" panose="020B0503020204020204" charset="-122"/>
                <a:sym typeface="+mn-ea"/>
              </a:rPr>
              <a:t>[2020山东新高考模拟考试,1(A)]</a:t>
            </a:r>
          </a:p>
        </p:txBody>
      </p:sp>
      <p:graphicFrame>
        <p:nvGraphicFramePr>
          <p:cNvPr id="3" name="表格 2"/>
          <p:cNvGraphicFramePr/>
          <p:nvPr>
            <p:custDataLst>
              <p:tags r:id="rId1"/>
            </p:custDataLst>
          </p:nvPr>
        </p:nvGraphicFramePr>
        <p:xfrm>
          <a:off x="143510" y="1798320"/>
          <a:ext cx="11890375" cy="4525645"/>
        </p:xfrm>
        <a:graphic>
          <a:graphicData uri="http://schemas.openxmlformats.org/drawingml/2006/table">
            <a:tbl>
              <a:tblPr firstRow="1" bandRow="1">
                <a:tableStyleId>{5940675A-B579-460E-94D1-54222C63F5DA}</a:tableStyleId>
              </a:tblPr>
              <a:tblGrid>
                <a:gridCol w="1014095"/>
                <a:gridCol w="10876280"/>
              </a:tblGrid>
              <a:tr h="150939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科幻小说注重对幻想世界的描绘,集中于创造新的世界框架,无暇对具体情节和人物情感做细致描绘。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162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这一选项涉及“科幻小说”这个概念,根据材料二第二段和第三段的内容可知“无暇对具体情节和人物情感做细致描绘”错误,科幻小说对具体情节会进行细致描绘,而对人物设置和情感描写显得不足,且这种不足是客观性的,并非“无暇”。</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537210"/>
            <a:ext cx="1185227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准确理解概念含义,分析判断选项正误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1.寻找文中的有效区间。</a:t>
            </a:r>
            <a:r>
              <a:rPr lang="zh-CN" altLang="en-US" sz="2800">
                <a:latin typeface="微软雅黑" panose="020B0503020204020204" charset="-122"/>
                <a:ea typeface="微软雅黑" panose="020B0503020204020204" charset="-122"/>
                <a:cs typeface="微软雅黑" panose="020B0503020204020204" charset="-122"/>
                <a:sym typeface="+mn-ea"/>
              </a:rPr>
              <a:t>对于选项中出现的某些概念或术语,在文段中会有对应的诠释和解读,找到这些有效阅读区间,是理解这些概念或术语的基础。</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2.理解文本对概念的界定。</a:t>
            </a:r>
            <a:r>
              <a:rPr lang="zh-CN" altLang="en-US" sz="2800">
                <a:latin typeface="微软雅黑" panose="020B0503020204020204" charset="-122"/>
                <a:ea typeface="微软雅黑" panose="020B0503020204020204" charset="-122"/>
                <a:cs typeface="微软雅黑" panose="020B0503020204020204" charset="-122"/>
                <a:sym typeface="+mn-ea"/>
              </a:rPr>
              <a:t>(1)把握概念本身的特点。一般文本对概念的诠释有两种形式:一是直接定义,即把概念的主要内容表述出来;二是对概念进行阐释。(2)把握概念的内涵和外延。概念的内涵就是概念体现的事物的本质特征,概念的外延就是指概念的范围,即其所涉及的具体事物。</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974725"/>
            <a:ext cx="11852275"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3.注重分类归纳和对比分析。</a:t>
            </a:r>
            <a:r>
              <a:rPr lang="zh-CN" altLang="en-US" sz="2800">
                <a:latin typeface="微软雅黑" panose="020B0503020204020204" charset="-122"/>
                <a:ea typeface="微软雅黑" panose="020B0503020204020204" charset="-122"/>
                <a:cs typeface="微软雅黑" panose="020B0503020204020204" charset="-122"/>
                <a:sym typeface="+mn-ea"/>
              </a:rPr>
              <a:t>文本对概念的定义一般会在一个段落中出现,但对概念的诠释可能会分布在文本的很多个段落中,所以在把握概念的含义和具体作用时,要注意从内涵和外延两个方面进行归纳概括,然后依次对比选项的具体内容来判断选项是否符合文意。</a:t>
            </a: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文本外拓展延伸</a:t>
            </a:r>
          </a:p>
        </p:txBody>
      </p:sp>
      <p:sp>
        <p:nvSpPr>
          <p:cNvPr id="2" name="文本框 1"/>
          <p:cNvSpPr txBox="1"/>
          <p:nvPr/>
        </p:nvSpPr>
        <p:spPr>
          <a:xfrm>
            <a:off x="254635" y="1892300"/>
            <a:ext cx="116166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此类考题重在考查考生对概念的理解。选项中的内容或是文本之外的具体事例,或是文本之外的诗词,或是文本之外的名人名言,总之选项中的内容一定是文本中没有的,但对选项判断的依据却来自文本内对某一重要概念的内涵或外延的界定。</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【链接高考】2020年山东卷第3题。具体见【阅读帮】第3题。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71500"/>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选择有效方法,快速判断选项</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1.定义判断法。</a:t>
            </a:r>
            <a:r>
              <a:rPr sz="2800">
                <a:latin typeface="微软雅黑" panose="020B0503020204020204" charset="-122"/>
                <a:ea typeface="微软雅黑" panose="020B0503020204020204" charset="-122"/>
                <a:cs typeface="微软雅黑" panose="020B0503020204020204" charset="-122"/>
                <a:sym typeface="+mn-ea"/>
              </a:rPr>
              <a:t>关注被定义项,先看题干,确定考查的概念,如果是自己所熟知并理解的概念,根据概念定义直接结合选项确定答案。</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2.列举排除法。</a:t>
            </a:r>
            <a:r>
              <a:rPr sz="2800">
                <a:latin typeface="微软雅黑" panose="020B0503020204020204" charset="-122"/>
                <a:ea typeface="微软雅黑" panose="020B0503020204020204" charset="-122"/>
                <a:cs typeface="微软雅黑" panose="020B0503020204020204" charset="-122"/>
                <a:sym typeface="+mn-ea"/>
              </a:rPr>
              <a:t>适用于概念较长且题干已经把概念的外延(范围)用例子的形式列举出来的题型。考生只需要把选项与题干所列举的情形一一匹配进行取舍即可。</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3.选项归类法。</a:t>
            </a:r>
            <a:r>
              <a:rPr sz="2800">
                <a:latin typeface="微软雅黑" panose="020B0503020204020204" charset="-122"/>
                <a:ea typeface="微软雅黑" panose="020B0503020204020204" charset="-122"/>
                <a:cs typeface="微软雅黑" panose="020B0503020204020204" charset="-122"/>
                <a:sym typeface="+mn-ea"/>
              </a:rPr>
              <a:t>适用于概念较难理解、解题时间较长的题型,考生可以分析选项内容,对意思相同的选项进行归纳,找到不同的一项,从而有针对性地来判断。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3</a:t>
            </a:r>
            <a:r>
              <a:rPr lang="zh-CN" altLang="en-US" sz="2800" b="1">
                <a:latin typeface="微软雅黑" panose="020B0503020204020204" charset="-122"/>
                <a:ea typeface="微软雅黑" panose="020B0503020204020204" charset="-122"/>
                <a:cs typeface="微软雅黑" panose="020B0503020204020204" charset="-122"/>
              </a:rPr>
              <a:t>    给材料中的概念下定义</a:t>
            </a:r>
          </a:p>
        </p:txBody>
      </p:sp>
      <p:sp>
        <p:nvSpPr>
          <p:cNvPr id="2" name="文本框 1"/>
          <p:cNvSpPr txBox="1"/>
          <p:nvPr/>
        </p:nvSpPr>
        <p:spPr>
          <a:xfrm>
            <a:off x="254635" y="1892300"/>
            <a:ext cx="116166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概念”能够反映客观事物的一般的、本质的特征。它通常是人类在认识过程中,把所感觉到的事物的共同特点抽出来,加以概括而形成的。概念分为内涵和外延两个方面。主观题对概念的考查往往是结合阅读材料给概念下一个准确的定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【链接高考】2020年山东卷第4题。具体见【阅读帮】第4题。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3025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三步解答下定义类试题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1.明确概念,掌握表达形式。</a:t>
            </a:r>
            <a:r>
              <a:rPr lang="zh-CN" altLang="en-US" sz="2800">
                <a:latin typeface="微软雅黑" panose="020B0503020204020204" charset="-122"/>
                <a:ea typeface="微软雅黑" panose="020B0503020204020204" charset="-122"/>
                <a:cs typeface="微软雅黑" panose="020B0503020204020204" charset="-122"/>
                <a:sym typeface="+mn-ea"/>
              </a:rPr>
              <a:t>这里的“概念”指被定义概念和邻近属概念。 下定义要抓住被定义事物的基本属性和本质特征,多采用判断句的形式来表达。下定义的表达形式:被定义概念(种概念)=种差+属概念。</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2.筛选信息,确定“种差”内容。</a:t>
            </a:r>
            <a:r>
              <a:rPr lang="zh-CN" altLang="en-US" sz="2800">
                <a:latin typeface="微软雅黑" panose="020B0503020204020204" charset="-122"/>
                <a:ea typeface="微软雅黑" panose="020B0503020204020204" charset="-122"/>
                <a:cs typeface="微软雅黑" panose="020B0503020204020204" charset="-122"/>
                <a:sym typeface="+mn-ea"/>
              </a:rPr>
              <a:t>“种差”是被定义项与其所在属概念下的其他种概念之间的本质差别。考生要分析材料,准确筛选出关键信息,保证要点不缺失,又要归纳同质信息,删除重复信息,保证语句简洁。</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3.整合信息,准确有序表达。</a:t>
            </a:r>
            <a:r>
              <a:rPr lang="zh-CN" altLang="en-US" sz="2800">
                <a:latin typeface="微软雅黑" panose="020B0503020204020204" charset="-122"/>
                <a:ea typeface="微软雅黑" panose="020B0503020204020204" charset="-122"/>
                <a:cs typeface="微软雅黑" panose="020B0503020204020204" charset="-122"/>
                <a:sym typeface="+mn-ea"/>
              </a:rPr>
              <a:t>把筛选出来的信息按照一定的逻辑顺序进行排列,可以运用一定的表达技巧,如使用代词、过渡性词语等,使语言表达顺畅。</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特别提醒:①下定义不得循环使用,即种概念与属概念不能一致;②不得使用否定句;③不得使用比喻等修辞手法。</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8706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考点2　筛选并整合文中信息</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4625" y="1258570"/>
            <a:ext cx="1184275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命题特点</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信息类文本阅读中的“筛选并整合文中信息”主要让考生在辨别信息主次的基础上,根据选项内容对原文信息进行搜寻,然后对筛选出的有效信息进行归纳、综合和转换等。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“筛选并整合文中信息”考查的内容主要包括两个方面:一是能够从文中筛选出与题目有关的语句,并进行归纳整合;二是能够对照材料,辨别试题中信息的正误。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41287" y="930910"/>
          <a:ext cx="11910060" cy="5120640"/>
        </p:xfrm>
        <a:graphic>
          <a:graphicData uri="http://schemas.openxmlformats.org/drawingml/2006/table">
            <a:tbl>
              <a:tblPr firstRow="1" bandRow="1">
                <a:tableStyleId>{5940675A-B579-460E-94D1-54222C63F5DA}</a:tableStyleId>
              </a:tblPr>
              <a:tblGrid>
                <a:gridCol w="991235"/>
                <a:gridCol w="10918825"/>
              </a:tblGrid>
              <a:tr h="3327400">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从2020年开始,一些高考改革地区把全国卷的论述类文本阅读和实用类文本阅读整合为“信息类文本阅读”。</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1.选材特点:①材料多选用论述类、科普类等文本。2020年山东卷的两则材料都是学术论文,即论述类文本;2020年海南卷选用科普类文本,偏向实用类文本。②文章篇幅增加,总字数在2000字左右。</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2.考查内容:①命制5道题,或“3道单选题+2道问答题”或“4道单选题+1道问答题”,赋19分或17分。②客观题方面,考查对概念含义的理</a:t>
                      </a: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解、文中信息的筛选整合、作者观点态度的推断,以及分析论点、论据</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349250"/>
            <a:ext cx="1186751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必备知识 </a:t>
            </a:r>
            <a:r>
              <a:rPr lang="zh-CN" altLang="en-US"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选项命制方式</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一、正确选项常见命制方式</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1.筛选法。</a:t>
            </a:r>
            <a:r>
              <a:rPr lang="zh-CN" altLang="en-US" sz="2800">
                <a:latin typeface="微软雅黑" panose="020B0503020204020204" charset="-122"/>
                <a:ea typeface="微软雅黑" panose="020B0503020204020204" charset="-122"/>
                <a:cs typeface="微软雅黑" panose="020B0503020204020204" charset="-122"/>
                <a:sym typeface="+mn-ea"/>
              </a:rPr>
              <a:t>即筛选整合法,命题人筛选句群(语段)中相关联的重要词语,然后根据一定的结构方式(单句、复句)设置选项。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080" y="349250"/>
            <a:ext cx="1186751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例1</a:t>
            </a:r>
            <a:r>
              <a:rPr lang="zh-CN" altLang="en-US" sz="2800">
                <a:latin typeface="微软雅黑" panose="020B0503020204020204" charset="-122"/>
                <a:ea typeface="微软雅黑" panose="020B0503020204020204" charset="-122"/>
                <a:cs typeface="微软雅黑" panose="020B0503020204020204" charset="-122"/>
                <a:sym typeface="+mn-ea"/>
              </a:rPr>
              <a:t>[2020山东新高考模拟考试,1(D)]</a:t>
            </a:r>
          </a:p>
        </p:txBody>
      </p:sp>
      <p:graphicFrame>
        <p:nvGraphicFramePr>
          <p:cNvPr id="3" name="表格 2"/>
          <p:cNvGraphicFramePr/>
          <p:nvPr>
            <p:custDataLst>
              <p:tags r:id="rId1"/>
            </p:custDataLst>
          </p:nvPr>
        </p:nvGraphicFramePr>
        <p:xfrm>
          <a:off x="161925" y="1173480"/>
          <a:ext cx="11913235" cy="5478145"/>
        </p:xfrm>
        <a:graphic>
          <a:graphicData uri="http://schemas.openxmlformats.org/drawingml/2006/table">
            <a:tbl>
              <a:tblPr firstRow="1" bandRow="1">
                <a:tableStyleId>{5940675A-B579-460E-94D1-54222C63F5DA}</a:tableStyleId>
              </a:tblPr>
              <a:tblGrid>
                <a:gridCol w="2721610"/>
                <a:gridCol w="4443730"/>
                <a:gridCol w="4747895"/>
              </a:tblGrid>
              <a:tr h="58293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信息节点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对应文本</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具体分析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2560320">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①材料三认为当下中国科幻小说的“文学思维”有变化。</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科幻小说当然姓“文”……以刘慈欣、王晋康和韩松的作品为代表的当代中国科幻小说的文学思维有了明显变化。(材料三第一段)</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信息①是对材料三中的具体内容进行的概括,这里的“文学思维”主要指以刘慈欣、王晋康和韩松的作品为代表的当代中国科幻小说在“小说叙事”上具有的特点,信息正确。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34895">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②这里“文学思维”的含义不同于材料二论及的科幻小说的“文学性”。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文学史中的文学性已经形成惯性,但是这并不表明所有的文学性都是如此。(材料二第四段)</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材料二中的“文学性”的内涵,即具有传统小说的本质特征。由此分析,“文学思维”和“文学性”是不同的两个概念,信息正确。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0" y="349250"/>
            <a:ext cx="11654790"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2.转换法。</a:t>
            </a:r>
            <a:r>
              <a:rPr lang="zh-CN" altLang="en-US" sz="2800">
                <a:latin typeface="微软雅黑" panose="020B0503020204020204" charset="-122"/>
                <a:ea typeface="微软雅黑" panose="020B0503020204020204" charset="-122"/>
                <a:cs typeface="微软雅黑" panose="020B0503020204020204" charset="-122"/>
                <a:sym typeface="+mn-ea"/>
              </a:rPr>
              <a:t>即转换词语表述法,命题人通过减少语句的词语或者同义词替换、语序调整、肯否定转换、关联词变化等方法设置选项。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3.概括法。</a:t>
            </a:r>
            <a:r>
              <a:rPr lang="zh-CN" altLang="en-US" sz="2800">
                <a:latin typeface="微软雅黑" panose="020B0503020204020204" charset="-122"/>
                <a:ea typeface="微软雅黑" panose="020B0503020204020204" charset="-122"/>
                <a:cs typeface="微软雅黑" panose="020B0503020204020204" charset="-122"/>
                <a:sym typeface="+mn-ea"/>
              </a:rPr>
              <a:t>即分类归纳概括法,命题人根据文本的具体事例加以概括得出具体的结论或观点,或根据文本中对比的论据得出具体的结论。</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例2</a:t>
            </a:r>
            <a:r>
              <a:rPr lang="zh-CN" altLang="en-US" sz="2800">
                <a:latin typeface="微软雅黑" panose="020B0503020204020204" charset="-122"/>
                <a:ea typeface="微软雅黑" panose="020B0503020204020204" charset="-122"/>
                <a:cs typeface="微软雅黑" panose="020B0503020204020204" charset="-122"/>
                <a:sym typeface="+mn-ea"/>
              </a:rPr>
              <a:t>[2020山东,1(D)]</a:t>
            </a:r>
          </a:p>
        </p:txBody>
      </p:sp>
      <p:graphicFrame>
        <p:nvGraphicFramePr>
          <p:cNvPr id="3" name="表格 2"/>
          <p:cNvGraphicFramePr/>
          <p:nvPr>
            <p:custDataLst>
              <p:tags r:id="rId1"/>
            </p:custDataLst>
          </p:nvPr>
        </p:nvGraphicFramePr>
        <p:xfrm>
          <a:off x="163830" y="3675380"/>
          <a:ext cx="11852910" cy="3010535"/>
        </p:xfrm>
        <a:graphic>
          <a:graphicData uri="http://schemas.openxmlformats.org/drawingml/2006/table">
            <a:tbl>
              <a:tblPr firstRow="1" bandRow="1">
                <a:tableStyleId>{5940675A-B579-460E-94D1-54222C63F5DA}</a:tableStyleId>
              </a:tblPr>
              <a:tblGrid>
                <a:gridCol w="852170"/>
                <a:gridCol w="11000740"/>
              </a:tblGrid>
              <a:tr h="1016000">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选项</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地理环境由自然环境和城市环境构成,两者的形成和演变都遵循一定的规律,而且都会经历较为漫长的演变过程。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1370">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原文</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对应材料二第二段。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3165">
                <a:tc>
                  <a:txBody>
                    <a:bodyPr/>
                    <a:lstStyle/>
                    <a:p>
                      <a:pPr indent="0" algn="ctr">
                        <a:buNone/>
                      </a:pPr>
                      <a:r>
                        <a:rPr lang="en-US" sz="2400" b="1">
                          <a:solidFill>
                            <a:srgbClr val="000000"/>
                          </a:solidFill>
                          <a:latin typeface="微软雅黑" panose="020B0503020204020204" charset="-122"/>
                          <a:ea typeface="微软雅黑" panose="020B0503020204020204" charset="-122"/>
                          <a:cs typeface="NEU-BZ-S92" charset="0"/>
                        </a:rPr>
                        <a:t>分析</a:t>
                      </a:r>
                      <a:endParaRPr lang="en-US" altLang="en-US" sz="24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项由材料二列举的情况,概括出“地理环境由自然环境和城市环境构成”。材料二第二段在论述“地理环境”时列举了长江三峡等地貌的形成、演变和我国许多城市的兴起时间,但这些并不能推出地理环境就是由自然环境和城市环境构成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二、错误选项常见命制方式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1.关系混乱。</a:t>
            </a:r>
            <a:r>
              <a:rPr lang="zh-CN" altLang="en-US" sz="2800">
                <a:latin typeface="微软雅黑" panose="020B0503020204020204" charset="-122"/>
                <a:ea typeface="微软雅黑" panose="020B0503020204020204" charset="-122"/>
                <a:cs typeface="微软雅黑" panose="020B0503020204020204" charset="-122"/>
                <a:sym typeface="+mn-ea"/>
              </a:rPr>
              <a:t>(1)必要充分混淆:必要条件一般用关联词“只有……才……”来表示,充分条件一般用关联词“只要……就……”来表示。两者语意不同,如果混用,就会出现错误。(2)因果关系混乱:一是强加因果,即把没有因果关系的内容说成有因果关系;二是因果倒置,即将原因说成结果,或将结果说成原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2.曲解文意。</a:t>
            </a:r>
            <a:r>
              <a:rPr lang="zh-CN" altLang="en-US" sz="2800">
                <a:latin typeface="微软雅黑" panose="020B0503020204020204" charset="-122"/>
                <a:ea typeface="微软雅黑" panose="020B0503020204020204" charset="-122"/>
                <a:cs typeface="微软雅黑" panose="020B0503020204020204" charset="-122"/>
                <a:sym typeface="+mn-ea"/>
              </a:rPr>
              <a:t>命题者在命制选项时故意更换个别关键词或说法,造成一字、一词之差或说法相异,从而背离原文意思,歪曲作者观点。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例3</a:t>
            </a:r>
            <a:r>
              <a:rPr lang="zh-CN" altLang="en-US" sz="2800">
                <a:latin typeface="微软雅黑" panose="020B0503020204020204" charset="-122"/>
                <a:ea typeface="微软雅黑" panose="020B0503020204020204" charset="-122"/>
                <a:cs typeface="微软雅黑" panose="020B0503020204020204" charset="-122"/>
                <a:sym typeface="+mn-ea"/>
              </a:rPr>
              <a:t>[2020山东新高考模拟考试,1(B)]</a:t>
            </a:r>
          </a:p>
        </p:txBody>
      </p:sp>
      <p:graphicFrame>
        <p:nvGraphicFramePr>
          <p:cNvPr id="3" name="表格 2"/>
          <p:cNvGraphicFramePr/>
          <p:nvPr>
            <p:custDataLst>
              <p:tags r:id="rId1"/>
            </p:custDataLst>
          </p:nvPr>
        </p:nvGraphicFramePr>
        <p:xfrm>
          <a:off x="417830" y="1950720"/>
          <a:ext cx="11478260" cy="3581400"/>
        </p:xfrm>
        <a:graphic>
          <a:graphicData uri="http://schemas.openxmlformats.org/drawingml/2006/table">
            <a:tbl>
              <a:tblPr firstRow="1" bandRow="1">
                <a:tableStyleId>{5940675A-B579-460E-94D1-54222C63F5DA}</a:tableStyleId>
              </a:tblPr>
              <a:tblGrid>
                <a:gridCol w="1119505"/>
                <a:gridCol w="10358755"/>
              </a:tblGrid>
              <a:tr h="179070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科幻小说关注探索与发现,更看重题材的新奇,而不是形式的讲究,所以在文体形式的探索上较为随意。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070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材料二第三段说“科幻小说对形式的探索并不用力”,而选项把“并不用力”曲解为“较为随意”。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3.混淆是非。</a:t>
            </a:r>
            <a:r>
              <a:rPr lang="zh-CN" altLang="en-US" sz="2800">
                <a:latin typeface="微软雅黑" panose="020B0503020204020204" charset="-122"/>
                <a:ea typeface="微软雅黑" panose="020B0503020204020204" charset="-122"/>
                <a:cs typeface="微软雅黑" panose="020B0503020204020204" charset="-122"/>
                <a:sym typeface="+mn-ea"/>
              </a:rPr>
              <a:t>文本表述的是肯定(否定)的意思,但命题人故意用否定(肯定)的句式表述,造成选项错误。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4.混淆论点与论据。</a:t>
            </a:r>
            <a:r>
              <a:rPr lang="zh-CN" altLang="en-US" sz="2800">
                <a:latin typeface="微软雅黑" panose="020B0503020204020204" charset="-122"/>
                <a:ea typeface="微软雅黑" panose="020B0503020204020204" charset="-122"/>
                <a:cs typeface="微软雅黑" panose="020B0503020204020204" charset="-122"/>
                <a:sym typeface="+mn-ea"/>
              </a:rPr>
              <a:t>论据往往是为了证明论点所举的例子或引用的道理等,但命题人有时会把论据内容当成论点加以表述,设置错误选项。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5.无中生有。</a:t>
            </a:r>
            <a:r>
              <a:rPr lang="zh-CN" altLang="en-US" sz="2800">
                <a:latin typeface="微软雅黑" panose="020B0503020204020204" charset="-122"/>
                <a:ea typeface="微软雅黑" panose="020B0503020204020204" charset="-122"/>
                <a:cs typeface="微软雅黑" panose="020B0503020204020204" charset="-122"/>
                <a:sym typeface="+mn-ea"/>
              </a:rPr>
              <a:t>错误选项的内容在原文中根本找不到依据,或原文并无此意,命题人通过文本的某一句话、某一个观点引发出一个错误的结论来迷惑考生。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例4</a:t>
            </a:r>
            <a:r>
              <a:rPr lang="zh-CN" altLang="en-US" sz="2800">
                <a:latin typeface="微软雅黑" panose="020B0503020204020204" charset="-122"/>
                <a:ea typeface="微软雅黑" panose="020B0503020204020204" charset="-122"/>
                <a:cs typeface="微软雅黑" panose="020B0503020204020204" charset="-122"/>
                <a:sym typeface="+mn-ea"/>
              </a:rPr>
              <a:t>[2020山东,1(C)]</a:t>
            </a:r>
          </a:p>
        </p:txBody>
      </p:sp>
      <p:graphicFrame>
        <p:nvGraphicFramePr>
          <p:cNvPr id="3" name="表格 2"/>
          <p:cNvGraphicFramePr/>
          <p:nvPr>
            <p:custDataLst>
              <p:tags r:id="rId1"/>
            </p:custDataLst>
          </p:nvPr>
        </p:nvGraphicFramePr>
        <p:xfrm>
          <a:off x="295910" y="1920240"/>
          <a:ext cx="11401425" cy="4113530"/>
        </p:xfrm>
        <a:graphic>
          <a:graphicData uri="http://schemas.openxmlformats.org/drawingml/2006/table">
            <a:tbl>
              <a:tblPr firstRow="1" bandRow="1">
                <a:tableStyleId>{5940675A-B579-460E-94D1-54222C63F5DA}</a:tableStyleId>
              </a:tblPr>
              <a:tblGrid>
                <a:gridCol w="826770"/>
                <a:gridCol w="10574655"/>
              </a:tblGrid>
              <a:tr h="137160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学科意义上的历史地理学兴起于西方,它的研究体现了发生学原理的应用,最能彰显现代地理学的科学特征。</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4193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最能彰显现代地理学的科学特征”错误。材料二第二段说“历史地理学把空间和时间结合起来的特征,体现了发生学原理的应用……这是近现代科学的重要特征”,这只是说发生学原理的应用是近现代科学的重要特征,“最能彰显现代地理学的科学特征”于文无据。</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6.偷换概念。</a:t>
            </a:r>
            <a:r>
              <a:rPr lang="zh-CN" altLang="en-US" sz="2800">
                <a:latin typeface="微软雅黑" panose="020B0503020204020204" charset="-122"/>
                <a:ea typeface="微软雅黑" panose="020B0503020204020204" charset="-122"/>
                <a:cs typeface="微软雅黑" panose="020B0503020204020204" charset="-122"/>
                <a:sym typeface="+mn-ea"/>
              </a:rPr>
              <a:t>命题者在解释概念或解释文意时,故意弄错对象以迷惑考生,使考生误入歧途;或者暗中将两个概念的内涵进行调换、改变或混淆,考生乍看这种说法与原文说法一样,但仔细推敲就会发现实际上并非如此。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7.以偏概全。</a:t>
            </a:r>
            <a:r>
              <a:rPr lang="zh-CN" altLang="en-US" sz="2800">
                <a:latin typeface="微软雅黑" panose="020B0503020204020204" charset="-122"/>
                <a:ea typeface="微软雅黑" panose="020B0503020204020204" charset="-122"/>
                <a:cs typeface="微软雅黑" panose="020B0503020204020204" charset="-122"/>
                <a:sym typeface="+mn-ea"/>
              </a:rPr>
              <a:t>命题者命制选项时故意增删、改动原文中表示范围限制或表示程度轻重的词语来干扰考生,主要以部分代替整体、以个别代替一般、以特殊代替普遍等。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91210"/>
            <a:ext cx="1186751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例5</a:t>
            </a:r>
            <a:r>
              <a:rPr lang="zh-CN" altLang="en-US" sz="2800">
                <a:latin typeface="微软雅黑" panose="020B0503020204020204" charset="-122"/>
                <a:ea typeface="微软雅黑" panose="020B0503020204020204" charset="-122"/>
                <a:cs typeface="微软雅黑" panose="020B0503020204020204" charset="-122"/>
                <a:sym typeface="+mn-ea"/>
              </a:rPr>
              <a:t>[2020山东,2(C)]</a:t>
            </a:r>
          </a:p>
        </p:txBody>
      </p:sp>
      <p:graphicFrame>
        <p:nvGraphicFramePr>
          <p:cNvPr id="3" name="表格 2"/>
          <p:cNvGraphicFramePr/>
          <p:nvPr>
            <p:custDataLst>
              <p:tags r:id="rId1"/>
            </p:custDataLst>
          </p:nvPr>
        </p:nvGraphicFramePr>
        <p:xfrm>
          <a:off x="402590" y="1767840"/>
          <a:ext cx="11158855" cy="3686810"/>
        </p:xfrm>
        <a:graphic>
          <a:graphicData uri="http://schemas.openxmlformats.org/drawingml/2006/table">
            <a:tbl>
              <a:tblPr firstRow="1" bandRow="1">
                <a:tableStyleId>{5940675A-B579-460E-94D1-54222C63F5DA}</a:tableStyleId>
              </a:tblPr>
              <a:tblGrid>
                <a:gridCol w="741045"/>
                <a:gridCol w="10417810"/>
              </a:tblGrid>
              <a:tr h="122936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改革开放以来,我国历史地理学的一些研究在国际上领先,主要得益于学科分支的开拓和研究领域的扩大。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5745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分析</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我国历史地理学的一些研究在国际上领先”的具体原因有“我国的历史地理学者继承和发扬沿革地理注重文献考证的传统,充分运用地理学和相关学科的科学原理,引入先进的理论、方法和技术,不断开拓新的学科分支,扩大研究领域”,但选项只列举了后面两个,造成以偏概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8.张冠李戴。</a:t>
            </a:r>
            <a:r>
              <a:rPr lang="zh-CN" altLang="en-US" sz="2800">
                <a:latin typeface="微软雅黑" panose="020B0503020204020204" charset="-122"/>
                <a:ea typeface="微软雅黑" panose="020B0503020204020204" charset="-122"/>
                <a:cs typeface="微软雅黑" panose="020B0503020204020204" charset="-122"/>
                <a:sym typeface="+mn-ea"/>
              </a:rPr>
              <a:t>命题者命制选项时会在表述对象上设置干扰,有意将此人表述成彼人,将此事物表述成彼事物,将事物的此方面表述成彼方面。</a:t>
            </a:r>
          </a:p>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两步走,准确判断选项正误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第一步,找出有明显错误的选项。</a:t>
            </a:r>
            <a:r>
              <a:rPr lang="zh-CN" altLang="en-US" sz="2800">
                <a:latin typeface="微软雅黑" panose="020B0503020204020204" charset="-122"/>
                <a:ea typeface="微软雅黑" panose="020B0503020204020204" charset="-122"/>
                <a:cs typeface="微软雅黑" panose="020B0503020204020204" charset="-122"/>
                <a:sym typeface="+mn-ea"/>
              </a:rPr>
              <a:t>有些选项的表述不符合常理,考生在解题时,即使不阅读原文,也能判断出其错误。因此,要先排除这一类选项。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第二步,注重对比辨析。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1.切分选项为信息段,找到对应区间。</a:t>
            </a:r>
            <a:r>
              <a:rPr lang="zh-CN" altLang="en-US" sz="2800">
                <a:latin typeface="微软雅黑" panose="020B0503020204020204" charset="-122"/>
                <a:ea typeface="微软雅黑" panose="020B0503020204020204" charset="-122"/>
                <a:cs typeface="微软雅黑" panose="020B0503020204020204" charset="-122"/>
                <a:sym typeface="+mn-ea"/>
              </a:rPr>
              <a:t>考生可以先通读全文,理清文章结构,把握作者的观点态度。然后切分选项为信息段,在信息段中“定位”关键词,在文中找出与之对应的词语,据此明确信息区间。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59067" y="1026160"/>
          <a:ext cx="11910060" cy="5247640"/>
        </p:xfrm>
        <a:graphic>
          <a:graphicData uri="http://schemas.openxmlformats.org/drawingml/2006/table">
            <a:tbl>
              <a:tblPr firstRow="1" bandRow="1">
                <a:tableStyleId>{5940675A-B579-460E-94D1-54222C63F5DA}</a:tableStyleId>
              </a:tblPr>
              <a:tblGrid>
                <a:gridCol w="991235"/>
                <a:gridCol w="10918825"/>
              </a:tblGrid>
              <a:tr h="3327400">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和论证方法等;主观题方面,考查给概念下定义、梳理文本的行文脉络、赏析文中句子等。</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None/>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3.命题预测:①选材上,可能会涉及各种文本,特别是新闻类、报告类、传记类、科普类、访谈类等文本;②考点方面,可能会涉及文本的文体特征、语言特色、论证结构,以及对材料进行个性化探究等。</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98015">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语言建构与运用,思维发展与提升</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备考要求:①把握文本的文体特征,读懂文章;②理解语句间的逻辑关系;③关注体现社会热点的文章。</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0020935" y="504190"/>
            <a:ext cx="1503045"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105410"/>
            <a:ext cx="11867515" cy="655447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2.通过三重比对,判断选项正误。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(1)比对词语。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表示范围的词语。如表示全部范围的有“全”“都”“所有”“囊括”“共”“统统”“一概”等,表示大部分范围的有“大多”“多数”等,表示范围限定的有“只”“仅仅”“光”等,表示范围涉及两种或两种以上的有“以及”“及”“和”“也”“又”等。此外,考生要特别注意修饰对象的词语(一般是定语),这些词语往往圈定了范围,不能无限扩大或缩小。考生比对时,要注意选项是否有扩大或缩小范围的表述。</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②表示程度的词语。如表示程度高、深的,有“很”“挺”“怪”“更”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“最”“完全”“非常”“十分”“特别”“极其”等;表示程度一般、适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181610"/>
            <a:ext cx="1186751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中的,有“较”“比较”等;表示程度轻的,有“稍微”“不大”“有点儿”“有些”等。比对时,考生要注意选项中是否有加重或减轻程度的表述及轻重倒置、夸大过度的现象。</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③表示指代的词语。如“这”“其”等。比对时,考生要注意指代对象是否一致,特别要注意选项是否有张冠李戴、偷换概念等错误。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表示时间或时态的词语。如“后来”“最早”“近来”“正在”“日前”“目前”“已经”“早已”“曾经”“刚刚”“即将”“就要”“了”等。比对时,考生要注意选项是否有时间先后错乱、混淆已然与未然的错误。特别要留心是否有故意将“即将出现的情况”表述或推断为“已经发生的情况”的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181610"/>
            <a:ext cx="1186751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⑤表示否定的词语。如“莫”“非”“否则”“切忌”“禁止”“防止”“难以”等。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⑥表示语气的词语。如表示肯定的有“必定”“必须”“一定”“的确”“就可以”等,表示揣测的有“或许”“大概”“可能”“似乎”“也许”等。比对时,考生要注意选项是否有混淆或然与必然、说法绝对化的错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⑦重要的动词、形容词等。主要是判断一些词语的替换有没有窜改原文,有没有曲解文意。</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(2)比对语句间关系。</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①比对单句各个成分之间的关系以及与文本的异同。考生通过分析句子的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181610"/>
            <a:ext cx="1186751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主、谓、宾、定、状、补等成分,提取句子的主干,从而判断选项有没有杂糅、混淆等错误。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比对复句中各个分句间的关系与原文表述是否一致。分句间的关系主要有因果、条件、假设、目的、转折、并列等,特别要注意强加因果、因果关系倒置、必要条件变成充分条件、并列关系变成转折关系等错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(3)比对依据和结论。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比对原文,看选项中的结果或结论是否有依据。看选项中所述原因、条件、结论在原文中是否涉及,是否可从原文中分析得出,原因或条件与结论之间是否有合理的逻辑关系。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987030" cy="725881"/>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考点3　分析论点、论据和论证方法</a:t>
            </a:r>
            <a:r>
              <a:rPr sz="3200" dirty="0">
                <a:solidFill>
                  <a:schemeClr val="bg1"/>
                </a:solidFill>
                <a:latin typeface="微软雅黑" panose="020B0503020204020204" charset="-122"/>
                <a:ea typeface="微软雅黑" panose="020B0503020204020204" charset="-122"/>
                <a:sym typeface="+mn-ea"/>
              </a:rPr>
              <a:t>　</a:t>
            </a:r>
          </a:p>
        </p:txBody>
      </p:sp>
      <p:sp>
        <p:nvSpPr>
          <p:cNvPr id="2" name="文本框 1"/>
          <p:cNvSpPr txBox="1"/>
          <p:nvPr/>
        </p:nvSpPr>
        <p:spPr>
          <a:xfrm>
            <a:off x="174625" y="1258570"/>
            <a:ext cx="1184275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命题特点</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高考对“分析论点、论据和论证方法”这一考点的考查,一般从论点、论据、论证过程和论证方法四个角度设置题目,要求考生判断选项说法的正误。2020年海南卷第4题要求考生判断选项中最能够支持第三、四自然段中心论点的一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79730"/>
            <a:ext cx="1186751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必备知识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1.论点。</a:t>
            </a:r>
            <a:r>
              <a:rPr lang="zh-CN" altLang="en-US" sz="2800">
                <a:latin typeface="微软雅黑" panose="020B0503020204020204" charset="-122"/>
                <a:ea typeface="微软雅黑" panose="020B0503020204020204" charset="-122"/>
                <a:cs typeface="微软雅黑" panose="020B0503020204020204" charset="-122"/>
                <a:sym typeface="+mn-ea"/>
              </a:rPr>
              <a:t>作者对议论的问题所持的见解或主张。高考文本论述的问题一般有具体概念、社会现象、思想流派等,论点就是作者对这些内容的看法。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了解常见的论点位置:①论点多出现在文章的开头、结尾处。②有些文章的标题就是文本的中心论点。③通过论题找论点。论题就是作者议论的话题,是论点针对的对象。阅读文本,弄清作者对论题持什么见解或主张,其实就找到了文章的论点。④通过语言标志找论点。有些论点是在层层论证的基础上归纳出来的,这时通常有一些提示性的词语,如“我认为”“由此可见”“所以”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79730"/>
            <a:ext cx="11867515"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2.论据。</a:t>
            </a:r>
            <a:r>
              <a:rPr lang="zh-CN" altLang="en-US" sz="2800">
                <a:latin typeface="微软雅黑" panose="020B0503020204020204" charset="-122"/>
                <a:ea typeface="微软雅黑" panose="020B0503020204020204" charset="-122"/>
                <a:cs typeface="微软雅黑" panose="020B0503020204020204" charset="-122"/>
                <a:sym typeface="+mn-ea"/>
              </a:rPr>
              <a:t>用来论证论点的材料,它包括事实论据和道理论据。事实论据,指有代表性的事例、确凿的数据、可靠的史料等。道理论据,指经过时间检验的格言、原理、定律等。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3.论证。</a:t>
            </a:r>
            <a:r>
              <a:rPr lang="zh-CN" altLang="en-US" sz="2800">
                <a:latin typeface="微软雅黑" panose="020B0503020204020204" charset="-122"/>
                <a:ea typeface="微软雅黑" panose="020B0503020204020204" charset="-122"/>
                <a:cs typeface="微软雅黑" panose="020B0503020204020204" charset="-122"/>
                <a:sym typeface="+mn-ea"/>
              </a:rPr>
              <a:t>指阐述自己的观点后,对其加以证明,使自己的观点有一个证明。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(1)论证过程。从文章思路的角度看,文本的论证过程一般是提出问题(引论)、分析问题(本论)、解决问题(结论)。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(2)论证结构。文章的论证结构一般有总分、层递、并列、对照等形式。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79730"/>
            <a:ext cx="11867515" cy="737235"/>
          </a:xfrm>
          <a:prstGeom prst="rect">
            <a:avLst/>
          </a:prstGeom>
          <a:noFill/>
        </p:spPr>
        <p:txBody>
          <a:bodyPr wrap="square" rtlCol="0">
            <a:spAutoFit/>
          </a:bodyPr>
          <a:lstStyle/>
          <a:p>
            <a:pPr algn="ct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论证结构的常见形式</a:t>
            </a:r>
          </a:p>
        </p:txBody>
      </p:sp>
      <p:graphicFrame>
        <p:nvGraphicFramePr>
          <p:cNvPr id="3" name="表格 2"/>
          <p:cNvGraphicFramePr/>
          <p:nvPr>
            <p:custDataLst>
              <p:tags r:id="rId1"/>
            </p:custDataLst>
          </p:nvPr>
        </p:nvGraphicFramePr>
        <p:xfrm>
          <a:off x="189230" y="1112520"/>
          <a:ext cx="11844655" cy="5543550"/>
        </p:xfrm>
        <a:graphic>
          <a:graphicData uri="http://schemas.openxmlformats.org/drawingml/2006/table">
            <a:tbl>
              <a:tblPr firstRow="1" bandRow="1">
                <a:tableStyleId>{5940675A-B579-460E-94D1-54222C63F5DA}</a:tableStyleId>
              </a:tblPr>
              <a:tblGrid>
                <a:gridCol w="1170305"/>
                <a:gridCol w="10674350"/>
              </a:tblGrid>
              <a:tr h="192024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总分式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论证层次间是总论和分论的关系。总分式结构一般包括三种:总—分、分—总、总—分—总。注意开头段或结尾段,如果开头段提出问题(或中心论点),那么一般是“总—分”式,正文多半是论证过程;如果开头段和结尾段相呼应,那么就是“总—分—总”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159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层递式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几个段落或部分之间是由浅入深、层层深入的,且各段落或部分的前后顺序不能随意变动。常常有一些递进式的语言标志,如“不仅如此”“而且”“甚至”等。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0960">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并列式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几个段落或部分之间的关系是并列的。在几个并列的段落或部分之前常常出现“第一”“第二”“第三”或“首先”“其次”“再次”等语言标志。</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0755">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对照式</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两种看法或论据之间为一正一反的关系,或通过正反对比明辨是非,或通过正反对比突出其中一个方面的正确性。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79730"/>
            <a:ext cx="11867515" cy="203009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(3)论证方法。一篇文章要写得好,不仅离不开对论点、论据的分析,更离不开一定的论证方法</a:t>
            </a:r>
            <a:r>
              <a:rPr lang="zh-CN" altLang="en-US" sz="2800">
                <a:latin typeface="微软雅黑" panose="020B0503020204020204" charset="-122"/>
                <a:ea typeface="微软雅黑" panose="020B0503020204020204" charset="-122"/>
                <a:cs typeface="微软雅黑" panose="020B0503020204020204" charset="-122"/>
                <a:sym typeface="+mn-ea"/>
              </a:rPr>
              <a:t>。</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常见的论证方法</a:t>
            </a:r>
          </a:p>
        </p:txBody>
      </p:sp>
      <p:graphicFrame>
        <p:nvGraphicFramePr>
          <p:cNvPr id="3" name="表格 2"/>
          <p:cNvGraphicFramePr/>
          <p:nvPr>
            <p:custDataLst>
              <p:tags r:id="rId1"/>
            </p:custDataLst>
          </p:nvPr>
        </p:nvGraphicFramePr>
        <p:xfrm>
          <a:off x="177165" y="2621280"/>
          <a:ext cx="11760835" cy="3870960"/>
        </p:xfrm>
        <a:graphic>
          <a:graphicData uri="http://schemas.openxmlformats.org/drawingml/2006/table">
            <a:tbl>
              <a:tblPr firstRow="1" bandRow="1">
                <a:tableStyleId>{5940675A-B579-460E-94D1-54222C63F5DA}</a:tableStyleId>
              </a:tblPr>
              <a:tblGrid>
                <a:gridCol w="852805"/>
                <a:gridCol w="10908030"/>
              </a:tblGrid>
              <a:tr h="12903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举例论证</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通过典型事例论证论点,从而使论证更具体、更有说服力。</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3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道理论证</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用经典著作中的精辟见解,古今中外名人的名言警句以及人们公认的定理公式等来证明论点,增强论证的说服力和权威性。</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32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比喻论证</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通过比喻进行论证,使论证生动形象、浅显易懂。</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92405" y="1478280"/>
          <a:ext cx="11760835" cy="3870960"/>
        </p:xfrm>
        <a:graphic>
          <a:graphicData uri="http://schemas.openxmlformats.org/drawingml/2006/table">
            <a:tbl>
              <a:tblPr firstRow="1" bandRow="1">
                <a:tableStyleId>{5940675A-B579-460E-94D1-54222C63F5DA}</a:tableStyleId>
              </a:tblPr>
              <a:tblGrid>
                <a:gridCol w="852805"/>
                <a:gridCol w="10908030"/>
              </a:tblGrid>
              <a:tr h="129032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对比论证</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通过正反相互对立的事物的比较,使论证更鲜明、更稳固。</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32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类比论证</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把已知事物与跟它有相同特点的事物进行比较类推,从而证明论点。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032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因果论证</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通过分析事理,揭示此事物与彼事物之间的因果关系来证明论点。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725660" y="678180"/>
            <a:ext cx="16002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935355" y="219437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935355" y="279889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理解文中重要概念的含义</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4" name="矩形 3">
            <a:hlinkClick r:id="" action="ppaction://noaction"/>
          </p:cNvPr>
          <p:cNvSpPr/>
          <p:nvPr/>
        </p:nvSpPr>
        <p:spPr>
          <a:xfrm>
            <a:off x="935355" y="158985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阅读帮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核心素养聚焦</a:t>
            </a:r>
          </a:p>
        </p:txBody>
      </p:sp>
      <p:sp>
        <p:nvSpPr>
          <p:cNvPr id="5" name="矩形 4">
            <a:hlinkClick r:id="rId2" action="ppaction://hlinksldjump"/>
          </p:cNvPr>
          <p:cNvSpPr/>
          <p:nvPr/>
        </p:nvSpPr>
        <p:spPr>
          <a:xfrm>
            <a:off x="935355" y="340278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筛选并整合文中信息</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6" name="矩形 5">
            <a:hlinkClick r:id="rId2" action="ppaction://hlinksldjump"/>
          </p:cNvPr>
          <p:cNvSpPr/>
          <p:nvPr/>
        </p:nvSpPr>
        <p:spPr>
          <a:xfrm>
            <a:off x="935355" y="40066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分析论点、论据和论证方法</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a:hlinkClick r:id="rId2" action="ppaction://hlinksldjump"/>
          </p:cNvPr>
          <p:cNvSpPr/>
          <p:nvPr/>
        </p:nvSpPr>
        <p:spPr>
          <a:xfrm>
            <a:off x="935355" y="461055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分析和评价文本内容</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928370"/>
            <a:ext cx="1186751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a:t>
            </a:r>
            <a:r>
              <a:rPr sz="2800">
                <a:latin typeface="微软雅黑" panose="020B0503020204020204" charset="-122"/>
                <a:ea typeface="微软雅黑" panose="020B0503020204020204" charset="-122"/>
                <a:cs typeface="微软雅黑" panose="020B0503020204020204" charset="-122"/>
                <a:sym typeface="+mn-ea"/>
              </a:rPr>
              <a:t>[2020海南,4,3分]阅读下面的文字,完成题目</a:t>
            </a:r>
            <a:r>
              <a:rPr lang="zh-CN" altLang="en-US" sz="2800">
                <a:latin typeface="微软雅黑" panose="020B0503020204020204" charset="-122"/>
                <a:ea typeface="微软雅黑" panose="020B0503020204020204" charset="-122"/>
                <a:cs typeface="微软雅黑" panose="020B0503020204020204" charset="-122"/>
                <a:sym typeface="+mn-ea"/>
              </a:rPr>
              <a:t>。</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巴巴看起来一点儿也不害怕。它不怕把它团团围住的兴奋的小孩,而是十分镇定地接受着加州夏日烈阳的炙烤。这种漫不经心的态度是能说得通的,因为它就生活在既安全又轻松的环境中。巴巴是一只肚皮雪白的穿山甲,这种惹人喜爱的动物约莫一只小猫那么大。它脸颊边缘的一圈毛好似山羊胡,粉色的脸颊下方是一截尖尖的、没有牙齿的口鼻——十分适合吸食蚂蚁和白蚁。它最具特色的是覆满头、身、四肢和尾巴的鳞片,这些浅橙色的鳞片层层叠叠,形成了一件防御力极强的外套。构成这些鳞片的成分和你的指甲一样,都是角蛋白。巴巴是圣迭戈动物园的形象大使,它性格温顺,训练得当,</a:t>
            </a:r>
          </a:p>
        </p:txBody>
      </p:sp>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理解论点和论据间的关系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能参与各类公众活动。动物园的工作人员常常把巴巴带到福利院、儿童医院等地方,为患病的孩子带去快乐,并向他们普及关于各类珍稀动物的科学知识。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此时,罗布·奈特正用棉签轻轻擦拭它的脸部边缘,奈特是一名研究微观生命的学者,他研究细菌和其他微生物,特别着迷存在于动物体内或体表的微生物。开展研究前,他首先得收集它们,收集蝴蝶的人会用网兜和罐子,奈特的工具则是棉签。他把棉签伸进巴巴的鼻孔,仅仅转上几秒钟,就足以让白色棉签头上沾满来自穿山甲体内的微生物。巴巴不仅是一只穿山甲,也是一个携带丰富微生物的聚合体:一些微生物生活在它的体内,绝大多数分布在肠道内,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一些附着在它的脸部、肚子、爪子和鳞片表面。其实人类身上也寄宿着微生物,地球上的所有生物都一样——唯一的例外,是科学家在实验室无菌环境下极其小心地培育出来的极少数动物。我们身上仿佛在举办一场盛大的微生物展览,展品统称为微生物组。它们生活在我们的皮肤表面、身体内部,甚至是细胞内部。其中大部分是细菌,也有一些是其他的微小生命体,例如真菌(比如酵母菌)和古菌——后者的身份至今保持神秘,还有数量多到难以估量的病毒。</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海绵是结构很简单的动物,其静态的身体从来不超过几个细胞那么厚,即使如此,它们的周围也寄宿着活跃的微生物。有时候,通过显微镜都几乎看不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到海绵的本体,因为它的上面覆满了微生物。北极熊漫步在北极的冰原之上,举目四周除了冰块别无其他,可实际上,它们身上仍紧紧簇拥着微生物。当尼尔·阿姆斯特朗和巴兹·奥尔德林登上月球时,他们踏出的一小步既是人类的一大步,也是微生物的一大步。奥逊·威尔斯曾经说过:“我们孤独地出生,孤独地活着,又孤独地死去。”这句话并不正确。纵使我们“孑然一身”,也绝对不孤独,我们与许多生命体共同生活在一起。一些动物在还是未受精的卵子时就被微生物占据并在其中繁衍,还有一些动物在出生的那一瞬间就有了伙伴。在我们的生命历程中,微生物从未缺席:我们吃东西时,它们也吃;我们旅行时,它们也结伴而行;我们死后,它们消化我们。对于我们每个人而言,人体都自成一个动物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我们观察白蚁、海绵时,也相当于在观察自身。它们身上的微生物或许与我们不同,但是都遵循相同的生存规律。珊瑚礁里的微生物因为经历污染和过度捕捞而变得杀气腾腾,人类肠道中的菌群在不健康的食物或抗生素的侵袭下也会让人发生奔涌的腹泻。老鼠肠道中的微生物会左右它们的行为,而我们自己肠道内的伙伴也可能潜移默化地影响我们的大脑。没有一个物种独自生存着,所有生命都居于布满微生物的环境之中,持久地往来、互动。微生物也会在动物之间迁移,在人体与土地、水、空气、建筑以及周围的环境之间跋涉,它们使我们彼此相连,也使我们与世界相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303530"/>
            <a:ext cx="11867515"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我们在观察父母与朋友时,看到的都是由无数细胞组成的个体:由一颗独立的大脑指导行为,通过基因组调控生命活动。但这只是一个便于理解的假想系统。事实上,我们每个人都是一支军团,从来都是“我们”,而不是“我”。</a:t>
            </a:r>
            <a:r>
              <a:rPr lang="zh-CN" altLang="en-US" sz="2800" u="sng">
                <a:latin typeface="微软雅黑" panose="020B0503020204020204" charset="-122"/>
                <a:ea typeface="微软雅黑" panose="020B0503020204020204" charset="-122"/>
                <a:cs typeface="微软雅黑" panose="020B0503020204020204" charset="-122"/>
                <a:sym typeface="+mn-ea"/>
              </a:rPr>
              <a:t>忘记奥逊·威尔斯口中的“孤独”吧,请听从沃尔特·惠特曼的诗句:“我辽阔博大,我包罗万象。”</a:t>
            </a:r>
            <a:endParaRPr lang="zh-CN" altLang="en-US" sz="2800">
              <a:latin typeface="微软雅黑" panose="020B0503020204020204" charset="-122"/>
              <a:ea typeface="微软雅黑" panose="020B0503020204020204" charset="-122"/>
              <a:cs typeface="微软雅黑" panose="020B0503020204020204" charset="-122"/>
              <a:sym typeface="+mn-ea"/>
            </a:endParaRP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(摘编自埃德·扬《我包罗万象》,郑李译)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27965"/>
            <a:ext cx="1219136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下列选项,最能够支持第三、四自然段中心论点的一项是(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A.古生物学家安德鲁·诺尔曾经说过:“动物就像整个演化蛋糕上的糖霜,细菌才是糖霜下的蛋糕本体。”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B.生物学家玛格丽特·麦克福尔-恩盖表示:“它们(微生物)与动物紧密共生,动物的生命活动是通过与微生物的相互作用而形成的。”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C.微生物学家们开展过“如果没有微生物,地球会怎样”的思维实验,并得出结论:“地球上的大多数物种会灭绝,而幸存下来的物种,其数量也将大大减少。”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D.生物学家勒内·杜博斯写道:“鼠疫、霍乱、黄热病都被写成了故事,排成了戏剧,拍成了电影,但却没有人漂亮地讲出肠道和胃部微生物发挥有益作用的故事。”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27965"/>
            <a:ext cx="12191365" cy="138366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本题考查考生分析论点、论据和论证方法的能力。解答本题,首先要确定信息区间,概括中心论点,然后判断选项内容是否与中心论点相契合。   </a:t>
            </a:r>
          </a:p>
        </p:txBody>
      </p:sp>
      <p:graphicFrame>
        <p:nvGraphicFramePr>
          <p:cNvPr id="3" name="表格 2"/>
          <p:cNvGraphicFramePr/>
          <p:nvPr>
            <p:custDataLst>
              <p:tags r:id="rId1"/>
            </p:custDataLst>
          </p:nvPr>
        </p:nvGraphicFramePr>
        <p:xfrm>
          <a:off x="159385" y="1950720"/>
          <a:ext cx="11934825" cy="4586605"/>
        </p:xfrm>
        <a:graphic>
          <a:graphicData uri="http://schemas.openxmlformats.org/drawingml/2006/table">
            <a:tbl>
              <a:tblPr firstRow="1" bandRow="1">
                <a:tableStyleId>{5940675A-B579-460E-94D1-54222C63F5DA}</a:tableStyleId>
              </a:tblPr>
              <a:tblGrid>
                <a:gridCol w="3627120"/>
                <a:gridCol w="2052320"/>
                <a:gridCol w="3277870"/>
                <a:gridCol w="2977515"/>
              </a:tblGrid>
              <a:tr h="1109980">
                <a:tc>
                  <a:txBody>
                    <a:bodyPr/>
                    <a:lstStyle/>
                    <a:p>
                      <a:pPr indent="0">
                        <a:buNone/>
                      </a:pPr>
                      <a:r>
                        <a:rPr lang="en-US" sz="2800" b="1">
                          <a:solidFill>
                            <a:srgbClr val="000000"/>
                          </a:solidFill>
                          <a:latin typeface="微软雅黑" panose="020B0503020204020204" charset="-122"/>
                          <a:ea typeface="微软雅黑" panose="020B0503020204020204" charset="-122"/>
                          <a:cs typeface="NEU-BZ-S92" charset="0"/>
                        </a:rPr>
                        <a:t>第三、四自然段的中心论点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信息理解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论证的观点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476625">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“在我们的生命历程中,微生物从未缺席”“所有生命都居于布满微生物的环境之中,持久地往来、互动”。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A项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使用比喻的修辞手法,用“蛋糕上的糖霜”和“蛋糕本体”分别比喻动物和细菌。</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强调细菌在演化进程中的重要性,与第三、四自然段的中心论点不一致。</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0005"/>
            <a:ext cx="12191365" cy="73723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 </a:t>
            </a:r>
          </a:p>
        </p:txBody>
      </p:sp>
      <p:graphicFrame>
        <p:nvGraphicFramePr>
          <p:cNvPr id="3" name="表格 2"/>
          <p:cNvGraphicFramePr/>
          <p:nvPr>
            <p:custDataLst>
              <p:tags r:id="rId1"/>
            </p:custDataLst>
          </p:nvPr>
        </p:nvGraphicFramePr>
        <p:xfrm>
          <a:off x="281305" y="731520"/>
          <a:ext cx="11750675" cy="5836920"/>
        </p:xfrm>
        <a:graphic>
          <a:graphicData uri="http://schemas.openxmlformats.org/drawingml/2006/table">
            <a:tbl>
              <a:tblPr firstRow="1" bandRow="1">
                <a:tableStyleId>{5940675A-B579-460E-94D1-54222C63F5DA}</a:tableStyleId>
              </a:tblPr>
              <a:tblGrid>
                <a:gridCol w="2000885"/>
                <a:gridCol w="864870"/>
                <a:gridCol w="4266565"/>
                <a:gridCol w="4618355"/>
              </a:tblGrid>
              <a:tr h="1203960">
                <a:tc>
                  <a:txBody>
                    <a:bodyPr/>
                    <a:lstStyle/>
                    <a:p>
                      <a:pPr indent="0">
                        <a:buNone/>
                      </a:pPr>
                      <a:r>
                        <a:rPr lang="en-US" sz="2800" b="1">
                          <a:solidFill>
                            <a:srgbClr val="000000"/>
                          </a:solidFill>
                          <a:latin typeface="微软雅黑" panose="020B0503020204020204" charset="-122"/>
                          <a:ea typeface="微软雅黑" panose="020B0503020204020204" charset="-122"/>
                          <a:cs typeface="NEU-BZ-S92" charset="0"/>
                        </a:rPr>
                        <a:t>第三、四自然段的中心论点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信息理解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论证的观点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96440">
                <a:tc rowSpan="2">
                  <a:txBody>
                    <a:bodyPr/>
                    <a:lstStyle/>
                    <a:p>
                      <a:pPr indent="0" fontAlgn="auto">
                        <a:lnSpc>
                          <a:spcPct val="150000"/>
                        </a:lnSpc>
                        <a:buNone/>
                      </a:pP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B项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强调微生物与动物紧密共生,动物和微生物相互作用。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强调微生物与动物的紧密关系,与第三、四自然段的中心论点相契合。</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0320">
                <a:tc vMerge="1">
                  <a:txBody>
                    <a:bodyPr/>
                    <a:lstStyle/>
                    <a:p>
                      <a:endParaRPr lang="zh-CN"/>
                    </a:p>
                  </a:txBody>
                  <a:tcPr>
                    <a:lnR w="12700" cap="flat" cmpd="sng">
                      <a:solidFill>
                        <a:srgbClr val="333333"/>
                      </a:solidFill>
                      <a:prstDash val="solid"/>
                      <a:headEnd type="none" w="med" len="med"/>
                      <a:tailEnd type="none" w="med" len="med"/>
                    </a:lnR>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C项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微生物学家们的思维实验的前提是没有微生物,结论是微生物对地球上的物种很重要。</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强调微生物对地球的影响,与第三、四自然段的中心论点不一致。</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40005"/>
            <a:ext cx="12191365" cy="73723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续表 </a:t>
            </a:r>
          </a:p>
        </p:txBody>
      </p:sp>
      <p:graphicFrame>
        <p:nvGraphicFramePr>
          <p:cNvPr id="3" name="表格 2"/>
          <p:cNvGraphicFramePr/>
          <p:nvPr>
            <p:custDataLst>
              <p:tags r:id="rId1"/>
            </p:custDataLst>
          </p:nvPr>
        </p:nvGraphicFramePr>
        <p:xfrm>
          <a:off x="281305" y="731520"/>
          <a:ext cx="11750675" cy="5836920"/>
        </p:xfrm>
        <a:graphic>
          <a:graphicData uri="http://schemas.openxmlformats.org/drawingml/2006/table">
            <a:tbl>
              <a:tblPr firstRow="1" bandRow="1">
                <a:tableStyleId>{5940675A-B579-460E-94D1-54222C63F5DA}</a:tableStyleId>
              </a:tblPr>
              <a:tblGrid>
                <a:gridCol w="2000885"/>
                <a:gridCol w="864870"/>
                <a:gridCol w="4266565"/>
                <a:gridCol w="4618355"/>
              </a:tblGrid>
              <a:tr h="1203960">
                <a:tc>
                  <a:txBody>
                    <a:bodyPr/>
                    <a:lstStyle/>
                    <a:p>
                      <a:pPr indent="0">
                        <a:buNone/>
                      </a:pPr>
                      <a:r>
                        <a:rPr lang="en-US" sz="2800" b="1">
                          <a:solidFill>
                            <a:srgbClr val="000000"/>
                          </a:solidFill>
                          <a:latin typeface="微软雅黑" panose="020B0503020204020204" charset="-122"/>
                          <a:ea typeface="微软雅黑" panose="020B0503020204020204" charset="-122"/>
                          <a:cs typeface="NEU-BZ-S92" charset="0"/>
                        </a:rPr>
                        <a:t>第三、四自然段的中心论点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选项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信息理解</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NEU-BZ-S92" charset="0"/>
                        </a:rPr>
                        <a:t>论证的观点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1996440">
                <a:tc>
                  <a:txBody>
                    <a:bodyPr/>
                    <a:lstStyle/>
                    <a:p>
                      <a:pPr indent="0" fontAlgn="auto">
                        <a:lnSpc>
                          <a:spcPct val="150000"/>
                        </a:lnSpc>
                        <a:buNone/>
                      </a:pP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D项</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采用对比的手法,说明人们对微生物的有益作用不重视。</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强调肠道和胃部微生物发挥有益作用却不被人熟知,与第三、四自然段的中心论点不一致。</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60960" y="4982845"/>
            <a:ext cx="12191365" cy="737235"/>
          </a:xfrm>
          <a:prstGeom prst="rect">
            <a:avLst/>
          </a:prstGeom>
          <a:noFill/>
        </p:spPr>
        <p:txBody>
          <a:bodyPr wrap="square" rtlCol="0">
            <a:spAutoFit/>
          </a:bodyPr>
          <a:lstStyle/>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935355" y="14285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对观点态度推断的分析</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矩形 1">
            <a:hlinkClick r:id="" action="ppaction://noaction"/>
          </p:cNvPr>
          <p:cNvSpPr/>
          <p:nvPr/>
        </p:nvSpPr>
        <p:spPr>
          <a:xfrm>
            <a:off x="935355" y="473056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
        <p:nvSpPr>
          <p:cNvPr id="5" name="矩形 4">
            <a:hlinkClick r:id="rId2" action="ppaction://hlinksldjump"/>
          </p:cNvPr>
          <p:cNvSpPr/>
          <p:nvPr/>
        </p:nvSpPr>
        <p:spPr>
          <a:xfrm>
            <a:off x="935355" y="22540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6</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理解文中重要句子的作用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p:txBody>
      </p:sp>
      <p:sp>
        <p:nvSpPr>
          <p:cNvPr id="6" name="矩形 5">
            <a:hlinkClick r:id="rId2" action="ppaction://hlinksldjump"/>
          </p:cNvPr>
          <p:cNvSpPr/>
          <p:nvPr/>
        </p:nvSpPr>
        <p:spPr>
          <a:xfrm>
            <a:off x="935355" y="30795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sz="2800" dirty="0" smtClean="0">
                <a:solidFill>
                  <a:schemeClr val="tx1">
                    <a:lumMod val="95000"/>
                    <a:lumOff val="5000"/>
                  </a:schemeClr>
                </a:solidFill>
                <a:latin typeface="微软雅黑" panose="020B0503020204020204" charset="-122"/>
                <a:ea typeface="微软雅黑" panose="020B0503020204020204" charset="-122"/>
              </a:rPr>
              <a:t>7</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分析篇章结构</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a:hlinkClick r:id="rId2" action="ppaction://hlinksldjump"/>
          </p:cNvPr>
          <p:cNvSpPr/>
          <p:nvPr/>
        </p:nvSpPr>
        <p:spPr>
          <a:xfrm>
            <a:off x="935355" y="390506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8</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探究材料中的其他问题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27965"/>
            <a:ext cx="1219136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两步回答论点与论据对应题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第一步,概括文本的思想观点。</a:t>
            </a:r>
            <a:r>
              <a:rPr lang="zh-CN" altLang="en-US" sz="2800">
                <a:latin typeface="微软雅黑" panose="020B0503020204020204" charset="-122"/>
                <a:ea typeface="微软雅黑" panose="020B0503020204020204" charset="-122"/>
                <a:cs typeface="微软雅黑" panose="020B0503020204020204" charset="-122"/>
                <a:sym typeface="+mn-ea"/>
              </a:rPr>
              <a:t>高考文本往往通过对说明对象的解说来说明文章观点。考生要在具体的段落中筛选、归纳出观点。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第二步,分析选项体现的观点。</a:t>
            </a:r>
            <a:r>
              <a:rPr lang="zh-CN" altLang="en-US" sz="2800">
                <a:latin typeface="微软雅黑" panose="020B0503020204020204" charset="-122"/>
                <a:ea typeface="微软雅黑" panose="020B0503020204020204" charset="-122"/>
                <a:cs typeface="微软雅黑" panose="020B0503020204020204" charset="-122"/>
                <a:sym typeface="+mn-ea"/>
              </a:rPr>
              <a:t>选项给出的事实论据或道理论据会表达某种思想或某个观点。考生可以分析选项体现的具体观点,从而判断选项的观点是否与文中的观点相契合。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27965"/>
            <a:ext cx="1219136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方法拓展   </a:t>
            </a:r>
            <a:r>
              <a:rPr lang="zh-CN" altLang="en-US" sz="2800">
                <a:latin typeface="微软雅黑" panose="020B0503020204020204" charset="-122"/>
                <a:ea typeface="微软雅黑" panose="020B0503020204020204" charset="-122"/>
                <a:cs typeface="微软雅黑" panose="020B0503020204020204" charset="-122"/>
                <a:sym typeface="+mn-ea"/>
              </a:rPr>
              <a:t>                     </a:t>
            </a:r>
          </a:p>
          <a:p>
            <a:pPr algn="ct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关于“分析论点、论据和论证方法”的常见设错方式</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1.对论点(中心论点和分论点)概述错误。</a:t>
            </a:r>
            <a:r>
              <a:rPr lang="zh-CN" altLang="en-US" sz="2800">
                <a:latin typeface="微软雅黑" panose="020B0503020204020204" charset="-122"/>
                <a:ea typeface="微软雅黑" panose="020B0503020204020204" charset="-122"/>
                <a:cs typeface="微软雅黑" panose="020B0503020204020204" charset="-122"/>
                <a:sym typeface="+mn-ea"/>
              </a:rPr>
              <a:t>选项往往将文本中的分论点概述为中心论点或将文本的中心论点当作分论点来概述。</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2.论点与论据的对应关系错误。</a:t>
            </a:r>
            <a:r>
              <a:rPr lang="zh-CN" altLang="en-US" sz="2800">
                <a:latin typeface="微软雅黑" panose="020B0503020204020204" charset="-122"/>
                <a:ea typeface="微软雅黑" panose="020B0503020204020204" charset="-122"/>
                <a:cs typeface="微软雅黑" panose="020B0503020204020204" charset="-122"/>
                <a:sym typeface="+mn-ea"/>
              </a:rPr>
              <a:t>论点出现的位置可能在论据前,也可能在论据后。命题人在命题时,选项中经常会出现“引用……论证了……的观点”</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“从……方面论证了……”的叙述方式,考生在解题时,要找准论据所对应的论点。</a:t>
            </a:r>
          </a:p>
          <a:p>
            <a:pPr algn="l"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3.论证方法分析错误。</a:t>
            </a:r>
            <a:r>
              <a:rPr lang="zh-CN" altLang="en-US" sz="2800">
                <a:latin typeface="微软雅黑" panose="020B0503020204020204" charset="-122"/>
                <a:ea typeface="微软雅黑" panose="020B0503020204020204" charset="-122"/>
                <a:cs typeface="微软雅黑" panose="020B0503020204020204" charset="-122"/>
                <a:sym typeface="+mn-ea"/>
              </a:rPr>
              <a:t>选项中常见的表示论证方法的词语有对比、引用等,考生要根据文章的具体内容判断选项所提及的论证方法是否正确。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575" y="989965"/>
            <a:ext cx="11628120"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4.论证结构分析错误。</a:t>
            </a:r>
            <a:r>
              <a:rPr lang="zh-CN" altLang="en-US" sz="2800">
                <a:latin typeface="微软雅黑" panose="020B0503020204020204" charset="-122"/>
                <a:ea typeface="微软雅黑" panose="020B0503020204020204" charset="-122"/>
                <a:cs typeface="微软雅黑" panose="020B0503020204020204" charset="-122"/>
                <a:sym typeface="+mn-ea"/>
              </a:rPr>
              <a:t>常见错误方式有:①添加或减少某一论证环节;②混淆并列式论证与层递式论证;③错置论证前提,选项中有两个或多个并列论述的内容时,往往将某一论述内容强制设置为分析其他内容的前提。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5.关注选项中出现的一些特殊词语。</a:t>
            </a:r>
            <a:r>
              <a:rPr lang="zh-CN" altLang="en-US" sz="2800">
                <a:latin typeface="微软雅黑" panose="020B0503020204020204" charset="-122"/>
                <a:ea typeface="微软雅黑" panose="020B0503020204020204" charset="-122"/>
                <a:cs typeface="微软雅黑" panose="020B0503020204020204" charset="-122"/>
                <a:sym typeface="+mn-ea"/>
              </a:rPr>
              <a:t>如辩证、多角度论证、兼顾现实与历史等。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772795"/>
            <a:ext cx="11867515"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[2020山东新高考模拟考试,4,4分]阅读下面的文字,完成题目。</a:t>
            </a:r>
            <a:r>
              <a:rPr lang="zh-CN" altLang="en-US"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材料一:</a:t>
            </a:r>
            <a:r>
              <a:rPr lang="zh-CN" altLang="en-US" sz="2800">
                <a:latin typeface="微软雅黑" panose="020B0503020204020204" charset="-122"/>
                <a:ea typeface="微软雅黑" panose="020B0503020204020204" charset="-122"/>
                <a:cs typeface="微软雅黑" panose="020B0503020204020204" charset="-122"/>
                <a:sym typeface="+mn-ea"/>
              </a:rPr>
              <a:t>《流浪地球》的票房奇迹,加上此前《三体》的热销,刘慈欣的作品影响巨大,但社会各界的评价却颇有两极分化之势。</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刘慈欣的大多数作品都没有精巧的剧情或百转千回的人物感情,更多是直接甩出一个个宏大震撼的设定,靠设定本身为读者带来审美快感。在他笔下,主人公与他人的情感联结不过是宇宙规律中很小的部分,和人类命运、宇宙洪荒相比,根本不值一提。刘慈欣自称是“一个疯狂的技术主义者”,他坦承自己“喜欢文学因素较少、科幻因素较多的科幻作品,一直认为,透视现实和剖析人性不是科幻小说的任务,更不是它的优势”,甚至有过“把科幻从文</a:t>
            </a:r>
          </a:p>
        </p:txBody>
      </p:sp>
      <p:sp>
        <p:nvSpPr>
          <p:cNvPr id="3" name="标题 2"/>
          <p:cNvSpPr>
            <a:spLocks noGrp="1"/>
          </p:cNvSpPr>
          <p:nvPr>
            <p:ph type="title"/>
          </p:nvPr>
        </p:nvSpPr>
        <p:spPr>
          <a:xfrm>
            <a:off x="26987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2</a:t>
            </a:r>
            <a:r>
              <a:rPr lang="zh-CN" altLang="en-US" sz="2800" b="1">
                <a:latin typeface="微软雅黑" panose="020B0503020204020204" charset="-122"/>
                <a:ea typeface="微软雅黑" panose="020B0503020204020204" charset="-122"/>
                <a:cs typeface="微软雅黑" panose="020B0503020204020204" charset="-122"/>
              </a:rPr>
              <a:t>    分析论证过程以及使用的论证手法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学剥离出来”的激进想法。在写作的过程中,刘慈欣却逐渐意识到需要保持“科学性与文学性的平衡、思想性与可读性的平衡、作为文学的科幻与作为商品的科幻的平衡”,他后来的作品“正是这些平衡的结果”,这“或多或少地背叛了自己的科幻理念”。</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刘慈欣对文笔也并不是没有自觉。他评价阿西莫夫的文笔,“平直、单色调、刚硬、呆板……几乎所有这类文学上的负面词都可以用来形容他的文笔”,却又话锋一转,表示“这种笔调无论如何是不适合文学的,但却很适合科幻,也使他的小说风靡世界”。刘慈欣对于他敬仰的阿西莫夫的描述,显然也适用于他自己的文风。</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(摘编自冰村《刘慈欣:黄金年代的守望者》)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655447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材料二:</a:t>
            </a:r>
            <a:r>
              <a:rPr lang="zh-CN" altLang="en-US" sz="2800">
                <a:latin typeface="微软雅黑" panose="020B0503020204020204" charset="-122"/>
                <a:ea typeface="微软雅黑" panose="020B0503020204020204" charset="-122"/>
                <a:cs typeface="微软雅黑" panose="020B0503020204020204" charset="-122"/>
                <a:sym typeface="+mn-ea"/>
              </a:rPr>
              <a:t>为什么有人认为科幻小说欠缺文学性?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科幻小说描绘幻想世界,我们当然能够发现幻想世界与现实世界的某些相似性,但是在细节设置和整体结构方面,幻想世界是超出我们现在的社会结构和人的行为心理的。一般的小说在进行情节描绘的时候,存在一种天然的便利性,作者不用浪费笔墨在整个世界的构想上,细节的描绘和推陈出新就成了这些小说的长处。作家也不必为新的人际关系、社会行为、世界结构负责,只需直接去描绘既有世界下细微的情感波澜和社会反应即可。相比而言,每一部科幻小说都是在创造一个新世界,每个细节都牵涉新世界的结构,要为人物的行动设计好相应情境,因此他们必须不断插入结构因素的解释。作家一旦将笔墨只集中在这些大的框架上,作品整体的文风就不免显得疏阔。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者依据传统的阅读体验去衡量,往往就会觉得科幻小说过于粗陋,即便是《三体》,在人物设置和情感描写上也显得新异有余,细致不足。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从题材来说,科幻小说关注探索与发现,在某种程度上,这对细致的形式也产生排斥,从客观上导致了科幻小说文学性的欠缺。探索的乐趣在于惊奇,要达到惊奇,必须在情节设计上出乎意料。遥远星系、微观世界、新奇未来、不断穿越……在这些或恢宏或奇诡的题材的映衬下,科幻小说对形式的探索并不用力,因为形式探索无法与新奇世界的探索形成同等的阅读快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可见,科幻小说的特性导致了它的努力方向不会是传统的文学性,而集中于新世界的探索以及新世界人性结构的深度开掘,其实这些方面自有其文学魅力。那么,我们为什么不能够反过来看待科幻小说呢?文学理论家卡勒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出,文学性其实就像杂草。没有任何一种草天生就是杂草,杂草是根据人们的目的来划分的。如果希望庭院里种的是鲜花,那么任意生长起来的蕨类植物就是杂草;如果希望种植野菜,那么偶尔生长的鲜花就是杂草。文学史中的文学性已经形成惯性,但是这并不表明所有的文学性都是如此。如果缺乏变革意识,那么我们就陷入将文学性纯粹化、永恒化的误区,而这种态度忽视了文学性形成的机制。</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文学性重要吗?重要。一种文学范式稳定之后,各种文学规则才得以确立。但当新的文学样式崛起,挑战既有文学范式的时候,我们会发现原有的文学性不足以涵盖新的文学样式,这时文学性本身也要改造。在科幻作品面前,假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不顾时代的要求,把文学性固化,那么科幻小说会沿着自己的方向掘进,而将基于文学史树立起来的文学性抛在脑后。</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(摘编自王峰《科幻小说何须在意“文学性”?》)</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材料三:</a:t>
            </a:r>
            <a:r>
              <a:rPr lang="zh-CN" altLang="en-US" sz="2800">
                <a:latin typeface="微软雅黑" panose="020B0503020204020204" charset="-122"/>
                <a:ea typeface="微软雅黑" panose="020B0503020204020204" charset="-122"/>
                <a:cs typeface="微软雅黑" panose="020B0503020204020204" charset="-122"/>
                <a:sym typeface="+mn-ea"/>
              </a:rPr>
              <a:t>科幻小说是姓“科”还是姓“文”,一直有争论。就如武侠小说是武侠题材的小说,不等于武术和侠行;侦探小说是侦探题材的小说,不等于刑侦侦破;科幻小说是科学幻想题材的小说,不等于科学技术。科幻小说当然姓“文”,它是将科学想象寄予文学思维的一种文学类型。以刘慈欣、王晋康和韩松的作品为代表的当代中国科幻小说的文学思维有了明显变化:一是因果关系的时间叙事结构已被打破,现实和虚拟交织的时空组织造就了结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5908040"/>
          </a:xfrm>
          <a:prstGeom prst="rect">
            <a:avLst/>
          </a:prstGeom>
          <a:noFill/>
        </p:spPr>
        <p:txBody>
          <a:bodyPr wrap="square" rtlCol="0">
            <a:spAutoFit/>
          </a:bodyPr>
          <a:lstStyle/>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的精美;二是类型小说的通俗化和现代主义的意念化成为小说情节模式的重要形态。</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三体》的第一部《地球往事》基本上还是时间叙事;第二部《黑暗森林》时间叙事渐渐弱化,空间叙事上升为叙事主体;到了第三部《死神永生》,地球文明和三体文明结合在一起,小说叙事由空间对抗变成融合循环,形成一个精美的轮回式的叙事结构。类型小说的情节模式在刘慈欣和王晋康的小说中相当明显,而韩松的叙事有着鲜明的现代主义的变异风格。</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(摘编自汤哲声《论中国当代科幻小说的思维和边界》)</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594995"/>
            <a:ext cx="6268085" cy="51625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阅读帮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核心素养聚焦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974725"/>
            <a:ext cx="11811635" cy="737235"/>
          </a:xfrm>
          <a:prstGeom prst="rect">
            <a:avLst/>
          </a:prstGeom>
          <a:noFill/>
        </p:spPr>
        <p:txBody>
          <a:bodyPr wrap="square" rtlCol="0">
            <a:spAutoFit/>
          </a:bodyPr>
          <a:lstStyle/>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材料二在论证上有哪些特点?请简要说明。</a:t>
            </a:r>
          </a:p>
        </p:txBody>
      </p:sp>
      <p:cxnSp>
        <p:nvCxnSpPr>
          <p:cNvPr id="3" name="直接连接符 2"/>
          <p:cNvCxnSpPr/>
          <p:nvPr/>
        </p:nvCxnSpPr>
        <p:spPr>
          <a:xfrm>
            <a:off x="499110" y="3131820"/>
            <a:ext cx="10744200"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499110" y="3807460"/>
            <a:ext cx="1074420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138366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根据题干中的关键词“材料二”“论证”“特点”可以明确,本题的信息筛选范围是材料二,答题方向是分析论证的特点。</a:t>
            </a:r>
          </a:p>
        </p:txBody>
      </p:sp>
      <p:graphicFrame>
        <p:nvGraphicFramePr>
          <p:cNvPr id="3" name="表格 2"/>
          <p:cNvGraphicFramePr/>
          <p:nvPr>
            <p:custDataLst>
              <p:tags r:id="rId1"/>
            </p:custDataLst>
          </p:nvPr>
        </p:nvGraphicFramePr>
        <p:xfrm>
          <a:off x="171450" y="1554480"/>
          <a:ext cx="11895455" cy="5212080"/>
        </p:xfrm>
        <a:graphic>
          <a:graphicData uri="http://schemas.openxmlformats.org/drawingml/2006/table">
            <a:tbl>
              <a:tblPr firstRow="1" bandRow="1">
                <a:tableStyleId>{5940675A-B579-460E-94D1-54222C63F5DA}</a:tableStyleId>
              </a:tblPr>
              <a:tblGrid>
                <a:gridCol w="1179195"/>
                <a:gridCol w="739140"/>
                <a:gridCol w="5160645"/>
                <a:gridCol w="4816475"/>
              </a:tblGrid>
              <a:tr h="1097280">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材料二第1段</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3">
                  <a:txBody>
                    <a:bodyPr/>
                    <a:lstStyle/>
                    <a:p>
                      <a:pPr indent="0" algn="l"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设问开篇,引出论题,引发思考。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1"/>
                    </a:solid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965960">
                <a:tc rowSpan="3">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材料二第2段</a:t>
                      </a:r>
                      <a:endParaRPr lang="en-US" alt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论证内容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科幻小说描绘幻想世界,笔墨集中于创造新世界的框架,在人物设置和情感描写上显得细致不足。</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论点:科幻小说集中于新世界的探索以及新世界人性结构的深度开掘,这些方面自有其文学魅力。论证结构:先立再驳。立:第2、3段。驳:第4、5段。</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532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论据</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《三体》。</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064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论证方法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例证法、对比法。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56210" y="1082040"/>
          <a:ext cx="11895455" cy="5568950"/>
        </p:xfrm>
        <a:graphic>
          <a:graphicData uri="http://schemas.openxmlformats.org/drawingml/2006/table">
            <a:tbl>
              <a:tblPr firstRow="1" bandRow="1">
                <a:tableStyleId>{5940675A-B579-460E-94D1-54222C63F5DA}</a:tableStyleId>
              </a:tblPr>
              <a:tblGrid>
                <a:gridCol w="737235"/>
                <a:gridCol w="1790700"/>
                <a:gridCol w="8437245"/>
                <a:gridCol w="930275"/>
              </a:tblGrid>
              <a:tr h="1023620">
                <a:tc rowSpan="3">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材料二第3段</a:t>
                      </a:r>
                    </a:p>
                    <a:p>
                      <a:pPr indent="0" fontAlgn="auto">
                        <a:lnSpc>
                          <a:spcPct val="120000"/>
                        </a:lnSpc>
                        <a:buNone/>
                      </a:pP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论证内容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科幻小说关注探索与发现,对形式的探索并不用力,客观上导致了文学性的欠缺。</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fontAlgn="auto">
                        <a:lnSpc>
                          <a:spcPct val="150000"/>
                        </a:lnSpc>
                        <a:buNone/>
                      </a:pP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81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论据</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遥远星系、微观世界、新奇未来、不断穿越。</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612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论证方法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例证法。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35430">
                <a:tc rowSpan="3">
                  <a:txBody>
                    <a:bodyPr/>
                    <a:lstStyle/>
                    <a:p>
                      <a:pPr indent="0" algn="ctr" fontAlgn="auto">
                        <a:lnSpc>
                          <a:spcPct val="120000"/>
                        </a:lnSpc>
                        <a:buNone/>
                      </a:pPr>
                      <a:r>
                        <a:rPr lang="en-US" sz="2800" b="1">
                          <a:solidFill>
                            <a:srgbClr val="000000"/>
                          </a:solidFill>
                          <a:latin typeface="微软雅黑" panose="020B0503020204020204" charset="-122"/>
                          <a:ea typeface="微软雅黑" panose="020B0503020204020204" charset="-122"/>
                          <a:cs typeface="微软雅黑" panose="020B0503020204020204" charset="-122"/>
                        </a:rPr>
                        <a:t>材料二第4段</a:t>
                      </a:r>
                    </a:p>
                    <a:p>
                      <a:pPr indent="0">
                        <a:buNone/>
                      </a:pP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论证内容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科幻小说的特性导致了它的努力方向不会是传统的文学性,而集中于新世界的探索以及新世界人性结构的深度开掘,其实这些方面自有其文学魅力。</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362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论据</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文学理论家卡勒提出,文学性其实就像杂草。没有任何一种草……鲜花就是杂草。</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8350">
                <a:tc vMerge="1">
                  <a:txBody>
                    <a:bodyPr/>
                    <a:lstStyle/>
                    <a:p>
                      <a:endParaRPr lang="zh-CN"/>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论证方法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引证法。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332595" y="304800"/>
            <a:ext cx="18288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332595" y="304800"/>
            <a:ext cx="1828800" cy="521970"/>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rPr>
              <a:t>续表</a:t>
            </a:r>
          </a:p>
        </p:txBody>
      </p:sp>
      <p:graphicFrame>
        <p:nvGraphicFramePr>
          <p:cNvPr id="5" name="表格 4"/>
          <p:cNvGraphicFramePr/>
          <p:nvPr>
            <p:custDataLst>
              <p:tags r:id="rId1"/>
            </p:custDataLst>
          </p:nvPr>
        </p:nvGraphicFramePr>
        <p:xfrm>
          <a:off x="148590" y="1143000"/>
          <a:ext cx="11895455" cy="1920240"/>
        </p:xfrm>
        <a:graphic>
          <a:graphicData uri="http://schemas.openxmlformats.org/drawingml/2006/table">
            <a:tbl>
              <a:tblPr firstRow="1" bandRow="1">
                <a:tableStyleId>{5940675A-B579-460E-94D1-54222C63F5DA}</a:tableStyleId>
              </a:tblPr>
              <a:tblGrid>
                <a:gridCol w="1148715"/>
                <a:gridCol w="937260"/>
                <a:gridCol w="8467725"/>
                <a:gridCol w="1341755"/>
              </a:tblGrid>
              <a:tr h="192024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材料二第5段</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论证内容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当原有的文学性不足以涵盖新的文学样式时,文学性本身也要改造,避免固化。要结合时代更公允地评价科幻文学等文学样式。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fontAlgn="auto">
                        <a:lnSpc>
                          <a:spcPct val="150000"/>
                        </a:lnSpc>
                        <a:buNone/>
                      </a:pP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190500" y="3368040"/>
            <a:ext cx="11811635"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结合对文本的整体分析,根据论述文的基本知识,分别从论题的提出方式、论证结构、论证方法等角度分点作答。</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①以设问开篇,引发关注;②采用辩驳的论证结构,先立再驳;③论证中综合运用了多种论证方法,如例证法、引证法、对比法等。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880" y="227965"/>
            <a:ext cx="11811635" cy="73723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p>
        </p:txBody>
      </p:sp>
      <p:pic>
        <p:nvPicPr>
          <p:cNvPr id="107" name="2020新版语文-1.jpg" descr="id:2147486185;FounderCES"/>
          <p:cNvPicPr>
            <a:picLocks noChangeAspect="1"/>
          </p:cNvPicPr>
          <p:nvPr/>
        </p:nvPicPr>
        <p:blipFill>
          <a:blip r:embed="rId3"/>
          <a:stretch>
            <a:fillRect/>
          </a:stretch>
        </p:blipFill>
        <p:spPr>
          <a:xfrm>
            <a:off x="770890" y="1266825"/>
            <a:ext cx="10139045" cy="47402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54470" cy="702479"/>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dirty="0">
                <a:latin typeface="微软雅黑" panose="020B0503020204020204" charset="-122"/>
                <a:ea typeface="微软雅黑" panose="020B0503020204020204" charset="-122"/>
                <a:sym typeface="+mn-ea"/>
              </a:rPr>
              <a:t>考点4　分析和评价文本内容 </a:t>
            </a:r>
          </a:p>
        </p:txBody>
      </p:sp>
      <p:sp>
        <p:nvSpPr>
          <p:cNvPr id="2" name="文本框 1"/>
          <p:cNvSpPr txBox="1"/>
          <p:nvPr/>
        </p:nvSpPr>
        <p:spPr>
          <a:xfrm>
            <a:off x="174625" y="1258570"/>
            <a:ext cx="11842750" cy="526224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“分析”就是把握文本的主要内容,“评价”就是对文本内容进行品评、探讨等。高考对这个考点的考查一般会涉及对文本内容的分析、理解,以及对得出的结论的判断等。</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典例4</a:t>
            </a:r>
            <a:r>
              <a:rPr lang="zh-CN" altLang="en-US" sz="2800">
                <a:latin typeface="微软雅黑" panose="020B0503020204020204" charset="-122"/>
                <a:ea typeface="微软雅黑" panose="020B0503020204020204" charset="-122"/>
                <a:cs typeface="微软雅黑" panose="020B0503020204020204" charset="-122"/>
                <a:sym typeface="+mn-ea"/>
              </a:rPr>
              <a:t>[2020海南,2,3分]阅读下面的文字,完成题目。</a:t>
            </a:r>
          </a:p>
          <a:p>
            <a:pPr algn="ct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阅读文本见【考点帮】【典例</a:t>
            </a:r>
            <a:r>
              <a:rPr lang="en-US" altLang="zh-CN" sz="2800">
                <a:latin typeface="微软雅黑" panose="020B0503020204020204" charset="-122"/>
                <a:ea typeface="微软雅黑" panose="020B0503020204020204" charset="-122"/>
                <a:cs typeface="微软雅黑" panose="020B0503020204020204" charset="-122"/>
                <a:sym typeface="+mn-ea"/>
              </a:rPr>
              <a:t>2</a:t>
            </a:r>
            <a:r>
              <a:rPr lang="zh-CN" altLang="en-US" sz="2800">
                <a:latin typeface="微软雅黑" panose="020B0503020204020204" charset="-122"/>
                <a:ea typeface="微软雅黑" panose="020B0503020204020204" charset="-122"/>
                <a:cs typeface="微软雅黑" panose="020B0503020204020204" charset="-122"/>
                <a:sym typeface="+mn-ea"/>
              </a:rPr>
              <a:t>】文本</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下列对材料相关内容的分析和评价,不正确的一项是(　　)</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A.本文用可爱的动物园形象大使巴巴开篇,这种行文方式有助于引起读者的</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26085"/>
            <a:ext cx="11811635" cy="4615815"/>
          </a:xfrm>
          <a:prstGeom prst="rect">
            <a:avLst/>
          </a:prstGeom>
          <a:noFill/>
        </p:spPr>
        <p:txBody>
          <a:bodyPr wrap="square" rtlCol="0">
            <a:spAutoFit/>
          </a:bodyPr>
          <a:lstStyle/>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阅读兴趣,达到科学普及的目的。</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B.为了说明自然界中的动物身上都寄宿着微生物这一观点,作者使用了结构简单的海绵和结构复杂的北极熊这两个例证。</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C.日常生活中人们常把微生物与疾病联系在一起,作者针对这种看法,给读者普及了一种全新的观点:人类与微生物是共同生活的。</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D.“我们每个人都是一支军团”“我们身上仿佛在举办一场盛大的微生物展览”“人体都自成一个动物园”,这三句话在本文中都表达了同一种观点。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26085"/>
            <a:ext cx="11811635" cy="5262245"/>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本题考查考生分析和评价文章内容的能力。“日常生活中人们常把微生物与疾病联系在一起”无中生有。文章提到“人类肠道中的菌群在不健康的食物或抗生素的侵袭下也会让人发生奔涌的腹泻”,这句话说的是“菌群”在不健康的食物或抗生素的侵袭下产生的情况,并没有提及人类把微生物与疾病联系在一起。</a:t>
            </a: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426085"/>
            <a:ext cx="11811635" cy="5908040"/>
          </a:xfrm>
          <a:prstGeom prst="rect">
            <a:avLst/>
          </a:prstGeom>
          <a:noFill/>
        </p:spPr>
        <p:txBody>
          <a:bodyPr wrap="square" rtlCol="0">
            <a:spAutoFit/>
          </a:bodyPr>
          <a:lstStyle/>
          <a:p>
            <a:pPr algn="l"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分清类型,有效解答</a:t>
            </a:r>
            <a:endParaRPr lang="zh-CN" altLang="en-US" sz="2800">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分析评价类题目往往分为三种情形:分析作用类、分析特点类、分析原因类。分析作用类题目通常表现为:分析特定词语、句子、段落的作用,分析文中一些人物或物象的作用,分析某一表达技巧等。分析特点类题目通常表现为:分析表达技巧上的特点,分析内容上的特点等。分析原因类题目通常指向作者的写作目的。</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1.作答分析作用类题目可从两个方面思考:内容上,结合文章的主题或作者的写作目的来判断选项内容;形式上,从字词句段或选项中的特定内容在文章结构上常见的作用入手。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608965"/>
            <a:ext cx="11811635" cy="2676525"/>
          </a:xfrm>
          <a:prstGeom prst="rect">
            <a:avLst/>
          </a:prstGeom>
          <a:noFill/>
        </p:spPr>
        <p:txBody>
          <a:bodyPr wrap="square" rtlCol="0">
            <a:spAutoFit/>
          </a:bodyPr>
          <a:lstStyle/>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2.作答分析特点类题目时要注意两点:①抓准所给对象的特点,根据文本内容进行归纳概括;②关注术语,判断术语表述是否正确。</a:t>
            </a:r>
          </a:p>
          <a:p>
            <a:pPr algn="l"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 作答分析原因类题目时要注意两点:①判断选项给出的观点是否正确;②分析选项中的内容与原文内容是否相符。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25*446"/>
  <p:tag name="TABLE_ENDDRAG_RECT" val="11*77*925*44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690a7a45-5baa-4b3a-9a24-bf8c255cd8db}"/>
  <p:tag name="TABLE_ENDDRAG_ORIGIN_RECT" val="936*356"/>
  <p:tag name="TABLE_ENDDRAG_RECT" val="11*141*936*356"/>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6f3667ff-c172-4b19-8c5b-585b23cab6fb}"/>
  <p:tag name="TABLE_ENDDRAG_ORIGIN_RECT" val="938*459"/>
  <p:tag name="TABLE_ENDDRAG_RECT" val="12*92*938*459"/>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aee4f5e-415e-415b-944d-3e514cc26330}"/>
  <p:tag name="TABLE_ENDDRAG_ORIGIN_RECT" val="933*237"/>
  <p:tag name="TABLE_ENDDRAG_RECT" val="12*289*933*237"/>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d5173b5-dd78-4880-8876-39027403cf83}"/>
  <p:tag name="TABLE_ENDDRAG_ORIGIN_RECT" val="903*282"/>
  <p:tag name="TABLE_ENDDRAG_RECT" val="32*153*903*28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abf504ec-69ca-4cbb-bb70-d1354b9f739a}"/>
  <p:tag name="TABLE_ENDDRAG_ORIGIN_RECT" val="897*323"/>
  <p:tag name="TABLE_ENDDRAG_RECT" val="23*151*897*32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694842d7-e619-4370-a909-0ff04991f8f7}"/>
  <p:tag name="TABLE_ENDDRAG_ORIGIN_RECT" val="878*290"/>
  <p:tag name="TABLE_ENDDRAG_RECT" val="31*139*878*290"/>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2fbc5a32-e866-4c05-8b4c-127b5c4ac59c}"/>
  <p:tag name="TABLE_ENDDRAG_ORIGIN_RECT" val="932*436"/>
  <p:tag name="TABLE_ENDDRAG_RECT" val="14*87*932*436"/>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b048a942-1df0-40cc-959d-5f3c98c77945}"/>
  <p:tag name="TABLE_ENDDRAG_ORIGIN_RECT" val="926*304"/>
  <p:tag name="TABLE_ENDDRAG_RECT" val="13*206*926*304"/>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b048a942-1df0-40cc-959d-5f3c98c77945}"/>
  <p:tag name="TABLE_ENDDRAG_ORIGIN_RECT" val="926*304"/>
  <p:tag name="TABLE_ENDDRAG_RECT" val="13*206*926*304"/>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82e07f80-c24f-4c68-86aa-ea750ae87c30}"/>
  <p:tag name="TABLE_ENDDRAG_ORIGIN_RECT" val="939*382"/>
  <p:tag name="TABLE_ENDDRAG_RECT" val="10*140*939*38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21*444"/>
  <p:tag name="TABLE_ENDDRAG_RECT" val="15*79*921*444"/>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82e07f80-c24f-4c68-86aa-ea750ae87c30}"/>
  <p:tag name="TABLE_ENDDRAG_ORIGIN_RECT" val="925*463"/>
  <p:tag name="TABLE_ENDDRAG_RECT" val="22*57*925*463"/>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82e07f80-c24f-4c68-86aa-ea750ae87c30}"/>
  <p:tag name="TABLE_ENDDRAG_ORIGIN_RECT" val="925*463"/>
  <p:tag name="TABLE_ENDDRAG_RECT" val="22*57*925*463"/>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44791d2a-596b-465e-9967-bfd16835543c}"/>
  <p:tag name="TABLE_ENDDRAG_ORIGIN_RECT" val="936*412"/>
  <p:tag name="TABLE_ENDDRAG_RECT" val="13*122*936*412"/>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44791d2a-596b-465e-9967-bfd16835543c}"/>
  <p:tag name="TABLE_ENDDRAG_ORIGIN_RECT" val="936*426"/>
  <p:tag name="TABLE_ENDDRAG_RECT" val="13*25*936*426"/>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800c4c4f-522a-4b4d-94b9-f4a3c3eff6c1}"/>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29d891a7-0d21-42b3-bfe3-2b5b746d5ddb}"/>
  <p:tag name="TABLE_ENDDRAG_ORIGIN_RECT" val="921*343"/>
  <p:tag name="TABLE_ENDDRAG_RECT" val="25*64*921*343"/>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1d40add7-cbb5-4403-b503-265fc3bc01f6}"/>
  <p:tag name="TABLE_ENDDRAG_ORIGIN_RECT" val="934*230"/>
  <p:tag name="TABLE_ENDDRAG_RECT" val="14*298*934*230"/>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1d40add7-cbb5-4403-b503-265fc3bc01f6}"/>
  <p:tag name="TABLE_ENDDRAG_ORIGIN_RECT" val="934*230"/>
  <p:tag name="TABLE_ENDDRAG_RECT" val="14*298*934*230"/>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1d40add7-cbb5-4403-b503-265fc3bc01f6}"/>
  <p:tag name="TABLE_ENDDRAG_ORIGIN_RECT" val="934*230"/>
  <p:tag name="TABLE_ENDDRAG_RECT" val="14*298*934*230"/>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c3b0dc6f-f4b7-4068-afb3-9af0fe1c8f43}"/>
  <p:tag name="TABLE_ENDDRAG_ORIGIN_RECT" val="941*412"/>
  <p:tag name="TABLE_ENDDRAG_RECT" val="9*87*941*41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32"/>
  <p:tag name="TABLE_ENDDRAG_RECT" val="12*80*937*43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32"/>
  <p:tag name="TABLE_ENDDRAG_RECT" val="12*80*937*432"/>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cc2c881d-b32e-406f-88e5-dbe2431ed9cc}"/>
  <p:tag name="TABLE_ENDDRAG_ORIGIN_RECT" val="931*554"/>
  <p:tag name="TABLE_ENDDRAG_RECT" val="15*23*931*55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ee2b17a5-6bee-462f-8f7d-27ba74a75be6}"/>
  <p:tag name="TABLE_ENDDRAG_ORIGIN_RECT" val="935*460"/>
  <p:tag name="TABLE_ENDDRAG_RECT" val="12*39*935*46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613853b-b268-4001-93d4-d371fc0ff2ae}"/>
  <p:tag name="TABLE_ENDDRAG_ORIGIN_RECT" val="928*462"/>
  <p:tag name="TABLE_ENDDRAG_RECT" val="19*53*928*46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9613853b-b268-4001-93d4-d371fc0ff2ae}"/>
  <p:tag name="TABLE_ENDDRAG_ORIGIN_RECT" val="928*401"/>
  <p:tag name="TABLE_ENDDRAG_RECT" val="16*45*928*401"/>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de2b1b62-3def-4979-9b61-fce2080fda97}"/>
  <p:tag name="TABLE_ENDDRAG_ORIGIN_RECT" val="930*409"/>
  <p:tag name="TABLE_ENDDRAG_RECT" val="10*28*930*40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9345</Words>
  <Application>WPS 演示</Application>
  <PresentationFormat>自定义</PresentationFormat>
  <Paragraphs>680</Paragraphs>
  <Slides>125</Slides>
  <Notes>73</Notes>
  <HiddenSlides>0</HiddenSlides>
  <MMClips>0</MMClips>
  <ScaleCrop>false</ScaleCrop>
  <HeadingPairs>
    <vt:vector size="4" baseType="variant">
      <vt:variant>
        <vt:lpstr>主题</vt:lpstr>
      </vt:variant>
      <vt:variant>
        <vt:i4>1</vt:i4>
      </vt:variant>
      <vt:variant>
        <vt:lpstr>幻灯片标题</vt:lpstr>
      </vt:variant>
      <vt:variant>
        <vt:i4>125</vt:i4>
      </vt:variant>
    </vt:vector>
  </HeadingPairs>
  <TitlesOfParts>
    <vt:vector size="126" baseType="lpstr">
      <vt:lpstr>Office 主题​​</vt:lpstr>
      <vt:lpstr>幻灯片 1</vt:lpstr>
      <vt:lpstr>专题一　现代文阅读Ⅰ</vt:lpstr>
      <vt:lpstr>  考情解读</vt:lpstr>
      <vt:lpstr>  考情解读</vt:lpstr>
      <vt:lpstr>  考情解读 </vt:lpstr>
      <vt:lpstr>  考情解读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  考点1　理解文中重要概念的含义　</vt:lpstr>
      <vt:lpstr>幻灯片 40</vt:lpstr>
      <vt:lpstr>幻灯片 41</vt:lpstr>
      <vt:lpstr>幻灯片 42</vt:lpstr>
      <vt:lpstr>幻灯片 43</vt:lpstr>
      <vt:lpstr>考向2    文本外拓展延伸</vt:lpstr>
      <vt:lpstr>幻灯片 45</vt:lpstr>
      <vt:lpstr>考向3    给材料中的概念下定义</vt:lpstr>
      <vt:lpstr>幻灯片 47</vt:lpstr>
      <vt:lpstr>幻灯片 48</vt:lpstr>
      <vt:lpstr>  考点2　筛选并整合文中信息　</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 考点3　分析论点、论据和论证方法　</vt:lpstr>
      <vt:lpstr>幻灯片 65</vt:lpstr>
      <vt:lpstr>幻灯片 66</vt:lpstr>
      <vt:lpstr>幻灯片 67</vt:lpstr>
      <vt:lpstr>幻灯片 68</vt:lpstr>
      <vt:lpstr>幻灯片 69</vt:lpstr>
      <vt:lpstr>考向1    理解论点和论据间的关系</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考向2    分析论证过程以及使用的论证手法</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 考点4　分析和评价文本内容 </vt:lpstr>
      <vt:lpstr>幻灯片 96</vt:lpstr>
      <vt:lpstr>幻灯片 97</vt:lpstr>
      <vt:lpstr>幻灯片 98</vt:lpstr>
      <vt:lpstr>幻灯片 99</vt:lpstr>
      <vt:lpstr> 考点5　对观点态度推断的分析 </vt:lpstr>
      <vt:lpstr>幻灯片 101</vt:lpstr>
      <vt:lpstr>幻灯片 102</vt:lpstr>
      <vt:lpstr>幻灯片 103</vt:lpstr>
      <vt:lpstr>幻灯片 104</vt:lpstr>
      <vt:lpstr>幻灯片 105</vt:lpstr>
      <vt:lpstr>幻灯片 106</vt:lpstr>
      <vt:lpstr>幻灯片 107</vt:lpstr>
      <vt:lpstr> 考点6　理解文中重要句子的作用 </vt:lpstr>
      <vt:lpstr>幻灯片 109</vt:lpstr>
      <vt:lpstr>幻灯片 110</vt:lpstr>
      <vt:lpstr>幻灯片 111</vt:lpstr>
      <vt:lpstr>幻灯片 112</vt:lpstr>
      <vt:lpstr> 考点7　分析篇章结构 </vt:lpstr>
      <vt:lpstr>幻灯片 114</vt:lpstr>
      <vt:lpstr>幻灯片 115</vt:lpstr>
      <vt:lpstr>幻灯片 116</vt:lpstr>
      <vt:lpstr> 考点8　探究材料中的其他问题 </vt:lpstr>
      <vt:lpstr>考向1    预测事物的发展趋势</vt:lpstr>
      <vt:lpstr>幻灯片 119</vt:lpstr>
      <vt:lpstr>考向2    探究和评价文本中的对象</vt:lpstr>
      <vt:lpstr>幻灯片 121</vt:lpstr>
      <vt:lpstr>幻灯片 122</vt:lpstr>
      <vt:lpstr>幻灯片 123</vt:lpstr>
      <vt:lpstr>幻灯片 124</vt:lpstr>
      <vt:lpstr>幻灯片 125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86</cp:revision>
  <dcterms:created xsi:type="dcterms:W3CDTF">2021-01-08T01:23:00Z</dcterms:created>
  <dcterms:modified xsi:type="dcterms:W3CDTF">2021-09-23T03:12:15Z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