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customXml/itemProps215.xml" ContentType="application/vnd.openxmlformats-officedocument.customXmlProperties+xml"/>
  <Override PartName="/customXml/itemProps216.xml" ContentType="application/vnd.openxmlformats-officedocument.customXmlProperties+xml"/>
  <Override PartName="/customXml/itemProps217.xml" ContentType="application/vnd.openxmlformats-officedocument.customXmlProperties+xml"/>
  <Override PartName="/customXml/itemProps218.xml" ContentType="application/vnd.openxmlformats-officedocument.customXmlProperties+xml"/>
  <Override PartName="/customXml/itemProps219.xml" ContentType="application/vnd.openxmlformats-officedocument.customXmlProperties+xml"/>
  <Override PartName="/customXml/itemProps220.xml" ContentType="application/vnd.openxmlformats-officedocument.customXmlProperties+xml"/>
  <Override PartName="/customXml/itemProps221.xml" ContentType="application/vnd.openxmlformats-officedocument.customXmlProperties+xml"/>
  <Override PartName="/customXml/itemProps222.xml" ContentType="application/vnd.openxmlformats-officedocument.customXmlProperties+xml"/>
  <Override PartName="/customXml/itemProps223.xml" ContentType="application/vnd.openxmlformats-officedocument.customXmlProperties+xml"/>
  <Override PartName="/customXml/itemProps224.xml" ContentType="application/vnd.openxmlformats-officedocument.customXmlProperties+xml"/>
  <Override PartName="/customXml/itemProps225.xml" ContentType="application/vnd.openxmlformats-officedocument.customXmlProperties+xml"/>
  <Override PartName="/customXml/itemProps226.xml" ContentType="application/vnd.openxmlformats-officedocument.customXmlProperties+xml"/>
  <Override PartName="/customXml/itemProps227.xml" ContentType="application/vnd.openxmlformats-officedocument.customXmlProperties+xml"/>
  <Override PartName="/customXml/itemProps228.xml" ContentType="application/vnd.openxmlformats-officedocument.customXmlProperties+xml"/>
  <Override PartName="/customXml/itemProps229.xml" ContentType="application/vnd.openxmlformats-officedocument.customXmlProperties+xml"/>
  <Override PartName="/customXml/itemProps230.xml" ContentType="application/vnd.openxmlformats-officedocument.customXmlProperties+xml"/>
  <Override PartName="/customXml/itemProps231.xml" ContentType="application/vnd.openxmlformats-officedocument.customXmlProperties+xml"/>
  <Override PartName="/customXml/itemProps232.xml" ContentType="application/vnd.openxmlformats-officedocument.customXmlProperties+xml"/>
  <Override PartName="/customXml/itemProps233.xml" ContentType="application/vnd.openxmlformats-officedocument.customXmlProperties+xml"/>
  <Override PartName="/customXml/itemProps234.xml" ContentType="application/vnd.openxmlformats-officedocument.customXmlProperties+xml"/>
  <Override PartName="/customXml/itemProps235.xml" ContentType="application/vnd.openxmlformats-officedocument.customXmlProperties+xml"/>
  <Override PartName="/customXml/itemProps236.xml" ContentType="application/vnd.openxmlformats-officedocument.customXmlProperties+xml"/>
  <Override PartName="/customXml/itemProps237.xml" ContentType="application/vnd.openxmlformats-officedocument.customXmlProperties+xml"/>
  <Override PartName="/customXml/itemProps238.xml" ContentType="application/vnd.openxmlformats-officedocument.customXmlProperties+xml"/>
  <Override PartName="/customXml/itemProps23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40"/>
  </p:sldMasterIdLst>
  <p:notesMasterIdLst>
    <p:notesMasterId r:id="rId478"/>
  </p:notesMasterIdLst>
  <p:sldIdLst>
    <p:sldId id="536" r:id="rId241"/>
    <p:sldId id="258" r:id="rId242"/>
    <p:sldId id="260" r:id="rId243"/>
    <p:sldId id="261" r:id="rId244"/>
    <p:sldId id="262" r:id="rId245"/>
    <p:sldId id="263" r:id="rId246"/>
    <p:sldId id="264" r:id="rId247"/>
    <p:sldId id="265" r:id="rId248"/>
    <p:sldId id="266" r:id="rId249"/>
    <p:sldId id="267" r:id="rId250"/>
    <p:sldId id="268" r:id="rId251"/>
    <p:sldId id="269" r:id="rId252"/>
    <p:sldId id="270" r:id="rId253"/>
    <p:sldId id="272" r:id="rId254"/>
    <p:sldId id="273" r:id="rId255"/>
    <p:sldId id="274" r:id="rId256"/>
    <p:sldId id="275" r:id="rId257"/>
    <p:sldId id="277" r:id="rId258"/>
    <p:sldId id="279" r:id="rId259"/>
    <p:sldId id="280" r:id="rId260"/>
    <p:sldId id="281" r:id="rId261"/>
    <p:sldId id="282" r:id="rId262"/>
    <p:sldId id="283" r:id="rId263"/>
    <p:sldId id="285" r:id="rId264"/>
    <p:sldId id="287" r:id="rId265"/>
    <p:sldId id="288" r:id="rId266"/>
    <p:sldId id="289" r:id="rId267"/>
    <p:sldId id="290" r:id="rId268"/>
    <p:sldId id="291" r:id="rId269"/>
    <p:sldId id="292" r:id="rId270"/>
    <p:sldId id="294" r:id="rId271"/>
    <p:sldId id="295" r:id="rId272"/>
    <p:sldId id="296" r:id="rId273"/>
    <p:sldId id="297" r:id="rId274"/>
    <p:sldId id="298" r:id="rId275"/>
    <p:sldId id="300" r:id="rId276"/>
    <p:sldId id="301" r:id="rId277"/>
    <p:sldId id="303" r:id="rId278"/>
    <p:sldId id="304" r:id="rId279"/>
    <p:sldId id="305" r:id="rId280"/>
    <p:sldId id="307" r:id="rId281"/>
    <p:sldId id="308" r:id="rId282"/>
    <p:sldId id="309" r:id="rId283"/>
    <p:sldId id="310" r:id="rId284"/>
    <p:sldId id="312" r:id="rId285"/>
    <p:sldId id="313" r:id="rId286"/>
    <p:sldId id="314" r:id="rId287"/>
    <p:sldId id="315" r:id="rId288"/>
    <p:sldId id="316" r:id="rId289"/>
    <p:sldId id="317" r:id="rId290"/>
    <p:sldId id="318" r:id="rId291"/>
    <p:sldId id="319" r:id="rId292"/>
    <p:sldId id="321" r:id="rId293"/>
    <p:sldId id="322" r:id="rId294"/>
    <p:sldId id="323" r:id="rId295"/>
    <p:sldId id="324" r:id="rId296"/>
    <p:sldId id="325" r:id="rId297"/>
    <p:sldId id="327" r:id="rId298"/>
    <p:sldId id="328" r:id="rId299"/>
    <p:sldId id="329" r:id="rId300"/>
    <p:sldId id="330" r:id="rId301"/>
    <p:sldId id="331" r:id="rId302"/>
    <p:sldId id="332" r:id="rId303"/>
    <p:sldId id="333" r:id="rId304"/>
    <p:sldId id="334" r:id="rId305"/>
    <p:sldId id="335" r:id="rId306"/>
    <p:sldId id="336" r:id="rId307"/>
    <p:sldId id="337" r:id="rId308"/>
    <p:sldId id="338" r:id="rId309"/>
    <p:sldId id="340" r:id="rId310"/>
    <p:sldId id="341" r:id="rId311"/>
    <p:sldId id="343" r:id="rId312"/>
    <p:sldId id="344" r:id="rId313"/>
    <p:sldId id="345" r:id="rId314"/>
    <p:sldId id="346" r:id="rId315"/>
    <p:sldId id="347" r:id="rId316"/>
    <p:sldId id="348" r:id="rId317"/>
    <p:sldId id="349" r:id="rId318"/>
    <p:sldId id="350" r:id="rId319"/>
    <p:sldId id="351" r:id="rId320"/>
    <p:sldId id="352" r:id="rId321"/>
    <p:sldId id="353" r:id="rId322"/>
    <p:sldId id="355" r:id="rId323"/>
    <p:sldId id="356" r:id="rId324"/>
    <p:sldId id="357" r:id="rId325"/>
    <p:sldId id="358" r:id="rId326"/>
    <p:sldId id="360" r:id="rId327"/>
    <p:sldId id="361" r:id="rId328"/>
    <p:sldId id="362" r:id="rId329"/>
    <p:sldId id="363" r:id="rId330"/>
    <p:sldId id="365" r:id="rId331"/>
    <p:sldId id="366" r:id="rId332"/>
    <p:sldId id="367" r:id="rId333"/>
    <p:sldId id="369" r:id="rId334"/>
    <p:sldId id="370" r:id="rId335"/>
    <p:sldId id="372" r:id="rId336"/>
    <p:sldId id="373" r:id="rId337"/>
    <p:sldId id="375" r:id="rId338"/>
    <p:sldId id="376" r:id="rId339"/>
    <p:sldId id="377" r:id="rId340"/>
    <p:sldId id="378" r:id="rId341"/>
    <p:sldId id="379" r:id="rId342"/>
    <p:sldId id="380" r:id="rId343"/>
    <p:sldId id="382" r:id="rId344"/>
    <p:sldId id="383" r:id="rId345"/>
    <p:sldId id="385" r:id="rId346"/>
    <p:sldId id="386" r:id="rId347"/>
    <p:sldId id="388" r:id="rId348"/>
    <p:sldId id="389" r:id="rId349"/>
    <p:sldId id="390" r:id="rId350"/>
    <p:sldId id="391" r:id="rId351"/>
    <p:sldId id="392" r:id="rId352"/>
    <p:sldId id="393" r:id="rId353"/>
    <p:sldId id="395" r:id="rId354"/>
    <p:sldId id="396" r:id="rId355"/>
    <p:sldId id="397" r:id="rId356"/>
    <p:sldId id="398" r:id="rId357"/>
    <p:sldId id="399" r:id="rId358"/>
    <p:sldId id="400" r:id="rId359"/>
    <p:sldId id="401" r:id="rId360"/>
    <p:sldId id="402" r:id="rId361"/>
    <p:sldId id="404" r:id="rId362"/>
    <p:sldId id="405" r:id="rId363"/>
    <p:sldId id="406" r:id="rId364"/>
    <p:sldId id="407" r:id="rId365"/>
    <p:sldId id="408" r:id="rId366"/>
    <p:sldId id="409" r:id="rId367"/>
    <p:sldId id="410" r:id="rId368"/>
    <p:sldId id="412" r:id="rId369"/>
    <p:sldId id="413" r:id="rId370"/>
    <p:sldId id="414" r:id="rId371"/>
    <p:sldId id="415" r:id="rId372"/>
    <p:sldId id="416" r:id="rId373"/>
    <p:sldId id="417" r:id="rId374"/>
    <p:sldId id="418" r:id="rId375"/>
    <p:sldId id="419" r:id="rId376"/>
    <p:sldId id="420" r:id="rId377"/>
    <p:sldId id="421" r:id="rId378"/>
    <p:sldId id="422" r:id="rId379"/>
    <p:sldId id="424" r:id="rId380"/>
    <p:sldId id="425" r:id="rId381"/>
    <p:sldId id="426" r:id="rId382"/>
    <p:sldId id="427" r:id="rId383"/>
    <p:sldId id="428" r:id="rId384"/>
    <p:sldId id="429" r:id="rId385"/>
    <p:sldId id="430" r:id="rId386"/>
    <p:sldId id="431" r:id="rId387"/>
    <p:sldId id="432" r:id="rId388"/>
    <p:sldId id="433" r:id="rId389"/>
    <p:sldId id="435" r:id="rId390"/>
    <p:sldId id="436" r:id="rId391"/>
    <p:sldId id="437" r:id="rId392"/>
    <p:sldId id="438" r:id="rId393"/>
    <p:sldId id="439" r:id="rId394"/>
    <p:sldId id="441" r:id="rId395"/>
    <p:sldId id="443" r:id="rId396"/>
    <p:sldId id="445" r:id="rId397"/>
    <p:sldId id="446" r:id="rId398"/>
    <p:sldId id="447" r:id="rId399"/>
    <p:sldId id="449" r:id="rId400"/>
    <p:sldId id="450" r:id="rId401"/>
    <p:sldId id="451" r:id="rId402"/>
    <p:sldId id="452" r:id="rId403"/>
    <p:sldId id="453" r:id="rId404"/>
    <p:sldId id="455" r:id="rId405"/>
    <p:sldId id="456" r:id="rId406"/>
    <p:sldId id="457" r:id="rId407"/>
    <p:sldId id="459" r:id="rId408"/>
    <p:sldId id="460" r:id="rId409"/>
    <p:sldId id="461" r:id="rId410"/>
    <p:sldId id="462" r:id="rId411"/>
    <p:sldId id="463" r:id="rId412"/>
    <p:sldId id="465" r:id="rId413"/>
    <p:sldId id="466" r:id="rId414"/>
    <p:sldId id="467" r:id="rId415"/>
    <p:sldId id="468" r:id="rId416"/>
    <p:sldId id="470" r:id="rId417"/>
    <p:sldId id="471" r:id="rId418"/>
    <p:sldId id="472" r:id="rId419"/>
    <p:sldId id="473" r:id="rId420"/>
    <p:sldId id="474" r:id="rId421"/>
    <p:sldId id="475" r:id="rId422"/>
    <p:sldId id="476" r:id="rId423"/>
    <p:sldId id="477" r:id="rId424"/>
    <p:sldId id="478" r:id="rId425"/>
    <p:sldId id="480" r:id="rId426"/>
    <p:sldId id="482" r:id="rId427"/>
    <p:sldId id="483" r:id="rId428"/>
    <p:sldId id="484" r:id="rId429"/>
    <p:sldId id="485" r:id="rId430"/>
    <p:sldId id="486" r:id="rId431"/>
    <p:sldId id="488" r:id="rId432"/>
    <p:sldId id="489" r:id="rId433"/>
    <p:sldId id="490" r:id="rId434"/>
    <p:sldId id="491" r:id="rId435"/>
    <p:sldId id="492" r:id="rId436"/>
    <p:sldId id="493" r:id="rId437"/>
    <p:sldId id="494" r:id="rId438"/>
    <p:sldId id="495" r:id="rId439"/>
    <p:sldId id="496" r:id="rId440"/>
    <p:sldId id="497" r:id="rId441"/>
    <p:sldId id="499" r:id="rId442"/>
    <p:sldId id="500" r:id="rId443"/>
    <p:sldId id="501" r:id="rId444"/>
    <p:sldId id="502" r:id="rId445"/>
    <p:sldId id="503" r:id="rId446"/>
    <p:sldId id="504" r:id="rId447"/>
    <p:sldId id="505" r:id="rId448"/>
    <p:sldId id="506" r:id="rId449"/>
    <p:sldId id="507" r:id="rId450"/>
    <p:sldId id="508" r:id="rId451"/>
    <p:sldId id="509" r:id="rId452"/>
    <p:sldId id="510" r:id="rId453"/>
    <p:sldId id="511" r:id="rId454"/>
    <p:sldId id="512" r:id="rId455"/>
    <p:sldId id="513" r:id="rId456"/>
    <p:sldId id="514" r:id="rId457"/>
    <p:sldId id="515" r:id="rId458"/>
    <p:sldId id="516" r:id="rId459"/>
    <p:sldId id="517" r:id="rId460"/>
    <p:sldId id="518" r:id="rId461"/>
    <p:sldId id="519" r:id="rId462"/>
    <p:sldId id="520" r:id="rId463"/>
    <p:sldId id="521" r:id="rId464"/>
    <p:sldId id="522" r:id="rId465"/>
    <p:sldId id="523" r:id="rId466"/>
    <p:sldId id="524" r:id="rId467"/>
    <p:sldId id="526" r:id="rId468"/>
    <p:sldId id="527" r:id="rId469"/>
    <p:sldId id="528" r:id="rId470"/>
    <p:sldId id="529" r:id="rId471"/>
    <p:sldId id="530" r:id="rId472"/>
    <p:sldId id="531" r:id="rId473"/>
    <p:sldId id="532" r:id="rId474"/>
    <p:sldId id="533" r:id="rId475"/>
    <p:sldId id="534" r:id="rId476"/>
    <p:sldId id="535" r:id="rId477"/>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59.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84.xml"/><Relationship Id="rId366" Type="http://schemas.openxmlformats.org/officeDocument/2006/relationships/slide" Target="slides/slide126.xml"/><Relationship Id="rId170" Type="http://schemas.openxmlformats.org/officeDocument/2006/relationships/customXml" Target="../customXml/item170.xml"/><Relationship Id="rId226" Type="http://schemas.openxmlformats.org/officeDocument/2006/relationships/customXml" Target="../customXml/item226.xml"/><Relationship Id="rId433" Type="http://schemas.openxmlformats.org/officeDocument/2006/relationships/slide" Target="slides/slide193.xml"/><Relationship Id="rId268" Type="http://schemas.openxmlformats.org/officeDocument/2006/relationships/slide" Target="slides/slide28.xml"/><Relationship Id="rId475" Type="http://schemas.openxmlformats.org/officeDocument/2006/relationships/slide" Target="slides/slide235.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95.xml"/><Relationship Id="rId377" Type="http://schemas.openxmlformats.org/officeDocument/2006/relationships/slide" Target="slides/slide137.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customXml" Target="../customXml/item237.xml"/><Relationship Id="rId402" Type="http://schemas.openxmlformats.org/officeDocument/2006/relationships/slide" Target="slides/slide162.xml"/><Relationship Id="rId279" Type="http://schemas.openxmlformats.org/officeDocument/2006/relationships/slide" Target="slides/slide39.xml"/><Relationship Id="rId444" Type="http://schemas.openxmlformats.org/officeDocument/2006/relationships/slide" Target="slides/slide204.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50.xml"/><Relationship Id="rId304" Type="http://schemas.openxmlformats.org/officeDocument/2006/relationships/slide" Target="slides/slide64.xml"/><Relationship Id="rId346" Type="http://schemas.openxmlformats.org/officeDocument/2006/relationships/slide" Target="slides/slide106.xml"/><Relationship Id="rId388" Type="http://schemas.openxmlformats.org/officeDocument/2006/relationships/slide" Target="slides/slide148.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73.xml"/><Relationship Id="rId248" Type="http://schemas.openxmlformats.org/officeDocument/2006/relationships/slide" Target="slides/slide8.xml"/><Relationship Id="rId455" Type="http://schemas.openxmlformats.org/officeDocument/2006/relationships/slide" Target="slides/slide215.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slide" Target="slides/slide75.xml"/><Relationship Id="rId357" Type="http://schemas.openxmlformats.org/officeDocument/2006/relationships/slide" Target="slides/slide117.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159.xml"/><Relationship Id="rId259" Type="http://schemas.openxmlformats.org/officeDocument/2006/relationships/slide" Target="slides/slide19.xml"/><Relationship Id="rId424" Type="http://schemas.openxmlformats.org/officeDocument/2006/relationships/slide" Target="slides/slide184.xml"/><Relationship Id="rId466" Type="http://schemas.openxmlformats.org/officeDocument/2006/relationships/slide" Target="slides/slide226.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30.xml"/><Relationship Id="rId326" Type="http://schemas.openxmlformats.org/officeDocument/2006/relationships/slide" Target="slides/slide86.xml"/><Relationship Id="rId65" Type="http://schemas.openxmlformats.org/officeDocument/2006/relationships/customXml" Target="../customXml/item65.xml"/><Relationship Id="rId130" Type="http://schemas.openxmlformats.org/officeDocument/2006/relationships/customXml" Target="../customXml/item130.xml"/><Relationship Id="rId368" Type="http://schemas.openxmlformats.org/officeDocument/2006/relationships/slide" Target="slides/slide128.xml"/><Relationship Id="rId172" Type="http://schemas.openxmlformats.org/officeDocument/2006/relationships/customXml" Target="../customXml/item172.xml"/><Relationship Id="rId228" Type="http://schemas.openxmlformats.org/officeDocument/2006/relationships/customXml" Target="../customXml/item228.xml"/><Relationship Id="rId435" Type="http://schemas.openxmlformats.org/officeDocument/2006/relationships/slide" Target="slides/slide195.xml"/><Relationship Id="rId477" Type="http://schemas.openxmlformats.org/officeDocument/2006/relationships/slide" Target="slides/slide237.xml"/><Relationship Id="rId281" Type="http://schemas.openxmlformats.org/officeDocument/2006/relationships/slide" Target="slides/slide41.xml"/><Relationship Id="rId337" Type="http://schemas.openxmlformats.org/officeDocument/2006/relationships/slide" Target="slides/slide97.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18.xml"/><Relationship Id="rId379" Type="http://schemas.openxmlformats.org/officeDocument/2006/relationships/slide" Target="slides/slide139.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customXml" Target="../customXml/item239.xml"/><Relationship Id="rId390" Type="http://schemas.openxmlformats.org/officeDocument/2006/relationships/slide" Target="slides/slide150.xml"/><Relationship Id="rId404" Type="http://schemas.openxmlformats.org/officeDocument/2006/relationships/slide" Target="slides/slide164.xml"/><Relationship Id="rId425" Type="http://schemas.openxmlformats.org/officeDocument/2006/relationships/slide" Target="slides/slide185.xml"/><Relationship Id="rId446" Type="http://schemas.openxmlformats.org/officeDocument/2006/relationships/slide" Target="slides/slide206.xml"/><Relationship Id="rId467" Type="http://schemas.openxmlformats.org/officeDocument/2006/relationships/slide" Target="slides/slide227.xml"/><Relationship Id="rId250" Type="http://schemas.openxmlformats.org/officeDocument/2006/relationships/slide" Target="slides/slide10.xml"/><Relationship Id="rId271" Type="http://schemas.openxmlformats.org/officeDocument/2006/relationships/slide" Target="slides/slide31.xml"/><Relationship Id="rId292" Type="http://schemas.openxmlformats.org/officeDocument/2006/relationships/slide" Target="slides/slide52.xml"/><Relationship Id="rId306" Type="http://schemas.openxmlformats.org/officeDocument/2006/relationships/slide" Target="slides/slide66.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87.xml"/><Relationship Id="rId348" Type="http://schemas.openxmlformats.org/officeDocument/2006/relationships/slide" Target="slides/slide108.xml"/><Relationship Id="rId369" Type="http://schemas.openxmlformats.org/officeDocument/2006/relationships/slide" Target="slides/slide129.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380" Type="http://schemas.openxmlformats.org/officeDocument/2006/relationships/slide" Target="slides/slide140.xml"/><Relationship Id="rId415" Type="http://schemas.openxmlformats.org/officeDocument/2006/relationships/slide" Target="slides/slide175.xml"/><Relationship Id="rId436" Type="http://schemas.openxmlformats.org/officeDocument/2006/relationships/slide" Target="slides/slide196.xml"/><Relationship Id="rId457" Type="http://schemas.openxmlformats.org/officeDocument/2006/relationships/slide" Target="slides/slide217.xml"/><Relationship Id="rId240" Type="http://schemas.openxmlformats.org/officeDocument/2006/relationships/slideMaster" Target="slideMasters/slideMaster1.xml"/><Relationship Id="rId261" Type="http://schemas.openxmlformats.org/officeDocument/2006/relationships/slide" Target="slides/slide21.xml"/><Relationship Id="rId478" Type="http://schemas.openxmlformats.org/officeDocument/2006/relationships/notesMaster" Target="notesMasters/notesMaster1.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42.xml"/><Relationship Id="rId317" Type="http://schemas.openxmlformats.org/officeDocument/2006/relationships/slide" Target="slides/slide77.xml"/><Relationship Id="rId338" Type="http://schemas.openxmlformats.org/officeDocument/2006/relationships/slide" Target="slides/slide98.xml"/><Relationship Id="rId359" Type="http://schemas.openxmlformats.org/officeDocument/2006/relationships/slide" Target="slides/slide119.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130.xml"/><Relationship Id="rId391" Type="http://schemas.openxmlformats.org/officeDocument/2006/relationships/slide" Target="slides/slide151.xml"/><Relationship Id="rId405" Type="http://schemas.openxmlformats.org/officeDocument/2006/relationships/slide" Target="slides/slide165.xml"/><Relationship Id="rId426" Type="http://schemas.openxmlformats.org/officeDocument/2006/relationships/slide" Target="slides/slide186.xml"/><Relationship Id="rId447" Type="http://schemas.openxmlformats.org/officeDocument/2006/relationships/slide" Target="slides/slide207.xml"/><Relationship Id="rId230" Type="http://schemas.openxmlformats.org/officeDocument/2006/relationships/customXml" Target="../customXml/item230.xml"/><Relationship Id="rId251" Type="http://schemas.openxmlformats.org/officeDocument/2006/relationships/slide" Target="slides/slide11.xml"/><Relationship Id="rId468" Type="http://schemas.openxmlformats.org/officeDocument/2006/relationships/slide" Target="slides/slide228.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32.xml"/><Relationship Id="rId293" Type="http://schemas.openxmlformats.org/officeDocument/2006/relationships/slide" Target="slides/slide53.xml"/><Relationship Id="rId307" Type="http://schemas.openxmlformats.org/officeDocument/2006/relationships/slide" Target="slides/slide67.xml"/><Relationship Id="rId328" Type="http://schemas.openxmlformats.org/officeDocument/2006/relationships/slide" Target="slides/slide88.xml"/><Relationship Id="rId349" Type="http://schemas.openxmlformats.org/officeDocument/2006/relationships/slide" Target="slides/slide109.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20.xml"/><Relationship Id="rId381" Type="http://schemas.openxmlformats.org/officeDocument/2006/relationships/slide" Target="slides/slide141.xml"/><Relationship Id="rId416" Type="http://schemas.openxmlformats.org/officeDocument/2006/relationships/slide" Target="slides/slide176.xml"/><Relationship Id="rId220" Type="http://schemas.openxmlformats.org/officeDocument/2006/relationships/customXml" Target="../customXml/item220.xml"/><Relationship Id="rId241" Type="http://schemas.openxmlformats.org/officeDocument/2006/relationships/slide" Target="slides/slide1.xml"/><Relationship Id="rId437" Type="http://schemas.openxmlformats.org/officeDocument/2006/relationships/slide" Target="slides/slide197.xml"/><Relationship Id="rId458" Type="http://schemas.openxmlformats.org/officeDocument/2006/relationships/slide" Target="slides/slide218.xml"/><Relationship Id="rId479" Type="http://schemas.openxmlformats.org/officeDocument/2006/relationships/presProps" Target="presProp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22.xml"/><Relationship Id="rId283" Type="http://schemas.openxmlformats.org/officeDocument/2006/relationships/slide" Target="slides/slide43.xml"/><Relationship Id="rId318" Type="http://schemas.openxmlformats.org/officeDocument/2006/relationships/slide" Target="slides/slide78.xml"/><Relationship Id="rId339" Type="http://schemas.openxmlformats.org/officeDocument/2006/relationships/slide" Target="slides/slide99.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10.xml"/><Relationship Id="rId371" Type="http://schemas.openxmlformats.org/officeDocument/2006/relationships/slide" Target="slides/slide131.xml"/><Relationship Id="rId406" Type="http://schemas.openxmlformats.org/officeDocument/2006/relationships/slide" Target="slides/slide166.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52.xml"/><Relationship Id="rId427" Type="http://schemas.openxmlformats.org/officeDocument/2006/relationships/slide" Target="slides/slide187.xml"/><Relationship Id="rId448" Type="http://schemas.openxmlformats.org/officeDocument/2006/relationships/slide" Target="slides/slide208.xml"/><Relationship Id="rId469" Type="http://schemas.openxmlformats.org/officeDocument/2006/relationships/slide" Target="slides/slide229.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slide" Target="slides/slide12.xml"/><Relationship Id="rId273" Type="http://schemas.openxmlformats.org/officeDocument/2006/relationships/slide" Target="slides/slide33.xml"/><Relationship Id="rId294" Type="http://schemas.openxmlformats.org/officeDocument/2006/relationships/slide" Target="slides/slide54.xml"/><Relationship Id="rId308" Type="http://schemas.openxmlformats.org/officeDocument/2006/relationships/slide" Target="slides/slide68.xml"/><Relationship Id="rId329" Type="http://schemas.openxmlformats.org/officeDocument/2006/relationships/slide" Target="slides/slide89.xml"/><Relationship Id="rId480" Type="http://schemas.openxmlformats.org/officeDocument/2006/relationships/viewProps" Target="viewProps.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00.xml"/><Relationship Id="rId361" Type="http://schemas.openxmlformats.org/officeDocument/2006/relationships/slide" Target="slides/slide121.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42.xml"/><Relationship Id="rId417" Type="http://schemas.openxmlformats.org/officeDocument/2006/relationships/slide" Target="slides/slide177.xml"/><Relationship Id="rId438" Type="http://schemas.openxmlformats.org/officeDocument/2006/relationships/slide" Target="slides/slide198.xml"/><Relationship Id="rId459" Type="http://schemas.openxmlformats.org/officeDocument/2006/relationships/slide" Target="slides/slide219.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slide" Target="slides/slide2.xml"/><Relationship Id="rId263" Type="http://schemas.openxmlformats.org/officeDocument/2006/relationships/slide" Target="slides/slide23.xml"/><Relationship Id="rId284" Type="http://schemas.openxmlformats.org/officeDocument/2006/relationships/slide" Target="slides/slide44.xml"/><Relationship Id="rId319" Type="http://schemas.openxmlformats.org/officeDocument/2006/relationships/slide" Target="slides/slide79.xml"/><Relationship Id="rId470" Type="http://schemas.openxmlformats.org/officeDocument/2006/relationships/slide" Target="slides/slide230.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90.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11.xml"/><Relationship Id="rId372" Type="http://schemas.openxmlformats.org/officeDocument/2006/relationships/slide" Target="slides/slide132.xml"/><Relationship Id="rId393" Type="http://schemas.openxmlformats.org/officeDocument/2006/relationships/slide" Target="slides/slide153.xml"/><Relationship Id="rId407" Type="http://schemas.openxmlformats.org/officeDocument/2006/relationships/slide" Target="slides/slide167.xml"/><Relationship Id="rId428" Type="http://schemas.openxmlformats.org/officeDocument/2006/relationships/slide" Target="slides/slide188.xml"/><Relationship Id="rId449" Type="http://schemas.openxmlformats.org/officeDocument/2006/relationships/slide" Target="slides/slide209.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slide" Target="slides/slide13.xml"/><Relationship Id="rId274" Type="http://schemas.openxmlformats.org/officeDocument/2006/relationships/slide" Target="slides/slide34.xml"/><Relationship Id="rId295" Type="http://schemas.openxmlformats.org/officeDocument/2006/relationships/slide" Target="slides/slide55.xml"/><Relationship Id="rId309" Type="http://schemas.openxmlformats.org/officeDocument/2006/relationships/slide" Target="slides/slide69.xml"/><Relationship Id="rId460" Type="http://schemas.openxmlformats.org/officeDocument/2006/relationships/slide" Target="slides/slide220.xml"/><Relationship Id="rId481" Type="http://schemas.openxmlformats.org/officeDocument/2006/relationships/theme" Target="theme/theme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80.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01.xml"/><Relationship Id="rId362" Type="http://schemas.openxmlformats.org/officeDocument/2006/relationships/slide" Target="slides/slide122.xml"/><Relationship Id="rId383" Type="http://schemas.openxmlformats.org/officeDocument/2006/relationships/slide" Target="slides/slide143.xml"/><Relationship Id="rId418" Type="http://schemas.openxmlformats.org/officeDocument/2006/relationships/slide" Target="slides/slide178.xml"/><Relationship Id="rId439" Type="http://schemas.openxmlformats.org/officeDocument/2006/relationships/slide" Target="slides/slide199.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slide" Target="slides/slide3.xml"/><Relationship Id="rId264" Type="http://schemas.openxmlformats.org/officeDocument/2006/relationships/slide" Target="slides/slide24.xml"/><Relationship Id="rId285" Type="http://schemas.openxmlformats.org/officeDocument/2006/relationships/slide" Target="slides/slide45.xml"/><Relationship Id="rId450" Type="http://schemas.openxmlformats.org/officeDocument/2006/relationships/slide" Target="slides/slide210.xml"/><Relationship Id="rId471" Type="http://schemas.openxmlformats.org/officeDocument/2006/relationships/slide" Target="slides/slide23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70.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91.xml"/><Relationship Id="rId352" Type="http://schemas.openxmlformats.org/officeDocument/2006/relationships/slide" Target="slides/slide112.xml"/><Relationship Id="rId373" Type="http://schemas.openxmlformats.org/officeDocument/2006/relationships/slide" Target="slides/slide133.xml"/><Relationship Id="rId394" Type="http://schemas.openxmlformats.org/officeDocument/2006/relationships/slide" Target="slides/slide154.xml"/><Relationship Id="rId408" Type="http://schemas.openxmlformats.org/officeDocument/2006/relationships/slide" Target="slides/slide168.xml"/><Relationship Id="rId429" Type="http://schemas.openxmlformats.org/officeDocument/2006/relationships/slide" Target="slides/slide189.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slide" Target="slides/slide14.xml"/><Relationship Id="rId440" Type="http://schemas.openxmlformats.org/officeDocument/2006/relationships/slide" Target="slides/slide200.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35.xml"/><Relationship Id="rId296" Type="http://schemas.openxmlformats.org/officeDocument/2006/relationships/slide" Target="slides/slide56.xml"/><Relationship Id="rId300" Type="http://schemas.openxmlformats.org/officeDocument/2006/relationships/slide" Target="slides/slide60.xml"/><Relationship Id="rId461" Type="http://schemas.openxmlformats.org/officeDocument/2006/relationships/slide" Target="slides/slide221.xml"/><Relationship Id="rId482" Type="http://schemas.openxmlformats.org/officeDocument/2006/relationships/tableStyles" Target="tableStyles.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81.xml"/><Relationship Id="rId342" Type="http://schemas.openxmlformats.org/officeDocument/2006/relationships/slide" Target="slides/slide102.xml"/><Relationship Id="rId363" Type="http://schemas.openxmlformats.org/officeDocument/2006/relationships/slide" Target="slides/slide123.xml"/><Relationship Id="rId384" Type="http://schemas.openxmlformats.org/officeDocument/2006/relationships/slide" Target="slides/slide144.xml"/><Relationship Id="rId419" Type="http://schemas.openxmlformats.org/officeDocument/2006/relationships/slide" Target="slides/slide179.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slide" Target="slides/slide4.xml"/><Relationship Id="rId430" Type="http://schemas.openxmlformats.org/officeDocument/2006/relationships/slide" Target="slides/slide190.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25.xml"/><Relationship Id="rId286" Type="http://schemas.openxmlformats.org/officeDocument/2006/relationships/slide" Target="slides/slide46.xml"/><Relationship Id="rId451" Type="http://schemas.openxmlformats.org/officeDocument/2006/relationships/slide" Target="slides/slide211.xml"/><Relationship Id="rId472" Type="http://schemas.openxmlformats.org/officeDocument/2006/relationships/slide" Target="slides/slide232.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71.xml"/><Relationship Id="rId332" Type="http://schemas.openxmlformats.org/officeDocument/2006/relationships/slide" Target="slides/slide92.xml"/><Relationship Id="rId353" Type="http://schemas.openxmlformats.org/officeDocument/2006/relationships/slide" Target="slides/slide113.xml"/><Relationship Id="rId374" Type="http://schemas.openxmlformats.org/officeDocument/2006/relationships/slide" Target="slides/slide134.xml"/><Relationship Id="rId395" Type="http://schemas.openxmlformats.org/officeDocument/2006/relationships/slide" Target="slides/slide155.xml"/><Relationship Id="rId409" Type="http://schemas.openxmlformats.org/officeDocument/2006/relationships/slide" Target="slides/slide169.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420" Type="http://schemas.openxmlformats.org/officeDocument/2006/relationships/slide" Target="slides/slide180.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15.xml"/><Relationship Id="rId276" Type="http://schemas.openxmlformats.org/officeDocument/2006/relationships/slide" Target="slides/slide36.xml"/><Relationship Id="rId297" Type="http://schemas.openxmlformats.org/officeDocument/2006/relationships/slide" Target="slides/slide57.xml"/><Relationship Id="rId441" Type="http://schemas.openxmlformats.org/officeDocument/2006/relationships/slide" Target="slides/slide201.xml"/><Relationship Id="rId462" Type="http://schemas.openxmlformats.org/officeDocument/2006/relationships/slide" Target="slides/slide222.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61.xml"/><Relationship Id="rId322" Type="http://schemas.openxmlformats.org/officeDocument/2006/relationships/slide" Target="slides/slide82.xml"/><Relationship Id="rId343" Type="http://schemas.openxmlformats.org/officeDocument/2006/relationships/slide" Target="slides/slide103.xml"/><Relationship Id="rId364" Type="http://schemas.openxmlformats.org/officeDocument/2006/relationships/slide" Target="slides/slide124.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45.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slide" Target="slides/slide5.xml"/><Relationship Id="rId266" Type="http://schemas.openxmlformats.org/officeDocument/2006/relationships/slide" Target="slides/slide26.xml"/><Relationship Id="rId287" Type="http://schemas.openxmlformats.org/officeDocument/2006/relationships/slide" Target="slides/slide47.xml"/><Relationship Id="rId410" Type="http://schemas.openxmlformats.org/officeDocument/2006/relationships/slide" Target="slides/slide170.xml"/><Relationship Id="rId431" Type="http://schemas.openxmlformats.org/officeDocument/2006/relationships/slide" Target="slides/slide191.xml"/><Relationship Id="rId452" Type="http://schemas.openxmlformats.org/officeDocument/2006/relationships/slide" Target="slides/slide212.xml"/><Relationship Id="rId473" Type="http://schemas.openxmlformats.org/officeDocument/2006/relationships/slide" Target="slides/slide233.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72.xml"/><Relationship Id="rId333" Type="http://schemas.openxmlformats.org/officeDocument/2006/relationships/slide" Target="slides/slide93.xml"/><Relationship Id="rId354" Type="http://schemas.openxmlformats.org/officeDocument/2006/relationships/slide" Target="slides/slide114.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35.xml"/><Relationship Id="rId396" Type="http://schemas.openxmlformats.org/officeDocument/2006/relationships/slide" Target="slides/slide156.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slide" Target="slides/slide16.xml"/><Relationship Id="rId277" Type="http://schemas.openxmlformats.org/officeDocument/2006/relationships/slide" Target="slides/slide37.xml"/><Relationship Id="rId298" Type="http://schemas.openxmlformats.org/officeDocument/2006/relationships/slide" Target="slides/slide58.xml"/><Relationship Id="rId400" Type="http://schemas.openxmlformats.org/officeDocument/2006/relationships/slide" Target="slides/slide160.xml"/><Relationship Id="rId421" Type="http://schemas.openxmlformats.org/officeDocument/2006/relationships/slide" Target="slides/slide181.xml"/><Relationship Id="rId442" Type="http://schemas.openxmlformats.org/officeDocument/2006/relationships/slide" Target="slides/slide202.xml"/><Relationship Id="rId463" Type="http://schemas.openxmlformats.org/officeDocument/2006/relationships/slide" Target="slides/slide223.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62.xml"/><Relationship Id="rId323" Type="http://schemas.openxmlformats.org/officeDocument/2006/relationships/slide" Target="slides/slide83.xml"/><Relationship Id="rId344" Type="http://schemas.openxmlformats.org/officeDocument/2006/relationships/slide" Target="slides/slide10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25.xml"/><Relationship Id="rId386" Type="http://schemas.openxmlformats.org/officeDocument/2006/relationships/slide" Target="slides/slide146.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slide" Target="slides/slide6.xml"/><Relationship Id="rId267" Type="http://schemas.openxmlformats.org/officeDocument/2006/relationships/slide" Target="slides/slide27.xml"/><Relationship Id="rId288" Type="http://schemas.openxmlformats.org/officeDocument/2006/relationships/slide" Target="slides/slide48.xml"/><Relationship Id="rId411" Type="http://schemas.openxmlformats.org/officeDocument/2006/relationships/slide" Target="slides/slide171.xml"/><Relationship Id="rId432" Type="http://schemas.openxmlformats.org/officeDocument/2006/relationships/slide" Target="slides/slide192.xml"/><Relationship Id="rId453" Type="http://schemas.openxmlformats.org/officeDocument/2006/relationships/slide" Target="slides/slide213.xml"/><Relationship Id="rId474" Type="http://schemas.openxmlformats.org/officeDocument/2006/relationships/slide" Target="slides/slide234.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7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94.xml"/><Relationship Id="rId355" Type="http://schemas.openxmlformats.org/officeDocument/2006/relationships/slide" Target="slides/slide115.xml"/><Relationship Id="rId376" Type="http://schemas.openxmlformats.org/officeDocument/2006/relationships/slide" Target="slides/slide136.xml"/><Relationship Id="rId397" Type="http://schemas.openxmlformats.org/officeDocument/2006/relationships/slide" Target="slides/slide157.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slide" Target="slides/slide17.xml"/><Relationship Id="rId278" Type="http://schemas.openxmlformats.org/officeDocument/2006/relationships/slide" Target="slides/slide38.xml"/><Relationship Id="rId401" Type="http://schemas.openxmlformats.org/officeDocument/2006/relationships/slide" Target="slides/slide161.xml"/><Relationship Id="rId422" Type="http://schemas.openxmlformats.org/officeDocument/2006/relationships/slide" Target="slides/slide182.xml"/><Relationship Id="rId443" Type="http://schemas.openxmlformats.org/officeDocument/2006/relationships/slide" Target="slides/slide203.xml"/><Relationship Id="rId464" Type="http://schemas.openxmlformats.org/officeDocument/2006/relationships/slide" Target="slides/slide224.xml"/><Relationship Id="rId303" Type="http://schemas.openxmlformats.org/officeDocument/2006/relationships/slide" Target="slides/slide63.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05.xml"/><Relationship Id="rId387" Type="http://schemas.openxmlformats.org/officeDocument/2006/relationships/slide" Target="slides/slide147.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7.xml"/><Relationship Id="rId412" Type="http://schemas.openxmlformats.org/officeDocument/2006/relationships/slide" Target="slides/slide172.xml"/><Relationship Id="rId107" Type="http://schemas.openxmlformats.org/officeDocument/2006/relationships/customXml" Target="../customXml/item107.xml"/><Relationship Id="rId289" Type="http://schemas.openxmlformats.org/officeDocument/2006/relationships/slide" Target="slides/slide49.xml"/><Relationship Id="rId454" Type="http://schemas.openxmlformats.org/officeDocument/2006/relationships/slide" Target="slides/slide214.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74.xml"/><Relationship Id="rId356" Type="http://schemas.openxmlformats.org/officeDocument/2006/relationships/slide" Target="slides/slide116.xml"/><Relationship Id="rId398" Type="http://schemas.openxmlformats.org/officeDocument/2006/relationships/slide" Target="slides/slide158.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183.xml"/><Relationship Id="rId258" Type="http://schemas.openxmlformats.org/officeDocument/2006/relationships/slide" Target="slides/slide18.xml"/><Relationship Id="rId465" Type="http://schemas.openxmlformats.org/officeDocument/2006/relationships/slide" Target="slides/slide225.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85.xml"/><Relationship Id="rId367" Type="http://schemas.openxmlformats.org/officeDocument/2006/relationships/slide" Target="slides/slide127.xml"/><Relationship Id="rId171" Type="http://schemas.openxmlformats.org/officeDocument/2006/relationships/customXml" Target="../customXml/item171.xml"/><Relationship Id="rId227" Type="http://schemas.openxmlformats.org/officeDocument/2006/relationships/customXml" Target="../customXml/item227.xml"/><Relationship Id="rId269" Type="http://schemas.openxmlformats.org/officeDocument/2006/relationships/slide" Target="slides/slide29.xml"/><Relationship Id="rId434" Type="http://schemas.openxmlformats.org/officeDocument/2006/relationships/slide" Target="slides/slide194.xml"/><Relationship Id="rId476" Type="http://schemas.openxmlformats.org/officeDocument/2006/relationships/slide" Target="slides/slide236.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slide" Target="slides/slide40.xml"/><Relationship Id="rId336" Type="http://schemas.openxmlformats.org/officeDocument/2006/relationships/slide" Target="slides/slide96.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slide" Target="slides/slide138.xml"/><Relationship Id="rId403" Type="http://schemas.openxmlformats.org/officeDocument/2006/relationships/slide" Target="slides/slide163.xml"/><Relationship Id="rId6" Type="http://schemas.openxmlformats.org/officeDocument/2006/relationships/customXml" Target="../customXml/item6.xml"/><Relationship Id="rId238" Type="http://schemas.openxmlformats.org/officeDocument/2006/relationships/customXml" Target="../customXml/item238.xml"/><Relationship Id="rId445" Type="http://schemas.openxmlformats.org/officeDocument/2006/relationships/slide" Target="slides/slide205.xml"/><Relationship Id="rId291" Type="http://schemas.openxmlformats.org/officeDocument/2006/relationships/slide" Target="slides/slide51.xml"/><Relationship Id="rId305" Type="http://schemas.openxmlformats.org/officeDocument/2006/relationships/slide" Target="slides/slide65.xml"/><Relationship Id="rId347" Type="http://schemas.openxmlformats.org/officeDocument/2006/relationships/slide" Target="slides/slide107.xml"/><Relationship Id="rId44" Type="http://schemas.openxmlformats.org/officeDocument/2006/relationships/customXml" Target="../customXml/item44.xml"/><Relationship Id="rId86" Type="http://schemas.openxmlformats.org/officeDocument/2006/relationships/customXml" Target="../customXml/item86.xml"/><Relationship Id="rId151" Type="http://schemas.openxmlformats.org/officeDocument/2006/relationships/customXml" Target="../customXml/item151.xml"/><Relationship Id="rId389" Type="http://schemas.openxmlformats.org/officeDocument/2006/relationships/slide" Target="slides/slide149.xml"/><Relationship Id="rId193" Type="http://schemas.openxmlformats.org/officeDocument/2006/relationships/customXml" Target="../customXml/item193.xml"/><Relationship Id="rId207" Type="http://schemas.openxmlformats.org/officeDocument/2006/relationships/customXml" Target="../customXml/item207.xml"/><Relationship Id="rId249" Type="http://schemas.openxmlformats.org/officeDocument/2006/relationships/slide" Target="slides/slide9.xml"/><Relationship Id="rId414" Type="http://schemas.openxmlformats.org/officeDocument/2006/relationships/slide" Target="slides/slide174.xml"/><Relationship Id="rId456" Type="http://schemas.openxmlformats.org/officeDocument/2006/relationships/slide" Target="slides/slide216.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20.xml"/><Relationship Id="rId316"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363538" y="685800"/>
            <a:ext cx="61309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8"/>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7"/>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86.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 y="0"/>
            <a:ext cx="9141291" cy="5111750"/>
          </a:xfrm>
          <a:prstGeom prst="rect">
            <a:avLst/>
          </a:prstGeom>
        </p:spPr>
      </p:pic>
      <p:grpSp>
        <p:nvGrpSpPr>
          <p:cNvPr id="2" name="组合 38"/>
          <p:cNvGrpSpPr/>
          <p:nvPr/>
        </p:nvGrpSpPr>
        <p:grpSpPr>
          <a:xfrm>
            <a:off x="7496052" y="-768654"/>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1002411"/>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8"/>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58.xml"/><Relationship Id="rId5" Type="http://schemas.openxmlformats.org/officeDocument/2006/relationships/image" Target="../media/image5.jpeg"/><Relationship Id="rId4" Type="http://schemas.openxmlformats.org/officeDocument/2006/relationships/image" Target="../media/image4.jpe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169.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13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188.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176.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180.xml"/><Relationship Id="rId4" Type="http://schemas.openxmlformats.org/officeDocument/2006/relationships/image" Target="../media/image4.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159.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16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201.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16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236.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1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179.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167.xml"/><Relationship Id="rId4" Type="http://schemas.openxmlformats.org/officeDocument/2006/relationships/image" Target="../media/image13.jpe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237.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17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51.xml"/><Relationship Id="rId4" Type="http://schemas.openxmlformats.org/officeDocument/2006/relationships/image" Target="../media/image14.jpe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46.xml"/><Relationship Id="rId4" Type="http://schemas.openxmlformats.org/officeDocument/2006/relationships/image" Target="../media/image4.jpe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223.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219.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164.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213.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20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211.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228.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189.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1.xml"/><Relationship Id="rId1" Type="http://schemas.openxmlformats.org/officeDocument/2006/relationships/customXml" Target="../../customXml/item212.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238.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117.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150.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161.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168.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1.xml"/><Relationship Id="rId1" Type="http://schemas.openxmlformats.org/officeDocument/2006/relationships/customXml" Target="../../customXml/item209.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1.xml"/><Relationship Id="rId1" Type="http://schemas.openxmlformats.org/officeDocument/2006/relationships/customXml" Target="../../customXml/item218.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1.xml"/><Relationship Id="rId1" Type="http://schemas.openxmlformats.org/officeDocument/2006/relationships/customXml" Target="../../customXml/item144.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1.xml"/><Relationship Id="rId1" Type="http://schemas.openxmlformats.org/officeDocument/2006/relationships/customXml" Target="../../customXml/item165.xml"/><Relationship Id="rId4" Type="http://schemas.openxmlformats.org/officeDocument/2006/relationships/image" Target="../media/image16.jpeg"/></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11.xml"/><Relationship Id="rId1" Type="http://schemas.openxmlformats.org/officeDocument/2006/relationships/customXml" Target="../../customXml/item171.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1.xml"/><Relationship Id="rId1" Type="http://schemas.openxmlformats.org/officeDocument/2006/relationships/customXml" Target="../../customXml/item193.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1.xml"/><Relationship Id="rId1" Type="http://schemas.openxmlformats.org/officeDocument/2006/relationships/customXml" Target="../../customXml/item177.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1.xml"/><Relationship Id="rId1" Type="http://schemas.openxmlformats.org/officeDocument/2006/relationships/customXml" Target="../../customXml/item214.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1.xml"/><Relationship Id="rId1" Type="http://schemas.openxmlformats.org/officeDocument/2006/relationships/customXml" Target="../../customXml/item22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1.xml"/><Relationship Id="rId1" Type="http://schemas.openxmlformats.org/officeDocument/2006/relationships/customXml" Target="../../customXml/item207.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1.xml"/><Relationship Id="rId1" Type="http://schemas.openxmlformats.org/officeDocument/2006/relationships/customXml" Target="../../customXml/item202.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1.xml"/><Relationship Id="rId1" Type="http://schemas.openxmlformats.org/officeDocument/2006/relationships/customXml" Target="../../customXml/item239.xml"/><Relationship Id="rId4" Type="http://schemas.openxmlformats.org/officeDocument/2006/relationships/image" Target="../media/image17.jpeg"/></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11.xml"/><Relationship Id="rId1" Type="http://schemas.openxmlformats.org/officeDocument/2006/relationships/customXml" Target="../../customXml/item230.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11.xml"/><Relationship Id="rId1" Type="http://schemas.openxmlformats.org/officeDocument/2006/relationships/customXml" Target="../../customXml/item1.xml"/><Relationship Id="rId4" Type="http://schemas.openxmlformats.org/officeDocument/2006/relationships/image" Target="../media/image18.emf"/></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1.xml"/><Relationship Id="rId1" Type="http://schemas.openxmlformats.org/officeDocument/2006/relationships/customXml" Target="../../customXml/item22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1.xml"/><Relationship Id="rId1" Type="http://schemas.openxmlformats.org/officeDocument/2006/relationships/customXml" Target="../../customXml/item20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200.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11.xml"/><Relationship Id="rId1" Type="http://schemas.openxmlformats.org/officeDocument/2006/relationships/customXml" Target="../../customXml/item173.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11.xml"/><Relationship Id="rId1" Type="http://schemas.openxmlformats.org/officeDocument/2006/relationships/customXml" Target="../../customXml/item183.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11.xml"/><Relationship Id="rId1" Type="http://schemas.openxmlformats.org/officeDocument/2006/relationships/customXml" Target="../../customXml/item163.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11.xml"/><Relationship Id="rId1" Type="http://schemas.openxmlformats.org/officeDocument/2006/relationships/customXml" Target="../../customXml/item220.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11.xml"/><Relationship Id="rId1" Type="http://schemas.openxmlformats.org/officeDocument/2006/relationships/customXml" Target="../../customXml/item152.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11.xml"/><Relationship Id="rId1" Type="http://schemas.openxmlformats.org/officeDocument/2006/relationships/customXml" Target="../../customXml/item174.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11.xml"/><Relationship Id="rId1" Type="http://schemas.openxmlformats.org/officeDocument/2006/relationships/customXml" Target="../../customXml/item19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153.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216.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11.xml"/><Relationship Id="rId1" Type="http://schemas.openxmlformats.org/officeDocument/2006/relationships/customXml" Target="../../customXml/item198.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11.xml"/><Relationship Id="rId1" Type="http://schemas.openxmlformats.org/officeDocument/2006/relationships/customXml" Target="../../customXml/item222.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11.xml"/><Relationship Id="rId1" Type="http://schemas.openxmlformats.org/officeDocument/2006/relationships/customXml" Target="../../customXml/item108.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11.xml"/><Relationship Id="rId1" Type="http://schemas.openxmlformats.org/officeDocument/2006/relationships/customXml" Target="../../customXml/item217.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11.xml"/><Relationship Id="rId1" Type="http://schemas.openxmlformats.org/officeDocument/2006/relationships/customXml" Target="../../customXml/item109.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11.xml"/><Relationship Id="rId1" Type="http://schemas.openxmlformats.org/officeDocument/2006/relationships/customXml" Target="../../customXml/item19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11.xml"/><Relationship Id="rId1" Type="http://schemas.openxmlformats.org/officeDocument/2006/relationships/customXml" Target="../../customXml/item234.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11.xml"/><Relationship Id="rId1" Type="http://schemas.openxmlformats.org/officeDocument/2006/relationships/customXml" Target="../../customXml/item232.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11.xml"/><Relationship Id="rId1" Type="http://schemas.openxmlformats.org/officeDocument/2006/relationships/customXml" Target="../../customXml/item175.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11.xml"/><Relationship Id="rId1" Type="http://schemas.openxmlformats.org/officeDocument/2006/relationships/customXml" Target="../../customXml/item185.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11.xml"/><Relationship Id="rId1" Type="http://schemas.openxmlformats.org/officeDocument/2006/relationships/customXml" Target="../../customXml/item141.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11.xml"/><Relationship Id="rId1" Type="http://schemas.openxmlformats.org/officeDocument/2006/relationships/customXml" Target="../../customXml/item82.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11.xml"/><Relationship Id="rId1" Type="http://schemas.openxmlformats.org/officeDocument/2006/relationships/customXml" Target="../../customXml/item194.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11.xml"/><Relationship Id="rId1" Type="http://schemas.openxmlformats.org/officeDocument/2006/relationships/customXml" Target="../../customXml/item203.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11.xml"/><Relationship Id="rId1" Type="http://schemas.openxmlformats.org/officeDocument/2006/relationships/customXml" Target="../../customXml/item233.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11.xml"/><Relationship Id="rId1" Type="http://schemas.openxmlformats.org/officeDocument/2006/relationships/customXml" Target="../../customXml/item210.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11.xml"/><Relationship Id="rId1" Type="http://schemas.openxmlformats.org/officeDocument/2006/relationships/customXml" Target="../../customXml/item170.xml"/></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11.xml"/><Relationship Id="rId1" Type="http://schemas.openxmlformats.org/officeDocument/2006/relationships/customXml" Target="../../customXml/item231.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16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143.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19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19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20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84.xml"/><Relationship Id="rId4" Type="http://schemas.openxmlformats.org/officeDocument/2006/relationships/image" Target="../media/image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1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18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18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80.xml"/><Relationship Id="rId4" Type="http://schemas.openxmlformats.org/officeDocument/2006/relationships/image" Target="../media/image8.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2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12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133.xml"/><Relationship Id="rId4" Type="http://schemas.openxmlformats.org/officeDocument/2006/relationships/image" Target="../media/image9.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205.xml"/><Relationship Id="rId4" Type="http://schemas.openxmlformats.org/officeDocument/2006/relationships/image" Target="../media/image10.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2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21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11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13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22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17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11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190.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14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15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18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126.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71.xml"/><Relationship Id="rId4" Type="http://schemas.openxmlformats.org/officeDocument/2006/relationships/image" Target="../media/image11.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225.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195.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235.xml"/><Relationship Id="rId4" Type="http://schemas.openxmlformats.org/officeDocument/2006/relationships/image" Target="../media/image12.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19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224.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18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专题十　说明文阅读</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⑨其实,你自己说话时通过骨传导被大脑接收的声音,才是你最本真的声音。声波在固态物质中传递的速</a:t>
            </a:r>
            <a:br>
              <a:rPr dirty="0"/>
            </a:br>
            <a:r>
              <a:rPr lang="zh-CN" altLang="en-US" sz="1417" kern="0" dirty="0">
                <a:solidFill>
                  <a:srgbClr val="000000"/>
                </a:solidFill>
                <a:latin typeface="Times New Roman" pitchFamily="65" charset="-122"/>
                <a:ea typeface="宋体" pitchFamily="65" charset="-122"/>
              </a:rPr>
              <a:t>度最快,因为固态物质微粒之间的间距比气态和液态物质更小,微粒振动时的能量能够紧密传递下去,所以</a:t>
            </a:r>
            <a:br>
              <a:rPr dirty="0"/>
            </a:br>
            <a:r>
              <a:rPr lang="zh-CN" altLang="en-US" sz="1417" kern="0" dirty="0">
                <a:solidFill>
                  <a:srgbClr val="000000"/>
                </a:solidFill>
                <a:latin typeface="Times New Roman" pitchFamily="65" charset="-122"/>
                <a:ea typeface="宋体" pitchFamily="65" charset="-122"/>
              </a:rPr>
              <a:t>声波在颅骨中传播的能量不会有太多损失,音调、响度、音色都</a:t>
            </a:r>
            <a:r>
              <a:rPr lang="zh-CN" altLang="en-US" sz="1417" u="sng" kern="0" dirty="0">
                <a:solidFill>
                  <a:srgbClr val="000000"/>
                </a:solidFill>
                <a:latin typeface="Times New Roman" pitchFamily="65" charset="-122"/>
                <a:ea typeface="宋体" pitchFamily="65" charset="-122"/>
              </a:rPr>
              <a:t>最接近真实</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⑩而声音在空气中传导时,能量损失较大,因为声波在空气中传递最慢,振动的能量有很大部分会被空气中</a:t>
            </a:r>
            <a:br>
              <a:rPr dirty="0"/>
            </a:br>
            <a:r>
              <a:rPr lang="zh-CN" altLang="en-US" sz="1417" kern="0" dirty="0">
                <a:solidFill>
                  <a:srgbClr val="000000"/>
                </a:solidFill>
                <a:latin typeface="Times New Roman" pitchFamily="65" charset="-122"/>
                <a:ea typeface="宋体" pitchFamily="65" charset="-122"/>
              </a:rPr>
              <a:t>的分子吸收,音调、响度、音色都会发生改变。</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简而言之,其实当你说话时自己听到的声音,才是失真最小、</a:t>
            </a:r>
            <a:r>
              <a:rPr lang="zh-CN" altLang="en-US" sz="1417" u="sng" kern="0" dirty="0">
                <a:solidFill>
                  <a:srgbClr val="000000"/>
                </a:solidFill>
                <a:latin typeface="Times New Roman" pitchFamily="65" charset="-122"/>
                <a:ea typeface="宋体" pitchFamily="65" charset="-122"/>
              </a:rPr>
              <a:t>最真实</a:t>
            </a:r>
            <a:r>
              <a:rPr lang="zh-CN" altLang="en-US" sz="1417" kern="0" dirty="0">
                <a:solidFill>
                  <a:srgbClr val="000000"/>
                </a:solidFill>
                <a:latin typeface="Times New Roman" pitchFamily="65" charset="-122"/>
                <a:ea typeface="宋体" pitchFamily="65" charset="-122"/>
              </a:rPr>
              <a:t>的,但可惜的是</a:t>
            </a:r>
            <a:r>
              <a:rPr lang="zh-CN" altLang="en-US" sz="1417" u="sng" kern="0" dirty="0">
                <a:solidFill>
                  <a:srgbClr val="000000"/>
                </a:solidFill>
                <a:latin typeface="Times New Roman" pitchFamily="65" charset="-122"/>
                <a:ea typeface="宋体" pitchFamily="65" charset="-122"/>
              </a:rPr>
              <a:t>全世界只有你自己才</a:t>
            </a:r>
            <a:endParaRPr lang="zh-CN" altLang="en-US" dirty="0"/>
          </a:p>
          <a:p>
            <a:pPr marL="0" indent="0" eaLnBrk="0" latinLnBrk="1" hangingPunct="0">
              <a:lnSpc>
                <a:spcPct val="150000"/>
              </a:lnSpc>
              <a:spcBef>
                <a:spcPts val="0"/>
              </a:spcBef>
              <a:buNone/>
            </a:pPr>
            <a:r>
              <a:rPr lang="zh-CN" altLang="en-US" sz="1417" u="sng" kern="0" dirty="0">
                <a:solidFill>
                  <a:srgbClr val="000000"/>
                </a:solidFill>
                <a:latin typeface="Times New Roman" pitchFamily="65" charset="-122"/>
                <a:ea typeface="宋体" pitchFamily="65" charset="-122"/>
              </a:rPr>
              <a:t>能听到这真正的声音</a:t>
            </a:r>
            <a:r>
              <a:rPr lang="zh-CN" altLang="en-US" sz="1417" kern="0" dirty="0">
                <a:solidFill>
                  <a:srgbClr val="000000"/>
                </a:solidFill>
                <a:latin typeface="Times New Roman" pitchFamily="65" charset="-122"/>
                <a:ea typeface="宋体" pitchFamily="65" charset="-122"/>
              </a:rPr>
              <a:t>;而他人听到的你的声音,经过空气传导都失真了。</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习惯了自己真实的声音,听到失真的当然会感到厌恶了。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(选自《奥秘》,2019年第4期,有改动)</a:t>
            </a:r>
            <a:endParaRPr lang="zh-CN" altLang="en-US" dirty="0"/>
          </a:p>
        </p:txBody>
      </p:sp>
      <p:pic>
        <p:nvPicPr>
          <p:cNvPr id="3" name="图片 3" descr="textimage0.jpeg"/>
          <p:cNvPicPr>
            <a:picLocks noChangeAspect="1"/>
          </p:cNvPicPr>
          <p:nvPr/>
        </p:nvPicPr>
        <p:blipFill>
          <a:blip r:embed="rId4"/>
          <a:stretch>
            <a:fillRect/>
          </a:stretch>
        </p:blipFill>
        <p:spPr>
          <a:xfrm>
            <a:off x="720000" y="2650589"/>
            <a:ext cx="190500" cy="200025"/>
          </a:xfrm>
          <a:prstGeom prst="rect">
            <a:avLst/>
          </a:prstGeom>
        </p:spPr>
      </p:pic>
      <p:pic>
        <p:nvPicPr>
          <p:cNvPr id="4" name="图片 4" descr="textimage1.jpeg"/>
          <p:cNvPicPr>
            <a:picLocks noChangeAspect="1"/>
          </p:cNvPicPr>
          <p:nvPr/>
        </p:nvPicPr>
        <p:blipFill>
          <a:blip r:embed="rId5" cstate="print"/>
          <a:stretch>
            <a:fillRect/>
          </a:stretch>
        </p:blipFill>
        <p:spPr>
          <a:xfrm>
            <a:off x="720000" y="3323789"/>
            <a:ext cx="190500" cy="200025"/>
          </a:xfrm>
          <a:prstGeom prst="rect">
            <a:avLst/>
          </a:prstGeom>
        </p:spPr>
      </p:pic>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拜礼,并无后世附加的贵贱尊卑之涵义,跪拜是相互的,是双方互相表达礼敬与尊重。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经秦火战乱之后,汉初叔孙通重订礼仪,加入了帝制之下君尊臣卑的内涵,诸侯百官“坐殿上皆伏抑首”,所</a:t>
            </a:r>
            <a:br/>
            <a:r>
              <a:rPr lang="zh-CN" altLang="en-US" sz="1417" kern="0" dirty="0">
                <a:solidFill>
                  <a:srgbClr val="000000"/>
                </a:solidFill>
                <a:latin typeface="Times New Roman" pitchFamily="65" charset="-122"/>
                <a:ea typeface="宋体" pitchFamily="65" charset="-122"/>
              </a:rPr>
              <a:t>以刘邦感叹说:“吾乃今日知为皇帝之贵也。”不过,此时的跪拜仍是自然而然的,因为大家还是席地而</a:t>
            </a:r>
            <a:br/>
            <a:r>
              <a:rPr lang="zh-CN" altLang="en-US" sz="1417" kern="0" dirty="0">
                <a:solidFill>
                  <a:srgbClr val="000000"/>
                </a:solidFill>
                <a:latin typeface="Times New Roman" pitchFamily="65" charset="-122"/>
                <a:ea typeface="宋体" pitchFamily="65" charset="-122"/>
              </a:rPr>
              <a:t>坐。臣拜君,君虽不再回拜,却也要起身答谢。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到了高型椅子出现以后,中国人席地而坐的习惯发生了改变,跪拜便带上了明显的尊卑色彩——想象一下,</a:t>
            </a:r>
            <a:br/>
            <a:r>
              <a:rPr lang="zh-CN" altLang="en-US" sz="1417" kern="0" dirty="0">
                <a:solidFill>
                  <a:srgbClr val="000000"/>
                </a:solidFill>
                <a:latin typeface="Times New Roman" pitchFamily="65" charset="-122"/>
                <a:ea typeface="宋体" pitchFamily="65" charset="-122"/>
              </a:rPr>
              <a:t>从椅子上滚到地上跪拜对方,显然透露出以卑事尊的味道。也因此,臣对君,除了极庄重的仪典,如每年元</a:t>
            </a:r>
            <a:br/>
            <a:r>
              <a:rPr lang="zh-CN" altLang="en-US" sz="1417" kern="0" dirty="0">
                <a:solidFill>
                  <a:srgbClr val="000000"/>
                </a:solidFill>
                <a:latin typeface="Times New Roman" pitchFamily="65" charset="-122"/>
                <a:ea typeface="宋体" pitchFamily="65" charset="-122"/>
              </a:rPr>
              <a:t>旦、冬至日举行的大朝会、三年一次的郊祀大礼,宋朝人基本上都不用跪礼,通常都是用揖逊、叉手之</a:t>
            </a:r>
            <a:br/>
            <a:r>
              <a:rPr lang="zh-CN" altLang="en-US" sz="1417" kern="0" dirty="0">
                <a:solidFill>
                  <a:srgbClr val="000000"/>
                </a:solidFill>
                <a:latin typeface="Times New Roman" pitchFamily="65" charset="-122"/>
                <a:ea typeface="宋体" pitchFamily="65" charset="-122"/>
              </a:rPr>
              <a:t>礼。</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从元朝开始,御前奏闻时,大臣一律下跪。这一礼仪,跟元朝将君臣视为主奴关系的观念也是合拍的。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跪奏的制度为明朝所继承,凡百官奏事皆跪,朱元璋还变本加厉,规定下级向上司禀事,也必须下跪。</a:t>
            </a:r>
            <a:endParaRPr lang="zh-CN" altLang="en-US"/>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清代臣对君的跪拜礼更加奇葩,不但大臣奏事得跪下,皇帝降旨宣答,众臣也必须跪着听训。为了避免因为</a:t>
            </a:r>
            <a:br/>
            <a:r>
              <a:rPr lang="zh-CN" altLang="en-US" sz="1417" kern="0" dirty="0">
                <a:solidFill>
                  <a:srgbClr val="000000"/>
                </a:solidFill>
                <a:latin typeface="Times New Roman" pitchFamily="65" charset="-122"/>
                <a:ea typeface="宋体" pitchFamily="65" charset="-122"/>
              </a:rPr>
              <a:t>下跪太久而导致膝盖受伤,清臣甚至发明了“高招”:在膝盖部位裹以厚棉。练习如何跪拜也成了清代大</a:t>
            </a:r>
            <a:br/>
            <a:r>
              <a:rPr lang="zh-CN" altLang="en-US" sz="1417" kern="0" dirty="0">
                <a:solidFill>
                  <a:srgbClr val="000000"/>
                </a:solidFill>
                <a:latin typeface="Times New Roman" pitchFamily="65" charset="-122"/>
                <a:ea typeface="宋体" pitchFamily="65" charset="-122"/>
              </a:rPr>
              <a:t>臣的必修课,臣下如果跪得乖顺,则官运亨通,大学士曹振镛“晚年,恩遇益隆,身名俱泰”,门生向他讨教秘</a:t>
            </a:r>
            <a:br/>
            <a:r>
              <a:rPr lang="zh-CN" altLang="en-US" sz="1417" kern="0" dirty="0">
                <a:solidFill>
                  <a:srgbClr val="000000"/>
                </a:solidFill>
                <a:latin typeface="Times New Roman" pitchFamily="65" charset="-122"/>
                <a:ea typeface="宋体" pitchFamily="65" charset="-122"/>
              </a:rPr>
              <a:t>诀,曹振镛告诉他:“无他,但多磕头,少说话耳。”不但要跪,还要叩响头,以头触地,叩得越响亮越显示出忠</a:t>
            </a:r>
            <a:br/>
            <a:r>
              <a:rPr lang="zh-CN" altLang="en-US" sz="1417" kern="0" dirty="0">
                <a:solidFill>
                  <a:srgbClr val="000000"/>
                </a:solidFill>
                <a:latin typeface="Times New Roman" pitchFamily="65" charset="-122"/>
                <a:ea typeface="宋体" pitchFamily="65" charset="-122"/>
              </a:rPr>
              <a:t>心。</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所以说,跪拜礼的变迁,绝不仅仅是礼仪流变,背后其实是时代精神蜕变的投影。清臣跪得那么殷勤、欢快,</a:t>
            </a:r>
            <a:br/>
            <a:r>
              <a:rPr lang="zh-CN" altLang="en-US" sz="1417" kern="0" dirty="0">
                <a:solidFill>
                  <a:srgbClr val="000000"/>
                </a:solidFill>
                <a:latin typeface="Times New Roman" pitchFamily="65" charset="-122"/>
                <a:ea typeface="宋体" pitchFamily="65" charset="-122"/>
              </a:rPr>
              <a:t>无非是士风的退化。</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1.根据原文内容,下列说法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A.先秦因为只有矮型家具,人们在社交场合都是席地而坐。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B.唐朝、五代开始使用靠背椅等高型坐具,但也比较少见。</a:t>
            </a:r>
            <a:endParaRPr lang="zh-CN" altLang="en-US"/>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268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C.宋朝之后,高足高座的椅子开始普及,中国人垂足而坐。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D.高型坐具普及之前,围餐不便,在我国分餐制非常流行。</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2.本文主要说明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3.南宋覆灭后,文天祥被俘至大都,蒙元丞相博罗召见,文天祥长揖不跪。根据本文简要分析,为什么文天祥</a:t>
            </a:r>
            <a:br/>
            <a:r>
              <a:rPr lang="zh-CN" altLang="en-US" sz="1417" kern="0" dirty="0">
                <a:solidFill>
                  <a:srgbClr val="000000"/>
                </a:solidFill>
                <a:latin typeface="Times New Roman" pitchFamily="65" charset="-122"/>
                <a:ea typeface="宋体" pitchFamily="65" charset="-122"/>
              </a:rPr>
              <a:t>“长揖不跪”?(4分)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4.“高型坐具的普及,引发了改变中国人社会生活的连锁反应。”请你再举一物,说明此物给人们生活带</a:t>
            </a:r>
            <a:br/>
            <a:r>
              <a:rPr lang="zh-CN" altLang="en-US" sz="1417" kern="0" dirty="0">
                <a:solidFill>
                  <a:srgbClr val="000000"/>
                </a:solidFill>
                <a:latin typeface="Times New Roman" pitchFamily="65" charset="-122"/>
                <a:ea typeface="宋体" pitchFamily="65" charset="-122"/>
              </a:rPr>
              <a:t>来的改变。(3分)</a:t>
            </a:r>
            <a:endParaRPr lang="zh-CN" altLang="en-US"/>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86544" y="971699"/>
            <a:ext cx="8757456"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C　原文的表述是“进入宋朝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的时代”,C选项的表述是“宋朝以后”,这与原文表述的意思</a:t>
            </a:r>
            <a:br>
              <a:rPr dirty="0"/>
            </a:br>
            <a:r>
              <a:rPr lang="zh-CN" altLang="en-US" sz="1417" kern="0" dirty="0">
                <a:solidFill>
                  <a:srgbClr val="000000"/>
                </a:solidFill>
                <a:latin typeface="Times New Roman" pitchFamily="65" charset="-122"/>
                <a:ea typeface="宋体" pitchFamily="65" charset="-122"/>
              </a:rPr>
              <a:t>不一致。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跪拜礼的变迁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通读全文可知,作者从高桌高椅的出现引出说明对象——跪拜礼,并按时间顺序说明了跪拜礼的变迁。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进入宋朝,“高足高座”的椅子在民间普及开来,中国人席地而坐的习惯发生了变化,跪拜便带上</a:t>
            </a:r>
            <a:br>
              <a:rPr dirty="0"/>
            </a:br>
            <a:r>
              <a:rPr lang="zh-CN" altLang="en-US" sz="1417" kern="0" dirty="0">
                <a:solidFill>
                  <a:srgbClr val="000000"/>
                </a:solidFill>
                <a:latin typeface="Times New Roman" pitchFamily="65" charset="-122"/>
                <a:ea typeface="宋体" pitchFamily="65" charset="-122"/>
              </a:rPr>
              <a:t>了明显的尊卑色彩,文天祥有着强烈的爱国情怀,很讲气节,所以面对蒙元丞相的召见“长揖不跪”。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从第一段中提炼信息得知“高足高座”在宋朝开始普及,从第五段中提炼信息得知宋朝人因为高</a:t>
            </a:r>
            <a:br>
              <a:rPr dirty="0"/>
            </a:br>
            <a:r>
              <a:rPr lang="zh-CN" altLang="en-US" sz="1417" kern="0" dirty="0">
                <a:solidFill>
                  <a:srgbClr val="000000"/>
                </a:solidFill>
                <a:latin typeface="Times New Roman" pitchFamily="65" charset="-122"/>
                <a:ea typeface="宋体" pitchFamily="65" charset="-122"/>
              </a:rPr>
              <a:t>型椅子的出现基本不用跪礼,因为跪拜带上了明显的尊卑色彩。整合这两处信息,结合文题作答。</a:t>
            </a:r>
            <a:endParaRPr lang="zh-CN" altLang="en-US" dirty="0"/>
          </a:p>
        </p:txBody>
      </p:sp>
      <p:sp>
        <p:nvSpPr>
          <p:cNvPr id="3" name="TextBox 2">
            <a:extLst>
              <a:ext uri="{FF2B5EF4-FFF2-40B4-BE49-F238E27FC236}">
                <a16:creationId xmlns:a16="http://schemas.microsoft.com/office/drawing/2014/main" id="{2683D81A-7A9C-4126-ADEE-AFC69E4FA5D8}"/>
              </a:ext>
            </a:extLst>
          </p:cNvPr>
          <p:cNvSpPr txBox="1"/>
          <p:nvPr/>
        </p:nvSpPr>
        <p:spPr>
          <a:xfrm>
            <a:off x="386544" y="3942769"/>
            <a:ext cx="8685448" cy="9697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(示例)手机方便了人们之间的联系,能迅速传递消息;手机的上网功能让人在无聊之时得以消遣;手机</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的拍照功能使其代替了传统相机,且手机更方便携带。人们可以在手机上学习、工作,节省了时间和空间。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列举生活中众所周知的某一物品,说明其给人们生活带来的改变,言之有理即可。</a:t>
            </a:r>
            <a:endParaRPr lang="zh-CN" altLang="en-US" dirty="0"/>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755675"/>
            <a:ext cx="8505000" cy="39356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三、(2017衡阳,13—16)阅读下面的文章,回答1—4题。(10分)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可燃冰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①2017年6月2日,国土资源部在北京宣布:我国正在南海海域进行的天然气水合物试开采已连续产气22天,</a:t>
            </a:r>
            <a:br>
              <a:rPr dirty="0"/>
            </a:br>
            <a:r>
              <a:rPr lang="zh-CN" altLang="en-US" sz="1417" kern="0" dirty="0">
                <a:solidFill>
                  <a:srgbClr val="000000"/>
                </a:solidFill>
                <a:latin typeface="Times New Roman" pitchFamily="65" charset="-122"/>
                <a:ea typeface="宋体" pitchFamily="65" charset="-122"/>
              </a:rPr>
              <a:t>取得了持续产气时间长、气流稳定、环境安全等多项重大突破性成果,标志着我国成为全球海域天然气</a:t>
            </a:r>
            <a:br>
              <a:rPr dirty="0"/>
            </a:br>
            <a:r>
              <a:rPr lang="zh-CN" altLang="en-US" sz="1417" kern="0" dirty="0">
                <a:solidFill>
                  <a:srgbClr val="000000"/>
                </a:solidFill>
                <a:latin typeface="Times New Roman" pitchFamily="65" charset="-122"/>
                <a:ea typeface="宋体" pitchFamily="65" charset="-122"/>
              </a:rPr>
              <a:t>水合物试开采连续采气时间最长的国家。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②什么是天然气水合物呢?天然气水合物是一种含有大量甲烷气体的水合物,大量存在于陆地上的冻土带</a:t>
            </a:r>
            <a:br>
              <a:rPr dirty="0"/>
            </a:br>
            <a:r>
              <a:rPr lang="zh-CN" altLang="en-US" sz="1417" kern="0" dirty="0">
                <a:solidFill>
                  <a:srgbClr val="000000"/>
                </a:solidFill>
                <a:latin typeface="Times New Roman" pitchFamily="65" charset="-122"/>
                <a:ea typeface="宋体" pitchFamily="65" charset="-122"/>
              </a:rPr>
              <a:t>和海底。在高压低温的条件下,天然气水合物形成了冰雪般的固态,它外面看似冰,一点火却可以烧起来,所</a:t>
            </a:r>
            <a:br>
              <a:rPr dirty="0"/>
            </a:br>
            <a:r>
              <a:rPr lang="zh-CN" altLang="en-US" sz="1417" kern="0" dirty="0">
                <a:solidFill>
                  <a:srgbClr val="000000"/>
                </a:solidFill>
                <a:latin typeface="Times New Roman" pitchFamily="65" charset="-122"/>
                <a:ea typeface="宋体" pitchFamily="65" charset="-122"/>
              </a:rPr>
              <a:t>以俗称“可燃冰”。如果把甲烷从冰中释放出来,体积将是水的160多倍。</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③海底可燃冰是天然气(甲烷类)被包进水分子中,在海底低温与压力下结晶形成的。海底形成可燃冰有三</a:t>
            </a:r>
            <a:br>
              <a:rPr dirty="0"/>
            </a:br>
            <a:r>
              <a:rPr lang="zh-CN" altLang="en-US" sz="1417" kern="0" dirty="0">
                <a:solidFill>
                  <a:srgbClr val="000000"/>
                </a:solidFill>
                <a:latin typeface="Times New Roman" pitchFamily="65" charset="-122"/>
                <a:ea typeface="宋体" pitchFamily="65" charset="-122"/>
              </a:rPr>
              <a:t>个基本条件。首先,可燃冰在零度以上可以生成,在20℃时便要分解,而海底的温度一般都在2℃~4℃;其次,可燃冰在零度时</a:t>
            </a:r>
            <a:r>
              <a:rPr lang="en-US" altLang="zh-CN" sz="1417" kern="0" dirty="0">
                <a:solidFill>
                  <a:srgbClr val="000000"/>
                </a:solidFill>
                <a:latin typeface="Times New Roman" pitchFamily="65" charset="-122"/>
                <a:ea typeface="宋体" pitchFamily="65" charset="-122"/>
              </a:rPr>
              <a:t>,30</a:t>
            </a:r>
            <a:r>
              <a:rPr lang="zh-CN" altLang="en-US" sz="1417" kern="0" dirty="0">
                <a:solidFill>
                  <a:srgbClr val="000000"/>
                </a:solidFill>
                <a:latin typeface="Times New Roman" pitchFamily="65" charset="-122"/>
                <a:ea typeface="宋体" pitchFamily="65" charset="-122"/>
              </a:rPr>
              <a:t>个大气压以上就可以生成</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而以海洋的深度</a:t>
            </a:r>
            <a:r>
              <a:rPr lang="en-US" altLang="zh-CN" sz="1417" kern="0" dirty="0">
                <a:solidFill>
                  <a:srgbClr val="000000"/>
                </a:solidFill>
                <a:latin typeface="Times New Roman" pitchFamily="65" charset="-122"/>
                <a:ea typeface="宋体" pitchFamily="65" charset="-122"/>
              </a:rPr>
              <a:t>,30</a:t>
            </a:r>
            <a:r>
              <a:rPr lang="zh-CN" altLang="en-US" sz="1417" kern="0" dirty="0">
                <a:solidFill>
                  <a:srgbClr val="000000"/>
                </a:solidFill>
                <a:latin typeface="Times New Roman" pitchFamily="65" charset="-122"/>
                <a:ea typeface="宋体" pitchFamily="65" charset="-122"/>
              </a:rPr>
              <a:t>个大气压很容易保证</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并且压力越大</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水合物就越不容易分解</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就越稳定</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最后</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海底的有机物沉淀</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其中富含的碳经过生物转化</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可形成充足的甲烷气源。</a:t>
            </a:r>
          </a:p>
        </p:txBody>
      </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737364"/>
            <a:ext cx="8505000" cy="294542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海底的地层是多孔介质,在温度、压力和气源三者具备的条件下,便会在介质的空隙中生成可燃冰</a:t>
            </a:r>
            <a:br>
              <a:rPr dirty="0"/>
            </a:br>
            <a:r>
              <a:rPr lang="zh-CN" altLang="en-US" sz="1417" kern="0" dirty="0">
                <a:solidFill>
                  <a:srgbClr val="000000"/>
                </a:solidFill>
                <a:latin typeface="Times New Roman" pitchFamily="65" charset="-122"/>
                <a:ea typeface="宋体" pitchFamily="65" charset="-122"/>
              </a:rPr>
              <a:t>的晶体。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④据科学家测算,1立方米的可燃冰,在常温常压下可释放164立方米甲烷气体和0.8立方米的淡水。甲烷是</a:t>
            </a:r>
            <a:br>
              <a:rPr dirty="0"/>
            </a:br>
            <a:r>
              <a:rPr lang="zh-CN" altLang="en-US" sz="1417" kern="0" dirty="0">
                <a:solidFill>
                  <a:srgbClr val="000000"/>
                </a:solidFill>
                <a:latin typeface="Times New Roman" pitchFamily="65" charset="-122"/>
                <a:ea typeface="宋体" pitchFamily="65" charset="-122"/>
              </a:rPr>
              <a:t>人们可以用来燃烧发电的可燃气体,而且燃烧后</a:t>
            </a:r>
            <a:r>
              <a:rPr lang="zh-CN" altLang="en-US" sz="1417" u="sng" kern="0" dirty="0">
                <a:solidFill>
                  <a:srgbClr val="000000"/>
                </a:solidFill>
                <a:latin typeface="Times New Roman" pitchFamily="65" charset="-122"/>
                <a:ea typeface="宋体" pitchFamily="65" charset="-122"/>
              </a:rPr>
              <a:t>几乎</a:t>
            </a:r>
            <a:r>
              <a:rPr lang="zh-CN" altLang="en-US" sz="1417" kern="0" dirty="0">
                <a:solidFill>
                  <a:srgbClr val="000000"/>
                </a:solidFill>
                <a:latin typeface="Times New Roman" pitchFamily="65" charset="-122"/>
                <a:ea typeface="宋体" pitchFamily="65" charset="-122"/>
              </a:rPr>
              <a:t>不产生任何污染物质。可燃冰将成为21世纪极具潜</a:t>
            </a:r>
            <a:br>
              <a:rPr dirty="0"/>
            </a:br>
            <a:r>
              <a:rPr lang="zh-CN" altLang="en-US" sz="1417" kern="0" dirty="0">
                <a:solidFill>
                  <a:srgbClr val="000000"/>
                </a:solidFill>
                <a:latin typeface="Times New Roman" pitchFamily="65" charset="-122"/>
                <a:ea typeface="宋体" pitchFamily="65" charset="-122"/>
              </a:rPr>
              <a:t>力的洁净新能源。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⑤但是,甲烷气体是温室气体之一,一旦散失,会严重破坏环境。而且可燃冰的开采还可能会造成大陆架边</a:t>
            </a:r>
            <a:br>
              <a:rPr dirty="0"/>
            </a:br>
            <a:r>
              <a:rPr lang="zh-CN" altLang="en-US" sz="1417" kern="0" dirty="0">
                <a:solidFill>
                  <a:srgbClr val="000000"/>
                </a:solidFill>
                <a:latin typeface="Times New Roman" pitchFamily="65" charset="-122"/>
                <a:ea typeface="宋体" pitchFamily="65" charset="-122"/>
              </a:rPr>
              <a:t>缘动荡,引发海底塌方并导致灾难性的海啸。因此,可燃冰的开发利用还面临着种种难题。但我们相信,随</a:t>
            </a:r>
            <a:br>
              <a:rPr dirty="0"/>
            </a:br>
            <a:r>
              <a:rPr lang="zh-CN" altLang="en-US" sz="1417" kern="0" dirty="0">
                <a:solidFill>
                  <a:srgbClr val="000000"/>
                </a:solidFill>
                <a:latin typeface="Times New Roman" pitchFamily="65" charset="-122"/>
                <a:ea typeface="宋体" pitchFamily="65" charset="-122"/>
              </a:rPr>
              <a:t>着人类对可燃冰研究的不断深入,这些难题一定会在不久的将来得到解决。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1.海底可燃冰的形成需要哪些条件?(3分)</a:t>
            </a:r>
            <a:endParaRPr lang="zh-CN" altLang="en-US" dirty="0"/>
          </a:p>
        </p:txBody>
      </p:sp>
      <p:sp>
        <p:nvSpPr>
          <p:cNvPr id="3" name="TextBox 2">
            <a:extLst>
              <a:ext uri="{FF2B5EF4-FFF2-40B4-BE49-F238E27FC236}">
                <a16:creationId xmlns:a16="http://schemas.microsoft.com/office/drawing/2014/main" id="{341EA8E1-4A95-497E-BD7A-9D58D77B47D0}"/>
              </a:ext>
            </a:extLst>
          </p:cNvPr>
          <p:cNvSpPr txBox="1"/>
          <p:nvPr/>
        </p:nvSpPr>
        <p:spPr>
          <a:xfrm>
            <a:off x="467544" y="3682786"/>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2.第④段“燃烧后几乎不产生任何污染物质”一句中“几乎”一词能否去掉?为什么?(3分)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3.第④段主要采用什么说明方法?有什么作用?(2分)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4.可燃冰开采利用不当将会造成哪些后果?(2分)</a:t>
            </a:r>
            <a:endParaRPr lang="zh-CN" altLang="en-US" dirty="0"/>
          </a:p>
        </p:txBody>
      </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可燃冰在零度到20度之间可以生成;可燃冰在零度时,30个大气压以上就可以生成;海底的有机物</a:t>
            </a:r>
            <a:br>
              <a:rPr dirty="0"/>
            </a:br>
            <a:r>
              <a:rPr lang="zh-CN" altLang="en-US" sz="1417" kern="0" dirty="0">
                <a:solidFill>
                  <a:srgbClr val="000000"/>
                </a:solidFill>
                <a:latin typeface="Times New Roman" pitchFamily="65" charset="-122"/>
                <a:ea typeface="宋体" pitchFamily="65" charset="-122"/>
              </a:rPr>
              <a:t>沉淀,其中富含的碳经过生物转化,可形成充足的甲烷气源。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本题考查筛选信息的能力。第③段中的关键句为“海底形成可燃冰有三个基本条件”,顺藤摸瓜,</a:t>
            </a:r>
            <a:br>
              <a:rPr dirty="0"/>
            </a:br>
            <a:r>
              <a:rPr lang="zh-CN" altLang="en-US" sz="1417" kern="0" dirty="0">
                <a:solidFill>
                  <a:srgbClr val="000000"/>
                </a:solidFill>
                <a:latin typeface="Times New Roman" pitchFamily="65" charset="-122"/>
                <a:ea typeface="宋体" pitchFamily="65" charset="-122"/>
              </a:rPr>
              <a:t>接下来的关键词“首先”“其次”“最后”就引出了可燃冰形成的三个具体条件。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不能去掉。(1分)“几乎”表示大多数之意,并非全部(“几乎”表程度,意思是“差不多,接近</a:t>
            </a:r>
            <a:br>
              <a:rPr dirty="0"/>
            </a:br>
            <a:r>
              <a:rPr lang="zh-CN" altLang="en-US" sz="1417" kern="0" dirty="0">
                <a:solidFill>
                  <a:srgbClr val="000000"/>
                </a:solidFill>
                <a:latin typeface="Times New Roman" pitchFamily="65" charset="-122"/>
                <a:ea typeface="宋体" pitchFamily="65" charset="-122"/>
              </a:rPr>
              <a:t>于”),它表明可燃冰燃烧后还是会产生少量污染物质,若去掉“几乎”,则不能准确表达这种意思,所以不</a:t>
            </a:r>
            <a:br>
              <a:rPr dirty="0"/>
            </a:br>
            <a:r>
              <a:rPr lang="zh-CN" altLang="en-US" sz="1417" kern="0" dirty="0">
                <a:solidFill>
                  <a:srgbClr val="000000"/>
                </a:solidFill>
                <a:latin typeface="Times New Roman" pitchFamily="65" charset="-122"/>
                <a:ea typeface="宋体" pitchFamily="65" charset="-122"/>
              </a:rPr>
              <a:t>能去掉。(1分)它体现了说明文语言的准确性。(1分)(意近即可)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本题考查理解和分析说明文语言的能力。解答此类题要采用恰当合理的答题模式:判断(一般是不</a:t>
            </a:r>
            <a:br>
              <a:rPr dirty="0"/>
            </a:br>
            <a:r>
              <a:rPr lang="zh-CN" altLang="en-US" sz="1417" kern="0" dirty="0">
                <a:solidFill>
                  <a:srgbClr val="000000"/>
                </a:solidFill>
                <a:latin typeface="Times New Roman" pitchFamily="65" charset="-122"/>
                <a:ea typeface="宋体" pitchFamily="65" charset="-122"/>
              </a:rPr>
              <a:t>能删去)+这个词语在这句话中的含义+比较删后与删前的区别+这一词语的作用(体现了说明文语言的准</a:t>
            </a:r>
            <a:endParaRPr lang="zh-CN" altLang="en-US" dirty="0"/>
          </a:p>
        </p:txBody>
      </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21918" y="971699"/>
            <a:ext cx="8505000" cy="29770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确性与严密性)。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第④段主要采用列数字的说明方法。作用:能更准确具体地说明可燃冰是一种极具潜力的洁净</a:t>
            </a:r>
            <a:br>
              <a:rPr dirty="0"/>
            </a:br>
            <a:r>
              <a:rPr lang="zh-CN" altLang="en-US" sz="1417" kern="0" dirty="0">
                <a:solidFill>
                  <a:srgbClr val="000000"/>
                </a:solidFill>
                <a:latin typeface="Times New Roman" pitchFamily="65" charset="-122"/>
                <a:ea typeface="宋体" pitchFamily="65" charset="-122"/>
              </a:rPr>
              <a:t>新能源。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本题考查辨析说明方法及分析其作用的能力。本段是围绕中心句“可燃冰将成为21世纪极具潜力</a:t>
            </a:r>
            <a:br>
              <a:rPr dirty="0"/>
            </a:br>
            <a:r>
              <a:rPr lang="zh-CN" altLang="en-US" sz="1417" kern="0" dirty="0">
                <a:solidFill>
                  <a:srgbClr val="000000"/>
                </a:solidFill>
                <a:latin typeface="Times New Roman" pitchFamily="65" charset="-122"/>
                <a:ea typeface="宋体" pitchFamily="65" charset="-122"/>
              </a:rPr>
              <a:t>的洁净新能源”展开说明的。文段用“1立方米”“164立方米”“0.8立方米”这些数字具体准确地说</a:t>
            </a:r>
            <a:br>
              <a:rPr dirty="0"/>
            </a:br>
            <a:r>
              <a:rPr lang="zh-CN" altLang="en-US" sz="1417" kern="0" dirty="0">
                <a:solidFill>
                  <a:srgbClr val="000000"/>
                </a:solidFill>
                <a:latin typeface="Times New Roman" pitchFamily="65" charset="-122"/>
                <a:ea typeface="宋体" pitchFamily="65" charset="-122"/>
              </a:rPr>
              <a:t>可燃冰的这一特点。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后果:严重破坏环境;造成大陆架边沿动荡,引发海底塌方,导致海啸。</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本题考查提炼信息的能力。文章①—④段是说可燃冰的形成及好处;第⑤段,以“但是”开头,话锋</a:t>
            </a:r>
            <a:br>
              <a:rPr dirty="0"/>
            </a:br>
            <a:r>
              <a:rPr lang="zh-CN" altLang="en-US" sz="1417" kern="0" dirty="0">
                <a:solidFill>
                  <a:srgbClr val="000000"/>
                </a:solidFill>
                <a:latin typeface="Times New Roman" pitchFamily="65" charset="-122"/>
                <a:ea typeface="宋体" pitchFamily="65" charset="-122"/>
              </a:rPr>
              <a:t>转换,由前文说“可燃冰的好处”转而说下文中“可燃冰会造成的不良后果”。</a:t>
            </a:r>
            <a:endParaRPr lang="zh-CN" altLang="en-US" dirty="0"/>
          </a:p>
        </p:txBody>
      </p:sp>
      <p:sp>
        <p:nvSpPr>
          <p:cNvPr id="3" name="TextBox 2">
            <a:extLst>
              <a:ext uri="{FF2B5EF4-FFF2-40B4-BE49-F238E27FC236}">
                <a16:creationId xmlns:a16="http://schemas.microsoft.com/office/drawing/2014/main" id="{4C660C50-AC2A-4E3B-9D71-D1B68A273992}"/>
              </a:ext>
            </a:extLst>
          </p:cNvPr>
          <p:cNvSpPr txBox="1"/>
          <p:nvPr/>
        </p:nvSpPr>
        <p:spPr>
          <a:xfrm>
            <a:off x="594306" y="414005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答题关键　</a:t>
            </a:r>
            <a:r>
              <a:rPr lang="zh-CN" altLang="en-US" sz="1417" kern="0" dirty="0">
                <a:solidFill>
                  <a:srgbClr val="000000"/>
                </a:solidFill>
                <a:latin typeface="Times New Roman" pitchFamily="65" charset="-122"/>
                <a:ea typeface="宋体" pitchFamily="65" charset="-122"/>
              </a:rPr>
              <a:t>把握文章的结构以及说明顺序,根据题目要求,在文本相应的段落筛选、提炼、整合信息。</a:t>
            </a:r>
            <a:endParaRPr lang="zh-CN" altLang="en-US" dirty="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737364"/>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四、(2016常德,9—12)阅读下文,完成1—4题。(14分)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关节炎是冻出来的吗?</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①春寒料峭时,看到穿短裙的姑娘,老人们常说:“这样会冻出关节炎的,年轻时不觉得,年纪大了膝盖就会</a:t>
            </a:r>
            <a:br>
              <a:rPr dirty="0"/>
            </a:br>
            <a:r>
              <a:rPr lang="zh-CN" altLang="en-US" sz="1417" kern="0" dirty="0">
                <a:solidFill>
                  <a:srgbClr val="000000"/>
                </a:solidFill>
                <a:latin typeface="Times New Roman" pitchFamily="65" charset="-122"/>
                <a:ea typeface="宋体" pitchFamily="65" charset="-122"/>
              </a:rPr>
              <a:t>疼。”其实,关节炎的产生与受冻无关。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②人到40岁时,负重关节都会有一些骨关节炎的病理改变。一些过度使用的情况,比如职业损伤、运动过</a:t>
            </a:r>
            <a:br>
              <a:rPr dirty="0"/>
            </a:br>
            <a:r>
              <a:rPr lang="zh-CN" altLang="en-US" sz="1417" kern="0" dirty="0">
                <a:solidFill>
                  <a:srgbClr val="000000"/>
                </a:solidFill>
                <a:latin typeface="Times New Roman" pitchFamily="65" charset="-122"/>
                <a:ea typeface="宋体" pitchFamily="65" charset="-122"/>
              </a:rPr>
              <a:t>量等,关节会提前到达使用寿命,提早出现骨关节炎。除人之外,差不多所有脊椎动物都会发生骨关节炎,只</a:t>
            </a:r>
            <a:br>
              <a:rPr dirty="0"/>
            </a:br>
            <a:r>
              <a:rPr lang="zh-CN" altLang="en-US" sz="1417" kern="0" dirty="0">
                <a:solidFill>
                  <a:srgbClr val="000000"/>
                </a:solidFill>
                <a:latin typeface="Times New Roman" pitchFamily="65" charset="-122"/>
                <a:ea typeface="宋体" pitchFamily="65" charset="-122"/>
              </a:rPr>
              <a:t>有两种呈倒悬体位的哺乳动物不患此病,那就是蝙蝠和树懒。</a:t>
            </a:r>
            <a:r>
              <a:rPr lang="zh-CN" altLang="en-US" sz="1417" u="sng" kern="0" dirty="0">
                <a:solidFill>
                  <a:srgbClr val="000000"/>
                </a:solidFill>
                <a:latin typeface="Times New Roman" pitchFamily="65" charset="-122"/>
                <a:ea typeface="宋体" pitchFamily="65" charset="-122"/>
              </a:rPr>
              <a:t>这种普遍性</a:t>
            </a:r>
            <a:r>
              <a:rPr lang="zh-CN" altLang="en-US" sz="1417" kern="0" dirty="0">
                <a:solidFill>
                  <a:srgbClr val="000000"/>
                </a:solidFill>
                <a:latin typeface="Times New Roman" pitchFamily="65" charset="-122"/>
                <a:ea typeface="宋体" pitchFamily="65" charset="-122"/>
              </a:rPr>
              <a:t>提示我们,与其说骨关节炎是一</a:t>
            </a:r>
            <a:br>
              <a:rPr dirty="0"/>
            </a:br>
            <a:r>
              <a:rPr lang="zh-CN" altLang="en-US" sz="1417" kern="0" dirty="0">
                <a:solidFill>
                  <a:srgbClr val="000000"/>
                </a:solidFill>
                <a:latin typeface="Times New Roman" pitchFamily="65" charset="-122"/>
                <a:ea typeface="宋体" pitchFamily="65" charset="-122"/>
              </a:rPr>
              <a:t>种疾病,不如说是一种关节对于磨损的自然反应。大多数关节炎都与关节达到使用寿命有关(骨关节炎),</a:t>
            </a:r>
            <a:br>
              <a:rPr dirty="0"/>
            </a:br>
            <a:r>
              <a:rPr lang="zh-CN" altLang="en-US" sz="1417" kern="0" dirty="0">
                <a:solidFill>
                  <a:srgbClr val="000000"/>
                </a:solidFill>
                <a:latin typeface="Times New Roman" pitchFamily="65" charset="-122"/>
                <a:ea typeface="宋体" pitchFamily="65" charset="-122"/>
              </a:rPr>
              <a:t>一些少见的关节炎则是由免疫系统紊乱而攻击自身关节组织所致(自身免疫性关节炎),此外也有微生物感</a:t>
            </a:r>
            <a:br>
              <a:rPr dirty="0"/>
            </a:br>
            <a:r>
              <a:rPr lang="zh-CN" altLang="en-US" sz="1417" kern="0" dirty="0">
                <a:solidFill>
                  <a:srgbClr val="000000"/>
                </a:solidFill>
                <a:latin typeface="Times New Roman" pitchFamily="65" charset="-122"/>
                <a:ea typeface="宋体" pitchFamily="65" charset="-122"/>
              </a:rPr>
              <a:t>染所导致的化脓性关节炎,但没有因为寒冷导致的关节炎。关节炎患者在受凉后可能会出现关节疼痛的</a:t>
            </a:r>
            <a:br>
              <a:rPr dirty="0"/>
            </a:br>
            <a:r>
              <a:rPr lang="zh-CN" altLang="en-US" sz="1417" kern="0" dirty="0">
                <a:solidFill>
                  <a:srgbClr val="000000"/>
                </a:solidFill>
                <a:latin typeface="Times New Roman" pitchFamily="65" charset="-122"/>
                <a:ea typeface="宋体" pitchFamily="65" charset="-122"/>
              </a:rPr>
              <a:t>症状,让人误以为寒冷是导致关节炎的罪魁祸首。</a:t>
            </a:r>
            <a:endParaRPr lang="zh-CN" altLang="en-US" dirty="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③老百姓常说的“关节炎”或者“风湿”其实在医学上多为骨关节炎。骨关节炎是发病率最高的骨关节</a:t>
            </a:r>
            <a:br>
              <a:rPr dirty="0"/>
            </a:br>
            <a:r>
              <a:rPr lang="zh-CN" altLang="en-US" sz="1417" kern="0" dirty="0">
                <a:solidFill>
                  <a:srgbClr val="000000"/>
                </a:solidFill>
                <a:latin typeface="Times New Roman" pitchFamily="65" charset="-122"/>
                <a:ea typeface="宋体" pitchFamily="65" charset="-122"/>
              </a:rPr>
              <a:t>病。</a:t>
            </a:r>
            <a:r>
              <a:rPr lang="zh-CN" altLang="en-US" sz="1417" u="sng" kern="0" dirty="0">
                <a:solidFill>
                  <a:srgbClr val="000000"/>
                </a:solidFill>
                <a:latin typeface="Times New Roman" pitchFamily="65" charset="-122"/>
                <a:ea typeface="宋体" pitchFamily="65" charset="-122"/>
              </a:rPr>
              <a:t>根据国外资料,在X线普查中,55岁以上有骨关节炎的X线表现者高达80%,而65岁以上人群中,骨关节</a:t>
            </a:r>
            <a:br>
              <a:rPr dirty="0"/>
            </a:br>
            <a:r>
              <a:rPr lang="zh-CN" altLang="en-US" sz="1417" u="sng" kern="0" dirty="0">
                <a:solidFill>
                  <a:srgbClr val="000000"/>
                </a:solidFill>
                <a:latin typeface="Times New Roman" pitchFamily="65" charset="-122"/>
                <a:ea typeface="宋体" pitchFamily="65" charset="-122"/>
              </a:rPr>
              <a:t>炎的临床患病率达68%。</a:t>
            </a:r>
            <a:r>
              <a:rPr lang="zh-CN" altLang="en-US" sz="1417" kern="0" dirty="0">
                <a:solidFill>
                  <a:srgbClr val="000000"/>
                </a:solidFill>
                <a:latin typeface="Times New Roman" pitchFamily="65" charset="-122"/>
                <a:ea typeface="宋体" pitchFamily="65" charset="-122"/>
              </a:rPr>
              <a:t>为什么骨关节炎这么普遍呢?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④人体的关节也和很多商品一样有“使用寿命”,如果年龄达到了关节的使用寿命,关节处的软骨会变</a:t>
            </a:r>
            <a:br>
              <a:rPr dirty="0"/>
            </a:br>
            <a:r>
              <a:rPr lang="zh-CN" altLang="en-US" sz="1417" kern="0" dirty="0">
                <a:solidFill>
                  <a:srgbClr val="000000"/>
                </a:solidFill>
                <a:latin typeface="Times New Roman" pitchFamily="65" charset="-122"/>
                <a:ea typeface="宋体" pitchFamily="65" charset="-122"/>
              </a:rPr>
              <a:t>薄、软化、失去弹性,甚至碎裂、剥脱,软骨下的骨质增生并形成骨赘(即所谓“骨刺”),最终导致关节疼</a:t>
            </a:r>
            <a:br>
              <a:rPr dirty="0"/>
            </a:br>
            <a:r>
              <a:rPr lang="zh-CN" altLang="en-US" sz="1417" kern="0" dirty="0">
                <a:solidFill>
                  <a:srgbClr val="000000"/>
                </a:solidFill>
                <a:latin typeface="Times New Roman" pitchFamily="65" charset="-122"/>
                <a:ea typeface="宋体" pitchFamily="65" charset="-122"/>
              </a:rPr>
              <a:t>痛、关节僵硬和活动受限,这便是骨关节炎。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⑤高龄、肥胖、雌激素缺乏、骨密度异常(骨质疏松与骨硬化)、过度运动、吸烟、维生素D缺乏,以及创</a:t>
            </a:r>
            <a:br>
              <a:rPr dirty="0"/>
            </a:br>
            <a:r>
              <a:rPr lang="zh-CN" altLang="en-US" sz="1417" kern="0" dirty="0">
                <a:solidFill>
                  <a:srgbClr val="000000"/>
                </a:solidFill>
                <a:latin typeface="Times New Roman" pitchFamily="65" charset="-122"/>
                <a:ea typeface="宋体" pitchFamily="65" charset="-122"/>
              </a:rPr>
              <a:t>伤、关节形态异常、关节周围肌肉无力、反复的应力负荷等机械因素,是目前已知的</a:t>
            </a:r>
            <a:r>
              <a:rPr lang="zh-CN" altLang="en-US" sz="1417" u="sng" kern="0" dirty="0">
                <a:solidFill>
                  <a:srgbClr val="000000"/>
                </a:solidFill>
                <a:latin typeface="Times New Roman" pitchFamily="65" charset="-122"/>
                <a:ea typeface="宋体" pitchFamily="65" charset="-122"/>
              </a:rPr>
              <a:t>几乎所有</a:t>
            </a:r>
            <a:r>
              <a:rPr lang="zh-CN" altLang="en-US" sz="1417" kern="0" dirty="0">
                <a:solidFill>
                  <a:srgbClr val="000000"/>
                </a:solidFill>
                <a:latin typeface="Times New Roman" pitchFamily="65" charset="-122"/>
                <a:ea typeface="宋体" pitchFamily="65" charset="-122"/>
              </a:rPr>
              <a:t>骨关节炎</a:t>
            </a:r>
            <a:br>
              <a:rPr dirty="0"/>
            </a:br>
            <a:r>
              <a:rPr lang="zh-CN" altLang="en-US" sz="1417" kern="0" dirty="0">
                <a:solidFill>
                  <a:srgbClr val="000000"/>
                </a:solidFill>
                <a:latin typeface="Times New Roman" pitchFamily="65" charset="-122"/>
                <a:ea typeface="宋体" pitchFamily="65" charset="-122"/>
              </a:rPr>
              <a:t>发病的危险因素,但没有证据表明寒冷是骨关节炎的危险因素。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⑥关节炎的主要临床表现之一便是关节痛,而疼痛加重往往和天气变化、潮湿受凉有关。为什么会出现</a:t>
            </a:r>
            <a:br>
              <a:rPr dirty="0"/>
            </a:br>
            <a:r>
              <a:rPr lang="zh-CN" altLang="en-US" sz="1417" kern="0" dirty="0">
                <a:solidFill>
                  <a:srgbClr val="000000"/>
                </a:solidFill>
                <a:latin typeface="Times New Roman" pitchFamily="65" charset="-122"/>
                <a:ea typeface="宋体" pitchFamily="65" charset="-122"/>
              </a:rPr>
              <a:t>这种情况,目前学界还存在争论。新近的研究证实了骨关节炎患者膝关节疼痛的程度分别和环境温度和</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54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第④段中说,“其实你们只猜对了一半”,那么,“另一半”指什么?(2分)</a:t>
            </a:r>
            <a:endParaRPr lang="zh-CN" altLang="en-US" sz="1600"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“那究竟是什么原因造成了这样的差异呢?”一句是从原文中抽取出来的,它最恰当的位置应该是(3分)</a:t>
            </a:r>
            <a:br>
              <a:rPr dirty="0"/>
            </a:b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A.第②段后　　　　　B.第③段后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C.第④段后　　　　　D.第⑤段后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第⑨段中的“最接近真实”与第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段中的“最真实”是否矛盾?为什么?(2分)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为什么“全世界只有你自己才能听到这真正的声音”?(3分)</a:t>
            </a:r>
            <a:endParaRPr lang="zh-CN" altLang="en-US" dirty="0"/>
          </a:p>
        </p:txBody>
      </p:sp>
      <p:pic>
        <p:nvPicPr>
          <p:cNvPr id="3" name="图片 3" descr="textimage2.jpeg"/>
          <p:cNvPicPr>
            <a:picLocks noChangeAspect="1"/>
          </p:cNvPicPr>
          <p:nvPr/>
        </p:nvPicPr>
        <p:blipFill>
          <a:blip r:embed="rId4"/>
          <a:stretch>
            <a:fillRect/>
          </a:stretch>
        </p:blipFill>
        <p:spPr>
          <a:xfrm>
            <a:off x="3375000" y="2555303"/>
            <a:ext cx="190500" cy="200025"/>
          </a:xfrm>
          <a:prstGeom prst="rect">
            <a:avLst/>
          </a:prstGeom>
        </p:spPr>
      </p:pic>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240322"/>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气压的变化有关,尽管这种关联强度不是很强。研究者还认为关节疼痛可能与关节周围组织的顺应性、</a:t>
            </a:r>
            <a:br>
              <a:rPr dirty="0"/>
            </a:br>
            <a:r>
              <a:rPr lang="zh-CN" altLang="en-US" sz="1417" kern="0" dirty="0">
                <a:solidFill>
                  <a:srgbClr val="000000"/>
                </a:solidFill>
                <a:latin typeface="Times New Roman" pitchFamily="65" charset="-122"/>
                <a:ea typeface="宋体" pitchFamily="65" charset="-122"/>
              </a:rPr>
              <a:t>关节液的黏滞性,以及关节周围毛细血管通透性的改变有关。但也有人不以为然,认为是精神心理因素在</a:t>
            </a:r>
            <a:br>
              <a:rPr dirty="0"/>
            </a:br>
            <a:r>
              <a:rPr lang="zh-CN" altLang="en-US" sz="1417" kern="0" dirty="0">
                <a:solidFill>
                  <a:srgbClr val="000000"/>
                </a:solidFill>
                <a:latin typeface="Times New Roman" pitchFamily="65" charset="-122"/>
                <a:ea typeface="宋体" pitchFamily="65" charset="-122"/>
              </a:rPr>
              <a:t>其中扮演了重要角色。由于天气变化对人的情绪产生影响,而负面情绪可以降低疼痛阈值,因此使人感受</a:t>
            </a:r>
            <a:br>
              <a:rPr dirty="0"/>
            </a:br>
            <a:r>
              <a:rPr lang="zh-CN" altLang="en-US" sz="1417" kern="0" dirty="0">
                <a:solidFill>
                  <a:srgbClr val="000000"/>
                </a:solidFill>
                <a:latin typeface="Times New Roman" pitchFamily="65" charset="-122"/>
                <a:ea typeface="宋体" pitchFamily="65" charset="-122"/>
              </a:rPr>
              <a:t>到疼痛。也许正是寒冷时关节炎患者的关节疼痛加重,才使大家误认为寒冷是患上关节炎的原因吧。</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(选自《科学之友》2016年第7期,有删改)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1.填空。(6分)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(1)第②段中所说的“这种普遍性”是指</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(2)第③段画线的句子是为了印证</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这一结论。(2分)</a:t>
            </a:r>
            <a:endParaRPr lang="zh-CN" altLang="en-US" dirty="0"/>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901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(3)从全文来看,造成关节炎的主要因素是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2.第⑤段中的“几乎所有”是作者修改时加上去的。作者为什么要加上这一词语?(2分)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3.新近研究认为,造成骨关节炎患者关节疼痛的原因是什么?其可能的原因又是什么?(3分)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4.下列各句对原文的理解与分析,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A.蝙蝠和树懒不得关节炎病是因为它们的身体呈倒悬状。</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B.免疫系统紊乱或微生物感染是关节炎病的罪魁祸首。</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C.“骨刺”的产生主要与骨关节的“使用寿命”有关。</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D.天气寒冷会导致关节疼痛这种说法或许是有道理的。</a:t>
            </a:r>
            <a:endParaRPr lang="zh-CN" altLang="en-US"/>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(1)除蝙蝠和树懒外,所有脊椎动物都会发生骨关节炎。(2分)　(2)骨关节炎是发病率最高的骨关</a:t>
            </a:r>
            <a:br>
              <a:rPr dirty="0"/>
            </a:br>
            <a:r>
              <a:rPr lang="zh-CN" altLang="en-US" sz="1417" kern="0" dirty="0">
                <a:solidFill>
                  <a:srgbClr val="000000"/>
                </a:solidFill>
                <a:latin typeface="Times New Roman" pitchFamily="65" charset="-122"/>
                <a:ea typeface="宋体" pitchFamily="65" charset="-122"/>
              </a:rPr>
              <a:t>节病(骨关节炎十分普遍)(2分)　(3)年龄(关节的使用寿命)(2分)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(1)指示代词指代的具体内容到前文中找,“这种普遍性”之前是“除人之外,差不多所有脊椎动物</a:t>
            </a:r>
            <a:br>
              <a:rPr dirty="0"/>
            </a:br>
            <a:r>
              <a:rPr lang="zh-CN" altLang="en-US" sz="1417" kern="0" dirty="0">
                <a:solidFill>
                  <a:srgbClr val="000000"/>
                </a:solidFill>
                <a:latin typeface="Times New Roman" pitchFamily="65" charset="-122"/>
                <a:ea typeface="宋体" pitchFamily="65" charset="-122"/>
              </a:rPr>
              <a:t>都会发生骨关节炎,只有两种呈倒悬体位的哺乳动物不患此病,那就是蝙蝠和树懒”,将其提炼概括即得出</a:t>
            </a:r>
            <a:br>
              <a:rPr dirty="0"/>
            </a:br>
            <a:r>
              <a:rPr lang="zh-CN" altLang="en-US" sz="1417" kern="0" dirty="0">
                <a:solidFill>
                  <a:srgbClr val="000000"/>
                </a:solidFill>
                <a:latin typeface="Times New Roman" pitchFamily="65" charset="-122"/>
                <a:ea typeface="宋体" pitchFamily="65" charset="-122"/>
              </a:rPr>
              <a:t>答案。(2)第③段的中心句是“骨关节炎是发病率最高的骨关节病”,横线处的句子就是用列数字、举例</a:t>
            </a:r>
            <a:br>
              <a:rPr dirty="0"/>
            </a:br>
            <a:r>
              <a:rPr lang="zh-CN" altLang="en-US" sz="1417" kern="0" dirty="0">
                <a:solidFill>
                  <a:srgbClr val="000000"/>
                </a:solidFill>
                <a:latin typeface="Times New Roman" pitchFamily="65" charset="-122"/>
                <a:ea typeface="宋体" pitchFamily="65" charset="-122"/>
              </a:rPr>
              <a:t>子的方式对此进行说明的。(3)参照第④段中“人体的关节也和很多商品一样有‘使用寿命’”即可得</a:t>
            </a:r>
            <a:br>
              <a:rPr dirty="0"/>
            </a:br>
            <a:r>
              <a:rPr lang="zh-CN" altLang="en-US" sz="1417" kern="0" dirty="0">
                <a:solidFill>
                  <a:srgbClr val="000000"/>
                </a:solidFill>
                <a:latin typeface="Times New Roman" pitchFamily="65" charset="-122"/>
                <a:ea typeface="宋体" pitchFamily="65" charset="-122"/>
              </a:rPr>
              <a:t>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仔细阅读原文,把题干中相关内容还原到文本中,结合前后文得出答案。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在目前已知的骨关节炎发病的危险因素中,高龄、肥胖等机械因素并不是全部危险因素,还有其</a:t>
            </a:r>
            <a:endParaRPr lang="zh-CN" altLang="en-US" dirty="0"/>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89099" y="683667"/>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他未曾列举的危险因素。(1分)修改后的表述更科学,更准确,更严谨。(1分)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本题考查学生对说明文语言特点的分析能力。答题时要写出句意,修改后的句子体现了说明文语</a:t>
            </a:r>
            <a:br>
              <a:rPr dirty="0"/>
            </a:br>
            <a:r>
              <a:rPr lang="zh-CN" altLang="en-US" sz="1417" kern="0" dirty="0">
                <a:solidFill>
                  <a:srgbClr val="000000"/>
                </a:solidFill>
                <a:latin typeface="Times New Roman" pitchFamily="65" charset="-122"/>
                <a:ea typeface="宋体" pitchFamily="65" charset="-122"/>
              </a:rPr>
              <a:t>言的准确性。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审题技巧　</a:t>
            </a:r>
            <a:r>
              <a:rPr lang="zh-CN" altLang="en-US" sz="1417" kern="0" dirty="0">
                <a:solidFill>
                  <a:srgbClr val="000000"/>
                </a:solidFill>
                <a:latin typeface="Times New Roman" pitchFamily="65" charset="-122"/>
                <a:ea typeface="宋体" pitchFamily="65" charset="-122"/>
              </a:rPr>
              <a:t>回答为什么加上“几乎所有”,即回答“几乎所有”有何作用。换一个角度解读有利于答题。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造成骨关节炎患者关节疼痛的原因:环境温度和气压的变化。(1分)其可能的原因:①生理因素。</a:t>
            </a:r>
            <a:br>
              <a:rPr dirty="0"/>
            </a:br>
            <a:r>
              <a:rPr lang="zh-CN" altLang="en-US" sz="1417" kern="0" dirty="0">
                <a:solidFill>
                  <a:srgbClr val="000000"/>
                </a:solidFill>
                <a:latin typeface="Times New Roman" pitchFamily="65" charset="-122"/>
                <a:ea typeface="宋体" pitchFamily="65" charset="-122"/>
              </a:rPr>
              <a:t>与关节周围组织的顺应性、关节液的黏滞性,以及关节周围毛细血管通透性的改变有关。(1分)②精神心</a:t>
            </a:r>
            <a:br>
              <a:rPr dirty="0"/>
            </a:br>
            <a:r>
              <a:rPr lang="zh-CN" altLang="en-US" sz="1417" kern="0" dirty="0">
                <a:solidFill>
                  <a:srgbClr val="000000"/>
                </a:solidFill>
                <a:latin typeface="Times New Roman" pitchFamily="65" charset="-122"/>
                <a:ea typeface="宋体" pitchFamily="65" charset="-122"/>
              </a:rPr>
              <a:t>理因素。负面情绪可以降低疼痛阈值。(1分)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在第⑥段中找到标志性的关键点“新近的研究证实了”“研究者还认为”“但也有人不以为</a:t>
            </a:r>
            <a:br>
              <a:rPr dirty="0"/>
            </a:br>
            <a:r>
              <a:rPr lang="zh-CN" altLang="en-US" sz="1417" kern="0" dirty="0">
                <a:solidFill>
                  <a:srgbClr val="000000"/>
                </a:solidFill>
                <a:latin typeface="Times New Roman" pitchFamily="65" charset="-122"/>
                <a:ea typeface="宋体" pitchFamily="65" charset="-122"/>
              </a:rPr>
              <a:t>然”,提炼概括关键点后面表达的主要内容即可得出答案。</a:t>
            </a:r>
            <a:endParaRPr lang="zh-CN" altLang="en-US" dirty="0"/>
          </a:p>
        </p:txBody>
      </p:sp>
      <p:sp>
        <p:nvSpPr>
          <p:cNvPr id="3" name="TextBox 2">
            <a:extLst>
              <a:ext uri="{FF2B5EF4-FFF2-40B4-BE49-F238E27FC236}">
                <a16:creationId xmlns:a16="http://schemas.microsoft.com/office/drawing/2014/main" id="{E24C0BC2-FCC3-4ECA-AD54-CD9EB98522AA}"/>
              </a:ext>
            </a:extLst>
          </p:cNvPr>
          <p:cNvSpPr txBox="1"/>
          <p:nvPr/>
        </p:nvSpPr>
        <p:spPr>
          <a:xfrm>
            <a:off x="487244" y="3641913"/>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找到文本当中说明阐述“新近的研究”的内容所在,筛选关键词,对应题干中的问题分条回答。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B　</a:t>
            </a:r>
            <a:r>
              <a:rPr lang="zh-CN" altLang="en-US" sz="1417" kern="0" dirty="0">
                <a:solidFill>
                  <a:srgbClr val="000000"/>
                </a:solidFill>
                <a:latin typeface="Times New Roman" pitchFamily="65" charset="-122"/>
                <a:ea typeface="宋体" pitchFamily="65" charset="-122"/>
              </a:rPr>
              <a:t>原文第②段中有表述,“大多数关节炎都与关节达到使用寿命有关(骨关节炎),一些少见的关</a:t>
            </a:r>
            <a:br>
              <a:rPr dirty="0"/>
            </a:br>
            <a:r>
              <a:rPr lang="zh-CN" altLang="en-US" sz="1417" kern="0" dirty="0">
                <a:solidFill>
                  <a:srgbClr val="000000"/>
                </a:solidFill>
                <a:latin typeface="Times New Roman" pitchFamily="65" charset="-122"/>
                <a:ea typeface="宋体" pitchFamily="65" charset="-122"/>
              </a:rPr>
              <a:t>节炎则是由于免疫系统紊乱而攻击自身关节组织所致(自身免疫性关节炎)”。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将各选项对照原文探究,看其内容是否和原文表述一致。</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五、(2020四川南充,19—21)阅读下面选文,完成问题。(共10分,19—20题,每小题3分,21题4分)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人类起源于一条鱼</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①2019年10月26日,有着中国“搞笑诺贝尔奖”之称的菠萝科学奖颁奖大会在浙江温州举行。本届的特</a:t>
            </a:r>
            <a:br>
              <a:rPr dirty="0"/>
            </a:br>
            <a:r>
              <a:rPr lang="zh-CN" altLang="en-US" sz="1417" kern="0" dirty="0">
                <a:solidFill>
                  <a:srgbClr val="000000"/>
                </a:solidFill>
                <a:latin typeface="Times New Roman" pitchFamily="65" charset="-122"/>
                <a:ea typeface="宋体" pitchFamily="65" charset="-122"/>
              </a:rPr>
              <a:t>别奖菠萝U奖颁给了一项古生物学的成就——澄江古生物化石研究。该项研究的宣传语是:澄江小虫虫,</a:t>
            </a:r>
            <a:br>
              <a:rPr dirty="0"/>
            </a:br>
            <a:r>
              <a:rPr lang="zh-CN" altLang="en-US" sz="1417" kern="0" dirty="0">
                <a:solidFill>
                  <a:srgbClr val="000000"/>
                </a:solidFill>
                <a:latin typeface="Times New Roman" pitchFamily="65" charset="-122"/>
                <a:ea typeface="宋体" pitchFamily="65" charset="-122"/>
              </a:rPr>
              <a:t>你的小祖宗。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②澄江古生物化石在业内大名鼎鼎,距今约5.3亿年,是世界范围内保存非常完好的寒武纪古生物化石群,共</a:t>
            </a:r>
            <a:br>
              <a:rPr dirty="0"/>
            </a:br>
            <a:r>
              <a:rPr lang="zh-CN" altLang="en-US" sz="1417" kern="0" dirty="0">
                <a:solidFill>
                  <a:srgbClr val="000000"/>
                </a:solidFill>
                <a:latin typeface="Times New Roman" pitchFamily="65" charset="-122"/>
                <a:ea typeface="宋体" pitchFamily="65" charset="-122"/>
              </a:rPr>
              <a:t>有16个门类,200多个古生物化石。科学家在其中发现了大量奇特且完整的古生物,这一发现为地球生命的</a:t>
            </a:r>
            <a:br>
              <a:rPr dirty="0"/>
            </a:br>
            <a:r>
              <a:rPr lang="zh-CN" altLang="en-US" sz="1417" kern="0" dirty="0">
                <a:solidFill>
                  <a:srgbClr val="000000"/>
                </a:solidFill>
                <a:latin typeface="Times New Roman" pitchFamily="65" charset="-122"/>
                <a:ea typeface="宋体" pitchFamily="65" charset="-122"/>
              </a:rPr>
              <a:t>“寒武纪大爆发”提供了有力的证据。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③在这些“小虫虫”中,最为人们所知的是昆明鱼化石,它的发现者是中国科学院院士、古生物学家舒德</a:t>
            </a:r>
            <a:br>
              <a:rPr dirty="0"/>
            </a:br>
            <a:r>
              <a:rPr lang="zh-CN" altLang="en-US" sz="1417" kern="0" dirty="0">
                <a:solidFill>
                  <a:srgbClr val="000000"/>
                </a:solidFill>
                <a:latin typeface="Times New Roman" pitchFamily="65" charset="-122"/>
                <a:ea typeface="宋体" pitchFamily="65" charset="-122"/>
              </a:rPr>
              <a:t>干。昆明鱼是目前发现的最早产生脊索的动物。有了脊索,接下来动物就可以进化出脊椎,而脊椎对动物</a:t>
            </a:r>
            <a:endParaRPr lang="zh-CN" altLang="en-US" dirty="0"/>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2768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来说意义非凡。脊索对昆明鱼的意义在于:首先,有了脊索,昆明鱼在5.3亿年前寒武纪的海洋中就可以拥</a:t>
            </a:r>
            <a:br>
              <a:rPr dirty="0"/>
            </a:br>
            <a:r>
              <a:rPr lang="zh-CN" altLang="en-US" sz="1417" kern="0" dirty="0">
                <a:solidFill>
                  <a:srgbClr val="000000"/>
                </a:solidFill>
                <a:latin typeface="Times New Roman" pitchFamily="65" charset="-122"/>
                <a:ea typeface="宋体" pitchFamily="65" charset="-122"/>
              </a:rPr>
              <a:t>有更多生存的机会,昆明鱼体内的肌肉就能以它为基础呈“之”字形排列,从而让其游得更快;其次,有了</a:t>
            </a:r>
            <a:br>
              <a:rPr dirty="0"/>
            </a:br>
            <a:r>
              <a:rPr lang="zh-CN" altLang="en-US" sz="1417" kern="0" dirty="0">
                <a:solidFill>
                  <a:srgbClr val="000000"/>
                </a:solidFill>
                <a:latin typeface="Times New Roman" pitchFamily="65" charset="-122"/>
                <a:ea typeface="宋体" pitchFamily="65" charset="-122"/>
              </a:rPr>
              <a:t>脊索,昆明鱼便可以进化出一件特殊的“武器”——颌,这个武器对进食和防卫来说非常重要。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④有了脊索和以此为基础进化而来的脊椎,动物就可以进化出头骨和颅骨。有了颅骨的保护,感觉细胞和</a:t>
            </a:r>
            <a:br>
              <a:rPr dirty="0"/>
            </a:br>
            <a:r>
              <a:rPr lang="zh-CN" altLang="en-US" sz="1417" kern="0" dirty="0">
                <a:solidFill>
                  <a:srgbClr val="000000"/>
                </a:solidFill>
                <a:latin typeface="Times New Roman" pitchFamily="65" charset="-122"/>
                <a:ea typeface="宋体" pitchFamily="65" charset="-122"/>
              </a:rPr>
              <a:t>神经中枢才能安全地进化。最终,颅骨里面的神经细胞越来越多,形成神经节,众多的神经节最后发展成为</a:t>
            </a:r>
            <a:br>
              <a:rPr dirty="0"/>
            </a:br>
            <a:r>
              <a:rPr lang="zh-CN" altLang="en-US" sz="1417" kern="0" dirty="0">
                <a:solidFill>
                  <a:srgbClr val="000000"/>
                </a:solidFill>
                <a:latin typeface="Times New Roman" pitchFamily="65" charset="-122"/>
                <a:ea typeface="宋体" pitchFamily="65" charset="-122"/>
              </a:rPr>
              <a:t>一个终极成品——大脑。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⑤在了解昆明鱼的情况之后,有的科学家称昆明鱼是当今人类的祖先。这是怎么回事呢?从生物学的系统</a:t>
            </a:r>
            <a:br>
              <a:rPr dirty="0"/>
            </a:br>
            <a:r>
              <a:rPr lang="zh-CN" altLang="en-US" sz="1417" kern="0" dirty="0">
                <a:solidFill>
                  <a:srgbClr val="000000"/>
                </a:solidFill>
                <a:latin typeface="Times New Roman" pitchFamily="65" charset="-122"/>
                <a:ea typeface="宋体" pitchFamily="65" charset="-122"/>
              </a:rPr>
              <a:t>来看,人的位置是这样的:动物界—脊索动物门—脊椎动物亚门—哺乳纲—真兽亚纲—灵长目—类人猿亚</a:t>
            </a:r>
            <a:br>
              <a:rPr dirty="0"/>
            </a:br>
            <a:r>
              <a:rPr lang="zh-CN" altLang="en-US" sz="1417" kern="0" dirty="0">
                <a:solidFill>
                  <a:srgbClr val="000000"/>
                </a:solidFill>
                <a:latin typeface="Times New Roman" pitchFamily="65" charset="-122"/>
                <a:ea typeface="宋体" pitchFamily="65" charset="-122"/>
              </a:rPr>
              <a:t>目—人科—人亚科—人属。也就是说,所有的脊椎动物都从属于脊索动物门。</a:t>
            </a:r>
            <a:r>
              <a:rPr lang="zh-CN" altLang="en-US" sz="1417" u="sng" kern="0" dirty="0">
                <a:solidFill>
                  <a:srgbClr val="000000"/>
                </a:solidFill>
                <a:latin typeface="Times New Roman" pitchFamily="65" charset="-122"/>
                <a:ea typeface="宋体" pitchFamily="65" charset="-122"/>
              </a:rPr>
              <a:t>从目前的考古发掘来看,</a:t>
            </a:r>
            <a:r>
              <a:rPr lang="zh-CN" altLang="en-US" sz="1417" kern="0" dirty="0">
                <a:solidFill>
                  <a:srgbClr val="000000"/>
                </a:solidFill>
                <a:latin typeface="Times New Roman" pitchFamily="65" charset="-122"/>
                <a:ea typeface="宋体" pitchFamily="65" charset="-122"/>
              </a:rPr>
              <a:t>脊</a:t>
            </a:r>
            <a:br>
              <a:rPr dirty="0"/>
            </a:br>
            <a:r>
              <a:rPr lang="zh-CN" altLang="en-US" sz="1417" kern="0" dirty="0">
                <a:solidFill>
                  <a:srgbClr val="000000"/>
                </a:solidFill>
                <a:latin typeface="Times New Roman" pitchFamily="65" charset="-122"/>
                <a:ea typeface="宋体" pitchFamily="65" charset="-122"/>
              </a:rPr>
              <a:t>索动物是由昆明鱼进化而来的,所以我们不得不支持这个貌似非常荒谬的结论:人是由昆明鱼进化而来</a:t>
            </a:r>
            <a:br>
              <a:rPr dirty="0"/>
            </a:br>
            <a:r>
              <a:rPr lang="zh-CN" altLang="en-US" sz="1417" kern="0" dirty="0">
                <a:solidFill>
                  <a:srgbClr val="000000"/>
                </a:solidFill>
                <a:latin typeface="Times New Roman" pitchFamily="65" charset="-122"/>
                <a:ea typeface="宋体" pitchFamily="65" charset="-122"/>
              </a:rPr>
              <a:t>的。其实,这种说法是有科学道理的。众所周知,人类胚胎早期有一个阶段的形态和鱼非常相似,并且还有</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27683"/>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鳃裂。19世纪20年代,德国的解剖学家马丁·拉斯科发现,在鸟类和哺乳类动物的早期胚胎中都曾经出现过</a:t>
            </a:r>
            <a:br>
              <a:rPr dirty="0"/>
            </a:br>
            <a:r>
              <a:rPr lang="zh-CN" altLang="en-US" sz="1417" kern="0" dirty="0">
                <a:solidFill>
                  <a:srgbClr val="000000"/>
                </a:solidFill>
                <a:latin typeface="Times New Roman" pitchFamily="65" charset="-122"/>
                <a:ea typeface="宋体" pitchFamily="65" charset="-122"/>
              </a:rPr>
              <a:t>鳃裂。所以,人类起源于一条鱼并不是胡说八道,而是符合“因为所以,科学道理”的逻辑。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⑥值得一提的是,目前的动物界有一种动物和昆明鱼非常接近,那就是文昌鱼。脊索动物门中除脊椎动物</a:t>
            </a:r>
            <a:br>
              <a:rPr dirty="0"/>
            </a:br>
            <a:r>
              <a:rPr lang="zh-CN" altLang="en-US" sz="1417" kern="0" dirty="0">
                <a:solidFill>
                  <a:srgbClr val="000000"/>
                </a:solidFill>
                <a:latin typeface="Times New Roman" pitchFamily="65" charset="-122"/>
                <a:ea typeface="宋体" pitchFamily="65" charset="-122"/>
              </a:rPr>
              <a:t>亚门外,还有尾索动物亚门和头索动物亚门。头索动物亚门中只有一种动物,那就是文昌鱼。文昌鱼的大</a:t>
            </a:r>
            <a:br>
              <a:rPr dirty="0"/>
            </a:br>
            <a:r>
              <a:rPr lang="zh-CN" altLang="en-US" sz="1417" kern="0" dirty="0">
                <a:solidFill>
                  <a:srgbClr val="000000"/>
                </a:solidFill>
                <a:latin typeface="Times New Roman" pitchFamily="65" charset="-122"/>
                <a:ea typeface="宋体" pitchFamily="65" charset="-122"/>
              </a:rPr>
              <a:t>部分特征像无脊椎动物,只是它的背部有脊索。与其他门的动物不一样,文昌鱼一直没有进化,始终在“原</a:t>
            </a:r>
            <a:br>
              <a:rPr dirty="0"/>
            </a:br>
            <a:r>
              <a:rPr lang="zh-CN" altLang="en-US" sz="1417" kern="0" dirty="0">
                <a:solidFill>
                  <a:srgbClr val="000000"/>
                </a:solidFill>
                <a:latin typeface="Times New Roman" pitchFamily="65" charset="-122"/>
                <a:ea typeface="宋体" pitchFamily="65" charset="-122"/>
              </a:rPr>
              <a:t>地踏步”,这也使得它成了生物进化史中的“活化石”。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⑦在了解了“小虫虫”的前世今生,尤其是昆明鱼的情况后,你去澄江县看到“澄江小虫虫,你的小祖宗”</a:t>
            </a:r>
            <a:br>
              <a:rPr dirty="0"/>
            </a:br>
            <a:r>
              <a:rPr lang="zh-CN" altLang="en-US" sz="1417" kern="0" dirty="0">
                <a:solidFill>
                  <a:srgbClr val="000000"/>
                </a:solidFill>
                <a:latin typeface="Times New Roman" pitchFamily="65" charset="-122"/>
                <a:ea typeface="宋体" pitchFamily="65" charset="-122"/>
              </a:rPr>
              <a:t>这条标语,一定不会感到不明所以,而是会忍俊不禁。</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(选自《知识窗》)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1.下列对选文的有关分析不正确的一项是(3分)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872915"/>
            <a:ext cx="8505000" cy="33659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A.本文是一篇事理说明文,按照逻辑顺序,详细介绍了人类起源于一条鱼的原因。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B.第①段采用了以记叙为主的表达方式,意在引出说明对象,激发读者的阅读兴趣。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C.第⑤段中画线语句体现了说明文语言的严谨性、准确性,删去后文意会发生改变。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D.本文综合采用了多种说明方法,如列数字、举例子、打比方、下定义、作比较等。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2.下列说法符合文意的一项是(3分)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A.“澄江古生物化石研究”获得本届特别奖菠萝U奖的原因是:研究发现澄江小虫虫是人类的小祖宗。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B.中国科学院院士、古生物学家舒德干最早发现昆明鱼,它是目前发现的最早产生脊索的动物。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C.人类是由昆明鱼进化而来的,这个结论虽然非常荒谬,但却符合“因为所以,科学道理”的逻辑。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D.文昌鱼是因为它的背部有脊索,所以一直没有进化,这使得它成了生物进化史中的“活化石”。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3.本文为什么说人类起源于一条鱼,请简要概括。(4分)</a:t>
            </a:r>
            <a:endParaRPr lang="zh-CN" altLang="en-US" dirty="0"/>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1115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D　本题考查对说明文文体基本常识、语言特点、说明方法等的掌握能力。D项在分析文章所</a:t>
            </a:r>
            <a:br>
              <a:rPr dirty="0"/>
            </a:br>
            <a:r>
              <a:rPr lang="zh-CN" altLang="en-US" sz="1417" kern="0" dirty="0">
                <a:solidFill>
                  <a:srgbClr val="000000"/>
                </a:solidFill>
                <a:latin typeface="Times New Roman" pitchFamily="65" charset="-122"/>
                <a:ea typeface="宋体" pitchFamily="65" charset="-122"/>
              </a:rPr>
              <a:t>使用的说明方法时,说法有误,因为本文并没有使用下定义的说明方法。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A　本题考查对说明文内容的把握能力。B项中的“发现昆明鱼”应为“发现昆明鱼化石”。C</a:t>
            </a:r>
            <a:br>
              <a:rPr dirty="0"/>
            </a:br>
            <a:r>
              <a:rPr lang="zh-CN" altLang="en-US" sz="1417" kern="0" dirty="0">
                <a:solidFill>
                  <a:srgbClr val="000000"/>
                </a:solidFill>
                <a:latin typeface="Times New Roman" pitchFamily="65" charset="-122"/>
                <a:ea typeface="宋体" pitchFamily="65" charset="-122"/>
              </a:rPr>
              <a:t>项中的“这个结论虽然非常荒谬”表述错误,原文为“这个貌似非常荒谬的结论”。D项强加因果关系,</a:t>
            </a:r>
            <a:br>
              <a:rPr dirty="0"/>
            </a:br>
            <a:r>
              <a:rPr lang="zh-CN" altLang="en-US" sz="1417" kern="0" dirty="0">
                <a:solidFill>
                  <a:srgbClr val="000000"/>
                </a:solidFill>
                <a:latin typeface="Times New Roman" pitchFamily="65" charset="-122"/>
                <a:ea typeface="宋体" pitchFamily="65" charset="-122"/>
              </a:rPr>
              <a:t>文中没有相关表述。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①昆明鱼是目前发现的最早产生脊索的动物,(1分)人所从属的脊椎动物都是由脊索动物进化而</a:t>
            </a:r>
            <a:br>
              <a:rPr dirty="0"/>
            </a:br>
            <a:r>
              <a:rPr lang="zh-CN" altLang="en-US" sz="1417" kern="0" dirty="0">
                <a:solidFill>
                  <a:srgbClr val="000000"/>
                </a:solidFill>
                <a:latin typeface="Times New Roman" pitchFamily="65" charset="-122"/>
                <a:ea typeface="宋体" pitchFamily="65" charset="-122"/>
              </a:rPr>
              <a:t>来的;(2分。若照抄“人的位置是这样的:动物界—脊索动物门—脊椎动物亚门—哺乳纲—真兽亚纲—灵</a:t>
            </a:r>
            <a:br>
              <a:rPr dirty="0"/>
            </a:br>
            <a:r>
              <a:rPr lang="zh-CN" altLang="en-US" sz="1417" kern="0" dirty="0">
                <a:solidFill>
                  <a:srgbClr val="000000"/>
                </a:solidFill>
                <a:latin typeface="Times New Roman" pitchFamily="65" charset="-122"/>
                <a:ea typeface="宋体" pitchFamily="65" charset="-122"/>
              </a:rPr>
              <a:t>长目—类人猿亚目—人科—人亚科—人属”只给1分)②人类胚胎早期有一个阶段的形态和鱼非常相似,</a:t>
            </a:r>
            <a:br>
              <a:rPr dirty="0"/>
            </a:br>
            <a:r>
              <a:rPr lang="zh-CN" altLang="en-US" sz="1417" kern="0" dirty="0">
                <a:solidFill>
                  <a:srgbClr val="000000"/>
                </a:solidFill>
                <a:latin typeface="Times New Roman" pitchFamily="65" charset="-122"/>
                <a:ea typeface="宋体" pitchFamily="65" charset="-122"/>
              </a:rPr>
              <a:t>并且还有鳃裂。(1分)</a:t>
            </a:r>
            <a:endParaRPr lang="zh-CN" altLang="en-US" dirty="0"/>
          </a:p>
        </p:txBody>
      </p:sp>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507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本题考查对说明文内容的梳理、概括能力。要在紧扣说明对象“人类起源于一条鱼”的基础上,</a:t>
            </a:r>
            <a:br>
              <a:rPr dirty="0"/>
            </a:br>
            <a:r>
              <a:rPr lang="zh-CN" altLang="en-US" sz="1417" kern="0" dirty="0">
                <a:solidFill>
                  <a:srgbClr val="000000"/>
                </a:solidFill>
                <a:latin typeface="Times New Roman" pitchFamily="65" charset="-122"/>
                <a:ea typeface="宋体" pitchFamily="65" charset="-122"/>
              </a:rPr>
              <a:t>把握各段段意。阅读时,尤其要注意第⑤段开头的句子“在了解昆明鱼的情况之后,有的科学家称昆明鱼</a:t>
            </a:r>
            <a:br>
              <a:rPr dirty="0"/>
            </a:br>
            <a:r>
              <a:rPr lang="zh-CN" altLang="en-US" sz="1417" kern="0" dirty="0">
                <a:solidFill>
                  <a:srgbClr val="000000"/>
                </a:solidFill>
                <a:latin typeface="Times New Roman" pitchFamily="65" charset="-122"/>
                <a:ea typeface="宋体" pitchFamily="65" charset="-122"/>
              </a:rPr>
              <a:t>是当今人类的祖先。这是怎么回事呢”,此问句引出了下文的说明,细读该段,可知“有的科学家称昆明鱼</a:t>
            </a:r>
            <a:br>
              <a:rPr dirty="0"/>
            </a:br>
            <a:r>
              <a:rPr lang="zh-CN" altLang="en-US" sz="1417" kern="0" dirty="0">
                <a:solidFill>
                  <a:srgbClr val="000000"/>
                </a:solidFill>
                <a:latin typeface="Times New Roman" pitchFamily="65" charset="-122"/>
                <a:ea typeface="宋体" pitchFamily="65" charset="-122"/>
              </a:rPr>
              <a:t>是当今人类的祖先”基于两种原因,一是根据目前的考古发掘,昆明鱼是目前发现的最早产生脊索的动物,</a:t>
            </a:r>
            <a:br>
              <a:rPr dirty="0"/>
            </a:br>
            <a:r>
              <a:rPr lang="zh-CN" altLang="en-US" sz="1417" kern="0" dirty="0">
                <a:solidFill>
                  <a:srgbClr val="000000"/>
                </a:solidFill>
                <a:latin typeface="Times New Roman" pitchFamily="65" charset="-122"/>
                <a:ea typeface="宋体" pitchFamily="65" charset="-122"/>
              </a:rPr>
              <a:t>且“所有的脊椎动物都从属于脊索动物门”;二是“众所周知,人类胚胎早期有一个阶段的形态和鱼非常</a:t>
            </a:r>
            <a:br>
              <a:rPr dirty="0"/>
            </a:br>
            <a:r>
              <a:rPr lang="zh-CN" altLang="en-US" sz="1417" kern="0" dirty="0">
                <a:solidFill>
                  <a:srgbClr val="000000"/>
                </a:solidFill>
                <a:latin typeface="Times New Roman" pitchFamily="65" charset="-122"/>
                <a:ea typeface="宋体" pitchFamily="65" charset="-122"/>
              </a:rPr>
              <a:t>相似,并且还有鳃裂”。概括时可选择关键词提取主要信息。</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自己听到的声音也是真实的(我们自己说话时听到的自己的声音也是真实的)。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本题考查学生分析内容的能力。先找到“其实你们只猜对了一半”,其后的“自己说话时听到的</a:t>
            </a:r>
            <a:br>
              <a:rPr dirty="0"/>
            </a:br>
            <a:r>
              <a:rPr lang="zh-CN" altLang="en-US" sz="1417" kern="0" dirty="0">
                <a:solidFill>
                  <a:srgbClr val="000000"/>
                </a:solidFill>
                <a:latin typeface="Times New Roman" pitchFamily="65" charset="-122"/>
                <a:ea typeface="宋体" pitchFamily="65" charset="-122"/>
              </a:rPr>
              <a:t>声音和别人同时听到的确实不一样”是对“猜对了一半”的解释。后文的“但”是关键,其引导的句子</a:t>
            </a:r>
            <a:br>
              <a:rPr dirty="0"/>
            </a:br>
            <a:r>
              <a:rPr lang="zh-CN" altLang="en-US" sz="1417" kern="0" dirty="0">
                <a:solidFill>
                  <a:srgbClr val="000000"/>
                </a:solidFill>
                <a:latin typeface="Times New Roman" pitchFamily="65" charset="-122"/>
                <a:ea typeface="宋体" pitchFamily="65" charset="-122"/>
              </a:rPr>
              <a:t>便是对“另一半”的解释。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本题考查学生把握文章写作思路的能力。“那究竟是什么原因造成了这样的差异呢?”是一</a:t>
            </a:r>
            <a:br>
              <a:rPr dirty="0"/>
            </a:br>
            <a:r>
              <a:rPr lang="zh-CN" altLang="en-US" sz="1417" kern="0" dirty="0">
                <a:solidFill>
                  <a:srgbClr val="000000"/>
                </a:solidFill>
                <a:latin typeface="Times New Roman" pitchFamily="65" charset="-122"/>
                <a:ea typeface="宋体" pitchFamily="65" charset="-122"/>
              </a:rPr>
              <a:t>个过渡句,上文指出“差异”,下文着重说明“原因”。文章②—④段说明差异,⑤—⑩段说明差异原因,故</a:t>
            </a:r>
            <a:br>
              <a:rPr dirty="0"/>
            </a:br>
            <a:r>
              <a:rPr lang="zh-CN" altLang="en-US" sz="1417" kern="0" dirty="0">
                <a:solidFill>
                  <a:srgbClr val="000000"/>
                </a:solidFill>
                <a:latin typeface="Times New Roman" pitchFamily="65" charset="-122"/>
                <a:ea typeface="宋体" pitchFamily="65" charset="-122"/>
              </a:rPr>
              <a:t>这一句应放在第④段后面。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不矛盾。“最接近真实”即不是完全的真实,这是就骨传导本身而言的。骨传导时,声波在颅骨</a:t>
            </a:r>
            <a:br>
              <a:rPr dirty="0"/>
            </a:br>
            <a:r>
              <a:rPr lang="zh-CN" altLang="en-US" sz="1417" kern="0" dirty="0">
                <a:solidFill>
                  <a:srgbClr val="000000"/>
                </a:solidFill>
                <a:latin typeface="Times New Roman" pitchFamily="65" charset="-122"/>
                <a:ea typeface="宋体" pitchFamily="65" charset="-122"/>
              </a:rPr>
              <a:t>中传播的能量只有很小的损失。(1分)“最真实”则是相对于空气传导而言的。与空气传导相比,骨传导</a:t>
            </a:r>
            <a:endParaRPr lang="zh-CN" altLang="en-US" dirty="0"/>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8406"/>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六、(2020贵州贵阳,12—15)阅读下文,完成各题。(12分)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如果没有我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刘继军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你知道吗?如果没有我,你的每一次呼吸,都是在召唤死神。这真不是吓唬你!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在病毒、细菌等微生物面前,人类和动物是绝对的弱势群体。微生物是最早出现在地球上的生命之一,也</a:t>
            </a:r>
            <a:br>
              <a:rPr dirty="0"/>
            </a:br>
            <a:r>
              <a:rPr lang="zh-CN" altLang="en-US" sz="1417" kern="0" dirty="0">
                <a:solidFill>
                  <a:srgbClr val="000000"/>
                </a:solidFill>
                <a:latin typeface="Times New Roman" pitchFamily="65" charset="-122"/>
                <a:ea typeface="宋体" pitchFamily="65" charset="-122"/>
              </a:rPr>
              <a:t>是地球上分布最广、个体数量最多的生物。它们在自然界的每一寸土壤、每一滴水中,在你呼吸的每一</a:t>
            </a:r>
            <a:br>
              <a:rPr dirty="0"/>
            </a:br>
            <a:r>
              <a:rPr lang="zh-CN" altLang="en-US" sz="1417" kern="0" dirty="0">
                <a:solidFill>
                  <a:srgbClr val="000000"/>
                </a:solidFill>
                <a:latin typeface="Times New Roman" pitchFamily="65" charset="-122"/>
                <a:ea typeface="宋体" pitchFamily="65" charset="-122"/>
              </a:rPr>
              <a:t>口空气中,甚至就生活在你的身体中。平均每个成年人的身体约由30万亿个细胞组成,体内却有38万亿个</a:t>
            </a:r>
            <a:br>
              <a:rPr dirty="0"/>
            </a:br>
            <a:r>
              <a:rPr lang="zh-CN" altLang="en-US" sz="1417" kern="0" dirty="0">
                <a:solidFill>
                  <a:srgbClr val="000000"/>
                </a:solidFill>
                <a:latin typeface="Times New Roman" pitchFamily="65" charset="-122"/>
                <a:ea typeface="宋体" pitchFamily="65" charset="-122"/>
              </a:rPr>
              <a:t>细菌和380万亿个病毒,坏蛋们全方位、全天候地攻击着你,没办法,我只能全力以赴,毫不懈怠。因为任何</a:t>
            </a:r>
            <a:br>
              <a:rPr dirty="0"/>
            </a:br>
            <a:r>
              <a:rPr lang="zh-CN" altLang="en-US" sz="1417" kern="0" dirty="0">
                <a:solidFill>
                  <a:srgbClr val="000000"/>
                </a:solidFill>
                <a:latin typeface="Times New Roman" pitchFamily="65" charset="-122"/>
                <a:ea typeface="宋体" pitchFamily="65" charset="-122"/>
              </a:rPr>
              <a:t>一次防卫失败,对你来讲,都可能致命。而我,是你的一部分,守护你,就是保护我自己。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我,就是你的免疫系统!</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1520" y="827683"/>
            <a:ext cx="8892480" cy="22911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亿万年来,任何高等动物的生存繁衍,都离不开我的守护。每个人都会感冒,而且有几百种病毒会导致人类感冒,其中绝大多数感冒病毒,我都可以应对自如。我与病毒、细菌、细胞变异已经战斗了几十亿年,而人类从认识这些,到采取有效技术手段(以青霉素1940年应用于临床为标志)不过百年。这与我漫长的技术改进时间相比,只是一瞬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说起技术手段,我对抗微生物的手段可谓纯粹、天然、无公害。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首先,高筑墙、广设防。我构建了三道防线:物理屏障、非特异免疫系统、特异免疫系统。这三道防线从功能到技术手段,逐步升级,形成了一整套三维立体防御体系。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其次,大协同、精调控。来多强的敌人,我就使多大的力气。来犯的敌人主要有两大类:邻居熊娃和天外飞仙。</a:t>
            </a:r>
            <a:endParaRPr lang="zh-CN" altLang="en-US" dirty="0"/>
          </a:p>
        </p:txBody>
      </p:sp>
      <p:pic>
        <p:nvPicPr>
          <p:cNvPr id="3" name="图片 2" descr="textimage11.jpeg">
            <a:extLst>
              <a:ext uri="{FF2B5EF4-FFF2-40B4-BE49-F238E27FC236}">
                <a16:creationId xmlns:a16="http://schemas.microsoft.com/office/drawing/2014/main" id="{C066D692-6330-4667-8B90-5807F187F399}"/>
              </a:ext>
            </a:extLst>
          </p:cNvPr>
          <p:cNvPicPr>
            <a:picLocks noChangeAspect="1"/>
          </p:cNvPicPr>
          <p:nvPr/>
        </p:nvPicPr>
        <p:blipFill>
          <a:blip r:embed="rId4"/>
          <a:stretch>
            <a:fillRect/>
          </a:stretch>
        </p:blipFill>
        <p:spPr>
          <a:xfrm>
            <a:off x="3995937" y="3118824"/>
            <a:ext cx="2088232" cy="1846618"/>
          </a:xfrm>
          <a:prstGeom prst="rect">
            <a:avLst/>
          </a:prstGeom>
        </p:spPr>
      </p:pic>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邻居熊娃,住得近,三不五时跑来你家捣乱。但大家都很熟,这家伙有多少坏水,我一清二楚,对付这家伙只</a:t>
            </a:r>
            <a:br>
              <a:rPr dirty="0"/>
            </a:br>
            <a:r>
              <a:rPr lang="zh-CN" altLang="en-US" sz="1417" kern="0" dirty="0">
                <a:solidFill>
                  <a:srgbClr val="000000"/>
                </a:solidFill>
                <a:latin typeface="Times New Roman" pitchFamily="65" charset="-122"/>
                <a:ea typeface="宋体" pitchFamily="65" charset="-122"/>
              </a:rPr>
              <a:t>需“非特异免疫系统”按套路出牌就能搞定。非特异免疫系统拥有常见病毒识别数据库,正常情况下是</a:t>
            </a:r>
            <a:br>
              <a:rPr dirty="0"/>
            </a:br>
            <a:r>
              <a:rPr lang="zh-CN" altLang="en-US" sz="1417" kern="0" dirty="0">
                <a:solidFill>
                  <a:srgbClr val="000000"/>
                </a:solidFill>
                <a:latin typeface="Times New Roman" pitchFamily="65" charset="-122"/>
                <a:ea typeface="宋体" pitchFamily="65" charset="-122"/>
              </a:rPr>
              <a:t>原厂配装,你一出生就有,所以也叫“先天免疫系统”。有了它,你来到这个世界的第一秒,就自带攻防,而</a:t>
            </a:r>
            <a:br>
              <a:rPr dirty="0"/>
            </a:br>
            <a:r>
              <a:rPr lang="zh-CN" altLang="en-US" sz="1417" kern="0" dirty="0">
                <a:solidFill>
                  <a:srgbClr val="000000"/>
                </a:solidFill>
                <a:latin typeface="Times New Roman" pitchFamily="65" charset="-122"/>
                <a:ea typeface="宋体" pitchFamily="65" charset="-122"/>
              </a:rPr>
              <a:t>且反应迅速,瞬间就可以消灭敌军。但它的缺点也很明显,就是作风太粗放,不够细致。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天外飞仙,这家伙的特点就是——没什么特点,你摸不准对手到底要干啥坏事、在哪里下手、啥时候下</a:t>
            </a:r>
            <a:br>
              <a:rPr dirty="0"/>
            </a:br>
            <a:r>
              <a:rPr lang="zh-CN" altLang="en-US" sz="1417" kern="0" dirty="0">
                <a:solidFill>
                  <a:srgbClr val="000000"/>
                </a:solidFill>
                <a:latin typeface="Times New Roman" pitchFamily="65" charset="-122"/>
                <a:ea typeface="宋体" pitchFamily="65" charset="-122"/>
              </a:rPr>
              <a:t>手。对付这种不常见的坏家伙,就要“特异免疫系统”出手了。“特异免疫系统”虽然没有配装出厂原</a:t>
            </a:r>
            <a:br>
              <a:rPr dirty="0"/>
            </a:br>
            <a:r>
              <a:rPr lang="zh-CN" altLang="en-US" sz="1417" kern="0" dirty="0">
                <a:solidFill>
                  <a:srgbClr val="000000"/>
                </a:solidFill>
                <a:latin typeface="Times New Roman" pitchFamily="65" charset="-122"/>
                <a:ea typeface="宋体" pitchFamily="65" charset="-122"/>
              </a:rPr>
              <a:t>始数据库,但是自带学习功能。在敌人入侵过程中,它暗中观察,识别陌生敌人,找到办法对敌人实施精确打</a:t>
            </a:r>
            <a:br>
              <a:rPr dirty="0"/>
            </a:br>
            <a:r>
              <a:rPr lang="zh-CN" altLang="en-US" sz="1417" kern="0" dirty="0">
                <a:solidFill>
                  <a:srgbClr val="000000"/>
                </a:solidFill>
                <a:latin typeface="Times New Roman" pitchFamily="65" charset="-122"/>
                <a:ea typeface="宋体" pitchFamily="65" charset="-122"/>
              </a:rPr>
              <a:t>击,然后建立数据库,让人体对这种敌人免疫。“特异免疫系统”应敌较慢,但手段精准老辣、力道雄厚,一</a:t>
            </a:r>
            <a:br>
              <a:rPr dirty="0"/>
            </a:br>
            <a:r>
              <a:rPr lang="zh-CN" altLang="en-US" sz="1417" kern="0" dirty="0">
                <a:solidFill>
                  <a:srgbClr val="000000"/>
                </a:solidFill>
                <a:latin typeface="Times New Roman" pitchFamily="65" charset="-122"/>
                <a:ea typeface="宋体" pitchFamily="65" charset="-122"/>
              </a:rPr>
              <a:t>旦启动,敌人难以逃脱。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这两套系统并不是各干各的,而是时刻在线、协同作战。每当有敌来犯,“非特异免疫系统”打头阵,能赢</a:t>
            </a:r>
            <a:br>
              <a:rPr dirty="0"/>
            </a:br>
            <a:r>
              <a:rPr lang="zh-CN" altLang="en-US" sz="1417" kern="0" dirty="0">
                <a:solidFill>
                  <a:srgbClr val="000000"/>
                </a:solidFill>
                <a:latin typeface="Times New Roman" pitchFamily="65" charset="-122"/>
                <a:ea typeface="宋体" pitchFamily="65" charset="-122"/>
              </a:rPr>
              <a:t>则赢。一旦吃紧,立即召唤“特异免疫系统”,对敌人实施合围会战。</a:t>
            </a:r>
            <a:endParaRPr lang="zh-CN" altLang="en-US" dirty="0"/>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哦,我忘了告诉你物理屏障是什么,就是你的皮肤和黏膜。</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所以,要保护好皮肤和黏膜,不然许多坏家伙</a:t>
            </a:r>
            <a:br>
              <a:rPr dirty="0"/>
            </a:br>
            <a:r>
              <a:rPr lang="zh-CN" altLang="en-US" sz="1417" kern="0" dirty="0">
                <a:solidFill>
                  <a:srgbClr val="000000"/>
                </a:solidFill>
                <a:latin typeface="Times New Roman" pitchFamily="65" charset="-122"/>
                <a:ea typeface="宋体" pitchFamily="65" charset="-122"/>
              </a:rPr>
              <a:t>就会趁虚而入。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最后,专业全、配置齐。你有七十二变,我有宝器万千。管它哪路敌人,我都有专门的武器对付它。我全力</a:t>
            </a:r>
            <a:br>
              <a:rPr dirty="0"/>
            </a:br>
            <a:r>
              <a:rPr lang="zh-CN" altLang="en-US" sz="1417" kern="0" dirty="0">
                <a:solidFill>
                  <a:srgbClr val="000000"/>
                </a:solidFill>
                <a:latin typeface="Times New Roman" pitchFamily="65" charset="-122"/>
                <a:ea typeface="宋体" pitchFamily="65" charset="-122"/>
              </a:rPr>
              <a:t>打造免疫多样性,比如特异免疫系统的免疫多样性就达到了上百亿。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说起配置,免疫大军中的几位名将你得认识认识。白细胞,妥妥的帅才,因为你体内所有免疫细胞,都是由白</a:t>
            </a:r>
            <a:br>
              <a:rPr dirty="0"/>
            </a:br>
            <a:r>
              <a:rPr lang="zh-CN" altLang="en-US" sz="1417" kern="0" dirty="0">
                <a:solidFill>
                  <a:srgbClr val="000000"/>
                </a:solidFill>
                <a:latin typeface="Times New Roman" pitchFamily="65" charset="-122"/>
                <a:ea typeface="宋体" pitchFamily="65" charset="-122"/>
              </a:rPr>
              <a:t>细胞组成或者分化而来;巨噬细胞,基层民警,整天在你全身组织里到处溜达,发现不法之徒就立即投入战</a:t>
            </a:r>
            <a:br>
              <a:rPr dirty="0"/>
            </a:br>
            <a:r>
              <a:rPr lang="zh-CN" altLang="en-US" sz="1417" kern="0" dirty="0">
                <a:solidFill>
                  <a:srgbClr val="000000"/>
                </a:solidFill>
                <a:latin typeface="Times New Roman" pitchFamily="65" charset="-122"/>
                <a:ea typeface="宋体" pitchFamily="65" charset="-122"/>
              </a:rPr>
              <a:t>斗,如果搞不定会立即发出警报;嗜中性粒细胞,特警,一般不出警,可一旦收到警报就快速响应投入战斗;树</a:t>
            </a:r>
            <a:br>
              <a:rPr dirty="0"/>
            </a:br>
            <a:r>
              <a:rPr lang="zh-CN" altLang="en-US" sz="1417" kern="0" dirty="0">
                <a:solidFill>
                  <a:srgbClr val="000000"/>
                </a:solidFill>
                <a:latin typeface="Times New Roman" pitchFamily="65" charset="-122"/>
                <a:ea typeface="宋体" pitchFamily="65" charset="-122"/>
              </a:rPr>
              <a:t>突状细胞,免疫系统的战略研究员,能把敌人的蛋白质解体,做成通缉令——这便是病菌产生的抗原,树突状</a:t>
            </a:r>
            <a:br>
              <a:rPr dirty="0"/>
            </a:br>
            <a:r>
              <a:rPr lang="zh-CN" altLang="en-US" sz="1417" kern="0" dirty="0">
                <a:solidFill>
                  <a:srgbClr val="000000"/>
                </a:solidFill>
                <a:latin typeface="Times New Roman" pitchFamily="65" charset="-122"/>
                <a:ea typeface="宋体" pitchFamily="65" charset="-122"/>
              </a:rPr>
              <a:t>细胞带着通缉令,找到专门对付这种敌人的高手——可以识别病菌抗原的T细胞和B细胞,一旦找到,T细胞</a:t>
            </a:r>
            <a:br>
              <a:rPr dirty="0"/>
            </a:br>
            <a:r>
              <a:rPr lang="zh-CN" altLang="en-US" sz="1417" kern="0" dirty="0">
                <a:solidFill>
                  <a:srgbClr val="000000"/>
                </a:solidFill>
                <a:latin typeface="Times New Roman" pitchFamily="65" charset="-122"/>
                <a:ea typeface="宋体" pitchFamily="65" charset="-122"/>
              </a:rPr>
              <a:t>和B细胞就会被激活,大量增殖,形成专业特种部队,投入战斗;其他兵种,如嗜碱性粒细胞、嗜酸性粒细胞、</a:t>
            </a:r>
            <a:br>
              <a:rPr dirty="0"/>
            </a:br>
            <a:r>
              <a:rPr lang="zh-CN" altLang="en-US" sz="1417" kern="0" dirty="0">
                <a:solidFill>
                  <a:srgbClr val="000000"/>
                </a:solidFill>
                <a:latin typeface="Times New Roman" pitchFamily="65" charset="-122"/>
                <a:ea typeface="宋体" pitchFamily="65" charset="-122"/>
              </a:rPr>
              <a:t>淋巴前体细胞、自然杀伤细胞等等,我就不一一介绍了。</a:t>
            </a:r>
            <a:endParaRPr lang="zh-CN" altLang="en-US" dirty="0"/>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至此,免疫大军各路兵种全部开进战场,免疫反应达到高潮。在绝大多数情况下,微生物入侵者经不起如此</a:t>
            </a:r>
            <a:br>
              <a:rPr dirty="0"/>
            </a:br>
            <a:r>
              <a:rPr lang="zh-CN" altLang="en-US" sz="1417" kern="0" dirty="0">
                <a:solidFill>
                  <a:srgbClr val="000000"/>
                </a:solidFill>
                <a:latin typeface="Times New Roman" pitchFamily="65" charset="-122"/>
                <a:ea typeface="宋体" pitchFamily="65" charset="-122"/>
              </a:rPr>
              <a:t>猛烈的自卫反击——于是,你的感冒就好了,神清气爽,吃嘛嘛香!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我与微生物精彩的大战,你已经领略一二。所以,平时,你要保持充足的睡眠和营养,注意劳逸结合、锻炼身</a:t>
            </a:r>
            <a:br>
              <a:rPr dirty="0"/>
            </a:br>
            <a:r>
              <a:rPr lang="zh-CN" altLang="en-US" sz="1417" kern="0" dirty="0">
                <a:solidFill>
                  <a:srgbClr val="000000"/>
                </a:solidFill>
                <a:latin typeface="Times New Roman" pitchFamily="65" charset="-122"/>
                <a:ea typeface="宋体" pitchFamily="65" charset="-122"/>
              </a:rPr>
              <a:t>体、心情愉快,让我的各路大军马壮兵强;生病时,你一定要在大后方给我最坚定的支持,比如感冒了,就不</a:t>
            </a:r>
            <a:br>
              <a:rPr dirty="0"/>
            </a:br>
            <a:r>
              <a:rPr lang="zh-CN" altLang="en-US" sz="1417" kern="0" dirty="0">
                <a:solidFill>
                  <a:srgbClr val="000000"/>
                </a:solidFill>
                <a:latin typeface="Times New Roman" pitchFamily="65" charset="-122"/>
                <a:ea typeface="宋体" pitchFamily="65" charset="-122"/>
              </a:rPr>
              <a:t>要把“补充营养,多喝热水,注意休息”这些嘱托当作耳旁风,因为这时,一场生死之战正在你的体内发生,</a:t>
            </a:r>
            <a:br>
              <a:rPr dirty="0"/>
            </a:br>
            <a:r>
              <a:rPr lang="zh-CN" altLang="en-US" sz="1417" kern="0" dirty="0">
                <a:solidFill>
                  <a:srgbClr val="000000"/>
                </a:solidFill>
                <a:latin typeface="Times New Roman" pitchFamily="65" charset="-122"/>
                <a:ea typeface="宋体" pitchFamily="65" charset="-122"/>
              </a:rPr>
              <a:t>我——你的免疫系统正调兵遣将与敌人酣战。我会尽自己所能,为你战胜我能战胜的疾病。这需要你我</a:t>
            </a:r>
            <a:br>
              <a:rPr dirty="0"/>
            </a:br>
            <a:r>
              <a:rPr lang="zh-CN" altLang="en-US" sz="1417" kern="0" dirty="0">
                <a:solidFill>
                  <a:srgbClr val="000000"/>
                </a:solidFill>
                <a:latin typeface="Times New Roman" pitchFamily="65" charset="-122"/>
                <a:ea typeface="宋体" pitchFamily="65" charset="-122"/>
              </a:rPr>
              <a:t>共同努力!</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——选自《百科知识》,原文有删改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1.下列关于免疫系统的重要性和技术手段的解说与文章内容不符的一项是(3分)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A.守护你,保护我。全力对付坏蛋们的攻击,守护身体健康。</a:t>
            </a:r>
            <a:endParaRPr lang="zh-CN" altLang="en-US" dirty="0"/>
          </a:p>
        </p:txBody>
      </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1259731"/>
            <a:ext cx="8505000" cy="2643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B.高筑墙,广设防。构建了三道防线,逐步升级,立体防御。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C.大协同,精调控。原厂配装的特异免疫系统率先精准出击。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D.专业全,配置齐。打造免疫多样性,用各种武器对付敌人。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2.下面句子是文中省略号处的内容,请在不改变句意及语序的前提下改写,使之与全文的语言特点一致。(3分)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皮肤和黏膜是保卫人体的第一道防线,能够阻挡大多数病原体侵入。呼吸道的黏膜有纤毛,具有清扫异物</a:t>
            </a:r>
            <a:br>
              <a:rPr dirty="0"/>
            </a:br>
            <a:r>
              <a:rPr lang="zh-CN" altLang="en-US" sz="1417" kern="0" dirty="0">
                <a:solidFill>
                  <a:srgbClr val="000000"/>
                </a:solidFill>
                <a:latin typeface="Times New Roman" pitchFamily="65" charset="-122"/>
                <a:ea typeface="宋体" pitchFamily="65" charset="-122"/>
              </a:rPr>
              <a:t>(包括病菌)的作用。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3.下面是首句为“说起配置,免疫大军中的几位名将你得认识认识”这一段的结构图,四个选项中与该段</a:t>
            </a:r>
            <a:br>
              <a:rPr dirty="0"/>
            </a:br>
            <a:r>
              <a:rPr lang="zh-CN" altLang="en-US" sz="1417" kern="0" dirty="0">
                <a:solidFill>
                  <a:srgbClr val="000000"/>
                </a:solidFill>
                <a:latin typeface="Times New Roman" pitchFamily="65" charset="-122"/>
                <a:ea typeface="宋体" pitchFamily="65" charset="-122"/>
              </a:rPr>
              <a:t>内容不符的一项是(3分)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539651"/>
            <a:ext cx="8505000" cy="26365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7381" kern="0" spc="49993"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289"/>
              </a:spcBef>
              <a:buNone/>
            </a:pPr>
            <a:r>
              <a:rPr lang="zh-CN" altLang="en-US" sz="1417" kern="0" dirty="0">
                <a:solidFill>
                  <a:srgbClr val="000000"/>
                </a:solidFill>
                <a:latin typeface="Times New Roman" pitchFamily="65" charset="-122"/>
                <a:ea typeface="宋体" pitchFamily="65" charset="-122"/>
              </a:rPr>
              <a:t>4.文章所表达的意思是不是“只要有‘我’马壮兵强的各路大军,人们就不会再生病”?请表明你的观点,</a:t>
            </a:r>
            <a:br>
              <a:rPr dirty="0"/>
            </a:br>
            <a:r>
              <a:rPr lang="zh-CN" altLang="en-US" sz="1417" kern="0" dirty="0">
                <a:solidFill>
                  <a:srgbClr val="000000"/>
                </a:solidFill>
                <a:latin typeface="Times New Roman" pitchFamily="65" charset="-122"/>
                <a:ea typeface="宋体" pitchFamily="65" charset="-122"/>
              </a:rPr>
              <a:t>并根据文章最后一段内容简述理由。(3分)</a:t>
            </a:r>
            <a:endParaRPr lang="zh-CN" altLang="en-US" dirty="0"/>
          </a:p>
        </p:txBody>
      </p:sp>
      <p:pic>
        <p:nvPicPr>
          <p:cNvPr id="3" name="图片 3" descr="textimage12.jpeg"/>
          <p:cNvPicPr>
            <a:picLocks noChangeAspect="1"/>
          </p:cNvPicPr>
          <p:nvPr/>
        </p:nvPicPr>
        <p:blipFill>
          <a:blip r:embed="rId4"/>
          <a:stretch>
            <a:fillRect/>
          </a:stretch>
        </p:blipFill>
        <p:spPr>
          <a:xfrm>
            <a:off x="899592" y="693721"/>
            <a:ext cx="6641085" cy="1831724"/>
          </a:xfrm>
          <a:prstGeom prst="rect">
            <a:avLst/>
          </a:prstGeom>
        </p:spPr>
      </p:pic>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737364"/>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本题考查对说明文中主要信息的把握能力。C项涉及的是人体免疫系统的技术手段的第二</a:t>
            </a:r>
            <a:br>
              <a:rPr dirty="0"/>
            </a:br>
            <a:r>
              <a:rPr lang="zh-CN" altLang="en-US" sz="1417" kern="0" dirty="0">
                <a:solidFill>
                  <a:srgbClr val="000000"/>
                </a:solidFill>
                <a:latin typeface="Times New Roman" pitchFamily="65" charset="-122"/>
                <a:ea typeface="宋体" pitchFamily="65" charset="-122"/>
              </a:rPr>
              <a:t>个特点,人体有非特异和特异两套免疫系统,两套系统协同作战,精准调控。每当有敌来犯时,先由“非特异</a:t>
            </a:r>
            <a:br>
              <a:rPr dirty="0"/>
            </a:br>
            <a:r>
              <a:rPr lang="zh-CN" altLang="en-US" sz="1417" kern="0" dirty="0">
                <a:solidFill>
                  <a:srgbClr val="000000"/>
                </a:solidFill>
                <a:latin typeface="Times New Roman" pitchFamily="65" charset="-122"/>
                <a:ea typeface="宋体" pitchFamily="65" charset="-122"/>
              </a:rPr>
              <a:t>免疫系统”率先出击,如果不能打赢,则召唤特异免疫系统来共同战斗,实施合围会战。而C项中“原厂配</a:t>
            </a:r>
            <a:br>
              <a:rPr dirty="0"/>
            </a:br>
            <a:r>
              <a:rPr lang="zh-CN" altLang="en-US" sz="1417" kern="0" dirty="0">
                <a:solidFill>
                  <a:srgbClr val="000000"/>
                </a:solidFill>
                <a:latin typeface="Times New Roman" pitchFamily="65" charset="-122"/>
                <a:ea typeface="宋体" pitchFamily="65" charset="-122"/>
              </a:rPr>
              <a:t>装”“率先精准出击”的应是“非特异免疫系统”,不是“特异免疫系统”。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   (3分)(示例)这是保卫你的第一道防线,就像坚固的城墙,将大多数坏家伙阻挡在外。呼吸道的黏</a:t>
            </a:r>
            <a:br>
              <a:rPr dirty="0"/>
            </a:br>
            <a:r>
              <a:rPr lang="zh-CN" altLang="en-US" sz="1417" kern="0" dirty="0">
                <a:solidFill>
                  <a:srgbClr val="000000"/>
                </a:solidFill>
                <a:latin typeface="Times New Roman" pitchFamily="65" charset="-122"/>
                <a:ea typeface="宋体" pitchFamily="65" charset="-122"/>
              </a:rPr>
              <a:t>膜上有许多小扫帚,会把病菌等异物清理出去。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本题考查说明文的语言特点和语言运用能力。本文运用了比喻、拟人等修辞手法,以生动形象的</a:t>
            </a:r>
            <a:br>
              <a:rPr dirty="0"/>
            </a:br>
            <a:r>
              <a:rPr lang="zh-CN" altLang="en-US" sz="1417" kern="0" dirty="0">
                <a:solidFill>
                  <a:srgbClr val="000000"/>
                </a:solidFill>
                <a:latin typeface="Times New Roman" pitchFamily="65" charset="-122"/>
                <a:ea typeface="宋体" pitchFamily="65" charset="-122"/>
              </a:rPr>
              <a:t>说明文语言,使说明对象和说明内容更容易让人理解和接受。改写句要注意和原文语言特点保持一致。</a:t>
            </a:r>
            <a:br>
              <a:rPr dirty="0"/>
            </a:br>
            <a:r>
              <a:rPr lang="zh-CN" altLang="en-US" sz="1417" kern="0" dirty="0">
                <a:solidFill>
                  <a:srgbClr val="000000"/>
                </a:solidFill>
                <a:latin typeface="Times New Roman" pitchFamily="65" charset="-122"/>
                <a:ea typeface="宋体" pitchFamily="65" charset="-122"/>
              </a:rPr>
              <a:t>如本文中用第一人称的拟人手法,把人体免疫系统比作人体卫士,用三道防线来抵御细菌和病毒的入侵,非</a:t>
            </a:r>
            <a:br>
              <a:rPr dirty="0"/>
            </a:br>
            <a:r>
              <a:rPr lang="zh-CN" altLang="en-US" sz="1417" kern="0" dirty="0">
                <a:solidFill>
                  <a:srgbClr val="000000"/>
                </a:solidFill>
                <a:latin typeface="Times New Roman" pitchFamily="65" charset="-122"/>
                <a:ea typeface="宋体" pitchFamily="65" charset="-122"/>
              </a:rPr>
              <a:t>常形象,使读者很容易理解。人体的第一道防线就像一道保护墙或防护网,能把很多病原体拒于体外。这</a:t>
            </a:r>
            <a:endParaRPr lang="zh-CN" altLang="en-US" dirty="0"/>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27683"/>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些病原体在文章一开始就已经比作“坏蛋”,可以继续沿用,也可以说成是“坏东西”或“坏家伙”。从</a:t>
            </a:r>
            <a:br>
              <a:rPr dirty="0"/>
            </a:br>
            <a:r>
              <a:rPr lang="zh-CN" altLang="en-US" sz="1417" kern="0" dirty="0">
                <a:solidFill>
                  <a:srgbClr val="000000"/>
                </a:solidFill>
                <a:latin typeface="Times New Roman" pitchFamily="65" charset="-122"/>
                <a:ea typeface="宋体" pitchFamily="65" charset="-122"/>
              </a:rPr>
              <a:t>纤毛的“清扫”作用可以联想到“扫帚”的喻体,把纤毛比作清扫垃圾的扫帚,把病菌清扫出去。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B　</a:t>
            </a:r>
            <a:r>
              <a:rPr lang="zh-CN" altLang="en-US" sz="1417" kern="0" dirty="0">
                <a:solidFill>
                  <a:srgbClr val="000000"/>
                </a:solidFill>
                <a:latin typeface="Times New Roman" pitchFamily="65" charset="-122"/>
                <a:ea typeface="宋体" pitchFamily="65" charset="-122"/>
              </a:rPr>
              <a:t>本题考查对说明对象的理解和把握能力。由原文可知,B项的巨噬细胞应比作基层民警,到处</a:t>
            </a:r>
            <a:br>
              <a:rPr dirty="0"/>
            </a:br>
            <a:r>
              <a:rPr lang="zh-CN" altLang="en-US" sz="1417" kern="0" dirty="0">
                <a:solidFill>
                  <a:srgbClr val="000000"/>
                </a:solidFill>
                <a:latin typeface="Times New Roman" pitchFamily="65" charset="-122"/>
                <a:ea typeface="宋体" pitchFamily="65" charset="-122"/>
              </a:rPr>
              <a:t>巡逻,发现敌人就立即投入战斗,不能搞定就发出警报。“活动于全身”是正确的,但“解体敌人蛋白”应</a:t>
            </a:r>
            <a:br>
              <a:rPr dirty="0"/>
            </a:br>
            <a:r>
              <a:rPr lang="zh-CN" altLang="en-US" sz="1417" kern="0" dirty="0">
                <a:solidFill>
                  <a:srgbClr val="000000"/>
                </a:solidFill>
                <a:latin typeface="Times New Roman" pitchFamily="65" charset="-122"/>
                <a:ea typeface="宋体" pitchFamily="65" charset="-122"/>
              </a:rPr>
              <a:t>是树突状细胞的功能。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 (3分)不是。文章仅仅举了免疫系统对抗感冒这一个例子,并未提及其他疾病;“为你战胜我能战胜的疾病”表明还有免疫系统战胜不了的疾病;另外,我们自己要注意睡眠和营养、加强锻炼等,才能提高免疫力。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此题考查对全文主旨的把握能力和对重点语句的理解能力。认真阅读最后一段就可以看出,免疫</a:t>
            </a:r>
            <a:br>
              <a:rPr dirty="0"/>
            </a:br>
            <a:r>
              <a:rPr lang="zh-CN" altLang="en-US" sz="1417" kern="0" dirty="0">
                <a:solidFill>
                  <a:srgbClr val="000000"/>
                </a:solidFill>
                <a:latin typeface="Times New Roman" pitchFamily="65" charset="-122"/>
                <a:ea typeface="宋体" pitchFamily="65" charset="-122"/>
              </a:rPr>
              <a:t>系统只是为战胜它能战胜的疾病“尽自己所能”,言外之意是还有它不能战胜的疾病。文章用感冒病毒</a:t>
            </a:r>
            <a:br>
              <a:rPr dirty="0"/>
            </a:br>
            <a:r>
              <a:rPr lang="zh-CN" altLang="en-US" sz="1417" kern="0" dirty="0">
                <a:solidFill>
                  <a:srgbClr val="000000"/>
                </a:solidFill>
                <a:latin typeface="Times New Roman" pitchFamily="65" charset="-122"/>
                <a:ea typeface="宋体" pitchFamily="65" charset="-122"/>
              </a:rPr>
              <a:t>进行举例说明时用了“绝大多数”,言外之意是还有少数病毒不能应对。因此,本文的语言用得非常准确,</a:t>
            </a:r>
            <a:endParaRPr lang="zh-CN" altLang="en-US" dirty="0"/>
          </a:p>
        </p:txBody>
      </p:sp>
      <p:sp>
        <p:nvSpPr>
          <p:cNvPr id="3" name="TextBox 2">
            <a:extLst>
              <a:ext uri="{FF2B5EF4-FFF2-40B4-BE49-F238E27FC236}">
                <a16:creationId xmlns:a16="http://schemas.microsoft.com/office/drawing/2014/main" id="{3EF991C9-CC8B-43E9-BE1D-8C1519A91B7A}"/>
              </a:ext>
            </a:extLst>
          </p:cNvPr>
          <p:cNvSpPr txBox="1"/>
          <p:nvPr/>
        </p:nvSpPr>
        <p:spPr>
          <a:xfrm>
            <a:off x="467544" y="4100246"/>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须仔细揣摩,才能准确把握文章的内容。</a:t>
            </a:r>
            <a:endParaRPr lang="zh-CN" altLang="en-US"/>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七、(2019内蒙古包头,16—19)阅读下文,回答问题。(11分)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牡丹为何被誉为“花中之王”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①“看遍花无胜此花,剪云披雪蘸丹砂。开当青律二三月,破却长安千万家。”这首诗赞美的就是牡丹。</a:t>
            </a:r>
            <a:br>
              <a:rPr dirty="0"/>
            </a:br>
            <a:r>
              <a:rPr lang="zh-CN" altLang="en-US" sz="1417" kern="0" dirty="0">
                <a:solidFill>
                  <a:srgbClr val="000000"/>
                </a:solidFill>
                <a:latin typeface="Times New Roman" pitchFamily="65" charset="-122"/>
                <a:ea typeface="宋体" pitchFamily="65" charset="-122"/>
              </a:rPr>
              <a:t>牡丹是多年生落叶小灌木,归类于毛茛科、芍药属。其花大色艳,香气袭人,素有“花中之王”的美誉。在</a:t>
            </a:r>
            <a:br>
              <a:rPr dirty="0"/>
            </a:br>
            <a:r>
              <a:rPr lang="zh-CN" altLang="en-US" sz="1417" kern="0" dirty="0">
                <a:solidFill>
                  <a:srgbClr val="000000"/>
                </a:solidFill>
                <a:latin typeface="Times New Roman" pitchFamily="65" charset="-122"/>
                <a:ea typeface="宋体" pitchFamily="65" charset="-122"/>
              </a:rPr>
              <a:t>清代末年,牡丹曾是国花。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②从花色上分,牡丹系以八大色著称,如白色的“夜光白”、蓝色的“蓝田玉”、红色的“火炼金丹”</a:t>
            </a:r>
            <a:br>
              <a:rPr dirty="0"/>
            </a:br>
            <a:r>
              <a:rPr lang="zh-CN" altLang="en-US" sz="1417" kern="0" dirty="0">
                <a:solidFill>
                  <a:srgbClr val="000000"/>
                </a:solidFill>
                <a:latin typeface="Times New Roman" pitchFamily="65" charset="-122"/>
                <a:ea typeface="宋体" pitchFamily="65" charset="-122"/>
              </a:rPr>
              <a:t>等。在同一色中深浅浓淡也各不相同。姚黄、魏紫、欧碧、赵粉被称为牡丹四大品种。这里单说“魏</a:t>
            </a:r>
            <a:br>
              <a:rPr dirty="0"/>
            </a:br>
            <a:r>
              <a:rPr lang="zh-CN" altLang="en-US" sz="1417" kern="0" dirty="0">
                <a:solidFill>
                  <a:srgbClr val="000000"/>
                </a:solidFill>
                <a:latin typeface="Times New Roman" pitchFamily="65" charset="-122"/>
                <a:ea typeface="宋体" pitchFamily="65" charset="-122"/>
              </a:rPr>
              <a:t>紫”,出自五代洛阳魏仁博家。花紫红色,花呈荷花形或皇冠形。花期长,花量多,花朵丰满,被推为“花</a:t>
            </a:r>
            <a:br>
              <a:rPr dirty="0"/>
            </a:br>
            <a:r>
              <a:rPr lang="zh-CN" altLang="en-US" sz="1417" kern="0" dirty="0">
                <a:solidFill>
                  <a:srgbClr val="000000"/>
                </a:solidFill>
                <a:latin typeface="Times New Roman" pitchFamily="65" charset="-122"/>
                <a:ea typeface="宋体" pitchFamily="65" charset="-122"/>
              </a:rPr>
              <a:t>后”。宋代有诗赞云:“姚魏从来洛下夸,千金不惜买繁华。”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③牡丹本是中国特有的木本名贵花卉,有数千年的自然生长和1500多年的人工栽培历史。牡丹作为观赏</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的能量损失几乎可以忽略不计。(1分)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本题考查对词语的理解。理解词语要与语境相结合。第⑨段中,“微粒振动时的能量能够紧密传</a:t>
            </a:r>
            <a:br>
              <a:rPr dirty="0"/>
            </a:br>
            <a:r>
              <a:rPr lang="zh-CN" altLang="en-US" sz="1417" kern="0" dirty="0">
                <a:solidFill>
                  <a:srgbClr val="000000"/>
                </a:solidFill>
                <a:latin typeface="Times New Roman" pitchFamily="65" charset="-122"/>
                <a:ea typeface="宋体" pitchFamily="65" charset="-122"/>
              </a:rPr>
              <a:t>递下去,所以声波在颅骨中传播的能量不会有太多损失,音调、响度、音色都最接近真实”,由此可见,骨传</a:t>
            </a:r>
            <a:br>
              <a:rPr dirty="0"/>
            </a:br>
            <a:r>
              <a:rPr lang="zh-CN" altLang="en-US" sz="1417" kern="0" dirty="0">
                <a:solidFill>
                  <a:srgbClr val="000000"/>
                </a:solidFill>
                <a:latin typeface="Times New Roman" pitchFamily="65" charset="-122"/>
                <a:ea typeface="宋体" pitchFamily="65" charset="-122"/>
              </a:rPr>
              <a:t>导由于传播能量损失很小,所以是最接近真实声音的。第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段中,“简而言之,其实当你说话时自己听到的</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声音,才是失真最小、最真实的”,这里的“最真实”是相对于空气传导能量损失较大的情况而言的。其</a:t>
            </a:r>
            <a:br>
              <a:rPr dirty="0"/>
            </a:br>
            <a:r>
              <a:rPr lang="zh-CN" altLang="en-US" sz="1417" kern="0" dirty="0">
                <a:solidFill>
                  <a:srgbClr val="000000"/>
                </a:solidFill>
                <a:latin typeface="Times New Roman" pitchFamily="65" charset="-122"/>
                <a:ea typeface="宋体" pitchFamily="65" charset="-122"/>
              </a:rPr>
              <a:t>实只要是传导,就有能量损失,所以没有绝对的“最真实”,只能相对而言。可据此回答。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因为自己的声音是通过骨传导被我们的大脑接收的,而骨传导失真最小,因此是“真正的声音”;</a:t>
            </a:r>
            <a:br>
              <a:rPr dirty="0"/>
            </a:br>
            <a:r>
              <a:rPr lang="zh-CN" altLang="en-US" sz="1417" kern="0" dirty="0">
                <a:solidFill>
                  <a:srgbClr val="000000"/>
                </a:solidFill>
                <a:latin typeface="Times New Roman" pitchFamily="65" charset="-122"/>
                <a:ea typeface="宋体" pitchFamily="65" charset="-122"/>
              </a:rPr>
              <a:t>(1分)他人听到的自己的声音,是经过空气传导的,都失真了。(1分)在这个世界上,我们是自己的“真正的</a:t>
            </a:r>
            <a:br>
              <a:rPr dirty="0"/>
            </a:br>
            <a:r>
              <a:rPr lang="zh-CN" altLang="en-US" sz="1417" kern="0" dirty="0">
                <a:solidFill>
                  <a:srgbClr val="000000"/>
                </a:solidFill>
                <a:latin typeface="Times New Roman" pitchFamily="65" charset="-122"/>
                <a:ea typeface="宋体" pitchFamily="65" charset="-122"/>
              </a:rPr>
              <a:t>声音”的唯一接收者。(1分)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本题考查学生筛选信息的能力。文章第⑧段提出问题“究竟哪个声音,才是自己最真实的声音</a:t>
            </a:r>
            <a:br>
              <a:rPr dirty="0"/>
            </a:br>
            <a:r>
              <a:rPr lang="zh-CN" altLang="en-US" sz="1417" kern="0" dirty="0">
                <a:solidFill>
                  <a:srgbClr val="000000"/>
                </a:solidFill>
                <a:latin typeface="Times New Roman" pitchFamily="65" charset="-122"/>
                <a:ea typeface="宋体" pitchFamily="65" charset="-122"/>
              </a:rPr>
              <a:t>呢”,第⑨⑩段具体说明了为什么全世界只有自己才能听到自己最真实的声音。从这两个段落中提取关</a:t>
            </a:r>
            <a:endParaRPr lang="zh-CN" altLang="en-US" dirty="0"/>
          </a:p>
        </p:txBody>
      </p:sp>
      <p:pic>
        <p:nvPicPr>
          <p:cNvPr id="3" name="图片 3" descr="textimage3.jpeg"/>
          <p:cNvPicPr>
            <a:picLocks noChangeAspect="1"/>
          </p:cNvPicPr>
          <p:nvPr/>
        </p:nvPicPr>
        <p:blipFill>
          <a:blip r:embed="rId4"/>
          <a:stretch>
            <a:fillRect/>
          </a:stretch>
        </p:blipFill>
        <p:spPr>
          <a:xfrm>
            <a:off x="5085002" y="1977388"/>
            <a:ext cx="190499" cy="200024"/>
          </a:xfrm>
          <a:prstGeom prst="rect">
            <a:avLst/>
          </a:prstGeom>
        </p:spPr>
      </p:pic>
      <p:sp>
        <p:nvSpPr>
          <p:cNvPr id="4" name="TextBox 2"/>
          <p:cNvSpPr txBox="1"/>
          <p:nvPr/>
        </p:nvSpPr>
        <p:spPr>
          <a:xfrm>
            <a:off x="720000" y="4510452"/>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键句,概括作答即可。</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花木栽培,最早出现在南北朝时期。《太平御览》中有谢灵运关于牡丹的记载:“永嘉水际竹间多牡</a:t>
            </a:r>
            <a:br>
              <a:rPr dirty="0"/>
            </a:br>
            <a:r>
              <a:rPr lang="zh-CN" altLang="en-US" sz="1417" kern="0" dirty="0">
                <a:solidFill>
                  <a:srgbClr val="000000"/>
                </a:solidFill>
                <a:latin typeface="Times New Roman" pitchFamily="65" charset="-122"/>
                <a:ea typeface="宋体" pitchFamily="65" charset="-122"/>
              </a:rPr>
              <a:t>丹。”唐代刘禹锡《嘉话录》记载:“北齐杨子华有画牡丹。”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④从中国牡丹的发展史可看出,牡丹起源于陕甘秦巴之地,随着历代栽培地沿革转移,形成以黄河中下游为</a:t>
            </a:r>
            <a:br>
              <a:rPr dirty="0"/>
            </a:br>
            <a:r>
              <a:rPr lang="zh-CN" altLang="en-US" sz="1417" kern="0" dirty="0">
                <a:solidFill>
                  <a:srgbClr val="000000"/>
                </a:solidFill>
                <a:latin typeface="Times New Roman" pitchFamily="65" charset="-122"/>
                <a:ea typeface="宋体" pitchFamily="65" charset="-122"/>
              </a:rPr>
              <a:t>主要栽培中心,其他产地为次要栽培地的格局。牡丹适应性较强,产地亦广。现在不仅在中国栽培甚广,还</a:t>
            </a:r>
            <a:br>
              <a:rPr dirty="0"/>
            </a:br>
            <a:r>
              <a:rPr lang="zh-CN" altLang="en-US" sz="1417" kern="0" dirty="0">
                <a:solidFill>
                  <a:srgbClr val="000000"/>
                </a:solidFill>
                <a:latin typeface="Times New Roman" pitchFamily="65" charset="-122"/>
                <a:ea typeface="宋体" pitchFamily="65" charset="-122"/>
              </a:rPr>
              <a:t>早已引种到世界各地。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⑤牡丹自古以来引无数文人墨客讴歌赞美。牡丹第一次在文学作品中出现是在2400多年前的《诗经》,</a:t>
            </a:r>
            <a:br>
              <a:rPr dirty="0"/>
            </a:br>
            <a:r>
              <a:rPr lang="zh-CN" altLang="en-US" sz="1417" kern="0" dirty="0">
                <a:solidFill>
                  <a:srgbClr val="000000"/>
                </a:solidFill>
                <a:latin typeface="Times New Roman" pitchFamily="65" charset="-122"/>
                <a:ea typeface="宋体" pitchFamily="65" charset="-122"/>
              </a:rPr>
              <a:t>作为爱情的信物被提及——“维士与女,伊其相谑,赠之以芍药”。这明明写的是芍药,为什么要说是牡丹</a:t>
            </a:r>
            <a:br>
              <a:rPr dirty="0"/>
            </a:br>
            <a:r>
              <a:rPr lang="zh-CN" altLang="en-US" sz="1417" kern="0" dirty="0">
                <a:solidFill>
                  <a:srgbClr val="000000"/>
                </a:solidFill>
                <a:latin typeface="Times New Roman" pitchFamily="65" charset="-122"/>
                <a:ea typeface="宋体" pitchFamily="65" charset="-122"/>
              </a:rPr>
              <a:t>呢?原来古时候,牡丹和芍药是不分的,后来有了木芍药和草芍药的说法,再后来木芍药就成了牡丹。唐代</a:t>
            </a:r>
            <a:br>
              <a:rPr dirty="0"/>
            </a:br>
            <a:r>
              <a:rPr lang="zh-CN" altLang="en-US" sz="1417" kern="0" dirty="0">
                <a:solidFill>
                  <a:srgbClr val="000000"/>
                </a:solidFill>
                <a:latin typeface="Times New Roman" pitchFamily="65" charset="-122"/>
                <a:ea typeface="宋体" pitchFamily="65" charset="-122"/>
              </a:rPr>
              <a:t>刘禹锡在《赏牡丹》一诗中赞云:“</a:t>
            </a:r>
            <a:r>
              <a:rPr lang="zh-CN" altLang="en-US" sz="1417" u="sng" kern="0" dirty="0">
                <a:solidFill>
                  <a:srgbClr val="000000"/>
                </a:solidFill>
                <a:latin typeface="Times New Roman" pitchFamily="65" charset="-122"/>
                <a:ea typeface="宋体" pitchFamily="65" charset="-122"/>
              </a:rPr>
              <a:t>庭前芍药妖无格,池上芙蕖净少情。唯有牡丹真国色,花开时节动京</a:t>
            </a:r>
            <a:br>
              <a:rPr dirty="0"/>
            </a:br>
            <a:r>
              <a:rPr lang="zh-CN" altLang="en-US" sz="1417" u="sng" kern="0" dirty="0">
                <a:solidFill>
                  <a:srgbClr val="000000"/>
                </a:solidFill>
                <a:latin typeface="Times New Roman" pitchFamily="65" charset="-122"/>
                <a:ea typeface="宋体" pitchFamily="65" charset="-122"/>
              </a:rPr>
              <a:t>城。</a:t>
            </a:r>
            <a:r>
              <a:rPr lang="zh-CN" altLang="en-US" sz="1417" kern="0" dirty="0">
                <a:solidFill>
                  <a:srgbClr val="000000"/>
                </a:solidFill>
                <a:latin typeface="Times New Roman" pitchFamily="65" charset="-122"/>
                <a:ea typeface="宋体" pitchFamily="65" charset="-122"/>
              </a:rPr>
              <a:t>”白居易在《买花》一诗中写道:“帝城春欲暮,喧喧车马度。共道牡丹时,相随买花去。”陆游的</a:t>
            </a:r>
            <a:br>
              <a:rPr dirty="0"/>
            </a:br>
            <a:r>
              <a:rPr lang="zh-CN" altLang="en-US" sz="1417" kern="0" dirty="0">
                <a:solidFill>
                  <a:srgbClr val="000000"/>
                </a:solidFill>
                <a:latin typeface="Times New Roman" pitchFamily="65" charset="-122"/>
                <a:ea typeface="宋体" pitchFamily="65" charset="-122"/>
              </a:rPr>
              <a:t>《赏花至湖上》写道“良辰乐事真当勉,莫遣匆匆一片飞”,《栽牡丹》中“携锄庭下掘苍苔,墨紫艳红手</a:t>
            </a:r>
            <a:endParaRPr lang="zh-CN" altLang="en-US" dirty="0"/>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自栽”,写出了他赏牡丹、栽牡丹的生活乐趣。又有民谣曰“谷雨三朝看牡丹”。牡丹花一般在暮春开</a:t>
            </a:r>
            <a:br>
              <a:rPr dirty="0"/>
            </a:br>
            <a:r>
              <a:rPr lang="zh-CN" altLang="en-US" sz="1417" kern="0" dirty="0">
                <a:solidFill>
                  <a:srgbClr val="000000"/>
                </a:solidFill>
                <a:latin typeface="Times New Roman" pitchFamily="65" charset="-122"/>
                <a:ea typeface="宋体" pitchFamily="65" charset="-122"/>
              </a:rPr>
              <a:t>放,迟开不争春,这点也引起诗人、词家的赞美。据初步收集,历代文人专写牡丹的诗词就有四百余首。其</a:t>
            </a:r>
            <a:br>
              <a:rPr dirty="0"/>
            </a:br>
            <a:r>
              <a:rPr lang="zh-CN" altLang="en-US" sz="1417" kern="0" dirty="0">
                <a:solidFill>
                  <a:srgbClr val="000000"/>
                </a:solidFill>
                <a:latin typeface="Times New Roman" pitchFamily="65" charset="-122"/>
                <a:ea typeface="宋体" pitchFamily="65" charset="-122"/>
              </a:rPr>
              <a:t>中以唐、宋两朝为最多,共130多人留下270余首优美的诗词,仅苏轼一人就有三十多首。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⑥“剪裁偏得东风意,淡薄似矜西子妆。雅称花中为首冠,年年长占断春光。”牡丹在花卉界独树一帜,蕴</a:t>
            </a:r>
            <a:br>
              <a:rPr dirty="0"/>
            </a:br>
            <a:r>
              <a:rPr lang="zh-CN" altLang="en-US" sz="1417" kern="0" dirty="0">
                <a:solidFill>
                  <a:srgbClr val="000000"/>
                </a:solidFill>
                <a:latin typeface="Times New Roman" pitchFamily="65" charset="-122"/>
                <a:ea typeface="宋体" pitchFamily="65" charset="-122"/>
              </a:rPr>
              <a:t>含着丰富的精神文化底蕴,体现了我国传统文化的独特魅力。</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(作者:刘慧慧　有改动)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1.牡丹为何被誉为“花中之王”?(3分)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2.概括②—④段的说明内容。(3分)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3.第③段使用了什么说明方法?有何作用?(3分)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4.第⑤段画线诗句和《爱莲说》对“牡丹”分别寄寓了怎样的思想感情?原因是什么?(2分)</a:t>
            </a:r>
            <a:endParaRPr lang="zh-CN" altLang="en-US" dirty="0"/>
          </a:p>
        </p:txBody>
      </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187723"/>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从牡丹的特性看,它花大色艳、香气袭人,极具观赏价值,是中国特有的木本名贵花卉;从历史来</a:t>
            </a:r>
            <a:br>
              <a:rPr dirty="0"/>
            </a:br>
            <a:r>
              <a:rPr lang="zh-CN" altLang="en-US" sz="1417" kern="0" dirty="0">
                <a:solidFill>
                  <a:srgbClr val="000000"/>
                </a:solidFill>
                <a:latin typeface="Times New Roman" pitchFamily="65" charset="-122"/>
                <a:ea typeface="宋体" pitchFamily="65" charset="-122"/>
              </a:rPr>
              <a:t>说,在清代末年,牡丹曾是国花,这也提升了它在花卉中的地位;从文化层面,牡丹历来为文人墨客讴歌赞颂,</a:t>
            </a:r>
            <a:br>
              <a:rPr dirty="0"/>
            </a:br>
            <a:r>
              <a:rPr lang="zh-CN" altLang="en-US" sz="1417" kern="0" dirty="0">
                <a:solidFill>
                  <a:srgbClr val="000000"/>
                </a:solidFill>
                <a:latin typeface="Times New Roman" pitchFamily="65" charset="-122"/>
                <a:ea typeface="宋体" pitchFamily="65" charset="-122"/>
              </a:rPr>
              <a:t>蕴含了丰富的精神文化底蕴。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本题考查对说明对象特征的概括能力。通读全文,找到准确说明牡丹花的自然特征的内容(花色、</a:t>
            </a:r>
            <a:br>
              <a:rPr dirty="0"/>
            </a:br>
            <a:r>
              <a:rPr lang="zh-CN" altLang="en-US" sz="1417" kern="0" dirty="0">
                <a:solidFill>
                  <a:srgbClr val="000000"/>
                </a:solidFill>
                <a:latin typeface="Times New Roman" pitchFamily="65" charset="-122"/>
                <a:ea typeface="宋体" pitchFamily="65" charset="-122"/>
              </a:rPr>
              <a:t>花形、花香、品种等),以及第⑤段有关其人文特征的语句,提炼概括即可。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首先介绍了牡丹的花色和品种;然后说明牡丹自然生长和人工栽培历史;接着说明了中国牡丹栽</a:t>
            </a:r>
            <a:br>
              <a:rPr dirty="0"/>
            </a:br>
            <a:r>
              <a:rPr lang="zh-CN" altLang="en-US" sz="1417" kern="0" dirty="0">
                <a:solidFill>
                  <a:srgbClr val="000000"/>
                </a:solidFill>
                <a:latin typeface="Times New Roman" pitchFamily="65" charset="-122"/>
                <a:ea typeface="宋体" pitchFamily="65" charset="-122"/>
              </a:rPr>
              <a:t>培地的历史沿革和产地广。</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本题考查对说明内容的概括能力。先找到答题区间,然后看段落中心句、关键句,归纳概括即可。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引资料,列数字。说明了牡丹自然生长和人工栽培历史长。</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2646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本题考查辨析说明方法并分析其作用的能力。先判断运用了什么说明方法,列数字很明显;另外,引</a:t>
            </a:r>
            <a:br>
              <a:rPr dirty="0"/>
            </a:br>
            <a:r>
              <a:rPr lang="zh-CN" altLang="en-US" sz="1417" kern="0" dirty="0">
                <a:solidFill>
                  <a:srgbClr val="000000"/>
                </a:solidFill>
                <a:latin typeface="Times New Roman" pitchFamily="65" charset="-122"/>
                <a:ea typeface="宋体" pitchFamily="65" charset="-122"/>
              </a:rPr>
              <a:t>用了《太平御览》和《嘉话录》的有关内容,运用了“引资料”的说明方法。答作用时,一般采用“效果</a:t>
            </a:r>
            <a:br>
              <a:rPr dirty="0"/>
            </a:br>
            <a:r>
              <a:rPr lang="zh-CN" altLang="en-US" sz="1417" kern="0" dirty="0">
                <a:solidFill>
                  <a:srgbClr val="000000"/>
                </a:solidFill>
                <a:latin typeface="Times New Roman" pitchFamily="65" charset="-122"/>
                <a:ea typeface="宋体" pitchFamily="65" charset="-122"/>
              </a:rPr>
              <a:t>词+说明内容”的形式,说明内容一般是段落中心句。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文中诗句对牡丹寄寓赞美之情,因其雍容大气、国色天香,令众人喜爱;《爱莲说》对牡丹持贬斥</a:t>
            </a:r>
            <a:br>
              <a:rPr dirty="0"/>
            </a:br>
            <a:r>
              <a:rPr lang="zh-CN" altLang="en-US" sz="1417" kern="0" dirty="0">
                <a:solidFill>
                  <a:srgbClr val="000000"/>
                </a:solidFill>
                <a:latin typeface="Times New Roman" pitchFamily="65" charset="-122"/>
                <a:ea typeface="宋体" pitchFamily="65" charset="-122"/>
              </a:rPr>
              <a:t>的态度,认为它是从众媚俗、贪慕富贵的象征。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本题考查比较阅读的能力。本文对国色天香的牡丹进行了赞美;而《爱莲说》中“牡丹,花之富贵</a:t>
            </a:r>
            <a:br>
              <a:rPr dirty="0"/>
            </a:br>
            <a:r>
              <a:rPr lang="zh-CN" altLang="en-US" sz="1417" kern="0" dirty="0">
                <a:solidFill>
                  <a:srgbClr val="000000"/>
                </a:solidFill>
                <a:latin typeface="Times New Roman" pitchFamily="65" charset="-122"/>
                <a:ea typeface="宋体" pitchFamily="65" charset="-122"/>
              </a:rPr>
              <a:t>者也”“牡丹之爱,宜乎众矣”,是用牡丹的富贵反衬莲花的高洁,牡丹是贪求富贵、追名逐利的象征,周敦</a:t>
            </a:r>
            <a:br>
              <a:rPr dirty="0"/>
            </a:br>
            <a:r>
              <a:rPr lang="zh-CN" altLang="en-US" sz="1417" kern="0" dirty="0">
                <a:solidFill>
                  <a:srgbClr val="000000"/>
                </a:solidFill>
                <a:latin typeface="Times New Roman" pitchFamily="65" charset="-122"/>
                <a:ea typeface="宋体" pitchFamily="65" charset="-122"/>
              </a:rPr>
              <a:t>颐对其持贬斥的态度。</a:t>
            </a:r>
            <a:endParaRPr lang="zh-CN" altLang="en-US" dirty="0"/>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八、(2018辽宁沈阳,19—22)阅读选文,完成1—4题。(13分)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永恒之莲——长生草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①长生草是多肉植物中的一种,在分类学上属于景天科,长生草属。它曾是被忽视的草根阶层,给人一种摆</a:t>
            </a:r>
            <a:br>
              <a:rPr dirty="0"/>
            </a:br>
            <a:r>
              <a:rPr lang="zh-CN" altLang="en-US" sz="1417" kern="0" dirty="0">
                <a:solidFill>
                  <a:srgbClr val="000000"/>
                </a:solidFill>
                <a:latin typeface="Times New Roman" pitchFamily="65" charset="-122"/>
                <a:ea typeface="宋体" pitchFamily="65" charset="-122"/>
              </a:rPr>
              <a:t>不上台面的印象。但是,现在它的魅力越来越大,形象越发高大上,已然成为美化环境的生力军。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②长生草的形态特征与它的生存环境密不可分。长生草原本生活在欧洲中南部的高山上,那里到处是贫</a:t>
            </a:r>
            <a:br>
              <a:rPr dirty="0"/>
            </a:br>
            <a:r>
              <a:rPr lang="zh-CN" altLang="en-US" sz="1417" kern="0" dirty="0">
                <a:solidFill>
                  <a:srgbClr val="000000"/>
                </a:solidFill>
                <a:latin typeface="Times New Roman" pitchFamily="65" charset="-122"/>
                <a:ea typeface="宋体" pitchFamily="65" charset="-122"/>
              </a:rPr>
              <a:t>瘠的碎石,山高风大。在这种恶劣的生存环境中,它的叶片肥厚多汁,储存了宝贵的水和营养。</a:t>
            </a:r>
            <a:r>
              <a:rPr lang="zh-CN" altLang="en-US" sz="1417" u="sng" kern="0" dirty="0">
                <a:solidFill>
                  <a:srgbClr val="000000"/>
                </a:solidFill>
                <a:latin typeface="Times New Roman" pitchFamily="65" charset="-122"/>
                <a:ea typeface="宋体" pitchFamily="65" charset="-122"/>
              </a:rPr>
              <a:t>叶片轮生,每</a:t>
            </a:r>
            <a:br>
              <a:rPr dirty="0"/>
            </a:br>
            <a:r>
              <a:rPr lang="zh-CN" altLang="en-US" sz="1417" u="sng" kern="0" dirty="0">
                <a:solidFill>
                  <a:srgbClr val="000000"/>
                </a:solidFill>
                <a:latin typeface="Times New Roman" pitchFamily="65" charset="-122"/>
                <a:ea typeface="宋体" pitchFamily="65" charset="-122"/>
              </a:rPr>
              <a:t>株8到18枚,排列紧密。整个植株的形态与盛开的莲花相似。</a:t>
            </a:r>
            <a:r>
              <a:rPr lang="zh-CN" altLang="en-US" sz="1417" kern="0" dirty="0">
                <a:solidFill>
                  <a:srgbClr val="000000"/>
                </a:solidFill>
                <a:latin typeface="Times New Roman" pitchFamily="65" charset="-122"/>
                <a:ea typeface="宋体" pitchFamily="65" charset="-122"/>
              </a:rPr>
              <a:t>它的花是粉色系,呈星形。它通常侧芽繁殖,</a:t>
            </a:r>
            <a:br>
              <a:rPr dirty="0"/>
            </a:br>
            <a:r>
              <a:rPr lang="zh-CN" altLang="en-US" sz="1417" kern="0" dirty="0">
                <a:solidFill>
                  <a:srgbClr val="000000"/>
                </a:solidFill>
                <a:latin typeface="Times New Roman" pitchFamily="65" charset="-122"/>
                <a:ea typeface="宋体" pitchFamily="65" charset="-122"/>
              </a:rPr>
              <a:t>有的也通过叶心分裂繁殖。欧洲人见到这种花朵一样的植物冬天也不凋落,而且繁殖得越来越多,认为它</a:t>
            </a:r>
            <a:br>
              <a:rPr dirty="0"/>
            </a:br>
            <a:r>
              <a:rPr lang="zh-CN" altLang="en-US" sz="1417" kern="0" dirty="0">
                <a:solidFill>
                  <a:srgbClr val="000000"/>
                </a:solidFill>
                <a:latin typeface="Times New Roman" pitchFamily="65" charset="-122"/>
                <a:ea typeface="宋体" pitchFamily="65" charset="-122"/>
              </a:rPr>
              <a:t>可以永生,于是取名长生草。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③长生草的进化历史要从一百多年前说起。那时欧洲百姓开始把长生草从野外带回家园,用它美化环</a:t>
            </a:r>
            <a:endParaRPr lang="zh-CN" altLang="en-US"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118772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境。他们将长生草从石缝中拔下来,粗暴地扔到屋顶上。顽强的长生草就把根扎在瓦片间,长出一座空中</a:t>
            </a:r>
            <a:br>
              <a:rPr dirty="0"/>
            </a:br>
            <a:r>
              <a:rPr lang="zh-CN" altLang="en-US" sz="1417" kern="0" dirty="0">
                <a:solidFill>
                  <a:srgbClr val="000000"/>
                </a:solidFill>
                <a:latin typeface="Times New Roman" pitchFamily="65" charset="-122"/>
                <a:ea typeface="宋体" pitchFamily="65" charset="-122"/>
              </a:rPr>
              <a:t>花园。后来园艺家也关注到了这种神奇的植物,通过近百年的杂交培育,目前已形成400多个园艺品种。除</a:t>
            </a:r>
            <a:br>
              <a:rPr dirty="0"/>
            </a:br>
            <a:r>
              <a:rPr lang="zh-CN" altLang="en-US" sz="1417" kern="0" dirty="0">
                <a:solidFill>
                  <a:srgbClr val="000000"/>
                </a:solidFill>
                <a:latin typeface="Times New Roman" pitchFamily="65" charset="-122"/>
                <a:ea typeface="宋体" pitchFamily="65" charset="-122"/>
              </a:rPr>
              <a:t>蓝色以外,彩虹中的其他颜色都能在长生草中见到,长生草的家族可谓异彩纷呈。中国早就引进了长生草,</a:t>
            </a:r>
            <a:br>
              <a:rPr dirty="0"/>
            </a:br>
            <a:r>
              <a:rPr lang="zh-CN" altLang="en-US" sz="1417" kern="0" dirty="0">
                <a:solidFill>
                  <a:srgbClr val="000000"/>
                </a:solidFill>
                <a:latin typeface="Times New Roman" pitchFamily="65" charset="-122"/>
                <a:ea typeface="宋体" pitchFamily="65" charset="-122"/>
              </a:rPr>
              <a:t>但仅限于极少的几个品种。近两年,更多的多肉玩家赴欧洲考察,拍回长生草的各种照片,于是长生草圈粉</a:t>
            </a:r>
            <a:br>
              <a:rPr dirty="0"/>
            </a:br>
            <a:r>
              <a:rPr lang="zh-CN" altLang="en-US" sz="1417" kern="0" dirty="0">
                <a:solidFill>
                  <a:srgbClr val="000000"/>
                </a:solidFill>
                <a:latin typeface="Times New Roman" pitchFamily="65" charset="-122"/>
                <a:ea typeface="宋体" pitchFamily="65" charset="-122"/>
              </a:rPr>
              <a:t>无数,各种新鲜的园艺品种漂洋过海来到中国,走进寻常百姓家。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④那么,如何养好长生草呢?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⑤长生草在野外是生长在石缝中的,所以它的根需要透气。栽培时最好用泥炭、椰土、珍珠岩、烧剩的</a:t>
            </a:r>
            <a:br>
              <a:rPr dirty="0"/>
            </a:br>
            <a:r>
              <a:rPr lang="zh-CN" altLang="en-US" sz="1417" kern="0" dirty="0">
                <a:solidFill>
                  <a:srgbClr val="000000"/>
                </a:solidFill>
                <a:latin typeface="Times New Roman" pitchFamily="65" charset="-122"/>
                <a:ea typeface="宋体" pitchFamily="65" charset="-122"/>
              </a:rPr>
              <a:t>蜂窝煤碎渣等充分混合的土,这样的土透气透水。南方潮湿,大颗粒的比例要多一点;北方干燥,则小颗粒</a:t>
            </a:r>
            <a:br>
              <a:rPr dirty="0"/>
            </a:br>
            <a:r>
              <a:rPr lang="zh-CN" altLang="en-US" sz="1417" kern="0" dirty="0">
                <a:solidFill>
                  <a:srgbClr val="000000"/>
                </a:solidFill>
                <a:latin typeface="Times New Roman" pitchFamily="65" charset="-122"/>
                <a:ea typeface="宋体" pitchFamily="65" charset="-122"/>
              </a:rPr>
              <a:t>的比例要多一点。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⑥长生草的家乡没有大树遮阳,它只能全天暴露在阳光下,又饱受阵阵寒风。家庭栽培时,春秋冬这三个季</a:t>
            </a:r>
            <a:br>
              <a:rPr dirty="0"/>
            </a:br>
            <a:r>
              <a:rPr lang="zh-CN" altLang="en-US" sz="1417" kern="0" dirty="0">
                <a:solidFill>
                  <a:srgbClr val="000000"/>
                </a:solidFill>
                <a:latin typeface="Times New Roman" pitchFamily="65" charset="-122"/>
                <a:ea typeface="宋体" pitchFamily="65" charset="-122"/>
              </a:rPr>
              <a:t>节最好把花盆放在有阳光的窗台上,保证长时间日照。在这样的环境中,长生草会展现出最美的颜色。夏</a:t>
            </a:r>
            <a:endParaRPr lang="zh-CN" altLang="en-US" dirty="0"/>
          </a:p>
        </p:txBody>
      </p:sp>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季高温高湿,对长生草是个考验,这个季节要避免它晒到直射的阳光,但又不能太暗,需要明亮的散射光。还</a:t>
            </a:r>
            <a:br>
              <a:rPr dirty="0"/>
            </a:br>
            <a:r>
              <a:rPr lang="zh-CN" altLang="en-US" sz="1417" kern="0" dirty="0">
                <a:solidFill>
                  <a:srgbClr val="000000"/>
                </a:solidFill>
                <a:latin typeface="Times New Roman" pitchFamily="65" charset="-122"/>
                <a:ea typeface="宋体" pitchFamily="65" charset="-122"/>
              </a:rPr>
              <a:t>要少浇水,因为空气湿润,土壤很热,过多的水会把植物闷死。可在凉爽的夜间稍微浇点儿水。如果长生草</a:t>
            </a:r>
            <a:br>
              <a:rPr dirty="0"/>
            </a:br>
            <a:r>
              <a:rPr lang="zh-CN" altLang="en-US" sz="1417" kern="0" dirty="0">
                <a:solidFill>
                  <a:srgbClr val="000000"/>
                </a:solidFill>
                <a:latin typeface="Times New Roman" pitchFamily="65" charset="-122"/>
                <a:ea typeface="宋体" pitchFamily="65" charset="-122"/>
              </a:rPr>
              <a:t>是超级大群生长的,就很难在特别潮湿的环境里生长,那么最好忍痛分株,否则容易腐烂。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⑦长生草容易染上“根粉蚧”(一种吸食根部汁液的白色小虫),可以用蚧必治、速扑杀、呋喃丹等药物灌</a:t>
            </a:r>
            <a:br>
              <a:rPr dirty="0"/>
            </a:br>
            <a:r>
              <a:rPr lang="zh-CN" altLang="en-US" sz="1417" kern="0" dirty="0">
                <a:solidFill>
                  <a:srgbClr val="000000"/>
                </a:solidFill>
                <a:latin typeface="Times New Roman" pitchFamily="65" charset="-122"/>
                <a:ea typeface="宋体" pitchFamily="65" charset="-122"/>
              </a:rPr>
              <a:t>根,但这几种属于高毒性农药,最好不要轻易使用。最安全的方法是把整盆土倒掉,清洗根部后,将它植入新</a:t>
            </a:r>
            <a:br>
              <a:rPr dirty="0"/>
            </a:br>
            <a:r>
              <a:rPr lang="zh-CN" altLang="en-US" sz="1417" kern="0" dirty="0">
                <a:solidFill>
                  <a:srgbClr val="000000"/>
                </a:solidFill>
                <a:latin typeface="Times New Roman" pitchFamily="65" charset="-122"/>
                <a:ea typeface="宋体" pitchFamily="65" charset="-122"/>
              </a:rPr>
              <a:t>土中。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⑧造景时可以将长生草群植在一起,形成“百花齐放”的壮观美景;也可以利用长生草侧芽繁殖的特点,打</a:t>
            </a:r>
            <a:br>
              <a:rPr dirty="0"/>
            </a:br>
            <a:r>
              <a:rPr lang="zh-CN" altLang="en-US" sz="1417" kern="0" dirty="0">
                <a:solidFill>
                  <a:srgbClr val="000000"/>
                </a:solidFill>
                <a:latin typeface="Times New Roman" pitchFamily="65" charset="-122"/>
                <a:ea typeface="宋体" pitchFamily="65" charset="-122"/>
              </a:rPr>
              <a:t>造长生草“瀑布”;还可以把它种在墙缝里、砖块间,欣赏它原生的味道。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⑨长生草,是欧洲的老明星,中国的</a:t>
            </a:r>
            <a:r>
              <a:rPr lang="zh-CN" altLang="en-US" sz="1417" u="sng" kern="0" dirty="0">
                <a:solidFill>
                  <a:srgbClr val="000000"/>
                </a:solidFill>
                <a:latin typeface="Times New Roman" pitchFamily="65" charset="-122"/>
                <a:ea typeface="宋体" pitchFamily="65" charset="-122"/>
              </a:rPr>
              <a:t>小新贵</a:t>
            </a:r>
            <a:r>
              <a:rPr lang="zh-CN" altLang="en-US" sz="1417" kern="0" dirty="0">
                <a:solidFill>
                  <a:srgbClr val="000000"/>
                </a:solidFill>
                <a:latin typeface="Times New Roman" pitchFamily="65" charset="-122"/>
                <a:ea typeface="宋体" pitchFamily="65" charset="-122"/>
              </a:rPr>
              <a:t>。永恒之莲,魅力无限。</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(选自《博物》,有删改)</a:t>
            </a:r>
            <a:endParaRPr lang="zh-CN" altLang="en-US" dirty="0"/>
          </a:p>
        </p:txBody>
      </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901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1.选文②—⑧段</a:t>
            </a:r>
            <a:r>
              <a:rPr lang="zh-CN" altLang="en-US" sz="1417" u="sng" kern="0" dirty="0">
                <a:solidFill>
                  <a:srgbClr val="000000"/>
                </a:solidFill>
                <a:latin typeface="Times New Roman" pitchFamily="65" charset="-122"/>
                <a:ea typeface="宋体" pitchFamily="65" charset="-122"/>
              </a:rPr>
              <a:t>主要</a:t>
            </a:r>
            <a:r>
              <a:rPr lang="zh-CN" altLang="en-US" sz="1417" kern="0" dirty="0">
                <a:solidFill>
                  <a:srgbClr val="000000"/>
                </a:solidFill>
                <a:latin typeface="Times New Roman" pitchFamily="65" charset="-122"/>
                <a:ea typeface="宋体" pitchFamily="65" charset="-122"/>
              </a:rPr>
              <a:t>从哪几个方面介绍长生草?(4分)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2.选文第②段画线句运用了哪两种说明方法?有什么作用?(4分)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3.分析选文第⑨段加点词语“小新贵”的妙处,并概括出选文的语言特点。(3分)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4.家琪的妈妈买来了长生草,并细心培植。下列做法</a:t>
            </a:r>
            <a:r>
              <a:rPr lang="zh-CN" altLang="en-US" sz="1417" u="sng" kern="0" dirty="0">
                <a:solidFill>
                  <a:srgbClr val="000000"/>
                </a:solidFill>
                <a:latin typeface="Times New Roman" pitchFamily="65" charset="-122"/>
                <a:ea typeface="宋体" pitchFamily="65" charset="-122"/>
              </a:rPr>
              <a:t>不恰当</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A.春天,妈妈把它放在窗台上,让它享受充足的阳光。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B.夏天,妈妈担心长生草缺水,每天早晨都给它浇水。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C.发现长生草生出白色小虫,妈妈给它清洗根部,更换土壤。</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D.为提升长生草的观赏性,妈妈买来大花盆,进行群植。</a:t>
            </a:r>
            <a:endParaRPr lang="zh-CN" altLang="en-US"/>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形态特征,进化历史,培植方法,造景方法。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题干已经明确了答题的范围,即②—⑧段。这就需要我们阅读指定语段,抓住关键句子:第②段,</a:t>
            </a:r>
            <a:br>
              <a:rPr dirty="0"/>
            </a:br>
            <a:r>
              <a:rPr lang="zh-CN" altLang="en-US" sz="1417" kern="0" dirty="0">
                <a:solidFill>
                  <a:srgbClr val="000000"/>
                </a:solidFill>
                <a:latin typeface="Times New Roman" pitchFamily="65" charset="-122"/>
                <a:ea typeface="宋体" pitchFamily="65" charset="-122"/>
              </a:rPr>
              <a:t>“长生草的形态特征与它的生存环境密不可分”;第③段,“长生草的进化历史要从一百多年前说起”;第</a:t>
            </a:r>
            <a:br>
              <a:rPr dirty="0"/>
            </a:br>
            <a:r>
              <a:rPr lang="zh-CN" altLang="en-US" sz="1417" kern="0" dirty="0">
                <a:solidFill>
                  <a:srgbClr val="000000"/>
                </a:solidFill>
                <a:latin typeface="Times New Roman" pitchFamily="65" charset="-122"/>
                <a:ea typeface="宋体" pitchFamily="65" charset="-122"/>
              </a:rPr>
              <a:t>④段,“如何养好长生草呢”;第⑧段,“造景时可以将长生草群植在一起”。然后从关键句中提炼出答</a:t>
            </a:r>
            <a:br>
              <a:rPr dirty="0"/>
            </a:br>
            <a:r>
              <a:rPr lang="zh-CN" altLang="en-US" sz="1417" kern="0" dirty="0">
                <a:solidFill>
                  <a:srgbClr val="000000"/>
                </a:solidFill>
                <a:latin typeface="Times New Roman" pitchFamily="65" charset="-122"/>
                <a:ea typeface="宋体" pitchFamily="65" charset="-122"/>
              </a:rPr>
              <a:t>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列数字、作比较。准确突出地说明了长生草叶片的数量和形态特点。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结合画线句进行分析,“8到18枚”运用了列数字的说明方法;“整个植株的形态与盛开的莲花相</a:t>
            </a:r>
            <a:br>
              <a:rPr dirty="0"/>
            </a:br>
            <a:r>
              <a:rPr lang="zh-CN" altLang="en-US" sz="1417" kern="0" dirty="0">
                <a:solidFill>
                  <a:srgbClr val="000000"/>
                </a:solidFill>
                <a:latin typeface="Times New Roman" pitchFamily="65" charset="-122"/>
                <a:ea typeface="宋体" pitchFamily="65" charset="-122"/>
              </a:rPr>
              <a:t>似”运用了作比较的说明方法。这两种说明方法的运用,准确突出地说明了长生草叶片的数量和形态特</a:t>
            </a:r>
            <a:br>
              <a:rPr dirty="0"/>
            </a:br>
            <a:r>
              <a:rPr lang="zh-CN" altLang="en-US" sz="1417" kern="0" dirty="0">
                <a:solidFill>
                  <a:srgbClr val="000000"/>
                </a:solidFill>
                <a:latin typeface="Times New Roman" pitchFamily="65" charset="-122"/>
                <a:ea typeface="宋体" pitchFamily="65" charset="-122"/>
              </a:rPr>
              <a:t>点。</a:t>
            </a:r>
            <a:endParaRPr lang="zh-CN" altLang="en-US" dirty="0"/>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4370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知识归纳　</a:t>
            </a:r>
            <a:r>
              <a:rPr lang="zh-CN" altLang="en-US" sz="1417" kern="0" dirty="0">
                <a:solidFill>
                  <a:srgbClr val="000000"/>
                </a:solidFill>
                <a:latin typeface="Times New Roman" pitchFamily="65" charset="-122"/>
                <a:ea typeface="宋体" pitchFamily="65" charset="-122"/>
              </a:rPr>
              <a:t>常见的说明方法及效果词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举例子:具体翔实。分类别:条理清晰。作诠释:通俗易懂。打比方:生动形象。摹状貌:具体形象。列数字:</a:t>
            </a:r>
            <a:br>
              <a:rPr dirty="0"/>
            </a:br>
            <a:r>
              <a:rPr lang="zh-CN" altLang="en-US" sz="1417" kern="0" dirty="0">
                <a:solidFill>
                  <a:srgbClr val="000000"/>
                </a:solidFill>
                <a:latin typeface="Times New Roman" pitchFamily="65" charset="-122"/>
                <a:ea typeface="宋体" pitchFamily="65" charset="-122"/>
              </a:rPr>
              <a:t>科学、具体、准确。作比较:突出、强调。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答题公式:说明方法﹢结合句子具体展开﹢效果词﹢事物特征。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生动形象地写出了长生草受到国人关注的时间短、喜爱程度深的特点。体现了说明文语言生动</a:t>
            </a:r>
            <a:br>
              <a:rPr dirty="0"/>
            </a:br>
            <a:r>
              <a:rPr lang="zh-CN" altLang="en-US" sz="1417" kern="0" dirty="0">
                <a:solidFill>
                  <a:srgbClr val="000000"/>
                </a:solidFill>
                <a:latin typeface="Times New Roman" pitchFamily="65" charset="-122"/>
                <a:ea typeface="宋体" pitchFamily="65" charset="-122"/>
              </a:rPr>
              <a:t>性的特点。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“新”生动形象地写出了长生草受到国人关注的时间短,“贵”生动形象地写出了国人对长生草</a:t>
            </a:r>
            <a:br>
              <a:rPr dirty="0"/>
            </a:br>
            <a:r>
              <a:rPr lang="zh-CN" altLang="en-US" sz="1417" kern="0" dirty="0">
                <a:solidFill>
                  <a:srgbClr val="000000"/>
                </a:solidFill>
                <a:latin typeface="Times New Roman" pitchFamily="65" charset="-122"/>
                <a:ea typeface="宋体" pitchFamily="65" charset="-122"/>
              </a:rPr>
              <a:t>的喜爱程度深,体现了说明文语言的生动性。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B　</a:t>
            </a:r>
            <a:r>
              <a:rPr lang="zh-CN" altLang="en-US" sz="1417" kern="0" dirty="0">
                <a:solidFill>
                  <a:srgbClr val="000000"/>
                </a:solidFill>
                <a:latin typeface="Times New Roman" pitchFamily="65" charset="-122"/>
                <a:ea typeface="宋体" pitchFamily="65" charset="-122"/>
              </a:rPr>
              <a:t>解答本题,首先要认真读题,审清题干。阅读题干可知,该题考查的是如何培植长生草。回归</a:t>
            </a:r>
            <a:br>
              <a:rPr dirty="0"/>
            </a:br>
            <a:r>
              <a:rPr lang="zh-CN" altLang="en-US" sz="1417" kern="0" dirty="0">
                <a:solidFill>
                  <a:srgbClr val="000000"/>
                </a:solidFill>
                <a:latin typeface="Times New Roman" pitchFamily="65" charset="-122"/>
                <a:ea typeface="宋体" pitchFamily="65" charset="-122"/>
              </a:rPr>
              <a:t>原文,找出答题区间,即⑤⑥⑦⑧段。第⑥段中提到,“夏季高温高湿,对长生草是个考验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还要少浇水</a:t>
            </a:r>
            <a:r>
              <a:rPr lang="zh-CN" altLang="en-US" sz="1417" kern="0" dirty="0">
                <a:solidFill>
                  <a:srgbClr val="000000"/>
                </a:solidFill>
                <a:latin typeface="黑体" pitchFamily="65" charset="-122"/>
                <a:ea typeface="宋体" pitchFamily="65" charset="-122"/>
              </a:rPr>
              <a:t>…</a:t>
            </a:r>
            <a:endParaRPr lang="zh-CN" altLang="en-US" dirty="0"/>
          </a:p>
        </p:txBody>
      </p:sp>
      <p:sp>
        <p:nvSpPr>
          <p:cNvPr id="3" name="TextBox 2">
            <a:extLst>
              <a:ext uri="{FF2B5EF4-FFF2-40B4-BE49-F238E27FC236}">
                <a16:creationId xmlns:a16="http://schemas.microsoft.com/office/drawing/2014/main" id="{F78C1E0F-7284-4FC4-94E0-8A405CF05DFA}"/>
              </a:ext>
            </a:extLst>
          </p:cNvPr>
          <p:cNvSpPr txBox="1"/>
          <p:nvPr/>
        </p:nvSpPr>
        <p:spPr>
          <a:xfrm>
            <a:off x="319500" y="4391966"/>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可在凉爽的夜间稍微浇点儿水”。所以,B项中“每天早晨都给它浇水”的做法不当。</a:t>
            </a:r>
            <a:endParaRPr lang="zh-CN" altLang="en-US"/>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(2020株洲,8—10)阅读下文,完成1—3题。(10分)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提到饮食方式,我们首先想到的就是一群人围坐一桌,亲密无间,筷来箸往:晚辈或主人用自己的筷子夹菜</a:t>
            </a:r>
            <a:br>
              <a:rPr dirty="0"/>
            </a:br>
            <a:r>
              <a:rPr lang="zh-CN" altLang="en-US" sz="1417" kern="0" dirty="0">
                <a:solidFill>
                  <a:srgbClr val="000000"/>
                </a:solidFill>
                <a:latin typeface="Times New Roman" pitchFamily="65" charset="-122"/>
                <a:ea typeface="宋体" pitchFamily="65" charset="-122"/>
              </a:rPr>
              <a:t>敬菜,是餐桌上公认的礼仪,欣然笑纳则是相互之间毫无嫌隙的体现。但这种合食的饮食方式并不十分古</a:t>
            </a:r>
            <a:br>
              <a:rPr dirty="0"/>
            </a:br>
            <a:r>
              <a:rPr lang="zh-CN" altLang="en-US" sz="1417" kern="0" dirty="0">
                <a:solidFill>
                  <a:srgbClr val="000000"/>
                </a:solidFill>
                <a:latin typeface="Times New Roman" pitchFamily="65" charset="-122"/>
                <a:ea typeface="宋体" pitchFamily="65" charset="-122"/>
              </a:rPr>
              <a:t>老。在合食制出现前,我们的祖先一直都采用分食的饮食方式。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分食制起源悠远,到西周时期已基本定型规范。人们席地而坐,食物放在食案上,一人一份,分而食之,类似</a:t>
            </a:r>
            <a:br>
              <a:rPr dirty="0"/>
            </a:br>
            <a:r>
              <a:rPr lang="zh-CN" altLang="en-US" sz="1417" kern="0" dirty="0">
                <a:solidFill>
                  <a:srgbClr val="000000"/>
                </a:solidFill>
                <a:latin typeface="Times New Roman" pitchFamily="65" charset="-122"/>
                <a:ea typeface="宋体" pitchFamily="65" charset="-122"/>
              </a:rPr>
              <a:t>于现在的自助餐。上层社会使用贵重金属、美玉制作的食具或制作精美的漆器,下层社会则是陶或木制</a:t>
            </a:r>
            <a:br>
              <a:rPr dirty="0"/>
            </a:br>
            <a:r>
              <a:rPr lang="zh-CN" altLang="en-US" sz="1417" kern="0" dirty="0">
                <a:solidFill>
                  <a:srgbClr val="000000"/>
                </a:solidFill>
                <a:latin typeface="Times New Roman" pitchFamily="65" charset="-122"/>
                <a:ea typeface="宋体" pitchFamily="65" charset="-122"/>
              </a:rPr>
              <a:t>品。在分食制下,统治者通过制定食礼来规定食器的使用规则,严格等级秩序,以此达到表现尊荣与亲疏关</a:t>
            </a:r>
            <a:br>
              <a:rPr dirty="0"/>
            </a:br>
            <a:r>
              <a:rPr lang="zh-CN" altLang="en-US" sz="1417" kern="0" dirty="0">
                <a:solidFill>
                  <a:srgbClr val="000000"/>
                </a:solidFill>
                <a:latin typeface="Times New Roman" pitchFamily="65" charset="-122"/>
                <a:ea typeface="宋体" pitchFamily="65" charset="-122"/>
              </a:rPr>
              <a:t>系的目的。在周代,青铜器是统治阶层所专用的,被广泛用于祭祀、饮食活动之中。即使在统治阶层内部,</a:t>
            </a:r>
            <a:br>
              <a:rPr dirty="0"/>
            </a:br>
            <a:r>
              <a:rPr lang="zh-CN" altLang="en-US" sz="1417" kern="0" dirty="0">
                <a:solidFill>
                  <a:srgbClr val="000000"/>
                </a:solidFill>
                <a:latin typeface="Times New Roman" pitchFamily="65" charset="-122"/>
                <a:ea typeface="宋体" pitchFamily="65" charset="-122"/>
              </a:rPr>
              <a:t>以鼎为核心,不同等级所使用的饮食器在数量上也有着严格的等差原则,其组配制度是周人政治等级观念</a:t>
            </a:r>
            <a:br>
              <a:rPr dirty="0"/>
            </a:br>
            <a:r>
              <a:rPr lang="zh-CN" altLang="en-US" sz="1417" kern="0" dirty="0">
                <a:solidFill>
                  <a:srgbClr val="000000"/>
                </a:solidFill>
                <a:latin typeface="Times New Roman" pitchFamily="65" charset="-122"/>
                <a:ea typeface="宋体" pitchFamily="65" charset="-122"/>
              </a:rPr>
              <a:t>在饮食上的反映。青铜时代的青铜器是政治权力的象征,通过制定食器和食物类别的规制来表达礼义,区</a:t>
            </a:r>
            <a:br>
              <a:rPr dirty="0"/>
            </a:br>
            <a:r>
              <a:rPr lang="zh-CN" altLang="en-US" sz="1417" kern="0" dirty="0">
                <a:solidFill>
                  <a:srgbClr val="000000"/>
                </a:solidFill>
                <a:latin typeface="Times New Roman" pitchFamily="65" charset="-122"/>
                <a:ea typeface="宋体" pitchFamily="65" charset="-122"/>
              </a:rPr>
              <a:t>别尊卑贵贱,保证上下有序,贵贱不逾,让贵族获得身份认同。</a:t>
            </a:r>
            <a:endParaRPr lang="zh-CN" altLang="en-US" dirty="0"/>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04778"/>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九、(2017重庆A卷,18—22)阅读下面的文章,完成1—5题。(20分)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岁时的寄托</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①五千年的历史文化孕育了中华民族独特的节日体系,春节、除夕、端午、中秋、重阳</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从古至今,中</a:t>
            </a:r>
            <a:br>
              <a:rPr dirty="0"/>
            </a:br>
            <a:r>
              <a:rPr lang="zh-CN" altLang="en-US" sz="1417" kern="0" dirty="0">
                <a:solidFill>
                  <a:srgbClr val="000000"/>
                </a:solidFill>
                <a:latin typeface="Times New Roman" pitchFamily="65" charset="-122"/>
                <a:ea typeface="宋体" pitchFamily="65" charset="-122"/>
              </a:rPr>
              <a:t>国人都是通过丰富多彩的饮食文化活动来寄托自己在岁时中的希望和情怀,于是就形成了独具特色的节</a:t>
            </a:r>
            <a:br>
              <a:rPr dirty="0"/>
            </a:br>
            <a:r>
              <a:rPr lang="zh-CN" altLang="en-US" sz="1417" kern="0" dirty="0">
                <a:solidFill>
                  <a:srgbClr val="000000"/>
                </a:solidFill>
                <a:latin typeface="Times New Roman" pitchFamily="65" charset="-122"/>
                <a:ea typeface="宋体" pitchFamily="65" charset="-122"/>
              </a:rPr>
              <a:t>日饮食风俗。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②中国人对春天有着深厚的感情,春季的节日也格外多,如春节、元宵节、寒食节、清明节等。人们对春</a:t>
            </a:r>
            <a:br>
              <a:rPr dirty="0"/>
            </a:br>
            <a:r>
              <a:rPr lang="zh-CN" altLang="en-US" sz="1417" kern="0" dirty="0">
                <a:solidFill>
                  <a:srgbClr val="000000"/>
                </a:solidFill>
                <a:latin typeface="Times New Roman" pitchFamily="65" charset="-122"/>
                <a:ea typeface="宋体" pitchFamily="65" charset="-122"/>
              </a:rPr>
              <a:t>天的希望,对人生的畅想全在这些岁令时节中淋漓尽致地表达出来。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③春节是农历的大年初一,是中国一年之中最隆重的传统节日。在节气中大年初一这一天也称元日,也就</a:t>
            </a:r>
            <a:br>
              <a:rPr dirty="0"/>
            </a:br>
            <a:r>
              <a:rPr lang="zh-CN" altLang="en-US" sz="1417" kern="0" dirty="0">
                <a:solidFill>
                  <a:srgbClr val="000000"/>
                </a:solidFill>
                <a:latin typeface="Times New Roman" pitchFamily="65" charset="-122"/>
                <a:ea typeface="宋体" pitchFamily="65" charset="-122"/>
              </a:rPr>
              <a:t>是过年。北方人都会包饺子以贺春节,饺子内还要包上一些钱物,吃到的人在今年就会有格外好的运气。</a:t>
            </a:r>
            <a:br>
              <a:rPr dirty="0"/>
            </a:br>
            <a:r>
              <a:rPr lang="zh-CN" altLang="en-US" sz="1417" kern="0" dirty="0">
                <a:solidFill>
                  <a:srgbClr val="000000"/>
                </a:solidFill>
                <a:latin typeface="Times New Roman" pitchFamily="65" charset="-122"/>
                <a:ea typeface="宋体" pitchFamily="65" charset="-122"/>
              </a:rPr>
              <a:t>南方人则吃年糕,取的是“年年高兴、年年高升”的吉祥之意。春节之时,亲朋好友还要互相拜年,吃年节</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4370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酒。这个习俗古已有之,《法苑珠林》中提到,唐朝时,长安城内“每至元日以后,递饮酒相邀迎,号‘传坐</a:t>
            </a:r>
            <a:br>
              <a:rPr dirty="0"/>
            </a:br>
            <a:r>
              <a:rPr lang="zh-CN" altLang="en-US" sz="1417" kern="0" dirty="0">
                <a:solidFill>
                  <a:srgbClr val="000000"/>
                </a:solidFill>
                <a:latin typeface="Times New Roman" pitchFamily="65" charset="-122"/>
                <a:ea typeface="宋体" pitchFamily="65" charset="-122"/>
              </a:rPr>
              <a:t>酒’”。古人在大年初一时还会喝屠苏酒、柏味酒、椒华酒以贺新年,取吉避邪。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④正月十五元宵节,除了看花灯、猜谜语等节日活动外,吃汤圆是</a:t>
            </a:r>
            <a:r>
              <a:rPr lang="zh-CN" altLang="en-US" sz="1417" u="sng" kern="0" dirty="0">
                <a:solidFill>
                  <a:srgbClr val="000000"/>
                </a:solidFill>
                <a:latin typeface="Times New Roman" pitchFamily="65" charset="-122"/>
                <a:ea typeface="宋体" pitchFamily="65" charset="-122"/>
              </a:rPr>
              <a:t>万万</a:t>
            </a:r>
            <a:r>
              <a:rPr lang="zh-CN" altLang="en-US" sz="1417" kern="0" dirty="0">
                <a:solidFill>
                  <a:srgbClr val="000000"/>
                </a:solidFill>
                <a:latin typeface="Times New Roman" pitchFamily="65" charset="-122"/>
                <a:ea typeface="宋体" pitchFamily="65" charset="-122"/>
              </a:rPr>
              <a:t>不能少的。汤圆在北方多称元宵,在</a:t>
            </a:r>
            <a:br>
              <a:rPr dirty="0"/>
            </a:br>
            <a:r>
              <a:rPr lang="zh-CN" altLang="en-US" sz="1417" kern="0" dirty="0">
                <a:solidFill>
                  <a:srgbClr val="000000"/>
                </a:solidFill>
                <a:latin typeface="Times New Roman" pitchFamily="65" charset="-122"/>
                <a:ea typeface="宋体" pitchFamily="65" charset="-122"/>
              </a:rPr>
              <a:t>南方则称汤圆。</a:t>
            </a:r>
            <a:r>
              <a:rPr lang="zh-CN" altLang="en-US" sz="1417" u="sng" kern="0" dirty="0">
                <a:solidFill>
                  <a:srgbClr val="000000"/>
                </a:solidFill>
                <a:latin typeface="Times New Roman" pitchFamily="65" charset="-122"/>
                <a:ea typeface="宋体" pitchFamily="65" charset="-122"/>
              </a:rPr>
              <a:t>相传</a:t>
            </a:r>
            <a:r>
              <a:rPr lang="zh-CN" altLang="en-US" sz="1417" kern="0" dirty="0">
                <a:solidFill>
                  <a:srgbClr val="000000"/>
                </a:solidFill>
                <a:latin typeface="Times New Roman" pitchFamily="65" charset="-122"/>
                <a:ea typeface="宋体" pitchFamily="65" charset="-122"/>
              </a:rPr>
              <a:t>吃汤圆始于春秋时期,宋代时已经称其为“圆子”“团子”,取“团团圆圆”之意。</a:t>
            </a:r>
            <a:br>
              <a:rPr dirty="0"/>
            </a:br>
            <a:r>
              <a:rPr lang="zh-CN" altLang="en-US" sz="1417" kern="0" dirty="0">
                <a:solidFill>
                  <a:srgbClr val="000000"/>
                </a:solidFill>
                <a:latin typeface="Times New Roman" pitchFamily="65" charset="-122"/>
                <a:ea typeface="宋体" pitchFamily="65" charset="-122"/>
              </a:rPr>
              <a:t>流传甚广的民谣《卖汤圆》,“吃了汤圆好团圆”,这对中国人来说是最吉祥美好的祝福了。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⑤到了夏天,五月初五端午节也是中国民间比较重大的节日。千百年来,人们为纪念屈原而独创了端午节</a:t>
            </a:r>
            <a:br>
              <a:rPr dirty="0"/>
            </a:br>
            <a:r>
              <a:rPr lang="zh-CN" altLang="en-US" sz="1417" kern="0" dirty="0">
                <a:solidFill>
                  <a:srgbClr val="000000"/>
                </a:solidFill>
                <a:latin typeface="Times New Roman" pitchFamily="65" charset="-122"/>
                <a:ea typeface="宋体" pitchFamily="65" charset="-122"/>
              </a:rPr>
              <a:t>必食的美味——粽子。粽子,古称角黍。如今粽子的制作更是多种多样,但万变不离其宗,多用糯米制成。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⑥中秋节和重阳节为人们在金秋时节平添了几分愉悦。八月十五中秋佳节,是团圆之节。赏月、吃月</a:t>
            </a:r>
            <a:br>
              <a:rPr dirty="0"/>
            </a:br>
            <a:r>
              <a:rPr lang="zh-CN" altLang="en-US" sz="1417" kern="0" dirty="0">
                <a:solidFill>
                  <a:srgbClr val="000000"/>
                </a:solidFill>
                <a:latin typeface="Times New Roman" pitchFamily="65" charset="-122"/>
                <a:ea typeface="宋体" pitchFamily="65" charset="-122"/>
              </a:rPr>
              <a:t>饼、饮桂花酒都是这个节日中必不可少的活动。九月九日重阳节又称“敬老节”或“老人节”。重阳时</a:t>
            </a:r>
            <a:br>
              <a:rPr dirty="0"/>
            </a:br>
            <a:r>
              <a:rPr lang="zh-CN" altLang="en-US" sz="1417" kern="0" dirty="0">
                <a:solidFill>
                  <a:srgbClr val="000000"/>
                </a:solidFill>
                <a:latin typeface="Times New Roman" pitchFamily="65" charset="-122"/>
                <a:ea typeface="宋体" pitchFamily="65" charset="-122"/>
              </a:rPr>
              <a:t>节,秋菊盛开,相聚、登高、赏菊、饮菊花酒、吃菊花糕,人们在避邪祈福中享受着生活的无限欢娱。</a:t>
            </a:r>
            <a:endParaRPr lang="zh-CN" altLang="en-US" dirty="0"/>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9276" y="1259731"/>
            <a:ext cx="8685448" cy="22911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⑦冬天的节日中以冬至、腊八和除夕最为重要。大年三十为除夕之夜。除夕之夜家家举宴,谓之合家</a:t>
            </a:r>
            <a:br>
              <a:rPr dirty="0"/>
            </a:br>
            <a:r>
              <a:rPr lang="zh-CN" altLang="en-US" sz="1417" kern="0" dirty="0">
                <a:solidFill>
                  <a:srgbClr val="000000"/>
                </a:solidFill>
                <a:latin typeface="Times New Roman" pitchFamily="65" charset="-122"/>
                <a:ea typeface="宋体" pitchFamily="65" charset="-122"/>
              </a:rPr>
              <a:t>欢、团年饭。从古代起,人们就极为重视除夕之夜。</a:t>
            </a:r>
            <a:r>
              <a:rPr lang="zh-CN" altLang="en-US" sz="1417" u="sng" kern="0" dirty="0">
                <a:solidFill>
                  <a:srgbClr val="000000"/>
                </a:solidFill>
                <a:latin typeface="Times New Roman" pitchFamily="65" charset="-122"/>
                <a:ea typeface="宋体" pitchFamily="65" charset="-122"/>
              </a:rPr>
              <a:t>《清嘉录》即云:“除夜家庭举宴,长幼咸集,多作吉</a:t>
            </a:r>
            <a:br>
              <a:rPr dirty="0"/>
            </a:br>
            <a:r>
              <a:rPr lang="zh-CN" altLang="en-US" sz="1417" u="sng" kern="0" dirty="0">
                <a:solidFill>
                  <a:srgbClr val="000000"/>
                </a:solidFill>
                <a:latin typeface="Times New Roman" pitchFamily="65" charset="-122"/>
                <a:ea typeface="宋体" pitchFamily="65" charset="-122"/>
              </a:rPr>
              <a:t>利语,各年夜饭,俗呼合家欢。”</a:t>
            </a:r>
            <a:r>
              <a:rPr lang="zh-CN" altLang="en-US" sz="1417" kern="0" dirty="0">
                <a:solidFill>
                  <a:srgbClr val="000000"/>
                </a:solidFill>
                <a:latin typeface="Times New Roman" pitchFamily="65" charset="-122"/>
                <a:ea typeface="宋体" pitchFamily="65" charset="-122"/>
              </a:rPr>
              <a:t>南方人将这晚的团年饭称为“年夜饭”“宿年饭”“合欢宴”等,佳肴美</a:t>
            </a:r>
            <a:br>
              <a:rPr dirty="0"/>
            </a:br>
            <a:r>
              <a:rPr lang="zh-CN" altLang="en-US" sz="1417" kern="0" dirty="0">
                <a:solidFill>
                  <a:srgbClr val="000000"/>
                </a:solidFill>
                <a:latin typeface="Times New Roman" pitchFamily="65" charset="-122"/>
                <a:ea typeface="宋体" pitchFamily="65" charset="-122"/>
              </a:rPr>
              <a:t>馔应有尽有;北方必吃饺子,“年年饺子年年顺”。总之,除夕食俗是合家团圆、庆丰收、贺岁迎新的象征。</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(选自《中华美食的前世今生》,有改动)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1.第②—⑦段是按照什么顺序来介绍“节日饮食风俗”的?请结合内容具体说明。(4分)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2.根据第③④段内容,查找相关信息,用简洁的语言填表。(4分)</a:t>
            </a:r>
            <a:endParaRPr lang="zh-CN" altLang="en-US" dirty="0"/>
          </a:p>
        </p:txBody>
      </p:sp>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0"/>
          <a:ext cx="7740000" cy="1414800"/>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节日饮食风俗</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寄托的希望和情怀</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农历大年初一,北方人饺子里包一些钱物。</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团团圆圆、吉祥美好。</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280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3.请从说明文用语准确的角度,品析下列句中加点的词语。(4分)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a:t>
            </a:r>
            <a:r>
              <a:rPr lang="zh-CN" altLang="en-US" sz="1417" u="sng" kern="0" dirty="0">
                <a:solidFill>
                  <a:srgbClr val="000000"/>
                </a:solidFill>
                <a:latin typeface="Times New Roman" pitchFamily="65" charset="-122"/>
                <a:ea typeface="宋体" pitchFamily="65" charset="-122"/>
              </a:rPr>
              <a:t>相传</a:t>
            </a:r>
            <a:r>
              <a:rPr lang="zh-CN" altLang="en-US" sz="1417" kern="0" dirty="0">
                <a:solidFill>
                  <a:srgbClr val="000000"/>
                </a:solidFill>
                <a:latin typeface="Times New Roman" pitchFamily="65" charset="-122"/>
                <a:ea typeface="宋体" pitchFamily="65" charset="-122"/>
              </a:rPr>
              <a:t>吃汤圆始于春秋时期,宋代时已经称其为“圆子”“团子”。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(2)正月十五元宵节,除了看花灯、猜谜语等节日活动外,吃汤圆是</a:t>
            </a:r>
            <a:r>
              <a:rPr lang="zh-CN" altLang="en-US" sz="1417" u="sng" kern="0" dirty="0">
                <a:solidFill>
                  <a:srgbClr val="000000"/>
                </a:solidFill>
                <a:latin typeface="Times New Roman" pitchFamily="65" charset="-122"/>
                <a:ea typeface="宋体" pitchFamily="65" charset="-122"/>
              </a:rPr>
              <a:t>万万</a:t>
            </a:r>
            <a:r>
              <a:rPr lang="zh-CN" altLang="en-US" sz="1417" kern="0" dirty="0">
                <a:solidFill>
                  <a:srgbClr val="000000"/>
                </a:solidFill>
                <a:latin typeface="Times New Roman" pitchFamily="65" charset="-122"/>
                <a:ea typeface="宋体" pitchFamily="65" charset="-122"/>
              </a:rPr>
              <a:t>不能少的。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4.第⑦段中引用了古籍《清嘉录》中的话,请结合语境简要分析其作用。(4分)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5.根据原文内容,下列理解和分析正确的一项是(4分)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A.吃年糕,寄寓“年年高兴、年年高升”之意;吃菊花糕,寄寓避邪祈福之意。</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B.从元日至元宵之间的这段日子被称为春节。</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C.冬天的节日中以冬至、腊八、除夕和重阳最为重要。</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D.古人从除夕之夜开始,就相邀饮酒,被称为“传坐酒”。</a:t>
            </a:r>
            <a:endParaRPr lang="zh-CN" altLang="en-US"/>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时间顺序。(1分)先介绍春节和元宵节的食俗,接着介绍夏天端午节、秋天中秋节和重阳节的食</a:t>
            </a:r>
            <a:br>
              <a:rPr dirty="0"/>
            </a:br>
            <a:r>
              <a:rPr lang="zh-CN" altLang="en-US" sz="1417" kern="0" dirty="0">
                <a:solidFill>
                  <a:srgbClr val="000000"/>
                </a:solidFill>
                <a:latin typeface="Times New Roman" pitchFamily="65" charset="-122"/>
                <a:ea typeface="宋体" pitchFamily="65" charset="-122"/>
              </a:rPr>
              <a:t>俗,最后介绍冬天除夕的食俗。(3分,漏答一个季节扣1分)或:按照春夏秋冬来介绍节日食俗,(2分)同一季节</a:t>
            </a:r>
            <a:br>
              <a:rPr dirty="0"/>
            </a:br>
            <a:r>
              <a:rPr lang="zh-CN" altLang="en-US" sz="1417" kern="0" dirty="0">
                <a:solidFill>
                  <a:srgbClr val="000000"/>
                </a:solidFill>
                <a:latin typeface="Times New Roman" pitchFamily="65" charset="-122"/>
                <a:ea typeface="宋体" pitchFamily="65" charset="-122"/>
              </a:rPr>
              <a:t>又按过节的先后来介绍。(1分)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本题考查对说明文说明顺序的辨析能力。第①段属于总说性的文字,接下来的②—⑦段按照时间</a:t>
            </a:r>
            <a:br>
              <a:rPr dirty="0"/>
            </a:br>
            <a:r>
              <a:rPr lang="zh-CN" altLang="en-US" sz="1417" kern="0" dirty="0">
                <a:solidFill>
                  <a:srgbClr val="000000"/>
                </a:solidFill>
                <a:latin typeface="Times New Roman" pitchFamily="65" charset="-122"/>
                <a:ea typeface="宋体" pitchFamily="65" charset="-122"/>
              </a:rPr>
              <a:t>先后顺序依次介绍春夏秋冬的不同节日及食俗,概括时既不能遗漏也不能打乱顺序。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　</a:t>
            </a:r>
            <a:r>
              <a:rPr lang="zh-CN" altLang="en-US" sz="1417" kern="0" dirty="0">
                <a:solidFill>
                  <a:srgbClr val="000000"/>
                </a:solidFill>
                <a:latin typeface="Times New Roman" pitchFamily="65" charset="-122"/>
                <a:ea typeface="宋体" pitchFamily="65" charset="-122"/>
              </a:rPr>
              <a:t>忽略题干中“具体说明”的要求,容易造成概括不全面。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(1)祝福吃到钱物的人今年有格外好的运气。(如只答到“祝福人有好运气”得1分)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(2)正月十五元宵节吃汤圆。(各2分)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本题考查筛选与整合信息的能力。第③段分别介绍了春节时北方人吃饺子和南方人吃年糕的习俗</a:t>
            </a:r>
            <a:endParaRPr lang="zh-CN" altLang="en-US" dirty="0"/>
          </a:p>
        </p:txBody>
      </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及其所代表的美好寓意,第④段介绍了正月十五元宵节吃汤圆的习俗及其所代表的美好寓意,按照表格要</a:t>
            </a:r>
            <a:br>
              <a:rPr dirty="0"/>
            </a:br>
            <a:r>
              <a:rPr lang="zh-CN" altLang="en-US" sz="1417" kern="0" dirty="0">
                <a:solidFill>
                  <a:srgbClr val="000000"/>
                </a:solidFill>
                <a:latin typeface="Times New Roman" pitchFamily="65" charset="-122"/>
                <a:ea typeface="宋体" pitchFamily="65" charset="-122"/>
              </a:rPr>
              <a:t>求提炼相关信息填写即可。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(1)准确地说明了“吃汤圆始于春秋时期”的说法,没有得到证实。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(2)“万万”表程度,强调了在元宵节吃汤圆的重要性。(每小题2分)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本题考查对说明文语言的品析能力。“相传”的意思是“长期以来流传下来的”,究竟是不是事</a:t>
            </a:r>
            <a:br>
              <a:rPr dirty="0"/>
            </a:br>
            <a:r>
              <a:rPr lang="zh-CN" altLang="en-US" sz="1417" kern="0" dirty="0">
                <a:solidFill>
                  <a:srgbClr val="000000"/>
                </a:solidFill>
                <a:latin typeface="Times New Roman" pitchFamily="65" charset="-122"/>
                <a:ea typeface="宋体" pitchFamily="65" charset="-122"/>
              </a:rPr>
              <a:t>实,没有确切的说明,这也准确地说明了“吃汤圆始于春秋时期”这一说法没有得到证实;“万万”是一个</a:t>
            </a:r>
            <a:br>
              <a:rPr dirty="0"/>
            </a:br>
            <a:r>
              <a:rPr lang="zh-CN" altLang="en-US" sz="1417" kern="0" dirty="0">
                <a:solidFill>
                  <a:srgbClr val="000000"/>
                </a:solidFill>
                <a:latin typeface="Times New Roman" pitchFamily="65" charset="-122"/>
                <a:ea typeface="宋体" pitchFamily="65" charset="-122"/>
              </a:rPr>
              <a:t>多义词,在这里的意思是“绝对、无论如何”,用在“不能少”的前面,强调吃汤圆的重要性。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　</a:t>
            </a:r>
            <a:r>
              <a:rPr lang="zh-CN" altLang="en-US" sz="1417" kern="0" dirty="0">
                <a:solidFill>
                  <a:srgbClr val="000000"/>
                </a:solidFill>
                <a:latin typeface="Times New Roman" pitchFamily="65" charset="-122"/>
                <a:ea typeface="宋体" pitchFamily="65" charset="-122"/>
              </a:rPr>
              <a:t>只单纯解释词语的意思,不从说明文语言准确性的角度分析会失分。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再现了古人除夕吃年夜饭的情景;为“从古代起,人们就极为重视除夕之夜”作佐证;使文章语言</a:t>
            </a:r>
            <a:br>
              <a:rPr dirty="0"/>
            </a:br>
            <a:r>
              <a:rPr lang="zh-CN" altLang="en-US" sz="1417" kern="0" dirty="0">
                <a:solidFill>
                  <a:srgbClr val="000000"/>
                </a:solidFill>
                <a:latin typeface="Times New Roman" pitchFamily="65" charset="-122"/>
                <a:ea typeface="宋体" pitchFamily="65" charset="-122"/>
              </a:rPr>
              <a:t>典雅。(答出两点即可,每点2分)</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13132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本题考查对说明方法及其作用的辨析理解能力。这里其实是运用了引资料的说明方法,它为前面</a:t>
            </a:r>
            <a:br>
              <a:rPr dirty="0"/>
            </a:br>
            <a:r>
              <a:rPr lang="zh-CN" altLang="en-US" sz="1417" kern="0" dirty="0">
                <a:solidFill>
                  <a:srgbClr val="000000"/>
                </a:solidFill>
                <a:latin typeface="Times New Roman" pitchFamily="65" charset="-122"/>
                <a:ea typeface="宋体" pitchFamily="65" charset="-122"/>
              </a:rPr>
              <a:t>的内容提供了有力的佐证,使文章内容更加翔实,增强了文章的说服力。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　</a:t>
            </a:r>
            <a:r>
              <a:rPr lang="zh-CN" altLang="en-US" sz="1417" kern="0" dirty="0">
                <a:solidFill>
                  <a:srgbClr val="000000"/>
                </a:solidFill>
                <a:latin typeface="Times New Roman" pitchFamily="65" charset="-122"/>
                <a:ea typeface="宋体" pitchFamily="65" charset="-122"/>
              </a:rPr>
              <a:t>本题考查对文章内容的理解辨析能力。B.农历大年初一是春节。C.“重阳”是秋天的节</a:t>
            </a:r>
            <a:br>
              <a:rPr dirty="0"/>
            </a:br>
            <a:r>
              <a:rPr lang="zh-CN" altLang="en-US" sz="1417" kern="0" dirty="0">
                <a:solidFill>
                  <a:srgbClr val="000000"/>
                </a:solidFill>
                <a:latin typeface="Times New Roman" pitchFamily="65" charset="-122"/>
                <a:ea typeface="宋体" pitchFamily="65" charset="-122"/>
              </a:rPr>
              <a:t>日。D.喝“传坐酒”是元日以后。</a:t>
            </a:r>
            <a:endParaRPr lang="zh-CN" altLang="en-US" dirty="0"/>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十、(2016河北,12—14)阅读下面的文字,回答1—3题。(7分)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姓氏的产生与发展</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中国的姓氏,一般认为产生于母系氏族社会。那时的人们按母系血缘分成若干氏族,每个氏族都以图腾或</a:t>
            </a:r>
            <a:br>
              <a:rPr dirty="0"/>
            </a:br>
            <a:r>
              <a:rPr lang="zh-CN" altLang="en-US" sz="1417" kern="0" dirty="0">
                <a:solidFill>
                  <a:srgbClr val="000000"/>
                </a:solidFill>
                <a:latin typeface="Times New Roman" pitchFamily="65" charset="-122"/>
                <a:ea typeface="宋体" pitchFamily="65" charset="-122"/>
              </a:rPr>
              <a:t>居住地形成相互区别的族号,这个族号就是“姓”。《说文解字》云:“姓,人所生也。古之神圣,母感天</a:t>
            </a:r>
            <a:br>
              <a:rPr dirty="0"/>
            </a:br>
            <a:r>
              <a:rPr lang="zh-CN" altLang="en-US" sz="1417" kern="0" dirty="0">
                <a:solidFill>
                  <a:srgbClr val="000000"/>
                </a:solidFill>
                <a:latin typeface="Times New Roman" pitchFamily="65" charset="-122"/>
                <a:ea typeface="宋体" pitchFamily="65" charset="-122"/>
              </a:rPr>
              <a:t>而生子,故称天子。从女从生。”“感天而生”就是知母而不知父的意思。如传说中的商族祖先契,是其</a:t>
            </a:r>
            <a:br>
              <a:rPr dirty="0"/>
            </a:br>
            <a:r>
              <a:rPr lang="zh-CN" altLang="en-US" sz="1417" kern="0" dirty="0">
                <a:solidFill>
                  <a:srgbClr val="000000"/>
                </a:solidFill>
                <a:latin typeface="Times New Roman" pitchFamily="65" charset="-122"/>
                <a:ea typeface="宋体" pitchFamily="65" charset="-122"/>
              </a:rPr>
              <a:t>母简狄吞玄鸟之卵有孕而生;周族祖先后稷,是其母姜嫄踩了天帝的脚印感孕而生。这都在一定程度上反</a:t>
            </a:r>
            <a:br>
              <a:rPr dirty="0"/>
            </a:br>
            <a:r>
              <a:rPr lang="zh-CN" altLang="en-US" sz="1417" kern="0" dirty="0">
                <a:solidFill>
                  <a:srgbClr val="000000"/>
                </a:solidFill>
                <a:latin typeface="Times New Roman" pitchFamily="65" charset="-122"/>
                <a:ea typeface="宋体" pitchFamily="65" charset="-122"/>
              </a:rPr>
              <a:t>映了母系社会的婚姻状况。传说中的远古帝王,他们的姓都带女字旁,如炎帝姜姓,黄帝姬姓,虞舜姚姓等。</a:t>
            </a:r>
            <a:br>
              <a:rPr dirty="0"/>
            </a:br>
            <a:r>
              <a:rPr lang="zh-CN" altLang="en-US" sz="1417" kern="0" dirty="0">
                <a:solidFill>
                  <a:srgbClr val="000000"/>
                </a:solidFill>
                <a:latin typeface="Times New Roman" pitchFamily="65" charset="-122"/>
                <a:ea typeface="宋体" pitchFamily="65" charset="-122"/>
              </a:rPr>
              <a:t>“氏”的产生比“姓”要晚一些,这是因为同一母系血统的氏族子孙繁衍,同一母族分为若干支族迁往不</a:t>
            </a:r>
            <a:br>
              <a:rPr dirty="0"/>
            </a:br>
            <a:r>
              <a:rPr lang="zh-CN" altLang="en-US" sz="1417" kern="0" dirty="0">
                <a:solidFill>
                  <a:srgbClr val="000000"/>
                </a:solidFill>
                <a:latin typeface="Times New Roman" pitchFamily="65" charset="-122"/>
                <a:ea typeface="宋体" pitchFamily="65" charset="-122"/>
              </a:rPr>
              <a:t>同的地方居住和生活,每一支族都要有一个区别于其他支族的称号,这个称号就是“氏”。一个氏族分成</a:t>
            </a:r>
            <a:br>
              <a:rPr dirty="0"/>
            </a:br>
            <a:r>
              <a:rPr lang="zh-CN" altLang="en-US" sz="1417" kern="0" dirty="0">
                <a:solidFill>
                  <a:srgbClr val="000000"/>
                </a:solidFill>
                <a:latin typeface="Times New Roman" pitchFamily="65" charset="-122"/>
                <a:ea typeface="宋体" pitchFamily="65" charset="-122"/>
              </a:rPr>
              <a:t>多少个支族,就有多少个氏。因此可以说,姓代表母系血统,氏代表氏族分支;姓是不变的,氏是可变的;姓区</a:t>
            </a:r>
            <a:br>
              <a:rPr dirty="0"/>
            </a:br>
            <a:r>
              <a:rPr lang="zh-CN" altLang="en-US" sz="1417" kern="0" dirty="0">
                <a:solidFill>
                  <a:srgbClr val="000000"/>
                </a:solidFill>
                <a:latin typeface="Times New Roman" pitchFamily="65" charset="-122"/>
                <a:ea typeface="宋体" pitchFamily="65" charset="-122"/>
              </a:rPr>
              <a:t>别血统,氏区别子孙。这就是姓与氏最初的根本区别。</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755875"/>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进入夏、商、周三代,姓氏除了保留原有的区别外,其功能又有了新的变化。特别是氏,都是由统治者赐封</a:t>
            </a:r>
            <a:br>
              <a:rPr dirty="0"/>
            </a:br>
            <a:r>
              <a:rPr lang="zh-CN" altLang="en-US" sz="1417" kern="0" dirty="0">
                <a:solidFill>
                  <a:srgbClr val="000000"/>
                </a:solidFill>
                <a:latin typeface="Times New Roman" pitchFamily="65" charset="-122"/>
                <a:ea typeface="宋体" pitchFamily="65" charset="-122"/>
              </a:rPr>
              <a:t>而得来的,这时的氏已经是贵族地位的标志。贵者有氏,贱者无氏。这时的贵族都是男子,所以男子有氏。</a:t>
            </a:r>
            <a:br>
              <a:rPr dirty="0"/>
            </a:br>
            <a:r>
              <a:rPr lang="zh-CN" altLang="en-US" sz="1417" kern="0" dirty="0">
                <a:solidFill>
                  <a:srgbClr val="000000"/>
                </a:solidFill>
                <a:latin typeface="Times New Roman" pitchFamily="65" charset="-122"/>
                <a:ea typeface="宋体" pitchFamily="65" charset="-122"/>
              </a:rPr>
              <a:t>如果他的封邑、官职或居住地发生变化,他的氏也就跟着变化。如商鞅原为卫国公族,可称“卫鞅”;后来</a:t>
            </a:r>
            <a:br>
              <a:rPr dirty="0"/>
            </a:br>
            <a:r>
              <a:rPr lang="zh-CN" altLang="en-US" sz="1417" kern="0" dirty="0">
                <a:solidFill>
                  <a:srgbClr val="000000"/>
                </a:solidFill>
                <a:latin typeface="Times New Roman" pitchFamily="65" charset="-122"/>
                <a:ea typeface="宋体" pitchFamily="65" charset="-122"/>
              </a:rPr>
              <a:t>他被封于商,故又称“商鞅”。这就是史书上所说的“男子称氏以别贵贱”。至于女子,她们在家只能按</a:t>
            </a:r>
            <a:br>
              <a:rPr dirty="0"/>
            </a:br>
            <a:r>
              <a:rPr lang="zh-CN" altLang="en-US" sz="1417" kern="0" dirty="0">
                <a:solidFill>
                  <a:srgbClr val="000000"/>
                </a:solidFill>
                <a:latin typeface="Times New Roman" pitchFamily="65" charset="-122"/>
                <a:ea typeface="宋体" pitchFamily="65" charset="-122"/>
              </a:rPr>
              <a:t>孟、仲、叔、季等排行相称。另外,夏、商、周三代,严格实行“同姓不婚”的制度,因此,女子在出嫁时都</a:t>
            </a:r>
            <a:br>
              <a:rPr dirty="0"/>
            </a:br>
            <a:r>
              <a:rPr lang="zh-CN" altLang="en-US" sz="1417" kern="0" dirty="0">
                <a:solidFill>
                  <a:srgbClr val="000000"/>
                </a:solidFill>
                <a:latin typeface="Times New Roman" pitchFamily="65" charset="-122"/>
                <a:ea typeface="宋体" pitchFamily="65" charset="-122"/>
              </a:rPr>
              <a:t>要用姓标明血统,而在姓之前冠以孟、仲、叔、季等排行。女子出嫁后,可以在自己的姓前冠以出嫁前的</a:t>
            </a:r>
            <a:br>
              <a:rPr dirty="0"/>
            </a:br>
            <a:r>
              <a:rPr lang="zh-CN" altLang="en-US" sz="1417" kern="0" dirty="0">
                <a:solidFill>
                  <a:srgbClr val="000000"/>
                </a:solidFill>
                <a:latin typeface="Times New Roman" pitchFamily="65" charset="-122"/>
                <a:ea typeface="宋体" pitchFamily="65" charset="-122"/>
              </a:rPr>
              <a:t>本国国名;如果所嫁之人为国君,则也可以在自己的姓前冠以所嫁国的国名。周代的晋鲁两国不能通婚,因</a:t>
            </a:r>
            <a:br>
              <a:rPr dirty="0"/>
            </a:br>
            <a:r>
              <a:rPr lang="zh-CN" altLang="en-US" sz="1417" kern="0" dirty="0">
                <a:solidFill>
                  <a:srgbClr val="000000"/>
                </a:solidFill>
                <a:latin typeface="Times New Roman" pitchFamily="65" charset="-122"/>
                <a:ea typeface="宋体" pitchFamily="65" charset="-122"/>
              </a:rPr>
              <a:t>为都姓姬;但秦晋两国却可以世代通婚,因为秦国姓嬴,成语“秦晋之好”因此成为婚姻的代用词。这就是</a:t>
            </a:r>
            <a:br>
              <a:rPr dirty="0"/>
            </a:br>
            <a:r>
              <a:rPr lang="zh-CN" altLang="en-US" sz="1417" kern="0" dirty="0">
                <a:solidFill>
                  <a:srgbClr val="000000"/>
                </a:solidFill>
                <a:latin typeface="Times New Roman" pitchFamily="65" charset="-122"/>
                <a:ea typeface="宋体" pitchFamily="65" charset="-122"/>
              </a:rPr>
              <a:t>史书所说的“女子称姓以别婚姻”。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大约在秦汉时代,姓与氏混合为一。这表明在进入封建的大一统社会以后,姓与氏已经没有区别了。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1.“传说中的远古帝王,他们的姓都带女字旁”,这说明了什么?(2分)</a:t>
            </a:r>
            <a:endParaRPr lang="zh-CN" altLang="en-US" dirty="0"/>
          </a:p>
        </p:txBody>
      </p:sp>
      <p:sp>
        <p:nvSpPr>
          <p:cNvPr id="3" name="TextBox 2">
            <a:extLst>
              <a:ext uri="{FF2B5EF4-FFF2-40B4-BE49-F238E27FC236}">
                <a16:creationId xmlns:a16="http://schemas.microsoft.com/office/drawing/2014/main" id="{F2E248AC-9BDB-49F6-AA23-DD05FECEBCFD}"/>
              </a:ext>
            </a:extLst>
          </p:cNvPr>
          <p:cNvSpPr txBox="1"/>
          <p:nvPr/>
        </p:nvSpPr>
        <p:spPr>
          <a:xfrm>
            <a:off x="319500" y="4355875"/>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2.结合选文内容,说说“秦晋之好”能够成为婚姻代用词的原因。(2分)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3.选文是如何按照时间顺序来介绍“姓氏的产生与发展”的?请简要说明。(3分)</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周代的分食还体现在男女不同席进食。尤其是社交场合,关中、中原地区的男女在进食时都要分开,遵循</a:t>
            </a:r>
            <a:br>
              <a:rPr dirty="0"/>
            </a:br>
            <a:r>
              <a:rPr lang="zh-CN" altLang="en-US" sz="1417" kern="0" dirty="0">
                <a:solidFill>
                  <a:srgbClr val="000000"/>
                </a:solidFill>
                <a:latin typeface="Times New Roman" pitchFamily="65" charset="-122"/>
                <a:ea typeface="宋体" pitchFamily="65" charset="-122"/>
              </a:rPr>
              <a:t>男女有别之礼。不过所谓“千里不同风,百里不同俗”,在南地楚国男女却可以在一起进食。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汉代依旧承袭了周时的分餐饮食风格,成语“举案齐眉”中妻子孟光为表达对丈夫梁鸿的尊敬,在侍奉夫</a:t>
            </a:r>
            <a:br>
              <a:rPr dirty="0"/>
            </a:br>
            <a:r>
              <a:rPr lang="zh-CN" altLang="en-US" sz="1417" kern="0" dirty="0">
                <a:solidFill>
                  <a:srgbClr val="000000"/>
                </a:solidFill>
                <a:latin typeface="Times New Roman" pitchFamily="65" charset="-122"/>
                <a:ea typeface="宋体" pitchFamily="65" charset="-122"/>
              </a:rPr>
              <a:t>君进食时将食案举至与眉毛平齐,就是汉代实行分食制的例证。汉代的许多壁画及画像砖上都绘有分食</a:t>
            </a:r>
            <a:br>
              <a:rPr dirty="0"/>
            </a:br>
            <a:r>
              <a:rPr lang="zh-CN" altLang="en-US" sz="1417" kern="0" dirty="0">
                <a:solidFill>
                  <a:srgbClr val="000000"/>
                </a:solidFill>
                <a:latin typeface="Times New Roman" pitchFamily="65" charset="-122"/>
                <a:ea typeface="宋体" pitchFamily="65" charset="-122"/>
              </a:rPr>
              <a:t>场景。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汉代人宴饮时非常重视座次安排,一般情况下主人居中,客人分坐两边。室内宾主宴席,以东向最尊贵,其次</a:t>
            </a:r>
            <a:br>
              <a:rPr dirty="0"/>
            </a:br>
            <a:r>
              <a:rPr lang="zh-CN" altLang="en-US" sz="1417" kern="0" dirty="0">
                <a:solidFill>
                  <a:srgbClr val="000000"/>
                </a:solidFill>
                <a:latin typeface="Times New Roman" pitchFamily="65" charset="-122"/>
                <a:ea typeface="宋体" pitchFamily="65" charset="-122"/>
              </a:rPr>
              <a:t>为南向,再次为北向,再次为西向。这种礼制方面的等级限制,是辨别分层生活方式的最有效要素。也正是</a:t>
            </a:r>
            <a:br>
              <a:rPr dirty="0"/>
            </a:br>
            <a:r>
              <a:rPr lang="zh-CN" altLang="en-US" sz="1417" kern="0" dirty="0">
                <a:solidFill>
                  <a:srgbClr val="000000"/>
                </a:solidFill>
                <a:latin typeface="Times New Roman" pitchFamily="65" charset="-122"/>
                <a:ea typeface="宋体" pitchFamily="65" charset="-122"/>
              </a:rPr>
              <a:t>在这种背景下,饮食这一活动成为一种礼制活动,它要求参与者严格按照礼制的规定进行。从食具的选</a:t>
            </a:r>
            <a:br>
              <a:rPr dirty="0"/>
            </a:br>
            <a:r>
              <a:rPr lang="zh-CN" altLang="en-US" sz="1417" kern="0" dirty="0">
                <a:solidFill>
                  <a:srgbClr val="000000"/>
                </a:solidFill>
                <a:latin typeface="Times New Roman" pitchFamily="65" charset="-122"/>
                <a:ea typeface="宋体" pitchFamily="65" charset="-122"/>
              </a:rPr>
              <a:t>择、食物的类别到饮食中座次的安排,无一不受礼的制约。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魏晋南北朝时期民族融合中,游牧民族与农耕民族的饮食文化相互影响,是分食到合食的过渡阶段。总的</a:t>
            </a:r>
            <a:br>
              <a:rPr dirty="0"/>
            </a:br>
            <a:r>
              <a:rPr lang="zh-CN" altLang="en-US" sz="1417" kern="0" dirty="0">
                <a:solidFill>
                  <a:srgbClr val="000000"/>
                </a:solidFill>
                <a:latin typeface="Times New Roman" pitchFamily="65" charset="-122"/>
                <a:ea typeface="宋体" pitchFamily="65" charset="-122"/>
              </a:rPr>
              <a:t>来说,魏晋时期多为分餐,南北朝尤其是北朝合食较多,但仍以分食制为主流进食方式。</a:t>
            </a:r>
            <a:endParaRPr lang="zh-CN" altLang="en-US" dirty="0"/>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(示例1)中国的“姓”,一般认为产生于母系氏族社会。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(示例2)母系氏族社会,“姓”代表母系血统。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(示例3)母系氏族社会,“姓”是按母系血缘来区分的。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先把题干中的句子还原到文中,然后联系上下文分析归纳。文章第一句总述,姓氏一般产生于母系</a:t>
            </a:r>
            <a:br>
              <a:rPr dirty="0"/>
            </a:br>
            <a:r>
              <a:rPr lang="zh-CN" altLang="en-US" sz="1417" kern="0" dirty="0">
                <a:solidFill>
                  <a:srgbClr val="000000"/>
                </a:solidFill>
                <a:latin typeface="Times New Roman" pitchFamily="65" charset="-122"/>
                <a:ea typeface="宋体" pitchFamily="65" charset="-122"/>
              </a:rPr>
              <a:t>氏族社会。远古帝王的姓都有女字旁,是因为在母系氏族社会,“姓”与母系血缘有关。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(示例1)夏、商、周三代严格实行“同姓不婚”的制度,秦国姓嬴,晋国姓姬,秦晋两国可以世代通</a:t>
            </a:r>
            <a:br>
              <a:rPr dirty="0"/>
            </a:br>
            <a:r>
              <a:rPr lang="zh-CN" altLang="en-US" sz="1417" kern="0" dirty="0">
                <a:solidFill>
                  <a:srgbClr val="000000"/>
                </a:solidFill>
                <a:latin typeface="Times New Roman" pitchFamily="65" charset="-122"/>
                <a:ea typeface="宋体" pitchFamily="65" charset="-122"/>
              </a:rPr>
              <a:t>婚,因此成语“秦晋之好”成为婚姻的代用词。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(示例2)秦国姓嬴,晋国姓姬,秦晋两国可以世代通婚,因此成语“秦晋之好”成为婚姻的代用词。</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在第二段末尾有“成语‘秦晋之好’因此成为婚姻的代用词”,从“因此”二字可看出,其原因在</a:t>
            </a:r>
            <a:br>
              <a:rPr dirty="0"/>
            </a:br>
            <a:r>
              <a:rPr lang="zh-CN" altLang="en-US" sz="1417" kern="0" dirty="0">
                <a:solidFill>
                  <a:srgbClr val="000000"/>
                </a:solidFill>
                <a:latin typeface="Times New Roman" pitchFamily="65" charset="-122"/>
                <a:ea typeface="宋体" pitchFamily="65" charset="-122"/>
              </a:rPr>
              <a:t>这句话的前边,提炼概括出前一句的句意即可。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先介绍母系氏族社会姓氏的产生与区别;再介绍夏、商、周三代姓氏功能的新变化;最后介绍大</a:t>
            </a:r>
            <a:br>
              <a:rPr dirty="0"/>
            </a:br>
            <a:r>
              <a:rPr lang="zh-CN" altLang="en-US" sz="1417" kern="0" dirty="0">
                <a:solidFill>
                  <a:srgbClr val="000000"/>
                </a:solidFill>
                <a:latin typeface="Times New Roman" pitchFamily="65" charset="-122"/>
                <a:ea typeface="宋体" pitchFamily="65" charset="-122"/>
              </a:rPr>
              <a:t>约在秦汉时代姓与氏混合为一的情况。(答出一方面给1分,意思对即可)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文章共三段,分别写了三个不同时期姓氏产生与发展的情况。提炼概括每段的段意即可。</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939668"/>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rPr>
              <a:t>考点二　非连续性文本阅读</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一、(2020张家界,13—15)阅读下文,完成1—3题。(7分)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【资料卡一】    中国北斗卫星导航系统,是中国自行研制的全球卫星导航系统,也是继GPS、GLONASS之</a:t>
            </a:r>
            <a:br>
              <a:rPr dirty="0"/>
            </a:br>
            <a:r>
              <a:rPr lang="zh-CN" altLang="en-US" sz="1417" kern="0" dirty="0">
                <a:solidFill>
                  <a:srgbClr val="000000"/>
                </a:solidFill>
                <a:latin typeface="Times New Roman" pitchFamily="65" charset="-122"/>
                <a:ea typeface="宋体" pitchFamily="65" charset="-122"/>
              </a:rPr>
              <a:t>后的第三个成熟的卫星导航系统。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作为我国面向全球提供公共服务的重大空间基础设施,中国的北斗到底牛在哪儿?原子钟是北斗导航系统</a:t>
            </a:r>
            <a:br>
              <a:rPr dirty="0"/>
            </a:br>
            <a:r>
              <a:rPr lang="zh-CN" altLang="en-US" sz="1417" kern="0" dirty="0">
                <a:solidFill>
                  <a:srgbClr val="000000"/>
                </a:solidFill>
                <a:latin typeface="Times New Roman" pitchFamily="65" charset="-122"/>
                <a:ea typeface="宋体" pitchFamily="65" charset="-122"/>
              </a:rPr>
              <a:t>的“心脏”,直接决定了导航定位精度。历经多年努力,研制团队成功突破技术难关,拿出了中国造原子钟,</a:t>
            </a:r>
            <a:br>
              <a:rPr dirty="0"/>
            </a:br>
            <a:r>
              <a:rPr lang="zh-CN" altLang="en-US" sz="1417" kern="0" dirty="0">
                <a:solidFill>
                  <a:srgbClr val="000000"/>
                </a:solidFill>
                <a:latin typeface="Times New Roman" pitchFamily="65" charset="-122"/>
                <a:ea typeface="宋体" pitchFamily="65" charset="-122"/>
              </a:rPr>
              <a:t>它的天稳定度已从10的负13次方提升至10的负15次方,居于世界先进水平。在美国GPS、俄罗斯格洛纳</a:t>
            </a:r>
            <a:br>
              <a:rPr dirty="0"/>
            </a:br>
            <a:r>
              <a:rPr lang="zh-CN" altLang="en-US" sz="1417" kern="0" dirty="0">
                <a:solidFill>
                  <a:srgbClr val="000000"/>
                </a:solidFill>
                <a:latin typeface="Times New Roman" pitchFamily="65" charset="-122"/>
                <a:ea typeface="宋体" pitchFamily="65" charset="-122"/>
              </a:rPr>
              <a:t>斯、欧洲伽利略等纷纷以单一轨道卫星部署星座的背景下,北斗系统独树一帜,提出并建成国际上首个混</a:t>
            </a:r>
            <a:br>
              <a:rPr dirty="0"/>
            </a:br>
            <a:r>
              <a:rPr lang="zh-CN" altLang="en-US" sz="1417" kern="0" dirty="0">
                <a:solidFill>
                  <a:srgbClr val="000000"/>
                </a:solidFill>
                <a:latin typeface="Times New Roman" pitchFamily="65" charset="-122"/>
                <a:ea typeface="宋体" pitchFamily="65" charset="-122"/>
              </a:rPr>
              <a:t>合星座导航卫星系统。同时,为实现“全球组网,全球服务”的目标,北斗科研团队创造性地在混合星座间</a:t>
            </a:r>
            <a:br>
              <a:rPr dirty="0"/>
            </a:br>
            <a:r>
              <a:rPr lang="zh-CN" altLang="en-US" sz="1417" kern="0" dirty="0">
                <a:solidFill>
                  <a:srgbClr val="000000"/>
                </a:solidFill>
                <a:latin typeface="Times New Roman" pitchFamily="65" charset="-122"/>
                <a:ea typeface="宋体" pitchFamily="65" charset="-122"/>
              </a:rPr>
              <a:t>设计了星间链路,星地测量、星间测量保证了每一颗卫星的轨道位置精度大幅度提高。最令国人骄傲的</a:t>
            </a:r>
            <a:br>
              <a:rPr dirty="0"/>
            </a:br>
            <a:r>
              <a:rPr lang="zh-CN" altLang="en-US" sz="1417" kern="0" dirty="0">
                <a:solidFill>
                  <a:srgbClr val="000000"/>
                </a:solidFill>
                <a:latin typeface="Times New Roman" pitchFamily="65" charset="-122"/>
                <a:ea typeface="宋体" pitchFamily="65" charset="-122"/>
              </a:rPr>
              <a:t>是,目前北斗三号卫星部件的国产化率达100%,核心元器件方面,也实现了可替代。</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(来源:《中国航天报》,有删改)</a:t>
            </a:r>
            <a:endParaRPr lang="zh-CN" altLang="en-US" dirty="0"/>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【资料卡二】    中国北斗卫星导航系统,是目前全球卫星数量最多、定位精度最高、定位速度最快的导</a:t>
            </a:r>
            <a:br>
              <a:rPr dirty="0"/>
            </a:br>
            <a:r>
              <a:rPr lang="zh-CN" altLang="en-US" sz="1417" kern="0" dirty="0">
                <a:solidFill>
                  <a:srgbClr val="000000"/>
                </a:solidFill>
                <a:latin typeface="Times New Roman" pitchFamily="65" charset="-122"/>
                <a:ea typeface="宋体" pitchFamily="65" charset="-122"/>
              </a:rPr>
              <a:t>航系统。其技术难度和复杂程度可想而知。在时间上,北斗导航系统从上世纪80年代提出设想到1994年</a:t>
            </a:r>
            <a:br>
              <a:rPr dirty="0"/>
            </a:br>
            <a:r>
              <a:rPr lang="zh-CN" altLang="en-US" sz="1417" kern="0" dirty="0">
                <a:solidFill>
                  <a:srgbClr val="000000"/>
                </a:solidFill>
                <a:latin typeface="Times New Roman" pitchFamily="65" charset="-122"/>
                <a:ea typeface="宋体" pitchFamily="65" charset="-122"/>
              </a:rPr>
              <a:t>北斗一号建设正式启动,再到今天完成既定布局,历经30多年的艰辛探索。在技术上,从无到有、从有源定</a:t>
            </a:r>
            <a:br>
              <a:rPr dirty="0"/>
            </a:br>
            <a:r>
              <a:rPr lang="zh-CN" altLang="en-US" sz="1417" kern="0" dirty="0">
                <a:solidFill>
                  <a:srgbClr val="000000"/>
                </a:solidFill>
                <a:latin typeface="Times New Roman" pitchFamily="65" charset="-122"/>
                <a:ea typeface="宋体" pitchFamily="65" charset="-122"/>
              </a:rPr>
              <a:t>位到无源定位、从服务中国到服务亚太、再到全球组网,可以说,面对的是世界级科技挑战。但我国科技</a:t>
            </a:r>
            <a:br>
              <a:rPr dirty="0"/>
            </a:br>
            <a:r>
              <a:rPr lang="zh-CN" altLang="en-US" sz="1417" kern="0" dirty="0">
                <a:solidFill>
                  <a:srgbClr val="000000"/>
                </a:solidFill>
                <a:latin typeface="Times New Roman" pitchFamily="65" charset="-122"/>
                <a:ea typeface="宋体" pitchFamily="65" charset="-122"/>
              </a:rPr>
              <a:t>工作者发扬“两弹一星”精神,迎难而上,完成了北斗芯片、终端应用、系统服务的完整产业链等一个又</a:t>
            </a:r>
            <a:br>
              <a:rPr dirty="0"/>
            </a:br>
            <a:r>
              <a:rPr lang="zh-CN" altLang="en-US" sz="1417" kern="0" dirty="0">
                <a:solidFill>
                  <a:srgbClr val="000000"/>
                </a:solidFill>
                <a:latin typeface="Times New Roman" pitchFamily="65" charset="-122"/>
                <a:ea typeface="宋体" pitchFamily="65" charset="-122"/>
              </a:rPr>
              <a:t>一个技术上的完美攻克,成功实现了“北斗梦”。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(来源:中国江西网,有删改)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【资料卡三】    核心技术往往具有通用特点,能够深度融入社会生活,渗透到经济社会发展的各个方面。</a:t>
            </a:r>
            <a:br>
              <a:rPr dirty="0"/>
            </a:br>
            <a:r>
              <a:rPr lang="zh-CN" altLang="en-US" sz="1417" kern="0" dirty="0">
                <a:solidFill>
                  <a:srgbClr val="000000"/>
                </a:solidFill>
                <a:latin typeface="Times New Roman" pitchFamily="65" charset="-122"/>
                <a:ea typeface="宋体" pitchFamily="65" charset="-122"/>
              </a:rPr>
              <a:t>北斗导航系统正是这样。</a:t>
            </a:r>
            <a:r>
              <a:rPr lang="zh-CN" altLang="en-US" sz="1417" u="sng" kern="0" dirty="0">
                <a:solidFill>
                  <a:srgbClr val="000000"/>
                </a:solidFill>
                <a:latin typeface="Times New Roman" pitchFamily="65" charset="-122"/>
                <a:ea typeface="宋体" pitchFamily="65" charset="-122"/>
              </a:rPr>
              <a:t>不久前,在备受瞩目的珠峰测高中,北斗导航系统就发挥了重要作用;疫情期间,</a:t>
            </a:r>
            <a:br>
              <a:rPr dirty="0"/>
            </a:br>
            <a:r>
              <a:rPr lang="zh-CN" altLang="en-US" sz="1417" u="sng" kern="0" dirty="0">
                <a:solidFill>
                  <a:srgbClr val="000000"/>
                </a:solidFill>
                <a:latin typeface="Times New Roman" pitchFamily="65" charset="-122"/>
                <a:ea typeface="宋体" pitchFamily="65" charset="-122"/>
              </a:rPr>
              <a:t>为武汉火神山医院建设提供高精度定位、精确标绘,支持无人机实现精准喷洒等防疫作业的,也正是北斗</a:t>
            </a:r>
            <a:br>
              <a:rPr dirty="0"/>
            </a:br>
            <a:r>
              <a:rPr lang="zh-CN" altLang="en-US" sz="1417" u="sng" kern="0" dirty="0">
                <a:solidFill>
                  <a:srgbClr val="000000"/>
                </a:solidFill>
                <a:latin typeface="Times New Roman" pitchFamily="65" charset="-122"/>
                <a:ea typeface="宋体" pitchFamily="65" charset="-122"/>
              </a:rPr>
              <a:t>导航系统。</a:t>
            </a:r>
            <a:r>
              <a:rPr lang="zh-CN" altLang="en-US" sz="1417" kern="0" dirty="0">
                <a:solidFill>
                  <a:srgbClr val="000000"/>
                </a:solidFill>
                <a:latin typeface="Times New Roman" pitchFamily="65" charset="-122"/>
                <a:ea typeface="宋体" pitchFamily="65" charset="-122"/>
              </a:rPr>
              <a:t>其实,近年来,从在地质灾害多发地区实现实时监测、及时报警,到在广袤田野上大展身手、助</a:t>
            </a:r>
            <a:endParaRPr lang="zh-CN" altLang="en-US" dirty="0"/>
          </a:p>
        </p:txBody>
      </p:sp>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755675"/>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力劳动生产效率大幅提升,再到在7万余艘渔船、650多万辆营运车辆上守护交通运输安全,越来越“接地</a:t>
            </a:r>
            <a:br>
              <a:rPr dirty="0"/>
            </a:br>
            <a:r>
              <a:rPr lang="zh-CN" altLang="en-US" sz="1417" kern="0" dirty="0">
                <a:solidFill>
                  <a:srgbClr val="000000"/>
                </a:solidFill>
                <a:latin typeface="Times New Roman" pitchFamily="65" charset="-122"/>
                <a:ea typeface="宋体" pitchFamily="65" charset="-122"/>
              </a:rPr>
              <a:t>气”的北斗导航系统,正在为各行各业赋能,产生显著的经济效益和社会效益。数据显示,如今在中国入网</a:t>
            </a:r>
            <a:br>
              <a:rPr dirty="0"/>
            </a:br>
            <a:r>
              <a:rPr lang="zh-CN" altLang="en-US" sz="1417" kern="0" dirty="0">
                <a:solidFill>
                  <a:srgbClr val="000000"/>
                </a:solidFill>
                <a:latin typeface="Times New Roman" pitchFamily="65" charset="-122"/>
                <a:ea typeface="宋体" pitchFamily="65" charset="-122"/>
              </a:rPr>
              <a:t>的智能手机里,也已经有70%以上提供了北斗导航系统服务。相信随着北斗导航系统广泛进入大众消</a:t>
            </a:r>
            <a:br>
              <a:rPr dirty="0"/>
            </a:br>
            <a:r>
              <a:rPr lang="zh-CN" altLang="en-US" sz="1417" kern="0" dirty="0">
                <a:solidFill>
                  <a:srgbClr val="000000"/>
                </a:solidFill>
                <a:latin typeface="Times New Roman" pitchFamily="65" charset="-122"/>
                <a:ea typeface="宋体" pitchFamily="65" charset="-122"/>
              </a:rPr>
              <a:t>费、共享经济和民生领域,它将进一步改变人们的生产生活方式,为每一个人的美好生活助力。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(来源:《人民日报》,有删改)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1.阅读资料卡一,请简要概括中国的北斗到底“牛”在哪儿?(3分)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2.文中画线句子使用了什么说明方法?有什么作用?(2分)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3.浏览所有资料卡,提取信息,判断下列说法与原文意思不相符的一项是(2分)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A.中国北斗卫星导航系统是目前全球卫星数量最多、定位精度最高、定位速度最快的导航系统。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B.资料卡二从时间和技术方面说明了研制北斗导航系统技术难度大,复杂程度高。</a:t>
            </a:r>
            <a:endParaRPr lang="zh-CN" altLang="en-US" dirty="0"/>
          </a:p>
        </p:txBody>
      </p:sp>
      <p:sp>
        <p:nvSpPr>
          <p:cNvPr id="3" name="TextBox 2">
            <a:extLst>
              <a:ext uri="{FF2B5EF4-FFF2-40B4-BE49-F238E27FC236}">
                <a16:creationId xmlns:a16="http://schemas.microsoft.com/office/drawing/2014/main" id="{1D77598C-C264-43CE-A36F-BAB3E8E649E8}"/>
              </a:ext>
            </a:extLst>
          </p:cNvPr>
          <p:cNvSpPr txBox="1"/>
          <p:nvPr/>
        </p:nvSpPr>
        <p:spPr>
          <a:xfrm>
            <a:off x="467544" y="4116680"/>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C.目前在中国入网的智能手机里,已经全部提供了北斗导航系统服务,便捷好用。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D.北斗导航系统越来越“接地气”,正在为各行各业赋能,未来将进一步改变人们的生产生活方式。</a:t>
            </a:r>
            <a:endParaRPr lang="zh-CN" altLang="en-US"/>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27683"/>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①拿出了中国造原子钟,其天稳定度居于世界先进水平。②提出并建成国际上首个混合星座导航</a:t>
            </a:r>
            <a:br>
              <a:rPr dirty="0"/>
            </a:br>
            <a:r>
              <a:rPr lang="zh-CN" altLang="en-US" sz="1417" kern="0" dirty="0">
                <a:solidFill>
                  <a:srgbClr val="000000"/>
                </a:solidFill>
                <a:latin typeface="Times New Roman" pitchFamily="65" charset="-122"/>
                <a:ea typeface="宋体" pitchFamily="65" charset="-122"/>
              </a:rPr>
              <a:t>卫星系统。③创造性地在混合星座间设计了星间链路。④卫星部件国产率达100%,核心元器件方面,也实</a:t>
            </a:r>
            <a:br>
              <a:rPr dirty="0"/>
            </a:br>
            <a:r>
              <a:rPr lang="zh-CN" altLang="en-US" sz="1417" kern="0" dirty="0">
                <a:solidFill>
                  <a:srgbClr val="000000"/>
                </a:solidFill>
                <a:latin typeface="Times New Roman" pitchFamily="65" charset="-122"/>
                <a:ea typeface="宋体" pitchFamily="65" charset="-122"/>
              </a:rPr>
              <a:t>现了可替代。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本题考查学生筛选信息的能力。资料卡一中有明确的表述“中国的北斗到底牛在哪儿”,接下来</a:t>
            </a:r>
            <a:br>
              <a:rPr dirty="0"/>
            </a:br>
            <a:r>
              <a:rPr lang="zh-CN" altLang="en-US" sz="1417" kern="0" dirty="0">
                <a:solidFill>
                  <a:srgbClr val="000000"/>
                </a:solidFill>
                <a:latin typeface="Times New Roman" pitchFamily="65" charset="-122"/>
                <a:ea typeface="宋体" pitchFamily="65" charset="-122"/>
              </a:rPr>
              <a:t>文章对这一问题作出解答说明,从这一句话的后面找到关键信息,筛选概括,得出答案。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采用了举例子的说明方法,以珠峰测高和疫情期间武汉火神山医院的建设中北斗导航系统发挥的</a:t>
            </a:r>
            <a:br>
              <a:rPr dirty="0"/>
            </a:br>
            <a:r>
              <a:rPr lang="zh-CN" altLang="en-US" sz="1417" kern="0" dirty="0">
                <a:solidFill>
                  <a:srgbClr val="000000"/>
                </a:solidFill>
                <a:latin typeface="Times New Roman" pitchFamily="65" charset="-122"/>
                <a:ea typeface="宋体" pitchFamily="65" charset="-122"/>
              </a:rPr>
              <a:t>作用为例,具体有力地说明北斗核心技术能够深度融入社会生活,渗透到经济社会发展的各个方面。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本题考查学生辨析说明方法及分析其作用的能力。分析举例子的说明方法,注意概括例子的具体</a:t>
            </a:r>
            <a:br>
              <a:rPr dirty="0"/>
            </a:br>
            <a:r>
              <a:rPr lang="zh-CN" altLang="en-US" sz="1417" kern="0" dirty="0">
                <a:solidFill>
                  <a:srgbClr val="000000"/>
                </a:solidFill>
                <a:latin typeface="Times New Roman" pitchFamily="65" charset="-122"/>
                <a:ea typeface="宋体" pitchFamily="65" charset="-122"/>
              </a:rPr>
              <a:t>内容。</a:t>
            </a:r>
            <a:endParaRPr lang="zh-CN" altLang="en-US" dirty="0"/>
          </a:p>
        </p:txBody>
      </p:sp>
      <p:sp>
        <p:nvSpPr>
          <p:cNvPr id="3" name="TextBox 2">
            <a:extLst>
              <a:ext uri="{FF2B5EF4-FFF2-40B4-BE49-F238E27FC236}">
                <a16:creationId xmlns:a16="http://schemas.microsoft.com/office/drawing/2014/main" id="{150AA0BC-0DFF-4102-930B-647A37CBEFDA}"/>
              </a:ext>
            </a:extLst>
          </p:cNvPr>
          <p:cNvSpPr txBox="1"/>
          <p:nvPr/>
        </p:nvSpPr>
        <p:spPr>
          <a:xfrm>
            <a:off x="319500" y="39755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 C　本题考查学生把握文章内容的能力。文中说的是“如今在中国入网的智能手机里,也已经有</a:t>
            </a:r>
            <a:br>
              <a:rPr dirty="0"/>
            </a:br>
            <a:r>
              <a:rPr lang="zh-CN" altLang="en-US" sz="1417" kern="0" dirty="0">
                <a:solidFill>
                  <a:srgbClr val="000000"/>
                </a:solidFill>
                <a:latin typeface="Times New Roman" pitchFamily="65" charset="-122"/>
                <a:ea typeface="宋体" pitchFamily="65" charset="-122"/>
              </a:rPr>
              <a:t>70%以上提供了北斗导航系统服务”,并非选项中的“已经全部提供了北斗导航系统服务”。</a:t>
            </a:r>
            <a:endParaRPr lang="zh-CN" altLang="en-US" dirty="0"/>
          </a:p>
        </p:txBody>
      </p:sp>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552" y="611659"/>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二、(2019岳阳,13—16)阅读非连续性文本,完成1—4题。(10分)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下面两个表格选自基于中国居民运动健身的实测数据编制而成的《全民健身指南》。</a:t>
            </a:r>
            <a:endParaRPr lang="zh-CN" altLang="en-US" dirty="0"/>
          </a:p>
        </p:txBody>
      </p:sp>
      <p:sp>
        <p:nvSpPr>
          <p:cNvPr id="3" name="TextBox 2">
            <a:extLst>
              <a:ext uri="{FF2B5EF4-FFF2-40B4-BE49-F238E27FC236}">
                <a16:creationId xmlns:a16="http://schemas.microsoft.com/office/drawing/2014/main" id="{23AE1FCB-8EC7-4A5B-ABA3-A9F39EA7905E}"/>
              </a:ext>
            </a:extLst>
          </p:cNvPr>
          <p:cNvSpPr txBox="1"/>
          <p:nvPr/>
        </p:nvSpPr>
        <p:spPr>
          <a:xfrm>
            <a:off x="1043608" y="1312922"/>
            <a:ext cx="6660000" cy="242726"/>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a:solidFill>
                  <a:srgbClr val="000000"/>
                </a:solidFill>
                <a:latin typeface="Times New Roman" pitchFamily="65" charset="-122"/>
                <a:ea typeface="黑体" pitchFamily="65" charset="-122"/>
              </a:rPr>
              <a:t>表一:体育活动方式与健身效果</a:t>
            </a:r>
            <a:endParaRPr lang="zh-CN" altLang="en-US" dirty="0"/>
          </a:p>
        </p:txBody>
      </p:sp>
      <p:graphicFrame>
        <p:nvGraphicFramePr>
          <p:cNvPr id="4" name="表格 3">
            <a:extLst>
              <a:ext uri="{FF2B5EF4-FFF2-40B4-BE49-F238E27FC236}">
                <a16:creationId xmlns:a16="http://schemas.microsoft.com/office/drawing/2014/main" id="{BD602F2D-0DA9-428B-8350-E313E8CAE8C1}"/>
              </a:ext>
            </a:extLst>
          </p:cNvPr>
          <p:cNvGraphicFramePr>
            <a:graphicFrameLocks noGrp="1"/>
          </p:cNvGraphicFramePr>
          <p:nvPr>
            <p:extLst>
              <p:ext uri="{D42A27DB-BD31-4B8C-83A1-F6EECF244321}">
                <p14:modId xmlns:p14="http://schemas.microsoft.com/office/powerpoint/2010/main" val="2608923666"/>
              </p:ext>
            </p:extLst>
          </p:nvPr>
        </p:nvGraphicFramePr>
        <p:xfrm>
          <a:off x="647780" y="1744970"/>
          <a:ext cx="7848440" cy="3146338"/>
        </p:xfrm>
        <a:graphic>
          <a:graphicData uri="http://schemas.openxmlformats.org/drawingml/2006/table">
            <a:tbl>
              <a:tblPr/>
              <a:tblGrid>
                <a:gridCol w="1224136">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gridCol w="3455952">
                  <a:extLst>
                    <a:ext uri="{9D8B030D-6E8A-4147-A177-3AD203B41FA5}">
                      <a16:colId xmlns:a16="http://schemas.microsoft.com/office/drawing/2014/main" val="20002"/>
                    </a:ext>
                  </a:extLst>
                </a:gridCol>
              </a:tblGrid>
              <a:tr h="467818">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体育活动类别</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体育活动方式</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健身效果</a:t>
                      </a:r>
                    </a:p>
                  </a:txBody>
                  <a:tcPr marL="45720" marR="45720"/>
                </a:tc>
                <a:extLst>
                  <a:ext uri="{0D108BD9-81ED-4DB2-BD59-A6C34878D82A}">
                    <a16:rowId xmlns:a16="http://schemas.microsoft.com/office/drawing/2014/main" val="10000"/>
                  </a:ext>
                </a:extLst>
              </a:tr>
              <a:tr h="108012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有氧运动</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(中等强度)</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健身走、慢跑(6~8千米/小时)、骑自行车(12~16千米/小时)、登山、爬楼梯、游泳等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改善心血管功能,提高呼吸功能,控制与降低体重,增强抗疾病能力,改善血脂,调节血压,改善糖代谢</a:t>
                      </a:r>
                    </a:p>
                  </a:txBody>
                  <a:tcPr marL="45720" marR="45720"/>
                </a:tc>
                <a:extLst>
                  <a:ext uri="{0D108BD9-81ED-4DB2-BD59-A6C34878D82A}">
                    <a16:rowId xmlns:a16="http://schemas.microsoft.com/office/drawing/2014/main" val="10001"/>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有氧运动</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(大强度)</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快跑(8千米/小时以上)、骑自行车(16千米/小时以上)</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提高心肌收缩力量和心脏功能,进一步改善免疫功能</a:t>
                      </a:r>
                    </a:p>
                  </a:txBody>
                  <a:tcPr marL="45720" marR="45720"/>
                </a:tc>
                <a:extLst>
                  <a:ext uri="{0D108BD9-81ED-4DB2-BD59-A6C34878D82A}">
                    <a16:rowId xmlns:a16="http://schemas.microsoft.com/office/drawing/2014/main" val="10002"/>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球类运动</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篮球、足球、排球、乒乓球、羽毛球、网球、门球等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提高心肺功能,增加肌肉力量,提高反应能力,调节心理状态</a:t>
                      </a:r>
                    </a:p>
                  </a:txBody>
                  <a:tcPr marL="45720" marR="45720"/>
                </a:tc>
                <a:extLst>
                  <a:ext uri="{0D108BD9-81ED-4DB2-BD59-A6C34878D82A}">
                    <a16:rowId xmlns:a16="http://schemas.microsoft.com/office/drawing/2014/main" val="10003"/>
                  </a:ext>
                </a:extLst>
              </a:tr>
            </a:tbl>
          </a:graphicData>
        </a:graphic>
      </p:graphicFrame>
    </p:spTree>
    <p:custDataLst>
      <p:custData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32040" y="1187723"/>
            <a:ext cx="6660000" cy="276999"/>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dirty="0"/>
              <a:t>续表</a:t>
            </a:r>
          </a:p>
        </p:txBody>
      </p:sp>
      <p:graphicFrame>
        <p:nvGraphicFramePr>
          <p:cNvPr id="3" name="表格 3"/>
          <p:cNvGraphicFramePr>
            <a:graphicFrameLocks noGrp="1"/>
          </p:cNvGraphicFramePr>
          <p:nvPr>
            <p:extLst>
              <p:ext uri="{D42A27DB-BD31-4B8C-83A1-F6EECF244321}">
                <p14:modId xmlns:p14="http://schemas.microsoft.com/office/powerpoint/2010/main" val="3262034199"/>
              </p:ext>
            </p:extLst>
          </p:nvPr>
        </p:nvGraphicFramePr>
        <p:xfrm>
          <a:off x="720000" y="1584000"/>
          <a:ext cx="7740000" cy="2937111"/>
        </p:xfrm>
        <a:graphic>
          <a:graphicData uri="http://schemas.openxmlformats.org/drawingml/2006/table">
            <a:tbl>
              <a:tblPr/>
              <a:tblGrid>
                <a:gridCol w="971680">
                  <a:extLst>
                    <a:ext uri="{9D8B030D-6E8A-4147-A177-3AD203B41FA5}">
                      <a16:colId xmlns:a16="http://schemas.microsoft.com/office/drawing/2014/main" val="20000"/>
                    </a:ext>
                  </a:extLst>
                </a:gridCol>
                <a:gridCol w="3600400">
                  <a:extLst>
                    <a:ext uri="{9D8B030D-6E8A-4147-A177-3AD203B41FA5}">
                      <a16:colId xmlns:a16="http://schemas.microsoft.com/office/drawing/2014/main" val="20001"/>
                    </a:ext>
                  </a:extLst>
                </a:gridCol>
                <a:gridCol w="3167920">
                  <a:extLst>
                    <a:ext uri="{9D8B030D-6E8A-4147-A177-3AD203B41FA5}">
                      <a16:colId xmlns:a16="http://schemas.microsoft.com/office/drawing/2014/main" val="20002"/>
                    </a:ext>
                  </a:extLst>
                </a:gridCol>
              </a:tblGrid>
              <a:tr h="11268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中国传统运动</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太极拳(剑)、木兰拳(剑)、武术套路、五禽戏、八段锦、易筋经、六字诀等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提高心肺功能,增强免疫机能,提</a:t>
                      </a:r>
                      <a:br>
                        <a:rPr sz="1800"/>
                      </a:br>
                      <a:r>
                        <a:rPr lang="zh-CN" altLang="en-US" sz="1400" kern="0" dirty="0">
                          <a:solidFill>
                            <a:srgbClr val="000000"/>
                          </a:solidFill>
                          <a:latin typeface="Times New Roman" pitchFamily="65" charset="-122"/>
                          <a:ea typeface="宋体" pitchFamily="65" charset="-122"/>
                        </a:rPr>
                        <a:t>高呼吸功能,提高平衡能力,提高</a:t>
                      </a:r>
                      <a:br>
                        <a:rPr sz="1800"/>
                      </a:br>
                      <a:r>
                        <a:rPr lang="zh-CN" altLang="en-US" sz="1400" kern="0" dirty="0">
                          <a:solidFill>
                            <a:srgbClr val="000000"/>
                          </a:solidFill>
                          <a:latin typeface="Times New Roman" pitchFamily="65" charset="-122"/>
                          <a:ea typeface="宋体" pitchFamily="65" charset="-122"/>
                        </a:rPr>
                        <a:t>柔韧性,调节心理状态</a:t>
                      </a:r>
                    </a:p>
                  </a:txBody>
                  <a:tcPr marL="45720" marR="45720"/>
                </a:tc>
                <a:extLst>
                  <a:ext uri="{0D108BD9-81ED-4DB2-BD59-A6C34878D82A}">
                    <a16:rowId xmlns:a16="http://schemas.microsoft.com/office/drawing/2014/main" val="10000"/>
                  </a:ext>
                </a:extLst>
              </a:tr>
              <a:tr h="925195">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力量练习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非器械练习:俯卧撑、原地纵跳、仰卧起坐等</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器械练习:各类综合力量练习器械、杠铃、哑铃等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增加肌肉体积,增加肌肉力量,提高平衡能力,保持骨健康,预防骨质疏松</a:t>
                      </a:r>
                    </a:p>
                  </a:txBody>
                  <a:tcPr marL="45720" marR="45720"/>
                </a:tc>
                <a:extLst>
                  <a:ext uri="{0D108BD9-81ED-4DB2-BD59-A6C34878D82A}">
                    <a16:rowId xmlns:a16="http://schemas.microsoft.com/office/drawing/2014/main" val="10001"/>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牵拉练习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动力性牵拉:正踢腿、甩腿等</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静力性牵拉:正压腿、压肩等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提高关节活动幅度和平衡能力,预防运动损伤</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15616" y="827683"/>
            <a:ext cx="6660000" cy="242726"/>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a:solidFill>
                  <a:srgbClr val="000000"/>
                </a:solidFill>
                <a:latin typeface="Times New Roman" pitchFamily="65" charset="-122"/>
                <a:ea typeface="黑体" pitchFamily="65" charset="-122"/>
              </a:rPr>
              <a:t>表二:一次体育健身活动的内容及安排</a:t>
            </a:r>
            <a:endParaRPr lang="zh-CN" altLang="en-US" dirty="0"/>
          </a:p>
        </p:txBody>
      </p:sp>
      <p:graphicFrame>
        <p:nvGraphicFramePr>
          <p:cNvPr id="3" name="表格 3"/>
          <p:cNvGraphicFramePr>
            <a:graphicFrameLocks noGrp="1"/>
          </p:cNvGraphicFramePr>
          <p:nvPr>
            <p:extLst>
              <p:ext uri="{D42A27DB-BD31-4B8C-83A1-F6EECF244321}">
                <p14:modId xmlns:p14="http://schemas.microsoft.com/office/powerpoint/2010/main" val="3227711070"/>
              </p:ext>
            </p:extLst>
          </p:nvPr>
        </p:nvGraphicFramePr>
        <p:xfrm>
          <a:off x="702000" y="1259731"/>
          <a:ext cx="7740000" cy="1947530"/>
        </p:xfrm>
        <a:graphic>
          <a:graphicData uri="http://schemas.openxmlformats.org/drawingml/2006/table">
            <a:tbl>
              <a:tblPr/>
              <a:tblGrid>
                <a:gridCol w="971680">
                  <a:extLst>
                    <a:ext uri="{9D8B030D-6E8A-4147-A177-3AD203B41FA5}">
                      <a16:colId xmlns:a16="http://schemas.microsoft.com/office/drawing/2014/main" val="20000"/>
                    </a:ext>
                  </a:extLst>
                </a:gridCol>
                <a:gridCol w="4188320">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活动构成</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主要活动内容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活动时间(分)</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准备活动</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慢跑、牵拉练习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5~10</a:t>
                      </a:r>
                    </a:p>
                  </a:txBody>
                  <a:tcPr marL="45720" marR="45720"/>
                </a:tc>
                <a:extLst>
                  <a:ext uri="{0D108BD9-81ED-4DB2-BD59-A6C34878D82A}">
                    <a16:rowId xmlns:a16="http://schemas.microsoft.com/office/drawing/2014/main" val="10001"/>
                  </a:ext>
                </a:extLst>
              </a:tr>
              <a:tr h="532731">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基本活动</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有氧运动力量练习、球类运动、中国传统健身方式</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20~60</a:t>
                      </a:r>
                    </a:p>
                  </a:txBody>
                  <a:tcPr marL="45720" marR="45720"/>
                </a:tc>
                <a:extLst>
                  <a:ext uri="{0D108BD9-81ED-4DB2-BD59-A6C34878D82A}">
                    <a16:rowId xmlns:a16="http://schemas.microsoft.com/office/drawing/2014/main" val="10002"/>
                  </a:ext>
                </a:extLst>
              </a:tr>
              <a:tr h="471599">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放松活动</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行走、牵拉练习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5~10</a:t>
                      </a:r>
                    </a:p>
                  </a:txBody>
                  <a:tcPr marL="45720" marR="45720"/>
                </a:tc>
                <a:extLst>
                  <a:ext uri="{0D108BD9-81ED-4DB2-BD59-A6C34878D82A}">
                    <a16:rowId xmlns:a16="http://schemas.microsoft.com/office/drawing/2014/main" val="10003"/>
                  </a:ext>
                </a:extLst>
              </a:tr>
            </a:tbl>
          </a:graphicData>
        </a:graphic>
      </p:graphicFrame>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3508" y="683667"/>
            <a:ext cx="8856984" cy="32597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互联网+运动已是一种潮流,运动APP(手机应用程序)已成为备受追捧的“运动伴侣”。截至201</a:t>
            </a:r>
            <a:br>
              <a:rPr dirty="0"/>
            </a:br>
            <a:r>
              <a:rPr lang="zh-CN" altLang="en-US" sz="1417" kern="0" dirty="0">
                <a:solidFill>
                  <a:srgbClr val="000000"/>
                </a:solidFill>
                <a:latin typeface="Times New Roman" pitchFamily="65" charset="-122"/>
                <a:ea typeface="宋体" pitchFamily="65" charset="-122"/>
              </a:rPr>
              <a:t>8年6月,中国健身运动APP用户规模过亿,</a:t>
            </a:r>
            <a:r>
              <a:rPr lang="zh-CN" altLang="en-US" sz="1417" u="sng" kern="0" dirty="0">
                <a:solidFill>
                  <a:srgbClr val="000000"/>
                </a:solidFill>
                <a:latin typeface="Times New Roman" pitchFamily="65" charset="-122"/>
                <a:ea typeface="宋体" pitchFamily="65" charset="-122"/>
              </a:rPr>
              <a:t>每用户的日均使用时长达到20.17分钟,同比增长30.8%</a:t>
            </a:r>
            <a:r>
              <a:rPr lang="zh-CN" altLang="en-US" sz="1417" kern="0" dirty="0">
                <a:solidFill>
                  <a:srgbClr val="000000"/>
                </a:solidFill>
                <a:latin typeface="Times New Roman" pitchFamily="65" charset="-122"/>
                <a:ea typeface="宋体" pitchFamily="65" charset="-122"/>
              </a:rPr>
              <a:t>。运动</a:t>
            </a:r>
            <a:br>
              <a:rPr dirty="0"/>
            </a:br>
            <a:r>
              <a:rPr lang="zh-CN" altLang="en-US" sz="1417" kern="0" dirty="0">
                <a:solidFill>
                  <a:srgbClr val="000000"/>
                </a:solidFill>
                <a:latin typeface="Times New Roman" pitchFamily="65" charset="-122"/>
                <a:ea typeface="宋体" pitchFamily="65" charset="-122"/>
              </a:rPr>
              <a:t>APP的火爆,给人们带来了全新的体验,一是抽空就能跟着视频做运动,所有零碎时间都利用起来了。二是</a:t>
            </a:r>
            <a:br>
              <a:rPr dirty="0"/>
            </a:br>
            <a:r>
              <a:rPr lang="zh-CN" altLang="en-US" sz="1417" kern="0" dirty="0">
                <a:solidFill>
                  <a:srgbClr val="000000"/>
                </a:solidFill>
                <a:latin typeface="Times New Roman" pitchFamily="65" charset="-122"/>
                <a:ea typeface="宋体" pitchFamily="65" charset="-122"/>
              </a:rPr>
              <a:t>可以图文并茂地随心分享,引来大批点赞。运动APP因为其便捷性、社交性等特点吸引了大量用户。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体育明星的“殊死搏斗”,心理上的失败迷茫、成功的狂喜都能在赛场上一览无余,竞赛把人生的很多矛盾和解决方式,高度聚焦地展现在观众面前。而且如果长时间关注一个体育明星,并将其作为偶像,往往会激发人参加运动的激情,甚至爱上这项运动。这样,不但可以学到运动技术,还会受到坚持不懈、奋力拼搏等精神的感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1.小武中考前有些焦虑,准备参加体育活动来减压,他根据“材料一”中的表一和表二相关信息知道了:每</a:t>
            </a:r>
            <a:br>
              <a:rPr dirty="0"/>
            </a:br>
            <a:r>
              <a:rPr lang="zh-CN" altLang="en-US" sz="1417" kern="0" dirty="0">
                <a:solidFill>
                  <a:srgbClr val="000000"/>
                </a:solidFill>
                <a:latin typeface="Times New Roman" pitchFamily="65" charset="-122"/>
                <a:ea typeface="宋体" pitchFamily="65" charset="-122"/>
              </a:rPr>
              <a:t>次活动时间至少要</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分钟,每次活动都由准备活动、基本活动、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构成,他可以在</a:t>
            </a:r>
            <a:br>
              <a:rPr dirty="0"/>
            </a:br>
            <a:r>
              <a:rPr lang="zh-CN" altLang="en-US" sz="1417" kern="0" dirty="0">
                <a:solidFill>
                  <a:srgbClr val="000000"/>
                </a:solidFill>
                <a:latin typeface="Times New Roman" pitchFamily="65" charset="-122"/>
                <a:ea typeface="宋体" pitchFamily="65" charset="-122"/>
              </a:rPr>
              <a:t>球类运动和</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两个类别中选择适合自己的体育活动。(3分)</a:t>
            </a:r>
            <a:endParaRPr lang="zh-CN" altLang="en-US" dirty="0"/>
          </a:p>
        </p:txBody>
      </p:sp>
      <p:sp>
        <p:nvSpPr>
          <p:cNvPr id="3" name="TextBox 2">
            <a:extLst>
              <a:ext uri="{FF2B5EF4-FFF2-40B4-BE49-F238E27FC236}">
                <a16:creationId xmlns:a16="http://schemas.microsoft.com/office/drawing/2014/main" id="{070D0569-027A-4790-9B13-CC0B4D0FFA6E}"/>
              </a:ext>
            </a:extLst>
          </p:cNvPr>
          <p:cNvSpPr txBox="1"/>
          <p:nvPr/>
        </p:nvSpPr>
        <p:spPr>
          <a:xfrm>
            <a:off x="131691" y="3943406"/>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2.“材料二”中画线句主要运用了什么说明方法?有什么作用?(2分)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3.根据以上三则材料推测,中国传统运动“太极拳(剑)”等会失传吗?(2分)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4.为了科学有效地进行体育锻炼,以上三则材料,分别能给你哪些启示呢?(3分)</a:t>
            </a:r>
            <a:endParaRPr lang="zh-CN" altLang="en-US"/>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325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饮食方式由分食制到合食制经历了一个漫长的发展进程,唐朝时,合食制已基本普及,到宋朝则最终定型。</a:t>
            </a:r>
            <a:br>
              <a:rPr dirty="0"/>
            </a:br>
            <a:r>
              <a:rPr lang="zh-CN" altLang="en-US" sz="1417" kern="0" dirty="0">
                <a:solidFill>
                  <a:srgbClr val="000000"/>
                </a:solidFill>
                <a:latin typeface="Times New Roman" pitchFamily="65" charset="-122"/>
                <a:ea typeface="宋体" pitchFamily="65" charset="-122"/>
              </a:rPr>
              <a:t>不过,宋以后分食的习惯也没有完全消失,如《红楼梦》描写了大量围坐合食的场景后,在第四十回里写到,</a:t>
            </a:r>
            <a:br>
              <a:rPr dirty="0"/>
            </a:br>
            <a:r>
              <a:rPr lang="zh-CN" altLang="en-US" sz="1417" kern="0" dirty="0">
                <a:solidFill>
                  <a:srgbClr val="000000"/>
                </a:solidFill>
                <a:latin typeface="Times New Roman" pitchFamily="65" charset="-122"/>
                <a:ea typeface="宋体" pitchFamily="65" charset="-122"/>
              </a:rPr>
              <a:t>贾母等人商议给史湘云还席,贾宝玉说:“既没有外客,不必按桌席,每人跟前摆一张高几,各人爱吃的一两</a:t>
            </a:r>
            <a:br>
              <a:rPr dirty="0"/>
            </a:br>
            <a:r>
              <a:rPr lang="zh-CN" altLang="en-US" sz="1417" kern="0" dirty="0">
                <a:solidFill>
                  <a:srgbClr val="000000"/>
                </a:solidFill>
                <a:latin typeface="Times New Roman" pitchFamily="65" charset="-122"/>
                <a:ea typeface="宋体" pitchFamily="65" charset="-122"/>
              </a:rPr>
              <a:t>样,再一个十锦攒心盒子,自斟壶,岂不别致?”可见,在出现合食制千年后的清代,某些场合(如家宴),依然有</a:t>
            </a:r>
            <a:br>
              <a:rPr dirty="0"/>
            </a:br>
            <a:r>
              <a:rPr lang="zh-CN" altLang="en-US" sz="1417" kern="0" dirty="0">
                <a:solidFill>
                  <a:srgbClr val="000000"/>
                </a:solidFill>
                <a:latin typeface="Times New Roman" pitchFamily="65" charset="-122"/>
                <a:ea typeface="宋体" pitchFamily="65" charset="-122"/>
              </a:rPr>
              <a:t>分食的习惯。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由于朱元璋出身贫民,明朝的一些餐具则有比较鲜明的从下层影响上层的特点。如筷子就是从平民下层</a:t>
            </a:r>
            <a:br>
              <a:rPr dirty="0"/>
            </a:br>
            <a:r>
              <a:rPr lang="zh-CN" altLang="en-US" sz="1417" kern="0" dirty="0">
                <a:solidFill>
                  <a:srgbClr val="000000"/>
                </a:solidFill>
                <a:latin typeface="Times New Roman" pitchFamily="65" charset="-122"/>
                <a:ea typeface="宋体" pitchFamily="65" charset="-122"/>
              </a:rPr>
              <a:t>普及到上层的。明初到中国来的朝鲜人曾非常讶异:“你们怎么不用勺子吃饭了?”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饮食方式的转变是多重因素作用的结果。新型家具的使用、餐具的改进、烹饪技术的丰富以及社会心</a:t>
            </a:r>
            <a:br>
              <a:rPr dirty="0"/>
            </a:br>
            <a:r>
              <a:rPr lang="zh-CN" altLang="en-US" sz="1417" kern="0" dirty="0">
                <a:solidFill>
                  <a:srgbClr val="000000"/>
                </a:solidFill>
                <a:latin typeface="Times New Roman" pitchFamily="65" charset="-122"/>
                <a:ea typeface="宋体" pitchFamily="65" charset="-122"/>
              </a:rPr>
              <a:t>理、家庭伦理等的变化,都会使饮食方式发生改变,并与社会变化相呼应。</a:t>
            </a:r>
            <a:endParaRPr lang="zh-CN" altLang="en-US" dirty="0"/>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8406"/>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30　放松活动　中国传统运动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本题考查学生阅读和提取信息的能力。根据表二,每次活动时间至少是5+20+5=30(分钟);体育健身</a:t>
            </a:r>
            <a:br>
              <a:rPr dirty="0"/>
            </a:br>
            <a:r>
              <a:rPr lang="zh-CN" altLang="en-US" sz="1417" kern="0" dirty="0">
                <a:solidFill>
                  <a:srgbClr val="000000"/>
                </a:solidFill>
                <a:latin typeface="Times New Roman" pitchFamily="65" charset="-122"/>
                <a:ea typeface="宋体" pitchFamily="65" charset="-122"/>
              </a:rPr>
              <a:t>活动由“准备活动”“基本活动”“放松活动”构成。根据表一,“球类运动”“中国传统运动”是可</a:t>
            </a:r>
            <a:br>
              <a:rPr dirty="0"/>
            </a:br>
            <a:r>
              <a:rPr lang="zh-CN" altLang="en-US" sz="1417" kern="0" dirty="0">
                <a:solidFill>
                  <a:srgbClr val="000000"/>
                </a:solidFill>
                <a:latin typeface="Times New Roman" pitchFamily="65" charset="-122"/>
                <a:ea typeface="宋体" pitchFamily="65" charset="-122"/>
              </a:rPr>
              <a:t>供选择的体育活动,因为这两类运动都有“调节心理状态”的效果。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使用了列数字的说明方法。准确、直观地说明了人们参与健身的时长有很大幅度的增加。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本题考查学生辨识说明方法及分析其作用的能力。“20.17”“30.8%”是具体准确的数据,说明</a:t>
            </a:r>
            <a:br>
              <a:rPr dirty="0"/>
            </a:br>
            <a:r>
              <a:rPr lang="zh-CN" altLang="en-US" sz="1417" kern="0" dirty="0">
                <a:solidFill>
                  <a:srgbClr val="000000"/>
                </a:solidFill>
                <a:latin typeface="Times New Roman" pitchFamily="65" charset="-122"/>
                <a:ea typeface="宋体" pitchFamily="65" charset="-122"/>
              </a:rPr>
              <a:t>了人们参与健身的时长增加。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不会。因为这些传统运动依然有其作用——提高心肺功能、增强免疫机能、提高呼吸功能、提</a:t>
            </a:r>
            <a:br>
              <a:rPr dirty="0"/>
            </a:br>
            <a:r>
              <a:rPr lang="zh-CN" altLang="en-US" sz="1417" kern="0" dirty="0">
                <a:solidFill>
                  <a:srgbClr val="000000"/>
                </a:solidFill>
                <a:latin typeface="Times New Roman" pitchFamily="65" charset="-122"/>
                <a:ea typeface="宋体" pitchFamily="65" charset="-122"/>
              </a:rPr>
              <a:t>高平衡能力、提高柔韧性、调节心理状态等。现代快节奏的生活状态下,非常需要这样的运动来调节身心。</a:t>
            </a:r>
            <a:endParaRPr lang="zh-CN" altLang="en-US" dirty="0"/>
          </a:p>
        </p:txBody>
      </p:sp>
    </p:spTree>
    <p:custDataLst>
      <p:custData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552" y="971699"/>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根据表格一中中国传统运动的健身效果来作答。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材料一:更科学地选择体育运动,科学地安排锻炼步骤和时间。材料二:充分利用现代科技辅助自</a:t>
            </a:r>
            <a:br>
              <a:rPr dirty="0"/>
            </a:br>
            <a:r>
              <a:rPr lang="zh-CN" altLang="en-US" sz="1417" kern="0" dirty="0">
                <a:solidFill>
                  <a:srgbClr val="000000"/>
                </a:solidFill>
                <a:latin typeface="Times New Roman" pitchFamily="65" charset="-122"/>
                <a:ea typeface="宋体" pitchFamily="65" charset="-122"/>
              </a:rPr>
              <a:t>己积极参与锻炼、科学锻炼。材料三:学习体育运动员身上的职业体育精神(坚持不懈、奋力拼搏等精神)。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抓住每则材料的关键信息:材料一,两个表格分别是“体育活动方式与健身效果”“一次体育健身</a:t>
            </a:r>
            <a:br>
              <a:rPr dirty="0"/>
            </a:br>
            <a:r>
              <a:rPr lang="zh-CN" altLang="en-US" sz="1417" kern="0" dirty="0">
                <a:solidFill>
                  <a:srgbClr val="000000"/>
                </a:solidFill>
                <a:latin typeface="Times New Roman" pitchFamily="65" charset="-122"/>
                <a:ea typeface="宋体" pitchFamily="65" charset="-122"/>
              </a:rPr>
              <a:t>活动的内容及安排”;材料二,“互联网+运动已是一种潮流,运动APP(手机应用程序)已成为备受追捧的</a:t>
            </a:r>
            <a:br>
              <a:rPr dirty="0"/>
            </a:br>
            <a:r>
              <a:rPr lang="zh-CN" altLang="en-US" sz="1417" kern="0" dirty="0">
                <a:solidFill>
                  <a:srgbClr val="000000"/>
                </a:solidFill>
                <a:latin typeface="Times New Roman" pitchFamily="65" charset="-122"/>
                <a:ea typeface="宋体" pitchFamily="65" charset="-122"/>
              </a:rPr>
              <a:t>‘运动伴侣’”;材料三,“竞赛把人生的很多矛盾和解决方式,高度聚焦地展现在观众面前”“受到坚持</a:t>
            </a:r>
            <a:br>
              <a:rPr dirty="0"/>
            </a:br>
            <a:r>
              <a:rPr lang="zh-CN" altLang="en-US" sz="1417" kern="0" dirty="0">
                <a:solidFill>
                  <a:srgbClr val="000000"/>
                </a:solidFill>
                <a:latin typeface="Times New Roman" pitchFamily="65" charset="-122"/>
                <a:ea typeface="宋体" pitchFamily="65" charset="-122"/>
              </a:rPr>
              <a:t>不懈、奋力拼搏等精神的感染”。提取信息,概括得出答案。</a:t>
            </a:r>
            <a:endParaRPr lang="zh-CN" altLang="en-US" dirty="0"/>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11571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三、(2018岳阳,8—12)阅读下面一组文本,完成1—5题。(10分)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【文本1】</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在我们的生活中,有太多太多被人为创造出来,用以吸引我们注意力的东西——偶像剧、商业大片、娱乐</a:t>
            </a:r>
            <a:br>
              <a:rPr dirty="0"/>
            </a:br>
            <a:r>
              <a:rPr lang="zh-CN" altLang="en-US" sz="1417" kern="0" dirty="0">
                <a:solidFill>
                  <a:srgbClr val="000000"/>
                </a:solidFill>
                <a:latin typeface="Times New Roman" pitchFamily="65" charset="-122"/>
                <a:ea typeface="宋体" pitchFamily="65" charset="-122"/>
              </a:rPr>
              <a:t>圈花边新闻、网络游戏、热点消息等。我们每天光是保持对自己该做的事情的专注,就已经很困难了。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拿网络游戏来说吧,背后可能是几百人的团队,用最前沿的科技、最详尽的数据,通过声、光,交互、反馈等</a:t>
            </a:r>
            <a:br>
              <a:rPr dirty="0"/>
            </a:br>
            <a:r>
              <a:rPr lang="zh-CN" altLang="en-US" sz="1417" kern="0" dirty="0">
                <a:solidFill>
                  <a:srgbClr val="000000"/>
                </a:solidFill>
                <a:latin typeface="Times New Roman" pitchFamily="65" charset="-122"/>
                <a:ea typeface="宋体" pitchFamily="65" charset="-122"/>
              </a:rPr>
              <a:t>全方位途径,在心理学、行为经济学、认知神经科学等理论指导下,精心打造而成。目的是什么?创造一个</a:t>
            </a:r>
            <a:br>
              <a:rPr dirty="0"/>
            </a:br>
            <a:r>
              <a:rPr lang="zh-CN" altLang="en-US" sz="1417" kern="0" dirty="0">
                <a:solidFill>
                  <a:srgbClr val="000000"/>
                </a:solidFill>
                <a:latin typeface="Times New Roman" pitchFamily="65" charset="-122"/>
                <a:ea typeface="宋体" pitchFamily="65" charset="-122"/>
              </a:rPr>
              <a:t>虚拟空间,吸引你的注意力并消磨你的时间。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可以说,一切娱乐产品背后的庞大团队,考虑的更多的是用多种手段来减小你触及它们时的心理阻力,诱导</a:t>
            </a:r>
            <a:br>
              <a:rPr dirty="0"/>
            </a:br>
            <a:r>
              <a:rPr lang="zh-CN" altLang="en-US" sz="1417" kern="0" dirty="0">
                <a:solidFill>
                  <a:srgbClr val="000000"/>
                </a:solidFill>
                <a:latin typeface="Times New Roman" pitchFamily="65" charset="-122"/>
                <a:ea typeface="宋体" pitchFamily="65" charset="-122"/>
              </a:rPr>
              <a:t>你一次次去点击,耗费你的精力,让你忘记自己该做什么,让你很难保持专注,更不用说深度思考了。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【文本2】</a:t>
            </a:r>
            <a:endParaRPr lang="zh-CN" altLang="en-US" dirty="0"/>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这个时代,我们似乎很难投入地、专注地去做一件事情。我们的大脑已经习惯了轻而易举获得大量愉悦</a:t>
            </a:r>
            <a:br/>
            <a:r>
              <a:rPr lang="zh-CN" altLang="en-US" sz="1417" kern="0" dirty="0">
                <a:solidFill>
                  <a:srgbClr val="000000"/>
                </a:solidFill>
                <a:latin typeface="Times New Roman" pitchFamily="65" charset="-122"/>
                <a:ea typeface="宋体" pitchFamily="65" charset="-122"/>
              </a:rPr>
              <a:t>感,久而久之,当这种强度的愉悦感已经满足不了你时,你需要更高强度、更持续、更深入的刺激。相对而</a:t>
            </a:r>
            <a:br/>
            <a:r>
              <a:rPr lang="zh-CN" altLang="en-US" sz="1417" kern="0" dirty="0">
                <a:solidFill>
                  <a:srgbClr val="000000"/>
                </a:solidFill>
                <a:latin typeface="Times New Roman" pitchFamily="65" charset="-122"/>
                <a:ea typeface="宋体" pitchFamily="65" charset="-122"/>
              </a:rPr>
              <a:t>言,付出更多、貌似愉悦感更少的事情——比如学习、阅读、深度思考——自然也就没有人愿意去做。</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【文本3】</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当我能够在画画中其乐陶陶时,我的生活变得令人着迷。我惊讶地发现在自然景色中还有许多以前从未</a:t>
            </a:r>
            <a:br/>
            <a:r>
              <a:rPr lang="zh-CN" altLang="en-US" sz="1417" kern="0" dirty="0">
                <a:solidFill>
                  <a:srgbClr val="000000"/>
                </a:solidFill>
                <a:latin typeface="Times New Roman" pitchFamily="65" charset="-122"/>
                <a:ea typeface="宋体" pitchFamily="65" charset="-122"/>
              </a:rPr>
              <a:t>注意到的东西。每当走路坐车时,附加了一个新目的,那可真是新鲜有趣之极:山丘的侧面有那么丰富的色</a:t>
            </a:r>
            <a:br/>
            <a:r>
              <a:rPr lang="zh-CN" altLang="en-US" sz="1417" kern="0" dirty="0">
                <a:solidFill>
                  <a:srgbClr val="000000"/>
                </a:solidFill>
                <a:latin typeface="Times New Roman" pitchFamily="65" charset="-122"/>
                <a:ea typeface="宋体" pitchFamily="65" charset="-122"/>
              </a:rPr>
              <a:t>彩,在阴暗处和阳光下不相同;水塘里闪烁着如此耀眼夺目的反光,光波在一层一层地淡下去,表面和边缘</a:t>
            </a:r>
            <a:br/>
            <a:r>
              <a:rPr lang="zh-CN" altLang="en-US" sz="1417" kern="0" dirty="0">
                <a:solidFill>
                  <a:srgbClr val="000000"/>
                </a:solidFill>
                <a:latin typeface="Times New Roman" pitchFamily="65" charset="-122"/>
                <a:ea typeface="宋体" pitchFamily="65" charset="-122"/>
              </a:rPr>
              <a:t>那种镀金镶银般的光亮真是美不胜收。在每一个平凡的景色中都能享有一种额外的兴味。</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在美术馆,我会用一种剖析的理解的眼光来欣赏一幅幅艺术杰作,我常常看见阻碍过我的难点,被一个个绘</a:t>
            </a:r>
            <a:br/>
            <a:r>
              <a:rPr lang="zh-CN" altLang="en-US" sz="1417" kern="0" dirty="0">
                <a:solidFill>
                  <a:srgbClr val="000000"/>
                </a:solidFill>
                <a:latin typeface="Times New Roman" pitchFamily="65" charset="-122"/>
                <a:ea typeface="宋体" pitchFamily="65" charset="-122"/>
              </a:rPr>
              <a:t>画大师如何轻而易举地解决了。</a:t>
            </a:r>
            <a:endParaRPr lang="zh-CN" altLang="en-US"/>
          </a:p>
        </p:txBody>
      </p:sp>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755675"/>
            <a:ext cx="8505000" cy="33366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真不知道还有什么在不精疲力竭消耗体力的情况下,比绘画更使人全神贯注了。我的日子因专注于这一</a:t>
            </a:r>
            <a:br>
              <a:rPr dirty="0"/>
            </a:br>
            <a:r>
              <a:rPr lang="zh-CN" altLang="en-US" sz="1417" kern="0" dirty="0">
                <a:solidFill>
                  <a:srgbClr val="000000"/>
                </a:solidFill>
                <a:latin typeface="Times New Roman" pitchFamily="65" charset="-122"/>
                <a:ea typeface="宋体" pitchFamily="65" charset="-122"/>
              </a:rPr>
              <a:t>目标而使每一个空闲都很充实。我感到心满意足。这就是思考带给我的福利。</a:t>
            </a:r>
            <a:endParaRPr lang="en-US" altLang="zh-CN" sz="1417" kern="0" dirty="0">
              <a:solidFill>
                <a:srgbClr val="000000"/>
              </a:solidFill>
              <a:latin typeface="Times New Roman" pitchFamily="65" charset="-122"/>
              <a:ea typeface="宋体" pitchFamily="65" charset="-122"/>
            </a:endParaRPr>
          </a:p>
          <a:p>
            <a:pPr marL="0" indent="0" algn="r" eaLnBrk="0" latinLnBrk="1" hangingPunct="0">
              <a:lnSpc>
                <a:spcPct val="150000"/>
              </a:lnSpc>
              <a:spcBef>
                <a:spcPts val="141"/>
              </a:spcBef>
              <a:buNone/>
            </a:pP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(节选自英国政治家丘吉尔的《我与绘画的缘分》)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1.这组文本的主要目的,表述最恰当的一项是(2分)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A.阐述大众的深度思考能力是如何被毁掉的。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B.呼吁大众不要让自己成为愉悦感的奴隶。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C.呼吁大众在一件有意义的事情上磨砺专注力和深度思考能力。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D.表现丘吉尔良好的艺术修养,以及对自然、艺术、生活的热爱。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2.根据文本信息,比较“生活中大多数人的愉悦感”和“丘吉尔的愉悦感”有什么不同。(2分)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3.根据【文本1】【文本2】,预测一下,大众在不久的将来可能会失去什么能力。(2分)</a:t>
            </a:r>
            <a:endParaRPr lang="zh-CN" altLang="en-US" dirty="0"/>
          </a:p>
        </p:txBody>
      </p:sp>
      <p:sp>
        <p:nvSpPr>
          <p:cNvPr id="3" name="TextBox 2">
            <a:extLst>
              <a:ext uri="{FF2B5EF4-FFF2-40B4-BE49-F238E27FC236}">
                <a16:creationId xmlns:a16="http://schemas.microsoft.com/office/drawing/2014/main" id="{0B59F12E-4FFD-467C-8CBE-4538FC057A98}"/>
              </a:ext>
            </a:extLst>
          </p:cNvPr>
          <p:cNvSpPr txBox="1"/>
          <p:nvPr/>
        </p:nvSpPr>
        <p:spPr>
          <a:xfrm>
            <a:off x="468606" y="4066550"/>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4.军军想将上面三则文本作为素材,写一篇议论性文章,请帮他补充完成下列写作提纲。(2分)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摆出难以保持专注和不愿深度思考的现象→分析难以保持专注和不愿深度思考的原因及影响→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5.这组文本引起了你哪些思考?请结合生活实际,谈谈你的感悟。(2分)</a:t>
            </a:r>
            <a:endParaRPr lang="zh-CN" altLang="en-US" dirty="0"/>
          </a:p>
        </p:txBody>
      </p:sp>
    </p:spTree>
    <p:custDataLst>
      <p:custData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C　文本1的关键句是“我们每天光是保持对自己该做的事情的专注,就已经很困难了”“让你</a:t>
            </a:r>
            <a:br>
              <a:rPr dirty="0"/>
            </a:br>
            <a:r>
              <a:rPr lang="zh-CN" altLang="en-US" sz="1417" kern="0" dirty="0">
                <a:solidFill>
                  <a:srgbClr val="000000"/>
                </a:solidFill>
                <a:latin typeface="Times New Roman" pitchFamily="65" charset="-122"/>
                <a:ea typeface="宋体" pitchFamily="65" charset="-122"/>
              </a:rPr>
              <a:t>忘记自己该做什么,让你很难保持专注,更不用说深度思考了”,文本2的关键句是“这个时代,我们似乎很</a:t>
            </a:r>
            <a:br>
              <a:rPr dirty="0"/>
            </a:br>
            <a:r>
              <a:rPr lang="zh-CN" altLang="en-US" sz="1417" kern="0" dirty="0">
                <a:solidFill>
                  <a:srgbClr val="000000"/>
                </a:solidFill>
                <a:latin typeface="Times New Roman" pitchFamily="65" charset="-122"/>
                <a:ea typeface="宋体" pitchFamily="65" charset="-122"/>
              </a:rPr>
              <a:t>难投入地、专注地去做一件事情”“相对而言,付出更多、貌似愉悦感更少的事情——比如学习、阅</a:t>
            </a:r>
            <a:br>
              <a:rPr dirty="0"/>
            </a:br>
            <a:r>
              <a:rPr lang="zh-CN" altLang="en-US" sz="1417" kern="0" dirty="0">
                <a:solidFill>
                  <a:srgbClr val="000000"/>
                </a:solidFill>
                <a:latin typeface="Times New Roman" pitchFamily="65" charset="-122"/>
                <a:ea typeface="宋体" pitchFamily="65" charset="-122"/>
              </a:rPr>
              <a:t>读、深度思考——自然也就没有人愿意去做”,文本1和文本2的主要内容为我们缺乏专注力和深度思考;</a:t>
            </a:r>
            <a:br>
              <a:rPr dirty="0"/>
            </a:br>
            <a:r>
              <a:rPr lang="zh-CN" altLang="en-US" sz="1417" kern="0" dirty="0">
                <a:solidFill>
                  <a:srgbClr val="000000"/>
                </a:solidFill>
                <a:latin typeface="Times New Roman" pitchFamily="65" charset="-122"/>
                <a:ea typeface="宋体" pitchFamily="65" charset="-122"/>
              </a:rPr>
              <a:t>文本3中的关键句是“我的日子因专注于这一目标而使每一个空闲都很充实。我感到心满意足。这就是</a:t>
            </a:r>
            <a:br>
              <a:rPr dirty="0"/>
            </a:br>
            <a:r>
              <a:rPr lang="zh-CN" altLang="en-US" sz="1417" kern="0" dirty="0">
                <a:solidFill>
                  <a:srgbClr val="000000"/>
                </a:solidFill>
                <a:latin typeface="Times New Roman" pitchFamily="65" charset="-122"/>
                <a:ea typeface="宋体" pitchFamily="65" charset="-122"/>
              </a:rPr>
              <a:t>思考带给我的福利”,该文本以丘吉尔的表述,强调专注与深度思考的重要意义。综合三个文本的内容,比</a:t>
            </a:r>
            <a:br>
              <a:rPr dirty="0"/>
            </a:br>
            <a:r>
              <a:rPr lang="zh-CN" altLang="en-US" sz="1417" kern="0" dirty="0">
                <a:solidFill>
                  <a:srgbClr val="000000"/>
                </a:solidFill>
                <a:latin typeface="Times New Roman" pitchFamily="65" charset="-122"/>
                <a:ea typeface="宋体" pitchFamily="65" charset="-122"/>
              </a:rPr>
              <a:t>较A、B、C、D四个选项的表述,C项最恰当。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生活中大多数人获得愉悦感,不需要动脑子,不需要付出太多精力;愉悦的保持时间短暂;愉悦感的</a:t>
            </a:r>
            <a:br>
              <a:rPr dirty="0"/>
            </a:br>
            <a:r>
              <a:rPr lang="zh-CN" altLang="en-US" sz="1417" kern="0" dirty="0">
                <a:solidFill>
                  <a:srgbClr val="000000"/>
                </a:solidFill>
                <a:latin typeface="Times New Roman" pitchFamily="65" charset="-122"/>
                <a:ea typeface="宋体" pitchFamily="65" charset="-122"/>
              </a:rPr>
              <a:t>获得依赖媒体等外物,把自己的生活导向空虚和无聊。丘吉尔获得愉悦感,却是全身心付出,经过了观察、</a:t>
            </a:r>
            <a:br>
              <a:rPr dirty="0"/>
            </a:br>
            <a:r>
              <a:rPr lang="zh-CN" altLang="en-US" sz="1417" kern="0" dirty="0">
                <a:solidFill>
                  <a:srgbClr val="000000"/>
                </a:solidFill>
                <a:latin typeface="Times New Roman" pitchFamily="65" charset="-122"/>
                <a:ea typeface="宋体" pitchFamily="65" charset="-122"/>
              </a:rPr>
              <a:t>比较、剖析、内化等一系列深度思考过程;愉悦保持时间绵长,因为不时有新知识纳入自己思维体系而获</a:t>
            </a:r>
            <a:endParaRPr lang="zh-CN" altLang="en-US" dirty="0"/>
          </a:p>
        </p:txBody>
      </p:sp>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969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得快乐与满足;愉悦感的获得从自己出发,生活永远有额外的兴味,也将永远充实。(能从付出精力的程</a:t>
            </a:r>
            <a:br>
              <a:rPr dirty="0"/>
            </a:br>
            <a:r>
              <a:rPr lang="zh-CN" altLang="en-US" sz="1417" kern="0" dirty="0">
                <a:solidFill>
                  <a:srgbClr val="000000"/>
                </a:solidFill>
                <a:latin typeface="Times New Roman" pitchFamily="65" charset="-122"/>
                <a:ea typeface="宋体" pitchFamily="65" charset="-122"/>
              </a:rPr>
              <a:t>度、愉悦的持久度、愉悦的影响度选择一点作答即可)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本题考查筛选信息的能力。“愉悦感”的表述主要在文本2中,把握文本的关键句“我们的大脑已</a:t>
            </a:r>
            <a:br>
              <a:rPr dirty="0"/>
            </a:br>
            <a:r>
              <a:rPr lang="zh-CN" altLang="en-US" sz="1417" kern="0" dirty="0">
                <a:solidFill>
                  <a:srgbClr val="000000"/>
                </a:solidFill>
                <a:latin typeface="Times New Roman" pitchFamily="65" charset="-122"/>
                <a:ea typeface="宋体" pitchFamily="65" charset="-122"/>
              </a:rPr>
              <a:t>经习惯了轻而易举获得大量愉悦感,久而久之,当这种强度的愉悦感已经满足不了你时,你需要更高强度、</a:t>
            </a:r>
            <a:br>
              <a:rPr dirty="0"/>
            </a:br>
            <a:r>
              <a:rPr lang="zh-CN" altLang="en-US" sz="1417" kern="0" dirty="0">
                <a:solidFill>
                  <a:srgbClr val="000000"/>
                </a:solidFill>
                <a:latin typeface="Times New Roman" pitchFamily="65" charset="-122"/>
                <a:ea typeface="宋体" pitchFamily="65" charset="-122"/>
              </a:rPr>
              <a:t>更持续、更深入的刺激”,总结归纳“生活中大多数人的愉悦感”的特点;把握文本3的关键信息“注</a:t>
            </a:r>
            <a:br>
              <a:rPr dirty="0"/>
            </a:br>
            <a:r>
              <a:rPr lang="zh-CN" altLang="en-US" sz="1417" kern="0" dirty="0">
                <a:solidFill>
                  <a:srgbClr val="000000"/>
                </a:solidFill>
                <a:latin typeface="Times New Roman" pitchFamily="65" charset="-122"/>
                <a:ea typeface="宋体" pitchFamily="65" charset="-122"/>
              </a:rPr>
              <a:t>意”“剖析”“专注”“充实”,总结归纳出“丘吉尔的愉悦感”的特点。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最终他们会因为太期望媒体为他们思考并作出判断而丧失热情,丧失抗争欲望,失去自己思考和</a:t>
            </a:r>
            <a:br>
              <a:rPr dirty="0"/>
            </a:br>
            <a:r>
              <a:rPr lang="zh-CN" altLang="en-US" sz="1417" kern="0" dirty="0">
                <a:solidFill>
                  <a:srgbClr val="000000"/>
                </a:solidFill>
                <a:latin typeface="Times New Roman" pitchFamily="65" charset="-122"/>
                <a:ea typeface="宋体" pitchFamily="65" charset="-122"/>
              </a:rPr>
              <a:t>判断的能力。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本题考查思考归纳的能力。“减小你触及它们时的心理阻力”即媒体一点点消磨人的精力直至让</a:t>
            </a:r>
            <a:br>
              <a:rPr dirty="0"/>
            </a:br>
            <a:r>
              <a:rPr lang="zh-CN" altLang="en-US" sz="1417" kern="0" dirty="0">
                <a:solidFill>
                  <a:srgbClr val="000000"/>
                </a:solidFill>
                <a:latin typeface="Times New Roman" pitchFamily="65" charset="-122"/>
                <a:ea typeface="宋体" pitchFamily="65" charset="-122"/>
              </a:rPr>
              <a:t>大众丧失抗争欲望;“我们的大脑已经习惯了轻而易举获得大量愉悦感”即大众将愉悦感的获得寄托在</a:t>
            </a:r>
            <a:br>
              <a:rPr dirty="0"/>
            </a:br>
            <a:r>
              <a:rPr lang="zh-CN" altLang="en-US" sz="1417" kern="0" dirty="0">
                <a:solidFill>
                  <a:srgbClr val="000000"/>
                </a:solidFill>
                <a:latin typeface="Times New Roman" pitchFamily="65" charset="-122"/>
                <a:ea typeface="宋体" pitchFamily="65" charset="-122"/>
              </a:rPr>
              <a:t>媒体身上;“让你忘记自己该做什么”即大众逐渐失去思考和判断的能力。</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63719"/>
            <a:ext cx="8716996" cy="372089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(示例1)提出做到专注以及深度思考的策略与方法。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(示例2)号召大众磨砺专注力以及深度思考能力。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“摆出难以保持专注和不愿深度思考的现象”即提出问题,“分析难以保持专注和不愿深度思考</a:t>
            </a:r>
            <a:br>
              <a:rPr dirty="0"/>
            </a:br>
            <a:r>
              <a:rPr lang="zh-CN" altLang="en-US" sz="1417" kern="0" dirty="0">
                <a:solidFill>
                  <a:srgbClr val="000000"/>
                </a:solidFill>
                <a:latin typeface="Times New Roman" pitchFamily="65" charset="-122"/>
                <a:ea typeface="宋体" pitchFamily="65" charset="-122"/>
              </a:rPr>
              <a:t>的原因及影响”即分析问题,显然该提纲采用的是最常见的议论文写作思路:提出问题→分析问题→解决</a:t>
            </a:r>
            <a:br>
              <a:rPr dirty="0"/>
            </a:br>
            <a:r>
              <a:rPr lang="zh-CN" altLang="en-US" sz="1417" kern="0" dirty="0">
                <a:solidFill>
                  <a:srgbClr val="000000"/>
                </a:solidFill>
                <a:latin typeface="Times New Roman" pitchFamily="65" charset="-122"/>
                <a:ea typeface="宋体" pitchFamily="65" charset="-122"/>
              </a:rPr>
              <a:t>问题。需要补充的内容即“解决问题”部分。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t>
            </a:r>
            <a:r>
              <a:rPr lang="zh-CN" altLang="en-US" sz="1417" kern="0" dirty="0">
                <a:solidFill>
                  <a:srgbClr val="000000"/>
                </a:solidFill>
                <a:latin typeface="Times New Roman" pitchFamily="65" charset="-122"/>
                <a:ea typeface="宋体" pitchFamily="65" charset="-122"/>
              </a:rPr>
              <a:t>(示例1)我曾沉迷过游戏,陷入其中,成为了“愉悦感”的奴隶,这组文本引起我思考,要为自己设定</a:t>
            </a:r>
            <a:br>
              <a:rPr dirty="0"/>
            </a:br>
            <a:r>
              <a:rPr lang="zh-CN" altLang="en-US" sz="1417" kern="0" dirty="0">
                <a:solidFill>
                  <a:srgbClr val="000000"/>
                </a:solidFill>
                <a:latin typeface="Times New Roman" pitchFamily="65" charset="-122"/>
                <a:ea typeface="宋体" pitchFamily="65" charset="-122"/>
              </a:rPr>
              <a:t>有意义的目标,并把它安排进日常生活中,保持专注。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(示例2)我曾经拒绝过抢夺注意力的低劣娱乐产品,这组文本让我更加相信我的拒绝是正确的,我以后还是</a:t>
            </a:r>
            <a:br>
              <a:rPr dirty="0"/>
            </a:br>
            <a:r>
              <a:rPr lang="zh-CN" altLang="en-US" sz="1417" kern="0" dirty="0">
                <a:solidFill>
                  <a:srgbClr val="000000"/>
                </a:solidFill>
                <a:latin typeface="Times New Roman" pitchFamily="65" charset="-122"/>
                <a:ea typeface="宋体" pitchFamily="65" charset="-122"/>
              </a:rPr>
              <a:t>选择亲近那些引发思考、需要动脑子的优秀产品。</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文本主要是呼吁大众在有意义的事情上磨砺专注力和深度思考能力,从正面或反面谈自己的感悟都可以。</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1520" y="898406"/>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四、(2020福建,18—20)阅读下面的材料,完成各题。(10分)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下面是一则采访片段: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记者:怎样成为注册志愿者?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专家:想要成为注册志愿者,只需要登录全国志愿服务信息系统网站,填写包括姓名、身份证号、居住区域</a:t>
            </a:r>
            <a:br>
              <a:rPr dirty="0"/>
            </a:br>
            <a:r>
              <a:rPr lang="zh-CN" altLang="en-US" sz="1417" kern="0" dirty="0">
                <a:solidFill>
                  <a:srgbClr val="000000"/>
                </a:solidFill>
                <a:latin typeface="Times New Roman" pitchFamily="65" charset="-122"/>
                <a:ea typeface="宋体" pitchFamily="65" charset="-122"/>
              </a:rPr>
              <a:t>等在内的个人真实信息,就可以在网站中拥有一个一对一的账号。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记者:当前志愿者服务开展情况如何?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专家:截至2019年底,注册志愿者人数已达1.8亿。目前,参与志愿者活动的主要类型是社区服务、帮老助</a:t>
            </a:r>
            <a:br>
              <a:rPr dirty="0"/>
            </a:br>
            <a:r>
              <a:rPr lang="zh-CN" altLang="en-US" sz="1417" kern="0" dirty="0">
                <a:solidFill>
                  <a:srgbClr val="000000"/>
                </a:solidFill>
                <a:latin typeface="Times New Roman" pitchFamily="65" charset="-122"/>
                <a:ea typeface="宋体" pitchFamily="65" charset="-122"/>
              </a:rPr>
              <a:t>幼、帮残助弱和环境保护等。据统计,60.1%的志愿者参加过社区服务,49.8%的志愿者参加过环境保护志</a:t>
            </a:r>
            <a:br>
              <a:rPr dirty="0"/>
            </a:br>
            <a:r>
              <a:rPr lang="zh-CN" altLang="en-US" sz="1417" kern="0" dirty="0">
                <a:solidFill>
                  <a:srgbClr val="000000"/>
                </a:solidFill>
                <a:latin typeface="Times New Roman" pitchFamily="65" charset="-122"/>
                <a:ea typeface="宋体" pitchFamily="65" charset="-122"/>
              </a:rPr>
              <a:t>愿服务。随着社会发展,公众对志愿者服务的需求激增,而且需求日趋多元,志愿者服务项目数量和管理已</a:t>
            </a:r>
            <a:br>
              <a:rPr dirty="0"/>
            </a:br>
            <a:r>
              <a:rPr lang="zh-CN" altLang="en-US" sz="1417" kern="0" dirty="0">
                <a:solidFill>
                  <a:srgbClr val="000000"/>
                </a:solidFill>
                <a:latin typeface="Times New Roman" pitchFamily="65" charset="-122"/>
                <a:ea typeface="宋体" pitchFamily="65" charset="-122"/>
              </a:rPr>
              <a:t>不能满足公众需求。眼下要把志愿者服务做好,关键是志愿者服务团队要更好地设计、执行志愿者服务</a:t>
            </a:r>
            <a:endParaRPr lang="zh-CN" altLang="en-US" dirty="0"/>
          </a:p>
        </p:txBody>
      </p:sp>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322" y="1043707"/>
            <a:ext cx="8505000" cy="33806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项目。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下面是2016年与2019年公众对志愿者服务项目需求变化图:</a:t>
            </a:r>
            <a:endParaRPr lang="zh-CN" altLang="en-US" dirty="0"/>
          </a:p>
          <a:p>
            <a:pPr marL="0" indent="0" eaLnBrk="0" latinLnBrk="1" hangingPunct="0">
              <a:lnSpc>
                <a:spcPct val="150000"/>
              </a:lnSpc>
              <a:spcBef>
                <a:spcPts val="141"/>
              </a:spcBef>
              <a:buNone/>
            </a:pPr>
            <a:r>
              <a:rPr lang="zh-CN" altLang="en-US" sz="8818" kern="0" spc="2148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[材料三]　下面是某市志愿者服务团队在微信群发起招募的对话:</a:t>
            </a:r>
            <a:endParaRPr lang="zh-CN" altLang="en-US" dirty="0"/>
          </a:p>
        </p:txBody>
      </p:sp>
      <p:pic>
        <p:nvPicPr>
          <p:cNvPr id="3" name="图片 3" descr="textimage13.jpeg"/>
          <p:cNvPicPr>
            <a:picLocks noChangeAspect="1"/>
          </p:cNvPicPr>
          <p:nvPr/>
        </p:nvPicPr>
        <p:blipFill>
          <a:blip r:embed="rId4" cstate="print"/>
          <a:stretch>
            <a:fillRect/>
          </a:stretch>
        </p:blipFill>
        <p:spPr>
          <a:xfrm>
            <a:off x="899592" y="1835795"/>
            <a:ext cx="3416262" cy="2156304"/>
          </a:xfrm>
          <a:prstGeom prst="rect">
            <a:avLst/>
          </a:prstGeom>
        </p:spPr>
      </p:pic>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15511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根据原文内容,下列说法不正确的一项是(3分)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A.先有分食制的普及,后来才有合食制流行。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B.在周代,楚地男女则是可以在一起进食的。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C.汉代所有壁画及画像砖上都绘有分食场景。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D.由分食制到合食制经历了漫长的历史进程。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下列关于原文内容的理解和分析,正确的一项是(3分)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A.分食制起源于西周,食物放在食案上,一人一份,分而食之,类似现在的自助餐。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B.周朝人以占有鼎的多少来区分等级的高低,汉代人则轻视鼎而非常重视座次安排。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C.由分食制到合食制,是因为魏晋南北朝时期农耕民族接受了游牧民族的饮食文化。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D.家具、餐具、烹饪技术及社会心理、家庭伦理的变化,都会对饮食方式产生影响。</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传统合食制的优点是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;缺点是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,改进的办法是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。(4分)</a:t>
            </a:r>
            <a:endParaRPr lang="zh-CN" altLang="en-US" sz="1600" dirty="0"/>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865555"/>
            <a:ext cx="8505000" cy="33806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27106"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1.下列对材料相关内容的理解,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A.要成为注册志愿者,需登录全国志愿服务信息系统网填写个人真实信息。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B.目前,志愿者参加活动的主要类型是社区服务、帮残助弱和环境保护等。</a:t>
            </a:r>
            <a:endParaRPr lang="zh-CN" altLang="en-US" dirty="0"/>
          </a:p>
        </p:txBody>
      </p:sp>
      <p:pic>
        <p:nvPicPr>
          <p:cNvPr id="3" name="图片 3" descr="textimage14.jpeg"/>
          <p:cNvPicPr>
            <a:picLocks noChangeAspect="1"/>
          </p:cNvPicPr>
          <p:nvPr/>
        </p:nvPicPr>
        <p:blipFill>
          <a:blip r:embed="rId4"/>
          <a:stretch>
            <a:fillRect/>
          </a:stretch>
        </p:blipFill>
        <p:spPr>
          <a:xfrm>
            <a:off x="930707" y="974016"/>
            <a:ext cx="4050469" cy="2156304"/>
          </a:xfrm>
          <a:prstGeom prst="rect">
            <a:avLst/>
          </a:prstGeom>
        </p:spPr>
      </p:pic>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3872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C.智能型服务项目指的是公益研究、专业咨询、培训授课、发放资料等。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D.要帮助某网友缓解因压力而产生的焦虑,志愿者“知心姐姐”最适合。</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2.与2016年相比,2019年公众对志愿者服务项目的需求有什么变化?请根据材料二简要概括。(3分)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3.如何才能把志愿者服务做得更好?请根据上述材料提出你的建议。(4分)</a:t>
            </a:r>
            <a:endParaRPr lang="zh-CN" altLang="en-US"/>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75567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C    本题考查对材料信息的提取、辨析能力。A、B、D项在原文中都可以找到。C项,根据材料</a:t>
            </a:r>
            <a:br>
              <a:rPr dirty="0"/>
            </a:br>
            <a:r>
              <a:rPr lang="zh-CN" altLang="en-US" sz="1417" kern="0" dirty="0">
                <a:solidFill>
                  <a:srgbClr val="000000"/>
                </a:solidFill>
                <a:latin typeface="Times New Roman" pitchFamily="65" charset="-122"/>
                <a:ea typeface="宋体" pitchFamily="65" charset="-122"/>
              </a:rPr>
              <a:t>二可知“发放资料”属于体能型服务项目,而非智能型服务项目。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①智能型项目和技能型项目的需求明显上升;②体能型项目和捐助型项目的需求明显下降;③其</a:t>
            </a:r>
            <a:br>
              <a:rPr dirty="0"/>
            </a:br>
            <a:r>
              <a:rPr lang="zh-CN" altLang="en-US" sz="1417" kern="0" dirty="0">
                <a:solidFill>
                  <a:srgbClr val="000000"/>
                </a:solidFill>
                <a:latin typeface="Times New Roman" pitchFamily="65" charset="-122"/>
                <a:ea typeface="宋体" pitchFamily="65" charset="-122"/>
              </a:rPr>
              <a:t>他项目的需求基本持平。(意思答对即可)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本题考查对图表内容的分析、概括能力。从材料二中的图表可以看出:①从2016年到2019年,智能</a:t>
            </a:r>
            <a:br>
              <a:rPr dirty="0"/>
            </a:br>
            <a:r>
              <a:rPr lang="zh-CN" altLang="en-US" sz="1417" kern="0" dirty="0">
                <a:solidFill>
                  <a:srgbClr val="000000"/>
                </a:solidFill>
                <a:latin typeface="Times New Roman" pitchFamily="65" charset="-122"/>
                <a:ea typeface="宋体" pitchFamily="65" charset="-122"/>
              </a:rPr>
              <a:t>型项目和技能型项目的需求明显上升;②从2016年到2019年,体能型项目和捐助型项目的需求明显下降;③</a:t>
            </a:r>
            <a:br>
              <a:rPr dirty="0"/>
            </a:br>
            <a:r>
              <a:rPr lang="zh-CN" altLang="en-US" sz="1417" kern="0" dirty="0">
                <a:solidFill>
                  <a:srgbClr val="000000"/>
                </a:solidFill>
                <a:latin typeface="Times New Roman" pitchFamily="65" charset="-122"/>
                <a:ea typeface="宋体" pitchFamily="65" charset="-122"/>
              </a:rPr>
              <a:t>其他项目的需求变化幅度小,基本持平。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①志愿者服务团队要根据公众需求的变化来设计、执行志愿者服务项目;②活动时间、地点、</a:t>
            </a:r>
            <a:br>
              <a:rPr dirty="0"/>
            </a:br>
            <a:r>
              <a:rPr lang="zh-CN" altLang="en-US" sz="1417" kern="0" dirty="0">
                <a:solidFill>
                  <a:srgbClr val="000000"/>
                </a:solidFill>
                <a:latin typeface="Times New Roman" pitchFamily="65" charset="-122"/>
                <a:ea typeface="宋体" pitchFamily="65" charset="-122"/>
              </a:rPr>
              <a:t>形式等安排要更灵活、更人性化,要有利于发挥志愿者的兴趣和特长。(意思答对即可)</a:t>
            </a:r>
            <a:endParaRPr lang="zh-CN" altLang="en-US" dirty="0"/>
          </a:p>
        </p:txBody>
      </p:sp>
      <p:sp>
        <p:nvSpPr>
          <p:cNvPr id="3" name="TextBox 2">
            <a:extLst>
              <a:ext uri="{FF2B5EF4-FFF2-40B4-BE49-F238E27FC236}">
                <a16:creationId xmlns:a16="http://schemas.microsoft.com/office/drawing/2014/main" id="{A6C5B43A-09F9-4BA4-B3FC-4D5066DECD43}"/>
              </a:ext>
            </a:extLst>
          </p:cNvPr>
          <p:cNvSpPr txBox="1"/>
          <p:nvPr/>
        </p:nvSpPr>
        <p:spPr>
          <a:xfrm>
            <a:off x="395536" y="4057868"/>
            <a:ext cx="8505000" cy="9753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本题考查对材料内容的理解、分析能力。认真阅读材料二,根据图表中2016与2019年的需求变化</a:t>
            </a:r>
            <a:br>
              <a:rPr dirty="0"/>
            </a:br>
            <a:r>
              <a:rPr lang="zh-CN" altLang="en-US" sz="1417" kern="0" dirty="0">
                <a:solidFill>
                  <a:srgbClr val="000000"/>
                </a:solidFill>
                <a:latin typeface="Times New Roman" pitchFamily="65" charset="-122"/>
                <a:ea typeface="宋体" pitchFamily="65" charset="-122"/>
              </a:rPr>
              <a:t>情况可得出“志愿者服务团队要根据公众需求的变化来设计、执行志愿者服务项目”;认真阅读材料三,</a:t>
            </a:r>
            <a:br>
              <a:rPr dirty="0"/>
            </a:br>
            <a:r>
              <a:rPr lang="zh-CN" altLang="en-US" sz="1417" kern="0" dirty="0">
                <a:solidFill>
                  <a:srgbClr val="000000"/>
                </a:solidFill>
                <a:latin typeface="Times New Roman" pitchFamily="65" charset="-122"/>
                <a:ea typeface="宋体" pitchFamily="65" charset="-122"/>
              </a:rPr>
              <a:t>可得出“活动时间、地点、形式等安排要更灵活、更人性化,要有利于发挥志愿者的兴趣和特长”。</a:t>
            </a:r>
            <a:endParaRPr lang="zh-CN" altLang="en-US" dirty="0"/>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五、(2020辽宁本溪辽阳葫芦岛,18—22)阅读下面选文,完成各题。(15分)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废玻璃是一种生活垃圾,它的存在既占用宝贵的土地资源,增加环境负荷,造成大量的资源和能源的浪费,又</a:t>
            </a:r>
            <a:br/>
            <a:r>
              <a:rPr lang="zh-CN" altLang="en-US" sz="1417" kern="0" dirty="0">
                <a:solidFill>
                  <a:srgbClr val="000000"/>
                </a:solidFill>
                <a:latin typeface="Times New Roman" pitchFamily="65" charset="-122"/>
                <a:ea typeface="宋体" pitchFamily="65" charset="-122"/>
              </a:rPr>
              <a:t>会带来环境污染,还容易给人们的生产和生活造成伤害和不便。[A]据统计,每生产1吨玻璃制品,约消耗70</a:t>
            </a:r>
            <a:br/>
            <a:r>
              <a:rPr lang="zh-CN" altLang="en-US" sz="1417" kern="0" dirty="0">
                <a:solidFill>
                  <a:srgbClr val="000000"/>
                </a:solidFill>
                <a:latin typeface="Times New Roman" pitchFamily="65" charset="-122"/>
                <a:ea typeface="宋体" pitchFamily="65" charset="-122"/>
              </a:rPr>
              <a:t>0~800千克石英砂、100~200千克纯碱和其他化工原料,合计每生产1吨玻璃制品,要用去1.1~1.3吨原料,而</a:t>
            </a:r>
            <a:br/>
            <a:r>
              <a:rPr lang="zh-CN" altLang="en-US" sz="1417" kern="0" dirty="0">
                <a:solidFill>
                  <a:srgbClr val="000000"/>
                </a:solidFill>
                <a:latin typeface="Times New Roman" pitchFamily="65" charset="-122"/>
                <a:ea typeface="宋体" pitchFamily="65" charset="-122"/>
              </a:rPr>
              <a:t>且还要消耗大量煤、油和电。更麻烦的是,废玻璃是一种无法通过焚烧、无法在填埋中自然降解且无法</a:t>
            </a:r>
            <a:br/>
            <a:r>
              <a:rPr lang="zh-CN" altLang="en-US" sz="1417" kern="0" dirty="0">
                <a:solidFill>
                  <a:srgbClr val="000000"/>
                </a:solidFill>
                <a:latin typeface="Times New Roman" pitchFamily="65" charset="-122"/>
                <a:ea typeface="宋体" pitchFamily="65" charset="-122"/>
              </a:rPr>
              <a:t>采用一般的物理、化学方法加以分解和处理的废弃物。有研究表明,玻璃及其制品的自然降解时间可长</a:t>
            </a:r>
            <a:br/>
            <a:r>
              <a:rPr lang="zh-CN" altLang="en-US" sz="1417" kern="0" dirty="0">
                <a:solidFill>
                  <a:srgbClr val="000000"/>
                </a:solidFill>
                <a:latin typeface="Times New Roman" pitchFamily="65" charset="-122"/>
                <a:ea typeface="宋体" pitchFamily="65" charset="-122"/>
              </a:rPr>
              <a:t>达4000年。对于人类社会来说,这种降解速度实在是太过漫长。[B]另外,玻璃容易破碎,一旦有人或动物</a:t>
            </a:r>
            <a:br/>
            <a:r>
              <a:rPr lang="zh-CN" altLang="en-US" sz="1417" kern="0" dirty="0">
                <a:solidFill>
                  <a:srgbClr val="000000"/>
                </a:solidFill>
                <a:latin typeface="Times New Roman" pitchFamily="65" charset="-122"/>
                <a:ea typeface="宋体" pitchFamily="65" charset="-122"/>
              </a:rPr>
              <a:t>试图吞下或舔食玻璃碎片上残存的食物或饮料,就有可能受到严重伤害。[C]由于玻璃制造和加工等原因,</a:t>
            </a:r>
            <a:br/>
            <a:r>
              <a:rPr lang="zh-CN" altLang="en-US" sz="1417" kern="0" dirty="0">
                <a:solidFill>
                  <a:srgbClr val="000000"/>
                </a:solidFill>
                <a:latin typeface="Times New Roman" pitchFamily="65" charset="-122"/>
                <a:ea typeface="宋体" pitchFamily="65" charset="-122"/>
              </a:rPr>
              <a:t>废玻璃中一般含有锌、铜等重金属,如果处理不当,可能还会污染土壤和地下水。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a:p>
        </p:txBody>
      </p:sp>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①废玻璃根据其来源可分成日用废玻璃(器皿玻璃、灯泡玻璃)和工业废玻璃(平板玻璃、玻璃纤维)。回</a:t>
            </a:r>
            <a:br/>
            <a:r>
              <a:rPr lang="zh-CN" altLang="en-US" sz="1417" kern="0" dirty="0">
                <a:solidFill>
                  <a:srgbClr val="000000"/>
                </a:solidFill>
                <a:latin typeface="Times New Roman" pitchFamily="65" charset="-122"/>
                <a:ea typeface="宋体" pitchFamily="65" charset="-122"/>
              </a:rPr>
              <a:t>收利用废玻璃有什么好处呢?废玻璃加以回收利用,能产生显著的节能减排效益:每回收利用1吨废玻璃,可</a:t>
            </a:r>
            <a:br/>
            <a:r>
              <a:rPr lang="zh-CN" altLang="en-US" sz="1417" kern="0" dirty="0">
                <a:solidFill>
                  <a:srgbClr val="000000"/>
                </a:solidFill>
                <a:latin typeface="Times New Roman" pitchFamily="65" charset="-122"/>
                <a:ea typeface="宋体" pitchFamily="65" charset="-122"/>
              </a:rPr>
              <a:t>以节约0.58吨标准煤,减少二氧化碳气体排放1.26吨,减少固体废弃物排放1.16吨。采用这种处理方式主要</a:t>
            </a:r>
            <a:br/>
            <a:r>
              <a:rPr lang="zh-CN" altLang="en-US" sz="1417" kern="0" dirty="0">
                <a:solidFill>
                  <a:srgbClr val="000000"/>
                </a:solidFill>
                <a:latin typeface="Times New Roman" pitchFamily="65" charset="-122"/>
                <a:ea typeface="宋体" pitchFamily="65" charset="-122"/>
              </a:rPr>
              <a:t>集中在包装玻璃容器方面,如啤酒瓶、饮料瓶等。如果在有效期内提高它们的重复使用次数,不但可以提</a:t>
            </a:r>
            <a:br/>
            <a:r>
              <a:rPr lang="zh-CN" altLang="en-US" sz="1417" kern="0" dirty="0">
                <a:solidFill>
                  <a:srgbClr val="000000"/>
                </a:solidFill>
                <a:latin typeface="Times New Roman" pitchFamily="65" charset="-122"/>
                <a:ea typeface="宋体" pitchFamily="65" charset="-122"/>
              </a:rPr>
              <a:t>高利用效率,还可以降低生产成本。</a:t>
            </a:r>
            <a:r>
              <a:rPr lang="zh-CN" altLang="en-US" sz="1417" u="sng" kern="0" dirty="0">
                <a:solidFill>
                  <a:srgbClr val="000000"/>
                </a:solidFill>
                <a:latin typeface="Times New Roman" pitchFamily="65" charset="-122"/>
                <a:ea typeface="宋体" pitchFamily="65" charset="-122"/>
              </a:rPr>
              <a:t>以啤酒瓶为例,重复使用一个啤酒瓶所节省的能源可以使40瓦的灯泡</a:t>
            </a:r>
            <a:br/>
            <a:r>
              <a:rPr lang="zh-CN" altLang="en-US" sz="1417" u="sng" kern="0" dirty="0">
                <a:solidFill>
                  <a:srgbClr val="000000"/>
                </a:solidFill>
                <a:latin typeface="Times New Roman" pitchFamily="65" charset="-122"/>
                <a:ea typeface="宋体" pitchFamily="65" charset="-122"/>
              </a:rPr>
              <a:t>持续亮4个小时。</a:t>
            </a:r>
            <a:r>
              <a:rPr lang="zh-CN" altLang="en-US" sz="1417" kern="0" dirty="0">
                <a:solidFill>
                  <a:srgbClr val="000000"/>
                </a:solidFill>
                <a:latin typeface="Times New Roman" pitchFamily="65" charset="-122"/>
                <a:ea typeface="宋体" pitchFamily="65" charset="-122"/>
              </a:rPr>
              <a:t>据了解,目前,占玻璃包装容器产量1/3的包装瓶能够被重复使用。我们必须清楚当前所</a:t>
            </a:r>
            <a:br/>
            <a:r>
              <a:rPr lang="zh-CN" altLang="en-US" sz="1417" kern="0" dirty="0">
                <a:solidFill>
                  <a:srgbClr val="000000"/>
                </a:solidFill>
                <a:latin typeface="Times New Roman" pitchFamily="65" charset="-122"/>
                <a:ea typeface="宋体" pitchFamily="65" charset="-122"/>
              </a:rPr>
              <a:t>面临能源紧缺问题,如果玻璃厂能充分利用来自各方面的废玻璃这一原料资源,不仅可节约能源及纯碱,而</a:t>
            </a:r>
            <a:br/>
            <a:r>
              <a:rPr lang="zh-CN" altLang="en-US" sz="1417" kern="0" dirty="0">
                <a:solidFill>
                  <a:srgbClr val="000000"/>
                </a:solidFill>
                <a:latin typeface="Times New Roman" pitchFamily="65" charset="-122"/>
                <a:ea typeface="宋体" pitchFamily="65" charset="-122"/>
              </a:rPr>
              <a:t>且对改善环境也能起到一定作用。计算显示,当所用碎玻璃含量占配合料总量的60%时,可减少6%~22%</a:t>
            </a:r>
            <a:br/>
            <a:r>
              <a:rPr lang="zh-CN" altLang="en-US" sz="1417" kern="0" dirty="0">
                <a:solidFill>
                  <a:srgbClr val="000000"/>
                </a:solidFill>
                <a:latin typeface="Times New Roman" pitchFamily="65" charset="-122"/>
                <a:ea typeface="宋体" pitchFamily="65" charset="-122"/>
              </a:rPr>
              <a:t>的空气污染,并节约6%的能源。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②对于绝大多数废玻璃来说,若要在“来生”重新以玻璃的面目现身,并不像那些废啤酒瓶或是汽水饮料</a:t>
            </a:r>
            <a:br/>
            <a:r>
              <a:rPr lang="zh-CN" altLang="en-US" sz="1417" kern="0" dirty="0">
                <a:solidFill>
                  <a:srgbClr val="000000"/>
                </a:solidFill>
                <a:latin typeface="Times New Roman" pitchFamily="65" charset="-122"/>
                <a:ea typeface="宋体" pitchFamily="65" charset="-122"/>
              </a:rPr>
              <a:t>瓶一般“幸运”,它们需要下大力气“洗心革面”,甚至还要回炉“锻炼”一番。</a:t>
            </a:r>
            <a:endParaRPr lang="zh-CN" altLang="en-US"/>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97169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①英国、丹麦、瑞典、瑞士等国家自20世纪70年代就开始在玻璃生产企业和城市居民点及其他社会公共</a:t>
            </a:r>
            <a:br>
              <a:rPr dirty="0"/>
            </a:br>
            <a:r>
              <a:rPr lang="zh-CN" altLang="en-US" sz="1417" kern="0" dirty="0">
                <a:solidFill>
                  <a:srgbClr val="000000"/>
                </a:solidFill>
                <a:latin typeface="Times New Roman" pitchFamily="65" charset="-122"/>
                <a:ea typeface="宋体" pitchFamily="65" charset="-122"/>
              </a:rPr>
              <a:t>场所设置废玻璃回收集装箱,进行废玻璃的回收与利用。英国于1977年底建立了玻璃再生中心,以增大废</a:t>
            </a:r>
            <a:br>
              <a:rPr dirty="0"/>
            </a:br>
            <a:r>
              <a:rPr lang="zh-CN" altLang="en-US" sz="1417" kern="0" dirty="0">
                <a:solidFill>
                  <a:srgbClr val="000000"/>
                </a:solidFill>
                <a:latin typeface="Times New Roman" pitchFamily="65" charset="-122"/>
                <a:ea typeface="宋体" pitchFamily="65" charset="-122"/>
              </a:rPr>
              <a:t>玻璃的利用率。在德国的城市居民区、公园、商店、工厂、酒吧和其他地点,共设置了5000多个回收集</a:t>
            </a:r>
            <a:br>
              <a:rPr dirty="0"/>
            </a:br>
            <a:r>
              <a:rPr lang="zh-CN" altLang="en-US" sz="1417" kern="0" dirty="0">
                <a:solidFill>
                  <a:srgbClr val="000000"/>
                </a:solidFill>
                <a:latin typeface="Times New Roman" pitchFamily="65" charset="-122"/>
                <a:ea typeface="宋体" pitchFamily="65" charset="-122"/>
              </a:rPr>
              <a:t>装箱。瑞士在其1100多个大小城镇进行定期的废玻璃回收工作。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②几十年来,欧洲多国实施的废玻璃回收计划成效显著。2012年,欧盟对65%的玻璃包装进行了回收,共有</a:t>
            </a:r>
            <a:br>
              <a:rPr dirty="0"/>
            </a:br>
            <a:r>
              <a:rPr lang="zh-CN" altLang="en-US" sz="1417" kern="0" dirty="0">
                <a:solidFill>
                  <a:srgbClr val="000000"/>
                </a:solidFill>
                <a:latin typeface="Times New Roman" pitchFamily="65" charset="-122"/>
                <a:ea typeface="宋体" pitchFamily="65" charset="-122"/>
              </a:rPr>
              <a:t>255亿个玻璃瓶和玻璃罐被回收,且回收率稳步增长,比利时和瑞士的玻璃包装回收率接近100%。欧盟对</a:t>
            </a:r>
            <a:br>
              <a:rPr dirty="0"/>
            </a:br>
            <a:r>
              <a:rPr lang="zh-CN" altLang="en-US" sz="1417" kern="0" dirty="0">
                <a:solidFill>
                  <a:srgbClr val="000000"/>
                </a:solidFill>
                <a:latin typeface="Times New Roman" pitchFamily="65" charset="-122"/>
                <a:ea typeface="宋体" pitchFamily="65" charset="-122"/>
              </a:rPr>
              <a:t>废玻璃的回收远远领先于其他材料。比利时首都布鲁塞尔甚至出现了一种能自动分拣各色玻璃的智能玻</a:t>
            </a:r>
            <a:br>
              <a:rPr dirty="0"/>
            </a:br>
            <a:r>
              <a:rPr lang="zh-CN" altLang="en-US" sz="1417" kern="0" dirty="0">
                <a:solidFill>
                  <a:srgbClr val="000000"/>
                </a:solidFill>
                <a:latin typeface="Times New Roman" pitchFamily="65" charset="-122"/>
                <a:ea typeface="宋体" pitchFamily="65" charset="-122"/>
              </a:rPr>
              <a:t>璃回收箱。如按2001年的回收量推算,西欧每年节省46%以上的玻璃原料,在能源节约方面相当可观,因为</a:t>
            </a:r>
            <a:br>
              <a:rPr dirty="0"/>
            </a:br>
            <a:r>
              <a:rPr lang="zh-CN" altLang="en-US" sz="1417" kern="0" dirty="0">
                <a:solidFill>
                  <a:srgbClr val="000000"/>
                </a:solidFill>
                <a:latin typeface="Times New Roman" pitchFamily="65" charset="-122"/>
                <a:ea typeface="宋体" pitchFamily="65" charset="-122"/>
              </a:rPr>
              <a:t>每回收1吨废玻璃,可节约100千克燃料,而且可减少石英砂的用量,促进对自然环境的保护。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(选文有删减)</a:t>
            </a:r>
            <a:endParaRPr lang="zh-CN" altLang="en-US" dirty="0"/>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85660"/>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1.材料一中A、B、C三处说明顺序不合理,请排列出合理的顺序并说明理由。(3分)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2.材料二中画线句子运用了哪些说明方法?有什么作用?(4分)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3.材料二中第②段体现了怎样的语言特色?为什么?(3分)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4.请用简洁的语言概括材料三的说明内容。(2分)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5.选出下列对以上三则材料内容理解</a:t>
            </a:r>
            <a:r>
              <a:rPr lang="zh-CN" altLang="en-US" sz="1417" u="sng" kern="0" dirty="0">
                <a:solidFill>
                  <a:srgbClr val="000000"/>
                </a:solidFill>
                <a:latin typeface="Times New Roman" pitchFamily="65" charset="-122"/>
                <a:ea typeface="宋体" pitchFamily="65" charset="-122"/>
              </a:rPr>
              <a:t>正确</a:t>
            </a:r>
            <a:r>
              <a:rPr lang="zh-CN" altLang="en-US" sz="1417" kern="0" dirty="0">
                <a:solidFill>
                  <a:srgbClr val="000000"/>
                </a:solidFill>
                <a:latin typeface="Times New Roman" pitchFamily="65" charset="-122"/>
                <a:ea typeface="宋体" pitchFamily="65" charset="-122"/>
              </a:rPr>
              <a:t>的一项(3分)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A.废玻璃是一种无法通过焚烧、无法在填埋中自然降解且无法采用物理、化学方法加以分解和处理的废</a:t>
            </a:r>
            <a:br>
              <a:rPr dirty="0"/>
            </a:br>
            <a:r>
              <a:rPr lang="zh-CN" altLang="en-US" sz="1417" kern="0" dirty="0">
                <a:solidFill>
                  <a:srgbClr val="000000"/>
                </a:solidFill>
                <a:latin typeface="Times New Roman" pitchFamily="65" charset="-122"/>
                <a:ea typeface="宋体" pitchFamily="65" charset="-122"/>
              </a:rPr>
              <a:t>弃物。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B.废玻璃的回收利用没有时间限制,我们可以提高它们的重复使用次数,有效提高利用效率,降低生产成</a:t>
            </a:r>
            <a:br>
              <a:rPr dirty="0"/>
            </a:br>
            <a:r>
              <a:rPr lang="zh-CN" altLang="en-US" sz="1417" kern="0" dirty="0">
                <a:solidFill>
                  <a:srgbClr val="000000"/>
                </a:solidFill>
                <a:latin typeface="Times New Roman" pitchFamily="65" charset="-122"/>
                <a:ea typeface="宋体" pitchFamily="65" charset="-122"/>
              </a:rPr>
              <a:t>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C.面临能源紧缺问题,如果对废玻璃加以充分利用,就可以节约能源及纯碱,对改善环境也能起到一定作</a:t>
            </a:r>
            <a:endParaRPr lang="zh-CN" altLang="en-US" dirty="0"/>
          </a:p>
        </p:txBody>
      </p:sp>
      <p:sp>
        <p:nvSpPr>
          <p:cNvPr id="3" name="TextBox 2">
            <a:extLst>
              <a:ext uri="{FF2B5EF4-FFF2-40B4-BE49-F238E27FC236}">
                <a16:creationId xmlns:a16="http://schemas.microsoft.com/office/drawing/2014/main" id="{CA9C0F6B-6BAB-4AA3-95AC-DB0BF1A1EA93}"/>
              </a:ext>
            </a:extLst>
          </p:cNvPr>
          <p:cNvSpPr txBox="1"/>
          <p:nvPr/>
        </p:nvSpPr>
        <p:spPr>
          <a:xfrm>
            <a:off x="319500" y="4226089"/>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D.几十年来,欧盟的玻璃包装回收率接近100%,对废玻璃的回收远远领先于其他材料,促进了环境保护。</a:t>
            </a:r>
            <a:endParaRPr lang="zh-CN" altLang="en-US"/>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ACB,(1分)理由:这三处应当与材料一首句中所说明的三个方面(既占用宝贵的土地资源,增加环</a:t>
            </a:r>
            <a:br>
              <a:rPr dirty="0"/>
            </a:br>
            <a:r>
              <a:rPr lang="zh-CN" altLang="en-US" sz="1417" kern="0" dirty="0">
                <a:solidFill>
                  <a:srgbClr val="000000"/>
                </a:solidFill>
                <a:latin typeface="Times New Roman" pitchFamily="65" charset="-122"/>
                <a:ea typeface="宋体" pitchFamily="65" charset="-122"/>
              </a:rPr>
              <a:t>境负荷,造成大量的资源和能源的浪费,又会带来环境污染,还容易给人们的生产和生活造成伤害和不便)</a:t>
            </a:r>
            <a:br>
              <a:rPr dirty="0"/>
            </a:br>
            <a:r>
              <a:rPr lang="zh-CN" altLang="en-US" sz="1417" kern="0" dirty="0">
                <a:solidFill>
                  <a:srgbClr val="000000"/>
                </a:solidFill>
                <a:latin typeface="Times New Roman" pitchFamily="65" charset="-122"/>
                <a:ea typeface="宋体" pitchFamily="65" charset="-122"/>
              </a:rPr>
              <a:t>的顺序一一对应,(1分)并符合由主要到次要的逻辑顺序。(1分)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说明文要求准确、科学、严谨,因此说明文的材料的说明顺序要与总结说明性文字的顺序一一对</a:t>
            </a:r>
            <a:br>
              <a:rPr dirty="0"/>
            </a:br>
            <a:r>
              <a:rPr lang="zh-CN" altLang="en-US" sz="1417" kern="0" dirty="0">
                <a:solidFill>
                  <a:srgbClr val="000000"/>
                </a:solidFill>
                <a:latin typeface="Times New Roman" pitchFamily="65" charset="-122"/>
                <a:ea typeface="宋体" pitchFamily="65" charset="-122"/>
              </a:rPr>
              <a:t>应。在材料一中,前面是总结说明性文字,后面的A、B、C是说明材料。材料的顺序应和前面的总结说明</a:t>
            </a:r>
            <a:br>
              <a:rPr dirty="0"/>
            </a:br>
            <a:r>
              <a:rPr lang="zh-CN" altLang="en-US" sz="1417" kern="0" dirty="0">
                <a:solidFill>
                  <a:srgbClr val="000000"/>
                </a:solidFill>
                <a:latin typeface="Times New Roman" pitchFamily="65" charset="-122"/>
                <a:ea typeface="宋体" pitchFamily="65" charset="-122"/>
              </a:rPr>
              <a:t>性文字在逻辑顺序上保持一致。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举例子、列数字,(各1分)具体准确地说明了包装玻璃容器重复使用不但可以提高利用效率,还可</a:t>
            </a:r>
            <a:br>
              <a:rPr dirty="0"/>
            </a:br>
            <a:r>
              <a:rPr lang="zh-CN" altLang="en-US" sz="1417" kern="0" dirty="0">
                <a:solidFill>
                  <a:srgbClr val="000000"/>
                </a:solidFill>
                <a:latin typeface="Times New Roman" pitchFamily="65" charset="-122"/>
                <a:ea typeface="宋体" pitchFamily="65" charset="-122"/>
              </a:rPr>
              <a:t>以降低生产成本,(1分)进而说明废玻璃加以回收利用,能产生显著的节能减排效益(对废玻璃的回收利用价</a:t>
            </a:r>
            <a:br>
              <a:rPr dirty="0"/>
            </a:br>
            <a:r>
              <a:rPr lang="zh-CN" altLang="en-US" sz="1417" kern="0" dirty="0">
                <a:solidFill>
                  <a:srgbClr val="000000"/>
                </a:solidFill>
                <a:latin typeface="Times New Roman" pitchFamily="65" charset="-122"/>
                <a:ea typeface="宋体" pitchFamily="65" charset="-122"/>
              </a:rPr>
              <a:t>值极大)。(1分)</a:t>
            </a:r>
            <a:endParaRPr lang="zh-CN" altLang="en-US" dirty="0"/>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本题考查分析文章说明方法及其作用的能力。首先根据语境,判断运用了什么说明方法,然后分析</a:t>
            </a:r>
            <a:br>
              <a:rPr dirty="0"/>
            </a:br>
            <a:r>
              <a:rPr lang="zh-CN" altLang="en-US" sz="1417" kern="0" dirty="0">
                <a:solidFill>
                  <a:srgbClr val="000000"/>
                </a:solidFill>
                <a:latin typeface="Times New Roman" pitchFamily="65" charset="-122"/>
                <a:ea typeface="宋体" pitchFamily="65" charset="-122"/>
              </a:rPr>
              <a:t>其作用。“以啤酒瓶为例”显然是举例子,句中的数字是列数字的说明方法。举例子可以化抽象为具体,</a:t>
            </a:r>
            <a:br>
              <a:rPr dirty="0"/>
            </a:br>
            <a:r>
              <a:rPr lang="zh-CN" altLang="en-US" sz="1417" kern="0" dirty="0">
                <a:solidFill>
                  <a:srgbClr val="000000"/>
                </a:solidFill>
                <a:latin typeface="Times New Roman" pitchFamily="65" charset="-122"/>
                <a:ea typeface="宋体" pitchFamily="65" charset="-122"/>
              </a:rPr>
              <a:t>使说明内容具体形象。列数字可以具体准确地说明事物的特点,具有说服力。二者结合运用,可以具体准</a:t>
            </a:r>
            <a:br>
              <a:rPr dirty="0"/>
            </a:br>
            <a:r>
              <a:rPr lang="zh-CN" altLang="en-US" sz="1417" kern="0" dirty="0">
                <a:solidFill>
                  <a:srgbClr val="000000"/>
                </a:solidFill>
                <a:latin typeface="Times New Roman" pitchFamily="65" charset="-122"/>
                <a:ea typeface="宋体" pitchFamily="65" charset="-122"/>
              </a:rPr>
              <a:t>确地说明画线句前一句所要说明的主要内容。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第②段体现了生动形象(诙谐幽默)的语言特色,(1分)因为其运用了拟人的修辞方法,(1分)生动形</a:t>
            </a:r>
            <a:br>
              <a:rPr dirty="0"/>
            </a:br>
            <a:r>
              <a:rPr lang="zh-CN" altLang="en-US" sz="1417" kern="0" dirty="0">
                <a:solidFill>
                  <a:srgbClr val="000000"/>
                </a:solidFill>
                <a:latin typeface="Times New Roman" pitchFamily="65" charset="-122"/>
                <a:ea typeface="宋体" pitchFamily="65" charset="-122"/>
              </a:rPr>
              <a:t>象地说明了大多数废玻璃重新回收利用难度很大。(1分)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本题考查分析说明文语言特色的能力。说明文语言一般分为平实语言和生动语言。平实语言要求</a:t>
            </a:r>
            <a:br>
              <a:rPr dirty="0"/>
            </a:br>
            <a:r>
              <a:rPr lang="zh-CN" altLang="en-US" sz="1417" kern="0" dirty="0">
                <a:solidFill>
                  <a:srgbClr val="000000"/>
                </a:solidFill>
                <a:latin typeface="Times New Roman" pitchFamily="65" charset="-122"/>
                <a:ea typeface="宋体" pitchFamily="65" charset="-122"/>
              </a:rPr>
              <a:t>科学、准确、严谨地说明事物特点。而句子中拟人修辞方法的运用,可以使文章生动活泼,诙谐幽默,属于</a:t>
            </a:r>
            <a:br>
              <a:rPr dirty="0"/>
            </a:br>
            <a:r>
              <a:rPr lang="zh-CN" altLang="en-US" sz="1417" kern="0" dirty="0">
                <a:solidFill>
                  <a:srgbClr val="000000"/>
                </a:solidFill>
                <a:latin typeface="Times New Roman" pitchFamily="65" charset="-122"/>
                <a:ea typeface="宋体" pitchFamily="65" charset="-122"/>
              </a:rPr>
              <a:t>生动语言。此段中拟人修辞方法的运用,增强了语言的生动性。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介绍国外对废玻璃的回收利用方法(1分)及显著成效。(1分)</a:t>
            </a:r>
            <a:endParaRPr lang="zh-CN" altLang="en-US" dirty="0"/>
          </a:p>
        </p:txBody>
      </p:sp>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43707"/>
            <a:ext cx="8505000" cy="22885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本题考查概括说明内容的能力。第三则材料提到了几个国家对废玻璃进行回收利用所使用的方</a:t>
            </a:r>
            <a:br>
              <a:rPr dirty="0"/>
            </a:br>
            <a:r>
              <a:rPr lang="zh-CN" altLang="en-US" sz="1417" kern="0" dirty="0">
                <a:solidFill>
                  <a:srgbClr val="000000"/>
                </a:solidFill>
                <a:latin typeface="Times New Roman" pitchFamily="65" charset="-122"/>
                <a:ea typeface="宋体" pitchFamily="65" charset="-122"/>
              </a:rPr>
              <a:t>法,并用列数字、举例子的说明方法表明取得的成效显著。</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C　</a:t>
            </a:r>
            <a:r>
              <a:rPr lang="zh-CN" altLang="en-US" sz="1417" kern="0" dirty="0">
                <a:solidFill>
                  <a:srgbClr val="000000"/>
                </a:solidFill>
                <a:latin typeface="Times New Roman" pitchFamily="65" charset="-122"/>
                <a:ea typeface="宋体" pitchFamily="65" charset="-122"/>
              </a:rPr>
              <a:t>本题考查对文章整体内容的理解能力,选项的内容基本可以从原文找到对应部分。A项,对应</a:t>
            </a:r>
            <a:br>
              <a:rPr dirty="0"/>
            </a:br>
            <a:r>
              <a:rPr lang="zh-CN" altLang="en-US" sz="1417" kern="0" dirty="0">
                <a:solidFill>
                  <a:srgbClr val="000000"/>
                </a:solidFill>
                <a:latin typeface="Times New Roman" pitchFamily="65" charset="-122"/>
                <a:ea typeface="宋体" pitchFamily="65" charset="-122"/>
              </a:rPr>
              <a:t>的句子在材料一,选项删去了原文中的“一般的”,说法变得绝对,因此错误。B项,对应内容在材料二第①</a:t>
            </a:r>
            <a:br>
              <a:rPr dirty="0"/>
            </a:br>
            <a:r>
              <a:rPr lang="zh-CN" altLang="en-US" sz="1417" kern="0" dirty="0">
                <a:solidFill>
                  <a:srgbClr val="000000"/>
                </a:solidFill>
                <a:latin typeface="Times New Roman" pitchFamily="65" charset="-122"/>
                <a:ea typeface="宋体" pitchFamily="65" charset="-122"/>
              </a:rPr>
              <a:t>段,原文为“如果在有效期内提高它们的重复使用次数,不但可以提高利用效率,还可以降低生产成本”,这</a:t>
            </a:r>
            <a:br>
              <a:rPr dirty="0"/>
            </a:br>
            <a:r>
              <a:rPr lang="zh-CN" altLang="en-US" sz="1417" kern="0" dirty="0">
                <a:solidFill>
                  <a:srgbClr val="000000"/>
                </a:solidFill>
                <a:latin typeface="Times New Roman" pitchFamily="65" charset="-122"/>
                <a:ea typeface="宋体" pitchFamily="65" charset="-122"/>
              </a:rPr>
              <a:t>说明废玻璃的回收利用是有时间限制的,故此选项错误。D项,对应内容在材料三第②段,欧盟国家中只有</a:t>
            </a:r>
            <a:br>
              <a:rPr dirty="0"/>
            </a:br>
            <a:r>
              <a:rPr lang="zh-CN" altLang="en-US" sz="1417" kern="0" dirty="0">
                <a:solidFill>
                  <a:srgbClr val="000000"/>
                </a:solidFill>
                <a:latin typeface="Times New Roman" pitchFamily="65" charset="-122"/>
                <a:ea typeface="宋体" pitchFamily="65" charset="-122"/>
              </a:rPr>
              <a:t>比利时和瑞士的玻璃包装回收率接近100%,而并非整个欧盟,故此选项错误。</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原文中的表述是“汉代的许多壁画及画像砖上都绘有分食场景”,并非选项中的“所有”。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　</a:t>
            </a:r>
            <a:r>
              <a:rPr lang="zh-CN" altLang="en-US" sz="1417" kern="0" dirty="0">
                <a:solidFill>
                  <a:srgbClr val="000000"/>
                </a:solidFill>
                <a:latin typeface="Times New Roman" pitchFamily="65" charset="-122"/>
                <a:ea typeface="宋体" pitchFamily="65" charset="-122"/>
              </a:rPr>
              <a:t>本题考查学生对文章内容的理解和分析能力。A.文中说的是“分食制起源悠远,到西周时期</a:t>
            </a:r>
            <a:br>
              <a:rPr dirty="0"/>
            </a:br>
            <a:r>
              <a:rPr lang="zh-CN" altLang="en-US" sz="1417" kern="0" dirty="0">
                <a:solidFill>
                  <a:srgbClr val="000000"/>
                </a:solidFill>
                <a:latin typeface="Times New Roman" pitchFamily="65" charset="-122"/>
                <a:ea typeface="宋体" pitchFamily="65" charset="-122"/>
              </a:rPr>
              <a:t>已基本定型规范”,并非选项中的“起源于西周”。B.文中说的是汉代“从食具的选择、食物的类别到</a:t>
            </a:r>
            <a:br>
              <a:rPr dirty="0"/>
            </a:br>
            <a:r>
              <a:rPr lang="zh-CN" altLang="en-US" sz="1417" kern="0" dirty="0">
                <a:solidFill>
                  <a:srgbClr val="000000"/>
                </a:solidFill>
                <a:latin typeface="Times New Roman" pitchFamily="65" charset="-122"/>
                <a:ea typeface="宋体" pitchFamily="65" charset="-122"/>
              </a:rPr>
              <a:t>饮食中座次的安排,无一不受礼的制约”,选项中的“轻视鼎”没有依据,鼎是食具中的一种。C.文中说的</a:t>
            </a:r>
            <a:br>
              <a:rPr dirty="0"/>
            </a:br>
            <a:r>
              <a:rPr lang="zh-CN" altLang="en-US" sz="1417" kern="0" dirty="0">
                <a:solidFill>
                  <a:srgbClr val="000000"/>
                </a:solidFill>
                <a:latin typeface="Times New Roman" pitchFamily="65" charset="-122"/>
                <a:ea typeface="宋体" pitchFamily="65" charset="-122"/>
              </a:rPr>
              <a:t>是“魏晋南北朝时期民族融合中,游牧民族与农耕民族的饮食文化相互影响,是分食到合食的过渡阶段”,</a:t>
            </a:r>
            <a:br>
              <a:rPr dirty="0"/>
            </a:br>
            <a:r>
              <a:rPr lang="zh-CN" altLang="en-US" sz="1417" kern="0" dirty="0">
                <a:solidFill>
                  <a:srgbClr val="000000"/>
                </a:solidFill>
                <a:latin typeface="Times New Roman" pitchFamily="65" charset="-122"/>
                <a:ea typeface="宋体" pitchFamily="65" charset="-122"/>
              </a:rPr>
              <a:t>并非选项中的“农耕民族接受了游牧民族的饮食文化”。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彰显礼仪　增进情感　不卫生　使用公用的筷子、勺子等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本题考查学生筛选信息及表达饮食理念的能力。从第一段中“围坐一桌,亲密无间,筷来箸往”</a:t>
            </a:r>
            <a:br>
              <a:rPr dirty="0"/>
            </a:br>
            <a:r>
              <a:rPr lang="zh-CN" altLang="en-US" sz="1417" kern="0" dirty="0">
                <a:solidFill>
                  <a:srgbClr val="000000"/>
                </a:solidFill>
                <a:latin typeface="Times New Roman" pitchFamily="65" charset="-122"/>
                <a:ea typeface="宋体" pitchFamily="65" charset="-122"/>
              </a:rPr>
              <a:t>“公认的礼仪”“毫无嫌隙”得出第一、第二空的答案;“缺点”及“改进的办法”则按照生活常规来</a:t>
            </a:r>
            <a:endParaRPr lang="zh-CN" altLang="en-US" dirty="0"/>
          </a:p>
        </p:txBody>
      </p:sp>
      <p:sp>
        <p:nvSpPr>
          <p:cNvPr id="3" name="TextBox 2"/>
          <p:cNvSpPr txBox="1"/>
          <p:nvPr/>
        </p:nvSpPr>
        <p:spPr>
          <a:xfrm>
            <a:off x="720000" y="4302455"/>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答,注意科学、礼貌,合乎常理。</a:t>
            </a:r>
            <a:endParaRPr lang="zh-CN" altLang="en-US" dirty="0"/>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76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六、(2019北京,16—18)阅读下面材料,回答问题。(7分)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中国是一个发展中国家,基础差,底子薄,人口多,贫困人口尤其是农村的贫困人口众多。为了促进发展,消</a:t>
            </a:r>
            <a:br/>
            <a:r>
              <a:rPr lang="zh-CN" altLang="en-US" sz="1417" kern="0" dirty="0">
                <a:solidFill>
                  <a:srgbClr val="000000"/>
                </a:solidFill>
                <a:latin typeface="Times New Roman" pitchFamily="65" charset="-122"/>
                <a:ea typeface="宋体" pitchFamily="65" charset="-122"/>
              </a:rPr>
              <a:t>除贫困,实现共同富裕,新中国成立以来,在党的领导下,政府始终将扶贫减贫作为国家发展的重要任务。建</a:t>
            </a:r>
            <a:br/>
            <a:r>
              <a:rPr lang="zh-CN" altLang="en-US" sz="1417" kern="0" dirty="0">
                <a:solidFill>
                  <a:srgbClr val="000000"/>
                </a:solidFill>
                <a:latin typeface="Times New Roman" pitchFamily="65" charset="-122"/>
                <a:ea typeface="宋体" pitchFamily="65" charset="-122"/>
              </a:rPr>
              <a:t>国之初,国家实行土地改革,建立了社会主义制度,为消除贫困奠定了制度基础。1978年国家全面实施改革</a:t>
            </a:r>
            <a:br/>
            <a:r>
              <a:rPr lang="zh-CN" altLang="en-US" sz="1417" kern="0" dirty="0">
                <a:solidFill>
                  <a:srgbClr val="000000"/>
                </a:solidFill>
                <a:latin typeface="Times New Roman" pitchFamily="65" charset="-122"/>
                <a:ea typeface="宋体" pitchFamily="65" charset="-122"/>
              </a:rPr>
              <a:t>开放,经济高速发展,农村贫困人口大幅减少。为进一步提升减贫成效,自1986年起,党进一步加强对扶贫工</a:t>
            </a:r>
            <a:br/>
            <a:r>
              <a:rPr lang="zh-CN" altLang="en-US" sz="1417" kern="0" dirty="0">
                <a:solidFill>
                  <a:srgbClr val="000000"/>
                </a:solidFill>
                <a:latin typeface="Times New Roman" pitchFamily="65" charset="-122"/>
                <a:ea typeface="宋体" pitchFamily="65" charset="-122"/>
              </a:rPr>
              <a:t>作的领导,政府成立了专门扶贫机构,开始进行有组织、有计划、大规模的开发式扶贫,并先后制定实施了</a:t>
            </a:r>
            <a:br/>
            <a:r>
              <a:rPr lang="zh-CN" altLang="en-US" sz="1417" kern="0" dirty="0">
                <a:solidFill>
                  <a:srgbClr val="000000"/>
                </a:solidFill>
                <a:latin typeface="Times New Roman" pitchFamily="65" charset="-122"/>
                <a:ea typeface="宋体" pitchFamily="65" charset="-122"/>
              </a:rPr>
              <a:t>《国家八七扶贫攻坚计划(1994—2000年)》《中国农村扶贫开发纲要(2001—2010年)》《中国农村扶贫</a:t>
            </a:r>
            <a:br/>
            <a:r>
              <a:rPr lang="zh-CN" altLang="en-US" sz="1417" kern="0" dirty="0">
                <a:solidFill>
                  <a:srgbClr val="000000"/>
                </a:solidFill>
                <a:latin typeface="Times New Roman" pitchFamily="65" charset="-122"/>
                <a:ea typeface="宋体" pitchFamily="65" charset="-122"/>
              </a:rPr>
              <a:t>开发纲要(2011—2020年)》。2013年,为全面建成小康社会,实现第一个百年奋斗目标,党和政府又提出了</a:t>
            </a:r>
            <a:br/>
            <a:r>
              <a:rPr lang="zh-CN" altLang="en-US" sz="1417" kern="0" dirty="0">
                <a:solidFill>
                  <a:srgbClr val="000000"/>
                </a:solidFill>
                <a:latin typeface="Times New Roman" pitchFamily="65" charset="-122"/>
                <a:ea typeface="宋体" pitchFamily="65" charset="-122"/>
              </a:rPr>
              <a:t>精准扶贫战略。</a:t>
            </a:r>
            <a:endParaRPr lang="zh-CN" altLang="en-US"/>
          </a:p>
        </p:txBody>
      </p:sp>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03428"/>
            <a:ext cx="8505000" cy="33806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1938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1978—2017年全国农村贫困人口变化(按2010年贫困标准)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图表数据来源:国家统计局住户调查办公室《2017中国农村贫困监测报告》,中国统计出版社,2017。</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,中国扶贫取得了举世瞩目的成就。在联合国总部举办的中国脱贫成就展开幕式上,联合国常</a:t>
            </a:r>
            <a:endParaRPr lang="zh-CN" altLang="en-US" dirty="0"/>
          </a:p>
        </p:txBody>
      </p:sp>
      <p:pic>
        <p:nvPicPr>
          <p:cNvPr id="3" name="图片 3" descr="textimage15.jpeg"/>
          <p:cNvPicPr>
            <a:picLocks noChangeAspect="1"/>
          </p:cNvPicPr>
          <p:nvPr/>
        </p:nvPicPr>
        <p:blipFill>
          <a:blip r:embed="rId4"/>
          <a:stretch>
            <a:fillRect/>
          </a:stretch>
        </p:blipFill>
        <p:spPr>
          <a:xfrm>
            <a:off x="720000" y="827683"/>
            <a:ext cx="3179491" cy="2156304"/>
          </a:xfrm>
          <a:prstGeom prst="rect">
            <a:avLst/>
          </a:prstGeom>
        </p:spPr>
      </p:pic>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2449" y="89969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务副秘书长阿明娜明确表示,中国减贫取得了巨大成就,为其他发展中国家实施2030年可持续发展议程提</a:t>
            </a:r>
            <a:br>
              <a:rPr dirty="0"/>
            </a:br>
            <a:r>
              <a:rPr lang="zh-CN" altLang="en-US" sz="1417" kern="0" dirty="0">
                <a:solidFill>
                  <a:srgbClr val="000000"/>
                </a:solidFill>
                <a:latin typeface="Times New Roman" pitchFamily="65" charset="-122"/>
                <a:ea typeface="宋体" pitchFamily="65" charset="-122"/>
              </a:rPr>
              <a:t>供了重要经验。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全社会广泛参与扶贫工作,加快推进了扶贫开发的进程。例如,我国社会参与最广泛的民间公益事业——</a:t>
            </a:r>
            <a:br>
              <a:rPr dirty="0"/>
            </a:br>
            <a:r>
              <a:rPr lang="zh-CN" altLang="en-US" sz="1417" kern="0" dirty="0">
                <a:solidFill>
                  <a:srgbClr val="000000"/>
                </a:solidFill>
                <a:latin typeface="Times New Roman" pitchFamily="65" charset="-122"/>
                <a:ea typeface="宋体" pitchFamily="65" charset="-122"/>
              </a:rPr>
              <a:t>希望工程,截至2018年已累计接受捐款150.23亿元,资助困难学生594.9万名,援建希望小学20 110所。大江</a:t>
            </a:r>
            <a:br>
              <a:rPr dirty="0"/>
            </a:br>
            <a:r>
              <a:rPr lang="zh-CN" altLang="en-US" sz="1417" kern="0" dirty="0">
                <a:solidFill>
                  <a:srgbClr val="000000"/>
                </a:solidFill>
                <a:latin typeface="Times New Roman" pitchFamily="65" charset="-122"/>
                <a:ea typeface="宋体" pitchFamily="65" charset="-122"/>
              </a:rPr>
              <a:t>南北,长城内外,因贫困失学的儿童犹如久旱禾苗逢甘霖,在朗朗的读书声中扬起了理想的风帆。而发达地</a:t>
            </a:r>
            <a:br>
              <a:rPr dirty="0"/>
            </a:br>
            <a:r>
              <a:rPr lang="zh-CN" altLang="en-US" sz="1417" kern="0" dirty="0">
                <a:solidFill>
                  <a:srgbClr val="000000"/>
                </a:solidFill>
                <a:latin typeface="Times New Roman" pitchFamily="65" charset="-122"/>
                <a:ea typeface="宋体" pitchFamily="65" charset="-122"/>
              </a:rPr>
              <a:t>区、科研院校、民营企业,通过对口支援、定点帮扶、结对帮扶,实施专项扶贫工程,推动了贫困治理的专</a:t>
            </a:r>
            <a:br>
              <a:rPr dirty="0"/>
            </a:br>
            <a:r>
              <a:rPr lang="zh-CN" altLang="en-US" sz="1417" kern="0" dirty="0">
                <a:solidFill>
                  <a:srgbClr val="000000"/>
                </a:solidFill>
                <a:latin typeface="Times New Roman" pitchFamily="65" charset="-122"/>
                <a:ea typeface="宋体" pitchFamily="65" charset="-122"/>
              </a:rPr>
              <a:t>业化发展,提升了贫困治理的实际成效。如东部发达地区帮扶西部地区的“东西部扶贫协作”,自1996年</a:t>
            </a:r>
            <a:br>
              <a:rPr dirty="0"/>
            </a:br>
            <a:r>
              <a:rPr lang="zh-CN" altLang="en-US" sz="1417" kern="0" dirty="0">
                <a:solidFill>
                  <a:srgbClr val="000000"/>
                </a:solidFill>
                <a:latin typeface="Times New Roman" pitchFamily="65" charset="-122"/>
                <a:ea typeface="宋体" pitchFamily="65" charset="-122"/>
              </a:rPr>
              <a:t>至2014年,实施合作项目8万余个。2001年开始,北京大学、清华大学等13所高校对西部13所高校实施“一</a:t>
            </a:r>
            <a:br>
              <a:rPr dirty="0"/>
            </a:br>
            <a:r>
              <a:rPr lang="zh-CN" altLang="en-US" sz="1417" kern="0" dirty="0">
                <a:solidFill>
                  <a:srgbClr val="000000"/>
                </a:solidFill>
                <a:latin typeface="Times New Roman" pitchFamily="65" charset="-122"/>
                <a:ea typeface="宋体" pitchFamily="65" charset="-122"/>
              </a:rPr>
              <a:t>对一”结对帮扶。2015年开始的“万企帮万村”行动,短短三年,就有5.54万家民营企业对口帮扶了6.28万</a:t>
            </a:r>
            <a:br>
              <a:rPr dirty="0"/>
            </a:br>
            <a:r>
              <a:rPr lang="zh-CN" altLang="en-US" sz="1417" kern="0" dirty="0">
                <a:solidFill>
                  <a:srgbClr val="000000"/>
                </a:solidFill>
                <a:latin typeface="Times New Roman" pitchFamily="65" charset="-122"/>
                <a:ea typeface="宋体" pitchFamily="65" charset="-122"/>
              </a:rPr>
              <a:t>个贫困村。事实说明,</a:t>
            </a:r>
            <a:r>
              <a:rPr lang="zh-CN" altLang="en-US" sz="1417" u="sng" kern="0" dirty="0">
                <a:solidFill>
                  <a:srgbClr val="000000"/>
                </a:solidFill>
                <a:latin typeface="Times New Roman" pitchFamily="65" charset="-122"/>
                <a:ea typeface="宋体" pitchFamily="65" charset="-122"/>
              </a:rPr>
              <a:t>　①    </a:t>
            </a:r>
            <a:r>
              <a:rPr lang="zh-CN" altLang="en-US" sz="1417" kern="0" dirty="0">
                <a:solidFill>
                  <a:srgbClr val="000000"/>
                </a:solidFill>
                <a:latin typeface="Times New Roman" pitchFamily="65" charset="-122"/>
                <a:ea typeface="宋体" pitchFamily="65" charset="-122"/>
              </a:rPr>
              <a:t>多方资源、协同多种机制、集全社会之力帮扶贫困地区以及困难群众,已成</a:t>
            </a:r>
            <a:endParaRPr lang="zh-CN" altLang="en-US" dirty="0"/>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为中国治理贫困的宝贵经验。</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为打赢脱贫攻坚战,近年来,国家实施了精准扶贫战略,针对不同贫困区域环境、不同贫困农户状况,对扶贫</a:t>
            </a:r>
            <a:br/>
            <a:r>
              <a:rPr lang="zh-CN" altLang="en-US" sz="1417" kern="0" dirty="0">
                <a:solidFill>
                  <a:srgbClr val="000000"/>
                </a:solidFill>
                <a:latin typeface="Times New Roman" pitchFamily="65" charset="-122"/>
                <a:ea typeface="宋体" pitchFamily="65" charset="-122"/>
              </a:rPr>
              <a:t>对象实施精确识别、精确帮扶、精确管理。以革命老区延安为例,自开展精准扶贫以来,全市建档立卡有</a:t>
            </a:r>
            <a:br/>
            <a:r>
              <a:rPr lang="zh-CN" altLang="en-US" sz="1417" kern="0" dirty="0">
                <a:solidFill>
                  <a:srgbClr val="000000"/>
                </a:solidFill>
                <a:latin typeface="Times New Roman" pitchFamily="65" charset="-122"/>
                <a:ea typeface="宋体" pitchFamily="65" charset="-122"/>
              </a:rPr>
              <a:t>劳动能力的4.51万户、13.38万贫困人口依靠苹果种植、棚栽、养殖等致富产业脱贫;建立了43个扶贫就</a:t>
            </a:r>
            <a:br/>
            <a:r>
              <a:rPr lang="zh-CN" altLang="en-US" sz="1417" kern="0" dirty="0">
                <a:solidFill>
                  <a:srgbClr val="000000"/>
                </a:solidFill>
                <a:latin typeface="Times New Roman" pitchFamily="65" charset="-122"/>
                <a:ea typeface="宋体" pitchFamily="65" charset="-122"/>
              </a:rPr>
              <a:t>业基地、34个社区工厂,为无法离乡、无业可扶、无力脱贫的贫困劳动力提供就业机会,使11 589名贫困</a:t>
            </a:r>
            <a:br/>
            <a:r>
              <a:rPr lang="zh-CN" altLang="en-US" sz="1417" kern="0" dirty="0">
                <a:solidFill>
                  <a:srgbClr val="000000"/>
                </a:solidFill>
                <a:latin typeface="Times New Roman" pitchFamily="65" charset="-122"/>
                <a:ea typeface="宋体" pitchFamily="65" charset="-122"/>
              </a:rPr>
              <a:t>人口依靠稳定就业脱贫。这种一对一的精准扶贫,就像在庄稼的根部施肥浇水,效果更为显著。2019年5月</a:t>
            </a:r>
            <a:br/>
            <a:r>
              <a:rPr lang="zh-CN" altLang="en-US" sz="1417" kern="0" dirty="0">
                <a:solidFill>
                  <a:srgbClr val="000000"/>
                </a:solidFill>
                <a:latin typeface="Times New Roman" pitchFamily="65" charset="-122"/>
                <a:ea typeface="宋体" pitchFamily="65" charset="-122"/>
              </a:rPr>
              <a:t>7日,陕西省人民政府宣布,延安实现整体脱贫的目标。实践证明,</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,为老区脱贫走出了一条新路。</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1.根据[材料一]中图表的信息,在[材料一]的横线处补写一句话。(2分)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2.依据上下文,在[材料二]和[材料三]的横线处依次填入的词语,最恰当的一项是(2分)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p:txBody>
      </p:sp>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017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A.①整合　　　②延安整体脱贫的地区</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B.①整合　　　②延安地区的精准扶贫</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C.①集合　　　②延安整体脱贫的地区</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D.①集合　　　②延安地区的精准扶贫</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3.从上述三则材料可以看出,我国扶贫工作取得巨大成就的主要原因分别是①</a:t>
            </a:r>
            <a:r>
              <a:rPr lang="zh-CN" altLang="en-US" sz="1417" u="sng" kern="0" dirty="0">
                <a:solidFill>
                  <a:srgbClr val="000000"/>
                </a:solidFill>
                <a:latin typeface="Times New Roman" pitchFamily="65" charset="-122"/>
                <a:ea typeface="宋体" pitchFamily="65" charset="-122"/>
              </a:rPr>
              <a:t>　　　　　　　　　　    </a:t>
            </a:r>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。(每空限10个字以内)(3分)</a:t>
            </a:r>
            <a:endParaRPr lang="zh-CN" altLang="en-US"/>
          </a:p>
        </p:txBody>
      </p:sp>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611659"/>
            <a:ext cx="8748464"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(示例)四十年中,全国农村贫困人口大幅下降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本题考查对图表信息的分析概括以及语言表达。观察图表可知,从1978年至2017年,全国农村贫困人口在逐年减少。结合语境组织语言回答即可。注意填写的语句需要与下文“中国扶贫取得了举世瞩目的成就”连贯。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　</a:t>
            </a:r>
            <a:r>
              <a:rPr lang="zh-CN" altLang="en-US" sz="1417" kern="0" dirty="0">
                <a:solidFill>
                  <a:srgbClr val="000000"/>
                </a:solidFill>
                <a:latin typeface="Times New Roman" pitchFamily="65" charset="-122"/>
                <a:ea typeface="宋体" pitchFamily="65" charset="-122"/>
              </a:rPr>
              <a:t>“整合”意为通过整顿、协调重新组合;“集合”意为许多分散的人或物聚在一起。结合上</a:t>
            </a:r>
            <a:br>
              <a:rPr dirty="0"/>
            </a:br>
            <a:r>
              <a:rPr lang="zh-CN" altLang="en-US" sz="1417" kern="0" dirty="0">
                <a:solidFill>
                  <a:srgbClr val="000000"/>
                </a:solidFill>
                <a:latin typeface="Times New Roman" pitchFamily="65" charset="-122"/>
                <a:ea typeface="宋体" pitchFamily="65" charset="-122"/>
              </a:rPr>
              <a:t>下文语境可知,①处意为多方资源需要重新组合,而并非简单地聚拢,所以选用“整合”。排除C、D两</a:t>
            </a:r>
            <a:br>
              <a:rPr dirty="0"/>
            </a:br>
            <a:r>
              <a:rPr lang="zh-CN" altLang="en-US" sz="1417" kern="0" dirty="0">
                <a:solidFill>
                  <a:srgbClr val="000000"/>
                </a:solidFill>
                <a:latin typeface="Times New Roman" pitchFamily="65" charset="-122"/>
                <a:ea typeface="宋体" pitchFamily="65" charset="-122"/>
              </a:rPr>
              <a:t>项。材料三的话题是“精准扶贫”,语段内容是围绕精准扶贫展开的,所以②处应选“延安地区的精准扶</a:t>
            </a:r>
            <a:br>
              <a:rPr dirty="0"/>
            </a:br>
            <a:r>
              <a:rPr lang="zh-CN" altLang="en-US" sz="1417" kern="0" dirty="0">
                <a:solidFill>
                  <a:srgbClr val="000000"/>
                </a:solidFill>
                <a:latin typeface="Times New Roman" pitchFamily="65" charset="-122"/>
                <a:ea typeface="宋体" pitchFamily="65" charset="-122"/>
              </a:rPr>
              <a:t>贫”。故选B项。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(示例)①党和政府的领导　②全社会广泛参与　③实施精准扶贫战略</a:t>
            </a:r>
            <a:endParaRPr lang="zh-CN" altLang="en-US" dirty="0"/>
          </a:p>
        </p:txBody>
      </p:sp>
      <p:sp>
        <p:nvSpPr>
          <p:cNvPr id="3" name="TextBox 2">
            <a:extLst>
              <a:ext uri="{FF2B5EF4-FFF2-40B4-BE49-F238E27FC236}">
                <a16:creationId xmlns:a16="http://schemas.microsoft.com/office/drawing/2014/main" id="{AF9BA7F5-BB88-413E-929D-14D591C14782}"/>
              </a:ext>
            </a:extLst>
          </p:cNvPr>
          <p:cNvSpPr txBox="1"/>
          <p:nvPr/>
        </p:nvSpPr>
        <p:spPr>
          <a:xfrm>
            <a:off x="395536" y="3569905"/>
            <a:ext cx="8505000" cy="13004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本题考查对信息的提取概括能力。材料一,从实行土地改革、进行开发式扶贫、制定实施相关政</a:t>
            </a:r>
            <a:br>
              <a:rPr dirty="0"/>
            </a:br>
            <a:r>
              <a:rPr lang="zh-CN" altLang="en-US" sz="1417" kern="0" dirty="0">
                <a:solidFill>
                  <a:srgbClr val="000000"/>
                </a:solidFill>
                <a:latin typeface="Times New Roman" pitchFamily="65" charset="-122"/>
                <a:ea typeface="宋体" pitchFamily="65" charset="-122"/>
              </a:rPr>
              <a:t>策、提出精准扶贫战略等可看出,政府在逐步推进扶贫政策;材料二,举例说明“全社会广泛参与扶贫工</a:t>
            </a:r>
            <a:br>
              <a:rPr dirty="0"/>
            </a:br>
            <a:r>
              <a:rPr lang="zh-CN" altLang="en-US" sz="1417" kern="0" dirty="0">
                <a:solidFill>
                  <a:srgbClr val="000000"/>
                </a:solidFill>
                <a:latin typeface="Times New Roman" pitchFamily="65" charset="-122"/>
                <a:ea typeface="宋体" pitchFamily="65" charset="-122"/>
              </a:rPr>
              <a:t>作”;材料三,“国家实施了精准扶贫战略,针对不同贫困区域环境、不同贫困农户状况,对扶贫对象实施</a:t>
            </a:r>
            <a:br>
              <a:rPr dirty="0"/>
            </a:br>
            <a:r>
              <a:rPr lang="zh-CN" altLang="en-US" sz="1417" kern="0" dirty="0">
                <a:solidFill>
                  <a:srgbClr val="000000"/>
                </a:solidFill>
                <a:latin typeface="Times New Roman" pitchFamily="65" charset="-122"/>
                <a:ea typeface="宋体" pitchFamily="65" charset="-122"/>
              </a:rPr>
              <a:t>精确识别、精确帮扶、精确管理”,体现了实施精准扶贫战略。</a:t>
            </a:r>
            <a:endParaRPr lang="zh-CN" altLang="en-US" dirty="0"/>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7652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题组一　一般说明文阅读</a:t>
            </a:r>
            <a:endParaRPr lang="zh-CN" altLang="en-US" b="1" dirty="0"/>
          </a:p>
        </p:txBody>
      </p:sp>
      <p:sp>
        <p:nvSpPr>
          <p:cNvPr id="3" name="TextBox 2">
            <a:extLst>
              <a:ext uri="{FF2B5EF4-FFF2-40B4-BE49-F238E27FC236}">
                <a16:creationId xmlns:a16="http://schemas.microsoft.com/office/drawing/2014/main" id="{8578424C-6FD9-49D4-87F6-26F64A28FEB4}"/>
              </a:ext>
            </a:extLst>
          </p:cNvPr>
          <p:cNvSpPr txBox="1"/>
          <p:nvPr/>
        </p:nvSpPr>
        <p:spPr>
          <a:xfrm>
            <a:off x="704773" y="1071061"/>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p:txBody>
      </p:sp>
      <p:pic>
        <p:nvPicPr>
          <p:cNvPr id="4" name="图片 3">
            <a:extLst>
              <a:ext uri="{FF2B5EF4-FFF2-40B4-BE49-F238E27FC236}">
                <a16:creationId xmlns:a16="http://schemas.microsoft.com/office/drawing/2014/main" id="{9CFD51BE-D115-425E-ADDF-C511F6D1FC13}"/>
              </a:ext>
            </a:extLst>
          </p:cNvPr>
          <p:cNvPicPr>
            <a:picLocks noChangeAspect="1"/>
          </p:cNvPicPr>
          <p:nvPr/>
        </p:nvPicPr>
        <p:blipFill>
          <a:blip r:embed="rId4"/>
          <a:stretch>
            <a:fillRect/>
          </a:stretch>
        </p:blipFill>
        <p:spPr>
          <a:xfrm>
            <a:off x="720000" y="627737"/>
            <a:ext cx="7632700" cy="482600"/>
          </a:xfrm>
          <a:prstGeom prst="rect">
            <a:avLst/>
          </a:prstGeom>
        </p:spPr>
      </p:pic>
      <p:sp>
        <p:nvSpPr>
          <p:cNvPr id="5" name="TextBox 2">
            <a:extLst>
              <a:ext uri="{FF2B5EF4-FFF2-40B4-BE49-F238E27FC236}">
                <a16:creationId xmlns:a16="http://schemas.microsoft.com/office/drawing/2014/main" id="{FE8D9956-E569-4170-90CD-AE1F185B9C49}"/>
              </a:ext>
            </a:extLst>
          </p:cNvPr>
          <p:cNvSpPr txBox="1"/>
          <p:nvPr/>
        </p:nvSpPr>
        <p:spPr>
          <a:xfrm>
            <a:off x="323528" y="1666352"/>
            <a:ext cx="8820472"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一、(2020长沙三模,16—18)阅读下面的文章,完成1—3题。(8分)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自动驾驶“中国标准”或将影响世界标准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①2019年10月11日,SAE国际自动机工程师学会联合上海国际汽车城、中智行科技有限公司、Velo dyne Lidar公司,在上海国际汽车城汽车博览会公园EV-AI智行港举办了中国地区首届自动驾驶公众体验活动。在为期两天的活动中,近1000名来自上海及周边地区的民众试乘体验了具有SAE L4级功能特征的无人驾驶汽车。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现场参与试乘的观众能够体验到无人驾驶车的点云融合定位技术、超强感知障碍物、预测行人运动轨迹并迅速优化行驶角度、识别红绿灯和车道线等多个技术环节。车辆全程保持平稳安全地行驶。“尽管公园里弯弯绕绕很多,但无人车像一个娴熟的老司机,坐起来让人很舒适、很放心。”一位参加试乘的体验者说,5G AI新一代无人驾驶技术在场内的5G基站等硬件支持下,渗透到云地精图、智能规划等模块,让无人车感知系统更灵敏、控制系统更精准,为公众带来了更专业、更舒适的体验。</a:t>
            </a:r>
            <a:endParaRPr lang="zh-CN" altLang="en-US" dirty="0"/>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③作为全球自动驾驶车辆通用的分级标准SAE J3016的制定者,SAE在汽车行业的标准方面极具影响力。</a:t>
            </a:r>
            <a:br>
              <a:rPr dirty="0"/>
            </a:br>
            <a:r>
              <a:rPr lang="zh-CN" altLang="en-US" sz="1417" kern="0" dirty="0">
                <a:solidFill>
                  <a:srgbClr val="000000"/>
                </a:solidFill>
                <a:latin typeface="Times New Roman" pitchFamily="65" charset="-122"/>
                <a:ea typeface="宋体" pitchFamily="65" charset="-122"/>
              </a:rPr>
              <a:t>此前,SAE已经在美国多个城市举办了面向公众的自动驾驶体验活动。在中国各大城市的巡回体验活动</a:t>
            </a:r>
            <a:br>
              <a:rPr dirty="0"/>
            </a:br>
            <a:r>
              <a:rPr lang="zh-CN" altLang="en-US" sz="1417" kern="0" dirty="0">
                <a:solidFill>
                  <a:srgbClr val="000000"/>
                </a:solidFill>
                <a:latin typeface="Times New Roman" pitchFamily="65" charset="-122"/>
                <a:ea typeface="宋体" pitchFamily="65" charset="-122"/>
              </a:rPr>
              <a:t>结束之后,SAE将发布中国自动驾驶公众体验调研报告,并与北美地区的研究报告进行比较分析,包括中美</a:t>
            </a:r>
            <a:br>
              <a:rPr dirty="0"/>
            </a:br>
            <a:r>
              <a:rPr lang="zh-CN" altLang="en-US" sz="1417" kern="0" dirty="0">
                <a:solidFill>
                  <a:srgbClr val="000000"/>
                </a:solidFill>
                <a:latin typeface="Times New Roman" pitchFamily="65" charset="-122"/>
                <a:ea typeface="宋体" pitchFamily="65" charset="-122"/>
              </a:rPr>
              <a:t>两地不同地区人民的出行习惯、偏好、意愿、需求等。这份报告将为政府有关部门更好地制定相关法律</a:t>
            </a:r>
            <a:br>
              <a:rPr dirty="0"/>
            </a:br>
            <a:r>
              <a:rPr lang="zh-CN" altLang="en-US" sz="1417" kern="0" dirty="0">
                <a:solidFill>
                  <a:srgbClr val="000000"/>
                </a:solidFill>
                <a:latin typeface="Times New Roman" pitchFamily="65" charset="-122"/>
                <a:ea typeface="宋体" pitchFamily="65" charset="-122"/>
              </a:rPr>
              <a:t>法规,以及中国自动驾驶技术制造企业在未来系统设计与车制造过程中的用户体验优化等方面提供参考</a:t>
            </a:r>
            <a:br>
              <a:rPr dirty="0"/>
            </a:br>
            <a:r>
              <a:rPr lang="zh-CN" altLang="en-US" sz="1417" kern="0" dirty="0">
                <a:solidFill>
                  <a:srgbClr val="000000"/>
                </a:solidFill>
                <a:latin typeface="Times New Roman" pitchFamily="65" charset="-122"/>
                <a:ea typeface="宋体" pitchFamily="65" charset="-122"/>
              </a:rPr>
              <a:t>帮助。</a:t>
            </a:r>
            <a:r>
              <a:rPr lang="zh-CN" altLang="en-US" sz="1417" u="sng" kern="0" dirty="0">
                <a:solidFill>
                  <a:srgbClr val="000000"/>
                </a:solidFill>
                <a:latin typeface="Times New Roman" pitchFamily="65" charset="-122"/>
                <a:ea typeface="宋体" pitchFamily="65" charset="-122"/>
              </a:rPr>
              <a:t>从某种意义上来说</a:t>
            </a:r>
            <a:r>
              <a:rPr lang="zh-CN" altLang="en-US" sz="1417" kern="0" dirty="0">
                <a:solidFill>
                  <a:srgbClr val="000000"/>
                </a:solidFill>
                <a:latin typeface="Times New Roman" pitchFamily="65" charset="-122"/>
                <a:ea typeface="宋体" pitchFamily="65" charset="-122"/>
              </a:rPr>
              <a:t>,今后自动驾驶的“中国标准”或将影响世界标准。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④作为一家自动驾驶企业,本次活动的唯一自动驾驶车辆提供方中智行,瞄准的目标是无人驾驶的安全技</a:t>
            </a:r>
            <a:br>
              <a:rPr dirty="0"/>
            </a:br>
            <a:r>
              <a:rPr lang="zh-CN" altLang="en-US" sz="1417" kern="0" dirty="0">
                <a:solidFill>
                  <a:srgbClr val="000000"/>
                </a:solidFill>
                <a:latin typeface="Times New Roman" pitchFamily="65" charset="-122"/>
                <a:ea typeface="宋体" pitchFamily="65" charset="-122"/>
              </a:rPr>
              <a:t>术,力求占据全球无人驾驶技术和普及的制高点,让“中国式无人驾驶”能够比世界其他地区更安全、更</a:t>
            </a:r>
            <a:br>
              <a:rPr dirty="0"/>
            </a:br>
            <a:r>
              <a:rPr lang="zh-CN" altLang="en-US" sz="1417" kern="0" dirty="0">
                <a:solidFill>
                  <a:srgbClr val="000000"/>
                </a:solidFill>
                <a:latin typeface="Times New Roman" pitchFamily="65" charset="-122"/>
                <a:ea typeface="宋体" pitchFamily="65" charset="-122"/>
              </a:rPr>
              <a:t>先进。在2019年9月举办的“2019世界智能网联汽车大会”上中智行获得了首批长三角智能网联汽车测</a:t>
            </a:r>
            <a:br>
              <a:rPr dirty="0"/>
            </a:br>
            <a:r>
              <a:rPr lang="zh-CN" altLang="en-US" sz="1417" kern="0" dirty="0">
                <a:solidFill>
                  <a:srgbClr val="000000"/>
                </a:solidFill>
                <a:latin typeface="Times New Roman" pitchFamily="65" charset="-122"/>
                <a:ea typeface="宋体" pitchFamily="65" charset="-122"/>
              </a:rPr>
              <a:t>试牌照,拥有了在上海市开放道路上测试的资格。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⑤中国无人驾驶的开拓者之一,中智行CEO王劲指出,无人驾驶将催生一种全新的个性化移动智能空间的</a:t>
            </a:r>
            <a:endParaRPr lang="zh-CN" altLang="en-US" dirty="0"/>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到来,中智行将持续积极配合政府和携手产业合作伙伴,推动建立中国无人驾驶生态圈和开展市场普及教</a:t>
            </a:r>
            <a:br/>
            <a:r>
              <a:rPr lang="zh-CN" altLang="en-US" sz="1417" kern="0" dirty="0">
                <a:solidFill>
                  <a:srgbClr val="000000"/>
                </a:solidFill>
                <a:latin typeface="Times New Roman" pitchFamily="65" charset="-122"/>
                <a:ea typeface="宋体" pitchFamily="65" charset="-122"/>
              </a:rPr>
              <a:t>育,同时提升中国制造的国际竞争力。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(选自《新民周刊》2019年41期,有删改)</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1.下列说法与原文意思相符合的一项是(2分)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A.在为期两天的活动中,近1000名来自上海及周边地区的民众试乘体验了具有SAE L4级功能特征的无人</a:t>
            </a:r>
            <a:br/>
            <a:r>
              <a:rPr lang="zh-CN" altLang="en-US" sz="1417" kern="0" dirty="0">
                <a:solidFill>
                  <a:srgbClr val="000000"/>
                </a:solidFill>
                <a:latin typeface="Times New Roman" pitchFamily="65" charset="-122"/>
                <a:ea typeface="宋体" pitchFamily="65" charset="-122"/>
              </a:rPr>
              <a:t>驾驶汽车。</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B.一位参加试乘的体验者认为,公园里弯弯绕绕很多,无人车坐起来还是不太舒适。</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C.SAE将发布中国自动驾驶公众体验调研报告,这份报告将为全世界自动驾驶技术制造企业在未来系统</a:t>
            </a:r>
            <a:br/>
            <a:r>
              <a:rPr lang="zh-CN" altLang="en-US" sz="1417" kern="0" dirty="0">
                <a:solidFill>
                  <a:srgbClr val="000000"/>
                </a:solidFill>
                <a:latin typeface="Times New Roman" pitchFamily="65" charset="-122"/>
                <a:ea typeface="宋体" pitchFamily="65" charset="-122"/>
              </a:rPr>
              <a:t>设计与车制造过程中的用户体验优化等方面提供参考帮助。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D.可以预见,无人驾驶将催生一种全新的个性化移动智能空间的到来,更将掀起世界范围内汽车制造的改</a:t>
            </a:r>
            <a:endParaRPr lang="zh-CN" altLang="en-US"/>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革热潮。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2.下面说法正确的一项是(2分)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A.第①段列举上海国际汽车城汽车博览会公园EV-AI智行港举办中国地区首届自动驾驶公众体验活动的</a:t>
            </a:r>
            <a:br>
              <a:rPr dirty="0"/>
            </a:br>
            <a:r>
              <a:rPr lang="zh-CN" altLang="en-US" sz="1417" kern="0" dirty="0">
                <a:solidFill>
                  <a:srgbClr val="000000"/>
                </a:solidFill>
                <a:latin typeface="Times New Roman" pitchFamily="65" charset="-122"/>
                <a:ea typeface="宋体" pitchFamily="65" charset="-122"/>
              </a:rPr>
              <a:t>事例,引出了本文的说明对象。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B.第②段运用了举例子和作比较的说明方法。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C.第③段中,加点词语“从某种意义上来说”可以去掉,表达的意思没有改变。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D.第⑤段具体阐述了无人驾驶技术已经改变世界的喜人局面。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3.阅读全文和下面的链接材料,请说说中国自动驾驶的成果对世界自动驾驶有怎样的影响和意义。(4分)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【链接材料】中国自主研制的无人车——由国防科技大学自主研制的红旗HQ3无人车,2011年7月14日首</a:t>
            </a:r>
            <a:br>
              <a:rPr dirty="0"/>
            </a:br>
            <a:r>
              <a:rPr lang="zh-CN" altLang="en-US" sz="1417" kern="0" dirty="0">
                <a:solidFill>
                  <a:srgbClr val="000000"/>
                </a:solidFill>
                <a:latin typeface="Times New Roman" pitchFamily="65" charset="-122"/>
                <a:ea typeface="宋体" pitchFamily="65" charset="-122"/>
              </a:rPr>
              <a:t>次完成了从长沙到武汉286公里的高速全程无人驾驶实验,创造了中国自主研制的无人车在一般交通状况</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(2019长沙,16—18)说明文阅读(8分)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二十四节气的来历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①中国的二十四节气诞生于数千年前,不仅融天文、地理、历法、气象、农事、养生等多门学问于一体,</a:t>
            </a:r>
            <a:br>
              <a:rPr dirty="0"/>
            </a:br>
            <a:r>
              <a:rPr lang="zh-CN" altLang="en-US" sz="1417" kern="0" dirty="0">
                <a:solidFill>
                  <a:srgbClr val="000000"/>
                </a:solidFill>
                <a:latin typeface="Times New Roman" pitchFamily="65" charset="-122"/>
                <a:ea typeface="宋体" pitchFamily="65" charset="-122"/>
              </a:rPr>
              <a:t>而且还蕴含着以德修身的深刻内涵,以其强大的生命力,渗透到中华民族发展的每一个历史阶段,指导人们</a:t>
            </a:r>
            <a:br>
              <a:rPr dirty="0"/>
            </a:br>
            <a:r>
              <a:rPr lang="zh-CN" altLang="en-US" sz="1417" kern="0" dirty="0">
                <a:solidFill>
                  <a:srgbClr val="000000"/>
                </a:solidFill>
                <a:latin typeface="Times New Roman" pitchFamily="65" charset="-122"/>
                <a:ea typeface="宋体" pitchFamily="65" charset="-122"/>
              </a:rPr>
              <a:t>进行农事活动。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②节气表明地球在轨道上的位置,也就是太阳在黄道上的位置。中国古代先民们是如何测定节气的呢?这</a:t>
            </a:r>
            <a:br>
              <a:rPr dirty="0"/>
            </a:br>
            <a:r>
              <a:rPr lang="zh-CN" altLang="en-US" sz="1417" kern="0" dirty="0">
                <a:solidFill>
                  <a:srgbClr val="000000"/>
                </a:solidFill>
                <a:latin typeface="Times New Roman" pitchFamily="65" charset="-122"/>
                <a:ea typeface="宋体" pitchFamily="65" charset="-122"/>
              </a:rPr>
              <a:t>要从我们非常熟悉的计时工具——“表”和“圭”说起。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③表,最早诞生于中国。数千年前,我们的祖先们在地面上立一根八尺长的竹竿来测量日影,这根竹竿最初</a:t>
            </a:r>
            <a:br>
              <a:rPr dirty="0"/>
            </a:br>
            <a:r>
              <a:rPr lang="zh-CN" altLang="en-US" sz="1417" kern="0" dirty="0">
                <a:solidFill>
                  <a:srgbClr val="000000"/>
                </a:solidFill>
                <a:latin typeface="Times New Roman" pitchFamily="65" charset="-122"/>
                <a:ea typeface="宋体" pitchFamily="65" charset="-122"/>
              </a:rPr>
              <a:t>就称为“表”。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④“圭”本是指测量土地的标准尺子,后来把测量日影的工具也称为“圭”。圭和表的结合,就构成了一</a:t>
            </a:r>
            <a:endParaRPr lang="zh-CN" altLang="en-US" dirty="0"/>
          </a:p>
        </p:txBody>
      </p:sp>
    </p:spTree>
    <p:custDataLst>
      <p:custData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13132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下自主驾驶的新纪录,标志着中国无人车在环境识别、智能行为决策和控制等方面实现了新的技术突</a:t>
            </a:r>
            <a:br/>
            <a:r>
              <a:rPr lang="zh-CN" altLang="en-US" sz="1417" kern="0" dirty="0">
                <a:solidFill>
                  <a:srgbClr val="000000"/>
                </a:solidFill>
                <a:latin typeface="Times New Roman" pitchFamily="65" charset="-122"/>
                <a:ea typeface="宋体" pitchFamily="65" charset="-122"/>
              </a:rPr>
              <a:t>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到2020年,驾驶员将不必再为汽车追尾而烦恼,无人驾驶汽车将通过自身的雷达系统检测与前车的距离。</a:t>
            </a:r>
            <a:br/>
            <a:r>
              <a:rPr lang="zh-CN" altLang="en-US" sz="1417" kern="0" dirty="0">
                <a:solidFill>
                  <a:srgbClr val="000000"/>
                </a:solidFill>
                <a:latin typeface="Times New Roman" pitchFamily="65" charset="-122"/>
                <a:ea typeface="宋体" pitchFamily="65" charset="-122"/>
              </a:rPr>
              <a:t>如果与前车距离过近,汽车将自动刹车。</a:t>
            </a:r>
            <a:endParaRPr lang="zh-CN" altLang="en-US"/>
          </a:p>
        </p:txBody>
      </p:sp>
    </p:spTree>
    <p:custDataLst>
      <p:custData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512" y="578387"/>
            <a:ext cx="8858340" cy="434952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A　B.对应原文应该是“尽管公园里弯弯绕绕很多,但无人车像一个娴熟的老司机,坐起来让人很</a:t>
            </a:r>
            <a:br>
              <a:rPr dirty="0"/>
            </a:br>
            <a:r>
              <a:rPr lang="zh-CN" altLang="en-US" sz="1417" kern="0" dirty="0">
                <a:solidFill>
                  <a:srgbClr val="000000"/>
                </a:solidFill>
                <a:latin typeface="Times New Roman" pitchFamily="65" charset="-122"/>
                <a:ea typeface="宋体" pitchFamily="65" charset="-122"/>
              </a:rPr>
              <a:t>舒适、很放心”。C.对应原文应该是“这份报告将为政府有关部门更好地制定相关法律法规,以及中国</a:t>
            </a:r>
            <a:br>
              <a:rPr dirty="0"/>
            </a:br>
            <a:r>
              <a:rPr lang="zh-CN" altLang="en-US" sz="1417" kern="0" dirty="0">
                <a:solidFill>
                  <a:srgbClr val="000000"/>
                </a:solidFill>
                <a:latin typeface="Times New Roman" pitchFamily="65" charset="-122"/>
                <a:ea typeface="宋体" pitchFamily="65" charset="-122"/>
              </a:rPr>
              <a:t>自动驾驶技术制造企业在未来系统设计与车制造过程中的用户体验优化等方面提供参考帮助”。D.错在</a:t>
            </a:r>
            <a:br>
              <a:rPr dirty="0"/>
            </a:br>
            <a:r>
              <a:rPr lang="zh-CN" altLang="en-US" sz="1417" kern="0" dirty="0">
                <a:solidFill>
                  <a:srgbClr val="000000"/>
                </a:solidFill>
                <a:latin typeface="Times New Roman" pitchFamily="65" charset="-122"/>
                <a:ea typeface="宋体" pitchFamily="65" charset="-122"/>
              </a:rPr>
              <a:t>“更将掀起世界范围内汽车制造的改革热潮”,文中并没有提及。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　</a:t>
            </a:r>
            <a:r>
              <a:rPr lang="zh-CN" altLang="en-US" sz="1417" kern="0" dirty="0">
                <a:solidFill>
                  <a:srgbClr val="000000"/>
                </a:solidFill>
                <a:latin typeface="Times New Roman" pitchFamily="65" charset="-122"/>
                <a:ea typeface="宋体" pitchFamily="65" charset="-122"/>
              </a:rPr>
              <a:t>B.第②段没有使用作比较的说明方法。C.“从某种意义上说”限定了范围,体现了说明文语</a:t>
            </a:r>
            <a:br>
              <a:rPr dirty="0"/>
            </a:br>
            <a:r>
              <a:rPr lang="zh-CN" altLang="en-US" sz="1417" kern="0" dirty="0">
                <a:solidFill>
                  <a:srgbClr val="000000"/>
                </a:solidFill>
                <a:latin typeface="Times New Roman" pitchFamily="65" charset="-122"/>
                <a:ea typeface="宋体" pitchFamily="65" charset="-122"/>
              </a:rPr>
              <a:t>言的准确性,去掉后会改变原来的意思。D.第⑤段主要阐述无人驾驶技术的未来和前景展望。</a:t>
            </a:r>
            <a:endParaRPr lang="zh-CN" altLang="en-US" dirty="0"/>
          </a:p>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SAE将发布中国自动驾驶公众体验调研报告,这份报告将为政府有关部门更好地制定相关法律法规,以及中国自动驾驶技术制造企业在未来系统设计与车制造过程中的用户体验优化等方面提供参考帮助。从某种意义上来说,今后自动驾驶的“中国标准”或将影响世界标准。②中国自主研制的无人车创造了在一般交通状况下自主驾驶的新纪录,标志着中国无人车在环境识别、智能行为决策和控制等方面实现了新的技术突破,也将对世界标准造成影响。</a:t>
            </a:r>
          </a:p>
          <a:p>
            <a:pPr marL="0" indent="0" eaLnBrk="0" latinLnBrk="1" hangingPunct="0">
              <a:lnSpc>
                <a:spcPct val="150000"/>
              </a:lnSpc>
              <a:spcBef>
                <a:spcPts val="141"/>
              </a:spcBef>
              <a:buNone/>
            </a:pPr>
            <a:endParaRPr lang="zh-CN" altLang="en-US" dirty="0"/>
          </a:p>
        </p:txBody>
      </p:sp>
      <p:sp>
        <p:nvSpPr>
          <p:cNvPr id="3" name="TextBox 2">
            <a:extLst>
              <a:ext uri="{FF2B5EF4-FFF2-40B4-BE49-F238E27FC236}">
                <a16:creationId xmlns:a16="http://schemas.microsoft.com/office/drawing/2014/main" id="{189F55D5-5206-46E6-95FA-BA83A5D6BE80}"/>
              </a:ext>
            </a:extLst>
          </p:cNvPr>
          <p:cNvSpPr txBox="1"/>
          <p:nvPr/>
        </p:nvSpPr>
        <p:spPr>
          <a:xfrm>
            <a:off x="179512" y="4494786"/>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本题考查学生提取、整合信息的能力。题目的关键点是“中国自动驾驶的成果对世界自动驾驶有</a:t>
            </a:r>
            <a:br>
              <a:rPr dirty="0"/>
            </a:br>
            <a:r>
              <a:rPr lang="zh-CN" altLang="en-US" sz="1417" kern="0" dirty="0">
                <a:solidFill>
                  <a:srgbClr val="000000"/>
                </a:solidFill>
                <a:latin typeface="Times New Roman" pitchFamily="65" charset="-122"/>
                <a:ea typeface="宋体" pitchFamily="65" charset="-122"/>
              </a:rPr>
              <a:t>怎样的影响和意义”,从文章和链接材料中提取相关的关键信息即可。</a:t>
            </a:r>
            <a:endParaRPr lang="zh-CN" altLang="en-US" dirty="0"/>
          </a:p>
        </p:txBody>
      </p:sp>
    </p:spTree>
    <p:custDataLst>
      <p:custData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97169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二、(2020株洲仿真押题卷&lt;二&gt;,8—10)阅读下文,回答问题。(10分)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冠状病毒知多少</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彭 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①近日,由新型冠状病毒引发的疫情备受关注。此前,2003年肆虐的严重急性呼吸综合征(SARS)和20</a:t>
            </a:r>
            <a:br>
              <a:rPr dirty="0"/>
            </a:br>
            <a:r>
              <a:rPr lang="zh-CN" altLang="en-US" sz="1417" kern="0" dirty="0">
                <a:solidFill>
                  <a:srgbClr val="000000"/>
                </a:solidFill>
                <a:latin typeface="Times New Roman" pitchFamily="65" charset="-122"/>
                <a:ea typeface="宋体" pitchFamily="65" charset="-122"/>
              </a:rPr>
              <a:t>12年出现的中东呼吸综合征(MERS)疫情也都由冠状病毒引起。那么,什么是冠状病毒?它会导致什么症</a:t>
            </a:r>
            <a:br>
              <a:rPr dirty="0"/>
            </a:br>
            <a:r>
              <a:rPr lang="zh-CN" altLang="en-US" sz="1417" kern="0" dirty="0">
                <a:solidFill>
                  <a:srgbClr val="000000"/>
                </a:solidFill>
                <a:latin typeface="Times New Roman" pitchFamily="65" charset="-122"/>
                <a:ea typeface="宋体" pitchFamily="65" charset="-122"/>
              </a:rPr>
              <a:t>状?怎样有效防护?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②感染人类的冠状病毒在20世纪60年代首次被科学家分离出来,因在电子显微镜下可观察到病毒外表的</a:t>
            </a:r>
            <a:br>
              <a:rPr dirty="0"/>
            </a:br>
            <a:r>
              <a:rPr lang="zh-CN" altLang="en-US" sz="1417" kern="0" dirty="0">
                <a:solidFill>
                  <a:srgbClr val="000000"/>
                </a:solidFill>
                <a:latin typeface="Times New Roman" pitchFamily="65" charset="-122"/>
                <a:ea typeface="宋体" pitchFamily="65" charset="-122"/>
              </a:rPr>
              <a:t>冠状构造而得名“冠状病毒”。据世界卫生组织介绍,此次在武汉发现的病毒是以前从未在人体中发现</a:t>
            </a:r>
            <a:br>
              <a:rPr dirty="0"/>
            </a:br>
            <a:r>
              <a:rPr lang="zh-CN" altLang="en-US" sz="1417" kern="0" dirty="0">
                <a:solidFill>
                  <a:srgbClr val="000000"/>
                </a:solidFill>
                <a:latin typeface="Times New Roman" pitchFamily="65" charset="-122"/>
                <a:ea typeface="宋体" pitchFamily="65" charset="-122"/>
              </a:rPr>
              <a:t>的新型冠状病毒。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③冠状病毒的传播史可谓“劣迹斑斑”,它不仅是普通感冒的主要病原体之一,更是几次严重疫情的罪魁</a:t>
            </a:r>
            <a:endParaRPr lang="zh-CN" altLang="en-US" dirty="0"/>
          </a:p>
        </p:txBody>
      </p:sp>
    </p:spTree>
    <p:custDataLst>
      <p:custData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1115715"/>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祸首。2003年肆虐的严重急性呼吸综合征冠状病毒,以及前几年影响沙特阿拉伯、韩国等地的中东呼吸</a:t>
            </a:r>
            <a:br>
              <a:rPr dirty="0"/>
            </a:br>
            <a:r>
              <a:rPr lang="zh-CN" altLang="en-US" sz="1417" kern="0" dirty="0">
                <a:solidFill>
                  <a:srgbClr val="000000"/>
                </a:solidFill>
                <a:latin typeface="Times New Roman" pitchFamily="65" charset="-122"/>
                <a:ea typeface="宋体" pitchFamily="65" charset="-122"/>
              </a:rPr>
              <a:t>综合征冠状病毒,在分类上都是冠状病毒科冠状病毒属中的病毒。美国疾病控制和预防中心介绍,目前已</a:t>
            </a:r>
            <a:br>
              <a:rPr dirty="0"/>
            </a:br>
            <a:r>
              <a:rPr lang="zh-CN" altLang="en-US" sz="1417" kern="0" dirty="0">
                <a:solidFill>
                  <a:srgbClr val="000000"/>
                </a:solidFill>
                <a:latin typeface="Times New Roman" pitchFamily="65" charset="-122"/>
                <a:ea typeface="宋体" pitchFamily="65" charset="-122"/>
              </a:rPr>
              <a:t>知包括新型冠状病毒在内的可感染人类的冠状病毒共有 7 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④病毒命名很有门道。过去很多传染病命名都与地名相关,如埃博拉病毒由于在非洲埃博拉河地区被发</a:t>
            </a:r>
            <a:br>
              <a:rPr dirty="0"/>
            </a:br>
            <a:r>
              <a:rPr lang="zh-CN" altLang="en-US" sz="1417" kern="0" dirty="0">
                <a:solidFill>
                  <a:srgbClr val="000000"/>
                </a:solidFill>
                <a:latin typeface="Times New Roman" pitchFamily="65" charset="-122"/>
                <a:ea typeface="宋体" pitchFamily="65" charset="-122"/>
              </a:rPr>
              <a:t>现而得名,中东呼吸综合征冠状病毒的得名也是因为该病毒首次在中东地区被确认。2015年,世卫组织公</a:t>
            </a:r>
            <a:br>
              <a:rPr dirty="0"/>
            </a:br>
            <a:r>
              <a:rPr lang="zh-CN" altLang="en-US" sz="1417" kern="0" dirty="0">
                <a:solidFill>
                  <a:srgbClr val="000000"/>
                </a:solidFill>
                <a:latin typeface="Times New Roman" pitchFamily="65" charset="-122"/>
                <a:ea typeface="宋体" pitchFamily="65" charset="-122"/>
              </a:rPr>
              <a:t>布的新发现疾病命名指导原则中提到,使用中性、一般的术语代替人物、地点、动物、食物和职业的名</a:t>
            </a:r>
            <a:br>
              <a:rPr dirty="0"/>
            </a:br>
            <a:r>
              <a:rPr lang="zh-CN" altLang="en-US" sz="1417" kern="0" dirty="0">
                <a:solidFill>
                  <a:srgbClr val="000000"/>
                </a:solidFill>
                <a:latin typeface="Times New Roman" pitchFamily="65" charset="-122"/>
                <a:ea typeface="宋体" pitchFamily="65" charset="-122"/>
              </a:rPr>
              <a:t>称来命名疾病。2020年2月8日,国务院联防联控新闻发布会上,新闻发言人现场发布关于新冠病毒感染的</a:t>
            </a:r>
            <a:br>
              <a:rPr dirty="0"/>
            </a:br>
            <a:r>
              <a:rPr lang="zh-CN" altLang="en-US" sz="1417" kern="0" dirty="0">
                <a:solidFill>
                  <a:srgbClr val="000000"/>
                </a:solidFill>
                <a:latin typeface="Times New Roman" pitchFamily="65" charset="-122"/>
                <a:ea typeface="宋体" pitchFamily="65" charset="-122"/>
              </a:rPr>
              <a:t>肺炎暂命名的通知,新型冠状病毒感染的肺炎统一称谓为“新型冠状病毒肺炎”,简称“新冠肺炎”,英文</a:t>
            </a:r>
            <a:br>
              <a:rPr dirty="0"/>
            </a:br>
            <a:r>
              <a:rPr lang="zh-CN" altLang="en-US" sz="1417" kern="0" dirty="0">
                <a:solidFill>
                  <a:srgbClr val="000000"/>
                </a:solidFill>
                <a:latin typeface="Times New Roman" pitchFamily="65" charset="-122"/>
                <a:ea typeface="宋体" pitchFamily="65" charset="-122"/>
              </a:rPr>
              <a:t>名为“Novel coronavirus pneumonia”,简称为“NCP”。</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⑤人感染了冠状病毒后一般会出现哪些症状?世卫组织介绍,症状因病毒而异,常见体征有发热、咳嗽、气</a:t>
            </a:r>
            <a:br>
              <a:rPr dirty="0"/>
            </a:br>
            <a:r>
              <a:rPr lang="zh-CN" altLang="en-US" sz="1417" kern="0" dirty="0">
                <a:solidFill>
                  <a:srgbClr val="000000"/>
                </a:solidFill>
                <a:latin typeface="Times New Roman" pitchFamily="65" charset="-122"/>
                <a:ea typeface="宋体" pitchFamily="65" charset="-122"/>
              </a:rPr>
              <a:t>促和呼吸困难等。在较严重病例中,感染可出现肺炎、严重急性呼吸综合征、肾衰竭,甚至死亡。</a:t>
            </a:r>
            <a:endParaRPr lang="zh-CN" altLang="en-US" dirty="0"/>
          </a:p>
        </p:txBody>
      </p:sp>
    </p:spTree>
    <p:custDataLst>
      <p:custData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⑥目前,虽无针对病毒的特效药,但正确的防护手段可有效预防新型冠状病毒感染。世卫组织建议:要保持</a:t>
            </a:r>
            <a:br/>
            <a:r>
              <a:rPr lang="zh-CN" altLang="en-US" sz="1417" kern="0" dirty="0">
                <a:solidFill>
                  <a:srgbClr val="000000"/>
                </a:solidFill>
                <a:latin typeface="Times New Roman" pitchFamily="65" charset="-122"/>
                <a:ea typeface="宋体" pitchFamily="65" charset="-122"/>
              </a:rPr>
              <a:t>基本的手和呼吸道卫生,如用肥皂水和清水勤洗手;养成安全的饮食习惯,如烹调时彻底煮熟食物;在可能</a:t>
            </a:r>
            <a:br/>
            <a:r>
              <a:rPr lang="zh-CN" altLang="en-US" sz="1417" kern="0" dirty="0">
                <a:solidFill>
                  <a:srgbClr val="000000"/>
                </a:solidFill>
                <a:latin typeface="Times New Roman" pitchFamily="65" charset="-122"/>
                <a:ea typeface="宋体" pitchFamily="65" charset="-122"/>
              </a:rPr>
              <a:t>的情况下避免与表现出呼吸道疾病症状(例如咳嗽和打喷嚏)的人密切接触;避免在未加防护的情况下接触</a:t>
            </a:r>
            <a:br/>
            <a:r>
              <a:rPr lang="zh-CN" altLang="en-US" sz="1417" kern="0" dirty="0">
                <a:solidFill>
                  <a:srgbClr val="000000"/>
                </a:solidFill>
                <a:latin typeface="Times New Roman" pitchFamily="65" charset="-122"/>
                <a:ea typeface="宋体" pitchFamily="65" charset="-122"/>
              </a:rPr>
              <a:t>野生或养殖动物;等等。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⑦找到病毒起源对于疫情防控至关重要。目前新型冠状病毒的传染来源尚未找到,疫情传播途径也尚未</a:t>
            </a:r>
            <a:br/>
            <a:r>
              <a:rPr lang="zh-CN" altLang="en-US" sz="1417" kern="0" dirty="0">
                <a:solidFill>
                  <a:srgbClr val="000000"/>
                </a:solidFill>
                <a:latin typeface="Times New Roman" pitchFamily="65" charset="-122"/>
                <a:ea typeface="宋体" pitchFamily="65" charset="-122"/>
              </a:rPr>
              <a:t>完全掌握。不过,已有的研究显示,冠状病毒在蝙蝠和骆驼等动物中很常见,只在极少情况下病毒才会发生</a:t>
            </a:r>
            <a:br/>
            <a:r>
              <a:rPr lang="zh-CN" altLang="en-US" sz="1417" kern="0" dirty="0">
                <a:solidFill>
                  <a:srgbClr val="000000"/>
                </a:solidFill>
                <a:latin typeface="Times New Roman" pitchFamily="65" charset="-122"/>
                <a:ea typeface="宋体" pitchFamily="65" charset="-122"/>
              </a:rPr>
              <a:t>变异传染给人类。比如中国科学院的研究人员曾报告说,严重急性呼吸综合征冠状病毒可能源于菊头蝠</a:t>
            </a:r>
            <a:br/>
            <a:r>
              <a:rPr lang="zh-CN" altLang="en-US" sz="1417" kern="0" dirty="0">
                <a:solidFill>
                  <a:srgbClr val="000000"/>
                </a:solidFill>
                <a:latin typeface="Times New Roman" pitchFamily="65" charset="-122"/>
                <a:ea typeface="宋体" pitchFamily="65" charset="-122"/>
              </a:rPr>
              <a:t>携带的一种冠状病毒,经由果子狸传染给人。世卫组织对中东呼吸综合征冠状病毒的调查也显示,这种病</a:t>
            </a:r>
            <a:br/>
            <a:r>
              <a:rPr lang="zh-CN" altLang="en-US" sz="1417" kern="0" dirty="0">
                <a:solidFill>
                  <a:srgbClr val="000000"/>
                </a:solidFill>
                <a:latin typeface="Times New Roman" pitchFamily="65" charset="-122"/>
                <a:ea typeface="宋体" pitchFamily="65" charset="-122"/>
              </a:rPr>
              <a:t>毒可能源自蝙蝠,先传给骆驼,再由骆驼传给人类。</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⑧世卫组织说,一些已知的冠状病毒在动物中传播,但尚未感染人类;随着全球监测工作的改善,可能会发</a:t>
            </a:r>
            <a:br/>
            <a:r>
              <a:rPr lang="zh-CN" altLang="en-US" sz="1417" kern="0" dirty="0">
                <a:solidFill>
                  <a:srgbClr val="000000"/>
                </a:solidFill>
                <a:latin typeface="Times New Roman" pitchFamily="65" charset="-122"/>
                <a:ea typeface="宋体" pitchFamily="65" charset="-122"/>
              </a:rPr>
              <a:t>现更多冠状病毒。因此,人类与冠状病毒之间的斗争依然任重道远。</a:t>
            </a:r>
            <a:endParaRPr lang="zh-CN" altLang="en-US"/>
          </a:p>
        </p:txBody>
      </p:sp>
    </p:spTree>
    <p:custDataLst>
      <p:custData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(选自《光明日报》2020年01月21日,有删改)</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1.下列对文章的分析和理解,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A.本文的说明对象——冠状病毒。</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B.选文采用逻辑顺序。首先由当下的疫情引出本文的说明对象,然后具体说明冠状病毒的由来、传播</a:t>
            </a:r>
            <a:br/>
            <a:r>
              <a:rPr lang="zh-CN" altLang="en-US" sz="1417" kern="0" dirty="0">
                <a:solidFill>
                  <a:srgbClr val="000000"/>
                </a:solidFill>
                <a:latin typeface="Times New Roman" pitchFamily="65" charset="-122"/>
                <a:ea typeface="宋体" pitchFamily="65" charset="-122"/>
              </a:rPr>
              <a:t>史、命名,感染后的症状、预防措施、传染来源等,最后指出人类对冠状病毒的探索任重道远。</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C.第③段中的“不仅</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更是”有序点出了冠状病毒的危害,使语言表达更连贯,逻辑性更强。同时用转</a:t>
            </a:r>
            <a:br/>
            <a:r>
              <a:rPr lang="zh-CN" altLang="en-US" sz="1417" kern="0" dirty="0">
                <a:solidFill>
                  <a:srgbClr val="000000"/>
                </a:solidFill>
                <a:latin typeface="Times New Roman" pitchFamily="65" charset="-122"/>
                <a:ea typeface="宋体" pitchFamily="65" charset="-122"/>
              </a:rPr>
              <a:t>折句式,进一步突出它是疫情发生的根源,符合人们从浅到深的认知规律,体现了说明文语言的严谨性。</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D.第④段列举埃博拉病毒、中东呼吸综合征冠状病毒、“新型冠状病毒肺炎”命名的例子,具体地说明</a:t>
            </a:r>
            <a:br/>
            <a:r>
              <a:rPr lang="zh-CN" altLang="en-US" sz="1417" kern="0" dirty="0">
                <a:solidFill>
                  <a:srgbClr val="000000"/>
                </a:solidFill>
                <a:latin typeface="Times New Roman" pitchFamily="65" charset="-122"/>
                <a:ea typeface="宋体" pitchFamily="65" charset="-122"/>
              </a:rPr>
              <a:t>病毒命名很有门道,使文章表达的意思更明确。</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2.选出下列说法与原文</a:t>
            </a:r>
            <a:r>
              <a:rPr lang="zh-CN" altLang="en-US" sz="1417" u="sng" kern="0" dirty="0">
                <a:solidFill>
                  <a:srgbClr val="000000"/>
                </a:solidFill>
                <a:latin typeface="Times New Roman" pitchFamily="65" charset="-122"/>
                <a:ea typeface="宋体" pitchFamily="65" charset="-122"/>
              </a:rPr>
              <a:t>不相符</a:t>
            </a:r>
            <a:r>
              <a:rPr lang="zh-CN" altLang="en-US" sz="1417" kern="0" dirty="0">
                <a:solidFill>
                  <a:srgbClr val="000000"/>
                </a:solidFill>
                <a:latin typeface="Times New Roman" pitchFamily="65" charset="-122"/>
                <a:ea typeface="宋体" pitchFamily="65" charset="-122"/>
              </a:rPr>
              <a:t>的一项(3分)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p:txBody>
      </p:sp>
    </p:spTree>
    <p:custDataLst>
      <p:custData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26519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A.感染人类的冠状病毒在20世纪60年代被分离出来,它是普通感冒的病原体之一,也是几次重大疫情的祸</a:t>
            </a:r>
            <a:br/>
            <a:r>
              <a:rPr lang="zh-CN" altLang="en-US" sz="1417" kern="0" dirty="0">
                <a:solidFill>
                  <a:srgbClr val="000000"/>
                </a:solidFill>
                <a:latin typeface="Times New Roman" pitchFamily="65" charset="-122"/>
                <a:ea typeface="宋体" pitchFamily="65" charset="-122"/>
              </a:rPr>
              <a:t>首。</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B.冠状病毒因在电子显微镜下可观察到病毒外表的冠状构造而得名,目前可感染人类的冠状病毒共有7</a:t>
            </a:r>
            <a:br/>
            <a:r>
              <a:rPr lang="zh-CN" altLang="en-US" sz="1417" kern="0" dirty="0">
                <a:solidFill>
                  <a:srgbClr val="000000"/>
                </a:solidFill>
                <a:latin typeface="Times New Roman" pitchFamily="65" charset="-122"/>
                <a:ea typeface="宋体" pitchFamily="65" charset="-122"/>
              </a:rPr>
              <a:t>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C.人感染了冠状病毒后,常见的病状有呼吸道症状、发热、咳嗽、气促、肺炎、肾衰竭等。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D.研究显示,冠状病毒在蝙蝠和骆驼等动物中很常见,传染给人类只是在极少情况下才会发生。</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3.面对来势汹汹的疫情,很多人感到束手无策,请结合选文第⑥段的内容,给他们提供一些有效的防护措</a:t>
            </a:r>
            <a:br/>
            <a:r>
              <a:rPr lang="zh-CN" altLang="en-US" sz="1417" kern="0" dirty="0">
                <a:solidFill>
                  <a:srgbClr val="000000"/>
                </a:solidFill>
                <a:latin typeface="Times New Roman" pitchFamily="65" charset="-122"/>
                <a:ea typeface="宋体" pitchFamily="65" charset="-122"/>
              </a:rPr>
              <a:t>施。(4分)</a:t>
            </a:r>
            <a:endParaRPr lang="zh-CN" altLang="en-US"/>
          </a:p>
        </p:txBody>
      </p:sp>
    </p:spTree>
    <p:custDataLst>
      <p:custData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26519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C　第③段中的“不仅</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更是”表递进关系,这一段中没有使用转折句式。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　</a:t>
            </a:r>
            <a:r>
              <a:rPr lang="zh-CN" altLang="en-US" sz="1417" kern="0" dirty="0">
                <a:solidFill>
                  <a:srgbClr val="000000"/>
                </a:solidFill>
                <a:latin typeface="Times New Roman" pitchFamily="65" charset="-122"/>
                <a:ea typeface="宋体" pitchFamily="65" charset="-122"/>
              </a:rPr>
              <a:t>由原文“世卫组织介绍,症状因病毒而异,常见体征有发热、咳嗽、气促和呼吸困难等。在较</a:t>
            </a:r>
            <a:br>
              <a:rPr dirty="0"/>
            </a:br>
            <a:r>
              <a:rPr lang="zh-CN" altLang="en-US" sz="1417" kern="0" dirty="0">
                <a:solidFill>
                  <a:srgbClr val="000000"/>
                </a:solidFill>
                <a:latin typeface="Times New Roman" pitchFamily="65" charset="-122"/>
                <a:ea typeface="宋体" pitchFamily="65" charset="-122"/>
              </a:rPr>
              <a:t>严重病例中,感染可出现肺炎、严重急性呼吸综合征、肾衰竭,甚至死亡”可知,“肺炎、肾衰竭”并非常</a:t>
            </a:r>
            <a:br>
              <a:rPr dirty="0"/>
            </a:br>
            <a:r>
              <a:rPr lang="zh-CN" altLang="en-US" sz="1417" kern="0" dirty="0">
                <a:solidFill>
                  <a:srgbClr val="000000"/>
                </a:solidFill>
                <a:latin typeface="Times New Roman" pitchFamily="65" charset="-122"/>
                <a:ea typeface="宋体" pitchFamily="65" charset="-122"/>
              </a:rPr>
              <a:t>见病状。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①养成良好的卫生、饮食习惯(或保持基本的手和呼吸道卫生,养成安全的饮食习惯);②避免与表</a:t>
            </a:r>
            <a:br>
              <a:rPr dirty="0"/>
            </a:br>
            <a:r>
              <a:rPr lang="zh-CN" altLang="en-US" sz="1417" kern="0" dirty="0">
                <a:solidFill>
                  <a:srgbClr val="000000"/>
                </a:solidFill>
                <a:latin typeface="Times New Roman" pitchFamily="65" charset="-122"/>
                <a:ea typeface="宋体" pitchFamily="65" charset="-122"/>
              </a:rPr>
              <a:t>现出呼吸道疾病症状的人员密切接触;③避免不加防护地接触野生或养殖动物。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本题考查学生提取、概括信息的能力。把握文段⑥的关键信息,概括得出答案。</a:t>
            </a:r>
            <a:endParaRPr lang="zh-CN" altLang="en-US" dirty="0"/>
          </a:p>
        </p:txBody>
      </p:sp>
    </p:spTree>
    <p:custDataLst>
      <p:custData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三、(2019长沙七模,16—18)阅读下面的说明文,回答问题。(8分)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桌与案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①一般来讲,腿的位置决定了桌与案的名称,与高矮、大小、功能都无关。腿的位置缩进来一块的为案,腿</a:t>
            </a:r>
            <a:br>
              <a:rPr dirty="0"/>
            </a:br>
            <a:r>
              <a:rPr lang="zh-CN" altLang="en-US" sz="1417" kern="0" dirty="0">
                <a:solidFill>
                  <a:srgbClr val="000000"/>
                </a:solidFill>
                <a:latin typeface="Times New Roman" pitchFamily="65" charset="-122"/>
                <a:ea typeface="宋体" pitchFamily="65" charset="-122"/>
              </a:rPr>
              <a:t>的位置顶住四角的为桌。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②桌与案更重要的区别,是精神层面的区别。这个区别在哪儿呢?在于案的等级比桌高。比如我们常说的</a:t>
            </a:r>
            <a:br>
              <a:rPr dirty="0"/>
            </a:br>
            <a:r>
              <a:rPr lang="zh-CN" altLang="en-US" sz="1417" kern="0" dirty="0">
                <a:solidFill>
                  <a:srgbClr val="000000"/>
                </a:solidFill>
                <a:latin typeface="Times New Roman" pitchFamily="65" charset="-122"/>
                <a:ea typeface="宋体" pitchFamily="65" charset="-122"/>
              </a:rPr>
              <a:t>拍案惊奇、拍案而起、拍案叫绝,都是比较高等级的情绪;而拍桌子瞪眼、拍桌子砸板凳,都是低等级的情</a:t>
            </a:r>
            <a:br>
              <a:rPr dirty="0"/>
            </a:br>
            <a:r>
              <a:rPr lang="zh-CN" altLang="en-US" sz="1417" kern="0" dirty="0">
                <a:solidFill>
                  <a:srgbClr val="000000"/>
                </a:solidFill>
                <a:latin typeface="Times New Roman" pitchFamily="65" charset="-122"/>
                <a:ea typeface="宋体" pitchFamily="65" charset="-122"/>
              </a:rPr>
              <a:t>绪。</a:t>
            </a:r>
            <a:r>
              <a:rPr lang="zh-CN" altLang="en-US" sz="1417" u="sng" kern="0" dirty="0">
                <a:solidFill>
                  <a:srgbClr val="000000"/>
                </a:solidFill>
                <a:latin typeface="Times New Roman" pitchFamily="65" charset="-122"/>
                <a:ea typeface="宋体" pitchFamily="65" charset="-122"/>
              </a:rPr>
              <a:t>再比如,我过去当编辑的时候,经常挑灯夜战、“伏案疾书”,如果“趴在桌子上”,恐怕不是睡着了,</a:t>
            </a:r>
            <a:br>
              <a:rPr dirty="0"/>
            </a:br>
            <a:r>
              <a:rPr lang="zh-CN" altLang="en-US" sz="1417" u="sng" kern="0" dirty="0">
                <a:solidFill>
                  <a:srgbClr val="000000"/>
                </a:solidFill>
                <a:latin typeface="Times New Roman" pitchFamily="65" charset="-122"/>
                <a:ea typeface="宋体" pitchFamily="65" charset="-122"/>
              </a:rPr>
              <a:t>就是在写检查。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③中国人把承具分得清清楚楚,这正是我们文化的独特之处。我们平时不注意,由“案”衍生出来的词语</a:t>
            </a:r>
            <a:br>
              <a:rPr dirty="0"/>
            </a:br>
            <a:r>
              <a:rPr lang="zh-CN" altLang="en-US" sz="1417" kern="0" dirty="0">
                <a:solidFill>
                  <a:srgbClr val="000000"/>
                </a:solidFill>
                <a:latin typeface="Times New Roman" pitchFamily="65" charset="-122"/>
                <a:ea typeface="宋体" pitchFamily="65" charset="-122"/>
              </a:rPr>
              <a:t>非常丰富,比如文案、方案、草案、议案。因为我们过去办公,大都使用案,通常情况下与桌无关。</a:t>
            </a:r>
            <a:endParaRPr lang="zh-CN" altLang="en-US" dirty="0"/>
          </a:p>
        </p:txBody>
      </p:sp>
    </p:spTree>
    <p:custDataLst>
      <p:custData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④同样是案,也有很多形制。有一种叫作翘头案,它属于供案的形式,腿部非常夸张,过去都是在寺院或祠堂</a:t>
            </a:r>
            <a:br/>
            <a:r>
              <a:rPr lang="zh-CN" altLang="en-US" sz="1417" kern="0" dirty="0">
                <a:solidFill>
                  <a:srgbClr val="000000"/>
                </a:solidFill>
                <a:latin typeface="Times New Roman" pitchFamily="65" charset="-122"/>
                <a:ea typeface="宋体" pitchFamily="65" charset="-122"/>
              </a:rPr>
              <a:t>里使用,它表示对神灵、对祖宗的一种敬畏。衙门里也用供案,那里的供案翘头非常高,非常夸张。它具有</a:t>
            </a:r>
            <a:br/>
            <a:r>
              <a:rPr lang="zh-CN" altLang="en-US" sz="1417" kern="0" dirty="0">
                <a:solidFill>
                  <a:srgbClr val="000000"/>
                </a:solidFill>
                <a:latin typeface="Times New Roman" pitchFamily="65" charset="-122"/>
                <a:ea typeface="宋体" pitchFamily="65" charset="-122"/>
              </a:rPr>
              <a:t>威严感,从心理上暗示你,警告你。如今法院审理刑事案件时,法官坐的椅子靠背都非常高,就是起到一种威</a:t>
            </a:r>
            <a:br/>
            <a:r>
              <a:rPr lang="zh-CN" altLang="en-US" sz="1417" kern="0" dirty="0">
                <a:solidFill>
                  <a:srgbClr val="000000"/>
                </a:solidFill>
                <a:latin typeface="Times New Roman" pitchFamily="65" charset="-122"/>
                <a:ea typeface="宋体" pitchFamily="65" charset="-122"/>
              </a:rPr>
              <a:t>慑作用。如果法官搬一个小板凳坐那儿,估计犯人心里就该想怎么逃脱法律的制裁了。把家具作为文化</a:t>
            </a:r>
            <a:br/>
            <a:r>
              <a:rPr lang="zh-CN" altLang="en-US" sz="1417" kern="0" dirty="0">
                <a:solidFill>
                  <a:srgbClr val="000000"/>
                </a:solidFill>
                <a:latin typeface="Times New Roman" pitchFamily="65" charset="-122"/>
                <a:ea typeface="宋体" pitchFamily="65" charset="-122"/>
              </a:rPr>
              <a:t>符号传递给你,这是“案子”重要的本意。那么,衍生出来的词语就有“案件”,原指案子上的文件;后来</a:t>
            </a:r>
            <a:br/>
            <a:r>
              <a:rPr lang="zh-CN" altLang="en-US" sz="1417" kern="0" dirty="0">
                <a:solidFill>
                  <a:srgbClr val="000000"/>
                </a:solidFill>
                <a:latin typeface="Times New Roman" pitchFamily="65" charset="-122"/>
                <a:ea typeface="宋体" pitchFamily="65" charset="-122"/>
              </a:rPr>
              <a:t>把在案前审理事情,简称为“审案子”,没有人说“审桌子”。</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⑤文人设计出一种适合自己用的书案,它非常温和,也有翘头,但把夸张的感觉去掉了,翘头很小。这个小翘</a:t>
            </a:r>
            <a:br/>
            <a:r>
              <a:rPr lang="zh-CN" altLang="en-US" sz="1417" kern="0" dirty="0">
                <a:solidFill>
                  <a:srgbClr val="000000"/>
                </a:solidFill>
                <a:latin typeface="Times New Roman" pitchFamily="65" charset="-122"/>
                <a:ea typeface="宋体" pitchFamily="65" charset="-122"/>
              </a:rPr>
              <a:t>头干吗用呢?我们知道,中国有一种特殊的书画形式叫手卷,卷起来是一个轴,比如《千里江山图》《清明</a:t>
            </a:r>
            <a:br/>
            <a:r>
              <a:rPr lang="zh-CN" altLang="en-US" sz="1417" kern="0" dirty="0">
                <a:solidFill>
                  <a:srgbClr val="000000"/>
                </a:solidFill>
                <a:latin typeface="Times New Roman" pitchFamily="65" charset="-122"/>
                <a:ea typeface="宋体" pitchFamily="65" charset="-122"/>
              </a:rPr>
              <a:t>上河图》,看的时候要横向打开。过去看手卷有讲究,你不能趴在地上看,也不能搁在方桌上看,就得在这种</a:t>
            </a:r>
            <a:br/>
            <a:r>
              <a:rPr lang="zh-CN" altLang="en-US" sz="1417" kern="0" dirty="0">
                <a:solidFill>
                  <a:srgbClr val="000000"/>
                </a:solidFill>
                <a:latin typeface="Times New Roman" pitchFamily="65" charset="-122"/>
                <a:ea typeface="宋体" pitchFamily="65" charset="-122"/>
              </a:rPr>
              <a:t>翘头案上看。我曾遇到一个附庸风雅的人,得到一幅手卷,急忙在桌子上打开,手卷的轴一下滚到桌边,一把</a:t>
            </a:r>
            <a:br/>
            <a:r>
              <a:rPr lang="zh-CN" altLang="en-US" sz="1417" kern="0" dirty="0">
                <a:solidFill>
                  <a:srgbClr val="000000"/>
                </a:solidFill>
                <a:latin typeface="Times New Roman" pitchFamily="65" charset="-122"/>
                <a:ea typeface="宋体" pitchFamily="65" charset="-122"/>
              </a:rPr>
              <a:t>没抓住,轴咣当就掉下去,画被撕破了。如果他在案头上看,轴滚到案的两头,就停住了,不会掉下去。</a:t>
            </a:r>
            <a:endParaRPr lang="zh-CN" altLang="en-US"/>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11628"/>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一般说明文阅读</a:t>
            </a:r>
          </a:p>
        </p:txBody>
      </p:sp>
      <p:pic>
        <p:nvPicPr>
          <p:cNvPr id="3" name="图片 2"/>
          <p:cNvPicPr>
            <a:picLocks noChangeAspect="1"/>
          </p:cNvPicPr>
          <p:nvPr/>
        </p:nvPicPr>
        <p:blipFill>
          <a:blip r:embed="rId4"/>
          <a:stretch>
            <a:fillRect/>
          </a:stretch>
        </p:blipFill>
        <p:spPr>
          <a:xfrm>
            <a:off x="683516" y="769925"/>
            <a:ext cx="7645400" cy="546100"/>
          </a:xfrm>
          <a:prstGeom prst="rect">
            <a:avLst/>
          </a:prstGeom>
        </p:spPr>
      </p:pic>
      <p:sp>
        <p:nvSpPr>
          <p:cNvPr id="4" name="TextBox 2"/>
          <p:cNvSpPr txBox="1"/>
          <p:nvPr/>
        </p:nvSpPr>
        <p:spPr>
          <a:xfrm>
            <a:off x="720000" y="198897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2020衡阳,19—21)阅读下面的文字,完成1—3题。(9分)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口罩:隔离病毒的“武器”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①1910年冬,肺鼠疫从俄国贝加尔湖地区沿中东铁路传入我国,以哈尔滨为中心迅速蔓延开来,短短4个月</a:t>
            </a:r>
            <a:br>
              <a:rPr dirty="0"/>
            </a:br>
            <a:r>
              <a:rPr lang="zh-CN" altLang="en-US" sz="1417" kern="0" dirty="0">
                <a:solidFill>
                  <a:srgbClr val="000000"/>
                </a:solidFill>
                <a:latin typeface="Times New Roman" pitchFamily="65" charset="-122"/>
                <a:ea typeface="宋体" pitchFamily="65" charset="-122"/>
              </a:rPr>
              <a:t>就扩散到5省6市,死亡人数有6万多人,仅哈尔滨市就有5272人丧生。剑桥大学医学博士伍连德临危受命,</a:t>
            </a:r>
            <a:br>
              <a:rPr dirty="0"/>
            </a:br>
            <a:r>
              <a:rPr lang="zh-CN" altLang="en-US" sz="1417" kern="0" dirty="0">
                <a:solidFill>
                  <a:srgbClr val="000000"/>
                </a:solidFill>
                <a:latin typeface="Times New Roman" pitchFamily="65" charset="-122"/>
                <a:ea typeface="宋体" pitchFamily="65" charset="-122"/>
              </a:rPr>
              <a:t>他切断了传播途径,给病人提供有针对性的治疗,不到4个月时间就战胜了这场灾难。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②同时,伍连德还设计发明了用棉纱做成的简易口罩。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③设计之初,伍连德曾将口罩的绑带设计成两端各三条:上方两条沿耳上方系在脑后,中间的沿耳下系在颈</a:t>
            </a:r>
            <a:br>
              <a:rPr dirty="0"/>
            </a:br>
            <a:r>
              <a:rPr lang="zh-CN" altLang="en-US" sz="1417" kern="0" dirty="0">
                <a:solidFill>
                  <a:srgbClr val="000000"/>
                </a:solidFill>
                <a:latin typeface="Times New Roman" pitchFamily="65" charset="-122"/>
                <a:ea typeface="宋体" pitchFamily="65" charset="-122"/>
              </a:rPr>
              <a:t>后,下方的则向上系在头顶。为使用方便,不久后他将绑带简化成两对,而防护作用依旧。这样一款自制口</a:t>
            </a:r>
            <a:br>
              <a:rPr dirty="0"/>
            </a:br>
            <a:r>
              <a:rPr lang="zh-CN" altLang="en-US" sz="1417" kern="0" dirty="0">
                <a:solidFill>
                  <a:srgbClr val="000000"/>
                </a:solidFill>
                <a:latin typeface="Times New Roman" pitchFamily="65" charset="-122"/>
                <a:ea typeface="宋体" pitchFamily="65" charset="-122"/>
              </a:rPr>
              <a:t>罩,简单易戴,价格低廉,被称为“伍氏口罩”。</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种非常重要的天文仪器“圭表”。1276年,元代杰出的天文学家郭守敬在河南登封建造了一座观星台,它</a:t>
            </a:r>
            <a:br>
              <a:rPr dirty="0"/>
            </a:br>
            <a:r>
              <a:rPr lang="zh-CN" altLang="en-US" sz="1417" kern="0" dirty="0">
                <a:solidFill>
                  <a:srgbClr val="000000"/>
                </a:solidFill>
                <a:latin typeface="Times New Roman" pitchFamily="65" charset="-122"/>
                <a:ea typeface="宋体" pitchFamily="65" charset="-122"/>
              </a:rPr>
              <a:t>是中国现存最早的古代天文台。整个观星台就相当于一个测量日影的圭表。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⑤古人利用圭表实测日影后,将每年白天最短的那天,叫“日短至”,又称冬至;白天时间最长的那天定为</a:t>
            </a:r>
            <a:br>
              <a:rPr dirty="0"/>
            </a:br>
            <a:r>
              <a:rPr lang="zh-CN" altLang="en-US" sz="1417" kern="0" dirty="0">
                <a:solidFill>
                  <a:srgbClr val="000000"/>
                </a:solidFill>
                <a:latin typeface="Times New Roman" pitchFamily="65" charset="-122"/>
                <a:ea typeface="宋体" pitchFamily="65" charset="-122"/>
              </a:rPr>
              <a:t>“日长至”,又称夏至。在春秋两季各有一天昼夜时间长短相等,这两天便分别定为“春分”和“秋</a:t>
            </a:r>
            <a:br>
              <a:rPr dirty="0"/>
            </a:br>
            <a:r>
              <a:rPr lang="zh-CN" altLang="en-US" sz="1417" kern="0" dirty="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⑥在此基础上,诞生了完整的二十四节气。用今天的天文学知识来解释,地球公转平面投影到太阳系模型</a:t>
            </a:r>
            <a:br>
              <a:rPr dirty="0"/>
            </a:br>
            <a:r>
              <a:rPr lang="zh-CN" altLang="en-US" sz="1417" kern="0" dirty="0">
                <a:solidFill>
                  <a:srgbClr val="000000"/>
                </a:solidFill>
                <a:latin typeface="Times New Roman" pitchFamily="65" charset="-122"/>
                <a:ea typeface="宋体" pitchFamily="65" charset="-122"/>
              </a:rPr>
              <a:t>上形成的坐标系,为黄道坐标系。黄经,指这个坐标系的天球经度。以春分为起点,自西向东度量,分360度,</a:t>
            </a:r>
            <a:br>
              <a:rPr dirty="0"/>
            </a:br>
            <a:r>
              <a:rPr lang="zh-CN" altLang="en-US" sz="1417" kern="0" dirty="0">
                <a:solidFill>
                  <a:srgbClr val="000000"/>
                </a:solidFill>
                <a:latin typeface="Times New Roman" pitchFamily="65" charset="-122"/>
                <a:ea typeface="宋体" pitchFamily="65" charset="-122"/>
              </a:rPr>
              <a:t>共二十四个等份,每份15度,为一个节气。基本规律是:每月两节不变更,最多相差一两天,上半年是6日和21</a:t>
            </a:r>
            <a:br>
              <a:rPr dirty="0"/>
            </a:br>
            <a:r>
              <a:rPr lang="zh-CN" altLang="en-US" sz="1417" kern="0" dirty="0">
                <a:solidFill>
                  <a:srgbClr val="000000"/>
                </a:solidFill>
                <a:latin typeface="Times New Roman" pitchFamily="65" charset="-122"/>
                <a:ea typeface="宋体" pitchFamily="65" charset="-122"/>
              </a:rPr>
              <a:t>日,下半年是8日和23日。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⑦古人将每月的第一个节气称为“节”,每月的第二个节气称为“气”,“节”和“气”交替出现,</a:t>
            </a:r>
            <a:r>
              <a:rPr lang="zh-CN" altLang="en-US" sz="1417" u="sng" kern="0" dirty="0">
                <a:solidFill>
                  <a:srgbClr val="000000"/>
                </a:solidFill>
                <a:latin typeface="Times New Roman" pitchFamily="65" charset="-122"/>
                <a:ea typeface="宋体" pitchFamily="65" charset="-122"/>
              </a:rPr>
              <a:t>各</a:t>
            </a:r>
            <a:r>
              <a:rPr lang="zh-CN" altLang="en-US" sz="1417" kern="0" dirty="0">
                <a:solidFill>
                  <a:srgbClr val="000000"/>
                </a:solidFill>
                <a:latin typeface="Times New Roman" pitchFamily="65" charset="-122"/>
                <a:ea typeface="宋体" pitchFamily="65" charset="-122"/>
              </a:rPr>
              <a:t>历时</a:t>
            </a:r>
            <a:br>
              <a:rPr dirty="0"/>
            </a:br>
            <a:r>
              <a:rPr lang="zh-CN" altLang="en-US" sz="1417" kern="0" dirty="0">
                <a:solidFill>
                  <a:srgbClr val="000000"/>
                </a:solidFill>
                <a:latin typeface="Times New Roman" pitchFamily="65" charset="-122"/>
                <a:ea typeface="宋体" pitchFamily="65" charset="-122"/>
              </a:rPr>
              <a:t>15天左右。如:在4月份有清明和谷雨两个节气。二十四节气中,反映四季变化的有:立春、春分、立夏、</a:t>
            </a:r>
            <a:endParaRPr lang="zh-CN" altLang="en-US" dirty="0"/>
          </a:p>
        </p:txBody>
      </p:sp>
    </p:spTree>
    <p:custDataLst>
      <p:custData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⑥由于案的陈设功能越来越大,它的实用功能就相对降低;相反,桌子的实用功能越来越大,陈设功能越来</a:t>
            </a:r>
            <a:br>
              <a:rPr dirty="0"/>
            </a:br>
            <a:r>
              <a:rPr lang="zh-CN" altLang="en-US" sz="1417" kern="0" dirty="0">
                <a:solidFill>
                  <a:srgbClr val="000000"/>
                </a:solidFill>
                <a:latin typeface="Times New Roman" pitchFamily="65" charset="-122"/>
                <a:ea typeface="宋体" pitchFamily="65" charset="-122"/>
              </a:rPr>
              <a:t>越小。所以,桌与案从功能上有了区分,这是在使用中发生的区分,并不是一开始就这么设计的。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⑦桌子在越来越突出实用功能的时候,就跟案发生了分野。桌,最早写成“卓越”的“卓”,是高出来的意</a:t>
            </a:r>
            <a:br>
              <a:rPr dirty="0"/>
            </a:br>
            <a:r>
              <a:rPr lang="zh-CN" altLang="en-US" sz="1417" kern="0" dirty="0">
                <a:solidFill>
                  <a:srgbClr val="000000"/>
                </a:solidFill>
                <a:latin typeface="Times New Roman" pitchFamily="65" charset="-122"/>
                <a:ea typeface="宋体" pitchFamily="65" charset="-122"/>
              </a:rPr>
              <a:t>思。比如卓然而立、卓尔不群,就是超出别人、高高地立在那儿。后来才把“卓”字底下的“十”字变</a:t>
            </a:r>
            <a:br>
              <a:rPr dirty="0"/>
            </a:br>
            <a:r>
              <a:rPr lang="zh-CN" altLang="en-US" sz="1417" kern="0" dirty="0">
                <a:solidFill>
                  <a:srgbClr val="000000"/>
                </a:solidFill>
                <a:latin typeface="Times New Roman" pitchFamily="65" charset="-122"/>
                <a:ea typeface="宋体" pitchFamily="65" charset="-122"/>
              </a:rPr>
              <a:t>成了“木”字,写成现在的“桌”字。</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(选自《读者》,作者马未都,有改动)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1.下列说法与原文意思</a:t>
            </a:r>
            <a:r>
              <a:rPr lang="zh-CN" altLang="en-US" sz="1417" u="sng" kern="0" dirty="0">
                <a:solidFill>
                  <a:srgbClr val="000000"/>
                </a:solidFill>
                <a:latin typeface="Times New Roman" pitchFamily="65" charset="-122"/>
                <a:ea typeface="宋体" pitchFamily="65" charset="-122"/>
              </a:rPr>
              <a:t>不相符</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A.一般来说,桌与案的名称与腿的位置有关,与高矮、大小、功能无关。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B.在精神层面的区别上,案的等级比桌高。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C.从一开始的设计起,案的陈设功能就越来越大,桌子的实用功能越来越大。</a:t>
            </a:r>
            <a:endParaRPr lang="zh-CN" altLang="en-US" dirty="0"/>
          </a:p>
        </p:txBody>
      </p:sp>
    </p:spTree>
    <p:custDataLst>
      <p:custData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552" y="879288"/>
            <a:ext cx="8505000" cy="36726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D.中国文人设计的适合自己用的书案有很小的翘头,这是为了看手卷方便。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A.本文主要的说明对象是桌与案,属于事理说明文。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B.第②段画线的句子运用了举例子的说明方法,形象具体地介绍了桌与案的区别。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C.第③段“因为我们过去办公,大都使用案,通常情况下与桌无关”一句中“通常情况下”可以删除,删除</a:t>
            </a:r>
            <a:br>
              <a:rPr dirty="0"/>
            </a:br>
            <a:r>
              <a:rPr lang="zh-CN" altLang="en-US" sz="1417" kern="0" dirty="0">
                <a:solidFill>
                  <a:srgbClr val="000000"/>
                </a:solidFill>
                <a:latin typeface="Times New Roman" pitchFamily="65" charset="-122"/>
                <a:ea typeface="宋体" pitchFamily="65" charset="-122"/>
              </a:rPr>
              <a:t>后语言更加简洁明了。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D.文章先后介绍了桌与案腿的位置、精神层面、陈设功能及实用功能上的区别。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3.请你根据上文有关桌与案的知识,结合下面的链接材料,回答后面的问题。(4分)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唐·刘禹锡《陋室铭》:“无丝竹之乱耳,无案牍之劳形。”宋·欧阳修《读书》:“至哉天下乐,终日在书案。”</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《陋室铭》与《读书》中都提到了“案”,但内涵却不一样,请说说两者的区别。</a:t>
            </a:r>
            <a:endParaRPr lang="en-US" altLang="zh-CN"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268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C　第⑥段提到“并不是一开始就这么设计的”。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C　限制性词语体现了说明文语言的准确性,不可删除。</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《陋室铭》中的“案牍”是指官府文书,用来表示公务繁忙。《读书》中的“书案”是指读书的</a:t>
            </a:r>
            <a:br>
              <a:rPr dirty="0"/>
            </a:br>
            <a:r>
              <a:rPr lang="zh-CN" altLang="en-US" sz="1417" kern="0" dirty="0">
                <a:solidFill>
                  <a:srgbClr val="000000"/>
                </a:solidFill>
                <a:latin typeface="Times New Roman" pitchFamily="65" charset="-122"/>
                <a:ea typeface="宋体" pitchFamily="65" charset="-122"/>
              </a:rPr>
              <a:t>桌椅陈设。两者的区别:《陋室铭》中的“案”侧重于功能方面,《读书》中的“案”侧重于精神层面。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本题考查根据文章内容解决问题的能力。除了把握文章的相关内容,还要注意材料中的关键信息:</a:t>
            </a:r>
            <a:br>
              <a:rPr dirty="0"/>
            </a:br>
            <a:r>
              <a:rPr lang="zh-CN" altLang="en-US" sz="1417" kern="0" dirty="0">
                <a:solidFill>
                  <a:srgbClr val="000000"/>
                </a:solidFill>
                <a:latin typeface="Times New Roman" pitchFamily="65" charset="-122"/>
                <a:ea typeface="宋体" pitchFamily="65" charset="-122"/>
              </a:rPr>
              <a:t>《陋室铭》中的“劳”,《读书》中的“乐”。</a:t>
            </a:r>
            <a:endParaRPr lang="zh-CN" altLang="en-US" dirty="0"/>
          </a:p>
        </p:txBody>
      </p:sp>
    </p:spTree>
    <p:custDataLst>
      <p:custData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四、(2018长沙二模,16—18)阅读下文,回答问题。(8分)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夏　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①夏至是二十四节气中最早被确定的一个节气。每年的夏至从6月21日(或22日)开始,至7月7日(或8日)结</a:t>
            </a:r>
            <a:br>
              <a:rPr dirty="0"/>
            </a:br>
            <a:r>
              <a:rPr lang="zh-CN" altLang="en-US" sz="1417" kern="0" dirty="0">
                <a:solidFill>
                  <a:srgbClr val="000000"/>
                </a:solidFill>
                <a:latin typeface="Times New Roman" pitchFamily="65" charset="-122"/>
                <a:ea typeface="宋体" pitchFamily="65" charset="-122"/>
              </a:rPr>
              <a:t>束。《恪遵宪度抄本》记载:“日北至,日长之至,日影短至,故曰夏至。至者,极也。”夏至这天,太阳直射</a:t>
            </a:r>
            <a:br>
              <a:rPr dirty="0"/>
            </a:br>
            <a:r>
              <a:rPr lang="zh-CN" altLang="en-US" sz="1417" kern="0" dirty="0">
                <a:solidFill>
                  <a:srgbClr val="000000"/>
                </a:solidFill>
                <a:latin typeface="Times New Roman" pitchFamily="65" charset="-122"/>
                <a:ea typeface="宋体" pitchFamily="65" charset="-122"/>
              </a:rPr>
              <a:t>地面的位置到达一年的最北端,直射北回归线(北纬23</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26'),北半球的白昼达到最长,且越往北昼越长。如海</a:t>
            </a:r>
            <a:br>
              <a:rPr dirty="0"/>
            </a:br>
            <a:r>
              <a:rPr lang="zh-CN" altLang="en-US" sz="1417" kern="0" dirty="0">
                <a:solidFill>
                  <a:srgbClr val="000000"/>
                </a:solidFill>
                <a:latin typeface="Times New Roman" pitchFamily="65" charset="-122"/>
                <a:ea typeface="宋体" pitchFamily="65" charset="-122"/>
              </a:rPr>
              <a:t>南的海口市这天的日长约13小时,杭州市约14小时,北京约15小时。夏至以后,太阳直射地面的位置逐渐南</a:t>
            </a:r>
            <a:br>
              <a:rPr dirty="0"/>
            </a:br>
            <a:r>
              <a:rPr lang="zh-CN" altLang="en-US" sz="1417" kern="0" dirty="0">
                <a:solidFill>
                  <a:srgbClr val="000000"/>
                </a:solidFill>
                <a:latin typeface="Times New Roman" pitchFamily="65" charset="-122"/>
                <a:ea typeface="宋体" pitchFamily="65" charset="-122"/>
              </a:rPr>
              <a:t>移,北半球的白昼日渐缩短。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②我国古代将夏至分为三候:“一候鹿角解;二候蝉始鸣;三候半夏生。”鹿的角朝前生,属阳,夏至日阴气</a:t>
            </a:r>
            <a:br>
              <a:rPr dirty="0"/>
            </a:br>
            <a:r>
              <a:rPr lang="zh-CN" altLang="en-US" sz="1417" kern="0" dirty="0">
                <a:solidFill>
                  <a:srgbClr val="000000"/>
                </a:solidFill>
                <a:latin typeface="Times New Roman" pitchFamily="65" charset="-122"/>
                <a:ea typeface="宋体" pitchFamily="65" charset="-122"/>
              </a:rPr>
              <a:t>生而阳气始衰,所以阳性的鹿角便开始脱落;雄性的知了在夏至后因感阴气之生便鼓翼而鸣;半夏是一种喜</a:t>
            </a:r>
            <a:br>
              <a:rPr dirty="0"/>
            </a:br>
            <a:r>
              <a:rPr lang="zh-CN" altLang="en-US" sz="1417" kern="0" dirty="0">
                <a:solidFill>
                  <a:srgbClr val="000000"/>
                </a:solidFill>
                <a:latin typeface="Times New Roman" pitchFamily="65" charset="-122"/>
                <a:ea typeface="宋体" pitchFamily="65" charset="-122"/>
              </a:rPr>
              <a:t>阴的药草,因在仲夏的沼泽地或水田中出生所以得名。</a:t>
            </a:r>
            <a:endParaRPr lang="zh-CN" altLang="en-US" dirty="0"/>
          </a:p>
        </p:txBody>
      </p:sp>
    </p:spTree>
    <p:custDataLst>
      <p:custData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③我国民间把夏至后的15天分成3“时”,</a:t>
            </a:r>
            <a:r>
              <a:rPr lang="zh-CN" altLang="en-US" sz="1417" u="sng" kern="0" dirty="0">
                <a:solidFill>
                  <a:srgbClr val="000000"/>
                </a:solidFill>
                <a:latin typeface="Times New Roman" pitchFamily="65" charset="-122"/>
                <a:ea typeface="宋体" pitchFamily="65" charset="-122"/>
              </a:rPr>
              <a:t>一般</a:t>
            </a:r>
            <a:r>
              <a:rPr lang="zh-CN" altLang="en-US" sz="1417" kern="0" dirty="0">
                <a:solidFill>
                  <a:srgbClr val="000000"/>
                </a:solidFill>
                <a:latin typeface="Times New Roman" pitchFamily="65" charset="-122"/>
                <a:ea typeface="宋体" pitchFamily="65" charset="-122"/>
              </a:rPr>
              <a:t>头时3天,中时5天,末时7天。这期间我国大部分地区气温较</a:t>
            </a:r>
            <a:br/>
            <a:r>
              <a:rPr lang="zh-CN" altLang="en-US" sz="1417" kern="0" dirty="0">
                <a:solidFill>
                  <a:srgbClr val="000000"/>
                </a:solidFill>
                <a:latin typeface="Times New Roman" pitchFamily="65" charset="-122"/>
                <a:ea typeface="宋体" pitchFamily="65" charset="-122"/>
              </a:rPr>
              <a:t>高,日照充足,作物生长很快,生理和生态需水均较多。此时的降水对农业产量影响很大,有“夏至雨点值千</a:t>
            </a:r>
            <a:br/>
            <a:r>
              <a:rPr lang="zh-CN" altLang="en-US" sz="1417" kern="0" dirty="0">
                <a:solidFill>
                  <a:srgbClr val="000000"/>
                </a:solidFill>
                <a:latin typeface="Times New Roman" pitchFamily="65" charset="-122"/>
                <a:ea typeface="宋体" pitchFamily="65" charset="-122"/>
              </a:rPr>
              <a:t>金”之说。一般年份,长江中下游地区和黄淮地区的降水一般可满足作物生长的要求。</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④古时夏至日,人们通过祭神以祈求灾消年丰。在夏至日,祭祀对象多为祖先、土地神、水神等。《史记·</a:t>
            </a:r>
            <a:br/>
            <a:r>
              <a:rPr lang="zh-CN" altLang="en-US" sz="1417" kern="0" dirty="0">
                <a:solidFill>
                  <a:srgbClr val="000000"/>
                </a:solidFill>
                <a:latin typeface="Times New Roman" pitchFamily="65" charset="-122"/>
                <a:ea typeface="宋体" pitchFamily="65" charset="-122"/>
              </a:rPr>
              <a:t>封禅书》记载:“夏至日,祭地,皆用乐舞。”作为古代节日,清代以前的夏至日全国放假三天,宋朝在夏至</a:t>
            </a:r>
            <a:br/>
            <a:r>
              <a:rPr lang="zh-CN" altLang="en-US" sz="1417" kern="0" dirty="0">
                <a:solidFill>
                  <a:srgbClr val="000000"/>
                </a:solidFill>
                <a:latin typeface="Times New Roman" pitchFamily="65" charset="-122"/>
                <a:ea typeface="宋体" pitchFamily="65" charset="-122"/>
              </a:rPr>
              <a:t>之日始,百官放假三天。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⑤自古以来,中国民间就有“冬至饺子夏至面”的说法,夏至吃面是很多地区的重要习俗。因夏至新麦已</a:t>
            </a:r>
            <a:br/>
            <a:r>
              <a:rPr lang="zh-CN" altLang="en-US" sz="1417" kern="0" dirty="0">
                <a:solidFill>
                  <a:srgbClr val="000000"/>
                </a:solidFill>
                <a:latin typeface="Times New Roman" pitchFamily="65" charset="-122"/>
                <a:ea typeface="宋体" pitchFamily="65" charset="-122"/>
              </a:rPr>
              <a:t>经登场,所以夏至吃面也有尝新的意思。南方的面条品种多,如阳春面、干汤面等,而北方则是打卤面和炸</a:t>
            </a:r>
            <a:br/>
            <a:r>
              <a:rPr lang="zh-CN" altLang="en-US" sz="1417" kern="0" dirty="0">
                <a:solidFill>
                  <a:srgbClr val="000000"/>
                </a:solidFill>
                <a:latin typeface="Times New Roman" pitchFamily="65" charset="-122"/>
                <a:ea typeface="宋体" pitchFamily="65" charset="-122"/>
              </a:rPr>
              <a:t>酱面。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⑥夏至时期,有些地方还有女子戴枣花的习俗。俗传此日女子头上戴枣花可避邪,可治腿脚不适。每当夏</a:t>
            </a:r>
            <a:br/>
            <a:r>
              <a:rPr lang="zh-CN" altLang="en-US" sz="1417" kern="0" dirty="0">
                <a:solidFill>
                  <a:srgbClr val="000000"/>
                </a:solidFill>
                <a:latin typeface="Times New Roman" pitchFamily="65" charset="-122"/>
                <a:ea typeface="宋体" pitchFamily="65" charset="-122"/>
              </a:rPr>
              <a:t>至时节,妇女们便一起去采集枣花,然后互相戴在头上。年长的妇女戴枣花时,嘴里还念念有词:“脚麻脚</a:t>
            </a:r>
            <a:endParaRPr lang="zh-CN" altLang="en-US"/>
          </a:p>
        </p:txBody>
      </p:sp>
    </p:spTree>
    <p:custDataLst>
      <p:custData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11571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麻,头上戴朵枣花!”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⑦我国每年农历六月廿四是“观莲节”,民间以此日为“荷诞”,即荷花的生日,宋代已有此节,明代俗称</a:t>
            </a:r>
            <a:br>
              <a:rPr dirty="0"/>
            </a:br>
            <a:r>
              <a:rPr lang="zh-CN" altLang="en-US" sz="1417" kern="0" dirty="0">
                <a:solidFill>
                  <a:srgbClr val="000000"/>
                </a:solidFill>
                <a:latin typeface="Times New Roman" pitchFamily="65" charset="-122"/>
                <a:ea typeface="宋体" pitchFamily="65" charset="-122"/>
              </a:rPr>
              <a:t>“荷花生日”。在江南水乡一带,此日是举家赏荷观莲的盛大民俗节日。荷花,集花、叶、香三美于一体,</a:t>
            </a:r>
            <a:br>
              <a:rPr dirty="0"/>
            </a:br>
            <a:r>
              <a:rPr lang="zh-CN" altLang="en-US" sz="1417" kern="0" dirty="0">
                <a:solidFill>
                  <a:srgbClr val="000000"/>
                </a:solidFill>
                <a:latin typeface="Times New Roman" pitchFamily="65" charset="-122"/>
                <a:ea typeface="宋体" pitchFamily="65" charset="-122"/>
              </a:rPr>
              <a:t>“出淤泥而不染,濯清涟而不妖”又是理想人格品质的象征,不仅是历代文人墨客吟诵的对象,在普通百姓</a:t>
            </a:r>
            <a:br>
              <a:rPr dirty="0"/>
            </a:br>
            <a:r>
              <a:rPr lang="zh-CN" altLang="en-US" sz="1417" kern="0" dirty="0">
                <a:solidFill>
                  <a:srgbClr val="000000"/>
                </a:solidFill>
                <a:latin typeface="Times New Roman" pitchFamily="65" charset="-122"/>
                <a:ea typeface="宋体" pitchFamily="65" charset="-122"/>
              </a:rPr>
              <a:t>的心中也占据着很重要的地位。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⑧放荷灯也是夏至时节的传统习俗。夏至时节的夜晚,人们以天然长柄荷叶为盛器,燃烛于内,让小孩子拿</a:t>
            </a:r>
            <a:br>
              <a:rPr dirty="0"/>
            </a:br>
            <a:r>
              <a:rPr lang="zh-CN" altLang="en-US" sz="1417" kern="0" dirty="0">
                <a:solidFill>
                  <a:srgbClr val="000000"/>
                </a:solidFill>
                <a:latin typeface="Times New Roman" pitchFamily="65" charset="-122"/>
                <a:ea typeface="宋体" pitchFamily="65" charset="-122"/>
              </a:rPr>
              <a:t>去玩耍;或将莲蓬挖空,点烛做灯,沿河施放,一盏盏闪烁的荷叶灯随波浮动,跳动的火苗,也闪耀出放灯人当</a:t>
            </a:r>
            <a:br>
              <a:rPr dirty="0"/>
            </a:br>
            <a:r>
              <a:rPr lang="zh-CN" altLang="en-US" sz="1417" kern="0" dirty="0">
                <a:solidFill>
                  <a:srgbClr val="000000"/>
                </a:solidFill>
                <a:latin typeface="Times New Roman" pitchFamily="65" charset="-122"/>
                <a:ea typeface="宋体" pitchFamily="65" charset="-122"/>
              </a:rPr>
              <a:t>时的心情。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⑨夏至,作为一个古老的节气,一直到现在,还深深地影响着人们的生活。</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(选文有删改)</a:t>
            </a:r>
            <a:endParaRPr lang="zh-CN" altLang="en-US" dirty="0"/>
          </a:p>
        </p:txBody>
      </p:sp>
    </p:spTree>
    <p:custDataLst>
      <p:custData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971699"/>
            <a:ext cx="8505000" cy="33659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1.下列说法与原文不符的一项是(2分)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A.夏至是最早被确定的一个节气,这天,北半球的白昼达到最长。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B.我国民间把夏至后的15天分成3“时”,这期间我国所有地区气温都较高。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C.夏至日阴气生而阳气始衰,雄性的知了在夏至后因感阴气之生便鼓翼而鸣。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D.中国很多地区有夏至吃面的习俗,因夏至新麦已经登场,吃面也有尝新的意思。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2.根据原文内容,下列说法不正确的一项是(2分)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A.本文以“夏至”作为说明对象,介绍了夏至的有关知识和一些传统及地方风俗。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B.第①段采用了列数字、举例子、引资料等说明方法介绍了夏至这个节气。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C.第③段加点词“一般”可以省略,因为省略之后并没有改变原文表达的意思。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D.夏至既是一个节气,也是民间的一个节日,很多风俗都寄寓了人们美好的祝愿,如“女子戴枣花”“放荷</a:t>
            </a:r>
            <a:endParaRPr lang="zh-CN" altLang="en-US" dirty="0"/>
          </a:p>
        </p:txBody>
      </p:sp>
    </p:spTree>
    <p:custDataLst>
      <p:custData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11956" y="1259731"/>
            <a:ext cx="8505000" cy="23395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灯”等。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3.请结合下列链接材料和文章内容,回答问题。(4分)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[链接材料一]　黑龙江漠河在夏季会产生极昼现象,时常有北极光出现,因此被人们称为“中国的不夜</a:t>
            </a:r>
            <a:br>
              <a:rPr dirty="0"/>
            </a:br>
            <a:r>
              <a:rPr lang="zh-CN" altLang="en-US" sz="1417" kern="0" dirty="0">
                <a:solidFill>
                  <a:srgbClr val="000000"/>
                </a:solidFill>
                <a:latin typeface="Times New Roman" pitchFamily="65" charset="-122"/>
                <a:ea typeface="宋体" pitchFamily="65" charset="-122"/>
              </a:rPr>
              <a:t>城”。漠河的夏季也是人们旅游观光的最佳季节。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[链接材料二]　夏至吃面是很多地区的重要习俗,我国民间有“吃过夏至面,一天短一线”的说法。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(1)为什么漠河被称为“中国的不夜城”?(2分)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(2)请简要解释我国民间“吃过夏至面,一天短一线”的说法。(2分)</a:t>
            </a:r>
            <a:endParaRPr lang="zh-CN" altLang="en-US" dirty="0"/>
          </a:p>
        </p:txBody>
      </p:sp>
    </p:spTree>
    <p:custDataLst>
      <p:custData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B　不是“所有地区”,是“大部分地区”。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C　“一般”表示大多数情况,不排除特殊情况,如果去掉,意思变得绝对,和事实不相符,所以“一</a:t>
            </a:r>
            <a:br>
              <a:rPr dirty="0"/>
            </a:br>
            <a:r>
              <a:rPr lang="zh-CN" altLang="en-US" sz="1417" kern="0" dirty="0">
                <a:solidFill>
                  <a:srgbClr val="000000"/>
                </a:solidFill>
                <a:latin typeface="Times New Roman" pitchFamily="65" charset="-122"/>
                <a:ea typeface="宋体" pitchFamily="65" charset="-122"/>
              </a:rPr>
              <a:t>般”不可省略。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(1)夏至这天,北半球的白昼达到最长,且越往北昼越长。漠河位于我国最北端,在夏季会产生极昼</a:t>
            </a:r>
            <a:br>
              <a:rPr dirty="0"/>
            </a:br>
            <a:r>
              <a:rPr lang="zh-CN" altLang="en-US" sz="1417" kern="0" dirty="0">
                <a:solidFill>
                  <a:srgbClr val="000000"/>
                </a:solidFill>
                <a:latin typeface="Times New Roman" pitchFamily="65" charset="-122"/>
                <a:ea typeface="宋体" pitchFamily="65" charset="-122"/>
              </a:rPr>
              <a:t>现象。(2)夏至以后,太阳直射地面的位置逐渐南移,北半球的白昼日渐缩短。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(1)本题实际上是问漠河为什么会出现极昼现象,(2)本题实际上是问为什么夏至以后我国的白昼日</a:t>
            </a:r>
            <a:br>
              <a:rPr dirty="0"/>
            </a:br>
            <a:r>
              <a:rPr lang="zh-CN" altLang="en-US" sz="1417" kern="0" dirty="0">
                <a:solidFill>
                  <a:srgbClr val="000000"/>
                </a:solidFill>
                <a:latin typeface="Times New Roman" pitchFamily="65" charset="-122"/>
                <a:ea typeface="宋体" pitchFamily="65" charset="-122"/>
              </a:rPr>
              <a:t>渐缩短,对于这两个问题,从文章的第①段提炼关键信息即可回答。</a:t>
            </a:r>
            <a:endParaRPr lang="zh-CN" altLang="en-US" dirty="0"/>
          </a:p>
        </p:txBody>
      </p:sp>
    </p:spTree>
    <p:custDataLst>
      <p:custData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98185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600" b="1" kern="0" dirty="0">
                <a:solidFill>
                  <a:srgbClr val="000000"/>
                </a:solidFill>
                <a:latin typeface="Times New Roman" pitchFamily="65" charset="-122"/>
                <a:ea typeface="宋体" pitchFamily="65" charset="-122"/>
              </a:rPr>
              <a:t>题组二　非连续性文本阅读</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一、(2020岳阳荣家湾二校联考,13—16)阅读非连续性文本,完成1—4题。(10分)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2020之“新冠病毒”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冠状病毒是一大类病毒,新型冠状病毒肺炎,由严重急性呼吸系统综合征冠状病毒2(SARS-CoV-2)感染后</a:t>
            </a:r>
            <a:br>
              <a:rPr dirty="0"/>
            </a:br>
            <a:r>
              <a:rPr lang="zh-CN" altLang="en-US" sz="1417" kern="0" dirty="0">
                <a:solidFill>
                  <a:srgbClr val="000000"/>
                </a:solidFill>
                <a:latin typeface="Times New Roman" pitchFamily="65" charset="-122"/>
                <a:ea typeface="宋体" pitchFamily="65" charset="-122"/>
              </a:rPr>
              <a:t>引起的一种急性呼吸道传染病。现已将该病纳入《中华人民共和国传染病防治法》规定的乙类传染病,</a:t>
            </a:r>
            <a:br>
              <a:rPr dirty="0"/>
            </a:br>
            <a:r>
              <a:rPr lang="zh-CN" altLang="en-US" sz="1417" kern="0" dirty="0">
                <a:solidFill>
                  <a:srgbClr val="000000"/>
                </a:solidFill>
                <a:latin typeface="Times New Roman" pitchFamily="65" charset="-122"/>
                <a:ea typeface="宋体" pitchFamily="65" charset="-122"/>
              </a:rPr>
              <a:t>并采取甲类传染病的预防、控制措施。严重急性呼吸系统综合征冠状病毒2(SARS-CoV-2)是一种先前尚</a:t>
            </a:r>
            <a:br>
              <a:rPr dirty="0"/>
            </a:br>
            <a:r>
              <a:rPr lang="zh-CN" altLang="en-US" sz="1417" kern="0" dirty="0">
                <a:solidFill>
                  <a:srgbClr val="000000"/>
                </a:solidFill>
                <a:latin typeface="Times New Roman" pitchFamily="65" charset="-122"/>
                <a:ea typeface="宋体" pitchFamily="65" charset="-122"/>
              </a:rPr>
              <a:t>未在人类中发现的新型冠状病毒。临床表现以发热、乏力、干咳为主,少数患者出现鼻塞、流涕、咽</a:t>
            </a:r>
            <a:br>
              <a:rPr dirty="0"/>
            </a:br>
            <a:r>
              <a:rPr lang="zh-CN" altLang="en-US" sz="1417" kern="0" dirty="0">
                <a:solidFill>
                  <a:srgbClr val="000000"/>
                </a:solidFill>
                <a:latin typeface="Times New Roman" pitchFamily="65" charset="-122"/>
                <a:ea typeface="宋体" pitchFamily="65" charset="-122"/>
              </a:rPr>
              <a:t>痛、肌痛和腹泻等表现,严重者逐渐出现呼吸困难等表现。病情严重者可出现急性呼吸窘迫综合征、脓</a:t>
            </a:r>
            <a:br>
              <a:rPr dirty="0"/>
            </a:br>
            <a:r>
              <a:rPr lang="zh-CN" altLang="en-US" sz="1417" kern="0" dirty="0">
                <a:solidFill>
                  <a:srgbClr val="000000"/>
                </a:solidFill>
                <a:latin typeface="Times New Roman" pitchFamily="65" charset="-122"/>
                <a:ea typeface="宋体" pitchFamily="65" charset="-122"/>
              </a:rPr>
              <a:t>毒症休克、难以纠正的代谢性酸中毒、凝血功能障碍和多脏器衰竭等,危及生命。早发现、早治疗,多数</a:t>
            </a:r>
            <a:br>
              <a:rPr dirty="0"/>
            </a:br>
            <a:r>
              <a:rPr lang="zh-CN" altLang="en-US" sz="1417" kern="0" dirty="0">
                <a:solidFill>
                  <a:srgbClr val="000000"/>
                </a:solidFill>
                <a:latin typeface="Times New Roman" pitchFamily="65" charset="-122"/>
                <a:ea typeface="宋体" pitchFamily="65" charset="-122"/>
              </a:rPr>
              <a:t>患者预后良好,少数患者病情危重,有一定病死率。2020年暴发的冠状病毒肺炎是由新型冠状病毒感染而</a:t>
            </a:r>
            <a:br>
              <a:rPr dirty="0"/>
            </a:br>
            <a:r>
              <a:rPr lang="zh-CN" altLang="en-US" sz="1417" kern="0" dirty="0">
                <a:solidFill>
                  <a:srgbClr val="000000"/>
                </a:solidFill>
                <a:latin typeface="Times New Roman" pitchFamily="65" charset="-122"/>
                <a:ea typeface="宋体" pitchFamily="65" charset="-122"/>
              </a:rPr>
              <a:t>引发的肺炎,冠状病毒在电子显微镜下呈王冠状,因而被命名为冠状病毒。新型冠状病毒肺炎有3~7天的</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夏至、立秋、秋分、立冬、冬至8个节气;反映温度变化的有:小暑、大暑、处暑、小寒、大寒5个节气;反</a:t>
            </a:r>
            <a:br>
              <a:rPr dirty="0"/>
            </a:br>
            <a:r>
              <a:rPr lang="zh-CN" altLang="en-US" sz="1417" kern="0" dirty="0">
                <a:solidFill>
                  <a:srgbClr val="000000"/>
                </a:solidFill>
                <a:latin typeface="Times New Roman" pitchFamily="65" charset="-122"/>
                <a:ea typeface="宋体" pitchFamily="65" charset="-122"/>
              </a:rPr>
              <a:t>映天气现象的有:雨水、谷雨、白露、寒露、霜降、小雪、大雪7个节气;反映物候现象的有:惊蛰、清</a:t>
            </a:r>
            <a:br>
              <a:rPr dirty="0"/>
            </a:br>
            <a:r>
              <a:rPr lang="zh-CN" altLang="en-US" sz="1417" kern="0" dirty="0">
                <a:solidFill>
                  <a:srgbClr val="000000"/>
                </a:solidFill>
                <a:latin typeface="Times New Roman" pitchFamily="65" charset="-122"/>
                <a:ea typeface="宋体" pitchFamily="65" charset="-122"/>
              </a:rPr>
              <a:t>明、小满、芒种4个节气。可以毫不夸张地说,二十四节气是传统历法的关键和核心。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⑧二十四节气是中华祖先馈赠给每一位子孙后代的珍贵礼物,拥抱它,就是拥抱我们自己的生命质量与智</a:t>
            </a:r>
            <a:br>
              <a:rPr dirty="0"/>
            </a:br>
            <a:r>
              <a:rPr lang="zh-CN" altLang="en-US" sz="1417" kern="0" dirty="0">
                <a:solidFill>
                  <a:srgbClr val="000000"/>
                </a:solidFill>
                <a:latin typeface="Times New Roman" pitchFamily="65" charset="-122"/>
                <a:ea typeface="宋体" pitchFamily="65" charset="-122"/>
              </a:rPr>
              <a:t>慧命运。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下列说法与原文意思相符合的一项是(2分)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A.古人用表和圭来测定土地的长短,从而推算出二十四节气的长短。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B.郭守敬在河南登封建造的观星台是历史上最早记录节气变化的天文台。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C.春分和秋分,其实就是分别把春季和秋季平分的那几天。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D.二十四节气能反映四季的变化、温度的变化、天气现象和物候现象。</a:t>
            </a:r>
            <a:endParaRPr lang="zh-CN" altLang="en-US" dirty="0"/>
          </a:p>
        </p:txBody>
      </p:sp>
    </p:spTree>
    <p:custDataLst>
      <p:custData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11571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潜伏期,最长不会超过14天,新型冠状病毒在潜伏期就已经具有较强的传染性,因此若发现被新型冠状病毒</a:t>
            </a:r>
            <a:br>
              <a:rPr dirty="0"/>
            </a:br>
            <a:r>
              <a:rPr lang="zh-CN" altLang="en-US" sz="1417" kern="0" dirty="0">
                <a:solidFill>
                  <a:srgbClr val="000000"/>
                </a:solidFill>
                <a:latin typeface="Times New Roman" pitchFamily="65" charset="-122"/>
                <a:ea typeface="宋体" pitchFamily="65" charset="-122"/>
              </a:rPr>
              <a:t>感染的患者或疑似患者一定要第一时间隔离,以免再感染其他人。</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(选自《百度百科》)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交通部1月23日紧急通知,全国暂停进入武汉的道路水路客运班线发班。同一天,武汉市暂时关闭离汉通</a:t>
            </a:r>
            <a:br>
              <a:rPr dirty="0"/>
            </a:br>
            <a:r>
              <a:rPr lang="zh-CN" altLang="en-US" sz="1417" kern="0" dirty="0">
                <a:solidFill>
                  <a:srgbClr val="000000"/>
                </a:solidFill>
                <a:latin typeface="Times New Roman" pitchFamily="65" charset="-122"/>
                <a:ea typeface="宋体" pitchFamily="65" charset="-122"/>
              </a:rPr>
              <a:t>道,并规定24日12时起,全市网约出租车停止运营,巡游出租车实行单双号限行。钟南山给出建议:“我总</a:t>
            </a:r>
            <a:br>
              <a:rPr dirty="0"/>
            </a:br>
            <a:r>
              <a:rPr lang="zh-CN" altLang="en-US" sz="1417" kern="0" dirty="0">
                <a:solidFill>
                  <a:srgbClr val="000000"/>
                </a:solidFill>
                <a:latin typeface="Times New Roman" pitchFamily="65" charset="-122"/>
                <a:ea typeface="宋体" pitchFamily="65" charset="-122"/>
              </a:rPr>
              <a:t>的看法,就是没有特殊的情况,不要去武汉。”但1月18日傍晚,84岁的他还是义无反顾地赶往武汉防疫最</a:t>
            </a:r>
            <a:br>
              <a:rPr dirty="0"/>
            </a:br>
            <a:r>
              <a:rPr lang="zh-CN" altLang="en-US" sz="1417" kern="0" dirty="0">
                <a:solidFill>
                  <a:srgbClr val="000000"/>
                </a:solidFill>
                <a:latin typeface="Times New Roman" pitchFamily="65" charset="-122"/>
                <a:ea typeface="宋体" pitchFamily="65" charset="-122"/>
              </a:rPr>
              <a:t>前线。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南方医科大学南方医院,千名医护人员,请战抗击新冠肺炎,他们按下自己的红手印,发出铮铮誓言:“若有</a:t>
            </a:r>
            <a:br>
              <a:rPr dirty="0"/>
            </a:br>
            <a:r>
              <a:rPr lang="zh-CN" altLang="en-US" sz="1417" kern="0" dirty="0">
                <a:solidFill>
                  <a:srgbClr val="000000"/>
                </a:solidFill>
                <a:latin typeface="Times New Roman" pitchFamily="65" charset="-122"/>
                <a:ea typeface="宋体" pitchFamily="65" charset="-122"/>
              </a:rPr>
              <a:t>战,召必回,战必胜!”</a:t>
            </a:r>
            <a:endParaRPr lang="zh-CN" altLang="en-US" dirty="0"/>
          </a:p>
        </p:txBody>
      </p:sp>
    </p:spTree>
    <p:custDataLst>
      <p:custData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医生护士说:那里需要有经验的我们,我们去!卡车司机说:运输物资,我们的车子好,我们去!志愿者说:是不</a:t>
            </a:r>
            <a:br>
              <a:rPr dirty="0"/>
            </a:br>
            <a:r>
              <a:rPr lang="zh-CN" altLang="en-US" sz="1417" kern="0" dirty="0">
                <a:solidFill>
                  <a:srgbClr val="000000"/>
                </a:solidFill>
                <a:latin typeface="Times New Roman" pitchFamily="65" charset="-122"/>
                <a:ea typeface="宋体" pitchFamily="65" charset="-122"/>
              </a:rPr>
              <a:t>是去武汉,我们可以!据报道,抗疫一线的许多医务人员把生的希望留给了别人,把危险留给了自己。这群</a:t>
            </a:r>
            <a:br>
              <a:rPr dirty="0"/>
            </a:br>
            <a:r>
              <a:rPr lang="zh-CN" altLang="en-US" sz="1417" kern="0" dirty="0">
                <a:solidFill>
                  <a:srgbClr val="000000"/>
                </a:solidFill>
                <a:latin typeface="Times New Roman" pitchFamily="65" charset="-122"/>
                <a:ea typeface="宋体" pitchFamily="65" charset="-122"/>
              </a:rPr>
              <a:t>人:他们是孝顺的儿子,贴心的丈夫,优秀的父亲;她们是可爱的女儿,贤惠的妻子,慈爱的母亲。戴着口罩、</a:t>
            </a:r>
            <a:br>
              <a:rPr dirty="0"/>
            </a:br>
            <a:r>
              <a:rPr lang="zh-CN" altLang="en-US" sz="1417" kern="0" dirty="0">
                <a:solidFill>
                  <a:srgbClr val="000000"/>
                </a:solidFill>
                <a:latin typeface="Times New Roman" pitchFamily="65" charset="-122"/>
                <a:ea typeface="宋体" pitchFamily="65" charset="-122"/>
              </a:rPr>
              <a:t>护目镜的他们,眉清目秀的她们,未来有无限可能的他们或者她们,有些生命,永远止步于2020年。这些人,</a:t>
            </a:r>
            <a:br>
              <a:rPr dirty="0"/>
            </a:br>
            <a:r>
              <a:rPr lang="zh-CN" altLang="en-US" sz="1417" kern="0" dirty="0">
                <a:solidFill>
                  <a:srgbClr val="000000"/>
                </a:solidFill>
                <a:latin typeface="Times New Roman" pitchFamily="65" charset="-122"/>
                <a:ea typeface="宋体" pitchFamily="65" charset="-122"/>
              </a:rPr>
              <a:t>有太多美好的愿望,有太多珍贵的承诺,却只能化为今生未了的遗憾!</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(选自《人民日报》)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有研究表明</a:t>
            </a:r>
            <a:r>
              <a:rPr lang="zh-CN" altLang="en-US" sz="1417" kern="0" dirty="0">
                <a:solidFill>
                  <a:srgbClr val="000000"/>
                </a:solidFill>
                <a:latin typeface="Times New Roman" pitchFamily="65" charset="-122"/>
                <a:ea typeface="宋体" pitchFamily="65" charset="-122"/>
              </a:rPr>
              <a:t>,当今人类新发传染病78%与野生动物有关或者来源于野生动物。滥食野生动物,不仅会带来</a:t>
            </a:r>
            <a:br>
              <a:rPr dirty="0"/>
            </a:br>
            <a:r>
              <a:rPr lang="zh-CN" altLang="en-US" sz="1417" kern="0" dirty="0">
                <a:solidFill>
                  <a:srgbClr val="000000"/>
                </a:solidFill>
                <a:latin typeface="Times New Roman" pitchFamily="65" charset="-122"/>
                <a:ea typeface="宋体" pitchFamily="65" charset="-122"/>
              </a:rPr>
              <a:t>健康隐患,对公共卫生安全也造成巨大风险,最终伤害的往往是人类自己。深刻的教训、沉重的代价,一次</a:t>
            </a:r>
            <a:br>
              <a:rPr dirty="0"/>
            </a:br>
            <a:r>
              <a:rPr lang="zh-CN" altLang="en-US" sz="1417" kern="0" dirty="0">
                <a:solidFill>
                  <a:srgbClr val="000000"/>
                </a:solidFill>
                <a:latin typeface="Times New Roman" pitchFamily="65" charset="-122"/>
                <a:ea typeface="宋体" pitchFamily="65" charset="-122"/>
              </a:rPr>
              <a:t>次敲响警钟:“病从口入”绝不是开玩笑。“天上飞的,地上跑的”,各种野生动物本应“万类霜天竞自</a:t>
            </a:r>
            <a:br>
              <a:rPr dirty="0"/>
            </a:br>
            <a:r>
              <a:rPr lang="zh-CN" altLang="en-US" sz="1417" kern="0" dirty="0">
                <a:solidFill>
                  <a:srgbClr val="000000"/>
                </a:solidFill>
                <a:latin typeface="Times New Roman" pitchFamily="65" charset="-122"/>
                <a:ea typeface="宋体" pitchFamily="65" charset="-122"/>
              </a:rPr>
              <a:t>由”,不应成为人类“舌尖上的美味”。</a:t>
            </a:r>
            <a:endParaRPr lang="zh-CN" altLang="en-US" dirty="0"/>
          </a:p>
        </p:txBody>
      </p:sp>
    </p:spTree>
    <p:custDataLst>
      <p:custData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一个不容忽视的事实是,一些地方之所以滥捕滥食“野味”现象屡禁难止,除了“吃野味进补”等错误观</a:t>
            </a:r>
            <a:br>
              <a:rPr dirty="0"/>
            </a:br>
            <a:r>
              <a:rPr lang="zh-CN" altLang="en-US" sz="1417" kern="0" dirty="0">
                <a:solidFill>
                  <a:srgbClr val="000000"/>
                </a:solidFill>
                <a:latin typeface="Times New Roman" pitchFamily="65" charset="-122"/>
                <a:ea typeface="宋体" pitchFamily="65" charset="-122"/>
              </a:rPr>
              <a:t>念作祟之外,法制不完善、执法不严格、监管乏力等也是重要因素。我国是世界上野生动物种类最丰富</a:t>
            </a:r>
            <a:br>
              <a:rPr dirty="0"/>
            </a:br>
            <a:r>
              <a:rPr lang="zh-CN" altLang="en-US" sz="1417" kern="0" dirty="0">
                <a:solidFill>
                  <a:srgbClr val="000000"/>
                </a:solidFill>
                <a:latin typeface="Times New Roman" pitchFamily="65" charset="-122"/>
                <a:ea typeface="宋体" pitchFamily="65" charset="-122"/>
              </a:rPr>
              <a:t>的国家之一,自然分布的脊椎野生动物达7300余种,然而野生动物保护法保护管理范围较为有限。此外,野</a:t>
            </a:r>
            <a:br>
              <a:rPr dirty="0"/>
            </a:br>
            <a:r>
              <a:rPr lang="zh-CN" altLang="en-US" sz="1417" kern="0" dirty="0">
                <a:solidFill>
                  <a:srgbClr val="000000"/>
                </a:solidFill>
                <a:latin typeface="Times New Roman" pitchFamily="65" charset="-122"/>
                <a:ea typeface="宋体" pitchFamily="65" charset="-122"/>
              </a:rPr>
              <a:t>生动物非法交易利润高、违法成本低等问题也很突出。这些导致野生动物非法交易存在较大灰色利益空</a:t>
            </a:r>
            <a:br>
              <a:rPr dirty="0"/>
            </a:br>
            <a:r>
              <a:rPr lang="zh-CN" altLang="en-US" sz="1417" kern="0" dirty="0">
                <a:solidFill>
                  <a:srgbClr val="000000"/>
                </a:solidFill>
                <a:latin typeface="Times New Roman" pitchFamily="65" charset="-122"/>
                <a:ea typeface="宋体" pitchFamily="65" charset="-122"/>
              </a:rPr>
              <a:t>间,一些人为牟利不惜铤而走险。</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(选自《人民日报》)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1.结合材料一,给“新型冠状病毒肺炎”下个定义。(2分)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2.揣摩加横线的词语,说说其表达作用。(2分)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有研究表明</a:t>
            </a:r>
            <a:r>
              <a:rPr lang="zh-CN" altLang="en-US" sz="1417" kern="0" dirty="0">
                <a:solidFill>
                  <a:srgbClr val="000000"/>
                </a:solidFill>
                <a:latin typeface="Times New Roman" pitchFamily="65" charset="-122"/>
                <a:ea typeface="宋体" pitchFamily="65" charset="-122"/>
              </a:rPr>
              <a:t>,当今人类新发传染病78%与野生动物有关或者来源于野生动物。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3.下列表述,符合原文内容的一项是(2分)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440000"/>
            <a:ext cx="8757456"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A.我国是世界上野生动物种类最丰富的国家。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B.一些地方之所以滥捕滥食“野味”现象屡禁难止,原因就是“吃野味进补”以及法制不完善、执法不</a:t>
            </a:r>
            <a:br>
              <a:rPr dirty="0"/>
            </a:br>
            <a:r>
              <a:rPr lang="zh-CN" altLang="en-US" sz="1417" kern="0" dirty="0">
                <a:solidFill>
                  <a:srgbClr val="000000"/>
                </a:solidFill>
                <a:latin typeface="Times New Roman" pitchFamily="65" charset="-122"/>
                <a:ea typeface="宋体" pitchFamily="65" charset="-122"/>
              </a:rPr>
              <a:t>严格、监管乏力。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C.一般新冠患者出现急性呼吸窘迫综合征、脓毒症休克、难以纠正的代谢性酸中毒、凝血功能障碍和多</a:t>
            </a:r>
            <a:br>
              <a:rPr dirty="0"/>
            </a:br>
            <a:r>
              <a:rPr lang="zh-CN" altLang="en-US" sz="1417" kern="0" dirty="0">
                <a:solidFill>
                  <a:srgbClr val="000000"/>
                </a:solidFill>
                <a:latin typeface="Times New Roman" pitchFamily="65" charset="-122"/>
                <a:ea typeface="宋体" pitchFamily="65" charset="-122"/>
              </a:rPr>
              <a:t>脏器衰竭等,很快就结束了生命。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D.医务人员以及志愿者冒着生命危险去支援武汉。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4.材料二中“这群人:他们是孝顺的儿子,贴心的丈夫,优秀的父亲;她们是可爱的女儿,贤惠的妻子,慈爱的</a:t>
            </a:r>
            <a:br>
              <a:rPr dirty="0"/>
            </a:br>
            <a:r>
              <a:rPr lang="zh-CN" altLang="en-US" sz="1417" kern="0" dirty="0">
                <a:solidFill>
                  <a:srgbClr val="000000"/>
                </a:solidFill>
                <a:latin typeface="Times New Roman" pitchFamily="65" charset="-122"/>
                <a:ea typeface="宋体" pitchFamily="65" charset="-122"/>
              </a:rPr>
              <a:t>母亲”,习总书记把“这群人”称为“当代最可爱的人”。选择你熟知的一位,写一写他(她)的事迹。(4分)</a:t>
            </a:r>
            <a:endParaRPr lang="zh-CN" altLang="en-US" dirty="0"/>
          </a:p>
        </p:txBody>
      </p:sp>
    </p:spTree>
    <p:custDataLst>
      <p:custData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25973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新型冠状病毒肺炎是由严重急性呼吸系统综合征冠状病毒2(SARS-CoV-2)感染后引起的一种急</a:t>
            </a:r>
            <a:br>
              <a:rPr dirty="0"/>
            </a:br>
            <a:r>
              <a:rPr lang="zh-CN" altLang="en-US" sz="1417" kern="0" dirty="0">
                <a:solidFill>
                  <a:srgbClr val="000000"/>
                </a:solidFill>
                <a:latin typeface="Times New Roman" pitchFamily="65" charset="-122"/>
                <a:ea typeface="宋体" pitchFamily="65" charset="-122"/>
              </a:rPr>
              <a:t>性呼吸道传染病。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本题考查学生提炼信息及概括的能力。抓住文章的关键句“冠状病毒是一大类病毒,新型冠状病</a:t>
            </a:r>
            <a:br>
              <a:rPr dirty="0"/>
            </a:br>
            <a:r>
              <a:rPr lang="zh-CN" altLang="en-US" sz="1417" kern="0" dirty="0">
                <a:solidFill>
                  <a:srgbClr val="000000"/>
                </a:solidFill>
                <a:latin typeface="Times New Roman" pitchFamily="65" charset="-122"/>
                <a:ea typeface="宋体" pitchFamily="65" charset="-122"/>
              </a:rPr>
              <a:t>毒肺炎,由严重急性呼吸系统综合征冠状病毒2(SARS-CoV-2)感染后引起的一种急性呼吸道传染病”,采</a:t>
            </a:r>
            <a:br>
              <a:rPr dirty="0"/>
            </a:br>
            <a:r>
              <a:rPr lang="zh-CN" altLang="en-US" sz="1417" kern="0" dirty="0">
                <a:solidFill>
                  <a:srgbClr val="000000"/>
                </a:solidFill>
                <a:latin typeface="Times New Roman" pitchFamily="65" charset="-122"/>
                <a:ea typeface="宋体" pitchFamily="65" charset="-122"/>
              </a:rPr>
              <a:t>用正确的模式组织语言:新型冠状病毒肺炎是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的一种急性呼吸道传染病。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“有研究表明”是强调相关结论是通过专业探求而得到的事物真相、性质、规律等,并不是道听</a:t>
            </a:r>
            <a:br>
              <a:rPr dirty="0"/>
            </a:br>
            <a:r>
              <a:rPr lang="zh-CN" altLang="en-US" sz="1417" kern="0" dirty="0">
                <a:solidFill>
                  <a:srgbClr val="000000"/>
                </a:solidFill>
                <a:latin typeface="Times New Roman" pitchFamily="65" charset="-122"/>
                <a:ea typeface="宋体" pitchFamily="65" charset="-122"/>
              </a:rPr>
              <a:t>途说,这体现了文章的准确和严密。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本题考查学生掌握说明文语言特点的能力。先分析词语在文中表述的意思,再点明说明文语言具</a:t>
            </a:r>
            <a:br>
              <a:rPr dirty="0"/>
            </a:br>
            <a:r>
              <a:rPr lang="zh-CN" altLang="en-US" sz="1417" kern="0" dirty="0">
                <a:solidFill>
                  <a:srgbClr val="000000"/>
                </a:solidFill>
                <a:latin typeface="Times New Roman" pitchFamily="65" charset="-122"/>
                <a:ea typeface="宋体" pitchFamily="65" charset="-122"/>
              </a:rPr>
              <a:t>有准确、严密的特点。</a:t>
            </a:r>
            <a:endParaRPr lang="zh-CN" altLang="en-US" dirty="0"/>
          </a:p>
        </p:txBody>
      </p:sp>
    </p:spTree>
    <p:custDataLst>
      <p:custData r:id="rId1"/>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013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D　A.我国是世界上野生动物种类最丰富的国家之一。B.一些地方之所以滥捕滥食“野味”现</a:t>
            </a:r>
            <a:br>
              <a:rPr dirty="0"/>
            </a:br>
            <a:r>
              <a:rPr lang="zh-CN" altLang="en-US" sz="1417" kern="0" dirty="0">
                <a:solidFill>
                  <a:srgbClr val="000000"/>
                </a:solidFill>
                <a:latin typeface="Times New Roman" pitchFamily="65" charset="-122"/>
                <a:ea typeface="宋体" pitchFamily="65" charset="-122"/>
              </a:rPr>
              <a:t>象屡禁难止,原因就是“吃野味进补”等错误观念作祟,并非选项中的“吃野味进补”这一种错误观念。</a:t>
            </a:r>
            <a:br>
              <a:rPr dirty="0"/>
            </a:br>
            <a:r>
              <a:rPr lang="zh-CN" altLang="en-US" sz="1417" kern="0" dirty="0">
                <a:solidFill>
                  <a:srgbClr val="000000"/>
                </a:solidFill>
                <a:latin typeface="Times New Roman" pitchFamily="65" charset="-122"/>
                <a:ea typeface="宋体" pitchFamily="65" charset="-122"/>
              </a:rPr>
              <a:t>C.有一定病死率,并非“很快就结束了生命”。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(示例)我家隔壁的姐姐是医院的一名护士,因为疫情的到来,她没有回家过年,并主动申请援助武</a:t>
            </a:r>
            <a:br>
              <a:rPr dirty="0"/>
            </a:br>
            <a:r>
              <a:rPr lang="zh-CN" altLang="en-US" sz="1417" kern="0" dirty="0">
                <a:solidFill>
                  <a:srgbClr val="000000"/>
                </a:solidFill>
                <a:latin typeface="Times New Roman" pitchFamily="65" charset="-122"/>
                <a:ea typeface="宋体" pitchFamily="65" charset="-122"/>
              </a:rPr>
              <a:t>汉,从武汉回来隔离14天后,又马不停蹄回到工作岗位加班。“当代最可爱的人”之中就有她。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本题考查学生的表达能力。根据题目要求“选择你熟知的一位,写一写他(她)的事迹”,写你身边</a:t>
            </a:r>
            <a:br>
              <a:rPr dirty="0"/>
            </a:br>
            <a:r>
              <a:rPr lang="zh-CN" altLang="en-US" sz="1417" kern="0" dirty="0">
                <a:solidFill>
                  <a:srgbClr val="000000"/>
                </a:solidFill>
                <a:latin typeface="Times New Roman" pitchFamily="65" charset="-122"/>
                <a:ea typeface="宋体" pitchFamily="65" charset="-122"/>
              </a:rPr>
              <a:t>的熟知的人即可。陈述具体的事例之时注意表述的准确、简洁。</a:t>
            </a:r>
            <a:endParaRPr lang="zh-CN" altLang="en-US" dirty="0"/>
          </a:p>
        </p:txBody>
      </p:sp>
    </p:spTree>
    <p:custDataLst>
      <p:custData r:id="rId1"/>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二、(2020邵阳冲刺卷二模,15—18)阅读非连续性文本,完成1—4题。(8分)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人才抢夺大战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2018年5月,重庆医科大学向全球顶级学者发出了一则招聘信息,以1000万元~2000万元的研究经费和不低</a:t>
            </a:r>
            <a:br>
              <a:rPr dirty="0"/>
            </a:br>
            <a:r>
              <a:rPr lang="zh-CN" altLang="en-US" sz="1417" kern="0" dirty="0">
                <a:solidFill>
                  <a:srgbClr val="000000"/>
                </a:solidFill>
                <a:latin typeface="Times New Roman" pitchFamily="65" charset="-122"/>
                <a:ea typeface="宋体" pitchFamily="65" charset="-122"/>
              </a:rPr>
              <a:t>于200平方米的住房向诺贝尔奖获得者抛出橄榄枝。同时还向中国科学院院士、中国工程学院院士、发</a:t>
            </a:r>
            <a:br>
              <a:rPr dirty="0"/>
            </a:br>
            <a:r>
              <a:rPr lang="zh-CN" altLang="en-US" sz="1417" kern="0" dirty="0">
                <a:solidFill>
                  <a:srgbClr val="000000"/>
                </a:solidFill>
                <a:latin typeface="Times New Roman" pitchFamily="65" charset="-122"/>
                <a:ea typeface="宋体" pitchFamily="65" charset="-122"/>
              </a:rPr>
              <a:t>达国家院士、国家“万人计划”杰出人才发出了招聘信息。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重庆医科大学表示,他们自身有不俗的科研实力,但为了占领学术的制高点,建设世界一流学校,学校愿意花</a:t>
            </a:r>
            <a:br>
              <a:rPr dirty="0"/>
            </a:br>
            <a:r>
              <a:rPr lang="zh-CN" altLang="en-US" sz="1417" kern="0" dirty="0">
                <a:solidFill>
                  <a:srgbClr val="000000"/>
                </a:solidFill>
                <a:latin typeface="Times New Roman" pitchFamily="65" charset="-122"/>
                <a:ea typeface="宋体" pitchFamily="65" charset="-122"/>
              </a:rPr>
              <a:t>重金招纳各级人才,特别是高层次人才。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近日,各大城市纷纷出台高端人才引进措施。北京建立优秀人才引进的“绿色通道”,支持优秀创新创业</a:t>
            </a:r>
            <a:endParaRPr lang="zh-CN" altLang="en-US" dirty="0"/>
          </a:p>
        </p:txBody>
      </p:sp>
    </p:spTree>
    <p:custDataLst>
      <p:custData r:id="rId1"/>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团队引进人才;上海出台《上海加快实施人才高峰工程行动方案》吸引光子科学与技术、生命科学与生</a:t>
            </a:r>
            <a:br/>
            <a:r>
              <a:rPr lang="zh-CN" altLang="en-US" sz="1417" kern="0" dirty="0">
                <a:solidFill>
                  <a:srgbClr val="000000"/>
                </a:solidFill>
                <a:latin typeface="Times New Roman" pitchFamily="65" charset="-122"/>
                <a:ea typeface="宋体" pitchFamily="65" charset="-122"/>
              </a:rPr>
              <a:t>物制药、新能源、新材料等13个重点领域国内外顶尖人才,赋予人才用人权、用财权、内部机构设置权,</a:t>
            </a:r>
            <a:br/>
            <a:r>
              <a:rPr lang="zh-CN" altLang="en-US" sz="1417" kern="0" dirty="0">
                <a:solidFill>
                  <a:srgbClr val="000000"/>
                </a:solidFill>
                <a:latin typeface="Times New Roman" pitchFamily="65" charset="-122"/>
                <a:ea typeface="宋体" pitchFamily="65" charset="-122"/>
              </a:rPr>
              <a:t>并从住房、养老、子女教育等社会保障方面出台一系列支持政策;杭州对创业资助最高可达1亿元,优秀</a:t>
            </a:r>
            <a:br/>
            <a:r>
              <a:rPr lang="zh-CN" altLang="en-US" sz="1417" kern="0" dirty="0">
                <a:solidFill>
                  <a:srgbClr val="000000"/>
                </a:solidFill>
                <a:latin typeface="Times New Roman" pitchFamily="65" charset="-122"/>
                <a:ea typeface="宋体" pitchFamily="65" charset="-122"/>
              </a:rPr>
              <a:t>外国留学生毕业后,可直接在杭州就业并享受相应补贴;南京高层次人才可申领不少于300万元的购房补</a:t>
            </a:r>
            <a:br/>
            <a:r>
              <a:rPr lang="zh-CN" altLang="en-US" sz="1417" kern="0" dirty="0">
                <a:solidFill>
                  <a:srgbClr val="000000"/>
                </a:solidFill>
                <a:latin typeface="Times New Roman" pitchFamily="65" charset="-122"/>
                <a:ea typeface="宋体" pitchFamily="65" charset="-122"/>
              </a:rPr>
              <a:t>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西安在校大学生仅凭学生证和身份证即可完成在线落户;武汉将筹建250万平方米以上大学毕业生保障性</a:t>
            </a:r>
            <a:br/>
            <a:r>
              <a:rPr lang="zh-CN" altLang="en-US" sz="1417" kern="0" dirty="0">
                <a:solidFill>
                  <a:srgbClr val="000000"/>
                </a:solidFill>
                <a:latin typeface="Times New Roman" pitchFamily="65" charset="-122"/>
                <a:ea typeface="宋体" pitchFamily="65" charset="-122"/>
              </a:rPr>
              <a:t>住房,让大学毕业生以低于市场价20%买到安居房,以低于市场价20%租到租赁房;江西高层次人才可由用</a:t>
            </a:r>
            <a:br/>
            <a:r>
              <a:rPr lang="zh-CN" altLang="en-US" sz="1417" kern="0" dirty="0">
                <a:solidFill>
                  <a:srgbClr val="000000"/>
                </a:solidFill>
                <a:latin typeface="Times New Roman" pitchFamily="65" charset="-122"/>
                <a:ea typeface="宋体" pitchFamily="65" charset="-122"/>
              </a:rPr>
              <a:t>人单位提出申请并经认定后,直接入编;长沙对市级紧缺人才给予15万元~50万元奖励补贴。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2011~2016年部分城市人口变化统计表(万人)</a:t>
            </a:r>
            <a:endParaRPr lang="zh-CN" altLang="en-US"/>
          </a:p>
        </p:txBody>
      </p:sp>
    </p:spTree>
    <p:custDataLst>
      <p:custData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1"/>
          <a:ext cx="7740000" cy="3301200"/>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城市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2011年</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2016年</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5年内净增</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天津</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1 354.6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1 562.1</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207.5</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北京</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2 018.6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2 172.9</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154.3</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广州</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1 275.1</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1 404.3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129.2</a:t>
                      </a:r>
                    </a:p>
                  </a:txBody>
                  <a:tcPr marL="45720" marR="45720"/>
                </a:tc>
                <a:extLst>
                  <a:ext uri="{0D108BD9-81ED-4DB2-BD59-A6C34878D82A}">
                    <a16:rowId xmlns:a16="http://schemas.microsoft.com/office/drawing/2014/main" val="10003"/>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成都</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1 407.1</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1 484.3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77.2</a:t>
                      </a:r>
                    </a:p>
                  </a:txBody>
                  <a:tcPr marL="45720" marR="45720"/>
                </a:tc>
                <a:extLst>
                  <a:ext uri="{0D108BD9-81ED-4DB2-BD59-A6C34878D82A}">
                    <a16:rowId xmlns:a16="http://schemas.microsoft.com/office/drawing/2014/main" val="10004"/>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长沙</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709.1</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764.5</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55.4</a:t>
                      </a:r>
                    </a:p>
                  </a:txBody>
                  <a:tcPr marL="45720" marR="45720"/>
                </a:tc>
                <a:extLst>
                  <a:ext uri="{0D108BD9-81ED-4DB2-BD59-A6C34878D82A}">
                    <a16:rowId xmlns:a16="http://schemas.microsoft.com/office/drawing/2014/main" val="10005"/>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石家庄</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1 028</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1 078.6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50.6</a:t>
                      </a:r>
                    </a:p>
                  </a:txBody>
                  <a:tcPr marL="45720" marR="45720"/>
                </a:tc>
                <a:extLst>
                  <a:ext uri="{0D108BD9-81ED-4DB2-BD59-A6C34878D82A}">
                    <a16:rowId xmlns:a16="http://schemas.microsoft.com/office/drawing/2014/main" val="10006"/>
                  </a:ext>
                </a:extLst>
              </a:tr>
            </a:tbl>
          </a:graphicData>
        </a:graphic>
      </p:graphicFrame>
    </p:spTree>
    <p:custDataLst>
      <p:custData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(2011年到2016年,因人口出生、自然死亡、人才流动等导致了各城市人口有增有减。)</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有评论指出,吸引人才不只是给政策、盖房子,更为关键的是要消除各种隐形歧视,完善公共服务,形成公平</a:t>
            </a:r>
            <a:br/>
            <a:r>
              <a:rPr lang="zh-CN" altLang="en-US" sz="1417" kern="0" dirty="0">
                <a:solidFill>
                  <a:srgbClr val="000000"/>
                </a:solidFill>
                <a:latin typeface="Times New Roman" pitchFamily="65" charset="-122"/>
                <a:ea typeface="宋体" pitchFamily="65" charset="-122"/>
              </a:rPr>
              <a:t>竞争的用人机制。城市之间“人才大战”的升温,是中国经济迈向更高质量发展的时代需要,反映了中国</a:t>
            </a:r>
            <a:br/>
            <a:r>
              <a:rPr lang="zh-CN" altLang="en-US" sz="1417" kern="0" dirty="0">
                <a:solidFill>
                  <a:srgbClr val="000000"/>
                </a:solidFill>
                <a:latin typeface="Times New Roman" pitchFamily="65" charset="-122"/>
                <a:ea typeface="宋体" pitchFamily="65" charset="-122"/>
              </a:rPr>
              <a:t>经济转型升级的活力。抢人才大战的背后是全国各大城市对人力资本红利的争夺,而人力资本的创新性</a:t>
            </a:r>
            <a:br/>
            <a:r>
              <a:rPr lang="zh-CN" altLang="en-US" sz="1417" kern="0" dirty="0">
                <a:solidFill>
                  <a:srgbClr val="000000"/>
                </a:solidFill>
                <a:latin typeface="Times New Roman" pitchFamily="65" charset="-122"/>
                <a:ea typeface="宋体" pitchFamily="65" charset="-122"/>
              </a:rPr>
              <a:t>和创造性是支持区域经济长期可持续发展的重要支撑。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有专家分析,抢人大战中,人口净流入较明显的基本都是增速靠前、经济发达的地区,虽然贵州、西藏、云</a:t>
            </a:r>
            <a:br/>
            <a:r>
              <a:rPr lang="zh-CN" altLang="en-US" sz="1417" kern="0" dirty="0">
                <a:solidFill>
                  <a:srgbClr val="000000"/>
                </a:solidFill>
                <a:latin typeface="Times New Roman" pitchFamily="65" charset="-122"/>
                <a:ea typeface="宋体" pitchFamily="65" charset="-122"/>
              </a:rPr>
              <a:t>南、四川、陕西等并不算富裕的西部地区也引进了少量人才,但是如果大城市人才大量积压,不利于人才</a:t>
            </a:r>
            <a:br/>
            <a:r>
              <a:rPr lang="zh-CN" altLang="en-US" sz="1417" kern="0" dirty="0">
                <a:solidFill>
                  <a:srgbClr val="000000"/>
                </a:solidFill>
                <a:latin typeface="Times New Roman" pitchFamily="65" charset="-122"/>
                <a:ea typeface="宋体" pitchFamily="65" charset="-122"/>
              </a:rPr>
              <a:t>拓展自己的发展空间;而农村和边疆地区有人才实现抱负的广阔天地却吸引不到人才,这是极大的人才浪</a:t>
            </a:r>
            <a:br/>
            <a:r>
              <a:rPr lang="zh-CN" altLang="en-US" sz="1417" kern="0" dirty="0">
                <a:solidFill>
                  <a:srgbClr val="000000"/>
                </a:solidFill>
                <a:latin typeface="Times New Roman" pitchFamily="65" charset="-122"/>
                <a:ea typeface="宋体" pitchFamily="65" charset="-122"/>
              </a:rPr>
              <a:t>费。要改变这一现状,还需国家完善引导人才流动的顶层设计,相关管理部门和地方政府优化人才成长环</a:t>
            </a:r>
            <a:br/>
            <a:r>
              <a:rPr lang="zh-CN" altLang="en-US" sz="1417" kern="0" dirty="0">
                <a:solidFill>
                  <a:srgbClr val="000000"/>
                </a:solidFill>
                <a:latin typeface="Times New Roman" pitchFamily="65" charset="-122"/>
                <a:ea typeface="宋体" pitchFamily="65" charset="-122"/>
              </a:rPr>
              <a:t>境,创新用人机制,增强基层人才的获得感和成就感。</a:t>
            </a:r>
            <a:endParaRPr lang="zh-CN" altLang="en-US"/>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531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下列说法正确的一项是(2分)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A.第①②段说明了中国节气文化的特征。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B.第④段通过下定义和举例子来说明节气。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C.第⑦段“各历时15天左右”中的“各”去掉后,表达的意思有改变。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D.第⑧段具体阐述了节气带来的影响与作用。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请根据上文有关节气的知识,结合下面的链接材料,回答问题。(4分)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    (1)二十四节气歌:“春雨惊春清谷天,夏满芒夏暑相连,秋处露秋寒霜降,冬雪雪冬小大寒。”</a:t>
            </a:r>
            <a:br>
              <a:rPr dirty="0"/>
            </a:br>
            <a:r>
              <a:rPr lang="zh-CN" altLang="en-US" sz="1417" kern="0" dirty="0">
                <a:solidFill>
                  <a:srgbClr val="000000"/>
                </a:solidFill>
                <a:latin typeface="Times New Roman" pitchFamily="65" charset="-122"/>
                <a:ea typeface="宋体" pitchFamily="65" charset="-122"/>
              </a:rPr>
              <a:t>(2)农谚:冬至吃了面,一天长(cháng)一线。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(1)请写出秋季里的第三个节气。(2分)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(2)请说说农谚中“一天长一线”的意思。(2分)</a:t>
            </a:r>
            <a:endParaRPr lang="zh-CN" altLang="en-US" dirty="0"/>
          </a:p>
        </p:txBody>
      </p:sp>
    </p:spTree>
    <p:custDataLst>
      <p:custData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153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1.概括材料一包含的信息。(2分)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2.请你根据材料二列举三条大城市吸引人才的办法。(2分)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3.假如你的家乡有位大学毕业生正在为选择到大城市还是回西部家乡工作而犯愁,你是建议他留在大城市</a:t>
            </a:r>
            <a:br/>
            <a:r>
              <a:rPr lang="zh-CN" altLang="en-US" sz="1417" kern="0" dirty="0">
                <a:solidFill>
                  <a:srgbClr val="000000"/>
                </a:solidFill>
                <a:latin typeface="Times New Roman" pitchFamily="65" charset="-122"/>
                <a:ea typeface="宋体" pitchFamily="65" charset="-122"/>
              </a:rPr>
              <a:t>还是回到西部家乡?请给出你的建议,并结合材料说明理由。(2分)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4.下列对文本内容的理解正确的一项是(2分)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A.各地都在实施“人才抢夺”战略,但是大城市只引进高层次人才。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B.天津的人口变化最大,所以天津是最吸引人的城市。</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C.武汉的大学毕业生一毕业就会得到保障性住房。</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D.大城市之间抢人,是因为人力资本的创新性和创造性是支持区域经济长期可持续发展的重要支撑。</a:t>
            </a:r>
            <a:endParaRPr lang="zh-CN" altLang="en-US"/>
          </a:p>
        </p:txBody>
      </p:sp>
    </p:spTree>
    <p:custDataLst>
      <p:custData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重庆医科大学用优厚条件吸引高端人才。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本题考查学生概括信息的能力。用简单明了的语言表述即可:人(机构)+行为(举措)。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(1)直接奖励资金;(2)给予购房补贴;(3)赋予人才用人权、用财权、内部机构设置权;(4)从住房、</a:t>
            </a:r>
            <a:br>
              <a:rPr dirty="0"/>
            </a:br>
            <a:r>
              <a:rPr lang="zh-CN" altLang="en-US" sz="1417" kern="0" dirty="0">
                <a:solidFill>
                  <a:srgbClr val="000000"/>
                </a:solidFill>
                <a:latin typeface="Times New Roman" pitchFamily="65" charset="-122"/>
                <a:ea typeface="宋体" pitchFamily="65" charset="-122"/>
              </a:rPr>
              <a:t>养老、子女教育等方面给予保障;(5)以低于市场价20%买到安居房或低于市场价20%租到租赁房;(6)仅凭</a:t>
            </a:r>
            <a:br>
              <a:rPr dirty="0"/>
            </a:br>
            <a:r>
              <a:rPr lang="zh-CN" altLang="en-US" sz="1417" kern="0" dirty="0">
                <a:solidFill>
                  <a:srgbClr val="000000"/>
                </a:solidFill>
                <a:latin typeface="Times New Roman" pitchFamily="65" charset="-122"/>
                <a:ea typeface="宋体" pitchFamily="65" charset="-122"/>
              </a:rPr>
              <a:t>学生证和身份证即可完成在线落户。(任选其三)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本题考查学生提取信息的能力。阅读给定范围,从中提炼相关信息即可。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(示例1)建议他留在大城市。因为大城市待遇好,而且有较好的社会保障政策,还有可能跟着高层</a:t>
            </a:r>
            <a:br>
              <a:rPr dirty="0"/>
            </a:br>
            <a:r>
              <a:rPr lang="zh-CN" altLang="en-US" sz="1417" kern="0" dirty="0">
                <a:solidFill>
                  <a:srgbClr val="000000"/>
                </a:solidFill>
                <a:latin typeface="Times New Roman" pitchFamily="65" charset="-122"/>
                <a:ea typeface="宋体" pitchFamily="65" charset="-122"/>
              </a:rPr>
              <a:t>次人才学习,获得进步,并发挥才能。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(示例2)建议回到西部家乡工作。因为在大城市难以拓展自己的发展空间,而家乡有实现抱负的广阔天地,</a:t>
            </a:r>
            <a:endParaRPr lang="zh-CN" altLang="en-US" dirty="0"/>
          </a:p>
        </p:txBody>
      </p:sp>
    </p:spTree>
    <p:custDataLst>
      <p:custData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9515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且能为家乡做出自己的贡献。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本题考查学生结合文章内容表达观点的能力。材料四着重议论人才引进比例对于经济发达地区和</a:t>
            </a:r>
            <a:br>
              <a:rPr dirty="0"/>
            </a:br>
            <a:r>
              <a:rPr lang="zh-CN" altLang="en-US" sz="1417" kern="0" dirty="0">
                <a:solidFill>
                  <a:srgbClr val="000000"/>
                </a:solidFill>
                <a:latin typeface="Times New Roman" pitchFamily="65" charset="-122"/>
                <a:ea typeface="宋体" pitchFamily="65" charset="-122"/>
              </a:rPr>
              <a:t>经济靠后地区的利弊得失,从其中的关键句:“城市之间‘人才大战’的升温,是中国经济迈向更高质量发</a:t>
            </a:r>
            <a:br>
              <a:rPr dirty="0"/>
            </a:br>
            <a:r>
              <a:rPr lang="zh-CN" altLang="en-US" sz="1417" kern="0" dirty="0">
                <a:solidFill>
                  <a:srgbClr val="000000"/>
                </a:solidFill>
                <a:latin typeface="Times New Roman" pitchFamily="65" charset="-122"/>
                <a:ea typeface="宋体" pitchFamily="65" charset="-122"/>
              </a:rPr>
              <a:t>展的时代需要,反映了中国经济转型升级的活力”“如果大城市人才大量积压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这是极大的人才浪</a:t>
            </a:r>
            <a:br>
              <a:rPr dirty="0"/>
            </a:br>
            <a:r>
              <a:rPr lang="zh-CN" altLang="en-US" sz="1417" kern="0" dirty="0">
                <a:solidFill>
                  <a:srgbClr val="000000"/>
                </a:solidFill>
                <a:latin typeface="Times New Roman" pitchFamily="65" charset="-122"/>
                <a:ea typeface="宋体" pitchFamily="65" charset="-122"/>
              </a:rPr>
              <a:t>费”获得答题启示,两种选择皆可,只要有正确的观点并能结合材料言之有理即可。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D　</a:t>
            </a:r>
            <a:r>
              <a:rPr lang="zh-CN" altLang="en-US" sz="1417" kern="0" dirty="0">
                <a:solidFill>
                  <a:srgbClr val="000000"/>
                </a:solidFill>
                <a:latin typeface="Times New Roman" pitchFamily="65" charset="-122"/>
                <a:ea typeface="宋体" pitchFamily="65" charset="-122"/>
              </a:rPr>
              <a:t>A.说法太绝对,与原文不符。B.“天津的人口变化最大”与“天津是最吸引人的城市”没有</a:t>
            </a:r>
            <a:br>
              <a:rPr dirty="0"/>
            </a:br>
            <a:r>
              <a:rPr lang="zh-CN" altLang="en-US" sz="1417" kern="0" dirty="0">
                <a:solidFill>
                  <a:srgbClr val="000000"/>
                </a:solidFill>
                <a:latin typeface="Times New Roman" pitchFamily="65" charset="-122"/>
                <a:ea typeface="宋体" pitchFamily="65" charset="-122"/>
              </a:rPr>
              <a:t>因果关系。C.与原文不符,原文只是强调“武汉将筹建250万平方米以上大学毕业生保障性住房,让大学毕</a:t>
            </a:r>
            <a:br>
              <a:rPr dirty="0"/>
            </a:br>
            <a:r>
              <a:rPr lang="zh-CN" altLang="en-US" sz="1417" kern="0" dirty="0">
                <a:solidFill>
                  <a:srgbClr val="000000"/>
                </a:solidFill>
                <a:latin typeface="Times New Roman" pitchFamily="65" charset="-122"/>
                <a:ea typeface="宋体" pitchFamily="65" charset="-122"/>
              </a:rPr>
              <a:t>业生以低于市场价20%买到安居房,以低于市场价20%租到租赁房”,并非“一毕业就会得到保障性住</a:t>
            </a:r>
            <a:br>
              <a:rPr dirty="0"/>
            </a:br>
            <a:r>
              <a:rPr lang="zh-CN" altLang="en-US" sz="1417" kern="0" dirty="0">
                <a:solidFill>
                  <a:srgbClr val="000000"/>
                </a:solidFill>
                <a:latin typeface="Times New Roman" pitchFamily="65" charset="-122"/>
                <a:ea typeface="宋体" pitchFamily="65" charset="-122"/>
              </a:rPr>
              <a:t>房”。</a:t>
            </a:r>
            <a:endParaRPr lang="zh-CN" altLang="en-US" dirty="0"/>
          </a:p>
        </p:txBody>
      </p:sp>
    </p:spTree>
    <p:custDataLst>
      <p:custData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三、(2020岳阳城区二十六校联考,7—10)阅读非连续性文本,完成1—4题。(8分)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2020年春,自新型冠状病毒肺炎疫情暴发以来,口罩等防护物资成为需求最为迫切的防疫物资。为解决</a:t>
            </a:r>
            <a:br/>
            <a:r>
              <a:rPr lang="zh-CN" altLang="en-US" sz="1417" kern="0" dirty="0">
                <a:solidFill>
                  <a:srgbClr val="000000"/>
                </a:solidFill>
                <a:latin typeface="Times New Roman" pitchFamily="65" charset="-122"/>
                <a:ea typeface="宋体" pitchFamily="65" charset="-122"/>
              </a:rPr>
              <a:t>“一罩难求”的局面,国内很多企业都跨界生产口罩和防护设备。深圳市坪山区一家企业不顾连年亏损,</a:t>
            </a:r>
            <a:br/>
            <a:r>
              <a:rPr lang="zh-CN" altLang="en-US" sz="1417" kern="0" dirty="0">
                <a:solidFill>
                  <a:srgbClr val="000000"/>
                </a:solidFill>
                <a:latin typeface="Times New Roman" pitchFamily="65" charset="-122"/>
                <a:ea typeface="宋体" pitchFamily="65" charset="-122"/>
              </a:rPr>
              <a:t>当即决定,不计成本全力生产口罩,支持防疫物资的市场供应。</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口罩的产能最终取决于熔喷布生产设备的产量,但是熔喷布生产设备最核心的喷丝板喷嘴的生产难度非</a:t>
            </a:r>
            <a:br/>
            <a:r>
              <a:rPr lang="zh-CN" altLang="en-US" sz="1417" kern="0" dirty="0">
                <a:solidFill>
                  <a:srgbClr val="000000"/>
                </a:solidFill>
                <a:latin typeface="Times New Roman" pitchFamily="65" charset="-122"/>
                <a:ea typeface="宋体" pitchFamily="65" charset="-122"/>
              </a:rPr>
              <a:t>常大,加工时间需要几个月,短时间内产量无法大幅度提高。这也使得口罩生产只能最大限度利用当前的</a:t>
            </a:r>
            <a:br/>
            <a:r>
              <a:rPr lang="zh-CN" altLang="en-US" sz="1417" kern="0" dirty="0">
                <a:solidFill>
                  <a:srgbClr val="000000"/>
                </a:solidFill>
                <a:latin typeface="Times New Roman" pitchFamily="65" charset="-122"/>
                <a:ea typeface="宋体" pitchFamily="65" charset="-122"/>
              </a:rPr>
              <a:t>设备,通过延长生产线的工作时间增产。</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(节选自网易新闻2020.3.11,有删改)</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a:p>
        </p:txBody>
      </p:sp>
    </p:spTree>
    <p:custDataLst>
      <p:custData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目前我国的医用口罩主要有普通级别的“一次性使用医用口罩”,手术室等有创操作环境常用的“医用</a:t>
            </a:r>
            <a:br/>
            <a:r>
              <a:rPr lang="zh-CN" altLang="en-US" sz="1417" kern="0" dirty="0">
                <a:solidFill>
                  <a:srgbClr val="000000"/>
                </a:solidFill>
                <a:latin typeface="Times New Roman" pitchFamily="65" charset="-122"/>
                <a:ea typeface="宋体" pitchFamily="65" charset="-122"/>
              </a:rPr>
              <a:t>外科口罩”和防护级别最高的“医用防护口罩”。一次性使用医用口罩跟医用外科口罩虽然都有95%的</a:t>
            </a:r>
            <a:br/>
            <a:r>
              <a:rPr lang="zh-CN" altLang="en-US" sz="1417" kern="0" dirty="0">
                <a:solidFill>
                  <a:srgbClr val="000000"/>
                </a:solidFill>
                <a:latin typeface="Times New Roman" pitchFamily="65" charset="-122"/>
                <a:ea typeface="宋体" pitchFamily="65" charset="-122"/>
              </a:rPr>
              <a:t>细菌过滤率,但一次性使用医用口罩不能过滤颗粒物,不能防止血液的穿透,而医用外科口罩可以有30%以</a:t>
            </a:r>
            <a:br/>
            <a:r>
              <a:rPr lang="zh-CN" altLang="en-US" sz="1417" kern="0" dirty="0">
                <a:solidFill>
                  <a:srgbClr val="000000"/>
                </a:solidFill>
                <a:latin typeface="Times New Roman" pitchFamily="65" charset="-122"/>
                <a:ea typeface="宋体" pitchFamily="65" charset="-122"/>
              </a:rPr>
              <a:t>上的非油性颗粒的过滤效率,也防止血液的穿透。</a:t>
            </a:r>
            <a:r>
              <a:rPr lang="zh-CN" altLang="en-US" sz="1417" u="sng" kern="0" dirty="0">
                <a:solidFill>
                  <a:srgbClr val="000000"/>
                </a:solidFill>
                <a:latin typeface="Times New Roman" pitchFamily="65" charset="-122"/>
                <a:ea typeface="宋体" pitchFamily="65" charset="-122"/>
              </a:rPr>
              <a:t>医用外科口罩中间层的熔喷布经过驻极处理,对病毒起</a:t>
            </a:r>
            <a:br/>
            <a:r>
              <a:rPr lang="zh-CN" altLang="en-US" sz="1417" u="sng" kern="0" dirty="0">
                <a:solidFill>
                  <a:srgbClr val="000000"/>
                </a:solidFill>
                <a:latin typeface="Times New Roman" pitchFamily="65" charset="-122"/>
                <a:ea typeface="宋体" pitchFamily="65" charset="-122"/>
              </a:rPr>
              <a:t>到静电吸附阻隔的作用,而一次性使用医用口罩中间层熔喷布质量较差或无熔喷层,有些也未经过驻极处</a:t>
            </a:r>
            <a:br/>
            <a:r>
              <a:rPr lang="zh-CN" altLang="en-US" sz="1417" u="sng" kern="0" dirty="0">
                <a:solidFill>
                  <a:srgbClr val="000000"/>
                </a:solidFill>
                <a:latin typeface="Times New Roman" pitchFamily="65" charset="-122"/>
                <a:ea typeface="宋体" pitchFamily="65" charset="-122"/>
              </a:rPr>
              <a:t>理,对病毒阻隔效果较差。</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口罩的过滤材料是熔喷布,它是超细静电纤维布,由聚丙烯材料制成,有很好的过滤和屏蔽功能,可以通过静</a:t>
            </a:r>
            <a:br/>
            <a:r>
              <a:rPr lang="zh-CN" altLang="en-US" sz="1417" kern="0" dirty="0">
                <a:solidFill>
                  <a:srgbClr val="000000"/>
                </a:solidFill>
                <a:latin typeface="Times New Roman" pitchFamily="65" charset="-122"/>
                <a:ea typeface="宋体" pitchFamily="65" charset="-122"/>
              </a:rPr>
              <a:t>电吸附的原理来阻隔病毒、粉尘进入呼吸道,如果长时间处于湿度较大的环境中,熔喷布的静电吸尘能力</a:t>
            </a:r>
            <a:br/>
            <a:r>
              <a:rPr lang="zh-CN" altLang="en-US" sz="1417" kern="0" dirty="0">
                <a:solidFill>
                  <a:srgbClr val="000000"/>
                </a:solidFill>
                <a:latin typeface="Times New Roman" pitchFamily="65" charset="-122"/>
                <a:ea typeface="宋体" pitchFamily="65" charset="-122"/>
              </a:rPr>
              <a:t>会被破坏,从而降低口罩的过滤效率,导致防护效果降低。同样,用水洗或者用高温蒸煮,也会使熔喷无纺布</a:t>
            </a:r>
            <a:br/>
            <a:r>
              <a:rPr lang="zh-CN" altLang="en-US" sz="1417" kern="0" dirty="0">
                <a:solidFill>
                  <a:srgbClr val="000000"/>
                </a:solidFill>
                <a:latin typeface="Times New Roman" pitchFamily="65" charset="-122"/>
                <a:ea typeface="宋体" pitchFamily="65" charset="-122"/>
              </a:rPr>
              <a:t>的静电吸附功能丧失。</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(节选自搜狐网《中国质量报》2020.2.4,有删改)</a:t>
            </a:r>
            <a:endParaRPr lang="zh-CN" altLang="en-US"/>
          </a:p>
        </p:txBody>
      </p:sp>
    </p:spTree>
    <p:custDataLst>
      <p:custData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在新型冠状病毒感染的肺炎流行期间,在保障公众健康的前提下,可适当延长口罩使用(使用时间、使用次</a:t>
            </a:r>
            <a:br/>
            <a:r>
              <a:rPr lang="zh-CN" altLang="en-US" sz="1417" kern="0" dirty="0">
                <a:solidFill>
                  <a:srgbClr val="000000"/>
                </a:solidFill>
                <a:latin typeface="Times New Roman" pitchFamily="65" charset="-122"/>
                <a:ea typeface="宋体" pitchFamily="65" charset="-122"/>
              </a:rPr>
              <a:t>数)。</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(一)佩戴原则。</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①在非疫区空旷且通风场所不需佩戴口罩,进入人员密集或密闭公共场所需佩戴口罩。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②在疫情高发地区空旷且通风场所建议佩戴一次性使用医用口罩;进入人员密集或密闭公共场所佩戴医</a:t>
            </a:r>
            <a:br/>
            <a:r>
              <a:rPr lang="zh-CN" altLang="en-US" sz="1417" kern="0" dirty="0">
                <a:solidFill>
                  <a:srgbClr val="000000"/>
                </a:solidFill>
                <a:latin typeface="Times New Roman" pitchFamily="65" charset="-122"/>
                <a:ea typeface="宋体" pitchFamily="65" charset="-122"/>
              </a:rPr>
              <a:t>用外科口罩或颗粒物防护口罩。</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③棉纱口罩、海绵口罩和活性炭口罩对预防病毒感染无保护作用。</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(二)口罩更换。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①医用标准的防护口罩均有使用期限,口罩专人专用,人员间不能交叉使用。高风险人员在结束工作、中</a:t>
            </a:r>
            <a:endParaRPr lang="zh-CN" altLang="en-US"/>
          </a:p>
        </p:txBody>
      </p:sp>
    </p:spTree>
    <p:custDataLst>
      <p:custData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途进餐(饮水)、入厕等脱下防护装置后,重新进入需更换。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②口罩被患者血液、呼吸道/鼻腔分泌物,以及其他体液污染要立即更换。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③较高风险人员在接诊高度疑似患者后需更换。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④其他风险类别暴露人员佩戴的口罩可反复多次使用。口罩佩戴前按规程洗手,佩戴时避免接触口罩内</a:t>
            </a:r>
            <a:br/>
            <a:r>
              <a:rPr lang="zh-CN" altLang="en-US" sz="1417" kern="0" dirty="0">
                <a:solidFill>
                  <a:srgbClr val="000000"/>
                </a:solidFill>
                <a:latin typeface="Times New Roman" pitchFamily="65" charset="-122"/>
                <a:ea typeface="宋体" pitchFamily="65" charset="-122"/>
              </a:rPr>
              <a:t>侧。口罩脏污、变形、损坏、有异味时需及时更换。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(三)口罩保存、清洗和消毒。</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①如需再次使用的口罩,可悬挂在洁净、干燥通风处,或将其放置在清洁、透气的纸袋中。口罩需单独存</a:t>
            </a:r>
            <a:br/>
            <a:r>
              <a:rPr lang="zh-CN" altLang="en-US" sz="1417" kern="0" dirty="0">
                <a:solidFill>
                  <a:srgbClr val="000000"/>
                </a:solidFill>
                <a:latin typeface="Times New Roman" pitchFamily="65" charset="-122"/>
                <a:ea typeface="宋体" pitchFamily="65" charset="-122"/>
              </a:rPr>
              <a:t>放,避免彼此接触,并标识口罩使用人员。</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②医用标准防护口罩不能清洗,也不可使用消毒剂、加热等方法进行消毒。</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③棉纱口罩可清洗消毒,其他非医用口罩按说明书处理。</a:t>
            </a:r>
            <a:endParaRPr lang="zh-CN" altLang="en-US"/>
          </a:p>
        </p:txBody>
      </p:sp>
    </p:spTree>
    <p:custDataLst>
      <p:custData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848532"/>
            <a:ext cx="8640960" cy="384772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(节选自《预防新型冠状病毒感染的肺炎口罩使用指南》《预防新型冠状病毒感染口罩选择与使用技术</a:t>
            </a:r>
            <a:br>
              <a:rPr dirty="0"/>
            </a:br>
            <a:r>
              <a:rPr lang="zh-CN" altLang="en-US" sz="1417" kern="0" dirty="0">
                <a:solidFill>
                  <a:srgbClr val="000000"/>
                </a:solidFill>
                <a:latin typeface="Times New Roman" pitchFamily="65" charset="-122"/>
                <a:ea typeface="宋体" pitchFamily="65" charset="-122"/>
              </a:rPr>
              <a:t>指引》,有删改)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1.从以上材料看,下列理解和判断不正确的一项是(2分)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A.很多企业跨界生产口罩,短期内难以增加新设备,只能通过延长生产线的工作时间增产。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B.医用外科口罩虽与一次性使用医用口罩都有95%的细菌过滤率,但对病毒阻隔效果更强。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C.在人员密集的空间或密闭公共场所需要严格佩戴口罩,如活性炭口罩,以预防病毒感染。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D.低风险地区人员佩戴的口罩如无污染、损坏、变形、异味等情况时,可以反复多次使用。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2.请根据以上材料,用简明的语言对“熔喷布”作出解释。(2分)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3.材料二画横线的句子运用了哪种说明方法?有什么作用?(2分)</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4.结合以上材料,说说将一次性使用医用口罩“蒸煮消毒”后反复使用的做法为什么不行。请简述理由。</a:t>
            </a:r>
            <a:r>
              <a:rPr lang="zh-CN" altLang="en-US"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C　材料三中有表述“棉纱口罩、海绵口罩和活性炭口罩对预防病毒感染无保护作用”,因此选</a:t>
            </a:r>
            <a:br>
              <a:rPr dirty="0"/>
            </a:br>
            <a:r>
              <a:rPr lang="zh-CN" altLang="en-US" sz="1417" kern="0" dirty="0">
                <a:solidFill>
                  <a:srgbClr val="000000"/>
                </a:solidFill>
                <a:latin typeface="Times New Roman" pitchFamily="65" charset="-122"/>
                <a:ea typeface="宋体" pitchFamily="65" charset="-122"/>
              </a:rPr>
              <a:t>项C“如活性炭口罩,以预防病毒感染”说法错误。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熔喷布是一种由聚丙烯材料制成,具有很好的过滤和屏蔽功能,可以通过静电吸附的原理来阻隔</a:t>
            </a:r>
            <a:br>
              <a:rPr dirty="0"/>
            </a:br>
            <a:r>
              <a:rPr lang="zh-CN" altLang="en-US" sz="1417" kern="0" dirty="0">
                <a:solidFill>
                  <a:srgbClr val="000000"/>
                </a:solidFill>
                <a:latin typeface="Times New Roman" pitchFamily="65" charset="-122"/>
                <a:ea typeface="宋体" pitchFamily="65" charset="-122"/>
              </a:rPr>
              <a:t>病毒、粉尘进入呼吸道的超细静电纤维布。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本题考查学生提炼信息的能力。完成该题,即给指定事物下定义,从“材料二”的第二段中提炼相</a:t>
            </a:r>
            <a:br>
              <a:rPr dirty="0"/>
            </a:br>
            <a:r>
              <a:rPr lang="zh-CN" altLang="en-US" sz="1417" kern="0" dirty="0">
                <a:solidFill>
                  <a:srgbClr val="000000"/>
                </a:solidFill>
                <a:latin typeface="Times New Roman" pitchFamily="65" charset="-122"/>
                <a:ea typeface="宋体" pitchFamily="65" charset="-122"/>
              </a:rPr>
              <a:t>关信息,“超细静电纤维布”“聚丙烯材料制成”“过滤和屏蔽功能”“静电吸附的原理来阻隔病毒、</a:t>
            </a:r>
            <a:br>
              <a:rPr dirty="0"/>
            </a:br>
            <a:r>
              <a:rPr lang="zh-CN" altLang="en-US" sz="1417" kern="0" dirty="0">
                <a:solidFill>
                  <a:srgbClr val="000000"/>
                </a:solidFill>
                <a:latin typeface="Times New Roman" pitchFamily="65" charset="-122"/>
                <a:ea typeface="宋体" pitchFamily="65" charset="-122"/>
              </a:rPr>
              <a:t>粉尘进入呼吸道”,采用恰当的模式组织语言:熔喷布是一种</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(材质+功效)的</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(属性)。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作比较。将一次性使用医用口罩和医用外科口罩的过滤效率及中间层的熔喷布作比较,说明了一</a:t>
            </a:r>
            <a:br>
              <a:rPr dirty="0"/>
            </a:br>
            <a:r>
              <a:rPr lang="zh-CN" altLang="en-US" sz="1417" kern="0" dirty="0">
                <a:solidFill>
                  <a:srgbClr val="000000"/>
                </a:solidFill>
                <a:latin typeface="Times New Roman" pitchFamily="65" charset="-122"/>
                <a:ea typeface="宋体" pitchFamily="65" charset="-122"/>
              </a:rPr>
              <a:t>次性使用医用口罩对病毒阻隔效果相对较差,突出熔喷布对口罩的重要意义。</a:t>
            </a:r>
            <a:endParaRPr lang="zh-CN" altLang="en-US" dirty="0"/>
          </a:p>
        </p:txBody>
      </p:sp>
    </p:spTree>
    <p:custDataLst>
      <p:custData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本题考查学生辨析说明方法并分析其作用的能力。常用的说明方法有下定义、举例子、分类别、</a:t>
            </a:r>
            <a:br>
              <a:rPr dirty="0"/>
            </a:br>
            <a:r>
              <a:rPr lang="zh-CN" altLang="en-US" sz="1417" kern="0" dirty="0">
                <a:solidFill>
                  <a:srgbClr val="000000"/>
                </a:solidFill>
                <a:latin typeface="Times New Roman" pitchFamily="65" charset="-122"/>
                <a:ea typeface="宋体" pitchFamily="65" charset="-122"/>
              </a:rPr>
              <a:t>打比方、作比较,分析其作用,即表述这一说明方法说明了事物的哪一特点。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一次性使用医用口罩中间层熔喷布质量较差或无熔喷层,不能使用高温蒸煮的方法进行消毒,否</a:t>
            </a:r>
            <a:br>
              <a:rPr dirty="0"/>
            </a:br>
            <a:r>
              <a:rPr lang="zh-CN" altLang="en-US" sz="1417" kern="0" dirty="0">
                <a:solidFill>
                  <a:srgbClr val="000000"/>
                </a:solidFill>
                <a:latin typeface="Times New Roman" pitchFamily="65" charset="-122"/>
                <a:ea typeface="宋体" pitchFamily="65" charset="-122"/>
              </a:rPr>
              <a:t>则会对口罩造成破坏,使防护效果大大降低。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本题考查学生筛选、整合、概括信息的能力。材料二中有相关描述“如果长时间处于湿度较大的</a:t>
            </a:r>
            <a:br>
              <a:rPr dirty="0"/>
            </a:br>
            <a:r>
              <a:rPr lang="zh-CN" altLang="en-US" sz="1417" kern="0" dirty="0">
                <a:solidFill>
                  <a:srgbClr val="000000"/>
                </a:solidFill>
                <a:latin typeface="Times New Roman" pitchFamily="65" charset="-122"/>
                <a:ea typeface="宋体" pitchFamily="65" charset="-122"/>
              </a:rPr>
              <a:t>环境中</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也会使熔喷无纺布的静电吸附功能丧失”,筛选其中的关键信息得出答案。</a:t>
            </a: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931902"/>
            <a:chOff x="720000" y="841363"/>
            <a:chExt cx="8505000" cy="3931902"/>
          </a:xfrm>
        </p:grpSpPr>
        <p:sp>
          <p:nvSpPr>
            <p:cNvPr id="2" name="TextBox 2"/>
            <p:cNvSpPr txBox="1"/>
            <p:nvPr/>
          </p:nvSpPr>
          <p:spPr>
            <a:xfrm>
              <a:off x="720000" y="841363"/>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D</a:t>
              </a:r>
              <a:r>
                <a:rPr lang="zh-CN" altLang="en-US" sz="1417" kern="0" dirty="0">
                  <a:solidFill>
                    <a:srgbClr val="000000"/>
                  </a:solidFill>
                  <a:latin typeface="Times New Roman" pitchFamily="65" charset="-122"/>
                  <a:ea typeface="宋体" pitchFamily="65" charset="-122"/>
                </a:rPr>
                <a:t>    本题考查把握文章内容的能力。A.古人用表测量日影,用圭测定土地,后来圭也用来测量日</a:t>
              </a:r>
              <a:br>
                <a:rPr dirty="0"/>
              </a:br>
              <a:r>
                <a:rPr lang="zh-CN" altLang="en-US" sz="1417" kern="0" dirty="0">
                  <a:solidFill>
                    <a:srgbClr val="000000"/>
                  </a:solidFill>
                  <a:latin typeface="Times New Roman" pitchFamily="65" charset="-122"/>
                  <a:ea typeface="宋体" pitchFamily="65" charset="-122"/>
                </a:rPr>
                <a:t>影。B.郭守敬在河南登封建造的观星台是中国现存最早的古代天文台。C.春秋两季中各有一天昼夜时间</a:t>
              </a:r>
              <a:br>
                <a:rPr dirty="0"/>
              </a:br>
              <a:r>
                <a:rPr lang="zh-CN" altLang="en-US" sz="1417" kern="0" dirty="0">
                  <a:solidFill>
                    <a:srgbClr val="000000"/>
                  </a:solidFill>
                  <a:latin typeface="Times New Roman" pitchFamily="65" charset="-122"/>
                  <a:ea typeface="宋体" pitchFamily="65" charset="-122"/>
                </a:rPr>
                <a:t>相等,这两天分别定为“春分”和“秋分”。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本题考查学生把握说明文文体特点及理解文章内容的能力。A.第①段说明中国节气的作用,</a:t>
              </a:r>
              <a:br>
                <a:rPr dirty="0"/>
              </a:br>
              <a:r>
                <a:rPr lang="zh-CN" altLang="en-US" sz="1417" kern="0" dirty="0">
                  <a:solidFill>
                    <a:srgbClr val="000000"/>
                  </a:solidFill>
                  <a:latin typeface="Times New Roman" pitchFamily="65" charset="-122"/>
                  <a:ea typeface="宋体" pitchFamily="65" charset="-122"/>
                </a:rPr>
                <a:t>第②段说明节气的含义。B.第④段是通过下定义和举例子说明圭表的测量作用,而非说明节气。D.第⑧</a:t>
              </a:r>
              <a:br>
                <a:rPr dirty="0"/>
              </a:br>
              <a:r>
                <a:rPr lang="zh-CN" altLang="en-US" sz="1417" kern="0" dirty="0">
                  <a:solidFill>
                    <a:srgbClr val="000000"/>
                  </a:solidFill>
                  <a:latin typeface="Times New Roman" pitchFamily="65" charset="-122"/>
                  <a:ea typeface="宋体" pitchFamily="65" charset="-122"/>
                </a:rPr>
                <a:t>段总结了节气带来的影响与作用,并非具体阐述。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(1)白露。(2分)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(2)冬至后的每天白天时间渐渐变长。(2分)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(1)本题考查学生对二十四节气歌的理解。</a:t>
              </a:r>
              <a:endParaRPr lang="zh-CN" altLang="en-US" dirty="0"/>
            </a:p>
          </p:txBody>
        </p:sp>
        <p:sp>
          <p:nvSpPr>
            <p:cNvPr id="3" name="TextBox 2"/>
            <p:cNvSpPr txBox="1"/>
            <p:nvPr/>
          </p:nvSpPr>
          <p:spPr>
            <a:xfrm>
              <a:off x="720000" y="415630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(2)本题考查学生把握关键信息的能力。原文说“将每年白天最短的那天,叫‘日短至’,又称冬至”,将</a:t>
              </a:r>
              <a:br>
                <a:rPr dirty="0"/>
              </a:br>
              <a:r>
                <a:rPr lang="zh-CN" altLang="en-US" sz="1417" kern="0" dirty="0">
                  <a:solidFill>
                    <a:srgbClr val="000000"/>
                  </a:solidFill>
                  <a:latin typeface="Times New Roman" pitchFamily="65" charset="-122"/>
                  <a:ea typeface="宋体" pitchFamily="65" charset="-122"/>
                </a:rPr>
                <a:t>“一天长一线”放至整句谚语中理解:“冬至”之后白天的时间渐长。</a:t>
              </a:r>
              <a:endParaRPr lang="zh-CN" altLang="en-US" dirty="0"/>
            </a:p>
          </p:txBody>
        </p:sp>
      </p:grpSp>
    </p:spTree>
    <p:custDataLst>
      <p:custData r:id="rId1"/>
    </p:custData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四、(2019邵阳一模,15—19)阅读非连续性文本,回答问题。(12分)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关于科普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9月17日,主题为“创新放飞梦想,科技引领未来”的2016年全国科普日活动拉开帷幕。由中科协2014年启</a:t>
            </a:r>
            <a:br>
              <a:rPr dirty="0"/>
            </a:br>
            <a:r>
              <a:rPr lang="zh-CN" altLang="en-US" sz="1417" kern="0" dirty="0">
                <a:solidFill>
                  <a:srgbClr val="000000"/>
                </a:solidFill>
                <a:latin typeface="Times New Roman" pitchFamily="65" charset="-122"/>
                <a:ea typeface="宋体" pitchFamily="65" charset="-122"/>
              </a:rPr>
              <a:t>动的科普信息化建设专项《科普中国》栏目和“互联网+科普”活动,已经成为科学传播领域的响亮品</a:t>
            </a:r>
            <a:br>
              <a:rPr dirty="0"/>
            </a:br>
            <a:r>
              <a:rPr lang="zh-CN" altLang="en-US" sz="1417" kern="0" dirty="0">
                <a:solidFill>
                  <a:srgbClr val="000000"/>
                </a:solidFill>
                <a:latin typeface="Times New Roman" pitchFamily="65" charset="-122"/>
                <a:ea typeface="宋体" pitchFamily="65" charset="-122"/>
              </a:rPr>
              <a:t>牌。《科普中国》各栏目频道釆用政府和社会资本合作(PPP)模式,与新华网、百度、腾讯等互联网企业</a:t>
            </a:r>
            <a:br>
              <a:rPr dirty="0"/>
            </a:br>
            <a:r>
              <a:rPr lang="zh-CN" altLang="en-US" sz="1417" kern="0" dirty="0">
                <a:solidFill>
                  <a:srgbClr val="000000"/>
                </a:solidFill>
                <a:latin typeface="Times New Roman" pitchFamily="65" charset="-122"/>
                <a:ea typeface="宋体" pitchFamily="65" charset="-122"/>
              </a:rPr>
              <a:t>进行合作,上线1年,科普专员信息内容资源已达1.5TB,累计浏览量和传播量达到50亿人次。中国科普研究</a:t>
            </a:r>
            <a:br>
              <a:rPr dirty="0"/>
            </a:br>
            <a:r>
              <a:rPr lang="zh-CN" altLang="en-US" sz="1417" kern="0" dirty="0">
                <a:solidFill>
                  <a:srgbClr val="000000"/>
                </a:solidFill>
                <a:latin typeface="Times New Roman" pitchFamily="65" charset="-122"/>
                <a:ea typeface="宋体" pitchFamily="65" charset="-122"/>
              </a:rPr>
              <a:t>所所长王康友认为,我国目前有6亿多网民,其中多数人是通过网络获取信息的,这是一个很好的科普平</a:t>
            </a:r>
            <a:br>
              <a:rPr dirty="0"/>
            </a:br>
            <a:r>
              <a:rPr lang="zh-CN" altLang="en-US" sz="1417" kern="0" dirty="0">
                <a:solidFill>
                  <a:srgbClr val="000000"/>
                </a:solidFill>
                <a:latin typeface="Times New Roman" pitchFamily="65" charset="-122"/>
                <a:ea typeface="宋体" pitchFamily="65" charset="-122"/>
              </a:rPr>
              <a:t>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a:t>
            </a:r>
            <a:endParaRPr lang="zh-CN" altLang="en-US" dirty="0"/>
          </a:p>
        </p:txBody>
      </p:sp>
    </p:spTree>
    <p:custDataLst>
      <p:custData r:id="rId1"/>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137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科普工作是提升公民科学素质的主要途径。</a:t>
            </a:r>
            <a:r>
              <a:rPr lang="zh-CN" altLang="en-US" sz="1417" kern="0" dirty="0">
                <a:solidFill>
                  <a:srgbClr val="000000"/>
                </a:solidFill>
                <a:latin typeface="Times New Roman" pitchFamily="65" charset="-122"/>
                <a:ea typeface="宋体" pitchFamily="65" charset="-122"/>
              </a:rPr>
              <a:t>5年前的科普主要依靠文字、展板、场馆等传统手段。尽管</a:t>
            </a:r>
            <a:br/>
            <a:r>
              <a:rPr lang="zh-CN" altLang="en-US" sz="1417" kern="0" dirty="0">
                <a:solidFill>
                  <a:srgbClr val="000000"/>
                </a:solidFill>
                <a:latin typeface="Times New Roman" pitchFamily="65" charset="-122"/>
                <a:ea typeface="宋体" pitchFamily="65" charset="-122"/>
              </a:rPr>
              <a:t>全国建有科技馆155座、流动科技馆220个、科普大篷车1071辆,但与我国十几亿人口和当今移动互联网</a:t>
            </a:r>
            <a:br/>
            <a:r>
              <a:rPr lang="zh-CN" altLang="en-US" sz="1417" kern="0" dirty="0">
                <a:solidFill>
                  <a:srgbClr val="000000"/>
                </a:solidFill>
                <a:latin typeface="Times New Roman" pitchFamily="65" charset="-122"/>
                <a:ea typeface="宋体" pitchFamily="65" charset="-122"/>
              </a:rPr>
              <a:t>时代、大数据云平台的现状极不对等。目前,我国公民科学素质水平发展还存在先进的科技知识仅被少</a:t>
            </a:r>
            <a:br/>
            <a:r>
              <a:rPr lang="zh-CN" altLang="en-US" sz="1417" kern="0" dirty="0">
                <a:solidFill>
                  <a:srgbClr val="000000"/>
                </a:solidFill>
                <a:latin typeface="Times New Roman" pitchFamily="65" charset="-122"/>
                <a:ea typeface="宋体" pitchFamily="65" charset="-122"/>
              </a:rPr>
              <a:t>数人掌握,大多数人的科学素质水平上升较慢的现象。要全面提升公民的科学素质水平,就要转变工作思</a:t>
            </a:r>
            <a:br/>
            <a:r>
              <a:rPr lang="zh-CN" altLang="en-US" sz="1417" kern="0" dirty="0">
                <a:solidFill>
                  <a:srgbClr val="000000"/>
                </a:solidFill>
                <a:latin typeface="Times New Roman" pitchFamily="65" charset="-122"/>
                <a:ea typeface="宋体" pitchFamily="65" charset="-122"/>
              </a:rPr>
              <a:t>路,改变过去政府居高临下的布道式科普,让互联网公司投身进来。在传播内容、方式上,思考公众需要。</a:t>
            </a:r>
            <a:br/>
            <a:r>
              <a:rPr lang="zh-CN" altLang="en-US" sz="1417" kern="0" dirty="0">
                <a:solidFill>
                  <a:srgbClr val="000000"/>
                </a:solidFill>
                <a:latin typeface="Times New Roman" pitchFamily="65" charset="-122"/>
                <a:ea typeface="宋体" pitchFamily="65" charset="-122"/>
              </a:rPr>
              <a:t>同时也要根据公众的自我选择意识,化公众被动接受为主动需要,利用云计算、云平台等分析工具,分析公</a:t>
            </a:r>
            <a:br/>
            <a:r>
              <a:rPr lang="zh-CN" altLang="en-US" sz="1417" kern="0" dirty="0">
                <a:solidFill>
                  <a:srgbClr val="000000"/>
                </a:solidFill>
                <a:latin typeface="Times New Roman" pitchFamily="65" charset="-122"/>
                <a:ea typeface="宋体" pitchFamily="65" charset="-122"/>
              </a:rPr>
              <a:t>众搜索习惯,精准推送内容,做到因人而异,按菜单点菜。另外,也要完善科学家从事科普工作的机制。</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a:t>
            </a:r>
            <a:endParaRPr lang="zh-CN" altLang="en-US"/>
          </a:p>
        </p:txBody>
      </p:sp>
    </p:spTree>
    <p:custDataLst>
      <p:custData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1"/>
          <a:ext cx="7740000" cy="2725200"/>
        </p:xfrm>
        <a:graphic>
          <a:graphicData uri="http://schemas.openxmlformats.org/drawingml/2006/table">
            <a:tbl>
              <a:tblPr/>
              <a:tblGrid>
                <a:gridCol w="1548000">
                  <a:extLst>
                    <a:ext uri="{9D8B030D-6E8A-4147-A177-3AD203B41FA5}">
                      <a16:colId xmlns:a16="http://schemas.microsoft.com/office/drawing/2014/main" val="20000"/>
                    </a:ext>
                  </a:extLst>
                </a:gridCol>
                <a:gridCol w="1548000">
                  <a:extLst>
                    <a:ext uri="{9D8B030D-6E8A-4147-A177-3AD203B41FA5}">
                      <a16:colId xmlns:a16="http://schemas.microsoft.com/office/drawing/2014/main" val="20001"/>
                    </a:ext>
                  </a:extLst>
                </a:gridCol>
                <a:gridCol w="1548000">
                  <a:extLst>
                    <a:ext uri="{9D8B030D-6E8A-4147-A177-3AD203B41FA5}">
                      <a16:colId xmlns:a16="http://schemas.microsoft.com/office/drawing/2014/main" val="20002"/>
                    </a:ext>
                  </a:extLst>
                </a:gridCol>
                <a:gridCol w="1548000">
                  <a:extLst>
                    <a:ext uri="{9D8B030D-6E8A-4147-A177-3AD203B41FA5}">
                      <a16:colId xmlns:a16="http://schemas.microsoft.com/office/drawing/2014/main" val="20003"/>
                    </a:ext>
                  </a:extLst>
                </a:gridCol>
                <a:gridCol w="1548000">
                  <a:extLst>
                    <a:ext uri="{9D8B030D-6E8A-4147-A177-3AD203B41FA5}">
                      <a16:colId xmlns:a16="http://schemas.microsoft.com/office/drawing/2014/main" val="20004"/>
                    </a:ext>
                  </a:extLst>
                </a:gridCol>
              </a:tblGrid>
              <a:tr h="11268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　　　项目</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年份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科普方式</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传统方式</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占有率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我国公民</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参与比例</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我国具备科</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学素质的公</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民比例</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2010年</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传统方式</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83%</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23.5%</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3.27%</a:t>
                      </a:r>
                    </a:p>
                  </a:txBody>
                  <a:tcPr marL="45720" marR="45720"/>
                </a:tc>
                <a:extLst>
                  <a:ext uri="{0D108BD9-81ED-4DB2-BD59-A6C34878D82A}">
                    <a16:rowId xmlns:a16="http://schemas.microsoft.com/office/drawing/2014/main" val="10001"/>
                  </a:ext>
                </a:extLst>
              </a:tr>
              <a:tr h="11268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2015年</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传统方式、</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PPP模式、</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互联网+</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46%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53.4%</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20%</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(说明:传统方式是指利用文字、展板、场馆传播科学知识的手段)</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科普是公益事业,长期以来,政府是科普事业的主导力量。随着商业机构和科技工作者在科学传播中越来</a:t>
            </a:r>
            <a:br/>
            <a:r>
              <a:rPr lang="zh-CN" altLang="en-US" sz="1417" kern="0" dirty="0">
                <a:solidFill>
                  <a:srgbClr val="000000"/>
                </a:solidFill>
                <a:latin typeface="Times New Roman" pitchFamily="65" charset="-122"/>
                <a:ea typeface="宋体" pitchFamily="65" charset="-122"/>
              </a:rPr>
              <a:t>越受欢迎,开始有声音质疑政府主导效率低、传播效果不佳。要想科普事业持续发展,合理的状态是政府</a:t>
            </a:r>
            <a:br/>
            <a:r>
              <a:rPr lang="zh-CN" altLang="en-US" sz="1417" kern="0" dirty="0">
                <a:solidFill>
                  <a:srgbClr val="000000"/>
                </a:solidFill>
                <a:latin typeface="Times New Roman" pitchFamily="65" charset="-122"/>
                <a:ea typeface="宋体" pitchFamily="65" charset="-122"/>
              </a:rPr>
              <a:t>主导和市场运作有机结合,事业和产业并举,产业是事业的有力补充。截至目前,我国科普产业总体来说仍</a:t>
            </a:r>
            <a:br/>
            <a:r>
              <a:rPr lang="zh-CN" altLang="en-US" sz="1417" kern="0" dirty="0">
                <a:solidFill>
                  <a:srgbClr val="000000"/>
                </a:solidFill>
                <a:latin typeface="Times New Roman" pitchFamily="65" charset="-122"/>
                <a:ea typeface="宋体" pitchFamily="65" charset="-122"/>
              </a:rPr>
              <a:t>散、小、弱,市场化程度不高,竞争力不强,缺乏良好的社会氛围,科学家参与传播的机制不够完善,多数科</a:t>
            </a:r>
            <a:br/>
            <a:r>
              <a:rPr lang="zh-CN" altLang="en-US" sz="1417" kern="0" dirty="0">
                <a:solidFill>
                  <a:srgbClr val="000000"/>
                </a:solidFill>
                <a:latin typeface="Times New Roman" pitchFamily="65" charset="-122"/>
                <a:ea typeface="宋体" pitchFamily="65" charset="-122"/>
              </a:rPr>
              <a:t>学传播工作还没有变成“有利可图”的事。美国的商业氛围让科学传播事业有较好的市场保障,一些科</a:t>
            </a:r>
            <a:br/>
            <a:r>
              <a:rPr lang="zh-CN" altLang="en-US" sz="1417" kern="0" dirty="0">
                <a:solidFill>
                  <a:srgbClr val="000000"/>
                </a:solidFill>
                <a:latin typeface="Times New Roman" pitchFamily="65" charset="-122"/>
                <a:ea typeface="宋体" pitchFamily="65" charset="-122"/>
              </a:rPr>
              <a:t>普节目就是面向市场盈利的。同时,美国科学基金资助活动,也让科学家的研究成果变得家喻户晓。</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1.根据材料,列出我国科普产业存在的问题。(至少列三点)(3分)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2.分析材料三,归纳出三条有意义的结论。(3分)</a:t>
            </a:r>
            <a:endParaRPr lang="zh-CN" altLang="en-US"/>
          </a:p>
        </p:txBody>
      </p:sp>
    </p:spTree>
    <p:custDataLst>
      <p:custData r:id="rId1"/>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3523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3.下列内容符合文意的一项是(2分)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A.我国目前有6亿多人接受科普。</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B.长期以来,政府主导阻碍了科学技术的传播。</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C.互联网+的科普模式代替了传统的科普手段。</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D.我国公民科学素质水平发展不均衡。</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4.材料二画线句中的“主要”一词能删掉吗?为什么?(2分)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5.综合以上材料,你认为怎样做才能让科普工作有更好的发展?(2分)</a:t>
            </a:r>
            <a:endParaRPr lang="zh-CN" altLang="en-US"/>
          </a:p>
        </p:txBody>
      </p:sp>
    </p:spTree>
    <p:custDataLst>
      <p:custData r:id="rId1"/>
    </p:custData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①科普产业总体来说仍散、小、弱;②市场化程度不高,竞争力不强;③科学家参与传播的机制不</a:t>
            </a:r>
            <a:br>
              <a:rPr dirty="0"/>
            </a:br>
            <a:r>
              <a:rPr lang="zh-CN" altLang="en-US" sz="1417" kern="0" dirty="0">
                <a:solidFill>
                  <a:srgbClr val="000000"/>
                </a:solidFill>
                <a:latin typeface="Times New Roman" pitchFamily="65" charset="-122"/>
                <a:ea typeface="宋体" pitchFamily="65" charset="-122"/>
              </a:rPr>
              <a:t>完善;④整体社会氛围不好。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本题考查筛选有效信息的能力。抓住材料四中“截至</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‘有利可图’的事”进行概括作答。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①科普方式有了新的变化,加入了PPP模式、互联网+等新方式;②传统科普方式的占有率下降,人</a:t>
            </a:r>
            <a:br>
              <a:rPr dirty="0"/>
            </a:br>
            <a:r>
              <a:rPr lang="zh-CN" altLang="en-US" sz="1417" kern="0" dirty="0">
                <a:solidFill>
                  <a:srgbClr val="000000"/>
                </a:solidFill>
                <a:latin typeface="Times New Roman" pitchFamily="65" charset="-122"/>
                <a:ea typeface="宋体" pitchFamily="65" charset="-122"/>
              </a:rPr>
              <a:t>们逐渐通过新的方式接受科普;③公民参与比例迅速提升;④(短短5年,)公民的科学素质大大提高。(写出</a:t>
            </a:r>
            <a:br>
              <a:rPr dirty="0"/>
            </a:br>
            <a:r>
              <a:rPr lang="zh-CN" altLang="en-US" sz="1417" kern="0" dirty="0">
                <a:solidFill>
                  <a:srgbClr val="000000"/>
                </a:solidFill>
                <a:latin typeface="Times New Roman" pitchFamily="65" charset="-122"/>
                <a:ea typeface="宋体" pitchFamily="65" charset="-122"/>
              </a:rPr>
              <a:t>三点即可)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本题考查对表格的分析与概括能力。对比2010年、2015年各项目,分析概括,得出结论。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  D　A.原文为“我国目前有6亿多网民,其中多数人是通过网络获取信息的,这是一个很好的科普</a:t>
            </a:r>
            <a:br>
              <a:rPr dirty="0"/>
            </a:br>
            <a:r>
              <a:rPr lang="zh-CN" altLang="en-US" sz="1417" kern="0" dirty="0">
                <a:solidFill>
                  <a:srgbClr val="000000"/>
                </a:solidFill>
                <a:latin typeface="Times New Roman" pitchFamily="65" charset="-122"/>
                <a:ea typeface="宋体" pitchFamily="65" charset="-122"/>
              </a:rPr>
              <a:t>平台”,并不是说6亿多人都接受科普。B.原文为“有声音质疑政府主导效率低、传播效果不佳”“合理</a:t>
            </a:r>
            <a:endParaRPr lang="zh-CN" altLang="en-US" dirty="0"/>
          </a:p>
        </p:txBody>
      </p:sp>
    </p:spTree>
    <p:custDataLst>
      <p:custData r:id="rId1"/>
    </p:custData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的状态是政府主导和市场运作有机结合”,并没有说政府主导阻碍了科学技术的传播。C.通过材料三的</a:t>
            </a:r>
            <a:br>
              <a:rPr dirty="0"/>
            </a:br>
            <a:r>
              <a:rPr lang="zh-CN" altLang="en-US" sz="1417" kern="0" dirty="0">
                <a:solidFill>
                  <a:srgbClr val="000000"/>
                </a:solidFill>
                <a:latin typeface="Times New Roman" pitchFamily="65" charset="-122"/>
                <a:ea typeface="宋体" pitchFamily="65" charset="-122"/>
              </a:rPr>
              <a:t>表格可知,科普方式是传统方式、PPP模式、互联网+相结合。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不能删掉。“主要”表明科普工作对提升公民科学素质起关键作用,但提升公民科学素质还有其</a:t>
            </a:r>
            <a:br>
              <a:rPr dirty="0"/>
            </a:br>
            <a:r>
              <a:rPr lang="zh-CN" altLang="en-US" sz="1417" kern="0" dirty="0">
                <a:solidFill>
                  <a:srgbClr val="000000"/>
                </a:solidFill>
                <a:latin typeface="Times New Roman" pitchFamily="65" charset="-122"/>
                <a:ea typeface="宋体" pitchFamily="65" charset="-122"/>
              </a:rPr>
              <a:t>他途径。如果删去,就成了科普工作是提升公民科学素质的唯一途径,与事实不符。体现了说明文语言的</a:t>
            </a:r>
            <a:br>
              <a:rPr dirty="0"/>
            </a:br>
            <a:r>
              <a:rPr lang="zh-CN" altLang="en-US" sz="1417" kern="0" dirty="0">
                <a:solidFill>
                  <a:srgbClr val="000000"/>
                </a:solidFill>
                <a:latin typeface="Times New Roman" pitchFamily="65" charset="-122"/>
                <a:ea typeface="宋体" pitchFamily="65" charset="-122"/>
              </a:rPr>
              <a:t>准确性、严密性。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采取恰当的答题模式作答:判断(一般是不能删去)+分析这个词语在这句话中的含义(在程度、状</a:t>
            </a:r>
            <a:br>
              <a:rPr dirty="0"/>
            </a:br>
            <a:r>
              <a:rPr lang="zh-CN" altLang="en-US" sz="1417" kern="0" dirty="0">
                <a:solidFill>
                  <a:srgbClr val="000000"/>
                </a:solidFill>
                <a:latin typeface="Times New Roman" pitchFamily="65" charset="-122"/>
                <a:ea typeface="宋体" pitchFamily="65" charset="-122"/>
              </a:rPr>
              <a:t>态、性质、范围等方面起限制作用)+比较(删掉这个词语前后的区别,结合具体的句子进行分析)+体现了</a:t>
            </a:r>
            <a:br>
              <a:rPr dirty="0"/>
            </a:br>
            <a:r>
              <a:rPr lang="zh-CN" altLang="en-US" sz="1417" kern="0" dirty="0">
                <a:solidFill>
                  <a:srgbClr val="000000"/>
                </a:solidFill>
                <a:latin typeface="Times New Roman" pitchFamily="65" charset="-122"/>
                <a:ea typeface="宋体" pitchFamily="65" charset="-122"/>
              </a:rPr>
              <a:t>说明文语言的准确性、严密性。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t>
            </a:r>
            <a:r>
              <a:rPr lang="zh-CN" altLang="en-US" sz="1417" kern="0" dirty="0">
                <a:solidFill>
                  <a:srgbClr val="000000"/>
                </a:solidFill>
                <a:latin typeface="Times New Roman" pitchFamily="65" charset="-122"/>
                <a:ea typeface="宋体" pitchFamily="65" charset="-122"/>
              </a:rPr>
              <a:t>①变革科普方式,积极采用新的科普方式;②在科普内容、方式上注重公众的自主选择意识,适应</a:t>
            </a:r>
            <a:br>
              <a:rPr dirty="0"/>
            </a:br>
            <a:r>
              <a:rPr lang="zh-CN" altLang="en-US" sz="1417" kern="0" dirty="0">
                <a:solidFill>
                  <a:srgbClr val="000000"/>
                </a:solidFill>
                <a:latin typeface="Times New Roman" pitchFamily="65" charset="-122"/>
                <a:ea typeface="宋体" pitchFamily="65" charset="-122"/>
              </a:rPr>
              <a:t>公众的需要;③完善科学家从事科普工作的机制;④大力发展科普产业,用产业推动科普事业发展。</a:t>
            </a:r>
            <a:endParaRPr lang="zh-CN" altLang="en-US" dirty="0"/>
          </a:p>
        </p:txBody>
      </p:sp>
    </p:spTree>
    <p:custDataLst>
      <p:custData r:id="rId1"/>
    </p:custData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1"/>
            <a:ext cx="8505000" cy="13004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本题考查信息筛选与整合的能力。首先把握几则材料的主要内容,然后从对应的材料中筛选整合</a:t>
            </a:r>
            <a:br>
              <a:rPr dirty="0"/>
            </a:br>
            <a:r>
              <a:rPr lang="zh-CN" altLang="en-US" sz="1417" kern="0" dirty="0">
                <a:solidFill>
                  <a:srgbClr val="000000"/>
                </a:solidFill>
                <a:latin typeface="Times New Roman" pitchFamily="65" charset="-122"/>
                <a:ea typeface="宋体" pitchFamily="65" charset="-122"/>
              </a:rPr>
              <a:t>信息。材料一主要是通过举例说明互联网+的科普模式已经成为科学传播领域的响亮品牌。材料三主要</a:t>
            </a:r>
            <a:br>
              <a:rPr dirty="0"/>
            </a:br>
            <a:r>
              <a:rPr lang="zh-CN" altLang="en-US" sz="1417" kern="0" dirty="0">
                <a:solidFill>
                  <a:srgbClr val="000000"/>
                </a:solidFill>
                <a:latin typeface="Times New Roman" pitchFamily="65" charset="-122"/>
                <a:ea typeface="宋体" pitchFamily="65" charset="-122"/>
              </a:rPr>
              <a:t>是用表格说明新的科普方式参与科普、公民参与科普比例迅速提升等。材料二和材料四则主要说明科普</a:t>
            </a:r>
            <a:br>
              <a:rPr dirty="0"/>
            </a:br>
            <a:r>
              <a:rPr lang="zh-CN" altLang="en-US" sz="1417" kern="0" dirty="0">
                <a:solidFill>
                  <a:srgbClr val="000000"/>
                </a:solidFill>
                <a:latin typeface="Times New Roman" pitchFamily="65" charset="-122"/>
                <a:ea typeface="宋体" pitchFamily="65" charset="-122"/>
              </a:rPr>
              <a:t>中存在的问题及解决途径。所以,应从材料二和材料四中提炼关键信息,整合得出答案。</a:t>
            </a:r>
            <a:endParaRPr lang="zh-CN" altLang="en-US" dirty="0"/>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55912"/>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一、(2020长沙,14—16)阅读下面的文字,完成1—3题。(8分)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某校就学校教育与网络在线教育效果对学生进行了问卷调查,结果如下:</a:t>
            </a:r>
            <a:endParaRPr lang="zh-CN" altLang="en-US"/>
          </a:p>
        </p:txBody>
      </p:sp>
      <p:sp>
        <p:nvSpPr>
          <p:cNvPr id="3"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非连续性文本阅读</a:t>
            </a:r>
          </a:p>
        </p:txBody>
      </p:sp>
      <p:graphicFrame>
        <p:nvGraphicFramePr>
          <p:cNvPr id="4" name="表格 2"/>
          <p:cNvGraphicFramePr>
            <a:graphicFrameLocks noGrp="1"/>
          </p:cNvGraphicFramePr>
          <p:nvPr/>
        </p:nvGraphicFramePr>
        <p:xfrm>
          <a:off x="720000" y="2442679"/>
          <a:ext cx="7740000" cy="2358000"/>
        </p:xfrm>
        <a:graphic>
          <a:graphicData uri="http://schemas.openxmlformats.org/drawingml/2006/table">
            <a:tbl>
              <a:tblPr/>
              <a:tblGrid>
                <a:gridCol w="2580000">
                  <a:extLst>
                    <a:ext uri="{9D8B030D-6E8A-4147-A177-3AD203B41FA5}">
                      <a16:colId xmlns:a16="http://schemas.microsoft.com/office/drawing/2014/main" val="20000"/>
                    </a:ext>
                  </a:extLst>
                </a:gridCol>
                <a:gridCol w="2580000">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调查项目</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学校教育满意率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在线教育满意率</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课堂参与度</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84%</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32%</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课堂体验感</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76%</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37%</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学习自主性</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79%</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45%</a:t>
                      </a:r>
                    </a:p>
                  </a:txBody>
                  <a:tcPr marL="45720" marR="45720"/>
                </a:tc>
                <a:extLst>
                  <a:ext uri="{0D108BD9-81ED-4DB2-BD59-A6C34878D82A}">
                    <a16:rowId xmlns:a16="http://schemas.microsoft.com/office/drawing/2014/main" val="10003"/>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学习效率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88%</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27.5%</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从调查数据来看,</a:t>
            </a:r>
            <a:r>
              <a:rPr lang="zh-CN" altLang="en-US" sz="1417" u="sng" kern="0" dirty="0">
                <a:solidFill>
                  <a:srgbClr val="000000"/>
                </a:solidFill>
                <a:latin typeface="Times New Roman" pitchFamily="65" charset="-122"/>
                <a:ea typeface="宋体" pitchFamily="65" charset="-122"/>
              </a:rPr>
              <a:t>目前</a:t>
            </a:r>
            <a:r>
              <a:rPr lang="zh-CN" altLang="en-US" sz="1417" kern="0" dirty="0">
                <a:solidFill>
                  <a:srgbClr val="000000"/>
                </a:solidFill>
                <a:latin typeface="Times New Roman" pitchFamily="65" charset="-122"/>
                <a:ea typeface="宋体" pitchFamily="65" charset="-122"/>
              </a:rPr>
              <a:t>的在线教育效果不如学校教育,主要是因为在线教育的本质特征是教与学的行为时</a:t>
            </a:r>
            <a:br>
              <a:rPr dirty="0"/>
            </a:br>
            <a:r>
              <a:rPr lang="zh-CN" altLang="en-US" sz="1417" kern="0" dirty="0">
                <a:solidFill>
                  <a:srgbClr val="000000"/>
                </a:solidFill>
                <a:latin typeface="Times New Roman" pitchFamily="65" charset="-122"/>
                <a:ea typeface="宋体" pitchFamily="65" charset="-122"/>
              </a:rPr>
              <a:t>空分离,而这导致在线教育中学生的参与度和体验感不如学校教育。时空分离阻断师生间的社会性交互,</a:t>
            </a:r>
            <a:br>
              <a:rPr dirty="0"/>
            </a:br>
            <a:r>
              <a:rPr lang="zh-CN" altLang="en-US" sz="1417" kern="0" dirty="0">
                <a:solidFill>
                  <a:srgbClr val="000000"/>
                </a:solidFill>
                <a:latin typeface="Times New Roman" pitchFamily="65" charset="-122"/>
                <a:ea typeface="宋体" pitchFamily="65" charset="-122"/>
              </a:rPr>
              <a:t>需要学生有更强的自主性,但事实上还有诸多干扰因素大大影响了学生在线学习的自主性,这也导致了在</a:t>
            </a:r>
            <a:br>
              <a:rPr dirty="0"/>
            </a:br>
            <a:r>
              <a:rPr lang="zh-CN" altLang="en-US" sz="1417" kern="0" dirty="0">
                <a:solidFill>
                  <a:srgbClr val="000000"/>
                </a:solidFill>
                <a:latin typeface="Times New Roman" pitchFamily="65" charset="-122"/>
                <a:ea typeface="宋体" pitchFamily="65" charset="-122"/>
              </a:rPr>
              <a:t>线教育的效果比不上学校教育。有专家分析,当学生找到与之能力层次相匹配的资源进行自主学习后,自</a:t>
            </a:r>
            <a:br>
              <a:rPr dirty="0"/>
            </a:br>
            <a:r>
              <a:rPr lang="zh-CN" altLang="en-US" sz="1417" kern="0" dirty="0">
                <a:solidFill>
                  <a:srgbClr val="000000"/>
                </a:solidFill>
                <a:latin typeface="Times New Roman" pitchFamily="65" charset="-122"/>
                <a:ea typeface="宋体" pitchFamily="65" charset="-122"/>
              </a:rPr>
              <a:t>主性与成就感均会提升,从而学习效果也会更好。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智慧教育共同体的打造主要包括以下几个方面:</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构建“智慧教研平台”。教师通过网络形成一个泛在型的教研共同体,通过合作分享进行深度教研,并</a:t>
            </a:r>
            <a:br>
              <a:rPr dirty="0"/>
            </a:br>
            <a:r>
              <a:rPr lang="zh-CN" altLang="en-US" sz="1417" kern="0" dirty="0">
                <a:solidFill>
                  <a:srgbClr val="000000"/>
                </a:solidFill>
                <a:latin typeface="Times New Roman" pitchFamily="65" charset="-122"/>
                <a:ea typeface="宋体" pitchFamily="65" charset="-122"/>
              </a:rPr>
              <a:t>将教研成果进行固化,形成相应的微课资源和评价资源(例如作业等),依托网络实现资源的共建与共享,从</a:t>
            </a:r>
            <a:br>
              <a:rPr dirty="0"/>
            </a:br>
            <a:r>
              <a:rPr lang="zh-CN" altLang="en-US" sz="1417" kern="0" dirty="0">
                <a:solidFill>
                  <a:srgbClr val="000000"/>
                </a:solidFill>
                <a:latin typeface="Times New Roman" pitchFamily="65" charset="-122"/>
                <a:ea typeface="宋体" pitchFamily="65" charset="-122"/>
              </a:rPr>
              <a:t>而优化教师教学。</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325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构建中小学生“在线学习中心”。“在线学习中心”依托5G技术及NR、AR技术,虚拟教室空间的现</a:t>
            </a:r>
            <a:br>
              <a:rPr dirty="0"/>
            </a:br>
            <a:r>
              <a:rPr lang="zh-CN" altLang="en-US" sz="1417" kern="0" dirty="0">
                <a:solidFill>
                  <a:srgbClr val="000000"/>
                </a:solidFill>
                <a:latin typeface="Times New Roman" pitchFamily="65" charset="-122"/>
                <a:ea typeface="宋体" pitchFamily="65" charset="-122"/>
              </a:rPr>
              <a:t>场感,让学生身临其境,可以完全沉浸式地在虚拟环境中学习。“在线学习中心”支持学生登录后从互联</a:t>
            </a:r>
            <a:br>
              <a:rPr dirty="0"/>
            </a:br>
            <a:r>
              <a:rPr lang="zh-CN" altLang="en-US" sz="1417" kern="0" dirty="0">
                <a:solidFill>
                  <a:srgbClr val="000000"/>
                </a:solidFill>
                <a:latin typeface="Times New Roman" pitchFamily="65" charset="-122"/>
                <a:ea typeface="宋体" pitchFamily="65" charset="-122"/>
              </a:rPr>
              <a:t>网海量的资源里筛选学习资源,从而提高学习的精准性。这个学习流程需要学生首先对知识与能力水平</a:t>
            </a:r>
            <a:br>
              <a:rPr dirty="0"/>
            </a:br>
            <a:r>
              <a:rPr lang="zh-CN" altLang="en-US" sz="1417" kern="0" dirty="0">
                <a:solidFill>
                  <a:srgbClr val="000000"/>
                </a:solidFill>
                <a:latin typeface="Times New Roman" pitchFamily="65" charset="-122"/>
                <a:ea typeface="宋体" pitchFamily="65" charset="-122"/>
              </a:rPr>
              <a:t>进行自测,计算机会利用大数据对学生自测结果进行精准分析,然后依据分析结果,将标签化了的微课学习</a:t>
            </a:r>
            <a:br>
              <a:rPr dirty="0"/>
            </a:br>
            <a:r>
              <a:rPr lang="zh-CN" altLang="en-US" sz="1417" kern="0" dirty="0">
                <a:solidFill>
                  <a:srgbClr val="000000"/>
                </a:solidFill>
                <a:latin typeface="Times New Roman" pitchFamily="65" charset="-122"/>
                <a:ea typeface="宋体" pitchFamily="65" charset="-122"/>
              </a:rPr>
              <a:t>资源进行智能匹配,学生对计算机智能匹配的微课学习资源进行自主选择后,即可点击听课。这样,就真正</a:t>
            </a:r>
            <a:br>
              <a:rPr dirty="0"/>
            </a:br>
            <a:r>
              <a:rPr lang="zh-CN" altLang="en-US" sz="1417" kern="0" dirty="0">
                <a:solidFill>
                  <a:srgbClr val="000000"/>
                </a:solidFill>
                <a:latin typeface="Times New Roman" pitchFamily="65" charset="-122"/>
                <a:ea typeface="宋体" pitchFamily="65" charset="-122"/>
              </a:rPr>
              <a:t>实现了对学生的个性化、精准化在线教育的服务。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利用全市“人人通”智慧教育共同体平台,构建联系学生、家长和教师等多方面的教育大平台,将家</a:t>
            </a:r>
            <a:br>
              <a:rPr dirty="0"/>
            </a:br>
            <a:r>
              <a:rPr lang="zh-CN" altLang="en-US" sz="1417" kern="0" dirty="0">
                <a:solidFill>
                  <a:srgbClr val="000000"/>
                </a:solidFill>
                <a:latin typeface="Times New Roman" pitchFamily="65" charset="-122"/>
                <a:ea typeface="宋体" pitchFamily="65" charset="-122"/>
              </a:rPr>
              <a:t>庭、学校紧密关联起来,形成一种虚实结合的未来学习形态,打造智慧教育共同体。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(节选自《智慧教育共同体实施方案》)</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4908"/>
            <a:ext cx="8505000" cy="36626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[材料三]</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“停课不停学”期间,“在线学习中心·同步作文”平台开展了一次别开生面的“同写一道作文题”网络</a:t>
            </a:r>
            <a:br>
              <a:rPr dirty="0"/>
            </a:br>
            <a:r>
              <a:rPr lang="zh-CN" altLang="en-US" sz="1417" kern="0" dirty="0">
                <a:solidFill>
                  <a:srgbClr val="000000"/>
                </a:solidFill>
                <a:latin typeface="Times New Roman" pitchFamily="65" charset="-122"/>
                <a:ea typeface="宋体" pitchFamily="65" charset="-122"/>
              </a:rPr>
              <a:t>作文活动。参加活动的五万多名学生通过网络提交作文,近千名老师在网络上对学生作文从“审题”</a:t>
            </a:r>
            <a:br>
              <a:rPr dirty="0"/>
            </a:br>
            <a:r>
              <a:rPr lang="zh-CN" altLang="en-US" sz="1417" kern="0" dirty="0">
                <a:solidFill>
                  <a:srgbClr val="000000"/>
                </a:solidFill>
                <a:latin typeface="Times New Roman" pitchFamily="65" charset="-122"/>
                <a:ea typeface="宋体" pitchFamily="65" charset="-122"/>
              </a:rPr>
              <a:t>“立意”“选材”“内容”“结构”“语言”等六个方面进行批改。平台对批改后的文章进行大数据分</a:t>
            </a:r>
            <a:br>
              <a:rPr dirty="0"/>
            </a:br>
            <a:r>
              <a:rPr lang="zh-CN" altLang="en-US" sz="1417" kern="0" dirty="0">
                <a:solidFill>
                  <a:srgbClr val="000000"/>
                </a:solidFill>
                <a:latin typeface="Times New Roman" pitchFamily="65" charset="-122"/>
                <a:ea typeface="宋体" pitchFamily="65" charset="-122"/>
              </a:rPr>
              <a:t>析,形成针对学生的个性化作文分析报告,并通过智能匹配的方式,向学生推送适合自己写作个性的范文。</a:t>
            </a:r>
            <a:br>
              <a:rPr dirty="0"/>
            </a:br>
            <a:r>
              <a:rPr lang="zh-CN" altLang="en-US" sz="1417" kern="0" dirty="0">
                <a:solidFill>
                  <a:srgbClr val="000000"/>
                </a:solidFill>
                <a:latin typeface="Times New Roman" pitchFamily="65" charset="-122"/>
                <a:ea typeface="宋体" pitchFamily="65" charset="-122"/>
              </a:rPr>
              <a:t>参与活动的学生反映,这种网络作文的方式,在学习的多样化和精准性方面,与传统的作文学习相比有更大</a:t>
            </a:r>
            <a:br>
              <a:rPr dirty="0"/>
            </a:br>
            <a:r>
              <a:rPr lang="zh-CN" altLang="en-US" sz="1417" kern="0" dirty="0">
                <a:solidFill>
                  <a:srgbClr val="000000"/>
                </a:solidFill>
                <a:latin typeface="Times New Roman" pitchFamily="65" charset="-122"/>
                <a:ea typeface="宋体" pitchFamily="65" charset="-122"/>
              </a:rPr>
              <a:t>的优势。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(摘自某网络媒体新闻报道)</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下列说法与原文的意思相符合的一项是(2分)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A.从材料一可知当学生找到与之能力层次相匹配的资源后,学习效果一定会更好。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B.在线教育的本质特征是教与学的时空分离,这是学生学习效率不高的根本原因。</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67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C.智慧教育共同体能促进学生个性化学习、优化教师教学、方便家校沟通。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D.“同写一道作文题”网络作文活动由老师从六个方面向学生推送个性化作文分析报告。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下列说法正确的一项是(2分)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A.材料一主要运用了画图表的说明方法来说明学校教育与在线教育的不同效果。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B.材料一“目前的在线教育效果不如学校教育”中的“目前”,可以去掉,不影响文意。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C.三则材料对传统教学与智慧教育的性质和特点分别进行了全面的说明。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D.综合三则材料,说明智慧教育新形态正在蓬勃发展,必将取代传统教学。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小玲因为感冒无法去学校上课,请你根据材料二为她完成“在线学习流程图”的设计,方便她在家学</a:t>
            </a:r>
            <a:br>
              <a:rPr dirty="0"/>
            </a:br>
            <a:r>
              <a:rPr lang="zh-CN" altLang="en-US" sz="1417" kern="0" dirty="0">
                <a:solidFill>
                  <a:srgbClr val="000000"/>
                </a:solidFill>
                <a:latin typeface="Times New Roman" pitchFamily="65" charset="-122"/>
                <a:ea typeface="宋体" pitchFamily="65" charset="-122"/>
              </a:rPr>
              <a:t>习。(4分)</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564055"/>
            <a:ext cx="8505000" cy="15509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6761" kern="0" spc="46263"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p:txBody>
      </p:sp>
      <p:pic>
        <p:nvPicPr>
          <p:cNvPr id="3" name="图片 3" descr="textimage4.jpeg"/>
          <p:cNvPicPr>
            <a:picLocks noChangeAspect="1"/>
          </p:cNvPicPr>
          <p:nvPr/>
        </p:nvPicPr>
        <p:blipFill>
          <a:blip r:embed="rId4"/>
          <a:stretch>
            <a:fillRect/>
          </a:stretch>
        </p:blipFill>
        <p:spPr>
          <a:xfrm>
            <a:off x="1189757" y="1751236"/>
            <a:ext cx="6382639" cy="1733333"/>
          </a:xfrm>
          <a:prstGeom prst="rect">
            <a:avLst/>
          </a:prstGeom>
        </p:spPr>
      </p:pic>
      <p:sp>
        <p:nvSpPr>
          <p:cNvPr id="4" name="矩形 3"/>
          <p:cNvSpPr/>
          <p:nvPr/>
        </p:nvSpPr>
        <p:spPr>
          <a:xfrm>
            <a:off x="714348" y="1179732"/>
            <a:ext cx="1452642" cy="382156"/>
          </a:xfrm>
          <a:prstGeom prst="rect">
            <a:avLst/>
          </a:prstGeom>
        </p:spPr>
        <p:txBody>
          <a:bodyPr wrap="none">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在线学习流程图</a:t>
            </a:r>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77732"/>
            <a:ext cx="8505000" cy="364984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④口罩变成公众常备物品,则伴随着一场“史上最可怕的传染病”。</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⑤1918年3月,流感在美国暴发。由于150万美军被陆续派往欧洲参战,流感病毒以惊人的速度席卷了欧洲</a:t>
            </a:r>
            <a:br>
              <a:rPr dirty="0"/>
            </a:br>
            <a:r>
              <a:rPr lang="zh-CN" altLang="en-US" sz="1417" kern="0" dirty="0">
                <a:solidFill>
                  <a:srgbClr val="000000"/>
                </a:solidFill>
                <a:latin typeface="Times New Roman" pitchFamily="65" charset="-122"/>
                <a:ea typeface="宋体" pitchFamily="65" charset="-122"/>
              </a:rPr>
              <a:t>大陆,并造成全世界空前的灾难。</a:t>
            </a:r>
            <a:r>
              <a:rPr lang="zh-CN" altLang="en-US" sz="1417" u="sng" kern="0" dirty="0">
                <a:solidFill>
                  <a:srgbClr val="000000"/>
                </a:solidFill>
                <a:latin typeface="Times New Roman" pitchFamily="65" charset="-122"/>
                <a:ea typeface="宋体" pitchFamily="65" charset="-122"/>
              </a:rPr>
              <a:t>一年多的时间里,这次流感共造成了世界5000万至1亿人死亡。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⑥这种传染病被称为“西班牙流感”,其实疫源地并不在西班牙,而是因为当时该国是中立国,未对疫情信</a:t>
            </a:r>
            <a:br>
              <a:rPr dirty="0"/>
            </a:br>
            <a:r>
              <a:rPr lang="zh-CN" altLang="en-US" sz="1417" kern="0" dirty="0">
                <a:solidFill>
                  <a:srgbClr val="000000"/>
                </a:solidFill>
                <a:latin typeface="Times New Roman" pitchFamily="65" charset="-122"/>
                <a:ea typeface="宋体" pitchFamily="65" charset="-122"/>
              </a:rPr>
              <a:t>息进行封锁,所以很多消息都来自西班牙。西班牙流感传播的后期,人们才普遍意识到防疫的重要性。口</a:t>
            </a:r>
            <a:br>
              <a:rPr dirty="0"/>
            </a:br>
            <a:r>
              <a:rPr lang="zh-CN" altLang="en-US" sz="1417" kern="0" dirty="0">
                <a:solidFill>
                  <a:srgbClr val="000000"/>
                </a:solidFill>
                <a:latin typeface="Times New Roman" pitchFamily="65" charset="-122"/>
                <a:ea typeface="宋体" pitchFamily="65" charset="-122"/>
              </a:rPr>
              <a:t>罩成为预防流感的重要工具。普通平民被要求戴上口罩。虽然只是简易款,以今天的防护标准来看,其抵</a:t>
            </a:r>
            <a:br>
              <a:rPr dirty="0"/>
            </a:br>
            <a:r>
              <a:rPr lang="zh-CN" altLang="en-US" sz="1417" kern="0" dirty="0">
                <a:solidFill>
                  <a:srgbClr val="000000"/>
                </a:solidFill>
                <a:latin typeface="Times New Roman" pitchFamily="65" charset="-122"/>
                <a:ea typeface="宋体" pitchFamily="65" charset="-122"/>
              </a:rPr>
              <a:t>御病毒侵袭的效果并不怎么样。但不可否认,口罩已变成全民用品。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⑦在疫情防控中发挥了重要作用的口罩继续发挥着更多防护作用。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⑧1952年12月,持续了多天的严重空气污染造成英国伦敦上万人死亡,口罩成为在雾都生存的必需品。制</a:t>
            </a:r>
            <a:br>
              <a:rPr dirty="0"/>
            </a:br>
            <a:r>
              <a:rPr lang="zh-CN" altLang="en-US" sz="1417" kern="0" dirty="0">
                <a:solidFill>
                  <a:srgbClr val="000000"/>
                </a:solidFill>
                <a:latin typeface="Times New Roman" pitchFamily="65" charset="-122"/>
                <a:ea typeface="宋体" pitchFamily="65" charset="-122"/>
              </a:rPr>
              <a:t>作口罩的材料也在对抗污染的过程中不断进化。各国陆续颁布了职业健康法,通过各种措施推动现代口</a:t>
            </a:r>
            <a:br>
              <a:rPr dirty="0"/>
            </a:br>
            <a:r>
              <a:rPr lang="zh-CN" altLang="en-US" sz="1417" kern="0" dirty="0">
                <a:solidFill>
                  <a:srgbClr val="000000"/>
                </a:solidFill>
                <a:latin typeface="Times New Roman" pitchFamily="65" charset="-122"/>
                <a:ea typeface="宋体" pitchFamily="65" charset="-122"/>
              </a:rPr>
              <a:t>罩技术的不断发展和应用。</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539651"/>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本题考查学生把握文章内容和逻辑分析的能力。A项,“一定”过于绝对,与材料里“自主性</a:t>
            </a:r>
            <a:br>
              <a:rPr dirty="0"/>
            </a:br>
            <a:r>
              <a:rPr lang="zh-CN" altLang="en-US" sz="1417" kern="0" dirty="0">
                <a:solidFill>
                  <a:srgbClr val="000000"/>
                </a:solidFill>
                <a:latin typeface="Times New Roman" pitchFamily="65" charset="-122"/>
                <a:ea typeface="宋体" pitchFamily="65" charset="-122"/>
              </a:rPr>
              <a:t>与成就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也会更好”不相符;且原文还有一个条件,即“进行自主学习”。B项,原文没有提及“根本原</a:t>
            </a:r>
            <a:br>
              <a:rPr dirty="0"/>
            </a:br>
            <a:r>
              <a:rPr lang="zh-CN" altLang="en-US" sz="1417" kern="0" dirty="0">
                <a:solidFill>
                  <a:srgbClr val="000000"/>
                </a:solidFill>
                <a:latin typeface="Times New Roman" pitchFamily="65" charset="-122"/>
                <a:ea typeface="宋体" pitchFamily="65" charset="-122"/>
              </a:rPr>
              <a:t>因”,“教与学的行为时空分离”导致“在线教育中学生的参与度和体验感不如学校教育”。D项,推送</a:t>
            </a:r>
            <a:br>
              <a:rPr dirty="0"/>
            </a:br>
            <a:r>
              <a:rPr lang="zh-CN" altLang="en-US" sz="1417" kern="0" dirty="0">
                <a:solidFill>
                  <a:srgbClr val="000000"/>
                </a:solidFill>
                <a:latin typeface="Times New Roman" pitchFamily="65" charset="-122"/>
                <a:ea typeface="宋体" pitchFamily="65" charset="-122"/>
              </a:rPr>
              <a:t>报告的并不是老师,老师只是批改者,由“平台”进行大数据分析后形成个性化作文分析报告。</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　</a:t>
            </a:r>
            <a:r>
              <a:rPr lang="zh-CN" altLang="en-US" sz="1417" kern="0" dirty="0">
                <a:solidFill>
                  <a:srgbClr val="000000"/>
                </a:solidFill>
                <a:latin typeface="Times New Roman" pitchFamily="65" charset="-122"/>
                <a:ea typeface="宋体" pitchFamily="65" charset="-122"/>
              </a:rPr>
              <a:t>本题考查学生把握说明文文体特点及理解文章内容的能力。B项,“目前”限制了时间范围,</a:t>
            </a:r>
            <a:br>
              <a:rPr dirty="0"/>
            </a:br>
            <a:r>
              <a:rPr lang="zh-CN" altLang="en-US" sz="1417" kern="0" dirty="0">
                <a:solidFill>
                  <a:srgbClr val="000000"/>
                </a:solidFill>
                <a:latin typeface="Times New Roman" pitchFamily="65" charset="-122"/>
                <a:ea typeface="宋体" pitchFamily="65" charset="-122"/>
              </a:rPr>
              <a:t>体现了说明文语言的准确性,不可删去。C项,“分别进行了全面的说明”过于绝对,与材料内容不符。D</a:t>
            </a:r>
            <a:br>
              <a:rPr dirty="0"/>
            </a:br>
            <a:r>
              <a:rPr lang="zh-CN" altLang="en-US" sz="1417" kern="0" dirty="0">
                <a:solidFill>
                  <a:srgbClr val="000000"/>
                </a:solidFill>
                <a:latin typeface="Times New Roman" pitchFamily="65" charset="-122"/>
                <a:ea typeface="宋体" pitchFamily="65" charset="-122"/>
              </a:rPr>
              <a:t>项,“必将取代传统教学”过于绝对,与材料一“在线教育效果不如学校教育”及原因的介绍不相符。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(1)对知识与能力水平进行自测　(2)自主选择智能匹配结果,选择微课学习资源</a:t>
            </a:r>
            <a:endParaRPr lang="zh-CN" altLang="en-US" dirty="0"/>
          </a:p>
        </p:txBody>
      </p:sp>
      <p:sp>
        <p:nvSpPr>
          <p:cNvPr id="3" name="TextBox 2">
            <a:extLst>
              <a:ext uri="{FF2B5EF4-FFF2-40B4-BE49-F238E27FC236}">
                <a16:creationId xmlns:a16="http://schemas.microsoft.com/office/drawing/2014/main" id="{7F1F3CEA-5843-47A8-8153-BDFF15F3B237}"/>
              </a:ext>
            </a:extLst>
          </p:cNvPr>
          <p:cNvSpPr txBox="1"/>
          <p:nvPr/>
        </p:nvSpPr>
        <p:spPr>
          <a:xfrm>
            <a:off x="539552" y="3499188"/>
            <a:ext cx="8505000" cy="128406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本题考查学生筛选信息、概括内容的能力。认真阅读材料二,根据材料内容可概括得出学生在</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“在线学习中心”学习流程是:①学生登录;②对知识与能力水平进行自测;③计算机进行分析;④计算机</a:t>
            </a:r>
            <a:br>
              <a:rPr dirty="0"/>
            </a:br>
            <a:r>
              <a:rPr lang="zh-CN" altLang="en-US" sz="1417" kern="0" dirty="0">
                <a:solidFill>
                  <a:srgbClr val="000000"/>
                </a:solidFill>
                <a:latin typeface="Times New Roman" pitchFamily="65" charset="-122"/>
                <a:ea typeface="宋体" pitchFamily="65" charset="-122"/>
              </a:rPr>
              <a:t>依据分析结果进行智能匹配;⑤学生自主选择微课学习资源;⑥点击听课。其中①②⑤⑥是学生进行的步</a:t>
            </a:r>
            <a:br>
              <a:rPr dirty="0"/>
            </a:br>
            <a:r>
              <a:rPr lang="zh-CN" altLang="en-US" sz="1417" kern="0" dirty="0">
                <a:solidFill>
                  <a:srgbClr val="000000"/>
                </a:solidFill>
                <a:latin typeface="Times New Roman" pitchFamily="65" charset="-122"/>
                <a:ea typeface="宋体" pitchFamily="65" charset="-122"/>
              </a:rPr>
              <a:t>骤,据此概括作答即可。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5866" y="1076752"/>
            <a:ext cx="8452268"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(2020湘潭,4)阅读下面三则材料,完成1—3题。(6分)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要围绕立德树人根本任务,遵循学生认知规律和教育教学规律,按照一体化、分学段、有序</a:t>
            </a:r>
            <a:br>
              <a:rPr dirty="0"/>
            </a:br>
            <a:r>
              <a:rPr lang="zh-CN" altLang="en-US" sz="1417" kern="0" dirty="0">
                <a:solidFill>
                  <a:srgbClr val="000000"/>
                </a:solidFill>
                <a:latin typeface="Times New Roman" pitchFamily="65" charset="-122"/>
                <a:ea typeface="宋体" pitchFamily="65" charset="-122"/>
              </a:rPr>
              <a:t>推进的原则,把中华优秀传统文化全方位融入思想道德教育、文化知识教育、艺术体育教育、社会实践</a:t>
            </a:r>
            <a:br>
              <a:rPr dirty="0"/>
            </a:br>
            <a:r>
              <a:rPr lang="zh-CN" altLang="en-US" sz="1417" kern="0" dirty="0">
                <a:solidFill>
                  <a:srgbClr val="000000"/>
                </a:solidFill>
                <a:latin typeface="Times New Roman" pitchFamily="65" charset="-122"/>
                <a:ea typeface="宋体" pitchFamily="65" charset="-122"/>
              </a:rPr>
              <a:t>教育各环节,贯穿于启蒙教育、基础教育、职业教育、高等教育、继续教育各领域。</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——中共中央、国务院《关于实施中华优秀传统文化传承发展工程的意见》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2019年度“新时代湖南好少年”揭晓,湘潭市4名少年受到表彰。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湘潭县第一中学朱典同学读初中时,就立志传承青山唢呐非遗文化,带领一班爱好唢呐的同学肩负起传承</a:t>
            </a:r>
            <a:br>
              <a:rPr dirty="0"/>
            </a:br>
            <a:r>
              <a:rPr lang="zh-CN" altLang="en-US" sz="1417" kern="0" dirty="0">
                <a:solidFill>
                  <a:srgbClr val="000000"/>
                </a:solidFill>
                <a:latin typeface="Times New Roman" pitchFamily="65" charset="-122"/>
                <a:ea typeface="宋体" pitchFamily="65" charset="-122"/>
              </a:rPr>
              <a:t>“国家非物质文化遗产”青山唢呐的使命。朱典在学习上非常刻苦,同时,他待人友善,乐于助人,先后获得</a:t>
            </a:r>
            <a:br>
              <a:rPr dirty="0"/>
            </a:br>
            <a:r>
              <a:rPr lang="zh-CN" altLang="en-US" sz="1417" kern="0" dirty="0">
                <a:solidFill>
                  <a:srgbClr val="000000"/>
                </a:solidFill>
                <a:latin typeface="Times New Roman" pitchFamily="65" charset="-122"/>
                <a:ea typeface="宋体" pitchFamily="65" charset="-122"/>
              </a:rPr>
              <a:t>“学习之星”“最美少年”“唢呐少年”“优秀学生会干部”“湖南省三好学生”等各种荣誉。</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97169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岳塘区火炬学校罗浥畅同学从小就对非遗文化十分感兴趣,立志成为中华非遗文化的小传承人,彩纸折</a:t>
            </a:r>
            <a:br>
              <a:rPr dirty="0"/>
            </a:br>
            <a:r>
              <a:rPr lang="zh-CN" altLang="en-US" sz="1417" kern="0" dirty="0">
                <a:solidFill>
                  <a:srgbClr val="000000"/>
                </a:solidFill>
                <a:latin typeface="Times New Roman" pitchFamily="65" charset="-122"/>
                <a:ea typeface="宋体" pitchFamily="65" charset="-122"/>
              </a:rPr>
              <a:t>艺、纸影戏、剪纸、油纸伞、变脸等都是她的最爱。她经常说:“这么精湛的中华非遗文化需要我们去</a:t>
            </a:r>
            <a:br>
              <a:rPr dirty="0"/>
            </a:br>
            <a:r>
              <a:rPr lang="zh-CN" altLang="en-US" sz="1417" kern="0" dirty="0">
                <a:solidFill>
                  <a:srgbClr val="000000"/>
                </a:solidFill>
                <a:latin typeface="Times New Roman" pitchFamily="65" charset="-122"/>
                <a:ea typeface="宋体" pitchFamily="65" charset="-122"/>
              </a:rPr>
              <a:t>保护,更需要我们去传承。”除了学习传承中华非遗文化外,罗浥畅还是个全面发展的好少年,她是同学心</a:t>
            </a:r>
            <a:br>
              <a:rPr dirty="0"/>
            </a:br>
            <a:r>
              <a:rPr lang="zh-CN" altLang="en-US" sz="1417" kern="0" dirty="0">
                <a:solidFill>
                  <a:srgbClr val="000000"/>
                </a:solidFill>
                <a:latin typeface="Times New Roman" pitchFamily="65" charset="-122"/>
                <a:ea typeface="宋体" pitchFamily="65" charset="-122"/>
              </a:rPr>
              <a:t>中的“小学霸”,多才多艺的“小才女”,师生眼中的“小帮手”,热心肠的“小姑娘”。</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——“文明湖南”微信公众号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纸影戏也叫“影子戏”,是湘潭地区独具特色的民俗艺术。湘潭纸影戏被视为南方影戏的</a:t>
            </a:r>
            <a:br>
              <a:rPr dirty="0"/>
            </a:br>
            <a:r>
              <a:rPr lang="zh-CN" altLang="en-US" sz="1417" kern="0" dirty="0">
                <a:solidFill>
                  <a:srgbClr val="000000"/>
                </a:solidFill>
                <a:latin typeface="Times New Roman" pitchFamily="65" charset="-122"/>
                <a:ea typeface="宋体" pitchFamily="65" charset="-122"/>
              </a:rPr>
              <a:t>重要代表,承载着湘楚文化的历史积淀,并且与当地的社会组织、岁时节令和民间信仰等方面有着极为密</a:t>
            </a:r>
            <a:br>
              <a:rPr dirty="0"/>
            </a:br>
            <a:r>
              <a:rPr lang="zh-CN" altLang="en-US" sz="1417" kern="0" dirty="0">
                <a:solidFill>
                  <a:srgbClr val="000000"/>
                </a:solidFill>
                <a:latin typeface="Times New Roman" pitchFamily="65" charset="-122"/>
                <a:ea typeface="宋体" pitchFamily="65" charset="-122"/>
              </a:rPr>
              <a:t>切的联系。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湘潭纸影戏是一种以兽皮或纸板做成的人物剪影,在光源的照射下用隔亮布进行表演的民间戏曲表演艺</a:t>
            </a:r>
            <a:br>
              <a:rPr dirty="0"/>
            </a:br>
            <a:r>
              <a:rPr lang="zh-CN" altLang="en-US" sz="1417" kern="0" dirty="0">
                <a:solidFill>
                  <a:srgbClr val="000000"/>
                </a:solidFill>
                <a:latin typeface="Times New Roman" pitchFamily="65" charset="-122"/>
                <a:ea typeface="宋体" pitchFamily="65" charset="-122"/>
              </a:rPr>
              <a:t>术形式。表演时,民间艺人们在白色幕布后面,一边用手操纵戏曲人物,一边用当地流行的曲调唱述故事,同</a:t>
            </a:r>
            <a:br>
              <a:rPr dirty="0"/>
            </a:br>
            <a:r>
              <a:rPr lang="zh-CN" altLang="en-US" sz="1417" kern="0" dirty="0">
                <a:solidFill>
                  <a:srgbClr val="000000"/>
                </a:solidFill>
                <a:latin typeface="Times New Roman" pitchFamily="65" charset="-122"/>
                <a:ea typeface="宋体" pitchFamily="65" charset="-122"/>
              </a:rPr>
              <a:t>时配以打击乐器和弦乐,具有浓厚的乡土气息。</a:t>
            </a:r>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湘潭的纸影戏的影像造型写意而内容写实,虽不及北方皮影造型华丽,但更侧重意境的表现。场景设置灵</a:t>
            </a:r>
            <a:br>
              <a:rPr dirty="0"/>
            </a:br>
            <a:r>
              <a:rPr lang="zh-CN" altLang="en-US" sz="1417" kern="0" dirty="0">
                <a:solidFill>
                  <a:srgbClr val="000000"/>
                </a:solidFill>
                <a:latin typeface="Times New Roman" pitchFamily="65" charset="-122"/>
                <a:ea typeface="宋体" pitchFamily="65" charset="-122"/>
              </a:rPr>
              <a:t>活而随性,人物故事叙述清晰。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湘潭纸影戏的表演戏台一般只需一个简单的竹架结构,搭起一个仅能容纳三五人的空间,竹架正面撑平白</a:t>
            </a:r>
            <a:br>
              <a:rPr dirty="0"/>
            </a:br>
            <a:r>
              <a:rPr lang="zh-CN" altLang="en-US" sz="1417" kern="0" dirty="0">
                <a:solidFill>
                  <a:srgbClr val="000000"/>
                </a:solidFill>
                <a:latin typeface="Times New Roman" pitchFamily="65" charset="-122"/>
                <a:ea typeface="宋体" pitchFamily="65" charset="-122"/>
              </a:rPr>
              <a:t>布即为幕布,侧面架上可悬挂待用的影偶。空间虽不大,但对于一专多能、分饰多角的表演者来说,还是能</a:t>
            </a:r>
            <a:br>
              <a:rPr dirty="0"/>
            </a:br>
            <a:r>
              <a:rPr lang="zh-CN" altLang="en-US" sz="1417" kern="0" dirty="0">
                <a:solidFill>
                  <a:srgbClr val="000000"/>
                </a:solidFill>
                <a:latin typeface="Times New Roman" pitchFamily="65" charset="-122"/>
                <a:ea typeface="宋体" pitchFamily="65" charset="-122"/>
              </a:rPr>
              <a:t>闪转腾挪,得心应手。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纸影戏大多活跃在广大农村,他们的队伍和行头都十分精简,三五个艺人农忙时各忙各事,农闲或受请时再</a:t>
            </a:r>
            <a:br>
              <a:rPr dirty="0"/>
            </a:br>
            <a:r>
              <a:rPr lang="zh-CN" altLang="en-US" sz="1417" kern="0" dirty="0">
                <a:solidFill>
                  <a:srgbClr val="000000"/>
                </a:solidFill>
                <a:latin typeface="Times New Roman" pitchFamily="65" charset="-122"/>
                <a:ea typeface="宋体" pitchFamily="65" charset="-122"/>
              </a:rPr>
              <a:t>聚齐排练和演出。在农耕年代,这种灵活的演出方式使得纸影戏的流行十分广泛。</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——湘潭文明网</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6117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对上述三则材料的概括分析,</a:t>
            </a:r>
            <a:r>
              <a:rPr lang="zh-CN" altLang="en-US" sz="1417" u="sng" kern="0" dirty="0">
                <a:solidFill>
                  <a:srgbClr val="000000"/>
                </a:solidFill>
                <a:latin typeface="Times New Roman" pitchFamily="65" charset="-122"/>
                <a:ea typeface="宋体" pitchFamily="65" charset="-122"/>
              </a:rPr>
              <a:t>不准确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A.材料一强调传承发展中华优秀传统文化事关“立德树人”,中华优秀传统文化教育要贯穿中小学教育</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始终。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B.材料二充分说明,当代青少年学生与中华优秀传统文化之间,是应该也可以建立起密切的联系。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C.材料三介绍的作为民俗艺术的湘潭纸影戏,承载和体现了中华优秀传统文化的文化、艺术特性。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D.三则材料都从不同角度让我们对学习、传承、发展中华优秀传统文化有了更进一步的认识。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材料二中湘潭的朱典、罗浥畅两位同学能获评“新时代湖南好少年”,他们的共同特点是什么?请简要</a:t>
            </a:r>
            <a:br>
              <a:rPr dirty="0"/>
            </a:br>
            <a:r>
              <a:rPr lang="zh-CN" altLang="en-US" sz="1417" kern="0" dirty="0">
                <a:solidFill>
                  <a:srgbClr val="000000"/>
                </a:solidFill>
                <a:latin typeface="Times New Roman" pitchFamily="65" charset="-122"/>
                <a:ea typeface="宋体" pitchFamily="65" charset="-122"/>
              </a:rPr>
              <a:t>概括。(2分)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如果罗浥畅等纸影爱好者将课文《木兰诗》创编成了传统纸影戏,准备在校内公演,请你联系材料三,以</a:t>
            </a:r>
            <a:br>
              <a:rPr dirty="0"/>
            </a:br>
            <a:r>
              <a:rPr lang="zh-CN" altLang="en-US" sz="1417" kern="0" dirty="0">
                <a:solidFill>
                  <a:srgbClr val="000000"/>
                </a:solidFill>
                <a:latin typeface="Times New Roman" pitchFamily="65" charset="-122"/>
                <a:ea typeface="宋体" pitchFamily="65" charset="-122"/>
              </a:rPr>
              <a:t>主持人身份,先向观众介绍这个节目的艺术表现特点。(2分)</a:t>
            </a: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71523" y="467643"/>
            <a:ext cx="8505000" cy="29827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　</a:t>
            </a:r>
            <a:r>
              <a:rPr lang="zh-CN" altLang="en-US" sz="1417" kern="0" dirty="0">
                <a:solidFill>
                  <a:srgbClr val="000000"/>
                </a:solidFill>
                <a:latin typeface="Times New Roman" pitchFamily="65" charset="-122"/>
                <a:ea typeface="宋体" pitchFamily="65" charset="-122"/>
              </a:rPr>
              <a:t>材料一强调把中华优秀传统文化“贯穿于启蒙教育、基础教育、职业教育、高等教育、继</a:t>
            </a:r>
            <a:br>
              <a:rPr dirty="0"/>
            </a:br>
            <a:r>
              <a:rPr lang="zh-CN" altLang="en-US" sz="1417" kern="0" dirty="0">
                <a:solidFill>
                  <a:srgbClr val="000000"/>
                </a:solidFill>
                <a:latin typeface="Times New Roman" pitchFamily="65" charset="-122"/>
                <a:ea typeface="宋体" pitchFamily="65" charset="-122"/>
              </a:rPr>
              <a:t>续教育各领域”,并非选项中的“贯穿中小学教育始终”。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共同点:他们不仅品学兼优,全面发展,而且都立志传承中华非遗文化,主动肩负起传承“国家非物</a:t>
            </a:r>
            <a:br>
              <a:rPr dirty="0"/>
            </a:br>
            <a:r>
              <a:rPr lang="zh-CN" altLang="en-US" sz="1417" kern="0" dirty="0">
                <a:solidFill>
                  <a:srgbClr val="000000"/>
                </a:solidFill>
                <a:latin typeface="Times New Roman" pitchFamily="65" charset="-122"/>
                <a:ea typeface="宋体" pitchFamily="65" charset="-122"/>
              </a:rPr>
              <a:t>质文化遗产”的光荣使命。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本题考查学生提取、概括信息的能力。阅读材料二,提取两人的相关信息,将共同点进行概括即</a:t>
            </a:r>
            <a:br>
              <a:rPr dirty="0"/>
            </a:br>
            <a:r>
              <a:rPr lang="zh-CN" altLang="en-US" sz="1417" kern="0" dirty="0">
                <a:solidFill>
                  <a:srgbClr val="000000"/>
                </a:solidFill>
                <a:latin typeface="Times New Roman" pitchFamily="65" charset="-122"/>
                <a:ea typeface="宋体" pitchFamily="65" charset="-122"/>
              </a:rPr>
              <a:t>可。如由“朱典在学习上非常</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各种荣誉”和“除了学习传承中华</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热心肠的‘小姑娘’”可知,</a:t>
            </a:r>
            <a:br>
              <a:rPr dirty="0"/>
            </a:br>
            <a:r>
              <a:rPr lang="zh-CN" altLang="en-US" sz="1417" kern="0" dirty="0">
                <a:solidFill>
                  <a:srgbClr val="000000"/>
                </a:solidFill>
                <a:latin typeface="Times New Roman" pitchFamily="65" charset="-122"/>
                <a:ea typeface="宋体" pitchFamily="65" charset="-122"/>
              </a:rPr>
              <a:t>他们品学兼优,全面发展;由朱典“立志传承青山唢呐非遗文化”和罗浥畅“从小就对非遗文化十分感兴</a:t>
            </a:r>
            <a:br>
              <a:rPr dirty="0"/>
            </a:br>
            <a:r>
              <a:rPr lang="zh-CN" altLang="en-US" sz="1417" kern="0" dirty="0">
                <a:solidFill>
                  <a:srgbClr val="000000"/>
                </a:solidFill>
                <a:latin typeface="Times New Roman" pitchFamily="65" charset="-122"/>
                <a:ea typeface="宋体" pitchFamily="65" charset="-122"/>
              </a:rPr>
              <a:t>趣,立志成为中华非遗文化的小传承人”可知他们都立志传承中华非遗文化。</a:t>
            </a:r>
            <a:endParaRPr lang="zh-CN" altLang="en-US" dirty="0"/>
          </a:p>
        </p:txBody>
      </p:sp>
      <p:sp>
        <p:nvSpPr>
          <p:cNvPr id="3" name="TextBox 2">
            <a:extLst>
              <a:ext uri="{FF2B5EF4-FFF2-40B4-BE49-F238E27FC236}">
                <a16:creationId xmlns:a16="http://schemas.microsoft.com/office/drawing/2014/main" id="{AED8D504-A800-46AA-8997-CEEE49AAB885}"/>
              </a:ext>
            </a:extLst>
          </p:cNvPr>
          <p:cNvSpPr txBox="1"/>
          <p:nvPr/>
        </p:nvSpPr>
        <p:spPr>
          <a:xfrm>
            <a:off x="471523" y="3450383"/>
            <a:ext cx="8505000" cy="1661352"/>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亲爱的同学们,在《花木兰》纸影戏开演之前,请允许我向大家介绍纸影戏的艺术表现特点。纸</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影戏用兽皮或纸板做成剪影,在光源下用隔亮布进行表演。在表演时会结合曲调唱述,并伴以乐器演奏,具</a:t>
            </a:r>
            <a:br>
              <a:rPr dirty="0"/>
            </a:br>
            <a:r>
              <a:rPr lang="zh-CN" altLang="en-US" sz="1417" kern="0" dirty="0">
                <a:solidFill>
                  <a:srgbClr val="000000"/>
                </a:solidFill>
                <a:latin typeface="Times New Roman" pitchFamily="65" charset="-122"/>
                <a:ea typeface="宋体" pitchFamily="65" charset="-122"/>
              </a:rPr>
              <a:t>有浓郁的乡土气息。它既是一种民间戏曲表演,也是一种独具特色的民俗艺术。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本题考查学生提取信息的能力和以主持人身份恰当表达的能力。表述的内容除了介绍纸影戏的艺</a:t>
            </a:r>
            <a:br>
              <a:rPr dirty="0"/>
            </a:br>
            <a:r>
              <a:rPr lang="zh-CN" altLang="en-US" sz="1417" kern="0" dirty="0">
                <a:solidFill>
                  <a:srgbClr val="000000"/>
                </a:solidFill>
                <a:latin typeface="Times New Roman" pitchFamily="65" charset="-122"/>
                <a:ea typeface="宋体" pitchFamily="65" charset="-122"/>
              </a:rPr>
              <a:t>术表现特点,还要透露此次表演是将课文《木兰诗》创编成传统纸影戏搬上舞台的信息。</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71075"/>
            <a:ext cx="8505000" cy="165109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(2020邵阳,10—13)阅读下面的文字,完成1—4题。(8分)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材料一:在抗击新冠肺炎疫情过程中,中医药参与面之广、参与度之深、受关注程度之高,是中华人民共和</a:t>
            </a:r>
            <a:br>
              <a:rPr dirty="0"/>
            </a:br>
            <a:r>
              <a:rPr lang="zh-CN" altLang="en-US" sz="1417" kern="0" dirty="0">
                <a:solidFill>
                  <a:srgbClr val="000000"/>
                </a:solidFill>
                <a:latin typeface="Times New Roman" pitchFamily="65" charset="-122"/>
                <a:ea typeface="宋体" pitchFamily="65" charset="-122"/>
              </a:rPr>
              <a:t>国成立以来前所未有的。数据显示,截至目前,新冠肺炎确诊病例中,有74 187人使用了中医药,占91.5%,其</a:t>
            </a:r>
            <a:br>
              <a:rPr dirty="0"/>
            </a:br>
            <a:r>
              <a:rPr lang="zh-CN" altLang="en-US" sz="1417" kern="0" dirty="0">
                <a:solidFill>
                  <a:srgbClr val="000000"/>
                </a:solidFill>
                <a:latin typeface="Times New Roman" pitchFamily="65" charset="-122"/>
                <a:ea typeface="宋体" pitchFamily="65" charset="-122"/>
              </a:rPr>
              <a:t>中湖北省有61 449人使用了中医药,占90.6%。临床疗效观察显示,中医药总有效率在90%以上。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材料二:2016年,国务院印发《中医药发展战略规划纲要(2016—2030)》把中医药发展上升为国家战略</a:t>
            </a:r>
            <a:endParaRPr lang="zh-CN" altLang="en-US" dirty="0"/>
          </a:p>
        </p:txBody>
      </p:sp>
      <p:pic>
        <p:nvPicPr>
          <p:cNvPr id="3" name="图片 3" descr="textimage5.jpeg"/>
          <p:cNvPicPr>
            <a:picLocks noChangeAspect="1"/>
          </p:cNvPicPr>
          <p:nvPr/>
        </p:nvPicPr>
        <p:blipFill>
          <a:blip r:embed="rId4"/>
          <a:stretch>
            <a:fillRect/>
          </a:stretch>
        </p:blipFill>
        <p:spPr>
          <a:xfrm>
            <a:off x="2049132" y="2757025"/>
            <a:ext cx="4380256" cy="2156304"/>
          </a:xfrm>
          <a:prstGeom prst="rect">
            <a:avLst/>
          </a:prstGeom>
        </p:spPr>
      </p:pic>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8418" y="887511"/>
            <a:ext cx="8505000" cy="944105"/>
          </a:xfrm>
          <a:prstGeom prst="rect">
            <a:avLst/>
          </a:prstGeom>
          <a:noFill/>
        </p:spPr>
        <p:txBody>
          <a:bodyPr wrap="square" lIns="0" tIns="0" rIns="0" bIns="0" rtlCol="0">
            <a:spAutoFit/>
          </a:bodyPr>
          <a:lstStyle/>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材料三:4月24日,以岭药业发布公告称,近日,以岭药业收到厄瓜多尔卫生部核准签发的“天然药物”注册</a:t>
            </a:r>
            <a:br>
              <a:rPr dirty="0"/>
            </a:br>
            <a:r>
              <a:rPr lang="zh-CN" altLang="en-US" sz="1417" kern="0" dirty="0">
                <a:solidFill>
                  <a:srgbClr val="000000"/>
                </a:solidFill>
                <a:latin typeface="Times New Roman" pitchFamily="65" charset="-122"/>
                <a:ea typeface="宋体" pitchFamily="65" charset="-122"/>
              </a:rPr>
              <a:t>批文,批准公司药品连花清瘟胶囊符合厄瓜多尔天然药物标准注册。目前,除厄瓜多尔外,连花清瘟胶囊已</a:t>
            </a:r>
            <a:br>
              <a:rPr dirty="0"/>
            </a:br>
            <a:r>
              <a:rPr lang="zh-CN" altLang="en-US" sz="1417" kern="0" dirty="0">
                <a:solidFill>
                  <a:srgbClr val="000000"/>
                </a:solidFill>
                <a:latin typeface="Times New Roman" pitchFamily="65" charset="-122"/>
                <a:ea typeface="宋体" pitchFamily="65" charset="-122"/>
              </a:rPr>
              <a:t>在巴西、印度尼西亚、加拿大、莫桑比克、罗马尼亚、泰国等地分别以“中成药”“药品”“植物药”</a:t>
            </a:r>
            <a:endParaRPr lang="zh-CN" altLang="en-US" dirty="0"/>
          </a:p>
        </p:txBody>
      </p:sp>
      <p:sp>
        <p:nvSpPr>
          <p:cNvPr id="4" name="TextBox 2"/>
          <p:cNvSpPr txBox="1"/>
          <p:nvPr/>
        </p:nvSpPr>
        <p:spPr>
          <a:xfrm>
            <a:off x="467544" y="1835795"/>
            <a:ext cx="8505000" cy="2618281"/>
          </a:xfrm>
          <a:prstGeom prst="rect">
            <a:avLst/>
          </a:prstGeom>
          <a:noFill/>
        </p:spPr>
        <p:txBody>
          <a:bodyPr wrap="square" lIns="0" tIns="0" rIns="0" bIns="0" rtlCol="0">
            <a:spAutoFit/>
          </a:bodyPr>
          <a:lstStyle/>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“天然健康产品”“食品补充剂”“现代植物药”等身份注册获得上市许可。中药在国际舞台上大放异彩。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材料四:中药的伟大之处,有相当一部分在于其平凡,西药是受过高级医疗教育者的专属,它们复杂的药性</a:t>
            </a:r>
            <a:br>
              <a:rPr dirty="0"/>
            </a:br>
            <a:r>
              <a:rPr lang="zh-CN" altLang="en-US" sz="1417" kern="0" dirty="0">
                <a:solidFill>
                  <a:srgbClr val="000000"/>
                </a:solidFill>
                <a:latin typeface="Times New Roman" pitchFamily="65" charset="-122"/>
                <a:ea typeface="宋体" pitchFamily="65" charset="-122"/>
              </a:rPr>
              <a:t>只有医生敢调遣。但在中国,有哪位老母亲没给受凉的孙儿煮过生姜水呢?又有多少不识字的母亲,没用</a:t>
            </a:r>
            <a:br>
              <a:rPr dirty="0"/>
            </a:br>
            <a:r>
              <a:rPr lang="zh-CN" altLang="en-US" sz="1417" kern="0" dirty="0">
                <a:solidFill>
                  <a:srgbClr val="000000"/>
                </a:solidFill>
                <a:latin typeface="Times New Roman" pitchFamily="65" charset="-122"/>
                <a:ea typeface="宋体" pitchFamily="65" charset="-122"/>
              </a:rPr>
              <a:t>“烫海带腌白糖”治疗过孩子的咽痛?“性温、益气补血”的黑米,“两腋清风起,我欲上蓬莱”的茶,从</a:t>
            </a:r>
            <a:br>
              <a:rPr dirty="0"/>
            </a:br>
            <a:r>
              <a:rPr lang="zh-CN" altLang="en-US" sz="1417" kern="0" dirty="0">
                <a:solidFill>
                  <a:srgbClr val="000000"/>
                </a:solidFill>
                <a:latin typeface="Times New Roman" pitchFamily="65" charset="-122"/>
                <a:ea typeface="宋体" pitchFamily="65" charset="-122"/>
              </a:rPr>
              <a:t>广义上说都是中药的一部分,它们充满着平凡的气息。中药不仅用来治病,更融入柴米油盐的生活中。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除普遍性不同以外,西药与中药的另一种差异在于治疗角度。</a:t>
            </a:r>
            <a:r>
              <a:rPr lang="zh-CN" altLang="en-US" sz="1417" u="sng" kern="0" dirty="0">
                <a:solidFill>
                  <a:srgbClr val="000000"/>
                </a:solidFill>
                <a:latin typeface="Times New Roman" pitchFamily="65" charset="-122"/>
                <a:ea typeface="宋体" pitchFamily="65" charset="-122"/>
              </a:rPr>
              <a:t>西药多用于治疗外来疾病的侵入</a:t>
            </a:r>
            <a:r>
              <a:rPr lang="zh-CN" altLang="en-US" sz="1417" kern="0" dirty="0">
                <a:solidFill>
                  <a:srgbClr val="000000"/>
                </a:solidFill>
                <a:latin typeface="Times New Roman" pitchFamily="65" charset="-122"/>
                <a:ea typeface="宋体" pitchFamily="65" charset="-122"/>
              </a:rPr>
              <a:t>,中药却更</a:t>
            </a:r>
            <a:br>
              <a:rPr dirty="0"/>
            </a:br>
            <a:r>
              <a:rPr lang="zh-CN" altLang="en-US" sz="1417" kern="0" dirty="0">
                <a:solidFill>
                  <a:srgbClr val="000000"/>
                </a:solidFill>
                <a:latin typeface="Times New Roman" pitchFamily="65" charset="-122"/>
                <a:ea typeface="宋体" pitchFamily="65" charset="-122"/>
              </a:rPr>
              <a:t>注重人体内部的调理。比起西药的消灭病症,中药更倾向于增强免疫机能,使人体自行祛病、寒热平衡。</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(摘自《青年文学家》2019年第29期)</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534000"/>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结合材料二,说说中药走向国际的有利条件。(3分)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材料四运用了多种说明方法,请任举一例并分析其作用。(2分)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材料四“西药多用于治疗外来疾病的侵入”一句中的“多”能否换成“都”?为什么?(2分)</a:t>
            </a:r>
            <a:endParaRPr lang="zh-CN" altLang="en-US" dirty="0"/>
          </a:p>
        </p:txBody>
      </p:sp>
      <p:sp>
        <p:nvSpPr>
          <p:cNvPr id="3" name="TextBox 2"/>
          <p:cNvSpPr txBox="1"/>
          <p:nvPr/>
        </p:nvSpPr>
        <p:spPr>
          <a:xfrm>
            <a:off x="720000" y="117069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以上四则材料围绕的是一个共同的主题,请用简洁的语言概括出来。(1分)</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中医药的作用及使用现状。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本题考查学生把握文本主要内容的能力。把握每一则材料的主要内容,材料一:中医药在抗击新冠</a:t>
            </a:r>
            <a:br>
              <a:rPr dirty="0"/>
            </a:br>
            <a:r>
              <a:rPr lang="zh-CN" altLang="en-US" sz="1417" kern="0" dirty="0">
                <a:solidFill>
                  <a:srgbClr val="000000"/>
                </a:solidFill>
                <a:latin typeface="Times New Roman" pitchFamily="65" charset="-122"/>
                <a:ea typeface="宋体" pitchFamily="65" charset="-122"/>
              </a:rPr>
              <a:t>肺炎疫情中的使用比例和效果之大。材料二:中国发展中医药的基本原则和主要措施。材料三:中药在国</a:t>
            </a:r>
            <a:br>
              <a:rPr dirty="0"/>
            </a:br>
            <a:r>
              <a:rPr lang="zh-CN" altLang="en-US" sz="1417" kern="0" dirty="0">
                <a:solidFill>
                  <a:srgbClr val="000000"/>
                </a:solidFill>
                <a:latin typeface="Times New Roman" pitchFamily="65" charset="-122"/>
                <a:ea typeface="宋体" pitchFamily="65" charset="-122"/>
              </a:rPr>
              <a:t>际舞台上大放异彩。材料四:中药的普遍性和治疗角度。综合几则材料的主要内容,得出答案。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①国务院印发《中医药发展战略规划纲要2016—2030》,将中医药发展上升为国家战略。②中医</a:t>
            </a:r>
            <a:br>
              <a:rPr dirty="0"/>
            </a:br>
            <a:r>
              <a:rPr lang="zh-CN" altLang="en-US" sz="1417" kern="0" dirty="0">
                <a:solidFill>
                  <a:srgbClr val="000000"/>
                </a:solidFill>
                <a:latin typeface="Times New Roman" pitchFamily="65" charset="-122"/>
                <a:ea typeface="宋体" pitchFamily="65" charset="-122"/>
              </a:rPr>
              <a:t>药重视整体,注重“平”与“和”,强调个体化,突出“治未病”,使用简便。③中医药注重生命观、健康</a:t>
            </a:r>
            <a:br>
              <a:rPr dirty="0"/>
            </a:br>
            <a:r>
              <a:rPr lang="zh-CN" altLang="en-US" sz="1417" kern="0" dirty="0">
                <a:solidFill>
                  <a:srgbClr val="000000"/>
                </a:solidFill>
                <a:latin typeface="Times New Roman" pitchFamily="65" charset="-122"/>
                <a:ea typeface="宋体" pitchFamily="65" charset="-122"/>
              </a:rPr>
              <a:t>观、疾病观、防治观。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本题考查学生提炼信息的能力。作答时把握材料二中的关键信息即可。</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⑨如今,口罩在世界范围内已经成为一个年产值超百亿元的成熟产业,贴合度、过滤效果和舒适性均在不</a:t>
            </a:r>
            <a:br>
              <a:rPr dirty="0"/>
            </a:br>
            <a:r>
              <a:rPr lang="zh-CN" altLang="en-US" sz="1417" kern="0" dirty="0">
                <a:solidFill>
                  <a:srgbClr val="000000"/>
                </a:solidFill>
                <a:latin typeface="Times New Roman" pitchFamily="65" charset="-122"/>
                <a:ea typeface="宋体" pitchFamily="65" charset="-122"/>
              </a:rPr>
              <a:t>断改善提升。近年来,口罩的技术含量逐渐增加,除了医用外科口罩,防尘、防花粉、防雾霾,甚至防紫外</a:t>
            </a:r>
            <a:br>
              <a:rPr dirty="0"/>
            </a:br>
            <a:r>
              <a:rPr lang="zh-CN" altLang="en-US" sz="1417" kern="0" dirty="0">
                <a:solidFill>
                  <a:srgbClr val="000000"/>
                </a:solidFill>
                <a:latin typeface="Times New Roman" pitchFamily="65" charset="-122"/>
                <a:ea typeface="宋体" pitchFamily="65" charset="-122"/>
              </a:rPr>
              <a:t>线、带清凉感等个性化品类也不断面市。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(选自《北京日报》,有删改)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下列选项与原文意思</a:t>
            </a:r>
            <a:r>
              <a:rPr lang="zh-CN" altLang="en-US" sz="1417" u="sng" kern="0" dirty="0">
                <a:solidFill>
                  <a:srgbClr val="000000"/>
                </a:solidFill>
                <a:latin typeface="Times New Roman" pitchFamily="65" charset="-122"/>
                <a:ea typeface="宋体" pitchFamily="65" charset="-122"/>
              </a:rPr>
              <a:t>不相符</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A.“伍氏口罩”由医学博士伍连德设计,简单易戴,价格低廉,在抗击肺鼠疫中发挥了重大作用。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B.“西班牙流感”因为疫源地在西班牙而得名,在一年多的时间里,共造成全世界5000万至1亿人死亡。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C.“史上最可怕的传染病”使口罩变成了公众常备物品。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D.口罩在世界范围内已经成为一个年产值巨大的成熟产业,贴合度、过滤效果和舒适性均在不断改善提</a:t>
            </a:r>
            <a:br>
              <a:rPr dirty="0"/>
            </a:br>
            <a:r>
              <a:rPr lang="zh-CN" altLang="en-US" sz="1417" kern="0" dirty="0">
                <a:solidFill>
                  <a:srgbClr val="000000"/>
                </a:solidFill>
                <a:latin typeface="Times New Roman" pitchFamily="65" charset="-122"/>
                <a:ea typeface="宋体" pitchFamily="65" charset="-122"/>
              </a:rPr>
              <a:t>升。</a:t>
            </a:r>
            <a:endParaRPr lang="zh-CN" altLang="en-US" dirty="0"/>
          </a:p>
        </p:txBody>
      </p:sp>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17199"/>
            <a:ext cx="8505000" cy="3953254"/>
            <a:chOff x="720000" y="817199"/>
            <a:chExt cx="8505000" cy="3953254"/>
          </a:xfrm>
        </p:grpSpPr>
        <p:sp>
          <p:nvSpPr>
            <p:cNvPr id="2" name="TextBox 2"/>
            <p:cNvSpPr txBox="1"/>
            <p:nvPr/>
          </p:nvSpPr>
          <p:spPr>
            <a:xfrm>
              <a:off x="720000" y="817199"/>
              <a:ext cx="8505000" cy="332270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(示例1)作比较,将中药和西药作比较,突出说明了中医药的治疗角度更倾向于增强免疫机能,使人</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体自行祛病、寒热平衡。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(示例2)举例子,举“生姜水”“烫海带腌白糖”“茶”在人们日常生活中使用的例子,具体真实地说明中</a:t>
              </a:r>
              <a:br>
                <a:rPr dirty="0"/>
              </a:br>
              <a:r>
                <a:rPr lang="zh-CN" altLang="en-US" sz="1417" kern="0" dirty="0">
                  <a:solidFill>
                    <a:srgbClr val="000000"/>
                  </a:solidFill>
                  <a:latin typeface="Times New Roman" pitchFamily="65" charset="-122"/>
                  <a:ea typeface="宋体" pitchFamily="65" charset="-122"/>
                </a:rPr>
                <a:t>药平凡的特点。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本题考查学生辨析说明方法及其作用的能力。材料四从普遍性方面将中医药与西药进行比较,可</a:t>
              </a:r>
              <a:br>
                <a:rPr dirty="0"/>
              </a:br>
              <a:r>
                <a:rPr lang="zh-CN" altLang="en-US" sz="1417" kern="0" dirty="0">
                  <a:solidFill>
                    <a:srgbClr val="000000"/>
                  </a:solidFill>
                  <a:latin typeface="Times New Roman" pitchFamily="65" charset="-122"/>
                  <a:ea typeface="宋体" pitchFamily="65" charset="-122"/>
                </a:rPr>
                <a:t>知用了作比较的说明方法;由材料四中煮生姜水、烫海带腌白糖、茶等可知用了举例子的说明方法。使</a:t>
              </a:r>
              <a:br>
                <a:rPr dirty="0"/>
              </a:br>
              <a:r>
                <a:rPr lang="zh-CN" altLang="en-US" sz="1417" kern="0" dirty="0">
                  <a:solidFill>
                    <a:srgbClr val="000000"/>
                  </a:solidFill>
                  <a:latin typeface="Times New Roman" pitchFamily="65" charset="-122"/>
                  <a:ea typeface="宋体" pitchFamily="65" charset="-122"/>
                </a:rPr>
                <a:t>用任何一种说明方法都是为了说明事物的某个特点。作答时,结合说明方法的一般性作用和材料内容,进</a:t>
              </a:r>
              <a:br>
                <a:rPr dirty="0"/>
              </a:br>
              <a:r>
                <a:rPr lang="zh-CN" altLang="en-US" sz="1417" kern="0" dirty="0">
                  <a:solidFill>
                    <a:srgbClr val="000000"/>
                  </a:solidFill>
                  <a:latin typeface="Times New Roman" pitchFamily="65" charset="-122"/>
                  <a:ea typeface="宋体" pitchFamily="65" charset="-122"/>
                </a:rPr>
                <a:t>行说明即可。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不可以,使用“多”字说明西药的主要作用是治疗外来疾病的侵入,不排除其在人体内部调理等</a:t>
              </a:r>
              <a:br>
                <a:rPr dirty="0"/>
              </a:br>
              <a:r>
                <a:rPr lang="zh-CN" altLang="en-US" sz="1417" kern="0" dirty="0">
                  <a:solidFill>
                    <a:srgbClr val="000000"/>
                  </a:solidFill>
                  <a:latin typeface="Times New Roman" pitchFamily="65" charset="-122"/>
                  <a:ea typeface="宋体" pitchFamily="65" charset="-122"/>
                </a:rPr>
                <a:t>方面的功效,改为“都”字,和事实不相符合,这体现了说明文语言的准确与严谨。</a:t>
              </a:r>
              <a:endParaRPr lang="zh-CN" altLang="en-US" dirty="0"/>
            </a:p>
          </p:txBody>
        </p:sp>
        <p:sp>
          <p:nvSpPr>
            <p:cNvPr id="3" name="TextBox 2"/>
            <p:cNvSpPr txBox="1"/>
            <p:nvPr/>
          </p:nvSpPr>
          <p:spPr>
            <a:xfrm>
              <a:off x="720000" y="4103347"/>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本题考查学生分析说明文语言的能力。一般是不能替换,解读替换之前和替换之后的句意,进行比</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较,从说明文语言的严谨性、科学性方面作答。</a:t>
              </a:r>
              <a:endParaRPr lang="zh-CN" altLang="en-US" dirty="0"/>
            </a:p>
          </p:txBody>
        </p:sp>
      </p:gr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(2018邵阳,15—18)非连续性文本阅读。(8分)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资料显示,中国内地大城市7至18岁的儿童青少年中,100个男生就有12个超重、5个肥胖,100个女</a:t>
            </a:r>
            <a:br>
              <a:rPr dirty="0"/>
            </a:br>
            <a:r>
              <a:rPr lang="zh-CN" altLang="en-US" sz="1417" kern="0" dirty="0">
                <a:solidFill>
                  <a:srgbClr val="000000"/>
                </a:solidFill>
                <a:latin typeface="Times New Roman" pitchFamily="65" charset="-122"/>
                <a:ea typeface="宋体" pitchFamily="65" charset="-122"/>
              </a:rPr>
              <a:t>生就有7个超重、3个肥胖;青少年超重和肥胖的发生率近几年呈快速上升趋势,而学生体质呈下降趋势。</a:t>
            </a:r>
            <a:br>
              <a:rPr dirty="0"/>
            </a:br>
            <a:r>
              <a:rPr lang="zh-CN" altLang="en-US" sz="1417" kern="0" dirty="0">
                <a:solidFill>
                  <a:srgbClr val="000000"/>
                </a:solidFill>
                <a:latin typeface="Times New Roman" pitchFamily="65" charset="-122"/>
                <a:ea typeface="宋体" pitchFamily="65" charset="-122"/>
              </a:rPr>
              <a:t>对此,专家指出,国民整体能量摄入提高,洋快餐、含糖和碳酸饮料及甜食摄入增加是重要原因,在生活中应</a:t>
            </a:r>
            <a:br>
              <a:rPr dirty="0"/>
            </a:br>
            <a:r>
              <a:rPr lang="zh-CN" altLang="en-US" sz="1417" kern="0" dirty="0">
                <a:solidFill>
                  <a:srgbClr val="000000"/>
                </a:solidFill>
                <a:latin typeface="Times New Roman" pitchFamily="65" charset="-122"/>
                <a:ea typeface="宋体" pitchFamily="65" charset="-122"/>
              </a:rPr>
              <a:t>做到以下两点: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1.要控制饮食。饮食过量,吃得过饱,是肥胖的主要原因。因米面主要成分是碳水化合物,多食可在人体内</a:t>
            </a:r>
            <a:br>
              <a:rPr dirty="0"/>
            </a:br>
            <a:r>
              <a:rPr lang="zh-CN" altLang="en-US" sz="1417" kern="0" dirty="0">
                <a:solidFill>
                  <a:srgbClr val="000000"/>
                </a:solidFill>
                <a:latin typeface="Times New Roman" pitchFamily="65" charset="-122"/>
                <a:ea typeface="宋体" pitchFamily="65" charset="-122"/>
              </a:rPr>
              <a:t>转化成脂肪而积聚在皮下。因此每顿饭以吃八九成饱为宜。同时要限制高脂肪副食品的摄入量。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2.要增强运动。每天不仅要增加运动量,而且要延长运动时间。因运动初期是消耗体内的糖类,只有较长</a:t>
            </a:r>
            <a:br>
              <a:rPr dirty="0"/>
            </a:br>
            <a:r>
              <a:rPr lang="zh-CN" altLang="en-US" sz="1417" kern="0" dirty="0">
                <a:solidFill>
                  <a:srgbClr val="000000"/>
                </a:solidFill>
                <a:latin typeface="Times New Roman" pitchFamily="65" charset="-122"/>
                <a:ea typeface="宋体" pitchFamily="65" charset="-122"/>
              </a:rPr>
              <a:t>时间的运动才能消耗贮存的脂肪。因此每天要坚持运动,而且要选用消耗性较大的运动,如长跑、跳绳、</a:t>
            </a:r>
            <a:br>
              <a:rPr dirty="0"/>
            </a:br>
            <a:r>
              <a:rPr lang="zh-CN" altLang="en-US" sz="1417" kern="0" dirty="0">
                <a:solidFill>
                  <a:srgbClr val="000000"/>
                </a:solidFill>
                <a:latin typeface="Times New Roman" pitchFamily="65" charset="-122"/>
                <a:ea typeface="宋体" pitchFamily="65" charset="-122"/>
              </a:rPr>
              <a:t>打篮球、踢足球、游泳、爬山等活动,关键在持之以恒。</a:t>
            </a:r>
            <a:endParaRPr lang="zh-CN" altLang="en-US" dirty="0"/>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55576" y="899691"/>
            <a:ext cx="8505000" cy="237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8818" kern="0" spc="40156" dirty="0">
                <a:solidFill>
                  <a:srgbClr val="000000"/>
                </a:solidFill>
                <a:latin typeface="Times New Roman" pitchFamily="65" charset="-122"/>
                <a:ea typeface="宋体" pitchFamily="65" charset="-122"/>
              </a:rPr>
              <a:t> </a:t>
            </a:r>
            <a:endParaRPr lang="zh-CN" altLang="en-US" dirty="0"/>
          </a:p>
        </p:txBody>
      </p:sp>
      <p:pic>
        <p:nvPicPr>
          <p:cNvPr id="3" name="图片 3" descr="textimage6.jpeg"/>
          <p:cNvPicPr>
            <a:picLocks noChangeAspect="1"/>
          </p:cNvPicPr>
          <p:nvPr/>
        </p:nvPicPr>
        <p:blipFill>
          <a:blip r:embed="rId4"/>
          <a:stretch>
            <a:fillRect/>
          </a:stretch>
        </p:blipFill>
        <p:spPr>
          <a:xfrm>
            <a:off x="1331640" y="1259731"/>
            <a:ext cx="5521829" cy="2156304"/>
          </a:xfrm>
          <a:prstGeom prst="rect">
            <a:avLst/>
          </a:prstGeom>
        </p:spPr>
      </p:pic>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552442"/>
            <a:ext cx="8505000" cy="3289449"/>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肥胖也属营养不良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中国疾控中心营养与健康所学生营养室副主任张倩表示,儿童处于不同年龄段,需要分阶段补充各种营</a:t>
            </a:r>
            <a:br>
              <a:rPr dirty="0"/>
            </a:br>
            <a:r>
              <a:rPr lang="zh-CN" altLang="en-US" sz="1417" kern="0" dirty="0">
                <a:solidFill>
                  <a:srgbClr val="000000"/>
                </a:solidFill>
                <a:latin typeface="Times New Roman" pitchFamily="65" charset="-122"/>
                <a:ea typeface="宋体" pitchFamily="65" charset="-122"/>
              </a:rPr>
              <a:t>养。比如2岁至6岁儿童应保证足量食物摄入,并做到平衡膳食,每天饮奶及足量水;6至17岁学龄儿童要三</a:t>
            </a:r>
            <a:br>
              <a:rPr dirty="0"/>
            </a:br>
            <a:r>
              <a:rPr lang="zh-CN" altLang="en-US" sz="1417" kern="0" dirty="0">
                <a:solidFill>
                  <a:srgbClr val="000000"/>
                </a:solidFill>
                <a:latin typeface="Times New Roman" pitchFamily="65" charset="-122"/>
                <a:ea typeface="宋体" pitchFamily="65" charset="-122"/>
              </a:rPr>
              <a:t>餐合理,不偏食、贪食,保证钙、铁及维生素摄入,并保持适量体重增长。张倩还说,所有儿童都应经常进行</a:t>
            </a:r>
            <a:br>
              <a:rPr dirty="0"/>
            </a:br>
            <a:r>
              <a:rPr lang="zh-CN" altLang="en-US" sz="1417" kern="0" dirty="0">
                <a:solidFill>
                  <a:srgbClr val="000000"/>
                </a:solidFill>
                <a:latin typeface="Times New Roman" pitchFamily="65" charset="-122"/>
                <a:ea typeface="宋体" pitchFamily="65" charset="-122"/>
              </a:rPr>
              <a:t>户外活动,6岁以上儿童应保证每天至少60分钟的充足运动。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当前,我国儿童肥胖问题日趋严重。实际上,肥胖同样也是营养不良的一种表现。肥胖儿童的营养不均衡</a:t>
            </a:r>
            <a:br>
              <a:rPr dirty="0"/>
            </a:br>
            <a:r>
              <a:rPr lang="zh-CN" altLang="en-US" sz="1417" kern="0" dirty="0">
                <a:solidFill>
                  <a:srgbClr val="000000"/>
                </a:solidFill>
                <a:latin typeface="Times New Roman" pitchFamily="65" charset="-122"/>
                <a:ea typeface="宋体" pitchFamily="65" charset="-122"/>
              </a:rPr>
              <a:t>问题非常严重,超重者的饮食习惯往往不良,摄入过多高热、高脂食物,却又排斥蔬菜水果等有益身体的食</a:t>
            </a:r>
            <a:br>
              <a:rPr dirty="0"/>
            </a:br>
            <a:r>
              <a:rPr lang="zh-CN" altLang="en-US" sz="1417" kern="0" dirty="0">
                <a:solidFill>
                  <a:srgbClr val="000000"/>
                </a:solidFill>
                <a:latin typeface="Times New Roman" pitchFamily="65" charset="-122"/>
                <a:ea typeface="宋体" pitchFamily="65" charset="-122"/>
              </a:rPr>
              <a:t>物,再加上运动不足,就造成营养不良的发生。因此,肥胖儿童更需要注意均衡膳食的摄入,减少高热、高脂</a:t>
            </a:r>
            <a:br>
              <a:rPr dirty="0"/>
            </a:br>
            <a:r>
              <a:rPr lang="zh-CN" altLang="en-US" sz="1417" kern="0" dirty="0">
                <a:solidFill>
                  <a:srgbClr val="000000"/>
                </a:solidFill>
                <a:latin typeface="Times New Roman" pitchFamily="65" charset="-122"/>
                <a:ea typeface="宋体" pitchFamily="65" charset="-122"/>
              </a:rPr>
              <a:t>食物的摄入,多吃蔬菜,增强运动,以达到健康减肥的目的。</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重视学生一日三餐</a:t>
            </a:r>
            <a:endParaRPr lang="zh-CN" altLang="en-US" dirty="0"/>
          </a:p>
        </p:txBody>
      </p:sp>
      <p:sp>
        <p:nvSpPr>
          <p:cNvPr id="3" name="TextBox 2"/>
          <p:cNvSpPr txBox="1"/>
          <p:nvPr/>
        </p:nvSpPr>
        <p:spPr>
          <a:xfrm>
            <a:off x="720000" y="858203"/>
            <a:ext cx="8505000" cy="629788"/>
          </a:xfrm>
          <a:prstGeom prst="rect">
            <a:avLst/>
          </a:prstGeom>
          <a:noFill/>
        </p:spPr>
        <p:txBody>
          <a:bodyPr wrap="square" lIns="0" tIns="0" rIns="0" bIns="0" rtlCol="0">
            <a:spAutoFit/>
          </a:bodyPr>
          <a:lstStyle/>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膳食平衡避免隐性饥饿(节选)</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669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《北京市2015年度中小学生营养与健康状况报告》显示,北京市中小学生生长发育处于全国较高水平,但</a:t>
            </a:r>
            <a:br>
              <a:rPr dirty="0"/>
            </a:br>
            <a:r>
              <a:rPr lang="zh-CN" altLang="en-US" sz="1417" kern="0" dirty="0">
                <a:solidFill>
                  <a:srgbClr val="000000"/>
                </a:solidFill>
                <a:latin typeface="Times New Roman" pitchFamily="65" charset="-122"/>
                <a:ea typeface="宋体" pitchFamily="65" charset="-122"/>
              </a:rPr>
              <a:t>仍存在膳食结构不</a:t>
            </a:r>
            <a:r>
              <a:rPr lang="zh-CN" altLang="en-US" sz="1417" u="sng" kern="0" dirty="0">
                <a:solidFill>
                  <a:srgbClr val="000000"/>
                </a:solidFill>
                <a:latin typeface="Times New Roman" pitchFamily="65" charset="-122"/>
                <a:ea typeface="宋体" pitchFamily="65" charset="-122"/>
              </a:rPr>
              <a:t>尽</a:t>
            </a:r>
            <a:r>
              <a:rPr lang="zh-CN" altLang="en-US" sz="1417" kern="0" dirty="0">
                <a:solidFill>
                  <a:srgbClr val="000000"/>
                </a:solidFill>
                <a:latin typeface="Times New Roman" pitchFamily="65" charset="-122"/>
                <a:ea typeface="宋体" pitchFamily="65" charset="-122"/>
              </a:rPr>
              <a:t>合理、高强度身体活动少、睡眠不足、肥胖、超重等健康问题,学生们的饮食行为</a:t>
            </a:r>
            <a:br>
              <a:rPr dirty="0"/>
            </a:br>
            <a:r>
              <a:rPr lang="zh-CN" altLang="en-US" sz="1417" kern="0" dirty="0">
                <a:solidFill>
                  <a:srgbClr val="000000"/>
                </a:solidFill>
                <a:latin typeface="Times New Roman" pitchFamily="65" charset="-122"/>
                <a:ea typeface="宋体" pitchFamily="65" charset="-122"/>
              </a:rPr>
              <a:t>和营养知识有待改善和加强。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北京大学公共卫生学院营养与食品卫生系主任马冠生指出,应制订学生餐营养需求及营养操作相关标准,</a:t>
            </a:r>
            <a:br>
              <a:rPr dirty="0"/>
            </a:br>
            <a:r>
              <a:rPr lang="zh-CN" altLang="en-US" sz="1417" kern="0" dirty="0">
                <a:solidFill>
                  <a:srgbClr val="000000"/>
                </a:solidFill>
                <a:latin typeface="Times New Roman" pitchFamily="65" charset="-122"/>
                <a:ea typeface="宋体" pitchFamily="65" charset="-122"/>
              </a:rPr>
              <a:t>同时要加强学生餐供餐管理,定期对从业人员进行配餐、烹调培训;鼓励学校开设食堂,为不同年级、不同</a:t>
            </a:r>
            <a:br>
              <a:rPr dirty="0"/>
            </a:br>
            <a:r>
              <a:rPr lang="zh-CN" altLang="en-US" sz="1417" kern="0" dirty="0">
                <a:solidFill>
                  <a:srgbClr val="000000"/>
                </a:solidFill>
                <a:latin typeface="Times New Roman" pitchFamily="65" charset="-122"/>
                <a:ea typeface="宋体" pitchFamily="65" charset="-122"/>
              </a:rPr>
              <a:t>生理状态的学生提供相应的群体配餐。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请在材料一中找到一句话,用来说明材料二中图1和图2所表达的信息。(2分)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以上材料运用了多种说明方法,请任举一例并分析其作用。(2分)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“但仍存在膳食结构不</a:t>
            </a:r>
            <a:r>
              <a:rPr lang="zh-CN" altLang="en-US" sz="1417" u="sng" kern="0" dirty="0">
                <a:solidFill>
                  <a:srgbClr val="000000"/>
                </a:solidFill>
                <a:latin typeface="Times New Roman" pitchFamily="65" charset="-122"/>
                <a:ea typeface="宋体" pitchFamily="65" charset="-122"/>
              </a:rPr>
              <a:t>尽</a:t>
            </a:r>
            <a:r>
              <a:rPr lang="zh-CN" altLang="en-US" sz="1417" kern="0" dirty="0">
                <a:solidFill>
                  <a:srgbClr val="000000"/>
                </a:solidFill>
                <a:latin typeface="Times New Roman" pitchFamily="65" charset="-122"/>
                <a:ea typeface="宋体" pitchFamily="65" charset="-122"/>
              </a:rPr>
              <a:t>合理、高强度身体活动少、睡眠不足、肥胖、超重等健康问题”一句中</a:t>
            </a:r>
            <a:br>
              <a:rPr dirty="0"/>
            </a:br>
            <a:r>
              <a:rPr lang="zh-CN" altLang="en-US" sz="1417" kern="0" dirty="0">
                <a:solidFill>
                  <a:srgbClr val="000000"/>
                </a:solidFill>
                <a:latin typeface="Times New Roman" pitchFamily="65" charset="-122"/>
                <a:ea typeface="宋体" pitchFamily="65" charset="-122"/>
              </a:rPr>
              <a:t>“尽”字能否去掉?为什么?(2分)</a:t>
            </a:r>
            <a:endParaRPr lang="zh-CN" altLang="en-US" dirty="0"/>
          </a:p>
        </p:txBody>
      </p:sp>
      <p:sp>
        <p:nvSpPr>
          <p:cNvPr id="3" name="TextBox 2"/>
          <p:cNvSpPr txBox="1"/>
          <p:nvPr/>
        </p:nvSpPr>
        <p:spPr>
          <a:xfrm>
            <a:off x="720000" y="4373893"/>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你同意材料三中专家说的“肥胖同样也是营养不良的一种表现”吗?为什么?(2分)</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青少年超重和肥胖的发生率近几年呈快速上升趋势,而学生体质呈下降趋势。(写出一点给1分,</a:t>
            </a:r>
            <a:br>
              <a:rPr dirty="0"/>
            </a:br>
            <a:r>
              <a:rPr lang="zh-CN" altLang="en-US" sz="1417" kern="0" dirty="0">
                <a:solidFill>
                  <a:srgbClr val="000000"/>
                </a:solidFill>
                <a:latin typeface="Times New Roman" pitchFamily="65" charset="-122"/>
                <a:ea typeface="宋体" pitchFamily="65" charset="-122"/>
              </a:rPr>
              <a:t>写出两点给满分)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材料二中图1是某地青少年超重和肥胖发生率的比例统计图,呈现的是上升趋势;图2的内容是老师</a:t>
            </a:r>
            <a:br>
              <a:rPr dirty="0"/>
            </a:br>
            <a:r>
              <a:rPr lang="zh-CN" altLang="en-US" sz="1417" kern="0" dirty="0">
                <a:solidFill>
                  <a:srgbClr val="000000"/>
                </a:solidFill>
                <a:latin typeface="Times New Roman" pitchFamily="65" charset="-122"/>
                <a:ea typeface="宋体" pitchFamily="65" charset="-122"/>
              </a:rPr>
              <a:t>监督学生跑步,学生气喘吁吁、大汗淋漓地说:“老师,我跑不动。”可见,学生的体质不好。综合两图传</a:t>
            </a:r>
            <a:br>
              <a:rPr dirty="0"/>
            </a:br>
            <a:r>
              <a:rPr lang="zh-CN" altLang="en-US" sz="1417" kern="0" dirty="0">
                <a:solidFill>
                  <a:srgbClr val="000000"/>
                </a:solidFill>
                <a:latin typeface="Times New Roman" pitchFamily="65" charset="-122"/>
                <a:ea typeface="宋体" pitchFamily="65" charset="-122"/>
              </a:rPr>
              <a:t>达的信息,从材料一中找到对应语句。</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(示例1)举例子:(1)“如长跑、跳绳、打篮球、踢足球、游泳、爬山等活动,关键在持之以恒。”</a:t>
            </a:r>
            <a:br>
              <a:rPr dirty="0"/>
            </a:br>
            <a:r>
              <a:rPr lang="zh-CN" altLang="en-US" sz="1417" kern="0" dirty="0">
                <a:solidFill>
                  <a:srgbClr val="000000"/>
                </a:solidFill>
                <a:latin typeface="Times New Roman" pitchFamily="65" charset="-122"/>
                <a:ea typeface="宋体" pitchFamily="65" charset="-122"/>
              </a:rPr>
              <a:t>作用:具体说明了有哪些运动方式。(2)“比如2岁至6岁儿童应保证足量食物摄入,并做到平衡膳食,每天饮</a:t>
            </a:r>
            <a:br>
              <a:rPr dirty="0"/>
            </a:br>
            <a:r>
              <a:rPr lang="zh-CN" altLang="en-US" sz="1417" kern="0" dirty="0">
                <a:solidFill>
                  <a:srgbClr val="000000"/>
                </a:solidFill>
                <a:latin typeface="Times New Roman" pitchFamily="65" charset="-122"/>
                <a:ea typeface="宋体" pitchFamily="65" charset="-122"/>
              </a:rPr>
              <a:t>奶及足量水;6至17岁学龄儿童要三餐合理,不偏食、贪食,保证钙、铁及维生素摄入,并保持适量体重增</a:t>
            </a:r>
            <a:br>
              <a:rPr dirty="0"/>
            </a:br>
            <a:r>
              <a:rPr lang="zh-CN" altLang="en-US" sz="1417" kern="0" dirty="0">
                <a:solidFill>
                  <a:srgbClr val="000000"/>
                </a:solidFill>
                <a:latin typeface="Times New Roman" pitchFamily="65" charset="-122"/>
                <a:ea typeface="宋体" pitchFamily="65" charset="-122"/>
              </a:rPr>
              <a:t>长。”作用:具体说明不同年龄段,儿童应补充和保证哪些营养。</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(示例2)列数字:(1)“因此每顿饭以吃八九成饱为宜。”作用:用数字说明每顿饭的适宜饭量。(2)“6岁以</a:t>
            </a:r>
            <a:br>
              <a:rPr dirty="0"/>
            </a:br>
            <a:r>
              <a:rPr lang="zh-CN" altLang="en-US" sz="1417" kern="0" dirty="0">
                <a:solidFill>
                  <a:srgbClr val="000000"/>
                </a:solidFill>
                <a:latin typeface="Times New Roman" pitchFamily="65" charset="-122"/>
                <a:ea typeface="宋体" pitchFamily="65" charset="-122"/>
              </a:rPr>
              <a:t>上儿童应保证每天至少60分钟的充足运动。”作用:用“60分钟”具体说明儿童每天运动应达到的最低</a:t>
            </a:r>
            <a:br>
              <a:rPr dirty="0"/>
            </a:br>
            <a:r>
              <a:rPr lang="zh-CN" altLang="en-US" sz="1417" kern="0" dirty="0">
                <a:solidFill>
                  <a:srgbClr val="000000"/>
                </a:solidFill>
                <a:latin typeface="Times New Roman" pitchFamily="65" charset="-122"/>
                <a:ea typeface="宋体" pitchFamily="65" charset="-122"/>
              </a:rPr>
              <a:t>时间。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(示例3)分类别:“在生活中应做到以下两点:1.要控制饮食</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2.要增强运动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”作用:分别从“饮食”</a:t>
            </a:r>
            <a:br>
              <a:rPr dirty="0"/>
            </a:br>
            <a:r>
              <a:rPr lang="zh-CN" altLang="en-US" sz="1417" kern="0" dirty="0">
                <a:solidFill>
                  <a:srgbClr val="000000"/>
                </a:solidFill>
                <a:latin typeface="Times New Roman" pitchFamily="65" charset="-122"/>
                <a:ea typeface="宋体" pitchFamily="65" charset="-122"/>
              </a:rPr>
              <a:t>和“运动”两个方面说明如何控制肥胖现象。(任意写出一种方法给1分,同时分析出作用给满分)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本题考查辨析说明方法及分析其作用的能力。说明文常用的说明方法有下定义、举例子、打比</a:t>
            </a:r>
            <a:br>
              <a:rPr dirty="0"/>
            </a:br>
            <a:r>
              <a:rPr lang="zh-CN" altLang="en-US" sz="1417" kern="0" dirty="0">
                <a:solidFill>
                  <a:srgbClr val="000000"/>
                </a:solidFill>
                <a:latin typeface="Times New Roman" pitchFamily="65" charset="-122"/>
                <a:ea typeface="宋体" pitchFamily="65" charset="-122"/>
              </a:rPr>
              <a:t>方、分类别、作比较等,结合文本具体内容,对号入座。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不能删去。这里体现说明文语言的准确性。“不尽”是指不完全如此,去掉“尽”,意思就变</a:t>
            </a:r>
            <a:br>
              <a:rPr dirty="0"/>
            </a:br>
            <a:r>
              <a:rPr lang="zh-CN" altLang="en-US" sz="1417" kern="0" dirty="0">
                <a:solidFill>
                  <a:srgbClr val="000000"/>
                </a:solidFill>
                <a:latin typeface="Times New Roman" pitchFamily="65" charset="-122"/>
                <a:ea typeface="宋体" pitchFamily="65" charset="-122"/>
              </a:rPr>
              <a:t>了。(判断1分,分析1分)</a:t>
            </a: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81247"/>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本题考查把握说明文语言特点的能力。采用恰当的答题模式作答:不能删去+</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在原文中表达的意</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思+去掉以后的意思+与事实不相符+体现了说明文语言的准确性。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(示例1)同意,因为肥胖往往是由摄入过多高热、高脂食物,排斥蔬菜水果等有益身体的食物所造</a:t>
            </a:r>
            <a:br>
              <a:rPr dirty="0"/>
            </a:br>
            <a:r>
              <a:rPr lang="zh-CN" altLang="en-US" sz="1417" kern="0" dirty="0">
                <a:solidFill>
                  <a:srgbClr val="000000"/>
                </a:solidFill>
                <a:latin typeface="Times New Roman" pitchFamily="65" charset="-122"/>
                <a:ea typeface="宋体" pitchFamily="65" charset="-122"/>
              </a:rPr>
              <a:t>成的。肥胖者应减少高热、高脂食物的摄入,多吃蔬菜、水果。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(示例2)不同意,肥胖主要是运动不足造成的,应增强运动,达到健康减肥的目的。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(写出“同意”或“不同意”1分,说出理由,言之有理1分)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本题考查理解、表达的能力。宜答“同意”,理由见原文:“肥胖同样也是营养不良的一种表现</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营养不良的发生。”若答“不同意”,言之有理亦可。</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68562"/>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一、(2020天津,6—8)阅读《长在树上的“宝石”》一文,回答各题。(7分)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长在树上的“宝石”</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毛恪成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①“油蛉在这里低唱,蟋蟀们在这里弹琴。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如果不怕刺,还可以摘到覆盆子,像小珊瑚珠攒成的小球,又</a:t>
            </a:r>
            <a:br>
              <a:rPr dirty="0"/>
            </a:br>
            <a:r>
              <a:rPr lang="zh-CN" altLang="en-US" sz="1417" kern="0" dirty="0">
                <a:solidFill>
                  <a:srgbClr val="000000"/>
                </a:solidFill>
                <a:latin typeface="Times New Roman" pitchFamily="65" charset="-122"/>
                <a:ea typeface="宋体" pitchFamily="65" charset="-122"/>
              </a:rPr>
              <a:t>酸又甜,色味都比桑椹要好得远。”这是鲁迅先生《从百草园到三味书屋》中的文字。覆盆子到底是一</a:t>
            </a:r>
            <a:br>
              <a:rPr dirty="0"/>
            </a:br>
            <a:r>
              <a:rPr lang="zh-CN" altLang="en-US" sz="1417" kern="0" dirty="0">
                <a:solidFill>
                  <a:srgbClr val="000000"/>
                </a:solidFill>
                <a:latin typeface="Times New Roman" pitchFamily="65" charset="-122"/>
                <a:ea typeface="宋体" pitchFamily="65" charset="-122"/>
              </a:rPr>
              <a:t>种什么样的植物呢?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②覆盆子学名山莓,是蔷薇科悬钩子属植物,因其果实形、色、味与草莓相似且长在树上,故而也叫树莓。</a:t>
            </a:r>
            <a:br>
              <a:rPr dirty="0"/>
            </a:br>
            <a:r>
              <a:rPr lang="zh-CN" altLang="en-US" sz="1417" kern="0" dirty="0">
                <a:solidFill>
                  <a:srgbClr val="000000"/>
                </a:solidFill>
                <a:latin typeface="Times New Roman" pitchFamily="65" charset="-122"/>
                <a:ea typeface="宋体" pitchFamily="65" charset="-122"/>
              </a:rPr>
              <a:t>每年二三月份,树莓开花,它的花朵洁白无瑕,小巧玲珑,香味浓郁。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③四至六月,树莓结果。它的果实由很多小核果组成,接近球形或卵球形。依据果实不同的颜色,树莓可分</a:t>
            </a:r>
            <a:br>
              <a:rPr dirty="0"/>
            </a:br>
            <a:r>
              <a:rPr lang="zh-CN" altLang="en-US" sz="1417" kern="0" dirty="0">
                <a:solidFill>
                  <a:srgbClr val="000000"/>
                </a:solidFill>
                <a:latin typeface="Times New Roman" pitchFamily="65" charset="-122"/>
                <a:ea typeface="宋体" pitchFamily="65" charset="-122"/>
              </a:rPr>
              <a:t>为红树莓、黄树莓、黑树莓和紫树莓四大类,其中以红树莓最为常见。树莓果实可以鲜食,其口味独特,酸</a:t>
            </a:r>
            <a:endParaRPr lang="zh-CN" altLang="en-US" dirty="0"/>
          </a:p>
        </p:txBody>
      </p:sp>
      <p:sp>
        <p:nvSpPr>
          <p:cNvPr id="3" name="TextBox 2"/>
          <p:cNvSpPr txBox="1"/>
          <p:nvPr/>
        </p:nvSpPr>
        <p:spPr>
          <a:xfrm>
            <a:off x="720000" y="698487"/>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一般说明文阅读</a:t>
            </a:r>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498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甜适中。这种鲜甜的味道,</a:t>
            </a:r>
            <a:r>
              <a:rPr lang="zh-CN" altLang="en-US" sz="1417" u="sng" kern="0" dirty="0">
                <a:solidFill>
                  <a:srgbClr val="000000"/>
                </a:solidFill>
                <a:latin typeface="Times New Roman" pitchFamily="65" charset="-122"/>
                <a:ea typeface="宋体" pitchFamily="65" charset="-122"/>
              </a:rPr>
              <a:t>主要</a:t>
            </a:r>
            <a:r>
              <a:rPr lang="zh-CN" altLang="en-US" sz="1417" kern="0" dirty="0">
                <a:solidFill>
                  <a:srgbClr val="000000"/>
                </a:solidFill>
                <a:latin typeface="Times New Roman" pitchFamily="65" charset="-122"/>
                <a:ea typeface="宋体" pitchFamily="65" charset="-122"/>
              </a:rPr>
              <a:t>来源于淀粉在果实成熟过程中逐渐水解,转化成的可溶性糖。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④树莓的果实营养丰富,含有大量维生素和氨基酸。</a:t>
            </a:r>
            <a:r>
              <a:rPr lang="zh-CN" altLang="en-US" sz="1417" u="sng" kern="0" dirty="0">
                <a:solidFill>
                  <a:srgbClr val="000000"/>
                </a:solidFill>
                <a:latin typeface="Times New Roman" pitchFamily="65" charset="-122"/>
                <a:ea typeface="宋体" pitchFamily="65" charset="-122"/>
              </a:rPr>
              <a:t>例如其维生素C的含量是苹果的5倍,氨基酸的含量是</a:t>
            </a:r>
            <a:br>
              <a:rPr dirty="0"/>
            </a:br>
            <a:r>
              <a:rPr lang="zh-CN" altLang="en-US" sz="1417" u="sng" kern="0" dirty="0">
                <a:solidFill>
                  <a:srgbClr val="000000"/>
                </a:solidFill>
                <a:latin typeface="Times New Roman" pitchFamily="65" charset="-122"/>
                <a:ea typeface="宋体" pitchFamily="65" charset="-122"/>
              </a:rPr>
              <a:t>苹果的10多倍、梨和柑橘的近30倍。</a:t>
            </a:r>
            <a:r>
              <a:rPr lang="zh-CN" altLang="en-US" sz="1417" kern="0" dirty="0">
                <a:solidFill>
                  <a:srgbClr val="000000"/>
                </a:solidFill>
                <a:latin typeface="Times New Roman" pitchFamily="65" charset="-122"/>
                <a:ea typeface="宋体" pitchFamily="65" charset="-122"/>
              </a:rPr>
              <a:t>联合国粮农组织称它是“第三代黄金水果”,欧洲人更将其称为</a:t>
            </a:r>
            <a:br>
              <a:rPr dirty="0"/>
            </a:br>
            <a:r>
              <a:rPr lang="zh-CN" altLang="en-US" sz="1417" kern="0" dirty="0">
                <a:solidFill>
                  <a:srgbClr val="000000"/>
                </a:solidFill>
                <a:latin typeface="Times New Roman" pitchFamily="65" charset="-122"/>
                <a:ea typeface="宋体" pitchFamily="65" charset="-122"/>
              </a:rPr>
              <a:t>“水果之王”。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⑤树莓还有较高的药用价值。我国很早就将树莓当作中药使用,李时珍在《本草纲目》一书中提到,覆盆</a:t>
            </a:r>
            <a:br>
              <a:rPr dirty="0"/>
            </a:br>
            <a:r>
              <a:rPr lang="zh-CN" altLang="en-US" sz="1417" kern="0" dirty="0">
                <a:solidFill>
                  <a:srgbClr val="000000"/>
                </a:solidFill>
                <a:latin typeface="Times New Roman" pitchFamily="65" charset="-122"/>
                <a:ea typeface="宋体" pitchFamily="65" charset="-122"/>
              </a:rPr>
              <a:t>子味甘、酸、平、无毒,具有清热解毒、美容养颜、延缓衰老等功效。国外也有研究表明,树莓是一种效</a:t>
            </a:r>
            <a:br>
              <a:rPr dirty="0"/>
            </a:br>
            <a:r>
              <a:rPr lang="zh-CN" altLang="en-US" sz="1417" kern="0" dirty="0">
                <a:solidFill>
                  <a:srgbClr val="000000"/>
                </a:solidFill>
                <a:latin typeface="Times New Roman" pitchFamily="65" charset="-122"/>
                <a:ea typeface="宋体" pitchFamily="65" charset="-122"/>
              </a:rPr>
              <a:t>果相当不错的减肥食品。在许多国家,树莓也都被视为药食同源的神秘果实。</a:t>
            </a:r>
            <a:r>
              <a:rPr lang="zh-CN" altLang="en-US" sz="1417" u="sng" kern="0" dirty="0">
                <a:solidFill>
                  <a:srgbClr val="000000"/>
                </a:solidFill>
                <a:latin typeface="Times New Roman" pitchFamily="65" charset="-122"/>
                <a:ea typeface="宋体" pitchFamily="65" charset="-122"/>
              </a:rPr>
              <a:t>据说</a:t>
            </a:r>
            <a:r>
              <a:rPr lang="zh-CN" altLang="en-US" sz="1417" kern="0" dirty="0">
                <a:solidFill>
                  <a:srgbClr val="000000"/>
                </a:solidFill>
                <a:latin typeface="Times New Roman" pitchFamily="65" charset="-122"/>
                <a:ea typeface="宋体" pitchFamily="65" charset="-122"/>
              </a:rPr>
              <a:t>,英国皇室将树莓作为</a:t>
            </a:r>
            <a:br>
              <a:rPr dirty="0"/>
            </a:br>
            <a:r>
              <a:rPr lang="zh-CN" altLang="en-US" sz="1417" kern="0" dirty="0">
                <a:solidFill>
                  <a:srgbClr val="000000"/>
                </a:solidFill>
                <a:latin typeface="Times New Roman" pitchFamily="65" charset="-122"/>
                <a:ea typeface="宋体" pitchFamily="65" charset="-122"/>
              </a:rPr>
              <a:t>御用果品已有500年的历史。树莓果实中所含的各种营养成分极易被人体吸收,常食可抗病强身。此外,树</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莓中钾的含量是钠的48.6倍,体现了高钾低钠的特点,对于预防和治疗肾病、高血压等也有很大益处。</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⑥总体来看,树莓极具开发价值,犹如长在树上的“宝石”。</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(选自《百科知识》,有删改)</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0017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结合文章内容,回答下列问题。(5分)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(1)第⑤段中的画线句运用了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的说明方法,准确地说明了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(2)下面句中加点词语能否删去?请分析原因。(3分)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这场瘟疫从俄国贝加尔湖地区沿中东铁路传入我国,以哈尔滨为中心迅速蔓延开来,</a:t>
            </a:r>
            <a:r>
              <a:rPr lang="zh-CN" altLang="en-US" sz="1417" u="sng" kern="0" dirty="0">
                <a:solidFill>
                  <a:srgbClr val="000000"/>
                </a:solidFill>
                <a:latin typeface="Times New Roman" pitchFamily="65" charset="-122"/>
                <a:ea typeface="宋体" pitchFamily="65" charset="-122"/>
              </a:rPr>
              <a:t>短短</a:t>
            </a:r>
            <a:r>
              <a:rPr lang="zh-CN" altLang="en-US" sz="1417" kern="0" dirty="0">
                <a:solidFill>
                  <a:srgbClr val="000000"/>
                </a:solidFill>
                <a:latin typeface="Times New Roman" pitchFamily="65" charset="-122"/>
                <a:ea typeface="宋体" pitchFamily="65" charset="-122"/>
              </a:rPr>
              <a:t>4个月就扩散到5</a:t>
            </a:r>
            <a:br>
              <a:rPr dirty="0"/>
            </a:br>
            <a:r>
              <a:rPr lang="zh-CN" altLang="en-US" sz="1417" kern="0" dirty="0">
                <a:solidFill>
                  <a:srgbClr val="000000"/>
                </a:solidFill>
                <a:latin typeface="Times New Roman" pitchFamily="65" charset="-122"/>
                <a:ea typeface="宋体" pitchFamily="65" charset="-122"/>
              </a:rPr>
              <a:t>省6市,死亡人数有6万多人,仅哈尔滨市就有5272人丧生。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文章写了口罩的发展史,其中促进口罩发展的事件有哪些?请写出两大事件。(2分)</a:t>
            </a:r>
            <a:endParaRPr lang="zh-CN" altLang="en-US" dirty="0"/>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9035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下面有关树莓的说法,</a:t>
            </a:r>
            <a:r>
              <a:rPr lang="zh-CN" altLang="en-US" sz="1417" u="sng" kern="0" dirty="0">
                <a:solidFill>
                  <a:srgbClr val="000000"/>
                </a:solidFill>
                <a:latin typeface="Times New Roman" pitchFamily="65" charset="-122"/>
                <a:ea typeface="宋体" pitchFamily="65" charset="-122"/>
              </a:rPr>
              <a:t>不符合</a:t>
            </a:r>
            <a:r>
              <a:rPr lang="zh-CN" altLang="en-US" sz="1417" kern="0" dirty="0">
                <a:solidFill>
                  <a:srgbClr val="000000"/>
                </a:solidFill>
                <a:latin typeface="Times New Roman" pitchFamily="65" charset="-122"/>
                <a:ea typeface="宋体" pitchFamily="65" charset="-122"/>
              </a:rPr>
              <a:t>原文意思的一项是(2分)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A.树莓因果实的形、色、味与草莓相似且长在树上而得名,还有覆盆子、山莓等名称。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B.树莓在每年的二三月份开花,它的花朵洁白无瑕,小巧玲珑,香味浓郁。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C.树莓可分为红树莓、黄树莓、黑树莓和紫树莓四大类,其中以黄树莓最为常见。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D.树莓的果实中所含的各种营养成分极易被人体吸收,常食可抗病强身。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下面对文中画线句子使用的说明方法及作用的分析,正确的一项是(2分)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A.使用列数字、作比较、分类别的说明方法,说明树莓果实营养丰富,含有大量维生素和氨基酸。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B.使用举例子、列数字、作比较的说明方法,说明树莓果实营养丰富,含有大量维生素和氨基酸。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C.使用打比方、列数字、分类别的说明方法,说明苹果、梨和柑橘营养丰富。</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D.使用打比方、列数字、作比较的说明方法,说明苹果、梨和柑橘营养丰富。</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下面对本文的理解分析,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A.文章开头用《从百草园到三味书屋》中的文字引出说明对象,激发读者的阅读兴趣。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B.文中加点词“主要”“据说”,都体现了说明文语言准确、严密的特点。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C.第⑥段作者把树莓比作长在树上的“宝石”,生动形象地说明树莓极具开发价值。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D.本文是一篇事理说明文,融知识性、趣味性为一体,为读者普及了科学知识。</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887" y="638409"/>
            <a:ext cx="879271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本题考查准确提取文章信息的能力。文章第③段明确写道:“树莓可分为红树莓、黄树莓、</a:t>
            </a:r>
            <a:br>
              <a:rPr dirty="0"/>
            </a:br>
            <a:r>
              <a:rPr lang="zh-CN" altLang="en-US" sz="1417" kern="0" dirty="0">
                <a:solidFill>
                  <a:srgbClr val="000000"/>
                </a:solidFill>
                <a:latin typeface="Times New Roman" pitchFamily="65" charset="-122"/>
                <a:ea typeface="宋体" pitchFamily="65" charset="-122"/>
              </a:rPr>
              <a:t>黑树莓和紫树莓四大类,其中以红树莓最为常见。”而C项中“其中以黄树莓最为常见”与原文不符。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B</a:t>
            </a:r>
            <a:r>
              <a:rPr lang="zh-CN" altLang="en-US" sz="1417" kern="0" dirty="0">
                <a:solidFill>
                  <a:srgbClr val="000000"/>
                </a:solidFill>
                <a:latin typeface="Times New Roman" pitchFamily="65" charset="-122"/>
                <a:ea typeface="宋体" pitchFamily="65" charset="-122"/>
              </a:rPr>
              <a:t>    从说明方法角度分析,画线句子运用的是举例子、列数字、作比较的说明方法,没有运用打比方和分类别的说明方法;从说明内容角度分析,画线句子要说明的是“树莓的果实营养丰富,含有大量维生素和氨基酸”。</a:t>
            </a:r>
            <a:endParaRPr lang="zh-CN" altLang="en-US" dirty="0"/>
          </a:p>
        </p:txBody>
      </p:sp>
      <p:graphicFrame>
        <p:nvGraphicFramePr>
          <p:cNvPr id="3" name="表格 2">
            <a:extLst>
              <a:ext uri="{FF2B5EF4-FFF2-40B4-BE49-F238E27FC236}">
                <a16:creationId xmlns:a16="http://schemas.microsoft.com/office/drawing/2014/main" id="{C83EF829-147A-4AAF-B2D8-3A2E61A6B776}"/>
              </a:ext>
            </a:extLst>
          </p:cNvPr>
          <p:cNvGraphicFramePr>
            <a:graphicFrameLocks noGrp="1"/>
          </p:cNvGraphicFramePr>
          <p:nvPr>
            <p:extLst>
              <p:ext uri="{D42A27DB-BD31-4B8C-83A1-F6EECF244321}">
                <p14:modId xmlns:p14="http://schemas.microsoft.com/office/powerpoint/2010/main" val="2209152145"/>
              </p:ext>
            </p:extLst>
          </p:nvPr>
        </p:nvGraphicFramePr>
        <p:xfrm>
          <a:off x="539552" y="2845696"/>
          <a:ext cx="7740000" cy="2208815"/>
        </p:xfrm>
        <a:graphic>
          <a:graphicData uri="http://schemas.openxmlformats.org/drawingml/2006/table">
            <a:tbl>
              <a:tblPr/>
              <a:tblGrid>
                <a:gridCol w="899672">
                  <a:extLst>
                    <a:ext uri="{9D8B030D-6E8A-4147-A177-3AD203B41FA5}">
                      <a16:colId xmlns:a16="http://schemas.microsoft.com/office/drawing/2014/main" val="20000"/>
                    </a:ext>
                  </a:extLst>
                </a:gridCol>
                <a:gridCol w="3672408">
                  <a:extLst>
                    <a:ext uri="{9D8B030D-6E8A-4147-A177-3AD203B41FA5}">
                      <a16:colId xmlns:a16="http://schemas.microsoft.com/office/drawing/2014/main" val="20001"/>
                    </a:ext>
                  </a:extLst>
                </a:gridCol>
                <a:gridCol w="3167920">
                  <a:extLst>
                    <a:ext uri="{9D8B030D-6E8A-4147-A177-3AD203B41FA5}">
                      <a16:colId xmlns:a16="http://schemas.microsoft.com/office/drawing/2014/main" val="20002"/>
                    </a:ext>
                  </a:extLst>
                </a:gridCol>
              </a:tblGrid>
              <a:tr h="371634">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说明方法</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特点</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例句</a:t>
                      </a:r>
                    </a:p>
                  </a:txBody>
                  <a:tcPr marL="45720" marR="45720"/>
                </a:tc>
                <a:extLst>
                  <a:ext uri="{0D108BD9-81ED-4DB2-BD59-A6C34878D82A}">
                    <a16:rowId xmlns:a16="http://schemas.microsoft.com/office/drawing/2014/main" val="10000"/>
                  </a:ext>
                </a:extLst>
              </a:tr>
              <a:tr h="615663">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打比方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以人们常见、熟知的事物,比喻说明不常见、不太熟悉的事物的方法。</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石拱桥的桥洞成弧形,就像虹。</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——《中国石拱桥》</a:t>
                      </a:r>
                    </a:p>
                  </a:txBody>
                  <a:tcPr marL="45720" marR="45720"/>
                </a:tc>
                <a:extLst>
                  <a:ext uri="{0D108BD9-81ED-4DB2-BD59-A6C34878D82A}">
                    <a16:rowId xmlns:a16="http://schemas.microsoft.com/office/drawing/2014/main" val="10001"/>
                  </a:ext>
                </a:extLst>
              </a:tr>
              <a:tr h="114611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分类别</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根据事物属性的异同,先把事物按一定标准分成若干类,然后逐类加以说明。</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天空的薄云,往往是天气晴朗的象征;那些低而厚密的云层,常常是阴雨风雪的预兆。       ——《看云识天气》</a:t>
                      </a:r>
                    </a:p>
                  </a:txBody>
                  <a:tcPr marL="45720" marR="45720"/>
                </a:tc>
                <a:extLst>
                  <a:ext uri="{0D108BD9-81ED-4DB2-BD59-A6C34878D82A}">
                    <a16:rowId xmlns:a16="http://schemas.microsoft.com/office/drawing/2014/main" val="10002"/>
                  </a:ext>
                </a:extLst>
              </a:tr>
            </a:tbl>
          </a:graphicData>
        </a:graphic>
      </p:graphicFrame>
      <p:sp>
        <p:nvSpPr>
          <p:cNvPr id="4" name="TextBox 2">
            <a:extLst>
              <a:ext uri="{FF2B5EF4-FFF2-40B4-BE49-F238E27FC236}">
                <a16:creationId xmlns:a16="http://schemas.microsoft.com/office/drawing/2014/main" id="{3BD629B4-EBA5-4E95-ADA0-28BEBF823C77}"/>
              </a:ext>
            </a:extLst>
          </p:cNvPr>
          <p:cNvSpPr txBox="1"/>
          <p:nvPr/>
        </p:nvSpPr>
        <p:spPr>
          <a:xfrm>
            <a:off x="357887" y="241096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知识归纳</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9881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D</a:t>
            </a:r>
            <a:r>
              <a:rPr lang="zh-CN" altLang="en-US" sz="1417" kern="0" dirty="0">
                <a:solidFill>
                  <a:srgbClr val="000000"/>
                </a:solidFill>
                <a:latin typeface="Times New Roman" pitchFamily="65" charset="-122"/>
                <a:ea typeface="宋体" pitchFamily="65" charset="-122"/>
              </a:rPr>
              <a:t>　本文属于事物说明文,说明的对象是树莓,介绍了树莓的果实的特点及价值。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知识归纳</a:t>
            </a:r>
            <a:r>
              <a:rPr lang="zh-CN" altLang="en-US" sz="1417" kern="0" dirty="0">
                <a:solidFill>
                  <a:srgbClr val="000000"/>
                </a:solidFill>
                <a:latin typeface="Times New Roman" pitchFamily="65" charset="-122"/>
                <a:ea typeface="宋体" pitchFamily="65" charset="-122"/>
              </a:rPr>
              <a:t>　事物说明文,是解说事物的形态、结构、性质、特征等的说明文;事理说明文,是阐释抽象的事</a:t>
            </a:r>
            <a:br>
              <a:rPr dirty="0"/>
            </a:br>
            <a:r>
              <a:rPr lang="zh-CN" altLang="en-US" sz="1417" kern="0" dirty="0">
                <a:solidFill>
                  <a:srgbClr val="000000"/>
                </a:solidFill>
                <a:latin typeface="Times New Roman" pitchFamily="65" charset="-122"/>
                <a:ea typeface="宋体" pitchFamily="65" charset="-122"/>
              </a:rPr>
              <a:t>理、规律等的说明文。</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770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(2020浙江杭州,13—15)阅读下面的文本,完成各题。(10分)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近视漫谈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眼睛是人体最重要的器官之一,它让我们把这个美好的世界看得清清楚楚,明明白白。你知道它是怎么工</a:t>
            </a:r>
            <a:br>
              <a:rPr dirty="0"/>
            </a:br>
            <a:r>
              <a:rPr lang="zh-CN" altLang="en-US" sz="1417" kern="0" dirty="0">
                <a:solidFill>
                  <a:srgbClr val="000000"/>
                </a:solidFill>
                <a:latin typeface="Times New Roman" pitchFamily="65" charset="-122"/>
                <a:ea typeface="宋体" pitchFamily="65" charset="-122"/>
              </a:rPr>
              <a:t>作的吗?打个比方,眼睛就像一台精密的照相机,角膜和晶状体组合成了相机的镜头,眼睛通过这个“镜</a:t>
            </a:r>
            <a:br>
              <a:rPr dirty="0"/>
            </a:br>
            <a:r>
              <a:rPr lang="zh-CN" altLang="en-US" sz="1417" kern="0" dirty="0">
                <a:solidFill>
                  <a:srgbClr val="000000"/>
                </a:solidFill>
                <a:latin typeface="Times New Roman" pitchFamily="65" charset="-122"/>
                <a:ea typeface="宋体" pitchFamily="65" charset="-122"/>
              </a:rPr>
              <a:t>头”调整焦距,从而看清远近距离不同的物体。看近处的物体时,晶状体变厚,对光的折射能力变大,近处物</a:t>
            </a:r>
            <a:br>
              <a:rPr dirty="0"/>
            </a:br>
            <a:r>
              <a:rPr lang="zh-CN" altLang="en-US" sz="1417" kern="0" dirty="0">
                <a:solidFill>
                  <a:srgbClr val="000000"/>
                </a:solidFill>
                <a:latin typeface="Times New Roman" pitchFamily="65" charset="-122"/>
                <a:ea typeface="宋体" pitchFamily="65" charset="-122"/>
              </a:rPr>
              <a:t>体射来的光会聚在视网膜上,从而看清近处物体;反之,则能看清远处的物体。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眼睛近视,主要是这个“镜头”的调焦功能失灵,不能精准地将物体的实像会聚在视网膜上。近视轻则影</a:t>
            </a:r>
            <a:br>
              <a:rPr dirty="0"/>
            </a:br>
            <a:r>
              <a:rPr lang="zh-CN" altLang="en-US" sz="1417" kern="0" dirty="0">
                <a:solidFill>
                  <a:srgbClr val="000000"/>
                </a:solidFill>
                <a:latin typeface="Times New Roman" pitchFamily="65" charset="-122"/>
                <a:ea typeface="宋体" pitchFamily="65" charset="-122"/>
              </a:rPr>
              <a:t>响正常生活、工作,重则引起视觉疾病,如视力障碍、视网膜脱落等。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据调查,目前我国近视患者人数已多达6亿,其中青少年占了很大比例,视觉健康形势极为严峻。</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678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24931"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图表一(出自《中国青少年用眼行为大数据报告》)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青少年近视,除了先天性遗传因素外,主要是环境因素:一是眼睛近距离使用时间长、强度大,用眼角度不</a:t>
            </a:r>
            <a:br>
              <a:rPr dirty="0"/>
            </a:br>
            <a:r>
              <a:rPr lang="zh-CN" altLang="en-US" sz="1417" kern="0" dirty="0">
                <a:solidFill>
                  <a:srgbClr val="000000"/>
                </a:solidFill>
                <a:latin typeface="Times New Roman" pitchFamily="65" charset="-122"/>
                <a:ea typeface="宋体" pitchFamily="65" charset="-122"/>
              </a:rPr>
              <a:t>合理,加重了用眼负荷;二是缺少户外活动。当今大部分青少年学习压力大,长时间看书、写作业,有的还</a:t>
            </a:r>
            <a:endParaRPr lang="zh-CN" altLang="en-US" dirty="0"/>
          </a:p>
        </p:txBody>
      </p:sp>
      <p:pic>
        <p:nvPicPr>
          <p:cNvPr id="3" name="图片 3" descr="textimage7.jpeg"/>
          <p:cNvPicPr>
            <a:picLocks noChangeAspect="1"/>
          </p:cNvPicPr>
          <p:nvPr/>
        </p:nvPicPr>
        <p:blipFill>
          <a:blip r:embed="rId4"/>
          <a:stretch>
            <a:fillRect/>
          </a:stretch>
        </p:blipFill>
        <p:spPr>
          <a:xfrm>
            <a:off x="3000364" y="1099981"/>
            <a:ext cx="3805242" cy="2156304"/>
          </a:xfrm>
          <a:prstGeom prst="rect">
            <a:avLst/>
          </a:prstGeom>
        </p:spPr>
      </p:pic>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806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沉迷于手机、电脑等电子产品,户外活动时间普遍不足。</a:t>
            </a:r>
            <a:endParaRPr lang="zh-CN" altLang="en-US" dirty="0"/>
          </a:p>
          <a:p>
            <a:pPr marL="0" indent="0" eaLnBrk="0" latinLnBrk="1" hangingPunct="0">
              <a:lnSpc>
                <a:spcPct val="150000"/>
              </a:lnSpc>
              <a:spcBef>
                <a:spcPts val="141"/>
              </a:spcBef>
              <a:buNone/>
            </a:pPr>
            <a:r>
              <a:rPr lang="zh-CN" altLang="en-US" sz="8818" kern="0" spc="46081"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图表二(同图表一)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大量的临床研究表明,减少用眼负荷、每天户外活动超过2小时,能减少50%的近视发生风险。物理学中衡</a:t>
            </a:r>
            <a:endParaRPr lang="zh-CN" altLang="en-US" dirty="0"/>
          </a:p>
        </p:txBody>
      </p:sp>
      <p:pic>
        <p:nvPicPr>
          <p:cNvPr id="3" name="图片 3" descr="textimage8.jpeg"/>
          <p:cNvPicPr>
            <a:picLocks noChangeAspect="1"/>
          </p:cNvPicPr>
          <p:nvPr/>
        </p:nvPicPr>
        <p:blipFill>
          <a:blip r:embed="rId4"/>
          <a:stretch>
            <a:fillRect/>
          </a:stretch>
        </p:blipFill>
        <p:spPr>
          <a:xfrm>
            <a:off x="1311097" y="1457171"/>
            <a:ext cx="6189861" cy="2156304"/>
          </a:xfrm>
          <a:prstGeom prst="rect">
            <a:avLst/>
          </a:prstGeom>
        </p:spPr>
      </p:pic>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718128"/>
            <a:ext cx="8505000" cy="33825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量光照强度的单位叫做勒克司,明亮的室内环境,光照水平一般不超过500勒克司,而室外环境即便是阴天,光照水平也可以达到一万多勒克司,大晴天更可高达十几万,这是室内光线根本无法企及的。室外光照还能够刺激视网膜多巴胺的生成,而多巴胺能够延缓近视的加深。另外,户外活动时人常常会看向远方,也能帮助收缩的眼部肌肉恢复。家长、教师应引导孩子在看书学习后休息、远眺,每天进行一定时长的户外活动。</a:t>
            </a:r>
            <a:r>
              <a:rPr lang="zh-CN" altLang="en-US" dirty="0"/>
              <a:t> </a:t>
            </a:r>
            <a:endParaRPr lang="en-US" altLang="zh-CN"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(根据相关资料编写)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下列对文中内容的理解,正确的一项是(3分)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A.把“眼睛”比作“照相机”,生动地说明了眼睛是人体最重要的器官之一。</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B.为保护视力,中小学生应养成良好的用眼行为习惯,参加足量的户外活动。</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C.如果每天减少用眼负荷,户外活动超过2小时,那么50%的人将不会发生近视。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D.室外光线强并含有多巴胺,能帮助收缩的眼部肌肉恢复,有利于预防和延缓近视。</a:t>
            </a:r>
          </a:p>
        </p:txBody>
      </p:sp>
      <p:sp>
        <p:nvSpPr>
          <p:cNvPr id="3" name="TextBox 2">
            <a:extLst>
              <a:ext uri="{FF2B5EF4-FFF2-40B4-BE49-F238E27FC236}">
                <a16:creationId xmlns:a16="http://schemas.microsoft.com/office/drawing/2014/main" id="{7B571B22-2E47-4C1D-BD1C-F479BD793DB2}"/>
              </a:ext>
            </a:extLst>
          </p:cNvPr>
          <p:cNvSpPr txBox="1"/>
          <p:nvPr/>
        </p:nvSpPr>
        <p:spPr>
          <a:xfrm>
            <a:off x="319500" y="4117503"/>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文中插入两个图表,有什么效果?(4分)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国外某眼科学会推荐保护视力的“20—20—20”法则,即每看20分钟电脑或手机,至少看20英尺(6米)远</a:t>
            </a:r>
            <a:br>
              <a:rPr dirty="0"/>
            </a:br>
            <a:r>
              <a:rPr lang="zh-CN" altLang="en-US" sz="1417" kern="0" dirty="0">
                <a:solidFill>
                  <a:srgbClr val="000000"/>
                </a:solidFill>
                <a:latin typeface="Times New Roman" pitchFamily="65" charset="-122"/>
                <a:ea typeface="宋体" pitchFamily="65" charset="-122"/>
              </a:rPr>
              <a:t>的物体20秒。请结合上文知识解释该法则的合理性。(3分)</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93772"/>
            <a:ext cx="8505000" cy="44053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a:t>
            </a:r>
            <a:r>
              <a:rPr lang="zh-CN" altLang="en-US" sz="1417" kern="0" dirty="0">
                <a:solidFill>
                  <a:srgbClr val="000000"/>
                </a:solidFill>
                <a:latin typeface="Times New Roman" pitchFamily="65" charset="-122"/>
                <a:ea typeface="宋体" pitchFamily="65" charset="-122"/>
              </a:rPr>
              <a:t>　本题考查对信息的提取与判断能力。A.把“眼睛”比作“照相机”是为了说明眼睛工作的</a:t>
            </a:r>
            <a:br>
              <a:rPr dirty="0"/>
            </a:br>
            <a:r>
              <a:rPr lang="zh-CN" altLang="en-US" sz="1417" kern="0" dirty="0">
                <a:solidFill>
                  <a:srgbClr val="000000"/>
                </a:solidFill>
                <a:latin typeface="Times New Roman" pitchFamily="65" charset="-122"/>
                <a:ea typeface="宋体" pitchFamily="65" charset="-122"/>
              </a:rPr>
              <a:t>原理。C.户外活动超过2小时,能减少50%的近视发生风险,而并非50%的人将不会发生近视。D.根据原文</a:t>
            </a:r>
            <a:br>
              <a:rPr dirty="0"/>
            </a:br>
            <a:r>
              <a:rPr lang="zh-CN" altLang="en-US" sz="1417" kern="0" dirty="0">
                <a:solidFill>
                  <a:srgbClr val="000000"/>
                </a:solidFill>
                <a:latin typeface="Times New Roman" pitchFamily="65" charset="-122"/>
                <a:ea typeface="宋体" pitchFamily="65" charset="-122"/>
              </a:rPr>
              <a:t>可知室外光照能够刺激视网膜多巴胺的生成,并不是室外光线本身含有多巴胺。故B项正确。</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内容上,图表直观、形象地说明了我国青少年近视防控形势严峻:图表一显示我国青少年各阶段</a:t>
            </a:r>
            <a:br>
              <a:rPr dirty="0"/>
            </a:br>
            <a:r>
              <a:rPr lang="zh-CN" altLang="en-US" sz="1417" kern="0" dirty="0">
                <a:solidFill>
                  <a:srgbClr val="000000"/>
                </a:solidFill>
                <a:latin typeface="Times New Roman" pitchFamily="65" charset="-122"/>
                <a:ea typeface="宋体" pitchFamily="65" charset="-122"/>
              </a:rPr>
              <a:t>近视率高并呈上升趋势,图表二显示我国青少年用眼行为习惯的各项数据均不达标。形式上,图文结合,使</a:t>
            </a:r>
            <a:br>
              <a:rPr dirty="0"/>
            </a:br>
            <a:r>
              <a:rPr lang="zh-CN" altLang="en-US" sz="1417" kern="0" dirty="0">
                <a:solidFill>
                  <a:srgbClr val="000000"/>
                </a:solidFill>
                <a:latin typeface="Times New Roman" pitchFamily="65" charset="-122"/>
                <a:ea typeface="宋体" pitchFamily="65" charset="-122"/>
              </a:rPr>
              <a:t>文本呈现方式有了变化,给读者良好的阅读体验。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本题考查对图表信息的提取能力和对图表作用的理解能力。解答此类题目,可以从内容和形式两</a:t>
            </a:r>
            <a:br>
              <a:rPr dirty="0"/>
            </a:br>
            <a:r>
              <a:rPr lang="zh-CN" altLang="en-US" sz="1417" kern="0" dirty="0">
                <a:solidFill>
                  <a:srgbClr val="000000"/>
                </a:solidFill>
                <a:latin typeface="Times New Roman" pitchFamily="65" charset="-122"/>
                <a:ea typeface="宋体" pitchFamily="65" charset="-122"/>
              </a:rPr>
              <a:t>方面入手分析。内容上,根据图表中的文字内容和数据可知,图表一通过具体的数据说明了我国青少年各</a:t>
            </a:r>
            <a:br>
              <a:rPr dirty="0"/>
            </a:br>
            <a:r>
              <a:rPr lang="zh-CN" altLang="en-US" sz="1417" kern="0" dirty="0">
                <a:solidFill>
                  <a:srgbClr val="000000"/>
                </a:solidFill>
                <a:latin typeface="Times New Roman" pitchFamily="65" charset="-122"/>
                <a:ea typeface="宋体" pitchFamily="65" charset="-122"/>
              </a:rPr>
              <a:t>年龄段近视率高,而且年龄越大近视率越高;图表二通过对青少年用眼行为习惯与标准的比较,说明我国青</a:t>
            </a:r>
            <a:br>
              <a:rPr dirty="0"/>
            </a:br>
            <a:r>
              <a:rPr lang="zh-CN" altLang="en-US" sz="1417" kern="0" dirty="0">
                <a:solidFill>
                  <a:srgbClr val="000000"/>
                </a:solidFill>
                <a:latin typeface="Times New Roman" pitchFamily="65" charset="-122"/>
                <a:ea typeface="宋体" pitchFamily="65" charset="-122"/>
              </a:rPr>
              <a:t>少年用眼行为习惯的各项数据均不达标。形式上,一篇说明性的文章,有文有图,图文结合,图表使要表达的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内容更直观,便于读者清晰地了解信息,使文本呈现方式显得灵活多变,能给读者带来更好的阅读体验。</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383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文中介绍用眼时间长会增加用眼负荷,法则明确了用眼时长,到了20分钟就要休息;文中说明休</a:t>
            </a:r>
            <a:br>
              <a:rPr dirty="0"/>
            </a:br>
            <a:r>
              <a:rPr lang="zh-CN" altLang="en-US" sz="1417" kern="0" dirty="0">
                <a:solidFill>
                  <a:srgbClr val="000000"/>
                </a:solidFill>
                <a:latin typeface="Times New Roman" pitchFamily="65" charset="-122"/>
                <a:ea typeface="宋体" pitchFamily="65" charset="-122"/>
              </a:rPr>
              <a:t>息、远眺能帮助收缩的眼部肌肉恢复,法则规范了用眼后的休息时长(20秒)和远眺距离(20英尺)。该法则</a:t>
            </a:r>
            <a:br>
              <a:rPr dirty="0"/>
            </a:br>
            <a:r>
              <a:rPr lang="zh-CN" altLang="en-US" sz="1417" kern="0" dirty="0">
                <a:solidFill>
                  <a:srgbClr val="000000"/>
                </a:solidFill>
                <a:latin typeface="Times New Roman" pitchFamily="65" charset="-122"/>
                <a:ea typeface="宋体" pitchFamily="65" charset="-122"/>
              </a:rPr>
              <a:t>具有合理性。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本题考查利用文本信息解决实际问题的能力。根据题干可知,法则规范了每用眼20分钟应远眺进</a:t>
            </a:r>
            <a:br>
              <a:rPr dirty="0"/>
            </a:br>
            <a:r>
              <a:rPr lang="zh-CN" altLang="en-US" sz="1417" kern="0" dirty="0">
                <a:solidFill>
                  <a:srgbClr val="000000"/>
                </a:solidFill>
                <a:latin typeface="Times New Roman" pitchFamily="65" charset="-122"/>
                <a:ea typeface="宋体" pitchFamily="65" charset="-122"/>
              </a:rPr>
              <a:t>行休息,休息时长为20秒,远眺距离为20英尺。根据原文可知,用眼时间长会增加用眼负荷,休息、远眺能帮</a:t>
            </a:r>
            <a:br>
              <a:rPr dirty="0"/>
            </a:br>
            <a:r>
              <a:rPr lang="zh-CN" altLang="en-US" sz="1417" kern="0" dirty="0">
                <a:solidFill>
                  <a:srgbClr val="000000"/>
                </a:solidFill>
                <a:latin typeface="Times New Roman" pitchFamily="65" charset="-122"/>
                <a:ea typeface="宋体" pitchFamily="65" charset="-122"/>
              </a:rPr>
              <a:t>助眼部肌肉恢复。两者内容相符,因此该法则具有合理性,答题时将相关信息整合即可。</a:t>
            </a:r>
            <a:endParaRPr lang="zh-CN" altLang="en-US" dirty="0"/>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　</a:t>
            </a:r>
            <a:r>
              <a:rPr lang="zh-CN" altLang="en-US" sz="1417" kern="0" dirty="0">
                <a:solidFill>
                  <a:srgbClr val="000000"/>
                </a:solidFill>
                <a:latin typeface="Times New Roman" pitchFamily="65" charset="-122"/>
                <a:ea typeface="宋体" pitchFamily="65" charset="-122"/>
              </a:rPr>
              <a:t>文章第⑥段中明确说明“这种传染病被称为‘西班牙流感’,其实疫源地并不在西班牙”。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(1)列数字　“西班牙流感”的危害性之大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(2)不能删去。“短短”强调时间之短暂,突出说明肺鼠疫传播迅速,去掉的话,就不能表达这种意思,体现</a:t>
            </a:r>
            <a:br>
              <a:rPr dirty="0"/>
            </a:br>
            <a:r>
              <a:rPr lang="zh-CN" altLang="en-US" sz="1417" kern="0" dirty="0">
                <a:solidFill>
                  <a:srgbClr val="000000"/>
                </a:solidFill>
                <a:latin typeface="Times New Roman" pitchFamily="65" charset="-122"/>
                <a:ea typeface="宋体" pitchFamily="65" charset="-122"/>
              </a:rPr>
              <a:t>了说明文语言的准确性。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(1)本题考查学生辨析说明方法及分析其作用的能力。画线句列举了一系列的数字“一年多”“5</a:t>
            </a:r>
            <a:br>
              <a:rPr dirty="0"/>
            </a:br>
            <a:r>
              <a:rPr lang="zh-CN" altLang="en-US" sz="1417" kern="0" dirty="0">
                <a:solidFill>
                  <a:srgbClr val="000000"/>
                </a:solidFill>
                <a:latin typeface="Times New Roman" pitchFamily="65" charset="-122"/>
                <a:ea typeface="宋体" pitchFamily="65" charset="-122"/>
              </a:rPr>
              <a:t>000万”“1亿”,意在说明对象即“流感”的特点——危害性之大。(2)本题考查学生分析说明文语言的</a:t>
            </a:r>
            <a:br>
              <a:rPr dirty="0"/>
            </a:br>
            <a:r>
              <a:rPr lang="zh-CN" altLang="en-US" sz="1417" kern="0" dirty="0">
                <a:solidFill>
                  <a:srgbClr val="000000"/>
                </a:solidFill>
                <a:latin typeface="Times New Roman" pitchFamily="65" charset="-122"/>
                <a:ea typeface="宋体" pitchFamily="65" charset="-122"/>
              </a:rPr>
              <a:t>能力。作答模式:判断(一般是不能删)+分析该词在句中表达的意思及效果+体现说明文语言的严密性、</a:t>
            </a:r>
            <a:br>
              <a:rPr dirty="0"/>
            </a:br>
            <a:r>
              <a:rPr lang="zh-CN" altLang="en-US" sz="1417" kern="0" dirty="0">
                <a:solidFill>
                  <a:srgbClr val="000000"/>
                </a:solidFill>
                <a:latin typeface="Times New Roman" pitchFamily="65" charset="-122"/>
                <a:ea typeface="宋体" pitchFamily="65" charset="-122"/>
              </a:rPr>
              <a:t>准确性与科学性。</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①1918年,美国暴发流感。②1952年,英国伦敦空气严重污染事件。</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(2019山东潍坊,23—25)阅读下面的文章,回答问题。(9分)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自动驾驶塑造未来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①1939年,通用汽车公司在纽约世博会上展出了世界上第一辆自动驾驶概念车——Futurama。此后,科技</a:t>
            </a:r>
            <a:br>
              <a:rPr dirty="0"/>
            </a:br>
            <a:r>
              <a:rPr lang="zh-CN" altLang="en-US" sz="1417" kern="0" dirty="0">
                <a:solidFill>
                  <a:srgbClr val="000000"/>
                </a:solidFill>
                <a:latin typeface="Times New Roman" pitchFamily="65" charset="-122"/>
                <a:ea typeface="宋体" pitchFamily="65" charset="-122"/>
              </a:rPr>
              <a:t>发达国家都开展了关于自动驾驶技术的初步探索和基础研究。作为人工智能最具商业价值的领域</a:t>
            </a:r>
            <a:r>
              <a:rPr lang="zh-CN" altLang="en-US" sz="1417" u="sng" kern="0" dirty="0">
                <a:solidFill>
                  <a:srgbClr val="000000"/>
                </a:solidFill>
                <a:latin typeface="Times New Roman" pitchFamily="65" charset="-122"/>
                <a:ea typeface="宋体" pitchFamily="65" charset="-122"/>
              </a:rPr>
              <a:t>之一</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自动驾驶产业广受热捧,发展迅速。国际电气和电子工程师协会预测,到2040年全球75%的新款汽车都将</a:t>
            </a:r>
            <a:br>
              <a:rPr dirty="0"/>
            </a:br>
            <a:r>
              <a:rPr lang="zh-CN" altLang="en-US" sz="1417" kern="0" dirty="0">
                <a:solidFill>
                  <a:srgbClr val="000000"/>
                </a:solidFill>
                <a:latin typeface="Times New Roman" pitchFamily="65" charset="-122"/>
                <a:ea typeface="宋体" pitchFamily="65" charset="-122"/>
              </a:rPr>
              <a:t>会是自动驾驶。自动驾驶在推动人类交通革命的同时,也必将塑造城市的未来。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②目前,世界各国正在积极开展自动驾驶技术的基础研究,抢占人工智能的竞争高地。2016年,日本发布</a:t>
            </a:r>
            <a:br>
              <a:rPr dirty="0"/>
            </a:br>
            <a:r>
              <a:rPr lang="zh-CN" altLang="en-US" sz="1417" kern="0" dirty="0">
                <a:solidFill>
                  <a:srgbClr val="000000"/>
                </a:solidFill>
                <a:latin typeface="Times New Roman" pitchFamily="65" charset="-122"/>
                <a:ea typeface="宋体" pitchFamily="65" charset="-122"/>
              </a:rPr>
              <a:t>《自动驾驶普及路线图》,允许自动驾驶汽车2020年在高速公路上通行。2017年,德国通过了针对自动驾</a:t>
            </a:r>
            <a:br>
              <a:rPr dirty="0"/>
            </a:br>
            <a:r>
              <a:rPr lang="zh-CN" altLang="en-US" sz="1417" kern="0" dirty="0">
                <a:solidFill>
                  <a:srgbClr val="000000"/>
                </a:solidFill>
                <a:latin typeface="Times New Roman" pitchFamily="65" charset="-122"/>
                <a:ea typeface="宋体" pitchFamily="65" charset="-122"/>
              </a:rPr>
              <a:t>驶汽车的法案,并于同年提出了自动驾驶指导原则。我国在2017年发布实施《新一代人工智能发展规</a:t>
            </a:r>
            <a:br>
              <a:rPr dirty="0"/>
            </a:br>
            <a:r>
              <a:rPr lang="zh-CN" altLang="en-US" sz="1417" kern="0" dirty="0">
                <a:solidFill>
                  <a:srgbClr val="000000"/>
                </a:solidFill>
                <a:latin typeface="Times New Roman" pitchFamily="65" charset="-122"/>
                <a:ea typeface="宋体" pitchFamily="65" charset="-122"/>
              </a:rPr>
              <a:t>划》和《国家车联网产业标准体系建设指南》。当前,我国在自动驾驶道路测试方面取得了突破性进</a:t>
            </a:r>
            <a:br>
              <a:rPr dirty="0"/>
            </a:br>
            <a:r>
              <a:rPr lang="zh-CN" altLang="en-US" sz="1417" kern="0" dirty="0">
                <a:solidFill>
                  <a:srgbClr val="000000"/>
                </a:solidFill>
                <a:latin typeface="Times New Roman" pitchFamily="65" charset="-122"/>
                <a:ea typeface="宋体" pitchFamily="65" charset="-122"/>
              </a:rPr>
              <a:t>展。2017年12月,深圳首次在开放道路上进行了无人驾驶公交的试运行测试,此后,上海、北京、重庆</a:t>
            </a:r>
            <a:r>
              <a:rPr lang="zh-CN" altLang="en-US" sz="1417" u="sng" kern="0" dirty="0">
                <a:solidFill>
                  <a:srgbClr val="000000"/>
                </a:solidFill>
                <a:latin typeface="Times New Roman" pitchFamily="65" charset="-122"/>
                <a:ea typeface="宋体" pitchFamily="65" charset="-122"/>
              </a:rPr>
              <a:t>相继</a:t>
            </a:r>
            <a:endParaRPr lang="zh-CN" altLang="en-US" dirty="0"/>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597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为自动驾驶测试车辆颁发了测试牌照。根据麦肯锡的研究,中国未来可能成为全球最大的自动驾驶市场。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③然而,目前国际上尚无统一的自动驾驶等级划分标准。我国正在积极制定自动驾驶等级划分标准。美</a:t>
            </a:r>
            <a:br>
              <a:rPr dirty="0"/>
            </a:br>
            <a:r>
              <a:rPr lang="zh-CN" altLang="en-US" sz="1417" kern="0" dirty="0">
                <a:solidFill>
                  <a:srgbClr val="000000"/>
                </a:solidFill>
                <a:latin typeface="Times New Roman" pitchFamily="65" charset="-122"/>
                <a:ea typeface="宋体" pitchFamily="65" charset="-122"/>
              </a:rPr>
              <a:t>国曾将自动驾驶技术分为5个等级。国际汽车工程师学会按照智能化程度将自动驾驶汽车划分为“完全</a:t>
            </a:r>
            <a:br>
              <a:rPr dirty="0"/>
            </a:br>
            <a:r>
              <a:rPr lang="zh-CN" altLang="en-US" sz="1417" kern="0" dirty="0">
                <a:solidFill>
                  <a:srgbClr val="000000"/>
                </a:solidFill>
                <a:latin typeface="Times New Roman" pitchFamily="65" charset="-122"/>
                <a:ea typeface="宋体" pitchFamily="65" charset="-122"/>
              </a:rPr>
              <a:t>人类驾驶、辅助驾驶、部分自动驾驶、有条件自动驾驶、高度自动驾驶、完全自动驾驶”6个标准等</a:t>
            </a:r>
            <a:br>
              <a:rPr dirty="0"/>
            </a:br>
            <a:r>
              <a:rPr lang="zh-CN" altLang="en-US" sz="1417" kern="0" dirty="0">
                <a:solidFill>
                  <a:srgbClr val="000000"/>
                </a:solidFill>
                <a:latin typeface="Times New Roman" pitchFamily="65" charset="-122"/>
                <a:ea typeface="宋体" pitchFamily="65" charset="-122"/>
              </a:rPr>
              <a:t>级。据此标准,当前配备自动驾驶功能的汽车几乎都在4级标准以下,且处于基本测试阶段。</a:t>
            </a:r>
            <a:r>
              <a:rPr lang="zh-CN" altLang="en-US" sz="1417" u="sng" kern="0" dirty="0">
                <a:solidFill>
                  <a:srgbClr val="000000"/>
                </a:solidFill>
                <a:latin typeface="Times New Roman" pitchFamily="65" charset="-122"/>
                <a:ea typeface="宋体" pitchFamily="65" charset="-122"/>
              </a:rPr>
              <a:t>2017年,加利</a:t>
            </a:r>
            <a:br>
              <a:rPr dirty="0"/>
            </a:br>
            <a:r>
              <a:rPr lang="zh-CN" altLang="en-US" sz="1417" u="sng" kern="0" dirty="0">
                <a:solidFill>
                  <a:srgbClr val="000000"/>
                </a:solidFill>
                <a:latin typeface="Times New Roman" pitchFamily="65" charset="-122"/>
                <a:ea typeface="宋体" pitchFamily="65" charset="-122"/>
              </a:rPr>
              <a:t>福尼亚常规公路测试公里数最高的自动驾驶汽车厂商,测试里程总数不超过40万公里,技术人员无干预的</a:t>
            </a:r>
            <a:br>
              <a:rPr dirty="0"/>
            </a:br>
            <a:r>
              <a:rPr lang="zh-CN" altLang="en-US" sz="1417" u="sng" kern="0" dirty="0">
                <a:solidFill>
                  <a:srgbClr val="000000"/>
                </a:solidFill>
                <a:latin typeface="Times New Roman" pitchFamily="65" charset="-122"/>
                <a:ea typeface="宋体" pitchFamily="65" charset="-122"/>
              </a:rPr>
              <a:t>行驶里程也低于6000公里。</a:t>
            </a:r>
            <a:r>
              <a:rPr lang="zh-CN" altLang="en-US" sz="1417" kern="0" dirty="0">
                <a:solidFill>
                  <a:srgbClr val="000000"/>
                </a:solidFill>
                <a:latin typeface="Times New Roman" pitchFamily="65" charset="-122"/>
                <a:ea typeface="宋体" pitchFamily="65" charset="-122"/>
              </a:rPr>
              <a:t>此外,路测也仅限于乘用车场景,并没有实现多个行业都已经出现的应用场景</a:t>
            </a:r>
            <a:br>
              <a:rPr dirty="0"/>
            </a:br>
            <a:r>
              <a:rPr lang="zh-CN" altLang="en-US" sz="1417" kern="0" dirty="0">
                <a:solidFill>
                  <a:srgbClr val="000000"/>
                </a:solidFill>
                <a:latin typeface="Times New Roman" pitchFamily="65" charset="-122"/>
                <a:ea typeface="宋体" pitchFamily="65" charset="-122"/>
              </a:rPr>
              <a:t>的全覆盖,距离真正意义上“完全自动驾驶”的目标还有相当长的距离。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④作为交通领域的又一次重大革命,自动驾驶将面临一系列复杂的问题。一是自动驾驶的安全性问题。2</a:t>
            </a:r>
            <a:br>
              <a:rPr dirty="0"/>
            </a:br>
            <a:r>
              <a:rPr lang="zh-CN" altLang="en-US" sz="1417" kern="0" dirty="0">
                <a:solidFill>
                  <a:srgbClr val="000000"/>
                </a:solidFill>
                <a:latin typeface="Times New Roman" pitchFamily="65" charset="-122"/>
                <a:ea typeface="宋体" pitchFamily="65" charset="-122"/>
              </a:rPr>
              <a:t>018年3月,接连发生的两起自动驾驶汽车交通事故,敲响了自动驾驶的安全警钟。同时,自动驾驶汽车通过</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网络与外界实现大规模数据交互,一旦受到网络黑客攻击很可能失去车辆控制权。二是自动驾驶汽车的</a:t>
            </a:r>
            <a:br>
              <a:rPr dirty="0"/>
            </a:br>
            <a:r>
              <a:rPr lang="zh-CN" altLang="en-US" sz="1417" kern="0" dirty="0">
                <a:solidFill>
                  <a:srgbClr val="000000"/>
                </a:solidFill>
                <a:latin typeface="Times New Roman" pitchFamily="65" charset="-122"/>
                <a:ea typeface="宋体" pitchFamily="65" charset="-122"/>
              </a:rPr>
              <a:t>事故责任主体问题。可以预见,与传统的以司机为中心的责任认定相比,自动驾驶所引发的事故责任主体</a:t>
            </a:r>
            <a:br>
              <a:rPr dirty="0"/>
            </a:br>
            <a:r>
              <a:rPr lang="zh-CN" altLang="en-US" sz="1417" kern="0" dirty="0">
                <a:solidFill>
                  <a:srgbClr val="000000"/>
                </a:solidFill>
                <a:latin typeface="Times New Roman" pitchFamily="65" charset="-122"/>
                <a:ea typeface="宋体" pitchFamily="65" charset="-122"/>
              </a:rPr>
              <a:t>将会发生改变。随着汽车的控制权被逐渐交给计算机系统,汽车制造商、相关产品供应商或者是乘用人,</a:t>
            </a:r>
            <a:br>
              <a:rPr dirty="0"/>
            </a:br>
            <a:r>
              <a:rPr lang="zh-CN" altLang="en-US" sz="1417" kern="0" dirty="0">
                <a:solidFill>
                  <a:srgbClr val="000000"/>
                </a:solidFill>
                <a:latin typeface="Times New Roman" pitchFamily="65" charset="-122"/>
                <a:ea typeface="宋体" pitchFamily="65" charset="-122"/>
              </a:rPr>
              <a:t>都有可能成为责任主体。三是自动驾驶引发的社会伦理问题。例如,在将要发生事故时,是拯救车上的乘</a:t>
            </a:r>
            <a:br>
              <a:rPr dirty="0"/>
            </a:br>
            <a:r>
              <a:rPr lang="zh-CN" altLang="en-US" sz="1417" kern="0" dirty="0">
                <a:solidFill>
                  <a:srgbClr val="000000"/>
                </a:solidFill>
                <a:latin typeface="Times New Roman" pitchFamily="65" charset="-122"/>
                <a:ea typeface="宋体" pitchFamily="65" charset="-122"/>
              </a:rPr>
              <a:t>客还是挽救路人?一旦自动驾驶汽车上路,必然面临上述这类伦理性难题,这些技术伦理价值导向一经确</a:t>
            </a:r>
            <a:br>
              <a:rPr dirty="0"/>
            </a:br>
            <a:r>
              <a:rPr lang="zh-CN" altLang="en-US" sz="1417" kern="0" dirty="0">
                <a:solidFill>
                  <a:srgbClr val="000000"/>
                </a:solidFill>
                <a:latin typeface="Times New Roman" pitchFamily="65" charset="-122"/>
                <a:ea typeface="宋体" pitchFamily="65" charset="-122"/>
              </a:rPr>
              <a:t>立,将成为自动化规则被大规模植入到自动驾驶程序,对人类社会产生重大影响。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下列说法错误的一项是(2分)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A.第①段列举通用汽车公司在纽约世博会展出世界上第一辆自动驾驶概念车的事例,引出了本文的说明</a:t>
            </a:r>
            <a:br>
              <a:rPr dirty="0"/>
            </a:br>
            <a:r>
              <a:rPr lang="zh-CN" altLang="en-US" sz="1417" kern="0" dirty="0">
                <a:solidFill>
                  <a:srgbClr val="000000"/>
                </a:solidFill>
                <a:latin typeface="Times New Roman" pitchFamily="65" charset="-122"/>
                <a:ea typeface="宋体" pitchFamily="65" charset="-122"/>
              </a:rPr>
              <a:t>对象。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B.第①②两段中,加点词语“之一”和“相继”分别从范围和时间两个方面进行界定和说明,体现了说明</a:t>
            </a:r>
            <a:br>
              <a:rPr dirty="0"/>
            </a:br>
            <a:r>
              <a:rPr lang="zh-CN" altLang="en-US" sz="1417" kern="0" dirty="0">
                <a:solidFill>
                  <a:srgbClr val="000000"/>
                </a:solidFill>
                <a:latin typeface="Times New Roman" pitchFamily="65" charset="-122"/>
                <a:ea typeface="宋体" pitchFamily="65" charset="-122"/>
              </a:rPr>
              <a:t>文语言的准确性。</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C.第③段画线句,运用举例子和列数字,说明当前的自动驾驶汽车还没有达到国际标准统一规定的自动驾</a:t>
            </a:r>
            <a:br>
              <a:rPr dirty="0"/>
            </a:br>
            <a:r>
              <a:rPr lang="zh-CN" altLang="en-US" sz="1417" kern="0" dirty="0">
                <a:solidFill>
                  <a:srgbClr val="000000"/>
                </a:solidFill>
                <a:latin typeface="Times New Roman" pitchFamily="65" charset="-122"/>
                <a:ea typeface="宋体" pitchFamily="65" charset="-122"/>
              </a:rPr>
              <a:t>驶等级。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D.可以预见,自动驾驶发展所引发的事故责任主体的改变,将给汽车保险行业的保险业务带来重大变化。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本文围绕“自动驾驶塑造未来”从哪几个方面进行了说明?请简要概括。(3分)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文章第④段,在说明顺序的安排上有什么特点?请结合具体内容简要分析。(4分)</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“还没有达到国际标准统一规定的自动驾驶等级”错误,原文第③段开头提到“目前国际上</a:t>
            </a:r>
            <a:br>
              <a:rPr dirty="0"/>
            </a:br>
            <a:r>
              <a:rPr lang="zh-CN" altLang="en-US" sz="1417" kern="0" dirty="0">
                <a:solidFill>
                  <a:srgbClr val="000000"/>
                </a:solidFill>
                <a:latin typeface="Times New Roman" pitchFamily="65" charset="-122"/>
                <a:ea typeface="宋体" pitchFamily="65" charset="-122"/>
              </a:rPr>
              <a:t>尚无统一的自动驾驶等级划分标准”。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①自动驾驶技术的基础研究方面;②自动驾驶等级划分的国际标准方面;③自动驾驶面临的问题</a:t>
            </a:r>
            <a:br>
              <a:rPr dirty="0"/>
            </a:br>
            <a:r>
              <a:rPr lang="zh-CN" altLang="en-US" sz="1417" kern="0" dirty="0">
                <a:solidFill>
                  <a:srgbClr val="000000"/>
                </a:solidFill>
                <a:latin typeface="Times New Roman" pitchFamily="65" charset="-122"/>
                <a:ea typeface="宋体" pitchFamily="65" charset="-122"/>
              </a:rPr>
              <a:t>方面。(每点1分)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本题考查对说明对象的相关内容的分析概括能力。第②③④段就是围绕“自动驾驶塑造未来”展</a:t>
            </a:r>
            <a:br>
              <a:rPr dirty="0"/>
            </a:br>
            <a:r>
              <a:rPr lang="zh-CN" altLang="en-US" sz="1417" kern="0" dirty="0">
                <a:solidFill>
                  <a:srgbClr val="000000"/>
                </a:solidFill>
                <a:latin typeface="Times New Roman" pitchFamily="65" charset="-122"/>
                <a:ea typeface="宋体" pitchFamily="65" charset="-122"/>
              </a:rPr>
              <a:t>开的三方面叙述。第②段讲自动驾驶技术的基础研究,第③段讲自动驾驶等级划分的国际标准,第④段讲</a:t>
            </a:r>
            <a:br>
              <a:rPr dirty="0"/>
            </a:br>
            <a:r>
              <a:rPr lang="zh-CN" altLang="en-US" sz="1417" kern="0" dirty="0">
                <a:solidFill>
                  <a:srgbClr val="000000"/>
                </a:solidFill>
                <a:latin typeface="Times New Roman" pitchFamily="65" charset="-122"/>
                <a:ea typeface="宋体" pitchFamily="65" charset="-122"/>
              </a:rPr>
              <a:t>自动驾驶面临的一系列复杂的问题。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由主到次的逻辑顺序,层次清晰,逻辑严密。(1分)安全性是自动驾驶最重要的问题,(1分)事故责任</a:t>
            </a:r>
            <a:br>
              <a:rPr dirty="0"/>
            </a:br>
            <a:r>
              <a:rPr lang="zh-CN" altLang="en-US" sz="1417" kern="0" dirty="0">
                <a:solidFill>
                  <a:srgbClr val="000000"/>
                </a:solidFill>
                <a:latin typeface="Times New Roman" pitchFamily="65" charset="-122"/>
                <a:ea typeface="宋体" pitchFamily="65" charset="-122"/>
              </a:rPr>
              <a:t>主体认定与安全性密切相关,(1分)社会伦理是前两个问题的延伸。(1分)</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本题考查学生辨析说明顺序的能力。第④段中讲到自动驾驶面临的一系列复杂问题时,用“一是</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二是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三是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”来展开说明,问题由主到次。这是说明顺序中的逻辑顺序。这一说明顺序的特</a:t>
            </a:r>
            <a:br>
              <a:rPr dirty="0"/>
            </a:br>
            <a:r>
              <a:rPr lang="zh-CN" altLang="en-US" sz="1417" kern="0" dirty="0">
                <a:solidFill>
                  <a:srgbClr val="000000"/>
                </a:solidFill>
                <a:latin typeface="Times New Roman" pitchFamily="65" charset="-122"/>
                <a:ea typeface="宋体" pitchFamily="65" charset="-122"/>
              </a:rPr>
              <a:t>点是使文章层次清晰,逻辑严密。题目中要求结合具体内容作简要分析,因此需要明确概括出由主到次分</a:t>
            </a:r>
            <a:br>
              <a:rPr dirty="0"/>
            </a:br>
            <a:r>
              <a:rPr lang="zh-CN" altLang="en-US" sz="1417" kern="0" dirty="0">
                <a:solidFill>
                  <a:srgbClr val="000000"/>
                </a:solidFill>
                <a:latin typeface="Times New Roman" pitchFamily="65" charset="-122"/>
                <a:ea typeface="宋体" pitchFamily="65" charset="-122"/>
              </a:rPr>
              <a:t>别讲了什么以及三者之间存在的关系。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知识延伸　</a:t>
            </a:r>
            <a:r>
              <a:rPr lang="zh-CN" altLang="en-US" sz="1417" kern="0" dirty="0">
                <a:solidFill>
                  <a:srgbClr val="000000"/>
                </a:solidFill>
                <a:latin typeface="Times New Roman" pitchFamily="65" charset="-122"/>
                <a:ea typeface="宋体" pitchFamily="65" charset="-122"/>
              </a:rPr>
              <a:t>说明顺序辨别方法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(1)常见的说明顺序有三种:时间顺序、空间顺序、逻辑顺序。有时一篇说明文可以同时运用好几种说明</a:t>
            </a:r>
            <a:br>
              <a:rPr dirty="0"/>
            </a:br>
            <a:r>
              <a:rPr lang="zh-CN" altLang="en-US" sz="1417" kern="0" dirty="0">
                <a:solidFill>
                  <a:srgbClr val="000000"/>
                </a:solidFill>
                <a:latin typeface="Times New Roman" pitchFamily="65" charset="-122"/>
                <a:ea typeface="宋体" pitchFamily="65" charset="-122"/>
              </a:rPr>
              <a:t>顺序。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(2)分析说明顺序的方法:①看内容辨顺序。介绍事物的特征、种类、成因、功用等,一般用逻辑顺序;说明</a:t>
            </a:r>
            <a:br>
              <a:rPr dirty="0"/>
            </a:br>
            <a:r>
              <a:rPr lang="zh-CN" altLang="en-US" sz="1417" kern="0" dirty="0">
                <a:solidFill>
                  <a:srgbClr val="000000"/>
                </a:solidFill>
                <a:latin typeface="Times New Roman" pitchFamily="65" charset="-122"/>
                <a:ea typeface="宋体" pitchFamily="65" charset="-122"/>
              </a:rPr>
              <a:t>事物发展变化及过程,一般用时间顺序;说明事物的形状、构造,一般用空间顺序。②找重点词句辨顺序。</a:t>
            </a:r>
            <a:br>
              <a:rPr dirty="0"/>
            </a:br>
            <a:r>
              <a:rPr lang="zh-CN" altLang="en-US" sz="1417" kern="0" dirty="0">
                <a:solidFill>
                  <a:srgbClr val="000000"/>
                </a:solidFill>
                <a:latin typeface="Times New Roman" pitchFamily="65" charset="-122"/>
                <a:ea typeface="宋体" pitchFamily="65" charset="-122"/>
              </a:rPr>
              <a:t>空间顺序一般用方位词;时间顺序一般用时间名词;逻辑顺序一般用“因为”“所以”“首先”“其次”</a:t>
            </a:r>
            <a:br>
              <a:rPr dirty="0"/>
            </a:br>
            <a:r>
              <a:rPr lang="zh-CN" altLang="en-US" sz="1417" kern="0" dirty="0">
                <a:solidFill>
                  <a:srgbClr val="000000"/>
                </a:solidFill>
                <a:latin typeface="Times New Roman" pitchFamily="65" charset="-122"/>
                <a:ea typeface="宋体" pitchFamily="65" charset="-122"/>
              </a:rPr>
              <a:t>“总之”“综上所述”等词语。</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(2018广东,12—14)阅读下文,回答问题。(10分)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微塑料——海洋中的新型污染物</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李道季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①最近,一篇关于英国女王向塑料宣战的文章在“朋友圈”刷屏,据说英国王室将禁用一次性塑料吸管和</a:t>
            </a:r>
            <a:br>
              <a:rPr dirty="0"/>
            </a:br>
            <a:r>
              <a:rPr lang="zh-CN" altLang="en-US" sz="1417" kern="0" dirty="0">
                <a:solidFill>
                  <a:srgbClr val="000000"/>
                </a:solidFill>
                <a:latin typeface="Times New Roman" pitchFamily="65" charset="-122"/>
                <a:ea typeface="宋体" pitchFamily="65" charset="-122"/>
              </a:rPr>
              <a:t>塑料瓶。这一新闻再次引发了人们对海洋塑料污染问题的关注。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②塑料垃圾是海洋不能承受之重。据统计,全球每年有1000万~2000万吨的塑料垃圾进入海洋,随着时间</a:t>
            </a:r>
            <a:br>
              <a:rPr dirty="0"/>
            </a:br>
            <a:r>
              <a:rPr lang="zh-CN" altLang="en-US" sz="1417" kern="0" dirty="0">
                <a:solidFill>
                  <a:srgbClr val="000000"/>
                </a:solidFill>
                <a:latin typeface="Times New Roman" pitchFamily="65" charset="-122"/>
                <a:ea typeface="宋体" pitchFamily="65" charset="-122"/>
              </a:rPr>
              <a:t>的流逝破碎成不计其数的微塑料存在于水体中,这些塑料垃圾能够存在数百年。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③微塑料指粒径小于5毫米的塑料个体。如今,微塑料的分布区域已遍及地球各个角落,从近岸河口区域到</a:t>
            </a:r>
            <a:br>
              <a:rPr dirty="0"/>
            </a:br>
            <a:r>
              <a:rPr lang="zh-CN" altLang="en-US" sz="1417" kern="0" dirty="0">
                <a:solidFill>
                  <a:srgbClr val="000000"/>
                </a:solidFill>
                <a:latin typeface="Times New Roman" pitchFamily="65" charset="-122"/>
                <a:ea typeface="宋体" pitchFamily="65" charset="-122"/>
              </a:rPr>
              <a:t>大洋,从赤道海域到南北极,从海洋的表层到大洋的超深渊带,都有它的踪迹。根据来源,微塑料可分为两</a:t>
            </a:r>
            <a:br>
              <a:rPr dirty="0"/>
            </a:br>
            <a:r>
              <a:rPr lang="zh-CN" altLang="en-US" sz="1417" kern="0" dirty="0">
                <a:solidFill>
                  <a:srgbClr val="000000"/>
                </a:solidFill>
                <a:latin typeface="Times New Roman" pitchFamily="65" charset="-122"/>
                <a:ea typeface="宋体" pitchFamily="65" charset="-122"/>
              </a:rPr>
              <a:t>类:一类是初生微塑料,即微塑料粒,例如日化用品中含有的微塑料及在运输过程中因泄露而进入环境的塑</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3432"/>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料微珠;另一类是次生微塑料,也就是体积较大的塑料垃圾经物理、化学及生物降解作用,碎片化后形成的</a:t>
            </a:r>
            <a:br/>
            <a:r>
              <a:rPr lang="zh-CN" altLang="en-US" sz="1417" kern="0" dirty="0">
                <a:solidFill>
                  <a:srgbClr val="000000"/>
                </a:solidFill>
                <a:latin typeface="Times New Roman" pitchFamily="65" charset="-122"/>
                <a:ea typeface="宋体" pitchFamily="65" charset="-122"/>
              </a:rPr>
              <a:t>微塑料。</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④海洋微塑料极易被生物当作饵料而误食。这是由于其与海洋食物链底端生物体积相当,而且表面还可</a:t>
            </a:r>
            <a:br/>
            <a:r>
              <a:rPr lang="zh-CN" altLang="en-US" sz="1417" kern="0" dirty="0">
                <a:solidFill>
                  <a:srgbClr val="000000"/>
                </a:solidFill>
                <a:latin typeface="Times New Roman" pitchFamily="65" charset="-122"/>
                <a:ea typeface="宋体" pitchFamily="65" charset="-122"/>
              </a:rPr>
              <a:t>以附着微生物和其他海洋生物。在食物网的流动过程中,对生物产生物理和化学上的危害。例如无法消</a:t>
            </a:r>
            <a:br/>
            <a:r>
              <a:rPr lang="zh-CN" altLang="en-US" sz="1417" kern="0" dirty="0">
                <a:solidFill>
                  <a:srgbClr val="000000"/>
                </a:solidFill>
                <a:latin typeface="Times New Roman" pitchFamily="65" charset="-122"/>
                <a:ea typeface="宋体" pitchFamily="65" charset="-122"/>
              </a:rPr>
              <a:t>化也不容易排出体外的微塑料,在海洋生物的消化道中长期累积,使生物产生饱腹感,导致营养不良甚至因</a:t>
            </a:r>
            <a:br/>
            <a:r>
              <a:rPr lang="zh-CN" altLang="en-US" sz="1417" kern="0" dirty="0">
                <a:solidFill>
                  <a:srgbClr val="000000"/>
                </a:solidFill>
                <a:latin typeface="Times New Roman" pitchFamily="65" charset="-122"/>
                <a:ea typeface="宋体" pitchFamily="65" charset="-122"/>
              </a:rPr>
              <a:t>无法摄食而死亡;微塑料自身的化学毒性以及从环境中吸附的化学毒物,可能会对摄食的生物产生直接伤</a:t>
            </a:r>
            <a:br/>
            <a:r>
              <a:rPr lang="zh-CN" altLang="en-US" sz="1417" kern="0" dirty="0">
                <a:solidFill>
                  <a:srgbClr val="000000"/>
                </a:solidFill>
                <a:latin typeface="Times New Roman" pitchFamily="65" charset="-122"/>
                <a:ea typeface="宋体" pitchFamily="65" charset="-122"/>
              </a:rPr>
              <a:t>害,并且可能在食物链中的各个层级的生物体内富集。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⑤相对于漂浮的藻类和其他生物残骸等自然物质,微塑料的性质稳定,但是,微塑料也可能造成入侵物种及</a:t>
            </a:r>
            <a:br/>
            <a:r>
              <a:rPr lang="zh-CN" altLang="en-US" sz="1417" kern="0" dirty="0">
                <a:solidFill>
                  <a:srgbClr val="000000"/>
                </a:solidFill>
                <a:latin typeface="Times New Roman" pitchFamily="65" charset="-122"/>
                <a:ea typeface="宋体" pitchFamily="65" charset="-122"/>
              </a:rPr>
              <a:t>病原微生物的传播。因为在海洋环境中的微塑料就像一艘乘风破浪的小船,能搭载附着在表面的微生物</a:t>
            </a:r>
            <a:br/>
            <a:r>
              <a:rPr lang="zh-CN" altLang="en-US" sz="1417" kern="0" dirty="0">
                <a:solidFill>
                  <a:srgbClr val="000000"/>
                </a:solidFill>
                <a:latin typeface="Times New Roman" pitchFamily="65" charset="-122"/>
                <a:ea typeface="宋体" pitchFamily="65" charset="-122"/>
              </a:rPr>
              <a:t>随洋流旅行,其中部分有害微藻和水产致病菌,可能对海洋生态系统产生影响。</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⑥现在,荷兰、澳大利亚和美国都发明了海洋塑料垃圾收集装置,对塑料垃圾有很好的收集效果,但问题的</a:t>
            </a:r>
            <a:endParaRPr lang="zh-CN" altLang="en-US"/>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85044"/>
            <a:ext cx="8505000" cy="4002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关键在于投入运行后的管理,包括收集的塑料垃圾如何进一步分类、利用等。此外,如果没有政府的资金</a:t>
            </a:r>
            <a:br>
              <a:rPr dirty="0"/>
            </a:br>
            <a:r>
              <a:rPr lang="zh-CN" altLang="en-US" sz="1417" kern="0" dirty="0">
                <a:solidFill>
                  <a:srgbClr val="000000"/>
                </a:solidFill>
                <a:latin typeface="Times New Roman" pitchFamily="65" charset="-122"/>
                <a:ea typeface="宋体" pitchFamily="65" charset="-122"/>
              </a:rPr>
              <a:t>等方面的支持,推广工作也会困难重重。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⑦面对现在海洋塑料污染问题,我们从上到下都应该行动起来。让我们共同向海洋中的“新型污染物”</a:t>
            </a:r>
            <a:br>
              <a:rPr dirty="0"/>
            </a:br>
            <a:r>
              <a:rPr lang="zh-CN" altLang="en-US" sz="1417" kern="0" dirty="0">
                <a:solidFill>
                  <a:srgbClr val="000000"/>
                </a:solidFill>
                <a:latin typeface="Times New Roman" pitchFamily="65" charset="-122"/>
                <a:ea typeface="宋体" pitchFamily="65" charset="-122"/>
              </a:rPr>
              <a:t>宣战!</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(选自《人民日报》2018年4月13日;有删改)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科学家已经在许多食品中发现了微塑料。有研究表明,平均每只海洋生物贻贝中含有1.8个微塑料粒,每公</a:t>
            </a:r>
            <a:br>
              <a:rPr dirty="0"/>
            </a:br>
            <a:r>
              <a:rPr lang="zh-CN" altLang="en-US" sz="1417" kern="0" dirty="0">
                <a:solidFill>
                  <a:srgbClr val="000000"/>
                </a:solidFill>
                <a:latin typeface="Times New Roman" pitchFamily="65" charset="-122"/>
                <a:ea typeface="宋体" pitchFamily="65" charset="-122"/>
              </a:rPr>
              <a:t>斤食盐中含有1~10个,每瓶啤酒中甚至含有上百个。微塑料对人的危害要考虑剂量。东海每立方米的海</a:t>
            </a:r>
            <a:br>
              <a:rPr dirty="0"/>
            </a:br>
            <a:r>
              <a:rPr lang="zh-CN" altLang="en-US" sz="1417" kern="0" dirty="0">
                <a:solidFill>
                  <a:srgbClr val="000000"/>
                </a:solidFill>
                <a:latin typeface="Times New Roman" pitchFamily="65" charset="-122"/>
                <a:ea typeface="宋体" pitchFamily="65" charset="-122"/>
              </a:rPr>
              <a:t>水中只含有几个甚至不到一个微塑料粒,虽然微塑料可以通过水产品等进入人类食物链,但其对人类健康</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是否造成危害还未被科学证实。</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(选自《南方周末》2018年5月17日;有删改)</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1.下列对“微塑料”的理解,正确的一项是(3分) (　　)</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A.微塑料是指粒径小于5毫米的塑料个体,体积与海洋食物链底端的生物相当,能随着洋流流动。</a:t>
            </a:r>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B.微塑料是塑料垃圾经过物理、化学及生物降解作用,从而形成的塑料微珠,进入环境会产生污染。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C.微塑料对海洋生态系统的危害体现在其加速了病原微生物的传播,造成了其他物种的入侵。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D.人类食物链中的微塑料来源于水产品,其对人类的健康是否造成危害,还有待科学证实。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下列对选文的分析理解,</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A.选文先用新闻引出话题,接着介绍微塑料的来源、分布和分类,然后说明其危害及治理面临的困难。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B.选文第②段列举的数字,说明海洋塑料垃圾数量多,存留时间长,表明治理海洋塑料污染形势严峻。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C.微塑料对海洋的污染表现在它能像小船一样随洋流旅行,进入超深渊带,产生有害微藻和水产致病菌。</a:t>
            </a:r>
            <a:endParaRPr lang="zh-CN" altLang="en-US" dirty="0"/>
          </a:p>
        </p:txBody>
      </p:sp>
      <p:sp>
        <p:nvSpPr>
          <p:cNvPr id="3" name="TextBox 2"/>
          <p:cNvSpPr txBox="1"/>
          <p:nvPr/>
        </p:nvSpPr>
        <p:spPr>
          <a:xfrm>
            <a:off x="720000" y="3129866"/>
            <a:ext cx="8505000" cy="165109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D.塑料垃圾的再分类、循环利用和设备的运行管理、推广,是海洋塑料垃圾收集装置投入使用后的新课</a:t>
            </a:r>
            <a:br>
              <a:rPr dirty="0"/>
            </a:br>
            <a:r>
              <a:rPr lang="zh-CN" altLang="en-US" sz="1417" kern="0" dirty="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阅读下面材料,结合选文,分析可能导致海鸟死亡的几种原因。(4分)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英国南极科考队在距离极点1500米的南乔治亚岛考察时,在死亡的海鸟胃中发现了微塑料、包装袋碎片</a:t>
            </a:r>
            <a:br>
              <a:rPr dirty="0"/>
            </a:br>
            <a:r>
              <a:rPr lang="zh-CN" altLang="en-US" sz="1417" kern="0" dirty="0">
                <a:solidFill>
                  <a:srgbClr val="000000"/>
                </a:solidFill>
                <a:latin typeface="Times New Roman" pitchFamily="65" charset="-122"/>
                <a:ea typeface="宋体" pitchFamily="65" charset="-122"/>
              </a:rPr>
              <a:t>等物。</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3004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本题考查学生把握相关内容及概括的能力。文章主要说明了三个事件:肺鼠疫、“西班牙流</a:t>
            </a:r>
            <a:br>
              <a:rPr dirty="0"/>
            </a:br>
            <a:r>
              <a:rPr lang="zh-CN" altLang="en-US" sz="1417" kern="0" dirty="0">
                <a:solidFill>
                  <a:srgbClr val="000000"/>
                </a:solidFill>
                <a:latin typeface="Times New Roman" pitchFamily="65" charset="-122"/>
                <a:ea typeface="宋体" pitchFamily="65" charset="-122"/>
              </a:rPr>
              <a:t>感”、空气污染。肺鼠疫是让口罩得以设计发明的灾难,“西班牙流感”让“口罩成为预防流感的重要</a:t>
            </a:r>
            <a:br>
              <a:rPr dirty="0"/>
            </a:br>
            <a:r>
              <a:rPr lang="zh-CN" altLang="en-US" sz="1417" kern="0" dirty="0">
                <a:solidFill>
                  <a:srgbClr val="000000"/>
                </a:solidFill>
                <a:latin typeface="Times New Roman" pitchFamily="65" charset="-122"/>
                <a:ea typeface="宋体" pitchFamily="65" charset="-122"/>
              </a:rPr>
              <a:t>工具”“口罩已变成全民用品”,空气污染促使“制作口罩的材料也在对抗污染的过程中不断进化”</a:t>
            </a:r>
            <a:br>
              <a:rPr dirty="0"/>
            </a:br>
            <a:r>
              <a:rPr lang="zh-CN" altLang="en-US" sz="1417" kern="0" dirty="0">
                <a:solidFill>
                  <a:srgbClr val="000000"/>
                </a:solidFill>
                <a:latin typeface="Times New Roman" pitchFamily="65" charset="-122"/>
                <a:ea typeface="宋体" pitchFamily="65" charset="-122"/>
              </a:rPr>
              <a:t>“各国陆续颁布了职业健康法,通过各种措施推动现代口罩技术的不断发展和应用”。</a:t>
            </a:r>
            <a:endParaRPr lang="zh-CN" altLang="en-US" dirty="0"/>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a:t>
            </a:r>
            <a:r>
              <a:rPr lang="zh-CN" altLang="en-US" sz="1417" kern="0" dirty="0">
                <a:solidFill>
                  <a:srgbClr val="000000"/>
                </a:solidFill>
                <a:latin typeface="Times New Roman" pitchFamily="65" charset="-122"/>
                <a:ea typeface="宋体" pitchFamily="65" charset="-122"/>
              </a:rPr>
              <a:t>　A.关键信息点:(1)选文第③段“指粒径小于5毫米的塑料个体”;(2)选文第④段“与海洋食物</a:t>
            </a:r>
            <a:br>
              <a:rPr dirty="0"/>
            </a:br>
            <a:r>
              <a:rPr lang="zh-CN" altLang="en-US" sz="1417" kern="0" dirty="0">
                <a:solidFill>
                  <a:srgbClr val="000000"/>
                </a:solidFill>
                <a:latin typeface="Times New Roman" pitchFamily="65" charset="-122"/>
                <a:ea typeface="宋体" pitchFamily="65" charset="-122"/>
              </a:rPr>
              <a:t>链底端生物体积相当”;(3)选文第③段“微塑料的分布区域已遍及地球各个角落</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都有它的踪迹”。</a:t>
            </a:r>
            <a:br>
              <a:rPr dirty="0"/>
            </a:br>
            <a:r>
              <a:rPr lang="zh-CN" altLang="en-US" sz="1417" kern="0" dirty="0">
                <a:solidFill>
                  <a:srgbClr val="000000"/>
                </a:solidFill>
                <a:latin typeface="Times New Roman" pitchFamily="65" charset="-122"/>
                <a:ea typeface="宋体" pitchFamily="65" charset="-122"/>
              </a:rPr>
              <a:t>以上三个信息点与A项相符。B.由选文第③段“另一类是次生微塑料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经物理、化学及生物降解作用,</a:t>
            </a:r>
            <a:br>
              <a:rPr dirty="0"/>
            </a:br>
            <a:r>
              <a:rPr lang="zh-CN" altLang="en-US" sz="1417" kern="0" dirty="0">
                <a:solidFill>
                  <a:srgbClr val="000000"/>
                </a:solidFill>
                <a:latin typeface="Times New Roman" pitchFamily="65" charset="-122"/>
                <a:ea typeface="宋体" pitchFamily="65" charset="-122"/>
              </a:rPr>
              <a:t>碎片化后形成的微塑料”可知,并非“微塑料”,应该是“次生微塑料”。C.选文第⑤段“可能造成入侵</a:t>
            </a:r>
            <a:br>
              <a:rPr dirty="0"/>
            </a:br>
            <a:r>
              <a:rPr lang="zh-CN" altLang="en-US" sz="1417" kern="0" dirty="0">
                <a:solidFill>
                  <a:srgbClr val="000000"/>
                </a:solidFill>
                <a:latin typeface="Times New Roman" pitchFamily="65" charset="-122"/>
                <a:ea typeface="宋体" pitchFamily="65" charset="-122"/>
              </a:rPr>
              <a:t>物种及病原微生物的传播”,由此可知,是“造成传播”并非“加速传播”。D.链接中“微塑料可以通过</a:t>
            </a:r>
            <a:br>
              <a:rPr dirty="0"/>
            </a:br>
            <a:r>
              <a:rPr lang="zh-CN" altLang="en-US" sz="1417" kern="0" dirty="0">
                <a:solidFill>
                  <a:srgbClr val="000000"/>
                </a:solidFill>
                <a:latin typeface="Times New Roman" pitchFamily="65" charset="-122"/>
                <a:ea typeface="宋体" pitchFamily="65" charset="-122"/>
              </a:rPr>
              <a:t>水产品等进入人类食物链”与D项中“来源于水产品”不符,犯了以偏概全的错误。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C</a:t>
            </a:r>
            <a:r>
              <a:rPr lang="zh-CN" altLang="en-US" sz="1417" kern="0" dirty="0">
                <a:solidFill>
                  <a:srgbClr val="000000"/>
                </a:solidFill>
                <a:latin typeface="Times New Roman" pitchFamily="65" charset="-122"/>
                <a:ea typeface="宋体" pitchFamily="65" charset="-122"/>
              </a:rPr>
              <a:t>　A.考查行文思路。第①段用“英国女王向塑料宣战的文章在‘朋友圈’刷屏”的新闻引出</a:t>
            </a:r>
            <a:br>
              <a:rPr dirty="0"/>
            </a:br>
            <a:r>
              <a:rPr lang="zh-CN" altLang="en-US" sz="1417" kern="0" dirty="0">
                <a:solidFill>
                  <a:srgbClr val="000000"/>
                </a:solidFill>
                <a:latin typeface="Times New Roman" pitchFamily="65" charset="-122"/>
                <a:ea typeface="宋体" pitchFamily="65" charset="-122"/>
              </a:rPr>
              <a:t>“海洋塑料污染”话题;然后第②③段介绍来源、分布、分类;第④⑤段说明海洋微塑料的危害;第⑥段提</a:t>
            </a:r>
            <a:br>
              <a:rPr dirty="0"/>
            </a:br>
            <a:r>
              <a:rPr lang="zh-CN" altLang="en-US" sz="1417" kern="0" dirty="0">
                <a:solidFill>
                  <a:srgbClr val="000000"/>
                </a:solidFill>
                <a:latin typeface="Times New Roman" pitchFamily="65" charset="-122"/>
                <a:ea typeface="宋体" pitchFamily="65" charset="-122"/>
              </a:rPr>
              <a:t>出了当今海洋塑料垃圾的治理困难。与题干相符。B.考查主要内容理解。选文第②段列了“1000万~200</a:t>
            </a:r>
            <a:br>
              <a:rPr dirty="0"/>
            </a:br>
            <a:r>
              <a:rPr lang="zh-CN" altLang="en-US" sz="1417" kern="0" dirty="0">
                <a:solidFill>
                  <a:srgbClr val="000000"/>
                </a:solidFill>
                <a:latin typeface="Times New Roman" pitchFamily="65" charset="-122"/>
                <a:ea typeface="宋体" pitchFamily="65" charset="-122"/>
              </a:rPr>
              <a:t>0万吨”数据,说明了海洋塑料垃圾之多,并且能存在数百年,引起人们深思。与题肢相符。C.考查信息筛</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选能力。选文第⑤段“能搭载附着在表面的微生物随洋流旅行”,根据选文,微生物是附着在塑料垃圾表</a:t>
            </a:r>
            <a:br>
              <a:rPr dirty="0"/>
            </a:br>
            <a:r>
              <a:rPr lang="zh-CN" altLang="en-US" sz="1417" kern="0" dirty="0">
                <a:solidFill>
                  <a:srgbClr val="000000"/>
                </a:solidFill>
                <a:latin typeface="Times New Roman" pitchFamily="65" charset="-122"/>
                <a:ea typeface="宋体" pitchFamily="65" charset="-122"/>
              </a:rPr>
              <a:t>面,并不能产生微生物。D.考查信息筛选能力。选文第⑥段“问题的关键在于投入运行后的管理”“如</a:t>
            </a:r>
            <a:br>
              <a:rPr dirty="0"/>
            </a:br>
            <a:r>
              <a:rPr lang="zh-CN" altLang="en-US" sz="1417" kern="0" dirty="0">
                <a:solidFill>
                  <a:srgbClr val="000000"/>
                </a:solidFill>
                <a:latin typeface="Times New Roman" pitchFamily="65" charset="-122"/>
                <a:ea typeface="宋体" pitchFamily="65" charset="-122"/>
              </a:rPr>
              <a:t>何进一步分类、利用”“没有政府的资金等方面的支持,推广工作也会困难重重”这些关键信息,与题肢</a:t>
            </a:r>
            <a:br>
              <a:rPr dirty="0"/>
            </a:br>
            <a:r>
              <a:rPr lang="zh-CN" altLang="en-US" sz="1417" kern="0" dirty="0">
                <a:solidFill>
                  <a:srgbClr val="000000"/>
                </a:solidFill>
                <a:latin typeface="Times New Roman" pitchFamily="65" charset="-122"/>
                <a:ea typeface="宋体" pitchFamily="65" charset="-122"/>
              </a:rPr>
              <a:t>相符。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第一种:海鸟胃中的微塑料使其有饱腹感,导致营养不良甚至无法摄食而死。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第二种:微塑料的毒性、吸附的毒物,导致海鸟死亡。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第三种:海鸟食用了含有微塑料的海洋生物而死。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(说明:答对一种1分,两种3分,三种4分)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选文第④段介绍了塑料垃圾对海洋生物的危害。题干“海鸟”的死亡正是由塑料垃圾造成的。那</a:t>
            </a:r>
            <a:br>
              <a:rPr dirty="0"/>
            </a:br>
            <a:r>
              <a:rPr lang="zh-CN" altLang="en-US" sz="1417" kern="0" dirty="0">
                <a:solidFill>
                  <a:srgbClr val="000000"/>
                </a:solidFill>
                <a:latin typeface="Times New Roman" pitchFamily="65" charset="-122"/>
                <a:ea typeface="宋体" pitchFamily="65" charset="-122"/>
              </a:rPr>
              <a:t>么在文段中筛选重要信息,加以分析便可。</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25686"/>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(2020河南,11—13)阅读下面两个文本,完成各题。(12分)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为什么说月球是地球的“女儿”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①为什么地球边上有个月球?它是怎么来的?与地球有怎样的关系?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②多年以来,科学家提出了多种假说。其中,“同生说”认为,地球和月球各是由一块太阳星云形成的,是一</a:t>
            </a:r>
            <a:br>
              <a:rPr dirty="0"/>
            </a:br>
            <a:r>
              <a:rPr lang="zh-CN" altLang="en-US" sz="1417" kern="0" dirty="0">
                <a:solidFill>
                  <a:srgbClr val="000000"/>
                </a:solidFill>
                <a:latin typeface="Times New Roman" pitchFamily="65" charset="-122"/>
                <a:ea typeface="宋体" pitchFamily="65" charset="-122"/>
              </a:rPr>
              <a:t>对“姐妹”;“捕获说”认为,地球和月球各自形成后,地球把运行到它附近的月球捕获为自己的卫星,月</a:t>
            </a:r>
            <a:br>
              <a:rPr dirty="0"/>
            </a:br>
            <a:r>
              <a:rPr lang="zh-CN" altLang="en-US" sz="1417" kern="0" dirty="0">
                <a:solidFill>
                  <a:srgbClr val="000000"/>
                </a:solidFill>
                <a:latin typeface="Times New Roman" pitchFamily="65" charset="-122"/>
                <a:ea typeface="宋体" pitchFamily="65" charset="-122"/>
              </a:rPr>
              <a:t>球是地球的“干女儿”。但后来的研究证明,这些假说都缺乏科学依据。现在大多数科学家比较支持</a:t>
            </a:r>
            <a:br>
              <a:rPr dirty="0"/>
            </a:br>
            <a:r>
              <a:rPr lang="zh-CN" altLang="en-US" sz="1417" kern="0" dirty="0">
                <a:solidFill>
                  <a:srgbClr val="000000"/>
                </a:solidFill>
                <a:latin typeface="Times New Roman" pitchFamily="65" charset="-122"/>
                <a:ea typeface="宋体" pitchFamily="65" charset="-122"/>
              </a:rPr>
              <a:t>“大碰撞说”。这个假说认为,大约46亿年前,太阳星云中还残存着一些没有构成行星的大大小小的天体,</a:t>
            </a:r>
            <a:br>
              <a:rPr dirty="0"/>
            </a:br>
            <a:r>
              <a:rPr lang="zh-CN" altLang="en-US" sz="1417" kern="0" dirty="0">
                <a:solidFill>
                  <a:srgbClr val="000000"/>
                </a:solidFill>
                <a:latin typeface="Times New Roman" pitchFamily="65" charset="-122"/>
                <a:ea typeface="宋体" pitchFamily="65" charset="-122"/>
              </a:rPr>
              <a:t>在太阳系中各行其道。大约45亿年前,一个火星大小的天体撞上了地球,撞击产生的大量碎块绕着地球运</a:t>
            </a:r>
            <a:br>
              <a:rPr dirty="0"/>
            </a:br>
            <a:r>
              <a:rPr lang="zh-CN" altLang="en-US" sz="1417" kern="0" dirty="0">
                <a:solidFill>
                  <a:srgbClr val="000000"/>
                </a:solidFill>
                <a:latin typeface="Times New Roman" pitchFamily="65" charset="-122"/>
                <a:ea typeface="宋体" pitchFamily="65" charset="-122"/>
              </a:rPr>
              <a:t>行,最后慢慢聚集凝结,形成了月球。受地球引力的作用,月球始终围绕地球公转,不离不弃,就像是地球的</a:t>
            </a:r>
            <a:endParaRPr lang="zh-CN" altLang="en-US" dirty="0"/>
          </a:p>
        </p:txBody>
      </p:sp>
      <p:sp>
        <p:nvSpPr>
          <p:cNvPr id="3" name="TextBox 2"/>
          <p:cNvSpPr txBox="1"/>
          <p:nvPr/>
        </p:nvSpPr>
        <p:spPr>
          <a:xfrm>
            <a:off x="720000" y="841363"/>
            <a:ext cx="8505000" cy="3093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非连续性文本阅读</a:t>
            </a:r>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③但月球是不是真的就是地球的“女儿”呢?这还需要科学的确证。科学家提取了月球和地球的“基</a:t>
            </a:r>
            <a:br>
              <a:rPr dirty="0"/>
            </a:br>
            <a:r>
              <a:rPr lang="zh-CN" altLang="en-US" sz="1417" kern="0" dirty="0">
                <a:solidFill>
                  <a:srgbClr val="000000"/>
                </a:solidFill>
                <a:latin typeface="Times New Roman" pitchFamily="65" charset="-122"/>
                <a:ea typeface="宋体" pitchFamily="65" charset="-122"/>
              </a:rPr>
              <a:t>因”——岩石样品中各种化学元素的同位素组成,做“亲子鉴定”,测定的结果证明月球就是地球的“女</a:t>
            </a:r>
            <a:br>
              <a:rPr dirty="0"/>
            </a:br>
            <a:r>
              <a:rPr lang="zh-CN" altLang="en-US" sz="1417" kern="0" dirty="0">
                <a:solidFill>
                  <a:srgbClr val="000000"/>
                </a:solidFill>
                <a:latin typeface="Times New Roman" pitchFamily="65" charset="-122"/>
                <a:ea typeface="宋体" pitchFamily="65" charset="-122"/>
              </a:rPr>
              <a:t>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④跟地球相比,月球很小,没有能力把空气“抓”在周围,所以它的表面是超高真空的环境,没有任何天气变</a:t>
            </a:r>
            <a:br>
              <a:rPr dirty="0"/>
            </a:br>
            <a:r>
              <a:rPr lang="zh-CN" altLang="en-US" sz="1417" kern="0" dirty="0">
                <a:solidFill>
                  <a:srgbClr val="000000"/>
                </a:solidFill>
                <a:latin typeface="Times New Roman" pitchFamily="65" charset="-122"/>
                <a:ea typeface="宋体" pitchFamily="65" charset="-122"/>
              </a:rPr>
              <a:t>化,没有液态水,也没有生命迹象。[甲]</a:t>
            </a:r>
            <a:r>
              <a:rPr lang="zh-CN" altLang="en-US" sz="1417" u="sng" kern="0" dirty="0">
                <a:solidFill>
                  <a:srgbClr val="000000"/>
                </a:solidFill>
                <a:latin typeface="Times New Roman" pitchFamily="65" charset="-122"/>
                <a:ea typeface="宋体" pitchFamily="65" charset="-122"/>
              </a:rPr>
              <a:t>月球的结构很简单,从外到内由月壳、月幔和月核构成,就像蛋壳、</a:t>
            </a:r>
            <a:br>
              <a:rPr dirty="0"/>
            </a:br>
            <a:r>
              <a:rPr lang="zh-CN" altLang="en-US" sz="1417" u="sng" kern="0" dirty="0">
                <a:solidFill>
                  <a:srgbClr val="000000"/>
                </a:solidFill>
                <a:latin typeface="Times New Roman" pitchFamily="65" charset="-122"/>
                <a:ea typeface="宋体" pitchFamily="65" charset="-122"/>
              </a:rPr>
              <a:t>蛋清和蛋黄。</a:t>
            </a:r>
            <a:r>
              <a:rPr lang="zh-CN" altLang="en-US" sz="1417" kern="0" dirty="0">
                <a:solidFill>
                  <a:srgbClr val="000000"/>
                </a:solidFill>
                <a:latin typeface="Times New Roman" pitchFamily="65" charset="-122"/>
                <a:ea typeface="宋体" pitchFamily="65" charset="-122"/>
              </a:rPr>
              <a:t>在诞生之初的10多亿年里,月球一直非常活跃。那时它很年轻,活力四射,内部的能量源源不</a:t>
            </a:r>
            <a:br>
              <a:rPr dirty="0"/>
            </a:br>
            <a:r>
              <a:rPr lang="zh-CN" altLang="en-US" sz="1417" kern="0" dirty="0">
                <a:solidFill>
                  <a:srgbClr val="000000"/>
                </a:solidFill>
                <a:latin typeface="Times New Roman" pitchFamily="65" charset="-122"/>
                <a:ea typeface="宋体" pitchFamily="65" charset="-122"/>
              </a:rPr>
              <a:t>断地释放出来,月震和火山喷发频繁。后来,内部的能量渐渐耗尽,月球慢慢成为一个“僵死”的星体。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⑤催生月球的那场惊天动地的撞击,也使地球从直立自转变为倾斜自转,但这“终身残疾”促成了地球表</a:t>
            </a:r>
            <a:br>
              <a:rPr dirty="0"/>
            </a:br>
            <a:r>
              <a:rPr lang="zh-CN" altLang="en-US" sz="1417" kern="0" dirty="0">
                <a:solidFill>
                  <a:srgbClr val="000000"/>
                </a:solidFill>
                <a:latin typeface="Times New Roman" pitchFamily="65" charset="-122"/>
                <a:ea typeface="宋体" pitchFamily="65" charset="-122"/>
              </a:rPr>
              <a:t>面春夏秋冬的季节变化。月球的引力使地球产生了潮汐,对生物从海洋迁徙到陆地发挥了巨大作用。同</a:t>
            </a:r>
            <a:br>
              <a:rPr dirty="0"/>
            </a:br>
            <a:r>
              <a:rPr lang="zh-CN" altLang="en-US" sz="1417" kern="0" dirty="0">
                <a:solidFill>
                  <a:srgbClr val="000000"/>
                </a:solidFill>
                <a:latin typeface="Times New Roman" pitchFamily="65" charset="-122"/>
                <a:ea typeface="宋体" pitchFamily="65" charset="-122"/>
              </a:rPr>
              <a:t>时,月球还像一个巨大的“刹车片”,不断为地球自转减速。很早以前,地球的一天只有16小时,更早的时候</a:t>
            </a:r>
            <a:endParaRPr lang="zh-CN" altLang="en-US" dirty="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只有6小时。正是由于月球的作用,地球自转周期才减缓到现在的一天24小时。月球还以它小小的身躯为</a:t>
            </a:r>
            <a:br>
              <a:rPr dirty="0"/>
            </a:br>
            <a:r>
              <a:rPr lang="zh-CN" altLang="en-US" sz="1417" kern="0" dirty="0">
                <a:solidFill>
                  <a:srgbClr val="000000"/>
                </a:solidFill>
                <a:latin typeface="Times New Roman" pitchFamily="65" charset="-122"/>
                <a:ea typeface="宋体" pitchFamily="65" charset="-122"/>
              </a:rPr>
              <a:t>地球抵挡难以计数的小天体撞击,它表面布满了密密麻麻的撞击坑,直径大于1千米的有3.3万个,直径大于1</a:t>
            </a:r>
            <a:br>
              <a:rPr dirty="0"/>
            </a:br>
            <a:r>
              <a:rPr lang="zh-CN" altLang="en-US" sz="1417" kern="0" dirty="0">
                <a:solidFill>
                  <a:srgbClr val="000000"/>
                </a:solidFill>
                <a:latin typeface="Times New Roman" pitchFamily="65" charset="-122"/>
                <a:ea typeface="宋体" pitchFamily="65" charset="-122"/>
              </a:rPr>
              <a:t>0米的有1亿多个。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⑥作为地球唯一的天然卫星,40多亿年来,月球和地球共同经历了漫长的岁月,地球一直在关爱和呵护自己</a:t>
            </a:r>
            <a:br>
              <a:rPr dirty="0"/>
            </a:br>
            <a:r>
              <a:rPr lang="zh-CN" altLang="en-US" sz="1417" kern="0" dirty="0">
                <a:solidFill>
                  <a:srgbClr val="000000"/>
                </a:solidFill>
                <a:latin typeface="Times New Roman" pitchFamily="65" charset="-122"/>
                <a:ea typeface="宋体" pitchFamily="65" charset="-122"/>
              </a:rPr>
              <a:t>的“女儿”,而月球也一直陪伴着地球“母亲”,增加它的活力,护卫它的安全。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(作者:欧阳自远。有删改)</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文本二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关于月球诞生的“大碰撞说”认为,月球最初是由地球被忒伊亚星体撞击时产生的大量熔融物质凝结而</a:t>
            </a:r>
            <a:br>
              <a:rPr dirty="0"/>
            </a:br>
            <a:r>
              <a:rPr lang="zh-CN" altLang="en-US" sz="1417" kern="0" dirty="0">
                <a:solidFill>
                  <a:srgbClr val="000000"/>
                </a:solidFill>
                <a:latin typeface="Times New Roman" pitchFamily="65" charset="-122"/>
                <a:ea typeface="宋体" pitchFamily="65" charset="-122"/>
              </a:rPr>
              <a:t>成的一个大石球,科学家称之为岩浆海。[乙]</a:t>
            </a:r>
            <a:r>
              <a:rPr lang="zh-CN" altLang="en-US" sz="1417" u="sng" kern="0" dirty="0">
                <a:solidFill>
                  <a:srgbClr val="000000"/>
                </a:solidFill>
                <a:latin typeface="Times New Roman" pitchFamily="65" charset="-122"/>
                <a:ea typeface="宋体" pitchFamily="65" charset="-122"/>
              </a:rPr>
              <a:t>后来,随着温度降低,球形的岩浆海逐渐冷凝结晶,分异出月</a:t>
            </a:r>
            <a:br>
              <a:rPr dirty="0"/>
            </a:br>
            <a:r>
              <a:rPr lang="zh-CN" altLang="en-US" sz="1417" u="sng" kern="0" dirty="0">
                <a:solidFill>
                  <a:srgbClr val="000000"/>
                </a:solidFill>
                <a:latin typeface="Times New Roman" pitchFamily="65" charset="-122"/>
                <a:ea typeface="宋体" pitchFamily="65" charset="-122"/>
              </a:rPr>
              <a:t>幔、月壳和月核。在冷凝结晶的过程中,不同的矿物质结晶顺序不一样,比如,橄榄石和辉石最先结晶,而且</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比较重,就渐渐往下沉,在岩浆海中心的周围,形成了月幔;后结晶的斜长石比较轻,漂浮在岩浆海的上方,形</a:t>
            </a:r>
            <a:br>
              <a:rPr dirty="0"/>
            </a:br>
            <a:r>
              <a:rPr lang="zh-CN" altLang="en-US" sz="1417" u="sng" kern="0" dirty="0">
                <a:solidFill>
                  <a:srgbClr val="000000"/>
                </a:solidFill>
                <a:latin typeface="Times New Roman" pitchFamily="65" charset="-122"/>
                <a:ea typeface="宋体" pitchFamily="65" charset="-122"/>
              </a:rPr>
              <a:t>成了月壳;而岩浆海中心渐渐被月幔包围,成为月核。</a:t>
            </a:r>
            <a:r>
              <a:rPr lang="zh-CN" altLang="en-US" sz="1417" kern="0" dirty="0">
                <a:solidFill>
                  <a:srgbClr val="000000"/>
                </a:solidFill>
                <a:latin typeface="Times New Roman" pitchFamily="65" charset="-122"/>
                <a:ea typeface="宋体" pitchFamily="65" charset="-122"/>
              </a:rPr>
              <a:t>月球表面冷却以后,又遭受过大规模的陨石撞击,斜</a:t>
            </a:r>
            <a:br>
              <a:rPr dirty="0"/>
            </a:br>
            <a:r>
              <a:rPr lang="zh-CN" altLang="en-US" sz="1417" kern="0" dirty="0">
                <a:solidFill>
                  <a:srgbClr val="000000"/>
                </a:solidFill>
                <a:latin typeface="Times New Roman" pitchFamily="65" charset="-122"/>
                <a:ea typeface="宋体" pitchFamily="65" charset="-122"/>
              </a:rPr>
              <a:t>长岩的月壳被撞出大量的撞击坑。后来,撞击坑被深部上涌的玄武岩岩浆填充,就成了我们看到的月海,而</a:t>
            </a:r>
            <a:br>
              <a:rPr dirty="0"/>
            </a:br>
            <a:r>
              <a:rPr lang="zh-CN" altLang="en-US" sz="1417" kern="0" dirty="0">
                <a:solidFill>
                  <a:srgbClr val="000000"/>
                </a:solidFill>
                <a:latin typeface="Times New Roman" pitchFamily="65" charset="-122"/>
                <a:ea typeface="宋体" pitchFamily="65" charset="-122"/>
              </a:rPr>
              <a:t>斜长岩质的月壳就成为高地。月海的玄武岩呈黑色,反光性差,而高地的斜长岩为浅色,反光性好,这就形成</a:t>
            </a:r>
            <a:br>
              <a:rPr dirty="0"/>
            </a:br>
            <a:r>
              <a:rPr lang="zh-CN" altLang="en-US" sz="1417" kern="0" dirty="0">
                <a:solidFill>
                  <a:srgbClr val="000000"/>
                </a:solidFill>
                <a:latin typeface="Times New Roman" pitchFamily="65" charset="-122"/>
                <a:ea typeface="宋体" pitchFamily="65" charset="-122"/>
              </a:rPr>
              <a:t>了我们晚上看到的明亮而又有暗斑的月亮。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(摘编自贾斌《月球岩石透露了多少秘密》)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下列对文本一和文本二的理解和分析,不正确的</a:t>
            </a:r>
            <a:r>
              <a:rPr lang="zh-CN" altLang="en-US" sz="1417" u="sng" kern="0" dirty="0">
                <a:solidFill>
                  <a:srgbClr val="000000"/>
                </a:solidFill>
                <a:latin typeface="Times New Roman" pitchFamily="65" charset="-122"/>
                <a:ea typeface="宋体" pitchFamily="65" charset="-122"/>
              </a:rPr>
              <a:t>两项</a:t>
            </a:r>
            <a:r>
              <a:rPr lang="zh-CN" altLang="en-US" sz="1417" kern="0" dirty="0">
                <a:solidFill>
                  <a:srgbClr val="000000"/>
                </a:solidFill>
                <a:latin typeface="Times New Roman" pitchFamily="65" charset="-122"/>
                <a:ea typeface="宋体" pitchFamily="65" charset="-122"/>
              </a:rPr>
              <a:t>是(4分)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A.文本一第⑤段在说明月球上撞击坑数量之多时,使用了列数字的说明方法。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B.文本一第⑥段总结了月球与地球相伴相护的关系,突出了地球对月球的作用。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C.月球的引力可减缓地球自转速度,在遥远的未来,地球的一天可能更长。</a:t>
            </a:r>
            <a:endParaRPr lang="zh-CN" altLang="en-US" dirty="0"/>
          </a:p>
        </p:txBody>
      </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D.月亮看起来明亮而又有暗斑,是因为玄武岩反光性好,斜长岩反光性差。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E.文本一的语言生动活泼,形象性强;文本二的语言更专业严谨,逻辑性强。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文本一的前三段是如何逐步得出“月球是地球的‘女儿’”这一结论的?请简要分析。(4分)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在上面两个文本中,[甲][乙]两处画线句都写到了月球的结构,[甲]处略写[乙]处详写,原因分别是什么?请</a:t>
            </a:r>
            <a:br>
              <a:rPr dirty="0"/>
            </a:br>
            <a:r>
              <a:rPr lang="zh-CN" altLang="en-US" sz="1417" kern="0" dirty="0">
                <a:solidFill>
                  <a:srgbClr val="000000"/>
                </a:solidFill>
                <a:latin typeface="Times New Roman" pitchFamily="65" charset="-122"/>
                <a:ea typeface="宋体" pitchFamily="65" charset="-122"/>
              </a:rPr>
              <a:t>结合文本内容简要分析。(4分)</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BD　</a:t>
            </a:r>
            <a:r>
              <a:rPr lang="zh-CN" altLang="en-US" sz="1417" kern="0" dirty="0">
                <a:solidFill>
                  <a:srgbClr val="000000"/>
                </a:solidFill>
                <a:latin typeface="Times New Roman" pitchFamily="65" charset="-122"/>
                <a:ea typeface="宋体" pitchFamily="65" charset="-122"/>
              </a:rPr>
              <a:t>本题考查对文本内容的理解分析能力。B项,“突出了地球对月球的作用”错误。D项,根</a:t>
            </a:r>
            <a:br>
              <a:rPr dirty="0"/>
            </a:br>
            <a:r>
              <a:rPr lang="zh-CN" altLang="en-US" sz="1417" kern="0" dirty="0">
                <a:solidFill>
                  <a:srgbClr val="000000"/>
                </a:solidFill>
                <a:latin typeface="Times New Roman" pitchFamily="65" charset="-122"/>
                <a:ea typeface="宋体" pitchFamily="65" charset="-122"/>
              </a:rPr>
              <a:t>据文本二中“月海的玄武岩呈黑色,反光性差,而高地的斜长岩为浅色,反光性好”可知,玄武岩反光性差,</a:t>
            </a:r>
            <a:br>
              <a:rPr dirty="0"/>
            </a:br>
            <a:r>
              <a:rPr lang="zh-CN" altLang="en-US" sz="1417" kern="0" dirty="0">
                <a:solidFill>
                  <a:srgbClr val="000000"/>
                </a:solidFill>
                <a:latin typeface="Times New Roman" pitchFamily="65" charset="-122"/>
                <a:ea typeface="宋体" pitchFamily="65" charset="-122"/>
              </a:rPr>
              <a:t>而斜长岩反光性好。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第①段提出月球起源、月球与地球关系的问题;第②段先指出“同生说”和“捕获说”缺乏科</a:t>
            </a:r>
            <a:br>
              <a:rPr dirty="0"/>
            </a:br>
            <a:r>
              <a:rPr lang="zh-CN" altLang="en-US" sz="1417" kern="0" dirty="0">
                <a:solidFill>
                  <a:srgbClr val="000000"/>
                </a:solidFill>
                <a:latin typeface="Times New Roman" pitchFamily="65" charset="-122"/>
                <a:ea typeface="宋体" pitchFamily="65" charset="-122"/>
              </a:rPr>
              <a:t>学依据,然后由“大碰撞说”对月球形成的解释,得出月球“像是地球的‘女儿’”的结论;第③段用岩石</a:t>
            </a:r>
            <a:br>
              <a:rPr dirty="0"/>
            </a:br>
            <a:r>
              <a:rPr lang="zh-CN" altLang="en-US" sz="1417" kern="0" dirty="0">
                <a:solidFill>
                  <a:srgbClr val="000000"/>
                </a:solidFill>
                <a:latin typeface="Times New Roman" pitchFamily="65" charset="-122"/>
                <a:ea typeface="宋体" pitchFamily="65" charset="-122"/>
              </a:rPr>
              <a:t>样品检测结果,确证了“月球就是地球的‘女儿’”这一结论。(意思对即可。第①段,1分;第②段,2分;第</a:t>
            </a:r>
            <a:br>
              <a:rPr dirty="0"/>
            </a:br>
            <a:r>
              <a:rPr lang="zh-CN" altLang="en-US" sz="1417" kern="0" dirty="0">
                <a:solidFill>
                  <a:srgbClr val="000000"/>
                </a:solidFill>
                <a:latin typeface="Times New Roman" pitchFamily="65" charset="-122"/>
                <a:ea typeface="宋体" pitchFamily="65" charset="-122"/>
              </a:rPr>
              <a:t>③段,1分。共4分)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第①段以问句形式引出了说明对象:月球与地球的关系。第②段列举了科学家对这一关系的几种</a:t>
            </a:r>
            <a:br>
              <a:rPr dirty="0"/>
            </a:br>
            <a:r>
              <a:rPr lang="zh-CN" altLang="en-US" sz="1417" kern="0" dirty="0">
                <a:solidFill>
                  <a:srgbClr val="000000"/>
                </a:solidFill>
                <a:latin typeface="Times New Roman" pitchFamily="65" charset="-122"/>
                <a:ea typeface="宋体" pitchFamily="65" charset="-122"/>
              </a:rPr>
              <a:t>假说;第③段用岩石样品检测结果,印证了“月球是地球的‘女儿’”这一结论。文章是按照逻辑顺序来</a:t>
            </a:r>
            <a:br>
              <a:rPr dirty="0"/>
            </a:br>
            <a:r>
              <a:rPr lang="zh-CN" altLang="en-US" sz="1417" kern="0" dirty="0">
                <a:solidFill>
                  <a:srgbClr val="000000"/>
                </a:solidFill>
                <a:latin typeface="Times New Roman" pitchFamily="65" charset="-122"/>
                <a:ea typeface="宋体" pitchFamily="65" charset="-122"/>
              </a:rPr>
              <a:t>说明的。</a:t>
            </a:r>
            <a:endParaRPr lang="zh-CN" altLang="en-US" dirty="0"/>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515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说明文的说明顺序包括时间顺序、空间顺序和逻辑顺序。其中常见的逻辑顺序有:从主到</a:t>
            </a:r>
            <a:br>
              <a:rPr dirty="0"/>
            </a:br>
            <a:r>
              <a:rPr lang="zh-CN" altLang="en-US" sz="1417" kern="0" dirty="0">
                <a:solidFill>
                  <a:srgbClr val="000000"/>
                </a:solidFill>
                <a:latin typeface="Times New Roman" pitchFamily="65" charset="-122"/>
                <a:ea typeface="宋体" pitchFamily="65" charset="-122"/>
              </a:rPr>
              <a:t>次、从概括到具体、从现象到本质、从结果到原因、从特点到用途、从一般到特殊等。总之,只要明确</a:t>
            </a:r>
            <a:br>
              <a:rPr dirty="0"/>
            </a:br>
            <a:r>
              <a:rPr lang="zh-CN" altLang="en-US" sz="1417" kern="0" dirty="0">
                <a:solidFill>
                  <a:srgbClr val="000000"/>
                </a:solidFill>
                <a:latin typeface="Times New Roman" pitchFamily="65" charset="-122"/>
                <a:ea typeface="宋体" pitchFamily="65" charset="-122"/>
              </a:rPr>
              <a:t>了不是时间和空间顺序,一般都是逻辑顺序。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文本一重点说明的是月球与地球的关系,不必详细说明月球的结构,所以[甲]处略写。文本二的主</a:t>
            </a:r>
            <a:br>
              <a:rPr dirty="0"/>
            </a:br>
            <a:r>
              <a:rPr lang="zh-CN" altLang="en-US" sz="1417" kern="0" dirty="0">
                <a:solidFill>
                  <a:srgbClr val="000000"/>
                </a:solidFill>
                <a:latin typeface="Times New Roman" pitchFamily="65" charset="-122"/>
                <a:ea typeface="宋体" pitchFamily="65" charset="-122"/>
              </a:rPr>
              <a:t>要内容是揭示月球岩石的秘密,月球结构的组成及形成过程与月球岩石有密切关系,所以[乙]处详写。(意</a:t>
            </a:r>
            <a:br>
              <a:rPr dirty="0"/>
            </a:br>
            <a:r>
              <a:rPr lang="zh-CN" altLang="en-US" sz="1417" kern="0" dirty="0">
                <a:solidFill>
                  <a:srgbClr val="000000"/>
                </a:solidFill>
                <a:latin typeface="Times New Roman" pitchFamily="65" charset="-122"/>
                <a:ea typeface="宋体" pitchFamily="65" charset="-122"/>
              </a:rPr>
              <a:t>思对即可。[甲]处[乙]处各2分,共4分)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本题考查对文章详略的分析能力。说明文中,说明的详略是由说明的内容来决定的,文本一的侧重</a:t>
            </a:r>
            <a:br>
              <a:rPr dirty="0"/>
            </a:br>
            <a:r>
              <a:rPr lang="zh-CN" altLang="en-US" sz="1417" kern="0" dirty="0">
                <a:solidFill>
                  <a:srgbClr val="000000"/>
                </a:solidFill>
                <a:latin typeface="Times New Roman" pitchFamily="65" charset="-122"/>
                <a:ea typeface="宋体" pitchFamily="65" charset="-122"/>
              </a:rPr>
              <a:t>点是月球与地球的关系,所以对月球的结构不必详写;而文本二重点说明月球岩石的秘密,月球结构的组成</a:t>
            </a:r>
            <a:br>
              <a:rPr dirty="0"/>
            </a:br>
            <a:r>
              <a:rPr lang="zh-CN" altLang="en-US" sz="1417" kern="0" dirty="0">
                <a:solidFill>
                  <a:srgbClr val="000000"/>
                </a:solidFill>
                <a:latin typeface="Times New Roman" pitchFamily="65" charset="-122"/>
                <a:ea typeface="宋体" pitchFamily="65" charset="-122"/>
              </a:rPr>
              <a:t>及形成过程与月球岩石有密切关系,所以要详写。注意要结合具体内容去分析。</a:t>
            </a:r>
            <a:endParaRPr lang="zh-CN" altLang="en-US" dirty="0"/>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(2020山东青岛,16—18)现代文阅读。(9分)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非物质文化遗产,是指各族人民世代相传并视为其文化遗产组成部分的各种传统文化表现形式,</a:t>
            </a:r>
            <a:br>
              <a:rPr dirty="0"/>
            </a:br>
            <a:r>
              <a:rPr lang="zh-CN" altLang="en-US" sz="1417" kern="0" dirty="0">
                <a:solidFill>
                  <a:srgbClr val="000000"/>
                </a:solidFill>
                <a:latin typeface="Times New Roman" pitchFamily="65" charset="-122"/>
                <a:ea typeface="宋体" pitchFamily="65" charset="-122"/>
              </a:rPr>
              <a:t>以及与传统文化表现形式相关的实物和场所:可以是传统口头文学、美术书法等艺术形式,也可以是礼仪</a:t>
            </a:r>
            <a:br>
              <a:rPr dirty="0"/>
            </a:br>
            <a:r>
              <a:rPr lang="zh-CN" altLang="en-US" sz="1417" kern="0" dirty="0">
                <a:solidFill>
                  <a:srgbClr val="000000"/>
                </a:solidFill>
                <a:latin typeface="Times New Roman" pitchFamily="65" charset="-122"/>
                <a:ea typeface="宋体" pitchFamily="65" charset="-122"/>
              </a:rPr>
              <a:t>节庆等民间风俗。保护和传承非物质文化遗产,关系到每一位中华儿女的身份标识和价值追求,有助于维</a:t>
            </a:r>
            <a:br>
              <a:rPr dirty="0"/>
            </a:br>
            <a:r>
              <a:rPr lang="zh-CN" altLang="en-US" sz="1417" kern="0" dirty="0">
                <a:solidFill>
                  <a:srgbClr val="000000"/>
                </a:solidFill>
                <a:latin typeface="Times New Roman" pitchFamily="65" charset="-122"/>
                <a:ea typeface="宋体" pitchFamily="65" charset="-122"/>
              </a:rPr>
              <a:t>系文化认同,增强社会凝聚力。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(摘编自中国日报网《非物质文化遗产》)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在当下的“非遗”传承中,出现了一批“95后”“非遗”传承人,他们捕捉潮流元素,让中国“非</a:t>
            </a:r>
            <a:br>
              <a:rPr dirty="0"/>
            </a:br>
            <a:r>
              <a:rPr lang="zh-CN" altLang="en-US" sz="1417" kern="0" dirty="0">
                <a:solidFill>
                  <a:srgbClr val="000000"/>
                </a:solidFill>
                <a:latin typeface="Times New Roman" pitchFamily="65" charset="-122"/>
                <a:ea typeface="宋体" pitchFamily="65" charset="-122"/>
              </a:rPr>
              <a:t>遗”更有活力,也让中国“非遗”更加自信地走向国际。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郎佳子彧是国家级非物质文化遗产郎派面塑艺术的第三代传承人。他创作了“烟熏妆”哪吒、“熊猫</a:t>
            </a:r>
            <a:br>
              <a:rPr dirty="0"/>
            </a:br>
            <a:r>
              <a:rPr lang="zh-CN" altLang="en-US" sz="1417" kern="0" dirty="0">
                <a:solidFill>
                  <a:srgbClr val="000000"/>
                </a:solidFill>
                <a:latin typeface="Times New Roman" pitchFamily="65" charset="-122"/>
                <a:ea typeface="宋体" pitchFamily="65" charset="-122"/>
              </a:rPr>
              <a:t>瘫”、动漫灌篮高手等一些造型可爱的面人,将流行元素巧妙融入其中,这些作品赢得了很多人的喜爱。</a:t>
            </a:r>
            <a:endParaRPr lang="zh-CN" altLang="en-US" dirty="0"/>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(2020常德,8—11)阅读下文,完成1—4题。(10分)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真实的声音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①你了解自己的声音吗?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②相信不少读者在用社交软件和别人进行语音聊天时,都会有意无意地按到自己发送出去的语言信息,听</a:t>
            </a:r>
            <a:br>
              <a:rPr dirty="0"/>
            </a:br>
            <a:r>
              <a:rPr lang="zh-CN" altLang="en-US" sz="1417" kern="0" dirty="0">
                <a:solidFill>
                  <a:srgbClr val="000000"/>
                </a:solidFill>
                <a:latin typeface="Times New Roman" pitchFamily="65" charset="-122"/>
                <a:ea typeface="宋体" pitchFamily="65" charset="-122"/>
              </a:rPr>
              <a:t>到被录下的声音,却发现自己的声音是如此陌生,和原先认为的大相径庭;也有些喜欢唱歌的朋友,在用唱</a:t>
            </a:r>
            <a:br>
              <a:rPr dirty="0"/>
            </a:br>
            <a:r>
              <a:rPr lang="zh-CN" altLang="en-US" sz="1417" kern="0" dirty="0">
                <a:solidFill>
                  <a:srgbClr val="000000"/>
                </a:solidFill>
                <a:latin typeface="Times New Roman" pitchFamily="65" charset="-122"/>
                <a:ea typeface="宋体" pitchFamily="65" charset="-122"/>
              </a:rPr>
              <a:t>歌软件录制自己歌声并上传后,却听到自己的音色和想象中完全不一样,连忙尴尬地删除。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③这一系列现象的发生,不免让我们疑惑,我们自己的声音究竟是什么样的?为什么自己说话时觉得声音还</a:t>
            </a:r>
            <a:br>
              <a:rPr dirty="0"/>
            </a:br>
            <a:r>
              <a:rPr lang="zh-CN" altLang="en-US" sz="1417" kern="0" dirty="0">
                <a:solidFill>
                  <a:srgbClr val="000000"/>
                </a:solidFill>
                <a:latin typeface="Times New Roman" pitchFamily="65" charset="-122"/>
                <a:ea typeface="宋体" pitchFamily="65" charset="-122"/>
              </a:rPr>
              <a:t>不错,但传到别人耳朵里后,却变得“傻乎乎”的?或许很多朋友会认为,其实别人听到的才是自己真实的</a:t>
            </a:r>
            <a:br>
              <a:rPr dirty="0"/>
            </a:br>
            <a:r>
              <a:rPr lang="zh-CN" altLang="en-US" sz="1417" kern="0" dirty="0">
                <a:solidFill>
                  <a:srgbClr val="000000"/>
                </a:solidFill>
                <a:latin typeface="Times New Roman" pitchFamily="65" charset="-122"/>
                <a:ea typeface="宋体" pitchFamily="65" charset="-122"/>
              </a:rPr>
              <a:t>声音,而自己说话时听到的,是经过“自行脑补”后美化了的,并不真实。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④这样认为的朋友,</a:t>
            </a:r>
            <a:r>
              <a:rPr lang="zh-CN" altLang="en-US" sz="1417" u="sng" kern="0" dirty="0">
                <a:solidFill>
                  <a:srgbClr val="000000"/>
                </a:solidFill>
                <a:latin typeface="Times New Roman" pitchFamily="65" charset="-122"/>
                <a:ea typeface="宋体" pitchFamily="65" charset="-122"/>
              </a:rPr>
              <a:t>其实你们只猜对了一半</a:t>
            </a:r>
            <a:r>
              <a:rPr lang="zh-CN" altLang="en-US" sz="1417" kern="0" dirty="0">
                <a:solidFill>
                  <a:srgbClr val="000000"/>
                </a:solidFill>
                <a:latin typeface="Times New Roman" pitchFamily="65" charset="-122"/>
                <a:ea typeface="宋体" pitchFamily="65" charset="-122"/>
              </a:rPr>
              <a:t>,自己说话时听到的声音和别人同时听到的确实不一样,但自己</a:t>
            </a:r>
            <a:endParaRPr lang="zh-CN" altLang="en-US" dirty="0"/>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83164"/>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以往的面塑大都注重写实,郎佳子彧却更偏爱表达内心感受。他高中时的面人作品《花季》,生动地表现</a:t>
            </a:r>
            <a:br>
              <a:rPr dirty="0"/>
            </a:br>
            <a:r>
              <a:rPr lang="zh-CN" altLang="en-US" sz="1417" kern="0" dirty="0">
                <a:solidFill>
                  <a:srgbClr val="000000"/>
                </a:solidFill>
                <a:latin typeface="Times New Roman" pitchFamily="65" charset="-122"/>
                <a:ea typeface="宋体" pitchFamily="65" charset="-122"/>
              </a:rPr>
              <a:t>了高三学子面对高考压力时的心理、学习状态。由于现代人更在意作品传达的意义,于是他不仅创作反</a:t>
            </a:r>
            <a:br>
              <a:rPr dirty="0"/>
            </a:br>
            <a:r>
              <a:rPr lang="zh-CN" altLang="en-US" sz="1417" kern="0" dirty="0">
                <a:solidFill>
                  <a:srgbClr val="000000"/>
                </a:solidFill>
                <a:latin typeface="Times New Roman" pitchFamily="65" charset="-122"/>
                <a:ea typeface="宋体" pitchFamily="65" charset="-122"/>
              </a:rPr>
              <a:t>思当代人社交生活的作品,也用面塑作品回应社会热点事件,这些作品让人感到,“非遗”离我们的生活并</a:t>
            </a:r>
            <a:br>
              <a:rPr dirty="0"/>
            </a:br>
            <a:r>
              <a:rPr lang="zh-CN" altLang="en-US" sz="1417" kern="0" dirty="0">
                <a:solidFill>
                  <a:srgbClr val="000000"/>
                </a:solidFill>
                <a:latin typeface="Times New Roman" pitchFamily="65" charset="-122"/>
                <a:ea typeface="宋体" pitchFamily="65" charset="-122"/>
              </a:rPr>
              <a:t>不遥远。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郎佳子彧以影像的方式传播面塑作品,抖音、快手、微信公众号上的粉丝都等着他更新。像他这样的年</a:t>
            </a:r>
            <a:br>
              <a:rPr dirty="0"/>
            </a:br>
            <a:r>
              <a:rPr lang="zh-CN" altLang="en-US" sz="1417" kern="0" dirty="0">
                <a:solidFill>
                  <a:srgbClr val="000000"/>
                </a:solidFill>
                <a:latin typeface="Times New Roman" pitchFamily="65" charset="-122"/>
                <a:ea typeface="宋体" pitchFamily="65" charset="-122"/>
              </a:rPr>
              <a:t>轻人,将“非遗”引入潮流,让“非遗”走进大众有了可能。</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(摘编自《北京日报》《“95后”传承人捏面人20年:把“面人郎”变网红》)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创新是传统手工艺类“非遗”自力保护的内在要求,但在创新发展中,又不能为了创新而忘记传</a:t>
            </a:r>
            <a:br>
              <a:rPr dirty="0"/>
            </a:br>
            <a:r>
              <a:rPr lang="zh-CN" altLang="en-US" sz="1417" kern="0" dirty="0">
                <a:solidFill>
                  <a:srgbClr val="000000"/>
                </a:solidFill>
                <a:latin typeface="Times New Roman" pitchFamily="65" charset="-122"/>
                <a:ea typeface="宋体" pitchFamily="65" charset="-122"/>
              </a:rPr>
              <a:t>承。以文人艺术中国水墨画为例,由于诸多新水墨画不加审辨地抛弃了传统,事实上,传统水墨画的内在精</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75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神在这些新水墨画中已经荡然无存。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在传承中创新,是传统手工艺类“非遗”在历史发展过程中一直践行着的基本原则。手工艺与纯艺术不</a:t>
            </a:r>
            <a:br>
              <a:rPr dirty="0"/>
            </a:br>
            <a:r>
              <a:rPr lang="zh-CN" altLang="en-US" sz="1417" kern="0" dirty="0">
                <a:solidFill>
                  <a:srgbClr val="000000"/>
                </a:solidFill>
                <a:latin typeface="Times New Roman" pitchFamily="65" charset="-122"/>
                <a:ea typeface="宋体" pitchFamily="65" charset="-122"/>
              </a:rPr>
              <a:t>同,它的本源是日常生活需要,因而,无论如何创新,都不应丢弃其生活器物的本性。例如在当代,由于远离</a:t>
            </a:r>
            <a:br>
              <a:rPr dirty="0"/>
            </a:br>
            <a:r>
              <a:rPr lang="zh-CN" altLang="en-US" sz="1417" kern="0" dirty="0">
                <a:solidFill>
                  <a:srgbClr val="000000"/>
                </a:solidFill>
                <a:latin typeface="Times New Roman" pitchFamily="65" charset="-122"/>
                <a:ea typeface="宋体" pitchFamily="65" charset="-122"/>
              </a:rPr>
              <a:t>了日常生活需要,苏绣传承一度出现了危机。手工艺类“非遗”还应在技艺上不断革新,不断超越。此外,</a:t>
            </a:r>
            <a:br>
              <a:rPr dirty="0"/>
            </a:br>
            <a:r>
              <a:rPr lang="zh-CN" altLang="en-US" sz="1417" kern="0" dirty="0">
                <a:solidFill>
                  <a:srgbClr val="000000"/>
                </a:solidFill>
                <a:latin typeface="Times New Roman" pitchFamily="65" charset="-122"/>
                <a:ea typeface="宋体" pitchFamily="65" charset="-122"/>
              </a:rPr>
              <a:t>不能因为创新就远离本民族固有的审美心理。秦淮灯彩传承人说:“做灯是讲究寓意的,要讨喜,我创作过</a:t>
            </a:r>
            <a:br>
              <a:rPr dirty="0"/>
            </a:br>
            <a:r>
              <a:rPr lang="zh-CN" altLang="en-US" sz="1417" kern="0" dirty="0">
                <a:solidFill>
                  <a:srgbClr val="000000"/>
                </a:solidFill>
                <a:latin typeface="Times New Roman" pitchFamily="65" charset="-122"/>
                <a:ea typeface="宋体" pitchFamily="65" charset="-122"/>
              </a:rPr>
              <a:t>飞机灯,但不制作枪炮子弹灯,因为它们的寓意不吉祥。”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(摘编自季中扬　陈宇《论传统手工艺类非物质文化遗产的创新性保护》)</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1.下列对材料内容的理解,不正确的一项是(3分) (　　)</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A.非物质文化遗产,可以是传统口头文学、美术书法等艺术形式,也可以是礼仪节庆等民间风俗。</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B.“95后”“非遗”传承人捕捉潮流元素,让中国“非遗”更有活力,更加自信地走向国际。</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C.由于文人艺术中国水墨画不加审辨地抛弃了传统,事实上,传统水墨画的内在精神已经荡然无存。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D.秦淮灯彩传承人不制作枪炮子弹灯。做灯讲究吉祥的寓意,这符合中华民族固有的审美心理。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材料二中关于郎佳子彧面塑作品的说法,不正确的一项是(3分)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A.“烟熏妆”哪吒、“熊猫瘫”、动漫灌篮高手等面塑作品,包含了流行元素,赢得了很多人的喜爱。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B.郎佳子彧的面塑作品更偏爱表达内心感受,他高中时创作的《花季》就体现了这一特点。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C.郎佳子彧的面塑作品反思当代人社交生活,回应社会热点事件,让人感到“非遗”离我们的生活并不遥</a:t>
            </a:r>
            <a:br>
              <a:rPr dirty="0"/>
            </a:br>
            <a:r>
              <a:rPr lang="zh-CN" altLang="en-US" sz="1417" kern="0" dirty="0">
                <a:solidFill>
                  <a:srgbClr val="000000"/>
                </a:solidFill>
                <a:latin typeface="Times New Roman" pitchFamily="65" charset="-122"/>
                <a:ea typeface="宋体" pitchFamily="65" charset="-122"/>
              </a:rPr>
              <a:t>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D.郎佳子彧的面塑作品以影像的方式进行传播,将“非遗”引入潮流,让“非遗”走进了大众。</a:t>
            </a:r>
            <a:endParaRPr lang="zh-CN" altLang="en-US" dirty="0"/>
          </a:p>
        </p:txBody>
      </p:sp>
      <p:sp>
        <p:nvSpPr>
          <p:cNvPr id="3" name="TextBox 2"/>
          <p:cNvSpPr txBox="1"/>
          <p:nvPr/>
        </p:nvSpPr>
        <p:spPr>
          <a:xfrm>
            <a:off x="720000" y="3673908"/>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胶州大秧歌是国家级非物质文化遗产。上述三则材料,能为促进胶州大秧歌的传承与创新提供哪些启</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示?请简要概括。(3分)</a:t>
            </a:r>
            <a:endParaRPr lang="zh-CN" altLang="en-US" dirty="0"/>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由材料三“以文人艺术中国水墨画为例,由于诸多新水墨画不加审辨地抛弃了传统,事实上,</a:t>
            </a:r>
            <a:br>
              <a:rPr dirty="0"/>
            </a:br>
            <a:r>
              <a:rPr lang="zh-CN" altLang="en-US" sz="1417" kern="0" dirty="0">
                <a:solidFill>
                  <a:srgbClr val="000000"/>
                </a:solidFill>
                <a:latin typeface="Times New Roman" pitchFamily="65" charset="-122"/>
                <a:ea typeface="宋体" pitchFamily="65" charset="-122"/>
              </a:rPr>
              <a:t>传统水墨画的内在精神在这些新水墨画中已经荡然无存”可知,“不加审辨地抛弃了传统”是“诸多新</a:t>
            </a:r>
            <a:br>
              <a:rPr dirty="0"/>
            </a:br>
            <a:r>
              <a:rPr lang="zh-CN" altLang="en-US" sz="1417" kern="0" dirty="0">
                <a:solidFill>
                  <a:srgbClr val="000000"/>
                </a:solidFill>
                <a:latin typeface="Times New Roman" pitchFamily="65" charset="-122"/>
                <a:ea typeface="宋体" pitchFamily="65" charset="-122"/>
              </a:rPr>
              <a:t>水墨画”,而非“文人艺术中国水墨画”。</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a:t>
            </a:r>
            <a:r>
              <a:rPr lang="zh-CN" altLang="en-US" sz="1417" kern="0" dirty="0">
                <a:solidFill>
                  <a:srgbClr val="000000"/>
                </a:solidFill>
                <a:latin typeface="Times New Roman" pitchFamily="65" charset="-122"/>
                <a:ea typeface="宋体" pitchFamily="65" charset="-122"/>
              </a:rPr>
              <a:t>　由材料二“将‘非遗’引入潮流,让‘非遗’走进大众有了可能”可知,选项中“让‘非遗’</a:t>
            </a:r>
            <a:br>
              <a:rPr dirty="0"/>
            </a:br>
            <a:r>
              <a:rPr lang="zh-CN" altLang="en-US" sz="1417" kern="0" dirty="0">
                <a:solidFill>
                  <a:srgbClr val="000000"/>
                </a:solidFill>
                <a:latin typeface="Times New Roman" pitchFamily="65" charset="-122"/>
                <a:ea typeface="宋体" pitchFamily="65" charset="-122"/>
              </a:rPr>
              <a:t>走进了大众”表述不准确,材料中只是说“有了可能”。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(示例)在胶州大秧歌中加入流行元素;胶州大秧歌的表演形式、动作特点、角色扮演、音乐唱词</a:t>
            </a:r>
            <a:br>
              <a:rPr dirty="0"/>
            </a:br>
            <a:r>
              <a:rPr lang="zh-CN" altLang="en-US" sz="1417" kern="0" dirty="0">
                <a:solidFill>
                  <a:srgbClr val="000000"/>
                </a:solidFill>
                <a:latin typeface="Times New Roman" pitchFamily="65" charset="-122"/>
                <a:ea typeface="宋体" pitchFamily="65" charset="-122"/>
              </a:rPr>
              <a:t>和服饰道具等要结合社会热点事件,贴近现实;可以组织秧歌迷见面会,组织意见征集会,以此来扩大秧歌</a:t>
            </a:r>
            <a:br>
              <a:rPr dirty="0"/>
            </a:br>
            <a:r>
              <a:rPr lang="zh-CN" altLang="en-US" sz="1417" kern="0" dirty="0">
                <a:solidFill>
                  <a:srgbClr val="000000"/>
                </a:solidFill>
                <a:latin typeface="Times New Roman" pitchFamily="65" charset="-122"/>
                <a:ea typeface="宋体" pitchFamily="65" charset="-122"/>
              </a:rPr>
              <a:t>的影响力;将胶州秧歌表演或比赛的视频上传网络,为胶州秧歌制作宣传片、纪录片,以扩大其文化影响</a:t>
            </a:r>
            <a:br>
              <a:rPr dirty="0"/>
            </a:br>
            <a:r>
              <a:rPr lang="zh-CN" altLang="en-US" sz="1417" kern="0" dirty="0">
                <a:solidFill>
                  <a:srgbClr val="000000"/>
                </a:solidFill>
                <a:latin typeface="Times New Roman" pitchFamily="65" charset="-122"/>
                <a:ea typeface="宋体" pitchFamily="65" charset="-122"/>
              </a:rPr>
              <a:t>力;要在传承中创新;等等。</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256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此题为开放性题目,答案不唯一,启示应从所给材料中得来。材料一主要介绍非物质文化遗产的概</a:t>
            </a:r>
            <a:br>
              <a:rPr dirty="0"/>
            </a:br>
            <a:r>
              <a:rPr lang="zh-CN" altLang="en-US" sz="1417" kern="0" dirty="0">
                <a:solidFill>
                  <a:srgbClr val="000000"/>
                </a:solidFill>
                <a:latin typeface="Times New Roman" pitchFamily="65" charset="-122"/>
                <a:ea typeface="宋体" pitchFamily="65" charset="-122"/>
              </a:rPr>
              <a:t>念及价值,材料二以郎佳子彧为例介绍了“95后”“非遗”传承人,材料三介绍传承与创新应注意的问</a:t>
            </a:r>
            <a:br>
              <a:rPr dirty="0"/>
            </a:br>
            <a:r>
              <a:rPr lang="zh-CN" altLang="en-US" sz="1417" kern="0" dirty="0">
                <a:solidFill>
                  <a:srgbClr val="000000"/>
                </a:solidFill>
                <a:latin typeface="Times New Roman" pitchFamily="65" charset="-122"/>
                <a:ea typeface="宋体" pitchFamily="65" charset="-122"/>
              </a:rPr>
              <a:t>题。从三则材料的内容来看,材料二中郎佳子彧将流行元素融入面塑作品的做法、借助影像方式传播面</a:t>
            </a:r>
            <a:br>
              <a:rPr dirty="0"/>
            </a:br>
            <a:r>
              <a:rPr lang="zh-CN" altLang="en-US" sz="1417" kern="0" dirty="0">
                <a:solidFill>
                  <a:srgbClr val="000000"/>
                </a:solidFill>
                <a:latin typeface="Times New Roman" pitchFamily="65" charset="-122"/>
                <a:ea typeface="宋体" pitchFamily="65" charset="-122"/>
              </a:rPr>
              <a:t>塑作品的做法可以作为正面例子,得到正面启发,材料三中新水墨画抛弃传统的现象可以作为反面例子,而</a:t>
            </a:r>
            <a:br>
              <a:rPr dirty="0"/>
            </a:br>
            <a:r>
              <a:rPr lang="zh-CN" altLang="en-US" sz="1417" kern="0" dirty="0">
                <a:solidFill>
                  <a:srgbClr val="000000"/>
                </a:solidFill>
                <a:latin typeface="Times New Roman" pitchFamily="65" charset="-122"/>
                <a:ea typeface="宋体" pitchFamily="65" charset="-122"/>
              </a:rPr>
              <a:t>秦淮灯彩传承人的话也可以作为正面例子,得到正面启发。</a:t>
            </a:r>
            <a:endParaRPr lang="zh-CN" altLang="en-US" dirty="0"/>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770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(2019广东广州,13—17)阅读下面文字,回答问题。(18分)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神秘黑洞终现身!首张黑洞照片面世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[消息发布]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北京时间2019年4月10日21时7分,世界上第一幅黑洞的照片终于在中国上海天文台306会议室揭开了面</a:t>
            </a:r>
            <a:br>
              <a:rPr dirty="0"/>
            </a:br>
            <a:r>
              <a:rPr lang="zh-CN" altLang="en-US" sz="1417" kern="0" dirty="0">
                <a:solidFill>
                  <a:srgbClr val="000000"/>
                </a:solidFill>
                <a:latin typeface="Times New Roman" pitchFamily="65" charset="-122"/>
                <a:ea typeface="宋体" pitchFamily="65" charset="-122"/>
              </a:rPr>
              <a:t>纱。与上海一样,全球其他5个城市(比利时布鲁塞尔、智利圣地亚哥、中国台北、日本东京、美国华盛</a:t>
            </a:r>
            <a:br>
              <a:rPr dirty="0"/>
            </a:br>
            <a:r>
              <a:rPr lang="zh-CN" altLang="en-US" sz="1417" kern="0" dirty="0">
                <a:solidFill>
                  <a:srgbClr val="000000"/>
                </a:solidFill>
                <a:latin typeface="Times New Roman" pitchFamily="65" charset="-122"/>
                <a:ea typeface="宋体" pitchFamily="65" charset="-122"/>
              </a:rPr>
              <a:t>顿)也都在同一时间公布了这张令天文学家兴奋的照片,宣布已经成功获得了超大质量黑洞的第一个直接</a:t>
            </a:r>
            <a:br>
              <a:rPr dirty="0"/>
            </a:br>
            <a:r>
              <a:rPr lang="zh-CN" altLang="en-US" sz="1417" kern="0" dirty="0">
                <a:solidFill>
                  <a:srgbClr val="000000"/>
                </a:solidFill>
                <a:latin typeface="Times New Roman" pitchFamily="65" charset="-122"/>
                <a:ea typeface="宋体" pitchFamily="65" charset="-122"/>
              </a:rPr>
              <a:t>视觉证据。该照片揭示了室女座星系团中超大质量星系M87中心的黑洞。这个黑洞距离地球5 500万光</a:t>
            </a:r>
            <a:br>
              <a:rPr dirty="0"/>
            </a:br>
            <a:r>
              <a:rPr lang="zh-CN" altLang="en-US" sz="1417" kern="0" dirty="0">
                <a:solidFill>
                  <a:srgbClr val="000000"/>
                </a:solidFill>
                <a:latin typeface="Times New Roman" pitchFamily="65" charset="-122"/>
                <a:ea typeface="宋体" pitchFamily="65" charset="-122"/>
              </a:rPr>
              <a:t>年,质量为太阳的65亿倍。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[科普一下]　什么是黑洞?</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2421555"/>
            <a:ext cx="8505000" cy="13004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黑洞是现代广义相对论中,宇宙空间内存在的一种密度极大体积极小的天体。它一般是由质量足够大的</a:t>
            </a:r>
            <a:br/>
            <a:r>
              <a:rPr lang="zh-CN" altLang="en-US" sz="1417" kern="0" dirty="0">
                <a:solidFill>
                  <a:srgbClr val="000000"/>
                </a:solidFill>
                <a:latin typeface="Times New Roman" pitchFamily="65" charset="-122"/>
                <a:ea typeface="宋体" pitchFamily="65" charset="-122"/>
              </a:rPr>
              <a:t>恒星在核聚变反应的燃料耗尽而死亡后,发生引力坍缩产生的。恒星的核心被压缩成一个体积几乎为零</a:t>
            </a:r>
            <a:br/>
            <a:r>
              <a:rPr lang="zh-CN" altLang="en-US" sz="1417" kern="0" dirty="0">
                <a:solidFill>
                  <a:srgbClr val="000000"/>
                </a:solidFill>
                <a:latin typeface="Times New Roman" pitchFamily="65" charset="-122"/>
                <a:ea typeface="宋体" pitchFamily="65" charset="-122"/>
              </a:rPr>
              <a:t>的数学点,在那里它有无限的密度,这个点被命名为奇点。发生这种情况时,需要比光速还大的速度才能逃</a:t>
            </a:r>
            <a:br/>
            <a:r>
              <a:rPr lang="zh-CN" altLang="en-US" sz="1417" kern="0" dirty="0">
                <a:solidFill>
                  <a:srgbClr val="000000"/>
                </a:solidFill>
                <a:latin typeface="Times New Roman" pitchFamily="65" charset="-122"/>
                <a:ea typeface="宋体" pitchFamily="65" charset="-122"/>
              </a:rPr>
              <a:t>脱出去。因为理论上任何物体的速度都不可能超过光速,所以无论是物质还是辐射都无法逃逸。任何经</a:t>
            </a:r>
            <a:endParaRPr lang="zh-CN" altLang="en-US"/>
          </a:p>
        </p:txBody>
      </p:sp>
      <p:pic>
        <p:nvPicPr>
          <p:cNvPr id="3" name="图片 3" descr="textimage9.jpeg"/>
          <p:cNvPicPr>
            <a:picLocks noChangeAspect="1"/>
          </p:cNvPicPr>
          <p:nvPr/>
        </p:nvPicPr>
        <p:blipFill>
          <a:blip r:embed="rId4"/>
          <a:stretch>
            <a:fillRect/>
          </a:stretch>
        </p:blipFill>
        <p:spPr>
          <a:xfrm>
            <a:off x="3286116" y="912801"/>
            <a:ext cx="2149950" cy="1410182"/>
          </a:xfrm>
          <a:prstGeom prst="rect">
            <a:avLst/>
          </a:prstGeom>
        </p:spPr>
      </p:pic>
      <p:sp>
        <p:nvSpPr>
          <p:cNvPr id="4" name="TextBox 2"/>
          <p:cNvSpPr txBox="1"/>
          <p:nvPr/>
        </p:nvSpPr>
        <p:spPr>
          <a:xfrm>
            <a:off x="720000" y="3717771"/>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过黑洞边界的东西,包括光,都永远被吞噬而无法逃脱了。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虽然名字都叫黑洞,但长得可不一样,就像人有高矮胖瘦之分,黑洞家族也可分为三类:</a:t>
            </a:r>
            <a:endParaRPr lang="zh-CN" altLang="en-US" dirty="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0"/>
          <a:ext cx="7740000" cy="2397600"/>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第一类</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小不点</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恒星级质量黑洞</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质量是太阳的几十倍</a:t>
                      </a:r>
                      <a:br>
                        <a:rPr sz="1800"/>
                      </a:br>
                      <a:r>
                        <a:rPr lang="zh-CN" altLang="en-US" sz="1400" kern="0" dirty="0">
                          <a:solidFill>
                            <a:srgbClr val="000000"/>
                          </a:solidFill>
                          <a:latin typeface="Times New Roman" pitchFamily="65" charset="-122"/>
                          <a:ea typeface="宋体" pitchFamily="65" charset="-122"/>
                        </a:rPr>
                        <a:t>到上百倍</a:t>
                      </a:r>
                    </a:p>
                  </a:txBody>
                  <a:tcPr marL="45720" marR="45720"/>
                </a:tc>
                <a:extLst>
                  <a:ext uri="{0D108BD9-81ED-4DB2-BD59-A6C34878D82A}">
                    <a16:rowId xmlns:a16="http://schemas.microsoft.com/office/drawing/2014/main" val="10000"/>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第二类</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中等身材</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中等质量黑洞</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质量大约是太阳的几</a:t>
                      </a:r>
                      <a:br>
                        <a:rPr sz="1800"/>
                      </a:br>
                      <a:r>
                        <a:rPr lang="zh-CN" altLang="en-US" sz="1400" kern="0" dirty="0">
                          <a:solidFill>
                            <a:srgbClr val="000000"/>
                          </a:solidFill>
                          <a:latin typeface="Times New Roman" pitchFamily="65" charset="-122"/>
                          <a:ea typeface="宋体" pitchFamily="65" charset="-122"/>
                        </a:rPr>
                        <a:t>千倍到几万倍</a:t>
                      </a:r>
                    </a:p>
                  </a:txBody>
                  <a:tcPr marL="45720" marR="45720"/>
                </a:tc>
                <a:extLst>
                  <a:ext uri="{0D108BD9-81ED-4DB2-BD59-A6C34878D82A}">
                    <a16:rowId xmlns:a16="http://schemas.microsoft.com/office/drawing/2014/main" val="10001"/>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第三类</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巨无霸</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超大质量黑洞</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质量在太阳的几百万</a:t>
                      </a:r>
                      <a:br>
                        <a:rPr sz="1800"/>
                      </a:br>
                      <a:r>
                        <a:rPr lang="zh-CN" altLang="en-US" sz="1400" kern="0" dirty="0">
                          <a:solidFill>
                            <a:srgbClr val="000000"/>
                          </a:solidFill>
                          <a:latin typeface="Times New Roman" pitchFamily="65" charset="-122"/>
                          <a:ea typeface="宋体" pitchFamily="65" charset="-122"/>
                        </a:rPr>
                        <a:t>倍以上</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恒星级质量黑洞太小了,以现有的技术,直接拍到它们的真容几乎不可能。4月10日亮相的主角,是超</a:t>
            </a:r>
            <a:br>
              <a:rPr dirty="0"/>
            </a:br>
            <a:r>
              <a:rPr lang="zh-CN" altLang="en-US" sz="1417" kern="0" dirty="0">
                <a:solidFill>
                  <a:srgbClr val="000000"/>
                </a:solidFill>
                <a:latin typeface="Times New Roman" pitchFamily="65" charset="-122"/>
                <a:ea typeface="宋体" pitchFamily="65" charset="-122"/>
              </a:rPr>
              <a:t>大质量黑洞。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[热点一]　为什么能给不发光的黑洞拍照?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这些年,黑洞这个名词频频出现在媒体报道中,想必很多人都已经对它有些了解。恒星级质量的黑洞是由</a:t>
            </a:r>
            <a:br>
              <a:rPr dirty="0"/>
            </a:br>
            <a:r>
              <a:rPr lang="zh-CN" altLang="en-US" sz="1417" kern="0" dirty="0">
                <a:solidFill>
                  <a:srgbClr val="000000"/>
                </a:solidFill>
                <a:latin typeface="Times New Roman" pitchFamily="65" charset="-122"/>
                <a:ea typeface="宋体" pitchFamily="65" charset="-122"/>
              </a:rPr>
              <a:t>大质量恒星演化到末期核心发生引力坍缩而成。中等质量黑洞和超大质量黑洞形成的具体方式目前还没</a:t>
            </a:r>
            <a:br>
              <a:rPr dirty="0"/>
            </a:br>
            <a:r>
              <a:rPr lang="zh-CN" altLang="en-US" sz="1417" kern="0" dirty="0">
                <a:solidFill>
                  <a:srgbClr val="000000"/>
                </a:solidFill>
                <a:latin typeface="Times New Roman" pitchFamily="65" charset="-122"/>
                <a:ea typeface="宋体" pitchFamily="65" charset="-122"/>
              </a:rPr>
              <a:t>有定论,可能是由小黑洞合并形成,也可能是由黑洞通过吞噬物质逐渐形成,还可能是由大量气体物质直接</a:t>
            </a:r>
            <a:br>
              <a:rPr dirty="0"/>
            </a:br>
            <a:r>
              <a:rPr lang="zh-CN" altLang="en-US" sz="1417" kern="0" dirty="0">
                <a:solidFill>
                  <a:srgbClr val="000000"/>
                </a:solidFill>
                <a:latin typeface="Times New Roman" pitchFamily="65" charset="-122"/>
                <a:ea typeface="宋体" pitchFamily="65" charset="-122"/>
              </a:rPr>
              <a:t>坍缩形成。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黑洞给人最深刻的印象就是吞噬一切,甚至光线。如果是孤零零的黑洞,我们真的是没办法采用电磁波手</a:t>
            </a:r>
            <a:br>
              <a:rPr dirty="0"/>
            </a:br>
            <a:r>
              <a:rPr lang="zh-CN" altLang="en-US" sz="1417" kern="0" dirty="0">
                <a:solidFill>
                  <a:srgbClr val="000000"/>
                </a:solidFill>
                <a:latin typeface="Times New Roman" pitchFamily="65" charset="-122"/>
                <a:ea typeface="宋体" pitchFamily="65" charset="-122"/>
              </a:rPr>
              <a:t>段进行拍摄了。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但通常都有物质环绕在黑洞周围,组成一个盘状结构,叫“吸积盘”。吸积盘内的物质围绕黑洞高速旋转,</a:t>
            </a:r>
            <a:endParaRPr lang="zh-CN" altLang="en-US" dirty="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相互之间由于摩擦而发出炽热的光芒,释放出包括从无线电波到可见光、到X射线波段的连续辐射。吸积</a:t>
            </a:r>
            <a:br>
              <a:rPr dirty="0"/>
            </a:br>
            <a:r>
              <a:rPr lang="zh-CN" altLang="en-US" sz="1417" kern="0" dirty="0">
                <a:solidFill>
                  <a:srgbClr val="000000"/>
                </a:solidFill>
                <a:latin typeface="Times New Roman" pitchFamily="65" charset="-122"/>
                <a:ea typeface="宋体" pitchFamily="65" charset="-122"/>
              </a:rPr>
              <a:t>盘处于黑洞“视界”的外部,因此发出的辐射可以逃逸到远处被我们探测到。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因此,我们拍摄到的不是黑洞本身,而是利用其边界上的物质发出的辐射勾勒出来的黑洞的轮廓,就像看皮</a:t>
            </a:r>
            <a:br>
              <a:rPr dirty="0"/>
            </a:br>
            <a:r>
              <a:rPr lang="zh-CN" altLang="en-US" sz="1417" kern="0" dirty="0">
                <a:solidFill>
                  <a:srgbClr val="000000"/>
                </a:solidFill>
                <a:latin typeface="Times New Roman" pitchFamily="65" charset="-122"/>
                <a:ea typeface="宋体" pitchFamily="65" charset="-122"/>
              </a:rPr>
              <a:t>影戏一样。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[热点二]　为什么选择银河系中心和M87星系中心的黑洞作为研究对象?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本次首先公布的是星系M87中心黑洞的照片,银河系中心的黑洞照片还在数据处理中。据悉,在银河系内,</a:t>
            </a:r>
            <a:br>
              <a:rPr dirty="0"/>
            </a:br>
            <a:r>
              <a:rPr lang="zh-CN" altLang="en-US" sz="1417" kern="0" dirty="0">
                <a:solidFill>
                  <a:srgbClr val="000000"/>
                </a:solidFill>
                <a:latin typeface="Times New Roman" pitchFamily="65" charset="-122"/>
                <a:ea typeface="宋体" pitchFamily="65" charset="-122"/>
              </a:rPr>
              <a:t>人类已发现了20多颗恒星级质量的黑洞,距离我们最近的3 400多光年,但为什么不选择这些相对较近的黑</a:t>
            </a:r>
            <a:br>
              <a:rPr dirty="0"/>
            </a:br>
            <a:r>
              <a:rPr lang="zh-CN" altLang="en-US" sz="1417" kern="0" dirty="0">
                <a:solidFill>
                  <a:srgbClr val="000000"/>
                </a:solidFill>
                <a:latin typeface="Times New Roman" pitchFamily="65" charset="-122"/>
                <a:ea typeface="宋体" pitchFamily="65" charset="-122"/>
              </a:rPr>
              <a:t>洞进行观测,而非要舍近求远选择26 000光年之外的银河系中心的黑洞和5 500万光年之外的M87星系中</a:t>
            </a:r>
            <a:br>
              <a:rPr dirty="0"/>
            </a:br>
            <a:r>
              <a:rPr lang="zh-CN" altLang="en-US" sz="1417" kern="0" dirty="0">
                <a:solidFill>
                  <a:srgbClr val="000000"/>
                </a:solidFill>
                <a:latin typeface="Times New Roman" pitchFamily="65" charset="-122"/>
                <a:ea typeface="宋体" pitchFamily="65" charset="-122"/>
              </a:rPr>
              <a:t>心的黑洞呢?这是因为这些恒星级黑洞的质量太小,直径相对也较小,因此从地球上观测,张角反而不如较</a:t>
            </a:r>
            <a:br>
              <a:rPr dirty="0"/>
            </a:br>
            <a:r>
              <a:rPr lang="zh-CN" altLang="en-US" sz="1417" kern="0" dirty="0">
                <a:solidFill>
                  <a:srgbClr val="000000"/>
                </a:solidFill>
                <a:latin typeface="Times New Roman" pitchFamily="65" charset="-122"/>
                <a:ea typeface="宋体" pitchFamily="65" charset="-122"/>
              </a:rPr>
              <a:t>远距离的超大质量黑洞大。</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听到的也并非“脑补”,它也是真实的。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⑤我们首先要知道的是,声音主要来源于两个渠道。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⑥第一个渠道是空气传导。当外界出现嘈杂的声音时,这些声音会首先通过你耳朵的外耳道振动鼓膜,再</a:t>
            </a:r>
            <a:br>
              <a:rPr dirty="0"/>
            </a:br>
            <a:r>
              <a:rPr lang="zh-CN" altLang="en-US" sz="1417" kern="0" dirty="0">
                <a:solidFill>
                  <a:srgbClr val="000000"/>
                </a:solidFill>
                <a:latin typeface="Times New Roman" pitchFamily="65" charset="-122"/>
                <a:ea typeface="宋体" pitchFamily="65" charset="-122"/>
              </a:rPr>
              <a:t>通过鼓膜传导到听觉感受器中,最后通过感受器中的听觉神经将声波信号转换成电信号,传导到大脑皮层,</a:t>
            </a:r>
            <a:br>
              <a:rPr dirty="0"/>
            </a:br>
            <a:r>
              <a:rPr lang="zh-CN" altLang="en-US" sz="1417" kern="0" dirty="0">
                <a:solidFill>
                  <a:srgbClr val="000000"/>
                </a:solidFill>
                <a:latin typeface="Times New Roman" pitchFamily="65" charset="-122"/>
                <a:ea typeface="宋体" pitchFamily="65" charset="-122"/>
              </a:rPr>
              <a:t>声音就这样被听到了。我们听自己的录音,或者别人听我们自己的声音,都是通过空气传导。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⑦第二个渠道是骨传导。当我们自己发出声音时,声音会通过中耳的听小骨传递到颅骨,再由颅骨传递到</a:t>
            </a:r>
            <a:br>
              <a:rPr dirty="0"/>
            </a:br>
            <a:r>
              <a:rPr lang="zh-CN" altLang="en-US" sz="1417" kern="0" dirty="0">
                <a:solidFill>
                  <a:srgbClr val="000000"/>
                </a:solidFill>
                <a:latin typeface="Times New Roman" pitchFamily="65" charset="-122"/>
                <a:ea typeface="宋体" pitchFamily="65" charset="-122"/>
              </a:rPr>
              <a:t>听觉感受器,经听觉神经在大脑皮层感知声音。我们自己说话时听到的自己的声音,就是通过骨传导被大</a:t>
            </a:r>
            <a:br>
              <a:rPr dirty="0"/>
            </a:br>
            <a:r>
              <a:rPr lang="zh-CN" altLang="en-US" sz="1417" kern="0" dirty="0">
                <a:solidFill>
                  <a:srgbClr val="000000"/>
                </a:solidFill>
                <a:latin typeface="Times New Roman" pitchFamily="65" charset="-122"/>
                <a:ea typeface="宋体" pitchFamily="65" charset="-122"/>
              </a:rPr>
              <a:t>脑接收。这就是为什么就算你用双手将自己的耳朵严实地堵住,然后轻轻地说话,无论再小声都能感觉得</a:t>
            </a:r>
            <a:br>
              <a:rPr dirty="0"/>
            </a:br>
            <a:r>
              <a:rPr lang="zh-CN" altLang="en-US" sz="1417" kern="0" dirty="0">
                <a:solidFill>
                  <a:srgbClr val="000000"/>
                </a:solidFill>
                <a:latin typeface="Times New Roman" pitchFamily="65" charset="-122"/>
                <a:ea typeface="宋体" pitchFamily="65" charset="-122"/>
              </a:rPr>
              <a:t>到的原因——我们听自己的声音,不用通过空气。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⑧那么问题来了,空气传导也好,骨传导也罢,究竟哪个声音,才是自己最真实的声音呢?</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917523"/>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计算表明,银河系中心黑洞的视界直径约2 400万公里,M87星系中心黑洞的视界直径约390亿公里。看清银河系中心的黑洞,需要53微角秒的角分辨率,看清M87星系中心的黑洞,则需要22微角秒的角分辨率,都落在了事件视界望远镜的观测能力范围内。银河系中心黑洞的视直径比M87星系中心黑洞的视直径要大一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[热点三]    照片是如何拍出来的?</a:t>
            </a:r>
            <a:endParaRPr lang="zh-CN" altLang="en-US" dirty="0"/>
          </a:p>
        </p:txBody>
      </p:sp>
      <p:sp>
        <p:nvSpPr>
          <p:cNvPr id="3" name="TextBox 2">
            <a:extLst>
              <a:ext uri="{FF2B5EF4-FFF2-40B4-BE49-F238E27FC236}">
                <a16:creationId xmlns:a16="http://schemas.microsoft.com/office/drawing/2014/main" id="{E7C4D3C9-030D-4DEF-9160-A2C8B45CB226}"/>
              </a:ext>
            </a:extLst>
          </p:cNvPr>
          <p:cNvSpPr txBox="1"/>
          <p:nvPr/>
        </p:nvSpPr>
        <p:spPr>
          <a:xfrm>
            <a:off x="395536" y="2201592"/>
            <a:ext cx="5585005"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黑洞图像是由“事件视界望远镜(EHT)”项目组织获得的。EHT把地上的8台射电望远镜组合起来,形成了一个口径如地球大小的“虚拟”望远镜。照片拍摄于2017年4月,是由事件视界望远镜合作项目在全球使用8台望远镜进行为期5天的观测结果。照片展示了一个中心为黑色的明亮环状结构,其黑色部分是黑洞投下的“阴影”,明亮部分是绕黑洞高速旋转的吸积盘。望远镜接收到的光是5 500万年前发出的。</a:t>
            </a:r>
            <a:endParaRPr lang="zh-CN" altLang="en-US" dirty="0"/>
          </a:p>
        </p:txBody>
      </p:sp>
      <p:pic>
        <p:nvPicPr>
          <p:cNvPr id="4" name="图片 3" descr="textimage10.jpeg">
            <a:extLst>
              <a:ext uri="{FF2B5EF4-FFF2-40B4-BE49-F238E27FC236}">
                <a16:creationId xmlns:a16="http://schemas.microsoft.com/office/drawing/2014/main" id="{814C6F58-8A1D-4405-AD40-23BD78C94B29}"/>
              </a:ext>
            </a:extLst>
          </p:cNvPr>
          <p:cNvPicPr>
            <a:picLocks noChangeAspect="1"/>
          </p:cNvPicPr>
          <p:nvPr/>
        </p:nvPicPr>
        <p:blipFill>
          <a:blip r:embed="rId4"/>
          <a:stretch>
            <a:fillRect/>
          </a:stretch>
        </p:blipFill>
        <p:spPr>
          <a:xfrm>
            <a:off x="6840986" y="2135816"/>
            <a:ext cx="1907478" cy="1251142"/>
          </a:xfrm>
          <a:prstGeom prst="rect">
            <a:avLst/>
          </a:prstGeom>
        </p:spPr>
      </p:pic>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天文望远镜获取的数据量非常大,一晚上就能收集到2PB(约2 000TB)。如此庞大的数据难以用网络传输,</a:t>
            </a:r>
            <a:br>
              <a:rPr dirty="0"/>
            </a:br>
            <a:r>
              <a:rPr lang="zh-CN" altLang="en-US" sz="1417" kern="0" dirty="0">
                <a:solidFill>
                  <a:srgbClr val="000000"/>
                </a:solidFill>
                <a:latin typeface="Times New Roman" pitchFamily="65" charset="-122"/>
                <a:ea typeface="宋体" pitchFamily="65" charset="-122"/>
              </a:rPr>
              <a:t>必须装到硬盘里,空运到MIT。约半吨重的硬盘在2017年6月交给了凯蒂·布曼博士和她的机器算法团队。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他们不仅需要整合数据,还需要过滤掉像大气湿度等因素产生的噪声,并且要精确同步各地望远镜捕获的</a:t>
            </a:r>
            <a:br>
              <a:rPr dirty="0"/>
            </a:br>
            <a:r>
              <a:rPr lang="zh-CN" altLang="en-US" sz="1417" kern="0" dirty="0">
                <a:solidFill>
                  <a:srgbClr val="000000"/>
                </a:solidFill>
                <a:latin typeface="Times New Roman" pitchFamily="65" charset="-122"/>
                <a:ea typeface="宋体" pitchFamily="65" charset="-122"/>
              </a:rPr>
              <a:t>信号。布曼领导了一系列精心测试,旨在确保EHT获得的黑洞照片不是某种技术故障或侥幸的结果。在</a:t>
            </a:r>
            <a:br>
              <a:rPr dirty="0"/>
            </a:br>
            <a:r>
              <a:rPr lang="zh-CN" altLang="en-US" sz="1417" kern="0" dirty="0">
                <a:solidFill>
                  <a:srgbClr val="000000"/>
                </a:solidFill>
                <a:latin typeface="Times New Roman" pitchFamily="65" charset="-122"/>
                <a:ea typeface="宋体" pitchFamily="65" charset="-122"/>
              </a:rPr>
              <a:t>某一个测试阶段,需要把合作组织拆分成4个独立的分析团队,各自独立分析数据,直到他们绝对确信各自</a:t>
            </a:r>
            <a:br>
              <a:rPr dirty="0"/>
            </a:br>
            <a:r>
              <a:rPr lang="zh-CN" altLang="en-US" sz="1417" kern="0" dirty="0">
                <a:solidFill>
                  <a:srgbClr val="000000"/>
                </a:solidFill>
                <a:latin typeface="Times New Roman" pitchFamily="65" charset="-122"/>
                <a:ea typeface="宋体" pitchFamily="65" charset="-122"/>
              </a:rPr>
              <a:t>的分析结果。原本预计一年洗好的照片,花了两年时间才让世界看到。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关于世界首张黑洞照片,下列说法</a:t>
            </a:r>
            <a:r>
              <a:rPr lang="zh-CN" altLang="en-US" sz="1417" u="sng" kern="0" dirty="0">
                <a:solidFill>
                  <a:srgbClr val="000000"/>
                </a:solidFill>
                <a:latin typeface="Times New Roman" pitchFamily="65" charset="-122"/>
                <a:ea typeface="宋体" pitchFamily="65" charset="-122"/>
              </a:rPr>
              <a:t>不符合</a:t>
            </a:r>
            <a:r>
              <a:rPr lang="zh-CN" altLang="en-US" sz="1417" kern="0" dirty="0">
                <a:solidFill>
                  <a:srgbClr val="000000"/>
                </a:solidFill>
                <a:latin typeface="Times New Roman" pitchFamily="65" charset="-122"/>
                <a:ea typeface="宋体" pitchFamily="65" charset="-122"/>
              </a:rPr>
              <a:t>文意的一项是(3分)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A.这张照片是首次获得的宇宙中超大质量黑洞存在的直接视觉证据,今年4月在全球6个城市同时公开对</a:t>
            </a:r>
            <a:br>
              <a:rPr dirty="0"/>
            </a:br>
            <a:r>
              <a:rPr lang="zh-CN" altLang="en-US" sz="1417" kern="0" dirty="0">
                <a:solidFill>
                  <a:srgbClr val="000000"/>
                </a:solidFill>
                <a:latin typeface="Times New Roman" pitchFamily="65" charset="-122"/>
                <a:ea typeface="宋体" pitchFamily="65" charset="-122"/>
              </a:rPr>
              <a:t>外发布。</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B.这张照片拍摄的对象是室女座星系团中超大质量星系M87,它距离地球5 500万光年,质量是太阳的65亿倍。</a:t>
            </a:r>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C.这张照片的拍摄工具是位于全球各地的8台射电望远镜,它们被组合起来形成了一个口径如地球大小的</a:t>
            </a:r>
            <a:br>
              <a:rPr dirty="0"/>
            </a:br>
            <a:r>
              <a:rPr lang="zh-CN" altLang="en-US" sz="1417" kern="0" dirty="0">
                <a:solidFill>
                  <a:srgbClr val="000000"/>
                </a:solidFill>
                <a:latin typeface="Times New Roman" pitchFamily="65" charset="-122"/>
                <a:ea typeface="宋体" pitchFamily="65" charset="-122"/>
              </a:rPr>
              <a:t>“虚拟”望远镜。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D.这张照片的拍摄时间是2017年4月,天文望远镜拍摄获取的数据量非常庞大,科学家们过了两年时间才对</a:t>
            </a:r>
            <a:br>
              <a:rPr dirty="0"/>
            </a:br>
            <a:r>
              <a:rPr lang="zh-CN" altLang="en-US" sz="1417" kern="0" dirty="0">
                <a:solidFill>
                  <a:srgbClr val="000000"/>
                </a:solidFill>
                <a:latin typeface="Times New Roman" pitchFamily="65" charset="-122"/>
                <a:ea typeface="宋体" pitchFamily="65" charset="-122"/>
              </a:rPr>
              <a:t>外公布照片。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下列说法符合文意的一项是(3分)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A.恒星在核聚变反应的燃料耗尽而死亡后,发生引力坍缩就会形成黑洞。黑洞家族有多种类型,本次拍摄</a:t>
            </a:r>
            <a:br>
              <a:rPr dirty="0"/>
            </a:br>
            <a:r>
              <a:rPr lang="zh-CN" altLang="en-US" sz="1417" kern="0" dirty="0">
                <a:solidFill>
                  <a:srgbClr val="000000"/>
                </a:solidFill>
                <a:latin typeface="Times New Roman" pitchFamily="65" charset="-122"/>
                <a:ea typeface="宋体" pitchFamily="65" charset="-122"/>
              </a:rPr>
              <a:t>的属于其中的“巨无霸”。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B.有很多恒星级质量黑洞距离地球相对较近,但是它们的质量太小,直径相对也较小,从地球上观测,张角比</a:t>
            </a:r>
            <a:br>
              <a:rPr dirty="0"/>
            </a:br>
            <a:r>
              <a:rPr lang="zh-CN" altLang="en-US" sz="1417" kern="0" dirty="0">
                <a:solidFill>
                  <a:srgbClr val="000000"/>
                </a:solidFill>
                <a:latin typeface="Times New Roman" pitchFamily="65" charset="-122"/>
                <a:ea typeface="宋体" pitchFamily="65" charset="-122"/>
              </a:rPr>
              <a:t>较远距离的超大质量黑洞大。</a:t>
            </a:r>
            <a:endParaRPr lang="zh-CN" altLang="en-US" dirty="0"/>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C.科学家们对银河系中心黑洞也进行了观测,这个黑洞距地球26 000光年,视界直径约2 400万公里,目前它</a:t>
            </a:r>
            <a:br>
              <a:rPr dirty="0"/>
            </a:br>
            <a:r>
              <a:rPr lang="zh-CN" altLang="en-US" sz="1417" kern="0" dirty="0">
                <a:solidFill>
                  <a:srgbClr val="000000"/>
                </a:solidFill>
                <a:latin typeface="Times New Roman" pitchFamily="65" charset="-122"/>
                <a:ea typeface="宋体" pitchFamily="65" charset="-122"/>
              </a:rPr>
              <a:t>的照片还在数据处理中。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D.布曼博士将合作组织拆分成4个独立的分析团队,各自独立分析数据,这样确保了黑洞照片不是某种技术</a:t>
            </a:r>
            <a:br>
              <a:rPr dirty="0"/>
            </a:br>
            <a:r>
              <a:rPr lang="zh-CN" altLang="en-US" sz="1417" kern="0" dirty="0">
                <a:solidFill>
                  <a:srgbClr val="000000"/>
                </a:solidFill>
                <a:latin typeface="Times New Roman" pitchFamily="65" charset="-122"/>
                <a:ea typeface="宋体" pitchFamily="65" charset="-122"/>
              </a:rPr>
              <a:t>故障或侥幸的结果。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下列对材料中相关内容的理解和分析,</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A.首次黑洞照片拍摄活动参与人员多,调动的科研设备范围广,照片从拍摄到公布经历的时间长。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B.黑洞本体是无法直接被拍摄的,但吸积盘与黑洞发生摩擦会产生辐射,这个辐射可以被探测到。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C.人类对于黑洞的认识,目前还是很有限,比如对一些黑洞的形成原因,科学界就有不同的猜测。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D.“事件视界望远镜(EHT)”尽管具有强大的观测能力,但很难拍到那些恒星级质量黑洞的照片。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请根据文本内容,给“超大质量黑洞”下定义。(4分)</a:t>
            </a:r>
            <a:endParaRPr lang="zh-CN" altLang="en-US" dirty="0"/>
          </a:p>
        </p:txBody>
      </p:sp>
      <p:sp>
        <p:nvSpPr>
          <p:cNvPr id="3" name="TextBox 2"/>
          <p:cNvSpPr txBox="1"/>
          <p:nvPr/>
        </p:nvSpPr>
        <p:spPr>
          <a:xfrm>
            <a:off x="720000" y="4231017"/>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为了能拍到黑洞并保证照片的可信度,科学家们采用了哪些方法?请分点概括。(5分)</a:t>
            </a:r>
            <a:endParaRPr lang="zh-CN" altLang="en-US" dirty="0"/>
          </a:p>
        </p:txBody>
      </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2768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1.答案    B　B.由文本[消息发布]中“该照片揭示了室女座星系团中超大质量星系M87中心的黑洞。这个</a:t>
            </a:r>
            <a:br>
              <a:rPr dirty="0"/>
            </a:br>
            <a:r>
              <a:rPr lang="zh-CN" altLang="en-US" sz="1417" kern="0" dirty="0">
                <a:solidFill>
                  <a:srgbClr val="000000"/>
                </a:solidFill>
                <a:latin typeface="Times New Roman" pitchFamily="65" charset="-122"/>
                <a:ea typeface="宋体" pitchFamily="65" charset="-122"/>
              </a:rPr>
              <a:t>黑洞距离地球5 500万光年,质量为太阳的65亿倍”可知,拍摄对象是“黑洞”而不是“M87”。</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2.答案    C　A.由文中“黑洞是现代广义相对论中</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发生引力坍缩产生的”可知,能形成黑洞的恒星的</a:t>
            </a:r>
            <a:br>
              <a:rPr dirty="0"/>
            </a:br>
            <a:r>
              <a:rPr lang="zh-CN" altLang="en-US" sz="1417" kern="0" dirty="0">
                <a:solidFill>
                  <a:srgbClr val="000000"/>
                </a:solidFill>
                <a:latin typeface="Times New Roman" pitchFamily="65" charset="-122"/>
                <a:ea typeface="宋体" pitchFamily="65" charset="-122"/>
              </a:rPr>
              <a:t>质量应该足够大。B.由文本[热点二]中的“从地球上观测,张角反而不如较远距离的超大质量黑洞大”,</a:t>
            </a:r>
            <a:br>
              <a:rPr dirty="0"/>
            </a:br>
            <a:r>
              <a:rPr lang="zh-CN" altLang="en-US" sz="1417" kern="0" dirty="0">
                <a:solidFill>
                  <a:srgbClr val="000000"/>
                </a:solidFill>
                <a:latin typeface="Times New Roman" pitchFamily="65" charset="-122"/>
                <a:ea typeface="宋体" pitchFamily="65" charset="-122"/>
              </a:rPr>
              <a:t>可知B项错。D.由文本中“他们不仅需要整合数据,还需要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不是某种技术故障或侥幸的结果”可知,</a:t>
            </a:r>
            <a:br>
              <a:rPr dirty="0"/>
            </a:br>
            <a:r>
              <a:rPr lang="zh-CN" altLang="en-US" sz="1417" kern="0" dirty="0">
                <a:solidFill>
                  <a:srgbClr val="000000"/>
                </a:solidFill>
                <a:latin typeface="Times New Roman" pitchFamily="65" charset="-122"/>
                <a:ea typeface="宋体" pitchFamily="65" charset="-122"/>
              </a:rPr>
              <a:t>为确保“黑洞照片不是某种技术故障或侥幸的结果”不仅需要独立分析数据。由文本中“在某一个测试</a:t>
            </a:r>
            <a:br>
              <a:rPr dirty="0"/>
            </a:br>
            <a:r>
              <a:rPr lang="zh-CN" altLang="en-US" sz="1417" kern="0" dirty="0">
                <a:solidFill>
                  <a:srgbClr val="000000"/>
                </a:solidFill>
                <a:latin typeface="Times New Roman" pitchFamily="65" charset="-122"/>
                <a:ea typeface="宋体" pitchFamily="65" charset="-122"/>
              </a:rPr>
              <a:t>阶段,需要把合作组织拆分成4个独立的分析团队”可知,拆分团队的前提是“在某一个测试阶段”。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3.答案    B    本题考查理解分析文章内容的能力。B.由文本中的“吸积盘内的物质围绕黑洞高速旋转,相</a:t>
            </a:r>
            <a:br>
              <a:rPr dirty="0"/>
            </a:br>
            <a:r>
              <a:rPr lang="zh-CN" altLang="en-US" sz="1417" kern="0" dirty="0">
                <a:solidFill>
                  <a:srgbClr val="000000"/>
                </a:solidFill>
                <a:latin typeface="Times New Roman" pitchFamily="65" charset="-122"/>
                <a:ea typeface="宋体" pitchFamily="65" charset="-122"/>
              </a:rPr>
              <a:t>互之间由于摩擦而发出炽热的光芒,释放出包括从无线电波到可见光、到X射线波段的连续辐射”可知,</a:t>
            </a:r>
            <a:br>
              <a:rPr dirty="0"/>
            </a:br>
            <a:r>
              <a:rPr lang="zh-CN" altLang="en-US" sz="1417" kern="0" dirty="0">
                <a:solidFill>
                  <a:srgbClr val="000000"/>
                </a:solidFill>
                <a:latin typeface="Times New Roman" pitchFamily="65" charset="-122"/>
                <a:ea typeface="宋体" pitchFamily="65" charset="-122"/>
              </a:rPr>
              <a:t>辐射是吸积盘内的物质相互之间摩擦产生的,而不是“吸积盘与黑洞发生摩擦”。</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9691"/>
            <a:ext cx="8505000" cy="452623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4.答案　超大质量黑洞是质量在太阳的几百万倍以上的一种密度极大体积极小的天体。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根据文本中的“黑洞是现代广义相对论中,宇宙空间内存在的一种密度极大体积极小的天体”及</a:t>
            </a:r>
            <a:br>
              <a:rPr dirty="0"/>
            </a:br>
            <a:r>
              <a:rPr lang="zh-CN" altLang="en-US" sz="1417" kern="0" dirty="0">
                <a:solidFill>
                  <a:srgbClr val="000000"/>
                </a:solidFill>
                <a:latin typeface="Times New Roman" pitchFamily="65" charset="-122"/>
                <a:ea typeface="宋体" pitchFamily="65" charset="-122"/>
              </a:rPr>
              <a:t>表格中的“第三类”“质量在太阳的几百万倍以上”下定义。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5.答案　①选择较远的落在望远镜观测范围内的黑洞;②组合8台射电望远镜,形成“虚拟”望远镜;③布</a:t>
            </a:r>
            <a:br>
              <a:rPr dirty="0"/>
            </a:br>
            <a:r>
              <a:rPr lang="zh-CN" altLang="en-US" sz="1417" kern="0" dirty="0">
                <a:solidFill>
                  <a:srgbClr val="000000"/>
                </a:solidFill>
                <a:latin typeface="Times New Roman" pitchFamily="65" charset="-122"/>
                <a:ea typeface="宋体" pitchFamily="65" charset="-122"/>
              </a:rPr>
              <a:t>曼博士团队精心测试,拆分团队,排除干扰。</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解析    由文本[热点二]中“但为什么不选择这些相对较近的黑洞进行观测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张角反而不如较远距离的</a:t>
            </a:r>
            <a:br>
              <a:rPr dirty="0"/>
            </a:br>
            <a:r>
              <a:rPr lang="zh-CN" altLang="en-US" sz="1417" kern="0" dirty="0">
                <a:solidFill>
                  <a:srgbClr val="000000"/>
                </a:solidFill>
                <a:latin typeface="Times New Roman" pitchFamily="65" charset="-122"/>
                <a:ea typeface="宋体" pitchFamily="65" charset="-122"/>
              </a:rPr>
              <a:t>超大质量黑洞大”“银河系中心黑洞的视界直径约2 400万公里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看清M87星系中心的黑洞,则需要22</a:t>
            </a:r>
            <a:br>
              <a:rPr dirty="0"/>
            </a:br>
            <a:r>
              <a:rPr lang="zh-CN" altLang="en-US" sz="1417" kern="0" dirty="0">
                <a:solidFill>
                  <a:srgbClr val="000000"/>
                </a:solidFill>
                <a:latin typeface="Times New Roman" pitchFamily="65" charset="-122"/>
                <a:ea typeface="宋体" pitchFamily="65" charset="-122"/>
              </a:rPr>
              <a:t>微角秒的角分辨率,都落在了事件视界望远镜的观测能力范围内”可以概括得出“选择较远的落在望远</a:t>
            </a:r>
            <a:br>
              <a:rPr dirty="0"/>
            </a:br>
            <a:r>
              <a:rPr lang="zh-CN" altLang="en-US" sz="1417" kern="0" dirty="0">
                <a:solidFill>
                  <a:srgbClr val="000000"/>
                </a:solidFill>
                <a:latin typeface="Times New Roman" pitchFamily="65" charset="-122"/>
                <a:ea typeface="宋体" pitchFamily="65" charset="-122"/>
              </a:rPr>
              <a:t>镜观测范围内的黑洞”;由文本[热点三]中的“EHT把地球上的8台射电望远镜组合起来,形成了一个口径</a:t>
            </a:r>
            <a:br>
              <a:rPr dirty="0"/>
            </a:br>
            <a:r>
              <a:rPr lang="zh-CN" altLang="en-US" sz="1417" kern="0" dirty="0">
                <a:solidFill>
                  <a:srgbClr val="000000"/>
                </a:solidFill>
                <a:latin typeface="Times New Roman" pitchFamily="65" charset="-122"/>
                <a:ea typeface="宋体" pitchFamily="65" charset="-122"/>
              </a:rPr>
              <a:t>如地球大小的‘虚拟’望远镜”可以概括得出“组合8台射电望远镜,形成‘虚拟’望远镜”;由文本[热</a:t>
            </a:r>
            <a:br>
              <a:rPr dirty="0"/>
            </a:br>
            <a:r>
              <a:rPr lang="zh-CN" altLang="en-US" sz="1417" kern="0" dirty="0">
                <a:solidFill>
                  <a:srgbClr val="000000"/>
                </a:solidFill>
                <a:latin typeface="Times New Roman" pitchFamily="65" charset="-122"/>
                <a:ea typeface="宋体" pitchFamily="65" charset="-122"/>
              </a:rPr>
              <a:t>点三]中“布曼领导了一系列精心测试</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花了两年时间才让世界看到”可以概括得出“布曼博士团队</a:t>
            </a:r>
            <a:r>
              <a:rPr lang="zh-CN" altLang="en-US" kern="0" dirty="0">
                <a:solidFill>
                  <a:srgbClr val="000000"/>
                </a:solidFill>
                <a:latin typeface="Times New Roman" pitchFamily="65" charset="-122"/>
                <a:ea typeface="宋体" pitchFamily="65" charset="-122"/>
              </a:rPr>
              <a:t>精心</a:t>
            </a:r>
            <a:r>
              <a:rPr lang="zh-CN" altLang="en-US" sz="1417" kern="0" dirty="0">
                <a:solidFill>
                  <a:srgbClr val="000000"/>
                </a:solidFill>
                <a:latin typeface="黑体" pitchFamily="65" charset="-122"/>
                <a:ea typeface="宋体" pitchFamily="65" charset="-122"/>
              </a:rPr>
              <a:t>测试,拆分团队,排除干扰”。</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552" y="132910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一、(2020湘西土家族苗族自治州,17—19)阅读《L型菌》一文,完成1—3题。(10分)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①治疗细菌性疾病,人们往往借助于各种抗生素。如果药物治疗不彻底,病菌表层细胞受损缺失但并未死</a:t>
            </a:r>
            <a:br>
              <a:rPr dirty="0"/>
            </a:br>
            <a:r>
              <a:rPr lang="zh-CN" altLang="en-US" sz="1417" kern="0" dirty="0">
                <a:solidFill>
                  <a:srgbClr val="000000"/>
                </a:solidFill>
                <a:latin typeface="Times New Roman" pitchFamily="65" charset="-122"/>
                <a:ea typeface="宋体" pitchFamily="65" charset="-122"/>
              </a:rPr>
              <a:t>亡,此时症状虽有所缓解,但痛根未除,这样会造成疾病的慢性迁延或反复发作。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②细胞外壁缺损在医学上称为缺壁型或L型菌,称L型是由于该菌最早发现于Lister研究所。以青霉素治疗</a:t>
            </a:r>
            <a:br>
              <a:rPr dirty="0"/>
            </a:br>
            <a:r>
              <a:rPr lang="zh-CN" altLang="en-US" sz="1417" kern="0" dirty="0">
                <a:solidFill>
                  <a:srgbClr val="000000"/>
                </a:solidFill>
                <a:latin typeface="Times New Roman" pitchFamily="65" charset="-122"/>
                <a:ea typeface="宋体" pitchFamily="65" charset="-122"/>
              </a:rPr>
              <a:t>金黄色葡萄球菌为例,在剂量充足,作用时间充分时,葡萄球菌因其细胞壁合成严重受阻,终至不能繁殖而死</a:t>
            </a:r>
            <a:br>
              <a:rPr dirty="0"/>
            </a:br>
            <a:r>
              <a:rPr lang="zh-CN" altLang="en-US" sz="1417" kern="0" dirty="0">
                <a:solidFill>
                  <a:srgbClr val="000000"/>
                </a:solidFill>
                <a:latin typeface="Times New Roman" pitchFamily="65" charset="-122"/>
                <a:ea typeface="宋体" pitchFamily="65" charset="-122"/>
              </a:rPr>
              <a:t>亡;若抗生素剂量不足或疗程太短,葡萄球菌中可有部分耐力强者,以细胞壁缺损形式保存下来,这种细胞</a:t>
            </a:r>
            <a:br>
              <a:rPr dirty="0"/>
            </a:br>
            <a:r>
              <a:rPr lang="zh-CN" altLang="en-US" sz="1417" kern="0" dirty="0">
                <a:solidFill>
                  <a:srgbClr val="000000"/>
                </a:solidFill>
                <a:latin typeface="Times New Roman" pitchFamily="65" charset="-122"/>
                <a:ea typeface="宋体" pitchFamily="65" charset="-122"/>
              </a:rPr>
              <a:t>称为金黄色葡萄球菌L型。这些“</a:t>
            </a:r>
            <a:r>
              <a:rPr lang="zh-CN" altLang="en-US" sz="1417" u="sng" kern="0" dirty="0">
                <a:solidFill>
                  <a:srgbClr val="000000"/>
                </a:solidFill>
                <a:latin typeface="Times New Roman" pitchFamily="65" charset="-122"/>
                <a:ea typeface="宋体" pitchFamily="65" charset="-122"/>
              </a:rPr>
              <a:t>体无完肤</a:t>
            </a:r>
            <a:r>
              <a:rPr lang="zh-CN" altLang="en-US" sz="1417" kern="0" dirty="0">
                <a:solidFill>
                  <a:srgbClr val="000000"/>
                </a:solidFill>
                <a:latin typeface="Times New Roman" pitchFamily="65" charset="-122"/>
                <a:ea typeface="宋体" pitchFamily="65" charset="-122"/>
              </a:rPr>
              <a:t>”的病菌依然可以繁衍后代,而且迟早还会修复成原先的病</a:t>
            </a:r>
            <a:br>
              <a:rPr dirty="0"/>
            </a:br>
            <a:r>
              <a:rPr lang="zh-CN" altLang="en-US" sz="1417" kern="0" dirty="0">
                <a:solidFill>
                  <a:srgbClr val="000000"/>
                </a:solidFill>
                <a:latin typeface="Times New Roman" pitchFamily="65" charset="-122"/>
                <a:ea typeface="宋体" pitchFamily="65" charset="-122"/>
              </a:rPr>
              <a:t>菌。事实上,凡是妨碍细胞合成的因子,均可导致出现L型,常见的物理、化学、生物因子有抗生素、溶菌</a:t>
            </a:r>
            <a:br>
              <a:rPr dirty="0"/>
            </a:br>
            <a:r>
              <a:rPr lang="zh-CN" altLang="en-US" sz="1417" kern="0" dirty="0">
                <a:solidFill>
                  <a:srgbClr val="000000"/>
                </a:solidFill>
                <a:latin typeface="Times New Roman" pitchFamily="65" charset="-122"/>
                <a:ea typeface="宋体" pitchFamily="65" charset="-122"/>
              </a:rPr>
              <a:t>酶、补体、抗体、胆汁等。各种病菌均可以以L型形式残存下来。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③近几年研究发现,过去所谓“病因不明”的患者,有一部分正是由各种细菌的L型引起的。这是由于细</a:t>
            </a:r>
            <a:br>
              <a:rPr dirty="0"/>
            </a:br>
            <a:r>
              <a:rPr lang="zh-CN" altLang="en-US" sz="1417" kern="0" dirty="0">
                <a:solidFill>
                  <a:srgbClr val="000000"/>
                </a:solidFill>
                <a:latin typeface="Times New Roman" pitchFamily="65" charset="-122"/>
                <a:ea typeface="宋体" pitchFamily="65" charset="-122"/>
              </a:rPr>
              <a:t>菌一旦形成L型后,不能耐受外界低渗环境,需要在含有血浆和高浓度盐分的培养基中生长,若仍用</a:t>
            </a:r>
            <a:r>
              <a:rPr lang="zh-CN" altLang="en-US" sz="1417" u="sng" kern="0" dirty="0">
                <a:solidFill>
                  <a:srgbClr val="000000"/>
                </a:solidFill>
                <a:latin typeface="Times New Roman" pitchFamily="65" charset="-122"/>
                <a:ea typeface="宋体" pitchFamily="65" charset="-122"/>
              </a:rPr>
              <a:t>常规</a:t>
            </a:r>
            <a:r>
              <a:rPr lang="zh-CN" altLang="en-US" sz="1417" kern="0" dirty="0">
                <a:solidFill>
                  <a:srgbClr val="000000"/>
                </a:solidFill>
                <a:latin typeface="Times New Roman" pitchFamily="65" charset="-122"/>
                <a:ea typeface="宋体" pitchFamily="65" charset="-122"/>
              </a:rPr>
              <a:t>的</a:t>
            </a:r>
            <a:endParaRPr lang="zh-CN" altLang="en-US" dirty="0"/>
          </a:p>
        </p:txBody>
      </p:sp>
      <p:sp>
        <p:nvSpPr>
          <p:cNvPr id="3" name="TextBox 2">
            <a:extLst>
              <a:ext uri="{FF2B5EF4-FFF2-40B4-BE49-F238E27FC236}">
                <a16:creationId xmlns:a16="http://schemas.microsoft.com/office/drawing/2014/main" id="{BFB699CB-AFE6-44A9-982F-E50B172B37E5}"/>
              </a:ext>
            </a:extLst>
          </p:cNvPr>
          <p:cNvSpPr txBox="1"/>
          <p:nvPr/>
        </p:nvSpPr>
        <p:spPr>
          <a:xfrm>
            <a:off x="639000" y="683667"/>
            <a:ext cx="8505000" cy="645433"/>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C组　教师专用题组</a:t>
            </a:r>
            <a:endParaRPr lang="zh-CN" altLang="en-US" dirty="0"/>
          </a:p>
          <a:p>
            <a:pPr eaLnBrk="0" latinLnBrk="1" hangingPunct="0">
              <a:lnSpc>
                <a:spcPct val="150000"/>
              </a:lnSpc>
              <a:spcBef>
                <a:spcPts val="141"/>
              </a:spcBef>
            </a:pPr>
            <a:r>
              <a:rPr lang="zh-CN" altLang="en-US" sz="1500" dirty="0">
                <a:solidFill>
                  <a:schemeClr val="accent6">
                    <a:lumMod val="75000"/>
                  </a:schemeClr>
                </a:solidFill>
                <a:latin typeface="Microsoft YaHei"/>
                <a:ea typeface="Microsoft YaHei"/>
              </a:rPr>
              <a:t>考点一　一般说明文阅读</a:t>
            </a:r>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09039" y="61165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培养技术,常因生长不良或存活时间不长而作无细菌生长论处,导致临床上病原不明。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④防治细菌L型疾患也值得注意,因该菌缺损细胞壁,使作用于细胞壁而起抑杀作用的抗生素类药物无用</a:t>
            </a:r>
            <a:br>
              <a:rPr dirty="0"/>
            </a:br>
            <a:r>
              <a:rPr lang="zh-CN" altLang="en-US" sz="1417" kern="0" dirty="0">
                <a:solidFill>
                  <a:srgbClr val="000000"/>
                </a:solidFill>
                <a:latin typeface="Times New Roman" pitchFamily="65" charset="-122"/>
                <a:ea typeface="宋体" pitchFamily="65" charset="-122"/>
              </a:rPr>
              <a:t>武之地,只有那些作用于细胞浆质及核酸合成的抗生素和药物才能达到功效。但为全面起见,医学专家建</a:t>
            </a:r>
            <a:br>
              <a:rPr dirty="0"/>
            </a:br>
            <a:r>
              <a:rPr lang="zh-CN" altLang="en-US" sz="1417" kern="0" dirty="0">
                <a:solidFill>
                  <a:srgbClr val="000000"/>
                </a:solidFill>
                <a:latin typeface="Times New Roman" pitchFamily="65" charset="-122"/>
                <a:ea typeface="宋体" pitchFamily="65" charset="-122"/>
              </a:rPr>
              <a:t>议,最好将作用于细胞壁和细胞质的两类抗生素联合应用,以期收到良好的治疗效果。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1.对第②段中“体无完肤”的含义,理解正确的一项是(3分)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A.病菌细胞壁受损　　　　B.病菌失去细胞壁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C.病菌失去表皮　　　　　D.病菌表皮受损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2.下列说法,能作为“L型菌会导致一些疾患病因不明”原因的一项是(3分)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A.细菌表层细胞壁受损缺失导致L型菌出现。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B.L型菌生命力顽强,可以修复成原先的病菌。</a:t>
            </a:r>
            <a:endParaRPr lang="zh-CN" altLang="en-US" dirty="0"/>
          </a:p>
        </p:txBody>
      </p:sp>
      <p:sp>
        <p:nvSpPr>
          <p:cNvPr id="3" name="TextBox 2">
            <a:extLst>
              <a:ext uri="{FF2B5EF4-FFF2-40B4-BE49-F238E27FC236}">
                <a16:creationId xmlns:a16="http://schemas.microsoft.com/office/drawing/2014/main" id="{A10B6FBF-74CD-4E2A-9644-8360A21052A2}"/>
              </a:ext>
            </a:extLst>
          </p:cNvPr>
          <p:cNvSpPr txBox="1"/>
          <p:nvPr/>
        </p:nvSpPr>
        <p:spPr>
          <a:xfrm>
            <a:off x="609039" y="3926280"/>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C.L型菌未能在含有血浆和高浓度盐分的培养基中生长。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D.各种妨碍细胞合成的因子,均可导致病菌以L型形式残存下来。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3.第③段中“若仍用</a:t>
            </a:r>
            <a:r>
              <a:rPr lang="zh-CN" altLang="en-US" sz="1417" u="sng" kern="0" dirty="0">
                <a:solidFill>
                  <a:srgbClr val="000000"/>
                </a:solidFill>
                <a:latin typeface="Times New Roman" pitchFamily="65" charset="-122"/>
                <a:ea typeface="宋体" pitchFamily="65" charset="-122"/>
              </a:rPr>
              <a:t>常规</a:t>
            </a:r>
            <a:r>
              <a:rPr lang="zh-CN" altLang="en-US" sz="1417" kern="0" dirty="0">
                <a:solidFill>
                  <a:srgbClr val="000000"/>
                </a:solidFill>
                <a:latin typeface="Times New Roman" pitchFamily="65" charset="-122"/>
                <a:ea typeface="宋体" pitchFamily="65" charset="-122"/>
              </a:rPr>
              <a:t>的培养技术”一句中“常规”二字能否删除?为什么?(4分)</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  A　本题考查学生辨析文章内容的能力。A.原文中的关键句“葡萄球菌中可有部分耐力强者,以</a:t>
            </a:r>
            <a:br>
              <a:rPr dirty="0"/>
            </a:br>
            <a:r>
              <a:rPr lang="zh-CN" altLang="en-US" sz="1417" kern="0" dirty="0">
                <a:solidFill>
                  <a:srgbClr val="000000"/>
                </a:solidFill>
                <a:latin typeface="Times New Roman" pitchFamily="65" charset="-122"/>
                <a:ea typeface="宋体" pitchFamily="65" charset="-122"/>
              </a:rPr>
              <a:t>细胞壁缺损形式保存下来,这种细胞称为金黄色葡萄球菌L型”。故A正确。B.不是失去细胞壁,而是细胞</a:t>
            </a:r>
            <a:br>
              <a:rPr dirty="0"/>
            </a:br>
            <a:r>
              <a:rPr lang="zh-CN" altLang="en-US" sz="1417" kern="0" dirty="0">
                <a:solidFill>
                  <a:srgbClr val="000000"/>
                </a:solidFill>
                <a:latin typeface="Times New Roman" pitchFamily="65" charset="-122"/>
                <a:ea typeface="宋体" pitchFamily="65" charset="-122"/>
              </a:rPr>
              <a:t>壁受损。C.不是失去表皮,而是细胞壁受损。D.不是表皮受损而是细胞壁受损。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   C　A选项强调L型菌出现的原因。B选项强调L型菌可以修复。D选项强调L型菌的成因。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不能删除,“常规”是一般的,通常的意思。(1分)在这里是指只是常规的培养的技术会让它生长</a:t>
            </a:r>
            <a:br>
              <a:rPr dirty="0"/>
            </a:br>
            <a:r>
              <a:rPr lang="zh-CN" altLang="en-US" sz="1417" kern="0" dirty="0">
                <a:solidFill>
                  <a:srgbClr val="000000"/>
                </a:solidFill>
                <a:latin typeface="Times New Roman" pitchFamily="65" charset="-122"/>
                <a:ea typeface="宋体" pitchFamily="65" charset="-122"/>
              </a:rPr>
              <a:t>不良。(1分)如果删去,就变成所有的培养技术都会让它生长不良,导致临床病因不明,这不符合科学实际。</a:t>
            </a:r>
            <a:br>
              <a:rPr dirty="0"/>
            </a:br>
            <a:r>
              <a:rPr lang="zh-CN" altLang="en-US" sz="1417" kern="0" dirty="0">
                <a:solidFill>
                  <a:srgbClr val="000000"/>
                </a:solidFill>
                <a:latin typeface="Times New Roman" pitchFamily="65" charset="-122"/>
                <a:ea typeface="宋体" pitchFamily="65" charset="-122"/>
              </a:rPr>
              <a:t>(1分)同时也体现了说明文语言的准确性和严谨性。(1分)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本题考查学生分析说明文语言的能力。一般是不能删除,首先解读词语在文本中表达的意思,然后</a:t>
            </a:r>
            <a:br>
              <a:rPr dirty="0"/>
            </a:br>
            <a:r>
              <a:rPr lang="zh-CN" altLang="en-US" sz="1417" kern="0" dirty="0">
                <a:solidFill>
                  <a:srgbClr val="000000"/>
                </a:solidFill>
                <a:latin typeface="Times New Roman" pitchFamily="65" charset="-122"/>
                <a:ea typeface="宋体" pitchFamily="65" charset="-122"/>
              </a:rPr>
              <a:t>陈述去掉之后文本的意思,说明与事实不相符合,最后表述这是说明文语言的准确与严谨。</a:t>
            </a:r>
            <a:endParaRPr lang="zh-CN" altLang="en-US" dirty="0"/>
          </a:p>
        </p:txBody>
      </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二、(2018株洲,8—11)阅读下面文章,回答问题。(12分)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唐朝、五代是椅子开始使用时期,但即使在贵族家庭,靠背椅等高型坐具也比较少见。在此之前,中国人只</a:t>
            </a:r>
            <a:br/>
            <a:r>
              <a:rPr lang="zh-CN" altLang="en-US" sz="1417" kern="0" dirty="0">
                <a:solidFill>
                  <a:srgbClr val="000000"/>
                </a:solidFill>
                <a:latin typeface="Times New Roman" pitchFamily="65" charset="-122"/>
                <a:ea typeface="宋体" pitchFamily="65" charset="-122"/>
              </a:rPr>
              <a:t>使用矮型坐具,如“胡床”“连榻”。胡床即今天所说的马扎,可折叠,方便携带。连榻是可以同时坐几个</a:t>
            </a:r>
            <a:br/>
            <a:r>
              <a:rPr lang="zh-CN" altLang="en-US" sz="1417" kern="0" dirty="0">
                <a:solidFill>
                  <a:srgbClr val="000000"/>
                </a:solidFill>
                <a:latin typeface="Times New Roman" pitchFamily="65" charset="-122"/>
                <a:ea typeface="宋体" pitchFamily="65" charset="-122"/>
              </a:rPr>
              <a:t>人的狭长矮榻。总之,此时中国流行的家具,如餐桌、书案、坐榻,都是矮型的。进入宋朝,“高足高座”的</a:t>
            </a:r>
            <a:br/>
            <a:r>
              <a:rPr lang="zh-CN" altLang="en-US" sz="1417" kern="0" dirty="0">
                <a:solidFill>
                  <a:srgbClr val="000000"/>
                </a:solidFill>
                <a:latin typeface="Times New Roman" pitchFamily="65" charset="-122"/>
                <a:ea typeface="宋体" pitchFamily="65" charset="-122"/>
              </a:rPr>
              <a:t>椅子在民间也普及开来。自此,中国人从“席地而坐”的时代进入“垂足而坐”的时代。</a:t>
            </a:r>
            <a:endParaRPr lang="zh-CN" altLang="en-US"/>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高型坐具的普及,引发了改变中国人社会生活的连锁反应。</a:t>
            </a:r>
            <a:r>
              <a:rPr lang="zh-CN" altLang="en-US" sz="1417" kern="0" dirty="0">
                <a:solidFill>
                  <a:srgbClr val="000000"/>
                </a:solidFill>
                <a:latin typeface="Times New Roman" pitchFamily="65" charset="-122"/>
                <a:ea typeface="宋体" pitchFamily="65" charset="-122"/>
              </a:rPr>
              <a:t>比如,在流行矮足矮座家具时,大家围成一桌用</a:t>
            </a:r>
            <a:br/>
            <a:r>
              <a:rPr lang="zh-CN" altLang="en-US" sz="1417" kern="0" dirty="0">
                <a:solidFill>
                  <a:srgbClr val="000000"/>
                </a:solidFill>
                <a:latin typeface="Times New Roman" pitchFamily="65" charset="-122"/>
                <a:ea typeface="宋体" pitchFamily="65" charset="-122"/>
              </a:rPr>
              <a:t>餐很不方便,因此分餐制大行其道;而高桌高椅广泛使用之后,围餐就不存在技术上的问题了,因此合餐制</a:t>
            </a:r>
            <a:br/>
            <a:r>
              <a:rPr lang="zh-CN" altLang="en-US" sz="1417" kern="0" dirty="0">
                <a:solidFill>
                  <a:srgbClr val="000000"/>
                </a:solidFill>
                <a:latin typeface="Times New Roman" pitchFamily="65" charset="-122"/>
                <a:ea typeface="宋体" pitchFamily="65" charset="-122"/>
              </a:rPr>
              <a:t>渐渐取代了分餐制。</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传统的社交礼仪也被改变。在只有矮型家具的先秦,人们在社交场合都是席地而坐,正式的坐姿叫做“跽</a:t>
            </a:r>
            <a:br/>
            <a:r>
              <a:rPr lang="zh-CN" altLang="en-US" sz="1417" kern="0" dirty="0">
                <a:solidFill>
                  <a:srgbClr val="000000"/>
                </a:solidFill>
                <a:latin typeface="Times New Roman" pitchFamily="65" charset="-122"/>
                <a:ea typeface="宋体" pitchFamily="65" charset="-122"/>
              </a:rPr>
              <a:t>坐”,即双膝弯曲接地,臀部贴坐于足跟。此时,中国社会通行跪拜礼,因为跪拜礼是自然而然的,由跽坐姿</a:t>
            </a:r>
            <a:br/>
            <a:r>
              <a:rPr lang="zh-CN" altLang="en-US" sz="1417" kern="0" dirty="0">
                <a:solidFill>
                  <a:srgbClr val="000000"/>
                </a:solidFill>
                <a:latin typeface="Times New Roman" pitchFamily="65" charset="-122"/>
                <a:ea typeface="宋体" pitchFamily="65" charset="-122"/>
              </a:rPr>
              <a:t>势挺直腰板,臀部离开足跟,便是跪;再配上手部与头部的动作,如作揖、稽首、顿首,便是拜。这时候的跪</a:t>
            </a:r>
            <a:endParaRPr lang="zh-CN" altLang="en-US"/>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57.xml><?xml version="1.0" encoding="utf-8"?>
<CustomerInfo>
  <UserName>dell</UserName>
  <CompanyName/>
  <MachineID>A189</MachineID>
  <ToolID>ljRTAAAAKGU=</ToolID>
  <Data><![CDATA[bGpSVEFBQUFLR1U9]]></Data>
</CustomerInfo>
</file>

<file path=customXml/item158.xml><?xml version="1.0" encoding="utf-8"?>
<CustomerInfo>
  <UserName>dell</UserName>
  <CompanyName/>
  <MachineID>A189</MachineID>
  <ToolID>ljRTAAAAKGU=</ToolID>
  <Data><![CDATA[bGpSVEFBQUFLR1U9]]></Data>
</CustomerInfo>
</file>

<file path=customXml/item159.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60.xml><?xml version="1.0" encoding="utf-8"?>
<CustomerInfo>
  <UserName>dell</UserName>
  <CompanyName/>
  <MachineID>A189</MachineID>
  <ToolID>ljRTAAAAKGU=</ToolID>
  <Data><![CDATA[bGpSVEFBQUFLR1U9]]></Data>
</CustomerInfo>
</file>

<file path=customXml/item161.xml><?xml version="1.0" encoding="utf-8"?>
<CustomerInfo>
  <UserName>dell</UserName>
  <CompanyName/>
  <MachineID>A189</MachineID>
  <ToolID>ljRTAAAAKGU=</ToolID>
  <Data><![CDATA[bGpSVEFBQUFLR1U9]]></Data>
</CustomerInfo>
</file>

<file path=customXml/item162.xml><?xml version="1.0" encoding="utf-8"?>
<CustomerInfo>
  <UserName>dell</UserName>
  <CompanyName/>
  <MachineID>A189</MachineID>
  <ToolID>ljRTAAAAKGU=</ToolID>
  <Data><![CDATA[bGpSVEFBQUFLR1U9]]></Data>
</CustomerInfo>
</file>

<file path=customXml/item163.xml><?xml version="1.0" encoding="utf-8"?>
<CustomerInfo>
  <UserName>dell</UserName>
  <CompanyName/>
  <MachineID>A189</MachineID>
  <ToolID>ljRTAAAAKGU=</ToolID>
  <Data><![CDATA[bGpSVEFBQUFLR1U9]]></Data>
</CustomerInfo>
</file>

<file path=customXml/item164.xml><?xml version="1.0" encoding="utf-8"?>
<CustomerInfo>
  <UserName>dell</UserName>
  <CompanyName/>
  <MachineID>A189</MachineID>
  <ToolID>ljRTAAAAKGU=</ToolID>
  <Data><![CDATA[bGpSVEFBQUFLR1U9]]></Data>
</CustomerInfo>
</file>

<file path=customXml/item165.xml><?xml version="1.0" encoding="utf-8"?>
<CustomerInfo>
  <UserName>dell</UserName>
  <CompanyName/>
  <MachineID>A189</MachineID>
  <ToolID>ljRTAAAAKGU=</ToolID>
  <Data><![CDATA[bGpSVEFBQUFLR1U9]]></Data>
</CustomerInfo>
</file>

<file path=customXml/item166.xml><?xml version="1.0" encoding="utf-8"?>
<CustomerInfo>
  <UserName>dell</UserName>
  <CompanyName/>
  <MachineID>A189</MachineID>
  <ToolID>ljRTAAAAKGU=</ToolID>
  <Data><![CDATA[bGpSVEFBQUFLR1U9]]></Data>
</CustomerInfo>
</file>

<file path=customXml/item167.xml><?xml version="1.0" encoding="utf-8"?>
<CustomerInfo>
  <UserName>dell</UserName>
  <CompanyName/>
  <MachineID>A189</MachineID>
  <ToolID>ljRTAAAAKGU=</ToolID>
  <Data><![CDATA[bGpSVEFBQUFLR1U9]]></Data>
</CustomerInfo>
</file>

<file path=customXml/item168.xml><?xml version="1.0" encoding="utf-8"?>
<CustomerInfo>
  <UserName>dell</UserName>
  <CompanyName/>
  <MachineID>A189</MachineID>
  <ToolID>ljRTAAAAKGU=</ToolID>
  <Data><![CDATA[bGpSVEFBQUFLR1U9]]></Data>
</CustomerInfo>
</file>

<file path=customXml/item169.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70.xml><?xml version="1.0" encoding="utf-8"?>
<CustomerInfo>
  <UserName>dell</UserName>
  <CompanyName/>
  <MachineID>A189</MachineID>
  <ToolID>ljRTAAAAKGU=</ToolID>
  <Data><![CDATA[bGpSVEFBQUFLR1U9]]></Data>
</CustomerInfo>
</file>

<file path=customXml/item171.xml><?xml version="1.0" encoding="utf-8"?>
<CustomerInfo>
  <UserName>dell</UserName>
  <CompanyName/>
  <MachineID>A189</MachineID>
  <ToolID>ljRTAAAAKGU=</ToolID>
  <Data><![CDATA[bGpSVEFBQUFLR1U9]]></Data>
</CustomerInfo>
</file>

<file path=customXml/item172.xml><?xml version="1.0" encoding="utf-8"?>
<CustomerInfo>
  <UserName>dell</UserName>
  <CompanyName/>
  <MachineID>A189</MachineID>
  <ToolID>ljRTAAAAKGU=</ToolID>
  <Data><![CDATA[bGpSVEFBQUFLR1U9]]></Data>
</CustomerInfo>
</file>

<file path=customXml/item173.xml><?xml version="1.0" encoding="utf-8"?>
<CustomerInfo>
  <UserName>dell</UserName>
  <CompanyName/>
  <MachineID>A189</MachineID>
  <ToolID>ljRTAAAAKGU=</ToolID>
  <Data><![CDATA[bGpSVEFBQUFLR1U9]]></Data>
</CustomerInfo>
</file>

<file path=customXml/item174.xml><?xml version="1.0" encoding="utf-8"?>
<CustomerInfo>
  <UserName>dell</UserName>
  <CompanyName/>
  <MachineID>A189</MachineID>
  <ToolID>ljRTAAAAKGU=</ToolID>
  <Data><![CDATA[bGpSVEFBQUFLR1U9]]></Data>
</CustomerInfo>
</file>

<file path=customXml/item175.xml><?xml version="1.0" encoding="utf-8"?>
<CustomerInfo>
  <UserName>dell</UserName>
  <CompanyName/>
  <MachineID>A189</MachineID>
  <ToolID>ljRTAAAAKGU=</ToolID>
  <Data><![CDATA[bGpSVEFBQUFLR1U9]]></Data>
</CustomerInfo>
</file>

<file path=customXml/item176.xml><?xml version="1.0" encoding="utf-8"?>
<CustomerInfo>
  <UserName>dell</UserName>
  <CompanyName/>
  <MachineID>A189</MachineID>
  <ToolID>ljRTAAAAKGU=</ToolID>
  <Data><![CDATA[bGpSVEFBQUFLR1U9]]></Data>
</CustomerInfo>
</file>

<file path=customXml/item177.xml><?xml version="1.0" encoding="utf-8"?>
<CustomerInfo>
  <UserName>dell</UserName>
  <CompanyName/>
  <MachineID>A189</MachineID>
  <ToolID>ljRTAAAAKGU=</ToolID>
  <Data><![CDATA[bGpSVEFBQUFLR1U9]]></Data>
</CustomerInfo>
</file>

<file path=customXml/item178.xml><?xml version="1.0" encoding="utf-8"?>
<CustomerInfo>
  <UserName>dell</UserName>
  <CompanyName/>
  <MachineID>A189</MachineID>
  <ToolID>ljRTAAAAKGU=</ToolID>
  <Data><![CDATA[bGpSVEFBQUFLR1U9]]></Data>
</CustomerInfo>
</file>

<file path=customXml/item179.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80.xml><?xml version="1.0" encoding="utf-8"?>
<CustomerInfo>
  <UserName>dell</UserName>
  <CompanyName/>
  <MachineID>A189</MachineID>
  <ToolID>ljRTAAAAKGU=</ToolID>
  <Data><![CDATA[bGpSVEFBQUFLR1U9]]></Data>
</CustomerInfo>
</file>

<file path=customXml/item181.xml><?xml version="1.0" encoding="utf-8"?>
<CustomerInfo>
  <UserName>dell</UserName>
  <CompanyName/>
  <MachineID>A189</MachineID>
  <ToolID>ljRTAAAAKGU=</ToolID>
  <Data><![CDATA[bGpSVEFBQUFLR1U9]]></Data>
</CustomerInfo>
</file>

<file path=customXml/item182.xml><?xml version="1.0" encoding="utf-8"?>
<CustomerInfo>
  <UserName>dell</UserName>
  <CompanyName/>
  <MachineID>A189</MachineID>
  <ToolID>ljRTAAAAKGU=</ToolID>
  <Data><![CDATA[bGpSVEFBQUFLR1U9]]></Data>
</CustomerInfo>
</file>

<file path=customXml/item183.xml><?xml version="1.0" encoding="utf-8"?>
<CustomerInfo>
  <UserName>dell</UserName>
  <CompanyName/>
  <MachineID>A189</MachineID>
  <ToolID>ljRTAAAAKGU=</ToolID>
  <Data><![CDATA[bGpSVEFBQUFLR1U9]]></Data>
</CustomerInfo>
</file>

<file path=customXml/item184.xml><?xml version="1.0" encoding="utf-8"?>
<CustomerInfo>
  <UserName>dell</UserName>
  <CompanyName/>
  <MachineID>A189</MachineID>
  <ToolID>ljRTAAAAKGU=</ToolID>
  <Data><![CDATA[bGpSVEFBQUFLR1U9]]></Data>
</CustomerInfo>
</file>

<file path=customXml/item185.xml><?xml version="1.0" encoding="utf-8"?>
<CustomerInfo>
  <UserName>dell</UserName>
  <CompanyName/>
  <MachineID>A189</MachineID>
  <ToolID>ljRTAAAAKGU=</ToolID>
  <Data><![CDATA[bGpSVEFBQUFLR1U9]]></Data>
</CustomerInfo>
</file>

<file path=customXml/item186.xml><?xml version="1.0" encoding="utf-8"?>
<CustomerInfo>
  <UserName>dell</UserName>
  <CompanyName/>
  <MachineID>A189</MachineID>
  <ToolID>ljRTAAAAKGU=</ToolID>
  <Data><![CDATA[bGpSVEFBQUFLR1U9]]></Data>
</CustomerInfo>
</file>

<file path=customXml/item187.xml><?xml version="1.0" encoding="utf-8"?>
<CustomerInfo>
  <UserName>dell</UserName>
  <CompanyName/>
  <MachineID>A189</MachineID>
  <ToolID>ljRTAAAAKGU=</ToolID>
  <Data><![CDATA[bGpSVEFBQUFLR1U9]]></Data>
</CustomerInfo>
</file>

<file path=customXml/item188.xml><?xml version="1.0" encoding="utf-8"?>
<CustomerInfo>
  <UserName>dell</UserName>
  <CompanyName/>
  <MachineID>A189</MachineID>
  <ToolID>ljRTAAAAKGU=</ToolID>
  <Data><![CDATA[bGpSVEFBQUFLR1U9]]></Data>
</CustomerInfo>
</file>

<file path=customXml/item189.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190.xml><?xml version="1.0" encoding="utf-8"?>
<CustomerInfo>
  <UserName>dell</UserName>
  <CompanyName/>
  <MachineID>A189</MachineID>
  <ToolID>ljRTAAAAKGU=</ToolID>
  <Data><![CDATA[bGpSVEFBQUFLR1U9]]></Data>
</CustomerInfo>
</file>

<file path=customXml/item191.xml><?xml version="1.0" encoding="utf-8"?>
<CustomerInfo>
  <UserName>dell</UserName>
  <CompanyName/>
  <MachineID>A189</MachineID>
  <ToolID>ljRTAAAAKGU=</ToolID>
  <Data><![CDATA[bGpSVEFBQUFLR1U9]]></Data>
</CustomerInfo>
</file>

<file path=customXml/item192.xml><?xml version="1.0" encoding="utf-8"?>
<CustomerInfo>
  <UserName>dell</UserName>
  <CompanyName/>
  <MachineID>A189</MachineID>
  <ToolID>ljRTAAAAKGU=</ToolID>
  <Data><![CDATA[bGpSVEFBQUFLR1U9]]></Data>
</CustomerInfo>
</file>

<file path=customXml/item193.xml><?xml version="1.0" encoding="utf-8"?>
<CustomerInfo>
  <UserName>dell</UserName>
  <CompanyName/>
  <MachineID>A189</MachineID>
  <ToolID>ljRTAAAAKGU=</ToolID>
  <Data><![CDATA[bGpSVEFBQUFLR1U9]]></Data>
</CustomerInfo>
</file>

<file path=customXml/item194.xml><?xml version="1.0" encoding="utf-8"?>
<CustomerInfo>
  <UserName>dell</UserName>
  <CompanyName/>
  <MachineID>A189</MachineID>
  <ToolID>ljRTAAAAKGU=</ToolID>
  <Data><![CDATA[bGpSVEFBQUFLR1U9]]></Data>
</CustomerInfo>
</file>

<file path=customXml/item195.xml><?xml version="1.0" encoding="utf-8"?>
<CustomerInfo>
  <UserName>dell</UserName>
  <CompanyName/>
  <MachineID>A189</MachineID>
  <ToolID>ljRTAAAAKGU=</ToolID>
  <Data><![CDATA[bGpSVEFBQUFLR1U9]]></Data>
</CustomerInfo>
</file>

<file path=customXml/item196.xml><?xml version="1.0" encoding="utf-8"?>
<CustomerInfo>
  <UserName>dell</UserName>
  <CompanyName/>
  <MachineID>A189</MachineID>
  <ToolID>ljRTAAAAKGU=</ToolID>
  <Data><![CDATA[bGpSVEFBQUFLR1U9]]></Data>
</CustomerInfo>
</file>

<file path=customXml/item197.xml><?xml version="1.0" encoding="utf-8"?>
<CustomerInfo>
  <UserName>dell</UserName>
  <CompanyName/>
  <MachineID>A189</MachineID>
  <ToolID>ljRTAAAAKGU=</ToolID>
  <Data><![CDATA[bGpSVEFBQUFLR1U9]]></Data>
</CustomerInfo>
</file>

<file path=customXml/item198.xml><?xml version="1.0" encoding="utf-8"?>
<CustomerInfo>
  <UserName>dell</UserName>
  <CompanyName/>
  <MachineID>A189</MachineID>
  <ToolID>ljRTAAAAKGU=</ToolID>
  <Data><![CDATA[bGpSVEFBQUFLR1U9]]></Data>
</CustomerInfo>
</file>

<file path=customXml/item19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00.xml><?xml version="1.0" encoding="utf-8"?>
<CustomerInfo>
  <UserName>dell</UserName>
  <CompanyName/>
  <MachineID>A189</MachineID>
  <ToolID>ljRTAAAAKGU=</ToolID>
  <Data><![CDATA[bGpSVEFBQUFLR1U9]]></Data>
</CustomerInfo>
</file>

<file path=customXml/item201.xml><?xml version="1.0" encoding="utf-8"?>
<CustomerInfo>
  <UserName>dell</UserName>
  <CompanyName/>
  <MachineID>A189</MachineID>
  <ToolID>ljRTAAAAKGU=</ToolID>
  <Data><![CDATA[bGpSVEFBQUFLR1U9]]></Data>
</CustomerInfo>
</file>

<file path=customXml/item202.xml><?xml version="1.0" encoding="utf-8"?>
<CustomerInfo>
  <UserName>dell</UserName>
  <CompanyName/>
  <MachineID>A189</MachineID>
  <ToolID>ljRTAAAAKGU=</ToolID>
  <Data><![CDATA[bGpSVEFBQUFLR1U9]]></Data>
</CustomerInfo>
</file>

<file path=customXml/item203.xml><?xml version="1.0" encoding="utf-8"?>
<CustomerInfo>
  <UserName>dell</UserName>
  <CompanyName/>
  <MachineID>A189</MachineID>
  <ToolID>ljRTAAAAKGU=</ToolID>
  <Data><![CDATA[bGpSVEFBQUFLR1U9]]></Data>
</CustomerInfo>
</file>

<file path=customXml/item204.xml><?xml version="1.0" encoding="utf-8"?>
<CustomerInfo>
  <UserName>dell</UserName>
  <CompanyName/>
  <MachineID>A189</MachineID>
  <ToolID>ljRTAAAAKGU=</ToolID>
  <Data><![CDATA[bGpSVEFBQUFLR1U9]]></Data>
</CustomerInfo>
</file>

<file path=customXml/item205.xml><?xml version="1.0" encoding="utf-8"?>
<CustomerInfo>
  <UserName>dell</UserName>
  <CompanyName/>
  <MachineID>A189</MachineID>
  <ToolID>ljRTAAAAKGU=</ToolID>
  <Data><![CDATA[bGpSVEFBQUFLR1U9]]></Data>
</CustomerInfo>
</file>

<file path=customXml/item206.xml><?xml version="1.0" encoding="utf-8"?>
<CustomerInfo>
  <UserName>dell</UserName>
  <CompanyName/>
  <MachineID>A189</MachineID>
  <ToolID>ljRTAAAAKGU=</ToolID>
  <Data><![CDATA[bGpSVEFBQUFLR1U9]]></Data>
</CustomerInfo>
</file>

<file path=customXml/item207.xml><?xml version="1.0" encoding="utf-8"?>
<CustomerInfo>
  <UserName>dell</UserName>
  <CompanyName/>
  <MachineID>A189</MachineID>
  <ToolID>ljRTAAAAKGU=</ToolID>
  <Data><![CDATA[bGpSVEFBQUFLR1U9]]></Data>
</CustomerInfo>
</file>

<file path=customXml/item208.xml><?xml version="1.0" encoding="utf-8"?>
<CustomerInfo>
  <UserName>dell</UserName>
  <CompanyName/>
  <MachineID>A189</MachineID>
  <ToolID>ljRTAAAAKGU=</ToolID>
  <Data><![CDATA[bGpSVEFBQUFLR1U9]]></Data>
</CustomerInfo>
</file>

<file path=customXml/item209.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10.xml><?xml version="1.0" encoding="utf-8"?>
<CustomerInfo>
  <UserName>dell</UserName>
  <CompanyName/>
  <MachineID>A189</MachineID>
  <ToolID>ljRTAAAAKGU=</ToolID>
  <Data><![CDATA[bGpSVEFBQUFLR1U9]]></Data>
</CustomerInfo>
</file>

<file path=customXml/item211.xml><?xml version="1.0" encoding="utf-8"?>
<CustomerInfo>
  <UserName>dell</UserName>
  <CompanyName/>
  <MachineID>A189</MachineID>
  <ToolID>ljRTAAAAKGU=</ToolID>
  <Data><![CDATA[bGpSVEFBQUFLR1U9]]></Data>
</CustomerInfo>
</file>

<file path=customXml/item212.xml><?xml version="1.0" encoding="utf-8"?>
<CustomerInfo>
  <UserName>dell</UserName>
  <CompanyName/>
  <MachineID>A189</MachineID>
  <ToolID>ljRTAAAAKGU=</ToolID>
  <Data><![CDATA[bGpSVEFBQUFLR1U9]]></Data>
</CustomerInfo>
</file>

<file path=customXml/item213.xml><?xml version="1.0" encoding="utf-8"?>
<CustomerInfo>
  <UserName>dell</UserName>
  <CompanyName/>
  <MachineID>A189</MachineID>
  <ToolID>ljRTAAAAKGU=</ToolID>
  <Data><![CDATA[bGpSVEFBQUFLR1U9]]></Data>
</CustomerInfo>
</file>

<file path=customXml/item214.xml><?xml version="1.0" encoding="utf-8"?>
<CustomerInfo>
  <UserName>dell</UserName>
  <CompanyName/>
  <MachineID>A189</MachineID>
  <ToolID>ljRTAAAAKGU=</ToolID>
  <Data><![CDATA[bGpSVEFBQUFLR1U9]]></Data>
</CustomerInfo>
</file>

<file path=customXml/item215.xml><?xml version="1.0" encoding="utf-8"?>
<CustomerInfo>
  <UserName>dell</UserName>
  <CompanyName/>
  <MachineID>A189</MachineID>
  <ToolID>ljRTAAAAKGU=</ToolID>
  <Data><![CDATA[bGpSVEFBQUFLR1U9]]></Data>
</CustomerInfo>
</file>

<file path=customXml/item216.xml><?xml version="1.0" encoding="utf-8"?>
<CustomerInfo>
  <UserName>dell</UserName>
  <CompanyName/>
  <MachineID>A189</MachineID>
  <ToolID>ljRTAAAAKGU=</ToolID>
  <Data><![CDATA[bGpSVEFBQUFLR1U9]]></Data>
</CustomerInfo>
</file>

<file path=customXml/item217.xml><?xml version="1.0" encoding="utf-8"?>
<CustomerInfo>
  <UserName>dell</UserName>
  <CompanyName/>
  <MachineID>A189</MachineID>
  <ToolID>ljRTAAAAKGU=</ToolID>
  <Data><![CDATA[bGpSVEFBQUFLR1U9]]></Data>
</CustomerInfo>
</file>

<file path=customXml/item218.xml><?xml version="1.0" encoding="utf-8"?>
<CustomerInfo>
  <UserName>dell</UserName>
  <CompanyName/>
  <MachineID>A189</MachineID>
  <ToolID>ljRTAAAAKGU=</ToolID>
  <Data><![CDATA[bGpSVEFBQUFLR1U9]]></Data>
</CustomerInfo>
</file>

<file path=customXml/item219.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20.xml><?xml version="1.0" encoding="utf-8"?>
<CustomerInfo>
  <UserName>dell</UserName>
  <CompanyName/>
  <MachineID>A189</MachineID>
  <ToolID>ljRTAAAAKGU=</ToolID>
  <Data><![CDATA[bGpSVEFBQUFLR1U9]]></Data>
</CustomerInfo>
</file>

<file path=customXml/item221.xml><?xml version="1.0" encoding="utf-8"?>
<CustomerInfo>
  <UserName>dell</UserName>
  <CompanyName/>
  <MachineID>A189</MachineID>
  <ToolID>ljRTAAAAKGU=</ToolID>
  <Data><![CDATA[bGpSVEFBQUFLR1U9]]></Data>
</CustomerInfo>
</file>

<file path=customXml/item222.xml><?xml version="1.0" encoding="utf-8"?>
<CustomerInfo>
  <UserName>dell</UserName>
  <CompanyName/>
  <MachineID>A189</MachineID>
  <ToolID>ljRTAAAAKGU=</ToolID>
  <Data><![CDATA[bGpSVEFBQUFLR1U9]]></Data>
</CustomerInfo>
</file>

<file path=customXml/item223.xml><?xml version="1.0" encoding="utf-8"?>
<CustomerInfo>
  <UserName>dell</UserName>
  <CompanyName/>
  <MachineID>A189</MachineID>
  <ToolID>ljRTAAAAKGU=</ToolID>
  <Data><![CDATA[bGpSVEFBQUFLR1U9]]></Data>
</CustomerInfo>
</file>

<file path=customXml/item224.xml><?xml version="1.0" encoding="utf-8"?>
<CustomerInfo>
  <UserName>dell</UserName>
  <CompanyName/>
  <MachineID>A189</MachineID>
  <ToolID>ljRTAAAAKGU=</ToolID>
  <Data><![CDATA[bGpSVEFBQUFLR1U9]]></Data>
</CustomerInfo>
</file>

<file path=customXml/item225.xml><?xml version="1.0" encoding="utf-8"?>
<CustomerInfo>
  <UserName>dell</UserName>
  <CompanyName/>
  <MachineID>A189</MachineID>
  <ToolID>ljRTAAAAKGU=</ToolID>
  <Data><![CDATA[bGpSVEFBQUFLR1U9]]></Data>
</CustomerInfo>
</file>

<file path=customXml/item226.xml><?xml version="1.0" encoding="utf-8"?>
<CustomerInfo>
  <UserName>dell</UserName>
  <CompanyName/>
  <MachineID>A189</MachineID>
  <ToolID>ljRTAAAAKGU=</ToolID>
  <Data><![CDATA[bGpSVEFBQUFLR1U9]]></Data>
</CustomerInfo>
</file>

<file path=customXml/item227.xml><?xml version="1.0" encoding="utf-8"?>
<CustomerInfo>
  <UserName>dell</UserName>
  <CompanyName/>
  <MachineID>A189</MachineID>
  <ToolID>ljRTAAAAKGU=</ToolID>
  <Data><![CDATA[bGpSVEFBQUFLR1U9]]></Data>
</CustomerInfo>
</file>

<file path=customXml/item228.xml><?xml version="1.0" encoding="utf-8"?>
<CustomerInfo>
  <UserName>dell</UserName>
  <CompanyName/>
  <MachineID>A189</MachineID>
  <ToolID>ljRTAAAAKGU=</ToolID>
  <Data><![CDATA[bGpSVEFBQUFLR1U9]]></Data>
</CustomerInfo>
</file>

<file path=customXml/item229.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30.xml><?xml version="1.0" encoding="utf-8"?>
<CustomerInfo>
  <UserName>dell</UserName>
  <CompanyName/>
  <MachineID>A189</MachineID>
  <ToolID>ljRTAAAAKGU=</ToolID>
  <Data><![CDATA[bGpSVEFBQUFLR1U9]]></Data>
</CustomerInfo>
</file>

<file path=customXml/item231.xml><?xml version="1.0" encoding="utf-8"?>
<CustomerInfo>
  <UserName>dell</UserName>
  <CompanyName/>
  <MachineID>A189</MachineID>
  <ToolID>ljRTAAAAKGU=</ToolID>
  <Data><![CDATA[bGpSVEFBQUFLR1U9]]></Data>
</CustomerInfo>
</file>

<file path=customXml/item232.xml><?xml version="1.0" encoding="utf-8"?>
<CustomerInfo>
  <UserName>dell</UserName>
  <CompanyName/>
  <MachineID>A189</MachineID>
  <ToolID>ljRTAAAAKGU=</ToolID>
  <Data><![CDATA[bGpSVEFBQUFLR1U9]]></Data>
</CustomerInfo>
</file>

<file path=customXml/item233.xml><?xml version="1.0" encoding="utf-8"?>
<CustomerInfo>
  <UserName>dell</UserName>
  <CompanyName/>
  <MachineID>A189</MachineID>
  <ToolID>ljRTAAAAKGU=</ToolID>
  <Data><![CDATA[bGpSVEFBQUFLR1U9]]></Data>
</CustomerInfo>
</file>

<file path=customXml/item234.xml><?xml version="1.0" encoding="utf-8"?>
<CustomerInfo>
  <UserName>dell</UserName>
  <CompanyName/>
  <MachineID>A189</MachineID>
  <ToolID>ljRTAAAAKGU=</ToolID>
  <Data><![CDATA[bGpSVEFBQUFLR1U9]]></Data>
</CustomerInfo>
</file>

<file path=customXml/item235.xml><?xml version="1.0" encoding="utf-8"?>
<CustomerInfo>
  <UserName>dell</UserName>
  <CompanyName/>
  <MachineID>A189</MachineID>
  <ToolID>ljRTAAAAKGU=</ToolID>
  <Data><![CDATA[bGpSVEFBQUFLR1U9]]></Data>
</CustomerInfo>
</file>

<file path=customXml/item236.xml><?xml version="1.0" encoding="utf-8"?>
<CustomerInfo>
  <UserName>dell</UserName>
  <CompanyName/>
  <MachineID>A189</MachineID>
  <ToolID>ljRTAAAAKGU=</ToolID>
  <Data><![CDATA[bGpSVEFBQUFLR1U9]]></Data>
</CustomerInfo>
</file>

<file path=customXml/item237.xml><?xml version="1.0" encoding="utf-8"?>
<CustomerInfo>
  <UserName>dell</UserName>
  <CompanyName/>
  <MachineID>A189</MachineID>
  <ToolID>ljRTAAAAKGU=</ToolID>
  <Data><![CDATA[bGpSVEFBQUFLR1U9]]></Data>
</CustomerInfo>
</file>

<file path=customXml/item238.xml><?xml version="1.0" encoding="utf-8"?>
<CustomerInfo>
  <UserName>dell</UserName>
  <CompanyName/>
  <MachineID>A189</MachineID>
  <ToolID>ljRTAAAAKGU=</ToolID>
  <Data><![CDATA[bGpSVEFBQUFLR1U9]]></Data>
</CustomerInfo>
</file>

<file path=customXml/item239.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173E6F3D-104C-4798-9F47-50D6F5B2F2A8}">
  <ds:schemaRefs/>
</ds:datastoreItem>
</file>

<file path=customXml/itemProps10.xml><?xml version="1.0" encoding="utf-8"?>
<ds:datastoreItem xmlns:ds="http://schemas.openxmlformats.org/officeDocument/2006/customXml" ds:itemID="{2B7D8B21-13AD-45C9-9DAE-5B93A24D8883}">
  <ds:schemaRefs/>
</ds:datastoreItem>
</file>

<file path=customXml/itemProps100.xml><?xml version="1.0" encoding="utf-8"?>
<ds:datastoreItem xmlns:ds="http://schemas.openxmlformats.org/officeDocument/2006/customXml" ds:itemID="{F1DB7F6C-2E11-483D-8344-2683949E38CB}">
  <ds:schemaRefs/>
</ds:datastoreItem>
</file>

<file path=customXml/itemProps101.xml><?xml version="1.0" encoding="utf-8"?>
<ds:datastoreItem xmlns:ds="http://schemas.openxmlformats.org/officeDocument/2006/customXml" ds:itemID="{5DF0C595-2A0B-48C2-9ABF-01EE3F54AABD}">
  <ds:schemaRefs/>
</ds:datastoreItem>
</file>

<file path=customXml/itemProps102.xml><?xml version="1.0" encoding="utf-8"?>
<ds:datastoreItem xmlns:ds="http://schemas.openxmlformats.org/officeDocument/2006/customXml" ds:itemID="{B7B03BE4-9133-40AF-9626-84F3CA5A575F}">
  <ds:schemaRefs/>
</ds:datastoreItem>
</file>

<file path=customXml/itemProps103.xml><?xml version="1.0" encoding="utf-8"?>
<ds:datastoreItem xmlns:ds="http://schemas.openxmlformats.org/officeDocument/2006/customXml" ds:itemID="{FF43A9F0-DC23-445B-B7C2-96138D53AE66}">
  <ds:schemaRefs/>
</ds:datastoreItem>
</file>

<file path=customXml/itemProps104.xml><?xml version="1.0" encoding="utf-8"?>
<ds:datastoreItem xmlns:ds="http://schemas.openxmlformats.org/officeDocument/2006/customXml" ds:itemID="{75E37457-71D3-4334-8DEF-0F89A5483AB1}">
  <ds:schemaRefs/>
</ds:datastoreItem>
</file>

<file path=customXml/itemProps105.xml><?xml version="1.0" encoding="utf-8"?>
<ds:datastoreItem xmlns:ds="http://schemas.openxmlformats.org/officeDocument/2006/customXml" ds:itemID="{626C0609-7A01-458C-A899-85B126884D6F}">
  <ds:schemaRefs/>
</ds:datastoreItem>
</file>

<file path=customXml/itemProps106.xml><?xml version="1.0" encoding="utf-8"?>
<ds:datastoreItem xmlns:ds="http://schemas.openxmlformats.org/officeDocument/2006/customXml" ds:itemID="{F2B2018A-79AE-486C-987B-31820F3EC7A5}">
  <ds:schemaRefs/>
</ds:datastoreItem>
</file>

<file path=customXml/itemProps107.xml><?xml version="1.0" encoding="utf-8"?>
<ds:datastoreItem xmlns:ds="http://schemas.openxmlformats.org/officeDocument/2006/customXml" ds:itemID="{DEA1E9F1-0B92-4E2B-A7BA-A966F902B129}">
  <ds:schemaRefs/>
</ds:datastoreItem>
</file>

<file path=customXml/itemProps108.xml><?xml version="1.0" encoding="utf-8"?>
<ds:datastoreItem xmlns:ds="http://schemas.openxmlformats.org/officeDocument/2006/customXml" ds:itemID="{9F39F9AC-526E-4286-8769-2FAF2E1713E9}">
  <ds:schemaRefs/>
</ds:datastoreItem>
</file>

<file path=customXml/itemProps109.xml><?xml version="1.0" encoding="utf-8"?>
<ds:datastoreItem xmlns:ds="http://schemas.openxmlformats.org/officeDocument/2006/customXml" ds:itemID="{96FC7C47-51BD-4FB6-A466-3C85C98983A9}">
  <ds:schemaRefs/>
</ds:datastoreItem>
</file>

<file path=customXml/itemProps11.xml><?xml version="1.0" encoding="utf-8"?>
<ds:datastoreItem xmlns:ds="http://schemas.openxmlformats.org/officeDocument/2006/customXml" ds:itemID="{2E696952-3EBC-4857-A8D1-350F7DA3FF24}">
  <ds:schemaRefs/>
</ds:datastoreItem>
</file>

<file path=customXml/itemProps110.xml><?xml version="1.0" encoding="utf-8"?>
<ds:datastoreItem xmlns:ds="http://schemas.openxmlformats.org/officeDocument/2006/customXml" ds:itemID="{CC509011-4EF4-4FDD-9E1D-0CF74382CA72}">
  <ds:schemaRefs/>
</ds:datastoreItem>
</file>

<file path=customXml/itemProps111.xml><?xml version="1.0" encoding="utf-8"?>
<ds:datastoreItem xmlns:ds="http://schemas.openxmlformats.org/officeDocument/2006/customXml" ds:itemID="{EFD3A2F9-315B-491D-B242-D4253F043950}">
  <ds:schemaRefs/>
</ds:datastoreItem>
</file>

<file path=customXml/itemProps112.xml><?xml version="1.0" encoding="utf-8"?>
<ds:datastoreItem xmlns:ds="http://schemas.openxmlformats.org/officeDocument/2006/customXml" ds:itemID="{5B818341-F8D4-4A4A-A759-C51BECCAF502}">
  <ds:schemaRefs/>
</ds:datastoreItem>
</file>

<file path=customXml/itemProps113.xml><?xml version="1.0" encoding="utf-8"?>
<ds:datastoreItem xmlns:ds="http://schemas.openxmlformats.org/officeDocument/2006/customXml" ds:itemID="{499D314E-AA79-47E3-88A6-F1CFAA474ED7}">
  <ds:schemaRefs/>
</ds:datastoreItem>
</file>

<file path=customXml/itemProps114.xml><?xml version="1.0" encoding="utf-8"?>
<ds:datastoreItem xmlns:ds="http://schemas.openxmlformats.org/officeDocument/2006/customXml" ds:itemID="{9A54A632-5275-47B8-A19D-562BAE7D25EE}">
  <ds:schemaRefs/>
</ds:datastoreItem>
</file>

<file path=customXml/itemProps115.xml><?xml version="1.0" encoding="utf-8"?>
<ds:datastoreItem xmlns:ds="http://schemas.openxmlformats.org/officeDocument/2006/customXml" ds:itemID="{34909886-D168-4BF8-B619-897FC3890F7D}">
  <ds:schemaRefs/>
</ds:datastoreItem>
</file>

<file path=customXml/itemProps116.xml><?xml version="1.0" encoding="utf-8"?>
<ds:datastoreItem xmlns:ds="http://schemas.openxmlformats.org/officeDocument/2006/customXml" ds:itemID="{79CA895B-B20D-4CE4-9A5E-59542860C92C}">
  <ds:schemaRefs/>
</ds:datastoreItem>
</file>

<file path=customXml/itemProps117.xml><?xml version="1.0" encoding="utf-8"?>
<ds:datastoreItem xmlns:ds="http://schemas.openxmlformats.org/officeDocument/2006/customXml" ds:itemID="{1F48EDC7-E7B2-4B06-81E7-EA667AC423FA}">
  <ds:schemaRefs/>
</ds:datastoreItem>
</file>

<file path=customXml/itemProps118.xml><?xml version="1.0" encoding="utf-8"?>
<ds:datastoreItem xmlns:ds="http://schemas.openxmlformats.org/officeDocument/2006/customXml" ds:itemID="{D2955709-6459-4CD2-A48F-59C3FECF8DCF}">
  <ds:schemaRefs/>
</ds:datastoreItem>
</file>

<file path=customXml/itemProps119.xml><?xml version="1.0" encoding="utf-8"?>
<ds:datastoreItem xmlns:ds="http://schemas.openxmlformats.org/officeDocument/2006/customXml" ds:itemID="{68A7CCE3-3DB4-4EBC-8161-99636626E977}">
  <ds:schemaRefs/>
</ds:datastoreItem>
</file>

<file path=customXml/itemProps12.xml><?xml version="1.0" encoding="utf-8"?>
<ds:datastoreItem xmlns:ds="http://schemas.openxmlformats.org/officeDocument/2006/customXml" ds:itemID="{DAEDAF79-04F2-45CE-A229-F9477DB63531}">
  <ds:schemaRefs/>
</ds:datastoreItem>
</file>

<file path=customXml/itemProps120.xml><?xml version="1.0" encoding="utf-8"?>
<ds:datastoreItem xmlns:ds="http://schemas.openxmlformats.org/officeDocument/2006/customXml" ds:itemID="{FC263172-B545-4E88-BE44-AE94111FC88B}">
  <ds:schemaRefs/>
</ds:datastoreItem>
</file>

<file path=customXml/itemProps121.xml><?xml version="1.0" encoding="utf-8"?>
<ds:datastoreItem xmlns:ds="http://schemas.openxmlformats.org/officeDocument/2006/customXml" ds:itemID="{2D72AD45-B3BB-48D1-A268-92E61EF0A0A5}">
  <ds:schemaRefs/>
</ds:datastoreItem>
</file>

<file path=customXml/itemProps122.xml><?xml version="1.0" encoding="utf-8"?>
<ds:datastoreItem xmlns:ds="http://schemas.openxmlformats.org/officeDocument/2006/customXml" ds:itemID="{E798DD99-E38D-4CDF-953B-170A629F5341}">
  <ds:schemaRefs/>
</ds:datastoreItem>
</file>

<file path=customXml/itemProps123.xml><?xml version="1.0" encoding="utf-8"?>
<ds:datastoreItem xmlns:ds="http://schemas.openxmlformats.org/officeDocument/2006/customXml" ds:itemID="{B9303A2A-EA58-4F82-A95C-0A6FFA55C852}">
  <ds:schemaRefs/>
</ds:datastoreItem>
</file>

<file path=customXml/itemProps124.xml><?xml version="1.0" encoding="utf-8"?>
<ds:datastoreItem xmlns:ds="http://schemas.openxmlformats.org/officeDocument/2006/customXml" ds:itemID="{3BC7BF17-1D55-4439-B781-6048848AF108}">
  <ds:schemaRefs/>
</ds:datastoreItem>
</file>

<file path=customXml/itemProps125.xml><?xml version="1.0" encoding="utf-8"?>
<ds:datastoreItem xmlns:ds="http://schemas.openxmlformats.org/officeDocument/2006/customXml" ds:itemID="{410D3ED9-3FDB-4EF2-8C21-FD960DF045C7}">
  <ds:schemaRefs/>
</ds:datastoreItem>
</file>

<file path=customXml/itemProps126.xml><?xml version="1.0" encoding="utf-8"?>
<ds:datastoreItem xmlns:ds="http://schemas.openxmlformats.org/officeDocument/2006/customXml" ds:itemID="{E08B2863-9817-46A8-A43F-E8452E8D5E1D}">
  <ds:schemaRefs/>
</ds:datastoreItem>
</file>

<file path=customXml/itemProps127.xml><?xml version="1.0" encoding="utf-8"?>
<ds:datastoreItem xmlns:ds="http://schemas.openxmlformats.org/officeDocument/2006/customXml" ds:itemID="{F9DE3D0A-3C63-4029-AE7E-33A169F7DAF7}">
  <ds:schemaRefs/>
</ds:datastoreItem>
</file>

<file path=customXml/itemProps128.xml><?xml version="1.0" encoding="utf-8"?>
<ds:datastoreItem xmlns:ds="http://schemas.openxmlformats.org/officeDocument/2006/customXml" ds:itemID="{EF488C95-56E0-439B-98F0-9C1F339C7327}">
  <ds:schemaRefs/>
</ds:datastoreItem>
</file>

<file path=customXml/itemProps129.xml><?xml version="1.0" encoding="utf-8"?>
<ds:datastoreItem xmlns:ds="http://schemas.openxmlformats.org/officeDocument/2006/customXml" ds:itemID="{9AC540A8-E114-470D-A3AB-1798BAF9A1EC}">
  <ds:schemaRefs/>
</ds:datastoreItem>
</file>

<file path=customXml/itemProps13.xml><?xml version="1.0" encoding="utf-8"?>
<ds:datastoreItem xmlns:ds="http://schemas.openxmlformats.org/officeDocument/2006/customXml" ds:itemID="{040BAC51-1D01-48AB-A236-86AA9B93A000}">
  <ds:schemaRefs/>
</ds:datastoreItem>
</file>

<file path=customXml/itemProps130.xml><?xml version="1.0" encoding="utf-8"?>
<ds:datastoreItem xmlns:ds="http://schemas.openxmlformats.org/officeDocument/2006/customXml" ds:itemID="{E15F75BD-B5A9-49B2-985C-0A8CA612674D}">
  <ds:schemaRefs/>
</ds:datastoreItem>
</file>

<file path=customXml/itemProps131.xml><?xml version="1.0" encoding="utf-8"?>
<ds:datastoreItem xmlns:ds="http://schemas.openxmlformats.org/officeDocument/2006/customXml" ds:itemID="{722FD384-6833-48F2-ADB8-6CE4BB70580E}">
  <ds:schemaRefs/>
</ds:datastoreItem>
</file>

<file path=customXml/itemProps132.xml><?xml version="1.0" encoding="utf-8"?>
<ds:datastoreItem xmlns:ds="http://schemas.openxmlformats.org/officeDocument/2006/customXml" ds:itemID="{64CDCC5C-3B5E-4335-894E-854047827A14}">
  <ds:schemaRefs/>
</ds:datastoreItem>
</file>

<file path=customXml/itemProps133.xml><?xml version="1.0" encoding="utf-8"?>
<ds:datastoreItem xmlns:ds="http://schemas.openxmlformats.org/officeDocument/2006/customXml" ds:itemID="{82A13B05-36F4-43D3-8342-879CAB02DDCB}">
  <ds:schemaRefs/>
</ds:datastoreItem>
</file>

<file path=customXml/itemProps134.xml><?xml version="1.0" encoding="utf-8"?>
<ds:datastoreItem xmlns:ds="http://schemas.openxmlformats.org/officeDocument/2006/customXml" ds:itemID="{6783684F-0591-486D-81EC-C789059B4FF0}">
  <ds:schemaRefs/>
</ds:datastoreItem>
</file>

<file path=customXml/itemProps135.xml><?xml version="1.0" encoding="utf-8"?>
<ds:datastoreItem xmlns:ds="http://schemas.openxmlformats.org/officeDocument/2006/customXml" ds:itemID="{7A4878E2-6144-43D9-951B-0CF0117B0346}">
  <ds:schemaRefs/>
</ds:datastoreItem>
</file>

<file path=customXml/itemProps136.xml><?xml version="1.0" encoding="utf-8"?>
<ds:datastoreItem xmlns:ds="http://schemas.openxmlformats.org/officeDocument/2006/customXml" ds:itemID="{65797752-182C-4CC6-B022-AAA2CCBD3261}">
  <ds:schemaRefs/>
</ds:datastoreItem>
</file>

<file path=customXml/itemProps137.xml><?xml version="1.0" encoding="utf-8"?>
<ds:datastoreItem xmlns:ds="http://schemas.openxmlformats.org/officeDocument/2006/customXml" ds:itemID="{1EA4017D-72DC-4976-936A-9EC75259C7BF}">
  <ds:schemaRefs/>
</ds:datastoreItem>
</file>

<file path=customXml/itemProps138.xml><?xml version="1.0" encoding="utf-8"?>
<ds:datastoreItem xmlns:ds="http://schemas.openxmlformats.org/officeDocument/2006/customXml" ds:itemID="{0C509054-9895-44F4-B6A4-5E9B3A7982C8}">
  <ds:schemaRefs/>
</ds:datastoreItem>
</file>

<file path=customXml/itemProps139.xml><?xml version="1.0" encoding="utf-8"?>
<ds:datastoreItem xmlns:ds="http://schemas.openxmlformats.org/officeDocument/2006/customXml" ds:itemID="{C1EA83C4-BE0D-451E-BF44-B720A259AD19}">
  <ds:schemaRefs/>
</ds:datastoreItem>
</file>

<file path=customXml/itemProps14.xml><?xml version="1.0" encoding="utf-8"?>
<ds:datastoreItem xmlns:ds="http://schemas.openxmlformats.org/officeDocument/2006/customXml" ds:itemID="{4E04B4EA-77B4-44D4-9540-AFAF145767DF}">
  <ds:schemaRefs/>
</ds:datastoreItem>
</file>

<file path=customXml/itemProps140.xml><?xml version="1.0" encoding="utf-8"?>
<ds:datastoreItem xmlns:ds="http://schemas.openxmlformats.org/officeDocument/2006/customXml" ds:itemID="{62351912-551C-4611-885F-C035EA293EEF}">
  <ds:schemaRefs/>
</ds:datastoreItem>
</file>

<file path=customXml/itemProps141.xml><?xml version="1.0" encoding="utf-8"?>
<ds:datastoreItem xmlns:ds="http://schemas.openxmlformats.org/officeDocument/2006/customXml" ds:itemID="{BBB734FA-77AB-4E84-9721-C6CE47E5A874}">
  <ds:schemaRefs/>
</ds:datastoreItem>
</file>

<file path=customXml/itemProps142.xml><?xml version="1.0" encoding="utf-8"?>
<ds:datastoreItem xmlns:ds="http://schemas.openxmlformats.org/officeDocument/2006/customXml" ds:itemID="{66EAD12C-3B15-4563-9D16-F0C62B1ED454}">
  <ds:schemaRefs/>
</ds:datastoreItem>
</file>

<file path=customXml/itemProps143.xml><?xml version="1.0" encoding="utf-8"?>
<ds:datastoreItem xmlns:ds="http://schemas.openxmlformats.org/officeDocument/2006/customXml" ds:itemID="{F364EE1F-9C15-4C91-B1A0-A6964041A2FC}">
  <ds:schemaRefs/>
</ds:datastoreItem>
</file>

<file path=customXml/itemProps144.xml><?xml version="1.0" encoding="utf-8"?>
<ds:datastoreItem xmlns:ds="http://schemas.openxmlformats.org/officeDocument/2006/customXml" ds:itemID="{F40B6968-492D-48DA-B83A-6BC2B350AAD8}">
  <ds:schemaRefs/>
</ds:datastoreItem>
</file>

<file path=customXml/itemProps145.xml><?xml version="1.0" encoding="utf-8"?>
<ds:datastoreItem xmlns:ds="http://schemas.openxmlformats.org/officeDocument/2006/customXml" ds:itemID="{D3DB1A42-3CD7-45D8-9F2B-EC7AE6629F89}">
  <ds:schemaRefs/>
</ds:datastoreItem>
</file>

<file path=customXml/itemProps146.xml><?xml version="1.0" encoding="utf-8"?>
<ds:datastoreItem xmlns:ds="http://schemas.openxmlformats.org/officeDocument/2006/customXml" ds:itemID="{E47124C7-5386-4773-B372-8E0203D725AC}">
  <ds:schemaRefs/>
</ds:datastoreItem>
</file>

<file path=customXml/itemProps147.xml><?xml version="1.0" encoding="utf-8"?>
<ds:datastoreItem xmlns:ds="http://schemas.openxmlformats.org/officeDocument/2006/customXml" ds:itemID="{4712A30F-279D-46C1-A7A9-1C199E085473}">
  <ds:schemaRefs/>
</ds:datastoreItem>
</file>

<file path=customXml/itemProps148.xml><?xml version="1.0" encoding="utf-8"?>
<ds:datastoreItem xmlns:ds="http://schemas.openxmlformats.org/officeDocument/2006/customXml" ds:itemID="{412981A6-683B-49F1-9B60-DCD94F7352C3}">
  <ds:schemaRefs/>
</ds:datastoreItem>
</file>

<file path=customXml/itemProps149.xml><?xml version="1.0" encoding="utf-8"?>
<ds:datastoreItem xmlns:ds="http://schemas.openxmlformats.org/officeDocument/2006/customXml" ds:itemID="{4B6FB90C-6D45-41A3-9494-F9697382DF13}">
  <ds:schemaRefs/>
</ds:datastoreItem>
</file>

<file path=customXml/itemProps15.xml><?xml version="1.0" encoding="utf-8"?>
<ds:datastoreItem xmlns:ds="http://schemas.openxmlformats.org/officeDocument/2006/customXml" ds:itemID="{C5F3B092-FC55-456C-B679-2464957A5AEC}">
  <ds:schemaRefs/>
</ds:datastoreItem>
</file>

<file path=customXml/itemProps150.xml><?xml version="1.0" encoding="utf-8"?>
<ds:datastoreItem xmlns:ds="http://schemas.openxmlformats.org/officeDocument/2006/customXml" ds:itemID="{B61B490F-972E-4059-B145-A8228D2BF608}">
  <ds:schemaRefs/>
</ds:datastoreItem>
</file>

<file path=customXml/itemProps151.xml><?xml version="1.0" encoding="utf-8"?>
<ds:datastoreItem xmlns:ds="http://schemas.openxmlformats.org/officeDocument/2006/customXml" ds:itemID="{96C7D051-BE23-4921-A7E9-FB3E8E01D7AC}">
  <ds:schemaRefs/>
</ds:datastoreItem>
</file>

<file path=customXml/itemProps152.xml><?xml version="1.0" encoding="utf-8"?>
<ds:datastoreItem xmlns:ds="http://schemas.openxmlformats.org/officeDocument/2006/customXml" ds:itemID="{B1CC1349-FA85-4CE9-AB71-6FC042DB010F}">
  <ds:schemaRefs/>
</ds:datastoreItem>
</file>

<file path=customXml/itemProps153.xml><?xml version="1.0" encoding="utf-8"?>
<ds:datastoreItem xmlns:ds="http://schemas.openxmlformats.org/officeDocument/2006/customXml" ds:itemID="{83143BF7-B47D-4E2B-9476-45CB46B463C8}">
  <ds:schemaRefs/>
</ds:datastoreItem>
</file>

<file path=customXml/itemProps154.xml><?xml version="1.0" encoding="utf-8"?>
<ds:datastoreItem xmlns:ds="http://schemas.openxmlformats.org/officeDocument/2006/customXml" ds:itemID="{4C8929DC-DFE2-4483-8791-426E45681A18}">
  <ds:schemaRefs/>
</ds:datastoreItem>
</file>

<file path=customXml/itemProps155.xml><?xml version="1.0" encoding="utf-8"?>
<ds:datastoreItem xmlns:ds="http://schemas.openxmlformats.org/officeDocument/2006/customXml" ds:itemID="{40F0AD85-6090-4765-AE3A-D0C8FDE59755}">
  <ds:schemaRefs/>
</ds:datastoreItem>
</file>

<file path=customXml/itemProps156.xml><?xml version="1.0" encoding="utf-8"?>
<ds:datastoreItem xmlns:ds="http://schemas.openxmlformats.org/officeDocument/2006/customXml" ds:itemID="{4D3038D9-4816-47CF-80F8-A8FBA49B830B}">
  <ds:schemaRefs/>
</ds:datastoreItem>
</file>

<file path=customXml/itemProps157.xml><?xml version="1.0" encoding="utf-8"?>
<ds:datastoreItem xmlns:ds="http://schemas.openxmlformats.org/officeDocument/2006/customXml" ds:itemID="{B303AD9D-0E62-417E-AB7F-9F071E82CB4B}">
  <ds:schemaRefs/>
</ds:datastoreItem>
</file>

<file path=customXml/itemProps158.xml><?xml version="1.0" encoding="utf-8"?>
<ds:datastoreItem xmlns:ds="http://schemas.openxmlformats.org/officeDocument/2006/customXml" ds:itemID="{0C1E3E97-55BA-4D68-971F-34D261A6D2C7}">
  <ds:schemaRefs/>
</ds:datastoreItem>
</file>

<file path=customXml/itemProps159.xml><?xml version="1.0" encoding="utf-8"?>
<ds:datastoreItem xmlns:ds="http://schemas.openxmlformats.org/officeDocument/2006/customXml" ds:itemID="{D8EC21AE-3310-420C-93FF-8F9B82970CD9}">
  <ds:schemaRefs/>
</ds:datastoreItem>
</file>

<file path=customXml/itemProps16.xml><?xml version="1.0" encoding="utf-8"?>
<ds:datastoreItem xmlns:ds="http://schemas.openxmlformats.org/officeDocument/2006/customXml" ds:itemID="{2A9FF0B4-CBAA-4613-A0A3-2CDA3C284DDA}">
  <ds:schemaRefs/>
</ds:datastoreItem>
</file>

<file path=customXml/itemProps160.xml><?xml version="1.0" encoding="utf-8"?>
<ds:datastoreItem xmlns:ds="http://schemas.openxmlformats.org/officeDocument/2006/customXml" ds:itemID="{C17F6D94-1A31-4697-BCAD-E7088AB52A22}">
  <ds:schemaRefs/>
</ds:datastoreItem>
</file>

<file path=customXml/itemProps161.xml><?xml version="1.0" encoding="utf-8"?>
<ds:datastoreItem xmlns:ds="http://schemas.openxmlformats.org/officeDocument/2006/customXml" ds:itemID="{B92C9182-FF48-4BE2-95A9-4E8CEC8C5C64}">
  <ds:schemaRefs/>
</ds:datastoreItem>
</file>

<file path=customXml/itemProps162.xml><?xml version="1.0" encoding="utf-8"?>
<ds:datastoreItem xmlns:ds="http://schemas.openxmlformats.org/officeDocument/2006/customXml" ds:itemID="{AA116C08-7531-40F1-892B-726351040410}">
  <ds:schemaRefs/>
</ds:datastoreItem>
</file>

<file path=customXml/itemProps163.xml><?xml version="1.0" encoding="utf-8"?>
<ds:datastoreItem xmlns:ds="http://schemas.openxmlformats.org/officeDocument/2006/customXml" ds:itemID="{F86EDC70-01E9-4341-B8AD-3C293782726E}">
  <ds:schemaRefs/>
</ds:datastoreItem>
</file>

<file path=customXml/itemProps164.xml><?xml version="1.0" encoding="utf-8"?>
<ds:datastoreItem xmlns:ds="http://schemas.openxmlformats.org/officeDocument/2006/customXml" ds:itemID="{C40435A9-EBDF-4162-B674-3047FDD8BCA5}">
  <ds:schemaRefs/>
</ds:datastoreItem>
</file>

<file path=customXml/itemProps165.xml><?xml version="1.0" encoding="utf-8"?>
<ds:datastoreItem xmlns:ds="http://schemas.openxmlformats.org/officeDocument/2006/customXml" ds:itemID="{41BCDB21-A741-4F32-9057-9745A5F0050B}">
  <ds:schemaRefs/>
</ds:datastoreItem>
</file>

<file path=customXml/itemProps166.xml><?xml version="1.0" encoding="utf-8"?>
<ds:datastoreItem xmlns:ds="http://schemas.openxmlformats.org/officeDocument/2006/customXml" ds:itemID="{A4BC8E89-1056-4DC9-A842-0E74D887D931}">
  <ds:schemaRefs/>
</ds:datastoreItem>
</file>

<file path=customXml/itemProps167.xml><?xml version="1.0" encoding="utf-8"?>
<ds:datastoreItem xmlns:ds="http://schemas.openxmlformats.org/officeDocument/2006/customXml" ds:itemID="{C4F10CBE-FC82-4D97-9F3D-A65DCB4F3ED4}">
  <ds:schemaRefs/>
</ds:datastoreItem>
</file>

<file path=customXml/itemProps168.xml><?xml version="1.0" encoding="utf-8"?>
<ds:datastoreItem xmlns:ds="http://schemas.openxmlformats.org/officeDocument/2006/customXml" ds:itemID="{B5D7426A-580E-4E7E-9E47-36B4745B9F81}">
  <ds:schemaRefs/>
</ds:datastoreItem>
</file>

<file path=customXml/itemProps169.xml><?xml version="1.0" encoding="utf-8"?>
<ds:datastoreItem xmlns:ds="http://schemas.openxmlformats.org/officeDocument/2006/customXml" ds:itemID="{952FF7CC-CDE2-4E5B-986C-85D335B20627}">
  <ds:schemaRefs/>
</ds:datastoreItem>
</file>

<file path=customXml/itemProps17.xml><?xml version="1.0" encoding="utf-8"?>
<ds:datastoreItem xmlns:ds="http://schemas.openxmlformats.org/officeDocument/2006/customXml" ds:itemID="{E3699A75-614B-4EE5-944A-D0CDED29F4C2}">
  <ds:schemaRefs/>
</ds:datastoreItem>
</file>

<file path=customXml/itemProps170.xml><?xml version="1.0" encoding="utf-8"?>
<ds:datastoreItem xmlns:ds="http://schemas.openxmlformats.org/officeDocument/2006/customXml" ds:itemID="{86114B55-1206-4355-8355-C4274957BE36}">
  <ds:schemaRefs/>
</ds:datastoreItem>
</file>

<file path=customXml/itemProps171.xml><?xml version="1.0" encoding="utf-8"?>
<ds:datastoreItem xmlns:ds="http://schemas.openxmlformats.org/officeDocument/2006/customXml" ds:itemID="{41112A11-D074-446B-B690-1EA3886C4A7D}">
  <ds:schemaRefs/>
</ds:datastoreItem>
</file>

<file path=customXml/itemProps172.xml><?xml version="1.0" encoding="utf-8"?>
<ds:datastoreItem xmlns:ds="http://schemas.openxmlformats.org/officeDocument/2006/customXml" ds:itemID="{C988E7D3-9B30-4AA0-8774-9861AA19E105}">
  <ds:schemaRefs/>
</ds:datastoreItem>
</file>

<file path=customXml/itemProps173.xml><?xml version="1.0" encoding="utf-8"?>
<ds:datastoreItem xmlns:ds="http://schemas.openxmlformats.org/officeDocument/2006/customXml" ds:itemID="{6E528407-68EF-4226-9530-439CB6353CE7}">
  <ds:schemaRefs/>
</ds:datastoreItem>
</file>

<file path=customXml/itemProps174.xml><?xml version="1.0" encoding="utf-8"?>
<ds:datastoreItem xmlns:ds="http://schemas.openxmlformats.org/officeDocument/2006/customXml" ds:itemID="{BCC35978-BDC2-4098-862D-322C84A8CA7A}">
  <ds:schemaRefs/>
</ds:datastoreItem>
</file>

<file path=customXml/itemProps175.xml><?xml version="1.0" encoding="utf-8"?>
<ds:datastoreItem xmlns:ds="http://schemas.openxmlformats.org/officeDocument/2006/customXml" ds:itemID="{EFC47571-CE4F-4D71-9D67-3A4F19C2DA54}">
  <ds:schemaRefs/>
</ds:datastoreItem>
</file>

<file path=customXml/itemProps176.xml><?xml version="1.0" encoding="utf-8"?>
<ds:datastoreItem xmlns:ds="http://schemas.openxmlformats.org/officeDocument/2006/customXml" ds:itemID="{2B847287-D0F6-4F61-AAA5-6A41A2B011B6}">
  <ds:schemaRefs/>
</ds:datastoreItem>
</file>

<file path=customXml/itemProps177.xml><?xml version="1.0" encoding="utf-8"?>
<ds:datastoreItem xmlns:ds="http://schemas.openxmlformats.org/officeDocument/2006/customXml" ds:itemID="{D2B6F66A-FF4A-4CCC-B01B-5A36E6F02A0A}">
  <ds:schemaRefs/>
</ds:datastoreItem>
</file>

<file path=customXml/itemProps178.xml><?xml version="1.0" encoding="utf-8"?>
<ds:datastoreItem xmlns:ds="http://schemas.openxmlformats.org/officeDocument/2006/customXml" ds:itemID="{D369BA02-5DA0-450C-906D-21B8B41AA71E}">
  <ds:schemaRefs/>
</ds:datastoreItem>
</file>

<file path=customXml/itemProps179.xml><?xml version="1.0" encoding="utf-8"?>
<ds:datastoreItem xmlns:ds="http://schemas.openxmlformats.org/officeDocument/2006/customXml" ds:itemID="{D688249C-F4D1-4217-AC13-46BAD56E4E9B}">
  <ds:schemaRefs/>
</ds:datastoreItem>
</file>

<file path=customXml/itemProps18.xml><?xml version="1.0" encoding="utf-8"?>
<ds:datastoreItem xmlns:ds="http://schemas.openxmlformats.org/officeDocument/2006/customXml" ds:itemID="{7444D5FD-26B1-4F5E-8249-F11F2467FAD9}">
  <ds:schemaRefs/>
</ds:datastoreItem>
</file>

<file path=customXml/itemProps180.xml><?xml version="1.0" encoding="utf-8"?>
<ds:datastoreItem xmlns:ds="http://schemas.openxmlformats.org/officeDocument/2006/customXml" ds:itemID="{59ABBFA4-F3E9-4870-BEDD-870797149C88}">
  <ds:schemaRefs/>
</ds:datastoreItem>
</file>

<file path=customXml/itemProps181.xml><?xml version="1.0" encoding="utf-8"?>
<ds:datastoreItem xmlns:ds="http://schemas.openxmlformats.org/officeDocument/2006/customXml" ds:itemID="{81FFD7C6-A9ED-43FB-AA7F-D4D12CCBCE71}">
  <ds:schemaRefs/>
</ds:datastoreItem>
</file>

<file path=customXml/itemProps182.xml><?xml version="1.0" encoding="utf-8"?>
<ds:datastoreItem xmlns:ds="http://schemas.openxmlformats.org/officeDocument/2006/customXml" ds:itemID="{3F6EAAB9-37D6-47F0-9BD4-14C5F6361703}">
  <ds:schemaRefs/>
</ds:datastoreItem>
</file>

<file path=customXml/itemProps183.xml><?xml version="1.0" encoding="utf-8"?>
<ds:datastoreItem xmlns:ds="http://schemas.openxmlformats.org/officeDocument/2006/customXml" ds:itemID="{6F87D73A-B222-42BD-B73E-C79E7BB980BE}">
  <ds:schemaRefs/>
</ds:datastoreItem>
</file>

<file path=customXml/itemProps184.xml><?xml version="1.0" encoding="utf-8"?>
<ds:datastoreItem xmlns:ds="http://schemas.openxmlformats.org/officeDocument/2006/customXml" ds:itemID="{9DEC4C14-00C6-4776-A8FE-E8FF5B988F6D}">
  <ds:schemaRefs/>
</ds:datastoreItem>
</file>

<file path=customXml/itemProps185.xml><?xml version="1.0" encoding="utf-8"?>
<ds:datastoreItem xmlns:ds="http://schemas.openxmlformats.org/officeDocument/2006/customXml" ds:itemID="{796BC982-88B0-43E1-8DDA-321A06D920E0}">
  <ds:schemaRefs/>
</ds:datastoreItem>
</file>

<file path=customXml/itemProps186.xml><?xml version="1.0" encoding="utf-8"?>
<ds:datastoreItem xmlns:ds="http://schemas.openxmlformats.org/officeDocument/2006/customXml" ds:itemID="{F6EB4C41-B6EC-4DE4-8F22-40CBDE1E89C4}">
  <ds:schemaRefs/>
</ds:datastoreItem>
</file>

<file path=customXml/itemProps187.xml><?xml version="1.0" encoding="utf-8"?>
<ds:datastoreItem xmlns:ds="http://schemas.openxmlformats.org/officeDocument/2006/customXml" ds:itemID="{1869EBE3-8D63-4354-8C9D-39E3161394BA}">
  <ds:schemaRefs/>
</ds:datastoreItem>
</file>

<file path=customXml/itemProps188.xml><?xml version="1.0" encoding="utf-8"?>
<ds:datastoreItem xmlns:ds="http://schemas.openxmlformats.org/officeDocument/2006/customXml" ds:itemID="{5878D7D5-6E56-4BDE-B946-B046748E6229}">
  <ds:schemaRefs/>
</ds:datastoreItem>
</file>

<file path=customXml/itemProps189.xml><?xml version="1.0" encoding="utf-8"?>
<ds:datastoreItem xmlns:ds="http://schemas.openxmlformats.org/officeDocument/2006/customXml" ds:itemID="{3B956C99-953E-4454-A406-4C9853D3E932}">
  <ds:schemaRefs/>
</ds:datastoreItem>
</file>

<file path=customXml/itemProps19.xml><?xml version="1.0" encoding="utf-8"?>
<ds:datastoreItem xmlns:ds="http://schemas.openxmlformats.org/officeDocument/2006/customXml" ds:itemID="{C29D2CEC-1CC4-4FAE-8878-A4B350BCD4A9}">
  <ds:schemaRefs/>
</ds:datastoreItem>
</file>

<file path=customXml/itemProps190.xml><?xml version="1.0" encoding="utf-8"?>
<ds:datastoreItem xmlns:ds="http://schemas.openxmlformats.org/officeDocument/2006/customXml" ds:itemID="{3B1F6668-A07C-4146-9894-5A76B9A5590E}">
  <ds:schemaRefs/>
</ds:datastoreItem>
</file>

<file path=customXml/itemProps191.xml><?xml version="1.0" encoding="utf-8"?>
<ds:datastoreItem xmlns:ds="http://schemas.openxmlformats.org/officeDocument/2006/customXml" ds:itemID="{753D1624-4AC6-4BAA-A9F0-ACC14739116A}">
  <ds:schemaRefs/>
</ds:datastoreItem>
</file>

<file path=customXml/itemProps192.xml><?xml version="1.0" encoding="utf-8"?>
<ds:datastoreItem xmlns:ds="http://schemas.openxmlformats.org/officeDocument/2006/customXml" ds:itemID="{7DAB5A64-CC9D-4649-B20D-7481E617BA80}">
  <ds:schemaRefs/>
</ds:datastoreItem>
</file>

<file path=customXml/itemProps193.xml><?xml version="1.0" encoding="utf-8"?>
<ds:datastoreItem xmlns:ds="http://schemas.openxmlformats.org/officeDocument/2006/customXml" ds:itemID="{66D3D69E-5B69-4044-9F8D-A6FE2ED38439}">
  <ds:schemaRefs/>
</ds:datastoreItem>
</file>

<file path=customXml/itemProps194.xml><?xml version="1.0" encoding="utf-8"?>
<ds:datastoreItem xmlns:ds="http://schemas.openxmlformats.org/officeDocument/2006/customXml" ds:itemID="{1BA694A5-B8AE-4B1E-AD5E-8BC505705C86}">
  <ds:schemaRefs/>
</ds:datastoreItem>
</file>

<file path=customXml/itemProps195.xml><?xml version="1.0" encoding="utf-8"?>
<ds:datastoreItem xmlns:ds="http://schemas.openxmlformats.org/officeDocument/2006/customXml" ds:itemID="{6776F426-BFDC-4531-9F33-925EFE098B48}">
  <ds:schemaRefs/>
</ds:datastoreItem>
</file>

<file path=customXml/itemProps196.xml><?xml version="1.0" encoding="utf-8"?>
<ds:datastoreItem xmlns:ds="http://schemas.openxmlformats.org/officeDocument/2006/customXml" ds:itemID="{8E926DEC-AC47-4961-99A7-788285684163}">
  <ds:schemaRefs/>
</ds:datastoreItem>
</file>

<file path=customXml/itemProps197.xml><?xml version="1.0" encoding="utf-8"?>
<ds:datastoreItem xmlns:ds="http://schemas.openxmlformats.org/officeDocument/2006/customXml" ds:itemID="{DBE94C54-8D30-41BC-9300-DBB8831187FE}">
  <ds:schemaRefs/>
</ds:datastoreItem>
</file>

<file path=customXml/itemProps198.xml><?xml version="1.0" encoding="utf-8"?>
<ds:datastoreItem xmlns:ds="http://schemas.openxmlformats.org/officeDocument/2006/customXml" ds:itemID="{90F23B9D-B4AF-42F3-95F4-3267AF6E6047}">
  <ds:schemaRefs/>
</ds:datastoreItem>
</file>

<file path=customXml/itemProps199.xml><?xml version="1.0" encoding="utf-8"?>
<ds:datastoreItem xmlns:ds="http://schemas.openxmlformats.org/officeDocument/2006/customXml" ds:itemID="{4CFF17D2-0EBD-4DD0-BBC0-26BDD4985BE5}">
  <ds:schemaRefs/>
</ds:datastoreItem>
</file>

<file path=customXml/itemProps2.xml><?xml version="1.0" encoding="utf-8"?>
<ds:datastoreItem xmlns:ds="http://schemas.openxmlformats.org/officeDocument/2006/customXml" ds:itemID="{D7EFC561-8A18-4B3B-B766-46329C328BF8}">
  <ds:schemaRefs/>
</ds:datastoreItem>
</file>

<file path=customXml/itemProps20.xml><?xml version="1.0" encoding="utf-8"?>
<ds:datastoreItem xmlns:ds="http://schemas.openxmlformats.org/officeDocument/2006/customXml" ds:itemID="{8DC19F2D-BF2F-42CB-98EE-C8277F5B9317}">
  <ds:schemaRefs/>
</ds:datastoreItem>
</file>

<file path=customXml/itemProps200.xml><?xml version="1.0" encoding="utf-8"?>
<ds:datastoreItem xmlns:ds="http://schemas.openxmlformats.org/officeDocument/2006/customXml" ds:itemID="{1AD07C9A-4790-4813-9F22-A5134556F0D8}">
  <ds:schemaRefs/>
</ds:datastoreItem>
</file>

<file path=customXml/itemProps201.xml><?xml version="1.0" encoding="utf-8"?>
<ds:datastoreItem xmlns:ds="http://schemas.openxmlformats.org/officeDocument/2006/customXml" ds:itemID="{6820BB85-11A1-4413-B351-7F6346ED6A39}">
  <ds:schemaRefs/>
</ds:datastoreItem>
</file>

<file path=customXml/itemProps202.xml><?xml version="1.0" encoding="utf-8"?>
<ds:datastoreItem xmlns:ds="http://schemas.openxmlformats.org/officeDocument/2006/customXml" ds:itemID="{9972AEE4-29B8-4C75-8143-529C31B6A636}">
  <ds:schemaRefs/>
</ds:datastoreItem>
</file>

<file path=customXml/itemProps203.xml><?xml version="1.0" encoding="utf-8"?>
<ds:datastoreItem xmlns:ds="http://schemas.openxmlformats.org/officeDocument/2006/customXml" ds:itemID="{11DFBAB2-4F18-4B2F-A7F7-DDA07B1D3FB4}">
  <ds:schemaRefs/>
</ds:datastoreItem>
</file>

<file path=customXml/itemProps204.xml><?xml version="1.0" encoding="utf-8"?>
<ds:datastoreItem xmlns:ds="http://schemas.openxmlformats.org/officeDocument/2006/customXml" ds:itemID="{22594B6C-0F8A-4EB6-8B02-84B466893C13}">
  <ds:schemaRefs/>
</ds:datastoreItem>
</file>

<file path=customXml/itemProps205.xml><?xml version="1.0" encoding="utf-8"?>
<ds:datastoreItem xmlns:ds="http://schemas.openxmlformats.org/officeDocument/2006/customXml" ds:itemID="{BCA05674-5019-436E-891C-85BB6ED1F375}">
  <ds:schemaRefs/>
</ds:datastoreItem>
</file>

<file path=customXml/itemProps206.xml><?xml version="1.0" encoding="utf-8"?>
<ds:datastoreItem xmlns:ds="http://schemas.openxmlformats.org/officeDocument/2006/customXml" ds:itemID="{3C404B4F-DA62-4A1F-BEE4-43993972F2AF}">
  <ds:schemaRefs/>
</ds:datastoreItem>
</file>

<file path=customXml/itemProps207.xml><?xml version="1.0" encoding="utf-8"?>
<ds:datastoreItem xmlns:ds="http://schemas.openxmlformats.org/officeDocument/2006/customXml" ds:itemID="{7E18D1A3-F0E0-4D69-9989-59175B9E0779}">
  <ds:schemaRefs/>
</ds:datastoreItem>
</file>

<file path=customXml/itemProps208.xml><?xml version="1.0" encoding="utf-8"?>
<ds:datastoreItem xmlns:ds="http://schemas.openxmlformats.org/officeDocument/2006/customXml" ds:itemID="{4E0A6A25-6392-4E73-97C6-84833FBACF20}">
  <ds:schemaRefs/>
</ds:datastoreItem>
</file>

<file path=customXml/itemProps209.xml><?xml version="1.0" encoding="utf-8"?>
<ds:datastoreItem xmlns:ds="http://schemas.openxmlformats.org/officeDocument/2006/customXml" ds:itemID="{A8CD5B6F-FFFE-44D8-BAF6-78F9F911BB28}">
  <ds:schemaRefs/>
</ds:datastoreItem>
</file>

<file path=customXml/itemProps21.xml><?xml version="1.0" encoding="utf-8"?>
<ds:datastoreItem xmlns:ds="http://schemas.openxmlformats.org/officeDocument/2006/customXml" ds:itemID="{F1649211-35ED-4749-BF15-E9BCE2814031}">
  <ds:schemaRefs/>
</ds:datastoreItem>
</file>

<file path=customXml/itemProps210.xml><?xml version="1.0" encoding="utf-8"?>
<ds:datastoreItem xmlns:ds="http://schemas.openxmlformats.org/officeDocument/2006/customXml" ds:itemID="{DFBB48B7-EF68-4160-8B4C-4CE191D12163}">
  <ds:schemaRefs/>
</ds:datastoreItem>
</file>

<file path=customXml/itemProps211.xml><?xml version="1.0" encoding="utf-8"?>
<ds:datastoreItem xmlns:ds="http://schemas.openxmlformats.org/officeDocument/2006/customXml" ds:itemID="{C84C32ED-B616-4FC9-BEC3-E95A613E943E}">
  <ds:schemaRefs/>
</ds:datastoreItem>
</file>

<file path=customXml/itemProps212.xml><?xml version="1.0" encoding="utf-8"?>
<ds:datastoreItem xmlns:ds="http://schemas.openxmlformats.org/officeDocument/2006/customXml" ds:itemID="{20954BDA-E4CB-469A-A06E-AED46526CF79}">
  <ds:schemaRefs/>
</ds:datastoreItem>
</file>

<file path=customXml/itemProps213.xml><?xml version="1.0" encoding="utf-8"?>
<ds:datastoreItem xmlns:ds="http://schemas.openxmlformats.org/officeDocument/2006/customXml" ds:itemID="{6BEFB347-CC08-49ED-990A-1BA31E819762}">
  <ds:schemaRefs/>
</ds:datastoreItem>
</file>

<file path=customXml/itemProps214.xml><?xml version="1.0" encoding="utf-8"?>
<ds:datastoreItem xmlns:ds="http://schemas.openxmlformats.org/officeDocument/2006/customXml" ds:itemID="{486C93F0-C7A6-457D-9C21-B1F54B4E06C6}">
  <ds:schemaRefs/>
</ds:datastoreItem>
</file>

<file path=customXml/itemProps215.xml><?xml version="1.0" encoding="utf-8"?>
<ds:datastoreItem xmlns:ds="http://schemas.openxmlformats.org/officeDocument/2006/customXml" ds:itemID="{A9699C74-0743-4910-B63A-B5ADC680E657}">
  <ds:schemaRefs/>
</ds:datastoreItem>
</file>

<file path=customXml/itemProps216.xml><?xml version="1.0" encoding="utf-8"?>
<ds:datastoreItem xmlns:ds="http://schemas.openxmlformats.org/officeDocument/2006/customXml" ds:itemID="{2008C21B-BB65-4917-9285-F22228B8BA42}">
  <ds:schemaRefs/>
</ds:datastoreItem>
</file>

<file path=customXml/itemProps217.xml><?xml version="1.0" encoding="utf-8"?>
<ds:datastoreItem xmlns:ds="http://schemas.openxmlformats.org/officeDocument/2006/customXml" ds:itemID="{5FD33630-9965-4556-940A-6A3C0BF00555}">
  <ds:schemaRefs/>
</ds:datastoreItem>
</file>

<file path=customXml/itemProps218.xml><?xml version="1.0" encoding="utf-8"?>
<ds:datastoreItem xmlns:ds="http://schemas.openxmlformats.org/officeDocument/2006/customXml" ds:itemID="{01FE8BA9-C06D-401F-8FBD-52CFC9601C91}">
  <ds:schemaRefs/>
</ds:datastoreItem>
</file>

<file path=customXml/itemProps219.xml><?xml version="1.0" encoding="utf-8"?>
<ds:datastoreItem xmlns:ds="http://schemas.openxmlformats.org/officeDocument/2006/customXml" ds:itemID="{E73E5DDF-AE2B-4471-9F45-8AEF0EC5D791}">
  <ds:schemaRefs/>
</ds:datastoreItem>
</file>

<file path=customXml/itemProps22.xml><?xml version="1.0" encoding="utf-8"?>
<ds:datastoreItem xmlns:ds="http://schemas.openxmlformats.org/officeDocument/2006/customXml" ds:itemID="{97A491E0-CCD3-4BC7-B12D-266A69B5B469}">
  <ds:schemaRefs/>
</ds:datastoreItem>
</file>

<file path=customXml/itemProps220.xml><?xml version="1.0" encoding="utf-8"?>
<ds:datastoreItem xmlns:ds="http://schemas.openxmlformats.org/officeDocument/2006/customXml" ds:itemID="{A2CABA99-029F-4498-A7E1-002E7C030354}">
  <ds:schemaRefs/>
</ds:datastoreItem>
</file>

<file path=customXml/itemProps221.xml><?xml version="1.0" encoding="utf-8"?>
<ds:datastoreItem xmlns:ds="http://schemas.openxmlformats.org/officeDocument/2006/customXml" ds:itemID="{AC061786-0DAC-4FDE-803C-D85D12E38133}">
  <ds:schemaRefs/>
</ds:datastoreItem>
</file>

<file path=customXml/itemProps222.xml><?xml version="1.0" encoding="utf-8"?>
<ds:datastoreItem xmlns:ds="http://schemas.openxmlformats.org/officeDocument/2006/customXml" ds:itemID="{3A0AA805-B8A7-4B1C-98BD-89AF12A1E7F2}">
  <ds:schemaRefs/>
</ds:datastoreItem>
</file>

<file path=customXml/itemProps223.xml><?xml version="1.0" encoding="utf-8"?>
<ds:datastoreItem xmlns:ds="http://schemas.openxmlformats.org/officeDocument/2006/customXml" ds:itemID="{F74D08E2-A7C6-4ECF-A3BB-8A30E155DA08}">
  <ds:schemaRefs/>
</ds:datastoreItem>
</file>

<file path=customXml/itemProps224.xml><?xml version="1.0" encoding="utf-8"?>
<ds:datastoreItem xmlns:ds="http://schemas.openxmlformats.org/officeDocument/2006/customXml" ds:itemID="{CB6A2B5E-78A7-407D-B038-2E829B348D96}">
  <ds:schemaRefs/>
</ds:datastoreItem>
</file>

<file path=customXml/itemProps225.xml><?xml version="1.0" encoding="utf-8"?>
<ds:datastoreItem xmlns:ds="http://schemas.openxmlformats.org/officeDocument/2006/customXml" ds:itemID="{4F7AC134-0A07-406F-AC0C-4CDE52894148}">
  <ds:schemaRefs/>
</ds:datastoreItem>
</file>

<file path=customXml/itemProps226.xml><?xml version="1.0" encoding="utf-8"?>
<ds:datastoreItem xmlns:ds="http://schemas.openxmlformats.org/officeDocument/2006/customXml" ds:itemID="{BEEA7C16-A7CA-48BD-ABC9-AFA2D84BA5F8}">
  <ds:schemaRefs/>
</ds:datastoreItem>
</file>

<file path=customXml/itemProps227.xml><?xml version="1.0" encoding="utf-8"?>
<ds:datastoreItem xmlns:ds="http://schemas.openxmlformats.org/officeDocument/2006/customXml" ds:itemID="{E7FD922F-D1DC-4739-BA12-3D6080B346DE}">
  <ds:schemaRefs/>
</ds:datastoreItem>
</file>

<file path=customXml/itemProps228.xml><?xml version="1.0" encoding="utf-8"?>
<ds:datastoreItem xmlns:ds="http://schemas.openxmlformats.org/officeDocument/2006/customXml" ds:itemID="{DA761639-B2E0-4A26-89BC-FEFAC56FCD92}">
  <ds:schemaRefs/>
</ds:datastoreItem>
</file>

<file path=customXml/itemProps229.xml><?xml version="1.0" encoding="utf-8"?>
<ds:datastoreItem xmlns:ds="http://schemas.openxmlformats.org/officeDocument/2006/customXml" ds:itemID="{9C7D8620-52E2-46EF-9429-B4847A449964}">
  <ds:schemaRefs/>
</ds:datastoreItem>
</file>

<file path=customXml/itemProps23.xml><?xml version="1.0" encoding="utf-8"?>
<ds:datastoreItem xmlns:ds="http://schemas.openxmlformats.org/officeDocument/2006/customXml" ds:itemID="{6BFAEFD8-102B-4FA0-87CF-F6AE89FEECB9}">
  <ds:schemaRefs/>
</ds:datastoreItem>
</file>

<file path=customXml/itemProps230.xml><?xml version="1.0" encoding="utf-8"?>
<ds:datastoreItem xmlns:ds="http://schemas.openxmlformats.org/officeDocument/2006/customXml" ds:itemID="{AC1B023D-A910-4015-A90B-C225D7983CFE}">
  <ds:schemaRefs/>
</ds:datastoreItem>
</file>

<file path=customXml/itemProps231.xml><?xml version="1.0" encoding="utf-8"?>
<ds:datastoreItem xmlns:ds="http://schemas.openxmlformats.org/officeDocument/2006/customXml" ds:itemID="{C1E61AEA-E20A-4FDD-88E5-24AEC001CCDB}">
  <ds:schemaRefs/>
</ds:datastoreItem>
</file>

<file path=customXml/itemProps232.xml><?xml version="1.0" encoding="utf-8"?>
<ds:datastoreItem xmlns:ds="http://schemas.openxmlformats.org/officeDocument/2006/customXml" ds:itemID="{1F8A0CB7-D376-433C-80DF-C48A4DB2BD25}">
  <ds:schemaRefs/>
</ds:datastoreItem>
</file>

<file path=customXml/itemProps233.xml><?xml version="1.0" encoding="utf-8"?>
<ds:datastoreItem xmlns:ds="http://schemas.openxmlformats.org/officeDocument/2006/customXml" ds:itemID="{B15AB3E1-CEB2-432A-BD72-136DF943CBFC}">
  <ds:schemaRefs/>
</ds:datastoreItem>
</file>

<file path=customXml/itemProps234.xml><?xml version="1.0" encoding="utf-8"?>
<ds:datastoreItem xmlns:ds="http://schemas.openxmlformats.org/officeDocument/2006/customXml" ds:itemID="{B4036F55-63FE-4575-90B3-38FF5B9FACF5}">
  <ds:schemaRefs/>
</ds:datastoreItem>
</file>

<file path=customXml/itemProps235.xml><?xml version="1.0" encoding="utf-8"?>
<ds:datastoreItem xmlns:ds="http://schemas.openxmlformats.org/officeDocument/2006/customXml" ds:itemID="{D6A108E1-7A9D-46C5-9A08-A85060ED2390}">
  <ds:schemaRefs/>
</ds:datastoreItem>
</file>

<file path=customXml/itemProps236.xml><?xml version="1.0" encoding="utf-8"?>
<ds:datastoreItem xmlns:ds="http://schemas.openxmlformats.org/officeDocument/2006/customXml" ds:itemID="{135444E0-2F1A-4E65-B813-81863A20396E}">
  <ds:schemaRefs/>
</ds:datastoreItem>
</file>

<file path=customXml/itemProps237.xml><?xml version="1.0" encoding="utf-8"?>
<ds:datastoreItem xmlns:ds="http://schemas.openxmlformats.org/officeDocument/2006/customXml" ds:itemID="{B4EFE3F4-2E2F-452D-B5F6-7220A4EFB85A}">
  <ds:schemaRefs/>
</ds:datastoreItem>
</file>

<file path=customXml/itemProps238.xml><?xml version="1.0" encoding="utf-8"?>
<ds:datastoreItem xmlns:ds="http://schemas.openxmlformats.org/officeDocument/2006/customXml" ds:itemID="{BEE2DF03-BFD5-4945-9E46-D87B25CB262A}">
  <ds:schemaRefs/>
</ds:datastoreItem>
</file>

<file path=customXml/itemProps239.xml><?xml version="1.0" encoding="utf-8"?>
<ds:datastoreItem xmlns:ds="http://schemas.openxmlformats.org/officeDocument/2006/customXml" ds:itemID="{DFF80740-786E-4476-9A23-83F2ED7FAB56}">
  <ds:schemaRefs/>
</ds:datastoreItem>
</file>

<file path=customXml/itemProps24.xml><?xml version="1.0" encoding="utf-8"?>
<ds:datastoreItem xmlns:ds="http://schemas.openxmlformats.org/officeDocument/2006/customXml" ds:itemID="{1618DBC2-FDB3-4617-A5A7-D80B045B4798}">
  <ds:schemaRefs/>
</ds:datastoreItem>
</file>

<file path=customXml/itemProps25.xml><?xml version="1.0" encoding="utf-8"?>
<ds:datastoreItem xmlns:ds="http://schemas.openxmlformats.org/officeDocument/2006/customXml" ds:itemID="{D41C9FD6-C02C-48F0-8A31-40A8CF2D8EB2}">
  <ds:schemaRefs/>
</ds:datastoreItem>
</file>

<file path=customXml/itemProps26.xml><?xml version="1.0" encoding="utf-8"?>
<ds:datastoreItem xmlns:ds="http://schemas.openxmlformats.org/officeDocument/2006/customXml" ds:itemID="{CA6F1E82-A939-4108-B1C3-E01571BABD4B}">
  <ds:schemaRefs/>
</ds:datastoreItem>
</file>

<file path=customXml/itemProps27.xml><?xml version="1.0" encoding="utf-8"?>
<ds:datastoreItem xmlns:ds="http://schemas.openxmlformats.org/officeDocument/2006/customXml" ds:itemID="{0EA24456-BA3B-48E4-BB97-5B9103475FEF}">
  <ds:schemaRefs/>
</ds:datastoreItem>
</file>

<file path=customXml/itemProps28.xml><?xml version="1.0" encoding="utf-8"?>
<ds:datastoreItem xmlns:ds="http://schemas.openxmlformats.org/officeDocument/2006/customXml" ds:itemID="{78C86656-B6E8-4BC2-B5F7-CC9C57A3015F}">
  <ds:schemaRefs/>
</ds:datastoreItem>
</file>

<file path=customXml/itemProps29.xml><?xml version="1.0" encoding="utf-8"?>
<ds:datastoreItem xmlns:ds="http://schemas.openxmlformats.org/officeDocument/2006/customXml" ds:itemID="{2E2126DF-8ED1-4A59-B5DA-11C9DCD9C3F3}">
  <ds:schemaRefs/>
</ds:datastoreItem>
</file>

<file path=customXml/itemProps3.xml><?xml version="1.0" encoding="utf-8"?>
<ds:datastoreItem xmlns:ds="http://schemas.openxmlformats.org/officeDocument/2006/customXml" ds:itemID="{00D1438D-F45F-47E6-844B-BC6C7252CCCD}">
  <ds:schemaRefs/>
</ds:datastoreItem>
</file>

<file path=customXml/itemProps30.xml><?xml version="1.0" encoding="utf-8"?>
<ds:datastoreItem xmlns:ds="http://schemas.openxmlformats.org/officeDocument/2006/customXml" ds:itemID="{DB4468E5-88D7-4854-94F7-1D22935C603C}">
  <ds:schemaRefs/>
</ds:datastoreItem>
</file>

<file path=customXml/itemProps31.xml><?xml version="1.0" encoding="utf-8"?>
<ds:datastoreItem xmlns:ds="http://schemas.openxmlformats.org/officeDocument/2006/customXml" ds:itemID="{23A54FB8-124D-45BA-B9E7-34F53C1DC9EB}">
  <ds:schemaRefs/>
</ds:datastoreItem>
</file>

<file path=customXml/itemProps32.xml><?xml version="1.0" encoding="utf-8"?>
<ds:datastoreItem xmlns:ds="http://schemas.openxmlformats.org/officeDocument/2006/customXml" ds:itemID="{B256A2C8-C067-4FE4-BB26-0627B6519751}">
  <ds:schemaRefs/>
</ds:datastoreItem>
</file>

<file path=customXml/itemProps33.xml><?xml version="1.0" encoding="utf-8"?>
<ds:datastoreItem xmlns:ds="http://schemas.openxmlformats.org/officeDocument/2006/customXml" ds:itemID="{5E007FE4-690C-4440-B4B1-EB3B793E1B1C}">
  <ds:schemaRefs/>
</ds:datastoreItem>
</file>

<file path=customXml/itemProps34.xml><?xml version="1.0" encoding="utf-8"?>
<ds:datastoreItem xmlns:ds="http://schemas.openxmlformats.org/officeDocument/2006/customXml" ds:itemID="{23AE4804-E805-4CB1-97D8-2CF8AC9E9D13}">
  <ds:schemaRefs/>
</ds:datastoreItem>
</file>

<file path=customXml/itemProps35.xml><?xml version="1.0" encoding="utf-8"?>
<ds:datastoreItem xmlns:ds="http://schemas.openxmlformats.org/officeDocument/2006/customXml" ds:itemID="{EE1EAD9B-6544-4F68-96AB-6ABED2743623}">
  <ds:schemaRefs/>
</ds:datastoreItem>
</file>

<file path=customXml/itemProps36.xml><?xml version="1.0" encoding="utf-8"?>
<ds:datastoreItem xmlns:ds="http://schemas.openxmlformats.org/officeDocument/2006/customXml" ds:itemID="{4506EADB-2CC6-4B95-A55E-B028455255AA}">
  <ds:schemaRefs/>
</ds:datastoreItem>
</file>

<file path=customXml/itemProps37.xml><?xml version="1.0" encoding="utf-8"?>
<ds:datastoreItem xmlns:ds="http://schemas.openxmlformats.org/officeDocument/2006/customXml" ds:itemID="{A6D4FDA9-3784-4CE7-9B64-DD21412C8B5C}">
  <ds:schemaRefs/>
</ds:datastoreItem>
</file>

<file path=customXml/itemProps38.xml><?xml version="1.0" encoding="utf-8"?>
<ds:datastoreItem xmlns:ds="http://schemas.openxmlformats.org/officeDocument/2006/customXml" ds:itemID="{52934D85-ECE9-4591-8E60-1306C82C4508}">
  <ds:schemaRefs/>
</ds:datastoreItem>
</file>

<file path=customXml/itemProps39.xml><?xml version="1.0" encoding="utf-8"?>
<ds:datastoreItem xmlns:ds="http://schemas.openxmlformats.org/officeDocument/2006/customXml" ds:itemID="{BDBDB725-9549-499E-8955-C08A72489328}">
  <ds:schemaRefs/>
</ds:datastoreItem>
</file>

<file path=customXml/itemProps4.xml><?xml version="1.0" encoding="utf-8"?>
<ds:datastoreItem xmlns:ds="http://schemas.openxmlformats.org/officeDocument/2006/customXml" ds:itemID="{0B35984D-B0D6-4029-AA5F-E309C05C9747}">
  <ds:schemaRefs/>
</ds:datastoreItem>
</file>

<file path=customXml/itemProps40.xml><?xml version="1.0" encoding="utf-8"?>
<ds:datastoreItem xmlns:ds="http://schemas.openxmlformats.org/officeDocument/2006/customXml" ds:itemID="{97AABD63-EF0D-44D5-BF22-0092A0EC6AF2}">
  <ds:schemaRefs/>
</ds:datastoreItem>
</file>

<file path=customXml/itemProps41.xml><?xml version="1.0" encoding="utf-8"?>
<ds:datastoreItem xmlns:ds="http://schemas.openxmlformats.org/officeDocument/2006/customXml" ds:itemID="{CDE33278-1A52-460B-ACFB-C4BA2617E9EC}">
  <ds:schemaRefs/>
</ds:datastoreItem>
</file>

<file path=customXml/itemProps42.xml><?xml version="1.0" encoding="utf-8"?>
<ds:datastoreItem xmlns:ds="http://schemas.openxmlformats.org/officeDocument/2006/customXml" ds:itemID="{2C4CE632-1140-4AFA-981E-3921B36D1A50}">
  <ds:schemaRefs/>
</ds:datastoreItem>
</file>

<file path=customXml/itemProps43.xml><?xml version="1.0" encoding="utf-8"?>
<ds:datastoreItem xmlns:ds="http://schemas.openxmlformats.org/officeDocument/2006/customXml" ds:itemID="{6BF4E4CC-983C-4820-9E7A-45FE1AF969AE}">
  <ds:schemaRefs/>
</ds:datastoreItem>
</file>

<file path=customXml/itemProps44.xml><?xml version="1.0" encoding="utf-8"?>
<ds:datastoreItem xmlns:ds="http://schemas.openxmlformats.org/officeDocument/2006/customXml" ds:itemID="{AF1CAFFE-B930-43EC-AAD1-5CAA10D62008}">
  <ds:schemaRefs/>
</ds:datastoreItem>
</file>

<file path=customXml/itemProps45.xml><?xml version="1.0" encoding="utf-8"?>
<ds:datastoreItem xmlns:ds="http://schemas.openxmlformats.org/officeDocument/2006/customXml" ds:itemID="{2711656B-DE21-4284-B445-9640DE3D4DF8}">
  <ds:schemaRefs/>
</ds:datastoreItem>
</file>

<file path=customXml/itemProps46.xml><?xml version="1.0" encoding="utf-8"?>
<ds:datastoreItem xmlns:ds="http://schemas.openxmlformats.org/officeDocument/2006/customXml" ds:itemID="{1E207A61-6C16-4F82-A38D-C2BE7916CF03}">
  <ds:schemaRefs/>
</ds:datastoreItem>
</file>

<file path=customXml/itemProps47.xml><?xml version="1.0" encoding="utf-8"?>
<ds:datastoreItem xmlns:ds="http://schemas.openxmlformats.org/officeDocument/2006/customXml" ds:itemID="{53500FDA-501D-4FB8-B2F5-BC9DB5212118}">
  <ds:schemaRefs/>
</ds:datastoreItem>
</file>

<file path=customXml/itemProps48.xml><?xml version="1.0" encoding="utf-8"?>
<ds:datastoreItem xmlns:ds="http://schemas.openxmlformats.org/officeDocument/2006/customXml" ds:itemID="{30BDD907-3B8F-4F08-9CAE-1FFA186DCE9C}">
  <ds:schemaRefs/>
</ds:datastoreItem>
</file>

<file path=customXml/itemProps49.xml><?xml version="1.0" encoding="utf-8"?>
<ds:datastoreItem xmlns:ds="http://schemas.openxmlformats.org/officeDocument/2006/customXml" ds:itemID="{1ECCD7C7-7175-40B4-8903-0C4BEBE667D7}">
  <ds:schemaRefs/>
</ds:datastoreItem>
</file>

<file path=customXml/itemProps5.xml><?xml version="1.0" encoding="utf-8"?>
<ds:datastoreItem xmlns:ds="http://schemas.openxmlformats.org/officeDocument/2006/customXml" ds:itemID="{7243D6C1-ABBB-4415-96BB-755722124193}">
  <ds:schemaRefs/>
</ds:datastoreItem>
</file>

<file path=customXml/itemProps50.xml><?xml version="1.0" encoding="utf-8"?>
<ds:datastoreItem xmlns:ds="http://schemas.openxmlformats.org/officeDocument/2006/customXml" ds:itemID="{A28F1203-A567-4EE8-8B9E-5F0A18AB3181}">
  <ds:schemaRefs/>
</ds:datastoreItem>
</file>

<file path=customXml/itemProps51.xml><?xml version="1.0" encoding="utf-8"?>
<ds:datastoreItem xmlns:ds="http://schemas.openxmlformats.org/officeDocument/2006/customXml" ds:itemID="{F6F18EDD-E0D1-408C-8B8E-0E643A8744CF}">
  <ds:schemaRefs/>
</ds:datastoreItem>
</file>

<file path=customXml/itemProps52.xml><?xml version="1.0" encoding="utf-8"?>
<ds:datastoreItem xmlns:ds="http://schemas.openxmlformats.org/officeDocument/2006/customXml" ds:itemID="{912EF59C-612F-4BEB-9CBD-8E550B5B0DB2}">
  <ds:schemaRefs/>
</ds:datastoreItem>
</file>

<file path=customXml/itemProps53.xml><?xml version="1.0" encoding="utf-8"?>
<ds:datastoreItem xmlns:ds="http://schemas.openxmlformats.org/officeDocument/2006/customXml" ds:itemID="{4193670F-A5C6-446F-BEFA-86E51D7C4F9B}">
  <ds:schemaRefs/>
</ds:datastoreItem>
</file>

<file path=customXml/itemProps54.xml><?xml version="1.0" encoding="utf-8"?>
<ds:datastoreItem xmlns:ds="http://schemas.openxmlformats.org/officeDocument/2006/customXml" ds:itemID="{B3A78BED-A2F8-4535-A248-36BF08EE97E6}">
  <ds:schemaRefs/>
</ds:datastoreItem>
</file>

<file path=customXml/itemProps55.xml><?xml version="1.0" encoding="utf-8"?>
<ds:datastoreItem xmlns:ds="http://schemas.openxmlformats.org/officeDocument/2006/customXml" ds:itemID="{7CB25A92-CCBA-4876-A50D-4B9EFFED172D}">
  <ds:schemaRefs/>
</ds:datastoreItem>
</file>

<file path=customXml/itemProps56.xml><?xml version="1.0" encoding="utf-8"?>
<ds:datastoreItem xmlns:ds="http://schemas.openxmlformats.org/officeDocument/2006/customXml" ds:itemID="{B0E5AF34-ABE1-4F15-A466-DC616829C1F7}">
  <ds:schemaRefs/>
</ds:datastoreItem>
</file>

<file path=customXml/itemProps57.xml><?xml version="1.0" encoding="utf-8"?>
<ds:datastoreItem xmlns:ds="http://schemas.openxmlformats.org/officeDocument/2006/customXml" ds:itemID="{0BC1E1BB-88B5-481F-BE6D-A2683BA1F3BC}">
  <ds:schemaRefs/>
</ds:datastoreItem>
</file>

<file path=customXml/itemProps58.xml><?xml version="1.0" encoding="utf-8"?>
<ds:datastoreItem xmlns:ds="http://schemas.openxmlformats.org/officeDocument/2006/customXml" ds:itemID="{3D847815-75C0-4EF8-A60A-6BEA6BDFE059}">
  <ds:schemaRefs/>
</ds:datastoreItem>
</file>

<file path=customXml/itemProps59.xml><?xml version="1.0" encoding="utf-8"?>
<ds:datastoreItem xmlns:ds="http://schemas.openxmlformats.org/officeDocument/2006/customXml" ds:itemID="{1FA00954-F72A-427B-AD0D-BF9B04B13B7D}">
  <ds:schemaRefs/>
</ds:datastoreItem>
</file>

<file path=customXml/itemProps6.xml><?xml version="1.0" encoding="utf-8"?>
<ds:datastoreItem xmlns:ds="http://schemas.openxmlformats.org/officeDocument/2006/customXml" ds:itemID="{F5D5CEA5-CE86-4862-A918-BB502D7E8DC8}">
  <ds:schemaRefs/>
</ds:datastoreItem>
</file>

<file path=customXml/itemProps60.xml><?xml version="1.0" encoding="utf-8"?>
<ds:datastoreItem xmlns:ds="http://schemas.openxmlformats.org/officeDocument/2006/customXml" ds:itemID="{5A073A07-7C27-401F-8E08-6C1EE9F0BCBE}">
  <ds:schemaRefs/>
</ds:datastoreItem>
</file>

<file path=customXml/itemProps61.xml><?xml version="1.0" encoding="utf-8"?>
<ds:datastoreItem xmlns:ds="http://schemas.openxmlformats.org/officeDocument/2006/customXml" ds:itemID="{26953DEE-9154-4594-81B6-73498EFA91CE}">
  <ds:schemaRefs/>
</ds:datastoreItem>
</file>

<file path=customXml/itemProps62.xml><?xml version="1.0" encoding="utf-8"?>
<ds:datastoreItem xmlns:ds="http://schemas.openxmlformats.org/officeDocument/2006/customXml" ds:itemID="{FBEB29A0-BD81-466F-8F42-C57B920F0B19}">
  <ds:schemaRefs/>
</ds:datastoreItem>
</file>

<file path=customXml/itemProps63.xml><?xml version="1.0" encoding="utf-8"?>
<ds:datastoreItem xmlns:ds="http://schemas.openxmlformats.org/officeDocument/2006/customXml" ds:itemID="{C2A6582D-3DC4-4D6F-AF42-96CA47FC43D1}">
  <ds:schemaRefs/>
</ds:datastoreItem>
</file>

<file path=customXml/itemProps64.xml><?xml version="1.0" encoding="utf-8"?>
<ds:datastoreItem xmlns:ds="http://schemas.openxmlformats.org/officeDocument/2006/customXml" ds:itemID="{598400C3-5522-4389-9D6B-2755B037E466}">
  <ds:schemaRefs/>
</ds:datastoreItem>
</file>

<file path=customXml/itemProps65.xml><?xml version="1.0" encoding="utf-8"?>
<ds:datastoreItem xmlns:ds="http://schemas.openxmlformats.org/officeDocument/2006/customXml" ds:itemID="{93ED31F6-AEAE-41F2-8F16-A04D2E05C597}">
  <ds:schemaRefs/>
</ds:datastoreItem>
</file>

<file path=customXml/itemProps66.xml><?xml version="1.0" encoding="utf-8"?>
<ds:datastoreItem xmlns:ds="http://schemas.openxmlformats.org/officeDocument/2006/customXml" ds:itemID="{F0030DCF-0A60-4C21-A115-10AFEECEA3EE}">
  <ds:schemaRefs/>
</ds:datastoreItem>
</file>

<file path=customXml/itemProps67.xml><?xml version="1.0" encoding="utf-8"?>
<ds:datastoreItem xmlns:ds="http://schemas.openxmlformats.org/officeDocument/2006/customXml" ds:itemID="{E64B04A6-DCEA-4EB6-8D64-1E49175CC80D}">
  <ds:schemaRefs/>
</ds:datastoreItem>
</file>

<file path=customXml/itemProps68.xml><?xml version="1.0" encoding="utf-8"?>
<ds:datastoreItem xmlns:ds="http://schemas.openxmlformats.org/officeDocument/2006/customXml" ds:itemID="{032DCE42-AF1E-4BBB-ADF2-CCE7073A870F}">
  <ds:schemaRefs/>
</ds:datastoreItem>
</file>

<file path=customXml/itemProps69.xml><?xml version="1.0" encoding="utf-8"?>
<ds:datastoreItem xmlns:ds="http://schemas.openxmlformats.org/officeDocument/2006/customXml" ds:itemID="{99E8A553-8478-49D9-85A3-9B0607D99B90}">
  <ds:schemaRefs/>
</ds:datastoreItem>
</file>

<file path=customXml/itemProps7.xml><?xml version="1.0" encoding="utf-8"?>
<ds:datastoreItem xmlns:ds="http://schemas.openxmlformats.org/officeDocument/2006/customXml" ds:itemID="{06C229AD-0610-4D87-91A5-2F4FC0A37ABA}">
  <ds:schemaRefs/>
</ds:datastoreItem>
</file>

<file path=customXml/itemProps70.xml><?xml version="1.0" encoding="utf-8"?>
<ds:datastoreItem xmlns:ds="http://schemas.openxmlformats.org/officeDocument/2006/customXml" ds:itemID="{BA1E8101-11FE-4412-900C-0D724785C05B}">
  <ds:schemaRefs/>
</ds:datastoreItem>
</file>

<file path=customXml/itemProps71.xml><?xml version="1.0" encoding="utf-8"?>
<ds:datastoreItem xmlns:ds="http://schemas.openxmlformats.org/officeDocument/2006/customXml" ds:itemID="{529C602E-C4E7-4AC9-AA2F-9E6D353A6A74}">
  <ds:schemaRefs/>
</ds:datastoreItem>
</file>

<file path=customXml/itemProps72.xml><?xml version="1.0" encoding="utf-8"?>
<ds:datastoreItem xmlns:ds="http://schemas.openxmlformats.org/officeDocument/2006/customXml" ds:itemID="{0D512EF8-D602-41E5-982D-3FCC2A17910C}">
  <ds:schemaRefs/>
</ds:datastoreItem>
</file>

<file path=customXml/itemProps73.xml><?xml version="1.0" encoding="utf-8"?>
<ds:datastoreItem xmlns:ds="http://schemas.openxmlformats.org/officeDocument/2006/customXml" ds:itemID="{8E55AA3D-F2B8-444D-9A67-5A1BB8345F7C}">
  <ds:schemaRefs/>
</ds:datastoreItem>
</file>

<file path=customXml/itemProps74.xml><?xml version="1.0" encoding="utf-8"?>
<ds:datastoreItem xmlns:ds="http://schemas.openxmlformats.org/officeDocument/2006/customXml" ds:itemID="{27FACA5C-EA57-4D0F-AA09-6A5A3932CFB4}">
  <ds:schemaRefs/>
</ds:datastoreItem>
</file>

<file path=customXml/itemProps75.xml><?xml version="1.0" encoding="utf-8"?>
<ds:datastoreItem xmlns:ds="http://schemas.openxmlformats.org/officeDocument/2006/customXml" ds:itemID="{BF1BF8FB-90C1-49F5-8C4D-DCF1CB8B06AE}">
  <ds:schemaRefs/>
</ds:datastoreItem>
</file>

<file path=customXml/itemProps76.xml><?xml version="1.0" encoding="utf-8"?>
<ds:datastoreItem xmlns:ds="http://schemas.openxmlformats.org/officeDocument/2006/customXml" ds:itemID="{4083B147-6173-42BA-B0EB-1183402F6911}">
  <ds:schemaRefs/>
</ds:datastoreItem>
</file>

<file path=customXml/itemProps77.xml><?xml version="1.0" encoding="utf-8"?>
<ds:datastoreItem xmlns:ds="http://schemas.openxmlformats.org/officeDocument/2006/customXml" ds:itemID="{BC38B2A3-BD30-4129-9B99-CC68A2D58320}">
  <ds:schemaRefs/>
</ds:datastoreItem>
</file>

<file path=customXml/itemProps78.xml><?xml version="1.0" encoding="utf-8"?>
<ds:datastoreItem xmlns:ds="http://schemas.openxmlformats.org/officeDocument/2006/customXml" ds:itemID="{67810CFB-FEC8-41CF-9E77-785745BA3D05}">
  <ds:schemaRefs/>
</ds:datastoreItem>
</file>

<file path=customXml/itemProps79.xml><?xml version="1.0" encoding="utf-8"?>
<ds:datastoreItem xmlns:ds="http://schemas.openxmlformats.org/officeDocument/2006/customXml" ds:itemID="{8EC93B88-A4BC-4509-90D9-51774FAE1685}">
  <ds:schemaRefs/>
</ds:datastoreItem>
</file>

<file path=customXml/itemProps8.xml><?xml version="1.0" encoding="utf-8"?>
<ds:datastoreItem xmlns:ds="http://schemas.openxmlformats.org/officeDocument/2006/customXml" ds:itemID="{C6C6510F-293F-40DB-AA26-2CDA322435D0}">
  <ds:schemaRefs/>
</ds:datastoreItem>
</file>

<file path=customXml/itemProps80.xml><?xml version="1.0" encoding="utf-8"?>
<ds:datastoreItem xmlns:ds="http://schemas.openxmlformats.org/officeDocument/2006/customXml" ds:itemID="{6300846E-1F34-4AF8-A165-36729F560C82}">
  <ds:schemaRefs/>
</ds:datastoreItem>
</file>

<file path=customXml/itemProps81.xml><?xml version="1.0" encoding="utf-8"?>
<ds:datastoreItem xmlns:ds="http://schemas.openxmlformats.org/officeDocument/2006/customXml" ds:itemID="{51F9E655-64B1-41D2-9607-CD5E33D85BE0}">
  <ds:schemaRefs/>
</ds:datastoreItem>
</file>

<file path=customXml/itemProps82.xml><?xml version="1.0" encoding="utf-8"?>
<ds:datastoreItem xmlns:ds="http://schemas.openxmlformats.org/officeDocument/2006/customXml" ds:itemID="{F9977529-8C13-4875-BC1C-88A669750646}">
  <ds:schemaRefs/>
</ds:datastoreItem>
</file>

<file path=customXml/itemProps83.xml><?xml version="1.0" encoding="utf-8"?>
<ds:datastoreItem xmlns:ds="http://schemas.openxmlformats.org/officeDocument/2006/customXml" ds:itemID="{E627C1C7-2399-46EF-A36E-30800D2CE1C8}">
  <ds:schemaRefs/>
</ds:datastoreItem>
</file>

<file path=customXml/itemProps84.xml><?xml version="1.0" encoding="utf-8"?>
<ds:datastoreItem xmlns:ds="http://schemas.openxmlformats.org/officeDocument/2006/customXml" ds:itemID="{0F2A6749-E70B-4593-8E78-196659991251}">
  <ds:schemaRefs/>
</ds:datastoreItem>
</file>

<file path=customXml/itemProps85.xml><?xml version="1.0" encoding="utf-8"?>
<ds:datastoreItem xmlns:ds="http://schemas.openxmlformats.org/officeDocument/2006/customXml" ds:itemID="{E0F354A8-249E-4753-AEE5-054EEDD44B89}">
  <ds:schemaRefs/>
</ds:datastoreItem>
</file>

<file path=customXml/itemProps86.xml><?xml version="1.0" encoding="utf-8"?>
<ds:datastoreItem xmlns:ds="http://schemas.openxmlformats.org/officeDocument/2006/customXml" ds:itemID="{8FF74E46-0DC1-4271-9B86-117B955D192F}">
  <ds:schemaRefs/>
</ds:datastoreItem>
</file>

<file path=customXml/itemProps87.xml><?xml version="1.0" encoding="utf-8"?>
<ds:datastoreItem xmlns:ds="http://schemas.openxmlformats.org/officeDocument/2006/customXml" ds:itemID="{58C3325F-E6E6-4F51-9A32-97F03D94E6D7}">
  <ds:schemaRefs/>
</ds:datastoreItem>
</file>

<file path=customXml/itemProps88.xml><?xml version="1.0" encoding="utf-8"?>
<ds:datastoreItem xmlns:ds="http://schemas.openxmlformats.org/officeDocument/2006/customXml" ds:itemID="{8817D6AA-F24D-4651-8B38-49C13C92B1DE}">
  <ds:schemaRefs/>
</ds:datastoreItem>
</file>

<file path=customXml/itemProps89.xml><?xml version="1.0" encoding="utf-8"?>
<ds:datastoreItem xmlns:ds="http://schemas.openxmlformats.org/officeDocument/2006/customXml" ds:itemID="{4B66C1C4-F344-424A-A8F8-D5E0C49A698D}">
  <ds:schemaRefs/>
</ds:datastoreItem>
</file>

<file path=customXml/itemProps9.xml><?xml version="1.0" encoding="utf-8"?>
<ds:datastoreItem xmlns:ds="http://schemas.openxmlformats.org/officeDocument/2006/customXml" ds:itemID="{06EE78FD-9FF7-444C-B01D-4E3008DE1CD9}">
  <ds:schemaRefs/>
</ds:datastoreItem>
</file>

<file path=customXml/itemProps90.xml><?xml version="1.0" encoding="utf-8"?>
<ds:datastoreItem xmlns:ds="http://schemas.openxmlformats.org/officeDocument/2006/customXml" ds:itemID="{6645BF1E-8A66-4399-9E18-09E14740711A}">
  <ds:schemaRefs/>
</ds:datastoreItem>
</file>

<file path=customXml/itemProps91.xml><?xml version="1.0" encoding="utf-8"?>
<ds:datastoreItem xmlns:ds="http://schemas.openxmlformats.org/officeDocument/2006/customXml" ds:itemID="{02DB9AA1-BDDF-40F0-BE5E-EF43E06103BA}">
  <ds:schemaRefs/>
</ds:datastoreItem>
</file>

<file path=customXml/itemProps92.xml><?xml version="1.0" encoding="utf-8"?>
<ds:datastoreItem xmlns:ds="http://schemas.openxmlformats.org/officeDocument/2006/customXml" ds:itemID="{B6FF6ADC-FE5A-4F19-B308-E2CF12C28758}">
  <ds:schemaRefs/>
</ds:datastoreItem>
</file>

<file path=customXml/itemProps93.xml><?xml version="1.0" encoding="utf-8"?>
<ds:datastoreItem xmlns:ds="http://schemas.openxmlformats.org/officeDocument/2006/customXml" ds:itemID="{C376A945-5291-4BA7-8677-474817FD3114}">
  <ds:schemaRefs/>
</ds:datastoreItem>
</file>

<file path=customXml/itemProps94.xml><?xml version="1.0" encoding="utf-8"?>
<ds:datastoreItem xmlns:ds="http://schemas.openxmlformats.org/officeDocument/2006/customXml" ds:itemID="{E293480D-482C-4A7A-9856-30F24662D4A7}">
  <ds:schemaRefs/>
</ds:datastoreItem>
</file>

<file path=customXml/itemProps95.xml><?xml version="1.0" encoding="utf-8"?>
<ds:datastoreItem xmlns:ds="http://schemas.openxmlformats.org/officeDocument/2006/customXml" ds:itemID="{C773D9B1-E364-4590-8C04-FB4E713E09FE}">
  <ds:schemaRefs/>
</ds:datastoreItem>
</file>

<file path=customXml/itemProps96.xml><?xml version="1.0" encoding="utf-8"?>
<ds:datastoreItem xmlns:ds="http://schemas.openxmlformats.org/officeDocument/2006/customXml" ds:itemID="{9CB7D28C-CA2F-412C-B4CA-49B20E949499}">
  <ds:schemaRefs/>
</ds:datastoreItem>
</file>

<file path=customXml/itemProps97.xml><?xml version="1.0" encoding="utf-8"?>
<ds:datastoreItem xmlns:ds="http://schemas.openxmlformats.org/officeDocument/2006/customXml" ds:itemID="{C9F6DE88-77AF-46CF-953F-3C974837F910}">
  <ds:schemaRefs/>
</ds:datastoreItem>
</file>

<file path=customXml/itemProps98.xml><?xml version="1.0" encoding="utf-8"?>
<ds:datastoreItem xmlns:ds="http://schemas.openxmlformats.org/officeDocument/2006/customXml" ds:itemID="{70056DD5-078F-4056-891E-C2E955BC6CF9}">
  <ds:schemaRefs/>
</ds:datastoreItem>
</file>

<file path=customXml/itemProps99.xml><?xml version="1.0" encoding="utf-8"?>
<ds:datastoreItem xmlns:ds="http://schemas.openxmlformats.org/officeDocument/2006/customXml" ds:itemID="{29BDD42B-352D-4E9A-B87A-B6D38350470C}">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115</TotalTime>
  <Words>51172</Words>
  <Application>Microsoft Office PowerPoint</Application>
  <PresentationFormat>自定义</PresentationFormat>
  <Paragraphs>1312</Paragraphs>
  <Slides>237</Slides>
  <Notes>237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237</vt:i4>
      </vt:variant>
    </vt:vector>
  </HeadingPairs>
  <TitlesOfParts>
    <vt:vector size="244" baseType="lpstr">
      <vt:lpstr>黑体</vt:lpstr>
      <vt:lpstr>Microsoft YaHei</vt:lpstr>
      <vt:lpstr>Arial</vt:lpstr>
      <vt:lpstr>Arial Narrow</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312</cp:revision>
  <dcterms:modified xsi:type="dcterms:W3CDTF">2020-09-29T04:54:44Z</dcterms:modified>
</cp:coreProperties>
</file>