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70"/>
  </p:sldMasterIdLst>
  <p:notesMasterIdLst>
    <p:notesMasterId r:id="rId138"/>
  </p:notesMasterIdLst>
  <p:sldIdLst>
    <p:sldId id="362" r:id="rId71"/>
    <p:sldId id="258" r:id="rId72"/>
    <p:sldId id="260" r:id="rId73"/>
    <p:sldId id="261" r:id="rId74"/>
    <p:sldId id="263" r:id="rId75"/>
    <p:sldId id="265" r:id="rId76"/>
    <p:sldId id="267" r:id="rId77"/>
    <p:sldId id="269" r:id="rId78"/>
    <p:sldId id="270" r:id="rId79"/>
    <p:sldId id="272" r:id="rId80"/>
    <p:sldId id="273" r:id="rId81"/>
    <p:sldId id="275" r:id="rId82"/>
    <p:sldId id="276" r:id="rId83"/>
    <p:sldId id="278" r:id="rId84"/>
    <p:sldId id="280" r:id="rId85"/>
    <p:sldId id="282" r:id="rId86"/>
    <p:sldId id="283" r:id="rId87"/>
    <p:sldId id="286" r:id="rId88"/>
    <p:sldId id="288" r:id="rId89"/>
    <p:sldId id="289" r:id="rId90"/>
    <p:sldId id="291" r:id="rId91"/>
    <p:sldId id="292" r:id="rId92"/>
    <p:sldId id="294" r:id="rId93"/>
    <p:sldId id="295" r:id="rId94"/>
    <p:sldId id="296" r:id="rId95"/>
    <p:sldId id="297" r:id="rId96"/>
    <p:sldId id="298" r:id="rId97"/>
    <p:sldId id="299" r:id="rId98"/>
    <p:sldId id="301" r:id="rId99"/>
    <p:sldId id="302" r:id="rId100"/>
    <p:sldId id="304" r:id="rId101"/>
    <p:sldId id="306" r:id="rId102"/>
    <p:sldId id="308" r:id="rId103"/>
    <p:sldId id="310" r:id="rId104"/>
    <p:sldId id="311" r:id="rId105"/>
    <p:sldId id="312" r:id="rId106"/>
    <p:sldId id="314" r:id="rId107"/>
    <p:sldId id="317" r:id="rId108"/>
    <p:sldId id="319" r:id="rId109"/>
    <p:sldId id="320" r:id="rId110"/>
    <p:sldId id="321" r:id="rId111"/>
    <p:sldId id="322" r:id="rId112"/>
    <p:sldId id="325" r:id="rId113"/>
    <p:sldId id="326" r:id="rId114"/>
    <p:sldId id="327" r:id="rId115"/>
    <p:sldId id="328" r:id="rId116"/>
    <p:sldId id="329" r:id="rId117"/>
    <p:sldId id="330" r:id="rId118"/>
    <p:sldId id="332" r:id="rId119"/>
    <p:sldId id="335" r:id="rId120"/>
    <p:sldId id="336" r:id="rId121"/>
    <p:sldId id="337" r:id="rId122"/>
    <p:sldId id="338" r:id="rId123"/>
    <p:sldId id="339" r:id="rId124"/>
    <p:sldId id="342" r:id="rId125"/>
    <p:sldId id="344" r:id="rId126"/>
    <p:sldId id="346" r:id="rId127"/>
    <p:sldId id="348" r:id="rId128"/>
    <p:sldId id="350" r:id="rId129"/>
    <p:sldId id="352" r:id="rId130"/>
    <p:sldId id="353" r:id="rId131"/>
    <p:sldId id="355" r:id="rId132"/>
    <p:sldId id="356" r:id="rId133"/>
    <p:sldId id="357" r:id="rId134"/>
    <p:sldId id="358" r:id="rId135"/>
    <p:sldId id="360" r:id="rId136"/>
    <p:sldId id="361" r:id="rId137"/>
  </p:sldIdLst>
  <p:sldSz cx="9144000" cy="511175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142" autoAdjust="0"/>
  </p:normalViewPr>
  <p:slideViewPr>
    <p:cSldViewPr>
      <p:cViewPr varScale="1">
        <p:scale>
          <a:sx n="66" d="100"/>
          <a:sy n="66" d="100"/>
        </p:scale>
        <p:origin x="312"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117" Type="http://schemas.openxmlformats.org/officeDocument/2006/relationships/slide" Target="slides/slide47.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customXml" Target="../customXml/item68.xml"/><Relationship Id="rId84" Type="http://schemas.openxmlformats.org/officeDocument/2006/relationships/slide" Target="slides/slide14.xml"/><Relationship Id="rId89" Type="http://schemas.openxmlformats.org/officeDocument/2006/relationships/slide" Target="slides/slide19.xml"/><Relationship Id="rId112" Type="http://schemas.openxmlformats.org/officeDocument/2006/relationships/slide" Target="slides/slide42.xml"/><Relationship Id="rId133" Type="http://schemas.openxmlformats.org/officeDocument/2006/relationships/slide" Target="slides/slide63.xml"/><Relationship Id="rId138" Type="http://schemas.openxmlformats.org/officeDocument/2006/relationships/notesMaster" Target="notesMasters/notesMaster1.xml"/><Relationship Id="rId16" Type="http://schemas.openxmlformats.org/officeDocument/2006/relationships/customXml" Target="../customXml/item16.xml"/><Relationship Id="rId107" Type="http://schemas.openxmlformats.org/officeDocument/2006/relationships/slide" Target="slides/slide37.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4.xml"/><Relationship Id="rId79" Type="http://schemas.openxmlformats.org/officeDocument/2006/relationships/slide" Target="slides/slide9.xml"/><Relationship Id="rId102" Type="http://schemas.openxmlformats.org/officeDocument/2006/relationships/slide" Target="slides/slide32.xml"/><Relationship Id="rId123" Type="http://schemas.openxmlformats.org/officeDocument/2006/relationships/slide" Target="slides/slide53.xml"/><Relationship Id="rId128" Type="http://schemas.openxmlformats.org/officeDocument/2006/relationships/slide" Target="slides/slide58.xml"/><Relationship Id="rId5" Type="http://schemas.openxmlformats.org/officeDocument/2006/relationships/customXml" Target="../customXml/item5.xml"/><Relationship Id="rId90" Type="http://schemas.openxmlformats.org/officeDocument/2006/relationships/slide" Target="slides/slide20.xml"/><Relationship Id="rId95" Type="http://schemas.openxmlformats.org/officeDocument/2006/relationships/slide" Target="slides/slide25.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customXml" Target="../customXml/item69.xml"/><Relationship Id="rId113" Type="http://schemas.openxmlformats.org/officeDocument/2006/relationships/slide" Target="slides/slide43.xml"/><Relationship Id="rId118" Type="http://schemas.openxmlformats.org/officeDocument/2006/relationships/slide" Target="slides/slide48.xml"/><Relationship Id="rId134" Type="http://schemas.openxmlformats.org/officeDocument/2006/relationships/slide" Target="slides/slide64.xml"/><Relationship Id="rId139" Type="http://schemas.openxmlformats.org/officeDocument/2006/relationships/presProps" Target="presProps.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2.xml"/><Relationship Id="rId80" Type="http://schemas.openxmlformats.org/officeDocument/2006/relationships/slide" Target="slides/slide10.xml"/><Relationship Id="rId85" Type="http://schemas.openxmlformats.org/officeDocument/2006/relationships/slide" Target="slides/slide15.xml"/><Relationship Id="rId93" Type="http://schemas.openxmlformats.org/officeDocument/2006/relationships/slide" Target="slides/slide23.xml"/><Relationship Id="rId98" Type="http://schemas.openxmlformats.org/officeDocument/2006/relationships/slide" Target="slides/slide28.xml"/><Relationship Id="rId121" Type="http://schemas.openxmlformats.org/officeDocument/2006/relationships/slide" Target="slides/slide51.xml"/><Relationship Id="rId14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customXml" Target="../customXml/item59.xml"/><Relationship Id="rId67" Type="http://schemas.openxmlformats.org/officeDocument/2006/relationships/customXml" Target="../customXml/item67.xml"/><Relationship Id="rId103" Type="http://schemas.openxmlformats.org/officeDocument/2006/relationships/slide" Target="slides/slide33.xml"/><Relationship Id="rId108" Type="http://schemas.openxmlformats.org/officeDocument/2006/relationships/slide" Target="slides/slide38.xml"/><Relationship Id="rId116" Type="http://schemas.openxmlformats.org/officeDocument/2006/relationships/slide" Target="slides/slide46.xml"/><Relationship Id="rId124" Type="http://schemas.openxmlformats.org/officeDocument/2006/relationships/slide" Target="slides/slide54.xml"/><Relationship Id="rId129" Type="http://schemas.openxmlformats.org/officeDocument/2006/relationships/slide" Target="slides/slide59.xml"/><Relationship Id="rId137" Type="http://schemas.openxmlformats.org/officeDocument/2006/relationships/slide" Target="slides/slide67.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customXml" Target="../customXml/item62.xml"/><Relationship Id="rId70" Type="http://schemas.openxmlformats.org/officeDocument/2006/relationships/slideMaster" Target="slideMasters/slideMaster1.xml"/><Relationship Id="rId75" Type="http://schemas.openxmlformats.org/officeDocument/2006/relationships/slide" Target="slides/slide5.xml"/><Relationship Id="rId83" Type="http://schemas.openxmlformats.org/officeDocument/2006/relationships/slide" Target="slides/slide13.xml"/><Relationship Id="rId88" Type="http://schemas.openxmlformats.org/officeDocument/2006/relationships/slide" Target="slides/slide18.xml"/><Relationship Id="rId91" Type="http://schemas.openxmlformats.org/officeDocument/2006/relationships/slide" Target="slides/slide21.xml"/><Relationship Id="rId96" Type="http://schemas.openxmlformats.org/officeDocument/2006/relationships/slide" Target="slides/slide26.xml"/><Relationship Id="rId111" Type="http://schemas.openxmlformats.org/officeDocument/2006/relationships/slide" Target="slides/slide41.xml"/><Relationship Id="rId132" Type="http://schemas.openxmlformats.org/officeDocument/2006/relationships/slide" Target="slides/slide62.xml"/><Relationship Id="rId14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6" Type="http://schemas.openxmlformats.org/officeDocument/2006/relationships/slide" Target="slides/slide36.xml"/><Relationship Id="rId114" Type="http://schemas.openxmlformats.org/officeDocument/2006/relationships/slide" Target="slides/slide44.xml"/><Relationship Id="rId119" Type="http://schemas.openxmlformats.org/officeDocument/2006/relationships/slide" Target="slides/slide49.xml"/><Relationship Id="rId127" Type="http://schemas.openxmlformats.org/officeDocument/2006/relationships/slide" Target="slides/slide57.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slide" Target="slides/slide3.xml"/><Relationship Id="rId78" Type="http://schemas.openxmlformats.org/officeDocument/2006/relationships/slide" Target="slides/slide8.xml"/><Relationship Id="rId81" Type="http://schemas.openxmlformats.org/officeDocument/2006/relationships/slide" Target="slides/slide11.xml"/><Relationship Id="rId86" Type="http://schemas.openxmlformats.org/officeDocument/2006/relationships/slide" Target="slides/slide16.xml"/><Relationship Id="rId94" Type="http://schemas.openxmlformats.org/officeDocument/2006/relationships/slide" Target="slides/slide24.xml"/><Relationship Id="rId99" Type="http://schemas.openxmlformats.org/officeDocument/2006/relationships/slide" Target="slides/slide29.xml"/><Relationship Id="rId101" Type="http://schemas.openxmlformats.org/officeDocument/2006/relationships/slide" Target="slides/slide31.xml"/><Relationship Id="rId122" Type="http://schemas.openxmlformats.org/officeDocument/2006/relationships/slide" Target="slides/slide52.xml"/><Relationship Id="rId130" Type="http://schemas.openxmlformats.org/officeDocument/2006/relationships/slide" Target="slides/slide60.xml"/><Relationship Id="rId135" Type="http://schemas.openxmlformats.org/officeDocument/2006/relationships/slide" Target="slides/slide65.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39.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6.xml"/><Relationship Id="rId97" Type="http://schemas.openxmlformats.org/officeDocument/2006/relationships/slide" Target="slides/slide27.xml"/><Relationship Id="rId104" Type="http://schemas.openxmlformats.org/officeDocument/2006/relationships/slide" Target="slides/slide34.xml"/><Relationship Id="rId120" Type="http://schemas.openxmlformats.org/officeDocument/2006/relationships/slide" Target="slides/slide50.xml"/><Relationship Id="rId125" Type="http://schemas.openxmlformats.org/officeDocument/2006/relationships/slide" Target="slides/slide55.xml"/><Relationship Id="rId141" Type="http://schemas.openxmlformats.org/officeDocument/2006/relationships/theme" Target="theme/theme1.xml"/><Relationship Id="rId7" Type="http://schemas.openxmlformats.org/officeDocument/2006/relationships/customXml" Target="../customXml/item7.xml"/><Relationship Id="rId71" Type="http://schemas.openxmlformats.org/officeDocument/2006/relationships/slide" Target="slides/slide1.xml"/><Relationship Id="rId92" Type="http://schemas.openxmlformats.org/officeDocument/2006/relationships/slide" Target="slides/slide22.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slide" Target="slides/slide17.xml"/><Relationship Id="rId110" Type="http://schemas.openxmlformats.org/officeDocument/2006/relationships/slide" Target="slides/slide40.xml"/><Relationship Id="rId115" Type="http://schemas.openxmlformats.org/officeDocument/2006/relationships/slide" Target="slides/slide45.xml"/><Relationship Id="rId131" Type="http://schemas.openxmlformats.org/officeDocument/2006/relationships/slide" Target="slides/slide61.xml"/><Relationship Id="rId136" Type="http://schemas.openxmlformats.org/officeDocument/2006/relationships/slide" Target="slides/slide66.xml"/><Relationship Id="rId61" Type="http://schemas.openxmlformats.org/officeDocument/2006/relationships/customXml" Target="../customXml/item61.xml"/><Relationship Id="rId82" Type="http://schemas.openxmlformats.org/officeDocument/2006/relationships/slide" Target="slides/slide12.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7.xml"/><Relationship Id="rId100" Type="http://schemas.openxmlformats.org/officeDocument/2006/relationships/slide" Target="slides/slide30.xml"/><Relationship Id="rId105" Type="http://schemas.openxmlformats.org/officeDocument/2006/relationships/slide" Target="slides/slide35.xml"/><Relationship Id="rId126"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2020/9/29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63538" y="685800"/>
            <a:ext cx="61309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71B3988-40C8-40E9-AEBA-089681BD36D2}"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87957"/>
            <a:ext cx="7772400" cy="1095713"/>
          </a:xfrm>
          <a:prstGeom prst="rect">
            <a:avLst/>
          </a:prstGeom>
        </p:spPr>
        <p:txBody>
          <a:bodyPr/>
          <a:lstStyle/>
          <a:p>
            <a:r>
              <a:rPr kumimoji="1" lang="zh-CN" altLang="en-US"/>
              <a:t>单击此处编辑母版标题样式</a:t>
            </a:r>
            <a:endParaRPr kumimoji="1" lang="zh-CN" altLang="en-US" dirty="0"/>
          </a:p>
        </p:txBody>
      </p:sp>
      <p:sp>
        <p:nvSpPr>
          <p:cNvPr id="3" name="副标题 2"/>
          <p:cNvSpPr>
            <a:spLocks noGrp="1"/>
          </p:cNvSpPr>
          <p:nvPr>
            <p:ph type="subTitle" idx="1"/>
          </p:nvPr>
        </p:nvSpPr>
        <p:spPr>
          <a:xfrm>
            <a:off x="1371600" y="2896658"/>
            <a:ext cx="6400800" cy="1306336"/>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a:t>单击此处编辑母版副标题样式</a:t>
            </a:r>
          </a:p>
        </p:txBody>
      </p:sp>
      <p:sp>
        <p:nvSpPr>
          <p:cNvPr id="4" name="日期占位符 3"/>
          <p:cNvSpPr>
            <a:spLocks noGrp="1"/>
          </p:cNvSpPr>
          <p:nvPr>
            <p:ph type="dt" sz="half" idx="10"/>
          </p:nvPr>
        </p:nvSpPr>
        <p:spPr>
          <a:xfrm>
            <a:off x="457200" y="4737835"/>
            <a:ext cx="2133600" cy="272154"/>
          </a:xfrm>
          <a:prstGeom prst="rect">
            <a:avLst/>
          </a:prstGeom>
        </p:spPr>
        <p:txBody>
          <a:bodyPr/>
          <a:lstStyle/>
          <a:p>
            <a:fld id="{D819A9AE-DFF2-479B-AF37-FAA367F55B3D}" type="datetimeFigureOut">
              <a:rPr lang="zh-CN" altLang="en-US" smtClean="0"/>
              <a:pPr/>
              <a:t>2020/9/29</a:t>
            </a:fld>
            <a:endParaRPr lang="zh-CN" altLang="en-US"/>
          </a:p>
        </p:txBody>
      </p:sp>
      <p:sp>
        <p:nvSpPr>
          <p:cNvPr id="5" name="页脚占位符 4"/>
          <p:cNvSpPr>
            <a:spLocks noGrp="1"/>
          </p:cNvSpPr>
          <p:nvPr>
            <p:ph type="ftr" sz="quarter" idx="11"/>
          </p:nvPr>
        </p:nvSpPr>
        <p:spPr>
          <a:xfrm>
            <a:off x="3124200" y="4737835"/>
            <a:ext cx="2895600" cy="272154"/>
          </a:xfrm>
          <a:prstGeom prst="rect">
            <a:avLst/>
          </a:prstGeom>
        </p:spPr>
        <p:txBody>
          <a:bodyPr/>
          <a:lstStyle/>
          <a:p>
            <a:endParaRPr lang="zh-CN" altLang="en-US"/>
          </a:p>
        </p:txBody>
      </p:sp>
      <p:sp>
        <p:nvSpPr>
          <p:cNvPr id="6" name="幻灯片编号占位符 5"/>
          <p:cNvSpPr>
            <a:spLocks noGrp="1"/>
          </p:cNvSpPr>
          <p:nvPr>
            <p:ph type="sldNum" sz="quarter" idx="12"/>
          </p:nvPr>
        </p:nvSpPr>
        <p:spPr>
          <a:xfrm>
            <a:off x="6553200" y="4737835"/>
            <a:ext cx="2133600" cy="272154"/>
          </a:xfrm>
          <a:prstGeom prst="rect">
            <a:avLst/>
          </a:prstGeom>
        </p:spPr>
        <p:txBody>
          <a:bodyPr/>
          <a:lstStyle/>
          <a:p>
            <a:fld id="{3F8935AA-09F9-4C1A-89F2-CB34E0111C49}" type="slidenum">
              <a:rPr lang="zh-CN" altLang="en-US" smtClean="0"/>
              <a:pPr/>
              <a:t>‹#›</a:t>
            </a:fld>
            <a:endParaRPr lang="zh-CN" altLang="en-US"/>
          </a:p>
        </p:txBody>
      </p:sp>
      <p:pic>
        <p:nvPicPr>
          <p:cNvPr id="8" name="图片 7"/>
          <p:cNvPicPr>
            <a:picLocks noChangeAspect="1"/>
          </p:cNvPicPr>
          <p:nvPr/>
        </p:nvPicPr>
        <p:blipFill>
          <a:blip r:embed="rId2"/>
          <a:stretch>
            <a:fillRect/>
          </a:stretch>
        </p:blipFill>
        <p:spPr>
          <a:xfrm>
            <a:off x="0" y="0"/>
            <a:ext cx="9144000" cy="5203458"/>
          </a:xfrm>
          <a:prstGeom prst="rect">
            <a:avLst/>
          </a:prstGeom>
        </p:spPr>
      </p:pic>
    </p:spTree>
    <p:extLst>
      <p:ext uri="{BB962C8B-B14F-4D97-AF65-F5344CB8AC3E}">
        <p14:creationId xmlns:p14="http://schemas.microsoft.com/office/powerpoint/2010/main" val="17132808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280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2020/9/29</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8306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4165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项内容">
    <p:spTree>
      <p:nvGrpSpPr>
        <p:cNvPr id="1" name=""/>
        <p:cNvGrpSpPr/>
        <p:nvPr/>
      </p:nvGrpSpPr>
      <p:grpSpPr>
        <a:xfrm>
          <a:off x="0" y="0"/>
          <a:ext cx="0" cy="0"/>
          <a:chOff x="0" y="0"/>
          <a:chExt cx="0" cy="0"/>
        </a:xfrm>
      </p:grpSpPr>
      <p:sp>
        <p:nvSpPr>
          <p:cNvPr id="3" name="矩形 2"/>
          <p:cNvSpPr/>
          <p:nvPr/>
        </p:nvSpPr>
        <p:spPr>
          <a:xfrm>
            <a:off x="2130964"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
        <p:nvSpPr>
          <p:cNvPr id="4" name="矩形 3"/>
          <p:cNvSpPr/>
          <p:nvPr/>
        </p:nvSpPr>
        <p:spPr>
          <a:xfrm>
            <a:off x="2603639"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2331401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矩形 2"/>
          <p:cNvSpPr/>
          <p:nvPr/>
        </p:nvSpPr>
        <p:spPr>
          <a:xfrm>
            <a:off x="2130964"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
        <p:nvSpPr>
          <p:cNvPr id="4" name="矩形 3"/>
          <p:cNvSpPr/>
          <p:nvPr/>
        </p:nvSpPr>
        <p:spPr>
          <a:xfrm>
            <a:off x="2603639"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2710538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12753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916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竖排标题和文本">
    <p:spTree>
      <p:nvGrpSpPr>
        <p:cNvPr id="1" name=""/>
        <p:cNvGrpSpPr/>
        <p:nvPr/>
      </p:nvGrpSpPr>
      <p:grpSpPr>
        <a:xfrm>
          <a:off x="0" y="0"/>
          <a:ext cx="0" cy="0"/>
          <a:chOff x="0" y="0"/>
          <a:chExt cx="0" cy="0"/>
        </a:xfrm>
      </p:grpSpPr>
      <p:sp>
        <p:nvSpPr>
          <p:cNvPr id="3" name="矩形 2"/>
          <p:cNvSpPr/>
          <p:nvPr/>
        </p:nvSpPr>
        <p:spPr>
          <a:xfrm>
            <a:off x="4878020" y="847836"/>
            <a:ext cx="104646" cy="20318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1732046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08181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5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53中考ppt文件13.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 y="0"/>
            <a:ext cx="9141291" cy="5111750"/>
          </a:xfrm>
          <a:prstGeom prst="rect">
            <a:avLst/>
          </a:prstGeom>
        </p:spPr>
      </p:pic>
      <p:grpSp>
        <p:nvGrpSpPr>
          <p:cNvPr id="2" name="组合 38"/>
          <p:cNvGrpSpPr/>
          <p:nvPr/>
        </p:nvGrpSpPr>
        <p:grpSpPr>
          <a:xfrm>
            <a:off x="7496052" y="-768655"/>
            <a:ext cx="1477010" cy="684722"/>
            <a:chOff x="7885535" y="892779"/>
            <a:chExt cx="928694" cy="761923"/>
          </a:xfrm>
        </p:grpSpPr>
        <p:sp>
          <p:nvSpPr>
            <p:cNvPr id="10" name="圆角矩形 9"/>
            <p:cNvSpPr/>
            <p:nvPr/>
          </p:nvSpPr>
          <p:spPr>
            <a:xfrm>
              <a:off x="8024796" y="892779"/>
              <a:ext cx="663103" cy="761923"/>
            </a:xfrm>
            <a:prstGeom prst="roundRect">
              <a:avLst/>
            </a:prstGeom>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1" name="TextBox 15"/>
            <p:cNvSpPr txBox="1"/>
            <p:nvPr/>
          </p:nvSpPr>
          <p:spPr>
            <a:xfrm>
              <a:off x="7885535" y="978219"/>
              <a:ext cx="928694" cy="513717"/>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rgbClr val="FF6600"/>
                  </a:solidFill>
                  <a:effectLst/>
                  <a:uLnTx/>
                  <a:uFillTx/>
                  <a:latin typeface="黑体" panose="02010609060101010101" pitchFamily="49" charset="-122"/>
                  <a:ea typeface="黑体" panose="02010609060101010101" pitchFamily="49" charset="-122"/>
                  <a:cs typeface="+mn-cs"/>
                  <a:hlinkClick r:id="rId14" action="ppaction://hlinksldjump"/>
                </a:rPr>
                <a:t>五年中考</a:t>
              </a:r>
              <a:endParaRPr kumimoji="0" lang="zh-CN" altLang="en-US" sz="1200" b="1" i="0" u="sng" strike="noStrike" kern="1200" cap="none" spc="0" normalizeH="0" baseline="0" noProof="0" dirty="0">
                <a:ln>
                  <a:noFill/>
                </a:ln>
                <a:solidFill>
                  <a:srgbClr val="FF6600"/>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15" action="ppaction://hlinksldjump"/>
                </a:rPr>
                <a:t>三年模拟</a:t>
              </a:r>
              <a:endParaRPr kumimoji="0" lang="en-US" altLang="zh-CN"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endParaRPr>
            </a:p>
          </p:txBody>
        </p:sp>
      </p:grpSp>
      <p:grpSp>
        <p:nvGrpSpPr>
          <p:cNvPr id="3" name="组合 8"/>
          <p:cNvGrpSpPr/>
          <p:nvPr/>
        </p:nvGrpSpPr>
        <p:grpSpPr>
          <a:xfrm>
            <a:off x="7788275" y="262877"/>
            <a:ext cx="915988" cy="306074"/>
            <a:chOff x="7788275" y="264509"/>
            <a:chExt cx="915988" cy="307975"/>
          </a:xfrm>
        </p:grpSpPr>
        <p:sp>
          <p:nvSpPr>
            <p:cNvPr id="13" name="流程图: 终止 11"/>
            <p:cNvSpPr/>
            <p:nvPr/>
          </p:nvSpPr>
          <p:spPr>
            <a:xfrm>
              <a:off x="7788275" y="295275"/>
              <a:ext cx="915988" cy="254000"/>
            </a:xfrm>
            <a:prstGeom prst="flowChartTerminator">
              <a:avLst/>
            </a:prstGeom>
            <a:solidFill>
              <a:schemeClr val="accent6">
                <a:lumMod val="7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4" name="TextBox 12"/>
            <p:cNvSpPr txBox="1"/>
            <p:nvPr userDrawn="1"/>
          </p:nvSpPr>
          <p:spPr>
            <a:xfrm>
              <a:off x="7799794" y="264509"/>
              <a:ext cx="903288"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extLst>
      <p:ext uri="{BB962C8B-B14F-4D97-AF65-F5344CB8AC3E}">
        <p14:creationId xmlns:p14="http://schemas.microsoft.com/office/powerpoint/2010/main" val="26161661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017 -0.09194 L -0.00052 0.24807 " pathEditMode="relative" rAng="0" ptsTypes="AA">
                                      <p:cBhvr>
                                        <p:cTn id="6" dur="500" fill="hold"/>
                                        <p:tgtEl>
                                          <p:spTgt spid="2"/>
                                        </p:tgtEl>
                                        <p:attrNameLst>
                                          <p:attrName>ppt_x</p:attrName>
                                          <p:attrName>ppt_y</p:attrName>
                                        </p:attrNameLst>
                                      </p:cBhvr>
                                      <p:rCtr x="-17" y="17001"/>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 0  L 0 -0.33426  E" pathEditMode="relative" ptsTypes="">
                                      <p:cBhvr>
                                        <p:cTn id="10"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customXml" Target="../../customXml/item4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xml"/><Relationship Id="rId1" Type="http://schemas.openxmlformats.org/officeDocument/2006/relationships/customXml" Target="../../customXml/item4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1.xml"/><Relationship Id="rId1" Type="http://schemas.openxmlformats.org/officeDocument/2006/relationships/customXml" Target="../../customXml/item3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1.xml"/><Relationship Id="rId1" Type="http://schemas.openxmlformats.org/officeDocument/2006/relationships/customXml" Target="../../customXml/item2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customXml" Target="../../customXml/item5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1.xml"/><Relationship Id="rId1" Type="http://schemas.openxmlformats.org/officeDocument/2006/relationships/customXml" Target="../../customXml/item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1.xml"/><Relationship Id="rId1" Type="http://schemas.openxmlformats.org/officeDocument/2006/relationships/customXml" Target="../../customXml/item5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1.xml"/><Relationship Id="rId1" Type="http://schemas.openxmlformats.org/officeDocument/2006/relationships/customXml" Target="../../customXml/item6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customXml" Target="../../customXml/item4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1.xml"/><Relationship Id="rId1" Type="http://schemas.openxmlformats.org/officeDocument/2006/relationships/customXml" Target="../../customXml/item6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customXml" Target="../../customXml/item41.xml"/><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1.xml"/><Relationship Id="rId1" Type="http://schemas.openxmlformats.org/officeDocument/2006/relationships/customXml" Target="../../customXml/item5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1.xml"/><Relationship Id="rId1" Type="http://schemas.openxmlformats.org/officeDocument/2006/relationships/customXml" Target="../../customXml/item2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1.xml"/><Relationship Id="rId1" Type="http://schemas.openxmlformats.org/officeDocument/2006/relationships/customXml" Target="../../customXml/item5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customXml" Target="../../customXml/item4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xml"/><Relationship Id="rId1" Type="http://schemas.openxmlformats.org/officeDocument/2006/relationships/customXml" Target="../../customXml/item2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xml"/><Relationship Id="rId1" Type="http://schemas.openxmlformats.org/officeDocument/2006/relationships/customXml" Target="../../customXml/item5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customXml" Target="../../customXml/item6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1.xml"/><Relationship Id="rId1" Type="http://schemas.openxmlformats.org/officeDocument/2006/relationships/customXml" Target="../../customXml/item2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customXml" Target="../../customXml/item3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1.xml"/><Relationship Id="rId1" Type="http://schemas.openxmlformats.org/officeDocument/2006/relationships/customXml" Target="../../customXml/item6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1.xml"/><Relationship Id="rId1" Type="http://schemas.openxmlformats.org/officeDocument/2006/relationships/customXml" Target="../../customXml/item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customXml" Target="../../customXml/item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customXml" Target="../../customXml/item3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customXml" Target="../../customXml/item1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customXml" Target="../../customXml/item30.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customXml" Target="../../customXml/item6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1.xml"/><Relationship Id="rId1" Type="http://schemas.openxmlformats.org/officeDocument/2006/relationships/customXml" Target="../../customXml/item5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customXml" Target="../../customXml/item2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1.xml"/><Relationship Id="rId1" Type="http://schemas.openxmlformats.org/officeDocument/2006/relationships/customXml" Target="../../customXml/item1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1.xml"/><Relationship Id="rId1" Type="http://schemas.openxmlformats.org/officeDocument/2006/relationships/customXml" Target="../../customXml/item50.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1.xml"/><Relationship Id="rId1" Type="http://schemas.openxmlformats.org/officeDocument/2006/relationships/customXml" Target="../../customXml/item3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customXml" Target="../../customXml/item4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1.xml"/><Relationship Id="rId1" Type="http://schemas.openxmlformats.org/officeDocument/2006/relationships/customXml" Target="../../customXml/item15.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1.xml"/><Relationship Id="rId1" Type="http://schemas.openxmlformats.org/officeDocument/2006/relationships/customXml" Target="../../customXml/item64.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1.xml"/><Relationship Id="rId1" Type="http://schemas.openxmlformats.org/officeDocument/2006/relationships/customXml" Target="../../customXml/item6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1.xml"/><Relationship Id="rId1" Type="http://schemas.openxmlformats.org/officeDocument/2006/relationships/customXml" Target="../../customXml/item16.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1.xml"/><Relationship Id="rId1" Type="http://schemas.openxmlformats.org/officeDocument/2006/relationships/customXml" Target="../../customXml/item11.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1.xml"/><Relationship Id="rId1" Type="http://schemas.openxmlformats.org/officeDocument/2006/relationships/customXml" Target="../../customXml/item17.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1.xml"/><Relationship Id="rId1" Type="http://schemas.openxmlformats.org/officeDocument/2006/relationships/customXml" Target="../../customXml/item49.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1.xml"/><Relationship Id="rId1" Type="http://schemas.openxmlformats.org/officeDocument/2006/relationships/customXml" Target="../../customXml/item20.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1.xml"/><Relationship Id="rId1" Type="http://schemas.openxmlformats.org/officeDocument/2006/relationships/customXml" Target="../../customXml/item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1.xml"/><Relationship Id="rId1" Type="http://schemas.openxmlformats.org/officeDocument/2006/relationships/customXml" Target="../../customXml/item3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1.xml"/><Relationship Id="rId1" Type="http://schemas.openxmlformats.org/officeDocument/2006/relationships/customXml" Target="../../customXml/item4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1.xml"/><Relationship Id="rId1" Type="http://schemas.openxmlformats.org/officeDocument/2006/relationships/customXml" Target="../../customXml/item3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1.xml"/><Relationship Id="rId1" Type="http://schemas.openxmlformats.org/officeDocument/2006/relationships/customXml" Target="../../customXml/item60.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1.xml"/><Relationship Id="rId1" Type="http://schemas.openxmlformats.org/officeDocument/2006/relationships/customXml" Target="../../customXml/item59.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1.xml"/><Relationship Id="rId1" Type="http://schemas.openxmlformats.org/officeDocument/2006/relationships/customXml" Target="../../customXml/item23.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1.xml"/><Relationship Id="rId1" Type="http://schemas.openxmlformats.org/officeDocument/2006/relationships/customXml" Target="../../customXml/item43.xml"/><Relationship Id="rId4" Type="http://schemas.openxmlformats.org/officeDocument/2006/relationships/image" Target="../media/image4.emf"/></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1.xml"/><Relationship Id="rId1" Type="http://schemas.openxmlformats.org/officeDocument/2006/relationships/customXml" Target="../../customXml/item8.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1.xml"/><Relationship Id="rId1" Type="http://schemas.openxmlformats.org/officeDocument/2006/relationships/customXml" Target="../../customXml/item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1.xml"/><Relationship Id="rId1" Type="http://schemas.openxmlformats.org/officeDocument/2006/relationships/customXml" Target="../../customXml/item1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1.xml"/><Relationship Id="rId1" Type="http://schemas.openxmlformats.org/officeDocument/2006/relationships/customXml" Target="../../customXml/item6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1.xml"/><Relationship Id="rId1" Type="http://schemas.openxmlformats.org/officeDocument/2006/relationships/customXml" Target="../../customXml/item3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1.xml"/><Relationship Id="rId1" Type="http://schemas.openxmlformats.org/officeDocument/2006/relationships/customXml" Target="../../customXml/item5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1.xml"/><Relationship Id="rId1" Type="http://schemas.openxmlformats.org/officeDocument/2006/relationships/customXml" Target="../../customXml/item42.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1.xml"/><Relationship Id="rId1" Type="http://schemas.openxmlformats.org/officeDocument/2006/relationships/customXml" Target="../../customXml/item24.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1.xml"/><Relationship Id="rId1" Type="http://schemas.openxmlformats.org/officeDocument/2006/relationships/customXml" Target="../../customXml/item33.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1.xml"/><Relationship Id="rId1" Type="http://schemas.openxmlformats.org/officeDocument/2006/relationships/customXml" Target="../../customXml/item12.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1.xml"/><Relationship Id="rId1" Type="http://schemas.openxmlformats.org/officeDocument/2006/relationships/customXml" Target="../../customXml/item57.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1.xml"/><Relationship Id="rId1" Type="http://schemas.openxmlformats.org/officeDocument/2006/relationships/customXml" Target="../../customXml/item27.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1.xml"/><Relationship Id="rId1" Type="http://schemas.openxmlformats.org/officeDocument/2006/relationships/customXml" Target="../../customXml/item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1.xml"/><Relationship Id="rId1" Type="http://schemas.openxmlformats.org/officeDocument/2006/relationships/customXml" Target="../../customXml/item3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1.xml"/><Relationship Id="rId1" Type="http://schemas.openxmlformats.org/officeDocument/2006/relationships/customXml" Target="../../customXml/item6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customXml" Target="../../customXml/item1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1.xml"/><Relationship Id="rId1" Type="http://schemas.openxmlformats.org/officeDocument/2006/relationships/customXml" Target="../../customXml/item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5011362" y="1375645"/>
            <a:ext cx="2922059" cy="103075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40000"/>
              </a:lnSpc>
            </a:pPr>
            <a:r>
              <a:rPr kumimoji="1" lang="zh-CN" altLang="en-US" sz="2800" dirty="0">
                <a:solidFill>
                  <a:schemeClr val="bg1"/>
                </a:solidFill>
                <a:latin typeface="Microsoft YaHei"/>
                <a:ea typeface="Microsoft YaHei"/>
                <a:cs typeface="Microsoft YaHei"/>
              </a:rPr>
              <a:t>中考语文</a:t>
            </a:r>
            <a:br>
              <a:rPr kumimoji="1" lang="en-US" altLang="zh-CN" dirty="0">
                <a:solidFill>
                  <a:schemeClr val="bg1"/>
                </a:solidFill>
                <a:latin typeface="Microsoft YaHei"/>
                <a:ea typeface="Microsoft YaHei"/>
                <a:cs typeface="Microsoft YaHei"/>
              </a:rPr>
            </a:br>
            <a:r>
              <a:rPr kumimoji="1" lang="zh-CN" altLang="zh-CN" sz="1100" dirty="0">
                <a:solidFill>
                  <a:schemeClr val="bg1"/>
                </a:solidFill>
                <a:latin typeface="Microsoft YaHei"/>
                <a:ea typeface="Microsoft YaHei"/>
                <a:cs typeface="Microsoft YaHei"/>
              </a:rPr>
              <a:t>（</a:t>
            </a:r>
            <a:r>
              <a:rPr kumimoji="1" lang="zh-CN" altLang="en-US" sz="1100" dirty="0">
                <a:solidFill>
                  <a:schemeClr val="bg1"/>
                </a:solidFill>
                <a:latin typeface="Microsoft YaHei"/>
                <a:ea typeface="Microsoft YaHei"/>
                <a:cs typeface="Microsoft YaHei"/>
              </a:rPr>
              <a:t>湖南专用）</a:t>
            </a:r>
          </a:p>
        </p:txBody>
      </p:sp>
      <p:sp>
        <p:nvSpPr>
          <p:cNvPr id="6" name="标题 1"/>
          <p:cNvSpPr txBox="1">
            <a:spLocks/>
          </p:cNvSpPr>
          <p:nvPr/>
        </p:nvSpPr>
        <p:spPr>
          <a:xfrm>
            <a:off x="699350" y="3559867"/>
            <a:ext cx="7743202" cy="599764"/>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20000"/>
              </a:lnSpc>
            </a:pPr>
            <a:r>
              <a:rPr lang="zh-CN" altLang="en-US" sz="2000" baseline="30000" dirty="0">
                <a:solidFill>
                  <a:srgbClr val="FFFF00"/>
                </a:solidFill>
                <a:latin typeface="Microsoft YaHei"/>
                <a:ea typeface="Microsoft YaHei"/>
                <a:cs typeface="Microsoft YaHei"/>
              </a:rPr>
              <a:t>专题二　词语</a:t>
            </a:r>
            <a:r>
              <a:rPr lang="en-US" altLang="zh-CN" sz="2000" baseline="30000" dirty="0">
                <a:solidFill>
                  <a:srgbClr val="FFFF00"/>
                </a:solidFill>
                <a:latin typeface="Microsoft YaHei"/>
                <a:ea typeface="Microsoft YaHei"/>
                <a:cs typeface="Microsoft YaHei"/>
              </a:rPr>
              <a:t>(</a:t>
            </a:r>
            <a:r>
              <a:rPr lang="zh-CN" altLang="en-US" sz="2000" baseline="30000" dirty="0">
                <a:solidFill>
                  <a:srgbClr val="FFFF00"/>
                </a:solidFill>
                <a:latin typeface="Microsoft YaHei"/>
                <a:ea typeface="Microsoft YaHei"/>
                <a:cs typeface="Microsoft YaHei"/>
              </a:rPr>
              <a:t>含熟语</a:t>
            </a:r>
            <a:r>
              <a:rPr lang="en-US" altLang="zh-CN" sz="2000" baseline="30000" dirty="0">
                <a:solidFill>
                  <a:srgbClr val="FFFF00"/>
                </a:solidFill>
                <a:latin typeface="Microsoft YaHei"/>
                <a:ea typeface="Microsoft YaHei"/>
                <a:cs typeface="Microsoft YaHei"/>
              </a:rPr>
              <a:t>)</a:t>
            </a:r>
            <a:r>
              <a:rPr lang="zh-CN" altLang="en-US" sz="2000" baseline="30000" dirty="0">
                <a:solidFill>
                  <a:srgbClr val="FFFF00"/>
                </a:solidFill>
                <a:latin typeface="Microsoft YaHei"/>
                <a:ea typeface="Microsoft YaHei"/>
                <a:cs typeface="Microsoft YaHei"/>
              </a:rPr>
              <a:t>的理解与运用</a:t>
            </a:r>
            <a:endParaRPr kumimoji="1" lang="zh-CN" altLang="en-US" sz="2000" dirty="0">
              <a:solidFill>
                <a:srgbClr val="FFFF00"/>
              </a:solidFill>
              <a:latin typeface="Microsoft YaHei"/>
              <a:ea typeface="Microsoft YaHei"/>
              <a:cs typeface="Microsoft YaHei"/>
            </a:endParaRPr>
          </a:p>
        </p:txBody>
      </p:sp>
    </p:spTree>
    <p:extLst>
      <p:ext uri="{BB962C8B-B14F-4D97-AF65-F5344CB8AC3E}">
        <p14:creationId xmlns:p14="http://schemas.microsoft.com/office/powerpoint/2010/main" val="20141379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本题考查学生词语辨析与搭配的能力。俨然:形容很像。仍然:表示情况持续不变或恢复原</a:t>
            </a:r>
            <a:br>
              <a:rPr dirty="0"/>
            </a:br>
            <a:r>
              <a:rPr lang="zh-CN" altLang="en-US" sz="1417" kern="0" dirty="0">
                <a:solidFill>
                  <a:srgbClr val="000000"/>
                </a:solidFill>
                <a:latin typeface="Times New Roman" pitchFamily="65" charset="-122"/>
                <a:ea typeface="宋体" pitchFamily="65" charset="-122"/>
              </a:rPr>
              <a:t>状。取缔:明令取消或禁止,多用于书面语。取消:使原有的制度、规章、资格、权利等失去效力。低劣:</a:t>
            </a:r>
            <a:br>
              <a:rPr dirty="0"/>
            </a:br>
            <a:r>
              <a:rPr lang="zh-CN" altLang="en-US" sz="1417" kern="0" dirty="0">
                <a:solidFill>
                  <a:srgbClr val="000000"/>
                </a:solidFill>
                <a:latin typeface="Times New Roman" pitchFamily="65" charset="-122"/>
                <a:ea typeface="宋体" pitchFamily="65" charset="-122"/>
              </a:rPr>
              <a:t>(质量、水平等)很差。低端:等级、档次、价位等在同类中较低的。并行不悖:同时实行,互不冲突。相得</a:t>
            </a:r>
            <a:br>
              <a:rPr dirty="0"/>
            </a:br>
            <a:r>
              <a:rPr lang="zh-CN" altLang="en-US" sz="1417" kern="0" dirty="0">
                <a:solidFill>
                  <a:srgbClr val="000000"/>
                </a:solidFill>
                <a:latin typeface="Times New Roman" pitchFamily="65" charset="-122"/>
                <a:ea typeface="宋体" pitchFamily="65" charset="-122"/>
              </a:rPr>
              <a:t>益彰:指互相帮助,互相补充,更能显出各自的好处。</a:t>
            </a:r>
            <a:endParaRPr lang="zh-CN" altLang="en-US" dirty="0"/>
          </a:p>
        </p:txBody>
      </p:sp>
    </p:spTree>
    <p:custDataLst>
      <p:custData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698487"/>
            <a:ext cx="8505000" cy="331103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(2020长沙,2)下面是一位同学的毕业感言,填入横线处的词语,最符合语境的一项是(2分)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栀子花开,骊歌唱响,回想往事,感慨万千。三年前我来学校时心无半点</a:t>
            </a:r>
            <a:r>
              <a:rPr lang="zh-CN" altLang="en-US" sz="1417" u="sng" kern="0" dirty="0">
                <a:solidFill>
                  <a:srgbClr val="000000"/>
                </a:solidFill>
                <a:latin typeface="Times New Roman" pitchFamily="65" charset="-122"/>
                <a:ea typeface="宋体" pitchFamily="65" charset="-122"/>
              </a:rPr>
              <a:t>　①    </a:t>
            </a:r>
            <a:r>
              <a:rPr lang="zh-CN" altLang="en-US" sz="1417" kern="0" dirty="0">
                <a:solidFill>
                  <a:srgbClr val="000000"/>
                </a:solidFill>
                <a:latin typeface="Times New Roman" pitchFamily="65" charset="-122"/>
                <a:ea typeface="宋体" pitchFamily="65" charset="-122"/>
              </a:rPr>
              <a:t>,担心遇到严厉苛责的老师,</a:t>
            </a:r>
            <a:br>
              <a:rPr dirty="0"/>
            </a:br>
            <a:r>
              <a:rPr lang="zh-CN" altLang="en-US" sz="1417" kern="0" dirty="0">
                <a:solidFill>
                  <a:srgbClr val="000000"/>
                </a:solidFill>
                <a:latin typeface="Times New Roman" pitchFamily="65" charset="-122"/>
                <a:ea typeface="宋体" pitchFamily="65" charset="-122"/>
              </a:rPr>
              <a:t>担心处理不好同学关系。后来的生活证明我的担心是多余的。我们三年</a:t>
            </a:r>
            <a:r>
              <a:rPr lang="zh-CN" altLang="en-US" sz="1417" u="sng" kern="0" dirty="0">
                <a:solidFill>
                  <a:srgbClr val="000000"/>
                </a:solidFill>
                <a:latin typeface="Times New Roman" pitchFamily="65" charset="-122"/>
                <a:ea typeface="宋体" pitchFamily="65" charset="-122"/>
              </a:rPr>
              <a:t>　②    </a:t>
            </a:r>
            <a:r>
              <a:rPr lang="zh-CN" altLang="en-US" sz="1417" kern="0" dirty="0">
                <a:solidFill>
                  <a:srgbClr val="000000"/>
                </a:solidFill>
                <a:latin typeface="Times New Roman" pitchFamily="65" charset="-122"/>
                <a:ea typeface="宋体" pitchFamily="65" charset="-122"/>
              </a:rPr>
              <a:t>的青春生活,都有老师的</a:t>
            </a:r>
            <a:br>
              <a:rPr dirty="0"/>
            </a:br>
            <a:r>
              <a:rPr lang="zh-CN" altLang="en-US" sz="1417" kern="0" dirty="0">
                <a:solidFill>
                  <a:srgbClr val="000000"/>
                </a:solidFill>
                <a:latin typeface="Times New Roman" pitchFamily="65" charset="-122"/>
                <a:ea typeface="宋体" pitchFamily="65" charset="-122"/>
              </a:rPr>
              <a:t>精心呵护。毕业来临之际,班主任鼓励我们:“</a:t>
            </a:r>
            <a:r>
              <a:rPr lang="zh-CN" altLang="en-US" sz="1417" u="sng" kern="0" dirty="0">
                <a:solidFill>
                  <a:srgbClr val="000000"/>
                </a:solidFill>
                <a:latin typeface="Times New Roman" pitchFamily="65" charset="-122"/>
                <a:ea typeface="宋体" pitchFamily="65" charset="-122"/>
              </a:rPr>
              <a:t>　③    </a:t>
            </a:r>
            <a:r>
              <a:rPr lang="zh-CN" altLang="en-US" sz="1417" kern="0" dirty="0">
                <a:solidFill>
                  <a:srgbClr val="000000"/>
                </a:solidFill>
                <a:latin typeface="Times New Roman" pitchFamily="65" charset="-122"/>
                <a:ea typeface="宋体" pitchFamily="65" charset="-122"/>
              </a:rPr>
              <a:t>,最后一段路,咱们鼓足劲头往前冲!”师恩如海,浩瀚</a:t>
            </a:r>
            <a:br>
              <a:rPr dirty="0"/>
            </a:br>
            <a:r>
              <a:rPr lang="zh-CN" altLang="en-US" sz="1417" kern="0" dirty="0">
                <a:solidFill>
                  <a:srgbClr val="000000"/>
                </a:solidFill>
                <a:latin typeface="Times New Roman" pitchFamily="65" charset="-122"/>
                <a:ea typeface="宋体" pitchFamily="65" charset="-122"/>
              </a:rPr>
              <a:t>无边,老师</a:t>
            </a:r>
            <a:r>
              <a:rPr lang="zh-CN" altLang="en-US" sz="1417" u="sng" kern="0" dirty="0">
                <a:solidFill>
                  <a:srgbClr val="000000"/>
                </a:solidFill>
                <a:latin typeface="Times New Roman" pitchFamily="65" charset="-122"/>
                <a:ea typeface="宋体" pitchFamily="65" charset="-122"/>
              </a:rPr>
              <a:t>　④    </a:t>
            </a:r>
            <a:r>
              <a:rPr lang="zh-CN" altLang="en-US" sz="1417" kern="0" dirty="0">
                <a:solidFill>
                  <a:srgbClr val="000000"/>
                </a:solidFill>
                <a:latin typeface="Times New Roman" pitchFamily="65" charset="-122"/>
                <a:ea typeface="宋体" pitchFamily="65" charset="-122"/>
              </a:rPr>
              <a:t>的关怀将永远铭刻我们心中。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A.①着落　　　　　②五彩斑斓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③行百里者半九十　　　　　④无微不至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B.①着陆　　　　　②美轮美奂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③一失足成千古恨　　　　　④无所不为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C.①着落　　　　　②美轮美奂</a:t>
            </a:r>
            <a:endParaRPr lang="zh-CN" altLang="en-US" dirty="0"/>
          </a:p>
        </p:txBody>
      </p:sp>
      <p:sp>
        <p:nvSpPr>
          <p:cNvPr id="3" name="TextBox 2"/>
          <p:cNvSpPr txBox="1"/>
          <p:nvPr/>
        </p:nvSpPr>
        <p:spPr>
          <a:xfrm>
            <a:off x="720000" y="3977696"/>
            <a:ext cx="8505000" cy="100707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③行百里者半九十　　　　　④无所不为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D.①着陆　　　　　②五彩斑斓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③一失足成千古恨　　　　　④无微不至</a:t>
            </a:r>
            <a:endParaRPr lang="zh-CN" altLang="en-US" dirty="0"/>
          </a:p>
        </p:txBody>
      </p:sp>
    </p:spTree>
    <p:custDataLst>
      <p:custData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628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　</a:t>
            </a:r>
            <a:r>
              <a:rPr lang="zh-CN" altLang="en-US" sz="1417" kern="0" dirty="0">
                <a:solidFill>
                  <a:srgbClr val="000000"/>
                </a:solidFill>
                <a:latin typeface="Times New Roman" pitchFamily="65" charset="-122"/>
                <a:ea typeface="宋体" pitchFamily="65" charset="-122"/>
              </a:rPr>
              <a:t>本题考查学生运用词语的能力,把握词义是关键,注意能和前后词语搭配,符合语境。着落:下</a:t>
            </a:r>
            <a:br>
              <a:rPr dirty="0"/>
            </a:br>
            <a:r>
              <a:rPr lang="zh-CN" altLang="en-US" sz="1417" kern="0" dirty="0">
                <a:solidFill>
                  <a:srgbClr val="000000"/>
                </a:solidFill>
                <a:latin typeface="Times New Roman" pitchFamily="65" charset="-122"/>
                <a:ea typeface="宋体" pitchFamily="65" charset="-122"/>
              </a:rPr>
              <a:t>落;可以依靠或指望的来源;事情归某人负责办理。着陆:(飞机等)从空中到达陆地。五彩斑斓:形容色彩繁</a:t>
            </a:r>
            <a:br>
              <a:rPr dirty="0"/>
            </a:br>
            <a:r>
              <a:rPr lang="zh-CN" altLang="en-US" sz="1417" kern="0" dirty="0">
                <a:solidFill>
                  <a:srgbClr val="000000"/>
                </a:solidFill>
                <a:latin typeface="Times New Roman" pitchFamily="65" charset="-122"/>
                <a:ea typeface="宋体" pitchFamily="65" charset="-122"/>
              </a:rPr>
              <a:t>多而艳丽。美轮美奂:形容新屋高大美观,也形容装饰、布置等美好漂亮。一失足成千古恨:一旦堕落或犯</a:t>
            </a:r>
            <a:br>
              <a:rPr dirty="0"/>
            </a:br>
            <a:r>
              <a:rPr lang="zh-CN" altLang="en-US" sz="1417" kern="0" dirty="0">
                <a:solidFill>
                  <a:srgbClr val="000000"/>
                </a:solidFill>
                <a:latin typeface="Times New Roman" pitchFamily="65" charset="-122"/>
                <a:ea typeface="宋体" pitchFamily="65" charset="-122"/>
              </a:rPr>
              <a:t>了严重错误,就成为终身的恨事。行百里者半九十:行程一百里,走了九十里才算走了一半,比喻事情越接</a:t>
            </a:r>
            <a:br>
              <a:rPr dirty="0"/>
            </a:br>
            <a:r>
              <a:rPr lang="zh-CN" altLang="en-US" sz="1417" kern="0" dirty="0">
                <a:solidFill>
                  <a:srgbClr val="000000"/>
                </a:solidFill>
                <a:latin typeface="Times New Roman" pitchFamily="65" charset="-122"/>
                <a:ea typeface="宋体" pitchFamily="65" charset="-122"/>
              </a:rPr>
              <a:t>近成功越困难,用于勉励人们做事要善始善终。无微不至:没有一个细微的地方没有考虑到,形容待人非常</a:t>
            </a:r>
            <a:br>
              <a:rPr dirty="0"/>
            </a:br>
            <a:r>
              <a:rPr lang="zh-CN" altLang="en-US" sz="1417" kern="0" dirty="0">
                <a:solidFill>
                  <a:srgbClr val="000000"/>
                </a:solidFill>
                <a:latin typeface="Times New Roman" pitchFamily="65" charset="-122"/>
                <a:ea typeface="宋体" pitchFamily="65" charset="-122"/>
              </a:rPr>
              <a:t>细心周到。无所不为:没有什么不干的,指什么坏事都干。</a:t>
            </a:r>
            <a:endParaRPr lang="zh-CN" altLang="en-US" dirty="0"/>
          </a:p>
        </p:txBody>
      </p:sp>
    </p:spTree>
    <p:custDataLst>
      <p:custData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354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(2019郴州,2)下文括号内依次填入词语正确的一项是(2分)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春天的雨,(　　)而温柔,给山野披上美丽的衣裳;夏天的雷,(　　)而猛烈,为生命敲响热烈的战鼓;秋天的</a:t>
            </a:r>
            <a:br>
              <a:rPr dirty="0"/>
            </a:br>
            <a:r>
              <a:rPr lang="zh-CN" altLang="en-US" sz="1417" kern="0" dirty="0">
                <a:solidFill>
                  <a:srgbClr val="000000"/>
                </a:solidFill>
                <a:latin typeface="Times New Roman" pitchFamily="65" charset="-122"/>
                <a:ea typeface="宋体" pitchFamily="65" charset="-122"/>
              </a:rPr>
              <a:t>风,(　　)而惬意,为落叶送去温馨的问候;冬天的雪,(　　)而温厚,为庄稼带来多情的呵护。</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A.细腻　　凉爽　　迅疾　　慈祥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B.凉爽　　迅疾　　慈祥　　细腻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C.细腻　　迅疾　　凉爽　　慈祥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D.凉爽　　细腻　　慈祥　　迅疾</a:t>
            </a:r>
            <a:endParaRPr lang="zh-CN" altLang="en-US" dirty="0"/>
          </a:p>
        </p:txBody>
      </p:sp>
      <p:sp>
        <p:nvSpPr>
          <p:cNvPr id="3" name="TextBox 2"/>
          <p:cNvSpPr txBox="1"/>
          <p:nvPr/>
        </p:nvSpPr>
        <p:spPr>
          <a:xfrm>
            <a:off x="720000" y="3367671"/>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　</a:t>
            </a:r>
            <a:r>
              <a:rPr lang="zh-CN" altLang="en-US" sz="1417" kern="0" dirty="0">
                <a:solidFill>
                  <a:srgbClr val="000000"/>
                </a:solidFill>
                <a:latin typeface="Times New Roman" pitchFamily="65" charset="-122"/>
                <a:ea typeface="宋体" pitchFamily="65" charset="-122"/>
              </a:rPr>
              <a:t>本题考查词语辨析与搭配的能力。根据积累和常识来辨析,春天的雨“像牛毛,像花针,像细</a:t>
            </a:r>
            <a:br>
              <a:rPr dirty="0"/>
            </a:br>
            <a:r>
              <a:rPr lang="zh-CN" altLang="en-US" sz="1417" kern="0" dirty="0">
                <a:solidFill>
                  <a:srgbClr val="000000"/>
                </a:solidFill>
                <a:latin typeface="Times New Roman" pitchFamily="65" charset="-122"/>
                <a:ea typeface="宋体" pitchFamily="65" charset="-122"/>
              </a:rPr>
              <a:t>丝”,是细腻的;夏天的雷是迅疾的;秋天的风是凉爽的;冬天的雪呵护庄稼,是慈祥的。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6399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(2018岳阳,2)依次填入下列句子横线处的词语,最恰当的一项是(2分)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所谓成功,就是专心的人彼此之间长期竞争而产生的</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。专心未必就能夺得冠军,还要看天分和机</a:t>
            </a:r>
            <a:br>
              <a:rPr dirty="0"/>
            </a:br>
            <a:r>
              <a:rPr lang="zh-CN" altLang="en-US" sz="1417" kern="0" dirty="0">
                <a:solidFill>
                  <a:srgbClr val="000000"/>
                </a:solidFill>
                <a:latin typeface="Times New Roman" pitchFamily="65" charset="-122"/>
                <a:ea typeface="宋体" pitchFamily="65" charset="-122"/>
              </a:rPr>
              <a:t>缘。然而在“专心”的行列里,</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站在最后一名,也还是置身于精英之列,比那些玩忽怠惰、因循无</a:t>
            </a:r>
            <a:br>
              <a:rPr dirty="0"/>
            </a:br>
            <a:r>
              <a:rPr lang="zh-CN" altLang="en-US" sz="1417" kern="0" dirty="0">
                <a:solidFill>
                  <a:srgbClr val="000000"/>
                </a:solidFill>
                <a:latin typeface="Times New Roman" pitchFamily="65" charset="-122"/>
                <a:ea typeface="宋体" pitchFamily="65" charset="-122"/>
              </a:rPr>
              <a:t>知的人</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很多。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A.结果　虽然　率先　　　　　B.后果　即使　领先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C.结果　即使　领先　　　　　D.后果　虽然　率先</a:t>
            </a:r>
            <a:endParaRPr lang="zh-CN" altLang="en-US" dirty="0"/>
          </a:p>
        </p:txBody>
      </p:sp>
      <p:sp>
        <p:nvSpPr>
          <p:cNvPr id="3" name="TextBox 2"/>
          <p:cNvSpPr txBox="1"/>
          <p:nvPr/>
        </p:nvSpPr>
        <p:spPr>
          <a:xfrm>
            <a:off x="720000" y="3540596"/>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要明确选项中几组词语的区别。“结果”指最后的状态,“后果”指不好的结果;“即使”表</a:t>
            </a:r>
            <a:br>
              <a:rPr dirty="0"/>
            </a:br>
            <a:r>
              <a:rPr lang="zh-CN" altLang="en-US" sz="1417" kern="0" dirty="0">
                <a:solidFill>
                  <a:srgbClr val="000000"/>
                </a:solidFill>
                <a:latin typeface="Times New Roman" pitchFamily="65" charset="-122"/>
                <a:ea typeface="宋体" pitchFamily="65" charset="-122"/>
              </a:rPr>
              <a:t>示暂让一步,假设事情成立,“虽然”强调事情已经发生;“领先”有可能是第一个,也有可能是前面几个,</a:t>
            </a:r>
            <a:br>
              <a:rPr dirty="0"/>
            </a:br>
            <a:r>
              <a:rPr lang="zh-CN" altLang="en-US" sz="1417" kern="0" dirty="0">
                <a:solidFill>
                  <a:srgbClr val="000000"/>
                </a:solidFill>
                <a:latin typeface="Times New Roman" pitchFamily="65" charset="-122"/>
                <a:ea typeface="宋体" pitchFamily="65" charset="-122"/>
              </a:rPr>
              <a:t>“率先”强调是第一个。</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96399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(2017岳阳,2)依次填入下列句子横线处的词语,最恰当的一项是(2分)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对世界保持微微喜悦的心情,知道在</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的生活里也能有丰满的快乐,便宜的食物也有好的味道,小环境</a:t>
            </a:r>
            <a:br>
              <a:rPr dirty="0"/>
            </a:br>
            <a:r>
              <a:rPr lang="zh-CN" altLang="en-US" sz="1417" kern="0" dirty="0">
                <a:solidFill>
                  <a:srgbClr val="000000"/>
                </a:solidFill>
                <a:latin typeface="Times New Roman" pitchFamily="65" charset="-122"/>
                <a:ea typeface="宋体" pitchFamily="65" charset="-122"/>
              </a:rPr>
              <a:t>里也有</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的梦想——这些卑中之尊、贱中之美、小中之大,</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丑中之美、坏中之好,都需要微细</a:t>
            </a:r>
            <a:br>
              <a:rPr dirty="0"/>
            </a:br>
            <a:r>
              <a:rPr lang="zh-CN" altLang="en-US" sz="1417" kern="0" dirty="0">
                <a:solidFill>
                  <a:srgbClr val="000000"/>
                </a:solidFill>
                <a:latin typeface="Times New Roman" pitchFamily="65" charset="-122"/>
                <a:ea typeface="宋体" pitchFamily="65" charset="-122"/>
              </a:rPr>
              <a:t>喜悦的心情才能体会。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A.匮乏　深远　而且　　　　　B.匮乏　远大　乃至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C.贫困　远大　何况　　　　　D.缺憾　长远　乃至</a:t>
            </a:r>
            <a:endParaRPr lang="zh-CN" altLang="en-US" dirty="0"/>
          </a:p>
        </p:txBody>
      </p:sp>
      <p:sp>
        <p:nvSpPr>
          <p:cNvPr id="3" name="TextBox 2"/>
          <p:cNvSpPr txBox="1"/>
          <p:nvPr/>
        </p:nvSpPr>
        <p:spPr>
          <a:xfrm>
            <a:off x="720000" y="3144934"/>
            <a:ext cx="8505000" cy="15983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本题考查词语辨析与搭配的能力。匮乏,贫乏,多指物质上的;贫困,指在经济或精神上的贫乏窘</a:t>
            </a:r>
            <a:br>
              <a:rPr dirty="0"/>
            </a:br>
            <a:r>
              <a:rPr lang="zh-CN" altLang="en-US" sz="1417" kern="0" dirty="0">
                <a:solidFill>
                  <a:srgbClr val="000000"/>
                </a:solidFill>
                <a:latin typeface="Times New Roman" pitchFamily="65" charset="-122"/>
                <a:ea typeface="宋体" pitchFamily="65" charset="-122"/>
              </a:rPr>
              <a:t>困;缺憾,指不够完美、令人遗憾之处。结合语境,第一空应填“匮乏”。深远,指思虑、计谋等深刻而长</a:t>
            </a:r>
            <a:br>
              <a:rPr dirty="0"/>
            </a:br>
            <a:r>
              <a:rPr lang="zh-CN" altLang="en-US" sz="1417" kern="0" dirty="0">
                <a:solidFill>
                  <a:srgbClr val="000000"/>
                </a:solidFill>
                <a:latin typeface="Times New Roman" pitchFamily="65" charset="-122"/>
                <a:ea typeface="宋体" pitchFamily="65" charset="-122"/>
              </a:rPr>
              <a:t>远;远大,指一个人的志向、见解、前程等高远而伟大;长远,时间很长(指未来的时间)。所以,“远大”更适</a:t>
            </a:r>
            <a:br>
              <a:rPr dirty="0"/>
            </a:br>
            <a:r>
              <a:rPr lang="zh-CN" altLang="en-US" sz="1417" kern="0" dirty="0">
                <a:solidFill>
                  <a:srgbClr val="000000"/>
                </a:solidFill>
                <a:latin typeface="Times New Roman" pitchFamily="65" charset="-122"/>
                <a:ea typeface="宋体" pitchFamily="65" charset="-122"/>
              </a:rPr>
              <a:t>合修饰“梦想”。乃至,即甚至,表递进,比“而且”的语气更为强烈;“何况”,有反问语气。第三空应选</a:t>
            </a:r>
            <a:br>
              <a:rPr dirty="0"/>
            </a:br>
            <a:r>
              <a:rPr lang="zh-CN" altLang="en-US" sz="1417" kern="0" dirty="0">
                <a:solidFill>
                  <a:srgbClr val="000000"/>
                </a:solidFill>
                <a:latin typeface="Times New Roman" pitchFamily="65" charset="-122"/>
                <a:ea typeface="宋体" pitchFamily="65" charset="-122"/>
              </a:rPr>
              <a:t>“乃至”。</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3167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(2016常德,2)依次填入下面括号里的关联词语,恰当的一项是(3分)(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我们(　　)爱好写作,(　　)想在这方面成才,(　　)不能不首先掌握好(语言)这个工具,(　　)要像木匠爱</a:t>
            </a:r>
            <a:br>
              <a:rPr dirty="0"/>
            </a:br>
            <a:r>
              <a:rPr lang="zh-CN" altLang="en-US" sz="1417" kern="0" dirty="0">
                <a:solidFill>
                  <a:srgbClr val="000000"/>
                </a:solidFill>
                <a:latin typeface="Times New Roman" pitchFamily="65" charset="-122"/>
                <a:ea typeface="宋体" pitchFamily="65" charset="-122"/>
              </a:rPr>
              <a:t>斧锯、画家爱颜料、战士爱武器那样爱我们赖以进行工作的工具。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A.如果　　　并且　　　所以　　　而且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B.既然　　　并且　　　就　　　因此</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C.既然　　　又　　　就　　　而且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D.如果　　　又　　　所以　　　因此</a:t>
            </a:r>
            <a:endParaRPr lang="zh-CN" altLang="en-US" dirty="0"/>
          </a:p>
        </p:txBody>
      </p:sp>
      <p:sp>
        <p:nvSpPr>
          <p:cNvPr id="3" name="TextBox 2"/>
          <p:cNvSpPr txBox="1"/>
          <p:nvPr/>
        </p:nvSpPr>
        <p:spPr>
          <a:xfrm>
            <a:off x="720000" y="3333600"/>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关联词语的正确使用要注意联系具体语境。分析语句可知,前两个分句与后两个分句之间整体</a:t>
            </a:r>
            <a:br>
              <a:rPr dirty="0"/>
            </a:br>
            <a:r>
              <a:rPr lang="zh-CN" altLang="en-US" sz="1417" kern="0" dirty="0">
                <a:solidFill>
                  <a:srgbClr val="000000"/>
                </a:solidFill>
                <a:latin typeface="Times New Roman" pitchFamily="65" charset="-122"/>
                <a:ea typeface="宋体" pitchFamily="65" charset="-122"/>
              </a:rPr>
              <a:t>上构成因果关系,排除第一个词表假设关系的A、D项。后两空构成递进关系复句,排除最后一个词表因果</a:t>
            </a:r>
            <a:br>
              <a:rPr dirty="0"/>
            </a:br>
            <a:r>
              <a:rPr lang="zh-CN" altLang="en-US" sz="1417" kern="0" dirty="0">
                <a:solidFill>
                  <a:srgbClr val="000000"/>
                </a:solidFill>
                <a:latin typeface="Times New Roman" pitchFamily="65" charset="-122"/>
                <a:ea typeface="宋体" pitchFamily="65" charset="-122"/>
              </a:rPr>
              <a:t>关系的B项。故选C。</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705321"/>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B组　2016—2020年全国中考题组</a:t>
            </a:r>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考点一　运用辨析</a:t>
            </a:r>
          </a:p>
        </p:txBody>
      </p:sp>
      <p:sp>
        <p:nvSpPr>
          <p:cNvPr id="3" name="TextBox 2"/>
          <p:cNvSpPr txBox="1"/>
          <p:nvPr/>
        </p:nvSpPr>
        <p:spPr>
          <a:xfrm>
            <a:off x="720000" y="1725752"/>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.(2020四川成都A卷,3)下列语句中加点的成语使用有误的一项是(3分)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A.成都医务人员面对疫情毫不退缩,始终奋战在抗疫第一线,他们是</a:t>
            </a:r>
            <a:r>
              <a:rPr lang="zh-CN" altLang="en-US" sz="1417" u="sng" kern="0" dirty="0">
                <a:solidFill>
                  <a:srgbClr val="000000"/>
                </a:solidFill>
                <a:latin typeface="Times New Roman" pitchFamily="65" charset="-122"/>
                <a:ea typeface="宋体" pitchFamily="65" charset="-122"/>
              </a:rPr>
              <a:t>当之无愧</a:t>
            </a:r>
            <a:r>
              <a:rPr lang="zh-CN" altLang="en-US" sz="1417" kern="0" dirty="0">
                <a:solidFill>
                  <a:srgbClr val="000000"/>
                </a:solidFill>
                <a:latin typeface="Times New Roman" pitchFamily="65" charset="-122"/>
                <a:ea typeface="宋体" pitchFamily="65" charset="-122"/>
              </a:rPr>
              <a:t>的英雄。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B.清幽宁静的青城山是远近闻名的避暑胜地,炎炎夏日一到,八方游客就会</a:t>
            </a:r>
            <a:r>
              <a:rPr lang="zh-CN" altLang="en-US" sz="1417" u="sng" kern="0" dirty="0">
                <a:solidFill>
                  <a:srgbClr val="000000"/>
                </a:solidFill>
                <a:latin typeface="Times New Roman" pitchFamily="65" charset="-122"/>
                <a:ea typeface="宋体" pitchFamily="65" charset="-122"/>
              </a:rPr>
              <a:t>接踵而至</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a:t>
            </a:r>
            <a:r>
              <a:rPr lang="zh-CN" altLang="en-US" sz="1417" u="sng" kern="0" dirty="0">
                <a:solidFill>
                  <a:srgbClr val="000000"/>
                </a:solidFill>
                <a:latin typeface="Times New Roman" pitchFamily="65" charset="-122"/>
                <a:ea typeface="宋体" pitchFamily="65" charset="-122"/>
              </a:rPr>
              <a:t>川流不息</a:t>
            </a:r>
            <a:r>
              <a:rPr lang="zh-CN" altLang="en-US" sz="1417" kern="0" dirty="0">
                <a:solidFill>
                  <a:srgbClr val="000000"/>
                </a:solidFill>
                <a:latin typeface="Times New Roman" pitchFamily="65" charset="-122"/>
                <a:ea typeface="宋体" pitchFamily="65" charset="-122"/>
              </a:rPr>
              <a:t>的锦江,古老而现代,它承载着成都的历史记忆,见证了蓉城的飞速发展。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D.地铁6号线尚未开通就已</a:t>
            </a:r>
            <a:r>
              <a:rPr lang="zh-CN" altLang="en-US" sz="1417" u="sng" kern="0" dirty="0">
                <a:solidFill>
                  <a:srgbClr val="000000"/>
                </a:solidFill>
                <a:latin typeface="Times New Roman" pitchFamily="65" charset="-122"/>
                <a:ea typeface="宋体" pitchFamily="65" charset="-122"/>
              </a:rPr>
              <a:t>家喻户晓</a:t>
            </a:r>
            <a:r>
              <a:rPr lang="zh-CN" altLang="en-US" sz="1417" kern="0" dirty="0">
                <a:solidFill>
                  <a:srgbClr val="000000"/>
                </a:solidFill>
                <a:latin typeface="Times New Roman" pitchFamily="65" charset="-122"/>
                <a:ea typeface="宋体" pitchFamily="65" charset="-122"/>
              </a:rPr>
              <a:t>,其科学而极具个性的设计引来无数关注的目光。</a:t>
            </a:r>
            <a:endParaRPr lang="zh-CN" altLang="en-US" dirty="0"/>
          </a:p>
        </p:txBody>
      </p:sp>
      <p:sp>
        <p:nvSpPr>
          <p:cNvPr id="4" name="TextBox 3"/>
          <p:cNvSpPr txBox="1"/>
          <p:nvPr/>
        </p:nvSpPr>
        <p:spPr>
          <a:xfrm>
            <a:off x="720000" y="3510547"/>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本题考查运用成语的能力。“川流不息”形容行人、车马等像水流一样连续不断,不能用来形</a:t>
            </a:r>
            <a:br>
              <a:rPr dirty="0"/>
            </a:br>
            <a:r>
              <a:rPr lang="zh-CN" altLang="en-US" sz="1417" kern="0" dirty="0">
                <a:solidFill>
                  <a:srgbClr val="000000"/>
                </a:solidFill>
                <a:latin typeface="Times New Roman" pitchFamily="65" charset="-122"/>
                <a:ea typeface="宋体" pitchFamily="65" charset="-122"/>
              </a:rPr>
              <a:t>容江水,所以应改为“奔流不息”“连绵不绝”等。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014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(2019湖北黄冈,12)下列句子中,加点成语使用恰当的一项是(2分)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A.杨绛先生对中国的责任,对国家和民族的爱,都非常纯粹,格调非常之高,令知道她的人对她</a:t>
            </a:r>
            <a:r>
              <a:rPr lang="zh-CN" altLang="en-US" sz="1417" u="sng" kern="0" dirty="0">
                <a:solidFill>
                  <a:srgbClr val="000000"/>
                </a:solidFill>
                <a:latin typeface="Times New Roman" pitchFamily="65" charset="-122"/>
                <a:ea typeface="宋体" pitchFamily="65" charset="-122"/>
              </a:rPr>
              <a:t>高山仰止</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B.昨晚那小偷可真大胆,趁李大伯一家人熟睡之时,竟</a:t>
            </a:r>
            <a:r>
              <a:rPr lang="zh-CN" altLang="en-US" sz="1417" u="sng" kern="0" dirty="0">
                <a:solidFill>
                  <a:srgbClr val="000000"/>
                </a:solidFill>
                <a:latin typeface="Times New Roman" pitchFamily="65" charset="-122"/>
                <a:ea typeface="宋体" pitchFamily="65" charset="-122"/>
              </a:rPr>
              <a:t>登堂入室</a:t>
            </a:r>
            <a:r>
              <a:rPr lang="zh-CN" altLang="en-US" sz="1417" kern="0" dirty="0">
                <a:solidFill>
                  <a:srgbClr val="000000"/>
                </a:solidFill>
                <a:latin typeface="Times New Roman" pitchFamily="65" charset="-122"/>
                <a:ea typeface="宋体" pitchFamily="65" charset="-122"/>
              </a:rPr>
              <a:t>,把金项链和家中存放的现金都偷走了。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C.第一次月考考砸了,面对别人的嘲笑,他却</a:t>
            </a:r>
            <a:r>
              <a:rPr lang="zh-CN" altLang="en-US" sz="1417" u="sng" kern="0" dirty="0">
                <a:solidFill>
                  <a:srgbClr val="000000"/>
                </a:solidFill>
                <a:latin typeface="Times New Roman" pitchFamily="65" charset="-122"/>
                <a:ea typeface="宋体" pitchFamily="65" charset="-122"/>
              </a:rPr>
              <a:t>充耳不闻</a:t>
            </a:r>
            <a:r>
              <a:rPr lang="zh-CN" altLang="en-US" sz="1417" kern="0" dirty="0">
                <a:solidFill>
                  <a:srgbClr val="000000"/>
                </a:solidFill>
                <a:latin typeface="Times New Roman" pitchFamily="65" charset="-122"/>
                <a:ea typeface="宋体" pitchFamily="65" charset="-122"/>
              </a:rPr>
              <a:t>。经过不懈努力,他终于在四月调考中取得了好成</a:t>
            </a:r>
            <a:br>
              <a:rPr dirty="0"/>
            </a:br>
            <a:r>
              <a:rPr lang="zh-CN" altLang="en-US" sz="1417" kern="0" dirty="0">
                <a:solidFill>
                  <a:srgbClr val="000000"/>
                </a:solidFill>
                <a:latin typeface="Times New Roman" pitchFamily="65" charset="-122"/>
                <a:ea typeface="宋体" pitchFamily="65" charset="-122"/>
              </a:rPr>
              <a:t>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D.春天的遗爱湖,草长莺飞,</a:t>
            </a:r>
            <a:r>
              <a:rPr lang="zh-CN" altLang="en-US" sz="1417" u="sng" kern="0" dirty="0">
                <a:solidFill>
                  <a:srgbClr val="000000"/>
                </a:solidFill>
                <a:latin typeface="Times New Roman" pitchFamily="65" charset="-122"/>
                <a:ea typeface="宋体" pitchFamily="65" charset="-122"/>
              </a:rPr>
              <a:t>风声鹤唳</a:t>
            </a:r>
            <a:r>
              <a:rPr lang="zh-CN" altLang="en-US" sz="1417" kern="0" dirty="0">
                <a:solidFill>
                  <a:srgbClr val="000000"/>
                </a:solidFill>
                <a:latin typeface="Times New Roman" pitchFamily="65" charset="-122"/>
                <a:ea typeface="宋体" pitchFamily="65" charset="-122"/>
              </a:rPr>
              <a:t>。漫步在遗爱湖畔,你一定会被这美丽的景色深深吸引。</a:t>
            </a:r>
            <a:endParaRPr lang="zh-CN" altLang="en-US" dirty="0"/>
          </a:p>
        </p:txBody>
      </p:sp>
      <p:sp>
        <p:nvSpPr>
          <p:cNvPr id="3" name="TextBox 2"/>
          <p:cNvSpPr txBox="1"/>
          <p:nvPr/>
        </p:nvSpPr>
        <p:spPr>
          <a:xfrm>
            <a:off x="720000" y="3540596"/>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a:t>
            </a:r>
            <a:r>
              <a:rPr lang="zh-CN" altLang="en-US" sz="1417" kern="0" dirty="0">
                <a:solidFill>
                  <a:srgbClr val="000000"/>
                </a:solidFill>
                <a:latin typeface="Times New Roman" pitchFamily="65" charset="-122"/>
                <a:ea typeface="宋体" pitchFamily="65" charset="-122"/>
              </a:rPr>
              <a:t>　本题考查正确运用成语的能力。B.“登堂入室”比喻学问或技能由浅入深,循序渐进,达到更</a:t>
            </a:r>
            <a:br>
              <a:rPr dirty="0"/>
            </a:br>
            <a:r>
              <a:rPr lang="zh-CN" altLang="en-US" sz="1417" kern="0" dirty="0">
                <a:solidFill>
                  <a:srgbClr val="000000"/>
                </a:solidFill>
                <a:latin typeface="Times New Roman" pitchFamily="65" charset="-122"/>
                <a:ea typeface="宋体" pitchFamily="65" charset="-122"/>
              </a:rPr>
              <a:t>高的水平。是褒义词,用在此处不当。C.“充耳不闻”形容不愿听取别人的意见。与“面对别人的嘲</a:t>
            </a:r>
            <a:br>
              <a:rPr dirty="0"/>
            </a:br>
            <a:r>
              <a:rPr lang="zh-CN" altLang="en-US" sz="1417" kern="0" dirty="0">
                <a:solidFill>
                  <a:srgbClr val="000000"/>
                </a:solidFill>
                <a:latin typeface="Times New Roman" pitchFamily="65" charset="-122"/>
                <a:ea typeface="宋体" pitchFamily="65" charset="-122"/>
              </a:rPr>
              <a:t>笑”的语境不符。D.“风声鹤唳”形容惊慌疑惧。与描写“草长莺飞”的春天美景的语境不符。</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(2017四川成都A卷,3)下列语句中加点的成语使用有误的一项是(3分)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A.“成都名师论坛”上,名师的教学与作家的演讲</a:t>
            </a:r>
            <a:r>
              <a:rPr lang="zh-CN" altLang="en-US" sz="1417" u="sng" kern="0" dirty="0">
                <a:solidFill>
                  <a:srgbClr val="000000"/>
                </a:solidFill>
                <a:latin typeface="Times New Roman" pitchFamily="65" charset="-122"/>
                <a:ea typeface="宋体" pitchFamily="65" charset="-122"/>
              </a:rPr>
              <a:t>相得益彰</a:t>
            </a:r>
            <a:r>
              <a:rPr lang="zh-CN" altLang="en-US" sz="1417" kern="0" dirty="0">
                <a:solidFill>
                  <a:srgbClr val="000000"/>
                </a:solidFill>
                <a:latin typeface="Times New Roman" pitchFamily="65" charset="-122"/>
                <a:ea typeface="宋体" pitchFamily="65" charset="-122"/>
              </a:rPr>
              <a:t>,让听众尽享文学之美。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B.入选“感动中国十大人物”的梁益建大夫,医术精湛,医德高尚,令同行</a:t>
            </a:r>
            <a:r>
              <a:rPr lang="zh-CN" altLang="en-US" sz="1417" u="sng" kern="0" dirty="0">
                <a:solidFill>
                  <a:srgbClr val="000000"/>
                </a:solidFill>
                <a:latin typeface="Times New Roman" pitchFamily="65" charset="-122"/>
                <a:ea typeface="宋体" pitchFamily="65" charset="-122"/>
              </a:rPr>
              <a:t>肃然起敬</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C.国学泰斗季羡林先生深信</a:t>
            </a:r>
            <a:r>
              <a:rPr lang="zh-CN" altLang="en-US" sz="1417" u="sng" kern="0" dirty="0">
                <a:solidFill>
                  <a:srgbClr val="000000"/>
                </a:solidFill>
                <a:latin typeface="Times New Roman" pitchFamily="65" charset="-122"/>
                <a:ea typeface="宋体" pitchFamily="65" charset="-122"/>
              </a:rPr>
              <a:t>开卷有益</a:t>
            </a:r>
            <a:r>
              <a:rPr lang="zh-CN" altLang="en-US" sz="1417" kern="0" dirty="0">
                <a:solidFill>
                  <a:srgbClr val="000000"/>
                </a:solidFill>
                <a:latin typeface="Times New Roman" pitchFamily="65" charset="-122"/>
                <a:ea typeface="宋体" pitchFamily="65" charset="-122"/>
              </a:rPr>
              <a:t>,生前多次在不同场合倡导青少年要广泛阅读。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D.正如演出前预料的那样,赵雷将歌曲《成都》演绎得荡气回肠,这让导演</a:t>
            </a:r>
            <a:r>
              <a:rPr lang="zh-CN" altLang="en-US" sz="1417" u="sng" kern="0" dirty="0">
                <a:solidFill>
                  <a:srgbClr val="000000"/>
                </a:solidFill>
                <a:latin typeface="Times New Roman" pitchFamily="65" charset="-122"/>
                <a:ea typeface="宋体" pitchFamily="65" charset="-122"/>
              </a:rPr>
              <a:t>喜出望外</a:t>
            </a:r>
            <a:r>
              <a:rPr lang="zh-CN" altLang="en-US" sz="1417" kern="0" dirty="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720000" y="3129194"/>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“相得益彰”指两个人或两件事物互相配合,双方的能力和作用更能显示出来。“肃然起敬”</a:t>
            </a:r>
            <a:br>
              <a:rPr dirty="0"/>
            </a:br>
            <a:r>
              <a:rPr lang="zh-CN" altLang="en-US" sz="1417" kern="0" dirty="0">
                <a:solidFill>
                  <a:srgbClr val="000000"/>
                </a:solidFill>
                <a:latin typeface="Times New Roman" pitchFamily="65" charset="-122"/>
                <a:ea typeface="宋体" pitchFamily="65" charset="-122"/>
              </a:rPr>
              <a:t>形容产生严肃敬仰的感情,肃然,恭敬的样子;起敬,产生敬佩的心情。“开卷有益”指读书有好处。“喜</a:t>
            </a:r>
            <a:br>
              <a:rPr dirty="0"/>
            </a:br>
            <a:r>
              <a:rPr lang="zh-CN" altLang="en-US" sz="1417" kern="0" dirty="0">
                <a:solidFill>
                  <a:srgbClr val="000000"/>
                </a:solidFill>
                <a:latin typeface="Times New Roman" pitchFamily="65" charset="-122"/>
                <a:ea typeface="宋体" pitchFamily="65" charset="-122"/>
              </a:rPr>
              <a:t>出望外”指遇到出乎意料的好事而非常高兴。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705321"/>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A组　2016—2020年湖南省中考题组</a:t>
            </a:r>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考点一　运用辨析</a:t>
            </a:r>
          </a:p>
        </p:txBody>
      </p:sp>
      <p:pic>
        <p:nvPicPr>
          <p:cNvPr id="3" name="图片 2"/>
          <p:cNvPicPr>
            <a:picLocks noChangeAspect="1"/>
          </p:cNvPicPr>
          <p:nvPr/>
        </p:nvPicPr>
        <p:blipFill>
          <a:blip r:embed="rId4"/>
          <a:stretch>
            <a:fillRect/>
          </a:stretch>
        </p:blipFill>
        <p:spPr>
          <a:xfrm>
            <a:off x="683516" y="693566"/>
            <a:ext cx="7645400" cy="546100"/>
          </a:xfrm>
          <a:prstGeom prst="rect">
            <a:avLst/>
          </a:prstGeom>
        </p:spPr>
      </p:pic>
      <p:sp>
        <p:nvSpPr>
          <p:cNvPr id="4" name="TextBox 2"/>
          <p:cNvSpPr txBox="1"/>
          <p:nvPr/>
        </p:nvSpPr>
        <p:spPr>
          <a:xfrm>
            <a:off x="720000" y="2193561"/>
            <a:ext cx="8505000" cy="229114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(2020岳阳,2)下面是一位学生写的“学习英雄”随笔中的一段,其中加点词语使用不恰当的一项是(2分)</a:t>
            </a:r>
            <a:br>
              <a:rPr dirty="0"/>
            </a:b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越是困难时刻,越能见证守望相助的真情;越是紧要关头,越要凝聚</a:t>
            </a:r>
            <a:r>
              <a:rPr lang="zh-CN" altLang="en-US" sz="1417" u="sng" kern="0" dirty="0">
                <a:solidFill>
                  <a:srgbClr val="000000"/>
                </a:solidFill>
                <a:latin typeface="Times New Roman" pitchFamily="65" charset="-122"/>
                <a:ea typeface="宋体" pitchFamily="65" charset="-122"/>
              </a:rPr>
              <a:t>同舟共济</a:t>
            </a:r>
            <a:r>
              <a:rPr lang="zh-CN" altLang="en-US" sz="1417" kern="0" dirty="0">
                <a:solidFill>
                  <a:srgbClr val="000000"/>
                </a:solidFill>
                <a:latin typeface="Times New Roman" pitchFamily="65" charset="-122"/>
                <a:ea typeface="宋体" pitchFamily="65" charset="-122"/>
              </a:rPr>
              <a:t>的力量。在医院前线,医护人</a:t>
            </a:r>
            <a:br>
              <a:rPr dirty="0"/>
            </a:br>
            <a:r>
              <a:rPr lang="zh-CN" altLang="en-US" sz="1417" kern="0" dirty="0">
                <a:solidFill>
                  <a:srgbClr val="000000"/>
                </a:solidFill>
                <a:latin typeface="Times New Roman" pitchFamily="65" charset="-122"/>
                <a:ea typeface="宋体" pitchFamily="65" charset="-122"/>
              </a:rPr>
              <a:t>员</a:t>
            </a:r>
            <a:r>
              <a:rPr lang="zh-CN" altLang="en-US" sz="1417" u="sng" kern="0" dirty="0">
                <a:solidFill>
                  <a:srgbClr val="000000"/>
                </a:solidFill>
                <a:latin typeface="Times New Roman" pitchFamily="65" charset="-122"/>
                <a:ea typeface="宋体" pitchFamily="65" charset="-122"/>
              </a:rPr>
              <a:t>不择手段</a:t>
            </a:r>
            <a:r>
              <a:rPr lang="zh-CN" altLang="en-US" sz="1417" kern="0" dirty="0">
                <a:solidFill>
                  <a:srgbClr val="000000"/>
                </a:solidFill>
                <a:latin typeface="Times New Roman" pitchFamily="65" charset="-122"/>
                <a:ea typeface="宋体" pitchFamily="65" charset="-122"/>
              </a:rPr>
              <a:t>与病毒较量。在医院这个战场之外,还有</a:t>
            </a:r>
            <a:r>
              <a:rPr lang="zh-CN" altLang="en-US" sz="1417" u="sng" kern="0" dirty="0">
                <a:solidFill>
                  <a:srgbClr val="000000"/>
                </a:solidFill>
                <a:latin typeface="Times New Roman" pitchFamily="65" charset="-122"/>
                <a:ea typeface="宋体" pitchFamily="65" charset="-122"/>
              </a:rPr>
              <a:t>不计其数</a:t>
            </a:r>
            <a:r>
              <a:rPr lang="zh-CN" altLang="en-US" sz="1417" kern="0" dirty="0">
                <a:solidFill>
                  <a:srgbClr val="000000"/>
                </a:solidFill>
                <a:latin typeface="Times New Roman" pitchFamily="65" charset="-122"/>
                <a:ea typeface="宋体" pitchFamily="65" charset="-122"/>
              </a:rPr>
              <a:t>的人,在物资保障、科研攻关、民生供应、</a:t>
            </a:r>
            <a:br>
              <a:rPr dirty="0"/>
            </a:br>
            <a:r>
              <a:rPr lang="zh-CN" altLang="en-US" sz="1417" kern="0" dirty="0">
                <a:solidFill>
                  <a:srgbClr val="000000"/>
                </a:solidFill>
                <a:latin typeface="Times New Roman" pitchFamily="65" charset="-122"/>
                <a:ea typeface="宋体" pitchFamily="65" charset="-122"/>
              </a:rPr>
              <a:t>基础预防等方面</a:t>
            </a:r>
            <a:r>
              <a:rPr lang="zh-CN" altLang="en-US" sz="1417" u="sng" kern="0" dirty="0">
                <a:solidFill>
                  <a:srgbClr val="000000"/>
                </a:solidFill>
                <a:latin typeface="Times New Roman" pitchFamily="65" charset="-122"/>
                <a:ea typeface="宋体" pitchFamily="65" charset="-122"/>
              </a:rPr>
              <a:t>全力以赴</a:t>
            </a:r>
            <a:r>
              <a:rPr lang="zh-CN" altLang="en-US" sz="1417" kern="0" dirty="0">
                <a:solidFill>
                  <a:srgbClr val="000000"/>
                </a:solidFill>
                <a:latin typeface="Times New Roman" pitchFamily="65" charset="-122"/>
                <a:ea typeface="宋体" pitchFamily="65" charset="-122"/>
              </a:rPr>
              <a:t>,与疫情竞速。谢谢你们,真心英雄,是你们凝聚成阻击疫情的钢铁长城。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A.同舟共济　　　　　B.不择手段</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C.不计其数　　　　　D.全力以赴</a:t>
            </a:r>
            <a:endParaRPr lang="zh-CN" altLang="en-US" dirty="0"/>
          </a:p>
        </p:txBody>
      </p:sp>
    </p:spTree>
    <p:custDataLst>
      <p:custData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64523"/>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考点二　辨析与搭配</a:t>
            </a:r>
          </a:p>
        </p:txBody>
      </p:sp>
      <p:sp>
        <p:nvSpPr>
          <p:cNvPr id="3" name="TextBox 2"/>
          <p:cNvSpPr txBox="1"/>
          <p:nvPr/>
        </p:nvSpPr>
        <p:spPr>
          <a:xfrm>
            <a:off x="720000" y="1412867"/>
            <a:ext cx="8505000" cy="23167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(2020湖北武汉,1)依次填入下面横线处的词语,</a:t>
            </a:r>
            <a:r>
              <a:rPr lang="zh-CN" altLang="en-US" sz="1417" u="sng" kern="0" dirty="0">
                <a:solidFill>
                  <a:srgbClr val="000000"/>
                </a:solidFill>
                <a:latin typeface="Times New Roman" pitchFamily="65" charset="-122"/>
                <a:ea typeface="宋体" pitchFamily="65" charset="-122"/>
              </a:rPr>
              <a:t>恰当</a:t>
            </a:r>
            <a:r>
              <a:rPr lang="zh-CN" altLang="en-US" sz="1417" kern="0" dirty="0">
                <a:solidFill>
                  <a:srgbClr val="000000"/>
                </a:solidFill>
                <a:latin typeface="Times New Roman" pitchFamily="65" charset="-122"/>
                <a:ea typeface="宋体" pitchFamily="65" charset="-122"/>
              </a:rPr>
              <a:t>的一组是(3分)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每个时代都有属于它自己的新词语,有些被时光的河流所</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,有些则</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下来,</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与生动</a:t>
            </a:r>
            <a:br>
              <a:rPr dirty="0"/>
            </a:br>
            <a:r>
              <a:rPr lang="zh-CN" altLang="en-US" sz="1417" kern="0" dirty="0">
                <a:solidFill>
                  <a:srgbClr val="000000"/>
                </a:solidFill>
                <a:latin typeface="Times New Roman" pitchFamily="65" charset="-122"/>
                <a:ea typeface="宋体" pitchFamily="65" charset="-122"/>
              </a:rPr>
              <a:t>了平稳的语言之湖,更能</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新时代的观念与行动方式。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A.冲散　沉淀　丰富　贴合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B.冲刷　沉淀　丰富　适合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C.冲散　沉没　丰厚　贴合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D.冲刷　沉没　丰厚　适合</a:t>
            </a:r>
            <a:endParaRPr lang="zh-CN" altLang="en-US" dirty="0"/>
          </a:p>
        </p:txBody>
      </p:sp>
    </p:spTree>
    <p:custDataLst>
      <p:custData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628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　</a:t>
            </a:r>
            <a:r>
              <a:rPr lang="zh-CN" altLang="en-US" sz="1417" kern="0" dirty="0">
                <a:solidFill>
                  <a:srgbClr val="000000"/>
                </a:solidFill>
                <a:latin typeface="Times New Roman" pitchFamily="65" charset="-122"/>
                <a:ea typeface="宋体" pitchFamily="65" charset="-122"/>
              </a:rPr>
              <a:t>本题考查辨析词义的能力。注意词语之间意义的差别,选取符合语境的词语。“冲散”强调的</a:t>
            </a:r>
            <a:br>
              <a:rPr dirty="0"/>
            </a:br>
            <a:r>
              <a:rPr lang="zh-CN" altLang="en-US" sz="1417" kern="0" dirty="0">
                <a:solidFill>
                  <a:srgbClr val="000000"/>
                </a:solidFill>
                <a:latin typeface="Times New Roman" pitchFamily="65" charset="-122"/>
                <a:ea typeface="宋体" pitchFamily="65" charset="-122"/>
              </a:rPr>
              <a:t>是“分离、散开”,“冲刷”强调的是“刷去附着的东西”“使土石流失或剥蚀”。根据语境应选“冲</a:t>
            </a:r>
            <a:br>
              <a:rPr dirty="0"/>
            </a:br>
            <a:r>
              <a:rPr lang="zh-CN" altLang="en-US" sz="1417" kern="0" dirty="0">
                <a:solidFill>
                  <a:srgbClr val="000000"/>
                </a:solidFill>
                <a:latin typeface="Times New Roman" pitchFamily="65" charset="-122"/>
                <a:ea typeface="宋体" pitchFamily="65" charset="-122"/>
              </a:rPr>
              <a:t>散”。“沉淀”一般指“凝聚、积累”,“沉没”指“没入水中”。根据语境应选“沉淀”。“丰富”</a:t>
            </a:r>
            <a:br>
              <a:rPr dirty="0"/>
            </a:br>
            <a:r>
              <a:rPr lang="zh-CN" altLang="en-US" sz="1417" kern="0" dirty="0">
                <a:solidFill>
                  <a:srgbClr val="000000"/>
                </a:solidFill>
                <a:latin typeface="Times New Roman" pitchFamily="65" charset="-122"/>
                <a:ea typeface="宋体" pitchFamily="65" charset="-122"/>
              </a:rPr>
              <a:t>这里是动词,意思是“使丰富”。“丰厚”是一个形容词,意思是“多而厚实”“丰富;数量多,价值</a:t>
            </a:r>
            <a:br>
              <a:rPr dirty="0"/>
            </a:br>
            <a:r>
              <a:rPr lang="zh-CN" altLang="en-US" sz="1417" kern="0" dirty="0">
                <a:solidFill>
                  <a:srgbClr val="000000"/>
                </a:solidFill>
                <a:latin typeface="Times New Roman" pitchFamily="65" charset="-122"/>
                <a:ea typeface="宋体" pitchFamily="65" charset="-122"/>
              </a:rPr>
              <a:t>高”。根据语境应选“丰富”。“贴合”指“贴切吻合”,“适合”是指“符合(实际情况或客观要</a:t>
            </a:r>
            <a:br>
              <a:rPr dirty="0"/>
            </a:br>
            <a:r>
              <a:rPr lang="zh-CN" altLang="en-US" sz="1417" kern="0" dirty="0">
                <a:solidFill>
                  <a:srgbClr val="000000"/>
                </a:solidFill>
                <a:latin typeface="Times New Roman" pitchFamily="65" charset="-122"/>
                <a:ea typeface="宋体" pitchFamily="65" charset="-122"/>
              </a:rPr>
              <a:t>求)”。根据语境应选“贴合”。</a:t>
            </a:r>
            <a:endParaRPr lang="zh-CN" altLang="en-US" dirty="0"/>
          </a:p>
        </p:txBody>
      </p:sp>
    </p:spTree>
    <p:custDataLst>
      <p:custData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6439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(2020天津,2)依次填入下面一段文字横线处的词语,最恰当的一项是(2分)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德润人心,相沿成俗。优良家风离我们每一个人都不遥远,发生在身边的家风善行,无不</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着家风传承</a:t>
            </a:r>
            <a:br>
              <a:rPr dirty="0"/>
            </a:br>
            <a:r>
              <a:rPr lang="zh-CN" altLang="en-US" sz="1417" kern="0" dirty="0">
                <a:solidFill>
                  <a:srgbClr val="000000"/>
                </a:solidFill>
                <a:latin typeface="Times New Roman" pitchFamily="65" charset="-122"/>
                <a:ea typeface="宋体" pitchFamily="65" charset="-122"/>
              </a:rPr>
              <a:t>的魅力。以当代优良家风为榜样,让崇德向善成为每个家庭的时尚,必能让更多人在家风的</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中获得</a:t>
            </a:r>
            <a:br>
              <a:rPr dirty="0"/>
            </a:br>
            <a:r>
              <a:rPr lang="zh-CN" altLang="en-US" sz="1417" kern="0" dirty="0">
                <a:solidFill>
                  <a:srgbClr val="000000"/>
                </a:solidFill>
                <a:latin typeface="Times New Roman" pitchFamily="65" charset="-122"/>
                <a:ea typeface="宋体" pitchFamily="65" charset="-122"/>
              </a:rPr>
              <a:t>心灵的支撑和行为的</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A.彰显　　    滋养　   　引领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B.彰显　　　养育　　　引发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C.显露　　　滋养　　　引发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D.显露　　　养育　　　引领</a:t>
            </a:r>
            <a:endParaRPr lang="zh-CN" altLang="en-US" dirty="0"/>
          </a:p>
        </p:txBody>
      </p:sp>
      <p:sp>
        <p:nvSpPr>
          <p:cNvPr id="3" name="TextBox 2"/>
          <p:cNvSpPr txBox="1"/>
          <p:nvPr/>
        </p:nvSpPr>
        <p:spPr>
          <a:xfrm>
            <a:off x="720000" y="3543513"/>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a:t>
            </a:r>
            <a:r>
              <a:rPr lang="zh-CN" altLang="en-US" sz="1417" kern="0" dirty="0">
                <a:solidFill>
                  <a:srgbClr val="000000"/>
                </a:solidFill>
                <a:latin typeface="Times New Roman" pitchFamily="65" charset="-122"/>
                <a:ea typeface="宋体" pitchFamily="65" charset="-122"/>
              </a:rPr>
              <a:t>　本题考查对词语的辨析能力。了解三组近义词的意思即可选出正确的选项。“彰显”指鲜明</a:t>
            </a:r>
            <a:br>
              <a:rPr dirty="0"/>
            </a:br>
            <a:r>
              <a:rPr lang="zh-CN" altLang="en-US" sz="1417" kern="0" dirty="0">
                <a:solidFill>
                  <a:srgbClr val="000000"/>
                </a:solidFill>
                <a:latin typeface="Times New Roman" pitchFamily="65" charset="-122"/>
                <a:ea typeface="宋体" pitchFamily="65" charset="-122"/>
              </a:rPr>
              <a:t>地显示;“显露”指原来看不见的变成看得见,现出。结合上下文可知,此处应选择“彰显”。“滋养”指</a:t>
            </a:r>
            <a:br>
              <a:rPr dirty="0"/>
            </a:br>
            <a:r>
              <a:rPr lang="zh-CN" altLang="en-US" sz="1417" kern="0" dirty="0">
                <a:solidFill>
                  <a:srgbClr val="000000"/>
                </a:solidFill>
                <a:latin typeface="Times New Roman" pitchFamily="65" charset="-122"/>
                <a:ea typeface="宋体" pitchFamily="65" charset="-122"/>
              </a:rPr>
              <a:t>供给养分,补养;“养育”指抚养和教育。结合语境可知是家风让人获得心灵的支撑,所以应该选择“滋</a:t>
            </a:r>
            <a:br>
              <a:rPr dirty="0"/>
            </a:br>
            <a:r>
              <a:rPr lang="zh-CN" altLang="en-US" sz="1417" kern="0" dirty="0">
                <a:solidFill>
                  <a:srgbClr val="000000"/>
                </a:solidFill>
                <a:latin typeface="Times New Roman" pitchFamily="65" charset="-122"/>
                <a:ea typeface="宋体" pitchFamily="65" charset="-122"/>
              </a:rPr>
              <a:t>养”。“引领”的意思是引导,带领;“引发”指引起,触发。结合前文可知此处应该选择“引领”。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6439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(2019湖北武汉,2)依次填入下面横线处的词语,</a:t>
            </a:r>
            <a:r>
              <a:rPr lang="zh-CN" altLang="en-US" sz="1417" u="sng" kern="0" dirty="0">
                <a:solidFill>
                  <a:srgbClr val="000000"/>
                </a:solidFill>
                <a:latin typeface="Times New Roman" pitchFamily="65" charset="-122"/>
                <a:ea typeface="宋体" pitchFamily="65" charset="-122"/>
              </a:rPr>
              <a:t>恰当</a:t>
            </a:r>
            <a:r>
              <a:rPr lang="zh-CN" altLang="en-US" sz="1417" kern="0" dirty="0">
                <a:solidFill>
                  <a:srgbClr val="000000"/>
                </a:solidFill>
                <a:latin typeface="Times New Roman" pitchFamily="65" charset="-122"/>
                <a:ea typeface="宋体" pitchFamily="65" charset="-122"/>
              </a:rPr>
              <a:t>的一组是(3分)(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我们在唐代诗人狂傲的背后也能看到</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。一方面,他们躬逢盛世,</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飞扬,如孔雀开屏般</a:t>
            </a:r>
            <a:br>
              <a:rPr dirty="0"/>
            </a:br>
            <a:r>
              <a:rPr lang="zh-CN" altLang="en-US" sz="1417" kern="0" dirty="0">
                <a:solidFill>
                  <a:srgbClr val="000000"/>
                </a:solidFill>
                <a:latin typeface="Times New Roman" pitchFamily="65" charset="-122"/>
                <a:ea typeface="宋体" pitchFamily="65" charset="-122"/>
              </a:rPr>
              <a:t>绚丽多彩;另一方面,他们放下身段,态度谦恭,甚至</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,如孔雀背后的狼狈不堪。现实的窘迫、人</a:t>
            </a:r>
            <a:br>
              <a:rPr dirty="0"/>
            </a:br>
            <a:r>
              <a:rPr lang="zh-CN" altLang="en-US" sz="1417" kern="0" dirty="0">
                <a:solidFill>
                  <a:srgbClr val="000000"/>
                </a:solidFill>
                <a:latin typeface="Times New Roman" pitchFamily="65" charset="-122"/>
                <a:ea typeface="宋体" pitchFamily="65" charset="-122"/>
              </a:rPr>
              <a:t>性的复杂,使得多种看似矛盾对立的东西却</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。这才是真实的人生。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A.卑贱　神采　前倨后恭　浑然天成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B.卑微　个性　阿谀奉承　浑然一体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C.卑微　神采　阿谀奉承　浑然天成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D.卑贱　个性　前倨后恭　浑然一体</a:t>
            </a:r>
            <a:endParaRPr lang="zh-CN" altLang="en-US" dirty="0"/>
          </a:p>
        </p:txBody>
      </p:sp>
    </p:spTree>
    <p:custDataLst>
      <p:custData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23409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本题考查辨析词义的能力。做这类选择题,一是要注意同一个空中可供选择的词语之间意义的</a:t>
            </a:r>
            <a:br>
              <a:rPr dirty="0"/>
            </a:br>
            <a:r>
              <a:rPr lang="zh-CN" altLang="en-US" sz="1417" kern="0" dirty="0">
                <a:solidFill>
                  <a:srgbClr val="000000"/>
                </a:solidFill>
                <a:latin typeface="Times New Roman" pitchFamily="65" charset="-122"/>
                <a:ea typeface="宋体" pitchFamily="65" charset="-122"/>
              </a:rPr>
              <a:t>差别,二是要结合上下文的语境,选取符合语境的一个。“卑贱”和“卑微”都有“地位低下”的意思,</a:t>
            </a:r>
            <a:br>
              <a:rPr dirty="0"/>
            </a:br>
            <a:r>
              <a:rPr lang="zh-CN" altLang="en-US" sz="1417" kern="0" dirty="0">
                <a:solidFill>
                  <a:srgbClr val="000000"/>
                </a:solidFill>
                <a:latin typeface="Times New Roman" pitchFamily="65" charset="-122"/>
                <a:ea typeface="宋体" pitchFamily="65" charset="-122"/>
              </a:rPr>
              <a:t>“卑贱”是贬义词,“卑微”是中性词,在这个语言环境中适用“卑微”。“神采”指人面部的神气和光</a:t>
            </a:r>
            <a:br>
              <a:rPr dirty="0"/>
            </a:br>
            <a:r>
              <a:rPr lang="zh-CN" altLang="en-US" sz="1417" kern="0" dirty="0">
                <a:solidFill>
                  <a:srgbClr val="000000"/>
                </a:solidFill>
                <a:latin typeface="Times New Roman" pitchFamily="65" charset="-122"/>
                <a:ea typeface="宋体" pitchFamily="65" charset="-122"/>
              </a:rPr>
              <a:t>彩,是外在的表现,“个性”指在一定的社会条件和教育影响下形成的一个人的比较固定的特性。根据文</a:t>
            </a:r>
            <a:br>
              <a:rPr dirty="0"/>
            </a:br>
            <a:r>
              <a:rPr lang="zh-CN" altLang="en-US" sz="1417" kern="0" dirty="0">
                <a:solidFill>
                  <a:srgbClr val="000000"/>
                </a:solidFill>
                <a:latin typeface="Times New Roman" pitchFamily="65" charset="-122"/>
                <a:ea typeface="宋体" pitchFamily="65" charset="-122"/>
              </a:rPr>
              <a:t>段的内容,这里描写的是唐朝诗人的内在特点,所以用“个性”更恰当。“前倨后恭”的意思是先傲慢而</a:t>
            </a:r>
            <a:br>
              <a:rPr dirty="0"/>
            </a:br>
            <a:r>
              <a:rPr lang="zh-CN" altLang="en-US" sz="1417" kern="0" dirty="0">
                <a:solidFill>
                  <a:srgbClr val="000000"/>
                </a:solidFill>
                <a:latin typeface="Times New Roman" pitchFamily="65" charset="-122"/>
                <a:ea typeface="宋体" pitchFamily="65" charset="-122"/>
              </a:rPr>
              <a:t>后又变得谦恭,与前面的“态度谦恭”不能构成递进关系;而“阿谀奉承”是迎合别人的意思,是一个贬义</a:t>
            </a:r>
            <a:br>
              <a:rPr dirty="0"/>
            </a:br>
            <a:r>
              <a:rPr lang="zh-CN" altLang="en-US" sz="1417" kern="0" dirty="0">
                <a:solidFill>
                  <a:srgbClr val="000000"/>
                </a:solidFill>
                <a:latin typeface="Times New Roman" pitchFamily="65" charset="-122"/>
                <a:ea typeface="宋体" pitchFamily="65" charset="-122"/>
              </a:rPr>
              <a:t>词,用在这里进一步指某些诗人放下身段,从“谦恭”到“迎合别人”的地步。所以选用“阿谀奉承”。</a:t>
            </a:r>
            <a:br>
              <a:rPr dirty="0"/>
            </a:br>
            <a:r>
              <a:rPr lang="zh-CN" altLang="en-US" sz="1417" kern="0" dirty="0">
                <a:solidFill>
                  <a:srgbClr val="000000"/>
                </a:solidFill>
                <a:latin typeface="Times New Roman" pitchFamily="65" charset="-122"/>
                <a:ea typeface="宋体" pitchFamily="65" charset="-122"/>
              </a:rPr>
              <a:t>最后一空的选择比较简单,矛盾对立的东西集中在一起,构成统一的整体,应用“浑然一体”(成为一个完</a:t>
            </a:r>
            <a:br>
              <a:rPr dirty="0"/>
            </a:br>
            <a:r>
              <a:rPr lang="zh-CN" altLang="en-US" sz="1417" kern="0" dirty="0">
                <a:solidFill>
                  <a:srgbClr val="000000"/>
                </a:solidFill>
                <a:latin typeface="Times New Roman" pitchFamily="65" charset="-122"/>
                <a:ea typeface="宋体" pitchFamily="65" charset="-122"/>
              </a:rPr>
              <a:t>整而不可分割的整体);而“浑然天成”形容诗文或画面结构完整自然,没有人工的痕迹,用在这里不恰</a:t>
            </a:r>
            <a:br>
              <a:rPr dirty="0"/>
            </a:br>
            <a:r>
              <a:rPr lang="zh-CN" altLang="en-US" sz="1417" kern="0" dirty="0">
                <a:solidFill>
                  <a:srgbClr val="000000"/>
                </a:solidFill>
                <a:latin typeface="Times New Roman" pitchFamily="65" charset="-122"/>
                <a:ea typeface="宋体" pitchFamily="65" charset="-122"/>
              </a:rPr>
              <a:t>当。所以答案选B。</a:t>
            </a:r>
            <a:endParaRPr lang="zh-CN" altLang="en-US" dirty="0"/>
          </a:p>
        </p:txBody>
      </p:sp>
    </p:spTree>
    <p:custDataLst>
      <p:custData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9454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方法总结</a:t>
            </a:r>
            <a:r>
              <a:rPr lang="zh-CN" altLang="en-US" sz="1417" kern="0" dirty="0">
                <a:solidFill>
                  <a:srgbClr val="000000"/>
                </a:solidFill>
                <a:latin typeface="Times New Roman" pitchFamily="65" charset="-122"/>
                <a:ea typeface="宋体" pitchFamily="65" charset="-122"/>
              </a:rPr>
              <a:t>　近义词辨析基本技巧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①首先阅读文段,把握语境。正确使用词语的基础是能够根据语境辨析词语的意义。语境就是词语所处</a:t>
            </a:r>
            <a:br>
              <a:rPr dirty="0"/>
            </a:br>
            <a:r>
              <a:rPr lang="zh-CN" altLang="en-US" sz="1417" kern="0" dirty="0">
                <a:solidFill>
                  <a:srgbClr val="000000"/>
                </a:solidFill>
                <a:latin typeface="Times New Roman" pitchFamily="65" charset="-122"/>
                <a:ea typeface="宋体" pitchFamily="65" charset="-122"/>
              </a:rPr>
              <a:t>的语言环境,也就是上下文。对于一段文字来说,它所处的那篇文章是它的语境;对于一句话来说,它所处</a:t>
            </a:r>
            <a:br>
              <a:rPr dirty="0"/>
            </a:br>
            <a:r>
              <a:rPr lang="zh-CN" altLang="en-US" sz="1417" kern="0" dirty="0">
                <a:solidFill>
                  <a:srgbClr val="000000"/>
                </a:solidFill>
                <a:latin typeface="Times New Roman" pitchFamily="65" charset="-122"/>
                <a:ea typeface="宋体" pitchFamily="65" charset="-122"/>
              </a:rPr>
              <a:t>的那个语段是它的语境;对于一个词来说,它所处的那句话是它的语境。要确定词语的意思,必须把它放在</a:t>
            </a:r>
            <a:br>
              <a:rPr dirty="0"/>
            </a:br>
            <a:r>
              <a:rPr lang="zh-CN" altLang="en-US" sz="1417" kern="0" dirty="0">
                <a:solidFill>
                  <a:srgbClr val="000000"/>
                </a:solidFill>
                <a:latin typeface="Times New Roman" pitchFamily="65" charset="-122"/>
                <a:ea typeface="宋体" pitchFamily="65" charset="-122"/>
              </a:rPr>
              <a:t>语境中考虑。汉语词语有许多是多义的,但是到了一个语境中,每个词都只能有一个固定的意义(特定的双</a:t>
            </a:r>
            <a:br>
              <a:rPr dirty="0"/>
            </a:br>
            <a:r>
              <a:rPr lang="zh-CN" altLang="en-US" sz="1417" kern="0" dirty="0">
                <a:solidFill>
                  <a:srgbClr val="000000"/>
                </a:solidFill>
                <a:latin typeface="Times New Roman" pitchFamily="65" charset="-122"/>
                <a:ea typeface="宋体" pitchFamily="65" charset="-122"/>
              </a:rPr>
              <a:t>关修辞例外)。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②抓住相异语素,分析其意义差异,选符合语境义者。注意辨别近义词在意义、色彩等方面的细微差别。</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③联系日常习惯用语,推断词语意义及用法,再判断该选何词。若词语的意义、功用辨析不清,那就把它们</a:t>
            </a:r>
            <a:br>
              <a:rPr dirty="0"/>
            </a:br>
            <a:r>
              <a:rPr lang="zh-CN" altLang="en-US" sz="1417" kern="0" dirty="0">
                <a:solidFill>
                  <a:srgbClr val="000000"/>
                </a:solidFill>
                <a:latin typeface="Times New Roman" pitchFamily="65" charset="-122"/>
                <a:ea typeface="宋体" pitchFamily="65" charset="-122"/>
              </a:rPr>
              <a:t>放入日常习惯用语中,由此区分出其异同。</a:t>
            </a:r>
            <a:endParaRPr lang="zh-CN" altLang="en-US" dirty="0"/>
          </a:p>
        </p:txBody>
      </p:sp>
    </p:spTree>
    <p:custDataLst>
      <p:custData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240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(2018陕西,3)请从下面句子括号所给的三个词语中,选出一个最符合语境的填写在横线上。(2分)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(1)加强文物保护宣传和普法的力度,营造爱护文物的社会氛围,有助于从源头上</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(制裁　扼制　惩</a:t>
            </a:r>
            <a:br>
              <a:rPr dirty="0"/>
            </a:br>
            <a:r>
              <a:rPr lang="zh-CN" altLang="en-US" sz="1417" kern="0" dirty="0">
                <a:solidFill>
                  <a:srgbClr val="000000"/>
                </a:solidFill>
                <a:latin typeface="Times New Roman" pitchFamily="65" charset="-122"/>
                <a:ea typeface="宋体" pitchFamily="65" charset="-122"/>
              </a:rPr>
              <a:t>戒)不文明行为。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(2)从看日出的过程中,我们感觉到蓬勃的朝气,感觉到生命的活泼,感觉到从绝望黑夜进入希望黎明的</a:t>
            </a:r>
            <a:r>
              <a:rPr lang="zh-CN" altLang="en-US" sz="1417" u="sng" kern="0" dirty="0">
                <a:solidFill>
                  <a:srgbClr val="000000"/>
                </a:solidFill>
                <a:latin typeface="Times New Roman" pitchFamily="65" charset="-122"/>
                <a:ea typeface="宋体" pitchFamily="65" charset="-122"/>
              </a:rPr>
              <a:t>　    </a:t>
            </a:r>
            <a:br>
              <a:rPr dirty="0"/>
            </a:b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(熠熠生辉　五光十色　柳暗花明)。</a:t>
            </a:r>
            <a:endParaRPr lang="zh-CN" altLang="en-US" dirty="0"/>
          </a:p>
        </p:txBody>
      </p:sp>
    </p:spTree>
    <p:custDataLst>
      <p:custData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(1)扼制　 (2)柳暗花明</a:t>
            </a:r>
            <a:endParaRPr lang="zh-CN" altLang="en-US" dirty="0"/>
          </a:p>
        </p:txBody>
      </p:sp>
      <p:sp>
        <p:nvSpPr>
          <p:cNvPr id="3" name="TextBox 2"/>
          <p:cNvSpPr txBox="1"/>
          <p:nvPr/>
        </p:nvSpPr>
        <p:spPr>
          <a:xfrm>
            <a:off x="720000" y="1811877"/>
            <a:ext cx="8505000" cy="15983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本题考查词语运用的能力。选取合适的词语,应该结合语境。(1)句中由“从源头上”可以看出,不</a:t>
            </a:r>
            <a:br>
              <a:rPr dirty="0"/>
            </a:br>
            <a:r>
              <a:rPr lang="zh-CN" altLang="en-US" sz="1417" kern="0" dirty="0">
                <a:solidFill>
                  <a:srgbClr val="000000"/>
                </a:solidFill>
                <a:latin typeface="Times New Roman" pitchFamily="65" charset="-122"/>
                <a:ea typeface="宋体" pitchFamily="65" charset="-122"/>
              </a:rPr>
              <a:t>文明行为尚未发生,所以用“制裁”和“惩戒”都不合适。(2)句中“从绝望黑夜进入希望黎明”有一个</a:t>
            </a:r>
            <a:br>
              <a:rPr dirty="0"/>
            </a:br>
            <a:r>
              <a:rPr lang="zh-CN" altLang="en-US" sz="1417" kern="0" dirty="0">
                <a:solidFill>
                  <a:srgbClr val="000000"/>
                </a:solidFill>
                <a:latin typeface="Times New Roman" pitchFamily="65" charset="-122"/>
                <a:ea typeface="宋体" pitchFamily="65" charset="-122"/>
              </a:rPr>
              <a:t>变化的过程,用“柳暗花明”来形容更合适。(扼制:抑制、控制,主语一般是人,是人为地去压制、抑制。</a:t>
            </a:r>
            <a:br>
              <a:rPr dirty="0"/>
            </a:br>
            <a:r>
              <a:rPr lang="zh-CN" altLang="en-US" sz="1417" kern="0" dirty="0">
                <a:solidFill>
                  <a:srgbClr val="000000"/>
                </a:solidFill>
                <a:latin typeface="Times New Roman" pitchFamily="65" charset="-122"/>
                <a:ea typeface="宋体" pitchFamily="65" charset="-122"/>
              </a:rPr>
              <a:t>制裁:用强力管束并惩处。惩戒:惩治过错,警戒将来。熠熠生辉:形容光彩闪耀的样子。五光十色:形容色</a:t>
            </a:r>
            <a:br>
              <a:rPr dirty="0"/>
            </a:br>
            <a:r>
              <a:rPr lang="zh-CN" altLang="en-US" sz="1417" kern="0" dirty="0">
                <a:solidFill>
                  <a:srgbClr val="000000"/>
                </a:solidFill>
                <a:latin typeface="Times New Roman" pitchFamily="65" charset="-122"/>
                <a:ea typeface="宋体" pitchFamily="65" charset="-122"/>
              </a:rPr>
              <a:t>彩鲜艳,花样繁多。柳暗花明:形容柳树成荫,繁花似锦的美景;也比喻在困难中遇到转机。)</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705321"/>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C组　教师专用题组</a:t>
            </a:r>
            <a:endParaRPr lang="zh-CN" altLang="en-US" dirty="0"/>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考点一　运用辨析</a:t>
            </a:r>
          </a:p>
        </p:txBody>
      </p:sp>
      <p:sp>
        <p:nvSpPr>
          <p:cNvPr id="3" name="TextBox 2"/>
          <p:cNvSpPr txBox="1"/>
          <p:nvPr/>
        </p:nvSpPr>
        <p:spPr>
          <a:xfrm>
            <a:off x="720000" y="1756180"/>
            <a:ext cx="8505000" cy="2014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(2020邵阳,23)下列句子中加点词语使用正确的一项是(2分)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A.抗疫期间,市民响应政府号召,“少出门,不扎堆,多宅家”,昔日热闹的城市瞬间</a:t>
            </a:r>
            <a:r>
              <a:rPr lang="zh-CN" altLang="en-US" sz="1417" u="sng" kern="0" dirty="0">
                <a:solidFill>
                  <a:srgbClr val="000000"/>
                </a:solidFill>
                <a:latin typeface="Times New Roman" pitchFamily="65" charset="-122"/>
                <a:ea typeface="宋体" pitchFamily="65" charset="-122"/>
              </a:rPr>
              <a:t>万人空巷</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a:t>
            </a:r>
            <a:r>
              <a:rPr lang="zh-CN" altLang="en-US" sz="1417" u="sng" kern="0" dirty="0">
                <a:solidFill>
                  <a:srgbClr val="000000"/>
                </a:solidFill>
                <a:latin typeface="Times New Roman" pitchFamily="65" charset="-122"/>
                <a:ea typeface="宋体" pitchFamily="65" charset="-122"/>
              </a:rPr>
              <a:t>追溯</a:t>
            </a:r>
            <a:r>
              <a:rPr lang="zh-CN" altLang="en-US" sz="1417" kern="0" dirty="0">
                <a:solidFill>
                  <a:srgbClr val="000000"/>
                </a:solidFill>
                <a:latin typeface="Times New Roman" pitchFamily="65" charset="-122"/>
                <a:ea typeface="宋体" pitchFamily="65" charset="-122"/>
              </a:rPr>
              <a:t>历史,邵阳曾涌现出的杰出人物,如伟大思想家魏源、护国将军蔡锷、人民音乐家贺绿汀等,让我们</a:t>
            </a:r>
            <a:br>
              <a:rPr dirty="0"/>
            </a:br>
            <a:r>
              <a:rPr lang="zh-CN" altLang="en-US" sz="1417" kern="0" dirty="0">
                <a:solidFill>
                  <a:srgbClr val="000000"/>
                </a:solidFill>
                <a:latin typeface="Times New Roman" pitchFamily="65" charset="-122"/>
                <a:ea typeface="宋体" pitchFamily="65" charset="-122"/>
              </a:rPr>
              <a:t>油然而生敬意。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C.爷爷从飞机上往下</a:t>
            </a:r>
            <a:r>
              <a:rPr lang="zh-CN" altLang="en-US" sz="1417" u="sng" kern="0" dirty="0">
                <a:solidFill>
                  <a:srgbClr val="000000"/>
                </a:solidFill>
                <a:latin typeface="Times New Roman" pitchFamily="65" charset="-122"/>
                <a:ea typeface="宋体" pitchFamily="65" charset="-122"/>
              </a:rPr>
              <a:t>俯瞰</a:t>
            </a:r>
            <a:r>
              <a:rPr lang="zh-CN" altLang="en-US" sz="1417" kern="0" dirty="0">
                <a:solidFill>
                  <a:srgbClr val="000000"/>
                </a:solidFill>
                <a:latin typeface="Times New Roman" pitchFamily="65" charset="-122"/>
                <a:ea typeface="宋体" pitchFamily="65" charset="-122"/>
              </a:rPr>
              <a:t>,不禁感叹:祖国河山如此美妙!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D.学校“经典诵读”图书馆开放的消息一传出,同学们就鱼贯而入,</a:t>
            </a:r>
            <a:r>
              <a:rPr lang="zh-CN" altLang="en-US" sz="1417" u="sng" kern="0" dirty="0">
                <a:solidFill>
                  <a:srgbClr val="000000"/>
                </a:solidFill>
                <a:latin typeface="Times New Roman" pitchFamily="65" charset="-122"/>
                <a:ea typeface="宋体" pitchFamily="65" charset="-122"/>
              </a:rPr>
              <a:t>趋之若鹜</a:t>
            </a:r>
            <a:r>
              <a:rPr lang="zh-CN" altLang="en-US" sz="1417" kern="0" dirty="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本题考查学生理解、运用词语(含熟语)的能力。A.万人空巷:家家户户的人都从巷子里出来了,</a:t>
            </a:r>
            <a:br>
              <a:rPr dirty="0"/>
            </a:br>
            <a:r>
              <a:rPr lang="zh-CN" altLang="en-US" sz="1417" kern="0" dirty="0">
                <a:solidFill>
                  <a:srgbClr val="000000"/>
                </a:solidFill>
                <a:latin typeface="Times New Roman" pitchFamily="65" charset="-122"/>
                <a:ea typeface="宋体" pitchFamily="65" charset="-122"/>
              </a:rPr>
              <a:t>多用来形容庆祝、欢迎等盛况。用在此处,望文生义。B.追溯:比喻探索事物的由来。C.俯瞰:俯视,从高处</a:t>
            </a:r>
            <a:br>
              <a:rPr dirty="0"/>
            </a:br>
            <a:r>
              <a:rPr lang="zh-CN" altLang="en-US" sz="1417" kern="0" dirty="0">
                <a:solidFill>
                  <a:srgbClr val="000000"/>
                </a:solidFill>
                <a:latin typeface="Times New Roman" pitchFamily="65" charset="-122"/>
                <a:ea typeface="宋体" pitchFamily="65" charset="-122"/>
              </a:rPr>
              <a:t>往下看。句中该词前面还有“往下”,重复啰唆。D.趋之若鹜:形容许多人争着去追逐某种事物。含贬</a:t>
            </a:r>
            <a:br>
              <a:rPr dirty="0"/>
            </a:br>
            <a:r>
              <a:rPr lang="zh-CN" altLang="en-US" sz="1417" kern="0" dirty="0">
                <a:solidFill>
                  <a:srgbClr val="000000"/>
                </a:solidFill>
                <a:latin typeface="Times New Roman" pitchFamily="65" charset="-122"/>
                <a:ea typeface="宋体" pitchFamily="65" charset="-122"/>
              </a:rPr>
              <a:t>义。用在此处,不符合语境。</a:t>
            </a:r>
            <a:endParaRPr lang="zh-CN" altLang="en-US" dirty="0"/>
          </a:p>
        </p:txBody>
      </p:sp>
    </p:spTree>
    <p:custDataLst>
      <p:custData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　</a:t>
            </a:r>
            <a:r>
              <a:rPr lang="zh-CN" altLang="en-US" sz="1417" kern="0" dirty="0">
                <a:solidFill>
                  <a:srgbClr val="000000"/>
                </a:solidFill>
                <a:latin typeface="Times New Roman" pitchFamily="65" charset="-122"/>
                <a:ea typeface="宋体" pitchFamily="65" charset="-122"/>
              </a:rPr>
              <a:t>本题考查学生理解、运用词语(含熟语)的能力。A.同舟共济:比喻同心协力,共同渡过困难。B.</a:t>
            </a:r>
            <a:br>
              <a:rPr dirty="0"/>
            </a:br>
            <a:r>
              <a:rPr lang="zh-CN" altLang="en-US" sz="1417" kern="0" dirty="0">
                <a:solidFill>
                  <a:srgbClr val="000000"/>
                </a:solidFill>
                <a:latin typeface="Times New Roman" pitchFamily="65" charset="-122"/>
                <a:ea typeface="宋体" pitchFamily="65" charset="-122"/>
              </a:rPr>
              <a:t>不择手段:为了达到目的,什么手段都使得出来。贬义词,放在此处,感情色彩不对。C.不计其数:无法计算</a:t>
            </a:r>
            <a:br>
              <a:rPr dirty="0"/>
            </a:br>
            <a:r>
              <a:rPr lang="zh-CN" altLang="en-US" sz="1417" kern="0" dirty="0">
                <a:solidFill>
                  <a:srgbClr val="000000"/>
                </a:solidFill>
                <a:latin typeface="Times New Roman" pitchFamily="65" charset="-122"/>
                <a:ea typeface="宋体" pitchFamily="65" charset="-122"/>
              </a:rPr>
              <a:t>数目,形容极多。D.全力以赴:把全部力量投入进去。</a:t>
            </a:r>
            <a:endParaRPr lang="zh-CN" altLang="en-US" dirty="0"/>
          </a:p>
        </p:txBody>
      </p:sp>
    </p:spTree>
    <p:custDataLst>
      <p:custData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.(2020湘西土家族苗族自治州,3)下列句中加点词语运用不恰当的一项是(2分)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A.记忆里的点点滴滴,随着那些飘散下来的水珠</a:t>
            </a:r>
            <a:r>
              <a:rPr lang="zh-CN" altLang="en-US" sz="1417" u="sng" kern="0" dirty="0">
                <a:solidFill>
                  <a:srgbClr val="000000"/>
                </a:solidFill>
                <a:latin typeface="Times New Roman" pitchFamily="65" charset="-122"/>
                <a:ea typeface="宋体" pitchFamily="65" charset="-122"/>
              </a:rPr>
              <a:t>纷至沓来</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B.北雁南飞,活跃在田间草际的昆虫也都</a:t>
            </a:r>
            <a:r>
              <a:rPr lang="zh-CN" altLang="en-US" sz="1417" u="sng" kern="0" dirty="0">
                <a:solidFill>
                  <a:srgbClr val="000000"/>
                </a:solidFill>
                <a:latin typeface="Times New Roman" pitchFamily="65" charset="-122"/>
                <a:ea typeface="宋体" pitchFamily="65" charset="-122"/>
              </a:rPr>
              <a:t>销声匿迹</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C.在青山绿水间</a:t>
            </a:r>
            <a:r>
              <a:rPr lang="zh-CN" altLang="en-US" sz="1417" u="sng" kern="0" dirty="0">
                <a:solidFill>
                  <a:srgbClr val="000000"/>
                </a:solidFill>
                <a:latin typeface="Times New Roman" pitchFamily="65" charset="-122"/>
                <a:ea typeface="宋体" pitchFamily="65" charset="-122"/>
              </a:rPr>
              <a:t>浮光掠影</a:t>
            </a:r>
            <a:r>
              <a:rPr lang="zh-CN" altLang="en-US" sz="1417" kern="0" dirty="0">
                <a:solidFill>
                  <a:srgbClr val="000000"/>
                </a:solidFill>
                <a:latin typeface="Times New Roman" pitchFamily="65" charset="-122"/>
                <a:ea typeface="宋体" pitchFamily="65" charset="-122"/>
              </a:rPr>
              <a:t>,在名篇佳作中流连忘返,都能让我们领悟美的真谛。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D.他</a:t>
            </a:r>
            <a:r>
              <a:rPr lang="zh-CN" altLang="en-US" sz="1417" u="sng" kern="0" dirty="0">
                <a:solidFill>
                  <a:srgbClr val="000000"/>
                </a:solidFill>
                <a:latin typeface="Times New Roman" pitchFamily="65" charset="-122"/>
                <a:ea typeface="宋体" pitchFamily="65" charset="-122"/>
              </a:rPr>
              <a:t>兀兀穷年</a:t>
            </a:r>
            <a:r>
              <a:rPr lang="zh-CN" altLang="en-US" sz="1417" kern="0" dirty="0">
                <a:solidFill>
                  <a:srgbClr val="000000"/>
                </a:solidFill>
                <a:latin typeface="Times New Roman" pitchFamily="65" charset="-122"/>
                <a:ea typeface="宋体" pitchFamily="65" charset="-122"/>
              </a:rPr>
              <a:t>,在历史的幽暗深处,寻找着蒙尘的美和故事。</a:t>
            </a:r>
            <a:endParaRPr lang="zh-CN" altLang="en-US" dirty="0"/>
          </a:p>
        </p:txBody>
      </p:sp>
      <p:sp>
        <p:nvSpPr>
          <p:cNvPr id="3" name="TextBox 2"/>
          <p:cNvSpPr txBox="1"/>
          <p:nvPr/>
        </p:nvSpPr>
        <p:spPr>
          <a:xfrm>
            <a:off x="720000" y="3183406"/>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　</a:t>
            </a:r>
            <a:r>
              <a:rPr lang="zh-CN" altLang="en-US" sz="1417" kern="0" dirty="0">
                <a:solidFill>
                  <a:srgbClr val="000000"/>
                </a:solidFill>
                <a:latin typeface="Times New Roman" pitchFamily="65" charset="-122"/>
                <a:ea typeface="宋体" pitchFamily="65" charset="-122"/>
              </a:rPr>
              <a:t>本题考查学生对词语(含熟语)的辨析能力。A.纷至沓来:纷纷到来;连续不断地到来。B.销声匿</a:t>
            </a:r>
            <a:br>
              <a:rPr dirty="0"/>
            </a:br>
            <a:r>
              <a:rPr lang="zh-CN" altLang="en-US" sz="1417" kern="0" dirty="0">
                <a:solidFill>
                  <a:srgbClr val="000000"/>
                </a:solidFill>
                <a:latin typeface="Times New Roman" pitchFamily="65" charset="-122"/>
                <a:ea typeface="宋体" pitchFamily="65" charset="-122"/>
              </a:rPr>
              <a:t>迹:形容隐藏起来或不公开出现。C.浮光掠影:像水面的光和掠过的影子一样,一晃就消逝,形容印象不深</a:t>
            </a:r>
            <a:br>
              <a:rPr dirty="0"/>
            </a:br>
            <a:r>
              <a:rPr lang="zh-CN" altLang="en-US" sz="1417" kern="0" dirty="0">
                <a:solidFill>
                  <a:srgbClr val="000000"/>
                </a:solidFill>
                <a:latin typeface="Times New Roman" pitchFamily="65" charset="-122"/>
                <a:ea typeface="宋体" pitchFamily="65" charset="-122"/>
              </a:rPr>
              <a:t>刻。用在此处不符合语境。D.兀兀穷年:用心劳苦地一年到头这样做。</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1976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(2017怀化,2)下列句子中加点成语的使用恰当的一项是(3分)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A.“阳光校园,我们是好伙伴”系列活动的颁奖晚会上,学生们自编自演的节目</a:t>
            </a:r>
            <a:r>
              <a:rPr lang="zh-CN" altLang="en-US" sz="1417" u="sng" kern="0" dirty="0">
                <a:solidFill>
                  <a:srgbClr val="000000"/>
                </a:solidFill>
                <a:latin typeface="Times New Roman" pitchFamily="65" charset="-122"/>
                <a:ea typeface="宋体" pitchFamily="65" charset="-122"/>
              </a:rPr>
              <a:t>绘声绘色</a:t>
            </a:r>
            <a:r>
              <a:rPr lang="zh-CN" altLang="en-US" sz="1417" kern="0" dirty="0">
                <a:solidFill>
                  <a:srgbClr val="000000"/>
                </a:solidFill>
                <a:latin typeface="Times New Roman" pitchFamily="65" charset="-122"/>
                <a:ea typeface="宋体" pitchFamily="65" charset="-122"/>
              </a:rPr>
              <a:t>,街舞、相声、小</a:t>
            </a:r>
            <a:br>
              <a:rPr dirty="0"/>
            </a:br>
            <a:r>
              <a:rPr lang="zh-CN" altLang="en-US" sz="1417" kern="0" dirty="0">
                <a:solidFill>
                  <a:srgbClr val="000000"/>
                </a:solidFill>
                <a:latin typeface="Times New Roman" pitchFamily="65" charset="-122"/>
                <a:ea typeface="宋体" pitchFamily="65" charset="-122"/>
              </a:rPr>
              <a:t>品等都赢得了阵阵掌声。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B.闻一多先生“说”了,说得真痛快,动人心,鼓壮志,</a:t>
            </a:r>
            <a:r>
              <a:rPr lang="zh-CN" altLang="en-US" sz="1417" u="sng" kern="0" dirty="0">
                <a:solidFill>
                  <a:srgbClr val="000000"/>
                </a:solidFill>
                <a:latin typeface="Times New Roman" pitchFamily="65" charset="-122"/>
                <a:ea typeface="宋体" pitchFamily="65" charset="-122"/>
              </a:rPr>
              <a:t>气冲斗牛</a:t>
            </a:r>
            <a:r>
              <a:rPr lang="zh-CN" altLang="en-US" sz="1417" kern="0" dirty="0">
                <a:solidFill>
                  <a:srgbClr val="000000"/>
                </a:solidFill>
                <a:latin typeface="Times New Roman" pitchFamily="65" charset="-122"/>
                <a:ea typeface="宋体" pitchFamily="65" charset="-122"/>
              </a:rPr>
              <a:t>,声震天地!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C.两位阔别多年的老同学意外地在洪江古商城</a:t>
            </a:r>
            <a:r>
              <a:rPr lang="zh-CN" altLang="en-US" sz="1417" u="sng" kern="0" dirty="0">
                <a:solidFill>
                  <a:srgbClr val="000000"/>
                </a:solidFill>
                <a:latin typeface="Times New Roman" pitchFamily="65" charset="-122"/>
                <a:ea typeface="宋体" pitchFamily="65" charset="-122"/>
              </a:rPr>
              <a:t>萍水相逢</a:t>
            </a:r>
            <a:r>
              <a:rPr lang="zh-CN" altLang="en-US" sz="1417" kern="0" dirty="0">
                <a:solidFill>
                  <a:srgbClr val="000000"/>
                </a:solidFill>
                <a:latin typeface="Times New Roman" pitchFamily="65" charset="-122"/>
                <a:ea typeface="宋体" pitchFamily="65" charset="-122"/>
              </a:rPr>
              <a:t>,别提有多高兴了。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D.这是一个脏、乱、差的居住小区,楼道里贴的像牛皮癣一样的各类小广告</a:t>
            </a:r>
            <a:r>
              <a:rPr lang="zh-CN" altLang="en-US" sz="1417" u="sng" kern="0" dirty="0">
                <a:solidFill>
                  <a:srgbClr val="000000"/>
                </a:solidFill>
                <a:latin typeface="Times New Roman" pitchFamily="65" charset="-122"/>
                <a:ea typeface="宋体" pitchFamily="65" charset="-122"/>
              </a:rPr>
              <a:t>琳琅满目</a:t>
            </a:r>
            <a:r>
              <a:rPr lang="zh-CN" altLang="en-US" sz="1417" kern="0" dirty="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720000" y="3084835"/>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A.绘声绘色:形容叙述、描写得极其逼真。用在此处不当。B.气冲斗牛:形容怒气冲天或气势</a:t>
            </a:r>
            <a:br>
              <a:rPr dirty="0"/>
            </a:br>
            <a:r>
              <a:rPr lang="zh-CN" altLang="en-US" sz="1417" kern="0" dirty="0">
                <a:solidFill>
                  <a:srgbClr val="000000"/>
                </a:solidFill>
                <a:latin typeface="Times New Roman" pitchFamily="65" charset="-122"/>
                <a:ea typeface="宋体" pitchFamily="65" charset="-122"/>
              </a:rPr>
              <a:t>很盛。用在此处是正确的。C.萍水相逢:比喻素不相识之人偶然相遇 。用于老同学相遇,不当。D.琳琅满</a:t>
            </a:r>
            <a:br>
              <a:rPr dirty="0"/>
            </a:br>
            <a:r>
              <a:rPr lang="zh-CN" altLang="en-US" sz="1417" kern="0" dirty="0">
                <a:solidFill>
                  <a:srgbClr val="000000"/>
                </a:solidFill>
                <a:latin typeface="Times New Roman" pitchFamily="65" charset="-122"/>
                <a:ea typeface="宋体" pitchFamily="65" charset="-122"/>
              </a:rPr>
              <a:t>目:形容美好的事物很多。用来修饰“像牛皮癣一样的各类小广告”,不当。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(2016张家界,3)下列句子中加点成语使用正确的一项是(2分)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A.不法分子利用微博、微信等平台实施诈骗,手段不断翻新,令人</a:t>
            </a:r>
            <a:r>
              <a:rPr lang="zh-CN" altLang="en-US" sz="1417" u="sng" kern="0" dirty="0">
                <a:solidFill>
                  <a:srgbClr val="000000"/>
                </a:solidFill>
                <a:latin typeface="Times New Roman" pitchFamily="65" charset="-122"/>
                <a:ea typeface="宋体" pitchFamily="65" charset="-122"/>
              </a:rPr>
              <a:t>叹为观止</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B.她用棕叶编织的各式玩具,精致可爱,吸引了中外游客</a:t>
            </a:r>
            <a:r>
              <a:rPr lang="zh-CN" altLang="en-US" sz="1417" u="sng" kern="0" dirty="0">
                <a:solidFill>
                  <a:srgbClr val="000000"/>
                </a:solidFill>
                <a:latin typeface="Times New Roman" pitchFamily="65" charset="-122"/>
                <a:ea typeface="宋体" pitchFamily="65" charset="-122"/>
              </a:rPr>
              <a:t>慷慨解囊</a:t>
            </a:r>
            <a:r>
              <a:rPr lang="zh-CN" altLang="en-US" sz="1417" kern="0" dirty="0">
                <a:solidFill>
                  <a:srgbClr val="000000"/>
                </a:solidFill>
                <a:latin typeface="Times New Roman" pitchFamily="65" charset="-122"/>
                <a:ea typeface="宋体" pitchFamily="65" charset="-122"/>
              </a:rPr>
              <a:t>,纷纷购买。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C.和外形小巧而“肚量”超大的电子课本相比,笨重的传统图书只好</a:t>
            </a:r>
            <a:r>
              <a:rPr lang="zh-CN" altLang="en-US" sz="1417" u="sng" kern="0" dirty="0">
                <a:solidFill>
                  <a:srgbClr val="000000"/>
                </a:solidFill>
                <a:latin typeface="Times New Roman" pitchFamily="65" charset="-122"/>
                <a:ea typeface="宋体" pitchFamily="65" charset="-122"/>
              </a:rPr>
              <a:t>甘拜下风</a:t>
            </a:r>
            <a:r>
              <a:rPr lang="zh-CN" altLang="en-US" sz="1417" kern="0" dirty="0">
                <a:solidFill>
                  <a:srgbClr val="000000"/>
                </a:solidFill>
                <a:latin typeface="Times New Roman" pitchFamily="65" charset="-122"/>
                <a:ea typeface="宋体" pitchFamily="65" charset="-122"/>
              </a:rPr>
              <a:t>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D.老师与孩子们在舞台上开心地拥抱,共享</a:t>
            </a:r>
            <a:r>
              <a:rPr lang="zh-CN" altLang="en-US" sz="1417" u="sng" kern="0" dirty="0">
                <a:solidFill>
                  <a:srgbClr val="000000"/>
                </a:solidFill>
                <a:latin typeface="Times New Roman" pitchFamily="65" charset="-122"/>
                <a:ea typeface="宋体" pitchFamily="65" charset="-122"/>
              </a:rPr>
              <a:t>天伦之乐</a:t>
            </a:r>
            <a:r>
              <a:rPr lang="zh-CN" altLang="en-US" sz="1417" kern="0" dirty="0">
                <a:solidFill>
                  <a:srgbClr val="000000"/>
                </a:solidFill>
                <a:latin typeface="Times New Roman" pitchFamily="65" charset="-122"/>
                <a:ea typeface="宋体" pitchFamily="65" charset="-122"/>
              </a:rPr>
              <a:t>,庆祝校合唱团荣获冠军。</a:t>
            </a:r>
            <a:endParaRPr lang="zh-CN" altLang="en-US" dirty="0"/>
          </a:p>
        </p:txBody>
      </p:sp>
      <p:sp>
        <p:nvSpPr>
          <p:cNvPr id="3" name="TextBox 2"/>
          <p:cNvSpPr txBox="1"/>
          <p:nvPr/>
        </p:nvSpPr>
        <p:spPr>
          <a:xfrm>
            <a:off x="720000" y="2727645"/>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A.叹为观止:指赞美看到的事物好到了极点。褒义词,用在此处与语境不符。B.慷慨解囊:形容</a:t>
            </a:r>
            <a:br>
              <a:rPr dirty="0"/>
            </a:br>
            <a:r>
              <a:rPr lang="zh-CN" altLang="en-US" sz="1417" kern="0" dirty="0">
                <a:solidFill>
                  <a:srgbClr val="000000"/>
                </a:solidFill>
                <a:latin typeface="Times New Roman" pitchFamily="65" charset="-122"/>
                <a:ea typeface="宋体" pitchFamily="65" charset="-122"/>
              </a:rPr>
              <a:t>极其大方地在经济上帮助别人。此处犯了望文生义的错误。C.甘拜下风:指佩服别人,自认不如。D.天伦</a:t>
            </a:r>
            <a:br>
              <a:rPr dirty="0"/>
            </a:br>
            <a:r>
              <a:rPr lang="zh-CN" altLang="en-US" sz="1417" kern="0" dirty="0">
                <a:solidFill>
                  <a:srgbClr val="000000"/>
                </a:solidFill>
                <a:latin typeface="Times New Roman" pitchFamily="65" charset="-122"/>
                <a:ea typeface="宋体" pitchFamily="65" charset="-122"/>
              </a:rPr>
              <a:t>之乐:指家庭中亲人团聚的快乐。此处用来形容师生间的关系,不妥。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(2020山东青岛,3)下列各句中,加点成语使用不恰当的一项是(2分)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A.北京颐和园既有皇家园林之气派,又有江南园林之灵秀,设计</a:t>
            </a:r>
            <a:r>
              <a:rPr lang="zh-CN" altLang="en-US" sz="1417" u="sng" kern="0" dirty="0">
                <a:solidFill>
                  <a:srgbClr val="000000"/>
                </a:solidFill>
                <a:latin typeface="Times New Roman" pitchFamily="65" charset="-122"/>
                <a:ea typeface="宋体" pitchFamily="65" charset="-122"/>
              </a:rPr>
              <a:t>别具匠心</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B.班长提出举行“为梦想加油”主题活动的建议,同学们</a:t>
            </a:r>
            <a:r>
              <a:rPr lang="zh-CN" altLang="en-US" sz="1417" u="sng" kern="0" dirty="0">
                <a:solidFill>
                  <a:srgbClr val="000000"/>
                </a:solidFill>
                <a:latin typeface="Times New Roman" pitchFamily="65" charset="-122"/>
                <a:ea typeface="宋体" pitchFamily="65" charset="-122"/>
              </a:rPr>
              <a:t>随声附和</a:t>
            </a:r>
            <a:r>
              <a:rPr lang="zh-CN" altLang="en-US" sz="1417" kern="0" dirty="0">
                <a:solidFill>
                  <a:srgbClr val="000000"/>
                </a:solidFill>
                <a:latin typeface="Times New Roman" pitchFamily="65" charset="-122"/>
                <a:ea typeface="宋体" pitchFamily="65" charset="-122"/>
              </a:rPr>
              <a:t>,表示赞同。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C.自媒体时代,一些人通过博眼球的标题</a:t>
            </a:r>
            <a:r>
              <a:rPr lang="zh-CN" altLang="en-US" sz="1417" u="sng" kern="0" dirty="0">
                <a:solidFill>
                  <a:srgbClr val="000000"/>
                </a:solidFill>
                <a:latin typeface="Times New Roman" pitchFamily="65" charset="-122"/>
                <a:ea typeface="宋体" pitchFamily="65" charset="-122"/>
              </a:rPr>
              <a:t>哗众取宠</a:t>
            </a:r>
            <a:r>
              <a:rPr lang="zh-CN" altLang="en-US" sz="1417" kern="0" dirty="0">
                <a:solidFill>
                  <a:srgbClr val="000000"/>
                </a:solidFill>
                <a:latin typeface="Times New Roman" pitchFamily="65" charset="-122"/>
                <a:ea typeface="宋体" pitchFamily="65" charset="-122"/>
              </a:rPr>
              <a:t>,我们要抵制这种现象。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D.几代“治沙人”面对重重困难,团结一致,</a:t>
            </a:r>
            <a:r>
              <a:rPr lang="zh-CN" altLang="en-US" sz="1417" u="sng" kern="0" dirty="0">
                <a:solidFill>
                  <a:srgbClr val="000000"/>
                </a:solidFill>
                <a:latin typeface="Times New Roman" pitchFamily="65" charset="-122"/>
                <a:ea typeface="宋体" pitchFamily="65" charset="-122"/>
              </a:rPr>
              <a:t>锲而不舍</a:t>
            </a:r>
            <a:r>
              <a:rPr lang="zh-CN" altLang="en-US" sz="1417" kern="0" dirty="0">
                <a:solidFill>
                  <a:srgbClr val="000000"/>
                </a:solidFill>
                <a:latin typeface="Times New Roman" pitchFamily="65" charset="-122"/>
                <a:ea typeface="宋体" pitchFamily="65" charset="-122"/>
              </a:rPr>
              <a:t>,把千年沙漠变成了绿洲。</a:t>
            </a:r>
            <a:endParaRPr lang="zh-CN" altLang="en-US" dirty="0"/>
          </a:p>
        </p:txBody>
      </p:sp>
      <p:sp>
        <p:nvSpPr>
          <p:cNvPr id="3" name="TextBox 2"/>
          <p:cNvSpPr txBox="1"/>
          <p:nvPr/>
        </p:nvSpPr>
        <p:spPr>
          <a:xfrm>
            <a:off x="720000" y="3194746"/>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　</a:t>
            </a:r>
            <a:r>
              <a:rPr lang="zh-CN" altLang="en-US" sz="1417" kern="0" dirty="0">
                <a:solidFill>
                  <a:srgbClr val="000000"/>
                </a:solidFill>
                <a:latin typeface="Times New Roman" pitchFamily="65" charset="-122"/>
                <a:ea typeface="宋体" pitchFamily="65" charset="-122"/>
              </a:rPr>
              <a:t>“随声附和”别人说什么,自己跟着说什么,形容没有主见。此词为贬义词,与语境不合。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295824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(2020湖北黄冈,12)下列各句中,加点成语</a:t>
            </a:r>
            <a:r>
              <a:rPr lang="zh-CN" altLang="en-US" sz="1417" u="sng" kern="0" dirty="0">
                <a:solidFill>
                  <a:srgbClr val="000000"/>
                </a:solidFill>
                <a:latin typeface="Times New Roman" pitchFamily="65" charset="-122"/>
                <a:ea typeface="宋体" pitchFamily="65" charset="-122"/>
              </a:rPr>
              <a:t>使用恰当</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A.张华是我的同事兼好友,他非常信任我,对我</a:t>
            </a:r>
            <a:r>
              <a:rPr lang="zh-CN" altLang="en-US" sz="1417" u="sng" kern="0" dirty="0">
                <a:solidFill>
                  <a:srgbClr val="000000"/>
                </a:solidFill>
                <a:latin typeface="Times New Roman" pitchFamily="65" charset="-122"/>
                <a:ea typeface="宋体" pitchFamily="65" charset="-122"/>
              </a:rPr>
              <a:t>耳提面命</a:t>
            </a:r>
            <a:r>
              <a:rPr lang="zh-CN" altLang="en-US" sz="1417" kern="0" dirty="0">
                <a:solidFill>
                  <a:srgbClr val="000000"/>
                </a:solidFill>
                <a:latin typeface="Times New Roman" pitchFamily="65" charset="-122"/>
                <a:ea typeface="宋体" pitchFamily="65" charset="-122"/>
              </a:rPr>
              <a:t>,使我在学习、工作中少出了不少差错,我特别感激</a:t>
            </a:r>
            <a:br>
              <a:rPr dirty="0"/>
            </a:br>
            <a:r>
              <a:rPr lang="zh-CN" altLang="en-US" sz="1417" kern="0" dirty="0">
                <a:solidFill>
                  <a:srgbClr val="000000"/>
                </a:solidFill>
                <a:latin typeface="Times New Roman" pitchFamily="65" charset="-122"/>
                <a:ea typeface="宋体" pitchFamily="65" charset="-122"/>
              </a:rPr>
              <a:t>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B.在本次主题班会活动中,尽管主持人部分语言有些失当,削弱了感染力度,但</a:t>
            </a:r>
            <a:r>
              <a:rPr lang="zh-CN" altLang="en-US" sz="1417" u="sng" kern="0" dirty="0">
                <a:solidFill>
                  <a:srgbClr val="000000"/>
                </a:solidFill>
                <a:latin typeface="Times New Roman" pitchFamily="65" charset="-122"/>
                <a:ea typeface="宋体" pitchFamily="65" charset="-122"/>
              </a:rPr>
              <a:t>瑕不掩瑜</a:t>
            </a:r>
            <a:r>
              <a:rPr lang="zh-CN" altLang="en-US" sz="1417" kern="0" dirty="0">
                <a:solidFill>
                  <a:srgbClr val="000000"/>
                </a:solidFill>
                <a:latin typeface="Times New Roman" pitchFamily="65" charset="-122"/>
                <a:ea typeface="宋体" pitchFamily="65" charset="-122"/>
              </a:rPr>
              <a:t>,同学们对“怎样养</a:t>
            </a:r>
            <a:br>
              <a:rPr dirty="0"/>
            </a:br>
            <a:r>
              <a:rPr lang="zh-CN" altLang="en-US" sz="1417" kern="0" dirty="0">
                <a:solidFill>
                  <a:srgbClr val="000000"/>
                </a:solidFill>
                <a:latin typeface="Times New Roman" pitchFamily="65" charset="-122"/>
                <a:ea typeface="宋体" pitchFamily="65" charset="-122"/>
              </a:rPr>
              <a:t>成良好的行为习惯”这一主题有了更深的认识。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C.中国男子足球队厉兵秣马,计划在国际赛场上大放异彩,结果却以大比分惨败于国际三流球队,再次让人</a:t>
            </a:r>
            <a:br>
              <a:rPr dirty="0"/>
            </a:br>
            <a:r>
              <a:rPr lang="zh-CN" altLang="en-US" sz="1417" kern="0" dirty="0">
                <a:solidFill>
                  <a:srgbClr val="000000"/>
                </a:solidFill>
                <a:latin typeface="Times New Roman" pitchFamily="65" charset="-122"/>
                <a:ea typeface="宋体" pitchFamily="65" charset="-122"/>
              </a:rPr>
              <a:t>感到</a:t>
            </a:r>
            <a:r>
              <a:rPr lang="zh-CN" altLang="en-US" sz="1417" u="sng" kern="0" dirty="0">
                <a:solidFill>
                  <a:srgbClr val="000000"/>
                </a:solidFill>
                <a:latin typeface="Times New Roman" pitchFamily="65" charset="-122"/>
                <a:ea typeface="宋体" pitchFamily="65" charset="-122"/>
              </a:rPr>
              <a:t>差强人意</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D.近段时间以来,高中学籍档案造假、冒名顶替上学等事件不断被披露出来,一些知名媒体对此穷追猛打,</a:t>
            </a:r>
            <a:br>
              <a:rPr dirty="0"/>
            </a:br>
            <a:r>
              <a:rPr lang="zh-CN" altLang="en-US" sz="1417" u="sng" kern="0" dirty="0">
                <a:solidFill>
                  <a:srgbClr val="000000"/>
                </a:solidFill>
                <a:latin typeface="Times New Roman" pitchFamily="65" charset="-122"/>
                <a:ea typeface="宋体" pitchFamily="65" charset="-122"/>
              </a:rPr>
              <a:t>吹毛求疵</a:t>
            </a:r>
            <a:r>
              <a:rPr lang="zh-CN" altLang="en-US" sz="1417" kern="0" dirty="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本题考查正确使用成语的能力。A项,耳提面命:形容恳切地教导。用于上级或长辈,不用于平</a:t>
            </a:r>
            <a:br>
              <a:rPr dirty="0"/>
            </a:br>
            <a:r>
              <a:rPr lang="zh-CN" altLang="en-US" sz="1417" kern="0" dirty="0">
                <a:solidFill>
                  <a:srgbClr val="000000"/>
                </a:solidFill>
                <a:latin typeface="Times New Roman" pitchFamily="65" charset="-122"/>
                <a:ea typeface="宋体" pitchFamily="65" charset="-122"/>
              </a:rPr>
              <a:t>辈。B项,瑕不掩瑜:比喻缺点掩盖不了优点,优点是主要的,缺点是次要的。使用正确。C项,差强人意:大体</a:t>
            </a:r>
            <a:br>
              <a:rPr dirty="0"/>
            </a:br>
            <a:r>
              <a:rPr lang="zh-CN" altLang="en-US" sz="1417" kern="0" dirty="0">
                <a:solidFill>
                  <a:srgbClr val="000000"/>
                </a:solidFill>
                <a:latin typeface="Times New Roman" pitchFamily="65" charset="-122"/>
                <a:ea typeface="宋体" pitchFamily="65" charset="-122"/>
              </a:rPr>
              <a:t>上还能使人满意。句中说“惨败”,应是让人不满意,使用错误。D项,吹毛求疵:故意挑剔毛病,寻找差错。</a:t>
            </a:r>
            <a:br>
              <a:rPr dirty="0"/>
            </a:br>
            <a:r>
              <a:rPr lang="zh-CN" altLang="en-US" sz="1417" kern="0" dirty="0">
                <a:solidFill>
                  <a:srgbClr val="000000"/>
                </a:solidFill>
                <a:latin typeface="Times New Roman" pitchFamily="65" charset="-122"/>
                <a:ea typeface="宋体" pitchFamily="65" charset="-122"/>
              </a:rPr>
              <a:t>对造假、顶替等的追究不能说是“吹毛求疵”。</a:t>
            </a:r>
            <a:endParaRPr lang="zh-CN" altLang="en-US" dirty="0"/>
          </a:p>
        </p:txBody>
      </p:sp>
    </p:spTree>
    <p:custDataLst>
      <p:custData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7.</a:t>
            </a:r>
            <a:r>
              <a:rPr lang="zh-CN" altLang="en-US" sz="1417" kern="0" dirty="0">
                <a:solidFill>
                  <a:srgbClr val="000000"/>
                </a:solidFill>
                <a:latin typeface="Times New Roman" pitchFamily="65" charset="-122"/>
                <a:ea typeface="宋体" pitchFamily="65" charset="-122"/>
              </a:rPr>
              <a:t>(2019贵州贵阳,4)下列句中加点词语使用有误的一项是(3分)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A.中国国家博物馆展出了从意大利归国的700余件文物,前来观展的人</a:t>
            </a:r>
            <a:r>
              <a:rPr lang="zh-CN" altLang="en-US" sz="1417" u="sng" kern="0" dirty="0">
                <a:solidFill>
                  <a:srgbClr val="000000"/>
                </a:solidFill>
                <a:latin typeface="Times New Roman" pitchFamily="65" charset="-122"/>
                <a:ea typeface="宋体" pitchFamily="65" charset="-122"/>
              </a:rPr>
              <a:t>络绎不绝</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B.在课本剧比赛中,一位小演员的表演自然大方、</a:t>
            </a:r>
            <a:r>
              <a:rPr lang="zh-CN" altLang="en-US" sz="1417" u="sng" kern="0" dirty="0">
                <a:solidFill>
                  <a:srgbClr val="000000"/>
                </a:solidFill>
                <a:latin typeface="Times New Roman" pitchFamily="65" charset="-122"/>
                <a:ea typeface="宋体" pitchFamily="65" charset="-122"/>
              </a:rPr>
              <a:t>哗众取宠</a:t>
            </a:r>
            <a:r>
              <a:rPr lang="zh-CN" altLang="en-US" sz="1417" kern="0" dirty="0">
                <a:solidFill>
                  <a:srgbClr val="000000"/>
                </a:solidFill>
                <a:latin typeface="Times New Roman" pitchFamily="65" charset="-122"/>
                <a:ea typeface="宋体" pitchFamily="65" charset="-122"/>
              </a:rPr>
              <a:t>,获得大家一致好评。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a:t>
            </a:r>
            <a:r>
              <a:rPr lang="zh-CN" altLang="en-US" sz="1417" u="sng" kern="0" dirty="0">
                <a:solidFill>
                  <a:srgbClr val="000000"/>
                </a:solidFill>
                <a:latin typeface="Times New Roman" pitchFamily="65" charset="-122"/>
                <a:ea typeface="宋体" pitchFamily="65" charset="-122"/>
              </a:rPr>
              <a:t>俯瞰</a:t>
            </a:r>
            <a:r>
              <a:rPr lang="zh-CN" altLang="en-US" sz="1417" kern="0" dirty="0">
                <a:solidFill>
                  <a:srgbClr val="000000"/>
                </a:solidFill>
                <a:latin typeface="Times New Roman" pitchFamily="65" charset="-122"/>
                <a:ea typeface="宋体" pitchFamily="65" charset="-122"/>
              </a:rPr>
              <a:t>北京世园会中国馆,半环形的外形如一柄温润的如意舒展于青山绿水之间。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D.凡人善举就在身边,这些“小人物”身上蕴含的人性力量是每个人都可以</a:t>
            </a:r>
            <a:r>
              <a:rPr lang="zh-CN" altLang="en-US" sz="1417" u="sng" kern="0" dirty="0">
                <a:solidFill>
                  <a:srgbClr val="000000"/>
                </a:solidFill>
                <a:latin typeface="Times New Roman" pitchFamily="65" charset="-122"/>
                <a:ea typeface="宋体" pitchFamily="65" charset="-122"/>
              </a:rPr>
              <a:t>汲取</a:t>
            </a:r>
            <a:r>
              <a:rPr lang="zh-CN" altLang="en-US" sz="1417" kern="0" dirty="0">
                <a:solidFill>
                  <a:srgbClr val="000000"/>
                </a:solidFill>
                <a:latin typeface="Times New Roman" pitchFamily="65" charset="-122"/>
                <a:ea typeface="宋体" pitchFamily="65" charset="-122"/>
              </a:rPr>
              <a:t>的。</a:t>
            </a:r>
            <a:endParaRPr lang="zh-CN" altLang="en-US" dirty="0"/>
          </a:p>
        </p:txBody>
      </p:sp>
      <p:sp>
        <p:nvSpPr>
          <p:cNvPr id="3" name="TextBox 2"/>
          <p:cNvSpPr txBox="1"/>
          <p:nvPr/>
        </p:nvSpPr>
        <p:spPr>
          <a:xfrm>
            <a:off x="720000" y="322479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本题考查词语的运用能力。词语运用是否正确,要结合具体语境分析。“哗众取宠”的意思是</a:t>
            </a:r>
            <a:br>
              <a:rPr dirty="0"/>
            </a:br>
            <a:r>
              <a:rPr lang="zh-CN" altLang="en-US" sz="1417" kern="0" dirty="0">
                <a:solidFill>
                  <a:srgbClr val="000000"/>
                </a:solidFill>
                <a:latin typeface="Times New Roman" pitchFamily="65" charset="-122"/>
                <a:ea typeface="宋体" pitchFamily="65" charset="-122"/>
              </a:rPr>
              <a:t>“用言论行动迎合众人,以博得好感或拥护”,贬义词。与语境不相符。</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21938" y="920252"/>
            <a:ext cx="8505000" cy="1976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8.</a:t>
            </a:r>
            <a:r>
              <a:rPr lang="zh-CN" altLang="en-US" sz="1417" kern="0" dirty="0">
                <a:solidFill>
                  <a:srgbClr val="000000"/>
                </a:solidFill>
                <a:latin typeface="Times New Roman" pitchFamily="65" charset="-122"/>
                <a:ea typeface="宋体" pitchFamily="65" charset="-122"/>
              </a:rPr>
              <a:t>(2018内蒙古包头,3)下列各句中,加点成语使用错误的一项是(2分)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A.面对那些</a:t>
            </a:r>
            <a:r>
              <a:rPr lang="zh-CN" altLang="en-US" sz="1417" u="sng" kern="0" dirty="0">
                <a:solidFill>
                  <a:srgbClr val="000000"/>
                </a:solidFill>
                <a:latin typeface="Times New Roman" pitchFamily="65" charset="-122"/>
                <a:ea typeface="宋体" pitchFamily="65" charset="-122"/>
              </a:rPr>
              <a:t>扑朔迷离</a:t>
            </a:r>
            <a:r>
              <a:rPr lang="zh-CN" altLang="en-US" sz="1417" kern="0" dirty="0">
                <a:solidFill>
                  <a:srgbClr val="000000"/>
                </a:solidFill>
                <a:latin typeface="Times New Roman" pitchFamily="65" charset="-122"/>
                <a:ea typeface="宋体" pitchFamily="65" charset="-122"/>
              </a:rPr>
              <a:t>的案情,神探福尔摩斯总能抽丝剥茧,揭开真相,其过人的智慧令人叹服。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B.2018年俄罗斯世界杯如期而至,</a:t>
            </a:r>
            <a:r>
              <a:rPr lang="zh-CN" altLang="en-US" sz="1417" u="sng" kern="0" dirty="0">
                <a:solidFill>
                  <a:srgbClr val="000000"/>
                </a:solidFill>
                <a:latin typeface="Times New Roman" pitchFamily="65" charset="-122"/>
                <a:ea typeface="宋体" pitchFamily="65" charset="-122"/>
              </a:rPr>
              <a:t>美轮美奂</a:t>
            </a:r>
            <a:r>
              <a:rPr lang="zh-CN" altLang="en-US" sz="1417" kern="0" dirty="0">
                <a:solidFill>
                  <a:srgbClr val="000000"/>
                </a:solidFill>
                <a:latin typeface="Times New Roman" pitchFamily="65" charset="-122"/>
                <a:ea typeface="宋体" pitchFamily="65" charset="-122"/>
              </a:rPr>
              <a:t>的足球比赛成为炎炎夏日里球迷关注的焦点。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C.中央电视台播出的《朗读者》是大家</a:t>
            </a:r>
            <a:r>
              <a:rPr lang="zh-CN" altLang="en-US" sz="1417" u="sng" kern="0" dirty="0">
                <a:solidFill>
                  <a:srgbClr val="000000"/>
                </a:solidFill>
                <a:latin typeface="Times New Roman" pitchFamily="65" charset="-122"/>
                <a:ea typeface="宋体" pitchFamily="65" charset="-122"/>
              </a:rPr>
              <a:t>喜闻乐见</a:t>
            </a:r>
            <a:r>
              <a:rPr lang="zh-CN" altLang="en-US" sz="1417" kern="0" dirty="0">
                <a:solidFill>
                  <a:srgbClr val="000000"/>
                </a:solidFill>
                <a:latin typeface="Times New Roman" pitchFamily="65" charset="-122"/>
                <a:ea typeface="宋体" pitchFamily="65" charset="-122"/>
              </a:rPr>
              <a:t>的文化节目,像一道清流浸润人心,掀起了全民朗读的热潮。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D.五月的希拉穆仁草原绿茵如毯,蓝天上朵朵白云时聚时散,</a:t>
            </a:r>
            <a:r>
              <a:rPr lang="zh-CN" altLang="en-US" sz="1417" u="sng" kern="0" dirty="0">
                <a:solidFill>
                  <a:srgbClr val="000000"/>
                </a:solidFill>
                <a:latin typeface="Times New Roman" pitchFamily="65" charset="-122"/>
                <a:ea typeface="宋体" pitchFamily="65" charset="-122"/>
              </a:rPr>
              <a:t>变化多端</a:t>
            </a:r>
            <a:r>
              <a:rPr lang="zh-CN" altLang="en-US" sz="1417" kern="0" dirty="0">
                <a:solidFill>
                  <a:srgbClr val="000000"/>
                </a:solidFill>
                <a:latin typeface="Times New Roman" pitchFamily="65" charset="-122"/>
                <a:ea typeface="宋体" pitchFamily="65" charset="-122"/>
              </a:rPr>
              <a:t>,让人不由得想到那首《美丽的草原</a:t>
            </a:r>
            <a:br>
              <a:rPr dirty="0"/>
            </a:br>
            <a:r>
              <a:rPr lang="zh-CN" altLang="en-US" sz="1417" kern="0" dirty="0">
                <a:solidFill>
                  <a:srgbClr val="000000"/>
                </a:solidFill>
                <a:latin typeface="Times New Roman" pitchFamily="65" charset="-122"/>
                <a:ea typeface="宋体" pitchFamily="65" charset="-122"/>
              </a:rPr>
              <a:t>我的家》。</a:t>
            </a:r>
            <a:endParaRPr lang="zh-CN" altLang="en-US" dirty="0"/>
          </a:p>
        </p:txBody>
      </p:sp>
      <p:sp>
        <p:nvSpPr>
          <p:cNvPr id="3" name="TextBox 2"/>
          <p:cNvSpPr txBox="1"/>
          <p:nvPr/>
        </p:nvSpPr>
        <p:spPr>
          <a:xfrm>
            <a:off x="616573" y="2897075"/>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A.扑朔迷离:形容事物错综复杂,难于辨别。使用正确。B.美轮美奂:形容新屋高大美观,也形容</a:t>
            </a:r>
            <a:br>
              <a:rPr dirty="0"/>
            </a:br>
            <a:r>
              <a:rPr lang="zh-CN" altLang="en-US" sz="1417" kern="0" dirty="0">
                <a:solidFill>
                  <a:srgbClr val="000000"/>
                </a:solidFill>
                <a:latin typeface="Times New Roman" pitchFamily="65" charset="-122"/>
                <a:ea typeface="宋体" pitchFamily="65" charset="-122"/>
              </a:rPr>
              <a:t>装饰、布置等美好漂亮。此处对象用错。C.喜闻乐见:喜欢听,乐意看。使用正确。D.变化多端:千变万化,</a:t>
            </a:r>
            <a:br>
              <a:rPr dirty="0"/>
            </a:br>
            <a:r>
              <a:rPr lang="zh-CN" altLang="en-US" sz="1417" kern="0" dirty="0">
                <a:solidFill>
                  <a:srgbClr val="000000"/>
                </a:solidFill>
                <a:latin typeface="Times New Roman" pitchFamily="65" charset="-122"/>
                <a:ea typeface="宋体" pitchFamily="65" charset="-122"/>
              </a:rPr>
              <a:t>使人难以把握。使用正确。</a:t>
            </a:r>
            <a:endParaRPr lang="zh-CN" altLang="en-US" dirty="0"/>
          </a:p>
        </p:txBody>
      </p:sp>
      <p:sp>
        <p:nvSpPr>
          <p:cNvPr id="4" name="TextBox 2">
            <a:extLst>
              <a:ext uri="{FF2B5EF4-FFF2-40B4-BE49-F238E27FC236}">
                <a16:creationId xmlns:a16="http://schemas.microsoft.com/office/drawing/2014/main" id="{C0F58854-C8B3-4F54-B2B3-F6556188D0BD}"/>
              </a:ext>
            </a:extLst>
          </p:cNvPr>
          <p:cNvSpPr txBox="1"/>
          <p:nvPr/>
        </p:nvSpPr>
        <p:spPr>
          <a:xfrm>
            <a:off x="639000" y="3785257"/>
            <a:ext cx="8505000" cy="1321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方法技巧</a:t>
            </a:r>
            <a:r>
              <a:rPr lang="zh-CN" altLang="en-US" sz="1417" kern="0" dirty="0">
                <a:solidFill>
                  <a:srgbClr val="000000"/>
                </a:solidFill>
                <a:latin typeface="Times New Roman" pitchFamily="65" charset="-122"/>
                <a:ea typeface="宋体" pitchFamily="65" charset="-122"/>
              </a:rPr>
              <a:t>　成语辨析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成语的正确使用要从词义、适用范围、感情色彩和语境四个方面考虑。词义主要是结合语素理解;适用</a:t>
            </a:r>
            <a:br>
              <a:rPr dirty="0"/>
            </a:br>
            <a:r>
              <a:rPr lang="zh-CN" altLang="en-US" sz="1417" kern="0" dirty="0">
                <a:solidFill>
                  <a:srgbClr val="000000"/>
                </a:solidFill>
                <a:latin typeface="Times New Roman" pitchFamily="65" charset="-122"/>
                <a:ea typeface="宋体" pitchFamily="65" charset="-122"/>
              </a:rPr>
              <a:t>范围主要看该词语的使用对象,如B选项中的“美轮美奂”多用于建筑物、装饰等;词语的感情色彩分褒</a:t>
            </a:r>
            <a:br>
              <a:rPr dirty="0"/>
            </a:br>
            <a:r>
              <a:rPr lang="zh-CN" altLang="en-US" sz="1417" kern="0" dirty="0">
                <a:solidFill>
                  <a:srgbClr val="000000"/>
                </a:solidFill>
                <a:latin typeface="Times New Roman" pitchFamily="65" charset="-122"/>
                <a:ea typeface="宋体" pitchFamily="65" charset="-122"/>
              </a:rPr>
              <a:t>义、贬义和中性,做题时可先辨析词语本身的感情色彩,再结合语境看是否合适。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9.</a:t>
            </a:r>
            <a:r>
              <a:rPr lang="zh-CN" altLang="en-US" sz="1417" kern="0" dirty="0">
                <a:solidFill>
                  <a:srgbClr val="000000"/>
                </a:solidFill>
                <a:latin typeface="Times New Roman" pitchFamily="65" charset="-122"/>
                <a:ea typeface="宋体" pitchFamily="65" charset="-122"/>
              </a:rPr>
              <a:t>(2018四川成都A卷,3)下列语句中加点的成语使用有误的一项是(3分)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A.第54届世乒赛男子团体决赛中,半决赛淘汰了瑞典队的中国队</a:t>
            </a:r>
            <a:r>
              <a:rPr lang="zh-CN" altLang="en-US" sz="1417" u="sng" kern="0" dirty="0">
                <a:solidFill>
                  <a:srgbClr val="000000"/>
                </a:solidFill>
                <a:latin typeface="Times New Roman" pitchFamily="65" charset="-122"/>
                <a:ea typeface="宋体" pitchFamily="65" charset="-122"/>
              </a:rPr>
              <a:t>卷土重来</a:t>
            </a:r>
            <a:r>
              <a:rPr lang="zh-CN" altLang="en-US" sz="1417" kern="0" dirty="0">
                <a:solidFill>
                  <a:srgbClr val="000000"/>
                </a:solidFill>
                <a:latin typeface="Times New Roman" pitchFamily="65" charset="-122"/>
                <a:ea typeface="宋体" pitchFamily="65" charset="-122"/>
              </a:rPr>
              <a:t>,成功卫冕。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B.在这片劫后重生的土地上,人人</a:t>
            </a:r>
            <a:r>
              <a:rPr lang="zh-CN" altLang="en-US" sz="1417" u="sng" kern="0" dirty="0">
                <a:solidFill>
                  <a:srgbClr val="000000"/>
                </a:solidFill>
                <a:latin typeface="Times New Roman" pitchFamily="65" charset="-122"/>
                <a:ea typeface="宋体" pitchFamily="65" charset="-122"/>
              </a:rPr>
              <a:t>各得其所</a:t>
            </a:r>
            <a:r>
              <a:rPr lang="zh-CN" altLang="en-US" sz="1417" kern="0" dirty="0">
                <a:solidFill>
                  <a:srgbClr val="000000"/>
                </a:solidFill>
                <a:latin typeface="Times New Roman" pitchFamily="65" charset="-122"/>
                <a:ea typeface="宋体" pitchFamily="65" charset="-122"/>
              </a:rPr>
              <a:t>,各展其长,满怀信心创造幸福美满的生活。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C.充分发挥丝绸之路的纽带作用,可以让历史背景不同的亚欧各国</a:t>
            </a:r>
            <a:r>
              <a:rPr lang="zh-CN" altLang="en-US" sz="1417" u="sng" kern="0" dirty="0">
                <a:solidFill>
                  <a:srgbClr val="000000"/>
                </a:solidFill>
                <a:latin typeface="Times New Roman" pitchFamily="65" charset="-122"/>
                <a:ea typeface="宋体" pitchFamily="65" charset="-122"/>
              </a:rPr>
              <a:t>息息相通</a:t>
            </a:r>
            <a:r>
              <a:rPr lang="zh-CN" altLang="en-US" sz="1417" kern="0" dirty="0">
                <a:solidFill>
                  <a:srgbClr val="000000"/>
                </a:solidFill>
                <a:latin typeface="Times New Roman" pitchFamily="65" charset="-122"/>
                <a:ea typeface="宋体" pitchFamily="65" charset="-122"/>
              </a:rPr>
              <a:t>,共同繁荣。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D.《经典咏流传》以崭新的形式推介古典诗词,对弘扬传统文化具有</a:t>
            </a:r>
            <a:r>
              <a:rPr lang="zh-CN" altLang="en-US" sz="1417" u="sng" kern="0" dirty="0">
                <a:solidFill>
                  <a:srgbClr val="000000"/>
                </a:solidFill>
                <a:latin typeface="Times New Roman" pitchFamily="65" charset="-122"/>
                <a:ea typeface="宋体" pitchFamily="65" charset="-122"/>
              </a:rPr>
              <a:t>不容置疑</a:t>
            </a:r>
            <a:r>
              <a:rPr lang="zh-CN" altLang="en-US" sz="1417" kern="0" dirty="0">
                <a:solidFill>
                  <a:srgbClr val="000000"/>
                </a:solidFill>
                <a:latin typeface="Times New Roman" pitchFamily="65" charset="-122"/>
                <a:ea typeface="宋体" pitchFamily="65" charset="-122"/>
              </a:rPr>
              <a:t>的作用。</a:t>
            </a:r>
            <a:endParaRPr lang="zh-CN" altLang="en-US" dirty="0"/>
          </a:p>
        </p:txBody>
      </p:sp>
      <p:sp>
        <p:nvSpPr>
          <p:cNvPr id="3" name="TextBox 2"/>
          <p:cNvSpPr txBox="1"/>
          <p:nvPr/>
        </p:nvSpPr>
        <p:spPr>
          <a:xfrm>
            <a:off x="720000" y="322479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  </a:t>
            </a:r>
            <a:r>
              <a:rPr lang="zh-CN" altLang="en-US" sz="1417" kern="0" dirty="0">
                <a:solidFill>
                  <a:srgbClr val="000000"/>
                </a:solidFill>
                <a:latin typeface="Times New Roman" pitchFamily="65" charset="-122"/>
                <a:ea typeface="宋体" pitchFamily="65" charset="-122"/>
              </a:rPr>
              <a:t>  卷土重来:比喻失败后又重新恢复势力,也比喻消失了的人或事物重新出现,多含贬义。用在这</a:t>
            </a:r>
            <a:br>
              <a:rPr dirty="0"/>
            </a:br>
            <a:r>
              <a:rPr lang="zh-CN" altLang="en-US" sz="1417" kern="0" dirty="0">
                <a:solidFill>
                  <a:srgbClr val="000000"/>
                </a:solidFill>
                <a:latin typeface="Times New Roman" pitchFamily="65" charset="-122"/>
                <a:ea typeface="宋体" pitchFamily="65" charset="-122"/>
              </a:rPr>
              <a:t>里与语境不符。</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95824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易错警示</a:t>
            </a:r>
            <a:r>
              <a:rPr lang="zh-CN" altLang="en-US" sz="1417" kern="0" dirty="0">
                <a:solidFill>
                  <a:srgbClr val="000000"/>
                </a:solidFill>
                <a:latin typeface="Times New Roman" pitchFamily="65" charset="-122"/>
                <a:ea typeface="宋体" pitchFamily="65" charset="-122"/>
              </a:rPr>
              <a:t>　成语五种易错类型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①不敢确认成语的本义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现在,我们使用成语时,大多数时候是用成语的引申义,但这并不代表成语的本义就不会在现代汉语中出</a:t>
            </a:r>
            <a:br>
              <a:rPr dirty="0"/>
            </a:br>
            <a:r>
              <a:rPr lang="zh-CN" altLang="en-US" sz="1417" kern="0" dirty="0">
                <a:solidFill>
                  <a:srgbClr val="000000"/>
                </a:solidFill>
                <a:latin typeface="Times New Roman" pitchFamily="65" charset="-122"/>
                <a:ea typeface="宋体" pitchFamily="65" charset="-122"/>
              </a:rPr>
              <a:t>现。因此,当现代汉语中出现运用本义的成语时,我们往往会因不熟悉成语的本义而认为它们被用错了。</a:t>
            </a:r>
            <a:br>
              <a:rPr dirty="0"/>
            </a:br>
            <a:r>
              <a:rPr lang="zh-CN" altLang="en-US" sz="1417" kern="0" dirty="0">
                <a:solidFill>
                  <a:srgbClr val="000000"/>
                </a:solidFill>
                <a:latin typeface="Times New Roman" pitchFamily="65" charset="-122"/>
                <a:ea typeface="宋体" pitchFamily="65" charset="-122"/>
              </a:rPr>
              <a:t>如灯红酒绿、粉墨登场。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②感情色彩判断错误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成语往往带有强烈的感情色彩。值得注意的是,有些成语本身就具有两种感情色彩——或具有褒义和中</a:t>
            </a:r>
            <a:br>
              <a:rPr dirty="0"/>
            </a:br>
            <a:r>
              <a:rPr lang="zh-CN" altLang="en-US" sz="1417" kern="0" dirty="0">
                <a:solidFill>
                  <a:srgbClr val="000000"/>
                </a:solidFill>
                <a:latin typeface="Times New Roman" pitchFamily="65" charset="-122"/>
                <a:ea typeface="宋体" pitchFamily="65" charset="-122"/>
              </a:rPr>
              <a:t>性义,或具有贬义和中性义。但我们使用它们时却常常忽略它们的中性义。如“按图索骥”比喻按照死</a:t>
            </a:r>
            <a:br>
              <a:rPr dirty="0"/>
            </a:br>
            <a:r>
              <a:rPr lang="zh-CN" altLang="en-US" sz="1417" kern="0" dirty="0">
                <a:solidFill>
                  <a:srgbClr val="000000"/>
                </a:solidFill>
                <a:latin typeface="Times New Roman" pitchFamily="65" charset="-122"/>
                <a:ea typeface="宋体" pitchFamily="65" charset="-122"/>
              </a:rPr>
              <a:t>规矩机械、呆板地做事,也泛指按照线索寻找目标。</a:t>
            </a:r>
            <a:endParaRPr lang="zh-CN" altLang="en-US" dirty="0"/>
          </a:p>
        </p:txBody>
      </p:sp>
    </p:spTree>
    <p:custDataLst>
      <p:custData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76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(2020衡阳,3)下面加点的词语运用</a:t>
            </a:r>
            <a:r>
              <a:rPr lang="zh-CN" altLang="en-US" sz="1417" u="sng" kern="0" dirty="0">
                <a:solidFill>
                  <a:srgbClr val="000000"/>
                </a:solidFill>
                <a:latin typeface="Times New Roman" pitchFamily="65" charset="-122"/>
                <a:ea typeface="宋体" pitchFamily="65" charset="-122"/>
              </a:rPr>
              <a:t>错误</a:t>
            </a:r>
            <a:r>
              <a:rPr lang="zh-CN" altLang="en-US" sz="1417" kern="0" dirty="0">
                <a:solidFill>
                  <a:srgbClr val="000000"/>
                </a:solidFill>
                <a:latin typeface="Times New Roman" pitchFamily="65" charset="-122"/>
                <a:ea typeface="宋体" pitchFamily="65" charset="-122"/>
              </a:rPr>
              <a:t>的一项是(2分)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A.当今国际形势</a:t>
            </a:r>
            <a:r>
              <a:rPr lang="zh-CN" altLang="en-US" sz="1417" u="sng" kern="0" dirty="0">
                <a:solidFill>
                  <a:srgbClr val="000000"/>
                </a:solidFill>
                <a:latin typeface="Times New Roman" pitchFamily="65" charset="-122"/>
                <a:ea typeface="宋体" pitchFamily="65" charset="-122"/>
              </a:rPr>
              <a:t>如火如荼</a:t>
            </a:r>
            <a:r>
              <a:rPr lang="zh-CN" altLang="en-US" sz="1417" kern="0" dirty="0">
                <a:solidFill>
                  <a:srgbClr val="000000"/>
                </a:solidFill>
                <a:latin typeface="Times New Roman" pitchFamily="65" charset="-122"/>
                <a:ea typeface="宋体" pitchFamily="65" charset="-122"/>
              </a:rPr>
              <a:t>,美国挑起的新一轮贸易战将会抑制全球的经济增长。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B.中国戏曲</a:t>
            </a:r>
            <a:r>
              <a:rPr lang="zh-CN" altLang="en-US" sz="1417" u="sng" kern="0" dirty="0">
                <a:solidFill>
                  <a:srgbClr val="000000"/>
                </a:solidFill>
                <a:latin typeface="Times New Roman" pitchFamily="65" charset="-122"/>
                <a:ea typeface="宋体" pitchFamily="65" charset="-122"/>
              </a:rPr>
              <a:t>源远流长</a:t>
            </a:r>
            <a:r>
              <a:rPr lang="zh-CN" altLang="en-US" sz="1417" kern="0" dirty="0">
                <a:solidFill>
                  <a:srgbClr val="000000"/>
                </a:solidFill>
                <a:latin typeface="Times New Roman" pitchFamily="65" charset="-122"/>
                <a:ea typeface="宋体" pitchFamily="65" charset="-122"/>
              </a:rPr>
              <a:t>,异彩纷呈,有着鲜明的民族风格和浓郁的地方特色,是中国传统文化的瑰宝。</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C.南岳</a:t>
            </a:r>
            <a:r>
              <a:rPr lang="zh-CN" altLang="en-US" sz="1417" u="sng" kern="0" dirty="0">
                <a:solidFill>
                  <a:srgbClr val="000000"/>
                </a:solidFill>
                <a:latin typeface="Times New Roman" pitchFamily="65" charset="-122"/>
                <a:ea typeface="宋体" pitchFamily="65" charset="-122"/>
              </a:rPr>
              <a:t>名扬天下</a:t>
            </a:r>
            <a:r>
              <a:rPr lang="zh-CN" altLang="en-US" sz="1417" kern="0" dirty="0">
                <a:solidFill>
                  <a:srgbClr val="000000"/>
                </a:solidFill>
                <a:latin typeface="Times New Roman" pitchFamily="65" charset="-122"/>
                <a:ea typeface="宋体" pitchFamily="65" charset="-122"/>
              </a:rPr>
              <a:t>的原因,不仅在于秀美绝伦的自然景观,还在于当中蕴含的丰富文化。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D.2019年中华经典诵读展演会上,内地与澳门学生将中华经典诗文与音乐、舞蹈等艺术元素相结合,</a:t>
            </a:r>
            <a:r>
              <a:rPr lang="zh-CN" altLang="en-US" sz="1417" u="sng" kern="0" dirty="0">
                <a:solidFill>
                  <a:srgbClr val="000000"/>
                </a:solidFill>
                <a:latin typeface="Times New Roman" pitchFamily="65" charset="-122"/>
                <a:ea typeface="宋体" pitchFamily="65" charset="-122"/>
              </a:rPr>
              <a:t>淋漓</a:t>
            </a:r>
            <a:br>
              <a:rPr dirty="0"/>
            </a:br>
            <a:r>
              <a:rPr lang="zh-CN" altLang="en-US" sz="1417" u="sng" kern="0" dirty="0">
                <a:solidFill>
                  <a:srgbClr val="000000"/>
                </a:solidFill>
                <a:latin typeface="Times New Roman" pitchFamily="65" charset="-122"/>
                <a:ea typeface="宋体" pitchFamily="65" charset="-122"/>
              </a:rPr>
              <a:t>尽致</a:t>
            </a:r>
            <a:r>
              <a:rPr lang="zh-CN" altLang="en-US" sz="1417" kern="0" dirty="0">
                <a:solidFill>
                  <a:srgbClr val="000000"/>
                </a:solidFill>
                <a:latin typeface="Times New Roman" pitchFamily="65" charset="-122"/>
                <a:ea typeface="宋体" pitchFamily="65" charset="-122"/>
              </a:rPr>
              <a:t>地呈现了中华语言之美。</a:t>
            </a:r>
            <a:endParaRPr lang="zh-CN" altLang="en-US" dirty="0"/>
          </a:p>
        </p:txBody>
      </p:sp>
      <p:sp>
        <p:nvSpPr>
          <p:cNvPr id="3" name="TextBox 2"/>
          <p:cNvSpPr txBox="1"/>
          <p:nvPr/>
        </p:nvSpPr>
        <p:spPr>
          <a:xfrm>
            <a:off x="720000" y="3540596"/>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a:t>
            </a:r>
            <a:r>
              <a:rPr lang="zh-CN" altLang="en-US" sz="1417" kern="0" dirty="0">
                <a:solidFill>
                  <a:srgbClr val="000000"/>
                </a:solidFill>
                <a:latin typeface="Times New Roman" pitchFamily="65" charset="-122"/>
                <a:ea typeface="宋体" pitchFamily="65" charset="-122"/>
              </a:rPr>
              <a:t>　本题考查学生理解、运用词语(含熟语)的能力。A.如火如荼:原形容军容之盛,现用来形容旺</a:t>
            </a:r>
            <a:br>
              <a:rPr dirty="0"/>
            </a:br>
            <a:r>
              <a:rPr lang="zh-CN" altLang="en-US" sz="1417" kern="0" dirty="0">
                <a:solidFill>
                  <a:srgbClr val="000000"/>
                </a:solidFill>
                <a:latin typeface="Times New Roman" pitchFamily="65" charset="-122"/>
                <a:ea typeface="宋体" pitchFamily="65" charset="-122"/>
              </a:rPr>
              <a:t>盛、热烈或激烈。用在此处不合语境。B.源远流长:比喻历史悠久,根底深厚。C.名扬天下:形容名声极</a:t>
            </a:r>
            <a:br>
              <a:rPr dirty="0"/>
            </a:br>
            <a:r>
              <a:rPr lang="zh-CN" altLang="en-US" sz="1417" kern="0" dirty="0">
                <a:solidFill>
                  <a:srgbClr val="000000"/>
                </a:solidFill>
                <a:latin typeface="Times New Roman" pitchFamily="65" charset="-122"/>
                <a:ea typeface="宋体" pitchFamily="65" charset="-122"/>
              </a:rPr>
              <a:t>大。 D.淋漓尽致:形容事情做得十分畅快,或说话、写文章表达得充分、透彻。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008388"/>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③不懂成语的适用范围或使用对象</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有些成语有固定的适用范围或使用对象,如果不了解就有可能会张冠李戴。如“豆蔻年华”特指女子十</a:t>
            </a:r>
            <a:br>
              <a:rPr dirty="0"/>
            </a:br>
            <a:r>
              <a:rPr lang="zh-CN" altLang="en-US" sz="1417" kern="0" dirty="0">
                <a:solidFill>
                  <a:srgbClr val="000000"/>
                </a:solidFill>
                <a:latin typeface="Times New Roman" pitchFamily="65" charset="-122"/>
                <a:ea typeface="宋体" pitchFamily="65" charset="-122"/>
              </a:rPr>
              <a:t>三四岁的年纪。</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④望文生义,错误理解词义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有些成语中的字至今还保留着古汉语的意义,若用现代汉语的习惯意义去解释就会出错。如“危言危</a:t>
            </a:r>
            <a:br>
              <a:rPr dirty="0"/>
            </a:br>
            <a:r>
              <a:rPr lang="zh-CN" altLang="en-US" sz="1417" kern="0" dirty="0">
                <a:solidFill>
                  <a:srgbClr val="000000"/>
                </a:solidFill>
                <a:latin typeface="Times New Roman" pitchFamily="65" charset="-122"/>
                <a:ea typeface="宋体" pitchFamily="65" charset="-122"/>
              </a:rPr>
              <a:t>行”中的“危”是“正直”的意思,不能将其理解成“危险”。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⑤重复累赘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重复累赘指的是成语的意思与句中的某个词的意思出现了重复或部分重复,结果使句意出现了重复。如</a:t>
            </a:r>
            <a:br>
              <a:rPr dirty="0"/>
            </a:br>
            <a:r>
              <a:rPr lang="zh-CN" altLang="en-US" sz="1417" kern="0" dirty="0">
                <a:solidFill>
                  <a:srgbClr val="000000"/>
                </a:solidFill>
                <a:latin typeface="Times New Roman" pitchFamily="65" charset="-122"/>
                <a:ea typeface="宋体" pitchFamily="65" charset="-122"/>
              </a:rPr>
              <a:t>“当务之急”已经包含“目前”的意思,语境中就不能再出现“目前”了。</a:t>
            </a:r>
            <a:endParaRPr lang="zh-CN" altLang="en-US" dirty="0"/>
          </a:p>
        </p:txBody>
      </p:sp>
    </p:spTree>
    <p:custDataLst>
      <p:custData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10.</a:t>
            </a:r>
            <a:r>
              <a:rPr lang="zh-CN" altLang="en-US" sz="1417" kern="0" dirty="0">
                <a:solidFill>
                  <a:srgbClr val="000000"/>
                </a:solidFill>
                <a:latin typeface="Times New Roman" pitchFamily="65" charset="-122"/>
                <a:ea typeface="宋体" pitchFamily="65" charset="-122"/>
              </a:rPr>
              <a:t>(2016重庆A卷,3)下列句中加点词语使用</a:t>
            </a:r>
            <a:r>
              <a:rPr lang="zh-CN" altLang="en-US" sz="1417" u="sng" kern="0" dirty="0">
                <a:solidFill>
                  <a:srgbClr val="000000"/>
                </a:solidFill>
                <a:latin typeface="Times New Roman" pitchFamily="65" charset="-122"/>
                <a:ea typeface="宋体" pitchFamily="65" charset="-122"/>
              </a:rPr>
              <a:t>不恰当</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A.盛开的紫藤萝花吸引不少人</a:t>
            </a:r>
            <a:r>
              <a:rPr lang="zh-CN" altLang="en-US" sz="1417" u="sng" kern="0" dirty="0">
                <a:solidFill>
                  <a:srgbClr val="000000"/>
                </a:solidFill>
                <a:latin typeface="Times New Roman" pitchFamily="65" charset="-122"/>
                <a:ea typeface="宋体" pitchFamily="65" charset="-122"/>
              </a:rPr>
              <a:t>驻足</a:t>
            </a:r>
            <a:r>
              <a:rPr lang="zh-CN" altLang="en-US" sz="1417" kern="0" dirty="0">
                <a:solidFill>
                  <a:srgbClr val="000000"/>
                </a:solidFill>
                <a:latin typeface="Times New Roman" pitchFamily="65" charset="-122"/>
                <a:ea typeface="宋体" pitchFamily="65" charset="-122"/>
              </a:rPr>
              <a:t>观赏,那一片辉煌的淡紫色,像一条瀑布,从空中垂下。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B.夕阳像一个巨人被捆缚了手脚,使出</a:t>
            </a:r>
            <a:r>
              <a:rPr lang="zh-CN" altLang="en-US" sz="1417" u="sng" kern="0" dirty="0">
                <a:solidFill>
                  <a:srgbClr val="000000"/>
                </a:solidFill>
                <a:latin typeface="Times New Roman" pitchFamily="65" charset="-122"/>
                <a:ea typeface="宋体" pitchFamily="65" charset="-122"/>
              </a:rPr>
              <a:t>浑身解数</a:t>
            </a:r>
            <a:r>
              <a:rPr lang="zh-CN" altLang="en-US" sz="1417" kern="0" dirty="0">
                <a:solidFill>
                  <a:srgbClr val="000000"/>
                </a:solidFill>
                <a:latin typeface="Times New Roman" pitchFamily="65" charset="-122"/>
                <a:ea typeface="宋体" pitchFamily="65" charset="-122"/>
              </a:rPr>
              <a:t>,憋红了脸,在天边挣扎。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C.阅读课上,同学们像一只只勤奋的小蜜蜂,扑在书上,</a:t>
            </a:r>
            <a:r>
              <a:rPr lang="zh-CN" altLang="en-US" sz="1417" u="sng" kern="0" dirty="0">
                <a:solidFill>
                  <a:srgbClr val="000000"/>
                </a:solidFill>
                <a:latin typeface="Times New Roman" pitchFamily="65" charset="-122"/>
                <a:ea typeface="宋体" pitchFamily="65" charset="-122"/>
              </a:rPr>
              <a:t>呕心沥血</a:t>
            </a:r>
            <a:r>
              <a:rPr lang="zh-CN" altLang="en-US" sz="1417" kern="0" dirty="0">
                <a:solidFill>
                  <a:srgbClr val="000000"/>
                </a:solidFill>
                <a:latin typeface="Times New Roman" pitchFamily="65" charset="-122"/>
                <a:ea typeface="宋体" pitchFamily="65" charset="-122"/>
              </a:rPr>
              <a:t>地吮吸着知识的营养。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D.湖边的那棵柳树,依旧舒展着美丽的枝丫,随风轻轻地摇曳着它</a:t>
            </a:r>
            <a:r>
              <a:rPr lang="zh-CN" altLang="en-US" sz="1417" u="sng" kern="0" dirty="0">
                <a:solidFill>
                  <a:srgbClr val="000000"/>
                </a:solidFill>
                <a:latin typeface="Times New Roman" pitchFamily="65" charset="-122"/>
                <a:ea typeface="宋体" pitchFamily="65" charset="-122"/>
              </a:rPr>
              <a:t>妖娆</a:t>
            </a:r>
            <a:r>
              <a:rPr lang="zh-CN" altLang="en-US" sz="1417" kern="0" dirty="0">
                <a:solidFill>
                  <a:srgbClr val="000000"/>
                </a:solidFill>
                <a:latin typeface="Times New Roman" pitchFamily="65" charset="-122"/>
                <a:ea typeface="宋体" pitchFamily="65" charset="-122"/>
              </a:rPr>
              <a:t>的身子。</a:t>
            </a:r>
            <a:endParaRPr lang="zh-CN" altLang="en-US" dirty="0"/>
          </a:p>
        </p:txBody>
      </p:sp>
      <p:sp>
        <p:nvSpPr>
          <p:cNvPr id="3" name="TextBox 2"/>
          <p:cNvSpPr txBox="1"/>
          <p:nvPr/>
        </p:nvSpPr>
        <p:spPr>
          <a:xfrm>
            <a:off x="720000" y="3170582"/>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呕心沥血:形容费尽心血。多形容为事业、工作等尽心竭力(或耗尽心思和精力)。用在此处形</a:t>
            </a:r>
            <a:br>
              <a:rPr dirty="0"/>
            </a:br>
            <a:r>
              <a:rPr lang="zh-CN" altLang="en-US" sz="1417" kern="0" dirty="0">
                <a:solidFill>
                  <a:srgbClr val="000000"/>
                </a:solidFill>
                <a:latin typeface="Times New Roman" pitchFamily="65" charset="-122"/>
                <a:ea typeface="宋体" pitchFamily="65" charset="-122"/>
              </a:rPr>
              <a:t>容同学们阅读时勤奋的状态显然不合适。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考点二　辨析与搭配</a:t>
            </a:r>
          </a:p>
        </p:txBody>
      </p:sp>
      <p:sp>
        <p:nvSpPr>
          <p:cNvPr id="3" name="TextBox 2"/>
          <p:cNvSpPr txBox="1"/>
          <p:nvPr/>
        </p:nvSpPr>
        <p:spPr>
          <a:xfrm>
            <a:off x="720000" y="1340706"/>
            <a:ext cx="8505000" cy="26439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(2019岳阳,2)依次填入下列句子横线处的词语,最恰当的一项是(2分)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一个民族和一个时代的质量,往往取决于这个民族和这个时代的审美愿望。审美能力和审美水平,</a:t>
            </a:r>
            <a:r>
              <a:rPr lang="zh-CN" altLang="en-US" sz="1417" u="sng" kern="0" dirty="0">
                <a:solidFill>
                  <a:srgbClr val="000000"/>
                </a:solidFill>
                <a:latin typeface="Times New Roman" pitchFamily="65" charset="-122"/>
                <a:ea typeface="宋体" pitchFamily="65" charset="-122"/>
              </a:rPr>
              <a:t>　　    </a:t>
            </a:r>
            <a:br>
              <a:rPr dirty="0"/>
            </a:b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因为穷,我们就在心理上</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了美,它的后果无非两个:一是对美的麻木,二是对美的误判。对</a:t>
            </a:r>
            <a:br>
              <a:rPr dirty="0"/>
            </a:br>
            <a:r>
              <a:rPr lang="zh-CN" altLang="en-US" sz="1417" kern="0" dirty="0">
                <a:solidFill>
                  <a:srgbClr val="000000"/>
                </a:solidFill>
                <a:latin typeface="Times New Roman" pitchFamily="65" charset="-122"/>
                <a:ea typeface="宋体" pitchFamily="65" charset="-122"/>
              </a:rPr>
              <a:t>美的误判相当可怕,很可能拿心机当</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,拿愚昧当坚忍</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A.如果　　删除　　聪明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B.即使　　剔除　　聪明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C.如果　　剔除　　智慧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D.即使　　删除　　智慧</a:t>
            </a:r>
            <a:endParaRPr lang="zh-CN" altLang="en-US" dirty="0"/>
          </a:p>
        </p:txBody>
      </p:sp>
      <p:sp>
        <p:nvSpPr>
          <p:cNvPr id="4" name="TextBox 2"/>
          <p:cNvSpPr txBox="1"/>
          <p:nvPr/>
        </p:nvSpPr>
        <p:spPr>
          <a:xfrm>
            <a:off x="720000" y="4082051"/>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本题考查近义词辨析能力。“如果”和“就”搭配,“即使”和“也”搭配。排除B、D项。</a:t>
            </a:r>
            <a:br>
              <a:rPr dirty="0"/>
            </a:br>
            <a:r>
              <a:rPr lang="zh-CN" altLang="en-US" sz="1417" kern="0" dirty="0">
                <a:solidFill>
                  <a:srgbClr val="000000"/>
                </a:solidFill>
                <a:latin typeface="Times New Roman" pitchFamily="65" charset="-122"/>
                <a:ea typeface="宋体" pitchFamily="65" charset="-122"/>
              </a:rPr>
              <a:t>删除,删去,去掉不要的东西;剔除,把不合适的去掉。此处应用“剔除”,故排除A项。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6439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(2020辽宁本溪辽阳葫芦岛,2)选出填入下面语段横线处的词语</a:t>
            </a:r>
            <a:r>
              <a:rPr lang="zh-CN" altLang="en-US" sz="1417" u="sng" kern="0" dirty="0">
                <a:solidFill>
                  <a:srgbClr val="000000"/>
                </a:solidFill>
                <a:latin typeface="Times New Roman" pitchFamily="65" charset="-122"/>
                <a:ea typeface="宋体" pitchFamily="65" charset="-122"/>
              </a:rPr>
              <a:t>最恰当</a:t>
            </a:r>
            <a:r>
              <a:rPr lang="zh-CN" altLang="en-US" sz="1417" kern="0" dirty="0">
                <a:solidFill>
                  <a:srgbClr val="000000"/>
                </a:solidFill>
                <a:latin typeface="Times New Roman" pitchFamily="65" charset="-122"/>
                <a:ea typeface="宋体" pitchFamily="65" charset="-122"/>
              </a:rPr>
              <a:t>的一项(2分)(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“观千剑而后识器,操千曲而后晓声。”这无疑是对字体研究的专业思考广度的更高要求。</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我</a:t>
            </a:r>
            <a:br>
              <a:rPr dirty="0"/>
            </a:br>
            <a:r>
              <a:rPr lang="zh-CN" altLang="en-US" sz="1417" kern="0" dirty="0">
                <a:solidFill>
                  <a:srgbClr val="000000"/>
                </a:solidFill>
                <a:latin typeface="Times New Roman" pitchFamily="65" charset="-122"/>
                <a:ea typeface="宋体" pitchFamily="65" charset="-122"/>
              </a:rPr>
              <a:t>们的周边,文字</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,有文字的地方就必然</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着字体,字体影响着人们的视觉观感,从某种角度而</a:t>
            </a:r>
            <a:br>
              <a:rPr dirty="0"/>
            </a:br>
            <a:r>
              <a:rPr lang="zh-CN" altLang="en-US" sz="1417" kern="0" dirty="0">
                <a:solidFill>
                  <a:srgbClr val="000000"/>
                </a:solidFill>
                <a:latin typeface="Times New Roman" pitchFamily="65" charset="-122"/>
                <a:ea typeface="宋体" pitchFamily="65" charset="-122"/>
              </a:rPr>
              <a:t>言,我们对其进行解读的同时,</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在认识我们自己。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A.回顾　俯拾皆是　伴随　也是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B.环顾　无处不在　伴随　就是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C.回顾　无处不在　跟随　就是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D.环顾　俯拾皆是　跟随　也是</a:t>
            </a:r>
            <a:endParaRPr lang="zh-CN" altLang="en-US" dirty="0"/>
          </a:p>
        </p:txBody>
      </p:sp>
    </p:spTree>
    <p:custDataLst>
      <p:custData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2552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本题考查词语的理解和运用。回顾:①回过头来看;②回想,反思。环顾:向四周看;环视。依据</a:t>
            </a:r>
            <a:br>
              <a:rPr dirty="0"/>
            </a:br>
            <a:r>
              <a:rPr lang="zh-CN" altLang="en-US" sz="1417" kern="0" dirty="0">
                <a:solidFill>
                  <a:srgbClr val="000000"/>
                </a:solidFill>
                <a:latin typeface="Times New Roman" pitchFamily="65" charset="-122"/>
                <a:ea typeface="宋体" pitchFamily="65" charset="-122"/>
              </a:rPr>
              <a:t>横线后面的词语“周边”,第一处填“环顾”。俯拾皆是:只要弯下身子来捡,到处都是,形容地上的某一</a:t>
            </a:r>
            <a:br>
              <a:rPr dirty="0"/>
            </a:br>
            <a:r>
              <a:rPr lang="zh-CN" altLang="en-US" sz="1417" kern="0" dirty="0">
                <a:solidFill>
                  <a:srgbClr val="000000"/>
                </a:solidFill>
                <a:latin typeface="Times New Roman" pitchFamily="65" charset="-122"/>
                <a:ea typeface="宋体" pitchFamily="65" charset="-122"/>
              </a:rPr>
              <a:t>类东西、要找的某一类例证、文章中的错别字等很多。无处不在:无论什么地方都有,形容数量之多和存</a:t>
            </a:r>
            <a:br>
              <a:rPr dirty="0"/>
            </a:br>
            <a:r>
              <a:rPr lang="zh-CN" altLang="en-US" sz="1417" kern="0" dirty="0">
                <a:solidFill>
                  <a:srgbClr val="000000"/>
                </a:solidFill>
                <a:latin typeface="Times New Roman" pitchFamily="65" charset="-122"/>
                <a:ea typeface="宋体" pitchFamily="65" charset="-122"/>
              </a:rPr>
              <a:t>在的范围极大。根据语境,第二处填“无处不在”。伴随:随同;跟随。跟随:跟,在后面紧跟着向同一方向</a:t>
            </a:r>
            <a:br>
              <a:rPr dirty="0"/>
            </a:br>
            <a:r>
              <a:rPr lang="zh-CN" altLang="en-US" sz="1417" kern="0" dirty="0">
                <a:solidFill>
                  <a:srgbClr val="000000"/>
                </a:solidFill>
                <a:latin typeface="Times New Roman" pitchFamily="65" charset="-122"/>
                <a:ea typeface="宋体" pitchFamily="65" charset="-122"/>
              </a:rPr>
              <a:t>行动。根据语境,第三处填“伴随”。“也是”表示并列;“就是”表示假设的让步。根据语境,第四处填</a:t>
            </a:r>
            <a:br>
              <a:rPr dirty="0"/>
            </a:br>
            <a:r>
              <a:rPr lang="zh-CN" altLang="en-US" sz="1417" kern="0" dirty="0">
                <a:solidFill>
                  <a:srgbClr val="000000"/>
                </a:solidFill>
                <a:latin typeface="Times New Roman" pitchFamily="65" charset="-122"/>
                <a:ea typeface="宋体" pitchFamily="65" charset="-122"/>
              </a:rPr>
              <a:t>“就是”。最终确定答案为B。</a:t>
            </a:r>
            <a:endParaRPr lang="zh-CN" altLang="en-US" dirty="0"/>
          </a:p>
        </p:txBody>
      </p:sp>
    </p:spTree>
    <p:custDataLst>
      <p:custData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167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(2018辽宁沈阳,2)依次填入下面句子横线处的词语</a:t>
            </a:r>
            <a:r>
              <a:rPr lang="zh-CN" altLang="en-US" sz="1417" u="sng" kern="0" dirty="0">
                <a:solidFill>
                  <a:srgbClr val="000000"/>
                </a:solidFill>
                <a:latin typeface="Times New Roman" pitchFamily="65" charset="-122"/>
                <a:ea typeface="宋体" pitchFamily="65" charset="-122"/>
              </a:rPr>
              <a:t>最恰当</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“天地英雄气,千秋尚凛然。”</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哪一个时代,英雄的事迹和精神都是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社会前行的强大力</a:t>
            </a:r>
            <a:br>
              <a:rPr dirty="0"/>
            </a:br>
            <a:r>
              <a:rPr lang="zh-CN" altLang="en-US" sz="1417" kern="0" dirty="0">
                <a:solidFill>
                  <a:srgbClr val="000000"/>
                </a:solidFill>
                <a:latin typeface="Times New Roman" pitchFamily="65" charset="-122"/>
                <a:ea typeface="宋体" pitchFamily="65" charset="-122"/>
              </a:rPr>
              <a:t>量。期盼“崇尚英雄”</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,光荣永远</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,英雄永不独行。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A.尽管　勉励　蔚为大观　传递</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B.无论　激励　蔚然成风　传承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C.尽管　激励　蔚为大观　传承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D.无论　勉励　蔚然成风　传递</a:t>
            </a:r>
            <a:endParaRPr lang="zh-CN" altLang="en-US" dirty="0"/>
          </a:p>
        </p:txBody>
      </p:sp>
    </p:spTree>
    <p:custDataLst>
      <p:custData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5983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第一空考查关联词语的运用,根据后文中的“都</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”,可知此处应填“无论”。“激励”强</a:t>
            </a:r>
            <a:br>
              <a:rPr dirty="0"/>
            </a:br>
            <a:r>
              <a:rPr lang="zh-CN" altLang="en-US" sz="1417" kern="0" dirty="0">
                <a:solidFill>
                  <a:srgbClr val="000000"/>
                </a:solidFill>
                <a:latin typeface="Times New Roman" pitchFamily="65" charset="-122"/>
                <a:ea typeface="宋体" pitchFamily="65" charset="-122"/>
              </a:rPr>
              <a:t>调激发情感,使其受到鼓励;而“勉励”强调督促、劝勉,使其受到鼓励。根据语境,第二空应填“激</a:t>
            </a:r>
            <a:br>
              <a:rPr dirty="0"/>
            </a:br>
            <a:r>
              <a:rPr lang="zh-CN" altLang="en-US" sz="1417" kern="0" dirty="0">
                <a:solidFill>
                  <a:srgbClr val="000000"/>
                </a:solidFill>
                <a:latin typeface="Times New Roman" pitchFamily="65" charset="-122"/>
                <a:ea typeface="宋体" pitchFamily="65" charset="-122"/>
              </a:rPr>
              <a:t>励”。“蔚为大观”形容丰富多彩,成为盛大的景象(多指文物等);“蔚然成风”形容一种事物逐渐发</a:t>
            </a:r>
            <a:br>
              <a:rPr dirty="0"/>
            </a:br>
            <a:r>
              <a:rPr lang="zh-CN" altLang="en-US" sz="1417" kern="0" dirty="0">
                <a:solidFill>
                  <a:srgbClr val="000000"/>
                </a:solidFill>
                <a:latin typeface="Times New Roman" pitchFamily="65" charset="-122"/>
                <a:ea typeface="宋体" pitchFamily="65" charset="-122"/>
              </a:rPr>
              <a:t>展、盛行,形成风气。根据语境,第三空应填“蔚然成风”。“传承”主要是指非物质形式的东西,“传</a:t>
            </a:r>
            <a:br>
              <a:rPr dirty="0"/>
            </a:br>
            <a:r>
              <a:rPr lang="zh-CN" altLang="en-US" sz="1417" kern="0" dirty="0">
                <a:solidFill>
                  <a:srgbClr val="000000"/>
                </a:solidFill>
                <a:latin typeface="Times New Roman" pitchFamily="65" charset="-122"/>
                <a:ea typeface="宋体" pitchFamily="65" charset="-122"/>
              </a:rPr>
              <a:t>递”主要是指物质形式的东西。根据语境,第四空应填“传承”。</a:t>
            </a:r>
            <a:endParaRPr lang="zh-CN" altLang="en-US" dirty="0"/>
          </a:p>
        </p:txBody>
      </p:sp>
    </p:spTree>
    <p:custDataLst>
      <p:custData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240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(2017陕西,3)请从所给的三个词语中,选出一个最符合语境的填写在横线上。(2分)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(1)真正懂得生活</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(奥秘　秘诀　真谛)的人往往明了:身在何处并不重要,心在何处则决定了生</a:t>
            </a:r>
            <a:br>
              <a:rPr dirty="0"/>
            </a:br>
            <a:r>
              <a:rPr lang="zh-CN" altLang="en-US" sz="1417" kern="0" dirty="0">
                <a:solidFill>
                  <a:srgbClr val="000000"/>
                </a:solidFill>
                <a:latin typeface="Times New Roman" pitchFamily="65" charset="-122"/>
                <a:ea typeface="宋体" pitchFamily="65" charset="-122"/>
              </a:rPr>
              <a:t>活的意义有多深远和广阔。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(2)在同样的社会环境下,人们的精神状态是不一样的:有的人虽年富力强,却整日</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(碌碌无为    </a:t>
            </a:r>
            <a:br>
              <a:rPr dirty="0"/>
            </a:br>
            <a:r>
              <a:rPr lang="zh-CN" altLang="en-US" sz="1417" kern="0" dirty="0">
                <a:solidFill>
                  <a:srgbClr val="000000"/>
                </a:solidFill>
                <a:latin typeface="Times New Roman" pitchFamily="65" charset="-122"/>
                <a:ea typeface="宋体" pitchFamily="65" charset="-122"/>
              </a:rPr>
              <a:t>无所事事　麻木不仁);有的人虽已至暮年,却依然壮心不已。</a:t>
            </a:r>
            <a:endParaRPr lang="zh-CN" altLang="en-US" dirty="0"/>
          </a:p>
        </p:txBody>
      </p:sp>
      <p:sp>
        <p:nvSpPr>
          <p:cNvPr id="3" name="TextBox 2"/>
          <p:cNvSpPr txBox="1"/>
          <p:nvPr/>
        </p:nvSpPr>
        <p:spPr>
          <a:xfrm>
            <a:off x="720000" y="3123308"/>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(1)真谛　(2)无所事事</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20000" y="1814745"/>
            <a:ext cx="8505000" cy="15983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本题考查词语的辨析和运用能力。“奥秘”指深奥的尚未被认识的秘密;“秘诀”指能解决问题</a:t>
            </a:r>
            <a:br>
              <a:rPr dirty="0"/>
            </a:br>
            <a:r>
              <a:rPr lang="zh-CN" altLang="en-US" sz="1417" kern="0" dirty="0">
                <a:solidFill>
                  <a:srgbClr val="000000"/>
                </a:solidFill>
                <a:latin typeface="Times New Roman" pitchFamily="65" charset="-122"/>
                <a:ea typeface="宋体" pitchFamily="65" charset="-122"/>
              </a:rPr>
              <a:t>的不公开的巧妙办法;“真谛”指真实的道理或意义。第(1)句中,“懂得”的应是道理,因此选“真谛”。</a:t>
            </a:r>
            <a:br>
              <a:rPr dirty="0"/>
            </a:br>
            <a:r>
              <a:rPr lang="zh-CN" altLang="en-US" sz="1417" kern="0" dirty="0">
                <a:solidFill>
                  <a:srgbClr val="000000"/>
                </a:solidFill>
                <a:latin typeface="Times New Roman" pitchFamily="65" charset="-122"/>
                <a:ea typeface="宋体" pitchFamily="65" charset="-122"/>
              </a:rPr>
              <a:t>“无所事事”指闲着什么事都不干。“碌碌无为”指平平庸庸,无所作为。“麻木不仁”形容对外界的</a:t>
            </a:r>
            <a:br>
              <a:rPr dirty="0"/>
            </a:br>
            <a:r>
              <a:rPr lang="zh-CN" altLang="en-US" sz="1417" kern="0" dirty="0">
                <a:solidFill>
                  <a:srgbClr val="000000"/>
                </a:solidFill>
                <a:latin typeface="Times New Roman" pitchFamily="65" charset="-122"/>
                <a:ea typeface="宋体" pitchFamily="65" charset="-122"/>
              </a:rPr>
              <a:t>事物反应迟钝或漠不关心。第(2)句中,前后两个分句是转折关系,前一句说的是“年富力强”,指年纪轻,</a:t>
            </a:r>
            <a:br>
              <a:rPr dirty="0"/>
            </a:br>
            <a:r>
              <a:rPr lang="zh-CN" altLang="en-US" sz="1417" kern="0" dirty="0">
                <a:solidFill>
                  <a:srgbClr val="000000"/>
                </a:solidFill>
                <a:latin typeface="Times New Roman" pitchFamily="65" charset="-122"/>
                <a:ea typeface="宋体" pitchFamily="65" charset="-122"/>
              </a:rPr>
              <a:t>精力旺盛,隐含着“能干活”的意思,因此选“无所事事”。</a:t>
            </a:r>
            <a:endParaRPr lang="zh-CN" altLang="en-US" dirty="0"/>
          </a:p>
        </p:txBody>
      </p:sp>
    </p:spTree>
    <p:custDataLst>
      <p:custData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6240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(2017江苏南京,5)从备选词语中选择填空。(3分)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漫步语文世界,常能欣赏到一幅幅理想的生活画卷。这里,(1)</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有重山那边波涛喧腾的大海,(2)</a:t>
            </a:r>
            <a:r>
              <a:rPr lang="zh-CN" altLang="en-US" sz="1417" u="sng" kern="0" dirty="0">
                <a:solidFill>
                  <a:srgbClr val="000000"/>
                </a:solidFill>
                <a:latin typeface="Times New Roman" pitchFamily="65" charset="-122"/>
                <a:ea typeface="宋体" pitchFamily="65" charset="-122"/>
              </a:rPr>
              <a:t>    </a:t>
            </a:r>
            <a:br>
              <a:rPr dirty="0"/>
            </a:b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有夹岸桃花引路的世外桃源</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(3)</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生活的理想如此光明美好,我们就没有理由不为之努</a:t>
            </a:r>
            <a:br>
              <a:rPr dirty="0"/>
            </a:br>
            <a:r>
              <a:rPr lang="zh-CN" altLang="en-US" sz="1417" kern="0" dirty="0">
                <a:solidFill>
                  <a:srgbClr val="000000"/>
                </a:solidFill>
                <a:latin typeface="Times New Roman" pitchFamily="65" charset="-122"/>
                <a:ea typeface="宋体" pitchFamily="65" charset="-122"/>
              </a:rPr>
              <a:t>力奋斗。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(备选词语:只有、不仅、况且、可是、而且、既然)</a:t>
            </a:r>
            <a:endParaRPr lang="zh-CN" altLang="en-US" dirty="0"/>
          </a:p>
        </p:txBody>
      </p:sp>
      <p:sp>
        <p:nvSpPr>
          <p:cNvPr id="3" name="TextBox 2"/>
          <p:cNvSpPr txBox="1"/>
          <p:nvPr/>
        </p:nvSpPr>
        <p:spPr>
          <a:xfrm>
            <a:off x="720000" y="2766118"/>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(1)不仅　(2)而且　(3)既然(每空1分)</a:t>
            </a:r>
            <a:endParaRPr lang="zh-CN" altLang="en-US" dirty="0"/>
          </a:p>
        </p:txBody>
      </p:sp>
      <p:sp>
        <p:nvSpPr>
          <p:cNvPr id="4" name="TextBox 2"/>
          <p:cNvSpPr txBox="1"/>
          <p:nvPr/>
        </p:nvSpPr>
        <p:spPr>
          <a:xfrm>
            <a:off x="720000" y="3183406"/>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根据语境可知,“有</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大海”与“有</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世外桃源”构成递进关系,所以第(1)(2)空应填表递进关</a:t>
            </a:r>
            <a:br>
              <a:rPr dirty="0"/>
            </a:br>
            <a:r>
              <a:rPr lang="zh-CN" altLang="en-US" sz="1417" kern="0" dirty="0">
                <a:solidFill>
                  <a:srgbClr val="000000"/>
                </a:solidFill>
                <a:latin typeface="Times New Roman" pitchFamily="65" charset="-122"/>
                <a:ea typeface="宋体" pitchFamily="65" charset="-122"/>
              </a:rPr>
              <a:t>系的关联词;“生活的理想如此光明美好”与“我们就没有理由</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”构成因果关系,再根据下句的关联</a:t>
            </a:r>
            <a:br>
              <a:rPr dirty="0"/>
            </a:br>
            <a:r>
              <a:rPr lang="zh-CN" altLang="en-US" sz="1417" kern="0" dirty="0">
                <a:solidFill>
                  <a:srgbClr val="000000"/>
                </a:solidFill>
                <a:latin typeface="Times New Roman" pitchFamily="65" charset="-122"/>
                <a:ea typeface="宋体" pitchFamily="65" charset="-122"/>
              </a:rPr>
              <a:t>词“就”,可判断第(3)空应填“既然”。</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(2019邵阳,2)下列加点词语使用正确的一项是(2分)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A.在王老师的耐心讲解下,李菁同学突然就</a:t>
            </a:r>
            <a:r>
              <a:rPr lang="zh-CN" altLang="en-US" sz="1417" u="sng" kern="0" dirty="0">
                <a:solidFill>
                  <a:srgbClr val="000000"/>
                </a:solidFill>
                <a:latin typeface="Times New Roman" pitchFamily="65" charset="-122"/>
                <a:ea typeface="宋体" pitchFamily="65" charset="-122"/>
              </a:rPr>
              <a:t>恍然大悟</a:t>
            </a:r>
            <a:r>
              <a:rPr lang="zh-CN" altLang="en-US" sz="1417" kern="0" dirty="0">
                <a:solidFill>
                  <a:srgbClr val="000000"/>
                </a:solidFill>
                <a:latin typeface="Times New Roman" pitchFamily="65" charset="-122"/>
                <a:ea typeface="宋体" pitchFamily="65" charset="-122"/>
              </a:rPr>
              <a:t>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B.以什么样的方式迎接即将到来的毕业典礼,同学们的意见空前一致,真是</a:t>
            </a:r>
            <a:r>
              <a:rPr lang="zh-CN" altLang="en-US" sz="1417" u="sng" kern="0" dirty="0">
                <a:solidFill>
                  <a:srgbClr val="000000"/>
                </a:solidFill>
                <a:latin typeface="Times New Roman" pitchFamily="65" charset="-122"/>
                <a:ea typeface="宋体" pitchFamily="65" charset="-122"/>
              </a:rPr>
              <a:t>莫衷一是</a:t>
            </a:r>
            <a:r>
              <a:rPr lang="zh-CN" altLang="en-US" sz="1417" kern="0" dirty="0">
                <a:solidFill>
                  <a:srgbClr val="000000"/>
                </a:solidFill>
                <a:latin typeface="Times New Roman" pitchFamily="65" charset="-122"/>
                <a:ea typeface="宋体" pitchFamily="65" charset="-122"/>
              </a:rPr>
              <a:t>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C.那位一夜窜红的明星,很快成为学生课后</a:t>
            </a:r>
            <a:r>
              <a:rPr lang="zh-CN" altLang="en-US" sz="1417" u="sng" kern="0" dirty="0">
                <a:solidFill>
                  <a:srgbClr val="000000"/>
                </a:solidFill>
                <a:latin typeface="Times New Roman" pitchFamily="65" charset="-122"/>
                <a:ea typeface="宋体" pitchFamily="65" charset="-122"/>
              </a:rPr>
              <a:t>津津有味</a:t>
            </a:r>
            <a:r>
              <a:rPr lang="zh-CN" altLang="en-US" sz="1417" kern="0" dirty="0">
                <a:solidFill>
                  <a:srgbClr val="000000"/>
                </a:solidFill>
                <a:latin typeface="Times New Roman" pitchFamily="65" charset="-122"/>
                <a:ea typeface="宋体" pitchFamily="65" charset="-122"/>
              </a:rPr>
              <a:t>的话题。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D.作为一名外交家,他的睿智和妙语连珠,让人忍不住</a:t>
            </a:r>
            <a:r>
              <a:rPr lang="zh-CN" altLang="en-US" sz="1417" u="sng" kern="0" dirty="0">
                <a:solidFill>
                  <a:srgbClr val="000000"/>
                </a:solidFill>
                <a:latin typeface="Times New Roman" pitchFamily="65" charset="-122"/>
                <a:ea typeface="宋体" pitchFamily="65" charset="-122"/>
              </a:rPr>
              <a:t>拍案叫绝</a:t>
            </a:r>
            <a:r>
              <a:rPr lang="zh-CN" altLang="en-US" sz="1417" kern="0" dirty="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642910" y="3213456"/>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A.重复啰唆。恍然大悟:忽然间明白过来。不能与“突然”连用。B.前后矛盾。莫衷一是:不</a:t>
            </a:r>
            <a:br>
              <a:rPr dirty="0"/>
            </a:br>
            <a:r>
              <a:rPr lang="zh-CN" altLang="en-US" sz="1417" kern="0" dirty="0">
                <a:solidFill>
                  <a:srgbClr val="000000"/>
                </a:solidFill>
                <a:latin typeface="Times New Roman" pitchFamily="65" charset="-122"/>
                <a:ea typeface="宋体" pitchFamily="65" charset="-122"/>
              </a:rPr>
              <a:t>能得出一致的结论。与“空前一致”意思相反。C.搭配错误。津津有味:形容兴味很浓厚或吃得很有滋</a:t>
            </a:r>
            <a:br>
              <a:rPr dirty="0"/>
            </a:br>
            <a:r>
              <a:rPr lang="zh-CN" altLang="en-US" sz="1417" kern="0" dirty="0">
                <a:solidFill>
                  <a:srgbClr val="000000"/>
                </a:solidFill>
                <a:latin typeface="Times New Roman" pitchFamily="65" charset="-122"/>
                <a:ea typeface="宋体" pitchFamily="65" charset="-122"/>
              </a:rPr>
              <a:t>味。不能形容“话题”。D.拍案叫绝:形容情不自禁地极力称赞。可用于表示对某人的言论或佳作等十</a:t>
            </a:r>
            <a:br>
              <a:rPr dirty="0"/>
            </a:br>
            <a:r>
              <a:rPr lang="zh-CN" altLang="en-US" sz="1417" kern="0" dirty="0">
                <a:solidFill>
                  <a:srgbClr val="000000"/>
                </a:solidFill>
                <a:latin typeface="Times New Roman" pitchFamily="65" charset="-122"/>
                <a:ea typeface="宋体" pitchFamily="65" charset="-122"/>
              </a:rPr>
              <a:t>分赞赏。</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6399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(2016天津,2)依次填入下面一段文字横线处的词语,最恰当的一项是(2分)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家风,是一个家庭或家族长期以来形成并</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的道德操守和处世方法。家风中蕴藏着先人所</a:t>
            </a:r>
            <a:r>
              <a:rPr lang="zh-CN" altLang="en-US" sz="1417" u="sng" kern="0" dirty="0">
                <a:solidFill>
                  <a:srgbClr val="000000"/>
                </a:solidFill>
                <a:latin typeface="Times New Roman" pitchFamily="65" charset="-122"/>
                <a:ea typeface="宋体" pitchFamily="65" charset="-122"/>
              </a:rPr>
              <a:t>　　    </a:t>
            </a:r>
            <a:br>
              <a:rPr dirty="0"/>
            </a:b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的价值理念和道德规范,也包含着简单朴素的为人</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。千百年来,家风在一个个家庭里承载、延</a:t>
            </a:r>
            <a:br>
              <a:rPr dirty="0"/>
            </a:br>
            <a:r>
              <a:rPr lang="zh-CN" altLang="en-US" sz="1417" kern="0" dirty="0">
                <a:solidFill>
                  <a:srgbClr val="000000"/>
                </a:solidFill>
                <a:latin typeface="Times New Roman" pitchFamily="65" charset="-122"/>
                <a:ea typeface="宋体" pitchFamily="65" charset="-122"/>
              </a:rPr>
              <a:t>续,奠定了整个民族文明的基础。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A.传播　恪守　规则　　　　　B.传承　保守　规则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C.传承　恪守　准则　　　　　D.传播　保守　准则</a:t>
            </a:r>
            <a:endParaRPr lang="zh-CN" altLang="en-US" dirty="0"/>
          </a:p>
        </p:txBody>
      </p:sp>
    </p:spTree>
    <p:custDataLst>
      <p:custData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　</a:t>
            </a:r>
            <a:r>
              <a:rPr lang="zh-CN" altLang="en-US" sz="1417" kern="0" dirty="0">
                <a:solidFill>
                  <a:srgbClr val="000000"/>
                </a:solidFill>
                <a:latin typeface="Times New Roman" pitchFamily="65" charset="-122"/>
                <a:ea typeface="宋体" pitchFamily="65" charset="-122"/>
              </a:rPr>
              <a:t>“传承”和“传播”相比,多了一层继承的意思,家风传下去后,还需要后人继承;“保守”是</a:t>
            </a:r>
            <a:br>
              <a:rPr dirty="0"/>
            </a:br>
            <a:r>
              <a:rPr lang="zh-CN" altLang="en-US" sz="1417" kern="0" dirty="0">
                <a:solidFill>
                  <a:srgbClr val="000000"/>
                </a:solidFill>
                <a:latin typeface="Times New Roman" pitchFamily="65" charset="-122"/>
                <a:ea typeface="宋体" pitchFamily="65" charset="-122"/>
              </a:rPr>
              <a:t>“保持使不失去”的意思,“恪守”是“严格遵守”的意思,对于理念和规范,应当遵守;“准则”是言</a:t>
            </a:r>
            <a:br>
              <a:rPr dirty="0"/>
            </a:br>
            <a:r>
              <a:rPr lang="zh-CN" altLang="en-US" sz="1417" kern="0" dirty="0">
                <a:solidFill>
                  <a:srgbClr val="000000"/>
                </a:solidFill>
                <a:latin typeface="Times New Roman" pitchFamily="65" charset="-122"/>
                <a:ea typeface="宋体" pitchFamily="65" charset="-122"/>
              </a:rPr>
              <a:t>论、行动等所依据的原则,“规则”是制定的规章制度或规律、法则,和“为人”搭配,应选“准则”。</a:t>
            </a:r>
            <a:endParaRPr lang="zh-CN" altLang="en-US" dirty="0"/>
          </a:p>
        </p:txBody>
      </p:sp>
    </p:spTree>
    <p:custDataLst>
      <p:custData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167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7.(2016湖北武汉,2)依次填入下面横线处的词语,</a:t>
            </a:r>
            <a:r>
              <a:rPr lang="zh-CN" altLang="en-US" sz="1417" u="sng" kern="0" dirty="0">
                <a:solidFill>
                  <a:srgbClr val="000000"/>
                </a:solidFill>
                <a:latin typeface="Times New Roman" pitchFamily="65" charset="-122"/>
                <a:ea typeface="宋体" pitchFamily="65" charset="-122"/>
              </a:rPr>
              <a:t>恰当</a:t>
            </a:r>
            <a:r>
              <a:rPr lang="zh-CN" altLang="en-US" sz="1417" kern="0" dirty="0">
                <a:solidFill>
                  <a:srgbClr val="000000"/>
                </a:solidFill>
                <a:latin typeface="Times New Roman" pitchFamily="65" charset="-122"/>
                <a:ea typeface="宋体" pitchFamily="65" charset="-122"/>
              </a:rPr>
              <a:t>的一组是(3分)(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对于作家而言,粉丝易得,知音难觅。粉丝,是为成名</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;知音,是为寂寞</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。知音之可</a:t>
            </a:r>
            <a:br>
              <a:rPr dirty="0"/>
            </a:br>
            <a:r>
              <a:rPr lang="zh-CN" altLang="en-US" sz="1417" kern="0" dirty="0">
                <a:solidFill>
                  <a:srgbClr val="000000"/>
                </a:solidFill>
                <a:latin typeface="Times New Roman" pitchFamily="65" charset="-122"/>
                <a:ea typeface="宋体" pitchFamily="65" charset="-122"/>
              </a:rPr>
              <a:t>贵,不但在于</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,能看出天才,而且在于</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,敢畅言所见。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A.雪中送炭　       锦上添花　         慧眼独具　        胆识过人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B.锦上添花　　　雪中送炭　　　慧眼独具　　　胆识过人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C.锦上添花　　　雪中送炭　　　胆识过人　　　慧眼独具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D.雪中送炭　　　锦上添花　　　胆识过人　　　慧眼独具</a:t>
            </a:r>
            <a:endParaRPr lang="zh-CN" altLang="en-US" dirty="0"/>
          </a:p>
        </p:txBody>
      </p:sp>
    </p:spTree>
    <p:custDataLst>
      <p:custData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30856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　</a:t>
            </a:r>
            <a:r>
              <a:rPr lang="zh-CN" altLang="en-US" sz="1417" kern="0" dirty="0">
                <a:solidFill>
                  <a:srgbClr val="000000"/>
                </a:solidFill>
                <a:latin typeface="Times New Roman" pitchFamily="65" charset="-122"/>
                <a:ea typeface="宋体" pitchFamily="65" charset="-122"/>
              </a:rPr>
              <a:t>“锦上添花”,指在美丽的锦织物上再添加鲜花。比喻略加修饰使美者更美,引申为在原有成</a:t>
            </a:r>
            <a:br>
              <a:rPr dirty="0"/>
            </a:br>
            <a:r>
              <a:rPr lang="zh-CN" altLang="en-US" sz="1417" kern="0" dirty="0">
                <a:solidFill>
                  <a:srgbClr val="000000"/>
                </a:solidFill>
                <a:latin typeface="Times New Roman" pitchFamily="65" charset="-122"/>
                <a:ea typeface="宋体" pitchFamily="65" charset="-122"/>
              </a:rPr>
              <a:t>就的基础上进一步完善。“雪中送炭”,在下雪天给人送炭取暖。比喻在极端困难和危急的情况下,给人</a:t>
            </a:r>
            <a:br>
              <a:rPr dirty="0"/>
            </a:br>
            <a:r>
              <a:rPr lang="zh-CN" altLang="en-US" sz="1417" kern="0" dirty="0">
                <a:solidFill>
                  <a:srgbClr val="000000"/>
                </a:solidFill>
                <a:latin typeface="Times New Roman" pitchFamily="65" charset="-122"/>
                <a:ea typeface="宋体" pitchFamily="65" charset="-122"/>
              </a:rPr>
              <a:t>以帮助。“慧眼独具”,一般写作“独具慧眼”,指能看到别人看不到的东西,形容眼光敏锐,见解高超;也</a:t>
            </a:r>
            <a:br>
              <a:rPr dirty="0"/>
            </a:br>
            <a:r>
              <a:rPr lang="zh-CN" altLang="en-US" sz="1417" kern="0" dirty="0">
                <a:solidFill>
                  <a:srgbClr val="000000"/>
                </a:solidFill>
                <a:latin typeface="Times New Roman" pitchFamily="65" charset="-122"/>
                <a:ea typeface="宋体" pitchFamily="65" charset="-122"/>
              </a:rPr>
              <a:t>指能做出精细的判断(如在质量方面)。“胆识过人”,胆量和见识超过一般人。</a:t>
            </a:r>
            <a:endParaRPr lang="zh-CN" altLang="en-US" dirty="0"/>
          </a:p>
        </p:txBody>
      </p:sp>
    </p:spTree>
    <p:custDataLst>
      <p:custData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356793"/>
            <a:ext cx="8505000" cy="705321"/>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2018—2020年模拟·专项题组</a:t>
            </a:r>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题组一　运用辨析</a:t>
            </a:r>
          </a:p>
        </p:txBody>
      </p:sp>
      <p:pic>
        <p:nvPicPr>
          <p:cNvPr id="3" name="图片 2"/>
          <p:cNvPicPr>
            <a:picLocks noChangeAspect="1"/>
          </p:cNvPicPr>
          <p:nvPr/>
        </p:nvPicPr>
        <p:blipFill>
          <a:blip r:embed="rId4"/>
          <a:stretch>
            <a:fillRect/>
          </a:stretch>
        </p:blipFill>
        <p:spPr>
          <a:xfrm>
            <a:off x="758822" y="841363"/>
            <a:ext cx="7632700" cy="482600"/>
          </a:xfrm>
          <a:prstGeom prst="rect">
            <a:avLst/>
          </a:prstGeom>
        </p:spPr>
      </p:pic>
      <p:sp>
        <p:nvSpPr>
          <p:cNvPr id="4" name="TextBox 2"/>
          <p:cNvSpPr txBox="1"/>
          <p:nvPr/>
        </p:nvSpPr>
        <p:spPr>
          <a:xfrm>
            <a:off x="720000" y="2055762"/>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(2020雅礼教育集团联考,2)下列词语运用</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A.烟花三月,春色满园,雨后初晴的岳麓书院幽静清新,来此地游玩的人</a:t>
            </a:r>
            <a:r>
              <a:rPr lang="zh-CN" altLang="en-US" sz="1417" u="sng" kern="0" dirty="0">
                <a:solidFill>
                  <a:srgbClr val="000000"/>
                </a:solidFill>
                <a:latin typeface="Times New Roman" pitchFamily="65" charset="-122"/>
                <a:ea typeface="宋体" pitchFamily="65" charset="-122"/>
              </a:rPr>
              <a:t>摩肩接踵</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B.经典是我们共同的精神财富,诵读经典对提升修养、陶冶性情的作用是</a:t>
            </a:r>
            <a:r>
              <a:rPr lang="zh-CN" altLang="en-US" sz="1417" u="sng" kern="0" dirty="0">
                <a:solidFill>
                  <a:srgbClr val="000000"/>
                </a:solidFill>
                <a:latin typeface="Times New Roman" pitchFamily="65" charset="-122"/>
                <a:ea typeface="宋体" pitchFamily="65" charset="-122"/>
              </a:rPr>
              <a:t>不容置疑</a:t>
            </a:r>
            <a:r>
              <a:rPr lang="zh-CN" altLang="en-US" sz="1417" kern="0" dirty="0">
                <a:solidFill>
                  <a:srgbClr val="000000"/>
                </a:solidFill>
                <a:latin typeface="Times New Roman" pitchFamily="65" charset="-122"/>
                <a:ea typeface="宋体" pitchFamily="65" charset="-122"/>
              </a:rPr>
              <a:t>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C.电视剧《都挺好》告诉我们一个道理:人真的要自己争气,一做出成绩来,全世界都对你</a:t>
            </a:r>
            <a:r>
              <a:rPr lang="zh-CN" altLang="en-US" sz="1417" u="sng" kern="0" dirty="0">
                <a:solidFill>
                  <a:srgbClr val="000000"/>
                </a:solidFill>
                <a:latin typeface="Times New Roman" pitchFamily="65" charset="-122"/>
                <a:ea typeface="宋体" pitchFamily="65" charset="-122"/>
              </a:rPr>
              <a:t>和颜悦色</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D.在2019年4月的世界乒乓球锦标赛中,中国队</a:t>
            </a:r>
            <a:r>
              <a:rPr lang="zh-CN" altLang="en-US" sz="1417" u="sng" kern="0" dirty="0">
                <a:solidFill>
                  <a:srgbClr val="000000"/>
                </a:solidFill>
                <a:latin typeface="Times New Roman" pitchFamily="65" charset="-122"/>
                <a:ea typeface="宋体" pitchFamily="65" charset="-122"/>
              </a:rPr>
              <a:t>不孚众望</a:t>
            </a:r>
            <a:r>
              <a:rPr lang="zh-CN" altLang="en-US" sz="1417" kern="0" dirty="0">
                <a:solidFill>
                  <a:srgbClr val="000000"/>
                </a:solidFill>
                <a:latin typeface="Times New Roman" pitchFamily="65" charset="-122"/>
                <a:ea typeface="宋体" pitchFamily="65" charset="-122"/>
              </a:rPr>
              <a:t>,包揽了所有项目的金牌。</a:t>
            </a:r>
            <a:endParaRPr lang="zh-CN" altLang="en-US" dirty="0"/>
          </a:p>
        </p:txBody>
      </p:sp>
      <p:sp>
        <p:nvSpPr>
          <p:cNvPr id="5" name="TextBox 4"/>
          <p:cNvSpPr txBox="1"/>
          <p:nvPr/>
        </p:nvSpPr>
        <p:spPr>
          <a:xfrm>
            <a:off x="720000" y="3743141"/>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A.摩肩接踵:肩碰肩,脚碰脚,形容人很多,很拥挤。B.不容置疑:不容许有什么怀疑,指真实可</a:t>
            </a:r>
            <a:br>
              <a:rPr dirty="0"/>
            </a:br>
            <a:r>
              <a:rPr lang="zh-CN" altLang="en-US" sz="1417" kern="0" dirty="0">
                <a:solidFill>
                  <a:srgbClr val="000000"/>
                </a:solidFill>
                <a:latin typeface="Times New Roman" pitchFamily="65" charset="-122"/>
                <a:ea typeface="宋体" pitchFamily="65" charset="-122"/>
              </a:rPr>
              <a:t>信。C.和颜悦色:形容态度和蔼可亲。D.不孚众望:不能使众人信服。用在此处与句意不符,应为“不负众</a:t>
            </a:r>
            <a:br>
              <a:rPr dirty="0"/>
            </a:br>
            <a:r>
              <a:rPr lang="zh-CN" altLang="en-US" sz="1417" kern="0" dirty="0">
                <a:solidFill>
                  <a:srgbClr val="000000"/>
                </a:solidFill>
                <a:latin typeface="Times New Roman" pitchFamily="65" charset="-122"/>
                <a:ea typeface="宋体" pitchFamily="65" charset="-122"/>
              </a:rPr>
              <a:t>望”。</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27831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(2020长沙二模,2)下面语段中加点的词语运用不正确的一项是(2分)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当今的艺术仿佛在</a:t>
            </a:r>
            <a:r>
              <a:rPr lang="zh-CN" altLang="en-US" sz="1417" u="sng" kern="0" dirty="0">
                <a:solidFill>
                  <a:srgbClr val="000000"/>
                </a:solidFill>
                <a:latin typeface="Times New Roman" pitchFamily="65" charset="-122"/>
                <a:ea typeface="宋体" pitchFamily="65" charset="-122"/>
              </a:rPr>
              <a:t>兴致勃勃</a:t>
            </a:r>
            <a:r>
              <a:rPr lang="zh-CN" altLang="en-US" sz="1417" kern="0" dirty="0">
                <a:solidFill>
                  <a:srgbClr val="000000"/>
                </a:solidFill>
                <a:latin typeface="Times New Roman" pitchFamily="65" charset="-122"/>
                <a:ea typeface="宋体" pitchFamily="65" charset="-122"/>
              </a:rPr>
              <a:t>地享受一场技术的盛宴,舞台上</a:t>
            </a:r>
            <a:r>
              <a:rPr lang="zh-CN" altLang="en-US" sz="1417" u="sng" kern="0" dirty="0">
                <a:solidFill>
                  <a:srgbClr val="000000"/>
                </a:solidFill>
                <a:latin typeface="Times New Roman" pitchFamily="65" charset="-122"/>
                <a:ea typeface="宋体" pitchFamily="65" charset="-122"/>
              </a:rPr>
              <a:t>扑朔迷离</a:t>
            </a:r>
            <a:r>
              <a:rPr lang="zh-CN" altLang="en-US" sz="1417" kern="0" dirty="0">
                <a:solidFill>
                  <a:srgbClr val="000000"/>
                </a:solidFill>
                <a:latin typeface="Times New Roman" pitchFamily="65" charset="-122"/>
                <a:ea typeface="宋体" pitchFamily="65" charset="-122"/>
              </a:rPr>
              <a:t>的灯光,3D电影院里上下左右晃动的</a:t>
            </a:r>
            <a:br>
              <a:rPr dirty="0"/>
            </a:br>
            <a:r>
              <a:rPr lang="zh-CN" altLang="en-US" sz="1417" kern="0" dirty="0">
                <a:solidFill>
                  <a:srgbClr val="000000"/>
                </a:solidFill>
                <a:latin typeface="Times New Roman" pitchFamily="65" charset="-122"/>
                <a:ea typeface="宋体" pitchFamily="65" charset="-122"/>
              </a:rPr>
              <a:t>座椅,魔术师利用光学仪器制造的视觉误差</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从声光电的全面介入到各种闻所未闻的机械设备,技术的</a:t>
            </a:r>
            <a:br>
              <a:rPr dirty="0"/>
            </a:br>
            <a:r>
              <a:rPr lang="zh-CN" altLang="en-US" sz="1417" kern="0" dirty="0">
                <a:solidFill>
                  <a:srgbClr val="000000"/>
                </a:solidFill>
                <a:latin typeface="Times New Roman" pitchFamily="65" charset="-122"/>
                <a:ea typeface="宋体" pitchFamily="65" charset="-122"/>
              </a:rPr>
              <a:t>发展速度令人吃惊。然而,有多少人思考过这个问题:技术到底</a:t>
            </a:r>
            <a:r>
              <a:rPr lang="zh-CN" altLang="en-US" sz="1417" u="sng" kern="0" dirty="0">
                <a:solidFill>
                  <a:srgbClr val="000000"/>
                </a:solidFill>
                <a:latin typeface="Times New Roman" pitchFamily="65" charset="-122"/>
                <a:ea typeface="宋体" pitchFamily="65" charset="-122"/>
              </a:rPr>
              <a:t>赋予</a:t>
            </a:r>
            <a:r>
              <a:rPr lang="zh-CN" altLang="en-US" sz="1417" kern="0" dirty="0">
                <a:solidFill>
                  <a:srgbClr val="000000"/>
                </a:solidFill>
                <a:latin typeface="Times New Roman" pitchFamily="65" charset="-122"/>
                <a:ea typeface="宋体" pitchFamily="65" charset="-122"/>
              </a:rPr>
              <a:t>了艺术什么?关于世界,关于历史,关于</a:t>
            </a:r>
            <a:br>
              <a:rPr dirty="0"/>
            </a:br>
            <a:r>
              <a:rPr lang="zh-CN" altLang="en-US" sz="1417" u="sng" kern="0" dirty="0">
                <a:solidFill>
                  <a:srgbClr val="000000"/>
                </a:solidFill>
                <a:latin typeface="Times New Roman" pitchFamily="65" charset="-122"/>
                <a:ea typeface="宋体" pitchFamily="65" charset="-122"/>
              </a:rPr>
              <a:t>神秘莫测</a:t>
            </a:r>
            <a:r>
              <a:rPr lang="zh-CN" altLang="en-US" sz="1417" kern="0" dirty="0">
                <a:solidFill>
                  <a:srgbClr val="000000"/>
                </a:solidFill>
                <a:latin typeface="Times New Roman" pitchFamily="65" charset="-122"/>
                <a:ea typeface="宋体" pitchFamily="65" charset="-122"/>
              </a:rPr>
              <a:t>的人心——技术增添了哪些发现?在许多贪大求奢的文化工程、文艺演出中,我们不难看到技术</a:t>
            </a:r>
            <a:br>
              <a:rPr dirty="0"/>
            </a:br>
            <a:r>
              <a:rPr lang="zh-CN" altLang="en-US" sz="1417" kern="0" dirty="0">
                <a:solidFill>
                  <a:srgbClr val="000000"/>
                </a:solidFill>
                <a:latin typeface="Times New Roman" pitchFamily="65" charset="-122"/>
                <a:ea typeface="宋体" pitchFamily="65" charset="-122"/>
              </a:rPr>
              <a:t>崇拜正在形成。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A.兴致勃勃　B.扑朔迷离　C.赋予　D.神秘莫测</a:t>
            </a:r>
            <a:endParaRPr lang="zh-CN" altLang="en-US" dirty="0"/>
          </a:p>
        </p:txBody>
      </p:sp>
      <p:sp>
        <p:nvSpPr>
          <p:cNvPr id="3" name="TextBox 2"/>
          <p:cNvSpPr txBox="1"/>
          <p:nvPr/>
        </p:nvSpPr>
        <p:spPr>
          <a:xfrm>
            <a:off x="720000" y="3724861"/>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A.兴致勃勃:形容兴致高涨,情绪饱满。B.扑朔迷离:形容事物错综复杂,难于辨别。不能用来形</a:t>
            </a:r>
            <a:br>
              <a:rPr dirty="0"/>
            </a:br>
            <a:r>
              <a:rPr lang="zh-CN" altLang="en-US" sz="1417" kern="0" dirty="0">
                <a:solidFill>
                  <a:srgbClr val="000000"/>
                </a:solidFill>
                <a:latin typeface="Times New Roman" pitchFamily="65" charset="-122"/>
                <a:ea typeface="宋体" pitchFamily="65" charset="-122"/>
              </a:rPr>
              <a:t>容灯光,应该用“光怪陆离”。C.赋予:交给(重大任务、使命等)。D.神秘莫测:非常神秘,让人捉摸不透。</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6135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(2020长沙长郡双语入学检测,2)下列加点词语运用不正确的一项是(2分)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真正的诗意,不应只是优雅时光里读书品茶的</a:t>
            </a:r>
            <a:r>
              <a:rPr lang="zh-CN" altLang="en-US" sz="1417" u="sng" kern="0" dirty="0">
                <a:solidFill>
                  <a:srgbClr val="000000"/>
                </a:solidFill>
                <a:latin typeface="Times New Roman" pitchFamily="65" charset="-122"/>
                <a:ea typeface="宋体" pitchFamily="65" charset="-122"/>
              </a:rPr>
              <a:t>闲情逸致</a:t>
            </a:r>
            <a:r>
              <a:rPr lang="zh-CN" altLang="en-US" sz="1417" kern="0" dirty="0">
                <a:solidFill>
                  <a:srgbClr val="000000"/>
                </a:solidFill>
                <a:latin typeface="Times New Roman" pitchFamily="65" charset="-122"/>
                <a:ea typeface="宋体" pitchFamily="65" charset="-122"/>
              </a:rPr>
              <a:t>,更应是纵使身处困境也</a:t>
            </a:r>
            <a:r>
              <a:rPr lang="zh-CN" altLang="en-US" sz="1417" u="sng" kern="0" dirty="0">
                <a:solidFill>
                  <a:srgbClr val="000000"/>
                </a:solidFill>
                <a:latin typeface="Times New Roman" pitchFamily="65" charset="-122"/>
                <a:ea typeface="宋体" pitchFamily="65" charset="-122"/>
              </a:rPr>
              <a:t>泰然处之</a:t>
            </a:r>
            <a:r>
              <a:rPr lang="zh-CN" altLang="en-US" sz="1417" kern="0" dirty="0">
                <a:solidFill>
                  <a:srgbClr val="000000"/>
                </a:solidFill>
                <a:latin typeface="Times New Roman" pitchFamily="65" charset="-122"/>
                <a:ea typeface="宋体" pitchFamily="65" charset="-122"/>
              </a:rPr>
              <a:t>,不忘抬头看那柳</a:t>
            </a:r>
            <a:br>
              <a:rPr dirty="0"/>
            </a:br>
            <a:r>
              <a:rPr lang="zh-CN" altLang="en-US" sz="1417" kern="0" dirty="0">
                <a:solidFill>
                  <a:srgbClr val="000000"/>
                </a:solidFill>
                <a:latin typeface="Times New Roman" pitchFamily="65" charset="-122"/>
                <a:ea typeface="宋体" pitchFamily="65" charset="-122"/>
              </a:rPr>
              <a:t>梢的月、檐角的星。诗意不能带你渡过所有现实的难关,却能</a:t>
            </a:r>
            <a:r>
              <a:rPr lang="zh-CN" altLang="en-US" sz="1417" u="sng" kern="0" dirty="0">
                <a:solidFill>
                  <a:srgbClr val="000000"/>
                </a:solidFill>
                <a:latin typeface="Times New Roman" pitchFamily="65" charset="-122"/>
                <a:ea typeface="宋体" pitchFamily="65" charset="-122"/>
              </a:rPr>
              <a:t>启事</a:t>
            </a:r>
            <a:r>
              <a:rPr lang="zh-CN" altLang="en-US" sz="1417" kern="0" dirty="0">
                <a:solidFill>
                  <a:srgbClr val="000000"/>
                </a:solidFill>
                <a:latin typeface="Times New Roman" pitchFamily="65" charset="-122"/>
                <a:ea typeface="宋体" pitchFamily="65" charset="-122"/>
              </a:rPr>
              <a:t>智慧,</a:t>
            </a:r>
            <a:r>
              <a:rPr lang="zh-CN" altLang="en-US" sz="1417" u="sng" kern="0" dirty="0">
                <a:solidFill>
                  <a:srgbClr val="000000"/>
                </a:solidFill>
                <a:latin typeface="Times New Roman" pitchFamily="65" charset="-122"/>
                <a:ea typeface="宋体" pitchFamily="65" charset="-122"/>
              </a:rPr>
              <a:t>抚慰</a:t>
            </a:r>
            <a:r>
              <a:rPr lang="zh-CN" altLang="en-US" sz="1417" kern="0" dirty="0">
                <a:solidFill>
                  <a:srgbClr val="000000"/>
                </a:solidFill>
                <a:latin typeface="Times New Roman" pitchFamily="65" charset="-122"/>
                <a:ea typeface="宋体" pitchFamily="65" charset="-122"/>
              </a:rPr>
              <a:t>心灵,让平凡的生命,身在井</a:t>
            </a:r>
            <a:br>
              <a:rPr dirty="0"/>
            </a:br>
            <a:r>
              <a:rPr lang="zh-CN" altLang="en-US" sz="1417" kern="0" dirty="0">
                <a:solidFill>
                  <a:srgbClr val="000000"/>
                </a:solidFill>
                <a:latin typeface="Times New Roman" pitchFamily="65" charset="-122"/>
                <a:ea typeface="宋体" pitchFamily="65" charset="-122"/>
              </a:rPr>
              <a:t>隅,心向璀璨,追寻属于自己的不平凡。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A.闲情逸致　B.泰然处之　C.启事　D.抚慰</a:t>
            </a:r>
            <a:endParaRPr lang="zh-CN" altLang="en-US" dirty="0"/>
          </a:p>
        </p:txBody>
      </p:sp>
      <p:sp>
        <p:nvSpPr>
          <p:cNvPr id="3" name="TextBox 2"/>
          <p:cNvSpPr txBox="1"/>
          <p:nvPr/>
        </p:nvSpPr>
        <p:spPr>
          <a:xfrm>
            <a:off x="720000" y="3183406"/>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　</a:t>
            </a:r>
            <a:r>
              <a:rPr lang="zh-CN" altLang="en-US" sz="1417" kern="0" dirty="0">
                <a:solidFill>
                  <a:srgbClr val="000000"/>
                </a:solidFill>
                <a:latin typeface="Times New Roman" pitchFamily="65" charset="-122"/>
                <a:ea typeface="宋体" pitchFamily="65" charset="-122"/>
              </a:rPr>
              <a:t>A.闲情逸致:闲适的情致。B.泰然处之:对待发生的紧急情况或困难,安然自得,毫不在乎。C.启</a:t>
            </a:r>
            <a:br>
              <a:rPr dirty="0"/>
            </a:br>
            <a:r>
              <a:rPr lang="zh-CN" altLang="en-US" sz="1417" kern="0" dirty="0">
                <a:solidFill>
                  <a:srgbClr val="000000"/>
                </a:solidFill>
                <a:latin typeface="Times New Roman" pitchFamily="65" charset="-122"/>
                <a:ea typeface="宋体" pitchFamily="65" charset="-122"/>
              </a:rPr>
              <a:t>事:为了说明某事而登载在媒体上或张贴在墙壁上的文字。此处应该用“启示”,意为启发提示,使有所领</a:t>
            </a:r>
            <a:br>
              <a:rPr dirty="0"/>
            </a:br>
            <a:r>
              <a:rPr lang="zh-CN" altLang="en-US" sz="1417" kern="0" dirty="0">
                <a:solidFill>
                  <a:srgbClr val="000000"/>
                </a:solidFill>
                <a:latin typeface="Times New Roman" pitchFamily="65" charset="-122"/>
                <a:ea typeface="宋体" pitchFamily="65" charset="-122"/>
              </a:rPr>
              <a:t>悟。D.抚慰:安慰。</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(2020娄底二中月考,2)下列各句中,加点成语使用恰当的一项是(2分)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A.王书法家大笔一挥,运腕挥毫,笔走龙蛇,只见兔起鹘落,作品</a:t>
            </a:r>
            <a:r>
              <a:rPr lang="zh-CN" altLang="en-US" sz="1417" u="sng" kern="0" dirty="0">
                <a:solidFill>
                  <a:srgbClr val="000000"/>
                </a:solidFill>
                <a:latin typeface="Times New Roman" pitchFamily="65" charset="-122"/>
                <a:ea typeface="宋体" pitchFamily="65" charset="-122"/>
              </a:rPr>
              <a:t>一蹴而就</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B.董卿、朱军作为春晚符号在人们头脑中</a:t>
            </a:r>
            <a:r>
              <a:rPr lang="zh-CN" altLang="en-US" sz="1417" u="sng" kern="0" dirty="0">
                <a:solidFill>
                  <a:srgbClr val="000000"/>
                </a:solidFill>
                <a:latin typeface="Times New Roman" pitchFamily="65" charset="-122"/>
                <a:ea typeface="宋体" pitchFamily="65" charset="-122"/>
              </a:rPr>
              <a:t>根深蒂固</a:t>
            </a:r>
            <a:r>
              <a:rPr lang="zh-CN" altLang="en-US" sz="1417" kern="0" dirty="0">
                <a:solidFill>
                  <a:srgbClr val="000000"/>
                </a:solidFill>
                <a:latin typeface="Times New Roman" pitchFamily="65" charset="-122"/>
                <a:ea typeface="宋体" pitchFamily="65" charset="-122"/>
              </a:rPr>
              <a:t>,这次他俩的缺席成了热门话题。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C.我们不要</a:t>
            </a:r>
            <a:r>
              <a:rPr lang="zh-CN" altLang="en-US" sz="1417" u="sng" kern="0" dirty="0">
                <a:solidFill>
                  <a:srgbClr val="000000"/>
                </a:solidFill>
                <a:latin typeface="Times New Roman" pitchFamily="65" charset="-122"/>
                <a:ea typeface="宋体" pitchFamily="65" charset="-122"/>
              </a:rPr>
              <a:t>妄自菲薄</a:t>
            </a:r>
            <a:r>
              <a:rPr lang="zh-CN" altLang="en-US" sz="1417" kern="0" dirty="0">
                <a:solidFill>
                  <a:srgbClr val="000000"/>
                </a:solidFill>
                <a:latin typeface="Times New Roman" pitchFamily="65" charset="-122"/>
                <a:ea typeface="宋体" pitchFamily="65" charset="-122"/>
              </a:rPr>
              <a:t>自己的成绩,也不要轻易满足自己的成绩,而应该正确看待自己。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D.有些人对闯红灯总是</a:t>
            </a:r>
            <a:r>
              <a:rPr lang="zh-CN" altLang="en-US" sz="1417" u="sng" kern="0" dirty="0">
                <a:solidFill>
                  <a:srgbClr val="000000"/>
                </a:solidFill>
                <a:latin typeface="Times New Roman" pitchFamily="65" charset="-122"/>
                <a:ea typeface="宋体" pitchFamily="65" charset="-122"/>
              </a:rPr>
              <a:t>不以为然</a:t>
            </a:r>
            <a:r>
              <a:rPr lang="zh-CN" altLang="en-US" sz="1417" kern="0" dirty="0">
                <a:solidFill>
                  <a:srgbClr val="000000"/>
                </a:solidFill>
                <a:latin typeface="Times New Roman" pitchFamily="65" charset="-122"/>
                <a:ea typeface="宋体" pitchFamily="65" charset="-122"/>
              </a:rPr>
              <a:t>,认为只要不与汽车撞上,总会没事的。</a:t>
            </a:r>
            <a:endParaRPr lang="zh-CN" altLang="en-US" dirty="0"/>
          </a:p>
        </p:txBody>
      </p:sp>
      <p:sp>
        <p:nvSpPr>
          <p:cNvPr id="3" name="TextBox 2"/>
          <p:cNvSpPr txBox="1"/>
          <p:nvPr/>
        </p:nvSpPr>
        <p:spPr>
          <a:xfrm>
            <a:off x="720000" y="3213456"/>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A.一蹴而就:踏一步就成功,形容事情轻而易举,一下子就能完成。用在此处,修饰对象错误。B.</a:t>
            </a:r>
            <a:br>
              <a:rPr dirty="0"/>
            </a:br>
            <a:r>
              <a:rPr lang="zh-CN" altLang="en-US" sz="1417" kern="0" dirty="0">
                <a:solidFill>
                  <a:srgbClr val="000000"/>
                </a:solidFill>
                <a:latin typeface="Times New Roman" pitchFamily="65" charset="-122"/>
                <a:ea typeface="宋体" pitchFamily="65" charset="-122"/>
              </a:rPr>
              <a:t>根深蒂固:比喻基础稳固,不容易动摇。C.妄自菲薄:过分地看轻自己。形容自卑心理,后面不能接宾语。D.</a:t>
            </a:r>
            <a:br>
              <a:rPr dirty="0"/>
            </a:br>
            <a:r>
              <a:rPr lang="zh-CN" altLang="en-US" sz="1417" kern="0" dirty="0">
                <a:solidFill>
                  <a:srgbClr val="000000"/>
                </a:solidFill>
                <a:latin typeface="Times New Roman" pitchFamily="65" charset="-122"/>
                <a:ea typeface="宋体" pitchFamily="65" charset="-122"/>
              </a:rPr>
              <a:t>不以为然:不认为是对的,表示不同意(多含轻视意)。用在此处,不符合句意。不以为意:不把它放在心上,表</a:t>
            </a:r>
            <a:br>
              <a:rPr dirty="0"/>
            </a:br>
            <a:r>
              <a:rPr lang="zh-CN" altLang="en-US" sz="1417" kern="0" dirty="0">
                <a:solidFill>
                  <a:srgbClr val="000000"/>
                </a:solidFill>
                <a:latin typeface="Times New Roman" pitchFamily="65" charset="-122"/>
                <a:ea typeface="宋体" pitchFamily="65" charset="-122"/>
              </a:rPr>
              <a:t>示不重视,不认真对待。此处应用“不以为意”。</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(2020益阳赫山三模,2)下列句子中加点词语使用不恰当的一项是(3分)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A.这条公路修好才几个月,就到处坑坑洼洼,严重影响行车,实在是</a:t>
            </a:r>
            <a:r>
              <a:rPr lang="zh-CN" altLang="en-US" sz="1417" u="sng" kern="0" dirty="0">
                <a:solidFill>
                  <a:srgbClr val="000000"/>
                </a:solidFill>
                <a:latin typeface="Times New Roman" pitchFamily="65" charset="-122"/>
                <a:ea typeface="宋体" pitchFamily="65" charset="-122"/>
              </a:rPr>
              <a:t>差强人意</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B.领导们应该</a:t>
            </a:r>
            <a:r>
              <a:rPr lang="zh-CN" altLang="en-US" sz="1417" u="sng" kern="0" dirty="0">
                <a:solidFill>
                  <a:srgbClr val="000000"/>
                </a:solidFill>
                <a:latin typeface="Times New Roman" pitchFamily="65" charset="-122"/>
                <a:ea typeface="宋体" pitchFamily="65" charset="-122"/>
              </a:rPr>
              <a:t>未雨绸缪</a:t>
            </a:r>
            <a:r>
              <a:rPr lang="zh-CN" altLang="en-US" sz="1417" kern="0" dirty="0">
                <a:solidFill>
                  <a:srgbClr val="000000"/>
                </a:solidFill>
                <a:latin typeface="Times New Roman" pitchFamily="65" charset="-122"/>
                <a:ea typeface="宋体" pitchFamily="65" charset="-122"/>
              </a:rPr>
              <a:t>,正确防范问题的出现,而不是出现问题以后亡羊补牢。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C.“名师论坛”上,名师的教育与作家的演讲</a:t>
            </a:r>
            <a:r>
              <a:rPr lang="zh-CN" altLang="en-US" sz="1417" u="sng" kern="0" dirty="0">
                <a:solidFill>
                  <a:srgbClr val="000000"/>
                </a:solidFill>
                <a:latin typeface="Times New Roman" pitchFamily="65" charset="-122"/>
                <a:ea typeface="宋体" pitchFamily="65" charset="-122"/>
              </a:rPr>
              <a:t>相得益彰</a:t>
            </a:r>
            <a:r>
              <a:rPr lang="zh-CN" altLang="en-US" sz="1417" kern="0" dirty="0">
                <a:solidFill>
                  <a:srgbClr val="000000"/>
                </a:solidFill>
                <a:latin typeface="Times New Roman" pitchFamily="65" charset="-122"/>
                <a:ea typeface="宋体" pitchFamily="65" charset="-122"/>
              </a:rPr>
              <a:t>,让听众尽享文学之美。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D.雅虎曾是傲视群雄的互联网巨头,如今却</a:t>
            </a:r>
            <a:r>
              <a:rPr lang="zh-CN" altLang="en-US" sz="1417" u="sng" kern="0" dirty="0">
                <a:solidFill>
                  <a:srgbClr val="000000"/>
                </a:solidFill>
                <a:latin typeface="Times New Roman" pitchFamily="65" charset="-122"/>
                <a:ea typeface="宋体" pitchFamily="65" charset="-122"/>
              </a:rPr>
              <a:t>日薄西山</a:t>
            </a:r>
            <a:r>
              <a:rPr lang="zh-CN" altLang="en-US" sz="1417" kern="0" dirty="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720000" y="3254844"/>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a:t>
            </a:r>
            <a:r>
              <a:rPr lang="zh-CN" altLang="en-US" sz="1417" kern="0" dirty="0">
                <a:solidFill>
                  <a:srgbClr val="000000"/>
                </a:solidFill>
                <a:latin typeface="Times New Roman" pitchFamily="65" charset="-122"/>
                <a:ea typeface="宋体" pitchFamily="65" charset="-122"/>
              </a:rPr>
              <a:t>　A.差强人意:大体上还能使人满意。用在此处,不符合句意,应为“不如人意”。B.未雨绸缪:趁</a:t>
            </a:r>
            <a:br>
              <a:rPr dirty="0"/>
            </a:br>
            <a:r>
              <a:rPr lang="zh-CN" altLang="en-US" sz="1417" kern="0" dirty="0">
                <a:solidFill>
                  <a:srgbClr val="000000"/>
                </a:solidFill>
                <a:latin typeface="Times New Roman" pitchFamily="65" charset="-122"/>
                <a:ea typeface="宋体" pitchFamily="65" charset="-122"/>
              </a:rPr>
              <a:t>着天没下雨,先修缮房屋门窗,比喻事先做好准备。C.相得益彰:互相帮助,互相补充,更能显出各自的好</a:t>
            </a:r>
            <a:br>
              <a:rPr dirty="0"/>
            </a:br>
            <a:r>
              <a:rPr lang="zh-CN" altLang="en-US" sz="1417" kern="0" dirty="0">
                <a:solidFill>
                  <a:srgbClr val="000000"/>
                </a:solidFill>
                <a:latin typeface="Times New Roman" pitchFamily="65" charset="-122"/>
                <a:ea typeface="宋体" pitchFamily="65" charset="-122"/>
              </a:rPr>
              <a:t>处。D.日薄西山:太阳快要落山了,比喻衰老的人或腐朽的事物临近死亡。</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.(2020永州全真模拟卷&lt;十&gt;,3)下列句子中加点的成语,</a:t>
            </a:r>
            <a:r>
              <a:rPr lang="zh-CN" altLang="en-US" sz="1417" u="sng" kern="0" dirty="0">
                <a:solidFill>
                  <a:srgbClr val="000000"/>
                </a:solidFill>
                <a:latin typeface="Times New Roman" pitchFamily="65" charset="-122"/>
                <a:ea typeface="宋体" pitchFamily="65" charset="-122"/>
              </a:rPr>
              <a:t>没有错误</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A.新冠疫情肆虐,全国各地医护人员驰援武汉,我们江苏省医疗队义无反顾,</a:t>
            </a:r>
            <a:r>
              <a:rPr lang="zh-CN" altLang="en-US" sz="1417" u="sng" kern="0" dirty="0">
                <a:solidFill>
                  <a:srgbClr val="000000"/>
                </a:solidFill>
                <a:latin typeface="Times New Roman" pitchFamily="65" charset="-122"/>
                <a:ea typeface="宋体" pitchFamily="65" charset="-122"/>
              </a:rPr>
              <a:t>首当其冲</a:t>
            </a:r>
            <a:r>
              <a:rPr lang="zh-CN" altLang="en-US" sz="1417" kern="0" dirty="0">
                <a:solidFill>
                  <a:srgbClr val="000000"/>
                </a:solidFill>
                <a:latin typeface="Times New Roman" pitchFamily="65" charset="-122"/>
                <a:ea typeface="宋体" pitchFamily="65" charset="-122"/>
              </a:rPr>
              <a:t>,令人动容。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B.在</a:t>
            </a:r>
            <a:r>
              <a:rPr lang="zh-CN" altLang="en-US" sz="1417" u="sng" kern="0" dirty="0">
                <a:solidFill>
                  <a:srgbClr val="000000"/>
                </a:solidFill>
                <a:latin typeface="Times New Roman" pitchFamily="65" charset="-122"/>
                <a:ea typeface="宋体" pitchFamily="65" charset="-122"/>
              </a:rPr>
              <a:t>人迹罕至</a:t>
            </a:r>
            <a:r>
              <a:rPr lang="zh-CN" altLang="en-US" sz="1417" kern="0" dirty="0">
                <a:solidFill>
                  <a:srgbClr val="000000"/>
                </a:solidFill>
                <a:latin typeface="Times New Roman" pitchFamily="65" charset="-122"/>
                <a:ea typeface="宋体" pitchFamily="65" charset="-122"/>
              </a:rPr>
              <a:t>的密林深处,奇异的原始森林风光,令人心旌荡漾,难以忘怀。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C.三月的西溪,黄花灿烂,碧水悠悠,几只白鹭时不时掠过湖边垂柳,眼前的一切真是</a:t>
            </a:r>
            <a:r>
              <a:rPr lang="zh-CN" altLang="en-US" sz="1417" u="sng" kern="0" dirty="0">
                <a:solidFill>
                  <a:srgbClr val="000000"/>
                </a:solidFill>
                <a:latin typeface="Times New Roman" pitchFamily="65" charset="-122"/>
                <a:ea typeface="宋体" pitchFamily="65" charset="-122"/>
              </a:rPr>
              <a:t>栩栩如生</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D.做任何事都要按照一定步骤</a:t>
            </a:r>
            <a:r>
              <a:rPr lang="zh-CN" altLang="en-US" sz="1417" u="sng" kern="0" dirty="0">
                <a:solidFill>
                  <a:srgbClr val="000000"/>
                </a:solidFill>
                <a:latin typeface="Times New Roman" pitchFamily="65" charset="-122"/>
                <a:ea typeface="宋体" pitchFamily="65" charset="-122"/>
              </a:rPr>
              <a:t>循序渐进</a:t>
            </a:r>
            <a:r>
              <a:rPr lang="zh-CN" altLang="en-US" sz="1417" kern="0" dirty="0">
                <a:solidFill>
                  <a:srgbClr val="000000"/>
                </a:solidFill>
                <a:latin typeface="Times New Roman" pitchFamily="65" charset="-122"/>
                <a:ea typeface="宋体" pitchFamily="65" charset="-122"/>
              </a:rPr>
              <a:t>,否则“欲速则不达”。</a:t>
            </a:r>
            <a:endParaRPr lang="zh-CN" altLang="en-US" dirty="0"/>
          </a:p>
        </p:txBody>
      </p:sp>
      <p:sp>
        <p:nvSpPr>
          <p:cNvPr id="3" name="TextBox 2"/>
          <p:cNvSpPr txBox="1"/>
          <p:nvPr/>
        </p:nvSpPr>
        <p:spPr>
          <a:xfrm>
            <a:off x="720000" y="3183406"/>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　</a:t>
            </a:r>
            <a:r>
              <a:rPr lang="zh-CN" altLang="en-US" sz="1417" kern="0" dirty="0">
                <a:solidFill>
                  <a:srgbClr val="000000"/>
                </a:solidFill>
                <a:latin typeface="Times New Roman" pitchFamily="65" charset="-122"/>
                <a:ea typeface="宋体" pitchFamily="65" charset="-122"/>
              </a:rPr>
              <a:t>A.首当其冲:最先受到攻击或遭遇灾难。不合语境,使用有误。B.人迹罕至:很少有人去。指荒</a:t>
            </a:r>
            <a:br>
              <a:rPr dirty="0"/>
            </a:br>
            <a:r>
              <a:rPr lang="zh-CN" altLang="en-US" sz="1417" kern="0" dirty="0">
                <a:solidFill>
                  <a:srgbClr val="000000"/>
                </a:solidFill>
                <a:latin typeface="Times New Roman" pitchFamily="65" charset="-122"/>
                <a:ea typeface="宋体" pitchFamily="65" charset="-122"/>
              </a:rPr>
              <a:t>凉偏僻的地方。符合语境,使用正确。C.栩栩如生:形容艺术形象生动逼真。搭配不当,使用有误。D.循序</a:t>
            </a:r>
            <a:br>
              <a:rPr dirty="0"/>
            </a:br>
            <a:r>
              <a:rPr lang="zh-CN" altLang="en-US" sz="1417" kern="0" dirty="0">
                <a:solidFill>
                  <a:srgbClr val="000000"/>
                </a:solidFill>
                <a:latin typeface="Times New Roman" pitchFamily="65" charset="-122"/>
                <a:ea typeface="宋体" pitchFamily="65" charset="-122"/>
              </a:rPr>
              <a:t>渐进:(学习、工作)按照一定的步骤逐渐深入或提高。与“按照一定步骤”语意重复,使用有误。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76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(2018娄底,3)下列各句中,加点的成语运用</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A.习近平指出,当今世界不确定不稳定因素增多,我国发展面临的机遇和挑战并存。我们要准确把握国际</a:t>
            </a:r>
            <a:br>
              <a:rPr dirty="0"/>
            </a:br>
            <a:r>
              <a:rPr lang="zh-CN" altLang="en-US" sz="1417" kern="0" dirty="0">
                <a:solidFill>
                  <a:srgbClr val="000000"/>
                </a:solidFill>
                <a:latin typeface="Times New Roman" pitchFamily="65" charset="-122"/>
                <a:ea typeface="宋体" pitchFamily="65" charset="-122"/>
              </a:rPr>
              <a:t>形势,</a:t>
            </a:r>
            <a:r>
              <a:rPr lang="zh-CN" altLang="en-US" sz="1417" u="sng" kern="0" dirty="0">
                <a:solidFill>
                  <a:srgbClr val="000000"/>
                </a:solidFill>
                <a:latin typeface="Times New Roman" pitchFamily="65" charset="-122"/>
                <a:ea typeface="宋体" pitchFamily="65" charset="-122"/>
              </a:rPr>
              <a:t>未雨绸缪</a:t>
            </a:r>
            <a:r>
              <a:rPr lang="zh-CN" altLang="en-US" sz="1417" kern="0" dirty="0">
                <a:solidFill>
                  <a:srgbClr val="000000"/>
                </a:solidFill>
                <a:latin typeface="Times New Roman" pitchFamily="65" charset="-122"/>
                <a:ea typeface="宋体" pitchFamily="65" charset="-122"/>
              </a:rPr>
              <a:t>,妥善应对。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B.我静静地欣赏着蓝天白云、高山大川,从</a:t>
            </a:r>
            <a:r>
              <a:rPr lang="zh-CN" altLang="en-US" sz="1417" u="sng" kern="0" dirty="0">
                <a:solidFill>
                  <a:srgbClr val="000000"/>
                </a:solidFill>
                <a:latin typeface="Times New Roman" pitchFamily="65" charset="-122"/>
                <a:ea typeface="宋体" pitchFamily="65" charset="-122"/>
              </a:rPr>
              <a:t>虚无缥缈</a:t>
            </a:r>
            <a:r>
              <a:rPr lang="zh-CN" altLang="en-US" sz="1417" kern="0" dirty="0">
                <a:solidFill>
                  <a:srgbClr val="000000"/>
                </a:solidFill>
                <a:latin typeface="Times New Roman" pitchFamily="65" charset="-122"/>
                <a:ea typeface="宋体" pitchFamily="65" charset="-122"/>
              </a:rPr>
              <a:t>的梦境中彻底解脱出来。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C.在第六届“乡村好校长论坛”研讨会上,12年未见面的老同学王峰和刘华兴</a:t>
            </a:r>
            <a:r>
              <a:rPr lang="zh-CN" altLang="en-US" sz="1417" u="sng" kern="0" dirty="0">
                <a:solidFill>
                  <a:srgbClr val="000000"/>
                </a:solidFill>
                <a:latin typeface="Times New Roman" pitchFamily="65" charset="-122"/>
                <a:ea typeface="宋体" pitchFamily="65" charset="-122"/>
              </a:rPr>
              <a:t>萍水相逢</a:t>
            </a:r>
            <a:r>
              <a:rPr lang="zh-CN" altLang="en-US" sz="1417" kern="0" dirty="0">
                <a:solidFill>
                  <a:srgbClr val="000000"/>
                </a:solidFill>
                <a:latin typeface="Times New Roman" pitchFamily="65" charset="-122"/>
                <a:ea typeface="宋体" pitchFamily="65" charset="-122"/>
              </a:rPr>
              <a:t>,感慨良多。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D.岳云鹏的表演幽默搞笑,大人</a:t>
            </a:r>
            <a:r>
              <a:rPr lang="zh-CN" altLang="en-US" sz="1417" u="sng" kern="0" dirty="0">
                <a:solidFill>
                  <a:srgbClr val="000000"/>
                </a:solidFill>
                <a:latin typeface="Times New Roman" pitchFamily="65" charset="-122"/>
                <a:ea typeface="宋体" pitchFamily="65" charset="-122"/>
              </a:rPr>
              <a:t>忍俊不禁</a:t>
            </a:r>
            <a:r>
              <a:rPr lang="zh-CN" altLang="en-US" sz="1417" kern="0" dirty="0">
                <a:solidFill>
                  <a:srgbClr val="000000"/>
                </a:solidFill>
                <a:latin typeface="Times New Roman" pitchFamily="65" charset="-122"/>
                <a:ea typeface="宋体" pitchFamily="65" charset="-122"/>
              </a:rPr>
              <a:t>,孩子更是笑得前俯后仰。</a:t>
            </a:r>
            <a:endParaRPr lang="zh-CN" altLang="en-US" dirty="0"/>
          </a:p>
        </p:txBody>
      </p:sp>
      <p:sp>
        <p:nvSpPr>
          <p:cNvPr id="3" name="TextBox 2"/>
          <p:cNvSpPr txBox="1"/>
          <p:nvPr/>
        </p:nvSpPr>
        <p:spPr>
          <a:xfrm>
            <a:off x="720000" y="3439109"/>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A.未雨绸缪:比喻事先做好准备工作,预防意外的事发生。B.虚无缥缈:形容非常空虚渺茫。C.</a:t>
            </a:r>
            <a:br>
              <a:rPr dirty="0"/>
            </a:br>
            <a:r>
              <a:rPr lang="zh-CN" altLang="en-US" sz="1417" kern="0" dirty="0">
                <a:solidFill>
                  <a:srgbClr val="000000"/>
                </a:solidFill>
                <a:latin typeface="Times New Roman" pitchFamily="65" charset="-122"/>
                <a:ea typeface="宋体" pitchFamily="65" charset="-122"/>
              </a:rPr>
              <a:t>萍水相逢:比喻素不相识的人偶然相遇。此处指老同学的相遇,不当。D.忍俊不禁:忍不住发笑。</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7</a:t>
            </a:r>
            <a:r>
              <a:rPr lang="zh-CN" altLang="en-US" sz="1417" kern="0" dirty="0">
                <a:solidFill>
                  <a:srgbClr val="000000"/>
                </a:solidFill>
                <a:latin typeface="Times New Roman" pitchFamily="65" charset="-122"/>
                <a:ea typeface="宋体" pitchFamily="65" charset="-122"/>
              </a:rPr>
              <a:t>.(2019衡阳初中学业水平考试,3)下列各句中加点的成语使用不恰当的一项是(2分)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A.中美在经贸领域有着广泛的共同利益和广阔的合作空间,应该</a:t>
            </a:r>
            <a:r>
              <a:rPr lang="zh-CN" altLang="en-US" sz="1417" u="sng" kern="0" dirty="0">
                <a:solidFill>
                  <a:srgbClr val="000000"/>
                </a:solidFill>
                <a:latin typeface="Times New Roman" pitchFamily="65" charset="-122"/>
                <a:ea typeface="宋体" pitchFamily="65" charset="-122"/>
              </a:rPr>
              <a:t>求同存异</a:t>
            </a:r>
            <a:r>
              <a:rPr lang="zh-CN" altLang="en-US" sz="1417" kern="0" dirty="0">
                <a:solidFill>
                  <a:srgbClr val="000000"/>
                </a:solidFill>
                <a:latin typeface="Times New Roman" pitchFamily="65" charset="-122"/>
                <a:ea typeface="宋体" pitchFamily="65" charset="-122"/>
              </a:rPr>
              <a:t>、合作共赢。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B.科学的健身指导不仅能帮助健身者避开运动误区,还能让健身</a:t>
            </a:r>
            <a:r>
              <a:rPr lang="zh-CN" altLang="en-US" sz="1417" u="sng" kern="0" dirty="0">
                <a:solidFill>
                  <a:srgbClr val="000000"/>
                </a:solidFill>
                <a:latin typeface="Times New Roman" pitchFamily="65" charset="-122"/>
                <a:ea typeface="宋体" pitchFamily="65" charset="-122"/>
              </a:rPr>
              <a:t>事倍功半</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C.唯有倾尽全力的拼搏、百折不挠的坚守、</a:t>
            </a:r>
            <a:r>
              <a:rPr lang="zh-CN" altLang="en-US" sz="1417" u="sng" kern="0" dirty="0">
                <a:solidFill>
                  <a:srgbClr val="000000"/>
                </a:solidFill>
                <a:latin typeface="Times New Roman" pitchFamily="65" charset="-122"/>
                <a:ea typeface="宋体" pitchFamily="65" charset="-122"/>
              </a:rPr>
              <a:t>无怨无悔</a:t>
            </a:r>
            <a:r>
              <a:rPr lang="zh-CN" altLang="en-US" sz="1417" kern="0" dirty="0">
                <a:solidFill>
                  <a:srgbClr val="000000"/>
                </a:solidFill>
                <a:latin typeface="Times New Roman" pitchFamily="65" charset="-122"/>
                <a:ea typeface="宋体" pitchFamily="65" charset="-122"/>
              </a:rPr>
              <a:t>的奉献,才能实现人生的升华。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D.实施全民智能教育,应加强</a:t>
            </a:r>
            <a:r>
              <a:rPr lang="zh-CN" altLang="en-US" sz="1417" u="sng" kern="0" dirty="0">
                <a:solidFill>
                  <a:srgbClr val="000000"/>
                </a:solidFill>
                <a:latin typeface="Times New Roman" pitchFamily="65" charset="-122"/>
                <a:ea typeface="宋体" pitchFamily="65" charset="-122"/>
              </a:rPr>
              <a:t>寓教于乐</a:t>
            </a:r>
            <a:r>
              <a:rPr lang="zh-CN" altLang="en-US" sz="1417" kern="0" dirty="0">
                <a:solidFill>
                  <a:srgbClr val="000000"/>
                </a:solidFill>
                <a:latin typeface="Times New Roman" pitchFamily="65" charset="-122"/>
                <a:ea typeface="宋体" pitchFamily="65" charset="-122"/>
              </a:rPr>
              <a:t>的编程教学软件的推广。</a:t>
            </a:r>
            <a:endParaRPr lang="zh-CN" altLang="en-US" dirty="0"/>
          </a:p>
        </p:txBody>
      </p:sp>
      <p:sp>
        <p:nvSpPr>
          <p:cNvPr id="4" name="TextBox 2"/>
          <p:cNvSpPr txBox="1"/>
          <p:nvPr/>
        </p:nvSpPr>
        <p:spPr>
          <a:xfrm>
            <a:off x="720000" y="3200632"/>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A.求同存异:找出共同点,保留不同点。B.“事倍功半”形容花费的气力大,收到的成效小。此</a:t>
            </a:r>
            <a:br>
              <a:rPr dirty="0"/>
            </a:br>
            <a:r>
              <a:rPr lang="zh-CN" altLang="en-US" sz="1417" kern="0" dirty="0">
                <a:solidFill>
                  <a:srgbClr val="000000"/>
                </a:solidFill>
                <a:latin typeface="Times New Roman" pitchFamily="65" charset="-122"/>
                <a:ea typeface="宋体" pitchFamily="65" charset="-122"/>
              </a:rPr>
              <a:t>处应该用“事半功倍”。C.无怨无悔:指心甘情愿地接受某种事实或结果。D.寓教于乐:把教育跟娱乐融</a:t>
            </a:r>
            <a:br>
              <a:rPr dirty="0"/>
            </a:br>
            <a:r>
              <a:rPr lang="zh-CN" altLang="en-US" sz="1417" kern="0" dirty="0">
                <a:solidFill>
                  <a:srgbClr val="000000"/>
                </a:solidFill>
                <a:latin typeface="Times New Roman" pitchFamily="65" charset="-122"/>
                <a:ea typeface="宋体" pitchFamily="65" charset="-122"/>
              </a:rPr>
              <a:t>合为一体,使人在娱乐中受到教育。</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题组二　辨析与搭配</a:t>
            </a:r>
            <a:endParaRPr lang="zh-CN" altLang="en-US" b="1" dirty="0"/>
          </a:p>
        </p:txBody>
      </p:sp>
      <p:sp>
        <p:nvSpPr>
          <p:cNvPr id="3" name="TextBox 2"/>
          <p:cNvSpPr txBox="1"/>
          <p:nvPr/>
        </p:nvSpPr>
        <p:spPr>
          <a:xfrm>
            <a:off x="720000" y="1780674"/>
            <a:ext cx="8505000" cy="19896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(2020益阳师范艺术实验学校测试,7)下列句子</a:t>
            </a:r>
            <a:r>
              <a:rPr lang="zh-CN" altLang="en-US" sz="1417" u="sng" kern="0" dirty="0">
                <a:solidFill>
                  <a:srgbClr val="000000"/>
                </a:solidFill>
                <a:latin typeface="Times New Roman" pitchFamily="65" charset="-122"/>
                <a:ea typeface="宋体" pitchFamily="65" charset="-122"/>
              </a:rPr>
              <a:t>词语搭配全都正确的</a:t>
            </a:r>
            <a:r>
              <a:rPr lang="zh-CN" altLang="en-US" sz="1417" kern="0" dirty="0">
                <a:solidFill>
                  <a:srgbClr val="000000"/>
                </a:solidFill>
                <a:latin typeface="Times New Roman" pitchFamily="65" charset="-122"/>
                <a:ea typeface="宋体" pitchFamily="65" charset="-122"/>
              </a:rPr>
              <a:t>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(1)顺义公安分局以涉嫌妨害传染病防治罪,已对黎某立案(①侦察　②侦查)。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(2)火神山医院在2月2日交付(①启用　②起用)。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(3)对疫情防控期间哄抬价格、发“疫情财”的违法者(①严惩不贷　②严惩不怠)。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(4)(①截至　②截止)北京时间3月19日9时30分,全球新冠肺炎确诊病例累计达到215 955例。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A.①①①②　B.①①②②　C.①②①②　D.②①①①</a:t>
            </a:r>
            <a:endParaRPr lang="zh-CN" altLang="en-US" dirty="0"/>
          </a:p>
        </p:txBody>
      </p:sp>
    </p:spTree>
    <p:custDataLst>
      <p:custData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57980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  </a:t>
            </a:r>
            <a:r>
              <a:rPr lang="zh-CN" altLang="en-US" sz="1417" kern="0" dirty="0">
                <a:solidFill>
                  <a:srgbClr val="000000"/>
                </a:solidFill>
                <a:latin typeface="Times New Roman" pitchFamily="65" charset="-122"/>
                <a:ea typeface="宋体" pitchFamily="65" charset="-122"/>
              </a:rPr>
              <a:t>  “侦察”是一种军事行为,是为了弄清敌情、地形及其他有关作战的情况而进行行动;“侦</a:t>
            </a:r>
            <a:br>
              <a:rPr dirty="0"/>
            </a:br>
            <a:r>
              <a:rPr lang="zh-CN" altLang="en-US" sz="1417" kern="0" dirty="0">
                <a:solidFill>
                  <a:srgbClr val="000000"/>
                </a:solidFill>
                <a:latin typeface="Times New Roman" pitchFamily="65" charset="-122"/>
                <a:ea typeface="宋体" pitchFamily="65" charset="-122"/>
              </a:rPr>
              <a:t>查”是一种法律行为,是指公安机关、国家安全机关和检察机关在刑事案件中,为了确定犯罪事实和证实</a:t>
            </a:r>
            <a:br>
              <a:rPr dirty="0"/>
            </a:br>
            <a:r>
              <a:rPr lang="zh-CN" altLang="en-US" sz="1417" kern="0" dirty="0">
                <a:solidFill>
                  <a:srgbClr val="000000"/>
                </a:solidFill>
                <a:latin typeface="Times New Roman" pitchFamily="65" charset="-122"/>
                <a:ea typeface="宋体" pitchFamily="65" charset="-122"/>
              </a:rPr>
              <a:t>犯罪嫌疑人、被告人确实有罪而进行调查及采取有关的强制措施。“启用”指开始使用,主要对象是</a:t>
            </a:r>
            <a:br>
              <a:rPr dirty="0"/>
            </a:br>
            <a:r>
              <a:rPr lang="zh-CN" altLang="en-US" sz="1417" kern="0" dirty="0">
                <a:solidFill>
                  <a:srgbClr val="000000"/>
                </a:solidFill>
                <a:latin typeface="Times New Roman" pitchFamily="65" charset="-122"/>
                <a:ea typeface="宋体" pitchFamily="65" charset="-122"/>
              </a:rPr>
              <a:t>“物”;“起用”指重新任用已退职或免职的官员,主要对象是“人”。“严惩不贷”指严厉惩处,不加宽</a:t>
            </a:r>
            <a:br>
              <a:rPr dirty="0"/>
            </a:br>
            <a:r>
              <a:rPr lang="zh-CN" altLang="en-US" sz="1417" kern="0" dirty="0">
                <a:solidFill>
                  <a:srgbClr val="000000"/>
                </a:solidFill>
                <a:latin typeface="Times New Roman" pitchFamily="65" charset="-122"/>
                <a:ea typeface="宋体" pitchFamily="65" charset="-122"/>
              </a:rPr>
              <a:t>恕;“严惩不怠”是错误写法。“截至”表示停止于某个时间,强调“时间”,“截至”后面须带时间词语</a:t>
            </a:r>
            <a:br>
              <a:rPr dirty="0"/>
            </a:br>
            <a:r>
              <a:rPr lang="zh-CN" altLang="en-US" sz="1417" kern="0" dirty="0">
                <a:solidFill>
                  <a:srgbClr val="000000"/>
                </a:solidFill>
                <a:latin typeface="Times New Roman" pitchFamily="65" charset="-122"/>
                <a:ea typeface="宋体" pitchFamily="65" charset="-122"/>
              </a:rPr>
              <a:t>(做宾语);“截止”表示到某个时间停止,强调“停止”,“截止”不能直接带时间词语(做宾语)。(1)结合</a:t>
            </a:r>
            <a:br>
              <a:rPr dirty="0"/>
            </a:br>
            <a:r>
              <a:rPr lang="zh-CN" altLang="en-US" sz="1417" kern="0" dirty="0">
                <a:solidFill>
                  <a:srgbClr val="000000"/>
                </a:solidFill>
                <a:latin typeface="Times New Roman" pitchFamily="65" charset="-122"/>
                <a:ea typeface="宋体" pitchFamily="65" charset="-122"/>
              </a:rPr>
              <a:t>语境,应选②侦查。(2)结合语境,此句主语是“火神山医院”,应选①启用。(3)结合语境,选正确写法①严</a:t>
            </a:r>
            <a:br>
              <a:rPr dirty="0"/>
            </a:br>
            <a:r>
              <a:rPr lang="zh-CN" altLang="en-US" sz="1417" kern="0" dirty="0">
                <a:solidFill>
                  <a:srgbClr val="000000"/>
                </a:solidFill>
                <a:latin typeface="Times New Roman" pitchFamily="65" charset="-122"/>
                <a:ea typeface="宋体" pitchFamily="65" charset="-122"/>
              </a:rPr>
              <a:t>惩不贷。(4)结合语境,后面带了时间词语,应选①截至。</a:t>
            </a:r>
            <a:endParaRPr lang="zh-CN" altLang="en-US" dirty="0"/>
          </a:p>
        </p:txBody>
      </p:sp>
    </p:spTree>
    <p:custDataLst>
      <p:custData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97107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(2020株洲仿真押题卷&lt;一&gt;,3)依次填入下面横线上的词语,恰当的一组是(3分)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细细</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一盏清茶,里面有着说不尽的意蕴。清幽淡雅的绿茶,清澈透明,沁人心脾;雅俗共赏的花茶,</a:t>
            </a:r>
            <a:br>
              <a:rPr dirty="0"/>
            </a:br>
            <a:r>
              <a:rPr lang="zh-CN" altLang="en-US" sz="1417" kern="0" dirty="0">
                <a:solidFill>
                  <a:srgbClr val="000000"/>
                </a:solidFill>
                <a:latin typeface="Times New Roman" pitchFamily="65" charset="-122"/>
                <a:ea typeface="宋体" pitchFamily="65" charset="-122"/>
              </a:rPr>
              <a:t>齿颊留香,妙不可言;外刚内柔的乌龙茶,甘而不浓,回味无穷。文人喝茶,喝出的是茶外茶。郑板桥喝出了</a:t>
            </a:r>
            <a:br>
              <a:rPr dirty="0"/>
            </a:br>
            <a:r>
              <a:rPr lang="zh-CN" altLang="en-US" sz="1417" kern="0" dirty="0">
                <a:solidFill>
                  <a:srgbClr val="000000"/>
                </a:solidFill>
                <a:latin typeface="Times New Roman" pitchFamily="65" charset="-122"/>
                <a:ea typeface="宋体" pitchFamily="65" charset="-122"/>
              </a:rPr>
              <a:t>“汲来江水烹新茗”的</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,杜耒喝出了“寒夜客来茶当酒”的</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,梁启超喝出了“饮茶之乐</a:t>
            </a:r>
            <a:br>
              <a:rPr dirty="0"/>
            </a:br>
            <a:r>
              <a:rPr lang="zh-CN" altLang="en-US" sz="1417" kern="0" dirty="0">
                <a:solidFill>
                  <a:srgbClr val="000000"/>
                </a:solidFill>
                <a:latin typeface="Times New Roman" pitchFamily="65" charset="-122"/>
                <a:ea typeface="宋体" pitchFamily="65" charset="-122"/>
              </a:rPr>
              <a:t>乐无穷”的</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A.品味　绝妙意境　浓情厚谊　独特感受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B.品赏　浓情厚谊　绝妙意境　无限乐趣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C.品赏　浓情厚谊　闲情逸致　无限乐趣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D.品味　闲情逸致　浓情厚谊　独特感受</a:t>
            </a:r>
            <a:endParaRPr lang="zh-CN" altLang="en-US" dirty="0"/>
          </a:p>
        </p:txBody>
      </p:sp>
    </p:spTree>
    <p:custDataLst>
      <p:custData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5983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a:t>
            </a:r>
            <a:r>
              <a:rPr lang="zh-CN" altLang="en-US" sz="1417" kern="0" dirty="0">
                <a:solidFill>
                  <a:srgbClr val="000000"/>
                </a:solidFill>
                <a:latin typeface="Times New Roman" pitchFamily="65" charset="-122"/>
                <a:ea typeface="宋体" pitchFamily="65" charset="-122"/>
              </a:rPr>
              <a:t>　本题考查学生辨析词义及搭配词语的能力。解答本题,先要分析词本身的意思,再根据语境判</a:t>
            </a:r>
            <a:br>
              <a:rPr dirty="0"/>
            </a:br>
            <a:r>
              <a:rPr lang="zh-CN" altLang="en-US" sz="1417" kern="0" dirty="0">
                <a:solidFill>
                  <a:srgbClr val="000000"/>
                </a:solidFill>
                <a:latin typeface="Times New Roman" pitchFamily="65" charset="-122"/>
                <a:ea typeface="宋体" pitchFamily="65" charset="-122"/>
              </a:rPr>
              <a:t>断选用。品味:品尝;玩味。品赏:品味;欣赏。绝妙意境:形容意境非常奇绝微妙,仅仅指人的感觉。浓情厚</a:t>
            </a:r>
            <a:br>
              <a:rPr dirty="0"/>
            </a:br>
            <a:r>
              <a:rPr lang="zh-CN" altLang="en-US" sz="1417" kern="0" dirty="0">
                <a:solidFill>
                  <a:srgbClr val="000000"/>
                </a:solidFill>
                <a:latin typeface="Times New Roman" pitchFamily="65" charset="-122"/>
                <a:ea typeface="宋体" pitchFamily="65" charset="-122"/>
              </a:rPr>
              <a:t>谊:浓厚的情谊。闲情逸致:闲适的情致。独特感受:感受很不一样。无限乐趣:乐趣很多,说不完。第一空,</a:t>
            </a:r>
            <a:br>
              <a:rPr dirty="0"/>
            </a:br>
            <a:r>
              <a:rPr lang="zh-CN" altLang="en-US" sz="1417" kern="0" dirty="0">
                <a:solidFill>
                  <a:srgbClr val="000000"/>
                </a:solidFill>
                <a:latin typeface="Times New Roman" pitchFamily="65" charset="-122"/>
                <a:ea typeface="宋体" pitchFamily="65" charset="-122"/>
              </a:rPr>
              <a:t>搭配“一盏清茶”应用“品味”。第二空,郑板桥喝茶的感觉应填“绝妙意境”。第三空,杜耒与“客”</a:t>
            </a:r>
            <a:br>
              <a:rPr dirty="0"/>
            </a:br>
            <a:r>
              <a:rPr lang="zh-CN" altLang="en-US" sz="1417" kern="0" dirty="0">
                <a:solidFill>
                  <a:srgbClr val="000000"/>
                </a:solidFill>
                <a:latin typeface="Times New Roman" pitchFamily="65" charset="-122"/>
                <a:ea typeface="宋体" pitchFamily="65" charset="-122"/>
              </a:rPr>
              <a:t>以茶当酒喝出的是“浓情厚谊”。最后一空,梁启超喝出的“乐”是个人的独特感受。故选A。</a:t>
            </a:r>
            <a:endParaRPr lang="zh-CN" altLang="en-US" dirty="0"/>
          </a:p>
        </p:txBody>
      </p:sp>
    </p:spTree>
    <p:custDataLst>
      <p:custData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6399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(2019娄底模拟,5)在下面语段中填入关联词语,最恰当的一项是(2分)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用黑色的墨水在白色的纸、绢上作画,这是中国画家所钟情的“黑白世界”。黑白世界,对中国人来说,</a:t>
            </a:r>
            <a:r>
              <a:rPr lang="zh-CN" altLang="en-US" sz="1417" u="sng" kern="0" dirty="0">
                <a:solidFill>
                  <a:srgbClr val="000000"/>
                </a:solidFill>
                <a:latin typeface="Times New Roman" pitchFamily="65" charset="-122"/>
                <a:ea typeface="宋体" pitchFamily="65" charset="-122"/>
              </a:rPr>
              <a:t>    </a:t>
            </a:r>
            <a:br>
              <a:rPr dirty="0"/>
            </a:b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没有绚烂富丽的颜色,</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它的水墨颜色最能表现自然的朴素本性,能够体现出画家追求自然妙趣</a:t>
            </a:r>
            <a:br>
              <a:rPr dirty="0"/>
            </a:br>
            <a:r>
              <a:rPr lang="zh-CN" altLang="en-US" sz="1417" kern="0" dirty="0">
                <a:solidFill>
                  <a:srgbClr val="000000"/>
                </a:solidFill>
                <a:latin typeface="Times New Roman" pitchFamily="65" charset="-122"/>
                <a:ea typeface="宋体" pitchFamily="65" charset="-122"/>
              </a:rPr>
              <a:t>的思想。</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水墨山水在中国绘画中占有很高的地位。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A.由于　所以　而且　　　　　B.虽然　但是　所以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C.不仅　而且　因此　　　　　D.因为　所以　而且</a:t>
            </a:r>
            <a:endParaRPr lang="zh-CN" altLang="en-US" dirty="0"/>
          </a:p>
        </p:txBody>
      </p:sp>
      <p:sp>
        <p:nvSpPr>
          <p:cNvPr id="3" name="TextBox 2"/>
          <p:cNvSpPr txBox="1"/>
          <p:nvPr/>
        </p:nvSpPr>
        <p:spPr>
          <a:xfrm>
            <a:off x="720000" y="358198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联系具体语境,最后一句话是总结,所以应在B项或C项中选择。“不仅</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而且</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”表递进,</a:t>
            </a:r>
            <a:br>
              <a:rPr dirty="0"/>
            </a:br>
            <a:r>
              <a:rPr lang="zh-CN" altLang="en-US" sz="1417" kern="0" dirty="0">
                <a:solidFill>
                  <a:srgbClr val="000000"/>
                </a:solidFill>
                <a:latin typeface="Times New Roman" pitchFamily="65" charset="-122"/>
                <a:ea typeface="宋体" pitchFamily="65" charset="-122"/>
              </a:rPr>
              <a:t>前两个空后的分句是转折关系,所以前面两空分别填“虽然”“但是”。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66957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(2018岳阳三模,2)依次填入下列句子中空缺处的词语,恰当的一项是(2分)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①端午节,民间有在身上挂香荷包的习俗,据说这样可以</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疾病。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②这场精彩的魔术表演,真是让人大开眼界、叹为观止,其丰富奇妙的变化简直</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③岳阳市作为旅游城市,以其</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的人文景观和绚丽的自然风光吸引着国内外游客。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A.驱除　不可思议　丰富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B.祛除　不可思议　丰富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C.祛除　不可理喻　丰厚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D.驱除　不可理喻　丰厚</a:t>
            </a:r>
            <a:endParaRPr lang="zh-CN" altLang="en-US" dirty="0"/>
          </a:p>
        </p:txBody>
      </p:sp>
    </p:spTree>
    <p:custDataLst>
      <p:custData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　</a:t>
            </a:r>
            <a:r>
              <a:rPr lang="zh-CN" altLang="en-US" sz="1417" kern="0" dirty="0">
                <a:solidFill>
                  <a:srgbClr val="000000"/>
                </a:solidFill>
                <a:latin typeface="Times New Roman" pitchFamily="65" charset="-122"/>
                <a:ea typeface="宋体" pitchFamily="65" charset="-122"/>
              </a:rPr>
              <a:t>“祛除”指除去疾病、疑惧或邪祟,用于抽象的对象;“驱除”指赶走、除掉,多用于具体的对</a:t>
            </a:r>
            <a:br>
              <a:rPr dirty="0"/>
            </a:br>
            <a:r>
              <a:rPr lang="zh-CN" altLang="en-US" sz="1417" kern="0" dirty="0">
                <a:solidFill>
                  <a:srgbClr val="000000"/>
                </a:solidFill>
                <a:latin typeface="Times New Roman" pitchFamily="65" charset="-122"/>
                <a:ea typeface="宋体" pitchFamily="65" charset="-122"/>
              </a:rPr>
              <a:t>象。“不可思议”指不可想象,不能理解,中性词;“不可理喻”不能够用道理使他明白,形容蛮横或固执,</a:t>
            </a:r>
            <a:br>
              <a:rPr dirty="0"/>
            </a:br>
            <a:r>
              <a:rPr lang="zh-CN" altLang="en-US" sz="1417" kern="0" dirty="0">
                <a:solidFill>
                  <a:srgbClr val="000000"/>
                </a:solidFill>
                <a:latin typeface="Times New Roman" pitchFamily="65" charset="-122"/>
                <a:ea typeface="宋体" pitchFamily="65" charset="-122"/>
              </a:rPr>
              <a:t>不通情理,含贬义。“丰富”指数量大、种类多,能形容物质财富和学识、经验等;“丰厚”指丰富,数量</a:t>
            </a:r>
            <a:br>
              <a:rPr dirty="0"/>
            </a:br>
            <a:r>
              <a:rPr lang="zh-CN" altLang="en-US" sz="1417" kern="0" dirty="0">
                <a:solidFill>
                  <a:srgbClr val="000000"/>
                </a:solidFill>
                <a:latin typeface="Times New Roman" pitchFamily="65" charset="-122"/>
                <a:ea typeface="宋体" pitchFamily="65" charset="-122"/>
              </a:rPr>
              <a:t>大,价值高,一般指礼品、奖品等。</a:t>
            </a:r>
            <a:endParaRPr lang="zh-CN" altLang="en-US" dirty="0"/>
          </a:p>
        </p:txBody>
      </p:sp>
    </p:spTree>
    <p:custDataLst>
      <p:custData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(2017邵阳,2)下列句子中加点词语使用正确的一项是(2分)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A.对于戏剧人物的评论,他洋洋洒洒、</a:t>
            </a:r>
            <a:r>
              <a:rPr lang="zh-CN" altLang="en-US" sz="1417" u="sng" kern="0" dirty="0">
                <a:solidFill>
                  <a:srgbClr val="000000"/>
                </a:solidFill>
                <a:latin typeface="Times New Roman" pitchFamily="65" charset="-122"/>
                <a:ea typeface="宋体" pitchFamily="65" charset="-122"/>
              </a:rPr>
              <a:t>鸿篇巨制</a:t>
            </a:r>
            <a:r>
              <a:rPr lang="zh-CN" altLang="en-US" sz="1417" kern="0" dirty="0">
                <a:solidFill>
                  <a:srgbClr val="000000"/>
                </a:solidFill>
                <a:latin typeface="Times New Roman" pitchFamily="65" charset="-122"/>
                <a:ea typeface="宋体" pitchFamily="65" charset="-122"/>
              </a:rPr>
              <a:t>几千字,令人敬佩。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B.小林滔滔不绝、</a:t>
            </a:r>
            <a:r>
              <a:rPr lang="zh-CN" altLang="en-US" sz="1417" u="sng" kern="0" dirty="0">
                <a:solidFill>
                  <a:srgbClr val="000000"/>
                </a:solidFill>
                <a:latin typeface="Times New Roman" pitchFamily="65" charset="-122"/>
                <a:ea typeface="宋体" pitchFamily="65" charset="-122"/>
              </a:rPr>
              <a:t>倚马万言</a:t>
            </a:r>
            <a:r>
              <a:rPr lang="zh-CN" altLang="en-US" sz="1417" kern="0" dirty="0">
                <a:solidFill>
                  <a:srgbClr val="000000"/>
                </a:solidFill>
                <a:latin typeface="Times New Roman" pitchFamily="65" charset="-122"/>
                <a:ea typeface="宋体" pitchFamily="65" charset="-122"/>
              </a:rPr>
              <a:t>的演讲赢得了阵阵掌声。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C.中华民族伟大复兴梦想的实现,不是</a:t>
            </a:r>
            <a:r>
              <a:rPr lang="zh-CN" altLang="en-US" sz="1417" u="sng" kern="0" dirty="0">
                <a:solidFill>
                  <a:srgbClr val="000000"/>
                </a:solidFill>
                <a:latin typeface="Times New Roman" pitchFamily="65" charset="-122"/>
                <a:ea typeface="宋体" pitchFamily="65" charset="-122"/>
              </a:rPr>
              <a:t>一蹴而就</a:t>
            </a:r>
            <a:r>
              <a:rPr lang="zh-CN" altLang="en-US" sz="1417" kern="0" dirty="0">
                <a:solidFill>
                  <a:srgbClr val="000000"/>
                </a:solidFill>
                <a:latin typeface="Times New Roman" pitchFamily="65" charset="-122"/>
                <a:ea typeface="宋体" pitchFamily="65" charset="-122"/>
              </a:rPr>
              <a:t>的,还需要亿万中华儿女长期地艰苦奋斗。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D.元旦晚会上,学校老师和同学们欢聚一堂、载歌载舞,共享</a:t>
            </a:r>
            <a:r>
              <a:rPr lang="zh-CN" altLang="en-US" sz="1417" u="sng" kern="0" dirty="0">
                <a:solidFill>
                  <a:srgbClr val="000000"/>
                </a:solidFill>
                <a:latin typeface="Times New Roman" pitchFamily="65" charset="-122"/>
                <a:ea typeface="宋体" pitchFamily="65" charset="-122"/>
              </a:rPr>
              <a:t>天伦之乐</a:t>
            </a:r>
            <a:r>
              <a:rPr lang="zh-CN" altLang="en-US" sz="1417" kern="0" dirty="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720000" y="322479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　</a:t>
            </a:r>
            <a:r>
              <a:rPr lang="zh-CN" altLang="en-US" sz="1417" kern="0" dirty="0">
                <a:solidFill>
                  <a:srgbClr val="000000"/>
                </a:solidFill>
                <a:latin typeface="Times New Roman" pitchFamily="65" charset="-122"/>
                <a:ea typeface="宋体" pitchFamily="65" charset="-122"/>
              </a:rPr>
              <a:t>A.鸿篇巨制:规模宏大的著作。形容几千字的评论,不恰当。B.倚马万言:形容文思敏捷,写文章</a:t>
            </a:r>
            <a:br>
              <a:rPr dirty="0"/>
            </a:br>
            <a:r>
              <a:rPr lang="zh-CN" altLang="en-US" sz="1417" kern="0" dirty="0">
                <a:solidFill>
                  <a:srgbClr val="000000"/>
                </a:solidFill>
                <a:latin typeface="Times New Roman" pitchFamily="65" charset="-122"/>
                <a:ea typeface="宋体" pitchFamily="65" charset="-122"/>
              </a:rPr>
              <a:t>快。用于形容“演讲”不恰当。D.天伦之乐:形容家庭中亲人团聚的快乐。使用对象错误。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(2016郴州,3)下列各句加点的成语使用</a:t>
            </a:r>
            <a:r>
              <a:rPr lang="zh-CN" altLang="en-US" sz="1417" u="sng" kern="0" dirty="0">
                <a:solidFill>
                  <a:srgbClr val="000000"/>
                </a:solidFill>
                <a:latin typeface="Times New Roman" pitchFamily="65" charset="-122"/>
                <a:ea typeface="宋体" pitchFamily="65" charset="-122"/>
              </a:rPr>
              <a:t>不恰当</a:t>
            </a:r>
            <a:r>
              <a:rPr lang="zh-CN" altLang="en-US" sz="1417" kern="0" dirty="0">
                <a:solidFill>
                  <a:srgbClr val="000000"/>
                </a:solidFill>
                <a:latin typeface="Times New Roman" pitchFamily="65" charset="-122"/>
                <a:ea typeface="宋体" pitchFamily="65" charset="-122"/>
              </a:rPr>
              <a:t>的一项是(2分)(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A.北海的菊花开了,史铁生答应坐轮椅去看看;母亲于是</a:t>
            </a:r>
            <a:r>
              <a:rPr lang="zh-CN" altLang="en-US" sz="1417" u="sng" kern="0" dirty="0">
                <a:solidFill>
                  <a:srgbClr val="000000"/>
                </a:solidFill>
                <a:latin typeface="Times New Roman" pitchFamily="65" charset="-122"/>
                <a:ea typeface="宋体" pitchFamily="65" charset="-122"/>
              </a:rPr>
              <a:t>喜出望外</a:t>
            </a:r>
            <a:r>
              <a:rPr lang="zh-CN" altLang="en-US" sz="1417" kern="0" dirty="0">
                <a:solidFill>
                  <a:srgbClr val="000000"/>
                </a:solidFill>
                <a:latin typeface="Times New Roman" pitchFamily="65" charset="-122"/>
                <a:ea typeface="宋体" pitchFamily="65" charset="-122"/>
              </a:rPr>
              <a:t>,还絮絮叨叨起来。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B.在第四届矿博会上,临武通天玉作品《蝶恋花》流光溢彩,令参观者</a:t>
            </a:r>
            <a:r>
              <a:rPr lang="zh-CN" altLang="en-US" sz="1417" u="sng" kern="0" dirty="0">
                <a:solidFill>
                  <a:srgbClr val="000000"/>
                </a:solidFill>
                <a:latin typeface="Times New Roman" pitchFamily="65" charset="-122"/>
                <a:ea typeface="宋体" pitchFamily="65" charset="-122"/>
              </a:rPr>
              <a:t>叹为观止</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C.峰环水抱的萨尔茨堡,高高低低的房屋</a:t>
            </a:r>
            <a:r>
              <a:rPr lang="zh-CN" altLang="en-US" sz="1417" u="sng" kern="0" dirty="0">
                <a:solidFill>
                  <a:srgbClr val="000000"/>
                </a:solidFill>
                <a:latin typeface="Times New Roman" pitchFamily="65" charset="-122"/>
                <a:ea typeface="宋体" pitchFamily="65" charset="-122"/>
              </a:rPr>
              <a:t>鳞次栉比</a:t>
            </a:r>
            <a:r>
              <a:rPr lang="zh-CN" altLang="en-US" sz="1417" kern="0" dirty="0">
                <a:solidFill>
                  <a:srgbClr val="000000"/>
                </a:solidFill>
                <a:latin typeface="Times New Roman" pitchFamily="65" charset="-122"/>
                <a:ea typeface="宋体" pitchFamily="65" charset="-122"/>
              </a:rPr>
              <a:t>,庄严肃穆的修道院坐落在绿树浓荫中。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D.“飞天·苏仙”大型山水实景演出将给全市人民献上一场</a:t>
            </a:r>
            <a:r>
              <a:rPr lang="zh-CN" altLang="en-US" sz="1417" u="sng" kern="0" dirty="0">
                <a:solidFill>
                  <a:srgbClr val="000000"/>
                </a:solidFill>
                <a:latin typeface="Times New Roman" pitchFamily="65" charset="-122"/>
                <a:ea typeface="宋体" pitchFamily="65" charset="-122"/>
              </a:rPr>
              <a:t>惟妙惟肖</a:t>
            </a:r>
            <a:r>
              <a:rPr lang="zh-CN" altLang="en-US" sz="1417" kern="0" dirty="0">
                <a:solidFill>
                  <a:srgbClr val="000000"/>
                </a:solidFill>
                <a:latin typeface="Times New Roman" pitchFamily="65" charset="-122"/>
                <a:ea typeface="宋体" pitchFamily="65" charset="-122"/>
              </a:rPr>
              <a:t>的文化盛宴。</a:t>
            </a:r>
            <a:endParaRPr lang="zh-CN" altLang="en-US" dirty="0"/>
          </a:p>
        </p:txBody>
      </p:sp>
      <p:sp>
        <p:nvSpPr>
          <p:cNvPr id="3" name="TextBox 2"/>
          <p:cNvSpPr txBox="1"/>
          <p:nvPr/>
        </p:nvSpPr>
        <p:spPr>
          <a:xfrm>
            <a:off x="720000" y="3246091"/>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惟妙惟肖:形容描写或模仿得非常好,非常逼真。用在这里修饰“文化盛宴”不恰当。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考点二　辨析与搭配</a:t>
            </a:r>
          </a:p>
        </p:txBody>
      </p:sp>
      <p:sp>
        <p:nvSpPr>
          <p:cNvPr id="3" name="TextBox 2"/>
          <p:cNvSpPr txBox="1"/>
          <p:nvPr/>
        </p:nvSpPr>
        <p:spPr>
          <a:xfrm>
            <a:off x="720000" y="1313573"/>
            <a:ext cx="8505000" cy="26439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(2020郴州,2)下文括号中依次填入词语最恰当的一项是(2分)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曾几何时,“地摊经济”(　　)成了“脏乱差”的代名词,为了上档次,不少城市对“地摊经济”严加“看</a:t>
            </a:r>
            <a:br>
              <a:rPr dirty="0"/>
            </a:br>
            <a:r>
              <a:rPr lang="zh-CN" altLang="en-US" sz="1417" kern="0" dirty="0">
                <a:solidFill>
                  <a:srgbClr val="000000"/>
                </a:solidFill>
                <a:latin typeface="Times New Roman" pitchFamily="65" charset="-122"/>
                <a:ea typeface="宋体" pitchFamily="65" charset="-122"/>
              </a:rPr>
              <a:t>管”,个别地方甚至专门出台相关政策(　　)“地摊”。殊不知,看似不够“高大上”的“地摊经济”并</a:t>
            </a:r>
            <a:br>
              <a:rPr dirty="0"/>
            </a:br>
            <a:r>
              <a:rPr lang="zh-CN" altLang="en-US" sz="1417" kern="0" dirty="0">
                <a:solidFill>
                  <a:srgbClr val="000000"/>
                </a:solidFill>
                <a:latin typeface="Times New Roman" pitchFamily="65" charset="-122"/>
                <a:ea typeface="宋体" pitchFamily="65" charset="-122"/>
              </a:rPr>
              <a:t>不(　　),与城市的“高大上”完全可以(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A.仍然　取消　低劣　相得益彰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B.俨然　取缔　低端　并行不悖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C.仍然　取缔　低劣　并行不悖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D.俨然　取消　低端　相得益彰</a:t>
            </a:r>
            <a:endParaRPr lang="zh-CN" altLang="en-US" dirty="0"/>
          </a:p>
        </p:txBody>
      </p:sp>
    </p:spTree>
    <p:custDataLst>
      <p:custData r:id="rId1"/>
    </p:custDataLst>
  </p:cSld>
  <p:clrMapOvr>
    <a:masterClrMapping/>
  </p:clrMapOvr>
</p:sld>
</file>

<file path=ppt/theme/theme1.xml><?xml version="1.0" encoding="utf-8"?>
<a:theme xmlns:a="http://schemas.openxmlformats.org/drawingml/2006/main" name="21版53中考主题1">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dell</UserName>
  <CompanyName/>
  <MachineID>A189</MachineID>
  <ToolID>ljRTAAAAKGU=</ToolID>
  <Data><![CDATA[bGpSVEFBQUFLR1U9]]></Data>
</CustomerInfo>
</file>

<file path=customXml/item10.xml><?xml version="1.0" encoding="utf-8"?>
<CustomerInfo>
  <UserName>dell</UserName>
  <CompanyName/>
  <MachineID>A189</MachineID>
  <ToolID>ljRTAAAAKGU=</ToolID>
  <Data><![CDATA[bGpSVEFBQUFLR1U9]]></Data>
</CustomerInfo>
</file>

<file path=customXml/item11.xml><?xml version="1.0" encoding="utf-8"?>
<CustomerInfo>
  <UserName>dell</UserName>
  <CompanyName/>
  <MachineID>A189</MachineID>
  <ToolID>ljRTAAAAKGU=</ToolID>
  <Data><![CDATA[bGpSVEFBQUFLR1U9]]></Data>
</CustomerInfo>
</file>

<file path=customXml/item12.xml><?xml version="1.0" encoding="utf-8"?>
<CustomerInfo>
  <UserName>dell</UserName>
  <CompanyName/>
  <MachineID>A189</MachineID>
  <ToolID>ljRTAAAAKGU=</ToolID>
  <Data><![CDATA[bGpSVEFBQUFLR1U9]]></Data>
</CustomerInfo>
</file>

<file path=customXml/item13.xml><?xml version="1.0" encoding="utf-8"?>
<CustomerInfo>
  <UserName>dell</UserName>
  <CompanyName/>
  <MachineID>A189</MachineID>
  <ToolID>ljRTAAAAKGU=</ToolID>
  <Data><![CDATA[bGpSVEFBQUFLR1U9]]></Data>
</CustomerInfo>
</file>

<file path=customXml/item14.xml><?xml version="1.0" encoding="utf-8"?>
<CustomerInfo>
  <UserName>dell</UserName>
  <CompanyName/>
  <MachineID>A189</MachineID>
  <ToolID>ljRTAAAAKGU=</ToolID>
  <Data><![CDATA[bGpSVEFBQUFLR1U9]]></Data>
</CustomerInfo>
</file>

<file path=customXml/item15.xml><?xml version="1.0" encoding="utf-8"?>
<CustomerInfo>
  <UserName>dell</UserName>
  <CompanyName/>
  <MachineID>A189</MachineID>
  <ToolID>ljRTAAAAKGU=</ToolID>
  <Data><![CDATA[bGpSVEFBQUFLR1U9]]></Data>
</CustomerInfo>
</file>

<file path=customXml/item16.xml><?xml version="1.0" encoding="utf-8"?>
<CustomerInfo>
  <UserName>dell</UserName>
  <CompanyName/>
  <MachineID>A189</MachineID>
  <ToolID>ljRTAAAAKGU=</ToolID>
  <Data><![CDATA[bGpSVEFBQUFLR1U9]]></Data>
</CustomerInfo>
</file>

<file path=customXml/item17.xml><?xml version="1.0" encoding="utf-8"?>
<CustomerInfo>
  <UserName>dell</UserName>
  <CompanyName/>
  <MachineID>A189</MachineID>
  <ToolID>ljRTAAAAKGU=</ToolID>
  <Data><![CDATA[bGpSVEFBQUFLR1U9]]></Data>
</CustomerInfo>
</file>

<file path=customXml/item18.xml><?xml version="1.0" encoding="utf-8"?>
<CustomerInfo>
  <UserName>dell</UserName>
  <CompanyName/>
  <MachineID>A189</MachineID>
  <ToolID>ljRTAAAAKGU=</ToolID>
  <Data><![CDATA[bGpSVEFBQUFLR1U9]]></Data>
</CustomerInfo>
</file>

<file path=customXml/item19.xml><?xml version="1.0" encoding="utf-8"?>
<CustomerInfo>
  <UserName>dell</UserName>
  <CompanyName/>
  <MachineID>A189</MachineID>
  <ToolID>ljRTAAAAKGU=</ToolID>
  <Data><![CDATA[bGpSVEFBQUFLR1U9]]></Data>
</CustomerInfo>
</file>

<file path=customXml/item2.xml><?xml version="1.0" encoding="utf-8"?>
<CustomerInfo>
  <UserName>dell</UserName>
  <CompanyName/>
  <MachineID>A189</MachineID>
  <ToolID>ljRTAAAAKGU=</ToolID>
  <Data><![CDATA[bGpSVEFBQUFLR1U9]]></Data>
</CustomerInfo>
</file>

<file path=customXml/item20.xml><?xml version="1.0" encoding="utf-8"?>
<CustomerInfo>
  <UserName>dell</UserName>
  <CompanyName/>
  <MachineID>A189</MachineID>
  <ToolID>ljRTAAAAKGU=</ToolID>
  <Data><![CDATA[bGpSVEFBQUFLR1U9]]></Data>
</CustomerInfo>
</file>

<file path=customXml/item21.xml><?xml version="1.0" encoding="utf-8"?>
<CustomerInfo>
  <UserName>dell</UserName>
  <CompanyName/>
  <MachineID>A189</MachineID>
  <ToolID>ljRTAAAAKGU=</ToolID>
  <Data><![CDATA[bGpSVEFBQUFLR1U9]]></Data>
</CustomerInfo>
</file>

<file path=customXml/item22.xml><?xml version="1.0" encoding="utf-8"?>
<CustomerInfo>
  <UserName>dell</UserName>
  <CompanyName/>
  <MachineID>A189</MachineID>
  <ToolID>ljRTAAAAKGU=</ToolID>
  <Data><![CDATA[bGpSVEFBQUFLR1U9]]></Data>
</CustomerInfo>
</file>

<file path=customXml/item23.xml><?xml version="1.0" encoding="utf-8"?>
<CustomerInfo>
  <UserName>dell</UserName>
  <CompanyName/>
  <MachineID>A189</MachineID>
  <ToolID>ljRTAAAAKGU=</ToolID>
  <Data><![CDATA[bGpSVEFBQUFLR1U9]]></Data>
</CustomerInfo>
</file>

<file path=customXml/item24.xml><?xml version="1.0" encoding="utf-8"?>
<CustomerInfo>
  <UserName>dell</UserName>
  <CompanyName/>
  <MachineID>A189</MachineID>
  <ToolID>ljRTAAAAKGU=</ToolID>
  <Data><![CDATA[bGpSVEFBQUFLR1U9]]></Data>
</CustomerInfo>
</file>

<file path=customXml/item25.xml><?xml version="1.0" encoding="utf-8"?>
<CustomerInfo>
  <UserName>dell</UserName>
  <CompanyName/>
  <MachineID>A189</MachineID>
  <ToolID>ljRTAAAAKGU=</ToolID>
  <Data><![CDATA[bGpSVEFBQUFLR1U9]]></Data>
</CustomerInfo>
</file>

<file path=customXml/item26.xml><?xml version="1.0" encoding="utf-8"?>
<CustomerInfo>
  <UserName>dell</UserName>
  <CompanyName/>
  <MachineID>A189</MachineID>
  <ToolID>ljRTAAAAKGU=</ToolID>
  <Data><![CDATA[bGpSVEFBQUFLR1U9]]></Data>
</CustomerInfo>
</file>

<file path=customXml/item27.xml><?xml version="1.0" encoding="utf-8"?>
<CustomerInfo>
  <UserName>dell</UserName>
  <CompanyName/>
  <MachineID>A189</MachineID>
  <ToolID>ljRTAAAAKGU=</ToolID>
  <Data><![CDATA[bGpSVEFBQUFLR1U9]]></Data>
</CustomerInfo>
</file>

<file path=customXml/item28.xml><?xml version="1.0" encoding="utf-8"?>
<CustomerInfo>
  <UserName>dell</UserName>
  <CompanyName/>
  <MachineID>A189</MachineID>
  <ToolID>ljRTAAAAKGU=</ToolID>
  <Data><![CDATA[bGpSVEFBQUFLR1U9]]></Data>
</CustomerInfo>
</file>

<file path=customXml/item29.xml><?xml version="1.0" encoding="utf-8"?>
<CustomerInfo>
  <UserName>dell</UserName>
  <CompanyName/>
  <MachineID>A189</MachineID>
  <ToolID>ljRTAAAAKGU=</ToolID>
  <Data><![CDATA[bGpSVEFBQUFLR1U9]]></Data>
</CustomerInfo>
</file>

<file path=customXml/item3.xml><?xml version="1.0" encoding="utf-8"?>
<CustomerInfo>
  <UserName>dell</UserName>
  <CompanyName/>
  <MachineID>A189</MachineID>
  <ToolID>ljRTAAAAKGU=</ToolID>
  <Data><![CDATA[bGpSVEFBQUFLR1U9]]></Data>
</CustomerInfo>
</file>

<file path=customXml/item30.xml><?xml version="1.0" encoding="utf-8"?>
<CustomerInfo>
  <UserName>dell</UserName>
  <CompanyName/>
  <MachineID>A189</MachineID>
  <ToolID>ljRTAAAAKGU=</ToolID>
  <Data><![CDATA[bGpSVEFBQUFLR1U9]]></Data>
</CustomerInfo>
</file>

<file path=customXml/item31.xml><?xml version="1.0" encoding="utf-8"?>
<CustomerInfo>
  <UserName>dell</UserName>
  <CompanyName/>
  <MachineID>A189</MachineID>
  <ToolID>ljRTAAAAKGU=</ToolID>
  <Data><![CDATA[bGpSVEFBQUFLR1U9]]></Data>
</CustomerInfo>
</file>

<file path=customXml/item32.xml><?xml version="1.0" encoding="utf-8"?>
<CustomerInfo>
  <UserName>dell</UserName>
  <CompanyName/>
  <MachineID>A189</MachineID>
  <ToolID>ljRTAAAAKGU=</ToolID>
  <Data><![CDATA[bGpSVEFBQUFLR1U9]]></Data>
</CustomerInfo>
</file>

<file path=customXml/item33.xml><?xml version="1.0" encoding="utf-8"?>
<CustomerInfo>
  <UserName>dell</UserName>
  <CompanyName/>
  <MachineID>A189</MachineID>
  <ToolID>ljRTAAAAKGU=</ToolID>
  <Data><![CDATA[bGpSVEFBQUFLR1U9]]></Data>
</CustomerInfo>
</file>

<file path=customXml/item34.xml><?xml version="1.0" encoding="utf-8"?>
<CustomerInfo>
  <UserName>dell</UserName>
  <CompanyName/>
  <MachineID>A189</MachineID>
  <ToolID>ljRTAAAAKGU=</ToolID>
  <Data><![CDATA[bGpSVEFBQUFLR1U9]]></Data>
</CustomerInfo>
</file>

<file path=customXml/item35.xml><?xml version="1.0" encoding="utf-8"?>
<CustomerInfo>
  <UserName>dell</UserName>
  <CompanyName/>
  <MachineID>A189</MachineID>
  <ToolID>ljRTAAAAKGU=</ToolID>
  <Data><![CDATA[bGpSVEFBQUFLR1U9]]></Data>
</CustomerInfo>
</file>

<file path=customXml/item36.xml><?xml version="1.0" encoding="utf-8"?>
<CustomerInfo>
  <UserName>dell</UserName>
  <CompanyName/>
  <MachineID>A189</MachineID>
  <ToolID>ljRTAAAAKGU=</ToolID>
  <Data><![CDATA[bGpSVEFBQUFLR1U9]]></Data>
</CustomerInfo>
</file>

<file path=customXml/item37.xml><?xml version="1.0" encoding="utf-8"?>
<CustomerInfo>
  <UserName>dell</UserName>
  <CompanyName/>
  <MachineID>A189</MachineID>
  <ToolID>ljRTAAAAKGU=</ToolID>
  <Data><![CDATA[bGpSVEFBQUFLR1U9]]></Data>
</CustomerInfo>
</file>

<file path=customXml/item38.xml><?xml version="1.0" encoding="utf-8"?>
<CustomerInfo>
  <UserName>dell</UserName>
  <CompanyName/>
  <MachineID>A189</MachineID>
  <ToolID>ljRTAAAAKGU=</ToolID>
  <Data><![CDATA[bGpSVEFBQUFLR1U9]]></Data>
</CustomerInfo>
</file>

<file path=customXml/item39.xml><?xml version="1.0" encoding="utf-8"?>
<CustomerInfo>
  <UserName>dell</UserName>
  <CompanyName/>
  <MachineID>A189</MachineID>
  <ToolID>ljRTAAAAKGU=</ToolID>
  <Data><![CDATA[bGpSVEFBQUFLR1U9]]></Data>
</CustomerInfo>
</file>

<file path=customXml/item4.xml><?xml version="1.0" encoding="utf-8"?>
<CustomerInfo>
  <UserName>dell</UserName>
  <CompanyName/>
  <MachineID>A189</MachineID>
  <ToolID>ljRTAAAAKGU=</ToolID>
  <Data><![CDATA[bGpSVEFBQUFLR1U9]]></Data>
</CustomerInfo>
</file>

<file path=customXml/item40.xml><?xml version="1.0" encoding="utf-8"?>
<CustomerInfo>
  <UserName>dell</UserName>
  <CompanyName/>
  <MachineID>A189</MachineID>
  <ToolID>ljRTAAAAKGU=</ToolID>
  <Data><![CDATA[bGpSVEFBQUFLR1U9]]></Data>
</CustomerInfo>
</file>

<file path=customXml/item41.xml><?xml version="1.0" encoding="utf-8"?>
<CustomerInfo>
  <UserName>dell</UserName>
  <CompanyName/>
  <MachineID>A189</MachineID>
  <ToolID>ljRTAAAAKGU=</ToolID>
  <Data><![CDATA[bGpSVEFBQUFLR1U9]]></Data>
</CustomerInfo>
</file>

<file path=customXml/item42.xml><?xml version="1.0" encoding="utf-8"?>
<CustomerInfo>
  <UserName>dell</UserName>
  <CompanyName/>
  <MachineID>A189</MachineID>
  <ToolID>ljRTAAAAKGU=</ToolID>
  <Data><![CDATA[bGpSVEFBQUFLR1U9]]></Data>
</CustomerInfo>
</file>

<file path=customXml/item43.xml><?xml version="1.0" encoding="utf-8"?>
<CustomerInfo>
  <UserName>dell</UserName>
  <CompanyName/>
  <MachineID>A189</MachineID>
  <ToolID>ljRTAAAAKGU=</ToolID>
  <Data><![CDATA[bGpSVEFBQUFLR1U9]]></Data>
</CustomerInfo>
</file>

<file path=customXml/item44.xml><?xml version="1.0" encoding="utf-8"?>
<CustomerInfo>
  <UserName>dell</UserName>
  <CompanyName/>
  <MachineID>A189</MachineID>
  <ToolID>ljRTAAAAKGU=</ToolID>
  <Data><![CDATA[bGpSVEFBQUFLR1U9]]></Data>
</CustomerInfo>
</file>

<file path=customXml/item45.xml><?xml version="1.0" encoding="utf-8"?>
<CustomerInfo>
  <UserName>dell</UserName>
  <CompanyName/>
  <MachineID>A189</MachineID>
  <ToolID>ljRTAAAAKGU=</ToolID>
  <Data><![CDATA[bGpSVEFBQUFLR1U9]]></Data>
</CustomerInfo>
</file>

<file path=customXml/item46.xml><?xml version="1.0" encoding="utf-8"?>
<CustomerInfo>
  <UserName>dell</UserName>
  <CompanyName/>
  <MachineID>A189</MachineID>
  <ToolID>ljRTAAAAKGU=</ToolID>
  <Data><![CDATA[bGpSVEFBQUFLR1U9]]></Data>
</CustomerInfo>
</file>

<file path=customXml/item47.xml><?xml version="1.0" encoding="utf-8"?>
<CustomerInfo>
  <UserName>dell</UserName>
  <CompanyName/>
  <MachineID>A189</MachineID>
  <ToolID>ljRTAAAAKGU=</ToolID>
  <Data><![CDATA[bGpSVEFBQUFLR1U9]]></Data>
</CustomerInfo>
</file>

<file path=customXml/item48.xml><?xml version="1.0" encoding="utf-8"?>
<CustomerInfo>
  <UserName>dell</UserName>
  <CompanyName/>
  <MachineID>A189</MachineID>
  <ToolID>ljRTAAAAKGU=</ToolID>
  <Data><![CDATA[bGpSVEFBQUFLR1U9]]></Data>
</CustomerInfo>
</file>

<file path=customXml/item49.xml><?xml version="1.0" encoding="utf-8"?>
<CustomerInfo>
  <UserName>dell</UserName>
  <CompanyName/>
  <MachineID>A189</MachineID>
  <ToolID>ljRTAAAAKGU=</ToolID>
  <Data><![CDATA[bGpSVEFBQUFLR1U9]]></Data>
</CustomerInfo>
</file>

<file path=customXml/item5.xml><?xml version="1.0" encoding="utf-8"?>
<CustomerInfo>
  <UserName>dell</UserName>
  <CompanyName/>
  <MachineID>A189</MachineID>
  <ToolID>ljRTAAAAKGU=</ToolID>
  <Data><![CDATA[bGpSVEFBQUFLR1U9]]></Data>
</CustomerInfo>
</file>

<file path=customXml/item50.xml><?xml version="1.0" encoding="utf-8"?>
<CustomerInfo>
  <UserName>dell</UserName>
  <CompanyName/>
  <MachineID>A189</MachineID>
  <ToolID>ljRTAAAAKGU=</ToolID>
  <Data><![CDATA[bGpSVEFBQUFLR1U9]]></Data>
</CustomerInfo>
</file>

<file path=customXml/item51.xml><?xml version="1.0" encoding="utf-8"?>
<CustomerInfo>
  <UserName>dell</UserName>
  <CompanyName/>
  <MachineID>A189</MachineID>
  <ToolID>ljRTAAAAKGU=</ToolID>
  <Data><![CDATA[bGpSVEFBQUFLR1U9]]></Data>
</CustomerInfo>
</file>

<file path=customXml/item52.xml><?xml version="1.0" encoding="utf-8"?>
<CustomerInfo>
  <UserName>dell</UserName>
  <CompanyName/>
  <MachineID>A189</MachineID>
  <ToolID>ljRTAAAAKGU=</ToolID>
  <Data><![CDATA[bGpSVEFBQUFLR1U9]]></Data>
</CustomerInfo>
</file>

<file path=customXml/item53.xml><?xml version="1.0" encoding="utf-8"?>
<CustomerInfo>
  <UserName>dell</UserName>
  <CompanyName/>
  <MachineID>A189</MachineID>
  <ToolID>ljRTAAAAKGU=</ToolID>
  <Data><![CDATA[bGpSVEFBQUFLR1U9]]></Data>
</CustomerInfo>
</file>

<file path=customXml/item54.xml><?xml version="1.0" encoding="utf-8"?>
<CustomerInfo>
  <UserName>dell</UserName>
  <CompanyName/>
  <MachineID>A189</MachineID>
  <ToolID>ljRTAAAAKGU=</ToolID>
  <Data><![CDATA[bGpSVEFBQUFLR1U9]]></Data>
</CustomerInfo>
</file>

<file path=customXml/item55.xml><?xml version="1.0" encoding="utf-8"?>
<CustomerInfo>
  <UserName>dell</UserName>
  <CompanyName/>
  <MachineID>A189</MachineID>
  <ToolID>ljRTAAAAKGU=</ToolID>
  <Data><![CDATA[bGpSVEFBQUFLR1U9]]></Data>
</CustomerInfo>
</file>

<file path=customXml/item56.xml><?xml version="1.0" encoding="utf-8"?>
<CustomerInfo>
  <UserName>dell</UserName>
  <CompanyName/>
  <MachineID>A189</MachineID>
  <ToolID>ljRTAAAAKGU=</ToolID>
  <Data><![CDATA[bGpSVEFBQUFLR1U9]]></Data>
</CustomerInfo>
</file>

<file path=customXml/item57.xml><?xml version="1.0" encoding="utf-8"?>
<CustomerInfo>
  <UserName>dell</UserName>
  <CompanyName/>
  <MachineID>A189</MachineID>
  <ToolID>ljRTAAAAKGU=</ToolID>
  <Data><![CDATA[bGpSVEFBQUFLR1U9]]></Data>
</CustomerInfo>
</file>

<file path=customXml/item58.xml><?xml version="1.0" encoding="utf-8"?>
<CustomerInfo>
  <UserName>dell</UserName>
  <CompanyName/>
  <MachineID>A189</MachineID>
  <ToolID>ljRTAAAAKGU=</ToolID>
  <Data><![CDATA[bGpSVEFBQUFLR1U9]]></Data>
</CustomerInfo>
</file>

<file path=customXml/item59.xml><?xml version="1.0" encoding="utf-8"?>
<CustomerInfo>
  <UserName>dell</UserName>
  <CompanyName/>
  <MachineID>A189</MachineID>
  <ToolID>ljRTAAAAKGU=</ToolID>
  <Data><![CDATA[bGpSVEFBQUFLR1U9]]></Data>
</CustomerInfo>
</file>

<file path=customXml/item6.xml><?xml version="1.0" encoding="utf-8"?>
<CustomerInfo>
  <UserName>dell</UserName>
  <CompanyName/>
  <MachineID>A189</MachineID>
  <ToolID>ljRTAAAAKGU=</ToolID>
  <Data><![CDATA[bGpSVEFBQUFLR1U9]]></Data>
</CustomerInfo>
</file>

<file path=customXml/item60.xml><?xml version="1.0" encoding="utf-8"?>
<CustomerInfo>
  <UserName>dell</UserName>
  <CompanyName/>
  <MachineID>A189</MachineID>
  <ToolID>ljRTAAAAKGU=</ToolID>
  <Data><![CDATA[bGpSVEFBQUFLR1U9]]></Data>
</CustomerInfo>
</file>

<file path=customXml/item61.xml><?xml version="1.0" encoding="utf-8"?>
<CustomerInfo>
  <UserName>dell</UserName>
  <CompanyName/>
  <MachineID>A189</MachineID>
  <ToolID>ljRTAAAAKGU=</ToolID>
  <Data><![CDATA[bGpSVEFBQUFLR1U9]]></Data>
</CustomerInfo>
</file>

<file path=customXml/item62.xml><?xml version="1.0" encoding="utf-8"?>
<CustomerInfo>
  <UserName>dell</UserName>
  <CompanyName/>
  <MachineID>A189</MachineID>
  <ToolID>ljRTAAAAKGU=</ToolID>
  <Data><![CDATA[bGpSVEFBQUFLR1U9]]></Data>
</CustomerInfo>
</file>

<file path=customXml/item63.xml><?xml version="1.0" encoding="utf-8"?>
<CustomerInfo>
  <UserName>dell</UserName>
  <CompanyName/>
  <MachineID>A189</MachineID>
  <ToolID>ljRTAAAAKGU=</ToolID>
  <Data><![CDATA[bGpSVEFBQUFLR1U9]]></Data>
</CustomerInfo>
</file>

<file path=customXml/item64.xml><?xml version="1.0" encoding="utf-8"?>
<CustomerInfo>
  <UserName>dell</UserName>
  <CompanyName/>
  <MachineID>A189</MachineID>
  <ToolID>ljRTAAAAKGU=</ToolID>
  <Data><![CDATA[bGpSVEFBQUFLR1U9]]></Data>
</CustomerInfo>
</file>

<file path=customXml/item65.xml><?xml version="1.0" encoding="utf-8"?>
<CustomerInfo>
  <UserName>dell</UserName>
  <CompanyName/>
  <MachineID>A189</MachineID>
  <ToolID>ljRTAAAAKGU=</ToolID>
  <Data><![CDATA[bGpSVEFBQUFLR1U9]]></Data>
</CustomerInfo>
</file>

<file path=customXml/item66.xml><?xml version="1.0" encoding="utf-8"?>
<CustomerInfo>
  <UserName>dell</UserName>
  <CompanyName/>
  <MachineID>A189</MachineID>
  <ToolID>ljRTAAAAKGU=</ToolID>
  <Data><![CDATA[bGpSVEFBQUFLR1U9]]></Data>
</CustomerInfo>
</file>

<file path=customXml/item67.xml><?xml version="1.0" encoding="utf-8"?>
<CustomerInfo>
  <UserName>dell</UserName>
  <CompanyName/>
  <MachineID>A189</MachineID>
  <ToolID>ljRTAAAAKGU=</ToolID>
  <Data><![CDATA[bGpSVEFBQUFLR1U9]]></Data>
</CustomerInfo>
</file>

<file path=customXml/item68.xml><?xml version="1.0" encoding="utf-8"?>
<CustomerInfo>
  <UserName>dell</UserName>
  <CompanyName/>
  <MachineID>A189</MachineID>
  <ToolID>ljRTAAAAKGU=</ToolID>
  <Data><![CDATA[bGpSVEFBQUFLR1U9]]></Data>
</CustomerInfo>
</file>

<file path=customXml/item69.xml><?xml version="1.0" encoding="utf-8"?>
<CustomerInfo>
  <UserName>dell</UserName>
  <CompanyName/>
  <MachineID>A189</MachineID>
  <ToolID>ljRTAAAAKGU=</ToolID>
  <Data><![CDATA[bGpSVEFBQUFLR1U9]]></Data>
</CustomerInfo>
</file>

<file path=customXml/item7.xml><?xml version="1.0" encoding="utf-8"?>
<CustomerInfo>
  <UserName>dell</UserName>
  <CompanyName/>
  <MachineID>A189</MachineID>
  <ToolID>ljRTAAAAKGU=</ToolID>
  <Data><![CDATA[bGpSVEFBQUFLR1U9]]></Data>
</CustomerInfo>
</file>

<file path=customXml/item8.xml><?xml version="1.0" encoding="utf-8"?>
<CustomerInfo>
  <UserName>dell</UserName>
  <CompanyName/>
  <MachineID>A189</MachineID>
  <ToolID>ljRTAAAAKGU=</ToolID>
  <Data><![CDATA[bGpSVEFBQUFLR1U9]]></Data>
</CustomerInfo>
</file>

<file path=customXml/item9.xml><?xml version="1.0" encoding="utf-8"?>
<CustomerInfo>
  <UserName>dell</UserName>
  <CompanyName/>
  <MachineID>A189</MachineID>
  <ToolID>ljRTAAAAKGU=</ToolID>
  <Data><![CDATA[bGpSVEFBQUFLR1U9]]></Data>
</CustomerInfo>
</file>

<file path=customXml/itemProps1.xml><?xml version="1.0" encoding="utf-8"?>
<ds:datastoreItem xmlns:ds="http://schemas.openxmlformats.org/officeDocument/2006/customXml" ds:itemID="{D30664A0-D04E-4FF5-A80A-65145B108D83}">
  <ds:schemaRefs/>
</ds:datastoreItem>
</file>

<file path=customXml/itemProps10.xml><?xml version="1.0" encoding="utf-8"?>
<ds:datastoreItem xmlns:ds="http://schemas.openxmlformats.org/officeDocument/2006/customXml" ds:itemID="{7A8A54D6-0559-4596-B2B5-78584F216B00}">
  <ds:schemaRefs/>
</ds:datastoreItem>
</file>

<file path=customXml/itemProps11.xml><?xml version="1.0" encoding="utf-8"?>
<ds:datastoreItem xmlns:ds="http://schemas.openxmlformats.org/officeDocument/2006/customXml" ds:itemID="{EA0CBE41-A35F-4356-BE4E-773518925D7D}">
  <ds:schemaRefs/>
</ds:datastoreItem>
</file>

<file path=customXml/itemProps12.xml><?xml version="1.0" encoding="utf-8"?>
<ds:datastoreItem xmlns:ds="http://schemas.openxmlformats.org/officeDocument/2006/customXml" ds:itemID="{73C1B5C3-41C1-495B-A72B-AF3F51D0B099}">
  <ds:schemaRefs/>
</ds:datastoreItem>
</file>

<file path=customXml/itemProps13.xml><?xml version="1.0" encoding="utf-8"?>
<ds:datastoreItem xmlns:ds="http://schemas.openxmlformats.org/officeDocument/2006/customXml" ds:itemID="{3760CBDD-F641-4760-9DE8-DF93343F8793}">
  <ds:schemaRefs/>
</ds:datastoreItem>
</file>

<file path=customXml/itemProps14.xml><?xml version="1.0" encoding="utf-8"?>
<ds:datastoreItem xmlns:ds="http://schemas.openxmlformats.org/officeDocument/2006/customXml" ds:itemID="{9B0C4542-73BB-4566-8D7F-FA2469B4AC83}">
  <ds:schemaRefs/>
</ds:datastoreItem>
</file>

<file path=customXml/itemProps15.xml><?xml version="1.0" encoding="utf-8"?>
<ds:datastoreItem xmlns:ds="http://schemas.openxmlformats.org/officeDocument/2006/customXml" ds:itemID="{2DA84D8A-F628-4F19-B5E5-C101B1F14286}">
  <ds:schemaRefs/>
</ds:datastoreItem>
</file>

<file path=customXml/itemProps16.xml><?xml version="1.0" encoding="utf-8"?>
<ds:datastoreItem xmlns:ds="http://schemas.openxmlformats.org/officeDocument/2006/customXml" ds:itemID="{A8FDE208-8889-483B-9B09-995E96E20BAC}">
  <ds:schemaRefs/>
</ds:datastoreItem>
</file>

<file path=customXml/itemProps17.xml><?xml version="1.0" encoding="utf-8"?>
<ds:datastoreItem xmlns:ds="http://schemas.openxmlformats.org/officeDocument/2006/customXml" ds:itemID="{D44C8FB7-8591-4D0E-9444-439337670FF6}">
  <ds:schemaRefs/>
</ds:datastoreItem>
</file>

<file path=customXml/itemProps18.xml><?xml version="1.0" encoding="utf-8"?>
<ds:datastoreItem xmlns:ds="http://schemas.openxmlformats.org/officeDocument/2006/customXml" ds:itemID="{DF96D9EE-43C6-43AD-89D4-9A84AE00335A}">
  <ds:schemaRefs/>
</ds:datastoreItem>
</file>

<file path=customXml/itemProps19.xml><?xml version="1.0" encoding="utf-8"?>
<ds:datastoreItem xmlns:ds="http://schemas.openxmlformats.org/officeDocument/2006/customXml" ds:itemID="{29C1F0F7-0F8E-477C-9FF0-2F2507617E2F}">
  <ds:schemaRefs/>
</ds:datastoreItem>
</file>

<file path=customXml/itemProps2.xml><?xml version="1.0" encoding="utf-8"?>
<ds:datastoreItem xmlns:ds="http://schemas.openxmlformats.org/officeDocument/2006/customXml" ds:itemID="{4EF9B53B-6386-4EA5-8681-4DE48A36515B}">
  <ds:schemaRefs/>
</ds:datastoreItem>
</file>

<file path=customXml/itemProps20.xml><?xml version="1.0" encoding="utf-8"?>
<ds:datastoreItem xmlns:ds="http://schemas.openxmlformats.org/officeDocument/2006/customXml" ds:itemID="{FE8DFAFB-4778-42C5-B4A2-AD3D177D3F29}">
  <ds:schemaRefs/>
</ds:datastoreItem>
</file>

<file path=customXml/itemProps21.xml><?xml version="1.0" encoding="utf-8"?>
<ds:datastoreItem xmlns:ds="http://schemas.openxmlformats.org/officeDocument/2006/customXml" ds:itemID="{99BDBEF5-A005-4B83-90B6-69D3F576D028}">
  <ds:schemaRefs/>
</ds:datastoreItem>
</file>

<file path=customXml/itemProps22.xml><?xml version="1.0" encoding="utf-8"?>
<ds:datastoreItem xmlns:ds="http://schemas.openxmlformats.org/officeDocument/2006/customXml" ds:itemID="{BBFB1BAC-0A87-440C-AAF1-774EBB051EDC}">
  <ds:schemaRefs/>
</ds:datastoreItem>
</file>

<file path=customXml/itemProps23.xml><?xml version="1.0" encoding="utf-8"?>
<ds:datastoreItem xmlns:ds="http://schemas.openxmlformats.org/officeDocument/2006/customXml" ds:itemID="{38BA950C-1F95-470D-B247-66A385D731A4}">
  <ds:schemaRefs/>
</ds:datastoreItem>
</file>

<file path=customXml/itemProps24.xml><?xml version="1.0" encoding="utf-8"?>
<ds:datastoreItem xmlns:ds="http://schemas.openxmlformats.org/officeDocument/2006/customXml" ds:itemID="{E2D84F3D-47D6-411D-8439-B46A9C42AE4B}">
  <ds:schemaRefs/>
</ds:datastoreItem>
</file>

<file path=customXml/itemProps25.xml><?xml version="1.0" encoding="utf-8"?>
<ds:datastoreItem xmlns:ds="http://schemas.openxmlformats.org/officeDocument/2006/customXml" ds:itemID="{7DB77DC5-A972-43B1-91CD-EE0DFE9CAEC5}">
  <ds:schemaRefs/>
</ds:datastoreItem>
</file>

<file path=customXml/itemProps26.xml><?xml version="1.0" encoding="utf-8"?>
<ds:datastoreItem xmlns:ds="http://schemas.openxmlformats.org/officeDocument/2006/customXml" ds:itemID="{C9EA3AED-4842-4278-B487-99E4C2E1F8D1}">
  <ds:schemaRefs/>
</ds:datastoreItem>
</file>

<file path=customXml/itemProps27.xml><?xml version="1.0" encoding="utf-8"?>
<ds:datastoreItem xmlns:ds="http://schemas.openxmlformats.org/officeDocument/2006/customXml" ds:itemID="{CBDDF921-1398-48D8-915A-0097C6668D7C}">
  <ds:schemaRefs/>
</ds:datastoreItem>
</file>

<file path=customXml/itemProps28.xml><?xml version="1.0" encoding="utf-8"?>
<ds:datastoreItem xmlns:ds="http://schemas.openxmlformats.org/officeDocument/2006/customXml" ds:itemID="{504AA12B-6601-4C26-947A-03EE259FBA5F}">
  <ds:schemaRefs/>
</ds:datastoreItem>
</file>

<file path=customXml/itemProps29.xml><?xml version="1.0" encoding="utf-8"?>
<ds:datastoreItem xmlns:ds="http://schemas.openxmlformats.org/officeDocument/2006/customXml" ds:itemID="{C9C61BD5-768F-4E45-B2FF-5408C1770951}">
  <ds:schemaRefs/>
</ds:datastoreItem>
</file>

<file path=customXml/itemProps3.xml><?xml version="1.0" encoding="utf-8"?>
<ds:datastoreItem xmlns:ds="http://schemas.openxmlformats.org/officeDocument/2006/customXml" ds:itemID="{07EC734E-6318-458D-8E15-41B9950F312F}">
  <ds:schemaRefs/>
</ds:datastoreItem>
</file>

<file path=customXml/itemProps30.xml><?xml version="1.0" encoding="utf-8"?>
<ds:datastoreItem xmlns:ds="http://schemas.openxmlformats.org/officeDocument/2006/customXml" ds:itemID="{0D107BA9-0E0C-4440-94DD-59B4241A0069}">
  <ds:schemaRefs/>
</ds:datastoreItem>
</file>

<file path=customXml/itemProps31.xml><?xml version="1.0" encoding="utf-8"?>
<ds:datastoreItem xmlns:ds="http://schemas.openxmlformats.org/officeDocument/2006/customXml" ds:itemID="{23F7AAC9-55B2-442C-BB88-2E2978D4890E}">
  <ds:schemaRefs/>
</ds:datastoreItem>
</file>

<file path=customXml/itemProps32.xml><?xml version="1.0" encoding="utf-8"?>
<ds:datastoreItem xmlns:ds="http://schemas.openxmlformats.org/officeDocument/2006/customXml" ds:itemID="{4A13E4BD-E92B-4284-89AD-102F74E6DD2B}">
  <ds:schemaRefs/>
</ds:datastoreItem>
</file>

<file path=customXml/itemProps33.xml><?xml version="1.0" encoding="utf-8"?>
<ds:datastoreItem xmlns:ds="http://schemas.openxmlformats.org/officeDocument/2006/customXml" ds:itemID="{7A9ACD3A-090E-4A5F-A2CC-18B515D0A153}">
  <ds:schemaRefs/>
</ds:datastoreItem>
</file>

<file path=customXml/itemProps34.xml><?xml version="1.0" encoding="utf-8"?>
<ds:datastoreItem xmlns:ds="http://schemas.openxmlformats.org/officeDocument/2006/customXml" ds:itemID="{16C0F743-C0A5-4E90-9016-A3AC82CC888B}">
  <ds:schemaRefs/>
</ds:datastoreItem>
</file>

<file path=customXml/itemProps35.xml><?xml version="1.0" encoding="utf-8"?>
<ds:datastoreItem xmlns:ds="http://schemas.openxmlformats.org/officeDocument/2006/customXml" ds:itemID="{C6263CE9-0A0C-4775-A2DF-6DD7DECD8B6F}">
  <ds:schemaRefs/>
</ds:datastoreItem>
</file>

<file path=customXml/itemProps36.xml><?xml version="1.0" encoding="utf-8"?>
<ds:datastoreItem xmlns:ds="http://schemas.openxmlformats.org/officeDocument/2006/customXml" ds:itemID="{D66088EF-BD2F-4680-BB46-E93B9A46A8AA}">
  <ds:schemaRefs/>
</ds:datastoreItem>
</file>

<file path=customXml/itemProps37.xml><?xml version="1.0" encoding="utf-8"?>
<ds:datastoreItem xmlns:ds="http://schemas.openxmlformats.org/officeDocument/2006/customXml" ds:itemID="{1EC2330D-B033-49EA-AF4B-3C764D4CDBCB}">
  <ds:schemaRefs/>
</ds:datastoreItem>
</file>

<file path=customXml/itemProps38.xml><?xml version="1.0" encoding="utf-8"?>
<ds:datastoreItem xmlns:ds="http://schemas.openxmlformats.org/officeDocument/2006/customXml" ds:itemID="{6D569170-6F17-44CB-899C-B1DCD8901EC3}">
  <ds:schemaRefs/>
</ds:datastoreItem>
</file>

<file path=customXml/itemProps39.xml><?xml version="1.0" encoding="utf-8"?>
<ds:datastoreItem xmlns:ds="http://schemas.openxmlformats.org/officeDocument/2006/customXml" ds:itemID="{CD43990A-890D-4C6B-9C7E-5D5486A51082}">
  <ds:schemaRefs/>
</ds:datastoreItem>
</file>

<file path=customXml/itemProps4.xml><?xml version="1.0" encoding="utf-8"?>
<ds:datastoreItem xmlns:ds="http://schemas.openxmlformats.org/officeDocument/2006/customXml" ds:itemID="{087B76FF-FDE0-45FD-970A-874263F62FB3}">
  <ds:schemaRefs/>
</ds:datastoreItem>
</file>

<file path=customXml/itemProps40.xml><?xml version="1.0" encoding="utf-8"?>
<ds:datastoreItem xmlns:ds="http://schemas.openxmlformats.org/officeDocument/2006/customXml" ds:itemID="{80CDCC91-A394-434B-8054-C09EBF7C72BB}">
  <ds:schemaRefs/>
</ds:datastoreItem>
</file>

<file path=customXml/itemProps41.xml><?xml version="1.0" encoding="utf-8"?>
<ds:datastoreItem xmlns:ds="http://schemas.openxmlformats.org/officeDocument/2006/customXml" ds:itemID="{EA66AE7C-2E0E-45EF-956E-C78A6CBF03C6}">
  <ds:schemaRefs/>
</ds:datastoreItem>
</file>

<file path=customXml/itemProps42.xml><?xml version="1.0" encoding="utf-8"?>
<ds:datastoreItem xmlns:ds="http://schemas.openxmlformats.org/officeDocument/2006/customXml" ds:itemID="{4DC6A137-CDFA-44A4-957B-F3ED75AED6A1}">
  <ds:schemaRefs/>
</ds:datastoreItem>
</file>

<file path=customXml/itemProps43.xml><?xml version="1.0" encoding="utf-8"?>
<ds:datastoreItem xmlns:ds="http://schemas.openxmlformats.org/officeDocument/2006/customXml" ds:itemID="{63C54D63-835F-4947-9CEC-545F3BFCFE50}">
  <ds:schemaRefs/>
</ds:datastoreItem>
</file>

<file path=customXml/itemProps44.xml><?xml version="1.0" encoding="utf-8"?>
<ds:datastoreItem xmlns:ds="http://schemas.openxmlformats.org/officeDocument/2006/customXml" ds:itemID="{533E235C-9747-4156-AD20-BFE8D31ACC1E}">
  <ds:schemaRefs/>
</ds:datastoreItem>
</file>

<file path=customXml/itemProps45.xml><?xml version="1.0" encoding="utf-8"?>
<ds:datastoreItem xmlns:ds="http://schemas.openxmlformats.org/officeDocument/2006/customXml" ds:itemID="{0B51E6FF-A53A-4CAC-BB86-9979ED1B8B5C}">
  <ds:schemaRefs/>
</ds:datastoreItem>
</file>

<file path=customXml/itemProps46.xml><?xml version="1.0" encoding="utf-8"?>
<ds:datastoreItem xmlns:ds="http://schemas.openxmlformats.org/officeDocument/2006/customXml" ds:itemID="{AC2D231B-2E79-4DF5-9362-B77FB109D6E3}">
  <ds:schemaRefs/>
</ds:datastoreItem>
</file>

<file path=customXml/itemProps47.xml><?xml version="1.0" encoding="utf-8"?>
<ds:datastoreItem xmlns:ds="http://schemas.openxmlformats.org/officeDocument/2006/customXml" ds:itemID="{630B90B0-F1FE-4261-A4FE-5FBE4E4E2DD6}">
  <ds:schemaRefs/>
</ds:datastoreItem>
</file>

<file path=customXml/itemProps48.xml><?xml version="1.0" encoding="utf-8"?>
<ds:datastoreItem xmlns:ds="http://schemas.openxmlformats.org/officeDocument/2006/customXml" ds:itemID="{6D44BD02-51D9-4FFA-8A67-46DCE8D41BCE}">
  <ds:schemaRefs/>
</ds:datastoreItem>
</file>

<file path=customXml/itemProps49.xml><?xml version="1.0" encoding="utf-8"?>
<ds:datastoreItem xmlns:ds="http://schemas.openxmlformats.org/officeDocument/2006/customXml" ds:itemID="{A0E86FCF-05D7-450A-9A51-25EF17E13086}">
  <ds:schemaRefs/>
</ds:datastoreItem>
</file>

<file path=customXml/itemProps5.xml><?xml version="1.0" encoding="utf-8"?>
<ds:datastoreItem xmlns:ds="http://schemas.openxmlformats.org/officeDocument/2006/customXml" ds:itemID="{E8CBCB86-473B-4E0E-996D-ADA3720FA341}">
  <ds:schemaRefs/>
</ds:datastoreItem>
</file>

<file path=customXml/itemProps50.xml><?xml version="1.0" encoding="utf-8"?>
<ds:datastoreItem xmlns:ds="http://schemas.openxmlformats.org/officeDocument/2006/customXml" ds:itemID="{E795553C-59E2-4C8A-A6B7-873A0A4FF7F8}">
  <ds:schemaRefs/>
</ds:datastoreItem>
</file>

<file path=customXml/itemProps51.xml><?xml version="1.0" encoding="utf-8"?>
<ds:datastoreItem xmlns:ds="http://schemas.openxmlformats.org/officeDocument/2006/customXml" ds:itemID="{046621B8-277F-4973-A23B-AF3688FC18A9}">
  <ds:schemaRefs/>
</ds:datastoreItem>
</file>

<file path=customXml/itemProps52.xml><?xml version="1.0" encoding="utf-8"?>
<ds:datastoreItem xmlns:ds="http://schemas.openxmlformats.org/officeDocument/2006/customXml" ds:itemID="{6C29F160-3734-4632-B520-F419FF191FF9}">
  <ds:schemaRefs/>
</ds:datastoreItem>
</file>

<file path=customXml/itemProps53.xml><?xml version="1.0" encoding="utf-8"?>
<ds:datastoreItem xmlns:ds="http://schemas.openxmlformats.org/officeDocument/2006/customXml" ds:itemID="{0C825A78-0973-4539-9A8A-00C331813C7C}">
  <ds:schemaRefs/>
</ds:datastoreItem>
</file>

<file path=customXml/itemProps54.xml><?xml version="1.0" encoding="utf-8"?>
<ds:datastoreItem xmlns:ds="http://schemas.openxmlformats.org/officeDocument/2006/customXml" ds:itemID="{FB53BD92-398C-4DF7-A4F7-0F372689DEEA}">
  <ds:schemaRefs/>
</ds:datastoreItem>
</file>

<file path=customXml/itemProps55.xml><?xml version="1.0" encoding="utf-8"?>
<ds:datastoreItem xmlns:ds="http://schemas.openxmlformats.org/officeDocument/2006/customXml" ds:itemID="{11DB1C2E-94F1-4121-866F-97D1E7240CB0}">
  <ds:schemaRefs/>
</ds:datastoreItem>
</file>

<file path=customXml/itemProps56.xml><?xml version="1.0" encoding="utf-8"?>
<ds:datastoreItem xmlns:ds="http://schemas.openxmlformats.org/officeDocument/2006/customXml" ds:itemID="{11A2FC79-BB4B-4366-9423-7CD8C60649AE}">
  <ds:schemaRefs/>
</ds:datastoreItem>
</file>

<file path=customXml/itemProps57.xml><?xml version="1.0" encoding="utf-8"?>
<ds:datastoreItem xmlns:ds="http://schemas.openxmlformats.org/officeDocument/2006/customXml" ds:itemID="{D64C2FDB-B0FE-4E33-B010-B995D6298F4E}">
  <ds:schemaRefs/>
</ds:datastoreItem>
</file>

<file path=customXml/itemProps58.xml><?xml version="1.0" encoding="utf-8"?>
<ds:datastoreItem xmlns:ds="http://schemas.openxmlformats.org/officeDocument/2006/customXml" ds:itemID="{AB8BB3D4-E2C1-4121-937C-A50B399379AD}">
  <ds:schemaRefs/>
</ds:datastoreItem>
</file>

<file path=customXml/itemProps59.xml><?xml version="1.0" encoding="utf-8"?>
<ds:datastoreItem xmlns:ds="http://schemas.openxmlformats.org/officeDocument/2006/customXml" ds:itemID="{A126A5F0-9590-4B09-96E2-192BF23601E3}">
  <ds:schemaRefs/>
</ds:datastoreItem>
</file>

<file path=customXml/itemProps6.xml><?xml version="1.0" encoding="utf-8"?>
<ds:datastoreItem xmlns:ds="http://schemas.openxmlformats.org/officeDocument/2006/customXml" ds:itemID="{A143980F-63B7-400E-9D67-944752838E26}">
  <ds:schemaRefs/>
</ds:datastoreItem>
</file>

<file path=customXml/itemProps60.xml><?xml version="1.0" encoding="utf-8"?>
<ds:datastoreItem xmlns:ds="http://schemas.openxmlformats.org/officeDocument/2006/customXml" ds:itemID="{BF6A5544-4F73-4EE2-B9D1-C4CFB7043E86}">
  <ds:schemaRefs/>
</ds:datastoreItem>
</file>

<file path=customXml/itemProps61.xml><?xml version="1.0" encoding="utf-8"?>
<ds:datastoreItem xmlns:ds="http://schemas.openxmlformats.org/officeDocument/2006/customXml" ds:itemID="{D7B9E4FC-BE05-4EDE-93E9-F1DCE080DB56}">
  <ds:schemaRefs/>
</ds:datastoreItem>
</file>

<file path=customXml/itemProps62.xml><?xml version="1.0" encoding="utf-8"?>
<ds:datastoreItem xmlns:ds="http://schemas.openxmlformats.org/officeDocument/2006/customXml" ds:itemID="{E84F38CC-44FA-4EC7-973B-C0DBD37BFDAC}">
  <ds:schemaRefs/>
</ds:datastoreItem>
</file>

<file path=customXml/itemProps63.xml><?xml version="1.0" encoding="utf-8"?>
<ds:datastoreItem xmlns:ds="http://schemas.openxmlformats.org/officeDocument/2006/customXml" ds:itemID="{67B35B9C-6F75-4A34-9C58-36B725EB98F5}">
  <ds:schemaRefs/>
</ds:datastoreItem>
</file>

<file path=customXml/itemProps64.xml><?xml version="1.0" encoding="utf-8"?>
<ds:datastoreItem xmlns:ds="http://schemas.openxmlformats.org/officeDocument/2006/customXml" ds:itemID="{180E48ED-8F50-42FE-A7AB-4BB5240C37E5}">
  <ds:schemaRefs/>
</ds:datastoreItem>
</file>

<file path=customXml/itemProps65.xml><?xml version="1.0" encoding="utf-8"?>
<ds:datastoreItem xmlns:ds="http://schemas.openxmlformats.org/officeDocument/2006/customXml" ds:itemID="{7F544228-CAF8-486C-8738-8706814DFF42}">
  <ds:schemaRefs/>
</ds:datastoreItem>
</file>

<file path=customXml/itemProps66.xml><?xml version="1.0" encoding="utf-8"?>
<ds:datastoreItem xmlns:ds="http://schemas.openxmlformats.org/officeDocument/2006/customXml" ds:itemID="{C649A702-8718-4130-B60E-71C3454F1C1E}">
  <ds:schemaRefs/>
</ds:datastoreItem>
</file>

<file path=customXml/itemProps67.xml><?xml version="1.0" encoding="utf-8"?>
<ds:datastoreItem xmlns:ds="http://schemas.openxmlformats.org/officeDocument/2006/customXml" ds:itemID="{DE295087-97B3-45DA-9795-F9E6AD1C57D6}">
  <ds:schemaRefs/>
</ds:datastoreItem>
</file>

<file path=customXml/itemProps68.xml><?xml version="1.0" encoding="utf-8"?>
<ds:datastoreItem xmlns:ds="http://schemas.openxmlformats.org/officeDocument/2006/customXml" ds:itemID="{9B627967-4DC1-45AD-86A4-F4A951E628B3}">
  <ds:schemaRefs/>
</ds:datastoreItem>
</file>

<file path=customXml/itemProps69.xml><?xml version="1.0" encoding="utf-8"?>
<ds:datastoreItem xmlns:ds="http://schemas.openxmlformats.org/officeDocument/2006/customXml" ds:itemID="{B122E55A-0BA0-4254-ABBC-587CF80E704B}">
  <ds:schemaRefs/>
</ds:datastoreItem>
</file>

<file path=customXml/itemProps7.xml><?xml version="1.0" encoding="utf-8"?>
<ds:datastoreItem xmlns:ds="http://schemas.openxmlformats.org/officeDocument/2006/customXml" ds:itemID="{39241781-39C0-402B-8BB0-9E5D7F69BE17}">
  <ds:schemaRefs/>
</ds:datastoreItem>
</file>

<file path=customXml/itemProps8.xml><?xml version="1.0" encoding="utf-8"?>
<ds:datastoreItem xmlns:ds="http://schemas.openxmlformats.org/officeDocument/2006/customXml" ds:itemID="{3CEF1A2B-CA7C-4552-B139-FD3F719A76DF}">
  <ds:schemaRefs/>
</ds:datastoreItem>
</file>

<file path=customXml/itemProps9.xml><?xml version="1.0" encoding="utf-8"?>
<ds:datastoreItem xmlns:ds="http://schemas.openxmlformats.org/officeDocument/2006/customXml" ds:itemID="{9F058361-46D5-4BA9-B55B-CB824E17FAD4}">
  <ds:schemaRefs/>
</ds:datastoreItem>
</file>

<file path=docProps/app.xml><?xml version="1.0" encoding="utf-8"?>
<Properties xmlns="http://schemas.openxmlformats.org/officeDocument/2006/extended-properties" xmlns:vt="http://schemas.openxmlformats.org/officeDocument/2006/docPropsVTypes">
  <Template>21版53中考主题1</Template>
  <TotalTime>53</TotalTime>
  <Words>10808</Words>
  <Application>Microsoft Office PowerPoint</Application>
  <PresentationFormat>自定义</PresentationFormat>
  <Paragraphs>322</Paragraphs>
  <Slides>67</Slides>
  <Notes>67</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67</vt:i4>
      </vt:variant>
    </vt:vector>
  </HeadingPairs>
  <TitlesOfParts>
    <vt:vector size="73" baseType="lpstr">
      <vt:lpstr>黑体</vt:lpstr>
      <vt:lpstr>Microsoft YaHei</vt:lpstr>
      <vt:lpstr>Arial</vt:lpstr>
      <vt:lpstr>Calibri</vt:lpstr>
      <vt:lpstr>Times New Roman</vt:lpstr>
      <vt:lpstr>21版53中考主题1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Administrator</cp:lastModifiedBy>
  <cp:revision>114</cp:revision>
  <dcterms:modified xsi:type="dcterms:W3CDTF">2020-09-29T01:45:48Z</dcterms:modified>
</cp:coreProperties>
</file>