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98"/>
  </p:sldMasterIdLst>
  <p:notesMasterIdLst>
    <p:notesMasterId r:id="rId195"/>
  </p:notesMasterIdLst>
  <p:sldIdLst>
    <p:sldId id="425" r:id="rId99"/>
    <p:sldId id="258" r:id="rId100"/>
    <p:sldId id="260" r:id="rId101"/>
    <p:sldId id="261" r:id="rId102"/>
    <p:sldId id="263" r:id="rId103"/>
    <p:sldId id="265" r:id="rId104"/>
    <p:sldId id="267" r:id="rId105"/>
    <p:sldId id="269" r:id="rId106"/>
    <p:sldId id="270" r:id="rId107"/>
    <p:sldId id="272" r:id="rId108"/>
    <p:sldId id="273" r:id="rId109"/>
    <p:sldId id="275" r:id="rId110"/>
    <p:sldId id="276" r:id="rId111"/>
    <p:sldId id="278" r:id="rId112"/>
    <p:sldId id="281" r:id="rId113"/>
    <p:sldId id="282" r:id="rId114"/>
    <p:sldId id="283" r:id="rId115"/>
    <p:sldId id="284" r:id="rId116"/>
    <p:sldId id="285" r:id="rId117"/>
    <p:sldId id="287" r:id="rId118"/>
    <p:sldId id="288" r:id="rId119"/>
    <p:sldId id="290" r:id="rId120"/>
    <p:sldId id="293" r:id="rId121"/>
    <p:sldId id="294" r:id="rId122"/>
    <p:sldId id="296" r:id="rId123"/>
    <p:sldId id="297" r:id="rId124"/>
    <p:sldId id="298" r:id="rId125"/>
    <p:sldId id="300" r:id="rId126"/>
    <p:sldId id="302" r:id="rId127"/>
    <p:sldId id="304" r:id="rId128"/>
    <p:sldId id="306" r:id="rId129"/>
    <p:sldId id="307" r:id="rId130"/>
    <p:sldId id="309" r:id="rId131"/>
    <p:sldId id="310" r:id="rId132"/>
    <p:sldId id="312" r:id="rId133"/>
    <p:sldId id="314" r:id="rId134"/>
    <p:sldId id="315" r:id="rId135"/>
    <p:sldId id="317" r:id="rId136"/>
    <p:sldId id="318" r:id="rId137"/>
    <p:sldId id="319" r:id="rId138"/>
    <p:sldId id="321" r:id="rId139"/>
    <p:sldId id="322" r:id="rId140"/>
    <p:sldId id="323" r:id="rId141"/>
    <p:sldId id="326" r:id="rId142"/>
    <p:sldId id="328" r:id="rId143"/>
    <p:sldId id="330" r:id="rId144"/>
    <p:sldId id="332" r:id="rId145"/>
    <p:sldId id="334" r:id="rId146"/>
    <p:sldId id="336" r:id="rId147"/>
    <p:sldId id="337" r:id="rId148"/>
    <p:sldId id="338" r:id="rId149"/>
    <p:sldId id="340" r:id="rId150"/>
    <p:sldId id="341" r:id="rId151"/>
    <p:sldId id="342" r:id="rId152"/>
    <p:sldId id="345" r:id="rId153"/>
    <p:sldId id="346" r:id="rId154"/>
    <p:sldId id="349" r:id="rId155"/>
    <p:sldId id="350" r:id="rId156"/>
    <p:sldId id="351" r:id="rId157"/>
    <p:sldId id="353" r:id="rId158"/>
    <p:sldId id="355" r:id="rId159"/>
    <p:sldId id="356" r:id="rId160"/>
    <p:sldId id="358" r:id="rId161"/>
    <p:sldId id="359" r:id="rId162"/>
    <p:sldId id="361" r:id="rId163"/>
    <p:sldId id="362" r:id="rId164"/>
    <p:sldId id="363" r:id="rId165"/>
    <p:sldId id="365" r:id="rId166"/>
    <p:sldId id="366" r:id="rId167"/>
    <p:sldId id="369" r:id="rId168"/>
    <p:sldId id="371" r:id="rId169"/>
    <p:sldId id="372" r:id="rId170"/>
    <p:sldId id="374" r:id="rId171"/>
    <p:sldId id="376" r:id="rId172"/>
    <p:sldId id="378" r:id="rId173"/>
    <p:sldId id="380" r:id="rId174"/>
    <p:sldId id="382" r:id="rId175"/>
    <p:sldId id="384" r:id="rId176"/>
    <p:sldId id="386" r:id="rId177"/>
    <p:sldId id="389" r:id="rId178"/>
    <p:sldId id="391" r:id="rId179"/>
    <p:sldId id="393" r:id="rId180"/>
    <p:sldId id="396" r:id="rId181"/>
    <p:sldId id="397" r:id="rId182"/>
    <p:sldId id="399" r:id="rId183"/>
    <p:sldId id="400" r:id="rId184"/>
    <p:sldId id="403" r:id="rId185"/>
    <p:sldId id="405" r:id="rId186"/>
    <p:sldId id="406" r:id="rId187"/>
    <p:sldId id="408" r:id="rId188"/>
    <p:sldId id="410" r:id="rId189"/>
    <p:sldId id="411" r:id="rId190"/>
    <p:sldId id="413" r:id="rId191"/>
    <p:sldId id="416" r:id="rId192"/>
    <p:sldId id="419" r:id="rId193"/>
    <p:sldId id="422" r:id="rId194"/>
  </p:sldIdLst>
  <p:sldSz cx="9144000" cy="511175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varScale="1">
        <p:scale>
          <a:sx n="60" d="100"/>
          <a:sy n="60" d="100"/>
        </p:scale>
        <p:origin x="84" y="46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9.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slide" Target="slides/slide40.xml"/><Relationship Id="rId159" Type="http://schemas.openxmlformats.org/officeDocument/2006/relationships/slide" Target="slides/slide61.xml"/><Relationship Id="rId170" Type="http://schemas.openxmlformats.org/officeDocument/2006/relationships/slide" Target="slides/slide72.xml"/><Relationship Id="rId191" Type="http://schemas.openxmlformats.org/officeDocument/2006/relationships/slide" Target="slides/slide93.xml"/><Relationship Id="rId196" Type="http://schemas.openxmlformats.org/officeDocument/2006/relationships/presProps" Target="presProps.xml"/><Relationship Id="rId16" Type="http://schemas.openxmlformats.org/officeDocument/2006/relationships/customXml" Target="../customXml/item16.xml"/><Relationship Id="rId107" Type="http://schemas.openxmlformats.org/officeDocument/2006/relationships/slide" Target="slides/slide9.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customXml" Target="../customXml/item74.xml"/><Relationship Id="rId79" Type="http://schemas.openxmlformats.org/officeDocument/2006/relationships/customXml" Target="../customXml/item79.xml"/><Relationship Id="rId102" Type="http://schemas.openxmlformats.org/officeDocument/2006/relationships/slide" Target="slides/slide4.xml"/><Relationship Id="rId123" Type="http://schemas.openxmlformats.org/officeDocument/2006/relationships/slide" Target="slides/slide25.xml"/><Relationship Id="rId128" Type="http://schemas.openxmlformats.org/officeDocument/2006/relationships/slide" Target="slides/slide30.xml"/><Relationship Id="rId144" Type="http://schemas.openxmlformats.org/officeDocument/2006/relationships/slide" Target="slides/slide46.xml"/><Relationship Id="rId149" Type="http://schemas.openxmlformats.org/officeDocument/2006/relationships/slide" Target="slides/slide51.xml"/><Relationship Id="rId5" Type="http://schemas.openxmlformats.org/officeDocument/2006/relationships/customXml" Target="../customXml/item5.xml"/><Relationship Id="rId90" Type="http://schemas.openxmlformats.org/officeDocument/2006/relationships/customXml" Target="../customXml/item90.xml"/><Relationship Id="rId95" Type="http://schemas.openxmlformats.org/officeDocument/2006/relationships/customXml" Target="../customXml/item95.xml"/><Relationship Id="rId160" Type="http://schemas.openxmlformats.org/officeDocument/2006/relationships/slide" Target="slides/slide62.xml"/><Relationship Id="rId165" Type="http://schemas.openxmlformats.org/officeDocument/2006/relationships/slide" Target="slides/slide67.xml"/><Relationship Id="rId181" Type="http://schemas.openxmlformats.org/officeDocument/2006/relationships/slide" Target="slides/slide83.xml"/><Relationship Id="rId186" Type="http://schemas.openxmlformats.org/officeDocument/2006/relationships/slide" Target="slides/slide88.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slide" Target="slides/slide15.xml"/><Relationship Id="rId118" Type="http://schemas.openxmlformats.org/officeDocument/2006/relationships/slide" Target="slides/slide20.xml"/><Relationship Id="rId134" Type="http://schemas.openxmlformats.org/officeDocument/2006/relationships/slide" Target="slides/slide36.xml"/><Relationship Id="rId139" Type="http://schemas.openxmlformats.org/officeDocument/2006/relationships/slide" Target="slides/slide41.xml"/><Relationship Id="rId80" Type="http://schemas.openxmlformats.org/officeDocument/2006/relationships/customXml" Target="../customXml/item80.xml"/><Relationship Id="rId85" Type="http://schemas.openxmlformats.org/officeDocument/2006/relationships/customXml" Target="../customXml/item85.xml"/><Relationship Id="rId150" Type="http://schemas.openxmlformats.org/officeDocument/2006/relationships/slide" Target="slides/slide52.xml"/><Relationship Id="rId155" Type="http://schemas.openxmlformats.org/officeDocument/2006/relationships/slide" Target="slides/slide57.xml"/><Relationship Id="rId171" Type="http://schemas.openxmlformats.org/officeDocument/2006/relationships/slide" Target="slides/slide73.xml"/><Relationship Id="rId176" Type="http://schemas.openxmlformats.org/officeDocument/2006/relationships/slide" Target="slides/slide78.xml"/><Relationship Id="rId192" Type="http://schemas.openxmlformats.org/officeDocument/2006/relationships/slide" Target="slides/slide94.xml"/><Relationship Id="rId197" Type="http://schemas.openxmlformats.org/officeDocument/2006/relationships/viewProps" Target="viewProps.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5.xml"/><Relationship Id="rId108" Type="http://schemas.openxmlformats.org/officeDocument/2006/relationships/slide" Target="slides/slide10.xml"/><Relationship Id="rId124" Type="http://schemas.openxmlformats.org/officeDocument/2006/relationships/slide" Target="slides/slide26.xml"/><Relationship Id="rId129" Type="http://schemas.openxmlformats.org/officeDocument/2006/relationships/slide" Target="slides/slide31.xml"/><Relationship Id="rId54" Type="http://schemas.openxmlformats.org/officeDocument/2006/relationships/customXml" Target="../customXml/item54.xml"/><Relationship Id="rId70" Type="http://schemas.openxmlformats.org/officeDocument/2006/relationships/customXml" Target="../customXml/item70.xml"/><Relationship Id="rId75" Type="http://schemas.openxmlformats.org/officeDocument/2006/relationships/customXml" Target="../customXml/item75.xml"/><Relationship Id="rId91" Type="http://schemas.openxmlformats.org/officeDocument/2006/relationships/customXml" Target="../customXml/item91.xml"/><Relationship Id="rId96" Type="http://schemas.openxmlformats.org/officeDocument/2006/relationships/customXml" Target="../customXml/item96.xml"/><Relationship Id="rId140" Type="http://schemas.openxmlformats.org/officeDocument/2006/relationships/slide" Target="slides/slide42.xml"/><Relationship Id="rId145" Type="http://schemas.openxmlformats.org/officeDocument/2006/relationships/slide" Target="slides/slide47.xml"/><Relationship Id="rId161" Type="http://schemas.openxmlformats.org/officeDocument/2006/relationships/slide" Target="slides/slide63.xml"/><Relationship Id="rId166" Type="http://schemas.openxmlformats.org/officeDocument/2006/relationships/slide" Target="slides/slide68.xml"/><Relationship Id="rId182" Type="http://schemas.openxmlformats.org/officeDocument/2006/relationships/slide" Target="slides/slide84.xml"/><Relationship Id="rId187"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 Target="slides/slide16.xml"/><Relationship Id="rId119" Type="http://schemas.openxmlformats.org/officeDocument/2006/relationships/slide" Target="slides/slide21.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slide" Target="slides/slide32.xml"/><Relationship Id="rId135" Type="http://schemas.openxmlformats.org/officeDocument/2006/relationships/slide" Target="slides/slide37.xml"/><Relationship Id="rId151" Type="http://schemas.openxmlformats.org/officeDocument/2006/relationships/slide" Target="slides/slide53.xml"/><Relationship Id="rId156" Type="http://schemas.openxmlformats.org/officeDocument/2006/relationships/slide" Target="slides/slide58.xml"/><Relationship Id="rId177" Type="http://schemas.openxmlformats.org/officeDocument/2006/relationships/slide" Target="slides/slide79.xml"/><Relationship Id="rId198" Type="http://schemas.openxmlformats.org/officeDocument/2006/relationships/theme" Target="theme/theme1.xml"/><Relationship Id="rId172" Type="http://schemas.openxmlformats.org/officeDocument/2006/relationships/slide" Target="slides/slide74.xml"/><Relationship Id="rId193" Type="http://schemas.openxmlformats.org/officeDocument/2006/relationships/slide" Target="slides/slide95.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11.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slide" Target="slides/slide6.xml"/><Relationship Id="rId120" Type="http://schemas.openxmlformats.org/officeDocument/2006/relationships/slide" Target="slides/slide22.xml"/><Relationship Id="rId125" Type="http://schemas.openxmlformats.org/officeDocument/2006/relationships/slide" Target="slides/slide27.xml"/><Relationship Id="rId141" Type="http://schemas.openxmlformats.org/officeDocument/2006/relationships/slide" Target="slides/slide43.xml"/><Relationship Id="rId146" Type="http://schemas.openxmlformats.org/officeDocument/2006/relationships/slide" Target="slides/slide48.xml"/><Relationship Id="rId167" Type="http://schemas.openxmlformats.org/officeDocument/2006/relationships/slide" Target="slides/slide69.xml"/><Relationship Id="rId188" Type="http://schemas.openxmlformats.org/officeDocument/2006/relationships/slide" Target="slides/slide90.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64.xml"/><Relationship Id="rId183"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slide" Target="slides/slide12.xml"/><Relationship Id="rId115" Type="http://schemas.openxmlformats.org/officeDocument/2006/relationships/slide" Target="slides/slide17.xml"/><Relationship Id="rId131" Type="http://schemas.openxmlformats.org/officeDocument/2006/relationships/slide" Target="slides/slide33.xml"/><Relationship Id="rId136" Type="http://schemas.openxmlformats.org/officeDocument/2006/relationships/slide" Target="slides/slide38.xml"/><Relationship Id="rId157" Type="http://schemas.openxmlformats.org/officeDocument/2006/relationships/slide" Target="slides/slide59.xml"/><Relationship Id="rId178" Type="http://schemas.openxmlformats.org/officeDocument/2006/relationships/slide" Target="slides/slide80.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54.xml"/><Relationship Id="rId173" Type="http://schemas.openxmlformats.org/officeDocument/2006/relationships/slide" Target="slides/slide75.xml"/><Relationship Id="rId194" Type="http://schemas.openxmlformats.org/officeDocument/2006/relationships/slide" Target="slides/slide96.xml"/><Relationship Id="rId199" Type="http://schemas.openxmlformats.org/officeDocument/2006/relationships/tableStyles" Target="tableStyles.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slide" Target="slides/slide2.xml"/><Relationship Id="rId105" Type="http://schemas.openxmlformats.org/officeDocument/2006/relationships/slide" Target="slides/slide7.xml"/><Relationship Id="rId126" Type="http://schemas.openxmlformats.org/officeDocument/2006/relationships/slide" Target="slides/slide28.xml"/><Relationship Id="rId147" Type="http://schemas.openxmlformats.org/officeDocument/2006/relationships/slide" Target="slides/slide49.xml"/><Relationship Id="rId168" Type="http://schemas.openxmlformats.org/officeDocument/2006/relationships/slide" Target="slides/slide70.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slideMaster" Target="slideMasters/slideMaster1.xml"/><Relationship Id="rId121" Type="http://schemas.openxmlformats.org/officeDocument/2006/relationships/slide" Target="slides/slide23.xml"/><Relationship Id="rId142" Type="http://schemas.openxmlformats.org/officeDocument/2006/relationships/slide" Target="slides/slide44.xml"/><Relationship Id="rId163" Type="http://schemas.openxmlformats.org/officeDocument/2006/relationships/slide" Target="slides/slide65.xml"/><Relationship Id="rId184" Type="http://schemas.openxmlformats.org/officeDocument/2006/relationships/slide" Target="slides/slide86.xml"/><Relationship Id="rId189" Type="http://schemas.openxmlformats.org/officeDocument/2006/relationships/slide" Target="slides/slide91.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slide" Target="slides/slide18.xml"/><Relationship Id="rId137" Type="http://schemas.openxmlformats.org/officeDocument/2006/relationships/slide" Target="slides/slide39.xml"/><Relationship Id="rId158" Type="http://schemas.openxmlformats.org/officeDocument/2006/relationships/slide" Target="slides/slide60.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slide" Target="slides/slide13.xml"/><Relationship Id="rId132" Type="http://schemas.openxmlformats.org/officeDocument/2006/relationships/slide" Target="slides/slide34.xml"/><Relationship Id="rId153" Type="http://schemas.openxmlformats.org/officeDocument/2006/relationships/slide" Target="slides/slide55.xml"/><Relationship Id="rId174" Type="http://schemas.openxmlformats.org/officeDocument/2006/relationships/slide" Target="slides/slide76.xml"/><Relationship Id="rId179" Type="http://schemas.openxmlformats.org/officeDocument/2006/relationships/slide" Target="slides/slide81.xml"/><Relationship Id="rId195" Type="http://schemas.openxmlformats.org/officeDocument/2006/relationships/notesMaster" Target="notesMasters/notesMaster1.xml"/><Relationship Id="rId190" Type="http://schemas.openxmlformats.org/officeDocument/2006/relationships/slide" Target="slides/slide92.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8.xml"/><Relationship Id="rId127" Type="http://schemas.openxmlformats.org/officeDocument/2006/relationships/slide" Target="slides/slide29.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slide" Target="slides/slide1.xml"/><Relationship Id="rId101" Type="http://schemas.openxmlformats.org/officeDocument/2006/relationships/slide" Target="slides/slide3.xml"/><Relationship Id="rId122" Type="http://schemas.openxmlformats.org/officeDocument/2006/relationships/slide" Target="slides/slide24.xml"/><Relationship Id="rId143" Type="http://schemas.openxmlformats.org/officeDocument/2006/relationships/slide" Target="slides/slide45.xml"/><Relationship Id="rId148" Type="http://schemas.openxmlformats.org/officeDocument/2006/relationships/slide" Target="slides/slide50.xml"/><Relationship Id="rId164" Type="http://schemas.openxmlformats.org/officeDocument/2006/relationships/slide" Target="slides/slide66.xml"/><Relationship Id="rId169" Type="http://schemas.openxmlformats.org/officeDocument/2006/relationships/slide" Target="slides/slide71.xml"/><Relationship Id="rId185" Type="http://schemas.openxmlformats.org/officeDocument/2006/relationships/slide" Target="slides/slide87.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82.xml"/><Relationship Id="rId26" Type="http://schemas.openxmlformats.org/officeDocument/2006/relationships/customXml" Target="../customXml/item26.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slide" Target="slides/slide14.xml"/><Relationship Id="rId133" Type="http://schemas.openxmlformats.org/officeDocument/2006/relationships/slide" Target="slides/slide35.xml"/><Relationship Id="rId154" Type="http://schemas.openxmlformats.org/officeDocument/2006/relationships/slide" Target="slides/slide56.xml"/><Relationship Id="rId175" Type="http://schemas.openxmlformats.org/officeDocument/2006/relationships/slide" Target="slides/slide7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2020/9/29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63538" y="685800"/>
            <a:ext cx="61309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71B3988-40C8-40E9-AEBA-089681BD36D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87957"/>
            <a:ext cx="7772400" cy="1095713"/>
          </a:xfrm>
          <a:prstGeom prst="rect">
            <a:avLst/>
          </a:prstGeom>
        </p:spPr>
        <p:txBody>
          <a:bodyPr/>
          <a:lstStyle/>
          <a:p>
            <a:r>
              <a:rPr kumimoji="1" lang="zh-CN" altLang="en-US"/>
              <a:t>单击此处编辑母版标题样式</a:t>
            </a:r>
            <a:endParaRPr kumimoji="1" lang="zh-CN" altLang="en-US" dirty="0"/>
          </a:p>
        </p:txBody>
      </p:sp>
      <p:sp>
        <p:nvSpPr>
          <p:cNvPr id="3" name="副标题 2"/>
          <p:cNvSpPr>
            <a:spLocks noGrp="1"/>
          </p:cNvSpPr>
          <p:nvPr>
            <p:ph type="subTitle" idx="1"/>
          </p:nvPr>
        </p:nvSpPr>
        <p:spPr>
          <a:xfrm>
            <a:off x="1371600" y="2896658"/>
            <a:ext cx="6400800" cy="1306336"/>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a:t>单击此处编辑母版副标题样式</a:t>
            </a:r>
          </a:p>
        </p:txBody>
      </p:sp>
      <p:sp>
        <p:nvSpPr>
          <p:cNvPr id="4" name="日期占位符 3"/>
          <p:cNvSpPr>
            <a:spLocks noGrp="1"/>
          </p:cNvSpPr>
          <p:nvPr>
            <p:ph type="dt" sz="half" idx="10"/>
          </p:nvPr>
        </p:nvSpPr>
        <p:spPr>
          <a:xfrm>
            <a:off x="457200" y="4737835"/>
            <a:ext cx="2133600" cy="272154"/>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4737835"/>
            <a:ext cx="2895600" cy="272154"/>
          </a:xfrm>
          <a:prstGeom prst="rect">
            <a:avLst/>
          </a:prstGeom>
        </p:spPr>
        <p:txBody>
          <a:bodyPr/>
          <a:lstStyle/>
          <a:p>
            <a:endParaRPr lang="zh-CN" altLang="en-US"/>
          </a:p>
        </p:txBody>
      </p:sp>
      <p:sp>
        <p:nvSpPr>
          <p:cNvPr id="6" name="幻灯片编号占位符 5"/>
          <p:cNvSpPr>
            <a:spLocks noGrp="1"/>
          </p:cNvSpPr>
          <p:nvPr>
            <p:ph type="sldNum" sz="quarter" idx="12"/>
          </p:nvPr>
        </p:nvSpPr>
        <p:spPr>
          <a:xfrm>
            <a:off x="6553200" y="4737835"/>
            <a:ext cx="2133600" cy="272154"/>
          </a:xfrm>
          <a:prstGeom prst="rect">
            <a:avLst/>
          </a:prstGeom>
        </p:spPr>
        <p:txBody>
          <a:bodyPr/>
          <a:lstStyle/>
          <a:p>
            <a:fld id="{3F8935AA-09F9-4C1A-89F2-CB34E0111C49}" type="slidenum">
              <a:rPr lang="zh-CN" altLang="en-US" smtClean="0"/>
              <a:pPr/>
              <a:t>‹#›</a:t>
            </a:fld>
            <a:endParaRPr lang="zh-CN" altLang="en-US"/>
          </a:p>
        </p:txBody>
      </p:sp>
      <p:pic>
        <p:nvPicPr>
          <p:cNvPr id="8" name="图片 7"/>
          <p:cNvPicPr>
            <a:picLocks noChangeAspect="1"/>
          </p:cNvPicPr>
          <p:nvPr/>
        </p:nvPicPr>
        <p:blipFill>
          <a:blip r:embed="rId2"/>
          <a:stretch>
            <a:fillRect/>
          </a:stretch>
        </p:blipFill>
        <p:spPr>
          <a:xfrm>
            <a:off x="0" y="0"/>
            <a:ext cx="9144000" cy="5203458"/>
          </a:xfrm>
          <a:prstGeom prst="rect">
            <a:avLst/>
          </a:prstGeom>
        </p:spPr>
      </p:pic>
    </p:spTree>
    <p:extLst>
      <p:ext uri="{BB962C8B-B14F-4D97-AF65-F5344CB8AC3E}">
        <p14:creationId xmlns:p14="http://schemas.microsoft.com/office/powerpoint/2010/main" val="1713280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280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2020/9/29</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8306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165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项内容">
    <p:spTree>
      <p:nvGrpSpPr>
        <p:cNvPr id="1" name=""/>
        <p:cNvGrpSpPr/>
        <p:nvPr/>
      </p:nvGrpSpPr>
      <p:grpSpPr>
        <a:xfrm>
          <a:off x="0" y="0"/>
          <a:ext cx="0" cy="0"/>
          <a:chOff x="0" y="0"/>
          <a:chExt cx="0" cy="0"/>
        </a:xfrm>
      </p:grpSpPr>
      <p:sp>
        <p:nvSpPr>
          <p:cNvPr id="3" name="矩形 2"/>
          <p:cNvSpPr/>
          <p:nvPr/>
        </p:nvSpPr>
        <p:spPr>
          <a:xfrm>
            <a:off x="2130964"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3314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矩形 2"/>
          <p:cNvSpPr/>
          <p:nvPr/>
        </p:nvSpPr>
        <p:spPr>
          <a:xfrm>
            <a:off x="2130964"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
        <p:nvSpPr>
          <p:cNvPr id="4" name="矩形 3"/>
          <p:cNvSpPr/>
          <p:nvPr/>
        </p:nvSpPr>
        <p:spPr>
          <a:xfrm>
            <a:off x="2603639" y="1011596"/>
            <a:ext cx="104646" cy="11817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2710538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7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916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竖排标题和文本">
    <p:spTree>
      <p:nvGrpSpPr>
        <p:cNvPr id="1" name=""/>
        <p:cNvGrpSpPr/>
        <p:nvPr/>
      </p:nvGrpSpPr>
      <p:grpSpPr>
        <a:xfrm>
          <a:off x="0" y="0"/>
          <a:ext cx="0" cy="0"/>
          <a:chOff x="0" y="0"/>
          <a:chExt cx="0" cy="0"/>
        </a:xfrm>
      </p:grpSpPr>
      <p:sp>
        <p:nvSpPr>
          <p:cNvPr id="3" name="矩形 2"/>
          <p:cNvSpPr/>
          <p:nvPr/>
        </p:nvSpPr>
        <p:spPr>
          <a:xfrm>
            <a:off x="4878020" y="847836"/>
            <a:ext cx="104646" cy="20318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a:solidFill>
                  <a:schemeClr val="bg1"/>
                </a:solidFill>
              </a:rPr>
              <a:t>  </a:t>
            </a:r>
            <a:endParaRPr kumimoji="1" lang="zh-CN" altLang="en-US" dirty="0">
              <a:solidFill>
                <a:schemeClr val="bg1"/>
              </a:solidFill>
            </a:endParaRPr>
          </a:p>
        </p:txBody>
      </p:sp>
    </p:spTree>
    <p:extLst>
      <p:ext uri="{BB962C8B-B14F-4D97-AF65-F5344CB8AC3E}">
        <p14:creationId xmlns:p14="http://schemas.microsoft.com/office/powerpoint/2010/main" val="1732046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0818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 Target="../slides/slide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70.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53中考ppt文件13.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 y="0"/>
            <a:ext cx="9141291" cy="5111750"/>
          </a:xfrm>
          <a:prstGeom prst="rect">
            <a:avLst/>
          </a:prstGeom>
        </p:spPr>
      </p:pic>
      <p:grpSp>
        <p:nvGrpSpPr>
          <p:cNvPr id="2" name="组合 38"/>
          <p:cNvGrpSpPr/>
          <p:nvPr/>
        </p:nvGrpSpPr>
        <p:grpSpPr>
          <a:xfrm>
            <a:off x="7496052" y="-768655"/>
            <a:ext cx="1477010" cy="684722"/>
            <a:chOff x="7885535" y="892779"/>
            <a:chExt cx="928694" cy="761923"/>
          </a:xfrm>
        </p:grpSpPr>
        <p:sp>
          <p:nvSpPr>
            <p:cNvPr id="10" name="圆角矩形 9"/>
            <p:cNvSpPr/>
            <p:nvPr/>
          </p:nvSpPr>
          <p:spPr>
            <a:xfrm>
              <a:off x="8024796" y="892779"/>
              <a:ext cx="663103" cy="761923"/>
            </a:xfrm>
            <a:prstGeom prst="roundRect">
              <a:avLst/>
            </a:prstGeom>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1" name="TextBox 15"/>
            <p:cNvSpPr txBox="1"/>
            <p:nvPr/>
          </p:nvSpPr>
          <p:spPr>
            <a:xfrm>
              <a:off x="7885535" y="1002411"/>
              <a:ext cx="928694" cy="51371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hlinkClick r:id="rId14" action="ppaction://hlinksldjump"/>
                </a:rPr>
                <a:t>五年中考</a:t>
              </a:r>
              <a:endParaRPr kumimoji="0" lang="zh-CN" altLang="en-US" sz="1200" b="1" i="0" u="sng" strike="noStrike" kern="1200" cap="none" spc="0" normalizeH="0" baseline="0" noProof="0" dirty="0">
                <a:ln>
                  <a:noFill/>
                </a:ln>
                <a:solidFill>
                  <a:srgbClr val="FF66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5" action="ppaction://hlinksldjump"/>
                </a:rPr>
                <a:t>三年模拟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16" action="ppaction://hlinksldjump"/>
              </a:endParaRPr>
            </a:p>
          </p:txBody>
        </p:sp>
      </p:grpSp>
      <p:grpSp>
        <p:nvGrpSpPr>
          <p:cNvPr id="3" name="组合 8"/>
          <p:cNvGrpSpPr/>
          <p:nvPr/>
        </p:nvGrpSpPr>
        <p:grpSpPr>
          <a:xfrm>
            <a:off x="7788275" y="262877"/>
            <a:ext cx="915988" cy="306074"/>
            <a:chOff x="7788275" y="264509"/>
            <a:chExt cx="915988" cy="307975"/>
          </a:xfrm>
        </p:grpSpPr>
        <p:sp>
          <p:nvSpPr>
            <p:cNvPr id="13" name="流程图: 终止 11"/>
            <p:cNvSpPr/>
            <p:nvPr/>
          </p:nvSpPr>
          <p:spPr>
            <a:xfrm>
              <a:off x="7788275" y="295275"/>
              <a:ext cx="915988" cy="254000"/>
            </a:xfrm>
            <a:prstGeom prst="flowChartTerminator">
              <a:avLst/>
            </a:prstGeom>
            <a:solidFill>
              <a:schemeClr val="accent6">
                <a:lumMod val="7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
            <p:cNvSpPr txBox="1"/>
            <p:nvPr userDrawn="1"/>
          </p:nvSpPr>
          <p:spPr>
            <a:xfrm>
              <a:off x="7799794" y="264509"/>
              <a:ext cx="903288"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extLst>
      <p:ext uri="{BB962C8B-B14F-4D97-AF65-F5344CB8AC3E}">
        <p14:creationId xmlns:p14="http://schemas.microsoft.com/office/powerpoint/2010/main" val="2616166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017 -0.09194 L -0.00052 0.24807 " pathEditMode="relative" rAng="0" ptsTypes="AA">
                                      <p:cBhvr>
                                        <p:cTn id="6" dur="500" fill="hold"/>
                                        <p:tgtEl>
                                          <p:spTgt spid="2"/>
                                        </p:tgtEl>
                                        <p:attrNameLst>
                                          <p:attrName>ppt_x</p:attrName>
                                          <p:attrName>ppt_y</p:attrName>
                                        </p:attrNameLst>
                                      </p:cBhvr>
                                      <p:rCtr x="-17" y="17001"/>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 0  L 0 -0.33426  E" pathEditMode="relative" ptsTypes="">
                                      <p:cBhvr>
                                        <p:cTn id="10"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customXml" Target="../../customXml/item6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customXml" Target="../../customXml/item3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customXml" Target="../../customXml/item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customXml" Target="../../customXml/item6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customXml" Target="../../customXml/item3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customXml" Target="../../customXml/item80.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customXml" Target="../../customXml/item50.xm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customXml" Target="../../customXml/item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customXml" Target="../../customXml/item9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customXml" Target="../../customXml/item3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customXml" Target="../../customXml/item44.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customXml" Target="../../customXml/item7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customXml" Target="../../customXml/item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customXml" Target="../../customXml/item5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customXml" Target="../../customXml/item1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customXml" Target="../../customXml/item5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customXml" Target="../../customXml/item1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customXml" Target="../../customXml/item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customXml" Target="../../customXml/item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customXml" Target="../../customXml/item8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customXml" Target="../../customXml/item4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customXml" Target="../../customXml/item6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customXml" Target="../../customXml/item8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customXml" Target="../../customXml/item6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customXml" Target="../../customXml/item5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customXml" Target="../../customXml/item1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customXml" Target="../../customXml/item2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customXml" Target="../../customXml/item75.xml"/><Relationship Id="rId5" Type="http://schemas.openxmlformats.org/officeDocument/2006/relationships/image" Target="../media/image7.jpeg"/><Relationship Id="rId4" Type="http://schemas.openxmlformats.org/officeDocument/2006/relationships/image" Target="../media/image6.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customXml" Target="../../customXml/item5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customXml" Target="../../customXml/item5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customXml" Target="../../customXml/item45.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customXml" Target="../../customXml/item3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customXml" Target="../../customXml/item6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customXml" Target="../../customXml/item7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customXml" Target="../../customXml/item7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customXml" Target="../../customXml/item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1.xml"/><Relationship Id="rId1" Type="http://schemas.openxmlformats.org/officeDocument/2006/relationships/customXml" Target="../../customXml/item8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1.xml"/><Relationship Id="rId1" Type="http://schemas.openxmlformats.org/officeDocument/2006/relationships/customXml" Target="../../customXml/item48.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1.xml"/><Relationship Id="rId1" Type="http://schemas.openxmlformats.org/officeDocument/2006/relationships/customXml" Target="../../customXml/item6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1.xml"/><Relationship Id="rId1" Type="http://schemas.openxmlformats.org/officeDocument/2006/relationships/customXml" Target="../../customXml/item69.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1.xml"/><Relationship Id="rId1" Type="http://schemas.openxmlformats.org/officeDocument/2006/relationships/customXml" Target="../../customXml/item5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1.xml"/><Relationship Id="rId1" Type="http://schemas.openxmlformats.org/officeDocument/2006/relationships/customXml" Target="../../customXml/item7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1.xml"/><Relationship Id="rId1" Type="http://schemas.openxmlformats.org/officeDocument/2006/relationships/customXml" Target="../../customXml/item7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customXml" Target="../../customXml/item70.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1.xml"/><Relationship Id="rId1" Type="http://schemas.openxmlformats.org/officeDocument/2006/relationships/customXml" Target="../../customXml/item9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1.xml"/><Relationship Id="rId1" Type="http://schemas.openxmlformats.org/officeDocument/2006/relationships/customXml" Target="../../customXml/item64.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1.xml"/><Relationship Id="rId1" Type="http://schemas.openxmlformats.org/officeDocument/2006/relationships/customXml" Target="../../customXml/item96.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1.xml"/><Relationship Id="rId1" Type="http://schemas.openxmlformats.org/officeDocument/2006/relationships/customXml" Target="../../customXml/item8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1.xml"/><Relationship Id="rId1" Type="http://schemas.openxmlformats.org/officeDocument/2006/relationships/customXml" Target="../../customXml/item9.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1.xml"/><Relationship Id="rId1" Type="http://schemas.openxmlformats.org/officeDocument/2006/relationships/customXml" Target="../../customXml/item20.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1.xml"/><Relationship Id="rId1" Type="http://schemas.openxmlformats.org/officeDocument/2006/relationships/customXml" Target="../../customXml/item4.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1.xml"/><Relationship Id="rId1" Type="http://schemas.openxmlformats.org/officeDocument/2006/relationships/customXml" Target="../../customXml/item8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1.xml"/><Relationship Id="rId1" Type="http://schemas.openxmlformats.org/officeDocument/2006/relationships/customXml" Target="../../customXml/item40.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1.xml"/><Relationship Id="rId1" Type="http://schemas.openxmlformats.org/officeDocument/2006/relationships/customXml" Target="../../customXml/item9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customXml" Target="../../customXml/item49.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1.xml"/><Relationship Id="rId1" Type="http://schemas.openxmlformats.org/officeDocument/2006/relationships/customXml" Target="../../customXml/item2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1.xml"/><Relationship Id="rId1" Type="http://schemas.openxmlformats.org/officeDocument/2006/relationships/customXml" Target="../../customXml/item6.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1.xml"/><Relationship Id="rId1" Type="http://schemas.openxmlformats.org/officeDocument/2006/relationships/customXml" Target="../../customXml/item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1.xml"/><Relationship Id="rId1" Type="http://schemas.openxmlformats.org/officeDocument/2006/relationships/customXml" Target="../../customXml/item89.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1.xml"/><Relationship Id="rId1" Type="http://schemas.openxmlformats.org/officeDocument/2006/relationships/customXml" Target="../../customXml/item3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1.xml"/><Relationship Id="rId1" Type="http://schemas.openxmlformats.org/officeDocument/2006/relationships/customXml" Target="../../customXml/item94.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1.xml"/><Relationship Id="rId1" Type="http://schemas.openxmlformats.org/officeDocument/2006/relationships/customXml" Target="../../customXml/item59.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1.xml"/><Relationship Id="rId1" Type="http://schemas.openxmlformats.org/officeDocument/2006/relationships/customXml" Target="../../customXml/item21.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1.xml"/><Relationship Id="rId1" Type="http://schemas.openxmlformats.org/officeDocument/2006/relationships/customXml" Target="../../customXml/item13.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1.xml"/><Relationship Id="rId1" Type="http://schemas.openxmlformats.org/officeDocument/2006/relationships/customXml" Target="../../customXml/item7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customXml" Target="../../customXml/item3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1.xml"/><Relationship Id="rId1" Type="http://schemas.openxmlformats.org/officeDocument/2006/relationships/customXml" Target="../../customXml/item43.xml"/><Relationship Id="rId4" Type="http://schemas.openxmlformats.org/officeDocument/2006/relationships/image" Target="../media/image8.emf"/></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1.xml"/><Relationship Id="rId1" Type="http://schemas.openxmlformats.org/officeDocument/2006/relationships/customXml" Target="../../customXml/item25.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1.xml"/><Relationship Id="rId1" Type="http://schemas.openxmlformats.org/officeDocument/2006/relationships/customXml" Target="../../customXml/item26.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1.xml"/><Relationship Id="rId1" Type="http://schemas.openxmlformats.org/officeDocument/2006/relationships/customXml" Target="../../customXml/item4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1.xml"/><Relationship Id="rId1" Type="http://schemas.openxmlformats.org/officeDocument/2006/relationships/customXml" Target="../../customXml/item24.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1.xml"/><Relationship Id="rId1" Type="http://schemas.openxmlformats.org/officeDocument/2006/relationships/customXml" Target="../../customXml/item68.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1.xml"/><Relationship Id="rId1" Type="http://schemas.openxmlformats.org/officeDocument/2006/relationships/customXml" Target="../../customXml/item51.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1.xml"/><Relationship Id="rId1" Type="http://schemas.openxmlformats.org/officeDocument/2006/relationships/customXml" Target="../../customXml/item1.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1.xml"/><Relationship Id="rId1" Type="http://schemas.openxmlformats.org/officeDocument/2006/relationships/customXml" Target="../../customXml/item30.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1.xml"/><Relationship Id="rId1" Type="http://schemas.openxmlformats.org/officeDocument/2006/relationships/customXml" Target="../../customXml/item3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customXml" Target="../../customXml/item36.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1.xml"/><Relationship Id="rId1" Type="http://schemas.openxmlformats.org/officeDocument/2006/relationships/customXml" Target="../../customXml/item41.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1.xml"/><Relationship Id="rId1" Type="http://schemas.openxmlformats.org/officeDocument/2006/relationships/customXml" Target="../../customXml/item29.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1.xml"/><Relationship Id="rId1" Type="http://schemas.openxmlformats.org/officeDocument/2006/relationships/customXml" Target="../../customXml/item67.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1.xml"/><Relationship Id="rId1" Type="http://schemas.openxmlformats.org/officeDocument/2006/relationships/customXml" Target="../../customXml/item76.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1.xml"/><Relationship Id="rId1" Type="http://schemas.openxmlformats.org/officeDocument/2006/relationships/customXml" Target="../../customXml/item86.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1.xml"/><Relationship Id="rId1" Type="http://schemas.openxmlformats.org/officeDocument/2006/relationships/customXml" Target="../../customXml/item85.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1.xml"/><Relationship Id="rId1" Type="http://schemas.openxmlformats.org/officeDocument/2006/relationships/customXml" Target="../../customXml/item31.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1.xml"/><Relationship Id="rId1" Type="http://schemas.openxmlformats.org/officeDocument/2006/relationships/customXml" Target="../../customXml/item46.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1.xml"/><Relationship Id="rId1" Type="http://schemas.openxmlformats.org/officeDocument/2006/relationships/customXml" Target="../../customXml/item17.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1.xml"/><Relationship Id="rId1" Type="http://schemas.openxmlformats.org/officeDocument/2006/relationships/customXml" Target="../../customXml/item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customXml" Target="../../customXml/item95.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1.xml"/><Relationship Id="rId1" Type="http://schemas.openxmlformats.org/officeDocument/2006/relationships/customXml" Target="../../customXml/item91.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1.xml"/><Relationship Id="rId1" Type="http://schemas.openxmlformats.org/officeDocument/2006/relationships/customXml" Target="../../customXml/item16.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1.xml"/><Relationship Id="rId1" Type="http://schemas.openxmlformats.org/officeDocument/2006/relationships/customXml" Target="../../customXml/item19.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1.xml"/><Relationship Id="rId1" Type="http://schemas.openxmlformats.org/officeDocument/2006/relationships/customXml" Target="../../customXml/item97.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1.xml"/><Relationship Id="rId1" Type="http://schemas.openxmlformats.org/officeDocument/2006/relationships/customXml" Target="../../customXml/item58.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1.xml"/><Relationship Id="rId1" Type="http://schemas.openxmlformats.org/officeDocument/2006/relationships/customXml" Target="../../customXml/item88.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1.xml"/><Relationship Id="rId1" Type="http://schemas.openxmlformats.org/officeDocument/2006/relationships/customXml" Target="../../customXml/item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5011362" y="1375645"/>
            <a:ext cx="2922059" cy="103075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40000"/>
              </a:lnSpc>
            </a:pPr>
            <a:r>
              <a:rPr kumimoji="1" lang="zh-CN" altLang="en-US" sz="2800" dirty="0">
                <a:solidFill>
                  <a:schemeClr val="bg1"/>
                </a:solidFill>
                <a:latin typeface="Microsoft YaHei"/>
                <a:ea typeface="Microsoft YaHei"/>
                <a:cs typeface="Microsoft YaHei"/>
              </a:rPr>
              <a:t>中考语文</a:t>
            </a:r>
            <a:br>
              <a:rPr kumimoji="1" lang="en-US" altLang="zh-CN" dirty="0">
                <a:solidFill>
                  <a:schemeClr val="bg1"/>
                </a:solidFill>
                <a:latin typeface="Microsoft YaHei"/>
                <a:ea typeface="Microsoft YaHei"/>
                <a:cs typeface="Microsoft YaHei"/>
              </a:rPr>
            </a:br>
            <a:r>
              <a:rPr kumimoji="1" lang="zh-CN" altLang="zh-CN" sz="1100" dirty="0">
                <a:solidFill>
                  <a:schemeClr val="bg1"/>
                </a:solidFill>
                <a:latin typeface="Microsoft YaHei"/>
                <a:ea typeface="Microsoft YaHei"/>
                <a:cs typeface="Microsoft YaHei"/>
              </a:rPr>
              <a:t>（</a:t>
            </a:r>
            <a:r>
              <a:rPr kumimoji="1" lang="zh-CN" altLang="en-US" sz="1100" dirty="0">
                <a:solidFill>
                  <a:schemeClr val="bg1"/>
                </a:solidFill>
                <a:latin typeface="Microsoft YaHei"/>
                <a:ea typeface="Microsoft YaHei"/>
                <a:cs typeface="Microsoft YaHei"/>
              </a:rPr>
              <a:t>湖南专用）</a:t>
            </a:r>
          </a:p>
        </p:txBody>
      </p:sp>
      <p:sp>
        <p:nvSpPr>
          <p:cNvPr id="6" name="标题 1"/>
          <p:cNvSpPr txBox="1">
            <a:spLocks/>
          </p:cNvSpPr>
          <p:nvPr/>
        </p:nvSpPr>
        <p:spPr>
          <a:xfrm>
            <a:off x="699350" y="3559867"/>
            <a:ext cx="7743202" cy="599764"/>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zh-CN" altLang="en-US" sz="2000" baseline="30000" dirty="0">
                <a:solidFill>
                  <a:srgbClr val="FFFF00"/>
                </a:solidFill>
                <a:latin typeface="Microsoft YaHei"/>
                <a:ea typeface="Microsoft YaHei"/>
                <a:cs typeface="Microsoft YaHei"/>
              </a:rPr>
              <a:t>专题六　文学文化常识与名著阅读</a:t>
            </a:r>
            <a:endParaRPr kumimoji="1" lang="zh-CN" altLang="en-US" sz="2000" dirty="0">
              <a:solidFill>
                <a:srgbClr val="FFFF00"/>
              </a:solidFill>
              <a:latin typeface="Microsoft YaHei"/>
              <a:ea typeface="Microsoft YaHei"/>
              <a:cs typeface="Microsoft YaHei"/>
            </a:endParaRPr>
          </a:p>
        </p:txBody>
      </p:sp>
    </p:spTree>
    <p:extLst>
      <p:ext uri="{BB962C8B-B14F-4D97-AF65-F5344CB8AC3E}">
        <p14:creationId xmlns:p14="http://schemas.microsoft.com/office/powerpoint/2010/main" val="2014137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[片段四]    知县安了席坐下,用的都是银镶杯箸。范进退前缩后的不举杯箸。知县不解其故,静斋笑说:</a:t>
            </a:r>
            <a:br>
              <a:rPr dirty="0"/>
            </a:br>
            <a:r>
              <a:rPr lang="zh-CN" altLang="en-US" sz="1417" kern="0" dirty="0">
                <a:solidFill>
                  <a:srgbClr val="000000"/>
                </a:solidFill>
                <a:latin typeface="Times New Roman" pitchFamily="65" charset="-122"/>
                <a:ea typeface="宋体" pitchFamily="65" charset="-122"/>
              </a:rPr>
              <a:t>“世先生因遵制,想是不用这个杯箸。”知县忙叫换去,换了一个磁杯,一双象牙箸来,范进又不肯举动。静</a:t>
            </a:r>
            <a:br>
              <a:rPr dirty="0"/>
            </a:br>
            <a:r>
              <a:rPr lang="zh-CN" altLang="en-US" sz="1417" kern="0" dirty="0">
                <a:solidFill>
                  <a:srgbClr val="000000"/>
                </a:solidFill>
                <a:latin typeface="Times New Roman" pitchFamily="65" charset="-122"/>
                <a:ea typeface="宋体" pitchFamily="65" charset="-122"/>
              </a:rPr>
              <a:t>斋道:“这个箸也不用。”随即换了一双白颜色的竹子的来,方才罢了。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知县疑惑他居丧如此尽礼,倘或不用荤酒,却是不会备办。</a:t>
            </a:r>
            <a:r>
              <a:rPr lang="zh-CN" altLang="en-US" sz="1417" u="sng" kern="0" dirty="0">
                <a:solidFill>
                  <a:srgbClr val="000000"/>
                </a:solidFill>
                <a:latin typeface="Times New Roman" pitchFamily="65" charset="-122"/>
                <a:ea typeface="宋体" pitchFamily="65" charset="-122"/>
              </a:rPr>
              <a:t>后来看见他在燕窝碗里拣了一个大虾丸子送在</a:t>
            </a:r>
            <a:br>
              <a:rPr dirty="0"/>
            </a:br>
            <a:r>
              <a:rPr lang="zh-CN" altLang="en-US" sz="1417" u="sng" kern="0" dirty="0">
                <a:solidFill>
                  <a:srgbClr val="000000"/>
                </a:solidFill>
                <a:latin typeface="Times New Roman" pitchFamily="65" charset="-122"/>
                <a:ea typeface="宋体" pitchFamily="65" charset="-122"/>
              </a:rPr>
              <a:t>嘴里,方才放心。</a:t>
            </a:r>
            <a:r>
              <a:rPr lang="zh-CN" altLang="en-US" sz="1417" kern="0" dirty="0">
                <a:solidFill>
                  <a:srgbClr val="000000"/>
                </a:solidFill>
                <a:latin typeface="Times New Roman" pitchFamily="65" charset="-122"/>
                <a:ea typeface="宋体" pitchFamily="65" charset="-122"/>
              </a:rPr>
              <a:t>(D)</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(1)对片段中画横线处的批注,不正确的一项是(2分)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A.一语道破范进为了取得报考资格谎报年龄,瞒上欺下的虚伪卑劣行径。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B.活脱脱地写出了范进闻讯后的喜极失态。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C.前后反差如此之大,胡屠户的市侩特性暴露无遗了。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D.居丧尽礼与食膳吃荤前后矛盾,对比鲜明。</a:t>
            </a:r>
            <a:endParaRPr lang="zh-CN" altLang="en-US" dirty="0"/>
          </a:p>
        </p:txBody>
      </p:sp>
    </p:spTree>
    <p:custDataLst>
      <p:custData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61562"/>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(2)讽刺作品有一个重要特点:作者塑造人物,叙述故事时,不仅讽刺单个人物或事件,还讽刺背后的社会现</a:t>
            </a:r>
            <a:br>
              <a:rPr dirty="0"/>
            </a:br>
            <a:r>
              <a:rPr lang="zh-CN" altLang="en-US" sz="1417" kern="0" dirty="0">
                <a:solidFill>
                  <a:srgbClr val="000000"/>
                </a:solidFill>
                <a:latin typeface="Times New Roman" pitchFamily="65" charset="-122"/>
                <a:ea typeface="宋体" pitchFamily="65" charset="-122"/>
              </a:rPr>
              <a:t>象及根源。请以《儒林外史》中范进“二十岁应考,到今考过二十余次”,却“总不进学”,一旦考中却</a:t>
            </a:r>
            <a:br>
              <a:rPr dirty="0"/>
            </a:br>
            <a:r>
              <a:rPr lang="zh-CN" altLang="en-US" sz="1417" kern="0" dirty="0">
                <a:solidFill>
                  <a:srgbClr val="000000"/>
                </a:solidFill>
                <a:latin typeface="Times New Roman" pitchFamily="65" charset="-122"/>
                <a:ea typeface="宋体" pitchFamily="65" charset="-122"/>
              </a:rPr>
              <a:t>“欢喜得疯了”为例进行说明。(4分)</a:t>
            </a:r>
            <a:endParaRPr lang="zh-CN" altLang="en-US" dirty="0"/>
          </a:p>
        </p:txBody>
      </p:sp>
      <p:sp>
        <p:nvSpPr>
          <p:cNvPr id="3" name="TextBox 2"/>
          <p:cNvSpPr txBox="1"/>
          <p:nvPr/>
        </p:nvSpPr>
        <p:spPr>
          <a:xfrm>
            <a:off x="720000" y="2133132"/>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(1)A</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(2)一方面讽刺了像范进这样愚昧、执迷不悟,把一生浪费在科举考试上的读书人;另一方面讽刺了束缚知</a:t>
            </a:r>
            <a:br>
              <a:rPr dirty="0"/>
            </a:br>
            <a:r>
              <a:rPr lang="zh-CN" altLang="en-US" sz="1417" kern="0" dirty="0">
                <a:solidFill>
                  <a:srgbClr val="000000"/>
                </a:solidFill>
                <a:latin typeface="Times New Roman" pitchFamily="65" charset="-122"/>
                <a:ea typeface="宋体" pitchFamily="65" charset="-122"/>
              </a:rPr>
              <a:t>识分子、扭曲人性、扼杀人格的封建科举制度。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59263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(1)范进谎报年龄并不是为了欺上瞒下,封建社会官员的年龄有“官年”和“实年”两种。“官</a:t>
            </a:r>
            <a:br>
              <a:rPr dirty="0"/>
            </a:br>
            <a:r>
              <a:rPr lang="zh-CN" altLang="en-US" sz="1417" kern="0" dirty="0">
                <a:solidFill>
                  <a:srgbClr val="000000"/>
                </a:solidFill>
                <a:latin typeface="Times New Roman" pitchFamily="65" charset="-122"/>
                <a:ea typeface="宋体" pitchFamily="65" charset="-122"/>
              </a:rPr>
              <a:t>年”是指古代具报官府的年龄,而“实年”就是他们的真实年龄,官年比实年小是当时的社会常态。从范</a:t>
            </a:r>
            <a:br>
              <a:rPr dirty="0"/>
            </a:br>
            <a:r>
              <a:rPr lang="zh-CN" altLang="en-US" sz="1417" kern="0" dirty="0">
                <a:solidFill>
                  <a:srgbClr val="000000"/>
                </a:solidFill>
                <a:latin typeface="Times New Roman" pitchFamily="65" charset="-122"/>
                <a:ea typeface="宋体" pitchFamily="65" charset="-122"/>
              </a:rPr>
              <a:t>进与学道的问答中可以看出,范进并没有刻意“隐瞒”年龄,而是如实说出。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(2)本题考查学生对名著写作手法的理解与把握能力。结合材料,具体阐述《儒林外史》讽刺手法的运</a:t>
            </a:r>
            <a:br>
              <a:rPr dirty="0"/>
            </a:br>
            <a:r>
              <a:rPr lang="zh-CN" altLang="en-US" sz="1417" kern="0" dirty="0">
                <a:solidFill>
                  <a:srgbClr val="000000"/>
                </a:solidFill>
                <a:latin typeface="Times New Roman" pitchFamily="65" charset="-122"/>
                <a:ea typeface="宋体" pitchFamily="65" charset="-122"/>
              </a:rPr>
              <a:t>用。文段通过“二十岁应考”“考过二十余次”细致写出了范进对考取功名的痴迷,同时重点描写了范</a:t>
            </a:r>
            <a:br>
              <a:rPr dirty="0"/>
            </a:br>
            <a:r>
              <a:rPr lang="zh-CN" altLang="en-US" sz="1417" kern="0" dirty="0">
                <a:solidFill>
                  <a:srgbClr val="000000"/>
                </a:solidFill>
                <a:latin typeface="Times New Roman" pitchFamily="65" charset="-122"/>
                <a:ea typeface="宋体" pitchFamily="65" charset="-122"/>
              </a:rPr>
              <a:t>进考中后发疯的情形,通过描写范进中举的丑态反映当时社会人们对读书中举的痴迷;通过对胡屠户在范</a:t>
            </a:r>
            <a:br>
              <a:rPr dirty="0"/>
            </a:br>
            <a:r>
              <a:rPr lang="zh-CN" altLang="en-US" sz="1417" kern="0" dirty="0">
                <a:solidFill>
                  <a:srgbClr val="000000"/>
                </a:solidFill>
                <a:latin typeface="Times New Roman" pitchFamily="65" charset="-122"/>
                <a:ea typeface="宋体" pitchFamily="65" charset="-122"/>
              </a:rPr>
              <a:t>进中举前后态度的转变、知县豪奢的生活等的描写充分揭示了当时社会拜金主义奉行、对功名利禄的狂</a:t>
            </a:r>
            <a:br>
              <a:rPr dirty="0"/>
            </a:br>
            <a:r>
              <a:rPr lang="zh-CN" altLang="en-US" sz="1417" kern="0" dirty="0">
                <a:solidFill>
                  <a:srgbClr val="000000"/>
                </a:solidFill>
                <a:latin typeface="Times New Roman" pitchFamily="65" charset="-122"/>
                <a:ea typeface="宋体" pitchFamily="65" charset="-122"/>
              </a:rPr>
              <a:t>热追求,讽刺了世人的丑陋行径。</a:t>
            </a:r>
            <a:endParaRPr lang="zh-CN" altLang="en-US" dirty="0"/>
          </a:p>
        </p:txBody>
      </p:sp>
    </p:spTree>
    <p:custDataLst>
      <p:custData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(2020常德,4)下面对《骆驼祥子》中相关内容的叙述,正确的一项是(3分)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A.不拉刘四爷的车,却能住在人和厂,这是因为刘四爷看上了祥子的勤快和“真诚自然”,想让祥子给他做</a:t>
            </a:r>
            <a:br>
              <a:rPr dirty="0"/>
            </a:br>
            <a:r>
              <a:rPr lang="zh-CN" altLang="en-US" sz="1417" kern="0" dirty="0">
                <a:solidFill>
                  <a:srgbClr val="000000"/>
                </a:solidFill>
                <a:latin typeface="Times New Roman" pitchFamily="65" charset="-122"/>
                <a:ea typeface="宋体" pitchFamily="65" charset="-122"/>
              </a:rPr>
              <a:t>女婿。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B.老车夫和孙子小马儿的遭遇让祥子感到“向来没有的难受”,在他们身上,祥子似乎看到了自己的过去</a:t>
            </a:r>
            <a:br>
              <a:rPr dirty="0"/>
            </a:br>
            <a:r>
              <a:rPr lang="zh-CN" altLang="en-US" sz="1417" kern="0" dirty="0">
                <a:solidFill>
                  <a:srgbClr val="000000"/>
                </a:solidFill>
                <a:latin typeface="Times New Roman" pitchFamily="65" charset="-122"/>
                <a:ea typeface="宋体" pitchFamily="65" charset="-122"/>
              </a:rPr>
              <a:t>和将来。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C.尽管祥子卖掉赖以生存的车,请来了“收生婆”,还请来了“蛤蟆大仙”陈二奶奶,虎妞还是因为难产而</a:t>
            </a:r>
            <a:br>
              <a:rPr dirty="0"/>
            </a:br>
            <a:r>
              <a:rPr lang="zh-CN" altLang="en-US" sz="1417" kern="0" dirty="0">
                <a:solidFill>
                  <a:srgbClr val="000000"/>
                </a:solidFill>
                <a:latin typeface="Times New Roman" pitchFamily="65" charset="-122"/>
                <a:ea typeface="宋体" pitchFamily="65" charset="-122"/>
              </a:rPr>
              <a:t>死去了。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D.小福子病故之后,祥子也“不再有希望”,他变成了“又瘦又脏的低等车夫”,最后甚至沦为了乞丐和告</a:t>
            </a:r>
            <a:br>
              <a:rPr dirty="0"/>
            </a:br>
            <a:r>
              <a:rPr lang="zh-CN" altLang="en-US" sz="1417" kern="0" dirty="0">
                <a:solidFill>
                  <a:srgbClr val="000000"/>
                </a:solidFill>
                <a:latin typeface="Times New Roman" pitchFamily="65" charset="-122"/>
                <a:ea typeface="宋体" pitchFamily="65" charset="-122"/>
              </a:rPr>
              <a:t>密者。</a:t>
            </a:r>
            <a:endParaRPr lang="zh-CN" altLang="en-US" dirty="0"/>
          </a:p>
        </p:txBody>
      </p:sp>
      <p:sp>
        <p:nvSpPr>
          <p:cNvPr id="3" name="TextBox 2"/>
          <p:cNvSpPr txBox="1"/>
          <p:nvPr/>
        </p:nvSpPr>
        <p:spPr>
          <a:xfrm>
            <a:off x="720000" y="4010613"/>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A项,“想让祥子给他做女婿”错,刘四爷不同意虎妞嫁给祥子。C项,祥子的车是在虎妞死后没</a:t>
            </a:r>
            <a:br>
              <a:rPr dirty="0"/>
            </a:br>
            <a:r>
              <a:rPr lang="zh-CN" altLang="en-US" sz="1417" kern="0" dirty="0">
                <a:solidFill>
                  <a:srgbClr val="000000"/>
                </a:solidFill>
                <a:latin typeface="Times New Roman" pitchFamily="65" charset="-122"/>
                <a:ea typeface="宋体" pitchFamily="65" charset="-122"/>
              </a:rPr>
              <a:t>钱安葬时才卖掉的。D项,小福子是自杀的,而且祥子最后靠做红白喜事打杂维持生活,并没有沦为乞丐。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876245"/>
            <a:ext cx="8505000" cy="3608456"/>
            <a:chOff x="720000" y="1019121"/>
            <a:chExt cx="8505000" cy="3608456"/>
          </a:xfrm>
        </p:grpSpPr>
        <p:sp>
          <p:nvSpPr>
            <p:cNvPr id="2" name="TextBox 2"/>
            <p:cNvSpPr txBox="1"/>
            <p:nvPr/>
          </p:nvSpPr>
          <p:spPr>
            <a:xfrm>
              <a:off x="720000" y="1019121"/>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(2020娄底,4)下列对文学作品的表述,</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A.《傅雷家书》中,傅雷以自己的经历为例教导儿子:待人要谦虚,做事要严谨,礼仪要得体;遇困境不气馁,</a:t>
              </a:r>
              <a:br>
                <a:rPr dirty="0"/>
              </a:br>
              <a:r>
                <a:rPr lang="zh-CN" altLang="en-US" sz="1417" kern="0" dirty="0">
                  <a:solidFill>
                    <a:srgbClr val="000000"/>
                  </a:solidFill>
                  <a:latin typeface="Times New Roman" pitchFamily="65" charset="-122"/>
                  <a:ea typeface="宋体" pitchFamily="65" charset="-122"/>
                </a:rPr>
                <a:t>获大奖不骄傲;要有国家和民族的荣辱感,要有艺术、人格的尊严,做一个“德艺俱备、人格卓越的艺术</a:t>
              </a:r>
              <a:br>
                <a:rPr dirty="0"/>
              </a:br>
              <a:r>
                <a:rPr lang="zh-CN" altLang="en-US" sz="1417" kern="0" dirty="0">
                  <a:solidFill>
                    <a:srgbClr val="000000"/>
                  </a:solidFill>
                  <a:latin typeface="Times New Roman" pitchFamily="65" charset="-122"/>
                  <a:ea typeface="宋体" pitchFamily="65" charset="-122"/>
                </a:rPr>
                <a:t>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B.《儒林外史》是我国讽刺文学的代表作,作者吴敬梓。小说没有贯穿全书的中心人物和主要情节,而是</a:t>
              </a:r>
              <a:br>
                <a:rPr dirty="0"/>
              </a:br>
              <a:r>
                <a:rPr lang="zh-CN" altLang="en-US" sz="1417" kern="0" dirty="0">
                  <a:solidFill>
                    <a:srgbClr val="000000"/>
                  </a:solidFill>
                  <a:latin typeface="Times New Roman" pitchFamily="65" charset="-122"/>
                  <a:ea typeface="宋体" pitchFamily="65" charset="-122"/>
                </a:rPr>
                <a:t>由众多故事连缀而成,表现的是普通士人日常生活中的生存状态与精神世界。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C.艾青诗歌中的主要意象是“土地”和“太阳”。长诗《向太阳》《火把》,借歌颂太阳、索求火把,表</a:t>
              </a:r>
              <a:br>
                <a:rPr dirty="0"/>
              </a:br>
              <a:r>
                <a:rPr lang="zh-CN" altLang="en-US" sz="1417" kern="0" dirty="0">
                  <a:solidFill>
                    <a:srgbClr val="000000"/>
                  </a:solidFill>
                  <a:latin typeface="Times New Roman" pitchFamily="65" charset="-122"/>
                  <a:ea typeface="宋体" pitchFamily="65" charset="-122"/>
                </a:rPr>
                <a:t>达了驱逐黑暗、坚持斗争、争取胜利的美好愿望,诗人也因此被称为“太阳与火把”的歌手。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D.1936年,法布尔冒着生命危险,穿越重重封锁,深入延安,深入根据地,深入西方媒体眼中的“土匪聚集的</a:t>
              </a:r>
              <a:br>
                <a:rPr dirty="0"/>
              </a:br>
              <a:r>
                <a:rPr lang="zh-CN" altLang="en-US" sz="1417" kern="0" dirty="0">
                  <a:solidFill>
                    <a:srgbClr val="000000"/>
                  </a:solidFill>
                  <a:latin typeface="Times New Roman" pitchFamily="65" charset="-122"/>
                  <a:ea typeface="宋体" pitchFamily="65" charset="-122"/>
                </a:rPr>
                <a:t>地方”,切实了解中国共产党人的生活经历和革命精神。后来,他根据采访和考察得来的第一手资料,写成</a:t>
              </a:r>
              <a:endParaRPr lang="zh-CN" altLang="en-US" dirty="0"/>
            </a:p>
          </p:txBody>
        </p:sp>
        <p:sp>
          <p:nvSpPr>
            <p:cNvPr id="3" name="TextBox 2"/>
            <p:cNvSpPr txBox="1"/>
            <p:nvPr/>
          </p:nvSpPr>
          <p:spPr>
            <a:xfrm>
              <a:off x="720000" y="4337754"/>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了《红星照耀中国》。</a:t>
              </a:r>
              <a:endParaRPr lang="zh-CN" altLang="en-US" dirty="0"/>
            </a:p>
          </p:txBody>
        </p:sp>
      </p:grpSp>
      <p:sp>
        <p:nvSpPr>
          <p:cNvPr id="5" name="TextBox 4"/>
          <p:cNvSpPr txBox="1"/>
          <p:nvPr/>
        </p:nvSpPr>
        <p:spPr>
          <a:xfrm>
            <a:off x="720000" y="455206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《红星照耀中国》的作者是美国作家斯诺,法布尔写的是《昆虫记》。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326647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(2020郴州,8—9)名著阅读,回答问题。(8分)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(1)下面是小明同学整理出来的《西游记》部分“取经路线及对应故事”图,请补全空缺处内容。(4分)</a:t>
            </a:r>
            <a:endParaRPr lang="zh-CN" altLang="en-US" dirty="0"/>
          </a:p>
          <a:p>
            <a:pPr marL="0" indent="0" eaLnBrk="0" latinLnBrk="1" hangingPunct="0">
              <a:lnSpc>
                <a:spcPct val="150000"/>
              </a:lnSpc>
              <a:spcBef>
                <a:spcPts val="141"/>
              </a:spcBef>
              <a:buNone/>
            </a:pPr>
            <a:r>
              <a:rPr lang="zh-CN" altLang="en-US" sz="4703" kern="0" spc="52671"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277"/>
              </a:spcBef>
              <a:buNone/>
            </a:pPr>
            <a:r>
              <a:rPr lang="zh-CN" altLang="en-US" sz="1417" kern="0" dirty="0">
                <a:solidFill>
                  <a:srgbClr val="000000"/>
                </a:solidFill>
                <a:latin typeface="Times New Roman" pitchFamily="65" charset="-122"/>
                <a:ea typeface="宋体" pitchFamily="65" charset="-122"/>
              </a:rPr>
              <a:t>①</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②</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④</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(2)学校学生会准备开展“励志人生”主题讲座,请大家推荐主讲专家。请你从以下备选小说人物中推荐</a:t>
            </a:r>
            <a:br>
              <a:rPr dirty="0"/>
            </a:br>
            <a:r>
              <a:rPr lang="zh-CN" altLang="en-US" sz="1417" kern="0" dirty="0">
                <a:solidFill>
                  <a:srgbClr val="000000"/>
                </a:solidFill>
                <a:latin typeface="Times New Roman" pitchFamily="65" charset="-122"/>
                <a:ea typeface="宋体" pitchFamily="65" charset="-122"/>
              </a:rPr>
              <a:t>一个,并结合人物特点及事例说说理由。(4分)</a:t>
            </a:r>
            <a:endParaRPr lang="zh-CN" altLang="en-US" dirty="0"/>
          </a:p>
        </p:txBody>
      </p:sp>
      <p:pic>
        <p:nvPicPr>
          <p:cNvPr id="3" name="图片 3" descr="textimage0.jpeg"/>
          <p:cNvPicPr>
            <a:picLocks noChangeAspect="1"/>
          </p:cNvPicPr>
          <p:nvPr/>
        </p:nvPicPr>
        <p:blipFill>
          <a:blip r:embed="rId4"/>
          <a:stretch>
            <a:fillRect/>
          </a:stretch>
        </p:blipFill>
        <p:spPr>
          <a:xfrm>
            <a:off x="1428728" y="1792452"/>
            <a:ext cx="6060945" cy="1022042"/>
          </a:xfrm>
          <a:prstGeom prst="rect">
            <a:avLst/>
          </a:prstGeom>
        </p:spPr>
      </p:pic>
    </p:spTree>
    <p:custDataLst>
      <p:custData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658385"/>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8001" kern="0" spc="49373"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a:p>
        </p:txBody>
      </p:sp>
      <p:pic>
        <p:nvPicPr>
          <p:cNvPr id="3" name="图片 3" descr="textimage1.jpeg"/>
          <p:cNvPicPr>
            <a:picLocks noChangeAspect="1"/>
          </p:cNvPicPr>
          <p:nvPr/>
        </p:nvPicPr>
        <p:blipFill>
          <a:blip r:embed="rId4"/>
          <a:stretch>
            <a:fillRect/>
          </a:stretch>
        </p:blipFill>
        <p:spPr>
          <a:xfrm>
            <a:off x="1065937" y="1757923"/>
            <a:ext cx="6720773" cy="2020624"/>
          </a:xfrm>
          <a:prstGeom prst="rect">
            <a:avLst/>
          </a:prstGeom>
        </p:spPr>
      </p:pic>
      <p:sp>
        <p:nvSpPr>
          <p:cNvPr id="4" name="TextBox 2"/>
          <p:cNvSpPr txBox="1"/>
          <p:nvPr/>
        </p:nvSpPr>
        <p:spPr>
          <a:xfrm>
            <a:off x="720000" y="1269991"/>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备选人物:</a:t>
            </a:r>
            <a:endParaRPr lang="zh-CN" altLang="en-US" dirty="0"/>
          </a:p>
        </p:txBody>
      </p:sp>
    </p:spTree>
    <p:custDataLst>
      <p:custData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(1)①流沙河　②三打白骨精　③大战红孩儿　④火焰山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(2)(示例1)唐僧:他胸怀天下,惠及黎民百姓,为了求取真经而经历九九八十一难,他的信念坚定,坚持不懈地</a:t>
            </a:r>
            <a:br>
              <a:rPr dirty="0"/>
            </a:br>
            <a:r>
              <a:rPr lang="zh-CN" altLang="en-US" sz="1417" kern="0" dirty="0">
                <a:solidFill>
                  <a:srgbClr val="000000"/>
                </a:solidFill>
                <a:latin typeface="Times New Roman" pitchFamily="65" charset="-122"/>
                <a:ea typeface="宋体" pitchFamily="65" charset="-122"/>
              </a:rPr>
              <a:t>向目标奋进,他这种精神是我们学习的榜样。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(示例2)保尔:保尔是一位在革命烽火和艰苦环境中锻炼出来的共产主义战士。为了革命,他甘愿牺牲自我;</a:t>
            </a:r>
            <a:br>
              <a:rPr dirty="0"/>
            </a:br>
            <a:r>
              <a:rPr lang="zh-CN" altLang="en-US" sz="1417" kern="0" dirty="0">
                <a:solidFill>
                  <a:srgbClr val="000000"/>
                </a:solidFill>
                <a:latin typeface="Times New Roman" pitchFamily="65" charset="-122"/>
                <a:ea typeface="宋体" pitchFamily="65" charset="-122"/>
              </a:rPr>
              <a:t>面对疾病,他创造了“起死回生”的奇迹。他虽然平凡,但是他的勇敢坚韧、不屈于命运,执着追求理想的</a:t>
            </a:r>
            <a:br>
              <a:rPr dirty="0"/>
            </a:br>
            <a:r>
              <a:rPr lang="zh-CN" altLang="en-US" sz="1417" kern="0" dirty="0">
                <a:solidFill>
                  <a:srgbClr val="000000"/>
                </a:solidFill>
                <a:latin typeface="Times New Roman" pitchFamily="65" charset="-122"/>
                <a:ea typeface="宋体" pitchFamily="65" charset="-122"/>
              </a:rPr>
              <a:t>精神与钢铁般的意志,深深地激励着我们。</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(示例3)简·爱:简·爱是一个不安于现状、不甘受辱、敢于抗争的坚强女性,她坚强,勇敢,朴实,心灵坦诚。</a:t>
            </a:r>
            <a:br>
              <a:rPr dirty="0"/>
            </a:br>
            <a:r>
              <a:rPr lang="zh-CN" altLang="en-US" sz="1417" kern="0" dirty="0">
                <a:solidFill>
                  <a:srgbClr val="000000"/>
                </a:solidFill>
                <a:latin typeface="Times New Roman" pitchFamily="65" charset="-122"/>
                <a:ea typeface="宋体" pitchFamily="65" charset="-122"/>
              </a:rPr>
              <a:t>我们应学习她不畏贵族压迫、敢于抗争的精神,做一个自尊、自立、自强的少年,为祖国献一份力!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(示例4)尼摩船长:尼摩船长是一个爱憎分明的人,他有杰出的智慧,同时又是勇敢的化身。他的坚强和果断</a:t>
            </a:r>
            <a:br>
              <a:rPr dirty="0"/>
            </a:br>
            <a:r>
              <a:rPr lang="zh-CN" altLang="en-US" sz="1417" kern="0" dirty="0">
                <a:solidFill>
                  <a:srgbClr val="000000"/>
                </a:solidFill>
                <a:latin typeface="Times New Roman" pitchFamily="65" charset="-122"/>
                <a:ea typeface="宋体" pitchFamily="65" charset="-122"/>
              </a:rPr>
              <a:t>都是一般人无法达到的,我们应学习他的这些精神,不惧学习与生活中的困难,勇于拼搏。</a:t>
            </a:r>
            <a:endParaRPr lang="zh-CN" altLang="en-US" dirty="0"/>
          </a:p>
        </p:txBody>
      </p:sp>
    </p:spTree>
    <p:custDataLst>
      <p:custData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303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(1)①“木叉奉法降悟净”讲述的是流沙河中妖怪抢唐僧,八戒执九齿钉耙与之三次相斗,均不能取</a:t>
            </a:r>
            <a:br>
              <a:rPr dirty="0"/>
            </a:br>
            <a:r>
              <a:rPr lang="zh-CN" altLang="en-US" sz="1417" kern="0" dirty="0">
                <a:solidFill>
                  <a:srgbClr val="000000"/>
                </a:solidFill>
                <a:latin typeface="Times New Roman" pitchFamily="65" charset="-122"/>
                <a:ea typeface="宋体" pitchFamily="65" charset="-122"/>
              </a:rPr>
              <a:t>胜,悟空虽智计百出,却也江郎才尽。悟空去见观音,观音让木叉与悟空同去。木叉叫出妖怪悟净,悟净以颈</a:t>
            </a:r>
            <a:br>
              <a:rPr dirty="0"/>
            </a:br>
            <a:r>
              <a:rPr lang="zh-CN" altLang="en-US" sz="1417" kern="0" dirty="0">
                <a:solidFill>
                  <a:srgbClr val="000000"/>
                </a:solidFill>
                <a:latin typeface="Times New Roman" pitchFamily="65" charset="-122"/>
                <a:ea typeface="宋体" pitchFamily="65" charset="-122"/>
              </a:rPr>
              <a:t>下骷髅结成法船,渡唐僧过河,共取西经。所以地点是流沙河。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②《西游记》中“尸魔三戏唐三藏”故事发生的地点是白虎岭,所以填写的相应情节是三打白骨精。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③“火云洞”洞主是红孩儿,所以相应的情节是大战红孩儿。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④“三调芭蕉扇”是唐僧一行路经火焰山,与铁扇公主间发生的故事,所以地点是火焰山。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(2)本题考查学生对名著情节、人物形象的把握。注意平时的阅读积累,根据题目要求作答。</a:t>
            </a:r>
            <a:endParaRPr lang="zh-CN" altLang="en-US" dirty="0"/>
          </a:p>
        </p:txBody>
      </p:sp>
    </p:spTree>
    <p:custDataLst>
      <p:custData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25952"/>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(2019长沙,8)下列关于名著的说法正确的一项是(2分)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A.艾青作品里常出现的“光明”是中国必胜信念的象征,埃德加·斯诺的传记小说《红星照耀中国》向全</a:t>
            </a:r>
            <a:br>
              <a:rPr dirty="0"/>
            </a:br>
            <a:r>
              <a:rPr lang="zh-CN" altLang="en-US" sz="1417" kern="0" dirty="0">
                <a:solidFill>
                  <a:srgbClr val="000000"/>
                </a:solidFill>
                <a:latin typeface="Times New Roman" pitchFamily="65" charset="-122"/>
                <a:ea typeface="宋体" pitchFamily="65" charset="-122"/>
              </a:rPr>
              <a:t>世界宣告:毛泽东就是那颗给全中国带来光明的闪亮红星。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B.吴承恩根据玄奘出游的传说虚构了西天取经的故事;儒勒·凡尔纳把潜水艇想象成“诺第留斯号”船,虚</a:t>
            </a:r>
            <a:br>
              <a:rPr dirty="0"/>
            </a:br>
            <a:r>
              <a:rPr lang="zh-CN" altLang="en-US" sz="1417" kern="0" dirty="0">
                <a:solidFill>
                  <a:srgbClr val="000000"/>
                </a:solidFill>
                <a:latin typeface="Times New Roman" pitchFamily="65" charset="-122"/>
                <a:ea typeface="宋体" pitchFamily="65" charset="-122"/>
              </a:rPr>
              <a:t>构了它在大海航行中遭遇种种惊险的故事。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C.《简·爱》中的简·爱和《骆驼祥子》中的虎妞都经历了生活中的磨难,但是依然人格独立,心灵强大,具</a:t>
            </a:r>
            <a:br>
              <a:rPr dirty="0"/>
            </a:br>
            <a:r>
              <a:rPr lang="zh-CN" altLang="en-US" sz="1417" kern="0" dirty="0">
                <a:solidFill>
                  <a:srgbClr val="000000"/>
                </a:solidFill>
                <a:latin typeface="Times New Roman" pitchFamily="65" charset="-122"/>
                <a:ea typeface="宋体" pitchFamily="65" charset="-122"/>
              </a:rPr>
              <a:t>有强烈反抗精神,敢于追求自由与平等。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D.《儒林外史》的讽刺手法很有特点,它将讽刺的锋芒隐藏在耐人寻味的细节中,通过夸张的描写,鞭挞丑</a:t>
            </a:r>
            <a:br>
              <a:rPr dirty="0"/>
            </a:br>
            <a:r>
              <a:rPr lang="zh-CN" altLang="en-US" sz="1417" kern="0" dirty="0">
                <a:solidFill>
                  <a:srgbClr val="000000"/>
                </a:solidFill>
                <a:latin typeface="Times New Roman" pitchFamily="65" charset="-122"/>
                <a:ea typeface="宋体" pitchFamily="65" charset="-122"/>
              </a:rPr>
              <a:t>恶,揭露虚伪。</a:t>
            </a:r>
            <a:endParaRPr lang="zh-CN" altLang="en-US" dirty="0"/>
          </a:p>
        </p:txBody>
      </p:sp>
      <p:sp>
        <p:nvSpPr>
          <p:cNvPr id="4" name="TextBox 2"/>
          <p:cNvSpPr txBox="1"/>
          <p:nvPr/>
        </p:nvSpPr>
        <p:spPr>
          <a:xfrm>
            <a:off x="720000" y="3826348"/>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本题考查学生把握名著内容、主题的能力。A.应为“中国共产党及其领导的红色革命犹如那</a:t>
            </a:r>
            <a:br>
              <a:rPr dirty="0"/>
            </a:br>
            <a:r>
              <a:rPr lang="zh-CN" altLang="en-US" sz="1417" kern="0" dirty="0">
                <a:solidFill>
                  <a:srgbClr val="000000"/>
                </a:solidFill>
                <a:latin typeface="Times New Roman" pitchFamily="65" charset="-122"/>
                <a:ea typeface="宋体" pitchFamily="65" charset="-122"/>
              </a:rPr>
              <a:t>颗给全中国带来光明的闪亮红星”。B.“诺第留斯号”是小说《海底两万里》中尼摩船长自己设计制造</a:t>
            </a:r>
            <a:br>
              <a:rPr dirty="0"/>
            </a:br>
            <a:r>
              <a:rPr lang="zh-CN" altLang="en-US" sz="1417" kern="0" dirty="0">
                <a:solidFill>
                  <a:srgbClr val="000000"/>
                </a:solidFill>
                <a:latin typeface="Times New Roman" pitchFamily="65" charset="-122"/>
                <a:ea typeface="宋体" pitchFamily="65" charset="-122"/>
              </a:rPr>
              <a:t>的潜水艇。C.虎妞是对命运无可奈何的底层市民阶级女性形象。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40000"/>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A组　2016—2020年湖南省中考题组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常识积累</a:t>
            </a:r>
          </a:p>
        </p:txBody>
      </p:sp>
      <p:pic>
        <p:nvPicPr>
          <p:cNvPr id="3" name="图片 2"/>
          <p:cNvPicPr>
            <a:picLocks noChangeAspect="1"/>
          </p:cNvPicPr>
          <p:nvPr/>
        </p:nvPicPr>
        <p:blipFill>
          <a:blip r:embed="rId4"/>
          <a:stretch>
            <a:fillRect/>
          </a:stretch>
        </p:blipFill>
        <p:spPr>
          <a:xfrm>
            <a:off x="683516" y="866767"/>
            <a:ext cx="7645400" cy="546100"/>
          </a:xfrm>
          <a:prstGeom prst="rect">
            <a:avLst/>
          </a:prstGeom>
        </p:spPr>
      </p:pic>
      <p:sp>
        <p:nvSpPr>
          <p:cNvPr id="4" name="TextBox 2"/>
          <p:cNvSpPr txBox="1"/>
          <p:nvPr/>
        </p:nvSpPr>
        <p:spPr>
          <a:xfrm>
            <a:off x="720000" y="2244906"/>
            <a:ext cx="8505000" cy="2668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(2020长沙,5)[文化长廊]下列有关文学与文化常识的说法错误的一项是(2分)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A.“对这土地爱得深沉”的艾青,为民族命运“呐喊”的鲁迅,为国家前途振臂一呼的闻一多,他们都是中</a:t>
            </a:r>
            <a:br>
              <a:rPr dirty="0"/>
            </a:br>
            <a:r>
              <a:rPr lang="zh-CN" altLang="en-US" sz="1417" kern="0" dirty="0">
                <a:solidFill>
                  <a:srgbClr val="000000"/>
                </a:solidFill>
                <a:latin typeface="Times New Roman" pitchFamily="65" charset="-122"/>
                <a:ea typeface="宋体" pitchFamily="65" charset="-122"/>
              </a:rPr>
              <a:t>华民族的脊梁。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B.以苏轼、辛弃疾为代表的豪放派与以柳永、李清照为代表的婉约派相得益彰,在璀璨的中国诗词文化</a:t>
            </a:r>
            <a:br>
              <a:rPr dirty="0"/>
            </a:br>
            <a:r>
              <a:rPr lang="zh-CN" altLang="en-US" sz="1417" kern="0" dirty="0">
                <a:solidFill>
                  <a:srgbClr val="000000"/>
                </a:solidFill>
                <a:latin typeface="Times New Roman" pitchFamily="65" charset="-122"/>
                <a:ea typeface="宋体" pitchFamily="65" charset="-122"/>
              </a:rPr>
              <a:t>中各放光彩。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C.春节贴春联、拜年,清明节祭祖、禁食,重阳节挂艾草、登高,这些都是传统节日里约定俗成的活动。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D.中国是礼仪之邦,很讲究礼貌用语,献物于他人说“请笑纳”,请人指点说“请赐教”,他人送己说“请留</a:t>
            </a:r>
            <a:br>
              <a:rPr dirty="0"/>
            </a:br>
            <a:r>
              <a:rPr lang="zh-CN" altLang="en-US" sz="1417" kern="0" dirty="0">
                <a:solidFill>
                  <a:srgbClr val="000000"/>
                </a:solidFill>
                <a:latin typeface="Times New Roman" pitchFamily="65" charset="-122"/>
                <a:ea typeface="宋体" pitchFamily="65" charset="-122"/>
              </a:rPr>
              <a:t>步”,中途离开说“失陪”。</a:t>
            </a:r>
            <a:endParaRPr lang="zh-CN" altLang="en-US" dirty="0"/>
          </a:p>
        </p:txBody>
      </p:sp>
    </p:spTree>
    <p:custDataLst>
      <p:custData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(2018郴州,8)名著阅读。(6分)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“老弟,这是冒牌的英雄主义!干掉自己,任何一个笨蛋,任何时候都可以做到。这是摆脱困境的最怯懦最</a:t>
            </a:r>
            <a:br>
              <a:rPr dirty="0"/>
            </a:br>
            <a:r>
              <a:rPr lang="zh-CN" altLang="en-US" sz="1417" kern="0" dirty="0">
                <a:solidFill>
                  <a:srgbClr val="000000"/>
                </a:solidFill>
                <a:latin typeface="Times New Roman" pitchFamily="65" charset="-122"/>
                <a:ea typeface="宋体" pitchFamily="65" charset="-122"/>
              </a:rPr>
              <a:t>容易的一种办法。生活不下去,就一死了之。你有没有试试去战胜这种生活呢?为了挣脱这个铁环,你已经</a:t>
            </a:r>
            <a:br>
              <a:rPr dirty="0"/>
            </a:br>
            <a:r>
              <a:rPr lang="zh-CN" altLang="en-US" sz="1417" kern="0" dirty="0">
                <a:solidFill>
                  <a:srgbClr val="000000"/>
                </a:solidFill>
                <a:latin typeface="Times New Roman" pitchFamily="65" charset="-122"/>
                <a:ea typeface="宋体" pitchFamily="65" charset="-122"/>
              </a:rPr>
              <a:t>竭尽全力了吗?你是不是已经忘了,在沃伦斯基新城附近,一天发起十七次冲锋,不是终于排除万难攻克了</a:t>
            </a:r>
            <a:br>
              <a:rPr dirty="0"/>
            </a:br>
            <a:r>
              <a:rPr lang="zh-CN" altLang="en-US" sz="1417" kern="0" dirty="0">
                <a:solidFill>
                  <a:srgbClr val="000000"/>
                </a:solidFill>
                <a:latin typeface="Times New Roman" pitchFamily="65" charset="-122"/>
                <a:ea typeface="宋体" pitchFamily="65" charset="-122"/>
              </a:rPr>
              <a:t>那座城市吗?把手枪收起来吧,这件事永远也不要告诉任何人。即使生活到了难以忍受的地步,也要善于生</a:t>
            </a:r>
            <a:br>
              <a:rPr dirty="0"/>
            </a:br>
            <a:r>
              <a:rPr lang="zh-CN" altLang="en-US" sz="1417" kern="0" dirty="0">
                <a:solidFill>
                  <a:srgbClr val="000000"/>
                </a:solidFill>
                <a:latin typeface="Times New Roman" pitchFamily="65" charset="-122"/>
                <a:ea typeface="宋体" pitchFamily="65" charset="-122"/>
              </a:rPr>
              <a:t>活,并使生活有益而充实。”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按要求完成下列各题。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(1)以上内容出自长篇小说《</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》,“老弟”指的是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(2)请结合小说中主人公面对“全身瘫痪”“双目失明”的巨大痛苦时的表现,说说真正的“英雄主义”</a:t>
            </a:r>
            <a:br>
              <a:rPr dirty="0"/>
            </a:br>
            <a:r>
              <a:rPr lang="zh-CN" altLang="en-US" sz="1417" kern="0" dirty="0">
                <a:solidFill>
                  <a:srgbClr val="000000"/>
                </a:solidFill>
                <a:latin typeface="Times New Roman" pitchFamily="65" charset="-122"/>
                <a:ea typeface="宋体" pitchFamily="65" charset="-122"/>
              </a:rPr>
              <a:t>是怎样的。(4分)</a:t>
            </a:r>
            <a:endParaRPr lang="zh-CN" altLang="en-US" dirty="0"/>
          </a:p>
        </p:txBody>
      </p:sp>
    </p:spTree>
    <p:custDataLst>
      <p:custData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648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(1)钢铁是怎样炼成的　保尔(保尔·柯察金)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(2)(示例)保尔全身瘫痪、双目失明之后,也曾一度产生过自杀的念头,但他很快从低谷中走了出来,开始了</a:t>
            </a:r>
            <a:br>
              <a:rPr dirty="0"/>
            </a:br>
            <a:r>
              <a:rPr lang="zh-CN" altLang="en-US" sz="1417" kern="0" dirty="0">
                <a:solidFill>
                  <a:srgbClr val="000000"/>
                </a:solidFill>
                <a:latin typeface="Times New Roman" pitchFamily="65" charset="-122"/>
                <a:ea typeface="宋体" pitchFamily="65" charset="-122"/>
              </a:rPr>
              <a:t>他充满英雄主义的事业——文学创作。保尔能够忍受着肉体和精神上的巨大痛苦,拿起新的“武器”,开</a:t>
            </a:r>
            <a:br>
              <a:rPr dirty="0"/>
            </a:br>
            <a:r>
              <a:rPr lang="zh-CN" altLang="en-US" sz="1417" kern="0" dirty="0">
                <a:solidFill>
                  <a:srgbClr val="000000"/>
                </a:solidFill>
                <a:latin typeface="Times New Roman" pitchFamily="65" charset="-122"/>
                <a:ea typeface="宋体" pitchFamily="65" charset="-122"/>
              </a:rPr>
              <a:t>始新的生活,真正的英雄就要像保尔一样勇敢面对生活的磨砺,找到焕发人生光芒的方向,发现自我,突破自</a:t>
            </a:r>
            <a:br>
              <a:rPr dirty="0"/>
            </a:br>
            <a:r>
              <a:rPr lang="zh-CN" altLang="en-US" sz="1417" kern="0" dirty="0">
                <a:solidFill>
                  <a:srgbClr val="000000"/>
                </a:solidFill>
                <a:latin typeface="Times New Roman" pitchFamily="65" charset="-122"/>
                <a:ea typeface="宋体" pitchFamily="65" charset="-122"/>
              </a:rPr>
              <a:t>我。</a:t>
            </a:r>
            <a:endParaRPr lang="zh-CN" altLang="en-US" dirty="0"/>
          </a:p>
        </p:txBody>
      </p:sp>
      <p:sp>
        <p:nvSpPr>
          <p:cNvPr id="3" name="TextBox 2"/>
          <p:cNvSpPr txBox="1"/>
          <p:nvPr/>
        </p:nvSpPr>
        <p:spPr>
          <a:xfrm>
            <a:off x="720000" y="2927704"/>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文段展现了主人公的心路历程,也是主人公的“英雄主义”的具体表现。“干掉自己,任何一个笨</a:t>
            </a:r>
            <a:br>
              <a:rPr dirty="0"/>
            </a:br>
            <a:r>
              <a:rPr lang="zh-CN" altLang="en-US" sz="1417" kern="0" dirty="0">
                <a:solidFill>
                  <a:srgbClr val="000000"/>
                </a:solidFill>
                <a:latin typeface="Times New Roman" pitchFamily="65" charset="-122"/>
                <a:ea typeface="宋体" pitchFamily="65" charset="-122"/>
              </a:rPr>
              <a:t>蛋,任何时候都可以做到”体现主人公曾经有过自杀的念头;“你有没有试试去战胜这种生活呢”“把手</a:t>
            </a:r>
            <a:br>
              <a:rPr dirty="0"/>
            </a:br>
            <a:r>
              <a:rPr lang="zh-CN" altLang="en-US" sz="1417" kern="0" dirty="0">
                <a:solidFill>
                  <a:srgbClr val="000000"/>
                </a:solidFill>
                <a:latin typeface="Times New Roman" pitchFamily="65" charset="-122"/>
                <a:ea typeface="宋体" pitchFamily="65" charset="-122"/>
              </a:rPr>
              <a:t>枪收起来吧”体现主人公想要战胜自我,走出困境;“即使生活到了难以忍受的地步,也要善于生活,并使</a:t>
            </a:r>
            <a:br>
              <a:rPr dirty="0"/>
            </a:br>
            <a:r>
              <a:rPr lang="zh-CN" altLang="en-US" sz="1417" kern="0" dirty="0">
                <a:solidFill>
                  <a:srgbClr val="000000"/>
                </a:solidFill>
                <a:latin typeface="Times New Roman" pitchFamily="65" charset="-122"/>
                <a:ea typeface="宋体" pitchFamily="65" charset="-122"/>
              </a:rPr>
              <a:t>生活有益而充实”体现主人公决心不仅要活下去,而且要找回自我,突破自我。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16377"/>
            <a:ext cx="8505000" cy="200131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(2017衡阳,5)阅读下面的一段话,回答问题。(4分)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裙钗本是修成怪,为子怀仇恨泼猴。行者虽然生狠怒,因师路阻让娥流。</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罗刹无知轮剑砍,猴王有意说</a:t>
            </a:r>
            <a:br>
              <a:rPr dirty="0"/>
            </a:br>
            <a:r>
              <a:rPr lang="zh-CN" altLang="en-US" sz="1417" kern="0" dirty="0">
                <a:solidFill>
                  <a:srgbClr val="000000"/>
                </a:solidFill>
                <a:latin typeface="Times New Roman" pitchFamily="65" charset="-122"/>
                <a:ea typeface="宋体" pitchFamily="65" charset="-122"/>
              </a:rPr>
              <a:t>亲由。女流怎与男儿斗,到底男刚压女流。这个金箍铁棒多凶猛,那个霜刃青锋甚紧稠。劈面打,照头丢,恨</a:t>
            </a:r>
            <a:br>
              <a:rPr dirty="0"/>
            </a:br>
            <a:r>
              <a:rPr lang="zh-CN" altLang="en-US" sz="1417" kern="0" dirty="0">
                <a:solidFill>
                  <a:srgbClr val="000000"/>
                </a:solidFill>
                <a:latin typeface="Times New Roman" pitchFamily="65" charset="-122"/>
                <a:ea typeface="宋体" pitchFamily="65" charset="-122"/>
              </a:rPr>
              <a:t>苦相持不罢休。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①本段文字节选自</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(人名)创作的《</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》(作品)。(2分)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②“裙钗”指的是谁?她因何“为子怀仇恨泼猴”?(2分)</a:t>
            </a:r>
            <a:endParaRPr lang="zh-CN" altLang="en-US" dirty="0"/>
          </a:p>
        </p:txBody>
      </p:sp>
      <p:sp>
        <p:nvSpPr>
          <p:cNvPr id="3" name="TextBox 2"/>
          <p:cNvSpPr txBox="1"/>
          <p:nvPr/>
        </p:nvSpPr>
        <p:spPr>
          <a:xfrm>
            <a:off x="720000" y="3133264"/>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①吴承恩　西游记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②罗刹女(铁扇公主)因为她的儿子红孩儿想吃唐僧肉,被孙悟空请来的观音菩萨收做善财童子,所以她对</a:t>
            </a:r>
            <a:br>
              <a:rPr dirty="0"/>
            </a:br>
            <a:r>
              <a:rPr lang="zh-CN" altLang="en-US" sz="1417" kern="0" dirty="0">
                <a:solidFill>
                  <a:srgbClr val="000000"/>
                </a:solidFill>
                <a:latin typeface="Times New Roman" pitchFamily="65" charset="-122"/>
                <a:ea typeface="宋体" pitchFamily="65" charset="-122"/>
              </a:rPr>
              <a:t>孙悟空怀恨在心。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2770189"/>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疑难突破　</a:t>
            </a:r>
            <a:r>
              <a:rPr lang="zh-CN" altLang="en-US" sz="1417" kern="0" dirty="0">
                <a:solidFill>
                  <a:srgbClr val="000000"/>
                </a:solidFill>
                <a:latin typeface="Times New Roman" pitchFamily="65" charset="-122"/>
                <a:ea typeface="宋体" pitchFamily="65" charset="-122"/>
              </a:rPr>
              <a:t>第②题,找到选文中能体现人物身份的关键信息,如“霜刃青锋”。确定“裙钗”即“铁扇公</a:t>
            </a:r>
            <a:br>
              <a:rPr dirty="0"/>
            </a:br>
            <a:r>
              <a:rPr lang="zh-CN" altLang="en-US" sz="1417" kern="0" dirty="0">
                <a:solidFill>
                  <a:srgbClr val="000000"/>
                </a:solidFill>
                <a:latin typeface="Times New Roman" pitchFamily="65" charset="-122"/>
                <a:ea typeface="宋体" pitchFamily="65" charset="-122"/>
              </a:rPr>
              <a:t>主”,再顺藤摸瓜,概括红孩儿与唐僧师徒之间发生的故事即可。</a:t>
            </a:r>
            <a:endParaRPr lang="zh-CN" altLang="en-US" dirty="0"/>
          </a:p>
        </p:txBody>
      </p:sp>
      <p:sp>
        <p:nvSpPr>
          <p:cNvPr id="3" name="TextBox 2"/>
          <p:cNvSpPr txBox="1"/>
          <p:nvPr/>
        </p:nvSpPr>
        <p:spPr>
          <a:xfrm>
            <a:off x="720000" y="1704504"/>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①材料中的“行者”“猴王”“金箍铁棒”就透露了该段文字选自《西游记》,其作者为吴承</a:t>
            </a:r>
            <a:br>
              <a:rPr dirty="0"/>
            </a:br>
            <a:r>
              <a:rPr lang="zh-CN" altLang="en-US" sz="1417" kern="0" dirty="0">
                <a:solidFill>
                  <a:srgbClr val="000000"/>
                </a:solidFill>
                <a:latin typeface="Times New Roman" pitchFamily="65" charset="-122"/>
                <a:ea typeface="宋体" pitchFamily="65" charset="-122"/>
              </a:rPr>
              <a:t>恩。②“裙钗”即“罗刹”(“铁扇公主”),她的兵器是“青锋霜剑”,即选文中的“霜刃青锋”,铁扇</a:t>
            </a:r>
            <a:endParaRPr lang="en-US" altLang="zh-CN" sz="1417" kern="0" dirty="0">
              <a:solidFill>
                <a:srgbClr val="000000"/>
              </a:solidFill>
              <a:latin typeface="Times New Roman" pitchFamily="65" charset="-122"/>
              <a:ea typeface="宋体" pitchFamily="65" charset="-122"/>
            </a:endParaRPr>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公主的孩子即红孩儿,联想到红孩儿因孙悟空被观音菩萨收做善财童子的事,回答问题。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41429"/>
            <a:ext cx="8505000" cy="2668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(2020湖北黄冈,13)下列关于语法知识及文学、文化常识的表述,</a:t>
            </a:r>
            <a:r>
              <a:rPr lang="zh-CN" altLang="en-US" sz="1417" u="sng" kern="0" dirty="0">
                <a:solidFill>
                  <a:srgbClr val="000000"/>
                </a:solidFill>
                <a:latin typeface="Times New Roman" pitchFamily="65" charset="-122"/>
                <a:ea typeface="宋体" pitchFamily="65" charset="-122"/>
              </a:rPr>
              <a:t>有误</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A.“经历了四次冲顶失败,69岁高龄且身患疾病的夏伯渝,终于站上了‘世界之巅’。”这个句子中的</a:t>
            </a:r>
            <a:br>
              <a:rPr dirty="0"/>
            </a:br>
            <a:r>
              <a:rPr lang="zh-CN" altLang="en-US" sz="1417" kern="0" dirty="0">
                <a:solidFill>
                  <a:srgbClr val="000000"/>
                </a:solidFill>
                <a:latin typeface="Times New Roman" pitchFamily="65" charset="-122"/>
                <a:ea typeface="宋体" pitchFamily="65" charset="-122"/>
              </a:rPr>
              <a:t>“经历了四次冲顶失败”充当状语。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B.“中国速度”“打赢硬战”“直播空间”“远见卓识”四个短语的类型均不相同。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C.《资治通鉴》是北宋政治家、史学家司马光主持编纂的一部编年体通史,记载了从战国到五代的史</a:t>
            </a:r>
            <a:br>
              <a:rPr dirty="0"/>
            </a:br>
            <a:r>
              <a:rPr lang="zh-CN" altLang="en-US" sz="1417" kern="0" dirty="0">
                <a:solidFill>
                  <a:srgbClr val="000000"/>
                </a:solidFill>
                <a:latin typeface="Times New Roman" pitchFamily="65" charset="-122"/>
                <a:ea typeface="宋体" pitchFamily="65" charset="-122"/>
              </a:rPr>
              <a:t>事。《孙权劝学》就出自《资治通鉴》。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D.三皇五帝,是传说中中国远古时代的帝王,具体说法不一致。有的说,三皇指伏羲、神农、女娲。《史</a:t>
            </a:r>
            <a:br>
              <a:rPr dirty="0"/>
            </a:br>
            <a:r>
              <a:rPr lang="zh-CN" altLang="en-US" sz="1417" kern="0" dirty="0">
                <a:solidFill>
                  <a:srgbClr val="000000"/>
                </a:solidFill>
                <a:latin typeface="Times New Roman" pitchFamily="65" charset="-122"/>
                <a:ea typeface="宋体" pitchFamily="65" charset="-122"/>
              </a:rPr>
              <a:t>记》记载,五帝指黄帝、颛顼、帝喾、唐尧、虞舜。</a:t>
            </a:r>
            <a:endParaRPr lang="zh-CN" altLang="en-US" dirty="0"/>
          </a:p>
        </p:txBody>
      </p:sp>
      <p:sp>
        <p:nvSpPr>
          <p:cNvPr id="3" name="TextBox 2"/>
          <p:cNvSpPr txBox="1"/>
          <p:nvPr/>
        </p:nvSpPr>
        <p:spPr>
          <a:xfrm>
            <a:off x="720000" y="636108"/>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B组　2016—2020年全国中考题组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常识积累</a:t>
            </a:r>
          </a:p>
        </p:txBody>
      </p:sp>
      <p:sp>
        <p:nvSpPr>
          <p:cNvPr id="4" name="TextBox 2"/>
          <p:cNvSpPr txBox="1"/>
          <p:nvPr/>
        </p:nvSpPr>
        <p:spPr>
          <a:xfrm>
            <a:off x="720000" y="4082051"/>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本题考查正确运用语法知识、准确识记文学文化常识的能力。“中国速度”与“直播空间”</a:t>
            </a:r>
            <a:br>
              <a:rPr dirty="0"/>
            </a:br>
            <a:r>
              <a:rPr lang="zh-CN" altLang="en-US" sz="1417" kern="0" dirty="0">
                <a:solidFill>
                  <a:srgbClr val="000000"/>
                </a:solidFill>
                <a:latin typeface="Times New Roman" pitchFamily="65" charset="-122"/>
                <a:ea typeface="宋体" pitchFamily="65" charset="-122"/>
              </a:rPr>
              <a:t>都是偏正结构,“打赢硬仗”是动宾结构,“远见卓识”是联合结构。故“均不相同”说法错误。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(2020山东潍坊,6)下面对文学、文化常识的表述,正确的一项是(2分)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A.“三顾臣于草庐之中”“士别三日,即更刮目相待”“风休住,蓬舟吹取三山去”,这几句中的“三”并</a:t>
            </a:r>
            <a:br>
              <a:rPr dirty="0"/>
            </a:br>
            <a:r>
              <a:rPr lang="zh-CN" altLang="en-US" sz="1417" kern="0" dirty="0">
                <a:solidFill>
                  <a:srgbClr val="000000"/>
                </a:solidFill>
                <a:latin typeface="Times New Roman" pitchFamily="65" charset="-122"/>
                <a:ea typeface="宋体" pitchFamily="65" charset="-122"/>
              </a:rPr>
              <a:t>非确指,都是泛指多数或多次。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B.我国历史上曾用干支纪年与皇帝年号纪年。“崇祯五年”为皇帝年号纪年;“丙辰中秋”中的“丙</a:t>
            </a:r>
            <a:br>
              <a:rPr dirty="0"/>
            </a:br>
            <a:r>
              <a:rPr lang="zh-CN" altLang="en-US" sz="1417" kern="0" dirty="0">
                <a:solidFill>
                  <a:srgbClr val="000000"/>
                </a:solidFill>
                <a:latin typeface="Times New Roman" pitchFamily="65" charset="-122"/>
                <a:ea typeface="宋体" pitchFamily="65" charset="-122"/>
              </a:rPr>
              <a:t>辰”为干支纪年,“丙”属天干,“辰”属地支。</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C.文言文中有很多表示年龄的词语,“垂髫”“加冠”“不惑”“始龀”“耳顺”五个词语在这里的顺</a:t>
            </a:r>
            <a:br>
              <a:rPr dirty="0"/>
            </a:br>
            <a:r>
              <a:rPr lang="zh-CN" altLang="en-US" sz="1417" kern="0" dirty="0">
                <a:solidFill>
                  <a:srgbClr val="000000"/>
                </a:solidFill>
                <a:latin typeface="Times New Roman" pitchFamily="65" charset="-122"/>
                <a:ea typeface="宋体" pitchFamily="65" charset="-122"/>
              </a:rPr>
              <a:t>序,是按它们所表示的年龄由小到大排列的。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D.律诗通常每首八句,也有十句以上的。绝句每首四句,分为首联、颔联、颈联、尾联。律诗、绝句每句</a:t>
            </a:r>
            <a:br>
              <a:rPr dirty="0"/>
            </a:br>
            <a:r>
              <a:rPr lang="zh-CN" altLang="en-US" sz="1417" kern="0" dirty="0">
                <a:solidFill>
                  <a:srgbClr val="000000"/>
                </a:solidFill>
                <a:latin typeface="Times New Roman" pitchFamily="65" charset="-122"/>
                <a:ea typeface="宋体" pitchFamily="65" charset="-122"/>
              </a:rPr>
              <a:t>五个字或七个字,称为“五言”或“七言”。</a:t>
            </a:r>
            <a:endParaRPr lang="zh-CN" altLang="en-US" dirty="0"/>
          </a:p>
        </p:txBody>
      </p:sp>
    </p:spTree>
    <p:custDataLst>
      <p:custData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A项,“三顾臣于草庐之中”“风休住,蓬舟吹取三山去”中的“三”都是确指,“士别三日,即</a:t>
            </a:r>
            <a:br>
              <a:rPr dirty="0"/>
            </a:br>
            <a:r>
              <a:rPr lang="zh-CN" altLang="en-US" sz="1417" kern="0" dirty="0">
                <a:solidFill>
                  <a:srgbClr val="000000"/>
                </a:solidFill>
                <a:latin typeface="Times New Roman" pitchFamily="65" charset="-122"/>
                <a:ea typeface="宋体" pitchFamily="65" charset="-122"/>
              </a:rPr>
              <a:t>更刮目相待”中的“三”是泛指。C项,垂髫,小孩子头发扎起来下垂着,用来指幼年;始龀,刚刚换牙,指七</a:t>
            </a:r>
            <a:br>
              <a:rPr dirty="0"/>
            </a:br>
            <a:r>
              <a:rPr lang="zh-CN" altLang="en-US" sz="1417" kern="0" dirty="0">
                <a:solidFill>
                  <a:srgbClr val="000000"/>
                </a:solidFill>
                <a:latin typeface="Times New Roman" pitchFamily="65" charset="-122"/>
                <a:ea typeface="宋体" pitchFamily="65" charset="-122"/>
              </a:rPr>
              <a:t>八岁;加冠,男子满二十岁;不惑,四十岁;耳顺,六十岁。按年龄从小到大排列应为:“垂髫”“始龀”“加</a:t>
            </a:r>
            <a:br>
              <a:rPr dirty="0"/>
            </a:br>
            <a:r>
              <a:rPr lang="zh-CN" altLang="en-US" sz="1417" kern="0" dirty="0">
                <a:solidFill>
                  <a:srgbClr val="000000"/>
                </a:solidFill>
                <a:latin typeface="Times New Roman" pitchFamily="65" charset="-122"/>
                <a:ea typeface="宋体" pitchFamily="65" charset="-122"/>
              </a:rPr>
              <a:t>冠”“不惑”“耳顺”。D项,律诗每首八句,共四联,分为首联、颔联、颈联、尾联。</a:t>
            </a:r>
            <a:endParaRPr lang="zh-CN" altLang="en-US" dirty="0"/>
          </a:p>
        </p:txBody>
      </p:sp>
    </p:spTree>
    <p:custDataLst>
      <p:custData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41429"/>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(2020辽宁本溪辽阳葫芦岛,4)选出下列文学常识表述</a:t>
            </a:r>
            <a:r>
              <a:rPr lang="zh-CN" altLang="en-US" sz="1417" u="sng" kern="0" dirty="0">
                <a:solidFill>
                  <a:srgbClr val="000000"/>
                </a:solidFill>
                <a:latin typeface="Times New Roman" pitchFamily="65" charset="-122"/>
                <a:ea typeface="宋体" pitchFamily="65" charset="-122"/>
              </a:rPr>
              <a:t>有误</a:t>
            </a:r>
            <a:r>
              <a:rPr lang="zh-CN" altLang="en-US" sz="1417" kern="0" dirty="0">
                <a:solidFill>
                  <a:srgbClr val="000000"/>
                </a:solidFill>
                <a:latin typeface="Times New Roman" pitchFamily="65" charset="-122"/>
                <a:ea typeface="宋体" pitchFamily="65" charset="-122"/>
              </a:rPr>
              <a:t>的一项(2分)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A.《小石潭记》的作者是柳宗元,字子厚,世称“柳河东”,“唐宋八大家”之一。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B.陆游,字同叔,号放翁,宋代著名爱国诗人。我们学过他的诗歌《游山西村》。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C.《左传》,又称《春秋左氏传》,儒家经典之一,是中国古代的史学和文学名著。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D.李清照,宋代女词人,她的作品有《渔家傲(天接云涛连晓雾)》。“渔家傲”是词牌名。</a:t>
            </a:r>
            <a:endParaRPr lang="zh-CN" altLang="en-US" dirty="0"/>
          </a:p>
        </p:txBody>
      </p:sp>
      <p:sp>
        <p:nvSpPr>
          <p:cNvPr id="3" name="TextBox 2"/>
          <p:cNvSpPr txBox="1"/>
          <p:nvPr/>
        </p:nvSpPr>
        <p:spPr>
          <a:xfrm>
            <a:off x="720000" y="3157428"/>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本题考查文学常识。陆游,字务观。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13565"/>
            <a:ext cx="8505000" cy="297107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(2019山东潍坊改编,6)学校文学社开展“文学与文化”专题活动,邀请市文化馆张老师做专题讲座。(2</a:t>
            </a:r>
            <a:br>
              <a:rPr dirty="0"/>
            </a:br>
            <a:r>
              <a:rPr lang="zh-CN" altLang="en-US" sz="1417" kern="0" dirty="0">
                <a:solidFill>
                  <a:srgbClr val="000000"/>
                </a:solidFill>
                <a:latin typeface="Times New Roman" pitchFamily="65" charset="-122"/>
                <a:ea typeface="宋体" pitchFamily="65" charset="-122"/>
              </a:rPr>
              <a:t>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张老师提问了很多文学文化常识,同学们作了回答。下列说法错误的一项是</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A.现代汉语的很多成语出自古代典籍,如“三十而立”出自《孟子》,“一鼓作气”出自《左传》。</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B.“上乃使使持节诏将军”“持节云中,何日遣冯唐”中的“节”是符节,符节是皇帝派遣使者或调动军</a:t>
            </a:r>
            <a:br>
              <a:rPr dirty="0"/>
            </a:br>
            <a:r>
              <a:rPr lang="zh-CN" altLang="en-US" sz="1417" kern="0" dirty="0">
                <a:solidFill>
                  <a:srgbClr val="000000"/>
                </a:solidFill>
                <a:latin typeface="Times New Roman" pitchFamily="65" charset="-122"/>
                <a:ea typeface="宋体" pitchFamily="65" charset="-122"/>
              </a:rPr>
              <a:t>队的凭证。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C.“世先生同在桑梓”中的“桑梓”意为家乡。古时住宅旁常栽种桑树、梓树,后用桑梓代指家乡。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D.“表”作为古代的一种文体,用于臣下向帝王陈情言事,言辞往往恭敬、恳切。如诸葛亮的《出师</a:t>
            </a:r>
            <a:br>
              <a:rPr dirty="0"/>
            </a:br>
            <a:r>
              <a:rPr lang="zh-CN" altLang="en-US" sz="1417" kern="0" dirty="0">
                <a:solidFill>
                  <a:srgbClr val="000000"/>
                </a:solidFill>
                <a:latin typeface="Times New Roman" pitchFamily="65" charset="-122"/>
                <a:ea typeface="宋体" pitchFamily="65" charset="-122"/>
              </a:rPr>
              <a:t>表》。</a:t>
            </a:r>
            <a:endParaRPr lang="zh-CN" altLang="en-US" dirty="0"/>
          </a:p>
        </p:txBody>
      </p:sp>
      <p:sp>
        <p:nvSpPr>
          <p:cNvPr id="3" name="TextBox 2"/>
          <p:cNvSpPr txBox="1"/>
          <p:nvPr/>
        </p:nvSpPr>
        <p:spPr>
          <a:xfrm>
            <a:off x="720000" y="4123440"/>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本题考查学生对文化、文学常识的识记能力。“三十而立”出自《论语》而非《孟子》。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(2018广西南宁,7)下列关于文学文化常识表述有误的一项是(2分)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A.“一门父子三词客”指北宋文学家苏洵、苏轼、苏辙,三人也并称“三苏”,苏轼为“大苏”。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B.海伦·凯勒是美国著名女作家、教育家、慈善家,《假如给我三天光明》是其代表作。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C.古时男子十八岁行加冠礼,仪式上男子束发戴帽,后人就常用“冠”或“加冠”表示成年。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D.“飞来山上千寻塔”“方七百里,高万仞”中的“寻”“里”“仞”都是古代的计量单位。</a:t>
            </a:r>
            <a:endParaRPr lang="zh-CN" altLang="en-US" dirty="0"/>
          </a:p>
        </p:txBody>
      </p:sp>
      <p:sp>
        <p:nvSpPr>
          <p:cNvPr id="3" name="TextBox 2"/>
          <p:cNvSpPr txBox="1"/>
          <p:nvPr/>
        </p:nvSpPr>
        <p:spPr>
          <a:xfrm>
            <a:off x="720000" y="3058857"/>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本题考查文学文化常识的识记与积累。古时男子二十岁行加冠礼。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a:t>
            </a:r>
            <a:r>
              <a:rPr lang="zh-CN" altLang="en-US" sz="1417" kern="0" dirty="0">
                <a:solidFill>
                  <a:srgbClr val="000000"/>
                </a:solidFill>
                <a:latin typeface="Times New Roman" pitchFamily="65" charset="-122"/>
                <a:ea typeface="宋体" pitchFamily="65" charset="-122"/>
              </a:rPr>
              <a:t>　挂艾草是端午节的习俗,重阳节的习俗有插茱萸、踏秋、敬老、赏菊、喝菊花酒、吃重阳糕、</a:t>
            </a:r>
            <a:br>
              <a:rPr dirty="0"/>
            </a:br>
            <a:r>
              <a:rPr lang="zh-CN" altLang="en-US" sz="1417" kern="0" dirty="0">
                <a:solidFill>
                  <a:srgbClr val="000000"/>
                </a:solidFill>
                <a:latin typeface="Times New Roman" pitchFamily="65" charset="-122"/>
                <a:ea typeface="宋体" pitchFamily="65" charset="-122"/>
              </a:rPr>
              <a:t>登高、赏秋等。</a:t>
            </a:r>
            <a:endParaRPr lang="zh-CN" altLang="en-US" dirty="0"/>
          </a:p>
        </p:txBody>
      </p:sp>
    </p:spTree>
    <p:custDataLst>
      <p:custData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(2017湖北黄冈,13)下列关于名著知识及文学文化常识的表述,有误的一项是(2分)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A.《繁星》《春水》是现代女作家冰心创作的诗集。作品仿用印度诗人泰戈尔《飞鸟集》的形式,抒写</a:t>
            </a:r>
            <a:br>
              <a:rPr dirty="0"/>
            </a:br>
            <a:r>
              <a:rPr lang="zh-CN" altLang="en-US" sz="1417" kern="0" dirty="0">
                <a:solidFill>
                  <a:srgbClr val="000000"/>
                </a:solidFill>
                <a:latin typeface="Times New Roman" pitchFamily="65" charset="-122"/>
                <a:ea typeface="宋体" pitchFamily="65" charset="-122"/>
              </a:rPr>
              <a:t>了作者的感想和回忆。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B.《水浒》中宋江因怒杀阎婆惜而被官府判了死罪,在江州刑场上被以晁盖为首的梁山好汉搭救,最终上</a:t>
            </a:r>
            <a:br>
              <a:rPr dirty="0"/>
            </a:br>
            <a:r>
              <a:rPr lang="zh-CN" altLang="en-US" sz="1417" kern="0" dirty="0">
                <a:solidFill>
                  <a:srgbClr val="000000"/>
                </a:solidFill>
                <a:latin typeface="Times New Roman" pitchFamily="65" charset="-122"/>
                <a:ea typeface="宋体" pitchFamily="65" charset="-122"/>
              </a:rPr>
              <a:t>了梁山。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C.一篇新闻,主要包括标题、导语和主体三部分。新闻的基本特征是用事实说话,但有时也可以在叙事过</a:t>
            </a:r>
            <a:br>
              <a:rPr dirty="0"/>
            </a:br>
            <a:r>
              <a:rPr lang="zh-CN" altLang="en-US" sz="1417" kern="0" dirty="0">
                <a:solidFill>
                  <a:srgbClr val="000000"/>
                </a:solidFill>
                <a:latin typeface="Times New Roman" pitchFamily="65" charset="-122"/>
                <a:ea typeface="宋体" pitchFamily="65" charset="-122"/>
              </a:rPr>
              <a:t>程中插入简要的议论。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D.《诗经》是我国第一部诗歌总集,也是我国诗歌最早、最重要的一个源头,汉代以后被尊为儒家经典。</a:t>
            </a:r>
            <a:br>
              <a:rPr dirty="0"/>
            </a:br>
            <a:r>
              <a:rPr lang="zh-CN" altLang="en-US" sz="1417" kern="0" dirty="0">
                <a:solidFill>
                  <a:srgbClr val="000000"/>
                </a:solidFill>
                <a:latin typeface="Times New Roman" pitchFamily="65" charset="-122"/>
                <a:ea typeface="宋体" pitchFamily="65" charset="-122"/>
              </a:rPr>
              <a:t>其作品分为“风”“雅”“颂”三部分,常用赋、比、兴手法。</a:t>
            </a:r>
            <a:endParaRPr lang="zh-CN" altLang="en-US" dirty="0"/>
          </a:p>
        </p:txBody>
      </p:sp>
      <p:sp>
        <p:nvSpPr>
          <p:cNvPr id="3" name="TextBox 2"/>
          <p:cNvSpPr txBox="1"/>
          <p:nvPr/>
        </p:nvSpPr>
        <p:spPr>
          <a:xfrm>
            <a:off x="720000" y="393917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宋江怒杀阎婆惜后只是被发配江州,并没有被判死罪。后来又因在浔阳楼题反诗才被判死罪。</a:t>
            </a:r>
            <a:br>
              <a:rPr dirty="0"/>
            </a:br>
            <a:r>
              <a:rPr lang="zh-CN" altLang="en-US" sz="1417" kern="0" dirty="0">
                <a:solidFill>
                  <a:srgbClr val="000000"/>
                </a:solidFill>
                <a:latin typeface="Times New Roman" pitchFamily="65" charset="-122"/>
                <a:ea typeface="宋体" pitchFamily="65" charset="-122"/>
              </a:rPr>
              <a:t>幸得梁山好汉搭救,才上了梁山。</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70453"/>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1.(2020山东潍坊,9)阅读《儒林外史》中的两个片段,回答问题。(5分)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①周进一进了号,见两块号板摆的齐齐整整,不觉眼睛里一阵酸酸的,长叹一声,一头撞在号板上,直僵僵不</a:t>
            </a:r>
            <a:br/>
            <a:r>
              <a:rPr lang="zh-CN" altLang="en-US" sz="1417" kern="0" dirty="0">
                <a:solidFill>
                  <a:srgbClr val="000000"/>
                </a:solidFill>
                <a:latin typeface="Times New Roman" pitchFamily="65" charset="-122"/>
                <a:ea typeface="宋体" pitchFamily="65" charset="-122"/>
              </a:rPr>
              <a:t>省人事。</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扶着立了起来。周进看着号板,又是一头撞将去。这回不死了,放声大哭起来。众人劝着不</a:t>
            </a:r>
            <a:br/>
            <a:r>
              <a:rPr lang="zh-CN" altLang="en-US" sz="1417" kern="0" dirty="0">
                <a:solidFill>
                  <a:srgbClr val="000000"/>
                </a:solidFill>
                <a:latin typeface="Times New Roman" pitchFamily="65" charset="-122"/>
                <a:ea typeface="宋体" pitchFamily="65" charset="-122"/>
              </a:rPr>
              <a:t>住。金有余道:“你看,这不是疯了么?好好到贡院来耍,你家又不死了人,为甚么这‘号啕痛’也是的?”周</a:t>
            </a:r>
            <a:br/>
            <a:r>
              <a:rPr lang="zh-CN" altLang="en-US" sz="1417" kern="0" dirty="0">
                <a:solidFill>
                  <a:srgbClr val="000000"/>
                </a:solidFill>
                <a:latin typeface="Times New Roman" pitchFamily="65" charset="-122"/>
                <a:ea typeface="宋体" pitchFamily="65" charset="-122"/>
              </a:rPr>
              <a:t>进也不听见,只管伏着号板哭个不住;一号哭过,又哭到二号、三号;满地打滚,哭了又哭,哭的众人心里都凄</a:t>
            </a:r>
            <a:br/>
            <a:r>
              <a:rPr lang="zh-CN" altLang="en-US" sz="1417" kern="0" dirty="0">
                <a:solidFill>
                  <a:srgbClr val="000000"/>
                </a:solidFill>
                <a:latin typeface="Times New Roman" pitchFamily="65" charset="-122"/>
                <a:ea typeface="宋体" pitchFamily="65" charset="-122"/>
              </a:rPr>
              <a:t>惨起来。金有余见不是事,同行主人一左一右架着他的膀子。他那里肯起来,哭了一阵,又是一阵,直哭到口</a:t>
            </a:r>
            <a:br/>
            <a:r>
              <a:rPr lang="zh-CN" altLang="en-US" sz="1417" kern="0" dirty="0">
                <a:solidFill>
                  <a:srgbClr val="000000"/>
                </a:solidFill>
                <a:latin typeface="Times New Roman" pitchFamily="65" charset="-122"/>
                <a:ea typeface="宋体" pitchFamily="65" charset="-122"/>
              </a:rPr>
              <a:t>里吐出鲜血来。</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②严贡生将钥匙开了箱子,取出一方云片糕来,约有十多片,一片一片剥着,吃了几片,将肚子揉着,放了两个</a:t>
            </a:r>
            <a:br/>
            <a:r>
              <a:rPr lang="zh-CN" altLang="en-US" sz="1417" kern="0" dirty="0">
                <a:solidFill>
                  <a:srgbClr val="000000"/>
                </a:solidFill>
                <a:latin typeface="Times New Roman" pitchFamily="65" charset="-122"/>
                <a:ea typeface="宋体" pitchFamily="65" charset="-122"/>
              </a:rPr>
              <a:t>大屁,登时好了。剩下几片云片糕,搁在后鹅口板上,半日也不来查点。那掌舵驾长害馋痨,左手扶着舵,右</a:t>
            </a:r>
            <a:br/>
            <a:r>
              <a:rPr lang="zh-CN" altLang="en-US" sz="1417" kern="0" dirty="0">
                <a:solidFill>
                  <a:srgbClr val="000000"/>
                </a:solidFill>
                <a:latin typeface="Times New Roman" pitchFamily="65" charset="-122"/>
                <a:ea typeface="宋体" pitchFamily="65" charset="-122"/>
              </a:rPr>
              <a:t>手拈来,一片片的送在嘴里了。严贡生只装不看见。</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严贡生道:“还说是云片糕!再说云片糕,先打你</a:t>
            </a:r>
            <a:br/>
            <a:r>
              <a:rPr lang="zh-CN" altLang="en-US" sz="1417" kern="0" dirty="0">
                <a:solidFill>
                  <a:srgbClr val="000000"/>
                </a:solidFill>
                <a:latin typeface="Times New Roman" pitchFamily="65" charset="-122"/>
                <a:ea typeface="宋体" pitchFamily="65" charset="-122"/>
              </a:rPr>
              <a:t>几个嘴巴!”</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严贡生转弯道:“既然你众人说情,我又喜事匆匆,且放着这奴才,再和他慢慢算账!不怕他</a:t>
            </a:r>
            <a:endParaRPr lang="zh-CN" altLang="en-US"/>
          </a:p>
        </p:txBody>
      </p:sp>
      <p:sp>
        <p:nvSpPr>
          <p:cNvPr id="3" name="TextBox 2"/>
          <p:cNvSpPr txBox="1"/>
          <p:nvPr/>
        </p:nvSpPr>
        <p:spPr>
          <a:xfrm>
            <a:off x="720000" y="786130"/>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名著理解</a:t>
            </a:r>
          </a:p>
        </p:txBody>
      </p:sp>
    </p:spTree>
    <p:custDataLst>
      <p:custData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334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飞上天去!”骂毕,扬长上了轿,行李和小厮跟着,一哄去了。船家眼睁睁看着他走去了。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(1)《儒林外史》中,因与范进同病相怜而使范进中举的人是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(2)《儒林外史》特别善于通过富有意味的细节来塑造人物、揭示主题。请选择一处细节描写进行赏析,</a:t>
            </a:r>
            <a:br>
              <a:rPr dirty="0"/>
            </a:br>
            <a:r>
              <a:rPr lang="zh-CN" altLang="en-US" sz="1417" kern="0" dirty="0">
                <a:solidFill>
                  <a:srgbClr val="000000"/>
                </a:solidFill>
                <a:latin typeface="Times New Roman" pitchFamily="65" charset="-122"/>
                <a:ea typeface="宋体" pitchFamily="65" charset="-122"/>
              </a:rPr>
              <a:t>并结合小说原著分析其意义。(4分)</a:t>
            </a:r>
            <a:endParaRPr lang="zh-CN" altLang="en-US" dirty="0"/>
          </a:p>
        </p:txBody>
      </p:sp>
      <p:sp>
        <p:nvSpPr>
          <p:cNvPr id="3" name="TextBox 2"/>
          <p:cNvSpPr txBox="1"/>
          <p:nvPr/>
        </p:nvSpPr>
        <p:spPr>
          <a:xfrm>
            <a:off x="720000" y="2397588"/>
            <a:ext cx="8505000" cy="227831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(1)周进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(2)(示例1)①赏析:周进在贡院撞号板、满地打滚、哭了又哭,这一细节活画出周进疯狂痴迷的精神状态。</a:t>
            </a:r>
            <a:br>
              <a:rPr dirty="0"/>
            </a:br>
            <a:r>
              <a:rPr lang="zh-CN" altLang="en-US" sz="1417" kern="0" dirty="0">
                <a:solidFill>
                  <a:srgbClr val="000000"/>
                </a:solidFill>
                <a:latin typeface="Times New Roman" pitchFamily="65" charset="-122"/>
                <a:ea typeface="宋体" pitchFamily="65" charset="-122"/>
              </a:rPr>
              <a:t>(2分)意义:刻画了一个深受科举制度毒害的读书人形象,表达了对这类读书人的嘲讽与可怜,也表达了对封</a:t>
            </a:r>
            <a:br>
              <a:rPr dirty="0"/>
            </a:br>
            <a:r>
              <a:rPr lang="zh-CN" altLang="en-US" sz="1417" kern="0" dirty="0">
                <a:solidFill>
                  <a:srgbClr val="000000"/>
                </a:solidFill>
                <a:latin typeface="Times New Roman" pitchFamily="65" charset="-122"/>
                <a:ea typeface="宋体" pitchFamily="65" charset="-122"/>
              </a:rPr>
              <a:t>建科举制度的痛恨和批判。(2分)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②(示例2)赏析:严贡生吃完云片糕后,故意不来查点,并装看不见。这一细节表现严贡生的阴险狡诈。(2</a:t>
            </a:r>
            <a:br>
              <a:rPr dirty="0"/>
            </a:br>
            <a:r>
              <a:rPr lang="zh-CN" altLang="en-US" sz="1417" kern="0" dirty="0">
                <a:solidFill>
                  <a:srgbClr val="000000"/>
                </a:solidFill>
                <a:latin typeface="Times New Roman" pitchFamily="65" charset="-122"/>
                <a:ea typeface="宋体" pitchFamily="65" charset="-122"/>
              </a:rPr>
              <a:t>分)意义:形象生动地刻画出了一个品行恶劣的读书人形象,鞭挞了那些虚伪无情、贪图名利及借助功名横</a:t>
            </a:r>
            <a:br>
              <a:rPr dirty="0"/>
            </a:br>
            <a:r>
              <a:rPr lang="zh-CN" altLang="en-US" sz="1417" kern="0" dirty="0">
                <a:solidFill>
                  <a:srgbClr val="000000"/>
                </a:solidFill>
                <a:latin typeface="Times New Roman" pitchFamily="65" charset="-122"/>
                <a:ea typeface="宋体" pitchFamily="65" charset="-122"/>
              </a:rPr>
              <a:t>行霸道的读书人,也批判了腐朽的科举取士制度。(2分)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19074"/>
            <a:ext cx="8505000" cy="257980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本题考查对名著内容的把握和赏析能力。(1)片段①出自《儒林外史》第二回和第三回,周进六十</a:t>
            </a:r>
            <a:br>
              <a:rPr dirty="0"/>
            </a:br>
            <a:r>
              <a:rPr lang="zh-CN" altLang="en-US" sz="1417" kern="0" dirty="0">
                <a:solidFill>
                  <a:srgbClr val="000000"/>
                </a:solidFill>
                <a:latin typeface="Times New Roman" pitchFamily="65" charset="-122"/>
                <a:ea typeface="宋体" pitchFamily="65" charset="-122"/>
              </a:rPr>
              <a:t>多岁还是个童生,依靠在村子里的私塾教书糊口,后随姐夫经商记账,在贡院参观时,周进看着号板,放声大</a:t>
            </a:r>
            <a:br>
              <a:rPr dirty="0"/>
            </a:br>
            <a:r>
              <a:rPr lang="zh-CN" altLang="en-US" sz="1417" kern="0" dirty="0">
                <a:solidFill>
                  <a:srgbClr val="000000"/>
                </a:solidFill>
                <a:latin typeface="Times New Roman" pitchFamily="65" charset="-122"/>
                <a:ea typeface="宋体" pitchFamily="65" charset="-122"/>
              </a:rPr>
              <a:t>哭,哭得众人心里都凄惨起来。后来商人们答应为他捐一个监生进场,他后来考中。范进也是一个连考二</a:t>
            </a:r>
            <a:br>
              <a:rPr dirty="0"/>
            </a:br>
            <a:r>
              <a:rPr lang="zh-CN" altLang="en-US" sz="1417" kern="0" dirty="0">
                <a:solidFill>
                  <a:srgbClr val="000000"/>
                </a:solidFill>
                <a:latin typeface="Times New Roman" pitchFamily="65" charset="-122"/>
                <a:ea typeface="宋体" pitchFamily="65" charset="-122"/>
              </a:rPr>
              <a:t>十余次不取的老童生,从二十岁考到五十四岁,周进看了范进的文章三遍,才点他当了第一,从而使范进考中</a:t>
            </a:r>
            <a:br>
              <a:rPr dirty="0"/>
            </a:br>
            <a:r>
              <a:rPr lang="zh-CN" altLang="en-US" sz="1417" kern="0" dirty="0">
                <a:solidFill>
                  <a:srgbClr val="000000"/>
                </a:solidFill>
                <a:latin typeface="Times New Roman" pitchFamily="65" charset="-122"/>
                <a:ea typeface="宋体" pitchFamily="65" charset="-122"/>
              </a:rPr>
              <a:t>秀才,接下来能够中举。所以答案是周进。(2)本题是开放性试题,在赏析时要选取有表现力的细节描写,并</a:t>
            </a:r>
            <a:br>
              <a:rPr dirty="0"/>
            </a:br>
            <a:r>
              <a:rPr lang="zh-CN" altLang="en-US" sz="1417" kern="0" dirty="0">
                <a:solidFill>
                  <a:srgbClr val="000000"/>
                </a:solidFill>
                <a:latin typeface="Times New Roman" pitchFamily="65" charset="-122"/>
                <a:ea typeface="宋体" pitchFamily="65" charset="-122"/>
              </a:rPr>
              <a:t>与人物形象、小说主题相结合。《儒林外史》全书五十六回,以写实主义描绘各类士人对于“功名富</a:t>
            </a:r>
            <a:br>
              <a:rPr dirty="0"/>
            </a:br>
            <a:r>
              <a:rPr lang="zh-CN" altLang="en-US" sz="1417" kern="0" dirty="0">
                <a:solidFill>
                  <a:srgbClr val="000000"/>
                </a:solidFill>
                <a:latin typeface="Times New Roman" pitchFamily="65" charset="-122"/>
                <a:ea typeface="宋体" pitchFamily="65" charset="-122"/>
              </a:rPr>
              <a:t>贵”的不同表现,真实地揭示人性被腐蚀的原因和过程,从而对当时吏治的腐败、科举的弊端、礼教的虚</a:t>
            </a:r>
            <a:br>
              <a:rPr dirty="0"/>
            </a:br>
            <a:r>
              <a:rPr lang="zh-CN" altLang="en-US" sz="1417" kern="0" dirty="0">
                <a:solidFill>
                  <a:srgbClr val="000000"/>
                </a:solidFill>
                <a:latin typeface="Times New Roman" pitchFamily="65" charset="-122"/>
                <a:ea typeface="宋体" pitchFamily="65" charset="-122"/>
              </a:rPr>
              <a:t>伪等进行深刻的批判和嘲讽。</a:t>
            </a:r>
            <a:endParaRPr lang="zh-CN" altLang="en-US" dirty="0"/>
          </a:p>
        </p:txBody>
      </p:sp>
    </p:spTree>
    <p:custDataLst>
      <p:custData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(2020山东青岛,9)下列对名著内容的理解,不正确的一项是(2分)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A.《海底两万里》中,海底世界的奇幻美妙,潜水艇的强大功能,都显示了作者凡尔纳的非凡想象力。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B.法布尔所著的《昆虫记》,真实地记录了昆虫的生活,表达了对生命的关爱和对自然万物的赞美之情。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C.《儒林外史》中,胡屠户看不起女婿范进,范进中举后,他又说范进是文曲星下凡,对范进毕恭毕敬。</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D.《五猖会》中,“父亲”严厉而尽责,他能站在儿童的角度考虑问题,对孩子的兴趣爱好给予支持。</a:t>
            </a:r>
            <a:endParaRPr lang="zh-CN" altLang="en-US" dirty="0"/>
          </a:p>
        </p:txBody>
      </p:sp>
      <p:sp>
        <p:nvSpPr>
          <p:cNvPr id="3" name="TextBox 2"/>
          <p:cNvSpPr txBox="1"/>
          <p:nvPr/>
        </p:nvSpPr>
        <p:spPr>
          <a:xfrm>
            <a:off x="720000" y="2911910"/>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　</a:t>
            </a:r>
            <a:r>
              <a:rPr lang="zh-CN" altLang="en-US" sz="1417" kern="0" dirty="0">
                <a:solidFill>
                  <a:srgbClr val="000000"/>
                </a:solidFill>
                <a:latin typeface="Times New Roman" pitchFamily="65" charset="-122"/>
                <a:ea typeface="宋体" pitchFamily="65" charset="-122"/>
              </a:rPr>
              <a:t>从《五猖会》中父亲强迫“我”背《鉴略》一事可以看出父亲不了解儿童心理的无知及与儿</a:t>
            </a:r>
            <a:br>
              <a:rPr dirty="0"/>
            </a:br>
            <a:r>
              <a:rPr lang="zh-CN" altLang="en-US" sz="1417" kern="0" dirty="0">
                <a:solidFill>
                  <a:srgbClr val="000000"/>
                </a:solidFill>
                <a:latin typeface="Times New Roman" pitchFamily="65" charset="-122"/>
                <a:ea typeface="宋体" pitchFamily="65" charset="-122"/>
              </a:rPr>
              <a:t>童之间的隔膜。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0000" y="1127115"/>
            <a:ext cx="8505000" cy="3500462"/>
            <a:chOff x="720000" y="1127115"/>
            <a:chExt cx="8505000" cy="3500462"/>
          </a:xfrm>
        </p:grpSpPr>
        <p:sp>
          <p:nvSpPr>
            <p:cNvPr id="2" name="TextBox 2"/>
            <p:cNvSpPr txBox="1"/>
            <p:nvPr/>
          </p:nvSpPr>
          <p:spPr>
            <a:xfrm>
              <a:off x="720000" y="1127115"/>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(2019浙江温州,5)阅读《红星照耀中国》,讲好中国故事。(7分)</a:t>
              </a:r>
              <a:endParaRPr lang="zh-CN" altLang="en-US" dirty="0"/>
            </a:p>
          </p:txBody>
        </p:sp>
        <p:pic>
          <p:nvPicPr>
            <p:cNvPr id="3" name="图片 3" descr="textimage2.jpeg"/>
            <p:cNvPicPr>
              <a:picLocks noChangeAspect="1"/>
            </p:cNvPicPr>
            <p:nvPr/>
          </p:nvPicPr>
          <p:blipFill>
            <a:blip r:embed="rId4" cstate="print"/>
            <a:stretch>
              <a:fillRect/>
            </a:stretch>
          </p:blipFill>
          <p:spPr>
            <a:xfrm>
              <a:off x="1277336" y="2939055"/>
              <a:ext cx="685799" cy="914399"/>
            </a:xfrm>
            <a:prstGeom prst="rect">
              <a:avLst/>
            </a:prstGeom>
          </p:spPr>
        </p:pic>
        <p:pic>
          <p:nvPicPr>
            <p:cNvPr id="4" name="图片 4" descr="textimage3.jpeg"/>
            <p:cNvPicPr>
              <a:picLocks noChangeAspect="1"/>
            </p:cNvPicPr>
            <p:nvPr/>
          </p:nvPicPr>
          <p:blipFill>
            <a:blip r:embed="rId5" cstate="print"/>
            <a:stretch>
              <a:fillRect/>
            </a:stretch>
          </p:blipFill>
          <p:spPr>
            <a:xfrm>
              <a:off x="2143136" y="1698636"/>
              <a:ext cx="4000500" cy="2428875"/>
            </a:xfrm>
            <a:prstGeom prst="rect">
              <a:avLst/>
            </a:prstGeom>
          </p:spPr>
        </p:pic>
        <p:sp>
          <p:nvSpPr>
            <p:cNvPr id="5" name="TextBox 2"/>
            <p:cNvSpPr txBox="1"/>
            <p:nvPr/>
          </p:nvSpPr>
          <p:spPr>
            <a:xfrm>
              <a:off x="720000" y="4337754"/>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(有删节)</a:t>
              </a:r>
              <a:endParaRPr lang="zh-CN" altLang="en-US" dirty="0"/>
            </a:p>
          </p:txBody>
        </p:sp>
      </p:grpSp>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0000" y="1323151"/>
            <a:ext cx="8505000" cy="166135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(1)班级准备举行“走近领袖”故事会。你认为应该选择哪些方面的内容来突显人物特点?请选择下面一</a:t>
            </a:r>
            <a:br>
              <a:rPr dirty="0"/>
            </a:br>
            <a:r>
              <a:rPr lang="zh-CN" altLang="en-US" sz="1417" kern="0" dirty="0">
                <a:solidFill>
                  <a:srgbClr val="000000"/>
                </a:solidFill>
                <a:latin typeface="Times New Roman" pitchFamily="65" charset="-122"/>
                <a:ea typeface="宋体" pitchFamily="65" charset="-122"/>
              </a:rPr>
              <a:t>个人物,参考目录,简要说明。(3分)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A.毛泽东　　　B.周恩来　　　C.彭德怀</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(2)向斯诺学习写故事。就纪实作品如何做到“用事实说话”这一点,你从斯诺的写作过程中得到怎样的</a:t>
            </a:r>
            <a:br>
              <a:rPr dirty="0"/>
            </a:br>
            <a:r>
              <a:rPr lang="zh-CN" altLang="en-US" sz="1417" kern="0" dirty="0">
                <a:solidFill>
                  <a:srgbClr val="000000"/>
                </a:solidFill>
                <a:latin typeface="Times New Roman" pitchFamily="65" charset="-122"/>
                <a:ea typeface="宋体" pitchFamily="65" charset="-122"/>
              </a:rPr>
              <a:t>启示?参考目录,结合你的阅读体会,加以阐述。(4分)</a:t>
            </a:r>
            <a:endParaRPr lang="zh-CN" altLang="en-US" dirty="0"/>
          </a:p>
        </p:txBody>
      </p:sp>
    </p:spTree>
    <p:custDataLst>
      <p:custData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12801"/>
            <a:ext cx="8505000" cy="3845844"/>
            <a:chOff x="720000" y="912801"/>
            <a:chExt cx="8505000" cy="3845844"/>
          </a:xfrm>
        </p:grpSpPr>
        <p:sp>
          <p:nvSpPr>
            <p:cNvPr id="2" name="TextBox 2"/>
            <p:cNvSpPr txBox="1"/>
            <p:nvPr/>
          </p:nvSpPr>
          <p:spPr>
            <a:xfrm>
              <a:off x="720000" y="912801"/>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(7分)(1)(示例1)A.毛泽东。我认为应从他的童年生活和求学经历等方面来选择内容。他童年时曾</a:t>
              </a:r>
              <a:br>
                <a:rPr dirty="0"/>
              </a:br>
              <a:r>
                <a:rPr lang="zh-CN" altLang="en-US" sz="1417" kern="0" dirty="0">
                  <a:solidFill>
                    <a:srgbClr val="000000"/>
                  </a:solidFill>
                  <a:latin typeface="Times New Roman" pitchFamily="65" charset="-122"/>
                  <a:ea typeface="宋体" pitchFamily="65" charset="-122"/>
                </a:rPr>
                <a:t>跟父亲进行“斗争”,上学时也曾因不满国文教员的粗暴而逃学罢课,这些可以突出他的反抗精神;他退学</a:t>
              </a:r>
              <a:br>
                <a:rPr dirty="0"/>
              </a:br>
              <a:r>
                <a:rPr lang="zh-CN" altLang="en-US" sz="1417" kern="0" dirty="0">
                  <a:solidFill>
                    <a:srgbClr val="000000"/>
                  </a:solidFill>
                  <a:latin typeface="Times New Roman" pitchFamily="65" charset="-122"/>
                  <a:ea typeface="宋体" pitchFamily="65" charset="-122"/>
                </a:rPr>
                <a:t>后到省立图书馆坚持执行“自修计划”,研读群书,长见识,开眼界。这一内容可以体现他强烈的自律意识</a:t>
              </a:r>
              <a:br>
                <a:rPr dirty="0"/>
              </a:br>
              <a:r>
                <a:rPr lang="zh-CN" altLang="en-US" sz="1417" kern="0" dirty="0">
                  <a:solidFill>
                    <a:srgbClr val="000000"/>
                  </a:solidFill>
                  <a:latin typeface="Times New Roman" pitchFamily="65" charset="-122"/>
                  <a:ea typeface="宋体" pitchFamily="65" charset="-122"/>
                </a:rPr>
                <a:t>和求知欲。</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(示例2)B.周恩来。我认为要从他所受的教育和革命经历等方面选择内容。本有文学天赋的他,后因接受</a:t>
              </a:r>
              <a:br>
                <a:rPr dirty="0"/>
              </a:br>
              <a:r>
                <a:rPr lang="zh-CN" altLang="en-US" sz="1417" kern="0" dirty="0">
                  <a:solidFill>
                    <a:srgbClr val="000000"/>
                  </a:solidFill>
                  <a:latin typeface="Times New Roman" pitchFamily="65" charset="-122"/>
                  <a:ea typeface="宋体" pitchFamily="65" charset="-122"/>
                </a:rPr>
                <a:t>“开明”教育,而投身到社会革命中去,这体现了他“书生造反者”的特点;后来,他组织了上海起义、八</a:t>
              </a:r>
              <a:br>
                <a:rPr dirty="0"/>
              </a:br>
              <a:r>
                <a:rPr lang="zh-CN" altLang="en-US" sz="1417" kern="0" dirty="0">
                  <a:solidFill>
                    <a:srgbClr val="000000"/>
                  </a:solidFill>
                  <a:latin typeface="Times New Roman" pitchFamily="65" charset="-122"/>
                  <a:ea typeface="宋体" pitchFamily="65" charset="-122"/>
                </a:rPr>
                <a:t>一起义等,这些经历体现了他的革命追求和信仰。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(示例3)C.彭德怀。我认为应从他的日常生活细节和军事才能等方面来选择内容。他脱棉衣给小号手穿</a:t>
              </a:r>
              <a:br>
                <a:rPr dirty="0"/>
              </a:br>
              <a:r>
                <a:rPr lang="zh-CN" altLang="en-US" sz="1417" kern="0" dirty="0">
                  <a:solidFill>
                    <a:srgbClr val="000000"/>
                  </a:solidFill>
                  <a:latin typeface="Times New Roman" pitchFamily="65" charset="-122"/>
                  <a:ea typeface="宋体" pitchFamily="65" charset="-122"/>
                </a:rPr>
                <a:t>的细节体现了他从心底爱护民众,体贴部下的特点,他讲述游击战术的内容能突显他的谋略和智慧。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(2)斯诺通过采访红军将领、深入红军生活、对话农民、拍摄照片等方式,搜集掌握了许多关于红色中国</a:t>
              </a:r>
              <a:br>
                <a:rPr dirty="0"/>
              </a:br>
              <a:r>
                <a:rPr lang="zh-CN" altLang="en-US" sz="1417" kern="0" dirty="0">
                  <a:solidFill>
                    <a:srgbClr val="000000"/>
                  </a:solidFill>
                  <a:latin typeface="Times New Roman" pitchFamily="65" charset="-122"/>
                  <a:ea typeface="宋体" pitchFamily="65" charset="-122"/>
                </a:rPr>
                <a:t>的真实材料;融入真切的感受和体验,客观地撰写了《红星照耀中国》这部纪实作品。他深入一线搜集资</a:t>
              </a:r>
              <a:endParaRPr lang="zh-CN" altLang="en-US" dirty="0"/>
            </a:p>
          </p:txBody>
        </p:sp>
        <p:sp>
          <p:nvSpPr>
            <p:cNvPr id="3" name="TextBox 2"/>
            <p:cNvSpPr txBox="1"/>
            <p:nvPr/>
          </p:nvSpPr>
          <p:spPr>
            <a:xfrm>
              <a:off x="720000" y="4468822"/>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料的方式和客观的写作态度值得我们借鉴。</a:t>
              </a:r>
              <a:endParaRPr lang="zh-CN" altLang="en-US" dirty="0"/>
            </a:p>
          </p:txBody>
        </p:sp>
      </p:grpSp>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(1)第二篇的“造反者”一节讲述了周恩来的故事,主要是他所受的教育和革命经历。第四篇讲述</a:t>
            </a:r>
            <a:br>
              <a:rPr dirty="0"/>
            </a:br>
            <a:r>
              <a:rPr lang="zh-CN" altLang="en-US" sz="1417" kern="0" dirty="0">
                <a:solidFill>
                  <a:srgbClr val="000000"/>
                </a:solidFill>
                <a:latin typeface="Times New Roman" pitchFamily="65" charset="-122"/>
                <a:ea typeface="宋体" pitchFamily="65" charset="-122"/>
              </a:rPr>
              <a:t>了毛泽东的故事,“由来”两字点明了在这一部分,斯诺试图通过毛泽东童年和求学的经历,表现出一个共</a:t>
            </a:r>
            <a:br>
              <a:rPr dirty="0"/>
            </a:br>
            <a:r>
              <a:rPr lang="zh-CN" altLang="en-US" sz="1417" kern="0" dirty="0">
                <a:solidFill>
                  <a:srgbClr val="000000"/>
                </a:solidFill>
                <a:latin typeface="Times New Roman" pitchFamily="65" charset="-122"/>
                <a:ea typeface="宋体" pitchFamily="65" charset="-122"/>
              </a:rPr>
              <a:t>产党员的精神历程。第八篇的“彭德怀印象”一节通过一些生活细节,讲述了斯诺自己对彭德怀的印</a:t>
            </a:r>
            <a:br>
              <a:rPr dirty="0"/>
            </a:br>
            <a:r>
              <a:rPr lang="zh-CN" altLang="en-US" sz="1417" kern="0" dirty="0">
                <a:solidFill>
                  <a:srgbClr val="000000"/>
                </a:solidFill>
                <a:latin typeface="Times New Roman" pitchFamily="65" charset="-122"/>
                <a:ea typeface="宋体" pitchFamily="65" charset="-122"/>
              </a:rPr>
              <a:t>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(2)抓住题干中“用事实说话”这一关键信息,结合斯诺的写作过程和自己的阅读体会来答题。</a:t>
            </a:r>
            <a:endParaRPr lang="zh-CN" altLang="en-US" dirty="0"/>
          </a:p>
        </p:txBody>
      </p:sp>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30856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(2017北京,9)小说《鲁滨逊漂流记》记述了鲁滨逊在自然条件恶劣、人迹罕至的孤岛上的生活经历。</a:t>
            </a:r>
            <a:br>
              <a:rPr dirty="0"/>
            </a:br>
            <a:r>
              <a:rPr lang="zh-CN" altLang="en-US" sz="1417" kern="0" dirty="0">
                <a:solidFill>
                  <a:srgbClr val="000000"/>
                </a:solidFill>
                <a:latin typeface="Times New Roman" pitchFamily="65" charset="-122"/>
                <a:ea typeface="宋体" pitchFamily="65" charset="-122"/>
              </a:rPr>
              <a:t>他能够在孤岛上艰难地生存28年,靠的是①</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(限4个字以内),这从②</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(限20个字以内)的情节中可以看出来。你由此得到的启示是③</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(限20个字以内)。(3分)</a:t>
            </a:r>
            <a:endParaRPr lang="zh-CN" altLang="en-US" dirty="0"/>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303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(2020邵阳,25)下列文学文化常识表述有误的一项是(2分)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A.郭沫若原名郭开贞,作家、诗人、历史学家 ,代表作有诗集《女神》、历史剧《屈原》《棠棣之花》</a:t>
            </a:r>
            <a:br>
              <a:rPr dirty="0"/>
            </a:br>
            <a:r>
              <a:rPr lang="zh-CN" altLang="en-US" sz="1417" kern="0" dirty="0">
                <a:solidFill>
                  <a:srgbClr val="000000"/>
                </a:solidFill>
                <a:latin typeface="Times New Roman" pitchFamily="65" charset="-122"/>
                <a:ea typeface="宋体" pitchFamily="65" charset="-122"/>
              </a:rPr>
              <a:t>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B.中华书法渊远流长,字体各异。隶书横长竖短,“蚕头燕尾”;楷书横平竖直,刚毅方正;草书连绵简约,龙</a:t>
            </a:r>
            <a:br>
              <a:rPr dirty="0"/>
            </a:br>
            <a:r>
              <a:rPr lang="zh-CN" altLang="en-US" sz="1417" kern="0" dirty="0">
                <a:solidFill>
                  <a:srgbClr val="000000"/>
                </a:solidFill>
                <a:latin typeface="Times New Roman" pitchFamily="65" charset="-122"/>
                <a:ea typeface="宋体" pitchFamily="65" charset="-122"/>
              </a:rPr>
              <a:t>飞凤舞。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C.楹联讲究字数相同,意义相关,平仄工整,词性相同或相对,结构自由灵活。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D.2020年是农历庚子年,按天干地支纪年法推算,2026年是农历丙午年。</a:t>
            </a:r>
            <a:endParaRPr lang="zh-CN" altLang="en-US" dirty="0"/>
          </a:p>
        </p:txBody>
      </p:sp>
      <p:sp>
        <p:nvSpPr>
          <p:cNvPr id="3" name="TextBox 2"/>
          <p:cNvSpPr txBox="1"/>
          <p:nvPr/>
        </p:nvSpPr>
        <p:spPr>
          <a:xfrm>
            <a:off x="720000" y="3480498"/>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楹联讲究词性相同、结构相称。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41429"/>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(示例1)①辛勤劳动　②为获取粮食,他不辞辛苦,开荒种地　③只有靠辛勤劳动才能改善生活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(示例2)①聪明才智　②为制作瓦罐,他反复试验,获得成功　③做事只要动脑筋想办法,就会成功</a:t>
            </a:r>
            <a:endParaRPr lang="zh-CN" altLang="en-US" dirty="0"/>
          </a:p>
        </p:txBody>
      </p:sp>
      <p:sp>
        <p:nvSpPr>
          <p:cNvPr id="3" name="TextBox 2"/>
          <p:cNvSpPr txBox="1"/>
          <p:nvPr/>
        </p:nvSpPr>
        <p:spPr>
          <a:xfrm>
            <a:off x="720000" y="2126092"/>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本题考查对《鲁滨逊漂流记》中的人物形象及相关情节的理解与感悟能力。完成本题需要审清题</a:t>
            </a:r>
            <a:br>
              <a:rPr dirty="0"/>
            </a:br>
            <a:r>
              <a:rPr lang="zh-CN" altLang="en-US" sz="1417" kern="0" dirty="0">
                <a:solidFill>
                  <a:srgbClr val="000000"/>
                </a:solidFill>
                <a:latin typeface="Times New Roman" pitchFamily="65" charset="-122"/>
                <a:ea typeface="宋体" pitchFamily="65" charset="-122"/>
              </a:rPr>
              <a:t>目要求,尤其是字数的要求。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(2016陕西,6)阅读下面的文字,完成后面的题目。(2分)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[甲]    青春终于胜利了。保尔没有死于伤寒。这是他第四次死里逃生。在床上整整躺了一个月之后,苍白</a:t>
            </a:r>
            <a:br>
              <a:rPr dirty="0"/>
            </a:br>
            <a:r>
              <a:rPr lang="zh-CN" altLang="en-US" sz="1417" kern="0" dirty="0">
                <a:solidFill>
                  <a:srgbClr val="000000"/>
                </a:solidFill>
                <a:latin typeface="Times New Roman" pitchFamily="65" charset="-122"/>
                <a:ea typeface="宋体" pitchFamily="65" charset="-122"/>
              </a:rPr>
              <a:t>消瘦的保尔已能够勉强用两条摇摇晃晃的腿站起来,摸着墙壁,在房间里走动了。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[乙]    “把她泼醒!再钉!”徐鹏飞绝望的咆哮,使人相信,敌人从老许身上得不到的东西,在江姐——一个</a:t>
            </a:r>
            <a:br>
              <a:rPr dirty="0"/>
            </a:br>
            <a:r>
              <a:rPr lang="zh-CN" altLang="en-US" sz="1417" kern="0" dirty="0">
                <a:solidFill>
                  <a:srgbClr val="000000"/>
                </a:solidFill>
                <a:latin typeface="Times New Roman" pitchFamily="65" charset="-122"/>
                <a:ea typeface="宋体" pitchFamily="65" charset="-122"/>
              </a:rPr>
              <a:t>女共产党员的身上,同样得不到</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一根,两根</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竹签深深地撕裂着血肉</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左手,右手,两只手钉满了粗</a:t>
            </a:r>
            <a:br>
              <a:rPr dirty="0"/>
            </a:br>
            <a:r>
              <a:rPr lang="zh-CN" altLang="en-US" sz="1417" kern="0" dirty="0">
                <a:solidFill>
                  <a:srgbClr val="000000"/>
                </a:solidFill>
                <a:latin typeface="Times New Roman" pitchFamily="65" charset="-122"/>
                <a:ea typeface="宋体" pitchFamily="65" charset="-122"/>
              </a:rPr>
              <a:t>长的竹签</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(1)[甲]文选自《钢铁是怎样炼成的》,作者是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(2)从[甲][乙]两段文字可以看出,保尔面对疾病和江姐遭受酷刑时,都表现出</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的性格特点。(1</a:t>
            </a:r>
            <a:br>
              <a:rPr dirty="0"/>
            </a:br>
            <a:r>
              <a:rPr lang="zh-CN" altLang="en-US" sz="1417" kern="0" dirty="0">
                <a:solidFill>
                  <a:srgbClr val="000000"/>
                </a:solidFill>
                <a:latin typeface="Times New Roman" pitchFamily="65" charset="-122"/>
                <a:ea typeface="宋体" pitchFamily="65" charset="-122"/>
              </a:rPr>
              <a:t>分)</a:t>
            </a:r>
            <a:endParaRPr lang="zh-CN" altLang="en-US" dirty="0"/>
          </a:p>
        </p:txBody>
      </p:sp>
    </p:spTree>
    <p:custDataLst>
      <p:custData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(1)尼古拉·奥斯特洛夫斯基(或:奥斯特洛夫斯基)　(2)坚韧、刚强</a:t>
            </a:r>
            <a:endParaRPr lang="zh-CN" altLang="en-US" dirty="0"/>
          </a:p>
        </p:txBody>
      </p:sp>
      <p:sp>
        <p:nvSpPr>
          <p:cNvPr id="3" name="TextBox 2"/>
          <p:cNvSpPr txBox="1"/>
          <p:nvPr/>
        </p:nvSpPr>
        <p:spPr>
          <a:xfrm>
            <a:off x="720000" y="1594924"/>
            <a:ext cx="8505000" cy="1648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这两个小题考查学生对于文学名著的作者和主要人物性格特点的掌握情况。《钢铁是怎样炼成</a:t>
            </a:r>
            <a:br>
              <a:rPr dirty="0"/>
            </a:br>
            <a:r>
              <a:rPr lang="zh-CN" altLang="en-US" sz="1417" kern="0" dirty="0">
                <a:solidFill>
                  <a:srgbClr val="000000"/>
                </a:solidFill>
                <a:latin typeface="Times New Roman" pitchFamily="65" charset="-122"/>
                <a:ea typeface="宋体" pitchFamily="65" charset="-122"/>
              </a:rPr>
              <a:t>的》作者名字较长,不要漏写或错写。《红岩》主要描写重庆解放前夕残酷的地下斗争,其中狱中斗争是</a:t>
            </a:r>
            <a:br>
              <a:rPr dirty="0"/>
            </a:br>
            <a:r>
              <a:rPr lang="zh-CN" altLang="en-US" sz="1417" kern="0" dirty="0">
                <a:solidFill>
                  <a:srgbClr val="000000"/>
                </a:solidFill>
                <a:latin typeface="Times New Roman" pitchFamily="65" charset="-122"/>
                <a:ea typeface="宋体" pitchFamily="65" charset="-122"/>
              </a:rPr>
              <a:t>主要内容。江姐是《红岩》着力塑造的一个坚强的革命战士形象,她和保尔尽管面临的处境不同,但是表</a:t>
            </a:r>
            <a:br>
              <a:rPr dirty="0"/>
            </a:br>
            <a:r>
              <a:rPr lang="zh-CN" altLang="en-US" sz="1417" kern="0" dirty="0">
                <a:solidFill>
                  <a:srgbClr val="000000"/>
                </a:solidFill>
                <a:latin typeface="Times New Roman" pitchFamily="65" charset="-122"/>
                <a:ea typeface="宋体" pitchFamily="65" charset="-122"/>
              </a:rPr>
              <a:t>现出来的高贵品质是有相同之处的。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评分细则:(1)作者填写正确,得1分;(2)答出“坚韧、刚强”,得1分,意思对即可。共2分。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93298"/>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C组　教师专用题组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考点一　常识积累</a:t>
            </a:r>
          </a:p>
        </p:txBody>
      </p:sp>
      <p:sp>
        <p:nvSpPr>
          <p:cNvPr id="3" name="TextBox 2"/>
          <p:cNvSpPr txBox="1"/>
          <p:nvPr/>
        </p:nvSpPr>
        <p:spPr>
          <a:xfrm>
            <a:off x="720000" y="1868628"/>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(2016邵阳,6)下列关于文学文化常识的表述有误的一项是(2分)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A.我国古代文学典籍中的“四书”是《论语》《孟子》《大学》《中庸》。</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B.欧阳修,字永叔,自号醉翁,晚年又号六一居士,唐代文学家。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C.冰心,原名谢婉莹,她的诗集代表作有《繁星》《春水》。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D.我国古代文学中,三十岁称“而立”,六十岁称“花甲”,七十岁称“古稀”。</a:t>
            </a:r>
            <a:endParaRPr lang="zh-CN" altLang="en-US" dirty="0"/>
          </a:p>
        </p:txBody>
      </p:sp>
      <p:sp>
        <p:nvSpPr>
          <p:cNvPr id="4" name="TextBox 3"/>
          <p:cNvSpPr txBox="1"/>
          <p:nvPr/>
        </p:nvSpPr>
        <p:spPr>
          <a:xfrm>
            <a:off x="720000" y="3623374"/>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欧阳修是宋代文学家。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14288"/>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(2016娄底,5)下列文学常识表述</a:t>
            </a:r>
            <a:r>
              <a:rPr lang="zh-CN" altLang="en-US" sz="1417" u="sng" kern="0" dirty="0">
                <a:solidFill>
                  <a:srgbClr val="000000"/>
                </a:solidFill>
                <a:latin typeface="Times New Roman" pitchFamily="65" charset="-122"/>
                <a:ea typeface="宋体" pitchFamily="65" charset="-122"/>
              </a:rPr>
              <a:t>有误</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A.郭沫若《石榴》一文托物言志,借石榴寄托情怀,通过对石榴的描绘,歌颂了真善美,赞扬了不怕威压、奋</a:t>
            </a:r>
            <a:br>
              <a:rPr dirty="0"/>
            </a:br>
            <a:r>
              <a:rPr lang="zh-CN" altLang="en-US" sz="1417" kern="0" dirty="0">
                <a:solidFill>
                  <a:srgbClr val="000000"/>
                </a:solidFill>
                <a:latin typeface="Times New Roman" pitchFamily="65" charset="-122"/>
                <a:ea typeface="宋体" pitchFamily="65" charset="-122"/>
              </a:rPr>
              <a:t>发向上的品格和精神。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B.宋朝词人范仲淹在《渔家傲》(天接云涛连晓雾)中,融梦幻与真实、历史与现实为一体,构成了气度恢</a:t>
            </a:r>
            <a:br>
              <a:rPr dirty="0"/>
            </a:br>
            <a:r>
              <a:rPr lang="zh-CN" altLang="en-US" sz="1417" kern="0" dirty="0">
                <a:solidFill>
                  <a:srgbClr val="000000"/>
                </a:solidFill>
                <a:latin typeface="Times New Roman" pitchFamily="65" charset="-122"/>
                <a:ea typeface="宋体" pitchFamily="65" charset="-122"/>
              </a:rPr>
              <a:t>弘、格调雄奇的意境。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C.《朝花夕拾》是鲁迅留给我们的优美的散文珍品,出自这部散文集中的篇目有《阿长与&lt;山海经&gt;》</a:t>
            </a:r>
            <a:br>
              <a:rPr dirty="0"/>
            </a:br>
            <a:r>
              <a:rPr lang="zh-CN" altLang="en-US" sz="1417" kern="0" dirty="0">
                <a:solidFill>
                  <a:srgbClr val="000000"/>
                </a:solidFill>
                <a:latin typeface="Times New Roman" pitchFamily="65" charset="-122"/>
                <a:ea typeface="宋体" pitchFamily="65" charset="-122"/>
              </a:rPr>
              <a:t>《从百草园到三味书屋》等。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D.《水浒传》写的是以宋江为首的一百零八位英雄,聚义梁山水泊、杀富济贫、抗拒官府、造反起义的</a:t>
            </a:r>
            <a:br>
              <a:rPr dirty="0"/>
            </a:br>
            <a:r>
              <a:rPr lang="zh-CN" altLang="en-US" sz="1417" kern="0" dirty="0">
                <a:solidFill>
                  <a:srgbClr val="000000"/>
                </a:solidFill>
                <a:latin typeface="Times New Roman" pitchFamily="65" charset="-122"/>
                <a:ea typeface="宋体" pitchFamily="65" charset="-122"/>
              </a:rPr>
              <a:t>故事。</a:t>
            </a:r>
            <a:endParaRPr lang="zh-CN" altLang="en-US" dirty="0"/>
          </a:p>
        </p:txBody>
      </p:sp>
      <p:sp>
        <p:nvSpPr>
          <p:cNvPr id="3" name="TextBox 2"/>
          <p:cNvSpPr txBox="1"/>
          <p:nvPr/>
        </p:nvSpPr>
        <p:spPr>
          <a:xfrm>
            <a:off x="720000" y="4086122"/>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 《渔家傲》(天接云涛连晓雾)的作者是李清照。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10217"/>
            <a:ext cx="8505000" cy="2014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(2020云南,6)下列表述不正确的一项是(2分)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A.在我国古代,人们席地而坐时把腰挺直称为“长跪”,离席站立称为“避席”,这两个举动都表示敬意。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B.自谢道韫吟咏出“未若柳絮因风起”后,“咏絮之才”就被用来赞誉女性出众的才华。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C.“为什么我的眼里常含泪水?因为我对这土地爱得深沉</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”表达了冰心对祖国深沉的爱。</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D.茨威格的《列夫·托尔斯泰》前半部分极力描写托尔斯泰平凡的长相,后半部分则透过他的眼睛,展示出</a:t>
            </a:r>
            <a:br>
              <a:rPr dirty="0"/>
            </a:br>
            <a:r>
              <a:rPr lang="zh-CN" altLang="en-US" sz="1417" kern="0" dirty="0">
                <a:solidFill>
                  <a:srgbClr val="000000"/>
                </a:solidFill>
                <a:latin typeface="Times New Roman" pitchFamily="65" charset="-122"/>
                <a:ea typeface="宋体" pitchFamily="65" charset="-122"/>
              </a:rPr>
              <a:t>他灵魂的深邃、伟大。</a:t>
            </a:r>
            <a:endParaRPr lang="zh-CN" altLang="en-US" dirty="0"/>
          </a:p>
        </p:txBody>
      </p:sp>
      <p:sp>
        <p:nvSpPr>
          <p:cNvPr id="3" name="TextBox 2"/>
          <p:cNvSpPr txBox="1"/>
          <p:nvPr/>
        </p:nvSpPr>
        <p:spPr>
          <a:xfrm>
            <a:off x="720000" y="3153357"/>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此题考查学生对文学常识的掌握情况。“为什么我的眼里常含泪水?因为我对这土地爱得深</a:t>
            </a:r>
            <a:br>
              <a:rPr dirty="0"/>
            </a:br>
            <a:r>
              <a:rPr lang="zh-CN" altLang="en-US" sz="1417" kern="0" dirty="0">
                <a:solidFill>
                  <a:srgbClr val="000000"/>
                </a:solidFill>
                <a:latin typeface="Times New Roman" pitchFamily="65" charset="-122"/>
                <a:ea typeface="宋体" pitchFamily="65" charset="-122"/>
              </a:rPr>
              <a:t>沉</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”这句话出自艾青的《我爱这土地》,表达的是艾青对祖国深沉的爱。</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6496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(2019河北,3)下列关于文化常识的表述,</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的一项是(3分)(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A.古代住宅旁边常栽种桑树和梓树,后来就用“桑梓”指代家乡。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B.“晋太元中”中的“太元”、“元丰六年”中的“元丰”,都是帝王的年号。</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C.“无丝竹之乱耳”中的“丝”指弦乐器,“竹”指管乐器,“丝竹”泛指音乐。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D.古代的中国人有“名”有“字”。如杜甫字子美,辛弃疾字稼轩,韩愈字退之。</a:t>
            </a:r>
            <a:endParaRPr lang="zh-CN" altLang="en-US" dirty="0"/>
          </a:p>
        </p:txBody>
      </p:sp>
      <p:sp>
        <p:nvSpPr>
          <p:cNvPr id="3" name="TextBox 2"/>
          <p:cNvSpPr txBox="1"/>
          <p:nvPr/>
        </p:nvSpPr>
        <p:spPr>
          <a:xfrm>
            <a:off x="720000" y="2814494"/>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D项,辛弃疾字幼安,号稼轩。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841363"/>
            <a:ext cx="8505000" cy="3861723"/>
            <a:chOff x="720000" y="841363"/>
            <a:chExt cx="8505000" cy="3861723"/>
          </a:xfrm>
        </p:grpSpPr>
        <p:sp>
          <p:nvSpPr>
            <p:cNvPr id="2" name="TextBox 2"/>
            <p:cNvSpPr txBox="1"/>
            <p:nvPr/>
          </p:nvSpPr>
          <p:spPr>
            <a:xfrm>
              <a:off x="720000" y="841363"/>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知识拓展</a:t>
              </a:r>
              <a:r>
                <a:rPr lang="zh-CN" altLang="en-US" sz="1417" kern="0" dirty="0">
                  <a:solidFill>
                    <a:srgbClr val="000000"/>
                  </a:solidFill>
                  <a:latin typeface="Times New Roman" pitchFamily="65" charset="-122"/>
                  <a:ea typeface="宋体" pitchFamily="65" charset="-122"/>
                </a:rPr>
                <a:t>　古人取名、取字漫谈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名,一般指人的姓名或单指名。古代婴儿出生三个月时由父母命名,供长辈呼唤。字,男子20岁(成人)举行</a:t>
              </a:r>
              <a:br>
                <a:rPr dirty="0"/>
              </a:br>
              <a:r>
                <a:rPr lang="zh-CN" altLang="en-US" sz="1417" kern="0" dirty="0">
                  <a:solidFill>
                    <a:srgbClr val="000000"/>
                  </a:solidFill>
                  <a:latin typeface="Times New Roman" pitchFamily="65" charset="-122"/>
                  <a:ea typeface="宋体" pitchFamily="65" charset="-122"/>
                </a:rPr>
                <a:t>加冠时取字,女子15岁许嫁时举行笄礼取字,古人起名取字方式虽多种多样,但名和字一般在意义上都存在</a:t>
              </a:r>
              <a:br>
                <a:rPr dirty="0"/>
              </a:br>
              <a:r>
                <a:rPr lang="zh-CN" altLang="en-US" sz="1417" kern="0" dirty="0">
                  <a:solidFill>
                    <a:srgbClr val="000000"/>
                  </a:solidFill>
                  <a:latin typeface="Times New Roman" pitchFamily="65" charset="-122"/>
                  <a:ea typeface="宋体" pitchFamily="65" charset="-122"/>
                </a:rPr>
                <a:t>一定的联系,概括起来有以下几种: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其一,取字最常见的方法是名与字含义相同或相近,彼此能起解释的作用。例如屈原,其名平,字原;《尔雅·</a:t>
              </a:r>
              <a:br>
                <a:rPr dirty="0"/>
              </a:br>
              <a:r>
                <a:rPr lang="zh-CN" altLang="en-US" sz="1417" kern="0" dirty="0">
                  <a:solidFill>
                    <a:srgbClr val="000000"/>
                  </a:solidFill>
                  <a:latin typeface="Times New Roman" pitchFamily="65" charset="-122"/>
                  <a:ea typeface="宋体" pitchFamily="65" charset="-122"/>
                </a:rPr>
                <a:t>释地》中有“广平曰原”。诸葛亮,字孔明,“亮”与“明”的字义十分相近;班固,字孟坚,固和坚都有</a:t>
              </a:r>
              <a:br>
                <a:rPr dirty="0"/>
              </a:br>
              <a:r>
                <a:rPr lang="zh-CN" altLang="en-US" sz="1417" kern="0" dirty="0">
                  <a:solidFill>
                    <a:srgbClr val="000000"/>
                  </a:solidFill>
                  <a:latin typeface="Times New Roman" pitchFamily="65" charset="-122"/>
                  <a:ea typeface="宋体" pitchFamily="65" charset="-122"/>
                </a:rPr>
                <a:t>“坚定不可动摇”的意思;杜甫,字子美,“甫”即“古代美男子的称呼”;北宋散文家曾巩,字子固,巩和固</a:t>
              </a:r>
              <a:br>
                <a:rPr dirty="0"/>
              </a:br>
              <a:r>
                <a:rPr lang="zh-CN" altLang="en-US" sz="1417" kern="0" dirty="0">
                  <a:solidFill>
                    <a:srgbClr val="000000"/>
                  </a:solidFill>
                  <a:latin typeface="Times New Roman" pitchFamily="65" charset="-122"/>
                  <a:ea typeface="宋体" pitchFamily="65" charset="-122"/>
                </a:rPr>
                <a:t>意义相同。再如毛泽东,字润之,“泽”与“润”含义也相近。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其二,名与字所取文字的含义正好相反或相对。比如唐宋八大家之一的韩愈字退之,愈是“痊愈、越来越</a:t>
              </a:r>
              <a:br>
                <a:rPr dirty="0"/>
              </a:br>
              <a:r>
                <a:rPr lang="zh-CN" altLang="en-US" sz="1417" kern="0" dirty="0">
                  <a:solidFill>
                    <a:srgbClr val="000000"/>
                  </a:solidFill>
                  <a:latin typeface="Times New Roman" pitchFamily="65" charset="-122"/>
                  <a:ea typeface="宋体" pitchFamily="65" charset="-122"/>
                </a:rPr>
                <a:t>好”之意,“愈”与“退”意义相反;北宋词人晏殊,字同叔,“殊”与“同”意义相反;再如宋朝著名理学</a:t>
              </a:r>
              <a:br>
                <a:rPr dirty="0"/>
              </a:br>
              <a:r>
                <a:rPr lang="zh-CN" altLang="en-US" sz="1417" kern="0" dirty="0">
                  <a:solidFill>
                    <a:srgbClr val="000000"/>
                  </a:solidFill>
                  <a:latin typeface="Times New Roman" pitchFamily="65" charset="-122"/>
                  <a:ea typeface="宋体" pitchFamily="65" charset="-122"/>
                </a:rPr>
                <a:t>家朱熹,其名为熹,字元晦,“熹”明亮之意,而“晦”则是昏暗的意思。</a:t>
              </a:r>
              <a:endParaRPr lang="zh-CN" altLang="en-US" dirty="0"/>
            </a:p>
          </p:txBody>
        </p:sp>
        <p:sp>
          <p:nvSpPr>
            <p:cNvPr id="3" name="TextBox 2"/>
            <p:cNvSpPr txBox="1"/>
            <p:nvPr/>
          </p:nvSpPr>
          <p:spPr>
            <a:xfrm>
              <a:off x="720000" y="4413263"/>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其三,由此及彼,于联想中识雅趣。如关羽,字云长,由鸟儿的羽毛联想到天空的浮云。</a:t>
              </a:r>
              <a:endParaRPr lang="zh-CN" altLang="en-US" dirty="0"/>
            </a:p>
          </p:txBody>
        </p:sp>
      </p:grpSp>
    </p:spTree>
    <p:custDataLst>
      <p:custData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(2018浙江杭州,5)下列文学常识、文化常识表述有错误的一项是(3分)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A.成语“舍生取义”“老骥伏枥”“豁然开朗”分别出自《孟子》、曹操的《龟虽寿》、陶渊明的《桃</a:t>
            </a:r>
            <a:br>
              <a:rPr dirty="0"/>
            </a:br>
            <a:r>
              <a:rPr lang="zh-CN" altLang="en-US" sz="1417" kern="0" dirty="0">
                <a:solidFill>
                  <a:srgbClr val="000000"/>
                </a:solidFill>
                <a:latin typeface="Times New Roman" pitchFamily="65" charset="-122"/>
                <a:ea typeface="宋体" pitchFamily="65" charset="-122"/>
              </a:rPr>
              <a:t>花源记》。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B.对联“失马真成福　移山未必愚”取材于韩愈的《马说》与《列子》,化用了“伯乐相马”“愚公移</a:t>
            </a:r>
            <a:br>
              <a:rPr dirty="0"/>
            </a:br>
            <a:r>
              <a:rPr lang="zh-CN" altLang="en-US" sz="1417" kern="0" dirty="0">
                <a:solidFill>
                  <a:srgbClr val="000000"/>
                </a:solidFill>
                <a:latin typeface="Times New Roman" pitchFamily="65" charset="-122"/>
                <a:ea typeface="宋体" pitchFamily="65" charset="-122"/>
              </a:rPr>
              <a:t>山”的典故。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C.古人常以“加冠”“而立”“不惑”“知天命”“耳顺”代称二十岁、三十岁、四十岁、五十岁和六</a:t>
            </a:r>
            <a:br>
              <a:rPr dirty="0"/>
            </a:br>
            <a:r>
              <a:rPr lang="zh-CN" altLang="en-US" sz="1417" kern="0" dirty="0">
                <a:solidFill>
                  <a:srgbClr val="000000"/>
                </a:solidFill>
                <a:latin typeface="Times New Roman" pitchFamily="65" charset="-122"/>
                <a:ea typeface="宋体" pitchFamily="65" charset="-122"/>
              </a:rPr>
              <a:t>十岁。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D.古人称谓有谦称和尊称的区别,比如“愚”是谦称自己,“子”是尊称对方,“尊君”是尊称对方的父</a:t>
            </a:r>
            <a:br>
              <a:rPr dirty="0"/>
            </a:br>
            <a:r>
              <a:rPr lang="zh-CN" altLang="en-US" sz="1417" kern="0" dirty="0">
                <a:solidFill>
                  <a:srgbClr val="000000"/>
                </a:solidFill>
                <a:latin typeface="Times New Roman" pitchFamily="65" charset="-122"/>
                <a:ea typeface="宋体" pitchFamily="65" charset="-122"/>
              </a:rPr>
              <a:t>亲。</a:t>
            </a:r>
            <a:endParaRPr lang="zh-CN" altLang="en-US" dirty="0"/>
          </a:p>
        </p:txBody>
      </p:sp>
      <p:sp>
        <p:nvSpPr>
          <p:cNvPr id="3" name="TextBox 2"/>
          <p:cNvSpPr txBox="1"/>
          <p:nvPr/>
        </p:nvSpPr>
        <p:spPr>
          <a:xfrm>
            <a:off x="720000" y="3956400"/>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本题考查文学文化常识。“失马真成福”不是取材于韩愈的《马说》,应是取材于《塞翁失</a:t>
            </a:r>
            <a:br>
              <a:rPr dirty="0"/>
            </a:br>
            <a:r>
              <a:rPr lang="zh-CN" altLang="en-US" sz="1417" kern="0" dirty="0">
                <a:solidFill>
                  <a:srgbClr val="000000"/>
                </a:solidFill>
                <a:latin typeface="Times New Roman" pitchFamily="65" charset="-122"/>
                <a:ea typeface="宋体" pitchFamily="65" charset="-122"/>
              </a:rPr>
              <a:t>马》中“塞翁失马,焉知非福”的典故。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70453"/>
            <a:ext cx="8505000" cy="3600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1.(2020株洲,14—15)阅读下文,回答问题。(7分)</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A.蘧公孙与马二先生(马纯上)相见。公孙道:“先生来操选政,乃文章山斗,小弟仰慕,晋谒已迟。请问批文</a:t>
            </a:r>
            <a:br/>
            <a:r>
              <a:rPr lang="zh-CN" altLang="en-US" sz="1417" kern="0" dirty="0">
                <a:solidFill>
                  <a:srgbClr val="000000"/>
                </a:solidFill>
                <a:latin typeface="Times New Roman" pitchFamily="65" charset="-122"/>
                <a:ea typeface="宋体" pitchFamily="65" charset="-122"/>
              </a:rPr>
              <a:t>章是怎样个道理?”马二先生道:“全不可带词赋气。小弟每常见前辈批语,有些风花雪月的字样,被那些</a:t>
            </a:r>
            <a:br/>
            <a:r>
              <a:rPr lang="zh-CN" altLang="en-US" sz="1417" kern="0" dirty="0">
                <a:solidFill>
                  <a:srgbClr val="000000"/>
                </a:solidFill>
                <a:latin typeface="Times New Roman" pitchFamily="65" charset="-122"/>
                <a:ea typeface="宋体" pitchFamily="65" charset="-122"/>
              </a:rPr>
              <a:t>后生们看见,便要想到诗词歌赋那条路上去,便要坏了心术。所以小弟批文章,总是采取《朱子语类》《四</a:t>
            </a:r>
            <a:br/>
            <a:r>
              <a:rPr lang="zh-CN" altLang="en-US" sz="1417" kern="0" dirty="0">
                <a:solidFill>
                  <a:srgbClr val="000000"/>
                </a:solidFill>
                <a:latin typeface="Times New Roman" pitchFamily="65" charset="-122"/>
                <a:ea typeface="宋体" pitchFamily="65" charset="-122"/>
              </a:rPr>
              <a:t>书或问》上的精语。</a:t>
            </a:r>
            <a:r>
              <a:rPr lang="zh-CN" altLang="en-US" sz="1417" u="sng" kern="0" dirty="0">
                <a:solidFill>
                  <a:srgbClr val="000000"/>
                </a:solidFill>
                <a:latin typeface="Times New Roman" pitchFamily="65" charset="-122"/>
                <a:ea typeface="宋体" pitchFamily="65" charset="-122"/>
              </a:rPr>
              <a:t>时常一个批语要做半夜,不肯苟且下笔</a:t>
            </a:r>
            <a:r>
              <a:rPr lang="zh-CN" altLang="en-US" sz="1417" kern="0" dirty="0">
                <a:solidFill>
                  <a:srgbClr val="000000"/>
                </a:solidFill>
                <a:latin typeface="Times New Roman" pitchFamily="65" charset="-122"/>
                <a:ea typeface="宋体" pitchFamily="65" charset="-122"/>
              </a:rPr>
              <a:t>,要那读文章的读了这一篇,就悟想出十几篇的</a:t>
            </a:r>
            <a:br/>
            <a:r>
              <a:rPr lang="zh-CN" altLang="en-US" sz="1417" kern="0" dirty="0">
                <a:solidFill>
                  <a:srgbClr val="000000"/>
                </a:solidFill>
                <a:latin typeface="Times New Roman" pitchFamily="65" charset="-122"/>
                <a:ea typeface="宋体" pitchFamily="65" charset="-122"/>
              </a:rPr>
              <a:t>道理,才为有益。”</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B.马二先生经过一条小街,街上有几个簇新的书店。店里贴着报单,上写:“处州马纯上先生精选《三科程</a:t>
            </a:r>
            <a:br/>
            <a:r>
              <a:rPr lang="zh-CN" altLang="en-US" sz="1417" kern="0" dirty="0">
                <a:solidFill>
                  <a:srgbClr val="000000"/>
                </a:solidFill>
                <a:latin typeface="Times New Roman" pitchFamily="65" charset="-122"/>
                <a:ea typeface="宋体" pitchFamily="65" charset="-122"/>
              </a:rPr>
              <a:t>墨持运》于此发卖。”马二先生见了欢喜,走进书店坐坐,取过一本来看,问个价钱,又问:“这书可还行</a:t>
            </a:r>
            <a:br/>
            <a:r>
              <a:rPr lang="zh-CN" altLang="en-US" sz="1417" kern="0" dirty="0">
                <a:solidFill>
                  <a:srgbClr val="000000"/>
                </a:solidFill>
                <a:latin typeface="Times New Roman" pitchFamily="65" charset="-122"/>
                <a:ea typeface="宋体" pitchFamily="65" charset="-122"/>
              </a:rPr>
              <a:t>销?”书店人道:“墨卷</a:t>
            </a:r>
            <a:r>
              <a:rPr lang="zh-CN" altLang="en-US" sz="1067" kern="0" baseline="59000" dirty="0">
                <a:solidFill>
                  <a:srgbClr val="000000"/>
                </a:solidFill>
                <a:latin typeface="Times New Roman" pitchFamily="65" charset="-122"/>
                <a:ea typeface="宋体" pitchFamily="65" charset="-122"/>
              </a:rPr>
              <a:t>①</a:t>
            </a:r>
            <a:r>
              <a:rPr lang="zh-CN" altLang="en-US" sz="1417" kern="0" dirty="0">
                <a:solidFill>
                  <a:srgbClr val="000000"/>
                </a:solidFill>
                <a:latin typeface="Times New Roman" pitchFamily="65" charset="-122"/>
                <a:ea typeface="宋体" pitchFamily="65" charset="-122"/>
              </a:rPr>
              <a:t>只行得一时,哪里比得古书</a:t>
            </a:r>
            <a:r>
              <a:rPr lang="zh-CN" altLang="en-US" sz="1067" kern="0" baseline="59000" dirty="0">
                <a:solidFill>
                  <a:srgbClr val="000000"/>
                </a:solidFill>
                <a:latin typeface="Times New Roman" pitchFamily="65" charset="-122"/>
                <a:ea typeface="宋体" pitchFamily="65" charset="-122"/>
              </a:rPr>
              <a:t>②</a:t>
            </a:r>
            <a:r>
              <a:rPr lang="zh-CN" altLang="en-US" sz="1417"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C.话说那日清晨,文瀚楼店主人走上楼来,匡超人问是何事。主人道:“目今我要刻一部考卷卖,要费先生的</a:t>
            </a:r>
            <a:br/>
            <a:r>
              <a:rPr lang="zh-CN" altLang="en-US" sz="1417" kern="0" dirty="0">
                <a:solidFill>
                  <a:srgbClr val="000000"/>
                </a:solidFill>
                <a:latin typeface="Times New Roman" pitchFamily="65" charset="-122"/>
                <a:ea typeface="宋体" pitchFamily="65" charset="-122"/>
              </a:rPr>
              <a:t>心替我批一批,又要批的好,又要批的快。合共三百多篇文章,不知要多少日子就可以批得出来?我如今扣</a:t>
            </a:r>
            <a:endParaRPr lang="zh-CN" altLang="en-US"/>
          </a:p>
        </p:txBody>
      </p:sp>
      <p:sp>
        <p:nvSpPr>
          <p:cNvPr id="3" name="TextBox 2"/>
          <p:cNvSpPr txBox="1"/>
          <p:nvPr/>
        </p:nvSpPr>
        <p:spPr>
          <a:xfrm>
            <a:off x="720000" y="786130"/>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名著理解</a:t>
            </a:r>
          </a:p>
        </p:txBody>
      </p:sp>
    </p:spTree>
    <p:custDataLst>
      <p:custData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(2020郴州,5)以下是一位80后爸爸的生日家庭聚会感言,填入括号内准确的一项是(2分)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各位亲爱的家人,时间过得真快啊!转眼之间,我就步入(　　)之年。我很开心,因为你们,我感到了生活的幸</a:t>
            </a:r>
            <a:br>
              <a:rPr dirty="0"/>
            </a:br>
            <a:r>
              <a:rPr lang="zh-CN" altLang="en-US" sz="1417" kern="0" dirty="0">
                <a:solidFill>
                  <a:srgbClr val="000000"/>
                </a:solidFill>
                <a:latin typeface="Times New Roman" pitchFamily="65" charset="-122"/>
                <a:ea typeface="宋体" pitchFamily="65" charset="-122"/>
              </a:rPr>
              <a:t>福美好,但是作为家中的顶梁柱,我也感到身上的责任重大。相信我,我将“以梦为马,不负韶华”,与大家</a:t>
            </a:r>
            <a:br>
              <a:rPr dirty="0"/>
            </a:br>
            <a:r>
              <a:rPr lang="zh-CN" altLang="en-US" sz="1417" kern="0" dirty="0">
                <a:solidFill>
                  <a:srgbClr val="000000"/>
                </a:solidFill>
                <a:latin typeface="Times New Roman" pitchFamily="65" charset="-122"/>
                <a:ea typeface="宋体" pitchFamily="65" charset="-122"/>
              </a:rPr>
              <a:t>一起去创造更加美好的生活。最后,祝我至亲至爱的家人永远健康平安,谢谢!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A.而立　　　B.耳顺　　　C.花甲　　　D.不惑</a:t>
            </a:r>
            <a:endParaRPr lang="zh-CN" altLang="en-US" dirty="0"/>
          </a:p>
        </p:txBody>
      </p:sp>
      <p:sp>
        <p:nvSpPr>
          <p:cNvPr id="3" name="TextBox 2"/>
          <p:cNvSpPr txBox="1"/>
          <p:nvPr/>
        </p:nvSpPr>
        <p:spPr>
          <a:xfrm>
            <a:off x="720000" y="2911910"/>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80后爸爸是三十多岁,古时用“而立”表示三十岁,用“不惑”表示四十岁,三十多岁的爸爸已</a:t>
            </a:r>
            <a:br>
              <a:rPr dirty="0"/>
            </a:br>
            <a:r>
              <a:rPr lang="zh-CN" altLang="en-US" sz="1417" kern="0" dirty="0">
                <a:solidFill>
                  <a:srgbClr val="000000"/>
                </a:solidFill>
                <a:latin typeface="Times New Roman" pitchFamily="65" charset="-122"/>
                <a:ea typeface="宋体" pitchFamily="65" charset="-122"/>
              </a:rPr>
              <a:t>过“而立”之年,将步入“不惑”之年。故选D。</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着日子,若出的迟,就误了一次发售机会。这书刻出来,封面上就刻先生的名号,还多寡有几两选金和几十本</a:t>
            </a:r>
            <a:br>
              <a:rPr dirty="0"/>
            </a:br>
            <a:r>
              <a:rPr lang="zh-CN" altLang="en-US" sz="1417" kern="0" dirty="0">
                <a:solidFill>
                  <a:srgbClr val="000000"/>
                </a:solidFill>
                <a:latin typeface="Times New Roman" pitchFamily="65" charset="-122"/>
                <a:ea typeface="宋体" pitchFamily="65" charset="-122"/>
              </a:rPr>
              <a:t>样书送与先生。不知先生可赶的来?”匡超人道:“大约是几多日子批出来方不误事?”主人道:“须是半</a:t>
            </a:r>
            <a:br>
              <a:rPr dirty="0"/>
            </a:br>
            <a:r>
              <a:rPr lang="zh-CN" altLang="en-US" sz="1417" kern="0" dirty="0">
                <a:solidFill>
                  <a:srgbClr val="000000"/>
                </a:solidFill>
                <a:latin typeface="Times New Roman" pitchFamily="65" charset="-122"/>
                <a:ea typeface="宋体" pitchFamily="65" charset="-122"/>
              </a:rPr>
              <a:t>个月内有的出来,觉得日子宽些;不然,就是二十天也罢了。”匡超人心里算计,半个月料想还做的来,当面</a:t>
            </a:r>
            <a:br>
              <a:rPr dirty="0"/>
            </a:br>
            <a:r>
              <a:rPr lang="zh-CN" altLang="en-US" sz="1417" kern="0" dirty="0">
                <a:solidFill>
                  <a:srgbClr val="000000"/>
                </a:solidFill>
                <a:latin typeface="Times New Roman" pitchFamily="65" charset="-122"/>
                <a:ea typeface="宋体" pitchFamily="65" charset="-122"/>
              </a:rPr>
              <a:t>应承了,当晚点起灯来不住手的批,就批出五十篇,听听那谯楼上,才交四鼓。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匡超人屈指六日之内,把三百多篇文章都批完了,又做了个序文。选本已成,书店里拿去看了,回来说道:</a:t>
            </a:r>
            <a:br>
              <a:rPr dirty="0"/>
            </a:br>
            <a:r>
              <a:rPr lang="zh-CN" altLang="en-US" sz="1417" kern="0" dirty="0">
                <a:solidFill>
                  <a:srgbClr val="000000"/>
                </a:solidFill>
                <a:latin typeface="Times New Roman" pitchFamily="65" charset="-122"/>
                <a:ea typeface="宋体" pitchFamily="65" charset="-122"/>
              </a:rPr>
              <a:t>“向日马二先生,三百篇文章要批两个月,催着还要发怒,不想先生批的恁快!我拿给人看,说又快又细。这</a:t>
            </a:r>
            <a:br>
              <a:rPr dirty="0"/>
            </a:br>
            <a:r>
              <a:rPr lang="zh-CN" altLang="en-US" sz="1417" kern="0" dirty="0">
                <a:solidFill>
                  <a:srgbClr val="000000"/>
                </a:solidFill>
                <a:latin typeface="Times New Roman" pitchFamily="65" charset="-122"/>
                <a:ea typeface="宋体" pitchFamily="65" charset="-122"/>
              </a:rPr>
              <a:t>是极好的了!先生住着,</a:t>
            </a:r>
            <a:r>
              <a:rPr lang="zh-CN" altLang="en-US" sz="1417" u="sng" kern="0" dirty="0">
                <a:solidFill>
                  <a:srgbClr val="000000"/>
                </a:solidFill>
                <a:latin typeface="Times New Roman" pitchFamily="65" charset="-122"/>
                <a:ea typeface="宋体" pitchFamily="65" charset="-122"/>
              </a:rPr>
              <a:t>将来各书坊里都要来请先生,生意多哩!”</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(节选自《儒林外史》第十三回、第十四回、第十八回)</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[注]    ①墨卷:指考场所作八股文。②古书:指古代经典书籍。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(1)下列对上面选段的解说,不正确的一项是(3分)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014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A.科举应试士子为了金榜题名,需要经过评点的历科试卷作为参考资料。</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B.从马二先生关于如何给八股文写批语的议论可见八股文是排斥文学的。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C.因为读书人特别偏爱八股文,所以卖八股文选集的生意总是非常兴隆。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D.“将来各书坊里</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生意多哩!”说明匡超人评点考卷受到市场欢迎。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(2)评点应试的八股文章本只是一项生意,马二先生却“时常一个批语要做半夜,不肯苟且下笔”,请简要分</a:t>
            </a:r>
            <a:br>
              <a:rPr dirty="0"/>
            </a:br>
            <a:r>
              <a:rPr lang="zh-CN" altLang="en-US" sz="1417" kern="0" dirty="0">
                <a:solidFill>
                  <a:srgbClr val="000000"/>
                </a:solidFill>
                <a:latin typeface="Times New Roman" pitchFamily="65" charset="-122"/>
                <a:ea typeface="宋体" pitchFamily="65" charset="-122"/>
              </a:rPr>
              <a:t>析马二先生这样做为什么不合适。(4分)</a:t>
            </a:r>
            <a:endParaRPr lang="zh-CN" altLang="en-US" dirty="0"/>
          </a:p>
        </p:txBody>
      </p:sp>
      <p:sp>
        <p:nvSpPr>
          <p:cNvPr id="3" name="TextBox 2"/>
          <p:cNvSpPr txBox="1"/>
          <p:nvPr/>
        </p:nvSpPr>
        <p:spPr>
          <a:xfrm>
            <a:off x="720000" y="3061826"/>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(1)C</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(2)对仅行销一时,作为参考资料的考试点评,没必要引经据典、深思熟虑、过度阐释,否则就会错过考生需</a:t>
            </a:r>
            <a:br>
              <a:rPr dirty="0"/>
            </a:br>
            <a:r>
              <a:rPr lang="zh-CN" altLang="en-US" sz="1417" kern="0" dirty="0">
                <a:solidFill>
                  <a:srgbClr val="000000"/>
                </a:solidFill>
                <a:latin typeface="Times New Roman" pitchFamily="65" charset="-122"/>
                <a:ea typeface="宋体" pitchFamily="65" charset="-122"/>
              </a:rPr>
              <a:t>要的时机,即错过最佳发售时机。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61121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(1)八股文选集之所以总是非常兴隆,是因为“八股取士”的科举制度,而非读书人特别偏爱八股</a:t>
            </a:r>
            <a:br>
              <a:rPr dirty="0"/>
            </a:br>
            <a:r>
              <a:rPr lang="zh-CN" altLang="en-US" sz="1417" kern="0" dirty="0">
                <a:solidFill>
                  <a:srgbClr val="000000"/>
                </a:solidFill>
                <a:latin typeface="Times New Roman" pitchFamily="65" charset="-122"/>
                <a:ea typeface="宋体" pitchFamily="65" charset="-122"/>
              </a:rPr>
              <a:t>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(2)本题考查学生把握语段内容和主旨的能力。语段B中,马二先生问自己所评点的书籍的价格及销量,店</a:t>
            </a:r>
            <a:br>
              <a:rPr dirty="0"/>
            </a:br>
            <a:r>
              <a:rPr lang="zh-CN" altLang="en-US" sz="1417" kern="0" dirty="0">
                <a:solidFill>
                  <a:srgbClr val="000000"/>
                </a:solidFill>
                <a:latin typeface="Times New Roman" pitchFamily="65" charset="-122"/>
                <a:ea typeface="宋体" pitchFamily="65" charset="-122"/>
              </a:rPr>
              <a:t>人回答“墨卷只行得一时,哪里比得古书”;语段C中,店主的话“我如今扣着日子,若出的迟,就误了一次发</a:t>
            </a:r>
            <a:br>
              <a:rPr dirty="0"/>
            </a:br>
            <a:r>
              <a:rPr lang="zh-CN" altLang="en-US" sz="1417" kern="0" dirty="0">
                <a:solidFill>
                  <a:srgbClr val="000000"/>
                </a:solidFill>
                <a:latin typeface="Times New Roman" pitchFamily="65" charset="-122"/>
                <a:ea typeface="宋体" pitchFamily="65" charset="-122"/>
              </a:rPr>
              <a:t>售机会”,这两句话突出了评点应试的八股文章要快捷的原因和必要性,据此概括分析即可。</a:t>
            </a:r>
            <a:endParaRPr lang="zh-CN" altLang="en-US" dirty="0"/>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(2019岳阳,4)名著阅读。阅读下面文段,回答文段后的问题。(3分)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①一年,两年,至少有三四年;一滴汗,两滴汗,不知道多少万滴汗,才挣出那辆车。②从风里雨里的咬牙,从饭</a:t>
            </a:r>
            <a:br>
              <a:rPr dirty="0"/>
            </a:br>
            <a:r>
              <a:rPr lang="zh-CN" altLang="en-US" sz="1417" kern="0" dirty="0">
                <a:solidFill>
                  <a:srgbClr val="000000"/>
                </a:solidFill>
                <a:latin typeface="Times New Roman" pitchFamily="65" charset="-122"/>
                <a:ea typeface="宋体" pitchFamily="65" charset="-122"/>
              </a:rPr>
              <a:t>里茶里的自苦,才赚出那辆车,那辆车是他的一切挣扎与困苦的总结果与报酬,像身经百战的武士的一颗徽</a:t>
            </a:r>
            <a:br>
              <a:rPr dirty="0"/>
            </a:br>
            <a:r>
              <a:rPr lang="zh-CN" altLang="en-US" sz="1417" kern="0" dirty="0">
                <a:solidFill>
                  <a:srgbClr val="000000"/>
                </a:solidFill>
                <a:latin typeface="Times New Roman" pitchFamily="65" charset="-122"/>
                <a:ea typeface="宋体" pitchFamily="65" charset="-122"/>
              </a:rPr>
              <a:t>章。③在他赁人家的车的时候,他从早到晚,由东到西,由南到北,像被人家抽着转的陀螺:他没有自己。④</a:t>
            </a:r>
            <a:br>
              <a:rPr dirty="0"/>
            </a:br>
            <a:r>
              <a:rPr lang="zh-CN" altLang="en-US" sz="1417" kern="0" dirty="0">
                <a:solidFill>
                  <a:srgbClr val="000000"/>
                </a:solidFill>
                <a:latin typeface="Times New Roman" pitchFamily="65" charset="-122"/>
                <a:ea typeface="宋体" pitchFamily="65" charset="-122"/>
              </a:rPr>
              <a:t>可是在这种旋转之中,他的眼并没有花,心并没有乱。他老想着远远的一辆车,可以使他自由,独立,像自己</a:t>
            </a:r>
            <a:br>
              <a:rPr dirty="0"/>
            </a:br>
            <a:r>
              <a:rPr lang="zh-CN" altLang="en-US" sz="1417" kern="0" dirty="0">
                <a:solidFill>
                  <a:srgbClr val="000000"/>
                </a:solidFill>
                <a:latin typeface="Times New Roman" pitchFamily="65" charset="-122"/>
                <a:ea typeface="宋体" pitchFamily="65" charset="-122"/>
              </a:rPr>
              <a:t>的手脚的那么一辆车。⑤有了自己的车,他可以不再受拴车的人们的气,也无须敷衍别人。有自己的力气</a:t>
            </a:r>
            <a:br>
              <a:rPr dirty="0"/>
            </a:br>
            <a:r>
              <a:rPr lang="zh-CN" altLang="en-US" sz="1417" kern="0" dirty="0">
                <a:solidFill>
                  <a:srgbClr val="000000"/>
                </a:solidFill>
                <a:latin typeface="Times New Roman" pitchFamily="65" charset="-122"/>
                <a:ea typeface="宋体" pitchFamily="65" charset="-122"/>
              </a:rPr>
              <a:t>与洋车,睁开眼就可以有饭吃。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(1)文段中的“他”是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,是老舍塑造的一个典型文学人物。(1分)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(2)根据示例对①至③句,从内容、语言两方面各写一个批注,表达你的心得体会。(2分)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下面是就④⑤句写的两个批注示例。</a:t>
            </a:r>
            <a:endParaRPr lang="zh-CN" altLang="en-US" dirty="0"/>
          </a:p>
        </p:txBody>
      </p:sp>
    </p:spTree>
    <p:custDataLst>
      <p:custData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168700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内容:他想要一辆车的心情多么迫切。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语言:把车比作自己的手脚,生动地表达了他认为拥有车就拥有了自由与独立的想法。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请你就①至③句写两个批注。</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内容:</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语言:</a:t>
            </a:r>
            <a:r>
              <a:rPr lang="zh-CN" altLang="en-US" sz="1417" u="sng"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720000" y="2583008"/>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(1)祥子　(2)他为了拥有一辆车付出太多　(示例)时间、汗水的铺陈,把他比作陀螺,具体、生动地</a:t>
            </a:r>
            <a:br>
              <a:rPr dirty="0"/>
            </a:br>
            <a:r>
              <a:rPr lang="zh-CN" altLang="en-US" sz="1417" kern="0" dirty="0">
                <a:solidFill>
                  <a:srgbClr val="000000"/>
                </a:solidFill>
                <a:latin typeface="Times New Roman" pitchFamily="65" charset="-122"/>
                <a:ea typeface="宋体" pitchFamily="65" charset="-122"/>
              </a:rPr>
              <a:t>展示了他的艰辛。</a:t>
            </a:r>
            <a:endParaRPr lang="zh-CN" altLang="en-US" dirty="0"/>
          </a:p>
        </p:txBody>
      </p:sp>
      <p:sp>
        <p:nvSpPr>
          <p:cNvPr id="4" name="TextBox 3"/>
          <p:cNvSpPr txBox="1"/>
          <p:nvPr/>
        </p:nvSpPr>
        <p:spPr>
          <a:xfrm>
            <a:off x="720000" y="3243505"/>
            <a:ext cx="8505000" cy="159838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(1)文段讲述“他”和“车”的故事,显然,“他”是车夫,老舍的《骆驼祥子》就是讲述了人力车夫</a:t>
            </a:r>
            <a:br>
              <a:rPr dirty="0"/>
            </a:br>
            <a:r>
              <a:rPr lang="zh-CN" altLang="en-US" sz="1417" kern="0" dirty="0">
                <a:solidFill>
                  <a:srgbClr val="000000"/>
                </a:solidFill>
                <a:latin typeface="Times New Roman" pitchFamily="65" charset="-122"/>
                <a:ea typeface="宋体" pitchFamily="65" charset="-122"/>
              </a:rPr>
              <a:t>祥子的故事。(2)本题考查学生概括与赏析的能力。“一年,两年,至少有三四年”凸显时间的漫长,“一滴</a:t>
            </a:r>
            <a:br>
              <a:rPr dirty="0"/>
            </a:br>
            <a:r>
              <a:rPr lang="zh-CN" altLang="en-US" sz="1417" kern="0" dirty="0">
                <a:solidFill>
                  <a:srgbClr val="000000"/>
                </a:solidFill>
                <a:latin typeface="Times New Roman" pitchFamily="65" charset="-122"/>
                <a:ea typeface="宋体" pitchFamily="65" charset="-122"/>
              </a:rPr>
              <a:t>汗,两滴汗,不知道多少万滴汗”凸显艰辛的付出。将租赁车时候的自己比作被人抽着转的陀螺,形象生动</a:t>
            </a:r>
            <a:br>
              <a:rPr dirty="0"/>
            </a:br>
            <a:r>
              <a:rPr lang="zh-CN" altLang="en-US" sz="1417" kern="0" dirty="0">
                <a:solidFill>
                  <a:srgbClr val="000000"/>
                </a:solidFill>
                <a:latin typeface="Times New Roman" pitchFamily="65" charset="-122"/>
                <a:ea typeface="宋体" pitchFamily="65" charset="-122"/>
              </a:rPr>
              <a:t>地写出了自己的辛苦与无奈。将赚出的那辆车比作身经百战的武士的徽章,形象生动地写出了赚出那辆</a:t>
            </a:r>
            <a:br>
              <a:rPr dirty="0"/>
            </a:br>
            <a:r>
              <a:rPr lang="zh-CN" altLang="en-US" sz="1417" kern="0" dirty="0">
                <a:solidFill>
                  <a:srgbClr val="000000"/>
                </a:solidFill>
                <a:latin typeface="Times New Roman" pitchFamily="65" charset="-122"/>
                <a:ea typeface="宋体" pitchFamily="65" charset="-122"/>
              </a:rPr>
              <a:t>车的不容易,以及赚到车之后的自得与骄傲。</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(2018长沙,8—9)名著阅读。(5分)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(1)下列说法</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A.童话和寓言是世界文学作品中独特的风景线,丹麦的《安徒生童话》、德国的《格林童话》、古希腊</a:t>
            </a:r>
            <a:br>
              <a:rPr dirty="0"/>
            </a:br>
            <a:r>
              <a:rPr lang="zh-CN" altLang="en-US" sz="1417" kern="0" dirty="0">
                <a:solidFill>
                  <a:srgbClr val="000000"/>
                </a:solidFill>
                <a:latin typeface="Times New Roman" pitchFamily="65" charset="-122"/>
                <a:ea typeface="宋体" pitchFamily="65" charset="-122"/>
              </a:rPr>
              <a:t>的《伊索寓言》</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这些伟大的作品都曾给我们留下深刻的印象。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B.《格列佛游记》中的主人公格列佛是一名医生,他广闻博见,历经磨难,见识了不同国度的风土人情。</a:t>
            </a:r>
            <a:br>
              <a:rPr dirty="0"/>
            </a:br>
            <a:r>
              <a:rPr lang="zh-CN" altLang="en-US" sz="1417" kern="0" dirty="0">
                <a:solidFill>
                  <a:srgbClr val="000000"/>
                </a:solidFill>
                <a:latin typeface="Times New Roman" pitchFamily="65" charset="-122"/>
                <a:ea typeface="宋体" pitchFamily="65" charset="-122"/>
              </a:rPr>
              <a:t>《钢铁是怎样炼成的》中的主人公保尔·柯察金,是一个在革命的熔炉中从工人子弟锻炼成长为无产阶级</a:t>
            </a:r>
            <a:br>
              <a:rPr dirty="0"/>
            </a:br>
            <a:r>
              <a:rPr lang="zh-CN" altLang="en-US" sz="1417" kern="0" dirty="0">
                <a:solidFill>
                  <a:srgbClr val="000000"/>
                </a:solidFill>
                <a:latin typeface="Times New Roman" pitchFamily="65" charset="-122"/>
                <a:ea typeface="宋体" pitchFamily="65" charset="-122"/>
              </a:rPr>
              <a:t>战士的英雄形象。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C.在读书节“读对联,猜名著”活动中,有一联是“一辆黄包车,为生活奔跑,满载酸甜苦辣;三个不幸者,与</a:t>
            </a:r>
            <a:br>
              <a:rPr dirty="0"/>
            </a:br>
            <a:r>
              <a:rPr lang="zh-CN" altLang="en-US" sz="1417" kern="0" dirty="0">
                <a:solidFill>
                  <a:srgbClr val="000000"/>
                </a:solidFill>
                <a:latin typeface="Times New Roman" pitchFamily="65" charset="-122"/>
                <a:ea typeface="宋体" pitchFamily="65" charset="-122"/>
              </a:rPr>
              <a:t>命运抗争,终成一代伟人”,答案是《骆驼祥子》和《童年》。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D.《水浒》在说完一个故事后经常会出现“有诗为证”,例如“天理昭昭不可诬,莫将奸恶作良图。若非</a:t>
            </a:r>
            <a:endParaRPr lang="zh-CN" altLang="en-US" dirty="0"/>
          </a:p>
        </p:txBody>
      </p:sp>
    </p:spTree>
    <p:custDataLst>
      <p:custData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40266"/>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风雪沽村酒,定被焚烧化朽枯”这首“为证”之诗,就是出现在“林教头风雪山神庙”这个故事之后的。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(2)《西游记》中有一个有趣的现象:被孙悟空直接打死的妖魔鬼怪并不多,被太上老君、菩萨甚至如来佛</a:t>
            </a:r>
            <a:br>
              <a:rPr dirty="0"/>
            </a:br>
            <a:r>
              <a:rPr lang="zh-CN" altLang="en-US" sz="1417" kern="0" dirty="0">
                <a:solidFill>
                  <a:srgbClr val="000000"/>
                </a:solidFill>
                <a:latin typeface="Times New Roman" pitchFamily="65" charset="-122"/>
                <a:ea typeface="宋体" pitchFamily="65" charset="-122"/>
              </a:rPr>
              <a:t>祖收走的倒是不少。请谈谈你对这个现象的看法。(3分)</a:t>
            </a:r>
            <a:endParaRPr lang="zh-CN" altLang="en-US" dirty="0"/>
          </a:p>
        </p:txBody>
      </p:sp>
      <p:sp>
        <p:nvSpPr>
          <p:cNvPr id="3" name="TextBox 2"/>
          <p:cNvSpPr txBox="1"/>
          <p:nvPr/>
        </p:nvSpPr>
        <p:spPr>
          <a:xfrm>
            <a:off x="720000" y="2076333"/>
            <a:ext cx="8505000" cy="132138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(1)C</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(2)(示例)角度:①佛法感化,慈悲为怀的体现。②妖魔鬼怪大多为这些人的前门徒或部下等,有官官相护之</a:t>
            </a:r>
            <a:br>
              <a:rPr dirty="0"/>
            </a:br>
            <a:r>
              <a:rPr lang="zh-CN" altLang="en-US" sz="1417" kern="0" dirty="0">
                <a:solidFill>
                  <a:srgbClr val="000000"/>
                </a:solidFill>
                <a:latin typeface="Times New Roman" pitchFamily="65" charset="-122"/>
                <a:ea typeface="宋体" pitchFamily="65" charset="-122"/>
              </a:rPr>
              <a:t>嫌疑。③体现了佛法无边。④给人以改过自新、诚心向善的机会。(评分说明:能从任意一个角度谈看法,</a:t>
            </a:r>
            <a:br>
              <a:rPr dirty="0"/>
            </a:br>
            <a:r>
              <a:rPr lang="zh-CN" altLang="en-US" sz="1417" kern="0" dirty="0">
                <a:solidFill>
                  <a:srgbClr val="000000"/>
                </a:solidFill>
                <a:latin typeface="Times New Roman" pitchFamily="65" charset="-122"/>
                <a:ea typeface="宋体" pitchFamily="65" charset="-122"/>
              </a:rPr>
              <a:t>且言之成理的,均可给3分。其他言之成理的角度亦可酌情给分。)</a:t>
            </a:r>
            <a:endParaRPr lang="zh-CN" altLang="en-US" dirty="0"/>
          </a:p>
        </p:txBody>
      </p:sp>
      <p:sp>
        <p:nvSpPr>
          <p:cNvPr id="4" name="TextBox 2"/>
          <p:cNvSpPr txBox="1"/>
          <p:nvPr/>
        </p:nvSpPr>
        <p:spPr>
          <a:xfrm>
            <a:off x="720000" y="3540596"/>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(1)“三个不幸者,与命运抗争,终成一代伟人”是指《名人传》中的贝多芬、米开朗琪罗、托尔斯</a:t>
            </a:r>
            <a:br>
              <a:rPr dirty="0"/>
            </a:br>
            <a:r>
              <a:rPr lang="zh-CN" altLang="en-US" sz="1417" kern="0" dirty="0">
                <a:solidFill>
                  <a:srgbClr val="000000"/>
                </a:solidFill>
                <a:latin typeface="Times New Roman" pitchFamily="65" charset="-122"/>
                <a:ea typeface="宋体" pitchFamily="65" charset="-122"/>
              </a:rPr>
              <a:t>泰。《童年》是高尔基的自传体小说,讲述的是阿廖沙的童年生活,生动地再现了19世纪中后期俄罗斯下</a:t>
            </a:r>
            <a:br>
              <a:rPr dirty="0"/>
            </a:br>
            <a:r>
              <a:rPr lang="zh-CN" altLang="en-US" sz="1417" kern="0" dirty="0">
                <a:solidFill>
                  <a:srgbClr val="000000"/>
                </a:solidFill>
                <a:latin typeface="Times New Roman" pitchFamily="65" charset="-122"/>
                <a:ea typeface="宋体" pitchFamily="65" charset="-122"/>
              </a:rPr>
              <a:t>层人民的生活状况。</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解题关键　</a:t>
            </a:r>
            <a:r>
              <a:rPr lang="zh-CN" altLang="en-US" sz="1417" kern="0" dirty="0">
                <a:solidFill>
                  <a:srgbClr val="000000"/>
                </a:solidFill>
                <a:latin typeface="Times New Roman" pitchFamily="65" charset="-122"/>
                <a:ea typeface="宋体" pitchFamily="65" charset="-122"/>
              </a:rPr>
              <a:t>名著阅读选择辨析三方法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①作家的国籍是否正确,作家和作品是否对应。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②作品中的相关人物与情节是否准确。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③作品的主题解读是否准确。</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(2)本题考查理解把握名著主题的能力。可以通过改变提问方式来明确命题意图。改变提问方式是为了</a:t>
            </a:r>
            <a:br>
              <a:rPr dirty="0"/>
            </a:br>
            <a:r>
              <a:rPr lang="zh-CN" altLang="en-US" sz="1417" kern="0" dirty="0">
                <a:solidFill>
                  <a:srgbClr val="000000"/>
                </a:solidFill>
                <a:latin typeface="Times New Roman" pitchFamily="65" charset="-122"/>
                <a:ea typeface="宋体" pitchFamily="65" charset="-122"/>
              </a:rPr>
              <a:t>让答题更有方向性,更有操作性。如,“某句有什么深刻内涵”可以改为“为什么有这样的说法”,“请谈</a:t>
            </a:r>
            <a:br>
              <a:rPr dirty="0"/>
            </a:br>
            <a:r>
              <a:rPr lang="zh-CN" altLang="en-US" sz="1417" kern="0" dirty="0">
                <a:solidFill>
                  <a:srgbClr val="000000"/>
                </a:solidFill>
                <a:latin typeface="Times New Roman" pitchFamily="65" charset="-122"/>
                <a:ea typeface="宋体" pitchFamily="65" charset="-122"/>
              </a:rPr>
              <a:t>谈对这个现象的看法”可以改为“这个现象说明了什么”。</a:t>
            </a:r>
            <a:endParaRPr lang="zh-CN" altLang="en-US" dirty="0"/>
          </a:p>
        </p:txBody>
      </p:sp>
    </p:spTree>
    <p:custDataLst>
      <p:custData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36693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(2020浙江杭州,7)根据阅读积累,选择与下列名著相对应的鲁迅先生的评论。(4分)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(1)《世说新语》</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(2)《西游记》</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(3)《镜花缘》</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(4)《儒林外史》</a:t>
            </a:r>
            <a:r>
              <a:rPr lang="zh-CN" altLang="en-US" sz="141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A.乃秉持公心,指擿时弊,机锋所向,尤在士林;其文又戚而能谐,婉而多讽。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B.罗列古典才艺,亦殊繁多,所叙唐氏父女之游行,才女百人之聚宴,几占全书什七。</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C.事起后汉,止于东晋,记言则玄远冷俊,记行则高简瑰奇,下至缪惑,亦资一笑。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D.虽述变幻恍忽之事,亦每杂解颐之言,使神魔皆有人情,精魅亦通世故。</a:t>
            </a:r>
            <a:endParaRPr lang="zh-CN" altLang="en-US" dirty="0"/>
          </a:p>
        </p:txBody>
      </p:sp>
    </p:spTree>
    <p:custDataLst>
      <p:custData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(1)C　(2)D　(3)B　(4)A</a:t>
            </a:r>
            <a:endParaRPr lang="zh-CN" altLang="en-US" dirty="0"/>
          </a:p>
        </p:txBody>
      </p:sp>
      <p:sp>
        <p:nvSpPr>
          <p:cNvPr id="3" name="TextBox 2"/>
          <p:cNvSpPr txBox="1"/>
          <p:nvPr/>
        </p:nvSpPr>
        <p:spPr>
          <a:xfrm>
            <a:off x="720000" y="1742924"/>
            <a:ext cx="8505000" cy="22526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本题考查对名著内容的识记能力。A.评论中的“士林”“多讽”符合《儒林外史》中所描写的内</a:t>
            </a:r>
            <a:br>
              <a:rPr dirty="0"/>
            </a:br>
            <a:r>
              <a:rPr lang="zh-CN" altLang="en-US" sz="1417" kern="0" dirty="0">
                <a:solidFill>
                  <a:srgbClr val="000000"/>
                </a:solidFill>
                <a:latin typeface="Times New Roman" pitchFamily="65" charset="-122"/>
                <a:ea typeface="宋体" pitchFamily="65" charset="-122"/>
              </a:rPr>
              <a:t>容与运用的写作手法,故第(4)空选A。B.根据评论中的“唐氏父女之游行”“才女百人之聚宴”,可以联</a:t>
            </a:r>
            <a:br>
              <a:rPr dirty="0"/>
            </a:br>
            <a:r>
              <a:rPr lang="zh-CN" altLang="en-US" sz="1417" kern="0" dirty="0">
                <a:solidFill>
                  <a:srgbClr val="000000"/>
                </a:solidFill>
                <a:latin typeface="Times New Roman" pitchFamily="65" charset="-122"/>
                <a:ea typeface="宋体" pitchFamily="65" charset="-122"/>
              </a:rPr>
              <a:t>想到《镜花缘》中唐敖出海与其女唐小山及一百位才女参加“红文宴”的主要事件。故第(3)空选B。C.</a:t>
            </a:r>
            <a:br>
              <a:rPr dirty="0"/>
            </a:br>
            <a:r>
              <a:rPr lang="zh-CN" altLang="en-US" sz="1417" kern="0" dirty="0">
                <a:solidFill>
                  <a:srgbClr val="000000"/>
                </a:solidFill>
                <a:latin typeface="Times New Roman" pitchFamily="65" charset="-122"/>
                <a:ea typeface="宋体" pitchFamily="65" charset="-122"/>
              </a:rPr>
              <a:t>根据评论中的“事起后汉,止于东晋”“记言”“记行”,可知为《世说新语》。《世说新语》是南朝宋</a:t>
            </a:r>
            <a:br>
              <a:rPr dirty="0"/>
            </a:br>
            <a:r>
              <a:rPr lang="zh-CN" altLang="en-US" sz="1417" kern="0" dirty="0">
                <a:solidFill>
                  <a:srgbClr val="000000"/>
                </a:solidFill>
                <a:latin typeface="Times New Roman" pitchFamily="65" charset="-122"/>
                <a:ea typeface="宋体" pitchFamily="65" charset="-122"/>
              </a:rPr>
              <a:t>文学家刘义庆所撰写的一部文言志人小说集,主要记载东汉后期到魏晋间一些名士的言行与逸事。故第</a:t>
            </a:r>
            <a:br>
              <a:rPr dirty="0"/>
            </a:br>
            <a:r>
              <a:rPr lang="zh-CN" altLang="en-US" sz="1417" kern="0" dirty="0">
                <a:solidFill>
                  <a:srgbClr val="000000"/>
                </a:solidFill>
                <a:latin typeface="Times New Roman" pitchFamily="65" charset="-122"/>
                <a:ea typeface="宋体" pitchFamily="65" charset="-122"/>
              </a:rPr>
              <a:t>(1)空选C。D.根据评论中的“神魔”“精魅”,可以联想到《西游记》这部浪漫主义长篇神魔小说,故第</a:t>
            </a:r>
            <a:br>
              <a:rPr dirty="0"/>
            </a:br>
            <a:r>
              <a:rPr lang="zh-CN" altLang="en-US" sz="1417" kern="0" dirty="0">
                <a:solidFill>
                  <a:srgbClr val="000000"/>
                </a:solidFill>
                <a:latin typeface="Times New Roman" pitchFamily="65" charset="-122"/>
                <a:ea typeface="宋体" pitchFamily="65" charset="-122"/>
              </a:rPr>
              <a:t>(2)空选D。</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668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(2019长沙,5)下列关于节日习俗的说法正确的一项是(2分)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A.“吃”是节日习俗中一个亘古的话题:正月初一吃年糕,寓意“年年高”;八月十五吃汤圆,寓意“团团</a:t>
            </a:r>
            <a:br>
              <a:rPr dirty="0"/>
            </a:br>
            <a:r>
              <a:rPr lang="zh-CN" altLang="en-US" sz="1417" kern="0" dirty="0">
                <a:solidFill>
                  <a:srgbClr val="000000"/>
                </a:solidFill>
                <a:latin typeface="Times New Roman" pitchFamily="65" charset="-122"/>
                <a:ea typeface="宋体" pitchFamily="65" charset="-122"/>
              </a:rPr>
              <a:t>圆圆”。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B.“喝”是节日习俗中一道独特的风景:八月十五喝雄黄酒,表达对亲人的思念;九九重阳节饮菊花酒,表达</a:t>
            </a:r>
            <a:br>
              <a:rPr dirty="0"/>
            </a:br>
            <a:r>
              <a:rPr lang="zh-CN" altLang="en-US" sz="1417" kern="0" dirty="0">
                <a:solidFill>
                  <a:srgbClr val="000000"/>
                </a:solidFill>
                <a:latin typeface="Times New Roman" pitchFamily="65" charset="-122"/>
                <a:ea typeface="宋体" pitchFamily="65" charset="-122"/>
              </a:rPr>
              <a:t>对延年益寿的期盼。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C.节日习俗中有许多约定俗成的活动:元宵节赏花灯,舞狮子;清明节扫墓,踏青;端午节赛龙舟。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D.节日习俗常与传说故事相关联:寒食节的吃生食与介子推的传说有关,中秋节的亲人团聚则与牛郎织</a:t>
            </a:r>
            <a:br>
              <a:rPr dirty="0"/>
            </a:br>
            <a:r>
              <a:rPr lang="zh-CN" altLang="en-US" sz="1417" kern="0" dirty="0">
                <a:solidFill>
                  <a:srgbClr val="000000"/>
                </a:solidFill>
                <a:latin typeface="Times New Roman" pitchFamily="65" charset="-122"/>
                <a:ea typeface="宋体" pitchFamily="65" charset="-122"/>
              </a:rPr>
              <a:t>女、吴刚伐桂的传说有关。</a:t>
            </a:r>
            <a:endParaRPr lang="zh-CN" altLang="en-US" dirty="0"/>
          </a:p>
        </p:txBody>
      </p:sp>
      <p:sp>
        <p:nvSpPr>
          <p:cNvPr id="3" name="TextBox 2"/>
          <p:cNvSpPr txBox="1"/>
          <p:nvPr/>
        </p:nvSpPr>
        <p:spPr>
          <a:xfrm>
            <a:off x="720000" y="358198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本题考查学生对节日习俗的识记能力。A.八月十五吃月饼。B.雄黄酒是端午节喝,寓意为“驱</a:t>
            </a:r>
            <a:br>
              <a:rPr dirty="0"/>
            </a:br>
            <a:r>
              <a:rPr lang="zh-CN" altLang="en-US" sz="1417" kern="0" dirty="0">
                <a:solidFill>
                  <a:srgbClr val="000000"/>
                </a:solidFill>
                <a:latin typeface="Times New Roman" pitchFamily="65" charset="-122"/>
                <a:ea typeface="宋体" pitchFamily="65" charset="-122"/>
              </a:rPr>
              <a:t>妖避邪”,八月十五喝“黄酒”,保健养生。D.牛郎织女的传说是和七夕节有关的。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(2020重庆A卷,6)名著阅读。(6分)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根据《简·爱》,回答下列问题。</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(1)在</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(填地名),仆人贝茜(有的版本译为“蓓茜”)的关爱是简·爱灰色童年中的一抹亮</a:t>
            </a:r>
            <a:br>
              <a:rPr dirty="0"/>
            </a:br>
            <a:r>
              <a:rPr lang="zh-CN" altLang="en-US" sz="1417" kern="0" dirty="0">
                <a:solidFill>
                  <a:srgbClr val="000000"/>
                </a:solidFill>
                <a:latin typeface="Times New Roman" pitchFamily="65" charset="-122"/>
                <a:ea typeface="宋体" pitchFamily="65" charset="-122"/>
              </a:rPr>
              <a:t>色;在洛伍德学校,教师</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小姐的友谊和陪伴给了简·爱心灵的慰藉,让她学会宽容和隐忍</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这</a:t>
            </a:r>
            <a:br>
              <a:rPr dirty="0"/>
            </a:br>
            <a:r>
              <a:rPr lang="zh-CN" altLang="en-US" sz="1417" kern="0" dirty="0">
                <a:solidFill>
                  <a:srgbClr val="000000"/>
                </a:solidFill>
                <a:latin typeface="Times New Roman" pitchFamily="65" charset="-122"/>
                <a:ea typeface="宋体" pitchFamily="65" charset="-122"/>
              </a:rPr>
              <a:t>些人,给了简·爱向阳生长的力量。(2分)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(2)当简·爱与她深爱的罗切斯特走进婚姻殿堂时,发现了疯女人的存在,她毅然决然地选择了离开;当罗切</a:t>
            </a:r>
            <a:br>
              <a:rPr dirty="0"/>
            </a:br>
            <a:r>
              <a:rPr lang="zh-CN" altLang="en-US" sz="1417" kern="0" dirty="0">
                <a:solidFill>
                  <a:srgbClr val="000000"/>
                </a:solidFill>
                <a:latin typeface="Times New Roman" pitchFamily="65" charset="-122"/>
                <a:ea typeface="宋体" pitchFamily="65" charset="-122"/>
              </a:rPr>
              <a:t>斯特被大火烧成了残疾,简·爱又选择与他长相厮守。这是为什么?请结合相关内容简要回答。(4分)</a:t>
            </a:r>
            <a:endParaRPr lang="zh-CN" altLang="en-US" dirty="0"/>
          </a:p>
        </p:txBody>
      </p:sp>
      <p:sp>
        <p:nvSpPr>
          <p:cNvPr id="3" name="TextBox 2"/>
          <p:cNvSpPr txBox="1"/>
          <p:nvPr/>
        </p:nvSpPr>
        <p:spPr>
          <a:xfrm>
            <a:off x="720000" y="3343508"/>
            <a:ext cx="8505000" cy="128406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(1)盖茨海德府(或:盖茨黑德府)　坦普尔(或:谭波儿、谭波尔)(每空1分)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(2)简·爱自始至终都深爱着罗切斯特,选择离开是因为她发现罗切斯特的妻子还活着,如果留下来就只能做</a:t>
            </a:r>
            <a:br>
              <a:rPr dirty="0"/>
            </a:br>
            <a:r>
              <a:rPr lang="zh-CN" altLang="en-US" sz="1417" kern="0" dirty="0">
                <a:solidFill>
                  <a:srgbClr val="000000"/>
                </a:solidFill>
                <a:latin typeface="Times New Roman" pitchFamily="65" charset="-122"/>
                <a:ea typeface="宋体" pitchFamily="65" charset="-122"/>
              </a:rPr>
              <a:t>他的情妇,就失去了人格尊严;(2分)选择长相厮守,一是因为他们有真爱,而真爱无关长相、地位与财富,二</a:t>
            </a:r>
            <a:br>
              <a:rPr dirty="0"/>
            </a:br>
            <a:r>
              <a:rPr lang="zh-CN" altLang="en-US" sz="1417" kern="0" dirty="0">
                <a:solidFill>
                  <a:srgbClr val="000000"/>
                </a:solidFill>
                <a:latin typeface="Times New Roman" pitchFamily="65" charset="-122"/>
                <a:ea typeface="宋体" pitchFamily="65" charset="-122"/>
              </a:rPr>
              <a:t>是因为疯女人已死,他们可以堂堂正正地结合。(2分)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本题考查学生对《简·爱》的阅读理解能力。(1)题考查对名著的重要内容的识记能力,阅读名著时</a:t>
            </a:r>
            <a:br>
              <a:rPr dirty="0"/>
            </a:br>
            <a:r>
              <a:rPr lang="zh-CN" altLang="en-US" sz="1417" kern="0" dirty="0">
                <a:solidFill>
                  <a:srgbClr val="000000"/>
                </a:solidFill>
                <a:latin typeface="Times New Roman" pitchFamily="65" charset="-122"/>
                <a:ea typeface="宋体" pitchFamily="65" charset="-122"/>
              </a:rPr>
              <a:t>需要重点记忆地名、人名等。(2)题考查对名著的重要情节与人物形象的理解能力。结合简·爱和罗切斯</a:t>
            </a:r>
            <a:br>
              <a:rPr dirty="0"/>
            </a:br>
            <a:r>
              <a:rPr lang="zh-CN" altLang="en-US" sz="1417" kern="0" dirty="0">
                <a:solidFill>
                  <a:srgbClr val="000000"/>
                </a:solidFill>
                <a:latin typeface="Times New Roman" pitchFamily="65" charset="-122"/>
                <a:ea typeface="宋体" pitchFamily="65" charset="-122"/>
              </a:rPr>
              <a:t>特之间的爱情及简·爱自尊自爱、追求平等的形象特点作答即可。</a:t>
            </a:r>
            <a:endParaRPr lang="zh-CN" altLang="en-US" dirty="0"/>
          </a:p>
        </p:txBody>
      </p:sp>
    </p:spTree>
    <p:custDataLst>
      <p:custData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698487"/>
            <a:ext cx="8505000" cy="99424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(2020浙江杭州,8)假如《海底两万里》中的尼摩船长准备再次出发,下列哪个文学形象最有可能和他一</a:t>
            </a:r>
            <a:br>
              <a:rPr dirty="0"/>
            </a:br>
            <a:r>
              <a:rPr lang="zh-CN" altLang="en-US" sz="1417" kern="0" dirty="0">
                <a:solidFill>
                  <a:srgbClr val="000000"/>
                </a:solidFill>
                <a:latin typeface="Times New Roman" pitchFamily="65" charset="-122"/>
                <a:ea typeface="宋体" pitchFamily="65" charset="-122"/>
              </a:rPr>
              <a:t>起去探索海底世界?请结合该文学形象的性格和经历,简述理由。(4分)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白龙马(《西游记》)　　　　简·爱(《简·爱》)</a:t>
            </a:r>
            <a:r>
              <a:rPr lang="en-US" altLang="zh-CN" sz="1417"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孙少平(《平凡的世界》)　　　格列佛(《格列佛游记》)</a:t>
            </a:r>
            <a:endParaRPr lang="zh-CN" altLang="en-US" dirty="0"/>
          </a:p>
        </p:txBody>
      </p:sp>
      <p:sp>
        <p:nvSpPr>
          <p:cNvPr id="3" name="TextBox 2"/>
          <p:cNvSpPr txBox="1"/>
          <p:nvPr/>
        </p:nvSpPr>
        <p:spPr>
          <a:xfrm>
            <a:off x="720000" y="1706319"/>
            <a:ext cx="8505000" cy="327256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(示例1)我选白龙马。作为西海龙王三太子,对海洋很熟悉;化身白马,不辞辛劳跟随唐僧去西天取</a:t>
            </a:r>
            <a:br>
              <a:rPr dirty="0"/>
            </a:br>
            <a:r>
              <a:rPr lang="zh-CN" altLang="en-US" sz="1417" kern="0" dirty="0">
                <a:solidFill>
                  <a:srgbClr val="000000"/>
                </a:solidFill>
                <a:latin typeface="Times New Roman" pitchFamily="65" charset="-122"/>
                <a:ea typeface="宋体" pitchFamily="65" charset="-122"/>
              </a:rPr>
              <a:t>经;为救唐僧变作宫女,独自勇敢无畏地刺杀黄袍怪。</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(示例2)我选简·爱。她是个自尊独立的女性,不依附于人,当发现心上人已婚后,毅然选择离开;她适应能力</a:t>
            </a:r>
            <a:br>
              <a:rPr dirty="0"/>
            </a:br>
            <a:r>
              <a:rPr lang="zh-CN" altLang="en-US" sz="1417" kern="0" dirty="0">
                <a:solidFill>
                  <a:srgbClr val="000000"/>
                </a:solidFill>
                <a:latin typeface="Times New Roman" pitchFamily="65" charset="-122"/>
                <a:ea typeface="宋体" pitchFamily="65" charset="-122"/>
              </a:rPr>
              <a:t>强,经历舅妈家的欺辱、洛伍德学校的折磨,依然顽强坚定地生活;她敢于闯荡,不满学校毫无生气的生活,</a:t>
            </a:r>
            <a:br>
              <a:rPr dirty="0"/>
            </a:br>
            <a:r>
              <a:rPr lang="zh-CN" altLang="en-US" sz="1417" kern="0" dirty="0">
                <a:solidFill>
                  <a:srgbClr val="000000"/>
                </a:solidFill>
                <a:latin typeface="Times New Roman" pitchFamily="65" charset="-122"/>
                <a:ea typeface="宋体" pitchFamily="65" charset="-122"/>
              </a:rPr>
              <a:t>就决定离开去应聘家庭教师。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(示例3)我选孙少平。他有冒险精神,年少时怀揣梦想,离开家乡去闯荡;能吃苦耐劳,只身前往黄原城揽活</a:t>
            </a:r>
            <a:br>
              <a:rPr dirty="0"/>
            </a:br>
            <a:r>
              <a:rPr lang="zh-CN" altLang="en-US" sz="1417" kern="0" dirty="0">
                <a:solidFill>
                  <a:srgbClr val="000000"/>
                </a:solidFill>
                <a:latin typeface="Times New Roman" pitchFamily="65" charset="-122"/>
                <a:ea typeface="宋体" pitchFamily="65" charset="-122"/>
              </a:rPr>
              <a:t>做苦力,脊背被压烂也不退缩;不怕危险,发生矿难时,勇敢地救下了自己的徒弟;煤矿出现用工难题,他组织</a:t>
            </a:r>
            <a:br>
              <a:rPr dirty="0"/>
            </a:br>
            <a:r>
              <a:rPr lang="zh-CN" altLang="en-US" sz="1417" kern="0" dirty="0">
                <a:solidFill>
                  <a:srgbClr val="000000"/>
                </a:solidFill>
                <a:latin typeface="Times New Roman" pitchFamily="65" charset="-122"/>
                <a:ea typeface="宋体" pitchFamily="65" charset="-122"/>
              </a:rPr>
              <a:t>工友想对策,机智地解决了问题,说明他有较强的组织能力。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(示例4)我选格列佛。他从小就有航海梦想,努力学习航海知识;担任过船长,喜欢冒险,有丰富的航海经验,</a:t>
            </a:r>
            <a:br>
              <a:rPr dirty="0"/>
            </a:br>
            <a:r>
              <a:rPr lang="zh-CN" altLang="en-US" sz="1417" kern="0" dirty="0">
                <a:solidFill>
                  <a:srgbClr val="000000"/>
                </a:solidFill>
                <a:latin typeface="Times New Roman" pitchFamily="65" charset="-122"/>
                <a:ea typeface="宋体" pitchFamily="65" charset="-122"/>
              </a:rPr>
              <a:t>多次乘船远航;有很强的野外生存能力,曾在荒岛上靠生吃牡蛎和帽贝渡过难关。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本题考查对名著中的人物形象与故事情节的理解能力。首先分析题干,从《海底两万里》中尼摩</a:t>
            </a:r>
            <a:br>
              <a:rPr dirty="0"/>
            </a:br>
            <a:r>
              <a:rPr lang="zh-CN" altLang="en-US" sz="1417" kern="0" dirty="0">
                <a:solidFill>
                  <a:srgbClr val="000000"/>
                </a:solidFill>
                <a:latin typeface="Times New Roman" pitchFamily="65" charset="-122"/>
                <a:ea typeface="宋体" pitchFamily="65" charset="-122"/>
              </a:rPr>
              <a:t>船长探索海底世界的经历来看,能与尼摩船长一起探索海底世界的人一定勇敢无畏且具有探险精神。然</a:t>
            </a:r>
            <a:br>
              <a:rPr dirty="0"/>
            </a:br>
            <a:r>
              <a:rPr lang="zh-CN" altLang="en-US" sz="1417" kern="0" dirty="0">
                <a:solidFill>
                  <a:srgbClr val="000000"/>
                </a:solidFill>
                <a:latin typeface="Times New Roman" pitchFamily="65" charset="-122"/>
                <a:ea typeface="宋体" pitchFamily="65" charset="-122"/>
              </a:rPr>
              <a:t>后从所给的文学形象中找到你认为具有这种精神的人物,通过他的经历证明他的这一性格特点即可。</a:t>
            </a:r>
            <a:endParaRPr lang="zh-CN" altLang="en-US" dirty="0"/>
          </a:p>
        </p:txBody>
      </p:sp>
    </p:spTree>
    <p:custDataLst>
      <p:custData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162403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(2020浙江金华,5)李卓吾评点《西游记》:“灵台方寸,心也。一部《西游》,此是宗旨。”西行之路也是</a:t>
            </a:r>
            <a:br>
              <a:rPr dirty="0"/>
            </a:br>
            <a:r>
              <a:rPr lang="zh-CN" altLang="en-US" sz="1417" kern="0" dirty="0">
                <a:solidFill>
                  <a:srgbClr val="000000"/>
                </a:solidFill>
                <a:latin typeface="Times New Roman" pitchFamily="65" charset="-122"/>
                <a:ea typeface="宋体" pitchFamily="65" charset="-122"/>
              </a:rPr>
              <a:t>孙悟空的修心之路。请从下列选项中任选一项,比较孙悟空“被拒绝”或“被误解”后的表现,分析他的</a:t>
            </a:r>
            <a:br>
              <a:rPr dirty="0"/>
            </a:br>
            <a:r>
              <a:rPr lang="zh-CN" altLang="en-US" sz="1417" kern="0" dirty="0">
                <a:solidFill>
                  <a:srgbClr val="000000"/>
                </a:solidFill>
                <a:latin typeface="Times New Roman" pitchFamily="65" charset="-122"/>
                <a:ea typeface="宋体" pitchFamily="65" charset="-122"/>
              </a:rPr>
              <a:t>心灵成长。(4分)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A.被拒绝:索宝水晶宫——三借芭蕉扇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B.被误解:三打白骨精——真假美猴王</a:t>
            </a:r>
            <a:endParaRPr lang="zh-CN" altLang="en-US" dirty="0"/>
          </a:p>
        </p:txBody>
      </p:sp>
      <p:sp>
        <p:nvSpPr>
          <p:cNvPr id="3" name="TextBox 2"/>
          <p:cNvSpPr txBox="1"/>
          <p:nvPr/>
        </p:nvSpPr>
        <p:spPr>
          <a:xfrm>
            <a:off x="720000" y="2576399"/>
            <a:ext cx="8505000" cy="226549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(示例1)我选A。孙悟空向龙王索要兵器不成,就不依不饶,直至找到金箍棒;后又索要披挂,再遭拒</a:t>
            </a:r>
            <a:br>
              <a:rPr dirty="0"/>
            </a:br>
            <a:r>
              <a:rPr lang="zh-CN" altLang="en-US" sz="1417" kern="0" dirty="0">
                <a:solidFill>
                  <a:srgbClr val="000000"/>
                </a:solidFill>
                <a:latin typeface="Times New Roman" pitchFamily="65" charset="-122"/>
                <a:ea typeface="宋体" pitchFamily="65" charset="-122"/>
              </a:rPr>
              <a:t>绝,便以在龙宫试金箍棒相威胁。借芭蕉扇时,孙悟空被铁扇公主拒绝,便先钻进她的肚子,后化成牛魔王,</a:t>
            </a:r>
            <a:br>
              <a:rPr dirty="0"/>
            </a:br>
            <a:r>
              <a:rPr lang="zh-CN" altLang="en-US" sz="1417" kern="0" dirty="0">
                <a:solidFill>
                  <a:srgbClr val="000000"/>
                </a:solidFill>
                <a:latin typeface="Times New Roman" pitchFamily="65" charset="-122"/>
                <a:ea typeface="宋体" pitchFamily="65" charset="-122"/>
              </a:rPr>
              <a:t>智取扇子。孙悟空从粗鲁、蛮不讲理到善用智慧、通达人情,心智更加成熟。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(示例2)我选B。孙悟空三打白骨精,屡遭误解,他做了辩解,并表示不愿离开,但误解仍未消除,最终只得忍</a:t>
            </a:r>
            <a:br>
              <a:rPr dirty="0"/>
            </a:br>
            <a:r>
              <a:rPr lang="zh-CN" altLang="en-US" sz="1417" kern="0" dirty="0">
                <a:solidFill>
                  <a:srgbClr val="000000"/>
                </a:solidFill>
                <a:latin typeface="Times New Roman" pitchFamily="65" charset="-122"/>
                <a:ea typeface="宋体" pitchFamily="65" charset="-122"/>
              </a:rPr>
              <a:t>气回到花果山。在“真假美猴王”这一情节中,孙悟空又被误解,于是他先后请观音、玉帝、唐僧、地藏</a:t>
            </a:r>
            <a:br>
              <a:rPr dirty="0"/>
            </a:br>
            <a:r>
              <a:rPr lang="zh-CN" altLang="en-US" sz="1417" kern="0" dirty="0">
                <a:solidFill>
                  <a:srgbClr val="000000"/>
                </a:solidFill>
                <a:latin typeface="Times New Roman" pitchFamily="65" charset="-122"/>
                <a:ea typeface="宋体" pitchFamily="65" charset="-122"/>
              </a:rPr>
              <a:t>王、如来佛祖等为自己辨明真身,并请观音澄清真相,终于重回取经队伍。由此可见,孙悟空办事更老练、</a:t>
            </a:r>
            <a:br>
              <a:rPr dirty="0"/>
            </a:br>
            <a:r>
              <a:rPr lang="zh-CN" altLang="en-US" sz="1417" kern="0" dirty="0">
                <a:solidFill>
                  <a:srgbClr val="000000"/>
                </a:solidFill>
                <a:latin typeface="Times New Roman" pitchFamily="65" charset="-122"/>
                <a:ea typeface="宋体" pitchFamily="65" charset="-122"/>
              </a:rPr>
              <a:t>人情更通达、目标更坚定。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本题考查理解名著主题和人物形象的能力。注意题目要求,分析孙悟空的“心灵成长”,从两个选</a:t>
            </a:r>
            <a:br>
              <a:rPr dirty="0"/>
            </a:br>
            <a:r>
              <a:rPr lang="zh-CN" altLang="en-US" sz="1417" kern="0" dirty="0">
                <a:solidFill>
                  <a:srgbClr val="000000"/>
                </a:solidFill>
                <a:latin typeface="Times New Roman" pitchFamily="65" charset="-122"/>
                <a:ea typeface="宋体" pitchFamily="65" charset="-122"/>
              </a:rPr>
              <a:t>项中做出选择并说出自己的理解,然后结合作品内容谈自己的感受。</a:t>
            </a:r>
            <a:endParaRPr lang="zh-CN" altLang="en-US" dirty="0"/>
          </a:p>
        </p:txBody>
      </p:sp>
    </p:spTree>
    <p:custDataLst>
      <p:custData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333552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(2019浙江杭州,8—9)名著阅读。(7分)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(1)根据你对艾青诗歌的了解,选出</a:t>
            </a:r>
            <a:r>
              <a:rPr lang="zh-CN" altLang="en-US" sz="1417" u="sng" kern="0" dirty="0">
                <a:solidFill>
                  <a:srgbClr val="000000"/>
                </a:solidFill>
                <a:latin typeface="Times New Roman" pitchFamily="65" charset="-122"/>
                <a:ea typeface="宋体" pitchFamily="65" charset="-122"/>
              </a:rPr>
              <a:t>不是</a:t>
            </a:r>
            <a:r>
              <a:rPr lang="zh-CN" altLang="en-US" sz="1417" kern="0" dirty="0">
                <a:solidFill>
                  <a:srgbClr val="000000"/>
                </a:solidFill>
                <a:latin typeface="Times New Roman" pitchFamily="65" charset="-122"/>
                <a:ea typeface="宋体" pitchFamily="65" charset="-122"/>
              </a:rPr>
              <a:t>评论艾青诗歌的一项(3分)    </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A.这是一首长诗,用沉郁的笔调细写了乳娘兼女佣(“大堰河”)的生活痛苦</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我不能不喜欢《大堰</a:t>
            </a:r>
            <a:br>
              <a:rPr dirty="0"/>
            </a:br>
            <a:r>
              <a:rPr lang="zh-CN" altLang="en-US" sz="1417" kern="0" dirty="0">
                <a:solidFill>
                  <a:srgbClr val="000000"/>
                </a:solidFill>
                <a:latin typeface="Times New Roman" pitchFamily="65" charset="-122"/>
                <a:ea typeface="宋体" pitchFamily="65" charset="-122"/>
              </a:rPr>
              <a:t>河》。</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——茅盾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B.归真返璞,我爱好他的朴素、平实,爱读他那用平凡的语言、自由的格式,不事雕琢地写出的激动人心的</a:t>
            </a:r>
            <a:br>
              <a:rPr dirty="0"/>
            </a:br>
            <a:r>
              <a:rPr lang="zh-CN" altLang="en-US" sz="1417" kern="0" dirty="0">
                <a:solidFill>
                  <a:srgbClr val="000000"/>
                </a:solidFill>
                <a:latin typeface="Times New Roman" pitchFamily="65" charset="-122"/>
                <a:ea typeface="宋体" pitchFamily="65" charset="-122"/>
              </a:rPr>
              <a:t>诗篇。</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——唐弢</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C.(他的诗)把我们从怀疑、贪婪的罪恶的世界,带到秀嫩天真的儿童的新月之国里去</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它能使我们在心</a:t>
            </a:r>
            <a:br>
              <a:rPr dirty="0"/>
            </a:br>
            <a:r>
              <a:rPr lang="zh-CN" altLang="en-US" sz="1417" kern="0" dirty="0">
                <a:solidFill>
                  <a:srgbClr val="000000"/>
                </a:solidFill>
                <a:latin typeface="Times New Roman" pitchFamily="65" charset="-122"/>
                <a:ea typeface="宋体" pitchFamily="65" charset="-122"/>
              </a:rPr>
              <a:t>里重温着在海滨以贝壳为餐具,以落叶为舟,以绿草上的露点为圆珠的儿童的梦。</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——郑振铎</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D.在国难当头的年代,诗人歌唱“土地”具有格外动人的力量,而诗人那种不断转折和强化的抒情方式,当</a:t>
            </a:r>
            <a:br>
              <a:rPr dirty="0"/>
            </a:br>
            <a:r>
              <a:rPr lang="zh-CN" altLang="en-US" sz="1417" kern="0" dirty="0">
                <a:solidFill>
                  <a:srgbClr val="000000"/>
                </a:solidFill>
                <a:latin typeface="Times New Roman" pitchFamily="65" charset="-122"/>
                <a:ea typeface="宋体" pitchFamily="65" charset="-122"/>
              </a:rPr>
              <a:t>然也是和充满险阻坎坷的时代相吻合的。</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——孙光萱</a:t>
            </a:r>
            <a:endParaRPr lang="zh-CN" altLang="en-US" dirty="0"/>
          </a:p>
        </p:txBody>
      </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(2)艾青被称为“太阳与火把”的歌手,他常用“太阳”的意象,表达对光明、自由、胜利的不懈追求。保</a:t>
            </a:r>
            <a:br>
              <a:rPr dirty="0"/>
            </a:br>
            <a:r>
              <a:rPr lang="zh-CN" altLang="en-US" sz="1417" kern="0" dirty="0">
                <a:solidFill>
                  <a:srgbClr val="000000"/>
                </a:solidFill>
                <a:latin typeface="Times New Roman" pitchFamily="65" charset="-122"/>
                <a:ea typeface="宋体" pitchFamily="65" charset="-122"/>
              </a:rPr>
              <a:t>尔·柯察金(《钢铁是怎样炼成的》)、江姐(《红岩》)、贝多芬(《名人传》)都能体现这种追求。请选择</a:t>
            </a:r>
            <a:br>
              <a:rPr dirty="0"/>
            </a:br>
            <a:r>
              <a:rPr lang="zh-CN" altLang="en-US" sz="1417" kern="0" dirty="0">
                <a:solidFill>
                  <a:srgbClr val="000000"/>
                </a:solidFill>
                <a:latin typeface="Times New Roman" pitchFamily="65" charset="-122"/>
                <a:ea typeface="宋体" pitchFamily="65" charset="-122"/>
              </a:rPr>
              <a:t>一位,结合作品分析。(4分)</a:t>
            </a:r>
            <a:endParaRPr lang="zh-CN" altLang="en-US" dirty="0"/>
          </a:p>
        </p:txBody>
      </p:sp>
      <p:sp>
        <p:nvSpPr>
          <p:cNvPr id="3" name="TextBox 2"/>
          <p:cNvSpPr txBox="1"/>
          <p:nvPr/>
        </p:nvSpPr>
        <p:spPr>
          <a:xfrm>
            <a:off x="720000" y="1859151"/>
            <a:ext cx="8505000" cy="298274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(1)C</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(2)(示例1)我选保尔·柯察金。他追求世界上最壮丽的事业——人类的解放。在敌人的严刑拷打面前,他坚</a:t>
            </a:r>
            <a:br>
              <a:rPr dirty="0"/>
            </a:br>
            <a:r>
              <a:rPr lang="zh-CN" altLang="en-US" sz="1417" kern="0" dirty="0">
                <a:solidFill>
                  <a:srgbClr val="000000"/>
                </a:solidFill>
                <a:latin typeface="Times New Roman" pitchFamily="65" charset="-122"/>
                <a:ea typeface="宋体" pitchFamily="65" charset="-122"/>
              </a:rPr>
              <a:t>贞不屈;在枪林弹雨的战场上,他勇往直前。即使全身瘫痪、双目失明,他也没有放弃。可以说,他为人类</a:t>
            </a:r>
            <a:br>
              <a:rPr dirty="0"/>
            </a:br>
            <a:r>
              <a:rPr lang="zh-CN" altLang="en-US" sz="1417" kern="0" dirty="0">
                <a:solidFill>
                  <a:srgbClr val="000000"/>
                </a:solidFill>
                <a:latin typeface="Times New Roman" pitchFamily="65" charset="-122"/>
                <a:ea typeface="宋体" pitchFamily="65" charset="-122"/>
              </a:rPr>
              <a:t>的解放事业奉献了全部精力和整个生命。</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(示例2)我选江姐。临近解放,江姐组织越狱斗争。敌人策划在逃跑前杀害共产党人,为了不暴露越狱计划,</a:t>
            </a:r>
            <a:br>
              <a:rPr dirty="0"/>
            </a:br>
            <a:r>
              <a:rPr lang="zh-CN" altLang="en-US" sz="1417" kern="0" dirty="0">
                <a:solidFill>
                  <a:srgbClr val="000000"/>
                </a:solidFill>
                <a:latin typeface="Times New Roman" pitchFamily="65" charset="-122"/>
                <a:ea typeface="宋体" pitchFamily="65" charset="-122"/>
              </a:rPr>
              <a:t>保护同志们,江姐毅然走向刑场。她的一生是追求光明、追求胜利的一生。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(示例3)我选贝多芬。他从小受酗酒父亲的虐待,中年遭遇耳疾折磨和侄子的不孝,但他在痛苦中坚持创作,</a:t>
            </a:r>
            <a:br>
              <a:rPr dirty="0"/>
            </a:br>
            <a:r>
              <a:rPr lang="zh-CN" altLang="en-US" sz="1417" kern="0" dirty="0">
                <a:solidFill>
                  <a:srgbClr val="000000"/>
                </a:solidFill>
                <a:latin typeface="Times New Roman" pitchFamily="65" charset="-122"/>
                <a:ea typeface="宋体" pitchFamily="65" charset="-122"/>
              </a:rPr>
              <a:t>谱写了《英雄交响曲》《欢乐颂》等乐曲。他用音乐的语言表达对命运的抗争,对自由、平等、博爱的</a:t>
            </a:r>
            <a:br>
              <a:rPr dirty="0"/>
            </a:br>
            <a:r>
              <a:rPr lang="zh-CN" altLang="en-US" sz="1417" kern="0" dirty="0">
                <a:solidFill>
                  <a:srgbClr val="000000"/>
                </a:solidFill>
                <a:latin typeface="Times New Roman" pitchFamily="65" charset="-122"/>
                <a:ea typeface="宋体" pitchFamily="65" charset="-122"/>
              </a:rPr>
              <a:t>热切追求。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1925527"/>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(1)A.抓住“大堰河”三个字,联系艾青诗歌《大堰河——我的保姆》可知,此项评论的是艾青的诗</a:t>
            </a:r>
            <a:br>
              <a:rPr dirty="0"/>
            </a:br>
            <a:r>
              <a:rPr lang="zh-CN" altLang="en-US" sz="1417" kern="0" dirty="0">
                <a:solidFill>
                  <a:srgbClr val="000000"/>
                </a:solidFill>
                <a:latin typeface="Times New Roman" pitchFamily="65" charset="-122"/>
                <a:ea typeface="宋体" pitchFamily="65" charset="-122"/>
              </a:rPr>
              <a:t>歌。B.根据艾青诗歌的特点,可以确定此项是对艾青诗歌的评论。C.抓住“儿童的新月之国”等内容,再</a:t>
            </a:r>
            <a:br>
              <a:rPr dirty="0"/>
            </a:br>
            <a:r>
              <a:rPr lang="zh-CN" altLang="en-US" sz="1417" kern="0" dirty="0">
                <a:solidFill>
                  <a:srgbClr val="000000"/>
                </a:solidFill>
                <a:latin typeface="Times New Roman" pitchFamily="65" charset="-122"/>
                <a:ea typeface="宋体" pitchFamily="65" charset="-122"/>
              </a:rPr>
              <a:t>结合艾青诗歌的描写对象可知,“儿童”不是艾青诗歌常用的描写对象,此项是郑振铎对泰戈尔《新月</a:t>
            </a:r>
            <a:br>
              <a:rPr dirty="0"/>
            </a:br>
            <a:r>
              <a:rPr lang="zh-CN" altLang="en-US" sz="1417" kern="0" dirty="0">
                <a:solidFill>
                  <a:srgbClr val="000000"/>
                </a:solidFill>
                <a:latin typeface="Times New Roman" pitchFamily="65" charset="-122"/>
                <a:ea typeface="宋体" pitchFamily="65" charset="-122"/>
              </a:rPr>
              <a:t>集》的评论。D.抓住“土地”二字,这是艾青诗歌中常见的意象,可以看出此项是对艾青诗歌的评论。(2)</a:t>
            </a:r>
            <a:br>
              <a:rPr dirty="0"/>
            </a:br>
            <a:r>
              <a:rPr lang="zh-CN" altLang="en-US" sz="1417" kern="0" dirty="0">
                <a:solidFill>
                  <a:srgbClr val="000000"/>
                </a:solidFill>
                <a:latin typeface="Times New Roman" pitchFamily="65" charset="-122"/>
                <a:ea typeface="宋体" pitchFamily="65" charset="-122"/>
              </a:rPr>
              <a:t>答题时,首先要理解“对光明、自由、胜利的不懈追求”的意思,其次选择其中一个人物,再结合该人物的</a:t>
            </a:r>
            <a:br>
              <a:rPr dirty="0"/>
            </a:br>
            <a:r>
              <a:rPr lang="zh-CN" altLang="en-US" sz="1417" kern="0" dirty="0">
                <a:solidFill>
                  <a:srgbClr val="000000"/>
                </a:solidFill>
                <a:latin typeface="Times New Roman" pitchFamily="65" charset="-122"/>
                <a:ea typeface="宋体" pitchFamily="65" charset="-122"/>
              </a:rPr>
              <a:t>事例分析印证其“对光明、自由、胜利的不懈追求”。</a:t>
            </a:r>
            <a:endParaRPr lang="zh-CN" altLang="en-US" dirty="0"/>
          </a:p>
        </p:txBody>
      </p:sp>
    </p:spTree>
    <p:custDataLst>
      <p:custData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354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9.</a:t>
            </a:r>
            <a:r>
              <a:rPr lang="zh-CN" altLang="en-US" sz="1417" kern="0" dirty="0">
                <a:solidFill>
                  <a:srgbClr val="000000"/>
                </a:solidFill>
                <a:latin typeface="Times New Roman" pitchFamily="65" charset="-122"/>
                <a:ea typeface="宋体" pitchFamily="65" charset="-122"/>
              </a:rPr>
              <a:t>(2017甘肃兰州A卷,5)结合小说《骆驼祥子》的阅读,完成(1)—(2)题。(4分)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(1)小说中除主人公祥子外,还写了其他各色人物,如残忍霸道的车主刘四,一步步走向毁灭的贫苦女孩</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,等等。(1分)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(2)下列有关“虎妞”的情节,按先后顺序排列正确的一项是(3分)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①虎妞掏钱买车　　　　　②虎妞假装怀孕</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③虎妞“下嫁”祥子　　　　　④虎妞和父亲彻底吵翻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A.③④②①　　　　　B.②③①④</a:t>
            </a:r>
            <a:r>
              <a:rPr lang="en-US" altLang="zh-CN" sz="1417"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C.③②①④　　　　　D.②④③①</a:t>
            </a:r>
            <a:endParaRPr lang="zh-CN" altLang="en-US" dirty="0"/>
          </a:p>
        </p:txBody>
      </p:sp>
      <p:sp>
        <p:nvSpPr>
          <p:cNvPr id="3" name="TextBox 2"/>
          <p:cNvSpPr txBox="1"/>
          <p:nvPr/>
        </p:nvSpPr>
        <p:spPr>
          <a:xfrm>
            <a:off x="720000" y="3297388"/>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(1)小福子　(2)D</a:t>
            </a:r>
            <a:endParaRPr lang="zh-CN" altLang="en-US" dirty="0"/>
          </a:p>
        </p:txBody>
      </p:sp>
      <p:sp>
        <p:nvSpPr>
          <p:cNvPr id="4" name="TextBox 3"/>
          <p:cNvSpPr txBox="1"/>
          <p:nvPr/>
        </p:nvSpPr>
        <p:spPr>
          <a:xfrm>
            <a:off x="720000" y="3642084"/>
            <a:ext cx="8505000" cy="127124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(1)《骆驼祥子》是中学必读课外名著,考生应重点阅读,厘清小说情节脉络,熟悉人物关系及主要人</a:t>
            </a:r>
            <a:br>
              <a:rPr dirty="0"/>
            </a:br>
            <a:r>
              <a:rPr lang="zh-CN" altLang="en-US" sz="1417" kern="0" dirty="0">
                <a:solidFill>
                  <a:srgbClr val="000000"/>
                </a:solidFill>
                <a:latin typeface="Times New Roman" pitchFamily="65" charset="-122"/>
                <a:ea typeface="宋体" pitchFamily="65" charset="-122"/>
              </a:rPr>
              <a:t>物特点,掌握重点内容。(2)《骆驼祥子》中的虎妞是车厂厂主刘四的女儿,也是主人公祥子的妻子,她费尽</a:t>
            </a:r>
            <a:br>
              <a:rPr dirty="0"/>
            </a:br>
            <a:r>
              <a:rPr lang="zh-CN" altLang="en-US" sz="1417" kern="0" dirty="0">
                <a:solidFill>
                  <a:srgbClr val="000000"/>
                </a:solidFill>
                <a:latin typeface="Times New Roman" pitchFamily="65" charset="-122"/>
                <a:ea typeface="宋体" pitchFamily="65" charset="-122"/>
              </a:rPr>
              <a:t>心机来促成自己和祥子的婚姻,首先假装怀孕逼迫祥子,在父亲的生日宴上她和父亲闹翻,之后虎妞“下</a:t>
            </a:r>
            <a:br>
              <a:rPr dirty="0"/>
            </a:br>
            <a:r>
              <a:rPr lang="zh-CN" altLang="en-US" sz="1417" kern="0" dirty="0">
                <a:solidFill>
                  <a:srgbClr val="000000"/>
                </a:solidFill>
                <a:latin typeface="Times New Roman" pitchFamily="65" charset="-122"/>
                <a:ea typeface="宋体" pitchFamily="65" charset="-122"/>
              </a:rPr>
              <a:t>嫁”祥子,婚后虎妞一直掌管家里的钱财,为了控制住祥子才给他买车。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631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(2018岳阳,4)下列有关传统文化常识的表述不正确的一项是(2分)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A.古代把星座称作星宿。如《范进中举》中“果然天上‘文曲星’是打不得的”句中的“文曲星”,按</a:t>
            </a:r>
            <a:br>
              <a:rPr dirty="0"/>
            </a:br>
            <a:r>
              <a:rPr lang="zh-CN" altLang="en-US" sz="1417" kern="0" dirty="0">
                <a:solidFill>
                  <a:srgbClr val="000000"/>
                </a:solidFill>
                <a:latin typeface="Times New Roman" pitchFamily="65" charset="-122"/>
                <a:ea typeface="宋体" pitchFamily="65" charset="-122"/>
              </a:rPr>
              <a:t>旧时迷信说法,指主管文运的星宿。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B.我国的戏曲历史悠久,很多地方形成了具有浓郁地方特色的剧种,如安徽的黄梅戏、浙江的越剧、岳阳</a:t>
            </a:r>
            <a:br>
              <a:rPr dirty="0"/>
            </a:br>
            <a:r>
              <a:rPr lang="zh-CN" altLang="en-US" sz="1417" kern="0" dirty="0">
                <a:solidFill>
                  <a:srgbClr val="000000"/>
                </a:solidFill>
                <a:latin typeface="Times New Roman" pitchFamily="65" charset="-122"/>
                <a:ea typeface="宋体" pitchFamily="65" charset="-122"/>
              </a:rPr>
              <a:t>的巴陵戏。</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C.律诗共有八句,分为首联、颔联、颈联、尾联。其中颔联、颈联必须对仗。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D.文言文中的称谓语非常丰富,有自称,有他称(除一般他称,又有爱称、敬称等),如“卿今当涂掌事”中的</a:t>
            </a:r>
            <a:br>
              <a:rPr dirty="0"/>
            </a:br>
            <a:r>
              <a:rPr lang="zh-CN" altLang="en-US" sz="1417" kern="0" dirty="0">
                <a:solidFill>
                  <a:srgbClr val="000000"/>
                </a:solidFill>
                <a:latin typeface="Times New Roman" pitchFamily="65" charset="-122"/>
                <a:ea typeface="宋体" pitchFamily="65" charset="-122"/>
              </a:rPr>
              <a:t>“卿”是古代臣对君的爱称。</a:t>
            </a:r>
            <a:endParaRPr lang="zh-CN" altLang="en-US" dirty="0"/>
          </a:p>
        </p:txBody>
      </p:sp>
      <p:sp>
        <p:nvSpPr>
          <p:cNvPr id="3" name="TextBox 2"/>
          <p:cNvSpPr txBox="1"/>
          <p:nvPr/>
        </p:nvSpPr>
        <p:spPr>
          <a:xfrm>
            <a:off x="720000" y="3800370"/>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　</a:t>
            </a:r>
            <a:r>
              <a:rPr lang="zh-CN" altLang="en-US" sz="1417" kern="0" dirty="0">
                <a:solidFill>
                  <a:srgbClr val="000000"/>
                </a:solidFill>
                <a:latin typeface="Times New Roman" pitchFamily="65" charset="-122"/>
                <a:ea typeface="宋体" pitchFamily="65" charset="-122"/>
              </a:rPr>
              <a:t>本题考查文学基本常识。“卿”是古代君对臣的称呼。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428231"/>
            <a:ext cx="8505000" cy="705321"/>
          </a:xfrm>
          <a:prstGeom prst="rect">
            <a:avLst/>
          </a:prstGeom>
          <a:noFill/>
        </p:spPr>
        <p:txBody>
          <a:bodyPr wrap="square" lIns="0" tIns="0" rIns="0" bIns="0" rtlCol="0">
            <a:spAutoFit/>
          </a:bodyPr>
          <a:lstStyle/>
          <a:p>
            <a:pPr marL="0" indent="0" algn="ctr" eaLnBrk="0" latinLnBrk="1" hangingPunct="0">
              <a:lnSpc>
                <a:spcPct val="150000"/>
              </a:lnSpc>
              <a:spcBef>
                <a:spcPts val="141"/>
              </a:spcBef>
              <a:buNone/>
            </a:pPr>
            <a:r>
              <a:rPr lang="zh-CN" altLang="en-US" sz="1500" dirty="0">
                <a:latin typeface="Microsoft YaHei"/>
                <a:ea typeface="Microsoft YaHei"/>
                <a:cs typeface="Microsoft YaHei"/>
              </a:rPr>
              <a:t>2018—2020年模拟·专项题组</a:t>
            </a:r>
          </a:p>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题组一　常识积累</a:t>
            </a:r>
          </a:p>
        </p:txBody>
      </p:sp>
      <p:pic>
        <p:nvPicPr>
          <p:cNvPr id="3" name="图片 2"/>
          <p:cNvPicPr>
            <a:picLocks noChangeAspect="1"/>
          </p:cNvPicPr>
          <p:nvPr/>
        </p:nvPicPr>
        <p:blipFill>
          <a:blip r:embed="rId4"/>
          <a:stretch>
            <a:fillRect/>
          </a:stretch>
        </p:blipFill>
        <p:spPr>
          <a:xfrm>
            <a:off x="758822" y="912801"/>
            <a:ext cx="7632700" cy="482600"/>
          </a:xfrm>
          <a:prstGeom prst="rect">
            <a:avLst/>
          </a:prstGeom>
        </p:spPr>
      </p:pic>
      <p:sp>
        <p:nvSpPr>
          <p:cNvPr id="4" name="TextBox 2"/>
          <p:cNvSpPr txBox="1"/>
          <p:nvPr/>
        </p:nvSpPr>
        <p:spPr>
          <a:xfrm>
            <a:off x="720000" y="2221162"/>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(2020长沙一模,5)下列文学常识或文化常识表述正确的一项是(2分)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A.成语“舍生取义”“老骥伏枥”“豁然开朗”分别出自《论语》、曹操的《龟虽寿》、陶渊明的《桃</a:t>
            </a:r>
            <a:br>
              <a:rPr dirty="0"/>
            </a:br>
            <a:r>
              <a:rPr lang="zh-CN" altLang="en-US" sz="1417" kern="0" dirty="0">
                <a:solidFill>
                  <a:srgbClr val="000000"/>
                </a:solidFill>
                <a:latin typeface="Times New Roman" pitchFamily="65" charset="-122"/>
                <a:ea typeface="宋体" pitchFamily="65" charset="-122"/>
              </a:rPr>
              <a:t>花源记》。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B.我们常以“桑梓”指代故乡,“婵娟”指代月亮。称山的北面和江河的南面为“阴”,山的南面和江河</a:t>
            </a:r>
            <a:br>
              <a:rPr dirty="0"/>
            </a:br>
            <a:r>
              <a:rPr lang="zh-CN" altLang="en-US" sz="1417" kern="0" dirty="0">
                <a:solidFill>
                  <a:srgbClr val="000000"/>
                </a:solidFill>
                <a:latin typeface="Times New Roman" pitchFamily="65" charset="-122"/>
                <a:ea typeface="宋体" pitchFamily="65" charset="-122"/>
              </a:rPr>
              <a:t>的北面为“阳”。</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C.2019年(猪年)恰好而立的小红,有一个比她小6岁的妹妹明明,那么明明应该属牛。</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D.在古代,“令堂”一般是对对方父亲的尊称。</a:t>
            </a:r>
            <a:endParaRPr lang="zh-CN" altLang="en-US" dirty="0"/>
          </a:p>
        </p:txBody>
      </p:sp>
    </p:spTree>
    <p:custDataLst>
      <p:custData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a:t>
            </a:r>
            <a:r>
              <a:rPr lang="zh-CN" altLang="en-US" sz="1417" kern="0" dirty="0">
                <a:solidFill>
                  <a:srgbClr val="000000"/>
                </a:solidFill>
                <a:latin typeface="Times New Roman" pitchFamily="65" charset="-122"/>
                <a:ea typeface="宋体" pitchFamily="65" charset="-122"/>
              </a:rPr>
              <a:t>　A.“舍生取义”出自《孟子》。C.十二生肖依次是:子鼠、丑牛、寅虎、卯兔、辰龙、巳蛇、</a:t>
            </a:r>
            <a:br>
              <a:rPr dirty="0"/>
            </a:br>
            <a:r>
              <a:rPr lang="zh-CN" altLang="en-US" sz="1417" kern="0" dirty="0">
                <a:solidFill>
                  <a:srgbClr val="000000"/>
                </a:solidFill>
                <a:latin typeface="Times New Roman" pitchFamily="65" charset="-122"/>
                <a:ea typeface="宋体" pitchFamily="65" charset="-122"/>
              </a:rPr>
              <a:t>午马、未羊、申猴、酉鸡、戌狗、亥猪。明明应该属猪。D.“令堂”是对对方母亲的尊称,对对方父亲</a:t>
            </a:r>
            <a:br>
              <a:rPr dirty="0"/>
            </a:br>
            <a:r>
              <a:rPr lang="zh-CN" altLang="en-US" sz="1417" kern="0" dirty="0">
                <a:solidFill>
                  <a:srgbClr val="000000"/>
                </a:solidFill>
                <a:latin typeface="Times New Roman" pitchFamily="65" charset="-122"/>
                <a:ea typeface="宋体" pitchFamily="65" charset="-122"/>
              </a:rPr>
              <a:t>的尊称是“令尊”。</a:t>
            </a:r>
            <a:endParaRPr lang="zh-CN" altLang="en-US" dirty="0"/>
          </a:p>
        </p:txBody>
      </p:sp>
    </p:spTree>
    <p:custDataLst>
      <p:custData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98553"/>
            <a:ext cx="8505000" cy="2014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(2020长沙长郡双语入学检测,5)下列说法</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A.古代贵族常在男子的字前加孟、仲、季表示排行,孟是老大,仲是老二,季是老三。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B.除了祭祀、扫墓,踏春、荡秋千、插柳等都是清明节的重要习俗。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C.孟子是战国时期的思想家,儒家学派代表人物之一。《孟子》是记录孟子及其弟子言行的著作,共七</a:t>
            </a:r>
            <a:br>
              <a:rPr dirty="0"/>
            </a:br>
            <a:r>
              <a:rPr lang="zh-CN" altLang="en-US" sz="1417" kern="0" dirty="0">
                <a:solidFill>
                  <a:srgbClr val="000000"/>
                </a:solidFill>
                <a:latin typeface="Times New Roman" pitchFamily="65" charset="-122"/>
                <a:ea typeface="宋体" pitchFamily="65" charset="-122"/>
              </a:rPr>
              <a:t>篇。</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D.中国古代一个时辰为2个小时,子时指凌晨23点至1点。</a:t>
            </a:r>
            <a:endParaRPr lang="zh-CN" altLang="en-US" dirty="0"/>
          </a:p>
        </p:txBody>
      </p:sp>
      <p:sp>
        <p:nvSpPr>
          <p:cNvPr id="3" name="TextBox 2"/>
          <p:cNvSpPr txBox="1"/>
          <p:nvPr/>
        </p:nvSpPr>
        <p:spPr>
          <a:xfrm>
            <a:off x="720000" y="3337622"/>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　</a:t>
            </a:r>
            <a:r>
              <a:rPr lang="zh-CN" altLang="en-US" sz="1417" kern="0" dirty="0">
                <a:solidFill>
                  <a:srgbClr val="000000"/>
                </a:solidFill>
                <a:latin typeface="Times New Roman" pitchFamily="65" charset="-122"/>
                <a:ea typeface="宋体" pitchFamily="65" charset="-122"/>
              </a:rPr>
              <a:t>孟、仲、叔、季表示兄弟姊妹的长幼顺序,“孟”为最长,“季”为最幼。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(2020邵阳一模,5)下列文学常识正确的一项是(2分)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A.《观沧海》的作者是曹操,其子曹丕和曹植在文学上卓有建树。“一门父子三词客,千古文章八大家”</a:t>
            </a:r>
            <a:br>
              <a:rPr dirty="0"/>
            </a:br>
            <a:r>
              <a:rPr lang="zh-CN" altLang="en-US" sz="1417" kern="0" dirty="0">
                <a:solidFill>
                  <a:srgbClr val="000000"/>
                </a:solidFill>
                <a:latin typeface="Times New Roman" pitchFamily="65" charset="-122"/>
                <a:ea typeface="宋体" pitchFamily="65" charset="-122"/>
              </a:rPr>
              <a:t>中“三父子”指的就是曹氏三父子。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B.《狼》选自《聊斋志异》。作者蒲松龄,字留仙,世称聊斋先生。《聊斋志异》中的“志”意思是“志</a:t>
            </a:r>
            <a:br>
              <a:rPr dirty="0"/>
            </a:br>
            <a:r>
              <a:rPr lang="zh-CN" altLang="en-US" sz="1417" kern="0" dirty="0">
                <a:solidFill>
                  <a:srgbClr val="000000"/>
                </a:solidFill>
                <a:latin typeface="Times New Roman" pitchFamily="65" charset="-122"/>
                <a:ea typeface="宋体" pitchFamily="65" charset="-122"/>
              </a:rPr>
              <a:t>向”,表明了作者的志向并不在功名,而在于诸多“奇异的事”。</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C.新闻特写,指采用类似于特写的手法以形象化的描写作为主要表现手段,截取新闻事件中最具有价值、</a:t>
            </a:r>
            <a:br>
              <a:rPr dirty="0"/>
            </a:br>
            <a:r>
              <a:rPr lang="zh-CN" altLang="en-US" sz="1417" kern="0" dirty="0">
                <a:solidFill>
                  <a:srgbClr val="000000"/>
                </a:solidFill>
                <a:latin typeface="Times New Roman" pitchFamily="65" charset="-122"/>
                <a:ea typeface="宋体" pitchFamily="65" charset="-122"/>
              </a:rPr>
              <a:t>最生动感人、最富有特征的部分予以放大,从而鲜明再现典型人物、事件、场景的一种新闻体裁。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D.律诗有“五律”和“七律”,每两句成一联,依次称为首联、颔联、颈联、尾联。每首的中间两联的上</a:t>
            </a:r>
            <a:br>
              <a:rPr dirty="0"/>
            </a:br>
            <a:r>
              <a:rPr lang="zh-CN" altLang="en-US" sz="1417" kern="0" dirty="0">
                <a:solidFill>
                  <a:srgbClr val="000000"/>
                </a:solidFill>
                <a:latin typeface="Times New Roman" pitchFamily="65" charset="-122"/>
                <a:ea typeface="宋体" pitchFamily="65" charset="-122"/>
              </a:rPr>
              <a:t>下句须是对偶句,全诗通押一个韵,除了首句,每句都需押韵。</a:t>
            </a:r>
            <a:endParaRPr lang="zh-CN" altLang="en-US" dirty="0"/>
          </a:p>
        </p:txBody>
      </p:sp>
      <p:sp>
        <p:nvSpPr>
          <p:cNvPr id="3" name="TextBox 2"/>
          <p:cNvSpPr txBox="1"/>
          <p:nvPr/>
        </p:nvSpPr>
        <p:spPr>
          <a:xfrm>
            <a:off x="720000" y="393917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A.“一门父子三词客”是指苏洵、苏轼、苏辙。B.“志”是记述的意思。D.律诗偶句押平声</a:t>
            </a:r>
            <a:br>
              <a:rPr dirty="0"/>
            </a:br>
            <a:r>
              <a:rPr lang="zh-CN" altLang="en-US" sz="1417" kern="0" dirty="0">
                <a:solidFill>
                  <a:srgbClr val="000000"/>
                </a:solidFill>
                <a:latin typeface="Times New Roman" pitchFamily="65" charset="-122"/>
                <a:ea typeface="宋体" pitchFamily="65" charset="-122"/>
              </a:rPr>
              <a:t>韵,一韵到底,即第二、四、六、八句押韵,并非每一句都需要押韵。</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631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(2020娄底二中月考,4)下列有关文化和文学常识表述正确的一项是(2分)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A.鲁迅先生的《朝花夕拾》,又名《旧事重提》,以简洁舒缓的文字描述往事,课文《从百草园到三味书</a:t>
            </a:r>
            <a:br>
              <a:rPr dirty="0"/>
            </a:br>
            <a:r>
              <a:rPr lang="zh-CN" altLang="en-US" sz="1417" kern="0" dirty="0">
                <a:solidFill>
                  <a:srgbClr val="000000"/>
                </a:solidFill>
                <a:latin typeface="Times New Roman" pitchFamily="65" charset="-122"/>
                <a:ea typeface="宋体" pitchFamily="65" charset="-122"/>
              </a:rPr>
              <a:t>屋》《阿长与&lt;山海经&gt;》《藤野先生》《故乡》均选自这个集子。</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B.古文标题中表明文体时,“序”一般是用以陈述创作主旨及经过的一种文体;“说”是一种说明文体;</a:t>
            </a:r>
            <a:br>
              <a:rPr dirty="0"/>
            </a:br>
            <a:r>
              <a:rPr lang="zh-CN" altLang="en-US" sz="1417" kern="0" dirty="0">
                <a:solidFill>
                  <a:srgbClr val="000000"/>
                </a:solidFill>
                <a:latin typeface="Times New Roman" pitchFamily="65" charset="-122"/>
                <a:ea typeface="宋体" pitchFamily="65" charset="-122"/>
              </a:rPr>
              <a:t>“表”是古代向帝王上书陈情言事的一种文体。</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C.“唐宋八大家”的作品至今为人所称颂,如韩愈的《马说》、柳宗元的《小石潭记》、欧阳修的《醉</a:t>
            </a:r>
            <a:br>
              <a:rPr dirty="0"/>
            </a:br>
            <a:r>
              <a:rPr lang="zh-CN" altLang="en-US" sz="1417" kern="0" dirty="0">
                <a:solidFill>
                  <a:srgbClr val="000000"/>
                </a:solidFill>
                <a:latin typeface="Times New Roman" pitchFamily="65" charset="-122"/>
                <a:ea typeface="宋体" pitchFamily="65" charset="-122"/>
              </a:rPr>
              <a:t>翁亭记》和范仲淹的《岳阳楼记》等。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D.在我国古代文化中,常用社稷代指国家,桑梓代指家乡,庙堂代指朝廷,汗青代指史册。</a:t>
            </a:r>
            <a:endParaRPr lang="zh-CN" altLang="en-US" dirty="0"/>
          </a:p>
        </p:txBody>
      </p:sp>
      <p:sp>
        <p:nvSpPr>
          <p:cNvPr id="3" name="TextBox 2"/>
          <p:cNvSpPr txBox="1"/>
          <p:nvPr/>
        </p:nvSpPr>
        <p:spPr>
          <a:xfrm>
            <a:off x="720000" y="3796299"/>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a:t>
            </a:r>
            <a:r>
              <a:rPr lang="zh-CN" altLang="en-US" sz="1417" kern="0" dirty="0">
                <a:solidFill>
                  <a:srgbClr val="000000"/>
                </a:solidFill>
                <a:latin typeface="Times New Roman" pitchFamily="65" charset="-122"/>
                <a:ea typeface="宋体" pitchFamily="65" charset="-122"/>
              </a:rPr>
              <a:t>　A.《故乡》选自《呐喊》。B.“说”是古代一种议论性的文体。C.“唐宋八大家”分别为唐</a:t>
            </a:r>
            <a:br>
              <a:rPr dirty="0"/>
            </a:br>
            <a:r>
              <a:rPr lang="zh-CN" altLang="en-US" sz="1417" kern="0" dirty="0">
                <a:solidFill>
                  <a:srgbClr val="000000"/>
                </a:solidFill>
                <a:latin typeface="Times New Roman" pitchFamily="65" charset="-122"/>
                <a:ea typeface="宋体" pitchFamily="65" charset="-122"/>
              </a:rPr>
              <a:t>代柳宗元、韩愈和宋代欧阳修、苏洵、苏轼、苏辙、王安石、曾巩八位,范仲淹不在其列。</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2668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(2020株洲仿真押题卷,&lt;二&gt;,5)从传统文化的角度来看,下列做法或说法不正确的一项是(3分)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A.在人际交往中,我们要尽量做到用语得体。比如:初次见面用“久违”,好久不见用“久仰”,请人帮忙用</a:t>
            </a:r>
            <a:br>
              <a:rPr dirty="0"/>
            </a:br>
            <a:r>
              <a:rPr lang="zh-CN" altLang="en-US" sz="1417" kern="0" dirty="0">
                <a:solidFill>
                  <a:srgbClr val="000000"/>
                </a:solidFill>
                <a:latin typeface="Times New Roman" pitchFamily="65" charset="-122"/>
                <a:ea typeface="宋体" pitchFamily="65" charset="-122"/>
              </a:rPr>
              <a:t>“拜托”,麻烦别人用“劳驾”。</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B.古代的敬称很多,其中“令爱”指别人的女儿,“令妹”指别人的妹妹,“高足”指别人有才华的学生,</a:t>
            </a:r>
            <a:br>
              <a:rPr dirty="0"/>
            </a:br>
            <a:r>
              <a:rPr lang="zh-CN" altLang="en-US" sz="1417" kern="0" dirty="0">
                <a:solidFill>
                  <a:srgbClr val="000000"/>
                </a:solidFill>
                <a:latin typeface="Times New Roman" pitchFamily="65" charset="-122"/>
                <a:ea typeface="宋体" pitchFamily="65" charset="-122"/>
              </a:rPr>
              <a:t>“泰山”指岳父。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C.仁,表示爱重,应用范围较广,如称同辈友人中长于自己的人为“仁兄”,称地位高的人为“仁公”,等</a:t>
            </a:r>
            <a:br>
              <a:rPr dirty="0"/>
            </a:br>
            <a:r>
              <a:rPr lang="zh-CN" altLang="en-US" sz="1417" kern="0" dirty="0">
                <a:solidFill>
                  <a:srgbClr val="000000"/>
                </a:solidFill>
                <a:latin typeface="Times New Roman" pitchFamily="65" charset="-122"/>
                <a:ea typeface="宋体" pitchFamily="65" charset="-122"/>
              </a:rPr>
              <a:t>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D.汉语中常用“烽烟”代指战争,“手足”代指兄弟,“桃李”代指学生,“鸿雁”代指书信。</a:t>
            </a:r>
            <a:endParaRPr lang="zh-CN" altLang="en-US" dirty="0"/>
          </a:p>
        </p:txBody>
      </p:sp>
      <p:sp>
        <p:nvSpPr>
          <p:cNvPr id="3" name="TextBox 2"/>
          <p:cNvSpPr txBox="1"/>
          <p:nvPr/>
        </p:nvSpPr>
        <p:spPr>
          <a:xfrm>
            <a:off x="720000" y="3943246"/>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好久不见用“久违”,初次见面用“久仰”。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99671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(2020永州三模,5)品读古典诗词,感受节日文化,将下列诗句按传统节日先后顺序排列,正确的一项是(3</a:t>
            </a:r>
            <a:br>
              <a:rPr dirty="0"/>
            </a:br>
            <a:r>
              <a:rPr lang="zh-CN" altLang="en-US" sz="1417" kern="0" dirty="0">
                <a:solidFill>
                  <a:srgbClr val="000000"/>
                </a:solidFill>
                <a:latin typeface="Times New Roman" pitchFamily="65" charset="-122"/>
                <a:ea typeface="宋体" pitchFamily="65" charset="-122"/>
              </a:rPr>
              <a:t>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①清明时节雨纷纷,路上行人欲断魂。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②遥知兄弟登高处,遍插茱萸少一人。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③千门万户曈曈日,总把新桃换旧符。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④樱桃桑葚与菖蒲,更买雄黄酒一壶。</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⑤去年元夜时,花市灯如昼。</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A.③⑤①②④　　　　　B.③⑤①④②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C.⑤③①②④　　　　　D.⑤③①④②</a:t>
            </a:r>
            <a:endParaRPr lang="zh-CN" altLang="en-US" dirty="0"/>
          </a:p>
        </p:txBody>
      </p:sp>
      <p:sp>
        <p:nvSpPr>
          <p:cNvPr id="3" name="TextBox 2"/>
          <p:cNvSpPr txBox="1"/>
          <p:nvPr/>
        </p:nvSpPr>
        <p:spPr>
          <a:xfrm>
            <a:off x="720000" y="4157560"/>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③是正月初一,即春节;⑤是元宵节;①是清明节;④是端午节;②是重阳节。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668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(2019湖南师大附中二联,5)下列关于传统文化的解说</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A.古时儿童不戴帽子,头发下垂,称为“垂髫”;男子到二十岁时举行“加冠礼”,束发戴帽,表示已经成年,</a:t>
            </a:r>
            <a:br>
              <a:rPr dirty="0"/>
            </a:br>
            <a:r>
              <a:rPr lang="zh-CN" altLang="en-US" sz="1417" kern="0" dirty="0">
                <a:solidFill>
                  <a:srgbClr val="000000"/>
                </a:solidFill>
                <a:latin typeface="Times New Roman" pitchFamily="65" charset="-122"/>
                <a:ea typeface="宋体" pitchFamily="65" charset="-122"/>
              </a:rPr>
              <a:t>后人常用“加冠”表示男子年满二十。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B.农历2018年是戊戌年,农历2019年是己亥年,那么根据干支纪年法来推算,农历2020年应该是辛丑年。</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C.兄弟排行,一般来说,“伯”是老大,“仲”是老二,“叔”是老三,“季”是最小的。孔丘,字仲尼,说明他</a:t>
            </a:r>
            <a:br>
              <a:rPr dirty="0"/>
            </a:br>
            <a:r>
              <a:rPr lang="zh-CN" altLang="en-US" sz="1417" kern="0" dirty="0">
                <a:solidFill>
                  <a:srgbClr val="000000"/>
                </a:solidFill>
                <a:latin typeface="Times New Roman" pitchFamily="65" charset="-122"/>
                <a:ea typeface="宋体" pitchFamily="65" charset="-122"/>
              </a:rPr>
              <a:t>排行老二。</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D.谦敬辞中可归纳出“家大舍小令外人”一句话,如:对别人称比自己年龄大的家人时冠以“家”,如家父</a:t>
            </a:r>
            <a:br>
              <a:rPr dirty="0"/>
            </a:br>
            <a:r>
              <a:rPr lang="zh-CN" altLang="en-US" sz="1417" kern="0" dirty="0">
                <a:solidFill>
                  <a:srgbClr val="000000"/>
                </a:solidFill>
                <a:latin typeface="Times New Roman" pitchFamily="65" charset="-122"/>
                <a:ea typeface="宋体" pitchFamily="65" charset="-122"/>
              </a:rPr>
              <a:t>(家严)、家母(家慈)等。</a:t>
            </a:r>
            <a:endParaRPr lang="zh-CN" altLang="en-US" dirty="0"/>
          </a:p>
        </p:txBody>
      </p:sp>
      <p:sp>
        <p:nvSpPr>
          <p:cNvPr id="3" name="TextBox 2"/>
          <p:cNvSpPr txBox="1"/>
          <p:nvPr/>
        </p:nvSpPr>
        <p:spPr>
          <a:xfrm>
            <a:off x="720000" y="3612034"/>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十天干为:甲、乙、丙、丁、戊、己、庚、辛、壬、癸;十二地支为:子、丑、寅、卯、辰、</a:t>
            </a:r>
            <a:br>
              <a:rPr dirty="0"/>
            </a:br>
            <a:r>
              <a:rPr lang="zh-CN" altLang="en-US" sz="1417" kern="0" dirty="0">
                <a:solidFill>
                  <a:srgbClr val="000000"/>
                </a:solidFill>
                <a:latin typeface="Times New Roman" pitchFamily="65" charset="-122"/>
                <a:ea typeface="宋体" pitchFamily="65" charset="-122"/>
              </a:rPr>
              <a:t>巳、午、未、申、酉、戌、亥。干支纪年法:每个干支纪年的天干在前,地支在后,共两个字,天干地支分</a:t>
            </a:r>
            <a:br>
              <a:rPr dirty="0"/>
            </a:br>
            <a:r>
              <a:rPr lang="zh-CN" altLang="en-US" sz="1417" kern="0" dirty="0">
                <a:solidFill>
                  <a:srgbClr val="000000"/>
                </a:solidFill>
                <a:latin typeface="Times New Roman" pitchFamily="65" charset="-122"/>
                <a:ea typeface="宋体" pitchFamily="65" charset="-122"/>
              </a:rPr>
              <a:t>别按顺序依次排列。农历2019年是己亥年,农历2020年则是庚子年。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2341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(2018长沙二模,5)下列关于传统文化的说法不正确的一项是(2分)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A.敬辞“令”表示敬重,如“令郎”是对别人女婿的尊称,“令爱”是对别人妻子的尊称。</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B.阅读对方的文章称“拜读”,别人对自己的重视为“垂青”,请对方批评指正字画为“雅正”。</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C.我国古代对不同年龄阶段的称呼有三十而立、四十不惑、五十知天命、六十花甲、七十古稀、八九十</a:t>
            </a:r>
            <a:br>
              <a:rPr dirty="0"/>
            </a:br>
            <a:r>
              <a:rPr lang="zh-CN" altLang="en-US" sz="1417" kern="0" dirty="0">
                <a:solidFill>
                  <a:srgbClr val="000000"/>
                </a:solidFill>
                <a:latin typeface="Times New Roman" pitchFamily="65" charset="-122"/>
                <a:ea typeface="宋体" pitchFamily="65" charset="-122"/>
              </a:rPr>
              <a:t>耄耋等。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D.古人把一年分为二十四段来反映四季、气温、物候等情况,这就形成了二十四节气。其中“夏至”白</a:t>
            </a:r>
            <a:br>
              <a:rPr dirty="0"/>
            </a:br>
            <a:r>
              <a:rPr lang="zh-CN" altLang="en-US" sz="1417" kern="0" dirty="0">
                <a:solidFill>
                  <a:srgbClr val="000000"/>
                </a:solidFill>
                <a:latin typeface="Times New Roman" pitchFamily="65" charset="-122"/>
                <a:ea typeface="宋体" pitchFamily="65" charset="-122"/>
              </a:rPr>
              <a:t>天最长,“冬至”白天最短。</a:t>
            </a:r>
            <a:endParaRPr lang="zh-CN" altLang="en-US" dirty="0"/>
          </a:p>
        </p:txBody>
      </p:sp>
      <p:sp>
        <p:nvSpPr>
          <p:cNvPr id="3" name="TextBox 2"/>
          <p:cNvSpPr txBox="1"/>
          <p:nvPr/>
        </p:nvSpPr>
        <p:spPr>
          <a:xfrm>
            <a:off x="720000" y="3433272"/>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　</a:t>
            </a:r>
            <a:r>
              <a:rPr lang="zh-CN" altLang="en-US" sz="1417" kern="0" dirty="0">
                <a:solidFill>
                  <a:srgbClr val="000000"/>
                </a:solidFill>
                <a:latin typeface="Times New Roman" pitchFamily="65" charset="-122"/>
                <a:ea typeface="宋体" pitchFamily="65" charset="-122"/>
              </a:rPr>
              <a:t>令郎指对方的儿子,令爱指对方的女儿。</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368562"/>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(2020长沙一模,9)为了迎接“双十一”,阿里巴巴集团马上要为客服、快递小哥、直播主播这三个岗位</a:t>
            </a:r>
            <a:br>
              <a:rPr dirty="0"/>
            </a:br>
            <a:r>
              <a:rPr lang="zh-CN" altLang="en-US" sz="1417" kern="0" dirty="0">
                <a:solidFill>
                  <a:srgbClr val="000000"/>
                </a:solidFill>
                <a:latin typeface="Times New Roman" pitchFamily="65" charset="-122"/>
                <a:ea typeface="宋体" pitchFamily="65" charset="-122"/>
              </a:rPr>
              <a:t>招聘人员,唐僧、孙悟空、猪八戒、沙悟净和白龙马来应聘,请你根据他们的特长或性格为其中至少一位</a:t>
            </a:r>
            <a:br>
              <a:rPr dirty="0"/>
            </a:br>
            <a:r>
              <a:rPr lang="zh-CN" altLang="en-US" sz="1417" kern="0" dirty="0">
                <a:solidFill>
                  <a:srgbClr val="000000"/>
                </a:solidFill>
                <a:latin typeface="Times New Roman" pitchFamily="65" charset="-122"/>
                <a:ea typeface="宋体" pitchFamily="65" charset="-122"/>
              </a:rPr>
              <a:t>选择合适的岗位并说明这样选择的理由。(3分)</a:t>
            </a:r>
            <a:endParaRPr lang="zh-CN" altLang="en-US" dirty="0"/>
          </a:p>
        </p:txBody>
      </p:sp>
      <p:sp>
        <p:nvSpPr>
          <p:cNvPr id="3" name="TextBox 2"/>
          <p:cNvSpPr txBox="1"/>
          <p:nvPr/>
        </p:nvSpPr>
        <p:spPr>
          <a:xfrm>
            <a:off x="720000" y="984239"/>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题组二　名著理解</a:t>
            </a:r>
          </a:p>
        </p:txBody>
      </p:sp>
      <p:sp>
        <p:nvSpPr>
          <p:cNvPr id="4" name="TextBox 2"/>
          <p:cNvSpPr txBox="1"/>
          <p:nvPr/>
        </p:nvSpPr>
        <p:spPr>
          <a:xfrm>
            <a:off x="720000" y="2514816"/>
            <a:ext cx="8505000" cy="9697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   (示例1)我为孙悟空选择快递小哥岗位,理由是他有筋斗云,派送快递会更高效。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(示例2)我为猪八戒选择直播主播岗位,理由是他贪吃,适合做美食直播主播。</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(示例3)我为沙悟净选择客服岗位,理由是他性格沉静、任劳任怨,适合应对脾气不太好的客人。</a:t>
            </a:r>
            <a:endParaRPr lang="zh-CN" altLang="en-US" dirty="0"/>
          </a:p>
        </p:txBody>
      </p:sp>
      <p:sp>
        <p:nvSpPr>
          <p:cNvPr id="5" name="TextBox 2"/>
          <p:cNvSpPr txBox="1"/>
          <p:nvPr/>
        </p:nvSpPr>
        <p:spPr>
          <a:xfrm>
            <a:off x="720000" y="3724861"/>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本题考查学生把握名著中人物特长和性格的能力。答案一定要结合人物的特长或者性格作答,有</a:t>
            </a:r>
            <a:br>
              <a:rPr dirty="0"/>
            </a:br>
            <a:r>
              <a:rPr lang="zh-CN" altLang="en-US" sz="1417" kern="0" dirty="0">
                <a:solidFill>
                  <a:srgbClr val="000000"/>
                </a:solidFill>
                <a:latin typeface="Times New Roman" pitchFamily="65" charset="-122"/>
                <a:ea typeface="宋体" pitchFamily="65" charset="-122"/>
              </a:rPr>
              <a:t>理有据即可。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1976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(2017永州,5)永州这座国家历史文化名城,名联佳句与古迹胜景相映成趣。根据所学知识,你认为最适合</a:t>
            </a:r>
            <a:br>
              <a:rPr dirty="0"/>
            </a:br>
            <a:r>
              <a:rPr lang="zh-CN" altLang="en-US" sz="1417" kern="0" dirty="0">
                <a:solidFill>
                  <a:srgbClr val="000000"/>
                </a:solidFill>
                <a:latin typeface="Times New Roman" pitchFamily="65" charset="-122"/>
                <a:ea typeface="宋体" pitchFamily="65" charset="-122"/>
              </a:rPr>
              <a:t>题写在周敦颐故居的一联是(3分)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A.德大千年祀,名高万世师。</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B.尧天光宇宙,舜日照乾坤。</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C.元公爱莲比孔孟,理学开山说太极。</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D.山水来归,黄蕉丹荔;春秋报事,福我寿民。</a:t>
            </a:r>
            <a:endParaRPr lang="zh-CN" altLang="en-US" dirty="0"/>
          </a:p>
        </p:txBody>
      </p:sp>
      <p:sp>
        <p:nvSpPr>
          <p:cNvPr id="3" name="TextBox 2"/>
          <p:cNvSpPr txBox="1"/>
          <p:nvPr/>
        </p:nvSpPr>
        <p:spPr>
          <a:xfrm>
            <a:off x="720000" y="3055941"/>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C　</a:t>
            </a:r>
            <a:r>
              <a:rPr lang="zh-CN" altLang="en-US" sz="1417" kern="0" dirty="0">
                <a:solidFill>
                  <a:srgbClr val="000000"/>
                </a:solidFill>
                <a:latin typeface="Times New Roman" pitchFamily="65" charset="-122"/>
                <a:ea typeface="宋体" pitchFamily="65" charset="-122"/>
              </a:rPr>
              <a:t>《爱莲说》是周敦颐的代表作,C项中的“元公爱莲比孔孟”点明爱莲。A.“万世师”指孔子,</a:t>
            </a:r>
            <a:br>
              <a:rPr dirty="0"/>
            </a:br>
            <a:r>
              <a:rPr lang="zh-CN" altLang="en-US" sz="1417" kern="0" dirty="0">
                <a:solidFill>
                  <a:srgbClr val="000000"/>
                </a:solidFill>
                <a:latin typeface="Times New Roman" pitchFamily="65" charset="-122"/>
                <a:ea typeface="宋体" pitchFamily="65" charset="-122"/>
              </a:rPr>
              <a:t>这副对联适合给老师。B.“尧”“舜”是帝王,这副对联适合给帝王。D.“福我寿民”表明造福百姓,这</a:t>
            </a:r>
            <a:br>
              <a:rPr dirty="0"/>
            </a:br>
            <a:r>
              <a:rPr lang="zh-CN" altLang="en-US" sz="1417" kern="0" dirty="0">
                <a:solidFill>
                  <a:srgbClr val="000000"/>
                </a:solidFill>
                <a:latin typeface="Times New Roman" pitchFamily="65" charset="-122"/>
                <a:ea typeface="宋体" pitchFamily="65" charset="-122"/>
              </a:rPr>
              <a:t>副对联适合给为官者。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14288"/>
            <a:ext cx="8505000" cy="29955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2.</a:t>
            </a:r>
            <a:r>
              <a:rPr lang="zh-CN" altLang="en-US" sz="1417" kern="0" dirty="0">
                <a:solidFill>
                  <a:srgbClr val="000000"/>
                </a:solidFill>
                <a:latin typeface="Times New Roman" pitchFamily="65" charset="-122"/>
                <a:ea typeface="宋体" pitchFamily="65" charset="-122"/>
              </a:rPr>
              <a:t>(2020长沙三模,8)下列关于名著或名著阅读方法的说法,</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A.《西游记》这种古典小说适合“跳读”和“精读”并用。精读就是细读、静思、鉴赏。而跳读就可以</a:t>
            </a:r>
            <a:br>
              <a:rPr dirty="0"/>
            </a:br>
            <a:r>
              <a:rPr lang="zh-CN" altLang="en-US" sz="1417" kern="0" dirty="0">
                <a:solidFill>
                  <a:srgbClr val="000000"/>
                </a:solidFill>
                <a:latin typeface="Times New Roman" pitchFamily="65" charset="-122"/>
                <a:ea typeface="宋体" pitchFamily="65" charset="-122"/>
              </a:rPr>
              <a:t>跳过与阅读目的无关或自己不感兴趣的内容、不甚精彩的章节。</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B.《儒林外史》没有贯穿全书的中心人物和主要情节,但小说却塑造了几个经典的人物形象,例如:“吝啬</a:t>
            </a:r>
            <a:br>
              <a:rPr dirty="0"/>
            </a:br>
            <a:r>
              <a:rPr lang="zh-CN" altLang="en-US" sz="1417" kern="0" dirty="0">
                <a:solidFill>
                  <a:srgbClr val="000000"/>
                </a:solidFill>
                <a:latin typeface="Times New Roman" pitchFamily="65" charset="-122"/>
                <a:ea typeface="宋体" pitchFamily="65" charset="-122"/>
              </a:rPr>
              <a:t>鬼”严监生,因中举喜极而“疯”的范进,体现中国士人精神的匡超人,等等。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C.《骆驼祥子》中刘四爷因嫌弃祥子是个臭拉车的,并且怀疑祥子因为贪图他的钱财而娶虎妞,在寿诞之</a:t>
            </a:r>
            <a:br>
              <a:rPr dirty="0"/>
            </a:br>
            <a:r>
              <a:rPr lang="zh-CN" altLang="en-US" sz="1417" kern="0" dirty="0">
                <a:solidFill>
                  <a:srgbClr val="000000"/>
                </a:solidFill>
                <a:latin typeface="Times New Roman" pitchFamily="65" charset="-122"/>
                <a:ea typeface="宋体" pitchFamily="65" charset="-122"/>
              </a:rPr>
              <a:t>日与虎妞争吵而闹翻。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D.《海底两万里》中阿龙纳斯是一个生物学家,在海底潜行期间,他对海洋生物做了详细介绍,令读者大开</a:t>
            </a:r>
            <a:br>
              <a:rPr dirty="0"/>
            </a:br>
            <a:r>
              <a:rPr lang="zh-CN" altLang="en-US" sz="1417" kern="0" dirty="0">
                <a:solidFill>
                  <a:srgbClr val="000000"/>
                </a:solidFill>
                <a:latin typeface="Times New Roman" pitchFamily="65" charset="-122"/>
                <a:ea typeface="宋体" pitchFamily="65" charset="-122"/>
              </a:rPr>
              <a:t>眼界。</a:t>
            </a:r>
            <a:endParaRPr lang="zh-CN" altLang="en-US" dirty="0"/>
          </a:p>
        </p:txBody>
      </p:sp>
      <p:sp>
        <p:nvSpPr>
          <p:cNvPr id="3" name="TextBox 2"/>
          <p:cNvSpPr txBox="1"/>
          <p:nvPr/>
        </p:nvSpPr>
        <p:spPr>
          <a:xfrm>
            <a:off x="720000" y="4086122"/>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B　</a:t>
            </a:r>
            <a:r>
              <a:rPr lang="zh-CN" altLang="en-US" sz="1417" kern="0" dirty="0">
                <a:solidFill>
                  <a:srgbClr val="000000"/>
                </a:solidFill>
                <a:latin typeface="Times New Roman" pitchFamily="65" charset="-122"/>
                <a:ea typeface="宋体" pitchFamily="65" charset="-122"/>
              </a:rPr>
              <a:t>体现中国士人精神的是王冕。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769925"/>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3.</a:t>
            </a:r>
            <a:r>
              <a:rPr lang="zh-CN" altLang="en-US" sz="1417" kern="0" dirty="0">
                <a:solidFill>
                  <a:srgbClr val="000000"/>
                </a:solidFill>
                <a:latin typeface="Times New Roman" pitchFamily="65" charset="-122"/>
                <a:ea typeface="宋体" pitchFamily="65" charset="-122"/>
              </a:rPr>
              <a:t>(2020长沙四模,8)下列关于名著或名著阅读方法的说法,正确的一项是(2分)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A.像《儒林外史》这类讽刺文学,无情地揭露虚伪,鞭挞丑恶,在笑声中批判社会现实。我们要从体会批判</a:t>
            </a:r>
            <a:br>
              <a:rPr dirty="0"/>
            </a:br>
            <a:r>
              <a:rPr lang="zh-CN" altLang="en-US" sz="1417" kern="0" dirty="0">
                <a:solidFill>
                  <a:srgbClr val="000000"/>
                </a:solidFill>
                <a:latin typeface="Times New Roman" pitchFamily="65" charset="-122"/>
                <a:ea typeface="宋体" pitchFamily="65" charset="-122"/>
              </a:rPr>
              <a:t>精神、欣赏讽刺笔法、联系现实深入理解这三方面来品读。</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B.鲁迅先生的《从百草园到三味书屋》《社戏》《阿长与&lt;山海经&gt;》选自散文集《朝花夕拾》,《孔乙</a:t>
            </a:r>
            <a:br>
              <a:rPr dirty="0"/>
            </a:br>
            <a:r>
              <a:rPr lang="zh-CN" altLang="en-US" sz="1417" kern="0" dirty="0">
                <a:solidFill>
                  <a:srgbClr val="000000"/>
                </a:solidFill>
                <a:latin typeface="Times New Roman" pitchFamily="65" charset="-122"/>
                <a:ea typeface="宋体" pitchFamily="65" charset="-122"/>
              </a:rPr>
              <a:t>己》《故乡》《藤野先生》则选自《呐喊》。</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C.《水浒传》中冒充李逵拦路打劫,后被李逵一刀打翻在地的人是杨志。《格列佛游记》中,格列佛第一</a:t>
            </a:r>
            <a:br>
              <a:rPr dirty="0"/>
            </a:br>
            <a:r>
              <a:rPr lang="zh-CN" altLang="en-US" sz="1417" kern="0" dirty="0">
                <a:solidFill>
                  <a:srgbClr val="000000"/>
                </a:solidFill>
                <a:latin typeface="Times New Roman" pitchFamily="65" charset="-122"/>
                <a:ea typeface="宋体" pitchFamily="65" charset="-122"/>
              </a:rPr>
              <a:t>次出游,发现小人国是以绳技或在绳子上跳舞的技术来选拔官员的;他第四次出游,来到慧骃国(国名),看到</a:t>
            </a:r>
            <a:br>
              <a:rPr dirty="0"/>
            </a:br>
            <a:r>
              <a:rPr lang="zh-CN" altLang="en-US" sz="1417" kern="0" dirty="0">
                <a:solidFill>
                  <a:srgbClr val="000000"/>
                </a:solidFill>
                <a:latin typeface="Times New Roman" pitchFamily="65" charset="-122"/>
                <a:ea typeface="宋体" pitchFamily="65" charset="-122"/>
              </a:rPr>
              <a:t>了人兽颠倒的怪诞现象。</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D.《西游记》中,为过火焰山,孙悟空变成牛魔王的模样从铁扇公主手中骗来了芭蕉扇。牛魔王知道真相</a:t>
            </a:r>
            <a:br>
              <a:rPr dirty="0"/>
            </a:br>
            <a:r>
              <a:rPr lang="zh-CN" altLang="en-US" sz="1417" kern="0" dirty="0">
                <a:solidFill>
                  <a:srgbClr val="000000"/>
                </a:solidFill>
                <a:latin typeface="Times New Roman" pitchFamily="65" charset="-122"/>
                <a:ea typeface="宋体" pitchFamily="65" charset="-122"/>
              </a:rPr>
              <a:t>后,采用相同的办法,变成沙僧的样子,又从孙悟空手里骗走了扇子,最终唐僧师徒只得绕道而行。</a:t>
            </a:r>
            <a:endParaRPr lang="zh-CN" altLang="en-US" dirty="0"/>
          </a:p>
        </p:txBody>
      </p:sp>
      <p:sp>
        <p:nvSpPr>
          <p:cNvPr id="3" name="TextBox 2"/>
          <p:cNvSpPr txBox="1"/>
          <p:nvPr/>
        </p:nvSpPr>
        <p:spPr>
          <a:xfrm>
            <a:off x="571472" y="4112100"/>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a:t>
            </a:r>
            <a:r>
              <a:rPr lang="zh-CN" altLang="en-US" sz="1417" kern="0" dirty="0">
                <a:solidFill>
                  <a:srgbClr val="000000"/>
                </a:solidFill>
                <a:latin typeface="Times New Roman" pitchFamily="65" charset="-122"/>
                <a:ea typeface="宋体" pitchFamily="65" charset="-122"/>
              </a:rPr>
              <a:t>　B.《藤野先生》选自《朝花夕拾》,《社戏》选自《呐喊》。C.“杨志”应改为“李鬼”。D.</a:t>
            </a:r>
            <a:br>
              <a:rPr dirty="0"/>
            </a:br>
            <a:r>
              <a:rPr lang="zh-CN" altLang="en-US" sz="1417" kern="0" dirty="0">
                <a:solidFill>
                  <a:srgbClr val="000000"/>
                </a:solidFill>
                <a:latin typeface="Times New Roman" pitchFamily="65" charset="-122"/>
                <a:ea typeface="宋体" pitchFamily="65" charset="-122"/>
              </a:rPr>
              <a:t>牛魔王是变成了猪八戒的样子,最终孙悟空借得芭蕉扇扑灭了火焰山的火,师徒四人跨越火焰山继续西行。</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83142"/>
            <a:ext cx="8505000" cy="956929"/>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4.</a:t>
            </a:r>
            <a:r>
              <a:rPr lang="zh-CN" altLang="en-US" sz="1417" kern="0" dirty="0">
                <a:solidFill>
                  <a:srgbClr val="000000"/>
                </a:solidFill>
                <a:latin typeface="Times New Roman" pitchFamily="65" charset="-122"/>
                <a:ea typeface="宋体" pitchFamily="65" charset="-122"/>
              </a:rPr>
              <a:t>(2020长沙三模,9)微博举办“选出你心目中《水浒传》或《西游记》中的最佳兄弟”的活动。请你根</a:t>
            </a:r>
            <a:br>
              <a:rPr dirty="0"/>
            </a:br>
            <a:r>
              <a:rPr lang="zh-CN" altLang="en-US" sz="1417" kern="0" dirty="0">
                <a:solidFill>
                  <a:srgbClr val="000000"/>
                </a:solidFill>
                <a:latin typeface="Times New Roman" pitchFamily="65" charset="-122"/>
                <a:ea typeface="宋体" pitchFamily="65" charset="-122"/>
              </a:rPr>
              <a:t>据故事情节或是人物性格互补方面,投出你神圣的一票给下列其中一对兄弟,并说明理由。(3分)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宋江&amp;李逵　　孙悟空&amp;猪八戒　　林冲&amp;鲁智深</a:t>
            </a:r>
            <a:endParaRPr lang="zh-CN" altLang="en-US" dirty="0"/>
          </a:p>
        </p:txBody>
      </p:sp>
      <p:sp>
        <p:nvSpPr>
          <p:cNvPr id="3" name="TextBox 2"/>
          <p:cNvSpPr txBox="1"/>
          <p:nvPr/>
        </p:nvSpPr>
        <p:spPr>
          <a:xfrm>
            <a:off x="720000" y="2254712"/>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(示例)我投票给林冲和鲁智深,在《大闹野猪林》中,性格隐忍的林冲面对两个差役的虐待一直不</a:t>
            </a:r>
            <a:br>
              <a:rPr dirty="0"/>
            </a:br>
            <a:r>
              <a:rPr lang="zh-CN" altLang="en-US" sz="1417" kern="0" dirty="0">
                <a:solidFill>
                  <a:srgbClr val="000000"/>
                </a:solidFill>
                <a:latin typeface="Times New Roman" pitchFamily="65" charset="-122"/>
                <a:ea typeface="宋体" pitchFamily="65" charset="-122"/>
              </a:rPr>
              <a:t>反抗,暗中保护林冲的鲁智深在两个差役即将谋害林冲之际果断出手,不仅救了林冲一命,更是大快人心地</a:t>
            </a:r>
            <a:br>
              <a:rPr dirty="0"/>
            </a:br>
            <a:r>
              <a:rPr lang="zh-CN" altLang="en-US" sz="1417" kern="0" dirty="0">
                <a:solidFill>
                  <a:srgbClr val="000000"/>
                </a:solidFill>
                <a:latin typeface="Times New Roman" pitchFamily="65" charset="-122"/>
                <a:ea typeface="宋体" pitchFamily="65" charset="-122"/>
              </a:rPr>
              <a:t>“修理”了两名狐假虎威的差役。真正的兄弟情是默默守候,也是该出手时就出手的义气。</a:t>
            </a:r>
            <a:endParaRPr lang="zh-CN" altLang="en-US" dirty="0"/>
          </a:p>
        </p:txBody>
      </p:sp>
      <p:sp>
        <p:nvSpPr>
          <p:cNvPr id="4" name="TextBox 2"/>
          <p:cNvSpPr txBox="1"/>
          <p:nvPr/>
        </p:nvSpPr>
        <p:spPr>
          <a:xfrm>
            <a:off x="720000" y="3367671"/>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本题考查学生对名著内容和人物形象的把握。选定最有把握的一组,结合两人之间有交集的故事</a:t>
            </a:r>
            <a:br>
              <a:rPr dirty="0"/>
            </a:br>
            <a:r>
              <a:rPr lang="zh-CN" altLang="en-US" sz="1417" kern="0" dirty="0">
                <a:solidFill>
                  <a:srgbClr val="000000"/>
                </a:solidFill>
                <a:latin typeface="Times New Roman" pitchFamily="65" charset="-122"/>
                <a:ea typeface="宋体" pitchFamily="65" charset="-122"/>
              </a:rPr>
              <a:t>或结合两人的性格来说。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0988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5.</a:t>
            </a:r>
            <a:r>
              <a:rPr lang="zh-CN" altLang="en-US" sz="1417" kern="0" dirty="0">
                <a:solidFill>
                  <a:srgbClr val="000000"/>
                </a:solidFill>
                <a:latin typeface="Times New Roman" pitchFamily="65" charset="-122"/>
                <a:ea typeface="宋体" pitchFamily="65" charset="-122"/>
              </a:rPr>
              <a:t>(2020长沙长郡双语入学检测,8)下列关于名著的说法中</a:t>
            </a:r>
            <a:r>
              <a:rPr lang="zh-CN" altLang="en-US" sz="1417" u="sng" kern="0" dirty="0">
                <a:solidFill>
                  <a:srgbClr val="000000"/>
                </a:solidFill>
                <a:latin typeface="Times New Roman" pitchFamily="65" charset="-122"/>
                <a:ea typeface="宋体" pitchFamily="65" charset="-122"/>
              </a:rPr>
              <a:t>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A.名著中不乏仗义勇敢的人,如保尔为救冬妮娅袭击押送兵,武松为结拜兄弟施恩醉打蒋门神并夺回快活</a:t>
            </a:r>
            <a:br>
              <a:rPr dirty="0"/>
            </a:br>
            <a:r>
              <a:rPr lang="zh-CN" altLang="en-US" sz="1417" kern="0" dirty="0">
                <a:solidFill>
                  <a:srgbClr val="000000"/>
                </a:solidFill>
                <a:latin typeface="Times New Roman" pitchFamily="65" charset="-122"/>
                <a:ea typeface="宋体" pitchFamily="65" charset="-122"/>
              </a:rPr>
              <a:t>林酒铺。</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B.惊险而曲折的情节读来令人兴趣盎然。在《西游记》中的比丘国,唐僧师徒四人与三位国师斗法,分别</a:t>
            </a:r>
            <a:br>
              <a:rPr dirty="0"/>
            </a:br>
            <a:r>
              <a:rPr lang="zh-CN" altLang="en-US" sz="1417" kern="0" dirty="0">
                <a:solidFill>
                  <a:srgbClr val="000000"/>
                </a:solidFill>
                <a:latin typeface="Times New Roman" pitchFamily="65" charset="-122"/>
                <a:ea typeface="宋体" pitchFamily="65" charset="-122"/>
              </a:rPr>
              <a:t>比试了祈雨、坐禅、隔板猜物等,最后悟空施计让三位国师现了原形。《水浒传》描写武松的就有“景</a:t>
            </a:r>
            <a:br>
              <a:rPr dirty="0"/>
            </a:br>
            <a:r>
              <a:rPr lang="zh-CN" altLang="en-US" sz="1417" kern="0" dirty="0">
                <a:solidFill>
                  <a:srgbClr val="000000"/>
                </a:solidFill>
                <a:latin typeface="Times New Roman" pitchFamily="65" charset="-122"/>
                <a:ea typeface="宋体" pitchFamily="65" charset="-122"/>
              </a:rPr>
              <a:t>阳冈打虎”“斗杀西门庆”“大闹飞云浦”等情节,生动曲折,引人入胜。</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C.每一部作品都是作者耗尽心血的成果。法国昆虫学家法布尔花了30年时间研究昆虫世界,写就了十二</a:t>
            </a:r>
            <a:br>
              <a:rPr dirty="0"/>
            </a:br>
            <a:r>
              <a:rPr lang="zh-CN" altLang="en-US" sz="1417" kern="0" dirty="0">
                <a:solidFill>
                  <a:srgbClr val="000000"/>
                </a:solidFill>
                <a:latin typeface="Times New Roman" pitchFamily="65" charset="-122"/>
                <a:ea typeface="宋体" pitchFamily="65" charset="-122"/>
              </a:rPr>
              <a:t>卷本科普巨著《昆虫记》;英国记者埃德加·斯诺冒着生命危险,深入东北革命根据地进行实地采访,向全</a:t>
            </a:r>
            <a:br>
              <a:rPr dirty="0"/>
            </a:br>
            <a:r>
              <a:rPr lang="zh-CN" altLang="en-US" sz="1417" kern="0" dirty="0">
                <a:solidFill>
                  <a:srgbClr val="000000"/>
                </a:solidFill>
                <a:latin typeface="Times New Roman" pitchFamily="65" charset="-122"/>
                <a:ea typeface="宋体" pitchFamily="65" charset="-122"/>
              </a:rPr>
              <a:t>世界真实报道了中国共产党和中国工农红军以及许多红军领袖、红军将领的情况,写成《红星照耀中</a:t>
            </a:r>
            <a:br>
              <a:rPr dirty="0"/>
            </a:br>
            <a:r>
              <a:rPr lang="zh-CN" altLang="en-US" sz="1417" kern="0" dirty="0">
                <a:solidFill>
                  <a:srgbClr val="000000"/>
                </a:solidFill>
                <a:latin typeface="Times New Roman" pitchFamily="65" charset="-122"/>
                <a:ea typeface="宋体" pitchFamily="65" charset="-122"/>
              </a:rPr>
              <a:t>国》。</a:t>
            </a:r>
            <a:endParaRPr lang="zh-CN" altLang="en-US" dirty="0"/>
          </a:p>
        </p:txBody>
      </p:sp>
    </p:spTree>
    <p:custDataLst>
      <p:custData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9814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D.成长是文学作品中常见的主题。《钢铁是怎样炼成的》中的保尔做过傻事、错事,陷入绝境时曾一度</a:t>
            </a:r>
            <a:br>
              <a:rPr dirty="0"/>
            </a:br>
            <a:r>
              <a:rPr lang="zh-CN" altLang="en-US" sz="1417" kern="0" dirty="0">
                <a:solidFill>
                  <a:srgbClr val="000000"/>
                </a:solidFill>
                <a:latin typeface="Times New Roman" pitchFamily="65" charset="-122"/>
                <a:ea typeface="宋体" pitchFamily="65" charset="-122"/>
              </a:rPr>
              <a:t>动摇、绝望,但最终成长为百折不挠的钢铁战士。傅聪曾获“钢琴诗人”的美名,他的成长离不开父亲傅</a:t>
            </a:r>
            <a:br>
              <a:rPr dirty="0"/>
            </a:br>
            <a:r>
              <a:rPr lang="zh-CN" altLang="en-US" sz="1417" kern="0" dirty="0">
                <a:solidFill>
                  <a:srgbClr val="000000"/>
                </a:solidFill>
                <a:latin typeface="Times New Roman" pitchFamily="65" charset="-122"/>
                <a:ea typeface="宋体" pitchFamily="65" charset="-122"/>
              </a:rPr>
              <a:t>雷的教导。在《傅雷家书》中,傅雷不仅与儿子谈艺术修养,也善于引导儿子如何做人。</a:t>
            </a:r>
            <a:endParaRPr lang="zh-CN" altLang="en-US" dirty="0"/>
          </a:p>
        </p:txBody>
      </p:sp>
      <p:sp>
        <p:nvSpPr>
          <p:cNvPr id="3" name="TextBox 2"/>
          <p:cNvSpPr txBox="1"/>
          <p:nvPr/>
        </p:nvSpPr>
        <p:spPr>
          <a:xfrm>
            <a:off x="720000" y="2296101"/>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D　</a:t>
            </a:r>
            <a:r>
              <a:rPr lang="zh-CN" altLang="en-US" sz="1417" kern="0" dirty="0">
                <a:solidFill>
                  <a:srgbClr val="000000"/>
                </a:solidFill>
                <a:latin typeface="Times New Roman" pitchFamily="65" charset="-122"/>
                <a:ea typeface="宋体" pitchFamily="65" charset="-122"/>
              </a:rPr>
              <a:t>A.保尔是为了救朱赫来而袭击押送兵,而非“冬妮娅”。B.是“车迟国”斗法,而非“比丘</a:t>
            </a:r>
            <a:br>
              <a:rPr dirty="0"/>
            </a:br>
            <a:r>
              <a:rPr lang="zh-CN" altLang="en-US" sz="1417" kern="0" dirty="0">
                <a:solidFill>
                  <a:srgbClr val="000000"/>
                </a:solidFill>
                <a:latin typeface="Times New Roman" pitchFamily="65" charset="-122"/>
                <a:ea typeface="宋体" pitchFamily="65" charset="-122"/>
              </a:rPr>
              <a:t>国”。C.《昆虫记》是十卷本科普巨著;埃德加·斯诺是美国记者,而非“英国记者”。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332270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6.</a:t>
            </a:r>
            <a:r>
              <a:rPr lang="zh-CN" altLang="en-US" sz="1417" kern="0" dirty="0">
                <a:solidFill>
                  <a:srgbClr val="000000"/>
                </a:solidFill>
                <a:latin typeface="Times New Roman" pitchFamily="65" charset="-122"/>
                <a:ea typeface="宋体" pitchFamily="65" charset="-122"/>
              </a:rPr>
              <a:t>(2020岳阳荣家湾二校联考,5)阅读下面文段,回答文段后的问题。(3分)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“真的,我得走!”我有点恼火了,反驳说,“你以为我会留下来,成为你觉得无足轻重的人吗?</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你以为,</a:t>
            </a:r>
            <a:br>
              <a:rPr dirty="0"/>
            </a:br>
            <a:r>
              <a:rPr lang="zh-CN" altLang="en-US" sz="1417" kern="0" dirty="0">
                <a:solidFill>
                  <a:srgbClr val="000000"/>
                </a:solidFill>
                <a:latin typeface="Times New Roman" pitchFamily="65" charset="-122"/>
                <a:ea typeface="宋体" pitchFamily="65" charset="-122"/>
              </a:rPr>
              <a:t>因为我穷、低微、不美、矮小,我就没有灵魂没有心吗?你想错了!——我的灵魂跟你的一样,我的心也跟</a:t>
            </a:r>
            <a:br>
              <a:rPr dirty="0"/>
            </a:br>
            <a:r>
              <a:rPr lang="zh-CN" altLang="en-US" sz="1417" kern="0" dirty="0">
                <a:solidFill>
                  <a:srgbClr val="000000"/>
                </a:solidFill>
                <a:latin typeface="Times New Roman" pitchFamily="65" charset="-122"/>
                <a:ea typeface="宋体" pitchFamily="65" charset="-122"/>
              </a:rPr>
              <a:t>你的完全一样!要是上帝赐予我一点美和一点财富,我就要让你感到难以离开我,就像我现在难以离开你一</a:t>
            </a:r>
            <a:br>
              <a:rPr dirty="0"/>
            </a:br>
            <a:r>
              <a:rPr lang="zh-CN" altLang="en-US" sz="1417" kern="0" dirty="0">
                <a:solidFill>
                  <a:srgbClr val="000000"/>
                </a:solidFill>
                <a:latin typeface="Times New Roman" pitchFamily="65" charset="-122"/>
                <a:ea typeface="宋体" pitchFamily="65" charset="-122"/>
              </a:rPr>
              <a:t>样。我现在跟你说话,并不是通过习俗、惯例,甚至不是通过凡人的肉体——而是我的精神在同你的精神</a:t>
            </a:r>
            <a:br>
              <a:rPr dirty="0"/>
            </a:br>
            <a:r>
              <a:rPr lang="zh-CN" altLang="en-US" sz="1417" kern="0" dirty="0">
                <a:solidFill>
                  <a:srgbClr val="000000"/>
                </a:solidFill>
                <a:latin typeface="Times New Roman" pitchFamily="65" charset="-122"/>
                <a:ea typeface="宋体" pitchFamily="65" charset="-122"/>
              </a:rPr>
              <a:t>说话;就像两个都经过了坟墓,我们站在上帝脚跟前,是平等的——因为我们是平等的!”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“简,安静点,别这么挣扎,像个在绝望中撕碎自己羽毛的疯狂的野鸟似的。”</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“我不是鸟;没有罗网捕捉我;我是个有独立意志的自由人;我现在就要运用我的独立意志离开你。”我再</a:t>
            </a:r>
            <a:br>
              <a:rPr dirty="0"/>
            </a:br>
            <a:r>
              <a:rPr lang="zh-CN" altLang="en-US" sz="1417" kern="0" dirty="0">
                <a:solidFill>
                  <a:srgbClr val="000000"/>
                </a:solidFill>
                <a:latin typeface="Times New Roman" pitchFamily="65" charset="-122"/>
                <a:ea typeface="宋体" pitchFamily="65" charset="-122"/>
              </a:rPr>
              <a:t>做了一次努力就自由了,我笔直地站在他面前。</a:t>
            </a:r>
            <a:endParaRPr lang="zh-CN" altLang="en-US" dirty="0"/>
          </a:p>
        </p:txBody>
      </p:sp>
    </p:spTree>
    <p:custDataLst>
      <p:custData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65428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以上文段出自英国作家</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的小说《简·爱》,这里是女主人公简·爱与男主人公</a:t>
            </a:r>
            <a:r>
              <a:rPr lang="zh-CN" altLang="en-US" sz="1417" u="sng" kern="0" dirty="0">
                <a:solidFill>
                  <a:srgbClr val="000000"/>
                </a:solidFill>
                <a:latin typeface="Times New Roman" pitchFamily="65" charset="-122"/>
                <a:ea typeface="宋体" pitchFamily="65" charset="-122"/>
              </a:rPr>
              <a:t>　　　　    </a:t>
            </a:r>
            <a:br>
              <a:rPr dirty="0"/>
            </a:br>
            <a:r>
              <a:rPr lang="zh-CN" altLang="en-US" sz="1417" kern="0" dirty="0">
                <a:solidFill>
                  <a:srgbClr val="000000"/>
                </a:solidFill>
                <a:latin typeface="Times New Roman" pitchFamily="65" charset="-122"/>
                <a:ea typeface="宋体" pitchFamily="65" charset="-122"/>
              </a:rPr>
              <a:t>的对话。简·爱是一个</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的女性。</a:t>
            </a:r>
            <a:endParaRPr lang="zh-CN" altLang="en-US" dirty="0"/>
          </a:p>
        </p:txBody>
      </p:sp>
      <p:sp>
        <p:nvSpPr>
          <p:cNvPr id="3" name="TextBox 2"/>
          <p:cNvSpPr txBox="1"/>
          <p:nvPr/>
        </p:nvSpPr>
        <p:spPr>
          <a:xfrm>
            <a:off x="720000" y="1940066"/>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夏洛蒂·勃朗特　罗切斯特　人格独立,心灵强大,敢于追求自由、平等(意对即可)</a:t>
            </a:r>
            <a:endParaRPr lang="zh-CN" altLang="en-US" dirty="0"/>
          </a:p>
        </p:txBody>
      </p:sp>
      <p:sp>
        <p:nvSpPr>
          <p:cNvPr id="4" name="TextBox 3"/>
          <p:cNvSpPr txBox="1"/>
          <p:nvPr/>
        </p:nvSpPr>
        <p:spPr>
          <a:xfrm>
            <a:off x="714348" y="2371610"/>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本题考查学生把握名著作者、内容、人物形象特点的能力。注意平常的阅读与识记。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232845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7.</a:t>
            </a:r>
            <a:r>
              <a:rPr lang="zh-CN" altLang="en-US" sz="1417" kern="0" dirty="0">
                <a:solidFill>
                  <a:srgbClr val="000000"/>
                </a:solidFill>
                <a:latin typeface="Times New Roman" pitchFamily="65" charset="-122"/>
                <a:ea typeface="宋体" pitchFamily="65" charset="-122"/>
              </a:rPr>
              <a:t>(2020邵阳一模,7)名著阅读。(2分)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这是一场让人渴盼的盛事,“我”伸长了颈子,遥望,久候,却只是匆匆一眼;这是一场让人痴念的盛事,</a:t>
            </a:r>
            <a:br>
              <a:rPr dirty="0"/>
            </a:br>
            <a:r>
              <a:rPr lang="zh-CN" altLang="en-US" sz="1417" kern="0" dirty="0">
                <a:solidFill>
                  <a:srgbClr val="000000"/>
                </a:solidFill>
                <a:latin typeface="Times New Roman" pitchFamily="65" charset="-122"/>
                <a:ea typeface="宋体" pitchFamily="65" charset="-122"/>
              </a:rPr>
              <a:t>“我”宁愿生一场重病,也想满足“扮犯人”的心愿</a:t>
            </a:r>
            <a:r>
              <a:rPr lang="zh-CN" altLang="en-US" sz="1417" kern="0" dirty="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(1)这场充满地方民俗风情的“盛事”是指</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,这些情境出现在鲁迅《朝花夕拾》中的《</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》里。(1分)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(2)《父亲的病》和《琐记》都写到衍太太。请任选一篇,写一件与衍太太相关的事,说说她是一个什么样</a:t>
            </a:r>
            <a:br>
              <a:rPr dirty="0"/>
            </a:br>
            <a:r>
              <a:rPr lang="zh-CN" altLang="en-US" sz="1417" kern="0" dirty="0">
                <a:solidFill>
                  <a:srgbClr val="000000"/>
                </a:solidFill>
                <a:latin typeface="Times New Roman" pitchFamily="65" charset="-122"/>
                <a:ea typeface="宋体" pitchFamily="65" charset="-122"/>
              </a:rPr>
              <a:t>的人。(1分)</a:t>
            </a:r>
            <a:endParaRPr lang="zh-CN" altLang="en-US" dirty="0"/>
          </a:p>
        </p:txBody>
      </p:sp>
      <p:sp>
        <p:nvSpPr>
          <p:cNvPr id="3" name="TextBox 2"/>
          <p:cNvSpPr txBox="1"/>
          <p:nvPr/>
        </p:nvSpPr>
        <p:spPr>
          <a:xfrm>
            <a:off x="720000" y="3221928"/>
            <a:ext cx="8505000" cy="133421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(1)迎神赛会　五猖会</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(2)(示例1)《父亲的病》中,衍太太让“我”在父亲临终之际大声呼唤父亲,表现出她的迷信与愚昧。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(示例2)《琐记》中,衍太太怂恿我们冬天吃冰、打旋子以及总怂恿“我”私拿母亲的钱并散播谎言,表现</a:t>
            </a:r>
            <a:br>
              <a:rPr dirty="0"/>
            </a:br>
            <a:r>
              <a:rPr lang="zh-CN" altLang="en-US" sz="1417" kern="0" dirty="0">
                <a:solidFill>
                  <a:srgbClr val="000000"/>
                </a:solidFill>
                <a:latin typeface="Times New Roman" pitchFamily="65" charset="-122"/>
                <a:ea typeface="宋体" pitchFamily="65" charset="-122"/>
              </a:rPr>
              <a:t>出她的虚伪阴险(或狡诈、心术不正)。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8165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 (1)本题考查学生掌握名著具体内容及出处的能力,平时要注重对名著的精读。(2)本题考查学生把</a:t>
            </a:r>
            <a:br>
              <a:rPr dirty="0"/>
            </a:br>
            <a:r>
              <a:rPr lang="zh-CN" altLang="en-US" sz="1417" kern="0" dirty="0">
                <a:solidFill>
                  <a:srgbClr val="000000"/>
                </a:solidFill>
                <a:latin typeface="Times New Roman" pitchFamily="65" charset="-122"/>
                <a:ea typeface="宋体" pitchFamily="65" charset="-122"/>
              </a:rPr>
              <a:t>握名著中人物形象特点及概括的能力。根据题目要求,采用“情节+人物形象特点”的模式作答即可。</a:t>
            </a:r>
            <a:endParaRPr lang="zh-CN" altLang="en-US" dirty="0"/>
          </a:p>
        </p:txBody>
      </p:sp>
    </p:spTree>
    <p:custDataLst>
      <p:custData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0000" y="959148"/>
            <a:ext cx="8505000" cy="3596991"/>
            <a:chOff x="720000" y="959148"/>
            <a:chExt cx="8505000" cy="3596991"/>
          </a:xfrm>
        </p:grpSpPr>
        <p:sp>
          <p:nvSpPr>
            <p:cNvPr id="2" name="TextBox 2"/>
            <p:cNvSpPr txBox="1"/>
            <p:nvPr/>
          </p:nvSpPr>
          <p:spPr>
            <a:xfrm>
              <a:off x="720000" y="959148"/>
              <a:ext cx="8505000" cy="334835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8.</a:t>
              </a:r>
              <a:r>
                <a:rPr lang="zh-CN" altLang="en-US" sz="1417" kern="0" dirty="0">
                  <a:solidFill>
                    <a:srgbClr val="000000"/>
                  </a:solidFill>
                  <a:latin typeface="Times New Roman" pitchFamily="65" charset="-122"/>
                  <a:ea typeface="宋体" pitchFamily="65" charset="-122"/>
                </a:rPr>
                <a:t>(2020衡阳模拟,6)名著阅读。(4分)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“别担心,</a:t>
              </a:r>
              <a:r>
                <a:rPr lang="zh-CN" altLang="en-US" sz="1417" u="sng" kern="0" dirty="0">
                  <a:solidFill>
                    <a:srgbClr val="000000"/>
                  </a:solidFill>
                  <a:latin typeface="Times New Roman" pitchFamily="65" charset="-122"/>
                  <a:ea typeface="宋体" pitchFamily="65" charset="-122"/>
                </a:rPr>
                <a:t>　A    </a:t>
              </a:r>
              <a:r>
                <a:rPr lang="zh-CN" altLang="en-US" sz="1417" kern="0" dirty="0">
                  <a:solidFill>
                    <a:srgbClr val="000000"/>
                  </a:solidFill>
                  <a:latin typeface="Times New Roman" pitchFamily="65" charset="-122"/>
                  <a:ea typeface="宋体" pitchFamily="65" charset="-122"/>
                </a:rPr>
                <a:t>。要我进棺材可没那么容易。我还要活下去,而且要大干一场,有意跟那些医学权威的结</a:t>
              </a:r>
              <a:br>
                <a:rPr dirty="0"/>
              </a:br>
              <a:r>
                <a:rPr lang="zh-CN" altLang="en-US" sz="1417" kern="0" dirty="0">
                  <a:solidFill>
                    <a:srgbClr val="000000"/>
                  </a:solidFill>
                  <a:latin typeface="Times New Roman" pitchFamily="65" charset="-122"/>
                  <a:ea typeface="宋体" pitchFamily="65" charset="-122"/>
                </a:rPr>
                <a:t>论捣捣乱。他们对我病情的诊断完全正确,但是硬说我百分之百地丧失了劳动能力,那就大错特错了。咱</a:t>
              </a:r>
              <a:br>
                <a:rPr dirty="0"/>
              </a:br>
              <a:r>
                <a:rPr lang="zh-CN" altLang="en-US" sz="1417" kern="0" dirty="0">
                  <a:solidFill>
                    <a:srgbClr val="000000"/>
                  </a:solidFill>
                  <a:latin typeface="Times New Roman" pitchFamily="65" charset="-122"/>
                  <a:ea typeface="宋体" pitchFamily="65" charset="-122"/>
                </a:rPr>
                <a:t>们还是走着瞧吧。”</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(1)这段文字出自《</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》,“A”是指</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(2)关于这本小说,下列表述</a:t>
              </a:r>
              <a:r>
                <a:rPr lang="zh-CN" altLang="en-US" sz="1417" u="sng" kern="0" dirty="0">
                  <a:solidFill>
                    <a:srgbClr val="000000"/>
                  </a:solidFill>
                  <a:latin typeface="Times New Roman" pitchFamily="65" charset="-122"/>
                  <a:ea typeface="宋体" pitchFamily="65" charset="-122"/>
                </a:rPr>
                <a:t>不正确</a:t>
              </a:r>
              <a:r>
                <a:rPr lang="zh-CN" altLang="en-US" sz="1417" kern="0" dirty="0">
                  <a:solidFill>
                    <a:srgbClr val="000000"/>
                  </a:solidFill>
                  <a:latin typeface="Times New Roman" pitchFamily="65" charset="-122"/>
                  <a:ea typeface="宋体" pitchFamily="65" charset="-122"/>
                </a:rPr>
                <a:t>的一项是(2分)</a:t>
              </a:r>
              <a:r>
                <a:rPr lang="zh-CN" altLang="en-US" sz="1108" kern="0" spc="308"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A.保尔得知自己丧失了战斗能力的真实病情后,来到烈士墓,经过动摇、绝望等激烈的思想斗争,终于战胜</a:t>
              </a:r>
              <a:br>
                <a:rPr dirty="0"/>
              </a:br>
              <a:r>
                <a:rPr lang="zh-CN" altLang="en-US" sz="1417" kern="0" dirty="0">
                  <a:solidFill>
                    <a:srgbClr val="000000"/>
                  </a:solidFill>
                  <a:latin typeface="Times New Roman" pitchFamily="65" charset="-122"/>
                  <a:ea typeface="宋体" pitchFamily="65" charset="-122"/>
                </a:rPr>
                <a:t>了自我。</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B.保尔从德国中尉苏哈里科的家里偷了手枪,然后把手枪藏到老砖厂,并成功躲过了士兵搜查。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C.小说中,当朱赫来被匪徒抓走时,是保尔奋勇相救,两人一起逃跑。</a:t>
              </a:r>
              <a:endParaRPr lang="zh-CN" altLang="en-US" dirty="0"/>
            </a:p>
          </p:txBody>
        </p:sp>
        <p:sp>
          <p:nvSpPr>
            <p:cNvPr id="3" name="TextBox 2"/>
            <p:cNvSpPr txBox="1"/>
            <p:nvPr/>
          </p:nvSpPr>
          <p:spPr>
            <a:xfrm>
              <a:off x="720000" y="4266316"/>
              <a:ext cx="8505000" cy="28982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D.主人公保尔身上具有为理想而献身的精神、钢铁般的意志和顽强奋斗的高贵品质。</a:t>
              </a:r>
              <a:endParaRPr lang="zh-CN" altLang="en-US" dirty="0"/>
            </a:p>
          </p:txBody>
        </p:sp>
      </p:grpSp>
    </p:spTree>
    <p:custDataLst>
      <p:custData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841363"/>
            <a:ext cx="8505000" cy="30546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500" dirty="0">
                <a:solidFill>
                  <a:schemeClr val="accent6">
                    <a:lumMod val="75000"/>
                  </a:schemeClr>
                </a:solidFill>
                <a:latin typeface="Microsoft YaHei"/>
                <a:ea typeface="Microsoft YaHei"/>
                <a:cs typeface="Microsoft YaHei"/>
              </a:rPr>
              <a:t>考点二　名著理解</a:t>
            </a:r>
          </a:p>
        </p:txBody>
      </p:sp>
      <p:sp>
        <p:nvSpPr>
          <p:cNvPr id="3" name="TextBox 2"/>
          <p:cNvSpPr txBox="1"/>
          <p:nvPr/>
        </p:nvSpPr>
        <p:spPr>
          <a:xfrm>
            <a:off x="720000" y="1171420"/>
            <a:ext cx="8505000" cy="363702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a:t>
            </a:r>
            <a:r>
              <a:rPr lang="zh-CN" altLang="en-US" sz="1417" kern="0" dirty="0">
                <a:solidFill>
                  <a:srgbClr val="000000"/>
                </a:solidFill>
                <a:latin typeface="Times New Roman" pitchFamily="65" charset="-122"/>
                <a:ea typeface="宋体" pitchFamily="65" charset="-122"/>
              </a:rPr>
              <a:t>(2020长沙,24—25)阅读从《儒林外史》中节选的四个片段,回答问题。(6分)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[片段一]    学道道:“你今年多少年纪了?”范进道:“</a:t>
            </a:r>
            <a:r>
              <a:rPr lang="zh-CN" altLang="en-US" sz="1417" u="sng" kern="0" dirty="0">
                <a:solidFill>
                  <a:srgbClr val="000000"/>
                </a:solidFill>
                <a:latin typeface="Times New Roman" pitchFamily="65" charset="-122"/>
                <a:ea typeface="宋体" pitchFamily="65" charset="-122"/>
              </a:rPr>
              <a:t>童生册上写的是三十岁,童生实年五十四岁。</a:t>
            </a:r>
            <a:r>
              <a:rPr lang="zh-CN" altLang="en-US" sz="1417" kern="0" dirty="0">
                <a:solidFill>
                  <a:srgbClr val="000000"/>
                </a:solidFill>
                <a:latin typeface="Times New Roman" pitchFamily="65" charset="-122"/>
                <a:ea typeface="宋体" pitchFamily="65" charset="-122"/>
              </a:rPr>
              <a:t>(A)”</a:t>
            </a:r>
            <a:br>
              <a:rPr dirty="0"/>
            </a:br>
            <a:r>
              <a:rPr lang="zh-CN" altLang="en-US" sz="1417" kern="0" dirty="0">
                <a:solidFill>
                  <a:srgbClr val="000000"/>
                </a:solidFill>
                <a:latin typeface="Times New Roman" pitchFamily="65" charset="-122"/>
                <a:ea typeface="宋体" pitchFamily="65" charset="-122"/>
              </a:rPr>
              <a:t>学道道:“你考过多少回了?”范进道:“童生二十岁应考,到今考过二十余次。”学道道:“如何总不进</a:t>
            </a:r>
            <a:br>
              <a:rPr dirty="0"/>
            </a:br>
            <a:r>
              <a:rPr lang="zh-CN" altLang="en-US" sz="1417" kern="0" dirty="0">
                <a:solidFill>
                  <a:srgbClr val="000000"/>
                </a:solidFill>
                <a:latin typeface="Times New Roman" pitchFamily="65" charset="-122"/>
                <a:ea typeface="宋体" pitchFamily="65" charset="-122"/>
              </a:rPr>
              <a:t>学?”范进道:“总因童生文字荒谬,所以各位大老爷不曾赏取。”</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[片段二]    他爬将起来,又拍著手大笑道:“噫!好了!我中了!”笑著,不由分说,就往门外飞跑,把报录人和邻</a:t>
            </a:r>
            <a:br>
              <a:rPr dirty="0"/>
            </a:br>
            <a:r>
              <a:rPr lang="zh-CN" altLang="en-US" sz="1417" kern="0" dirty="0">
                <a:solidFill>
                  <a:srgbClr val="000000"/>
                </a:solidFill>
                <a:latin typeface="Times New Roman" pitchFamily="65" charset="-122"/>
                <a:ea typeface="宋体" pitchFamily="65" charset="-122"/>
              </a:rPr>
              <a:t>居都吓了一跳。走出大门不多路,</a:t>
            </a:r>
            <a:r>
              <a:rPr lang="zh-CN" altLang="en-US" sz="1417" u="sng" kern="0" dirty="0">
                <a:solidFill>
                  <a:srgbClr val="000000"/>
                </a:solidFill>
                <a:latin typeface="Times New Roman" pitchFamily="65" charset="-122"/>
                <a:ea typeface="宋体" pitchFamily="65" charset="-122"/>
              </a:rPr>
              <a:t>一脚踹在池塘里,爬起来,头发都跌散了,两手黄泥,淋淋漓漓一身的水,众</a:t>
            </a:r>
            <a:br>
              <a:rPr dirty="0"/>
            </a:br>
            <a:r>
              <a:rPr lang="zh-CN" altLang="en-US" sz="1417" u="sng" kern="0" dirty="0">
                <a:solidFill>
                  <a:srgbClr val="000000"/>
                </a:solidFill>
                <a:latin typeface="Times New Roman" pitchFamily="65" charset="-122"/>
                <a:ea typeface="宋体" pitchFamily="65" charset="-122"/>
              </a:rPr>
              <a:t>人拉他不住。</a:t>
            </a:r>
            <a:r>
              <a:rPr lang="zh-CN" altLang="en-US" sz="1417" kern="0" dirty="0">
                <a:solidFill>
                  <a:srgbClr val="000000"/>
                </a:solidFill>
                <a:latin typeface="Times New Roman" pitchFamily="65" charset="-122"/>
                <a:ea typeface="宋体" pitchFamily="65" charset="-122"/>
              </a:rPr>
              <a:t>(B)拍著笑著,一直走到集上去了。众人大眼望小眼,一齐道:“原来新贵人欢喜得疯了。”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[片段三]    胡屠户道:“我那里还杀猪!有我这贤婿,还怕后半世靠不著么?</a:t>
            </a:r>
            <a:r>
              <a:rPr lang="zh-CN" altLang="en-US" sz="1417" u="sng" kern="0" dirty="0">
                <a:solidFill>
                  <a:srgbClr val="000000"/>
                </a:solidFill>
                <a:latin typeface="Times New Roman" pitchFamily="65" charset="-122"/>
                <a:ea typeface="宋体" pitchFamily="65" charset="-122"/>
              </a:rPr>
              <a:t>我时常说:我的这个贤婿才学又</a:t>
            </a:r>
            <a:br>
              <a:rPr dirty="0"/>
            </a:br>
            <a:r>
              <a:rPr lang="zh-CN" altLang="en-US" sz="1417" u="sng" kern="0" dirty="0">
                <a:solidFill>
                  <a:srgbClr val="000000"/>
                </a:solidFill>
                <a:latin typeface="Times New Roman" pitchFamily="65" charset="-122"/>
                <a:ea typeface="宋体" pitchFamily="65" charset="-122"/>
              </a:rPr>
              <a:t>高,品貌又好,就是城里头那张府、周府这些老爷,也没有我女婿这样一个体面的相貌!</a:t>
            </a:r>
            <a:r>
              <a:rPr lang="zh-CN" altLang="en-US" sz="1417" kern="0" dirty="0">
                <a:solidFill>
                  <a:srgbClr val="000000"/>
                </a:solidFill>
                <a:latin typeface="Times New Roman" pitchFamily="65" charset="-122"/>
                <a:ea typeface="宋体" pitchFamily="65" charset="-122"/>
              </a:rPr>
              <a:t>(C)你们不知道,我小</a:t>
            </a:r>
            <a:br>
              <a:rPr dirty="0"/>
            </a:br>
            <a:r>
              <a:rPr lang="zh-CN" altLang="en-US" sz="1417" kern="0" dirty="0">
                <a:solidFill>
                  <a:srgbClr val="000000"/>
                </a:solidFill>
                <a:latin typeface="Times New Roman" pitchFamily="65" charset="-122"/>
                <a:ea typeface="宋体" pitchFamily="65" charset="-122"/>
              </a:rPr>
              <a:t>老这一双眼睛,却是认得人的!想著先年我小女在家里,长到三十多岁,多少有钱的富户要和我结亲,我自己</a:t>
            </a:r>
            <a:br>
              <a:rPr dirty="0"/>
            </a:br>
            <a:r>
              <a:rPr lang="zh-CN" altLang="en-US" sz="1417" kern="0" dirty="0">
                <a:solidFill>
                  <a:srgbClr val="000000"/>
                </a:solidFill>
                <a:latin typeface="Times New Roman" pitchFamily="65" charset="-122"/>
                <a:ea typeface="宋体" pitchFamily="65" charset="-122"/>
              </a:rPr>
              <a:t>觉得女儿像有些福气的,毕竟要嫁与个老爷。今日果然不错!”说罢,哈哈大笑。</a:t>
            </a:r>
            <a:endParaRPr lang="zh-CN" altLang="en-US" dirty="0"/>
          </a:p>
        </p:txBody>
      </p:sp>
    </p:spTree>
    <p:custDataLst>
      <p:custData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81655"/>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(1)钢铁是怎样炼成的　达雅</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(2)B</a:t>
            </a:r>
            <a:endParaRPr lang="zh-CN" altLang="en-US" dirty="0"/>
          </a:p>
        </p:txBody>
      </p:sp>
      <p:sp>
        <p:nvSpPr>
          <p:cNvPr id="3" name="TextBox 2"/>
          <p:cNvSpPr txBox="1"/>
          <p:nvPr/>
        </p:nvSpPr>
        <p:spPr>
          <a:xfrm>
            <a:off x="720000" y="1867473"/>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(1)本题考查学生对名著内容与角色的识记。注意加强阅读,增加积累。(2)保尔偷的枪是德国中尉</a:t>
            </a:r>
            <a:br>
              <a:rPr dirty="0"/>
            </a:br>
            <a:r>
              <a:rPr lang="zh-CN" altLang="en-US" sz="1417" kern="0" dirty="0">
                <a:solidFill>
                  <a:srgbClr val="000000"/>
                </a:solidFill>
                <a:latin typeface="Times New Roman" pitchFamily="65" charset="-122"/>
                <a:ea typeface="宋体" pitchFamily="65" charset="-122"/>
              </a:rPr>
              <a:t>列辛斯基的手枪。</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84239"/>
            <a:ext cx="8505000" cy="298274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9.</a:t>
            </a:r>
            <a:r>
              <a:rPr lang="zh-CN" altLang="en-US" sz="1417" kern="0" dirty="0">
                <a:solidFill>
                  <a:srgbClr val="000000"/>
                </a:solidFill>
                <a:latin typeface="Times New Roman" pitchFamily="65" charset="-122"/>
                <a:ea typeface="宋体" pitchFamily="65" charset="-122"/>
              </a:rPr>
              <a:t>(2020岳阳城区二十六校联考,6)名著阅读。(5分)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(1)《儒林外史》这部讽刺小说,是清代小说家</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的著作,它通过描绘士林的“群丑图”,展示</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对读书人灵魂的毒害。(2分)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(2)严监生喉咙里痰响得一进一出,一声不倒一声的,总不得断气,还把手从被单里拿出来,伸着两个指头</a:t>
            </a:r>
            <a:r>
              <a:rPr lang="zh-CN" altLang="en-US" sz="1417" kern="0" dirty="0">
                <a:solidFill>
                  <a:srgbClr val="000000"/>
                </a:solidFill>
                <a:latin typeface="黑体" pitchFamily="65" charset="-122"/>
                <a:ea typeface="宋体" pitchFamily="65" charset="-122"/>
              </a:rPr>
              <a:t>…</a:t>
            </a:r>
            <a:br>
              <a:rPr dirty="0"/>
            </a:b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赵氏分开众人,走上前道:“爷,只有我能知道你的心事。你是为那灯盏里点的是两茎灯草,不放心,恐费</a:t>
            </a:r>
            <a:br>
              <a:rPr dirty="0"/>
            </a:br>
            <a:r>
              <a:rPr lang="zh-CN" altLang="en-US" sz="1417" kern="0" dirty="0">
                <a:solidFill>
                  <a:srgbClr val="000000"/>
                </a:solidFill>
                <a:latin typeface="Times New Roman" pitchFamily="65" charset="-122"/>
                <a:ea typeface="宋体" pitchFamily="65" charset="-122"/>
              </a:rPr>
              <a:t>了油。我如今挑掉一茎就是了。”说罢,忙走去挑掉一茎。众人看严监生时,点一点头,把手垂下,登时就没</a:t>
            </a:r>
            <a:br>
              <a:rPr dirty="0"/>
            </a:br>
            <a:r>
              <a:rPr lang="zh-CN" altLang="en-US" sz="1417" kern="0" dirty="0">
                <a:solidFill>
                  <a:srgbClr val="000000"/>
                </a:solidFill>
                <a:latin typeface="Times New Roman" pitchFamily="65" charset="-122"/>
                <a:ea typeface="宋体" pitchFamily="65" charset="-122"/>
              </a:rPr>
              <a:t>了气。</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这段文字主要采用了</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手法来达到讽刺的效果。严监生临死时念念不忘的是</a:t>
            </a:r>
            <a:r>
              <a:rPr lang="zh-CN" altLang="en-US" sz="1417" u="sng" kern="0" dirty="0">
                <a:solidFill>
                  <a:srgbClr val="000000"/>
                </a:solidFill>
                <a:latin typeface="Times New Roman" pitchFamily="65" charset="-122"/>
                <a:ea typeface="宋体" pitchFamily="65" charset="-122"/>
              </a:rPr>
              <a:t>　　　　　　　　    </a:t>
            </a:r>
            <a:br>
              <a:rPr dirty="0"/>
            </a:b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,这件事充分揭示了他</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的本性。(3分)</a:t>
            </a:r>
            <a:endParaRPr lang="zh-CN" altLang="en-US" dirty="0"/>
          </a:p>
        </p:txBody>
      </p:sp>
    </p:spTree>
    <p:custDataLst>
      <p:custData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269991"/>
            <a:ext cx="8505000" cy="667106"/>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(1)吴敬梓　封建科举制度</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(2)夸张　灯盏里点的是两茎灯草　吝啬</a:t>
            </a:r>
            <a:endParaRPr lang="zh-CN" altLang="en-US" dirty="0"/>
          </a:p>
        </p:txBody>
      </p:sp>
      <p:sp>
        <p:nvSpPr>
          <p:cNvPr id="3" name="TextBox 2"/>
          <p:cNvSpPr txBox="1"/>
          <p:nvPr/>
        </p:nvSpPr>
        <p:spPr>
          <a:xfrm>
            <a:off x="720000" y="2084703"/>
            <a:ext cx="8505000" cy="944105"/>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(1)本题考查学生对名著作者与主题的把握。注意平日的阅读与识记。(2)本题考查学生对名著人</a:t>
            </a:r>
            <a:br>
              <a:rPr dirty="0"/>
            </a:br>
            <a:r>
              <a:rPr lang="zh-CN" altLang="en-US" sz="1417" kern="0" dirty="0">
                <a:solidFill>
                  <a:srgbClr val="000000"/>
                </a:solidFill>
                <a:latin typeface="Times New Roman" pitchFamily="65" charset="-122"/>
                <a:ea typeface="宋体" pitchFamily="65" charset="-122"/>
              </a:rPr>
              <a:t>物的把握。阅读文字,抓住选段对于人物刻画采用的手法,选文主要对严监生采用了动作描写,运用了夸张</a:t>
            </a:r>
            <a:br>
              <a:rPr dirty="0"/>
            </a:br>
            <a:r>
              <a:rPr lang="zh-CN" altLang="en-US" sz="1417" kern="0" dirty="0">
                <a:solidFill>
                  <a:srgbClr val="000000"/>
                </a:solidFill>
                <a:latin typeface="Times New Roman" pitchFamily="65" charset="-122"/>
                <a:ea typeface="宋体" pitchFamily="65" charset="-122"/>
              </a:rPr>
              <a:t>的手法,生动地体现了严监生的吝啬。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912801"/>
            <a:ext cx="8505000" cy="2316788"/>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10.</a:t>
            </a:r>
            <a:r>
              <a:rPr lang="zh-CN" altLang="en-US" sz="1417" kern="0" dirty="0">
                <a:solidFill>
                  <a:srgbClr val="000000"/>
                </a:solidFill>
                <a:latin typeface="Times New Roman" pitchFamily="65" charset="-122"/>
                <a:ea typeface="宋体" pitchFamily="65" charset="-122"/>
              </a:rPr>
              <a:t>(2020常德一模,5)《西游记》中穿插着大量的诗歌名句,也算一大特色。下面的诗歌节选自第七回,请</a:t>
            </a:r>
            <a:br>
              <a:rPr dirty="0"/>
            </a:br>
            <a:r>
              <a:rPr lang="zh-CN" altLang="en-US" sz="1417" kern="0" dirty="0">
                <a:solidFill>
                  <a:srgbClr val="000000"/>
                </a:solidFill>
                <a:latin typeface="Times New Roman" pitchFamily="65" charset="-122"/>
                <a:ea typeface="宋体" pitchFamily="65" charset="-122"/>
              </a:rPr>
              <a:t>你根据这首诗补全第七回的回目。(3分)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妖猴大胆反天宫,却被如来伏手降。</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渴饮溶铜捱岁月,饥餐铁弹度时光。</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天灾苦困遭磨折,人事凄凉喜命长。</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若得英雄重展挣,他年奉佛上西方。</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第七回:八卦炉中逃大圣,</a:t>
            </a:r>
            <a:r>
              <a:rPr lang="zh-CN" altLang="en-US" sz="1417" u="sng"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720000" y="3368826"/>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五行山下定心猿</a:t>
            </a:r>
            <a:endParaRPr lang="zh-CN" altLang="en-US" dirty="0"/>
          </a:p>
        </p:txBody>
      </p:sp>
      <p:sp>
        <p:nvSpPr>
          <p:cNvPr id="4" name="TextBox 3"/>
          <p:cNvSpPr txBox="1"/>
          <p:nvPr/>
        </p:nvSpPr>
        <p:spPr>
          <a:xfrm>
            <a:off x="720000" y="3796299"/>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本题考查学生把握名著情节及概括的能力。从所给的诗歌得出,第七回讲述的是孙悟空大闹天宫</a:t>
            </a:r>
            <a:br>
              <a:rPr dirty="0"/>
            </a:br>
            <a:r>
              <a:rPr lang="zh-CN" altLang="en-US" sz="1417" kern="0" dirty="0">
                <a:solidFill>
                  <a:srgbClr val="000000"/>
                </a:solidFill>
                <a:latin typeface="Times New Roman" pitchFamily="65" charset="-122"/>
                <a:ea typeface="宋体" pitchFamily="65" charset="-122"/>
              </a:rPr>
              <a:t>之后被压在五行山下的故事,回目的拟定要符合对联“仄起平收”的要求。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769925"/>
            <a:ext cx="8505000" cy="2945422"/>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11.</a:t>
            </a:r>
            <a:r>
              <a:rPr lang="zh-CN" altLang="en-US" sz="1417" kern="0" dirty="0">
                <a:solidFill>
                  <a:srgbClr val="000000"/>
                </a:solidFill>
                <a:latin typeface="Times New Roman" pitchFamily="65" charset="-122"/>
                <a:ea typeface="宋体" pitchFamily="65" charset="-122"/>
              </a:rPr>
              <a:t>(2020益阳赫山二模,7)阅读名著片段,回答问题。(每空1分,共3分)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孙上尉到蒋介石的寝室时,他已经逃跑了。孙率部搜索,爬上了宾馆后面的白雪掩盖、岩石嶙峋的小山。</a:t>
            </a:r>
            <a:br>
              <a:rPr dirty="0"/>
            </a:br>
            <a:r>
              <a:rPr lang="zh-CN" altLang="en-US" sz="1417" kern="0" dirty="0">
                <a:solidFill>
                  <a:srgbClr val="000000"/>
                </a:solidFill>
                <a:latin typeface="Times New Roman" pitchFamily="65" charset="-122"/>
                <a:ea typeface="宋体" pitchFamily="65" charset="-122"/>
              </a:rPr>
              <a:t>他们马上就发现了总司令的贴身仆人,接着不久就找到了总司令本人。他只穿着睡衣睡裤,外面披着一件</a:t>
            </a:r>
            <a:br>
              <a:rPr dirty="0"/>
            </a:br>
            <a:r>
              <a:rPr lang="zh-CN" altLang="en-US" sz="1417" kern="0" dirty="0">
                <a:solidFill>
                  <a:srgbClr val="000000"/>
                </a:solidFill>
                <a:latin typeface="Times New Roman" pitchFamily="65" charset="-122"/>
                <a:ea typeface="宋体" pitchFamily="65" charset="-122"/>
              </a:rPr>
              <a:t>长袍,赤裸的手脚在急急忙忙爬上山时给划破了,嘴里也没有假牙,身子索索地在寒冷中哆嗦着,躲在一块大</a:t>
            </a:r>
            <a:br>
              <a:rPr dirty="0"/>
            </a:br>
            <a:r>
              <a:rPr lang="zh-CN" altLang="en-US" sz="1417" kern="0" dirty="0">
                <a:solidFill>
                  <a:srgbClr val="000000"/>
                </a:solidFill>
                <a:latin typeface="Times New Roman" pitchFamily="65" charset="-122"/>
                <a:ea typeface="宋体" pitchFamily="65" charset="-122"/>
              </a:rPr>
              <a:t>岩石旁的小洞里——这块大岩石是长城建造者秦始皇陵寝所在地的标志。</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孙铭九向他打了招呼,总司令的第一句话是:“你是同志,就开枪把我打死算了。”孙回答说:“我们不开</a:t>
            </a:r>
            <a:br>
              <a:rPr dirty="0"/>
            </a:br>
            <a:r>
              <a:rPr lang="zh-CN" altLang="en-US" sz="1417" kern="0" dirty="0">
                <a:solidFill>
                  <a:srgbClr val="000000"/>
                </a:solidFill>
                <a:latin typeface="Times New Roman" pitchFamily="65" charset="-122"/>
                <a:ea typeface="宋体" pitchFamily="65" charset="-122"/>
              </a:rPr>
              <a:t>枪。我们只要求你领导我国抗日。”</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上述文字出自美国著名记者</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的《</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》一书,本文段所记述的历史事件</a:t>
            </a:r>
            <a:br>
              <a:rPr dirty="0"/>
            </a:br>
            <a:r>
              <a:rPr lang="zh-CN" altLang="en-US" sz="1417" kern="0" dirty="0">
                <a:solidFill>
                  <a:srgbClr val="000000"/>
                </a:solidFill>
                <a:latin typeface="Times New Roman" pitchFamily="65" charset="-122"/>
                <a:ea typeface="宋体" pitchFamily="65" charset="-122"/>
              </a:rPr>
              <a:t>是</a:t>
            </a:r>
            <a:r>
              <a:rPr lang="zh-CN" altLang="en-US" sz="1417" u="sng" kern="0" dirty="0">
                <a:solidFill>
                  <a:srgbClr val="000000"/>
                </a:solidFill>
                <a:latin typeface="Times New Roman" pitchFamily="65" charset="-122"/>
                <a:ea typeface="宋体" pitchFamily="65" charset="-122"/>
              </a:rPr>
              <a:t>　　　　　    </a:t>
            </a:r>
            <a:r>
              <a:rPr lang="zh-CN" altLang="en-US" sz="1417" kern="0" dirty="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720000" y="3797454"/>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    </a:t>
            </a:r>
            <a:r>
              <a:rPr lang="zh-CN" altLang="en-US" sz="1417" kern="0" dirty="0">
                <a:solidFill>
                  <a:srgbClr val="000000"/>
                </a:solidFill>
                <a:latin typeface="Times New Roman" pitchFamily="65" charset="-122"/>
                <a:ea typeface="宋体" pitchFamily="65" charset="-122"/>
              </a:rPr>
              <a:t>埃德加·斯诺　红星照耀中国　西安事变</a:t>
            </a:r>
            <a:endParaRPr lang="zh-CN" altLang="en-US" dirty="0"/>
          </a:p>
        </p:txBody>
      </p:sp>
      <p:sp>
        <p:nvSpPr>
          <p:cNvPr id="4" name="TextBox 3"/>
          <p:cNvSpPr txBox="1"/>
          <p:nvPr/>
        </p:nvSpPr>
        <p:spPr>
          <a:xfrm>
            <a:off x="720000" y="4153489"/>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    </a:t>
            </a:r>
            <a:r>
              <a:rPr lang="zh-CN" altLang="en-US" sz="1417" kern="0" dirty="0">
                <a:solidFill>
                  <a:srgbClr val="000000"/>
                </a:solidFill>
                <a:latin typeface="Times New Roman" pitchFamily="65" charset="-122"/>
                <a:ea typeface="宋体" pitchFamily="65" charset="-122"/>
              </a:rPr>
              <a:t>本题考查学生把握名著情节的能力。抓住文段中的关键信息“孙上尉到蒋介石的寝室时,他已经</a:t>
            </a:r>
            <a:br>
              <a:rPr dirty="0"/>
            </a:br>
            <a:r>
              <a:rPr lang="zh-CN" altLang="en-US" sz="1417" kern="0" dirty="0">
                <a:solidFill>
                  <a:srgbClr val="000000"/>
                </a:solidFill>
                <a:latin typeface="Times New Roman" pitchFamily="65" charset="-122"/>
                <a:ea typeface="宋体" pitchFamily="65" charset="-122"/>
              </a:rPr>
              <a:t>逃跑了”“我们只要求你领导我国抗日”等,思考作答。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12711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12.</a:t>
            </a:r>
            <a:r>
              <a:rPr lang="zh-CN" altLang="en-US" sz="1417" kern="0" dirty="0">
                <a:solidFill>
                  <a:srgbClr val="000000"/>
                </a:solidFill>
                <a:latin typeface="Times New Roman" pitchFamily="65" charset="-122"/>
                <a:ea typeface="宋体" pitchFamily="65" charset="-122"/>
              </a:rPr>
              <a:t>(2019长沙一模,9)“扬弃”是我们正确阅读文学名著的方法之一。以现代的思想和观点来看,《水浒</a:t>
            </a:r>
            <a:br>
              <a:rPr dirty="0"/>
            </a:br>
            <a:r>
              <a:rPr lang="zh-CN" altLang="en-US" sz="1417" kern="0" dirty="0">
                <a:solidFill>
                  <a:srgbClr val="000000"/>
                </a:solidFill>
                <a:latin typeface="Times New Roman" pitchFamily="65" charset="-122"/>
                <a:ea typeface="宋体" pitchFamily="65" charset="-122"/>
              </a:rPr>
              <a:t>传》这部古典文学名著中,我们需要“弃”的是什么?(3分)</a:t>
            </a:r>
            <a:endParaRPr lang="zh-CN" altLang="en-US" dirty="0"/>
          </a:p>
        </p:txBody>
      </p:sp>
      <p:sp>
        <p:nvSpPr>
          <p:cNvPr id="3" name="TextBox 2"/>
          <p:cNvSpPr txBox="1"/>
          <p:nvPr/>
        </p:nvSpPr>
        <p:spPr>
          <a:xfrm>
            <a:off x="720000" y="2011504"/>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(示例)①血腥场面的描写;②打砸抢等情节;③不问青红皂白的所谓的“哥们儿义气”;④“替天行</a:t>
            </a:r>
            <a:br>
              <a:rPr dirty="0"/>
            </a:br>
            <a:r>
              <a:rPr lang="zh-CN" altLang="en-US" sz="1417" kern="0" dirty="0">
                <a:solidFill>
                  <a:srgbClr val="000000"/>
                </a:solidFill>
                <a:latin typeface="Times New Roman" pitchFamily="65" charset="-122"/>
                <a:ea typeface="宋体" pitchFamily="65" charset="-122"/>
              </a:rPr>
              <a:t>道”旗帜下的伤害无辜等做法。(答出三点即可)</a:t>
            </a:r>
            <a:endParaRPr lang="zh-CN" altLang="en-US" dirty="0"/>
          </a:p>
        </p:txBody>
      </p:sp>
      <p:sp>
        <p:nvSpPr>
          <p:cNvPr id="4" name="TextBox 3"/>
          <p:cNvSpPr txBox="1"/>
          <p:nvPr/>
        </p:nvSpPr>
        <p:spPr>
          <a:xfrm>
            <a:off x="714348" y="2796167"/>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《水浒传》是一部描写农民起义的小说,全书围绕“官逼民反”这一线索展开情节,也体现了一定</a:t>
            </a:r>
            <a:br>
              <a:rPr dirty="0"/>
            </a:br>
            <a:r>
              <a:rPr lang="zh-CN" altLang="en-US" sz="1417" kern="0" dirty="0">
                <a:solidFill>
                  <a:srgbClr val="000000"/>
                </a:solidFill>
                <a:latin typeface="Times New Roman" pitchFamily="65" charset="-122"/>
                <a:ea typeface="宋体" pitchFamily="65" charset="-122"/>
              </a:rPr>
              <a:t>的时代和阶级局限性,需要辩证地看待。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0000" y="1055677"/>
            <a:ext cx="8505000" cy="1988493"/>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13.</a:t>
            </a:r>
            <a:r>
              <a:rPr lang="zh-CN" altLang="en-US" sz="1417" kern="0" dirty="0">
                <a:solidFill>
                  <a:srgbClr val="000000"/>
                </a:solidFill>
                <a:latin typeface="Times New Roman" pitchFamily="65" charset="-122"/>
                <a:ea typeface="宋体" pitchFamily="65" charset="-122"/>
              </a:rPr>
              <a:t>(2018长沙明德期中,9&lt;2&gt;)阅读下面的名著选段,回答相关问题。(3分)</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行者道:“你这个呆子!我临别之时,曾叮咛又叮咛,说道:‘若有妖魔捉住师父,你就说老孙是他大徒弟。’</a:t>
            </a:r>
            <a:br>
              <a:rPr dirty="0"/>
            </a:br>
            <a:r>
              <a:rPr lang="zh-CN" altLang="en-US" sz="1417" kern="0" dirty="0">
                <a:solidFill>
                  <a:srgbClr val="000000"/>
                </a:solidFill>
                <a:latin typeface="Times New Roman" pitchFamily="65" charset="-122"/>
                <a:ea typeface="宋体" pitchFamily="65" charset="-122"/>
              </a:rPr>
              <a:t>怎么却不说我?”八戒又思量道:“请将不如激将,等我激他一激。”道:“哥呵,不说你还好哩;只为说你,</a:t>
            </a:r>
            <a:br>
              <a:rPr dirty="0"/>
            </a:br>
            <a:r>
              <a:rPr lang="zh-CN" altLang="en-US" sz="1417" kern="0" dirty="0">
                <a:solidFill>
                  <a:srgbClr val="000000"/>
                </a:solidFill>
                <a:latin typeface="Times New Roman" pitchFamily="65" charset="-122"/>
                <a:ea typeface="宋体" pitchFamily="65" charset="-122"/>
              </a:rPr>
              <a:t>他一发无状!”行者道:“怎么说?”</a:t>
            </a:r>
            <a:r>
              <a:rPr lang="zh-CN" altLang="en-US" sz="1417" kern="0" dirty="0">
                <a:solidFill>
                  <a:srgbClr val="000000"/>
                </a:solidFill>
                <a:latin typeface="黑体" pitchFamily="65" charset="-122"/>
                <a:ea typeface="宋体" pitchFamily="65" charset="-122"/>
              </a:rPr>
              <a:t>……</a:t>
            </a:r>
            <a:r>
              <a:rPr lang="zh-CN" altLang="en-US" sz="1417" kern="0" dirty="0">
                <a:solidFill>
                  <a:srgbClr val="000000"/>
                </a:solidFill>
                <a:latin typeface="Times New Roman" pitchFamily="65" charset="-122"/>
                <a:ea typeface="宋体" pitchFamily="65" charset="-122"/>
              </a:rPr>
              <a:t>行者闻言,就气得抓耳挠腮,暴躁乱跳道:“是那个敢这等骂我!”</a:t>
            </a:r>
            <a:br>
              <a:rPr dirty="0"/>
            </a:br>
            <a:r>
              <a:rPr lang="zh-CN" altLang="en-US" sz="1417" kern="0" dirty="0">
                <a:solidFill>
                  <a:srgbClr val="000000"/>
                </a:solidFill>
                <a:latin typeface="Times New Roman" pitchFamily="65" charset="-122"/>
                <a:ea typeface="宋体" pitchFamily="65" charset="-122"/>
              </a:rPr>
              <a:t>八戒道:“哥哥息怒,是那黄袍怪这等骂来,我故学与你听也。”</a:t>
            </a:r>
            <a:endParaRPr lang="zh-CN" altLang="en-US" dirty="0"/>
          </a:p>
          <a:p>
            <a:pPr marL="0" indent="0" eaLnBrk="0" latinLnBrk="1" hangingPunct="0">
              <a:lnSpc>
                <a:spcPct val="150000"/>
              </a:lnSpc>
              <a:spcBef>
                <a:spcPts val="141"/>
              </a:spcBef>
              <a:buNone/>
            </a:pPr>
            <a:r>
              <a:rPr lang="zh-CN" altLang="en-US" sz="1417" kern="0" dirty="0">
                <a:solidFill>
                  <a:srgbClr val="000000"/>
                </a:solidFill>
                <a:latin typeface="Times New Roman" pitchFamily="65" charset="-122"/>
                <a:ea typeface="宋体" pitchFamily="65" charset="-122"/>
              </a:rPr>
              <a:t>八戒为了让行者救唐僧,采用了什么计策?从中能看出八戒怎样的性格特点?</a:t>
            </a:r>
            <a:endParaRPr lang="zh-CN" altLang="en-US" dirty="0"/>
          </a:p>
        </p:txBody>
      </p:sp>
      <p:sp>
        <p:nvSpPr>
          <p:cNvPr id="3" name="TextBox 2"/>
          <p:cNvSpPr txBox="1"/>
          <p:nvPr/>
        </p:nvSpPr>
        <p:spPr>
          <a:xfrm>
            <a:off x="720000" y="3154512"/>
            <a:ext cx="8505000" cy="327141"/>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答案</a:t>
            </a:r>
            <a:r>
              <a:rPr lang="zh-CN" altLang="en-US" sz="1417" kern="0" dirty="0">
                <a:solidFill>
                  <a:srgbClr val="000000"/>
                </a:solidFill>
                <a:latin typeface="Times New Roman" pitchFamily="65" charset="-122"/>
                <a:ea typeface="宋体" pitchFamily="65" charset="-122"/>
              </a:rPr>
              <a:t>　激将法。可见猪八戒粗中有细,善于对症下药;憨厚又懂得用心计。</a:t>
            </a:r>
            <a:endParaRPr lang="zh-CN" altLang="en-US" dirty="0"/>
          </a:p>
        </p:txBody>
      </p:sp>
      <p:sp>
        <p:nvSpPr>
          <p:cNvPr id="4" name="TextBox 3"/>
          <p:cNvSpPr txBox="1"/>
          <p:nvPr/>
        </p:nvSpPr>
        <p:spPr>
          <a:xfrm>
            <a:off x="720000" y="3581985"/>
            <a:ext cx="8505000" cy="616964"/>
          </a:xfrm>
          <a:prstGeom prst="rect">
            <a:avLst/>
          </a:prstGeom>
          <a:noFill/>
        </p:spPr>
        <p:txBody>
          <a:bodyPr wrap="square" lIns="0" tIns="0" rIns="0" bIns="0" rtlCol="0">
            <a:spAutoFit/>
          </a:bodyPr>
          <a:lstStyle/>
          <a:p>
            <a:pPr marL="0" indent="0" eaLnBrk="0" latinLnBrk="1" hangingPunct="0">
              <a:lnSpc>
                <a:spcPct val="150000"/>
              </a:lnSpc>
              <a:spcBef>
                <a:spcPts val="141"/>
              </a:spcBef>
              <a:buNone/>
            </a:pPr>
            <a:r>
              <a:rPr lang="zh-CN" altLang="en-US" sz="1417" b="1" kern="0" dirty="0">
                <a:solidFill>
                  <a:srgbClr val="000000"/>
                </a:solidFill>
                <a:latin typeface="Times New Roman" pitchFamily="65" charset="-122"/>
                <a:ea typeface="宋体" pitchFamily="65" charset="-122"/>
              </a:rPr>
              <a:t>解析</a:t>
            </a:r>
            <a:r>
              <a:rPr lang="zh-CN" altLang="en-US" sz="1417" kern="0" dirty="0">
                <a:solidFill>
                  <a:srgbClr val="000000"/>
                </a:solidFill>
                <a:latin typeface="Times New Roman" pitchFamily="65" charset="-122"/>
                <a:ea typeface="宋体" pitchFamily="65" charset="-122"/>
              </a:rPr>
              <a:t>　本题考查学生对人物形象和故事情节的了解情况。考生一方面需熟悉文学名著的主要故事情节,</a:t>
            </a:r>
            <a:br>
              <a:rPr dirty="0"/>
            </a:br>
            <a:r>
              <a:rPr lang="zh-CN" altLang="en-US" sz="1417" kern="0" dirty="0">
                <a:solidFill>
                  <a:srgbClr val="000000"/>
                </a:solidFill>
                <a:latin typeface="Times New Roman" pitchFamily="65" charset="-122"/>
                <a:ea typeface="宋体" pitchFamily="65" charset="-122"/>
              </a:rPr>
              <a:t>另一方面需要对人物性格有充分的了解。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21版53中考主题1">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item1.xml><?xml version="1.0" encoding="utf-8"?>
<CustomerInfo>
  <UserName>dell</UserName>
  <CompanyName/>
  <MachineID>A189</MachineID>
  <ToolID>ljRTAAAAKGU=</ToolID>
  <Data><![CDATA[bGpSVEFBQUFLR1U9]]></Data>
</CustomerInfo>
</file>

<file path=customXml/item10.xml><?xml version="1.0" encoding="utf-8"?>
<CustomerInfo>
  <UserName>dell</UserName>
  <CompanyName/>
  <MachineID>A189</MachineID>
  <ToolID>ljRTAAAAKGU=</ToolID>
  <Data><![CDATA[bGpSVEFBQUFLR1U9]]></Data>
</CustomerInfo>
</file>

<file path=customXml/item11.xml><?xml version="1.0" encoding="utf-8"?>
<CustomerInfo>
  <UserName>dell</UserName>
  <CompanyName/>
  <MachineID>A189</MachineID>
  <ToolID>ljRTAAAAKGU=</ToolID>
  <Data><![CDATA[bGpSVEFBQUFLR1U9]]></Data>
</CustomerInfo>
</file>

<file path=customXml/item12.xml><?xml version="1.0" encoding="utf-8"?>
<CustomerInfo>
  <UserName>dell</UserName>
  <CompanyName/>
  <MachineID>A189</MachineID>
  <ToolID>ljRTAAAAKGU=</ToolID>
  <Data><![CDATA[bGpSVEFBQUFLR1U9]]></Data>
</CustomerInfo>
</file>

<file path=customXml/item13.xml><?xml version="1.0" encoding="utf-8"?>
<CustomerInfo>
  <UserName>dell</UserName>
  <CompanyName/>
  <MachineID>A189</MachineID>
  <ToolID>ljRTAAAAKGU=</ToolID>
  <Data><![CDATA[bGpSVEFBQUFLR1U9]]></Data>
</CustomerInfo>
</file>

<file path=customXml/item14.xml><?xml version="1.0" encoding="utf-8"?>
<CustomerInfo>
  <UserName>dell</UserName>
  <CompanyName/>
  <MachineID>A189</MachineID>
  <ToolID>ljRTAAAAKGU=</ToolID>
  <Data><![CDATA[bGpSVEFBQUFLR1U9]]></Data>
</CustomerInfo>
</file>

<file path=customXml/item15.xml><?xml version="1.0" encoding="utf-8"?>
<CustomerInfo>
  <UserName>dell</UserName>
  <CompanyName/>
  <MachineID>A189</MachineID>
  <ToolID>ljRTAAAAKGU=</ToolID>
  <Data><![CDATA[bGpSVEFBQUFLR1U9]]></Data>
</CustomerInfo>
</file>

<file path=customXml/item16.xml><?xml version="1.0" encoding="utf-8"?>
<CustomerInfo>
  <UserName>dell</UserName>
  <CompanyName/>
  <MachineID>A189</MachineID>
  <ToolID>ljRTAAAAKGU=</ToolID>
  <Data><![CDATA[bGpSVEFBQUFLR1U9]]></Data>
</CustomerInfo>
</file>

<file path=customXml/item17.xml><?xml version="1.0" encoding="utf-8"?>
<CustomerInfo>
  <UserName>dell</UserName>
  <CompanyName/>
  <MachineID>A189</MachineID>
  <ToolID>ljRTAAAAKGU=</ToolID>
  <Data><![CDATA[bGpSVEFBQUFLR1U9]]></Data>
</CustomerInfo>
</file>

<file path=customXml/item18.xml><?xml version="1.0" encoding="utf-8"?>
<CustomerInfo>
  <UserName>dell</UserName>
  <CompanyName/>
  <MachineID>A189</MachineID>
  <ToolID>ljRTAAAAKGU=</ToolID>
  <Data><![CDATA[bGpSVEFBQUFLR1U9]]></Data>
</CustomerInfo>
</file>

<file path=customXml/item19.xml><?xml version="1.0" encoding="utf-8"?>
<CustomerInfo>
  <UserName>dell</UserName>
  <CompanyName/>
  <MachineID>A189</MachineID>
  <ToolID>ljRTAAAAKGU=</ToolID>
  <Data><![CDATA[bGpSVEFBQUFLR1U9]]></Data>
</CustomerInfo>
</file>

<file path=customXml/item2.xml><?xml version="1.0" encoding="utf-8"?>
<CustomerInfo>
  <UserName>dell</UserName>
  <CompanyName/>
  <MachineID>A189</MachineID>
  <ToolID>ljRTAAAAKGU=</ToolID>
  <Data><![CDATA[bGpSVEFBQUFLR1U9]]></Data>
</CustomerInfo>
</file>

<file path=customXml/item20.xml><?xml version="1.0" encoding="utf-8"?>
<CustomerInfo>
  <UserName>dell</UserName>
  <CompanyName/>
  <MachineID>A189</MachineID>
  <ToolID>ljRTAAAAKGU=</ToolID>
  <Data><![CDATA[bGpSVEFBQUFLR1U9]]></Data>
</CustomerInfo>
</file>

<file path=customXml/item21.xml><?xml version="1.0" encoding="utf-8"?>
<CustomerInfo>
  <UserName>dell</UserName>
  <CompanyName/>
  <MachineID>A189</MachineID>
  <ToolID>ljRTAAAAKGU=</ToolID>
  <Data><![CDATA[bGpSVEFBQUFLR1U9]]></Data>
</CustomerInfo>
</file>

<file path=customXml/item22.xml><?xml version="1.0" encoding="utf-8"?>
<CustomerInfo>
  <UserName>dell</UserName>
  <CompanyName/>
  <MachineID>A189</MachineID>
  <ToolID>ljRTAAAAKGU=</ToolID>
  <Data><![CDATA[bGpSVEFBQUFLR1U9]]></Data>
</CustomerInfo>
</file>

<file path=customXml/item23.xml><?xml version="1.0" encoding="utf-8"?>
<CustomerInfo>
  <UserName>dell</UserName>
  <CompanyName/>
  <MachineID>A189</MachineID>
  <ToolID>ljRTAAAAKGU=</ToolID>
  <Data><![CDATA[bGpSVEFBQUFLR1U9]]></Data>
</CustomerInfo>
</file>

<file path=customXml/item24.xml><?xml version="1.0" encoding="utf-8"?>
<CustomerInfo>
  <UserName>dell</UserName>
  <CompanyName/>
  <MachineID>A189</MachineID>
  <ToolID>ljRTAAAAKGU=</ToolID>
  <Data><![CDATA[bGpSVEFBQUFLR1U9]]></Data>
</CustomerInfo>
</file>

<file path=customXml/item25.xml><?xml version="1.0" encoding="utf-8"?>
<CustomerInfo>
  <UserName>dell</UserName>
  <CompanyName/>
  <MachineID>A189</MachineID>
  <ToolID>ljRTAAAAKGU=</ToolID>
  <Data><![CDATA[bGpSVEFBQUFLR1U9]]></Data>
</CustomerInfo>
</file>

<file path=customXml/item26.xml><?xml version="1.0" encoding="utf-8"?>
<CustomerInfo>
  <UserName>dell</UserName>
  <CompanyName/>
  <MachineID>A189</MachineID>
  <ToolID>ljRTAAAAKGU=</ToolID>
  <Data><![CDATA[bGpSVEFBQUFLR1U9]]></Data>
</CustomerInfo>
</file>

<file path=customXml/item27.xml><?xml version="1.0" encoding="utf-8"?>
<CustomerInfo>
  <UserName>dell</UserName>
  <CompanyName/>
  <MachineID>A189</MachineID>
  <ToolID>ljRTAAAAKGU=</ToolID>
  <Data><![CDATA[bGpSVEFBQUFLR1U9]]></Data>
</CustomerInfo>
</file>

<file path=customXml/item28.xml><?xml version="1.0" encoding="utf-8"?>
<CustomerInfo>
  <UserName>dell</UserName>
  <CompanyName/>
  <MachineID>A189</MachineID>
  <ToolID>ljRTAAAAKGU=</ToolID>
  <Data><![CDATA[bGpSVEFBQUFLR1U9]]></Data>
</CustomerInfo>
</file>

<file path=customXml/item29.xml><?xml version="1.0" encoding="utf-8"?>
<CustomerInfo>
  <UserName>dell</UserName>
  <CompanyName/>
  <MachineID>A189</MachineID>
  <ToolID>ljRTAAAAKGU=</ToolID>
  <Data><![CDATA[bGpSVEFBQUFLR1U9]]></Data>
</CustomerInfo>
</file>

<file path=customXml/item3.xml><?xml version="1.0" encoding="utf-8"?>
<CustomerInfo>
  <UserName>dell</UserName>
  <CompanyName/>
  <MachineID>A189</MachineID>
  <ToolID>ljRTAAAAKGU=</ToolID>
  <Data><![CDATA[bGpSVEFBQUFLR1U9]]></Data>
</CustomerInfo>
</file>

<file path=customXml/item30.xml><?xml version="1.0" encoding="utf-8"?>
<CustomerInfo>
  <UserName>dell</UserName>
  <CompanyName/>
  <MachineID>A189</MachineID>
  <ToolID>ljRTAAAAKGU=</ToolID>
  <Data><![CDATA[bGpSVEFBQUFLR1U9]]></Data>
</CustomerInfo>
</file>

<file path=customXml/item31.xml><?xml version="1.0" encoding="utf-8"?>
<CustomerInfo>
  <UserName>dell</UserName>
  <CompanyName/>
  <MachineID>A189</MachineID>
  <ToolID>ljRTAAAAKGU=</ToolID>
  <Data><![CDATA[bGpSVEFBQUFLR1U9]]></Data>
</CustomerInfo>
</file>

<file path=customXml/item32.xml><?xml version="1.0" encoding="utf-8"?>
<CustomerInfo>
  <UserName>dell</UserName>
  <CompanyName/>
  <MachineID>A189</MachineID>
  <ToolID>ljRTAAAAKGU=</ToolID>
  <Data><![CDATA[bGpSVEFBQUFLR1U9]]></Data>
</CustomerInfo>
</file>

<file path=customXml/item33.xml><?xml version="1.0" encoding="utf-8"?>
<CustomerInfo>
  <UserName>dell</UserName>
  <CompanyName/>
  <MachineID>A189</MachineID>
  <ToolID>ljRTAAAAKGU=</ToolID>
  <Data><![CDATA[bGpSVEFBQUFLR1U9]]></Data>
</CustomerInfo>
</file>

<file path=customXml/item34.xml><?xml version="1.0" encoding="utf-8"?>
<CustomerInfo>
  <UserName>dell</UserName>
  <CompanyName/>
  <MachineID>A189</MachineID>
  <ToolID>ljRTAAAAKGU=</ToolID>
  <Data><![CDATA[bGpSVEFBQUFLR1U9]]></Data>
</CustomerInfo>
</file>

<file path=customXml/item35.xml><?xml version="1.0" encoding="utf-8"?>
<CustomerInfo>
  <UserName>dell</UserName>
  <CompanyName/>
  <MachineID>A189</MachineID>
  <ToolID>ljRTAAAAKGU=</ToolID>
  <Data><![CDATA[bGpSVEFBQUFLR1U9]]></Data>
</CustomerInfo>
</file>

<file path=customXml/item36.xml><?xml version="1.0" encoding="utf-8"?>
<CustomerInfo>
  <UserName>dell</UserName>
  <CompanyName/>
  <MachineID>A189</MachineID>
  <ToolID>ljRTAAAAKGU=</ToolID>
  <Data><![CDATA[bGpSVEFBQUFLR1U9]]></Data>
</CustomerInfo>
</file>

<file path=customXml/item37.xml><?xml version="1.0" encoding="utf-8"?>
<CustomerInfo>
  <UserName>dell</UserName>
  <CompanyName/>
  <MachineID>A189</MachineID>
  <ToolID>ljRTAAAAKGU=</ToolID>
  <Data><![CDATA[bGpSVEFBQUFLR1U9]]></Data>
</CustomerInfo>
</file>

<file path=customXml/item38.xml><?xml version="1.0" encoding="utf-8"?>
<CustomerInfo>
  <UserName>dell</UserName>
  <CompanyName/>
  <MachineID>A189</MachineID>
  <ToolID>ljRTAAAAKGU=</ToolID>
  <Data><![CDATA[bGpSVEFBQUFLR1U9]]></Data>
</CustomerInfo>
</file>

<file path=customXml/item39.xml><?xml version="1.0" encoding="utf-8"?>
<CustomerInfo>
  <UserName>dell</UserName>
  <CompanyName/>
  <MachineID>A189</MachineID>
  <ToolID>ljRTAAAAKGU=</ToolID>
  <Data><![CDATA[bGpSVEFBQUFLR1U9]]></Data>
</CustomerInfo>
</file>

<file path=customXml/item4.xml><?xml version="1.0" encoding="utf-8"?>
<CustomerInfo>
  <UserName>dell</UserName>
  <CompanyName/>
  <MachineID>A189</MachineID>
  <ToolID>ljRTAAAAKGU=</ToolID>
  <Data><![CDATA[bGpSVEFBQUFLR1U9]]></Data>
</CustomerInfo>
</file>

<file path=customXml/item40.xml><?xml version="1.0" encoding="utf-8"?>
<CustomerInfo>
  <UserName>dell</UserName>
  <CompanyName/>
  <MachineID>A189</MachineID>
  <ToolID>ljRTAAAAKGU=</ToolID>
  <Data><![CDATA[bGpSVEFBQUFLR1U9]]></Data>
</CustomerInfo>
</file>

<file path=customXml/item41.xml><?xml version="1.0" encoding="utf-8"?>
<CustomerInfo>
  <UserName>dell</UserName>
  <CompanyName/>
  <MachineID>A189</MachineID>
  <ToolID>ljRTAAAAKGU=</ToolID>
  <Data><![CDATA[bGpSVEFBQUFLR1U9]]></Data>
</CustomerInfo>
</file>

<file path=customXml/item42.xml><?xml version="1.0" encoding="utf-8"?>
<CustomerInfo>
  <UserName>dell</UserName>
  <CompanyName/>
  <MachineID>A189</MachineID>
  <ToolID>ljRTAAAAKGU=</ToolID>
  <Data><![CDATA[bGpSVEFBQUFLR1U9]]></Data>
</CustomerInfo>
</file>

<file path=customXml/item43.xml><?xml version="1.0" encoding="utf-8"?>
<CustomerInfo>
  <UserName>dell</UserName>
  <CompanyName/>
  <MachineID>A189</MachineID>
  <ToolID>ljRTAAAAKGU=</ToolID>
  <Data><![CDATA[bGpSVEFBQUFLR1U9]]></Data>
</CustomerInfo>
</file>

<file path=customXml/item44.xml><?xml version="1.0" encoding="utf-8"?>
<CustomerInfo>
  <UserName>dell</UserName>
  <CompanyName/>
  <MachineID>A189</MachineID>
  <ToolID>ljRTAAAAKGU=</ToolID>
  <Data><![CDATA[bGpSVEFBQUFLR1U9]]></Data>
</CustomerInfo>
</file>

<file path=customXml/item45.xml><?xml version="1.0" encoding="utf-8"?>
<CustomerInfo>
  <UserName>dell</UserName>
  <CompanyName/>
  <MachineID>A189</MachineID>
  <ToolID>ljRTAAAAKGU=</ToolID>
  <Data><![CDATA[bGpSVEFBQUFLR1U9]]></Data>
</CustomerInfo>
</file>

<file path=customXml/item46.xml><?xml version="1.0" encoding="utf-8"?>
<CustomerInfo>
  <UserName>dell</UserName>
  <CompanyName/>
  <MachineID>A189</MachineID>
  <ToolID>ljRTAAAAKGU=</ToolID>
  <Data><![CDATA[bGpSVEFBQUFLR1U9]]></Data>
</CustomerInfo>
</file>

<file path=customXml/item47.xml><?xml version="1.0" encoding="utf-8"?>
<CustomerInfo>
  <UserName>dell</UserName>
  <CompanyName/>
  <MachineID>A189</MachineID>
  <ToolID>ljRTAAAAKGU=</ToolID>
  <Data><![CDATA[bGpSVEFBQUFLR1U9]]></Data>
</CustomerInfo>
</file>

<file path=customXml/item48.xml><?xml version="1.0" encoding="utf-8"?>
<CustomerInfo>
  <UserName>dell</UserName>
  <CompanyName/>
  <MachineID>A189</MachineID>
  <ToolID>ljRTAAAAKGU=</ToolID>
  <Data><![CDATA[bGpSVEFBQUFLR1U9]]></Data>
</CustomerInfo>
</file>

<file path=customXml/item49.xml><?xml version="1.0" encoding="utf-8"?>
<CustomerInfo>
  <UserName>dell</UserName>
  <CompanyName/>
  <MachineID>A189</MachineID>
  <ToolID>ljRTAAAAKGU=</ToolID>
  <Data><![CDATA[bGpSVEFBQUFLR1U9]]></Data>
</CustomerInfo>
</file>

<file path=customXml/item5.xml><?xml version="1.0" encoding="utf-8"?>
<CustomerInfo>
  <UserName>dell</UserName>
  <CompanyName/>
  <MachineID>A189</MachineID>
  <ToolID>ljRTAAAAKGU=</ToolID>
  <Data><![CDATA[bGpSVEFBQUFLR1U9]]></Data>
</CustomerInfo>
</file>

<file path=customXml/item50.xml><?xml version="1.0" encoding="utf-8"?>
<CustomerInfo>
  <UserName>dell</UserName>
  <CompanyName/>
  <MachineID>A189</MachineID>
  <ToolID>ljRTAAAAKGU=</ToolID>
  <Data><![CDATA[bGpSVEFBQUFLR1U9]]></Data>
</CustomerInfo>
</file>

<file path=customXml/item51.xml><?xml version="1.0" encoding="utf-8"?>
<CustomerInfo>
  <UserName>dell</UserName>
  <CompanyName/>
  <MachineID>A189</MachineID>
  <ToolID>ljRTAAAAKGU=</ToolID>
  <Data><![CDATA[bGpSVEFBQUFLR1U9]]></Data>
</CustomerInfo>
</file>

<file path=customXml/item52.xml><?xml version="1.0" encoding="utf-8"?>
<CustomerInfo>
  <UserName>dell</UserName>
  <CompanyName/>
  <MachineID>A189</MachineID>
  <ToolID>ljRTAAAAKGU=</ToolID>
  <Data><![CDATA[bGpSVEFBQUFLR1U9]]></Data>
</CustomerInfo>
</file>

<file path=customXml/item53.xml><?xml version="1.0" encoding="utf-8"?>
<CustomerInfo>
  <UserName>dell</UserName>
  <CompanyName/>
  <MachineID>A189</MachineID>
  <ToolID>ljRTAAAAKGU=</ToolID>
  <Data><![CDATA[bGpSVEFBQUFLR1U9]]></Data>
</CustomerInfo>
</file>

<file path=customXml/item54.xml><?xml version="1.0" encoding="utf-8"?>
<CustomerInfo>
  <UserName>dell</UserName>
  <CompanyName/>
  <MachineID>A189</MachineID>
  <ToolID>ljRTAAAAKGU=</ToolID>
  <Data><![CDATA[bGpSVEFBQUFLR1U9]]></Data>
</CustomerInfo>
</file>

<file path=customXml/item55.xml><?xml version="1.0" encoding="utf-8"?>
<CustomerInfo>
  <UserName>dell</UserName>
  <CompanyName/>
  <MachineID>A189</MachineID>
  <ToolID>ljRTAAAAKGU=</ToolID>
  <Data><![CDATA[bGpSVEFBQUFLR1U9]]></Data>
</CustomerInfo>
</file>

<file path=customXml/item56.xml><?xml version="1.0" encoding="utf-8"?>
<CustomerInfo>
  <UserName>dell</UserName>
  <CompanyName/>
  <MachineID>A189</MachineID>
  <ToolID>ljRTAAAAKGU=</ToolID>
  <Data><![CDATA[bGpSVEFBQUFLR1U9]]></Data>
</CustomerInfo>
</file>

<file path=customXml/item57.xml><?xml version="1.0" encoding="utf-8"?>
<CustomerInfo>
  <UserName>dell</UserName>
  <CompanyName/>
  <MachineID>A189</MachineID>
  <ToolID>ljRTAAAAKGU=</ToolID>
  <Data><![CDATA[bGpSVEFBQUFLR1U9]]></Data>
</CustomerInfo>
</file>

<file path=customXml/item58.xml><?xml version="1.0" encoding="utf-8"?>
<CustomerInfo>
  <UserName>dell</UserName>
  <CompanyName/>
  <MachineID>A189</MachineID>
  <ToolID>ljRTAAAAKGU=</ToolID>
  <Data><![CDATA[bGpSVEFBQUFLR1U9]]></Data>
</CustomerInfo>
</file>

<file path=customXml/item59.xml><?xml version="1.0" encoding="utf-8"?>
<CustomerInfo>
  <UserName>dell</UserName>
  <CompanyName/>
  <MachineID>A189</MachineID>
  <ToolID>ljRTAAAAKGU=</ToolID>
  <Data><![CDATA[bGpSVEFBQUFLR1U9]]></Data>
</CustomerInfo>
</file>

<file path=customXml/item6.xml><?xml version="1.0" encoding="utf-8"?>
<CustomerInfo>
  <UserName>dell</UserName>
  <CompanyName/>
  <MachineID>A189</MachineID>
  <ToolID>ljRTAAAAKGU=</ToolID>
  <Data><![CDATA[bGpSVEFBQUFLR1U9]]></Data>
</CustomerInfo>
</file>

<file path=customXml/item60.xml><?xml version="1.0" encoding="utf-8"?>
<CustomerInfo>
  <UserName>dell</UserName>
  <CompanyName/>
  <MachineID>A189</MachineID>
  <ToolID>ljRTAAAAKGU=</ToolID>
  <Data><![CDATA[bGpSVEFBQUFLR1U9]]></Data>
</CustomerInfo>
</file>

<file path=customXml/item61.xml><?xml version="1.0" encoding="utf-8"?>
<CustomerInfo>
  <UserName>dell</UserName>
  <CompanyName/>
  <MachineID>A189</MachineID>
  <ToolID>ljRTAAAAKGU=</ToolID>
  <Data><![CDATA[bGpSVEFBQUFLR1U9]]></Data>
</CustomerInfo>
</file>

<file path=customXml/item62.xml><?xml version="1.0" encoding="utf-8"?>
<CustomerInfo>
  <UserName>dell</UserName>
  <CompanyName/>
  <MachineID>A189</MachineID>
  <ToolID>ljRTAAAAKGU=</ToolID>
  <Data><![CDATA[bGpSVEFBQUFLR1U9]]></Data>
</CustomerInfo>
</file>

<file path=customXml/item63.xml><?xml version="1.0" encoding="utf-8"?>
<CustomerInfo>
  <UserName>dell</UserName>
  <CompanyName/>
  <MachineID>A189</MachineID>
  <ToolID>ljRTAAAAKGU=</ToolID>
  <Data><![CDATA[bGpSVEFBQUFLR1U9]]></Data>
</CustomerInfo>
</file>

<file path=customXml/item64.xml><?xml version="1.0" encoding="utf-8"?>
<CustomerInfo>
  <UserName>dell</UserName>
  <CompanyName/>
  <MachineID>A189</MachineID>
  <ToolID>ljRTAAAAKGU=</ToolID>
  <Data><![CDATA[bGpSVEFBQUFLR1U9]]></Data>
</CustomerInfo>
</file>

<file path=customXml/item65.xml><?xml version="1.0" encoding="utf-8"?>
<CustomerInfo>
  <UserName>dell</UserName>
  <CompanyName/>
  <MachineID>A189</MachineID>
  <ToolID>ljRTAAAAKGU=</ToolID>
  <Data><![CDATA[bGpSVEFBQUFLR1U9]]></Data>
</CustomerInfo>
</file>

<file path=customXml/item66.xml><?xml version="1.0" encoding="utf-8"?>
<CustomerInfo>
  <UserName>dell</UserName>
  <CompanyName/>
  <MachineID>A189</MachineID>
  <ToolID>ljRTAAAAKGU=</ToolID>
  <Data><![CDATA[bGpSVEFBQUFLR1U9]]></Data>
</CustomerInfo>
</file>

<file path=customXml/item67.xml><?xml version="1.0" encoding="utf-8"?>
<CustomerInfo>
  <UserName>dell</UserName>
  <CompanyName/>
  <MachineID>A189</MachineID>
  <ToolID>ljRTAAAAKGU=</ToolID>
  <Data><![CDATA[bGpSVEFBQUFLR1U9]]></Data>
</CustomerInfo>
</file>

<file path=customXml/item68.xml><?xml version="1.0" encoding="utf-8"?>
<CustomerInfo>
  <UserName>dell</UserName>
  <CompanyName/>
  <MachineID>A189</MachineID>
  <ToolID>ljRTAAAAKGU=</ToolID>
  <Data><![CDATA[bGpSVEFBQUFLR1U9]]></Data>
</CustomerInfo>
</file>

<file path=customXml/item69.xml><?xml version="1.0" encoding="utf-8"?>
<CustomerInfo>
  <UserName>dell</UserName>
  <CompanyName/>
  <MachineID>A189</MachineID>
  <ToolID>ljRTAAAAKGU=</ToolID>
  <Data><![CDATA[bGpSVEFBQUFLR1U9]]></Data>
</CustomerInfo>
</file>

<file path=customXml/item7.xml><?xml version="1.0" encoding="utf-8"?>
<CustomerInfo>
  <UserName>dell</UserName>
  <CompanyName/>
  <MachineID>A189</MachineID>
  <ToolID>ljRTAAAAKGU=</ToolID>
  <Data><![CDATA[bGpSVEFBQUFLR1U9]]></Data>
</CustomerInfo>
</file>

<file path=customXml/item70.xml><?xml version="1.0" encoding="utf-8"?>
<CustomerInfo>
  <UserName>dell</UserName>
  <CompanyName/>
  <MachineID>A189</MachineID>
  <ToolID>ljRTAAAAKGU=</ToolID>
  <Data><![CDATA[bGpSVEFBQUFLR1U9]]></Data>
</CustomerInfo>
</file>

<file path=customXml/item71.xml><?xml version="1.0" encoding="utf-8"?>
<CustomerInfo>
  <UserName>dell</UserName>
  <CompanyName/>
  <MachineID>A189</MachineID>
  <ToolID>ljRTAAAAKGU=</ToolID>
  <Data><![CDATA[bGpSVEFBQUFLR1U9]]></Data>
</CustomerInfo>
</file>

<file path=customXml/item72.xml><?xml version="1.0" encoding="utf-8"?>
<CustomerInfo>
  <UserName>dell</UserName>
  <CompanyName/>
  <MachineID>A189</MachineID>
  <ToolID>ljRTAAAAKGU=</ToolID>
  <Data><![CDATA[bGpSVEFBQUFLR1U9]]></Data>
</CustomerInfo>
</file>

<file path=customXml/item73.xml><?xml version="1.0" encoding="utf-8"?>
<CustomerInfo>
  <UserName>dell</UserName>
  <CompanyName/>
  <MachineID>A189</MachineID>
  <ToolID>ljRTAAAAKGU=</ToolID>
  <Data><![CDATA[bGpSVEFBQUFLR1U9]]></Data>
</CustomerInfo>
</file>

<file path=customXml/item74.xml><?xml version="1.0" encoding="utf-8"?>
<CustomerInfo>
  <UserName>dell</UserName>
  <CompanyName/>
  <MachineID>A189</MachineID>
  <ToolID>ljRTAAAAKGU=</ToolID>
  <Data><![CDATA[bGpSVEFBQUFLR1U9]]></Data>
</CustomerInfo>
</file>

<file path=customXml/item75.xml><?xml version="1.0" encoding="utf-8"?>
<CustomerInfo>
  <UserName>dell</UserName>
  <CompanyName/>
  <MachineID>A189</MachineID>
  <ToolID>ljRTAAAAKGU=</ToolID>
  <Data><![CDATA[bGpSVEFBQUFLR1U9]]></Data>
</CustomerInfo>
</file>

<file path=customXml/item76.xml><?xml version="1.0" encoding="utf-8"?>
<CustomerInfo>
  <UserName>dell</UserName>
  <CompanyName/>
  <MachineID>A189</MachineID>
  <ToolID>ljRTAAAAKGU=</ToolID>
  <Data><![CDATA[bGpSVEFBQUFLR1U9]]></Data>
</CustomerInfo>
</file>

<file path=customXml/item77.xml><?xml version="1.0" encoding="utf-8"?>
<CustomerInfo>
  <UserName>dell</UserName>
  <CompanyName/>
  <MachineID>A189</MachineID>
  <ToolID>ljRTAAAAKGU=</ToolID>
  <Data><![CDATA[bGpSVEFBQUFLR1U9]]></Data>
</CustomerInfo>
</file>

<file path=customXml/item78.xml><?xml version="1.0" encoding="utf-8"?>
<CustomerInfo>
  <UserName>dell</UserName>
  <CompanyName/>
  <MachineID>A189</MachineID>
  <ToolID>ljRTAAAAKGU=</ToolID>
  <Data><![CDATA[bGpSVEFBQUFLR1U9]]></Data>
</CustomerInfo>
</file>

<file path=customXml/item79.xml><?xml version="1.0" encoding="utf-8"?>
<CustomerInfo>
  <UserName>dell</UserName>
  <CompanyName/>
  <MachineID>A189</MachineID>
  <ToolID>ljRTAAAAKGU=</ToolID>
  <Data><![CDATA[bGpSVEFBQUFLR1U9]]></Data>
</CustomerInfo>
</file>

<file path=customXml/item8.xml><?xml version="1.0" encoding="utf-8"?>
<CustomerInfo>
  <UserName>dell</UserName>
  <CompanyName/>
  <MachineID>A189</MachineID>
  <ToolID>ljRTAAAAKGU=</ToolID>
  <Data><![CDATA[bGpSVEFBQUFLR1U9]]></Data>
</CustomerInfo>
</file>

<file path=customXml/item80.xml><?xml version="1.0" encoding="utf-8"?>
<CustomerInfo>
  <UserName>dell</UserName>
  <CompanyName/>
  <MachineID>A189</MachineID>
  <ToolID>ljRTAAAAKGU=</ToolID>
  <Data><![CDATA[bGpSVEFBQUFLR1U9]]></Data>
</CustomerInfo>
</file>

<file path=customXml/item81.xml><?xml version="1.0" encoding="utf-8"?>
<CustomerInfo>
  <UserName>dell</UserName>
  <CompanyName/>
  <MachineID>A189</MachineID>
  <ToolID>ljRTAAAAKGU=</ToolID>
  <Data><![CDATA[bGpSVEFBQUFLR1U9]]></Data>
</CustomerInfo>
</file>

<file path=customXml/item82.xml><?xml version="1.0" encoding="utf-8"?>
<CustomerInfo>
  <UserName>dell</UserName>
  <CompanyName/>
  <MachineID>A189</MachineID>
  <ToolID>ljRTAAAAKGU=</ToolID>
  <Data><![CDATA[bGpSVEFBQUFLR1U9]]></Data>
</CustomerInfo>
</file>

<file path=customXml/item83.xml><?xml version="1.0" encoding="utf-8"?>
<CustomerInfo>
  <UserName>dell</UserName>
  <CompanyName/>
  <MachineID>A189</MachineID>
  <ToolID>ljRTAAAAKGU=</ToolID>
  <Data><![CDATA[bGpSVEFBQUFLR1U9]]></Data>
</CustomerInfo>
</file>

<file path=customXml/item84.xml><?xml version="1.0" encoding="utf-8"?>
<CustomerInfo>
  <UserName>dell</UserName>
  <CompanyName/>
  <MachineID>A189</MachineID>
  <ToolID>ljRTAAAAKGU=</ToolID>
  <Data><![CDATA[bGpSVEFBQUFLR1U9]]></Data>
</CustomerInfo>
</file>

<file path=customXml/item85.xml><?xml version="1.0" encoding="utf-8"?>
<CustomerInfo>
  <UserName>dell</UserName>
  <CompanyName/>
  <MachineID>A189</MachineID>
  <ToolID>ljRTAAAAKGU=</ToolID>
  <Data><![CDATA[bGpSVEFBQUFLR1U9]]></Data>
</CustomerInfo>
</file>

<file path=customXml/item86.xml><?xml version="1.0" encoding="utf-8"?>
<CustomerInfo>
  <UserName>dell</UserName>
  <CompanyName/>
  <MachineID>A189</MachineID>
  <ToolID>ljRTAAAAKGU=</ToolID>
  <Data><![CDATA[bGpSVEFBQUFLR1U9]]></Data>
</CustomerInfo>
</file>

<file path=customXml/item87.xml><?xml version="1.0" encoding="utf-8"?>
<CustomerInfo>
  <UserName>dell</UserName>
  <CompanyName/>
  <MachineID>A189</MachineID>
  <ToolID>ljRTAAAAKGU=</ToolID>
  <Data><![CDATA[bGpSVEFBQUFLR1U9]]></Data>
</CustomerInfo>
</file>

<file path=customXml/item88.xml><?xml version="1.0" encoding="utf-8"?>
<CustomerInfo>
  <UserName>dell</UserName>
  <CompanyName/>
  <MachineID>A189</MachineID>
  <ToolID>ljRTAAAAKGU=</ToolID>
  <Data><![CDATA[bGpSVEFBQUFLR1U9]]></Data>
</CustomerInfo>
</file>

<file path=customXml/item89.xml><?xml version="1.0" encoding="utf-8"?>
<CustomerInfo>
  <UserName>dell</UserName>
  <CompanyName/>
  <MachineID>A189</MachineID>
  <ToolID>ljRTAAAAKGU=</ToolID>
  <Data><![CDATA[bGpSVEFBQUFLR1U9]]></Data>
</CustomerInfo>
</file>

<file path=customXml/item9.xml><?xml version="1.0" encoding="utf-8"?>
<CustomerInfo>
  <UserName>dell</UserName>
  <CompanyName/>
  <MachineID>A189</MachineID>
  <ToolID>ljRTAAAAKGU=</ToolID>
  <Data><![CDATA[bGpSVEFBQUFLR1U9]]></Data>
</CustomerInfo>
</file>

<file path=customXml/item90.xml><?xml version="1.0" encoding="utf-8"?>
<CustomerInfo>
  <UserName>dell</UserName>
  <CompanyName/>
  <MachineID>A189</MachineID>
  <ToolID>ljRTAAAAKGU=</ToolID>
  <Data><![CDATA[bGpSVEFBQUFLR1U9]]></Data>
</CustomerInfo>
</file>

<file path=customXml/item91.xml><?xml version="1.0" encoding="utf-8"?>
<CustomerInfo>
  <UserName>dell</UserName>
  <CompanyName/>
  <MachineID>A189</MachineID>
  <ToolID>ljRTAAAAKGU=</ToolID>
  <Data><![CDATA[bGpSVEFBQUFLR1U9]]></Data>
</CustomerInfo>
</file>

<file path=customXml/item92.xml><?xml version="1.0" encoding="utf-8"?>
<CustomerInfo>
  <UserName>dell</UserName>
  <CompanyName/>
  <MachineID>A189</MachineID>
  <ToolID>ljRTAAAAKGU=</ToolID>
  <Data><![CDATA[bGpSVEFBQUFLR1U9]]></Data>
</CustomerInfo>
</file>

<file path=customXml/item93.xml><?xml version="1.0" encoding="utf-8"?>
<CustomerInfo>
  <UserName>dell</UserName>
  <CompanyName/>
  <MachineID>A189</MachineID>
  <ToolID>ljRTAAAAKGU=</ToolID>
  <Data><![CDATA[bGpSVEFBQUFLR1U9]]></Data>
</CustomerInfo>
</file>

<file path=customXml/item94.xml><?xml version="1.0" encoding="utf-8"?>
<CustomerInfo>
  <UserName>dell</UserName>
  <CompanyName/>
  <MachineID>A189</MachineID>
  <ToolID>ljRTAAAAKGU=</ToolID>
  <Data><![CDATA[bGpSVEFBQUFLR1U9]]></Data>
</CustomerInfo>
</file>

<file path=customXml/item95.xml><?xml version="1.0" encoding="utf-8"?>
<CustomerInfo>
  <UserName>dell</UserName>
  <CompanyName/>
  <MachineID>A189</MachineID>
  <ToolID>ljRTAAAAKGU=</ToolID>
  <Data><![CDATA[bGpSVEFBQUFLR1U9]]></Data>
</CustomerInfo>
</file>

<file path=customXml/item96.xml><?xml version="1.0" encoding="utf-8"?>
<CustomerInfo>
  <UserName>dell</UserName>
  <CompanyName/>
  <MachineID>A189</MachineID>
  <ToolID>ljRTAAAAKGU=</ToolID>
  <Data><![CDATA[bGpSVEFBQUFLR1U9]]></Data>
</CustomerInfo>
</file>

<file path=customXml/item97.xml><?xml version="1.0" encoding="utf-8"?>
<CustomerInfo>
  <UserName>dell</UserName>
  <CompanyName/>
  <MachineID>A189</MachineID>
  <ToolID>ljRTAAAAKGU=</ToolID>
  <Data><![CDATA[bGpSVEFBQUFLR1U9]]></Data>
</CustomerInfo>
</file>

<file path=customXml/itemProps1.xml><?xml version="1.0" encoding="utf-8"?>
<ds:datastoreItem xmlns:ds="http://schemas.openxmlformats.org/officeDocument/2006/customXml" ds:itemID="{C41D67B4-49B5-4B23-8771-A65698F7E02B}">
  <ds:schemaRefs/>
</ds:datastoreItem>
</file>

<file path=customXml/itemProps10.xml><?xml version="1.0" encoding="utf-8"?>
<ds:datastoreItem xmlns:ds="http://schemas.openxmlformats.org/officeDocument/2006/customXml" ds:itemID="{DE0189CC-7563-407A-BAFA-1C34FE3B5527}">
  <ds:schemaRefs/>
</ds:datastoreItem>
</file>

<file path=customXml/itemProps11.xml><?xml version="1.0" encoding="utf-8"?>
<ds:datastoreItem xmlns:ds="http://schemas.openxmlformats.org/officeDocument/2006/customXml" ds:itemID="{5D58E62A-E7C6-4ED9-8820-525A521D7269}">
  <ds:schemaRefs/>
</ds:datastoreItem>
</file>

<file path=customXml/itemProps12.xml><?xml version="1.0" encoding="utf-8"?>
<ds:datastoreItem xmlns:ds="http://schemas.openxmlformats.org/officeDocument/2006/customXml" ds:itemID="{6B542ABE-F308-4D68-859C-8B69B2A59A1C}">
  <ds:schemaRefs/>
</ds:datastoreItem>
</file>

<file path=customXml/itemProps13.xml><?xml version="1.0" encoding="utf-8"?>
<ds:datastoreItem xmlns:ds="http://schemas.openxmlformats.org/officeDocument/2006/customXml" ds:itemID="{AD36286D-EBD5-4928-9EDB-007702355066}">
  <ds:schemaRefs/>
</ds:datastoreItem>
</file>

<file path=customXml/itemProps14.xml><?xml version="1.0" encoding="utf-8"?>
<ds:datastoreItem xmlns:ds="http://schemas.openxmlformats.org/officeDocument/2006/customXml" ds:itemID="{91736488-61FF-4992-B24B-783372194E2B}">
  <ds:schemaRefs/>
</ds:datastoreItem>
</file>

<file path=customXml/itemProps15.xml><?xml version="1.0" encoding="utf-8"?>
<ds:datastoreItem xmlns:ds="http://schemas.openxmlformats.org/officeDocument/2006/customXml" ds:itemID="{A6000475-855F-4D7F-A248-A5EE68AD089C}">
  <ds:schemaRefs/>
</ds:datastoreItem>
</file>

<file path=customXml/itemProps16.xml><?xml version="1.0" encoding="utf-8"?>
<ds:datastoreItem xmlns:ds="http://schemas.openxmlformats.org/officeDocument/2006/customXml" ds:itemID="{612FBF9C-DDEA-43DC-9F3B-3DA6902C6D62}">
  <ds:schemaRefs/>
</ds:datastoreItem>
</file>

<file path=customXml/itemProps17.xml><?xml version="1.0" encoding="utf-8"?>
<ds:datastoreItem xmlns:ds="http://schemas.openxmlformats.org/officeDocument/2006/customXml" ds:itemID="{89441C54-1631-4B12-81FA-49B4CE520136}">
  <ds:schemaRefs/>
</ds:datastoreItem>
</file>

<file path=customXml/itemProps18.xml><?xml version="1.0" encoding="utf-8"?>
<ds:datastoreItem xmlns:ds="http://schemas.openxmlformats.org/officeDocument/2006/customXml" ds:itemID="{59139CBD-15F8-46CC-AD78-5D4C39634AC5}">
  <ds:schemaRefs/>
</ds:datastoreItem>
</file>

<file path=customXml/itemProps19.xml><?xml version="1.0" encoding="utf-8"?>
<ds:datastoreItem xmlns:ds="http://schemas.openxmlformats.org/officeDocument/2006/customXml" ds:itemID="{8132BACA-05E3-47F8-B755-4CAFE8F91627}">
  <ds:schemaRefs/>
</ds:datastoreItem>
</file>

<file path=customXml/itemProps2.xml><?xml version="1.0" encoding="utf-8"?>
<ds:datastoreItem xmlns:ds="http://schemas.openxmlformats.org/officeDocument/2006/customXml" ds:itemID="{BA42C77B-E078-4B92-A261-E39CC2BCF74E}">
  <ds:schemaRefs/>
</ds:datastoreItem>
</file>

<file path=customXml/itemProps20.xml><?xml version="1.0" encoding="utf-8"?>
<ds:datastoreItem xmlns:ds="http://schemas.openxmlformats.org/officeDocument/2006/customXml" ds:itemID="{67E36D24-48EC-491C-B856-D673DEA7685A}">
  <ds:schemaRefs/>
</ds:datastoreItem>
</file>

<file path=customXml/itemProps21.xml><?xml version="1.0" encoding="utf-8"?>
<ds:datastoreItem xmlns:ds="http://schemas.openxmlformats.org/officeDocument/2006/customXml" ds:itemID="{3D42379D-978D-462C-B571-AE4F12CF8F91}">
  <ds:schemaRefs/>
</ds:datastoreItem>
</file>

<file path=customXml/itemProps22.xml><?xml version="1.0" encoding="utf-8"?>
<ds:datastoreItem xmlns:ds="http://schemas.openxmlformats.org/officeDocument/2006/customXml" ds:itemID="{947EF76F-A77D-4000-AD3B-25784CFE0291}">
  <ds:schemaRefs/>
</ds:datastoreItem>
</file>

<file path=customXml/itemProps23.xml><?xml version="1.0" encoding="utf-8"?>
<ds:datastoreItem xmlns:ds="http://schemas.openxmlformats.org/officeDocument/2006/customXml" ds:itemID="{8EDFD66E-88FD-4A29-B212-D062A4E70AAE}">
  <ds:schemaRefs/>
</ds:datastoreItem>
</file>

<file path=customXml/itemProps24.xml><?xml version="1.0" encoding="utf-8"?>
<ds:datastoreItem xmlns:ds="http://schemas.openxmlformats.org/officeDocument/2006/customXml" ds:itemID="{FFA471B8-AF59-4DB9-AD3E-1B9A276BC008}">
  <ds:schemaRefs/>
</ds:datastoreItem>
</file>

<file path=customXml/itemProps25.xml><?xml version="1.0" encoding="utf-8"?>
<ds:datastoreItem xmlns:ds="http://schemas.openxmlformats.org/officeDocument/2006/customXml" ds:itemID="{29E05468-1931-4FA3-8056-9E4A9922EF7A}">
  <ds:schemaRefs/>
</ds:datastoreItem>
</file>

<file path=customXml/itemProps26.xml><?xml version="1.0" encoding="utf-8"?>
<ds:datastoreItem xmlns:ds="http://schemas.openxmlformats.org/officeDocument/2006/customXml" ds:itemID="{9EA95410-CE54-4945-AD21-B1BCF80887C1}">
  <ds:schemaRefs/>
</ds:datastoreItem>
</file>

<file path=customXml/itemProps27.xml><?xml version="1.0" encoding="utf-8"?>
<ds:datastoreItem xmlns:ds="http://schemas.openxmlformats.org/officeDocument/2006/customXml" ds:itemID="{20FD3FEE-BA96-4D5B-8458-BD03A7633FA2}">
  <ds:schemaRefs/>
</ds:datastoreItem>
</file>

<file path=customXml/itemProps28.xml><?xml version="1.0" encoding="utf-8"?>
<ds:datastoreItem xmlns:ds="http://schemas.openxmlformats.org/officeDocument/2006/customXml" ds:itemID="{B1A44CC0-428B-4830-A2B8-B17C9A727B12}">
  <ds:schemaRefs/>
</ds:datastoreItem>
</file>

<file path=customXml/itemProps29.xml><?xml version="1.0" encoding="utf-8"?>
<ds:datastoreItem xmlns:ds="http://schemas.openxmlformats.org/officeDocument/2006/customXml" ds:itemID="{C54BF692-8B8C-4D40-A16E-3E6AC58FA3B6}">
  <ds:schemaRefs/>
</ds:datastoreItem>
</file>

<file path=customXml/itemProps3.xml><?xml version="1.0" encoding="utf-8"?>
<ds:datastoreItem xmlns:ds="http://schemas.openxmlformats.org/officeDocument/2006/customXml" ds:itemID="{6D62893E-4756-4127-92BB-272B19EAD55D}">
  <ds:schemaRefs/>
</ds:datastoreItem>
</file>

<file path=customXml/itemProps30.xml><?xml version="1.0" encoding="utf-8"?>
<ds:datastoreItem xmlns:ds="http://schemas.openxmlformats.org/officeDocument/2006/customXml" ds:itemID="{841E372C-8E0A-4E04-908A-CDC7CE7927E1}">
  <ds:schemaRefs/>
</ds:datastoreItem>
</file>

<file path=customXml/itemProps31.xml><?xml version="1.0" encoding="utf-8"?>
<ds:datastoreItem xmlns:ds="http://schemas.openxmlformats.org/officeDocument/2006/customXml" ds:itemID="{FDD43642-3F90-497E-B80D-60B8795E92E9}">
  <ds:schemaRefs/>
</ds:datastoreItem>
</file>

<file path=customXml/itemProps32.xml><?xml version="1.0" encoding="utf-8"?>
<ds:datastoreItem xmlns:ds="http://schemas.openxmlformats.org/officeDocument/2006/customXml" ds:itemID="{8CEAEE62-C9D1-4D1D-BE15-88227F45A151}">
  <ds:schemaRefs/>
</ds:datastoreItem>
</file>

<file path=customXml/itemProps33.xml><?xml version="1.0" encoding="utf-8"?>
<ds:datastoreItem xmlns:ds="http://schemas.openxmlformats.org/officeDocument/2006/customXml" ds:itemID="{CD692272-9AEA-4187-8CA9-2174498D9B9E}">
  <ds:schemaRefs/>
</ds:datastoreItem>
</file>

<file path=customXml/itemProps34.xml><?xml version="1.0" encoding="utf-8"?>
<ds:datastoreItem xmlns:ds="http://schemas.openxmlformats.org/officeDocument/2006/customXml" ds:itemID="{5B409518-6101-4900-9749-598CB4CE1F5A}">
  <ds:schemaRefs/>
</ds:datastoreItem>
</file>

<file path=customXml/itemProps35.xml><?xml version="1.0" encoding="utf-8"?>
<ds:datastoreItem xmlns:ds="http://schemas.openxmlformats.org/officeDocument/2006/customXml" ds:itemID="{0A4731AE-AEFC-4E08-83FD-525C23831FBE}">
  <ds:schemaRefs/>
</ds:datastoreItem>
</file>

<file path=customXml/itemProps36.xml><?xml version="1.0" encoding="utf-8"?>
<ds:datastoreItem xmlns:ds="http://schemas.openxmlformats.org/officeDocument/2006/customXml" ds:itemID="{9C9CAE92-5600-4F75-8EA5-FF04DCE195F5}">
  <ds:schemaRefs/>
</ds:datastoreItem>
</file>

<file path=customXml/itemProps37.xml><?xml version="1.0" encoding="utf-8"?>
<ds:datastoreItem xmlns:ds="http://schemas.openxmlformats.org/officeDocument/2006/customXml" ds:itemID="{BA7AE23A-A32B-43C5-B5B7-CADC895EE7A2}">
  <ds:schemaRefs/>
</ds:datastoreItem>
</file>

<file path=customXml/itemProps38.xml><?xml version="1.0" encoding="utf-8"?>
<ds:datastoreItem xmlns:ds="http://schemas.openxmlformats.org/officeDocument/2006/customXml" ds:itemID="{2A488EF4-418A-40C7-ABCB-4694F4CF68ED}">
  <ds:schemaRefs/>
</ds:datastoreItem>
</file>

<file path=customXml/itemProps39.xml><?xml version="1.0" encoding="utf-8"?>
<ds:datastoreItem xmlns:ds="http://schemas.openxmlformats.org/officeDocument/2006/customXml" ds:itemID="{B274C8BA-B4C2-4F44-B64D-09A5E0E2B18C}">
  <ds:schemaRefs/>
</ds:datastoreItem>
</file>

<file path=customXml/itemProps4.xml><?xml version="1.0" encoding="utf-8"?>
<ds:datastoreItem xmlns:ds="http://schemas.openxmlformats.org/officeDocument/2006/customXml" ds:itemID="{CB08F37D-3A58-4F71-BC57-DB1EAB339036}">
  <ds:schemaRefs/>
</ds:datastoreItem>
</file>

<file path=customXml/itemProps40.xml><?xml version="1.0" encoding="utf-8"?>
<ds:datastoreItem xmlns:ds="http://schemas.openxmlformats.org/officeDocument/2006/customXml" ds:itemID="{CB9FD6C3-D3B2-425C-9414-7F06633733DC}">
  <ds:schemaRefs/>
</ds:datastoreItem>
</file>

<file path=customXml/itemProps41.xml><?xml version="1.0" encoding="utf-8"?>
<ds:datastoreItem xmlns:ds="http://schemas.openxmlformats.org/officeDocument/2006/customXml" ds:itemID="{887C7B71-99AC-4B36-9F88-57BBCC528C80}">
  <ds:schemaRefs/>
</ds:datastoreItem>
</file>

<file path=customXml/itemProps42.xml><?xml version="1.0" encoding="utf-8"?>
<ds:datastoreItem xmlns:ds="http://schemas.openxmlformats.org/officeDocument/2006/customXml" ds:itemID="{9C64AC36-EBBF-4146-A111-2AE49DA796A1}">
  <ds:schemaRefs/>
</ds:datastoreItem>
</file>

<file path=customXml/itemProps43.xml><?xml version="1.0" encoding="utf-8"?>
<ds:datastoreItem xmlns:ds="http://schemas.openxmlformats.org/officeDocument/2006/customXml" ds:itemID="{AEDFDC2D-801E-4954-A0B6-BD460F56BF93}">
  <ds:schemaRefs/>
</ds:datastoreItem>
</file>

<file path=customXml/itemProps44.xml><?xml version="1.0" encoding="utf-8"?>
<ds:datastoreItem xmlns:ds="http://schemas.openxmlformats.org/officeDocument/2006/customXml" ds:itemID="{1B7EB092-C9E9-46B5-B654-FDFFCA41124C}">
  <ds:schemaRefs/>
</ds:datastoreItem>
</file>

<file path=customXml/itemProps45.xml><?xml version="1.0" encoding="utf-8"?>
<ds:datastoreItem xmlns:ds="http://schemas.openxmlformats.org/officeDocument/2006/customXml" ds:itemID="{E81CB6C0-2C1E-4F70-9A58-C818EF20693C}">
  <ds:schemaRefs/>
</ds:datastoreItem>
</file>

<file path=customXml/itemProps46.xml><?xml version="1.0" encoding="utf-8"?>
<ds:datastoreItem xmlns:ds="http://schemas.openxmlformats.org/officeDocument/2006/customXml" ds:itemID="{92F7C89D-79FC-403B-8162-3540F49618C8}">
  <ds:schemaRefs/>
</ds:datastoreItem>
</file>

<file path=customXml/itemProps47.xml><?xml version="1.0" encoding="utf-8"?>
<ds:datastoreItem xmlns:ds="http://schemas.openxmlformats.org/officeDocument/2006/customXml" ds:itemID="{E29EB35C-9007-4357-9AA9-C3B050A8F9A6}">
  <ds:schemaRefs/>
</ds:datastoreItem>
</file>

<file path=customXml/itemProps48.xml><?xml version="1.0" encoding="utf-8"?>
<ds:datastoreItem xmlns:ds="http://schemas.openxmlformats.org/officeDocument/2006/customXml" ds:itemID="{6ADEA31B-4CF1-40B1-8826-D09F7B427DCD}">
  <ds:schemaRefs/>
</ds:datastoreItem>
</file>

<file path=customXml/itemProps49.xml><?xml version="1.0" encoding="utf-8"?>
<ds:datastoreItem xmlns:ds="http://schemas.openxmlformats.org/officeDocument/2006/customXml" ds:itemID="{0028420E-94BC-47F2-86EE-ECF6D0B3F77E}">
  <ds:schemaRefs/>
</ds:datastoreItem>
</file>

<file path=customXml/itemProps5.xml><?xml version="1.0" encoding="utf-8"?>
<ds:datastoreItem xmlns:ds="http://schemas.openxmlformats.org/officeDocument/2006/customXml" ds:itemID="{9EE4DD84-E38F-41F2-B2C2-53BF84D1E1BD}">
  <ds:schemaRefs/>
</ds:datastoreItem>
</file>

<file path=customXml/itemProps50.xml><?xml version="1.0" encoding="utf-8"?>
<ds:datastoreItem xmlns:ds="http://schemas.openxmlformats.org/officeDocument/2006/customXml" ds:itemID="{6A577039-3B43-4F73-848E-9FAF787BA19E}">
  <ds:schemaRefs/>
</ds:datastoreItem>
</file>

<file path=customXml/itemProps51.xml><?xml version="1.0" encoding="utf-8"?>
<ds:datastoreItem xmlns:ds="http://schemas.openxmlformats.org/officeDocument/2006/customXml" ds:itemID="{07841DAA-4313-413D-AB12-3EF73D023DC2}">
  <ds:schemaRefs/>
</ds:datastoreItem>
</file>

<file path=customXml/itemProps52.xml><?xml version="1.0" encoding="utf-8"?>
<ds:datastoreItem xmlns:ds="http://schemas.openxmlformats.org/officeDocument/2006/customXml" ds:itemID="{44BFB3C2-E029-4212-AD0B-16D992E488BA}">
  <ds:schemaRefs/>
</ds:datastoreItem>
</file>

<file path=customXml/itemProps53.xml><?xml version="1.0" encoding="utf-8"?>
<ds:datastoreItem xmlns:ds="http://schemas.openxmlformats.org/officeDocument/2006/customXml" ds:itemID="{3D9106C1-5E73-483D-9EAD-87B3D070C148}">
  <ds:schemaRefs/>
</ds:datastoreItem>
</file>

<file path=customXml/itemProps54.xml><?xml version="1.0" encoding="utf-8"?>
<ds:datastoreItem xmlns:ds="http://schemas.openxmlformats.org/officeDocument/2006/customXml" ds:itemID="{4942417A-FA0E-4EAF-B432-77D35A0CD862}">
  <ds:schemaRefs/>
</ds:datastoreItem>
</file>

<file path=customXml/itemProps55.xml><?xml version="1.0" encoding="utf-8"?>
<ds:datastoreItem xmlns:ds="http://schemas.openxmlformats.org/officeDocument/2006/customXml" ds:itemID="{902B4B2F-DA6D-4F86-90F3-FE997A133DB0}">
  <ds:schemaRefs/>
</ds:datastoreItem>
</file>

<file path=customXml/itemProps56.xml><?xml version="1.0" encoding="utf-8"?>
<ds:datastoreItem xmlns:ds="http://schemas.openxmlformats.org/officeDocument/2006/customXml" ds:itemID="{5DD8CAD2-846D-41F1-93A1-AEB6457FCF32}">
  <ds:schemaRefs/>
</ds:datastoreItem>
</file>

<file path=customXml/itemProps57.xml><?xml version="1.0" encoding="utf-8"?>
<ds:datastoreItem xmlns:ds="http://schemas.openxmlformats.org/officeDocument/2006/customXml" ds:itemID="{77FB9B47-50B9-4D81-82FD-8C92FF4E9BC3}">
  <ds:schemaRefs/>
</ds:datastoreItem>
</file>

<file path=customXml/itemProps58.xml><?xml version="1.0" encoding="utf-8"?>
<ds:datastoreItem xmlns:ds="http://schemas.openxmlformats.org/officeDocument/2006/customXml" ds:itemID="{87797F2A-D88B-4362-B11E-66298051A0FE}">
  <ds:schemaRefs/>
</ds:datastoreItem>
</file>

<file path=customXml/itemProps59.xml><?xml version="1.0" encoding="utf-8"?>
<ds:datastoreItem xmlns:ds="http://schemas.openxmlformats.org/officeDocument/2006/customXml" ds:itemID="{7EAF5736-983B-40FA-BE12-D48E4723B967}">
  <ds:schemaRefs/>
</ds:datastoreItem>
</file>

<file path=customXml/itemProps6.xml><?xml version="1.0" encoding="utf-8"?>
<ds:datastoreItem xmlns:ds="http://schemas.openxmlformats.org/officeDocument/2006/customXml" ds:itemID="{22C17D46-8148-44A9-B638-A1B3DDC20FA5}">
  <ds:schemaRefs/>
</ds:datastoreItem>
</file>

<file path=customXml/itemProps60.xml><?xml version="1.0" encoding="utf-8"?>
<ds:datastoreItem xmlns:ds="http://schemas.openxmlformats.org/officeDocument/2006/customXml" ds:itemID="{50D94F52-5E19-46DF-A989-786BD12EEE5E}">
  <ds:schemaRefs/>
</ds:datastoreItem>
</file>

<file path=customXml/itemProps61.xml><?xml version="1.0" encoding="utf-8"?>
<ds:datastoreItem xmlns:ds="http://schemas.openxmlformats.org/officeDocument/2006/customXml" ds:itemID="{AEE20B97-D69C-473E-A7F1-9FCA2A238DF9}">
  <ds:schemaRefs/>
</ds:datastoreItem>
</file>

<file path=customXml/itemProps62.xml><?xml version="1.0" encoding="utf-8"?>
<ds:datastoreItem xmlns:ds="http://schemas.openxmlformats.org/officeDocument/2006/customXml" ds:itemID="{0E323A9D-20B8-49F1-859C-5A25E843751B}">
  <ds:schemaRefs/>
</ds:datastoreItem>
</file>

<file path=customXml/itemProps63.xml><?xml version="1.0" encoding="utf-8"?>
<ds:datastoreItem xmlns:ds="http://schemas.openxmlformats.org/officeDocument/2006/customXml" ds:itemID="{818872ED-9BF5-4B3B-AF37-59B4A2CF8528}">
  <ds:schemaRefs/>
</ds:datastoreItem>
</file>

<file path=customXml/itemProps64.xml><?xml version="1.0" encoding="utf-8"?>
<ds:datastoreItem xmlns:ds="http://schemas.openxmlformats.org/officeDocument/2006/customXml" ds:itemID="{74D4E90F-5FF4-48C1-ACC5-DFD9FA297783}">
  <ds:schemaRefs/>
</ds:datastoreItem>
</file>

<file path=customXml/itemProps65.xml><?xml version="1.0" encoding="utf-8"?>
<ds:datastoreItem xmlns:ds="http://schemas.openxmlformats.org/officeDocument/2006/customXml" ds:itemID="{B5D27ED9-BE3E-4DC9-859A-AD7AAF4E8D01}">
  <ds:schemaRefs/>
</ds:datastoreItem>
</file>

<file path=customXml/itemProps66.xml><?xml version="1.0" encoding="utf-8"?>
<ds:datastoreItem xmlns:ds="http://schemas.openxmlformats.org/officeDocument/2006/customXml" ds:itemID="{81CAABF4-3C78-46C7-8892-00770AD1128F}">
  <ds:schemaRefs/>
</ds:datastoreItem>
</file>

<file path=customXml/itemProps67.xml><?xml version="1.0" encoding="utf-8"?>
<ds:datastoreItem xmlns:ds="http://schemas.openxmlformats.org/officeDocument/2006/customXml" ds:itemID="{21006C2B-6DBF-48FE-A903-0FC70FACC94E}">
  <ds:schemaRefs/>
</ds:datastoreItem>
</file>

<file path=customXml/itemProps68.xml><?xml version="1.0" encoding="utf-8"?>
<ds:datastoreItem xmlns:ds="http://schemas.openxmlformats.org/officeDocument/2006/customXml" ds:itemID="{8B7CFC4B-DE0F-4D2F-A46E-C66D6A37E795}">
  <ds:schemaRefs/>
</ds:datastoreItem>
</file>

<file path=customXml/itemProps69.xml><?xml version="1.0" encoding="utf-8"?>
<ds:datastoreItem xmlns:ds="http://schemas.openxmlformats.org/officeDocument/2006/customXml" ds:itemID="{AB826CB0-0C88-40C3-A55C-32AF2014C19F}">
  <ds:schemaRefs/>
</ds:datastoreItem>
</file>

<file path=customXml/itemProps7.xml><?xml version="1.0" encoding="utf-8"?>
<ds:datastoreItem xmlns:ds="http://schemas.openxmlformats.org/officeDocument/2006/customXml" ds:itemID="{57A42149-B066-46A9-9660-2F177C9019DC}">
  <ds:schemaRefs/>
</ds:datastoreItem>
</file>

<file path=customXml/itemProps70.xml><?xml version="1.0" encoding="utf-8"?>
<ds:datastoreItem xmlns:ds="http://schemas.openxmlformats.org/officeDocument/2006/customXml" ds:itemID="{F5331137-6D89-4C60-BB85-0D9C66E23D12}">
  <ds:schemaRefs/>
</ds:datastoreItem>
</file>

<file path=customXml/itemProps71.xml><?xml version="1.0" encoding="utf-8"?>
<ds:datastoreItem xmlns:ds="http://schemas.openxmlformats.org/officeDocument/2006/customXml" ds:itemID="{D53CBEB2-264C-4DCA-9F05-8E034E585DF1}">
  <ds:schemaRefs/>
</ds:datastoreItem>
</file>

<file path=customXml/itemProps72.xml><?xml version="1.0" encoding="utf-8"?>
<ds:datastoreItem xmlns:ds="http://schemas.openxmlformats.org/officeDocument/2006/customXml" ds:itemID="{C2E7FD8B-4644-474D-B74C-8420955EBFF2}">
  <ds:schemaRefs/>
</ds:datastoreItem>
</file>

<file path=customXml/itemProps73.xml><?xml version="1.0" encoding="utf-8"?>
<ds:datastoreItem xmlns:ds="http://schemas.openxmlformats.org/officeDocument/2006/customXml" ds:itemID="{0D3D6EF8-57D2-43A9-AC75-3BE97AA68623}">
  <ds:schemaRefs/>
</ds:datastoreItem>
</file>

<file path=customXml/itemProps74.xml><?xml version="1.0" encoding="utf-8"?>
<ds:datastoreItem xmlns:ds="http://schemas.openxmlformats.org/officeDocument/2006/customXml" ds:itemID="{9F9EEE9B-43E4-4060-9E6F-1FF40A46F46B}">
  <ds:schemaRefs/>
</ds:datastoreItem>
</file>

<file path=customXml/itemProps75.xml><?xml version="1.0" encoding="utf-8"?>
<ds:datastoreItem xmlns:ds="http://schemas.openxmlformats.org/officeDocument/2006/customXml" ds:itemID="{82B867DB-BA97-4AF6-9BFF-F34BF230C419}">
  <ds:schemaRefs/>
</ds:datastoreItem>
</file>

<file path=customXml/itemProps76.xml><?xml version="1.0" encoding="utf-8"?>
<ds:datastoreItem xmlns:ds="http://schemas.openxmlformats.org/officeDocument/2006/customXml" ds:itemID="{B69DAB39-25B1-4351-9D3C-C8CC0E8674B3}">
  <ds:schemaRefs/>
</ds:datastoreItem>
</file>

<file path=customXml/itemProps77.xml><?xml version="1.0" encoding="utf-8"?>
<ds:datastoreItem xmlns:ds="http://schemas.openxmlformats.org/officeDocument/2006/customXml" ds:itemID="{6D70E3CD-6774-45B6-84FB-D57AC5F773BD}">
  <ds:schemaRefs/>
</ds:datastoreItem>
</file>

<file path=customXml/itemProps78.xml><?xml version="1.0" encoding="utf-8"?>
<ds:datastoreItem xmlns:ds="http://schemas.openxmlformats.org/officeDocument/2006/customXml" ds:itemID="{353099C7-D66B-41E8-B434-703CF7EB451D}">
  <ds:schemaRefs/>
</ds:datastoreItem>
</file>

<file path=customXml/itemProps79.xml><?xml version="1.0" encoding="utf-8"?>
<ds:datastoreItem xmlns:ds="http://schemas.openxmlformats.org/officeDocument/2006/customXml" ds:itemID="{D1E791F7-3FAC-45EF-8C56-B5E54BB69C72}">
  <ds:schemaRefs/>
</ds:datastoreItem>
</file>

<file path=customXml/itemProps8.xml><?xml version="1.0" encoding="utf-8"?>
<ds:datastoreItem xmlns:ds="http://schemas.openxmlformats.org/officeDocument/2006/customXml" ds:itemID="{2BBA028A-62F3-406F-AB7E-6DF468F17123}">
  <ds:schemaRefs/>
</ds:datastoreItem>
</file>

<file path=customXml/itemProps80.xml><?xml version="1.0" encoding="utf-8"?>
<ds:datastoreItem xmlns:ds="http://schemas.openxmlformats.org/officeDocument/2006/customXml" ds:itemID="{969E6413-8FF5-492A-842B-32F3D1615D23}">
  <ds:schemaRefs/>
</ds:datastoreItem>
</file>

<file path=customXml/itemProps81.xml><?xml version="1.0" encoding="utf-8"?>
<ds:datastoreItem xmlns:ds="http://schemas.openxmlformats.org/officeDocument/2006/customXml" ds:itemID="{CD38FDB4-11BE-46CF-93AD-A350C7A68F37}">
  <ds:schemaRefs/>
</ds:datastoreItem>
</file>

<file path=customXml/itemProps82.xml><?xml version="1.0" encoding="utf-8"?>
<ds:datastoreItem xmlns:ds="http://schemas.openxmlformats.org/officeDocument/2006/customXml" ds:itemID="{029C1BAA-6ECA-421E-82B6-289D34F36536}">
  <ds:schemaRefs/>
</ds:datastoreItem>
</file>

<file path=customXml/itemProps83.xml><?xml version="1.0" encoding="utf-8"?>
<ds:datastoreItem xmlns:ds="http://schemas.openxmlformats.org/officeDocument/2006/customXml" ds:itemID="{8A9B2846-F663-4A91-8D9D-FABE1BAEB28C}">
  <ds:schemaRefs/>
</ds:datastoreItem>
</file>

<file path=customXml/itemProps84.xml><?xml version="1.0" encoding="utf-8"?>
<ds:datastoreItem xmlns:ds="http://schemas.openxmlformats.org/officeDocument/2006/customXml" ds:itemID="{DE374581-81C2-4540-8332-74FC51A436D4}">
  <ds:schemaRefs/>
</ds:datastoreItem>
</file>

<file path=customXml/itemProps85.xml><?xml version="1.0" encoding="utf-8"?>
<ds:datastoreItem xmlns:ds="http://schemas.openxmlformats.org/officeDocument/2006/customXml" ds:itemID="{918BE1F4-A4D5-49DD-9F3B-C0C879842041}">
  <ds:schemaRefs/>
</ds:datastoreItem>
</file>

<file path=customXml/itemProps86.xml><?xml version="1.0" encoding="utf-8"?>
<ds:datastoreItem xmlns:ds="http://schemas.openxmlformats.org/officeDocument/2006/customXml" ds:itemID="{3BB95265-80F5-40ED-B4A6-06F19C149C8B}">
  <ds:schemaRefs/>
</ds:datastoreItem>
</file>

<file path=customXml/itemProps87.xml><?xml version="1.0" encoding="utf-8"?>
<ds:datastoreItem xmlns:ds="http://schemas.openxmlformats.org/officeDocument/2006/customXml" ds:itemID="{CA711883-9A49-4111-976F-25F7AE031084}">
  <ds:schemaRefs/>
</ds:datastoreItem>
</file>

<file path=customXml/itemProps88.xml><?xml version="1.0" encoding="utf-8"?>
<ds:datastoreItem xmlns:ds="http://schemas.openxmlformats.org/officeDocument/2006/customXml" ds:itemID="{49E9F490-1C46-413F-AA9E-36CF891E6F03}">
  <ds:schemaRefs/>
</ds:datastoreItem>
</file>

<file path=customXml/itemProps89.xml><?xml version="1.0" encoding="utf-8"?>
<ds:datastoreItem xmlns:ds="http://schemas.openxmlformats.org/officeDocument/2006/customXml" ds:itemID="{B5035844-65D9-4A6E-90DE-394DE2A9A149}">
  <ds:schemaRefs/>
</ds:datastoreItem>
</file>

<file path=customXml/itemProps9.xml><?xml version="1.0" encoding="utf-8"?>
<ds:datastoreItem xmlns:ds="http://schemas.openxmlformats.org/officeDocument/2006/customXml" ds:itemID="{75CDCFBF-CA18-479C-9701-2490D88D1C6E}">
  <ds:schemaRefs/>
</ds:datastoreItem>
</file>

<file path=customXml/itemProps90.xml><?xml version="1.0" encoding="utf-8"?>
<ds:datastoreItem xmlns:ds="http://schemas.openxmlformats.org/officeDocument/2006/customXml" ds:itemID="{2B946C79-494C-4F8D-9AE6-97D4D02EA90B}">
  <ds:schemaRefs/>
</ds:datastoreItem>
</file>

<file path=customXml/itemProps91.xml><?xml version="1.0" encoding="utf-8"?>
<ds:datastoreItem xmlns:ds="http://schemas.openxmlformats.org/officeDocument/2006/customXml" ds:itemID="{1714EB93-8691-4F7E-9ADA-C9147B4A9A85}">
  <ds:schemaRefs/>
</ds:datastoreItem>
</file>

<file path=customXml/itemProps92.xml><?xml version="1.0" encoding="utf-8"?>
<ds:datastoreItem xmlns:ds="http://schemas.openxmlformats.org/officeDocument/2006/customXml" ds:itemID="{E0956CA2-FE1C-49D9-A6B7-D627D3909C53}">
  <ds:schemaRefs/>
</ds:datastoreItem>
</file>

<file path=customXml/itemProps93.xml><?xml version="1.0" encoding="utf-8"?>
<ds:datastoreItem xmlns:ds="http://schemas.openxmlformats.org/officeDocument/2006/customXml" ds:itemID="{84313096-8F9B-4056-AB72-E307FD712DB9}">
  <ds:schemaRefs/>
</ds:datastoreItem>
</file>

<file path=customXml/itemProps94.xml><?xml version="1.0" encoding="utf-8"?>
<ds:datastoreItem xmlns:ds="http://schemas.openxmlformats.org/officeDocument/2006/customXml" ds:itemID="{DDAFAAC1-ADEC-47CA-BCD0-8758ABA87400}">
  <ds:schemaRefs/>
</ds:datastoreItem>
</file>

<file path=customXml/itemProps95.xml><?xml version="1.0" encoding="utf-8"?>
<ds:datastoreItem xmlns:ds="http://schemas.openxmlformats.org/officeDocument/2006/customXml" ds:itemID="{AAED9328-DFB4-43BF-9E01-F7109DA3B44B}">
  <ds:schemaRefs/>
</ds:datastoreItem>
</file>

<file path=customXml/itemProps96.xml><?xml version="1.0" encoding="utf-8"?>
<ds:datastoreItem xmlns:ds="http://schemas.openxmlformats.org/officeDocument/2006/customXml" ds:itemID="{4FD6C04F-9548-47DC-AFEB-C5C427AFD7AA}">
  <ds:schemaRefs/>
</ds:datastoreItem>
</file>

<file path=customXml/itemProps97.xml><?xml version="1.0" encoding="utf-8"?>
<ds:datastoreItem xmlns:ds="http://schemas.openxmlformats.org/officeDocument/2006/customXml" ds:itemID="{C0687220-80C4-4320-9F70-0AA59FF90438}">
  <ds:schemaRefs/>
</ds:datastoreItem>
</file>

<file path=docProps/app.xml><?xml version="1.0" encoding="utf-8"?>
<Properties xmlns="http://schemas.openxmlformats.org/officeDocument/2006/extended-properties" xmlns:vt="http://schemas.openxmlformats.org/officeDocument/2006/docPropsVTypes">
  <Template>21版53中考主题1</Template>
  <TotalTime>72</TotalTime>
  <Words>18260</Words>
  <Application>Microsoft Office PowerPoint</Application>
  <PresentationFormat>自定义</PresentationFormat>
  <Paragraphs>460</Paragraphs>
  <Slides>96</Slides>
  <Notes>96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96</vt:i4>
      </vt:variant>
    </vt:vector>
  </HeadingPairs>
  <TitlesOfParts>
    <vt:vector size="102" baseType="lpstr">
      <vt:lpstr>黑体</vt:lpstr>
      <vt:lpstr>Microsoft YaHei</vt:lpstr>
      <vt:lpstr>Arial</vt:lpstr>
      <vt:lpstr>Calibri</vt:lpstr>
      <vt:lpstr>Times New Roman</vt:lpstr>
      <vt:lpstr>21版53中考主题1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205</cp:revision>
  <dcterms:modified xsi:type="dcterms:W3CDTF">2020-09-29T02:21:39Z</dcterms:modified>
</cp:coreProperties>
</file>