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handoutMasterIdLst>
    <p:handoutMasterId r:id="rId66"/>
  </p:handoutMasterIdLst>
  <p:sldIdLst>
    <p:sldId id="257" r:id="rId2"/>
    <p:sldId id="258" r:id="rId3"/>
    <p:sldId id="261" r:id="rId4"/>
    <p:sldId id="266" r:id="rId5"/>
    <p:sldId id="278" r:id="rId6"/>
    <p:sldId id="260" r:id="rId7"/>
    <p:sldId id="265" r:id="rId8"/>
    <p:sldId id="281" r:id="rId9"/>
    <p:sldId id="283" r:id="rId10"/>
    <p:sldId id="684" r:id="rId11"/>
    <p:sldId id="685" r:id="rId12"/>
    <p:sldId id="427" r:id="rId13"/>
    <p:sldId id="292" r:id="rId14"/>
    <p:sldId id="602" r:id="rId15"/>
    <p:sldId id="288" r:id="rId16"/>
    <p:sldId id="428" r:id="rId17"/>
    <p:sldId id="294" r:id="rId18"/>
    <p:sldId id="429" r:id="rId19"/>
    <p:sldId id="686" r:id="rId20"/>
    <p:sldId id="430" r:id="rId21"/>
    <p:sldId id="431" r:id="rId22"/>
    <p:sldId id="603" r:id="rId23"/>
    <p:sldId id="687" r:id="rId24"/>
    <p:sldId id="688" r:id="rId25"/>
    <p:sldId id="689" r:id="rId26"/>
    <p:sldId id="690" r:id="rId27"/>
    <p:sldId id="303" r:id="rId28"/>
    <p:sldId id="304" r:id="rId29"/>
    <p:sldId id="305" r:id="rId30"/>
    <p:sldId id="691" r:id="rId31"/>
    <p:sldId id="434" r:id="rId32"/>
    <p:sldId id="306" r:id="rId33"/>
    <p:sldId id="692" r:id="rId34"/>
    <p:sldId id="693" r:id="rId35"/>
    <p:sldId id="435" r:id="rId36"/>
    <p:sldId id="307" r:id="rId37"/>
    <p:sldId id="694" r:id="rId38"/>
    <p:sldId id="436" r:id="rId39"/>
    <p:sldId id="604" r:id="rId40"/>
    <p:sldId id="308" r:id="rId41"/>
    <p:sldId id="437" r:id="rId42"/>
    <p:sldId id="309" r:id="rId43"/>
    <p:sldId id="695" r:id="rId44"/>
    <p:sldId id="696" r:id="rId45"/>
    <p:sldId id="697" r:id="rId46"/>
    <p:sldId id="318" r:id="rId47"/>
    <p:sldId id="320" r:id="rId48"/>
    <p:sldId id="321" r:id="rId49"/>
    <p:sldId id="439" r:id="rId50"/>
    <p:sldId id="440" r:id="rId51"/>
    <p:sldId id="698" r:id="rId52"/>
    <p:sldId id="699" r:id="rId53"/>
    <p:sldId id="700" r:id="rId54"/>
    <p:sldId id="442" r:id="rId55"/>
    <p:sldId id="441" r:id="rId56"/>
    <p:sldId id="701" r:id="rId57"/>
    <p:sldId id="702" r:id="rId58"/>
    <p:sldId id="703" r:id="rId59"/>
    <p:sldId id="704" r:id="rId60"/>
    <p:sldId id="706" r:id="rId61"/>
    <p:sldId id="707" r:id="rId62"/>
    <p:sldId id="708" r:id="rId63"/>
    <p:sldId id="709"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25"/>
        <p:guide pos="38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120775"/>
            <a:ext cx="1185227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四步解答连缀成句题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第一步,审清题目,明确要求。</a:t>
            </a:r>
            <a:r>
              <a:rPr lang="zh-CN" altLang="en-US" sz="2800">
                <a:latin typeface="微软雅黑" panose="020B0503020204020204" charset="-122"/>
                <a:ea typeface="微软雅黑" panose="020B0503020204020204" charset="-122"/>
                <a:cs typeface="微软雅黑" panose="020B0503020204020204" charset="-122"/>
                <a:sym typeface="+mn-ea"/>
              </a:rPr>
              <a:t>抓住其中明确、具体的要求(多是得分点,也是答题时的易漏点)。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第二步,分析每个词语的内涵、性质、特点等。</a:t>
            </a:r>
            <a:r>
              <a:rPr lang="zh-CN" altLang="en-US" sz="2800">
                <a:latin typeface="微软雅黑" panose="020B0503020204020204" charset="-122"/>
                <a:ea typeface="微软雅黑" panose="020B0503020204020204" charset="-122"/>
                <a:cs typeface="微软雅黑" panose="020B0503020204020204" charset="-122"/>
                <a:sym typeface="+mn-ea"/>
              </a:rPr>
              <a:t>探究清楚词语本身的特点以及它们之间的相互联系,有助于寻找解题的突破点(即扩展点),然后合理组织答案。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120775"/>
            <a:ext cx="11852275" cy="332295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第三步,立足中心,合理组织。</a:t>
            </a:r>
            <a:r>
              <a:rPr lang="zh-CN" altLang="en-US" sz="2800">
                <a:latin typeface="微软雅黑" panose="020B0503020204020204" charset="-122"/>
                <a:ea typeface="微软雅黑" panose="020B0503020204020204" charset="-122"/>
                <a:cs typeface="微软雅黑" panose="020B0503020204020204" charset="-122"/>
                <a:sym typeface="+mn-ea"/>
              </a:rPr>
              <a:t>无论哪种类型的词语连缀题,都必须立足中心,按事理逻辑关系合理组织。</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第四步,根据要求,检查答案。</a:t>
            </a:r>
            <a:r>
              <a:rPr lang="zh-CN" altLang="en-US" sz="2800">
                <a:latin typeface="微软雅黑" panose="020B0503020204020204" charset="-122"/>
                <a:ea typeface="微软雅黑" panose="020B0503020204020204" charset="-122"/>
                <a:cs typeface="微软雅黑" panose="020B0503020204020204" charset="-122"/>
                <a:sym typeface="+mn-ea"/>
              </a:rPr>
              <a:t>明确题干中扩展要求,如运用什么修辞手法或表达方式,使用哪些词语进行扩写,多少字等。另外,还要注意题目中具体的语境要求,如体现什么样的感情色彩,描写什么样的景色,表现什么样的主题等。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考向2    情景阐发</a:t>
            </a:r>
          </a:p>
        </p:txBody>
      </p:sp>
      <p:sp>
        <p:nvSpPr>
          <p:cNvPr id="2" name="文本框 1"/>
          <p:cNvSpPr txBox="1"/>
          <p:nvPr/>
        </p:nvSpPr>
        <p:spPr>
          <a:xfrm>
            <a:off x="254635" y="1121410"/>
            <a:ext cx="11807190" cy="396938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情景阐发型题目往往要求考生根据题中给定的一个具体“话题”或“镜头”,利用生活经验展开联想和想象,或描绘自己记忆、憧憬的某个情景,或通过想象构建一个场景,并用形象生动的语言将其表达出来。</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a:latin typeface="微软雅黑" panose="020B0503020204020204" charset="-122"/>
                <a:ea typeface="微软雅黑" panose="020B0503020204020204" charset="-122"/>
                <a:cs typeface="微软雅黑" panose="020B0503020204020204" charset="-122"/>
              </a:rPr>
              <a:t>请根据王维的诗句“竹喧归浣女”写一个场景。要求:①想象合理;②语言生动;③不超过50字。</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flipV="1">
            <a:off x="391160" y="4921250"/>
            <a:ext cx="11303635" cy="2540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444500" y="5581650"/>
            <a:ext cx="11303635" cy="254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8483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这是一种与赏析相结合的扩展语句的题型。解答本题时,考生首先要对诗句的意思进行准确的把握,抓住“喧”“归”“浣”等关键词,运用联想和想象勾画美的画面;其次要善于组织语言,把美的画面用简洁的语言表达出来。</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洗完衣服的少女们拎着水桶,踏着月色,心情愉悦地归来,银铃般的笑声回荡在婆娑的竹林间。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940" y="928370"/>
            <a:ext cx="1188529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 </a:t>
            </a:r>
            <a:r>
              <a:rPr lang="zh-CN" altLang="en-US" sz="2800" b="1">
                <a:latin typeface="微软雅黑" panose="020B0503020204020204" charset="-122"/>
                <a:ea typeface="微软雅黑" panose="020B0503020204020204" charset="-122"/>
                <a:cs typeface="微软雅黑" panose="020B0503020204020204" charset="-122"/>
              </a:rPr>
              <a:t>              </a:t>
            </a:r>
            <a:r>
              <a:rPr lang="en-US" altLang="zh-CN" sz="2800" b="1">
                <a:latin typeface="微软雅黑" panose="020B0503020204020204" charset="-122"/>
                <a:ea typeface="微软雅黑" panose="020B0503020204020204" charset="-122"/>
                <a:cs typeface="微软雅黑" panose="020B0503020204020204" charset="-122"/>
              </a:rPr>
              <a:t>解答情景阐发型扩展题的注意事项</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1.合理安排顺序,做到条理清晰。</a:t>
            </a:r>
            <a:r>
              <a:rPr lang="en-US" altLang="zh-CN" sz="2800">
                <a:latin typeface="微软雅黑" panose="020B0503020204020204" charset="-122"/>
                <a:ea typeface="微软雅黑" panose="020B0503020204020204" charset="-122"/>
                <a:cs typeface="微软雅黑" panose="020B0503020204020204" charset="-122"/>
              </a:rPr>
              <a:t>描写一个场景,要充分考虑所要描写的内容的先后顺序、层次变化,例如,展开描写是由近及远还是由远及近,体现层次变化是由整体到局部还是由局部到整体等。</a:t>
            </a:r>
            <a:endParaRPr lang="en-US" altLang="zh-CN"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2.用好点面结合的方法。</a:t>
            </a:r>
            <a:r>
              <a:rPr lang="en-US" altLang="zh-CN" sz="2800">
                <a:latin typeface="微软雅黑" panose="020B0503020204020204" charset="-122"/>
                <a:ea typeface="微软雅黑" panose="020B0503020204020204" charset="-122"/>
                <a:cs typeface="微软雅黑" panose="020B0503020204020204" charset="-122"/>
              </a:rPr>
              <a:t>运用点面结合的方法时,首先,要明确“点”是指对具体的人或事物的细致刻画,“面”是指对整个场景或画面的概括性</a:t>
            </a:r>
            <a:r>
              <a:rPr lang="zh-CN" altLang="en-US" sz="2800">
                <a:latin typeface="微软雅黑" panose="020B0503020204020204" charset="-122"/>
                <a:ea typeface="微软雅黑" panose="020B0503020204020204" charset="-122"/>
                <a:cs typeface="微软雅黑" panose="020B0503020204020204" charset="-122"/>
              </a:rPr>
              <a:t>描</a:t>
            </a:r>
            <a:r>
              <a:rPr lang="en-US" altLang="zh-CN" sz="2800">
                <a:latin typeface="微软雅黑" panose="020B0503020204020204" charset="-122"/>
                <a:ea typeface="微软雅黑" panose="020B0503020204020204" charset="-122"/>
                <a:cs typeface="微软雅黑" panose="020B0503020204020204" charset="-122"/>
              </a:rPr>
              <a:t>绘,</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“点面结合”则是指二者的有机组合。其次,要注意详略分明。一般来</a:t>
            </a:r>
            <a:r>
              <a:rPr lang="en-US" altLang="zh-CN" sz="2800">
                <a:latin typeface="微软雅黑" panose="020B0503020204020204" charset="-122"/>
                <a:ea typeface="微软雅黑" panose="020B0503020204020204" charset="-122"/>
                <a:cs typeface="微软雅黑" panose="020B0503020204020204" charset="-122"/>
                <a:sym typeface="+mn-ea"/>
              </a:rPr>
              <a:t>说,</a:t>
            </a:r>
            <a:endParaRPr lang="en-US" altLang="zh-CN"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444625"/>
            <a:ext cx="1180719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“点”的描写较详细,“面”的描写较精练。最后,要注意渲染氛围。根据场景或画面的不同,氛围或紧张、或热烈、或欢乐、或哀伤等。</a:t>
            </a: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3.展开想象,运用修辞。</a:t>
            </a:r>
            <a:r>
              <a:rPr lang="en-US" altLang="zh-CN" sz="2800">
                <a:latin typeface="微软雅黑" panose="020B0503020204020204" charset="-122"/>
                <a:ea typeface="微软雅黑" panose="020B0503020204020204" charset="-122"/>
                <a:cs typeface="微软雅黑" panose="020B0503020204020204" charset="-122"/>
                <a:sym typeface="+mn-ea"/>
              </a:rPr>
              <a:t>想象是扩写的灵魂,考生要根据题目提供的情景展开合理的联想和想象,以保证将情景表现得具体而生动。在扩写的时候,考生除了运用描写、记叙等表达方式外,还要注意运用恰当的修辞手法,使扩展后的语段形象、生动、感人。</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考向3    添枝加叶</a:t>
            </a:r>
          </a:p>
        </p:txBody>
      </p:sp>
      <p:sp>
        <p:nvSpPr>
          <p:cNvPr id="2" name="文本框 1"/>
          <p:cNvSpPr txBox="1"/>
          <p:nvPr/>
        </p:nvSpPr>
        <p:spPr>
          <a:xfrm>
            <a:off x="254635" y="1511935"/>
            <a:ext cx="11807190" cy="267652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添枝加叶”是指考生通过给句子的主干添加限定或修饰性的词语(定语、状语、补语),使句子表达的意思更加具体生动。这种类型的题目有时会提供或限定关键词语(话题情境),要求考生借助联想和想象写一段话。题目往往有字数、修辞手法、表达方式等方面的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88315"/>
            <a:ext cx="11807190" cy="3969385"/>
          </a:xfrm>
          <a:prstGeom prst="rect">
            <a:avLst/>
          </a:prstGeom>
          <a:noFill/>
        </p:spPr>
        <p:txBody>
          <a:bodyPr wrap="square" rtlCol="0">
            <a:spAutoFit/>
          </a:bodyPr>
          <a:lstStyle/>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800">
                <a:latin typeface="微软雅黑" panose="020B0503020204020204" charset="-122"/>
                <a:ea typeface="微软雅黑" panose="020B0503020204020204" charset="-122"/>
                <a:cs typeface="微软雅黑" panose="020B0503020204020204" charset="-122"/>
              </a:rPr>
              <a:t>按要求把下面的句子扩展成一段话。</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沙滩上有一只油漆斑驳的小渔船。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要求:①体现小渔船“斑驳”的具体特点;②使用拟人、排比两种修辞手法;③由小渔船的斑驳得出一个富有哲理的结论;④100个字左右。</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flipV="1">
            <a:off x="310515" y="4260215"/>
            <a:ext cx="11480800" cy="381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55600" y="4959350"/>
            <a:ext cx="11480800" cy="381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8831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扩展语句的能力。解答这类试题时,考生要注意题干的具体要求,并注意将答案用流畅、准确、生动的语言表述出来。比如想要体现小渔船“斑驳”的特点,考生可以描写小渔船的古旧,可以从船身、船帆、缆绳、船锚等处进行描写;想要得出富有哲理的结论,考生可以从“斑驳”蕴含的意义等方面入手。</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示例　沙滩上,历经沧桑的小渔船十分寂寞:折断的船帆,展示着其曾经的勇敢;泛黄的缆绳,折射出往日的岁月;陈旧的船身,刻满了拼搏的壮美。这是一种美的体现,它唤起了我们对鲜活生命的珍惜,让我们懂得世上没有谁可以随随便便成功的道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8831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解答添枝加叶型扩展题的三个步骤</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　　第一步,审清题干,明确要求。</a:t>
            </a:r>
            <a:r>
              <a:rPr lang="zh-CN" altLang="en-US" sz="2800">
                <a:latin typeface="微软雅黑" panose="020B0503020204020204" charset="-122"/>
                <a:ea typeface="微软雅黑" panose="020B0503020204020204" charset="-122"/>
                <a:cs typeface="微软雅黑" panose="020B0503020204020204" charset="-122"/>
              </a:rPr>
              <a:t>如【典例3】中的小渔船“‘斑驳’的具体特点”“拟人、排比两种修辞手法”“富有哲理的结论”“100个字左右”等。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第二步,分析句子结构,发现扩展的重点和对象,然后结合句子内容进行扩展。</a:t>
            </a:r>
            <a:r>
              <a:rPr lang="zh-CN" altLang="en-US" sz="2800">
                <a:latin typeface="微软雅黑" panose="020B0503020204020204" charset="-122"/>
                <a:ea typeface="微软雅黑" panose="020B0503020204020204" charset="-122"/>
                <a:cs typeface="微软雅黑" panose="020B0503020204020204" charset="-122"/>
              </a:rPr>
              <a:t>如【典例3】,想要体现小渔船“斑驳”的特点,考生可以描写小渔船的古旧,可以从船身、船帆、缆绳、船锚等处进行描写。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第三步,展开合理想象。</a:t>
            </a:r>
            <a:r>
              <a:rPr lang="zh-CN" altLang="en-US" sz="2800">
                <a:latin typeface="微软雅黑" panose="020B0503020204020204" charset="-122"/>
                <a:ea typeface="微软雅黑" panose="020B0503020204020204" charset="-122"/>
                <a:cs typeface="微软雅黑" panose="020B0503020204020204" charset="-122"/>
              </a:rPr>
              <a:t>合理地进行联想和想象,展示具体情境,注意主旨一致,修辞手法、句式、意境、色彩等要恰当。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3014345"/>
            <a:ext cx="11238865" cy="829310"/>
          </a:xfrm>
          <a:ln>
            <a:noFill/>
          </a:ln>
        </p:spPr>
        <p:txBody>
          <a:bodyPr wrap="square"/>
          <a:lstStyle/>
          <a:p>
            <a:r>
              <a:rPr lang="zh-CN" altLang="en-US" sz="5330" b="1" dirty="0" smtClean="0">
                <a:sym typeface="+mn-ea"/>
              </a:rPr>
              <a:t>专题九　扩展语句,压缩语段</a:t>
            </a:r>
          </a:p>
        </p:txBody>
      </p:sp>
      <p:sp>
        <p:nvSpPr>
          <p:cNvPr id="3" name="文本框 2"/>
          <p:cNvSpPr txBox="1"/>
          <p:nvPr/>
        </p:nvSpPr>
        <p:spPr>
          <a:xfrm>
            <a:off x="2786380" y="1621155"/>
            <a:ext cx="661924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语文】第三部分  语言文字应用</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535305"/>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考向4   续写补写</a:t>
            </a:r>
          </a:p>
        </p:txBody>
      </p:sp>
      <p:sp>
        <p:nvSpPr>
          <p:cNvPr id="2" name="文本框 1"/>
          <p:cNvSpPr txBox="1"/>
          <p:nvPr/>
        </p:nvSpPr>
        <p:spPr>
          <a:xfrm>
            <a:off x="254635" y="1842135"/>
            <a:ext cx="11807190"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这种题型在设题时一般提供一段话或一个具体的语境,要求考生根据所提供的具体语境进行续写或补写。续写或补写的句子必须与原句文意相通、中心一致、语境和谐、句式相似,甚至语言风格和修辞手法也应和原句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67385"/>
            <a:ext cx="11807190"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典例4</a:t>
            </a:r>
            <a:r>
              <a:rPr lang="zh-CN" altLang="en-US" sz="2800">
                <a:latin typeface="微软雅黑" panose="020B0503020204020204" charset="-122"/>
                <a:ea typeface="微软雅黑" panose="020B0503020204020204" charset="-122"/>
                <a:cs typeface="微软雅黑" panose="020B0503020204020204" charset="-122"/>
                <a:sym typeface="+mn-ea"/>
              </a:rPr>
              <a:t>《散文诗》是一本青少年非常喜爱的文学刊物,下面是小张同学写的一段表达对《散文诗》的赞美和喜爱之情的开头,请根据文意,续写一段话。要求:使用排比的修辞手法,不少于40字。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茫茫人海,知音难觅;茫茫刊海,好刊难寻。是你,《散文诗》,</a:t>
            </a:r>
          </a:p>
        </p:txBody>
      </p:sp>
      <p:cxnSp>
        <p:nvCxnSpPr>
          <p:cNvPr id="3" name="直接连接符 2"/>
          <p:cNvCxnSpPr/>
          <p:nvPr/>
        </p:nvCxnSpPr>
        <p:spPr>
          <a:xfrm>
            <a:off x="10064115" y="3130550"/>
            <a:ext cx="1600200" cy="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10515" y="4018915"/>
            <a:ext cx="11391900" cy="127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833120"/>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本题考查考生扩展语句的能力。考生答题时,首先要抓住《散文诗》这个主语,结合它的特点进行分析;其次要注意此题为续写题,组织答案时一定要与上文紧密联系,使文意顺畅;最后要注意题目的具体要求。</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与我结伴,一路牵手同行;是你,《散文诗》,为散文诗的爱好者默默奉献;是你,《散文诗》,为文人墨客提供了用武之地。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833120"/>
            <a:ext cx="1180719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典例5</a:t>
            </a:r>
            <a:r>
              <a:rPr lang="zh-CN" altLang="en-US" sz="2800">
                <a:latin typeface="微软雅黑" panose="020B0503020204020204" charset="-122"/>
                <a:ea typeface="微软雅黑" panose="020B0503020204020204" charset="-122"/>
                <a:cs typeface="微软雅黑" panose="020B0503020204020204" charset="-122"/>
                <a:sym typeface="+mn-ea"/>
              </a:rPr>
              <a:t>请以“光阴是一把神奇而无情的刻刀”为开头写一段话,要求:(1)运用对比手法;(2)句式整散结合;(3)80字左右。</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a:off x="436880" y="3942715"/>
            <a:ext cx="11316335" cy="127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438785" y="4705350"/>
            <a:ext cx="11316335" cy="127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99885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第一步,审清题干要求,包括手法要求、句式要求、字数要求等。第二步,理解开头句在内容上的导向,是要写“光阴”在人或事物身上的作用,并考虑如何用对比的手法将后面的内容写出来;事实上,这一点在开头一句中就已经暗示了,“神奇而无情”就是对比。第三步,就“光阴”在人或事物身上产生的“神奇”作用,完成第一部分的内容;然后依照第一部分内容,写出“光阴”在人或事物身上产生的“无情”作用这一部分的内容。特别注意后一部分内容要与前一部分内容要保持句式上的一致、内容上的对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747520"/>
            <a:ext cx="1180719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示例　光阴是一把神奇而无情的刻刀。当你用功学习时,它会在你的脑海里不断地刻下用之不尽的知识财富,让你快乐充实;当你虚度光阴时,它会在你的脑海里不断地刻下无用的空白,让你悔恨终生。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解答续写补写型扩展题的步骤</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1.准确审题。</a:t>
            </a:r>
            <a:r>
              <a:rPr lang="zh-CN" altLang="en-US" sz="2800">
                <a:latin typeface="微软雅黑" panose="020B0503020204020204" charset="-122"/>
                <a:ea typeface="微软雅黑" panose="020B0503020204020204" charset="-122"/>
                <a:cs typeface="微软雅黑" panose="020B0503020204020204" charset="-122"/>
                <a:sym typeface="+mn-ea"/>
              </a:rPr>
              <a:t>考生要读懂题目要求,辨明题目所提供的有效信息。如【典例4】要求为“小张同学写的一段表达对《散文诗》的赞美和喜爱之情的开头”续写一段话,那么考生在组织答案时就不能贬低《散文诗》。</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2.合理想象,找准扩展点。</a:t>
            </a:r>
            <a:r>
              <a:rPr lang="zh-CN" altLang="en-US" sz="2800">
                <a:latin typeface="微软雅黑" panose="020B0503020204020204" charset="-122"/>
                <a:ea typeface="微软雅黑" panose="020B0503020204020204" charset="-122"/>
                <a:cs typeface="微软雅黑" panose="020B0503020204020204" charset="-122"/>
                <a:sym typeface="+mn-ea"/>
              </a:rPr>
              <a:t>仔细分析题目所提供材料的特点,体会语段的内涵,寻找合适的扩展点,并据此展开合理的联想和想象。如【典例4】要求考生续写开头的内容,材料已经给出了《散文诗》的相关信息,考生要抓住其特点,在此基础上合理想象,即可写出答案。</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3.注意其他要求。</a:t>
            </a:r>
            <a:r>
              <a:rPr lang="zh-CN" altLang="en-US" sz="2800">
                <a:latin typeface="微软雅黑" panose="020B0503020204020204" charset="-122"/>
                <a:ea typeface="微软雅黑" panose="020B0503020204020204" charset="-122"/>
                <a:cs typeface="微软雅黑" panose="020B0503020204020204" charset="-122"/>
                <a:sym typeface="+mn-ea"/>
              </a:rPr>
              <a:t>考生在扩展语句时,要注意想象合理,还要注意题目对修辞手法、句式、意境、字数等方面的要求。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压缩语段</a:t>
            </a:r>
          </a:p>
        </p:txBody>
      </p:sp>
      <p:sp>
        <p:nvSpPr>
          <p:cNvPr id="2" name="文本框 1"/>
          <p:cNvSpPr txBox="1"/>
          <p:nvPr/>
        </p:nvSpPr>
        <p:spPr>
          <a:xfrm>
            <a:off x="115570" y="1800225"/>
            <a:ext cx="11961495" cy="267652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新闻压缩题旨在考查考生辨识、筛选、提炼所给新闻材料重要信息的能力,它是一种实用性、实践性较强的语言表达题,反映了高考命题贴近时代生活的走向。常见的考查形式有拟写新闻标题、拟写导语、概括信息要点、拟写一句话新闻等。</a:t>
            </a:r>
          </a:p>
        </p:txBody>
      </p:sp>
      <p:sp>
        <p:nvSpPr>
          <p:cNvPr id="3" name="标题 2"/>
          <p:cNvSpPr>
            <a:spLocks noGrp="1"/>
          </p:cNvSpPr>
          <p:nvPr/>
        </p:nvSpPr>
        <p:spPr>
          <a:xfrm>
            <a:off x="115570" y="119189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新闻压缩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585470"/>
            <a:ext cx="11976100" cy="526224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命题角度1　拟写新闻标题</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典例6</a:t>
            </a:r>
            <a:r>
              <a:rPr lang="zh-CN" altLang="en-US" sz="2800">
                <a:latin typeface="微软雅黑" panose="020B0503020204020204" charset="-122"/>
                <a:ea typeface="微软雅黑" panose="020B0503020204020204" charset="-122"/>
                <a:cs typeface="微软雅黑" panose="020B0503020204020204" charset="-122"/>
                <a:sym typeface="+mn-ea"/>
              </a:rPr>
              <a:t>[2017天津,21,3分]给下面短文拟写一个标题。(12字以内)</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事实上,“一带一路”推动的不仅仅是经济上的合作,更是文明互通的基础建设,是连接世界上不同文明的“带”与“路”。它以文明对话为引领,强调不同文明的相互尊重、平等对话与交流融合,其路径很清晰:基础设施建设先行,贸易发展紧随,伴着人民交往、文化交流,逐渐实现沿线国家民众相互理解、相互包容、和平共处、共同发展,最终达至民心相通,文化相融。</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314325" y="5607050"/>
            <a:ext cx="11417300" cy="1016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14325" y="6369050"/>
            <a:ext cx="11417300" cy="1016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985" y="634365"/>
            <a:ext cx="1193609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考生在解答此题时,第一步,通读材料,整体把握短文的内容、主旨。仔细阅读全文,可知短文阐述了“一带一路”的重要作用、实施路径及意义。第二步,抓住关键句、特征句。由“更是文明互通的基础建设”“强调不同文明的相互尊重、平等对话与交流融合”可知,文段主要表达的是“一带一路”在推动世界各种文明互通方面的作用。第三步,规范化表达。根据第二步可知,这段话的标题可拟写为:“一带一路”推动文明互通。第四步,充分考虑限制条件。在确定答案之前,一定要检查所写答案是否符合字数或其他要求。</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“一带一路”推动文明互通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5" name="表格 4"/>
          <p:cNvGraphicFramePr/>
          <p:nvPr>
            <p:custDataLst>
              <p:tags r:id="rId1"/>
            </p:custDataLst>
          </p:nvPr>
        </p:nvGraphicFramePr>
        <p:xfrm>
          <a:off x="160338" y="914400"/>
          <a:ext cx="11870690" cy="5046345"/>
        </p:xfrm>
        <a:graphic>
          <a:graphicData uri="http://schemas.openxmlformats.org/drawingml/2006/table">
            <a:tbl>
              <a:tblPr firstRow="1" bandRow="1">
                <a:tableStyleId>{5940675A-B579-460E-94D1-54222C63F5DA}</a:tableStyleId>
              </a:tblPr>
              <a:tblGrid>
                <a:gridCol w="2675890"/>
                <a:gridCol w="4181475"/>
                <a:gridCol w="2690495"/>
                <a:gridCol w="2322830"/>
              </a:tblGrid>
              <a:tr h="828675">
                <a:tc row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方正书宋_GBK" charset="0"/>
                        </a:rPr>
                        <a:t>核心考点</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方正书宋_GBK" charset="0"/>
                        </a:rPr>
                        <a:t>考题取样</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方正书宋_GBK" charset="0"/>
                        </a:rPr>
                        <a:t>题型</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8020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方正书宋_GBK" charset="0"/>
                        </a:rPr>
                        <a:t>统一命题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fontAlgn="auto">
                        <a:lnSpc>
                          <a:spcPct val="150000"/>
                        </a:lnSpc>
                        <a:buNone/>
                      </a:pPr>
                      <a:r>
                        <a:rPr lang="en-US" sz="2800" b="1">
                          <a:solidFill>
                            <a:srgbClr val="000000"/>
                          </a:solidFill>
                          <a:latin typeface="微软雅黑" panose="020B0503020204020204" charset="-122"/>
                          <a:ea typeface="微软雅黑" panose="020B0503020204020204" charset="-122"/>
                          <a:cs typeface="方正书宋_GBK" charset="0"/>
                        </a:rPr>
                        <a:t>自主命题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00838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扩展语句</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2017浙江,6</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0728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压缩语段</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2020全国卷Ⅰ(Ⅱ、Ⅲ),21</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2020山东,22</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2019全国卷Ⅰ(Ⅱ、Ⅲ),21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2018浙江,6(1)</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2018江苏,4 </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选择题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270" y="1282700"/>
            <a:ext cx="1193609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拟写新闻标题的两个要点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1.抓住新闻报道对象和事件。</a:t>
            </a:r>
            <a:r>
              <a:rPr lang="zh-CN" altLang="en-US" sz="2800">
                <a:latin typeface="微软雅黑" panose="020B0503020204020204" charset="-122"/>
                <a:ea typeface="微软雅黑" panose="020B0503020204020204" charset="-122"/>
                <a:cs typeface="微软雅黑" panose="020B0503020204020204" charset="-122"/>
                <a:sym typeface="+mn-ea"/>
              </a:rPr>
              <a:t>新闻标题要求具有高度概括性,因此除了标题的必备要素——新闻报道对象和事件,其他内容可以适当舍去。</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2.用语简洁,有文采。</a:t>
            </a:r>
            <a:r>
              <a:rPr lang="zh-CN" altLang="en-US" sz="2800">
                <a:latin typeface="微软雅黑" panose="020B0503020204020204" charset="-122"/>
                <a:ea typeface="微软雅黑" panose="020B0503020204020204" charset="-122"/>
                <a:cs typeface="微软雅黑" panose="020B0503020204020204" charset="-122"/>
                <a:sym typeface="+mn-ea"/>
              </a:rPr>
              <a:t>新闻标题用语一般要简洁明快,有时也可以运用比喻、借代、双关、对偶等修辞手法,使其富有文采。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dirty="0">
                <a:latin typeface="微软雅黑" panose="020B0503020204020204" charset="-122"/>
                <a:ea typeface="微软雅黑" panose="020B0503020204020204" charset="-122"/>
                <a:cs typeface="微软雅黑" panose="020B0503020204020204" charset="-122"/>
              </a:rPr>
              <a:t>命题角度2　拟写新闻导语</a:t>
            </a:r>
          </a:p>
        </p:txBody>
      </p:sp>
      <p:sp>
        <p:nvSpPr>
          <p:cNvPr id="2" name="文本框 1"/>
          <p:cNvSpPr txBox="1"/>
          <p:nvPr/>
        </p:nvSpPr>
        <p:spPr>
          <a:xfrm>
            <a:off x="192405" y="1294130"/>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7</a:t>
            </a:r>
            <a:r>
              <a:rPr sz="2800">
                <a:latin typeface="微软雅黑" panose="020B0503020204020204" charset="-122"/>
                <a:ea typeface="微软雅黑" panose="020B0503020204020204" charset="-122"/>
                <a:cs typeface="微软雅黑" panose="020B0503020204020204" charset="-122"/>
              </a:rPr>
              <a:t>请根据下面的一则新闻材料,拟写导语。不超过30个字。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2019年4月29日,</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当天,“丁丁”“如意”两只大熊猫,先从中国大熊猫保护研究中心雅安碧峰峡基地出发赶往成都双流国际机场,然后搭乘俄罗斯航星航空公司派出的专机直飞俄罗斯。中方派出饲养员和兽医随行照顾,直至两只大熊猫完全适应莫斯科动物园的生活。</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767840"/>
            <a:ext cx="11891645" cy="332295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为迎接两只大熊猫的到访,莫斯科动物园按照中方专家的建议改造了大熊猫馆。大熊猫馆包括两个室外运动场、两个室内运动场及专门的食物调制间、竹子保鲜室、监控室等。为保证大熊猫吃吃到可口食物,莫斯科动物园与四川省竹子、竹笋供应商签订长期合作协议,从四川省空运新鲜竹子、竹笋到莫斯科。</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93775"/>
            <a:ext cx="1189164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考生在解答此题时,首先,注意题干中“拟写导语”的要求,明确导语精练概括的特点;其次,抓住新闻导语提及的时间(2019年4月29日),新闻主体提及的报道对象(“丁丁”“如意”两只大熊猫)、报道事件[“丁丁”“如意”离开四川(或成都),启程前往俄罗斯莫斯科动物园];最后,按要求作答即可。</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sz="2800">
                <a:latin typeface="微软雅黑" panose="020B0503020204020204" charset="-122"/>
                <a:ea typeface="微软雅黑" panose="020B0503020204020204" charset="-122"/>
                <a:cs typeface="微软雅黑" panose="020B0503020204020204" charset="-122"/>
                <a:sym typeface="+mn-ea"/>
              </a:rPr>
              <a:t>    大熊猫“丁丁”“如意”离开四川(或成都),启程前往俄罗斯莫斯科动物园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93775"/>
            <a:ext cx="11891645"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拟写新闻导语的两个要点</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1.理清新闻导语要素。</a:t>
            </a:r>
            <a:r>
              <a:rPr sz="2800">
                <a:latin typeface="微软雅黑" panose="020B0503020204020204" charset="-122"/>
                <a:ea typeface="微软雅黑" panose="020B0503020204020204" charset="-122"/>
                <a:cs typeface="微软雅黑" panose="020B0503020204020204" charset="-122"/>
                <a:sym typeface="+mn-ea"/>
              </a:rPr>
              <a:t>新闻导语一般由新闻单位名称+消息发出地名称+发出时间+主体和事件+(主体事件发生的必要的)条件或原因+主体事件的简约过程+状态、结果、影响或发展趋势构成。根据试题要求,有的内容可舍去。</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2.掌握新闻用语。</a:t>
            </a:r>
            <a:r>
              <a:rPr sz="2800">
                <a:latin typeface="微软雅黑" panose="020B0503020204020204" charset="-122"/>
                <a:ea typeface="微软雅黑" panose="020B0503020204020204" charset="-122"/>
                <a:cs typeface="微软雅黑" panose="020B0503020204020204" charset="-122"/>
                <a:sym typeface="+mn-ea"/>
              </a:rPr>
              <a:t>新闻导语是揭示新闻最重要、最有价值的内容部分,具有提纲挈领的作用,因此语言必须高度概括、简洁凝练。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dirty="0">
                <a:latin typeface="微软雅黑" panose="020B0503020204020204" charset="-122"/>
                <a:ea typeface="微软雅黑" panose="020B0503020204020204" charset="-122"/>
                <a:cs typeface="微软雅黑" panose="020B0503020204020204" charset="-122"/>
              </a:rPr>
              <a:t>命题角度3　概括信息要点</a:t>
            </a:r>
          </a:p>
        </p:txBody>
      </p:sp>
      <p:sp>
        <p:nvSpPr>
          <p:cNvPr id="2" name="文本框 1"/>
          <p:cNvSpPr txBox="1"/>
          <p:nvPr/>
        </p:nvSpPr>
        <p:spPr>
          <a:xfrm>
            <a:off x="192405" y="696595"/>
            <a:ext cx="1180719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8</a:t>
            </a:r>
            <a:r>
              <a:rPr sz="2800">
                <a:latin typeface="微软雅黑" panose="020B0503020204020204" charset="-122"/>
                <a:ea typeface="微软雅黑" panose="020B0503020204020204" charset="-122"/>
                <a:cs typeface="微软雅黑" panose="020B0503020204020204" charset="-122"/>
              </a:rPr>
              <a:t>[2020山东,22,5分]请对下面这段新闻报道的文字进行压缩。要求保留关键信息,句子简洁流畅,不超过60个字。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总部位于日内瓦的世界经济论坛2020年6月3日发布新闻公报宣布,第51届世界经济论坛年会将于2021年1月举行,年会主题为“世界的复兴”。新闻公报介绍,“世界的复兴”这一目标将致力于共同迅速地建立起世界范围内经济和社会体系的基础,以塑造一个更加公平、更可持续和更具韧性的未来。届时,年会将以线下和线上两种方式进行。世界经济论坛将和瑞士政府一道,确保会议安全。</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flipV="1">
            <a:off x="410845" y="6203950"/>
            <a:ext cx="11138535" cy="1270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410845" y="6686550"/>
            <a:ext cx="11138535" cy="127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944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   材料共有四句话。第一句是新闻的核心所在,考生可提取出新闻的核心要素:时间(2020年6月3日)、事件(世界经济论坛发布新闻公报)、公报内容(将于2021年1月举行主题为“世界的复兴”的第51届世界经济论坛年会)。第二句介绍了年会主题“世界的复兴”的目标,为次要信息,可忽略。第三句介绍了年会的线下和线上两种举行方式。第四句说主办方会确保会议安全,为次要信息,可忽略。</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①2020年6月3日,②世界经济论坛宣布,③第51届论坛年会将于2021年1月④以线下和线上两种方式举行,⑤主题为“世界的复兴”。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944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概括信息要点的要领</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1.弄清区间明方向。</a:t>
            </a:r>
            <a:r>
              <a:rPr lang="zh-CN" altLang="en-US" sz="2800">
                <a:latin typeface="微软雅黑" panose="020B0503020204020204" charset="-122"/>
                <a:ea typeface="微软雅黑" panose="020B0503020204020204" charset="-122"/>
                <a:cs typeface="微软雅黑" panose="020B0503020204020204" charset="-122"/>
                <a:sym typeface="+mn-ea"/>
              </a:rPr>
              <a:t>题目所提供的材料可能只有部分内容与题干有关,这就需要考生谨慎界定答题区间,剔除无关内容。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2.切分层次抓主体。</a:t>
            </a:r>
            <a:r>
              <a:rPr lang="zh-CN" altLang="en-US" sz="2800">
                <a:latin typeface="微软雅黑" panose="020B0503020204020204" charset="-122"/>
                <a:ea typeface="微软雅黑" panose="020B0503020204020204" charset="-122"/>
                <a:cs typeface="微软雅黑" panose="020B0503020204020204" charset="-122"/>
                <a:sym typeface="+mn-ea"/>
              </a:rPr>
              <a:t>考生要弄清楚题目所提供的材料有几句话,每句话的主语是什么,主语之间的关系是什么,谁的分量更重一些等。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3.保留要点组信息。</a:t>
            </a:r>
            <a:r>
              <a:rPr lang="zh-CN" altLang="en-US" sz="2800">
                <a:latin typeface="微软雅黑" panose="020B0503020204020204" charset="-122"/>
                <a:ea typeface="微软雅黑" panose="020B0503020204020204" charset="-122"/>
                <a:cs typeface="微软雅黑" panose="020B0503020204020204" charset="-122"/>
                <a:sym typeface="+mn-ea"/>
              </a:rPr>
              <a:t>句子要点应齐全,把若干要点保留下来。这里的“要点”,是根据题干的指令确定下来的材料中的部分信息。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sz="2800" b="1" dirty="0">
                <a:latin typeface="微软雅黑" panose="020B0503020204020204" charset="-122"/>
                <a:ea typeface="微软雅黑" panose="020B0503020204020204" charset="-122"/>
                <a:cs typeface="微软雅黑" panose="020B0503020204020204" charset="-122"/>
              </a:rPr>
              <a:t>命题角度4　拟写一句话新闻</a:t>
            </a:r>
          </a:p>
        </p:txBody>
      </p:sp>
      <p:sp>
        <p:nvSpPr>
          <p:cNvPr id="2" name="文本框 1"/>
          <p:cNvSpPr txBox="1"/>
          <p:nvPr/>
        </p:nvSpPr>
        <p:spPr>
          <a:xfrm>
            <a:off x="193040" y="695960"/>
            <a:ext cx="1180719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9</a:t>
            </a:r>
            <a:r>
              <a:rPr sz="2800">
                <a:latin typeface="微软雅黑" panose="020B0503020204020204" charset="-122"/>
                <a:ea typeface="微软雅黑" panose="020B0503020204020204" charset="-122"/>
                <a:cs typeface="微软雅黑" panose="020B0503020204020204" charset="-122"/>
              </a:rPr>
              <a:t>请把下面这段新闻报道的文字压缩成一句话新闻。要求保留关键信息,句子简洁流畅,不超过40个字。</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从相关技术指标来看,在加速度模式下,实施无拖曳控制后,“天琴一号”卫星外部干扰力对加速度的影响,降到了重力加速度的四亿分之一以下,优于欧空局“GOCE”(地球重力场和海洋环流探测)卫星的三亿分之一;在位移模式下,实施无拖曳控制后,外部干扰力对卫星与内部惯性基准之间相对距离的影响,控制在30纳米以内,优于国际著名“LISA 探路者”卫星的40纳米。试验结果表明,我国的“天琴一号”卫星已实现了飞行试验星任务目标。</a:t>
            </a:r>
          </a:p>
        </p:txBody>
      </p:sp>
      <p:cxnSp>
        <p:nvCxnSpPr>
          <p:cNvPr id="4" name="直接连接符 3"/>
          <p:cNvCxnSpPr/>
          <p:nvPr/>
        </p:nvCxnSpPr>
        <p:spPr>
          <a:xfrm flipV="1">
            <a:off x="299085" y="6176010"/>
            <a:ext cx="11595100" cy="2540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299085" y="6673850"/>
            <a:ext cx="11595100" cy="254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03530"/>
            <a:ext cx="11807190"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拟写一句话新闻,可以采用要素提取法,将新闻中叙述的各个要素(有的新闻不一定每个要素都具备)都提取出来:</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然后按“什么人或物于什么时间什么地点做了什么事”的顺序适当调整语序,组成句子即可。</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我国的“天琴一号”卫星无拖曳控制技术飞行试验相关技术指标达到国际先进水平。</a:t>
            </a:r>
          </a:p>
        </p:txBody>
      </p:sp>
      <p:graphicFrame>
        <p:nvGraphicFramePr>
          <p:cNvPr id="3" name="表格 2"/>
          <p:cNvGraphicFramePr/>
          <p:nvPr>
            <p:custDataLst>
              <p:tags r:id="rId1"/>
            </p:custDataLst>
          </p:nvPr>
        </p:nvGraphicFramePr>
        <p:xfrm>
          <a:off x="392430" y="1770380"/>
          <a:ext cx="11369675" cy="2275840"/>
        </p:xfrm>
        <a:graphic>
          <a:graphicData uri="http://schemas.openxmlformats.org/drawingml/2006/table">
            <a:tbl>
              <a:tblPr firstRow="1" bandRow="1">
                <a:tableStyleId>{5940675A-B579-460E-94D1-54222C63F5DA}</a:tableStyleId>
              </a:tblPr>
              <a:tblGrid>
                <a:gridCol w="841375"/>
                <a:gridCol w="10528300"/>
              </a:tblGrid>
              <a:tr h="115697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对象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“天琴一号”卫星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8870">
                <a:tc>
                  <a:txBody>
                    <a:bodyPr/>
                    <a:lstStyle/>
                    <a:p>
                      <a:pPr indent="0" algn="ctr">
                        <a:buNone/>
                      </a:pPr>
                      <a:r>
                        <a:rPr lang="en-US" sz="2800" b="0">
                          <a:solidFill>
                            <a:srgbClr val="000000"/>
                          </a:solidFill>
                          <a:latin typeface="微软雅黑" panose="020B0503020204020204" charset="-122"/>
                          <a:ea typeface="微软雅黑" panose="020B0503020204020204" charset="-122"/>
                          <a:cs typeface="NEU-BZ-S92" charset="0"/>
                        </a:rPr>
                        <a:t>事件</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a:noFill/>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在……模式下,实施无拖曳控制后,“天琴一号”卫星……优于……</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cap="flat">
                      <a:noFill/>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59067" y="1026160"/>
          <a:ext cx="11910060" cy="5436870"/>
        </p:xfrm>
        <a:graphic>
          <a:graphicData uri="http://schemas.openxmlformats.org/drawingml/2006/table">
            <a:tbl>
              <a:tblPr firstRow="1" bandRow="1">
                <a:tableStyleId>{5940675A-B579-460E-94D1-54222C63F5DA}</a:tableStyleId>
              </a:tblPr>
              <a:tblGrid>
                <a:gridCol w="1219835"/>
                <a:gridCol w="10690225"/>
              </a:tblGrid>
              <a:tr h="3531235">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1.考查形式:①扩展语句一般和修辞手法或者语言表达连贯等结合在一起,以问答题的形式考查。②压缩语段的考查形式比较灵活,比较常见的是问答题,也有选择题。</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考查趋势:①单一扩展语句题考查逐渐弱化,取而代之的是具有生活化、情境化的题型。②压缩语段题考查频率较高,如2020年、2019年全国卷都考查了对一则新闻报道进行关键信息提炼这一题型,侧重对信息处理能力的考查。</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05635">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语言建构与运用</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备考要求: ①扩展语句重视修辞手法的运用,积累常见的修辞知识;②压缩语段加强对快速阅读能力和信息筛选能力的训练,培养良好语感。</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拟写一句话新闻的要领</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1.根据新闻要素,准确筛选答题信息点。</a:t>
            </a:r>
            <a:r>
              <a:rPr lang="zh-CN" altLang="en-US" sz="2800">
                <a:latin typeface="微软雅黑" panose="020B0503020204020204" charset="-122"/>
                <a:ea typeface="微软雅黑" panose="020B0503020204020204" charset="-122"/>
                <a:cs typeface="微软雅黑" panose="020B0503020204020204" charset="-122"/>
                <a:sym typeface="+mn-ea"/>
              </a:rPr>
              <a:t>新闻分导语、正文等几部分,它们分别承担着不同的任务。而关键信息主要集中在导语,所以考生应把主要精力放在导语上。考生还要对题目所提供的材料进行全面阅读,辨别主要信息和次要信息、即时信息和背景信息等,以便准确确定重点语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2.分析内容,合理删减。</a:t>
            </a:r>
            <a:r>
              <a:rPr lang="zh-CN" altLang="en-US" sz="2800">
                <a:latin typeface="微软雅黑" panose="020B0503020204020204" charset="-122"/>
                <a:ea typeface="微软雅黑" panose="020B0503020204020204" charset="-122"/>
                <a:cs typeface="微软雅黑" panose="020B0503020204020204" charset="-122"/>
                <a:sym typeface="+mn-ea"/>
              </a:rPr>
              <a:t>即根据题意提取有关信息,删去插叙、补叙部分的背景材料及其他相关内容,筛选、概括出新闻主旨或主要内容。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3.选择句式,组合信息。</a:t>
            </a:r>
            <a:r>
              <a:rPr lang="zh-CN" altLang="en-US" sz="2800">
                <a:latin typeface="微软雅黑" panose="020B0503020204020204" charset="-122"/>
                <a:ea typeface="微软雅黑" panose="020B0503020204020204" charset="-122"/>
                <a:cs typeface="微软雅黑" panose="020B0503020204020204" charset="-122"/>
                <a:sym typeface="+mn-ea"/>
              </a:rPr>
              <a:t>一句话新闻通常采用陈述句式:人物+事件+时间+地点+原因,人物和事件构成主谓关系。还要注意在表达形式上必须是“一句话”,这“一句话”应尽可能是单句,必要情况下可以是复句,但不能是句群。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下定义</a:t>
            </a:r>
          </a:p>
        </p:txBody>
      </p:sp>
      <p:sp>
        <p:nvSpPr>
          <p:cNvPr id="2" name="文本框 1"/>
          <p:cNvSpPr txBox="1"/>
          <p:nvPr/>
        </p:nvSpPr>
        <p:spPr>
          <a:xfrm>
            <a:off x="193040" y="1767840"/>
            <a:ext cx="11807190" cy="332295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rPr>
              <a:t>　　下定义是一种用简洁明确的语言对事物的本质特征作概括的说明方法。下定义的关键是抓住被说明事物的特征,即事物的性质、特点、成因、作用等。其信息组合公式为:被定义概念=种差(被定义概念区别于其属概念的特性)+邻近的属概念(大概念)。表述多采用判断单句的形式,如“……是……”或“……叫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典例10</a:t>
            </a:r>
            <a:r>
              <a:rPr lang="zh-CN" altLang="en-US" sz="2800">
                <a:latin typeface="微软雅黑" panose="020B0503020204020204" charset="-122"/>
                <a:ea typeface="微软雅黑" panose="020B0503020204020204" charset="-122"/>
                <a:cs typeface="微软雅黑" panose="020B0503020204020204" charset="-122"/>
                <a:sym typeface="+mn-ea"/>
              </a:rPr>
              <a:t>请依据下面的文字叙述,为“幸福指数”下一个定义,不超过20字。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幸福和痛苦是我们每个人都会有的两种截然相反的感受。幸福指数最早是美国经济学家萨缪尔森提出来的,他认为幸福指数=效用/欲望。当欲望既定时,效用越大越幸福;当效用既定时,欲望越小越幸福。幸福指数与效用同方向变化,与欲望反方向变化。如果欲望无穷大,则幸福指数接近零。幸福指数这个系数衡量的是个人的主观愿望,每个人认为自己幸福与否和自己的欲望及效用有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幸福指数就是</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9880"/>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材料是对“幸福指数”的解说,解答这道题时,考生要先找到主干句,即“幸福指数就是……一种主观系数”,其中属概念“主观系数”是从“幸福指数这个系数衡量的是个人的主观愿望”得到的。然后筛选“幸福指数”的相关本质属性,这个可以通过分析语段的具体内容得到。语段的第一句解说“幸福”与“痛苦”是两种不同的感受,第二句是“幸福指数”的提出,第三、四、五句写“效用”“欲望”与“幸福”的关系,第六句写“幸福指数”的内涵——衡量个人主观愿望的系数,与个人的欲望和效用有关。这样分析后,就可以通过分析欲望、效用的关系得到概念的本质属性,即人们对生活的满意程度问题。</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示例　衡量人们对生活满意程度的一种主观系数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典例11</a:t>
            </a:r>
            <a:r>
              <a:rPr lang="zh-CN" altLang="en-US" sz="2800">
                <a:latin typeface="微软雅黑" panose="020B0503020204020204" charset="-122"/>
                <a:ea typeface="微软雅黑" panose="020B0503020204020204" charset="-122"/>
                <a:cs typeface="微软雅黑" panose="020B0503020204020204" charset="-122"/>
                <a:sym typeface="+mn-ea"/>
              </a:rPr>
              <a:t>对下面提供的材料进行筛选、整合,给“京剧”下定义,不超过60字(含标点符号)。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①京剧与川剧、豫剧、黄梅戏等一样都是戏曲剧种。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②徽剧是京剧的前身。徽剧在乾隆年间进京,融合昆曲、秦腔等最终形成了京剧。</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③京剧舞台艺术通过无数艺人的长期舞台实践,构成了一套互相制约、相得益彰的规范化程式。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④京剧表演形式分为唱、念、做、打。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⑤舞台上的角色划分有生、旦、净、丑四种类型。</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394335" y="6140450"/>
            <a:ext cx="11176635" cy="762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94335" y="6630035"/>
            <a:ext cx="11176635" cy="762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98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考生在回答问题时,要注重把握“定义”的结构特征,即“××是(叫)××”,换句话说就是“被定义概念=种差+邻近的属概念”。为“京剧”下定义,就要先找到“被定义概念”的主干,即“京剧是一种……的戏曲剧种”。然后提取相关的“种差”,即主干的修饰内容,如京剧的发展、表演形式、角色划分等。最后将提取出的信息进行整合,组成一个完整的单句。为了简洁还要把重复的内容、次要的内容删去。</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京剧是一种融合多个剧种而形成的以唱、念、做、打为表演形式的由生、旦、净、丑四种角色表演的具有完整规范化程式的戏曲剧种。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9088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下定义型压缩语段题的解题方法</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1.明确概念,掌握形式。</a:t>
            </a:r>
            <a:r>
              <a:rPr lang="zh-CN" altLang="en-US" sz="2800">
                <a:latin typeface="微软雅黑" panose="020B0503020204020204" charset="-122"/>
                <a:ea typeface="微软雅黑" panose="020B0503020204020204" charset="-122"/>
                <a:cs typeface="微软雅黑" panose="020B0503020204020204" charset="-122"/>
                <a:sym typeface="+mn-ea"/>
              </a:rPr>
              <a:t>下定义是把概念所反映对象的本质属性揭示出来。表达时一般用“被定义概念=种差+邻近的属概念”的形式。</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2.分析材料,确定属概念。</a:t>
            </a:r>
            <a:r>
              <a:rPr lang="zh-CN" altLang="en-US" sz="2800">
                <a:latin typeface="微软雅黑" panose="020B0503020204020204" charset="-122"/>
                <a:ea typeface="微软雅黑" panose="020B0503020204020204" charset="-122"/>
                <a:cs typeface="微软雅黑" panose="020B0503020204020204" charset="-122"/>
                <a:sym typeface="+mn-ea"/>
              </a:rPr>
              <a:t>下定义时,首先需要在提供的材料中找一个比种概念大一级的概念,即属概念。如果提供的材料中没有恰当、现成的属概念,就需要根据材料的内容,自己确定属概念。</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69595"/>
            <a:ext cx="11891645"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3.筛选信息,分析种差。</a:t>
            </a:r>
            <a:r>
              <a:rPr lang="zh-CN" altLang="en-US" sz="2800">
                <a:latin typeface="微软雅黑" panose="020B0503020204020204" charset="-122"/>
                <a:ea typeface="微软雅黑" panose="020B0503020204020204" charset="-122"/>
                <a:cs typeface="微软雅黑" panose="020B0503020204020204" charset="-122"/>
                <a:sym typeface="+mn-ea"/>
              </a:rPr>
              <a:t>所谓“种差”是指被定义概念区别于其属概念的特性,是种概念在属概念中同其他并列的种概念之间的本质差别。在这一步骤中,既要准确筛选出语段中的关键信息,保证重点不缺失,又要删除重复或冗余的信息,保证语句简洁。</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4.整合信息,合理表达。</a:t>
            </a:r>
            <a:r>
              <a:rPr lang="zh-CN" altLang="en-US" sz="2800">
                <a:latin typeface="微软雅黑" panose="020B0503020204020204" charset="-122"/>
                <a:ea typeface="微软雅黑" panose="020B0503020204020204" charset="-122"/>
                <a:cs typeface="微软雅黑" panose="020B0503020204020204" charset="-122"/>
                <a:sym typeface="+mn-ea"/>
              </a:rPr>
              <a:t>把被定义概念、种差、属概念,用“是”“叫”等连接词连接起来,使之符合“被定义概念=种差+邻近的属概念”的结构。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思路点拨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下定义型压缩语段题的答题步骤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第一步,找出包含种概念和属概念的主干句。</a:t>
            </a:r>
            <a:r>
              <a:rPr lang="zh-CN" altLang="en-US" sz="2800">
                <a:latin typeface="微软雅黑" panose="020B0503020204020204" charset="-122"/>
                <a:ea typeface="微软雅黑" panose="020B0503020204020204" charset="-122"/>
                <a:cs typeface="微软雅黑" panose="020B0503020204020204" charset="-122"/>
                <a:sym typeface="+mn-ea"/>
              </a:rPr>
              <a:t>找出“种”“属”概念,组成“种概念是……属概念”的句子。</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第二步,筛选概念中的关键内容。</a:t>
            </a:r>
            <a:r>
              <a:rPr lang="zh-CN" altLang="en-US" sz="2800">
                <a:latin typeface="微软雅黑" panose="020B0503020204020204" charset="-122"/>
                <a:ea typeface="微软雅黑" panose="020B0503020204020204" charset="-122"/>
                <a:cs typeface="微软雅黑" panose="020B0503020204020204" charset="-122"/>
                <a:sym typeface="+mn-ea"/>
              </a:rPr>
              <a:t>考生要筛选出概念的本质属性,注意筛选出如举例、描写、比较、成因、背景、作用和意义等信息。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第三步,按照现代汉语习惯调整关键信息,放到句子主干中。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提取关键词</a:t>
            </a:r>
          </a:p>
        </p:txBody>
      </p:sp>
      <p:sp>
        <p:nvSpPr>
          <p:cNvPr id="2" name="文本框 1"/>
          <p:cNvSpPr txBox="1"/>
          <p:nvPr/>
        </p:nvSpPr>
        <p:spPr>
          <a:xfrm>
            <a:off x="254635" y="1443990"/>
            <a:ext cx="11807190" cy="3969385"/>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提取关键词,就是提取材料的核心信息,重在考查考生概括思想内容、提取关键信息的能力</a:t>
            </a:r>
            <a:r>
              <a:rPr lang="zh-CN" altLang="en-US" sz="2800">
                <a:latin typeface="微软雅黑" panose="020B0503020204020204" charset="-122"/>
                <a:ea typeface="微软雅黑" panose="020B0503020204020204" charset="-122"/>
                <a:cs typeface="微软雅黑" panose="020B0503020204020204" charset="-122"/>
              </a:rPr>
              <a:t>。</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典例12</a:t>
            </a:r>
            <a:r>
              <a:rPr lang="zh-CN" altLang="en-US" sz="2800">
                <a:latin typeface="微软雅黑" panose="020B0503020204020204" charset="-122"/>
                <a:ea typeface="微软雅黑" panose="020B0503020204020204" charset="-122"/>
                <a:cs typeface="微软雅黑" panose="020B0503020204020204" charset="-122"/>
              </a:rPr>
              <a:t>下面材料对“蝴蝶鱼”作了介绍,请根据材料内容,用四个短语概括出“蝴蝶鱼”的特征。要求:保留主要内容,每个短语不超过10字。</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蝴蝶鱼,属蝴蝶鱼科,是热带海洋观赏鱼的名角之一,大部分生活在印度洋和太平洋之中。它们有着美艳的体色、娇美的轮廓,两侧扁平椭圆的体型,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92480"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792480" y="198292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扩展语句</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792480" y="266554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nchorCtr="0"/>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压缩语段</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既小又尖的嘴巴。许多蝴蝶鱼尾部都有一个似眼的黑圆斑点,那是它们用来诱骗攻击者的假眼,作用在于使攻击者错误地攻击其坚硬的背鳍刺端,以确保自己的安全。蝴蝶鱼以藻类、活珊瑚的水螅虫等为食,有些品种也会吃一些小型无脊椎动物及浮游动物。</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②</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③</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④</a:t>
            </a:r>
            <a:r>
              <a:rPr lang="zh-CN" altLang="en-US" sz="2800" u="sng">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89408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本题考查考生压缩语段的能力,解答此类题时,考生要善于提取材料的核心信息,首先要明确语段的陈述对象(蝴蝶鱼)及其形体特征、生活习性等主要信息,然后理清要点,选择恰当的句式进行表达。</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①生活在印度洋和太平洋　②形体美丽　③有尾鳍自卫　④以藻类等生物为食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894080"/>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四个步骤提取关键词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第一步,整体阅读,把握材料中心。</a:t>
            </a:r>
            <a:r>
              <a:rPr lang="zh-CN" altLang="en-US" sz="2800">
                <a:latin typeface="微软雅黑" panose="020B0503020204020204" charset="-122"/>
                <a:ea typeface="微软雅黑" panose="020B0503020204020204" charset="-122"/>
                <a:cs typeface="微软雅黑" panose="020B0503020204020204" charset="-122"/>
                <a:sym typeface="+mn-ea"/>
              </a:rPr>
              <a:t>仔细研读材料信息,弄清其内在关系,明确材料所陈述的对象或议论的中心观点。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第二步,归类总结,提取主要信息。</a:t>
            </a:r>
            <a:r>
              <a:rPr lang="zh-CN" altLang="en-US" sz="2800">
                <a:latin typeface="微软雅黑" panose="020B0503020204020204" charset="-122"/>
                <a:ea typeface="微软雅黑" panose="020B0503020204020204" charset="-122"/>
                <a:cs typeface="微软雅黑" panose="020B0503020204020204" charset="-122"/>
                <a:sym typeface="+mn-ea"/>
              </a:rPr>
              <a:t>对原文内容有了初步了解后,将相同或相近的信息进行归类、总结,提取概括原文的主要信息。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第三步,筛选合并,提炼要点。</a:t>
            </a:r>
            <a:r>
              <a:rPr lang="zh-CN" altLang="en-US" sz="2800">
                <a:latin typeface="微软雅黑" panose="020B0503020204020204" charset="-122"/>
                <a:ea typeface="微软雅黑" panose="020B0503020204020204" charset="-122"/>
                <a:cs typeface="微软雅黑" panose="020B0503020204020204" charset="-122"/>
                <a:sym typeface="+mn-ea"/>
              </a:rPr>
              <a:t>在概括出来的主要信息中进一步筛选,从中提炼出最能反映材料内容的关键词。一般情况下,关键词就“镶嵌”在主要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376680"/>
            <a:ext cx="1189164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信息之中,考生只需以“压缩语段”的方式,将关键词按题目要求的顺序、数量逐步提取出来即可。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第四步,对所选关键词进行回顾。</a:t>
            </a:r>
            <a:r>
              <a:rPr lang="zh-CN" altLang="en-US" sz="2800">
                <a:latin typeface="微软雅黑" panose="020B0503020204020204" charset="-122"/>
                <a:ea typeface="微软雅黑" panose="020B0503020204020204" charset="-122"/>
                <a:cs typeface="微软雅黑" panose="020B0503020204020204" charset="-122"/>
                <a:sym typeface="+mn-ea"/>
              </a:rPr>
              <a:t>先看关键词中内容有无重复之处,再看信息要点全不全(高考评分标准往往按信息要点给分),最后看关键词是否准确地反映了原语段的中心内容。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筛选概括</a:t>
            </a:r>
          </a:p>
        </p:txBody>
      </p:sp>
      <p:sp>
        <p:nvSpPr>
          <p:cNvPr id="2" name="文本框 1"/>
          <p:cNvSpPr txBox="1"/>
          <p:nvPr/>
        </p:nvSpPr>
        <p:spPr>
          <a:xfrm>
            <a:off x="193040" y="1725295"/>
            <a:ext cx="11807190" cy="267652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这个题型要求考生对文段的内容要点进行筛选概括。根据所给材料的表达特点,可以将这类压缩语段分为记叙类压缩、议论类压缩、说明类压缩等形式。</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634365"/>
            <a:ext cx="1189164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3</a:t>
            </a:r>
            <a:r>
              <a:rPr sz="2800">
                <a:latin typeface="微软雅黑" panose="020B0503020204020204" charset="-122"/>
                <a:ea typeface="微软雅黑" panose="020B0503020204020204" charset="-122"/>
                <a:cs typeface="微软雅黑" panose="020B0503020204020204" charset="-122"/>
                <a:sym typeface="+mn-ea"/>
              </a:rPr>
              <a:t>请用一句话归纳下面一则材料的主要内容,不超过25个字。</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满足相关要求即可落户、租房买房都有优惠、高额的就业创业补贴……南京、西安、武汉、成都、石家庄等20多个城市纷纷推出相关优惠政策,城市“抢人大战”也成为毕业季一道独特的风景线。以武汉为例,除了能落户、买房租房有优惠的“标配”外,2017年10月,武汉市人社局等多部门还公布了武汉市大学毕业生在汉工作指导性最低年薪标准。其中专科生每年4万元,本科生每年5万元,硕士研究生每年6万元,博士研究生每年8万元。 </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a:off x="305435" y="5797550"/>
            <a:ext cx="11582400" cy="508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304800" y="6407150"/>
            <a:ext cx="11582400" cy="508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756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这则材料为记叙类语段。概括材料的主要内容时,考生要紧抓结论句,筛选关键信息,并将其中的数字转换为抽象的、概括性的文字。结论句:南京、西安、武汉、成都、石家庄等20多个城市纷纷推出相关优惠政策,城市“抢人大战”也成为毕业季一道独特的风景线。关键信息:多个城市、推出相关优惠政策、“抢人大战”。考生在作答时,整合关键信息,使其符合逻辑即可得出答案。</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多个城市纷纷推出相关优惠政策,抢夺人才。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342900"/>
            <a:ext cx="1189164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4</a:t>
            </a:r>
            <a:r>
              <a:rPr sz="2800">
                <a:latin typeface="微软雅黑" panose="020B0503020204020204" charset="-122"/>
                <a:ea typeface="微软雅黑" panose="020B0503020204020204" charset="-122"/>
                <a:cs typeface="微软雅黑" panose="020B0503020204020204" charset="-122"/>
                <a:sym typeface="+mn-ea"/>
              </a:rPr>
              <a:t>阅读下面一段文字,简要概括文段的主要内容,不超过60字。</a:t>
            </a: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阑尾通常被认为没什么作用,而且会有发炎的可能,因此有时在其他手术中被顺带切除。日本一项研究发现,阑尾并不是多余的。研究人员对比研究了切除阑尾的实验鼠和没有切除阑尾的实验鼠,发现切除阑尾的实验鼠大肠内的一种免疫细胞减少了一半,肠内的细菌平衡也失调了。肠内细菌平衡失调有可能导致溃疡性大肠炎和节段性回肠炎,还容易发生食物中毒。因此,阑尾不要轻易切除。几年前,美国研究人员也曾发现阑尾有助于有益菌存活并进入结肠栖息繁殖,称阑尾是益生菌的“庇护所”。</a:t>
            </a:r>
          </a:p>
        </p:txBody>
      </p:sp>
      <p:cxnSp>
        <p:nvCxnSpPr>
          <p:cNvPr id="3" name="直接连接符 2"/>
          <p:cNvCxnSpPr/>
          <p:nvPr/>
        </p:nvCxnSpPr>
        <p:spPr>
          <a:xfrm>
            <a:off x="304800" y="5980430"/>
            <a:ext cx="11582400" cy="5080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304800" y="6597650"/>
            <a:ext cx="11582400" cy="508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1569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文段为说明类语段。分析语段结构,概括句子内容是概括整个语段主要内容的前提条件。解答这道题时,考生要注重把握两个方面:一是语段表述的观点,二是证明观点的实验发现。语段第一句,主要写人们对阑尾的一般认识。第二句,写日本的一项研究发现阑尾并不多余。第三句,写日本研究人员的实验结果。第四句,写肠内细菌平衡失调有可能导致的问题。第五句,是总结句,指出不要轻易切除阑尾。第六句,写美国研究的结果。由此可以看出,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4995"/>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语段有两个观点:一是阑尾并不多余,二是阑尾不要轻易切除。具体的实验发现有两个,分别来自于日本和美国的研究人员,不过日本的实验是从否定的角度进行的,即切除阑尾的危害。因此,考生回答问题时要注意把日本的实验内容转化为肯定式的表述,然后把美国的研究结论糅合进去,即阑尾可以提供免疫细胞,保持肠内细菌平衡,也是益生菌的“庇护所”。</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阑尾并不多余,不要轻易切除,它有向肠道提供免疫细胞并保持肠内细菌平衡的作用,也是益生菌的“庇护所”。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08386" y="13403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扩展语句</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NEU-BZ-S92" charset="0"/>
                <a:sym typeface="+mn-ea"/>
              </a:rPr>
              <a:t>压缩语段</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49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15</a:t>
            </a:r>
            <a:r>
              <a:rPr lang="zh-CN" altLang="en-US" sz="2800">
                <a:latin typeface="微软雅黑" panose="020B0503020204020204" charset="-122"/>
                <a:ea typeface="微软雅黑" panose="020B0503020204020204" charset="-122"/>
                <a:cs typeface="微软雅黑" panose="020B0503020204020204" charset="-122"/>
                <a:sym typeface="+mn-ea"/>
              </a:rPr>
              <a:t>阅读下面的文字,用四个四字短语概括博客精神。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博客中没有永远的阳春白雪,也没有永远的下里巴人,这里没有权威,我们尊重每种声音,尊重每个个体,每个人都有自由表达的权利。既然要容纳各种声音,就得保持一种开放宽容的心态,你可以与不同的观点争鸣,但也应该尊重别人发言的权利。好的博客主人应该坚持自己的理想和价值观,有自己的操守,鄙视低级趣味的内容。在当今喧嚣浮躁、信息泛滥的社会中,博客的主人应该是坚持原创思考的一群人。</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②</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③</a:t>
            </a:r>
            <a:r>
              <a:rPr lang="zh-CN" altLang="en-US" sz="2800" u="sng">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④</a:t>
            </a:r>
            <a:r>
              <a:rPr lang="zh-CN" altLang="en-US" sz="2800" u="sng">
                <a:latin typeface="微软雅黑" panose="020B0503020204020204" charset="-122"/>
                <a:ea typeface="微软雅黑" panose="020B0503020204020204" charset="-122"/>
                <a:cs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4995"/>
            <a:ext cx="1189164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文段为议论类语段。本题考查考生压缩语段的能力。分析题目所给语段可知,这段话由四个句子组成,每个句子表达一个方面的意思,因此四个四字短语可以从这四句话当中提炼出来,如从第一句话中可以提炼出“自由表达”,从第二句话中可以提炼出“开放宽容”,从第三句话中可以提炼出“坚持操守”,从第四句话中可以提炼出“坚持原创”。考生作答时,注意尽量采用原句中的词语。</a:t>
            </a:r>
          </a:p>
          <a:p>
            <a:pPr fontAlgn="auto">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示例　①自由表达　②开放宽容　③坚持操守　④坚持原创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72795"/>
            <a:ext cx="1189164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 </a:t>
            </a:r>
            <a:r>
              <a:rPr sz="2800" b="1">
                <a:latin typeface="微软雅黑" panose="020B0503020204020204" charset="-122"/>
                <a:ea typeface="微软雅黑" panose="020B0503020204020204" charset="-122"/>
                <a:cs typeface="微软雅黑" panose="020B0503020204020204" charset="-122"/>
                <a:sym typeface="+mn-ea"/>
              </a:rPr>
              <a:t>解答压缩语段之筛选概括型题目的方法</a:t>
            </a:r>
            <a:endParaRPr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1.摘取连缀法。</a:t>
            </a:r>
            <a:r>
              <a:rPr sz="2800">
                <a:latin typeface="微软雅黑" panose="020B0503020204020204" charset="-122"/>
                <a:ea typeface="微软雅黑" panose="020B0503020204020204" charset="-122"/>
                <a:cs typeface="微软雅黑" panose="020B0503020204020204" charset="-122"/>
                <a:sym typeface="+mn-ea"/>
              </a:rPr>
              <a:t>提取句子主干,把每个句子所表达的主要内容摘取出来,然后按照题干要求进行连缀,此法适用于封闭性语段,以及字数较少、内容单一、要求宽泛的材料。</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2.分层概括法。</a:t>
            </a:r>
            <a:r>
              <a:rPr sz="2800">
                <a:latin typeface="微软雅黑" panose="020B0503020204020204" charset="-122"/>
                <a:ea typeface="微软雅黑" panose="020B0503020204020204" charset="-122"/>
                <a:cs typeface="微软雅黑" panose="020B0503020204020204" charset="-122"/>
                <a:sym typeface="+mn-ea"/>
              </a:rPr>
              <a:t>这是压缩语段时被广泛采用的一种方法。考生答题时要有整体意识,不可疏漏要点或断章取义。考生在通读的基础上,仔细分析语段的层次,概括层意,抓住重点;再将概括、归纳的信息进行提炼、筛选,保留主要信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38530"/>
            <a:ext cx="11891645" cy="3969385"/>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息,删除次要信息;最后根据题干要求,将提炼、筛选的主要信息用简练、连贯的语句表达出来。此步骤可简单概括为:划分层次—概括层意—分清主次—去次存主—连缀语句。</a:t>
            </a: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3.语义并取法。</a:t>
            </a:r>
            <a:r>
              <a:rPr sz="2800">
                <a:latin typeface="微软雅黑" panose="020B0503020204020204" charset="-122"/>
                <a:ea typeface="微软雅黑" panose="020B0503020204020204" charset="-122"/>
                <a:cs typeface="微软雅黑" panose="020B0503020204020204" charset="-122"/>
                <a:sym typeface="+mn-ea"/>
              </a:rPr>
              <a:t>即根据语段之间的关系进行归纳的一种压缩方法。考生在做题时可通过跳读或浏览的方法阅读全文,迅速把握材料的思路和整体结构,找出内容的要点和重点。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扩展语句</a:t>
            </a:r>
          </a:p>
        </p:txBody>
      </p:sp>
      <p:sp>
        <p:nvSpPr>
          <p:cNvPr id="2" name="文本框 1"/>
          <p:cNvSpPr txBox="1"/>
          <p:nvPr/>
        </p:nvSpPr>
        <p:spPr>
          <a:xfrm>
            <a:off x="210185" y="1553210"/>
            <a:ext cx="11842750" cy="387667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连缀成句型扩展题就是命题者提供一组看似没有联系的词语,要求考生写一段话,将这些词语包含在内。这类题目一般要求围绕一定的中心,有时对修辞手法也有一定的要求。</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典例1</a:t>
            </a:r>
            <a:r>
              <a:rPr lang="zh-CN" altLang="en-US" sz="2800">
                <a:latin typeface="微软雅黑" panose="020B0503020204020204" charset="-122"/>
                <a:ea typeface="微软雅黑" panose="020B0503020204020204" charset="-122"/>
                <a:cs typeface="微软雅黑" panose="020B0503020204020204" charset="-122"/>
              </a:rPr>
              <a:t>请运用“科技创新”“多兵种”“战‘疫’”“硬核”四个词语扩写一段话,至少运用两种修辞手法,不少于80个字。</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    </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考向1    连缀成句</a:t>
            </a:r>
          </a:p>
        </p:txBody>
      </p:sp>
      <p:cxnSp>
        <p:nvCxnSpPr>
          <p:cNvPr id="5" name="直接连接符 4"/>
          <p:cNvCxnSpPr/>
          <p:nvPr/>
        </p:nvCxnSpPr>
        <p:spPr>
          <a:xfrm>
            <a:off x="384175" y="5289550"/>
            <a:ext cx="11494135" cy="25400"/>
          </a:xfrm>
          <a:prstGeom prst="line">
            <a:avLst/>
          </a:prstGeom>
        </p:spPr>
        <p:style>
          <a:lnRef idx="2">
            <a:schemeClr val="dk1"/>
          </a:lnRef>
          <a:fillRef idx="0">
            <a:schemeClr val="dk1"/>
          </a:fillRef>
          <a:effectRef idx="1">
            <a:schemeClr val="dk1"/>
          </a:effectRef>
          <a:fontRef idx="minor">
            <a:schemeClr val="tx1"/>
          </a:fontRef>
        </p:style>
      </p:cxnSp>
      <p:cxnSp>
        <p:nvCxnSpPr>
          <p:cNvPr id="6" name="直接连接符 5"/>
          <p:cNvCxnSpPr/>
          <p:nvPr/>
        </p:nvCxnSpPr>
        <p:spPr>
          <a:xfrm>
            <a:off x="384175" y="6000750"/>
            <a:ext cx="11494135" cy="254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9819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解答本题,考生首先要分析题干中所给的每一个词语的内涵、特点等。分析所给的词语可知,此题论述的核心应该是“科技创新”在“战‘疫’”中的重要作用,其中“多兵种”是一个比喻词(喻体),考生在叙写时要对“多兵种”具体展开论述,并根据“科技创新”找准其可能对应的本体。然后分析词语之间的关系,注意抓住“科技创新”“多兵种”与“战‘疫’”的关系,考生可以列举“科技创新”在“战‘疫’”中的作用等。最后立足中心,合理组合,注意修辞和字数要求,不可遗漏任何要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1275080"/>
            <a:ext cx="1185227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科技创新是战“疫”的坚强后盾,检测试剂盒,像侦察兵一样,用火眼金睛发现病毒;红外线测温仪,像警卫兵一样,“一扫”便知体温是否异常;“移动医院”装备,像工程兵一样,让医院、医疗仪器按需移动;无接触的智能服务机器人,像后勤兵一样,无处不在、随叫随到。它们有多兵种协同作战的硬核实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34*397"/>
  <p:tag name="TABLE_ENDDRAG_RECT" val="12*72*934*397"/>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28"/>
  <p:tag name="TABLE_ENDDRAG_RECT" val="12*80*937*42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eb60155-c21f-4512-956d-8b87892c1200}"/>
  <p:tag name="TABLE_ENDDRAG_ORIGIN_RECT" val="895*176"/>
  <p:tag name="TABLE_ENDDRAG_RECT" val="27*180*895*17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4247</Words>
  <Application>WPS 演示</Application>
  <PresentationFormat>自定义</PresentationFormat>
  <Paragraphs>211</Paragraphs>
  <Slides>63</Slides>
  <Notes>3</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幻灯片 1</vt:lpstr>
      <vt:lpstr>专题九　扩展语句,压缩语段</vt:lpstr>
      <vt:lpstr>  考情解读</vt:lpstr>
      <vt:lpstr>  考情解读 </vt:lpstr>
      <vt:lpstr>幻灯片 5</vt:lpstr>
      <vt:lpstr>幻灯片 6</vt:lpstr>
      <vt:lpstr>  考点1　扩展语句</vt:lpstr>
      <vt:lpstr>幻灯片 8</vt:lpstr>
      <vt:lpstr>幻灯片 9</vt:lpstr>
      <vt:lpstr>幻灯片 10</vt:lpstr>
      <vt:lpstr>幻灯片 11</vt:lpstr>
      <vt:lpstr>考向2    情景阐发</vt:lpstr>
      <vt:lpstr>幻灯片 13</vt:lpstr>
      <vt:lpstr>幻灯片 14</vt:lpstr>
      <vt:lpstr>幻灯片 15</vt:lpstr>
      <vt:lpstr>考向3    添枝加叶</vt:lpstr>
      <vt:lpstr>幻灯片 17</vt:lpstr>
      <vt:lpstr>幻灯片 18</vt:lpstr>
      <vt:lpstr>幻灯片 19</vt:lpstr>
      <vt:lpstr>考向4   续写补写</vt:lpstr>
      <vt:lpstr>幻灯片 21</vt:lpstr>
      <vt:lpstr>幻灯片 22</vt:lpstr>
      <vt:lpstr>幻灯片 23</vt:lpstr>
      <vt:lpstr>幻灯片 24</vt:lpstr>
      <vt:lpstr>幻灯片 25</vt:lpstr>
      <vt:lpstr>幻灯片 26</vt:lpstr>
      <vt:lpstr>  考点2   压缩语段</vt:lpstr>
      <vt:lpstr>幻灯片 28</vt:lpstr>
      <vt:lpstr>幻灯片 29</vt:lpstr>
      <vt:lpstr>幻灯片 30</vt:lpstr>
      <vt:lpstr>命题角度2　拟写新闻导语</vt:lpstr>
      <vt:lpstr>幻灯片 32</vt:lpstr>
      <vt:lpstr>幻灯片 33</vt:lpstr>
      <vt:lpstr>幻灯片 34</vt:lpstr>
      <vt:lpstr>命题角度3　概括信息要点</vt:lpstr>
      <vt:lpstr>幻灯片 36</vt:lpstr>
      <vt:lpstr>幻灯片 37</vt:lpstr>
      <vt:lpstr>命题角度4　拟写一句话新闻</vt:lpstr>
      <vt:lpstr>幻灯片 39</vt:lpstr>
      <vt:lpstr>幻灯片 40</vt:lpstr>
      <vt:lpstr>考向2   下定义</vt:lpstr>
      <vt:lpstr>幻灯片 42</vt:lpstr>
      <vt:lpstr>幻灯片 43</vt:lpstr>
      <vt:lpstr>幻灯片 44</vt:lpstr>
      <vt:lpstr>幻灯片 45</vt:lpstr>
      <vt:lpstr>幻灯片 46</vt:lpstr>
      <vt:lpstr>幻灯片 47</vt:lpstr>
      <vt:lpstr>幻灯片 48</vt:lpstr>
      <vt:lpstr>考向3   提取关键词</vt:lpstr>
      <vt:lpstr>幻灯片 50</vt:lpstr>
      <vt:lpstr>幻灯片 51</vt:lpstr>
      <vt:lpstr>幻灯片 52</vt:lpstr>
      <vt:lpstr>幻灯片 53</vt:lpstr>
      <vt:lpstr>考向4   筛选概括</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81</cp:revision>
  <dcterms:created xsi:type="dcterms:W3CDTF">2021-01-08T01:23:00Z</dcterms:created>
  <dcterms:modified xsi:type="dcterms:W3CDTF">2021-09-23T03:09:47Z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