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65" r:id="rId2"/>
    <p:sldId id="330" r:id="rId3"/>
    <p:sldId id="266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40" r:id="rId13"/>
    <p:sldId id="341" r:id="rId14"/>
    <p:sldId id="342" r:id="rId15"/>
    <p:sldId id="343" r:id="rId16"/>
    <p:sldId id="339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370" r:id="rId44"/>
    <p:sldId id="371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2">
          <p15:clr>
            <a:srgbClr val="A4A3A4"/>
          </p15:clr>
        </p15:guide>
        <p15:guide id="2" pos="1927">
          <p15:clr>
            <a:srgbClr val="A4A3A4"/>
          </p15:clr>
        </p15:guide>
        <p15:guide id="3" pos="3379">
          <p15:clr>
            <a:srgbClr val="A4A3A4"/>
          </p15:clr>
        </p15:guide>
        <p15:guide id="4" pos="3651">
          <p15:clr>
            <a:srgbClr val="A4A3A4"/>
          </p15:clr>
        </p15:guide>
        <p15:guide id="5" pos="4105">
          <p15:clr>
            <a:srgbClr val="A4A3A4"/>
          </p15:clr>
        </p15:guide>
        <p15:guide id="6" pos="4377">
          <p15:clr>
            <a:srgbClr val="A4A3A4"/>
          </p15:clr>
        </p15:guide>
        <p15:guide id="7" pos="4830">
          <p15:clr>
            <a:srgbClr val="A4A3A4"/>
          </p15:clr>
        </p15:guide>
        <p15:guide id="8" pos="51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D7CD"/>
    <a:srgbClr val="03B6AD"/>
    <a:srgbClr val="8B793A"/>
    <a:srgbClr val="C0B344"/>
    <a:srgbClr val="FFF100"/>
    <a:srgbClr val="7BDDD8"/>
    <a:srgbClr val="028C85"/>
    <a:srgbClr val="AFDDDB"/>
    <a:srgbClr val="55BAB6"/>
    <a:srgbClr val="019E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622" autoAdjust="0"/>
    <p:restoredTop sz="94660"/>
  </p:normalViewPr>
  <p:slideViewPr>
    <p:cSldViewPr showGuides="1">
      <p:cViewPr varScale="1">
        <p:scale>
          <a:sx n="68" d="100"/>
          <a:sy n="68" d="100"/>
        </p:scale>
        <p:origin x="-1332" y="-5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2021/6/17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2939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gif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03B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988840"/>
            <a:ext cx="7956375" cy="1680152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13392" y="4822304"/>
            <a:ext cx="1432248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737" y="742965"/>
            <a:ext cx="2088231" cy="57114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115616" y="3742860"/>
            <a:ext cx="5370800" cy="307777"/>
            <a:chOff x="209312" y="3742860"/>
            <a:chExt cx="5370800" cy="307777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299800" y="3742860"/>
              <a:ext cx="52803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6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分类练习更有效</a:t>
              </a:r>
              <a:endParaRPr lang="zh-CN" altLang="en-US" sz="1400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5496" y="2492896"/>
            <a:ext cx="7772400" cy="6984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spc="1600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十年高考配套课件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72835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166332" y="1311349"/>
            <a:ext cx="5476817" cy="53347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7B0077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193812" y="1844824"/>
            <a:ext cx="5554652" cy="3456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1pPr>
            <a:lvl2pPr marL="4572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2pPr>
            <a:lvl3pPr marL="9144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3pPr>
            <a:lvl4pPr marL="13716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4pPr>
            <a:lvl5pPr marL="18288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5" name="MH_Others_2">
            <a:extLst>
              <a:ext uri="{FF2B5EF4-FFF2-40B4-BE49-F238E27FC236}">
                <a16:creationId xmlns="" xmlns:a16="http://schemas.microsoft.com/office/drawing/2014/main" id="{517B537F-2044-4353-B896-BF644751945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65" y="1"/>
            <a:ext cx="2786688" cy="6858000"/>
          </a:xfrm>
          <a:prstGeom prst="rect">
            <a:avLst/>
          </a:prstGeom>
          <a:solidFill>
            <a:srgbClr val="03B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326" tIns="36164" rIns="72326" bIns="361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5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1">
            <a:extLst>
              <a:ext uri="{FF2B5EF4-FFF2-40B4-BE49-F238E27FC236}">
                <a16:creationId xmlns="" xmlns:a16="http://schemas.microsoft.com/office/drawing/2014/main" id="{42F9DD8A-CD00-4AA5-9DBB-1C3521B5D97F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470983" y="2233007"/>
            <a:ext cx="1709105" cy="101566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7" name="MH_Others_2">
            <a:extLst>
              <a:ext uri="{FF2B5EF4-FFF2-40B4-BE49-F238E27FC236}">
                <a16:creationId xmlns="" xmlns:a16="http://schemas.microsoft.com/office/drawing/2014/main" id="{59B6D16B-FC2A-4DC9-8EB2-5FCABB7DD9CC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430625" y="3519294"/>
            <a:ext cx="1789821" cy="32316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201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3" y="2725686"/>
            <a:ext cx="7963964" cy="13329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080" y="3123502"/>
            <a:ext cx="7772400" cy="822300"/>
          </a:xfrm>
          <a:prstGeom prst="rect">
            <a:avLst/>
          </a:prstGeom>
        </p:spPr>
        <p:txBody>
          <a:bodyPr anchor="t"/>
          <a:lstStyle>
            <a:lvl1pPr algn="l">
              <a:defRPr sz="3200" b="0" cap="all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756" y="3093983"/>
            <a:ext cx="737932" cy="7256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737" y="742965"/>
            <a:ext cx="2088231" cy="57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4229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7212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顶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5C4041FE-7A2D-4DE9-84AD-50BE0953B3A4}"/>
              </a:ext>
            </a:extLst>
          </p:cNvPr>
          <p:cNvSpPr/>
          <p:nvPr userDrawn="1"/>
        </p:nvSpPr>
        <p:spPr>
          <a:xfrm>
            <a:off x="2898455" y="71120"/>
            <a:ext cx="1454562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考情概览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4730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6">
            <a:hlinkClick r:id="rId2" action="ppaction://hlinksldjump"/>
            <a:extLst>
              <a:ext uri="{FF2B5EF4-FFF2-40B4-BE49-F238E27FC236}">
                <a16:creationId xmlns:a16="http://schemas.microsoft.com/office/drawing/2014/main" xmlns="" id="{5C4041FE-7A2D-4DE9-84AD-50BE0953B3A4}"/>
              </a:ext>
            </a:extLst>
          </p:cNvPr>
          <p:cNvSpPr/>
          <p:nvPr userDrawn="1"/>
        </p:nvSpPr>
        <p:spPr>
          <a:xfrm>
            <a:off x="4459352" y="71120"/>
            <a:ext cx="1454562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</a:p>
        </p:txBody>
      </p:sp>
    </p:spTree>
    <p:extLst>
      <p:ext uri="{BB962C8B-B14F-4D97-AF65-F5344CB8AC3E}">
        <p14:creationId xmlns:p14="http://schemas.microsoft.com/office/powerpoint/2010/main" xmlns="" val="13517062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523682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3096"/>
            <a:ext cx="9144000" cy="461743"/>
          </a:xfrm>
          <a:prstGeom prst="rect">
            <a:avLst/>
          </a:prstGeom>
          <a:solidFill>
            <a:srgbClr val="09B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506033"/>
            <a:ext cx="8856984" cy="6163327"/>
          </a:xfrm>
          <a:prstGeom prst="rect">
            <a:avLst/>
          </a:prstGeom>
        </p:spPr>
      </p:pic>
      <p:sp>
        <p:nvSpPr>
          <p:cNvPr id="13" name="矩形: 圆顶角 6">
            <a:hlinkClick r:id="rId11" action="ppaction://hlinksldjump"/>
            <a:extLst>
              <a:ext uri="{FF2B5EF4-FFF2-40B4-BE49-F238E27FC236}">
                <a16:creationId xmlns:a16="http://schemas.microsoft.com/office/drawing/2014/main" xmlns="" id="{5C4041FE-7A2D-4DE9-84AD-50BE0953B3A4}"/>
              </a:ext>
            </a:extLst>
          </p:cNvPr>
          <p:cNvSpPr/>
          <p:nvPr userDrawn="1"/>
        </p:nvSpPr>
        <p:spPr>
          <a:xfrm>
            <a:off x="2905230" y="126792"/>
            <a:ext cx="1447939" cy="318512"/>
          </a:xfrm>
          <a:prstGeom prst="round2SameRect">
            <a:avLst/>
          </a:prstGeom>
          <a:solidFill>
            <a:srgbClr val="019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考情概览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顶角 8">
            <a:hlinkClick r:id="rId12" action="ppaction://hlinksldjump"/>
            <a:extLst>
              <a:ext uri="{FF2B5EF4-FFF2-40B4-BE49-F238E27FC236}">
                <a16:creationId xmlns:a16="http://schemas.microsoft.com/office/drawing/2014/main" xmlns="" id="{7FE76C5C-4820-4612-8B5D-A7F287F1AE5A}"/>
              </a:ext>
            </a:extLst>
          </p:cNvPr>
          <p:cNvSpPr/>
          <p:nvPr userDrawn="1"/>
        </p:nvSpPr>
        <p:spPr>
          <a:xfrm>
            <a:off x="4460099" y="126792"/>
            <a:ext cx="1447939" cy="318512"/>
          </a:xfrm>
          <a:prstGeom prst="round2SameRect">
            <a:avLst/>
          </a:prstGeom>
          <a:solidFill>
            <a:srgbClr val="019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试题类编</a:t>
            </a:r>
            <a:endParaRPr lang="zh-CN" altLang="en-US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37" y="18913"/>
            <a:ext cx="1521844" cy="41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12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6.docx"/><Relationship Id="rId4" Type="http://schemas.openxmlformats.org/officeDocument/2006/relationships/package" Target="../embeddings/Microsoft_Office_Word___5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83365" y="980728"/>
            <a:ext cx="47772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年高考全国卷考情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3555217"/>
              </p:ext>
            </p:extLst>
          </p:nvPr>
        </p:nvGraphicFramePr>
        <p:xfrm>
          <a:off x="507999" y="1476219"/>
          <a:ext cx="8128000" cy="5054661"/>
        </p:xfrm>
        <a:graphic>
          <a:graphicData uri="http://schemas.openxmlformats.org/presentationml/2006/ole">
            <p:oleObj spid="_x0000_s1028" name="文档" r:id="rId3" imgW="3946416" imgH="24547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364737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25029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湖北卷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从下列构字部件中任选两个不同的部件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另组一个汉字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并用该字组成一个双音词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再以该词立意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写两句感想。要求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立意积极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语句整齐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构字、组词不在答题卡上单独列出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包含于感想之中即可。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构字部件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禾　亻　口　日　又　月　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构字词示例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友善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8465280"/>
              </p:ext>
            </p:extLst>
          </p:nvPr>
        </p:nvGraphicFramePr>
        <p:xfrm>
          <a:off x="620464" y="3475709"/>
          <a:ext cx="8128000" cy="457347"/>
        </p:xfrm>
        <a:graphic>
          <a:graphicData uri="http://schemas.openxmlformats.org/presentationml/2006/ole">
            <p:oleObj spid="_x0000_s4104" name="文档" r:id="rId3" imgW="3837004" imgH="21634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933056"/>
            <a:ext cx="40366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638200"/>
              </p:ext>
            </p:extLst>
          </p:nvPr>
        </p:nvGraphicFramePr>
        <p:xfrm>
          <a:off x="611560" y="4411813"/>
          <a:ext cx="8128000" cy="457347"/>
        </p:xfrm>
        <a:graphic>
          <a:graphicData uri="http://schemas.openxmlformats.org/presentationml/2006/ole">
            <p:oleObj spid="_x0000_s4105" name="文档" r:id="rId4" imgW="3837004" imgH="21634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833636"/>
            <a:ext cx="31774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书香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87264122"/>
              </p:ext>
            </p:extLst>
          </p:nvPr>
        </p:nvGraphicFramePr>
        <p:xfrm>
          <a:off x="620464" y="5347917"/>
          <a:ext cx="8128000" cy="457347"/>
        </p:xfrm>
        <a:graphic>
          <a:graphicData uri="http://schemas.openxmlformats.org/presentationml/2006/ole">
            <p:oleObj spid="_x0000_s4106" name="文档" r:id="rId5" imgW="3837004" imgH="2163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7843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给定构字部件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意在引导考生据此构字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依字组词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即以该字为语素组成词语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据词造句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既考查语言运用能力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又彰显了社会主义核心价值观。解答本题的关键在于结合示例弄清题目要求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依次组字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造句。难点在造句上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要求以该词为中心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两个句子的句式整齐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尽量运用对偶。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9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汉字是中华文明的重要载体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许多汉字如山、日、水、火、土、木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都具有丰富的文化意蕴。请参照例句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任选一个字写一段话。要求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字以内。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字形如弯弯的月牙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在中华文化中总是与清纯、静谧、乡情相联系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朗月清风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让人神清气爽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月是故乡明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则勾起人们对故乡和亲人的思念。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字形如滔滔的水流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大水叫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大江东去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意境阔大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小水叫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兰芽浸溪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意境清新。在中华文化中与水有关的字很多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这些字体现了中国人的智慧和情怀。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海纳百川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要人有宽广的胸襟。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解答本题的关键是调动平时的积累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按字、词、成语、诗句的顺序进行联想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注意字数的限制。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4440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另写一个句子。要求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与示例结构基本相同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修辞手法一致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个别词语可与示例重复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字数也可略有增减。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就像穿衣服扣扣子一样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如果第一粒扣子扣错了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剩余的扣子都会扣错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人生的扣子从一开始就要扣好。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就像下棋对弈一样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如果某一步走错了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剩余的棋子都会难行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人生的棋子每一步都不可掉以轻心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示例是个比喻句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用扣扣子来比喻人生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强调人生第一步的重要性。在仿写时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也要寻找类似的喻体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并采用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剩余的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的句式。可自选话题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注意挖掘话题的内涵。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3395453"/>
            <a:ext cx="2592288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4412" y="3395453"/>
            <a:ext cx="2592288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3945" y="3393997"/>
            <a:ext cx="1497803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558" y="3789040"/>
            <a:ext cx="1562170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7784" y="3789040"/>
            <a:ext cx="4278916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8937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依据下面的示例仿写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要求句式、结构与示例相似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作为描述对象。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【示例】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弯月落在湖水中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鱼儿游去了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碎得月影半池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听见了嫦娥幽怨的歌声么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残花缀在繁枝上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鸟儿飞去了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撒得落红满地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听见了花儿落地的叹息么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257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答题时应明确题目要求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句式、结构与示例相似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且要符合情理。首先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从内容上看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要分析示例中的事物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理清它们之间的关系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有动有静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第三句是紧承前两句造成的一个意境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第四句有着丰富的想象力和意趣。其次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从结构、手法上看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第四句是联想想象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虚实结合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同时还是一个问句的形式。再次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选择一组相关意象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按例句的句式结构仿写即可。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00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自选两种自然景物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另写两句话。要求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运用拟人手法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句式与例句相同。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身后的那片鲜花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可能是听了小草讲的笑话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乐得咧开了嘴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嬉闹在明媚的阳光里。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墙头的那棵小草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可能是听了风儿说的噩耗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吓得站不稳脚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战栗在昏黑的雾气里。枝头的那群鸟雀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可能是听了大雁聊的故事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愧得抬不起头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躲身在浓密的树荫中。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仿写要注意仿写的内容和使用的句式及修辞要求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本题要求自选两种自然景物来写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修辞手法上使用拟人。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28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另写三个句子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要求修辞手法、句式与示例相同。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小草伸出稚嫩的纤手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向你描绘原野的新绿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树叶掬起温润的阳光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向你展示森林的生机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溪流吟唱欢快的歌曲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向你诉说春天的故事。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大雁排着整齐的队伍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向你展现天空的高远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枫叶抹起火红的胭脂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向你绽放山峰的亮丽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菊花露出芬芳的笑脸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向你传递秋天的精彩。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解答仿写类题目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要从形式和内容两方面入手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同时考虑内在主旨与句间逻辑关系以及题目中对修辞手法的要求。本题例句以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每句写一个春天的典型意象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使用了拟人的修辞手法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三句合起来形成了一个春天的画面。自选话题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也可以写其他季节或者别的内容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句式要与例句相同。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79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用比喻的手法描述一组事物。要求合乎事理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句式和结构与示例相似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芭蕉叶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露珠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作为描述对象。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【示例】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是一片芭蕉叶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月亮是一滴露珠。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它就落了。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是一片沃土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帆船是一朵蒲公英。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微微一吹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它就启程了。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是一张宣纸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落叶是一滴颜料。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缓缓一抹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它就晕染开了。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内容要合理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句式要与示例保持一致。特别要注意仿写句的句式特点、思想内容、修辞手法等。把握好所要描写的一组事物内部之间的关系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展开联想和想象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搜索仿写材料。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658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全国大纲卷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另写一句话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平和犹如绿叶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春天衬万紫千红却无妒意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秋天托累累硕果而不张扬。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爱心好比清风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春天催万物生长却无夸耀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夏天送丝丝清凉而不标榜。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坚毅如同青松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夏天展千姿百态却无自诩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冬天经风霜雪雨而不萎靡。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豁达犹如隐者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困境守清风明月却无沮丧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顺境享锦衣玉食而不炫耀。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仿句要求有显性和隐性两个层次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显性要求就是题干要求的句式和修辞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而隐性要求是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句段中心突出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语意通畅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内容健康。解答本题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首先要读懂示例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比喻修辞是明确要求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但仿写句中还包含拟人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有象征寓意。至于自选话题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可以选取熟悉的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以便有话可说。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7341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【命题规律】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考查仿用句式时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一般是以自由式仿写、命题式仿写为主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在考查仿写的同时考查修辞手法。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变换句式虽不常考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但仍有可能出现在全国卷中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而以长短句的变换和句式重组为主要考查形式。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9671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以下是某中学庆祝教师节文艺演出的一段主持词。仿照画线部分的句式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在空缺处补写相应的语句。要求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语意相关。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您坚守一方净土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用粉笔书写忠诚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默默无闻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您勤耕三尺讲台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加减乘除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算不尽您付出的辛劳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用汗水浇灌希望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孜孜不倦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诗词歌赋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颂不完您带来的感动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用双手托起未来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无怨无悔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赤橙黄绿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画不完您多彩的人生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形式上要做到句式一致、字数相等、语意相关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表达得体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内容上要表达学生对老师的赞美和感激之情。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41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另写两句话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要求使用拟人的修辞手法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梅花在冰天雪地的季节吐蕾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意在教导我们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学会坚强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昙花于万籁俱寂的深夜绽放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意在提醒我们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不要张扬。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雄鹰在高远开阔的蓝天展翅搏击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意在启示我们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勇猛精进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黄鹂于姹紫嫣红的花园婉转鸣唱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意在告诉我们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珍惜美好。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试题要求依照示例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另写两句话。属于仿用句式范围。仿写有两个部分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一是仿照示例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仿照示例的句式、修辞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另两句话得重新选取中心意思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选取陈述对象。拟人的手法通过动词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来体现。仿写时要用词贴切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内容合理顺畅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所选话题要相关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如雄鹰、黄鹂。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901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全国大纲卷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人生就如迷宫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无论怎么坚持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都只是辨不清方向的盲目穿行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人生就如黑夜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无论怎么用心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都只是见不到光明的胡乱摸索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人生就如荒漠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无论怎么努力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都只是看不到希望的徒劳跋涉。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生活就如险峰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无论怎么执着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都只是触不到胜利的茫然攀爬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生活就如湍流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无论怎么用力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都只是看不到彼岸的无功挥桨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生活就如旱地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无论怎么耕耘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都只是见不着丰收的残缺守候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841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本题考查仿写句式的能力。作答本题注意要求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从语法角度看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都只是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是条件复句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要注意形式是复句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从修辞角度看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三句都是比喻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且三句构成排比。仿写时要形神兼备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要有文采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也要有意蕴。首先要选用一个对象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使用比喻修辞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句式和原句相同。在仿写时注意比喻要恰当贴切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内容要合理通畅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并且是完整的。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34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另写两句话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爱心是昏暗夜空中的歌谣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使孤独者感到了慰藉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爱心是茫茫沙漠中的绿洲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使跋涉者看到了希望。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爱心是茫茫大海中的灯塔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使航海者看到了光明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爱心是漫漫征途中的路标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使迷路者找到了方向。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本题考查语言文字运用的仿写能力。能够正确理解修辞并加以运用是解题的关键。解答仿写题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要从形式和内容两方面入手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同时考虑内在主旨与句子间的逻辑关系以及题干中对修辞的要求。要仔细审准例句的句式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表达的内容要积极向上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阐述其作用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要注意比喻恰当贴切。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079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,23,4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)SOS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儿童村是一个以家庭方式抚养孤儿的国际慈善组织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天津儿童村是我国首批建立且规模最大的一个。儿童村中每个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妈妈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她既要照料七八个孩子的生活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还要承担起教育的责任。妈妈们用青春和无私的爱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使一个个孤儿享受到家的温暖。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儿童村日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请你写一段话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向儿童村妈妈表示敬意和祝福。要求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感情真挚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至少使用一种修辞手法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你们用热情换来孩子们的温暖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用爱心换来孩子们的快乐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用青春换来孩子们的成长。祝你们一生平安。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儿童村的妈妈们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孤儿是树苗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你们是园丁。现在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你们细心照料他们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将来他们将以大片绿荫回报你们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232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儿童村日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考查语言表达的能力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要求明确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难度适中。要注意三点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一是内容要符合材料主题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表达敬意和祝福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二是至少使用一种修辞手法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三是符合字数要求。表达敬意、表达祝福、语言流畅、使用修辞手法都是答案不可缺少的要素。字数不超过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72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四川卷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补写下列有关节日的两副对联。注意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内容与节日相关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可以不考虑平仄。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端午　上联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赛龙舟不忘楚风余韵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中秋　下联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明月千里寄相思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端午　下联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闻粽香尚思屈子忠魂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中秋　上联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清风一缕拂丹桂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本题考查对偶修辞手法的运用能力。对联的基本要求是字数相等、词性相同、内容相关。作答时特别要注意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赛龙舟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是动宾结构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是端午时人们从事的活动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楚风余韵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为并列结构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指端午节的目的是使人不忘屈原的节操。对下联时应注意在字数相等的前提下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形式结构、意象内容应与之相呼应。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5882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根据语境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仿照下面句子中本体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画线部分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补写出两个恰当的喻体。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作诗填词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本来是为了传情达意。如果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写出的诗词不能传情达意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这就有如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还有什么用呢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做出的饭不能吃　缝好的衣服不能穿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盖的房子无法居住　修建的高速路不能通车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重点考查修辞手法的运用能力。本题看似仿句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而实际上是考查比喻修辞的创作。题目给了一个本体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要求再创作两个恰当的喻体。分析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写出的诗词不能传情达意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意思是说做了但没有效果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这样的情形很多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只要大体符合要求即可。注意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二字的运用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还要仿句。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092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平凡是泥土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孕育着收获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只要你肯耕耘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平凡是苗圃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孕育着烂漫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只要你肯浇灌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平凡是细流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孕育着浩瀚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只要你肯积聚。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微笑是阳光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带给人温暖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只要你肯照耀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微笑是雨露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带给人生机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只要你肯播撒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微笑是春风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带给人融洽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只要你肯吹拂。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此题考查句式仿写的能力。仿写有两个方面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就是仿照例句的形式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包括句式、结构、字数、修辞等方面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写就是应用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另写一段话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写自己的感受或者认识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所写的句子要符合逻辑事理。例句是一个倒装式的条件复句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把条件放在最后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把结果放在前面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最前面用了一个暗喻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三个句子相连构成排比。这是要仿的语言形式。从内容上看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是说只要肯干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即使平凡也能干出成绩。平凡与成绩是相对的。这是其内在的逻辑关系。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9768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476672"/>
            <a:ext cx="8128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选用句式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湖南卷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,4,3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下列选项中的诗句填入《夏日西斋书事》一诗画横线处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榴花映叶未全开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槐影沉沉雨势来。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满庭鸟迹印苍苔。</a:t>
            </a:r>
            <a:r>
              <a:rPr lang="en-US" altLang="zh-CN" sz="220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只道林间无人至　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小院地偏人不到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门巷深深过客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寒气偏归我一家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此题表面上考查的是衔接连贯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但在形式上包含了句式的选用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具体到本题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句式的选用既要考虑前后语境的内容、氛围、色调等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也要考虑韵律、平仄等信息。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地偏人不到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鸟迹印苍苔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与全诗衔接紧密。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与第四句中的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不对应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且与标题中的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也不相关。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门巷深深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与标题及后句中的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且绝句第三、四句末字应仄起平收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此项末字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为平声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不合音律。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二字与诗题中的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且句子末字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为平声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亦不合音律。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76056" y="12687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696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另写一段话。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世上有多少这样的事呢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闻它的人去。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世上有多少这样的事呢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识他的心去。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听它的人去。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池在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赏它的人去。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本题考查仿写句式的能力。先仔细分析例句的内容与形式。从内容上看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例句总体表达了时光流逝、物是人非之感慨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每对短句相对独立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表现的是事物或在或去的客观现象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所写的现象有从持久到短暂的递减关系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最后归结到人的情态。例句还运用了排比和近似于顶真的修辞手法。仿写时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除字数、句数、句子结构相同外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在内容上要符合例句所表现的事理和意境。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103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下面是某班黑板报上的一段文字。请参照上下文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在横线上仿写出恰当的句子。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我不想知道你的电脑多么高级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我只想知道它是不是你了解世界的窗口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我不想知道你的语言多么华美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我只想知道它是不是你与人沟通的桥梁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我不想知道你的藏书多么丰富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我只想知道它是不是你通向成功的阶梯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我不想知道你的理想多么远大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我只想知道它是不是你学海航行的灯塔。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本题考查根据特定要求进行仿写句式的能力。四组句子从整体上构成排比句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填写的句子形式要保持一致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使句式整齐。解题的关键是既要注意形式上的一致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又要注意每组句子的内容前后要对照。明确仿写的显性和隐性的要求非常重要。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4048" y="2380782"/>
            <a:ext cx="3456384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451" y="2780928"/>
            <a:ext cx="1602277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260" y="3179933"/>
            <a:ext cx="3817804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6136" y="3179933"/>
            <a:ext cx="2880320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847" y="3578938"/>
            <a:ext cx="2434977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1259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人生如一首诗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应该多一些悠扬的抒情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少一些愁苦的哀怨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人生如一幅画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应该多一些亮丽的着色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少一些灰暗的点染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人生如一支歌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应该多一些激昂的欢唱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少一些悲观的咏叹。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生活如一本书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应该多一些精彩的刻画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少一些寡味的叙述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生活如一把琴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应该多一些美妙的弹奏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少一些忧戚的吟唱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生活如一朵花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应该多一些美丽的绽放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少一些暗淡的萎缩。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解答时可选的话题很多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注意比喻的使用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注意保留例句的一些词语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应该多一些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同时也要注意哲理性。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5352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5997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全国大纲卷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要求使用比喻的修辞手法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谅解是一股和煦的春风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能消融凝结在人们心中的坚冰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谅解是一场绵绵的细雨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能洗涤飘落在人们心头的尘埃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谅解是一束温暖的阳光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能驱散积聚在人们心上的阴云。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微笑是一片无垠的星空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能照亮夜行者脚下的路途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微笑是一首欢快的童谣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能唤醒失落者追求的梦想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微笑是一种奇妙的洗涤剂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能洗去疲惫者身心的重负。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认真审题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思考给定句子的语义内容和表达特点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力争仿写做到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。所给的三个句子都以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为陈述对象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多角度讲述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的积极作用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且都用了暗喻的手法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的作用表达得生动形象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驱散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主谓宾搭配非常和谐。仿写可仍用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谅解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也可另用别的词语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但最好是描述心理活动的词语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必须用暗喻的修辞手法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三个句子的本体必须相同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搭配恰当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语义和谐。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9069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5997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.(2010·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余光中先生说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一个方块字是一个天地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美丽的中文不老。许多汉字自身的构成就能诠释含义、激发联想。请仿照示例拆拼汉字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并用富有文采的语言描述它。要求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至少运用一种修辞手法。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大地滋养出一个黑色的精灵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在古朴的宣纸上翩翩起舞。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江边盘旋的那只孤独的鸟啊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每一声哀鸣都在诉说游子的心曲。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甘愿化作微粒在空中飞舞时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就注定要独自承受默默无闻的孤独。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舍弃自我看似失去了很多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但那内心的舒畅可能是外人无法理解的。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本题将句式仿写和修辞手法运用这两个考点结合起来考查。审题时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要注意题干中的提示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汉字自身的构成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至少运用一种修辞手法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这些提示语是仿写时要注意的。仿写时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要紧紧抓住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汉字自身的构成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作为切入点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描述时尽量用拟人和比喻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说出自己的感受。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3326548"/>
            <a:ext cx="7200800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3685542"/>
            <a:ext cx="1272975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5656" y="4050273"/>
            <a:ext cx="7200800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061" y="4430049"/>
            <a:ext cx="1272975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241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.(2010·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四川卷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仿照给定的句子续写两句话。要求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续写部分与给定的句子构成排比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表达保护生态环境之意。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树是水土的卫士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让它绿化大地山川。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水是生命的源泉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让它滋润世间万物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鸟是人类的伙伴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让它自由飞翔蓝天。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仿写的句子结构必须和原句一致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内容上必须和保护生态环境有关。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20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.(2010·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要求内容贴切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句式与示例相同。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种子如果害怕埋没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那它永远不能发芽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雏鹰如果害怕折翅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那它永远不能高飞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钻石如果害怕琢磨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那它永远不能生辉。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花朵如果害怕凋零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那它永远不会开放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猛虎如果害怕失足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那它永远不会奔跑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流星如果害怕湮灭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那它永远不会发光。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矿石如果害怕冶炼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那它永远不能成钢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蜡烛如果害怕点燃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那它永远不能照明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航船如果害怕风浪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那它永远不能起航。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解答该题的关键是自选话题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最好是仿照例句从植物、动物、一般事物中各选一个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再者就是要注意句式特点。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06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变换句式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福建卷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,18,3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请将画线的句子改写成排比句。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不得改变原意。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焦裕禄是闻名全国、感动全国的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县委书记的好榜样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。他在兰考县忘我奋斗一年零五个月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积劳成疾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英年早逝。焦裕禄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是为人民拼死拼活谋福祉的领导干部的优秀代表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为信仰无怨无悔做奉献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成为共产党人的光辉典范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在为祖国艰苦奋斗创新功的时代里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他是那一代人的精神符号。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人民是不会忘记焦裕禄的。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是为人民拼死拼活谋福祉的领导干部的优秀代表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是为信仰无怨无悔做奉献的共产党人的光辉典范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是为祖国艰苦奋斗创新功的那一代人的精神符号。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符合试题要求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其他答案亦可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题干中明确要求改写为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排比句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在改写、重组语句时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首先参照第一句的句式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焦裕禄是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优秀代表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根据排比句式整齐的特点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把后两句改写为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焦裕禄是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光辉典范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焦裕禄是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321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用排比的修辞方式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改写下面画线部分。要求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与上文语意连贯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不改变原意。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长途跋涉后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我终于在林中寻到这幽深澄碧的水潭。这潭水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可以将我的容颜映照在它明镜一般的水面上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我把这潭水当作激发我诗兴的佳酿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这潭水还可以成为我的墨池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供我笔走龙蛇。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如明镜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让我映照容颜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似佳酿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助我激发诗兴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若墨池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供我笔走龙蛇。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此题考查变换句式。解答此题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首先梳理语句的结构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明辨语句使用的修辞手法。从整体看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画线句表达了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潭水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使用了比喻的修辞手法。三个分句有三个比喻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故应以比喻为核心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采用排比的修辞手法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使之结构一致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字数相等。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99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全国大纲卷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把下面这个长句改写成几个较短的句子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教练在赛后分析会上对我在比赛中的表现进行的深入剖析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使我对自己在这次比赛中由于骄傲自大、轻视对手导致的严重失误有了更进一步的认识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并作出了坚决改正错误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争取在下一次比赛中取得好成绩的保证。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我在这次比赛中出现了严重失误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赛后分析会上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教练对我比赛中的表现进行了深入剖析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我进一步认识到失误的原因在于我骄傲自大、轻视对手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并保证坚决改正错误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争取在下一次比赛中取得好成绩。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一般而言句子很长主要是因为定语和状语较多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所以改为短句时主要是用定语和状语组成分句。长句变成短句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首先提取句子的主干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组成一个意思相对完整的短句。然后用句子的附加成分分别组成句子。就本题而言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可以按照下列思路进行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我犯错误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教练剖析原因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我保证改正。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85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假如你是广播电台少儿栏目的主持人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请根据少儿听众的特点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重新表述下面一段文字的画线部分。不得改变原意。不超过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蔚蓝的天空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万里无云。碧绿的草地上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一条小溪潺潺流过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水中的卵石清晰可见。溪边坐着一位长髯老者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面容清癯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双目炯炯有神。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一条小溪哗哗啦啦地流着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水里有好些圆溜溜的石头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像鸡蛋似的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看得可清楚了。溪边坐着一位老爷爷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脸瘦瘦的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胡子长长的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那双眼睛可有精神啦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本题考查选用句式的能力。画线句子中的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潺潺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卵石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清晰可见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长髯老者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面容清癯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双目炯炯有神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都不符合广播稿和少儿听众的要求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可改成相应的词语来表达。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49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把下面这个长句改写成几个较短的句子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巴黎之行让我对法国作家和诗人维克多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雨果为建立法国文学创作者的著作权保护机构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法国文学家协会所做的工作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为促成制定保护文学艺术作品著作权的国际公约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伯尔尼公约做出的杰出贡献有了更深的了解。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巴黎之行让我对法国作家和诗人维克多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雨果有了更深的了解。他在著作权保护方面做出了杰出的贡献。他促成了法国文学创作者的著作权保护机构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法国文学家协会的建立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促成了保护文学艺术作品著作权的国际公约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伯尔尼公约的制定。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此题要求把一个长单句改写成几个短句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考查的是变换句式的内容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这种表达应用的能力层级为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。试题在题干中提示说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不得改变原意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这是句式转换不丢分的前提。这个长句的主干是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巴黎之行让我对雨果有了更深的了解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。再根据文意表述雨果的贡献。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96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9808"/>
            <a:ext cx="8128000" cy="6132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把下面这个长句改写成几个较短的句子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他的著作用康德、叔本华的美学思想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就境界的主客体及其对待关系、境界的辩证结构及其内在的矛盾运动、境界美的分类与各自特点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对境界这一中国传统的美学范畴进行了详细的阐释。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他的著作对境界这一中国传统的美学范畴进行了详细的阐释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阐释的依据是康德、叔本华的美学思想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阐释的内容既有境界的主客体及其对待关系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也有境界的辩证结构及其内在的矛盾运动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还有境界美的分类与各自特点。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本题考查变换句式的能力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主要是长句变短句。这个句子的主干是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他的著作对境界这一中国传统的美学范畴进行了详细的阐释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用康德、叔本华的美学思想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则表明了阐释的依据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就境界的主客体及其对待关系、境界的辩证结构及其内在的矛盾运动、境界美的分类与各自特点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则表明阐释的内容。解答时不能改变原意。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220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全国大纲卷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,19,4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把下面这个长句改写成几个较短的句子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总结是一个组织或个人在工作、学习告一段落后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进行回顾、检查、分析和评价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从中找出成功的经验或失败的教训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悟出个中的道理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得出规律性的认识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并用以指导今后的工作而形成的书面材料。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总结是为指导今后的工作而形成的书面材料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它是一个组织或个人在工作、学习告一段落后进行的回顾、检查、分析和评价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目的是从中找出成功的经验或失败的教训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悟出个中道理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并得出规律性的认识。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本题考查长句变短句的能力。对于某一成分相对复杂的长句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把它变为短句要先提取句子的主干作为一个新的句子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再按照要求对复杂的成分进行拆分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然后适当运用增删词语、调整语序等方法使之各自成为独立的句子。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381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广东卷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,22,3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句话整合为一个单句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含标点符号不超过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真的东西总是同假的东西相比较而存在的。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善的东西总是同恶的东西相比较而存在的。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美的东西总是同丑的东西相比较而存在的。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真的、善的、美的东西总是同假的、恶的、丑的东西相比较而存在的。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本题考查短句变换为长句的能力。这三个句子结构一致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把它们合在一起作并列主语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整个句子变成一个谓语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总是相比较而存在的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96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.(2010·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四川卷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,18,5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根据下面的材料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写一个单句介绍某市的概况。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某市至今已有几千年的历史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历代为郡、州、府、道治所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现为国家历史文化名城。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某市铁路、公路四通八达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机场开通国内十多条航线。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某市景色优美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有景区被评为中国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AAAA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风景旅游区。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某市的国内生产总值和财政收入在我国地级市中名列前茅。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某市是交通便利、景色优美、经济发展水平较高的国家历史文化名城。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看清题干要求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确定压缩方向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本题可以采用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的形式表述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关键是找准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国家历史文化名城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交通便利、景色优美、经济发展水平较高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3395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548680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北京卷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,5,3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在文中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横线上填入下列语句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金沙江大峡谷旁有一座远近闻名的纳西古城。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是纳西人最原始的聚居地。我们步行了一个多小时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古城出现在前面。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上面镌刻着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宝山石头城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五个大字。</a:t>
            </a:r>
            <a:r>
              <a:rPr lang="en-US" altLang="zh-CN" sz="2200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2508486"/>
              </p:ext>
            </p:extLst>
          </p:nvPr>
        </p:nvGraphicFramePr>
        <p:xfrm>
          <a:off x="611560" y="2639830"/>
          <a:ext cx="8128000" cy="3463732"/>
        </p:xfrm>
        <a:graphic>
          <a:graphicData uri="http://schemas.openxmlformats.org/presentationml/2006/ole">
            <p:oleObj spid="_x0000_s2052" name="文档" r:id="rId3" imgW="3837004" imgH="1634483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059832" y="94618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828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后的分句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是纳西人最原始的聚居地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省略了主语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需要和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共用同一个主语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句的主语也应是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后的分句是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五个大字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之前省略了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拱形城门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句需要以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拱形城门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为宾语中心语。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705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仿用句式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正确使用修辞手法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利用所给材料续写三句话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要求内容贴切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句式与所给示例相同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诸子争鸣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造纸印刷、筑长城开运河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中国人民具有伟大的创造精神。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建强国谋复兴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御外侮卫家国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脱贫困奔小康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垦田拓海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开天辟地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守望相助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抗灾治水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逐日奔月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同舟共济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92566005"/>
              </p:ext>
            </p:extLst>
          </p:nvPr>
        </p:nvGraphicFramePr>
        <p:xfrm>
          <a:off x="599410" y="2371942"/>
          <a:ext cx="1766621" cy="488732"/>
        </p:xfrm>
        <a:graphic>
          <a:graphicData uri="http://schemas.openxmlformats.org/presentationml/2006/ole">
            <p:oleObj spid="_x0000_s3076" name="文档" r:id="rId3" imgW="995512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69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垦田拓海、抗灾治水、脱贫困奔小康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中国人民具有伟大的奋斗精神。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同舟共济、守望相助、御外侮卫家国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中国人民具有伟大的团结精神。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开天辟地、逐日奔月、建强国谋复兴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中国人民具有伟大的梦想精神。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本题考查仿用句式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扩展语句的能力。答题的关键是先把后两行的词语按照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分组正确了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解答就容易了。每组前两个四字词语的语序可以互换。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47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,5,3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归谬法是指为反对错误观点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先假设这个观点是正确的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由此推论得出荒谬结论的论证方法。仿照下面的示例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另写一句话。要求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符合归谬逻辑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句式基本一致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语言简洁明了。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如果作品水平越高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知音越少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那么谁也不懂的东西就是世界上的绝作了。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如果语言是生产工具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能够生产出物质资料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那么夸夸其谈的人就可以是百万富翁了。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本题考查仿写句子的能力。作答本题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首先要明确题干要求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符合归谬逻辑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归谬法是间接反驳方法之一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为了反驳某论题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或某论据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先假定它为真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然后由它推出荒谬的结论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句式与例句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语言简洁明了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字数不能太多。最后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对照例句选择对象进行仿写。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659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赢在高考14新模板">
  <a:themeElements>
    <a:clrScheme name="自定义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3FFBF2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03B6AD"/>
      </a:hlink>
      <a:folHlink>
        <a:srgbClr val="7F6F6F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十年高考.potx" id="{B0EDB983-824A-40C4-94EB-BDB300B02BCB}" vid="{10CBED9C-8211-493C-A74E-8E1DED32542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十年高考模板 - 副本</Template>
  <TotalTime>166</TotalTime>
  <Words>6330</Words>
  <Application>Microsoft Office PowerPoint</Application>
  <PresentationFormat>全屏显示(4:3)</PresentationFormat>
  <Paragraphs>206</Paragraphs>
  <Slides>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赢在高考14新模板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专题一　地球与地图</dc:title>
  <dc:creator>123</dc:creator>
  <cp:lastModifiedBy>dell</cp:lastModifiedBy>
  <cp:revision>5</cp:revision>
  <dcterms:created xsi:type="dcterms:W3CDTF">2019-07-05T00:12:36Z</dcterms:created>
  <dcterms:modified xsi:type="dcterms:W3CDTF">2021-06-17T15:41:11Z</dcterms:modified>
</cp:coreProperties>
</file>