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docx" ContentType="application/vnd.openxmlformats-officedocument.wordprocessingml.document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60" r:id="rId1"/>
  </p:sldMasterIdLst>
  <p:sldIdLst>
    <p:sldId id="256" r:id="rId2"/>
    <p:sldId id="260" r:id="rId3"/>
    <p:sldId id="262" r:id="rId4"/>
    <p:sldId id="263" r:id="rId5"/>
    <p:sldId id="275" r:id="rId6"/>
    <p:sldId id="259" r:id="rId7"/>
    <p:sldId id="269" r:id="rId8"/>
    <p:sldId id="277" r:id="rId9"/>
    <p:sldId id="278" r:id="rId10"/>
    <p:sldId id="279" r:id="rId11"/>
    <p:sldId id="283" r:id="rId12"/>
    <p:sldId id="284" r:id="rId13"/>
    <p:sldId id="285" r:id="rId14"/>
    <p:sldId id="286" r:id="rId15"/>
    <p:sldId id="287" r:id="rId16"/>
    <p:sldId id="288" r:id="rId17"/>
    <p:sldId id="289" r:id="rId18"/>
    <p:sldId id="290" r:id="rId19"/>
    <p:sldId id="291" r:id="rId20"/>
    <p:sldId id="292" r:id="rId21"/>
    <p:sldId id="293" r:id="rId22"/>
    <p:sldId id="294" r:id="rId23"/>
    <p:sldId id="295" r:id="rId24"/>
    <p:sldId id="320" r:id="rId25"/>
    <p:sldId id="296" r:id="rId26"/>
    <p:sldId id="321" r:id="rId27"/>
    <p:sldId id="297" r:id="rId28"/>
    <p:sldId id="298" r:id="rId29"/>
    <p:sldId id="299" r:id="rId30"/>
    <p:sldId id="300" r:id="rId31"/>
    <p:sldId id="322" r:id="rId32"/>
    <p:sldId id="301" r:id="rId33"/>
    <p:sldId id="302" r:id="rId34"/>
    <p:sldId id="303" r:id="rId35"/>
    <p:sldId id="304" r:id="rId36"/>
    <p:sldId id="323" r:id="rId37"/>
    <p:sldId id="305" r:id="rId38"/>
    <p:sldId id="306" r:id="rId39"/>
    <p:sldId id="307" r:id="rId40"/>
    <p:sldId id="308" r:id="rId41"/>
    <p:sldId id="309" r:id="rId42"/>
    <p:sldId id="310" r:id="rId43"/>
    <p:sldId id="311" r:id="rId44"/>
    <p:sldId id="312" r:id="rId45"/>
    <p:sldId id="313" r:id="rId46"/>
    <p:sldId id="314" r:id="rId47"/>
    <p:sldId id="316" r:id="rId48"/>
    <p:sldId id="317" r:id="rId49"/>
    <p:sldId id="324" r:id="rId50"/>
    <p:sldId id="264" r:id="rId51"/>
    <p:sldId id="266" r:id="rId52"/>
    <p:sldId id="280" r:id="rId53"/>
    <p:sldId id="281" r:id="rId54"/>
    <p:sldId id="282" r:id="rId55"/>
    <p:sldId id="318" r:id="rId56"/>
    <p:sldId id="319" r:id="rId57"/>
    <p:sldId id="274" r:id="rId5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82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orient="horz" pos="5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 varScale="1">
        <p:scale>
          <a:sx n="92" d="100"/>
          <a:sy n="92" d="100"/>
        </p:scale>
        <p:origin x="498" y="84"/>
      </p:cViewPr>
      <p:guideLst>
        <p:guide orient="horz" pos="482"/>
        <p:guide pos="3840"/>
        <p:guide orient="horz" pos="51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5" Type="http://schemas.openxmlformats.org/officeDocument/2006/relationships/slide" Target="slides/slide4.xml"/><Relationship Id="rId61" Type="http://schemas.openxmlformats.org/officeDocument/2006/relationships/theme" Target="theme/theme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1/15/2021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49988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和描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1/15/2021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124586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带描述的引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1/15/2021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30037109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名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1/15/2021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1880679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引言名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1/15/2021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48439430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真或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1/15/2021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4798881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1/15/2021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4263649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1/15/2021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568764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>
            <a:hlinkClick r:id="rId2" action="ppaction://hlinksldjump">
              <a:snd r:embed="rId3" name="camera.wav"/>
            </a:hlinkClick>
          </p:cNvPr>
          <p:cNvPicPr>
            <a:picLocks noChangeAspect="1"/>
          </p:cNvPicPr>
          <p:nvPr userDrawn="1"/>
        </p:nvPicPr>
        <p:blipFill rotWithShape="1">
          <a:blip r:embed="rId4">
            <a:clrChange>
              <a:clrFrom>
                <a:srgbClr val="E8EDD9"/>
              </a:clrFrom>
              <a:clrTo>
                <a:srgbClr val="E8EDD9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714" t="37967" b="6776"/>
          <a:stretch/>
        </p:blipFill>
        <p:spPr>
          <a:xfrm>
            <a:off x="10363200" y="0"/>
            <a:ext cx="1828800" cy="228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159656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1/15/2021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0382219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1/15/2021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9641540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1/15/2021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0996678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1/15/2021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4096618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8731943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1/15/2021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453598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1/15/2021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656277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1/15/2021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28851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iming>
    <p:tnLst>
      <p:par>
        <p:cTn id="1" dur="indefinite" restart="never" nodeType="tmRoot"/>
      </p:par>
    </p:tnLst>
  </p:timing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Relationship Id="rId4" Type="http://schemas.openxmlformats.org/officeDocument/2006/relationships/slide" Target="slide6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3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5.emf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4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6.emf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5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4" Type="http://schemas.openxmlformats.org/officeDocument/2006/relationships/image" Target="../media/image7.em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1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3.emf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2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4.emf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50.xml"/><Relationship Id="rId2" Type="http://schemas.openxmlformats.org/officeDocument/2006/relationships/slide" Target="slide7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>
            <a:spLocks noChangeAspect="1"/>
          </p:cNvSpPr>
          <p:nvPr/>
        </p:nvSpPr>
        <p:spPr>
          <a:xfrm>
            <a:off x="692150" y="1738805"/>
            <a:ext cx="10807700" cy="286232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6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第一板块　专题综合</a:t>
            </a:r>
            <a:r>
              <a:rPr lang="zh-CN" altLang="en-US" sz="6000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突破</a:t>
            </a:r>
            <a:endParaRPr lang="en-US" altLang="zh-CN" sz="6000" b="1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</a:pPr>
            <a:r>
              <a:rPr lang="zh-CN" altLang="en-US" sz="6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专题十五　议论文阅读</a:t>
            </a:r>
            <a:endParaRPr lang="zh-CN" altLang="en-US" sz="6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465954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1463980"/>
            <a:ext cx="10807700" cy="358136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梳理文章的结构和思路。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分析文章结构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引论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——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开头部分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提出问题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本论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——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主体部分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分析问题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结论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——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结尾部分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解决问题。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分析论证思路。应明确论点是怎样提出的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论点是怎样被证明的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用了哪些事实和道理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是否有正反两方面的分析和说理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联系全文的结构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从整体进行把握。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731660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1158125"/>
            <a:ext cx="10807700" cy="417229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答题格式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首先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直接提出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的论点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或论题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或通过引用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的事例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趣事、典故、传说、消息、寓言、名言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引出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的论点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或论题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);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接着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解释论点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强调意义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);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然后用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的事例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趣事、典故、传说、消息、寓言、名言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从正面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或反面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论证论点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或分论点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或从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几个方面论证论点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最后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总结全文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全段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得出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的结论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或归纳出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的结论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或发出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的号召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或提出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的希望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79770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1168516"/>
            <a:ext cx="10807700" cy="417229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【例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阅读下面的文字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完成后面的题目。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让人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乃众妙之门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沈从文先生的墓碑文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不折不从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星斗其文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亦慈亦让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赤子其人。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每句最后一字巧妙地组成了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从文让人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。让人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可以说是沈从文性格的一个重要方面。让人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让他得享八十有六的高寿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让他由作家转为学者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成就大事业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享誉中外。可见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让人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是人生得以发展的重要途径。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923314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1158699"/>
            <a:ext cx="10807700" cy="415036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让人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并不是懦弱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而是一种涵养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一种胆识。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让人非我弱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弱者不让人。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历史上成就大事业的人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哪个不具备这样的品格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将相和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的故事流传甚广。蔺相如不想和廉颇争地位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路上遇到廉老将军就一而再、再而三地避让。这种豁达大度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不正体现了蔺相如以国家利益为重的崇高品德吗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因他的这种美德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才有后来廉颇老将军的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负荆请罪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从而留下了一段千古佳话。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156572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1495727"/>
            <a:ext cx="10807700" cy="355943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让人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可以使人与人之间的关系更加和谐。海纳百川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有容乃大。有容人之量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有让人之心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才有和睦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才有和谐。当今著名词作家乔羽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偕夫人佟琦做客某档电视节目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主持人问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二老相濡以沫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白头偕老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有什么秘诀吗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乔老答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一个字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‘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忍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’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夫人佟琦抢答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我是四个字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‘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一忍再忍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’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诙谐中尽显相处之道。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644488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536595"/>
            <a:ext cx="10807700" cy="533222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④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让人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对事业的发展也有极大的帮助。人在事业上很难一帆风顺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有时甚至会陷入绝境。如果宁折不弯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不退不让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事业很可能会就此终结。而让人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则会让你的人生之树在即将枯萎的时候焕发新的生机。沈从文先生由于众所周知的原因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不能再继续写他挚爱的小说散文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几被世人遗忘。但他以大度的襟怀、超人的毅力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忍了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让了。既不悲观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也未消沉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而是将自己的智慧和才华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用到了中国古代服饰研究上。不哀不伤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潜心学术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写出皇皇巨著《中国古代服饰研究》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又一次为世人刮目相看。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646582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883441"/>
            <a:ext cx="10807700" cy="476322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⑤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可是真正做到让人并不容易。首先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你要摆正自己的位置。上至王侯将相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下至贩夫走卒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都要认识到自己是芸芸众生中的一员。否则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总把自己当成世界的中心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遇到别人冒犯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当然不容易大度起来。此外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想要做到让人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最好还要有点幽默细胞。生活中遇到不顺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谁心里都不会舒服。这时候不妨自我解嘲一下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心情有时就好多了。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⑥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让人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乃众妙之门。生活中多一些让人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我们的心灵会多一些阳光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事业也会多几分顺利。不信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你试试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!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191835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1189298"/>
            <a:ext cx="10807700" cy="417229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本文的中心论点是什么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该题考查对中心论点的概括。选文标题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让人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乃众妙之门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点明了论点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乃众妙之门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属于比喻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不准确。再品读第</a:t>
            </a: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段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结尾句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可见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是引出中心论点的标志词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让人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是人生得以发展的重要途径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是一个判断句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且全文是围绕这一观点进行论述的。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让人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是人生得以发展的重要途径。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536260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1179480"/>
            <a:ext cx="10807700" cy="415036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创新拓展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简述第</a:t>
            </a: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段的论证思路。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简述段落的论证思路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须在阅读该段的基础上把该段的句子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合并同类项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”——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划分层次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然后分层表述。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该段由沈从文的墓碑文说起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引出议论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从文让人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的作用和意义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最后得出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让人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是人生得以发展的重要途径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的中心论点。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362578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1422417"/>
            <a:ext cx="10807700" cy="358136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二、辨析论据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补充论据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【方法归纳】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辨析论据类型。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事实论据。充当事实论据的事例必须是典型、确凿的事实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也就是既有共性特征又有个性特征的、有代表性的、真实的事例。所用的事例可以是具体的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也可以是概括的。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907866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tx2">
                <a:lumMod val="50000"/>
                <a:lumOff val="50000"/>
              </a:schemeClr>
            </a:gs>
            <a:gs pos="100000">
              <a:schemeClr val="bg2">
                <a:shade val="98000"/>
                <a:satMod val="120000"/>
                <a:lumMod val="98000"/>
              </a:schemeClr>
            </a:gs>
          </a:gsLst>
          <a:path path="circle">
            <a:fillToRect l="100000" b="100000"/>
          </a:path>
          <a:tileRect t="-100000" r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1540470" y="889148"/>
            <a:ext cx="1105802" cy="815646"/>
            <a:chOff x="-1604504" y="2147667"/>
            <a:chExt cx="3687215" cy="2719712"/>
          </a:xfrm>
        </p:grpSpPr>
        <p:cxnSp>
          <p:nvCxnSpPr>
            <p:cNvPr id="8" name="直接连接符 7"/>
            <p:cNvCxnSpPr/>
            <p:nvPr/>
          </p:nvCxnSpPr>
          <p:spPr>
            <a:xfrm flipH="1">
              <a:off x="-1604504" y="2687623"/>
              <a:ext cx="2592288" cy="2179756"/>
            </a:xfrm>
            <a:prstGeom prst="line">
              <a:avLst/>
            </a:prstGeom>
            <a:noFill/>
            <a:ln w="76200" cap="flat" cmpd="sng" algn="ctr">
              <a:solidFill>
                <a:schemeClr val="tx2">
                  <a:lumMod val="50000"/>
                </a:schemeClr>
              </a:solidFill>
              <a:prstDash val="solid"/>
            </a:ln>
            <a:effectLst/>
          </p:spPr>
        </p:cxnSp>
        <p:cxnSp>
          <p:nvCxnSpPr>
            <p:cNvPr id="9" name="直接连接符 8"/>
            <p:cNvCxnSpPr/>
            <p:nvPr/>
          </p:nvCxnSpPr>
          <p:spPr>
            <a:xfrm flipH="1">
              <a:off x="-509577" y="2147667"/>
              <a:ext cx="2592288" cy="2179756"/>
            </a:xfrm>
            <a:prstGeom prst="line">
              <a:avLst/>
            </a:prstGeom>
            <a:noFill/>
            <a:ln w="12700" cap="flat" cmpd="sng" algn="ctr">
              <a:solidFill>
                <a:schemeClr val="tx2">
                  <a:lumMod val="50000"/>
                </a:schemeClr>
              </a:solidFill>
              <a:prstDash val="solid"/>
            </a:ln>
            <a:effectLst/>
          </p:spPr>
        </p:cxnSp>
      </p:grpSp>
      <p:grpSp>
        <p:nvGrpSpPr>
          <p:cNvPr id="10" name="组合 9"/>
          <p:cNvGrpSpPr/>
          <p:nvPr/>
        </p:nvGrpSpPr>
        <p:grpSpPr>
          <a:xfrm flipH="1" flipV="1">
            <a:off x="10244023" y="4563733"/>
            <a:ext cx="1105803" cy="815646"/>
            <a:chOff x="-1604504" y="2147667"/>
            <a:chExt cx="3687215" cy="2719712"/>
          </a:xfrm>
        </p:grpSpPr>
        <p:cxnSp>
          <p:nvCxnSpPr>
            <p:cNvPr id="11" name="直接连接符 10"/>
            <p:cNvCxnSpPr/>
            <p:nvPr/>
          </p:nvCxnSpPr>
          <p:spPr>
            <a:xfrm flipH="1">
              <a:off x="-1604504" y="2687623"/>
              <a:ext cx="2592288" cy="2179756"/>
            </a:xfrm>
            <a:prstGeom prst="line">
              <a:avLst/>
            </a:prstGeom>
            <a:noFill/>
            <a:ln w="76200" cap="flat" cmpd="sng" algn="ctr">
              <a:solidFill>
                <a:sysClr val="windowText" lastClr="000000">
                  <a:lumMod val="85000"/>
                  <a:lumOff val="15000"/>
                </a:sysClr>
              </a:solidFill>
              <a:prstDash val="solid"/>
            </a:ln>
            <a:effectLst/>
          </p:spPr>
        </p:cxnSp>
        <p:cxnSp>
          <p:nvCxnSpPr>
            <p:cNvPr id="12" name="直接连接符 11"/>
            <p:cNvCxnSpPr/>
            <p:nvPr/>
          </p:nvCxnSpPr>
          <p:spPr>
            <a:xfrm flipH="1">
              <a:off x="-509577" y="2147667"/>
              <a:ext cx="2592288" cy="2179756"/>
            </a:xfrm>
            <a:prstGeom prst="line">
              <a:avLst/>
            </a:prstGeom>
            <a:noFill/>
            <a:ln w="12700" cap="flat" cmpd="sng" algn="ctr">
              <a:solidFill>
                <a:sysClr val="windowText" lastClr="000000">
                  <a:lumMod val="85000"/>
                  <a:lumOff val="15000"/>
                </a:sysClr>
              </a:solidFill>
              <a:prstDash val="solid"/>
            </a:ln>
            <a:effectLst/>
          </p:spPr>
        </p:cxnSp>
      </p:grpSp>
      <p:sp>
        <p:nvSpPr>
          <p:cNvPr id="17" name="剪去单角的矩形 16">
            <a:hlinkClick r:id="rId2" action="ppaction://hlinksldjump">
              <a:snd r:embed="rId3" name="chimes.wav"/>
            </a:hlinkClick>
          </p:cNvPr>
          <p:cNvSpPr/>
          <p:nvPr/>
        </p:nvSpPr>
        <p:spPr>
          <a:xfrm>
            <a:off x="2269066" y="1704794"/>
            <a:ext cx="8376355" cy="1004711"/>
          </a:xfrm>
          <a:prstGeom prst="snip1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800" b="1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考试目标锁定</a:t>
            </a:r>
            <a:endParaRPr lang="zh-CN" altLang="zh-CN" sz="4800" b="1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8" name="剪去单角的矩形 17">
            <a:hlinkClick r:id="rId4" action="ppaction://hlinksldjump">
              <a:snd r:embed="rId3" name="chimes.wav"/>
            </a:hlinkClick>
          </p:cNvPr>
          <p:cNvSpPr/>
          <p:nvPr/>
        </p:nvSpPr>
        <p:spPr>
          <a:xfrm>
            <a:off x="2269066" y="3338175"/>
            <a:ext cx="8376355" cy="1004711"/>
          </a:xfrm>
          <a:prstGeom prst="snip1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800" b="1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规律方法探究</a:t>
            </a:r>
            <a:endParaRPr lang="zh-CN" altLang="zh-CN" sz="4800" b="1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40146150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1371037"/>
            <a:ext cx="10807700" cy="355943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道理论据。支撑论点的论述、名言警句、公理格言等都是道理论据。但是有两点需要注意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有些直接用作论点的道理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同时也可充当具有自证作用的论据。此时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这个论点同时又具有了论据的作用。</a:t>
            </a: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并不是所有的引言都是道理论据。虽然引用名人名言能够构成道理论据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但是只有那些对论点具有理论支撑作用的引言才是道理论据。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922193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1707492"/>
            <a:ext cx="10807700" cy="299043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概括事实论据。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首先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要考虑到该论据证明的论点是什么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也就是说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概括出来的论据要紧紧围绕中心论点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其次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注意概括的方法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注意主要人物及其主要事件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最后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用语力求简洁。另外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还要符合题目要求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比如字数的限定。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407098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479354"/>
            <a:ext cx="10807700" cy="535415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补写论据。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应遵循四原则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:(1)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论据要真实可信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不能胡编乱造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;(2)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论据要有代表性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力求是人所共知的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;(3)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论据要有说服力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要能很好地证明论点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;(4)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表述力求简洁流畅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不可超过规定的字数。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补写道理论据时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人物与名言要对应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切忌引用不准确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张冠李戴。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补写事实论据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语言表达格式为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人物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行为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行为原因或行为方式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具体结果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人物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行为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行为结果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行为原因或行为方式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行为原因或行为方式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人物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行为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行为结果。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412505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1129847"/>
            <a:ext cx="10807700" cy="422885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【例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原文见例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第</a:t>
            </a: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段以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将相和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为例论证了论点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请你再找一个事实论据并且能证明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让人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并不是懦弱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而是一种涵养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一种胆识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这一观点。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该题属于补写事实论据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解答此题要围绕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让人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并不是懦弱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而是一种涵养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一种胆识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来举例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举例时要点明时间、人物、事件</a:t>
            </a:r>
            <a:r>
              <a:rPr lang="zh-CN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56686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1697675"/>
            <a:ext cx="10807700" cy="296850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 smtClean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</a:t>
            </a: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一天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德国大诗人歌德在魏玛公园里散步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在一条人行道上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迎面遇见一位对他的作品提过尖锐的、带有挖苦性批评的批评家。两人面对面地停住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那位批评家蛮横地喊道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我从来也不给蠢货让路。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歌德则说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而我正相反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!”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说着满面笑容地让在一旁。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526512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775566"/>
            <a:ext cx="10807700" cy="481978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创新拓展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用一句话概括选文第</a:t>
            </a: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④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段沈从文的事例。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该题属于概括事实论据。解答此题要围绕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让人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是人生得以发展的重要途径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这一中心论点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提炼出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人物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事件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即可。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沈从文不能再写他的小说散文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他以大度的襟怀、超人的毅力进行忍让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潜心学术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写出皇皇巨著《中国古代服饰研究》</a:t>
            </a:r>
            <a:r>
              <a:rPr lang="zh-CN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270749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1933117"/>
            <a:ext cx="10807700" cy="245605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文章开头引用沈从文的墓碑文有什么作用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该题考查开头句的作用及事实论据的辨析。沈从文先生的墓碑文是客观存在的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故为事实论据。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引出中心论点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作为事实论据论证中心论点。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96880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312946"/>
            <a:ext cx="10807700" cy="119571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三、辨析论证方法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分析其作用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【方法归纳】</a:t>
            </a: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65477293"/>
              </p:ext>
            </p:extLst>
          </p:nvPr>
        </p:nvGraphicFramePr>
        <p:xfrm>
          <a:off x="692150" y="1597489"/>
          <a:ext cx="10807700" cy="494878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1" name="文档" r:id="rId3" imgW="3826154" imgH="1751974" progId="Word.Document.12">
                  <p:embed/>
                </p:oleObj>
              </mc:Choice>
              <mc:Fallback>
                <p:oleObj name="文档" r:id="rId3" imgW="3826154" imgH="1751974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92150" y="1597489"/>
                        <a:ext cx="10807700" cy="494878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3189420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10571034"/>
              </p:ext>
            </p:extLst>
          </p:nvPr>
        </p:nvGraphicFramePr>
        <p:xfrm>
          <a:off x="692150" y="1081608"/>
          <a:ext cx="10807700" cy="494878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5" name="文档" r:id="rId3" imgW="3826154" imgH="1751974" progId="Word.Document.12">
                  <p:embed/>
                </p:oleObj>
              </mc:Choice>
              <mc:Fallback>
                <p:oleObj name="文档" r:id="rId3" imgW="3826154" imgH="1751974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92150" y="1081608"/>
                        <a:ext cx="10807700" cy="494878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4447941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91212906"/>
              </p:ext>
            </p:extLst>
          </p:nvPr>
        </p:nvGraphicFramePr>
        <p:xfrm>
          <a:off x="692150" y="238214"/>
          <a:ext cx="10807700" cy="673948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9" name="文档" r:id="rId3" imgW="3826154" imgH="2385919" progId="Word.Document.12">
                  <p:embed/>
                </p:oleObj>
              </mc:Choice>
              <mc:Fallback>
                <p:oleObj name="文档" r:id="rId3" imgW="3826154" imgH="2385919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92150" y="238214"/>
                        <a:ext cx="10807700" cy="673948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2301514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2625616" y="1371600"/>
            <a:ext cx="7867124" cy="2244745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CanUp">
              <a:avLst/>
            </a:prstTxWarp>
            <a:spAutoFit/>
          </a:bodyPr>
          <a:lstStyle/>
          <a:p>
            <a:pPr algn="ctr"/>
            <a:r>
              <a:rPr lang="zh-CN" altLang="en-US" sz="7200" b="0" cap="none" spc="0" dirty="0" smtClean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考试目标锁定</a:t>
            </a:r>
            <a:endParaRPr lang="zh-CN" altLang="en-US" sz="7200" b="0" cap="none" spc="0" dirty="0">
              <a:ln w="0"/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8578333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692150" y="1640154"/>
            <a:ext cx="10807700" cy="304698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【例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阅读下面的文字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完成后面的题目。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咬牙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是一种</a:t>
            </a:r>
            <a:r>
              <a:rPr lang="zh-CN" altLang="zh-CN" sz="3200" b="1" dirty="0" smtClean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修炼</a:t>
            </a:r>
            <a:endParaRPr lang="en-US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向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贤彪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宝剑锋从磨砺出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梅花香自苦寒来。干事创业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往往需要一番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咬咬牙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的坚持</a:t>
            </a:r>
            <a:r>
              <a:rPr lang="zh-CN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130118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692150" y="1182955"/>
            <a:ext cx="10807700" cy="417229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 smtClean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党史上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有位干部因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咬牙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而闻名。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1943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冀南抗日根据地斗争异常艰苦与残酷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战斗频繁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旱灾严重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庄稼颗粒无收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痢疾、霍乱盛行。时任冀南区党委书记、行署主任兼冀南军区政治委员的宋任穷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一边坚持对敌作战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一边组织生产自救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还深入敌后做群众工作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累得多次吐血。凭着顽强的意志和乐观主义精神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他率领冀南军民咬紧牙关度过了最艰难的时期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因此得名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咬牙干部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804117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1178904"/>
            <a:ext cx="10807700" cy="417229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咬牙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体现的是坚韧。人生之路难以一帆风顺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唯有不畏艰险、直面挑战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坚持不懈、持之以恒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才能采撷成功的果实。习近平总书记当年在梁家河插队时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什么活儿都干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开荒、种地、铡草、放羊、拉煤、挑粪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从不惜力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磨砺出不畏艰险、百折不挠的意志品格。成功往往只奖赏那些坚韧的人。一份工作、一项事业干到最艰难的时候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往往也最需要咬紧牙关。而一旦坚持下来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就容易突出重围、打开局面。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260329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1178908"/>
            <a:ext cx="10807700" cy="417229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④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咬牙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彰显的是智慧。京剧《沙家浜》中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,18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名新四军伤病员被困于芦苇荡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因连续多日面临日伪军的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扫荡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体力和毅力几近于极限。指导员郭建光激励大家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有利的情况和主动的恢复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往往产生于再坚持一下的努力之中。最终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他们以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再坚持一下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的顽强精神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迎来了大部队的反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扫荡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。咬紧牙关的坚持精神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不仅需要不畏艰难的勇敢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也需要透过现象看本质的智慧。咬紧牙关坚持下去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就能变被动为主动。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686965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1790619"/>
            <a:ext cx="10807700" cy="299043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⑤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咬牙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蕴含的是担当。在重压和困难面前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咬牙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坚持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强健的是人的内心。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拼命黄郎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黄大年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平均每年出差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130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多天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一回来就一头扎进实验室。他的研究首次推动我国快速移动平台探测技术装备研发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攻克了技术瓶颈。正是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咬牙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背后的担当精神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成就了黄大年无悔的人生。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981464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504043"/>
            <a:ext cx="10807700" cy="533222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⑥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行百里者半九十。越接近成功就越艰难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越艰难就越要坚持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否则就会前功尽弃、半途而废。从某种意义上说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咬牙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是成功的序曲。没有松骨峰战斗中志愿军的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咬牙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就没有以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气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胜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钢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的功绩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没有谷文昌一次次面对失败后的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咬牙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就没有沙海变绿洲的奇迹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没有邓稼先百折不回的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咬牙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就没有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两弹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的成功研发。拿出不达目的誓不罢休的执着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砥砺千磨万击还坚劲的意志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知难而进、久久为功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多经历几次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咬牙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一个人必能闯关夺隘、化险为夷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用奋斗之犁开辟前行之路</a:t>
            </a:r>
            <a:r>
              <a:rPr lang="zh-CN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242980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2436401"/>
            <a:ext cx="10807700" cy="186512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 smtClean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⑦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惟其艰难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更显勇毅。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咬牙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是一种修炼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在一次次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咬牙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中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软弱将变得坚强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稚嫩将变得成熟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徘徊将变得坚定。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 algn="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选自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2018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月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15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日《人民日报》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有删改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830844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91354"/>
            <a:ext cx="10807700" cy="653602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本文主要运用了什么论证方法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试举一例并分析其作用。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本题考查对论证方法的判定及其作用的分析能力。通读全文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本文主要运用的论证方法是举例论证。比如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文章第</a:t>
            </a: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段举了习近平总书记当年在梁家河插队时艰苦努力的例子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论证了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咬牙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体现的是坚韧这一观点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使论证更具体、更具说服力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再如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第</a:t>
            </a: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⑤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段举了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拼命黄郎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黄大年具有担当精神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咬牙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攻克了技术瓶颈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成就无悔的人生的例子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真实具体地论证了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咬牙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蕴含的是担当这一分论点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说服力强。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举例论证。文章第</a:t>
            </a: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段举了习近平总书记当年在梁家河插队时艰苦努力的例子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论证了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咬牙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体现的是坚韧这一观点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使论证更具体、更具说服力。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51582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563359"/>
            <a:ext cx="10807700" cy="535415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创新拓展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第</a:t>
            </a: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段与第</a:t>
            </a: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④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段各举了一个事例进行论证。这两个事例能否互换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为什么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本题考查论证方法的作用。重点是区分中心论点和分论点的关系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具体分析两个事例在文中的作用。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不能互换。第</a:t>
            </a: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段举宋任穷咬牙战胜极端困难的事例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侧重于坚韧精神的体现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第</a:t>
            </a: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④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段举郭建光洞察局势最终迎来胜利的事例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侧重于智慧的彰显。两个事例分别与两段的分论点相对应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所以不能互换。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639089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1199689"/>
            <a:ext cx="10807700" cy="417229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四、品析语言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【方法归纳】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议论文的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准确性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指说话要合乎实际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严密性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针对修饰语、限制语的运用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指说话没有疏漏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避免片面化、绝对化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另外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还包括逻辑性强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不前后矛盾。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答题模式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因为加点词在句中是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意思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删去后就变成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意思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与原意不相符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使论证语言不准确、不严密。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76339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15971635"/>
              </p:ext>
            </p:extLst>
          </p:nvPr>
        </p:nvGraphicFramePr>
        <p:xfrm>
          <a:off x="692150" y="1010042"/>
          <a:ext cx="10807700" cy="509191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3" name="文档" r:id="rId3" imgW="3826154" imgH="1802646" progId="Word.Document.12">
                  <p:embed/>
                </p:oleObj>
              </mc:Choice>
              <mc:Fallback>
                <p:oleObj name="文档" r:id="rId3" imgW="3826154" imgH="1802646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92150" y="1010042"/>
                        <a:ext cx="10807700" cy="509191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5760602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302156"/>
            <a:ext cx="10807700" cy="594508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赏析语言的生动性。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运用比喻、拟人、排比、对比等修辞手法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使用描写的表达方式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运用比喻论证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引用、化用名言警句、诗词名句、谚语俗语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都可以使语言变得生动形象。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答题角度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:(1)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修辞手法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修辞手法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如比喻、拟人、排比、对比等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)+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语言特点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举例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表达效果。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表达方式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表达方式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如描写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)+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语言特点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举例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表达效果。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论证方法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比喻论证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表达效果。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(4)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引用化用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引用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或化用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……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名言警句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诗词名句、谚语俗语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使语言变得生动有趣。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94700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515771"/>
            <a:ext cx="10807700" cy="541071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【例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阅读下面的文字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完成后面的题目。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大时代需要大</a:t>
            </a:r>
            <a:r>
              <a:rPr lang="zh-CN" altLang="zh-CN" sz="3200" b="1" dirty="0" smtClean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担当</a:t>
            </a:r>
            <a:endParaRPr lang="en-US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刘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国贤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《后汉书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虞诩传》记载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东汉名将虞诩将赴任的朝歌一地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当时正发生叛乱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朋友闻讯后都为他的安危担心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纷纷劝他别去。虞诩却坦然笑答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志不求易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事不避难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臣之职也。不遇盘根错节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何以别利器乎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?”“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明知山有虎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偏向虎山行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危难时刻显身手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虞诩这种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志不求易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事不避难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的担当精神着实令人敬佩。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523525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692150" y="2044520"/>
            <a:ext cx="10807700" cy="239950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担当需要勇气。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世纪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60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年代石油大会战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铁人王进喜率领的钻井队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有条件要上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没有条件创造条件也要上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宁可少活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拼命也要拿下大油田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终于打出了大庆第一口喷油井。这种时代担当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首先靠的就是克服重重困难的勇气。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34197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894405"/>
            <a:ext cx="10807700" cy="474129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担当需要正气。当年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林则徐被任命为钦差大臣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前往广州禁烟。身边跟差提醒说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鸦片由来已久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且官商勾结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不可深查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与其得罪权贵和洋人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不如明哲保身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给自己留条退路。林则徐说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苟利国家生死以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岂因祸福避趋之。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现实生活中</a:t>
            </a:r>
            <a:r>
              <a:rPr lang="en-US" altLang="zh-CN" sz="3200" b="1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有人遇到棘手问题绕道走</a:t>
            </a:r>
            <a:r>
              <a:rPr lang="en-US" altLang="zh-CN" sz="3200" b="1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碰到困难往后躲</a:t>
            </a:r>
            <a:r>
              <a:rPr lang="en-US" altLang="zh-CN" sz="3200" b="1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遇事不敢担风险</a:t>
            </a:r>
            <a:r>
              <a:rPr lang="en-US" altLang="zh-CN" sz="3200" b="1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守摊度日不作为。怕承担责任</a:t>
            </a:r>
            <a:r>
              <a:rPr lang="en-US" altLang="zh-CN" sz="3200" b="1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怕影响个人名节</a:t>
            </a:r>
            <a:r>
              <a:rPr lang="en-US" altLang="zh-CN" sz="3200" b="1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怕丢乌纱帽。表面上一个</a:t>
            </a:r>
            <a:r>
              <a:rPr lang="en-US" altLang="zh-CN" sz="3200" b="1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怕</a:t>
            </a:r>
            <a:r>
              <a:rPr lang="en-US" altLang="zh-CN" sz="3200" b="1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字</a:t>
            </a:r>
            <a:r>
              <a:rPr lang="en-US" altLang="zh-CN" sz="3200" b="1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实际上是</a:t>
            </a:r>
            <a:r>
              <a:rPr lang="en-US" altLang="zh-CN" sz="3200" b="1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私</a:t>
            </a:r>
            <a:r>
              <a:rPr lang="en-US" altLang="zh-CN" sz="3200" b="1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字作怪</a:t>
            </a:r>
            <a:r>
              <a:rPr lang="en-US" altLang="zh-CN" sz="3200" b="1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缺少勇于担当的正气。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128225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692150" y="350745"/>
            <a:ext cx="10807700" cy="5945089"/>
            <a:chOff x="692150" y="350745"/>
            <a:chExt cx="10807700" cy="5945089"/>
          </a:xfrm>
        </p:grpSpPr>
        <p:sp>
          <p:nvSpPr>
            <p:cNvPr id="2" name="矩形 1"/>
            <p:cNvSpPr>
              <a:spLocks noChangeAspect="1"/>
            </p:cNvSpPr>
            <p:nvPr/>
          </p:nvSpPr>
          <p:spPr>
            <a:xfrm>
              <a:off x="692150" y="350745"/>
              <a:ext cx="10807700" cy="5945089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indent="267970">
                <a:lnSpc>
                  <a:spcPct val="120000"/>
                </a:lnSpc>
                <a:spcAft>
                  <a:spcPts val="0"/>
                </a:spcAft>
                <a:tabLst>
                  <a:tab pos="1029335" algn="l"/>
                  <a:tab pos="1850390" algn="l"/>
                  <a:tab pos="2538095" algn="l"/>
                  <a:tab pos="3221990" algn="l"/>
                </a:tabLst>
              </a:pPr>
              <a:r>
                <a:rPr lang="zh-CN" altLang="zh-CN" sz="3200" b="1" dirty="0">
                  <a:solidFill>
                    <a:srgbClr val="000000"/>
                  </a:solidFill>
                  <a:latin typeface="NEU-BZ-S92"/>
                  <a:ea typeface="宋体" panose="02010600030101010101" pitchFamily="2" charset="-122"/>
                  <a:cs typeface="宋体" panose="02010600030101010101" pitchFamily="2" charset="-122"/>
                </a:rPr>
                <a:t>④</a:t>
              </a:r>
              <a:r>
                <a:rPr lang="zh-CN" altLang="zh-CN" sz="3200" b="1" dirty="0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担当需要能力。《水浒传》里的洪教头</a:t>
              </a:r>
              <a:r>
                <a:rPr lang="en-US" altLang="zh-CN" sz="3200" b="1" dirty="0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,</a:t>
              </a:r>
              <a:r>
                <a:rPr lang="zh-CN" altLang="zh-CN" sz="3200" b="1" dirty="0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连喊几个</a:t>
              </a:r>
              <a:r>
                <a:rPr lang="en-US" altLang="zh-CN" sz="3200" b="1" dirty="0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“</a:t>
              </a:r>
              <a:r>
                <a:rPr lang="zh-CN" altLang="zh-CN" sz="3200" b="1" dirty="0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来</a:t>
              </a:r>
              <a:r>
                <a:rPr lang="en-US" altLang="zh-CN" sz="3200" b="1" dirty="0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!</a:t>
              </a:r>
              <a:r>
                <a:rPr lang="zh-CN" altLang="zh-CN" sz="3200" b="1" dirty="0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来</a:t>
              </a:r>
              <a:r>
                <a:rPr lang="en-US" altLang="zh-CN" sz="3200" b="1" dirty="0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!</a:t>
              </a:r>
              <a:r>
                <a:rPr lang="zh-CN" altLang="zh-CN" sz="3200" b="1" dirty="0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来</a:t>
              </a:r>
              <a:r>
                <a:rPr lang="en-US" altLang="zh-CN" sz="3200" b="1" dirty="0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!”,</a:t>
              </a:r>
              <a:r>
                <a:rPr lang="zh-CN" altLang="zh-CN" sz="3200" b="1" dirty="0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结果被人家轻松打倒</a:t>
              </a:r>
              <a:r>
                <a:rPr lang="en-US" altLang="zh-CN" sz="3200" b="1" dirty="0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;</a:t>
              </a:r>
              <a:r>
                <a:rPr lang="zh-CN" altLang="zh-CN" sz="3200" b="1" dirty="0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《三国演义》中的马谡</a:t>
              </a:r>
              <a:r>
                <a:rPr lang="en-US" altLang="zh-CN" sz="3200" b="1" dirty="0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,</a:t>
              </a:r>
              <a:r>
                <a:rPr lang="zh-CN" altLang="zh-CN" sz="3200" b="1" dirty="0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敢立军令状守街亭</a:t>
              </a:r>
              <a:r>
                <a:rPr lang="en-US" altLang="zh-CN" sz="3200" b="1" dirty="0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,</a:t>
              </a:r>
              <a:r>
                <a:rPr lang="zh-CN" altLang="zh-CN" sz="3200" b="1" dirty="0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却因纸上谈兵、刚愎自用失了街亭</a:t>
              </a:r>
              <a:r>
                <a:rPr lang="en-US" altLang="zh-CN" sz="3200" b="1" dirty="0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,</a:t>
              </a:r>
              <a:r>
                <a:rPr lang="zh-CN" altLang="zh-CN" sz="3200" b="1" dirty="0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丢了性命。没有能力的担当</a:t>
              </a:r>
              <a:r>
                <a:rPr lang="en-US" altLang="zh-CN" sz="3200" b="1" dirty="0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,</a:t>
              </a:r>
              <a:r>
                <a:rPr lang="zh-CN" altLang="zh-CN" sz="3200" b="1" dirty="0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样子做得再足</a:t>
              </a:r>
              <a:r>
                <a:rPr lang="en-US" altLang="zh-CN" sz="3200" b="1" dirty="0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,</a:t>
              </a:r>
              <a:r>
                <a:rPr lang="zh-CN" altLang="zh-CN" sz="3200" b="1" dirty="0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终究只是花架子。</a:t>
              </a:r>
              <a:endParaRPr lang="zh-CN" altLang="zh-CN" sz="3200" dirty="0">
                <a:solidFill>
                  <a:srgbClr val="000000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  <a:p>
              <a:pPr indent="267970">
                <a:lnSpc>
                  <a:spcPct val="120000"/>
                </a:lnSpc>
                <a:spcAft>
                  <a:spcPts val="0"/>
                </a:spcAft>
                <a:tabLst>
                  <a:tab pos="1029335" algn="l"/>
                  <a:tab pos="1850390" algn="l"/>
                  <a:tab pos="2538095" algn="l"/>
                  <a:tab pos="3221990" algn="l"/>
                </a:tabLst>
              </a:pPr>
              <a:r>
                <a:rPr lang="zh-CN" altLang="zh-CN" sz="3200" b="1" dirty="0">
                  <a:solidFill>
                    <a:srgbClr val="000000"/>
                  </a:solidFill>
                  <a:latin typeface="NEU-BZ-S92"/>
                  <a:ea typeface="宋体" panose="02010600030101010101" pitchFamily="2" charset="-122"/>
                  <a:cs typeface="宋体" panose="02010600030101010101" pitchFamily="2" charset="-122"/>
                </a:rPr>
                <a:t>⑤</a:t>
              </a:r>
              <a:r>
                <a:rPr lang="zh-CN" altLang="zh-CN" sz="3200" b="1" dirty="0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大时代需要大担当</a:t>
              </a:r>
              <a:r>
                <a:rPr lang="en-US" altLang="zh-CN" sz="3200" b="1" dirty="0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,</a:t>
              </a:r>
              <a:r>
                <a:rPr lang="zh-CN" altLang="zh-CN" sz="3200" b="1" dirty="0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大担当方有大作为。今天</a:t>
              </a:r>
              <a:r>
                <a:rPr lang="en-US" altLang="zh-CN" sz="3200" b="1" dirty="0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,</a:t>
              </a:r>
              <a:r>
                <a:rPr lang="zh-CN" altLang="zh-CN" sz="3200" b="1" dirty="0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民族复兴的历史使命</a:t>
              </a:r>
              <a:r>
                <a:rPr lang="en-US" altLang="zh-CN" sz="3200" b="1" dirty="0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,</a:t>
              </a:r>
              <a:r>
                <a:rPr lang="zh-CN" altLang="zh-CN" sz="3200" b="1" dirty="0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赋予我们更多的责任和担当。但是</a:t>
              </a:r>
              <a:r>
                <a:rPr lang="en-US" altLang="zh-CN" sz="3200" b="1" dirty="0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,</a:t>
              </a:r>
              <a:r>
                <a:rPr lang="zh-CN" altLang="zh-CN" sz="3200" b="1" dirty="0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敢于担当绝不是停留在嘴边</a:t>
              </a:r>
              <a:r>
                <a:rPr lang="en-US" altLang="zh-CN" sz="3200" b="1" dirty="0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,</a:t>
              </a:r>
              <a:r>
                <a:rPr lang="zh-CN" altLang="zh-CN" sz="3200" b="1" dirty="0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而是要落到踏踏实实的行动上。只有这样</a:t>
              </a:r>
              <a:r>
                <a:rPr lang="en-US" altLang="zh-CN" sz="3200" b="1" dirty="0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,</a:t>
              </a:r>
              <a:r>
                <a:rPr lang="zh-CN" altLang="zh-CN" sz="3200" b="1" dirty="0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个人的担当才会真正推动集体事业的进步</a:t>
              </a:r>
              <a:r>
                <a:rPr lang="en-US" altLang="zh-CN" sz="3200" b="1" dirty="0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,</a:t>
              </a:r>
              <a:r>
                <a:rPr lang="zh-CN" altLang="zh-CN" sz="3200" b="1" dirty="0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个人的梦想才能融入更多人的梦想</a:t>
              </a:r>
              <a:r>
                <a:rPr lang="en-US" altLang="zh-CN" sz="3200" b="1" dirty="0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!</a:t>
              </a:r>
              <a:endParaRPr lang="zh-CN" altLang="zh-CN" sz="3200" dirty="0">
                <a:solidFill>
                  <a:srgbClr val="000000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  <a:p>
              <a:pPr indent="267970" algn="r">
                <a:lnSpc>
                  <a:spcPct val="120000"/>
                </a:lnSpc>
                <a:spcAft>
                  <a:spcPts val="0"/>
                </a:spcAft>
                <a:tabLst>
                  <a:tab pos="1029335" algn="l"/>
                  <a:tab pos="1850390" algn="l"/>
                  <a:tab pos="2538095" algn="l"/>
                  <a:tab pos="3221990" algn="l"/>
                </a:tabLst>
              </a:pPr>
              <a:r>
                <a:rPr lang="en-US" altLang="zh-CN" sz="3200" b="1" dirty="0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(</a:t>
              </a:r>
              <a:r>
                <a:rPr lang="zh-CN" altLang="zh-CN" sz="3200" b="1" dirty="0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选自《解放军报》</a:t>
              </a:r>
              <a:r>
                <a:rPr lang="en-US" altLang="zh-CN" sz="3200" b="1" dirty="0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)</a:t>
              </a:r>
              <a:endParaRPr lang="zh-CN" altLang="zh-CN" sz="3200" dirty="0">
                <a:solidFill>
                  <a:srgbClr val="000000"/>
                </a:solidFill>
                <a:effectLst/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</p:txBody>
        </p:sp>
        <p:sp>
          <p:nvSpPr>
            <p:cNvPr id="3" name="矩形 2"/>
            <p:cNvSpPr>
              <a:spLocks noChangeAspect="1"/>
            </p:cNvSpPr>
            <p:nvPr/>
          </p:nvSpPr>
          <p:spPr>
            <a:xfrm>
              <a:off x="9434587" y="4184903"/>
              <a:ext cx="466794" cy="4597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200" dirty="0" smtClean="0">
                  <a:solidFill>
                    <a:schemeClr val="tx1"/>
                  </a:solidFill>
                  <a:latin typeface="楷体" panose="02010609060101010101" charset="-122"/>
                  <a:ea typeface="楷体" panose="02010609060101010101" charset="-122"/>
                </a:rPr>
                <a:t>·</a:t>
              </a:r>
              <a:endParaRPr lang="zh-CN" altLang="en-US" sz="2200" dirty="0">
                <a:solidFill>
                  <a:schemeClr val="tx1"/>
                </a:solidFill>
              </a:endParaRPr>
            </a:p>
          </p:txBody>
        </p:sp>
        <p:sp>
          <p:nvSpPr>
            <p:cNvPr id="4" name="矩形 3"/>
            <p:cNvSpPr>
              <a:spLocks noChangeAspect="1"/>
            </p:cNvSpPr>
            <p:nvPr/>
          </p:nvSpPr>
          <p:spPr>
            <a:xfrm>
              <a:off x="9829441" y="4184903"/>
              <a:ext cx="466794" cy="4597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200" dirty="0" smtClean="0">
                  <a:solidFill>
                    <a:schemeClr val="tx1"/>
                  </a:solidFill>
                  <a:latin typeface="楷体" panose="02010609060101010101" charset="-122"/>
                  <a:ea typeface="楷体" panose="02010609060101010101" charset="-122"/>
                </a:rPr>
                <a:t>·</a:t>
              </a:r>
              <a:endParaRPr lang="zh-CN" altLang="en-US" sz="2200" dirty="0">
                <a:solidFill>
                  <a:schemeClr val="tx1"/>
                </a:solidFill>
              </a:endParaRPr>
            </a:p>
          </p:txBody>
        </p:sp>
        <p:sp>
          <p:nvSpPr>
            <p:cNvPr id="5" name="矩形 4"/>
            <p:cNvSpPr>
              <a:spLocks noChangeAspect="1"/>
            </p:cNvSpPr>
            <p:nvPr/>
          </p:nvSpPr>
          <p:spPr>
            <a:xfrm>
              <a:off x="10255468" y="4184903"/>
              <a:ext cx="466794" cy="4597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200" dirty="0" smtClean="0">
                  <a:solidFill>
                    <a:schemeClr val="tx1"/>
                  </a:solidFill>
                  <a:latin typeface="楷体" panose="02010609060101010101" charset="-122"/>
                  <a:ea typeface="楷体" panose="02010609060101010101" charset="-122"/>
                </a:rPr>
                <a:t>·</a:t>
              </a:r>
              <a:endParaRPr lang="zh-CN" altLang="en-US" sz="2200" dirty="0">
                <a:solidFill>
                  <a:schemeClr val="tx1"/>
                </a:solidFill>
              </a:endParaRPr>
            </a:p>
          </p:txBody>
        </p:sp>
        <p:sp>
          <p:nvSpPr>
            <p:cNvPr id="6" name="矩形 5"/>
            <p:cNvSpPr>
              <a:spLocks noChangeAspect="1"/>
            </p:cNvSpPr>
            <p:nvPr/>
          </p:nvSpPr>
          <p:spPr>
            <a:xfrm>
              <a:off x="10650322" y="4184903"/>
              <a:ext cx="466794" cy="4597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200" dirty="0" smtClean="0">
                  <a:solidFill>
                    <a:schemeClr val="tx1"/>
                  </a:solidFill>
                  <a:latin typeface="楷体" panose="02010609060101010101" charset="-122"/>
                  <a:ea typeface="楷体" panose="02010609060101010101" charset="-122"/>
                </a:rPr>
                <a:t>·</a:t>
              </a:r>
              <a:endParaRPr lang="zh-CN" altLang="en-US" sz="2200" dirty="0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258164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1210652"/>
            <a:ext cx="10807700" cy="415036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选文第</a:t>
            </a: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⑤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段加点词语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只有这样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中的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只有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能否删去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为什么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该题考查议论文的语言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联系整个句子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可以看出应紧扣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语言的严密性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来作答。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不能删。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只有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突出强调了敢于担当要落到踏踏实实的行动上的重要性和必要性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体现出议论文语言的严密性特点。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302813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1620419"/>
            <a:ext cx="10807700" cy="355943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创新拓展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品析第</a:t>
            </a: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段画横线的句子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指出其语言特点。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品析画横线的句子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可以发现综合运用了排比等修辞手法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使语言变得生动形象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活泼有趣。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画横线的句子具有语言生动形象、活泼有趣的特点。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939513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692150" y="392840"/>
            <a:ext cx="10807700" cy="5793149"/>
            <a:chOff x="692150" y="361667"/>
            <a:chExt cx="10807700" cy="579314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92150" y="361667"/>
              <a:ext cx="10807700" cy="5744429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45598" y="6094810"/>
              <a:ext cx="10689640" cy="6000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7658927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692150" y="70572"/>
            <a:ext cx="10807700" cy="6650262"/>
            <a:chOff x="692150" y="70572"/>
            <a:chExt cx="10807700" cy="665026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92150" y="91354"/>
              <a:ext cx="10807700" cy="6602811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45598" y="70572"/>
              <a:ext cx="10689640" cy="60006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45598" y="6660828"/>
              <a:ext cx="10689640" cy="6000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1988261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692150" y="2144335"/>
            <a:ext cx="10807700" cy="2420421"/>
            <a:chOff x="692150" y="2331373"/>
            <a:chExt cx="10807700" cy="2420421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92150" y="2360206"/>
              <a:ext cx="10807700" cy="2391588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45598" y="2331373"/>
              <a:ext cx="10689640" cy="6000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8453858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2428812"/>
              </p:ext>
            </p:extLst>
          </p:nvPr>
        </p:nvGraphicFramePr>
        <p:xfrm>
          <a:off x="692150" y="789249"/>
          <a:ext cx="10807700" cy="553350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7" name="文档" r:id="rId3" imgW="3826154" imgH="1958976" progId="Word.Document.12">
                  <p:embed/>
                </p:oleObj>
              </mc:Choice>
              <mc:Fallback>
                <p:oleObj name="文档" r:id="rId3" imgW="3826154" imgH="1958976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92150" y="789249"/>
                        <a:ext cx="10807700" cy="553350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0738345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11"/>
          <p:cNvSpPr/>
          <p:nvPr/>
        </p:nvSpPr>
        <p:spPr bwMode="auto">
          <a:xfrm>
            <a:off x="240030" y="2000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  <p:txBody>
          <a:bodyPr/>
          <a:lstStyle/>
          <a:p>
            <a:r>
              <a:rPr lang="zh-CN" altLang="en-US" sz="2400" dirty="0" smtClean="0">
                <a:solidFill>
                  <a:srgbClr val="FFFF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易错剖析</a:t>
            </a:r>
            <a:endParaRPr lang="zh-CN" altLang="zh-CN" sz="2400" dirty="0">
              <a:solidFill>
                <a:srgbClr val="FFFF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692150" y="1296102"/>
            <a:ext cx="10807700" cy="422885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【例题】</a:t>
            </a: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阅读下面的文字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完成后面的题目。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用文化滋养时代的</a:t>
            </a:r>
            <a:r>
              <a:rPr lang="zh-CN" altLang="zh-CN" sz="3200" b="1" dirty="0" smtClean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心灵</a:t>
            </a:r>
            <a:endParaRPr lang="en-US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李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洪兴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2018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年的第一天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不少人走进国家图书馆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一睹《四库全书》真容。参观之余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领一页字帖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坐在展厅里一笔一画地抄写书中内容。文化的书函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在这样一次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观四库、抄经典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的读者体验活动中被打开。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575871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608757"/>
            <a:ext cx="10807700" cy="535415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读者、观众与经典的距离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已经越来越近。故宫打开《千里江山图》卷轴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中国美术馆展示徐悲鸿的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奔马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与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战马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……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在不同场地、以适宜的方式择精品而展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成了打开文化的一种共同选择。人们在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拈花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之间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感受到穿越千年、跨越万里的经典散发出文化的沁人芳香。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藏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是为了存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也是为了传。这个传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不仅是传诸后世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也是传诸众人。无论是历史文物还是经典文本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最珍贵的莫过于其历史与文化价值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倘若不能被更多人欣赏、研究、传承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也就很难实现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价值外溢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更谈不上价值增值。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057845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1210653"/>
            <a:ext cx="10807700" cy="415036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④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当前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我们的文化视野不断打开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但文物的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开放度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依旧有待提升。有的场所作为历史遗迹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长期以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保护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的名义被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铁将军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把门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有的文物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被一些单位藏着掖着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生怕失去了研究的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首发权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。开放的文化有着更大辐射力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就像故宫博物院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开放区域越来越大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展出文物越来越多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文创形式也越来越丰富。从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馆舍天地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走向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大千世界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才能涵养出真正的文化自信。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650623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1262034"/>
            <a:ext cx="10807700" cy="417229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⑤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面对文明的瑰宝、文化的结晶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人们会有一种与时间对话、与历史握手的感受。让现代人有更多机会近距离接触、感受这些文明的宝藏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有利于形成自己的文化观念、审美趣味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有利于滋养时代的心灵。这又何尝不是美好生活、全面发展所需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只有真正推开文化的大门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让更多的人走进去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才能在新时代实现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美美与共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 algn="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选自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2018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月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16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日《人民日报》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有删改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52328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88786"/>
            <a:ext cx="10807700" cy="651409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请简要概述第</a:t>
            </a: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④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段的论述层次。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错误解答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这一段运用了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总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总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的结构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先提出观点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文物的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‘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开放度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’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依旧有待提升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然后加以证明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最后得出结论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从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馆舍天地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走向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大千世界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才能涵养出真正的文化自信。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错因诊断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上述解答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加以证明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一词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过于简单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应该更具体一些。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正确答案</a:t>
            </a:r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首先提出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文物的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‘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开放度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’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依旧有待提升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这个观点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接着从正反两个方面举例论证文物开放的重要性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最后指出只有文物开放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从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馆舍天地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走向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大千世界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”),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才能涵养出真正的文化自信。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524854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576969"/>
            <a:ext cx="10807700" cy="535415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第</a:t>
            </a: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段用了什么论证方法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有何作用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错误解答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举例论证。有力地证明了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用文化滋养时代的心灵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这一中心论点。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错因诊断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答对了论证方法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但这一事实材料证明的是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读者、观众与经典的距离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已经越来越近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这个分论点。一篇文章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只有一个中心论点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却可以有多个分论点。有些论据是用来证明分论点的。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正确答案</a:t>
            </a:r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举例论证。有力地论证了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读者、观众与经典的距离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已经越来越近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的观点。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886119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598921"/>
            <a:ext cx="10807700" cy="541071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请结合全文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阐释最后一段中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美美与共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的内涵。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错误解答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让现代人有更多机会近距离接触、感受文明的宝藏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形成自己的文化观念、审美趣味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滋养时代的心灵。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错因诊断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解答忽略了题目中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结合全文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的提示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只从最后一段找</a:t>
            </a:r>
            <a:r>
              <a:rPr lang="zh-CN" altLang="zh-CN" sz="32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答案。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事实上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美美与共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的内涵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也是选文的结论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应该从</a:t>
            </a: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②③④⑤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四个段落中概括提炼。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正确答案</a:t>
            </a:r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感受文化芳香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滋养时代心灵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;(2)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实现价值增值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;(3)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涵养文化自信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;(4)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形成文化观念、审美趣味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;(5)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发展更全面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生活更美好。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048951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114309" y="1447144"/>
            <a:ext cx="9972791" cy="29356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66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不要为这个世界而惊叹，</a:t>
            </a:r>
            <a:endParaRPr lang="en-US" altLang="zh-CN" sz="6600" b="1" dirty="0" smtClean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  <a:p>
            <a:pPr algn="r">
              <a:lnSpc>
                <a:spcPct val="150000"/>
              </a:lnSpc>
            </a:pPr>
            <a:r>
              <a:rPr lang="zh-CN" altLang="en-US" sz="66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要</a:t>
            </a:r>
            <a:r>
              <a:rPr lang="zh-CN" altLang="en-US" sz="66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让这个世界为你而惊叹！</a:t>
            </a:r>
            <a:endParaRPr lang="en-US" altLang="zh-CN" sz="6600" b="1" dirty="0" smtClean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566505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>
            <a:hlinkClick r:id="rId2" action="ppaction://hlinksldjump"/>
          </p:cNvPr>
          <p:cNvSpPr/>
          <p:nvPr/>
        </p:nvSpPr>
        <p:spPr>
          <a:xfrm>
            <a:off x="4565423" y="4229001"/>
            <a:ext cx="1554587" cy="438511"/>
          </a:xfrm>
          <a:prstGeom prst="ellipse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典例精析</a:t>
            </a:r>
            <a:endParaRPr lang="zh-CN" altLang="en-US" dirty="0"/>
          </a:p>
        </p:txBody>
      </p:sp>
      <p:sp>
        <p:nvSpPr>
          <p:cNvPr id="5" name="椭圆 4">
            <a:hlinkClick r:id="rId3" action="ppaction://hlinksldjump"/>
          </p:cNvPr>
          <p:cNvSpPr/>
          <p:nvPr/>
        </p:nvSpPr>
        <p:spPr>
          <a:xfrm>
            <a:off x="6212318" y="4229001"/>
            <a:ext cx="1554587" cy="438511"/>
          </a:xfrm>
          <a:prstGeom prst="ellipse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易错剖析</a:t>
            </a:r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2317006" y="1383030"/>
            <a:ext cx="7867124" cy="2244745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CanUp">
              <a:avLst/>
            </a:prstTxWarp>
            <a:spAutoFit/>
          </a:bodyPr>
          <a:lstStyle/>
          <a:p>
            <a:pPr algn="ctr"/>
            <a:r>
              <a:rPr lang="zh-CN" altLang="en-US" sz="7200" b="0" cap="none" spc="0" dirty="0" smtClean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规律方法探究</a:t>
            </a:r>
            <a:endParaRPr lang="zh-CN" altLang="en-US" sz="7200" b="0" cap="none" spc="0" dirty="0">
              <a:ln w="0"/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648566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11"/>
          <p:cNvSpPr/>
          <p:nvPr/>
        </p:nvSpPr>
        <p:spPr bwMode="auto">
          <a:xfrm>
            <a:off x="240030" y="2000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  <p:txBody>
          <a:bodyPr/>
          <a:lstStyle/>
          <a:p>
            <a:r>
              <a:rPr lang="zh-CN" altLang="en-US" sz="2400" dirty="0" smtClean="0">
                <a:solidFill>
                  <a:srgbClr val="FFFF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典例精析</a:t>
            </a:r>
            <a:endParaRPr lang="zh-CN" altLang="zh-CN" sz="2400" dirty="0">
              <a:solidFill>
                <a:srgbClr val="FFFF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692150" y="775566"/>
            <a:ext cx="10807700" cy="533222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一、概括论点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梳理思路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【方法归纳】</a:t>
            </a: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准确概括论点。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首先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要能辨析论点和论题。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定义不同。论点是作者对所议论的问题所持的见解和主张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论题是有待于证明的命题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它是议论的问题或对象。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要求不同。论点的提出要求正确、鲜明、有针对性。论题的确立却不涉及作者的观点和主张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可以是某种片面的、错误的认识或现象</a:t>
            </a:r>
            <a:r>
              <a:rPr lang="zh-CN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858171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2002958"/>
            <a:ext cx="10807700" cy="239950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形式不同。论点的提出一般是一个较完整的判断句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论题的出现常是一个短语。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(4)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位置不同。论点的位置灵活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可在标题、文首、文中、结尾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论题的位置一般在标题或文首。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345201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91354"/>
            <a:ext cx="10807700" cy="653602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其次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掌握概括中心论点的方法。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从内容上看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中心论点是作者对所议论的问题的见解和主张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一般是正面的观点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从句式上看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是一个完整而明确的表肯定或否定的判断句。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从位置上看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可以研究标题、文章的开头、中间的过渡句或段、文章的结尾。有的文章中没有直接点题的句子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作者的观点蕴含在文章的字里行间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要通过阅读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归纳整理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才能概括出中心论点。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应避免以下错误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误把论题作为论点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误把分论点作为中心论点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误把结论作为论点。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692753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丝状">
  <a:themeElements>
    <a:clrScheme name="Wisp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剪切</Template>
  <TotalTime>312</TotalTime>
  <Words>4739</Words>
  <Application>Microsoft Office PowerPoint</Application>
  <PresentationFormat>宽屏</PresentationFormat>
  <Paragraphs>137</Paragraphs>
  <Slides>57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57</vt:i4>
      </vt:variant>
    </vt:vector>
  </HeadingPairs>
  <TitlesOfParts>
    <vt:vector size="72" baseType="lpstr">
      <vt:lpstr>NEU-BZ-S92</vt:lpstr>
      <vt:lpstr>方正书宋_GBK</vt:lpstr>
      <vt:lpstr>方正宋黑_GBK</vt:lpstr>
      <vt:lpstr>黑体</vt:lpstr>
      <vt:lpstr>华文新魏</vt:lpstr>
      <vt:lpstr>楷体</vt:lpstr>
      <vt:lpstr>宋体</vt:lpstr>
      <vt:lpstr>微软雅黑</vt:lpstr>
      <vt:lpstr>幼圆</vt:lpstr>
      <vt:lpstr>Arial</vt:lpstr>
      <vt:lpstr>Century Gothic</vt:lpstr>
      <vt:lpstr>Times New Roman</vt:lpstr>
      <vt:lpstr>Wingdings 3</vt:lpstr>
      <vt:lpstr>丝状</vt:lpstr>
      <vt:lpstr>Microsoft Word 文档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第一节 地球的宇宙环境</dc:title>
  <dc:creator>Administrator</dc:creator>
  <cp:lastModifiedBy>SkyUser</cp:lastModifiedBy>
  <cp:revision>39</cp:revision>
  <dcterms:created xsi:type="dcterms:W3CDTF">2020-12-05T02:41:23Z</dcterms:created>
  <dcterms:modified xsi:type="dcterms:W3CDTF">2021-01-15T10:35:37Z</dcterms:modified>
</cp:coreProperties>
</file>