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8"/>
  </p:notesMasterIdLst>
  <p:sldIdLst>
    <p:sldId id="265" r:id="rId2"/>
    <p:sldId id="330" r:id="rId3"/>
    <p:sldId id="266" r:id="rId4"/>
    <p:sldId id="331" r:id="rId5"/>
    <p:sldId id="335" r:id="rId6"/>
    <p:sldId id="336" r:id="rId7"/>
    <p:sldId id="337" r:id="rId8"/>
    <p:sldId id="338" r:id="rId9"/>
    <p:sldId id="339" r:id="rId10"/>
    <p:sldId id="340" r:id="rId11"/>
    <p:sldId id="341" r:id="rId12"/>
    <p:sldId id="332" r:id="rId13"/>
    <p:sldId id="333" r:id="rId14"/>
    <p:sldId id="342" r:id="rId15"/>
    <p:sldId id="343" r:id="rId16"/>
    <p:sldId id="344" r:id="rId17"/>
    <p:sldId id="334" r:id="rId18"/>
    <p:sldId id="345" r:id="rId19"/>
    <p:sldId id="346" r:id="rId20"/>
    <p:sldId id="347" r:id="rId21"/>
    <p:sldId id="348" r:id="rId22"/>
    <p:sldId id="349" r:id="rId23"/>
    <p:sldId id="350" r:id="rId24"/>
    <p:sldId id="351" r:id="rId25"/>
    <p:sldId id="352" r:id="rId26"/>
    <p:sldId id="353" r:id="rId27"/>
    <p:sldId id="354" r:id="rId28"/>
    <p:sldId id="355" r:id="rId29"/>
    <p:sldId id="356" r:id="rId30"/>
    <p:sldId id="357" r:id="rId31"/>
    <p:sldId id="358" r:id="rId32"/>
    <p:sldId id="359" r:id="rId33"/>
    <p:sldId id="361" r:id="rId34"/>
    <p:sldId id="362" r:id="rId35"/>
    <p:sldId id="363" r:id="rId36"/>
    <p:sldId id="364" r:id="rId37"/>
    <p:sldId id="360" r:id="rId38"/>
    <p:sldId id="365" r:id="rId39"/>
    <p:sldId id="366" r:id="rId40"/>
    <p:sldId id="367" r:id="rId41"/>
    <p:sldId id="368" r:id="rId42"/>
    <p:sldId id="369" r:id="rId43"/>
    <p:sldId id="370" r:id="rId44"/>
    <p:sldId id="371" r:id="rId45"/>
    <p:sldId id="372" r:id="rId46"/>
    <p:sldId id="373" r:id="rId47"/>
    <p:sldId id="374" r:id="rId48"/>
    <p:sldId id="375" r:id="rId49"/>
    <p:sldId id="376" r:id="rId50"/>
    <p:sldId id="377" r:id="rId51"/>
    <p:sldId id="378" r:id="rId52"/>
    <p:sldId id="379" r:id="rId53"/>
    <p:sldId id="380" r:id="rId54"/>
    <p:sldId id="381" r:id="rId55"/>
    <p:sldId id="383" r:id="rId56"/>
    <p:sldId id="384" r:id="rId57"/>
    <p:sldId id="385" r:id="rId58"/>
    <p:sldId id="386" r:id="rId59"/>
    <p:sldId id="387" r:id="rId60"/>
    <p:sldId id="388" r:id="rId61"/>
    <p:sldId id="389" r:id="rId62"/>
    <p:sldId id="390" r:id="rId63"/>
    <p:sldId id="391" r:id="rId64"/>
    <p:sldId id="382" r:id="rId65"/>
    <p:sldId id="392" r:id="rId66"/>
    <p:sldId id="393" r:id="rId67"/>
    <p:sldId id="394" r:id="rId68"/>
    <p:sldId id="395" r:id="rId69"/>
    <p:sldId id="397" r:id="rId70"/>
    <p:sldId id="398" r:id="rId71"/>
    <p:sldId id="399" r:id="rId72"/>
    <p:sldId id="400" r:id="rId73"/>
    <p:sldId id="401" r:id="rId74"/>
    <p:sldId id="402" r:id="rId75"/>
    <p:sldId id="403" r:id="rId76"/>
    <p:sldId id="404" r:id="rId7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204" autoAdjust="0"/>
    <p:restoredTop sz="94660"/>
  </p:normalViewPr>
  <p:slideViewPr>
    <p:cSldViewPr showGuides="1">
      <p:cViewPr varScale="1">
        <p:scale>
          <a:sx n="68" d="100"/>
          <a:sy n="68" d="100"/>
        </p:scale>
        <p:origin x="-1348"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67.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6.xml"/><Relationship Id="rId1" Type="http://schemas.openxmlformats.org/officeDocument/2006/relationships/vmlDrawing" Target="../drawings/vmlDrawing8.v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6.xml"/><Relationship Id="rId1" Type="http://schemas.openxmlformats.org/officeDocument/2006/relationships/vmlDrawing" Target="../drawings/vmlDrawing9.v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package" Target="../embeddings/Microsoft_Office_Word___3.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183365" y="836712"/>
            <a:ext cx="47772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86255674"/>
              </p:ext>
            </p:extLst>
          </p:nvPr>
        </p:nvGraphicFramePr>
        <p:xfrm>
          <a:off x="508000" y="1478226"/>
          <a:ext cx="8128000" cy="4155547"/>
        </p:xfrm>
        <a:graphic>
          <a:graphicData uri="http://schemas.openxmlformats.org/presentationml/2006/ole">
            <p:oleObj spid="_x0000_s1028" name="文档" r:id="rId3" imgW="3946416" imgH="2018134"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1272271"/>
          </a:xfrm>
          <a:prstGeom prst="rect">
            <a:avLst/>
          </a:prstGeom>
        </p:spPr>
        <p:txBody>
          <a:bodyPr>
            <a:spAutoFit/>
          </a:bodyPr>
          <a:lstStyle/>
          <a:p>
            <a:pPr>
              <a:lnSpc>
                <a:spcPct val="120000"/>
              </a:lnSpc>
            </a:pPr>
            <a:r>
              <a:rPr lang="en-US" altLang="zh-CN" sz="2200" b="1">
                <a:solidFill>
                  <a:srgbClr val="000000"/>
                </a:solidFill>
                <a:latin typeface="Times New Roman" panose="02020603050405020304" pitchFamily="18" charset="0"/>
              </a:rPr>
              <a:t>4</a:t>
            </a:r>
            <a:r>
              <a:rPr lang="en-US" altLang="zh-CN" sz="2200">
                <a:solidFill>
                  <a:srgbClr val="000000"/>
                </a:solidFill>
                <a:latin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rPr>
              <a:t>,21,6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某同学拟了一个被拒绝后常见的四种反应及应对方式的构思框架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请把这个构思框架写成一段话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要求内容完整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表述准确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语言连贯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2248772106"/>
              </p:ext>
            </p:extLst>
          </p:nvPr>
        </p:nvGraphicFramePr>
        <p:xfrm>
          <a:off x="683568" y="2252999"/>
          <a:ext cx="1766621" cy="488732"/>
        </p:xfrm>
        <a:graphic>
          <a:graphicData uri="http://schemas.openxmlformats.org/presentationml/2006/ole">
            <p:oleObj spid="_x0000_s4099" name="文档" r:id="rId3" imgW="995512" imgH="255287" progId="Word.Document.12">
              <p:embed/>
            </p:oleObj>
          </a:graphicData>
        </a:graphic>
      </p:graphicFrame>
      <p:pic>
        <p:nvPicPr>
          <p:cNvPr id="4" name="19m03.eps" descr="id:2147493163;FounderCES"/>
          <p:cNvPicPr/>
          <p:nvPr/>
        </p:nvPicPr>
        <p:blipFill>
          <a:blip r:embed="rId4"/>
          <a:stretch>
            <a:fillRect/>
          </a:stretch>
        </p:blipFill>
        <p:spPr>
          <a:xfrm>
            <a:off x="1907704" y="2741731"/>
            <a:ext cx="4248472" cy="2280398"/>
          </a:xfrm>
          <a:prstGeom prst="rect">
            <a:avLst/>
          </a:prstGeom>
        </p:spPr>
      </p:pic>
      <p:sp>
        <p:nvSpPr>
          <p:cNvPr id="5" name="矩形 4"/>
          <p:cNvSpPr>
            <a:spLocks noChangeAspect="1"/>
          </p:cNvSpPr>
          <p:nvPr/>
        </p:nvSpPr>
        <p:spPr>
          <a:xfrm>
            <a:off x="508000" y="503761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面对拒绝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有人会说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算了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然后结束这件事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另作打算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有人会说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心中闷闷不乐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感觉被挫败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有人会问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凭什么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随后不断怀疑、批判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有人会问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接着分析原因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再作尝试。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04511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本题考查图文转换。答题时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分析清楚所给构思框架的意思是关键。题干中明确指出这是一个被拒绝后常见的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反应及应对方式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的构思框架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也就是说这个构思包括两方面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反应、应对方式。其中四种反应都加了引号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说明这是说出来的话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所以思考的着力点就变成了对四种反应及应对方式的阐释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即要进行扩展性表述。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55480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152437"/>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鲁迅提过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要极省俭的画出一个人的特点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最好是画他的眼睛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丰子恺的漫画《村学校的音乐课》却没有画人的眼睛。你觉得二者矛盾吗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请结合画面说明理由。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8STJ01.eps" descr="id:2147493170;FounderCES"/>
          <p:cNvPicPr/>
          <p:nvPr/>
        </p:nvPicPr>
        <p:blipFill>
          <a:blip r:embed="rId2"/>
          <a:stretch>
            <a:fillRect/>
          </a:stretch>
        </p:blipFill>
        <p:spPr>
          <a:xfrm>
            <a:off x="3409831" y="2439567"/>
            <a:ext cx="2324337" cy="2578581"/>
          </a:xfrm>
          <a:prstGeom prst="rect">
            <a:avLst/>
          </a:prstGeom>
        </p:spPr>
      </p:pic>
      <p:sp>
        <p:nvSpPr>
          <p:cNvPr id="5" name="矩形 4"/>
          <p:cNvSpPr>
            <a:spLocks noChangeAspect="1"/>
          </p:cNvSpPr>
          <p:nvPr/>
        </p:nvSpPr>
        <p:spPr>
          <a:xfrm>
            <a:off x="508000" y="500018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鲁迅这句话代表一类人的观点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丰子恺的图画有着他作画的初衷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也代表着一类人的观点。可以根据对鲁迅的话的理解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以及对丰子恺画的理解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并阐述理由。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42477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下列选项中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对右图漫画寓意的理解最贴切的一项是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过程特别艰难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可能预示着这一次收获很大。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在我们不注意的地方往往隐藏着巨大的困难。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对努力挣得的东西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人们会牢牢地抱住不放。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懂得知足常乐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会使生活中的困难更少一些。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本题考查理解漫画寓意的能力。从画面看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一只兔子正在地里拔萝卜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它用尽全力还没有将萝卜拔出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这是因为它正拔的这个萝卜比它之前拔的萝卜要大很多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但它并不知道。这幅漫画告诉我们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做某一件事的时候不要因困难而放弃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因为最后的收获可能大到超乎寻常。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18SjS01.eps" descr="id:2147493177;FounderCES"/>
          <p:cNvPicPr/>
          <p:nvPr/>
        </p:nvPicPr>
        <p:blipFill>
          <a:blip r:embed="rId2"/>
          <a:stretch>
            <a:fillRect/>
          </a:stretch>
        </p:blipFill>
        <p:spPr>
          <a:xfrm>
            <a:off x="6876256" y="1827808"/>
            <a:ext cx="1414957" cy="1728192"/>
          </a:xfrm>
          <a:prstGeom prst="rect">
            <a:avLst/>
          </a:prstGeom>
        </p:spPr>
      </p:pic>
      <p:sp>
        <p:nvSpPr>
          <p:cNvPr id="4" name="矩形 3"/>
          <p:cNvSpPr/>
          <p:nvPr/>
        </p:nvSpPr>
        <p:spPr>
          <a:xfrm>
            <a:off x="3044056" y="180207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222391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,20,9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a:t>
            </a:r>
            <a:r>
              <a:rPr lang="en-US" altLang="zh-CN" sz="2200">
                <a:solidFill>
                  <a:srgbClr val="000000"/>
                </a:solidFill>
                <a:latin typeface="Times New Roman" panose="02020603050405020304" pitchFamily="18" charset="0"/>
                <a:cs typeface="Times New Roman" panose="02020603050405020304" pitchFamily="18" charset="0"/>
              </a:rPr>
              <a:t>2006</a:t>
            </a:r>
            <a:r>
              <a:rPr lang="zh-CN" altLang="zh-CN" sz="2200">
                <a:solidFill>
                  <a:srgbClr val="000000"/>
                </a:solidFill>
                <a:latin typeface="Times New Roman" panose="02020603050405020304" pitchFamily="18" charset="0"/>
                <a:cs typeface="Times New Roman" panose="02020603050405020304" pitchFamily="18" charset="0"/>
              </a:rPr>
              <a:t>年度和</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年度有关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天津旅游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的词云图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是根据国内十大旅游网站筛选出的高频词汇生成的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字号越大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表示该词出现的频率越高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关注度就越高。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08.eps" descr="id:2147493184;FounderCES"/>
          <p:cNvPicPr/>
          <p:nvPr/>
        </p:nvPicPr>
        <p:blipFill>
          <a:blip r:embed="rId2"/>
          <a:stretch>
            <a:fillRect/>
          </a:stretch>
        </p:blipFill>
        <p:spPr>
          <a:xfrm>
            <a:off x="495959" y="2276872"/>
            <a:ext cx="3989227" cy="2448272"/>
          </a:xfrm>
          <a:prstGeom prst="rect">
            <a:avLst/>
          </a:prstGeom>
        </p:spPr>
      </p:pic>
      <p:pic>
        <p:nvPicPr>
          <p:cNvPr id="4" name="R09.eps" descr="id:2147493191;FounderCES"/>
          <p:cNvPicPr/>
          <p:nvPr/>
        </p:nvPicPr>
        <p:blipFill>
          <a:blip r:embed="rId3"/>
          <a:stretch>
            <a:fillRect/>
          </a:stretch>
        </p:blipFill>
        <p:spPr>
          <a:xfrm>
            <a:off x="4600415" y="2273959"/>
            <a:ext cx="4019691" cy="2448272"/>
          </a:xfrm>
          <a:prstGeom prst="rect">
            <a:avLst/>
          </a:prstGeom>
        </p:spPr>
      </p:pic>
      <p:sp>
        <p:nvSpPr>
          <p:cNvPr id="5" name="矩形 4"/>
          <p:cNvSpPr>
            <a:spLocks noChangeAspect="1"/>
          </p:cNvSpPr>
          <p:nvPr/>
        </p:nvSpPr>
        <p:spPr>
          <a:xfrm>
            <a:off x="508000" y="4815199"/>
            <a:ext cx="8128000" cy="49859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2006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云图</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词云图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793654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请对比两幅词云图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简要概括天津旅游十年间发生的变化。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2006</a:t>
            </a:r>
            <a:r>
              <a:rPr lang="zh-CN" altLang="zh-CN" sz="2200">
                <a:solidFill>
                  <a:srgbClr val="000000"/>
                </a:solidFill>
                <a:latin typeface="Times New Roman" panose="02020603050405020304" pitchFamily="18" charset="0"/>
                <a:cs typeface="Times New Roman" panose="02020603050405020304" pitchFamily="18" charset="0"/>
              </a:rPr>
              <a:t>年游人对自然景观和人文景观的关注度较高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侧重景观欣赏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年游人对城市文化和民俗特色的关注度较高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侧重文化体验。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本题考查图文转换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语言表达简明、准确的能力。考查重点是比较分析这两幅图片的内涵及其差别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进而用简明、准确的语言来表达自己的观点。如第一幅图片突出了海河、风景、景区、门票、年画等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第二幅图片突出文化、休闲、特色、民俗等</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073797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结合</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年度词云图反映的情况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为天津旅游写一段</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字左右的宣传推介短文。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本题考查图文转换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语言表达得体、鲜明、生动的能力。回答本题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宣传推介短文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这一概念。宣传推介短文是为了实现特定目标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达到宣传鼓动的目的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因而要求语言简洁凝练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易诵易记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易于传播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带有感染力和鼓动力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且应契合主题。比如本题是为宣传天津旅游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鼓动大家去天津旅游而写的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那么内容上应与天津旅游有关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与鼓动大家去天津旅游有关。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89389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中华文化体验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计划的初步构思框架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请把这个构思写成一段话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要求内容完整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0.eps" descr="id:2147493198;FounderCES"/>
          <p:cNvPicPr/>
          <p:nvPr/>
        </p:nvPicPr>
        <p:blipFill>
          <a:blip r:embed="rId2"/>
          <a:stretch>
            <a:fillRect/>
          </a:stretch>
        </p:blipFill>
        <p:spPr>
          <a:xfrm>
            <a:off x="2411759" y="2397015"/>
            <a:ext cx="4196407" cy="3336241"/>
          </a:xfrm>
          <a:prstGeom prst="rect">
            <a:avLst/>
          </a:prstGeom>
        </p:spPr>
      </p:pic>
    </p:spTree>
    <p:extLst>
      <p:ext uri="{BB962C8B-B14F-4D97-AF65-F5344CB8AC3E}">
        <p14:creationId xmlns:p14="http://schemas.microsoft.com/office/powerpoint/2010/main" xmlns="" val="39034429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本次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中华文化体验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计划开设旗袍、围棋、国画三个讲座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并开展三项活动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利用体育课体验太极拳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利用手工课体验中国结和剪纸艺术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年终举行太极拳表演和作品展示。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从构图的分支关系来看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中华文化体验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计划的初步构思框架总体分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两个环节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每个环节又包含几项具体内容。第二步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二维分析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要按顺序介绍清楚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的具体内容及实施方式。第三步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依图作答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做到内容全面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注意字数的要求。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75763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下面是某校团委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中国梦演讲赛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工作的初步构思框架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请把这个构思写成一段话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要求内容得当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1.eps" descr="id:2147493205;FounderCES"/>
          <p:cNvPicPr/>
          <p:nvPr/>
        </p:nvPicPr>
        <p:blipFill>
          <a:blip r:embed="rId2"/>
          <a:stretch>
            <a:fillRect/>
          </a:stretch>
        </p:blipFill>
        <p:spPr>
          <a:xfrm>
            <a:off x="1907704" y="2613039"/>
            <a:ext cx="5049888" cy="3192225"/>
          </a:xfrm>
          <a:prstGeom prst="rect">
            <a:avLst/>
          </a:prstGeom>
        </p:spPr>
      </p:pic>
    </p:spTree>
    <p:extLst>
      <p:ext uri="{BB962C8B-B14F-4D97-AF65-F5344CB8AC3E}">
        <p14:creationId xmlns:p14="http://schemas.microsoft.com/office/powerpoint/2010/main" xmlns="" val="23011583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【命题规律】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选材贴近生活。试题所选材料多数是与社会现实有联系的新闻图片、漫画、调查图表、徽标等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紧跟时代脚步。</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试题形式稳定。试题的考查点多集中在描述内容、揭示寓意、总结规律、说明要素等方面。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5745318"/>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中国梦演讲赛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拟于</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日举行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赛事需要组织和宣传。组织工作需要联系报告厅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选拔</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名参赛者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最后评出</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个奖项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宣传工作包括出海报、组稿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并在学校网站和校报报道。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首先要把握框架图的结构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然后按照由上往下的顺序逐层介绍。该图共四个层级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由第二层</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可知是举办时间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可知分两个方面的工作内容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据此整理作答即可。不能漏掉框架图所包含的要点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注意题干中的字数等其他的要求。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414851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下面是某高中举办迎新生晚会的构思框架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请把这个构思写成一段话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要求内容完整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2.eps" descr="id:2147493212;FounderCES"/>
          <p:cNvPicPr/>
          <p:nvPr/>
        </p:nvPicPr>
        <p:blipFill>
          <a:blip r:embed="rId2"/>
          <a:stretch>
            <a:fillRect/>
          </a:stretch>
        </p:blipFill>
        <p:spPr>
          <a:xfrm>
            <a:off x="3060676" y="2108983"/>
            <a:ext cx="3022648" cy="2976201"/>
          </a:xfrm>
          <a:prstGeom prst="rect">
            <a:avLst/>
          </a:prstGeom>
        </p:spPr>
      </p:pic>
    </p:spTree>
    <p:extLst>
      <p:ext uri="{BB962C8B-B14F-4D97-AF65-F5344CB8AC3E}">
        <p14:creationId xmlns:p14="http://schemas.microsoft.com/office/powerpoint/2010/main" xmlns="" val="27642718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本次迎新生晚会由高二、高三同学排练演出节目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节目内容以反映中学生学习生活为主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形式不限。要提前通知各年级并动员相关同学积极参加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演出后进行评奖。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题干要求对所给的框架图进行解说。首先要把握框架图的结构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该框架图由下而上可分为三个层次。第一层是该活动的三个阶段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动员、演出、评奖。第二层围绕演出又分为参演人员、内容、形式三个方面。第三层明确了演出人员和内容。按照活动的逻辑关系和时间顺序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组织语言即可。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45677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下面是中国邮政为保护地球水环境发行的邮票中的主体图形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请写出构图要素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并说明图形寓意。要求语意简明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句子通顺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3.eps" descr="id:2147493219;FounderCES"/>
          <p:cNvPicPr/>
          <p:nvPr/>
        </p:nvPicPr>
        <p:blipFill>
          <a:blip r:embed="rId2"/>
          <a:stretch>
            <a:fillRect/>
          </a:stretch>
        </p:blipFill>
        <p:spPr>
          <a:xfrm>
            <a:off x="3347864" y="1820222"/>
            <a:ext cx="2329633" cy="1608777"/>
          </a:xfrm>
          <a:prstGeom prst="rect">
            <a:avLst/>
          </a:prstGeom>
        </p:spPr>
      </p:pic>
      <p:sp>
        <p:nvSpPr>
          <p:cNvPr id="4" name="矩形 3"/>
          <p:cNvSpPr>
            <a:spLocks noChangeAspect="1"/>
          </p:cNvSpPr>
          <p:nvPr/>
        </p:nvSpPr>
        <p:spPr>
          <a:xfrm>
            <a:off x="508000" y="3428999"/>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该图由地球、清流、鱼、手和浊流构成。地球上各种鱼在清澈的水流里游动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人类之手正在阻挡排向清流的污水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整个图形表达了人类保护水环境、拒绝水污染的决心。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解答图文转换题分三步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看图的构成要素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这里主要是地球、清流、鱼、手和浊流等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思考构图要素之间的联系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这里的关键是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人类之手正在阻挡排向清流的污水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表达了人类保护水环境、拒绝水污染的决心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4374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右面是联合国发行的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联合我们的力量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邮票中的主体图形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请写出构图要素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并说明图形寓意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要求语意简明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句子通顺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4.eps" descr="id:2147493226;FounderCES"/>
          <p:cNvPicPr/>
          <p:nvPr/>
        </p:nvPicPr>
        <p:blipFill>
          <a:blip r:embed="rId2"/>
          <a:stretch>
            <a:fillRect/>
          </a:stretch>
        </p:blipFill>
        <p:spPr>
          <a:xfrm>
            <a:off x="3745754" y="1892959"/>
            <a:ext cx="1652492" cy="1852275"/>
          </a:xfrm>
          <a:prstGeom prst="rect">
            <a:avLst/>
          </a:prstGeom>
        </p:spPr>
      </p:pic>
      <p:sp>
        <p:nvSpPr>
          <p:cNvPr id="4" name="矩形 3"/>
          <p:cNvSpPr>
            <a:spLocks noChangeAspect="1"/>
          </p:cNvSpPr>
          <p:nvPr/>
        </p:nvSpPr>
        <p:spPr>
          <a:xfrm>
            <a:off x="508000" y="374523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图形由橄榄枝和多面旗帜组成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这些旗帜又巧妙地构成一只飞翔的鸽子。旗帜代表不同国家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鸽子代表和平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飞鸽衔着橄榄枝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强化了和平寓意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整个图形表示各国应齐心协力、维护和平。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要明确图形中的构成要素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然后看它们被赋予的意义。要把图形与标题联系起来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与图形中的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鸽子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、组成鸽子的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和鸽子口中的橄榄枝都要联系起来考虑。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61821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下列三幅劝阻吸烟的手势图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你认为哪一幅最好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请结合图像说明理由。要求</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字左右。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5.eps" descr="id:2147493233;FounderCES"/>
          <p:cNvPicPr/>
          <p:nvPr/>
        </p:nvPicPr>
        <p:blipFill>
          <a:blip r:embed="rId2"/>
          <a:stretch>
            <a:fillRect/>
          </a:stretch>
        </p:blipFill>
        <p:spPr>
          <a:xfrm>
            <a:off x="2175351" y="1990750"/>
            <a:ext cx="4793297" cy="1870298"/>
          </a:xfrm>
          <a:prstGeom prst="rect">
            <a:avLst/>
          </a:prstGeom>
        </p:spPr>
      </p:pic>
      <p:sp>
        <p:nvSpPr>
          <p:cNvPr id="4" name="矩形 3"/>
          <p:cNvSpPr>
            <a:spLocks noChangeAspect="1"/>
          </p:cNvSpPr>
          <p:nvPr/>
        </p:nvSpPr>
        <p:spPr>
          <a:xfrm>
            <a:off x="508000" y="388778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表明了自己反对吸烟的立场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捂住口鼻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让自己少吸二手烟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给对方传达吸烟妨害他人的信息。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解答本题的关键是先表明自己的态度。然后结合图像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分条说出自己的理由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注意字数的限制。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75097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南水北调中线干线工程输水路线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源起湖北丹江口水库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终至北京、天津。请依据下图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用一段文字描述该干线工程的输水路线。要求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包含图示总干渠经过地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个动词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语言表达准确、简明、连贯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6.eps" descr="id:2147493240;FounderCES"/>
          <p:cNvPicPr/>
          <p:nvPr/>
        </p:nvPicPr>
        <p:blipFill>
          <a:blip r:embed="rId2"/>
          <a:stretch>
            <a:fillRect/>
          </a:stretch>
        </p:blipFill>
        <p:spPr>
          <a:xfrm>
            <a:off x="3635896" y="2587256"/>
            <a:ext cx="2021888" cy="2929976"/>
          </a:xfrm>
          <a:prstGeom prst="rect">
            <a:avLst/>
          </a:prstGeom>
        </p:spPr>
      </p:pic>
    </p:spTree>
    <p:extLst>
      <p:ext uri="{BB962C8B-B14F-4D97-AF65-F5344CB8AC3E}">
        <p14:creationId xmlns:p14="http://schemas.microsoft.com/office/powerpoint/2010/main" xmlns="" val="244142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一渠清泉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源自丹江口水库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从南阳上郑州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穿越黄河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过焦作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出安阳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入河北邯郸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经邢台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走石家庄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分流东至天津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北达北京。源源南水北流去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绵绵千里饮甘泉。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本题要求运用多个动词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准确连贯地描述南水北调中线干线工程输水路线。答题时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先观察图表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找出途经的地方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然后描述该干线工程的输水路线。选用合适的动词是解答本题的关键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语言表达要准确、简明、连贯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不要遗漏途经的地名。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81856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54868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欣赏下边的天鹅戏水图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早春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写一首小诗或一则短文。要求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突出景物特征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语言表达鲜明、生动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R17.eps" descr="id:2147493247;FounderCES"/>
          <p:cNvPicPr/>
          <p:nvPr/>
        </p:nvPicPr>
        <p:blipFill>
          <a:blip r:embed="rId2"/>
          <a:stretch>
            <a:fillRect/>
          </a:stretch>
        </p:blipFill>
        <p:spPr>
          <a:xfrm>
            <a:off x="2987824" y="1820950"/>
            <a:ext cx="2888721" cy="2040097"/>
          </a:xfrm>
          <a:prstGeom prst="rect">
            <a:avLst/>
          </a:prstGeom>
        </p:spPr>
      </p:pic>
      <p:sp>
        <p:nvSpPr>
          <p:cNvPr id="5" name="矩形 4"/>
          <p:cNvSpPr>
            <a:spLocks noChangeAspect="1"/>
          </p:cNvSpPr>
          <p:nvPr/>
        </p:nvSpPr>
        <p:spPr>
          <a:xfrm>
            <a:off x="508000" y="3861047"/>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一池水融融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几丝柳依依。天鹅知春暖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悠游自在啼。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东风轻拂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柳条上钻出了片片嫩叶。丝丝柔条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袅袅依依。几只黑天鹅伸着长长的脖子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如公主般雍容优雅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在一池碧水中自在地嬉戏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悠然地游弋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绿水微漾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泛起圈圈涟漪</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01520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本题要求为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天鹅戏水图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写诗或配文。答题时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应先仔细观察图片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几只天鹅在水中嬉戏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柳丝倒影在水中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由此可以引发很多联想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如天鹅戏水、杨柳依依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当记起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春江水暖鸭先知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二月春风似剪刀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等佳句。突出景物特征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就是要描写杨柳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季节特征。语言生动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描写细致。注意写作短文当以天鹅为中心。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23047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a:spLocks noChangeAspect="1"/>
          </p:cNvSpPr>
          <p:nvPr/>
        </p:nvSpPr>
        <p:spPr>
          <a:xfrm>
            <a:off x="508000" y="620688"/>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图文转换类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1</a:t>
            </a:r>
            <a:r>
              <a:rPr lang="en-US" altLang="zh-CN" sz="2200">
                <a:solidFill>
                  <a:srgbClr val="000000"/>
                </a:solidFill>
                <a:latin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rPr>
              <a:t>VR(</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虚拟现实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a:t>
            </a:r>
            <a:endParaRPr lang="zh-CN" altLang="en-US" sz="2200"/>
          </a:p>
        </p:txBody>
      </p:sp>
      <p:graphicFrame>
        <p:nvGraphicFramePr>
          <p:cNvPr id="13" name="对象 12"/>
          <p:cNvGraphicFramePr>
            <a:graphicFrameLocks noChangeAspect="1"/>
          </p:cNvGraphicFramePr>
          <p:nvPr>
            <p:extLst>
              <p:ext uri="{D42A27DB-BD31-4B8C-83A1-F6EECF244321}">
                <p14:modId xmlns:p14="http://schemas.microsoft.com/office/powerpoint/2010/main" xmlns="" val="4043345192"/>
              </p:ext>
            </p:extLst>
          </p:nvPr>
        </p:nvGraphicFramePr>
        <p:xfrm>
          <a:off x="508000" y="1518595"/>
          <a:ext cx="8128000" cy="457347"/>
        </p:xfrm>
        <a:graphic>
          <a:graphicData uri="http://schemas.openxmlformats.org/presentationml/2006/ole">
            <p:oleObj spid="_x0000_s2051" name="文档" r:id="rId3" imgW="3837004" imgH="216344" progId="Word.Document.12">
              <p:embed/>
            </p:oleObj>
          </a:graphicData>
        </a:graphic>
      </p:graphicFrame>
      <p:pic>
        <p:nvPicPr>
          <p:cNvPr id="14" name="19JST01.eps" descr="id:2147493142;FounderCES"/>
          <p:cNvPicPr/>
          <p:nvPr/>
        </p:nvPicPr>
        <p:blipFill>
          <a:blip r:embed="rId4"/>
          <a:stretch>
            <a:fillRect/>
          </a:stretch>
        </p:blipFill>
        <p:spPr>
          <a:xfrm>
            <a:off x="2771800" y="1975942"/>
            <a:ext cx="3168352" cy="2111594"/>
          </a:xfrm>
          <a:prstGeom prst="rect">
            <a:avLst/>
          </a:prstGeom>
        </p:spPr>
      </p:pic>
      <p:sp>
        <p:nvSpPr>
          <p:cNvPr id="15" name="矩形 14"/>
          <p:cNvSpPr>
            <a:spLocks noChangeAspect="1"/>
          </p:cNvSpPr>
          <p:nvPr/>
        </p:nvSpPr>
        <p:spPr>
          <a:xfrm>
            <a:off x="323528" y="4077072"/>
            <a:ext cx="8384480" cy="2529923"/>
          </a:xfrm>
          <a:prstGeom prst="rect">
            <a:avLst/>
          </a:prstGeom>
        </p:spPr>
        <p:txBody>
          <a:bodyPr wrap="square">
            <a:spAutoFit/>
          </a:bodyPr>
          <a:lstStyle/>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VR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的未来方向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A.VR</a:t>
            </a:r>
            <a:r>
              <a:rPr lang="zh-CN" altLang="zh-CN" sz="2200">
                <a:solidFill>
                  <a:srgbClr val="000000"/>
                </a:solidFill>
                <a:latin typeface="Times New Roman" panose="02020603050405020304" pitchFamily="18" charset="0"/>
                <a:cs typeface="Times New Roman" panose="02020603050405020304" pitchFamily="18" charset="0"/>
              </a:rPr>
              <a:t>技术能提供三个维度的体验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知觉体验、行为体验和精神体验。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现有的</a:t>
            </a:r>
            <a:r>
              <a:rPr lang="en-US" altLang="zh-CN" sz="2200">
                <a:solidFill>
                  <a:srgbClr val="000000"/>
                </a:solidFill>
                <a:latin typeface="Times New Roman" panose="02020603050405020304" pitchFamily="18" charset="0"/>
                <a:cs typeface="Times New Roman" panose="02020603050405020304" pitchFamily="18" charset="0"/>
              </a:rPr>
              <a:t>VR</a:t>
            </a:r>
            <a:r>
              <a:rPr lang="zh-CN" altLang="zh-CN" sz="2200">
                <a:solidFill>
                  <a:srgbClr val="000000"/>
                </a:solidFill>
                <a:latin typeface="Times New Roman" panose="02020603050405020304" pitchFamily="18" charset="0"/>
                <a:cs typeface="Times New Roman" panose="02020603050405020304" pitchFamily="18" charset="0"/>
              </a:rPr>
              <a:t>技术在精神体验上发展较快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而在知觉体验上发展较慢。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C.VR</a:t>
            </a:r>
            <a:r>
              <a:rPr lang="zh-CN" altLang="zh-CN" sz="2200">
                <a:solidFill>
                  <a:srgbClr val="000000"/>
                </a:solidFill>
                <a:latin typeface="Times New Roman" panose="02020603050405020304" pitchFamily="18" charset="0"/>
                <a:cs typeface="Times New Roman" panose="02020603050405020304" pitchFamily="18" charset="0"/>
              </a:rPr>
              <a:t>技术的未来方向是知觉体验、行为体验和精神体验的均衡发展。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期许的</a:t>
            </a:r>
            <a:r>
              <a:rPr lang="en-US" altLang="zh-CN" sz="2200">
                <a:solidFill>
                  <a:srgbClr val="000000"/>
                </a:solidFill>
                <a:latin typeface="Times New Roman" panose="02020603050405020304" pitchFamily="18" charset="0"/>
                <a:cs typeface="Times New Roman" panose="02020603050405020304" pitchFamily="18" charset="0"/>
              </a:rPr>
              <a:t>VR</a:t>
            </a:r>
            <a:r>
              <a:rPr lang="zh-CN" altLang="zh-CN" sz="2200">
                <a:solidFill>
                  <a:srgbClr val="000000"/>
                </a:solidFill>
                <a:latin typeface="Times New Roman" panose="02020603050405020304" pitchFamily="18" charset="0"/>
                <a:cs typeface="Times New Roman" panose="02020603050405020304" pitchFamily="18" charset="0"/>
              </a:rPr>
              <a:t>体验将极大提高行为体验的自由度和精神体验的满意度。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23928" y="153369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下面是某中学暑期瑶族村考察的初步构思框架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请把这个构思写成一段话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要求内容完整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8.eps" descr="id:2147493254;FounderCES"/>
          <p:cNvPicPr/>
          <p:nvPr/>
        </p:nvPicPr>
        <p:blipFill>
          <a:blip r:embed="rId2"/>
          <a:stretch>
            <a:fillRect/>
          </a:stretch>
        </p:blipFill>
        <p:spPr>
          <a:xfrm>
            <a:off x="2555776" y="2397015"/>
            <a:ext cx="3890340" cy="2256121"/>
          </a:xfrm>
          <a:prstGeom prst="rect">
            <a:avLst/>
          </a:prstGeom>
        </p:spPr>
      </p:pic>
      <p:sp>
        <p:nvSpPr>
          <p:cNvPr id="4" name="矩形 3"/>
          <p:cNvSpPr>
            <a:spLocks noChangeAspect="1"/>
          </p:cNvSpPr>
          <p:nvPr/>
        </p:nvSpPr>
        <p:spPr>
          <a:xfrm>
            <a:off x="508000" y="472514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本次瑶族村三日行考察要求参加人员事先查阅资料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了解瑶族概况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备好所需行装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考察期间的主要活动有参观、访谈以及与村民联谊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每人需写日记记录考察情况。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5734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一是要审清试题要求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即根据到瑶族村考察的初步构思框架构思一段话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二是充分利用试题材料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将其体现在语段中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三是注意准确、连贯的要求。图片中的瑶族村三日行考察包括两大方面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一是去前的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查阅资料了解瑶族的情况和准备好考察行装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二是到达之后的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参观、进行访谈、举行联谊活动和写好考察日记。最后将这些信息有条理地连贯起来即可。在拟写文字时要注意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图是构思框架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表述时要依照一定的顺序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先总后分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同时要注意事件的开展顺序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不要丢落信息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还注意语言的表述要保持连贯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尤其要注意语言简洁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57631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下面是某班级春游活动的构思框架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请把这个构思写成一段话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要求内容完整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19.eps" descr="id:2147493261;FounderCES"/>
          <p:cNvPicPr/>
          <p:nvPr/>
        </p:nvPicPr>
        <p:blipFill>
          <a:blip r:embed="rId2"/>
          <a:stretch>
            <a:fillRect/>
          </a:stretch>
        </p:blipFill>
        <p:spPr>
          <a:xfrm>
            <a:off x="2555776" y="2114275"/>
            <a:ext cx="4267654" cy="2544153"/>
          </a:xfrm>
          <a:prstGeom prst="rect">
            <a:avLst/>
          </a:prstGeom>
        </p:spPr>
      </p:pic>
      <p:sp>
        <p:nvSpPr>
          <p:cNvPr id="4" name="矩形 3"/>
          <p:cNvSpPr>
            <a:spLocks noChangeAspect="1"/>
          </p:cNvSpPr>
          <p:nvPr/>
        </p:nvSpPr>
        <p:spPr>
          <a:xfrm>
            <a:off x="508000" y="4653136"/>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本次春游全班分为</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个小组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以组为单位准备所需物品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要求人人参与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组长负责协调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各组拿出美食进行班级评比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并参加游艺活动。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64032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此题所给的构思框架共分三层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最底层的关键词表示这次春游活动的基本形式是小组制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第二层两个关键词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班级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表示分成小组后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参与的活动既有班级也有小组。第三层的五个关键词表明各自开展的活动内容和要求。明白表述要从最底层的内容说起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弄清小组与班级的关系是能否准确表述的关键。如果先写班级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再写小组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是要扣一定分值的。另外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在语言组织中一定要写入所给的关键词。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62758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下图是俄罗斯女摄影师艾琳娜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舒米洛娃拍摄的儿子与小兔子在一起的画面。请仔细观察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对画面进行准确、生动的描写。要求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使用比喻或比拟的修辞手法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429000"/>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他双手轻轻托着那只温顺可爱的小兔子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他们犹如一对朝夕相处的老朋友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小兔子那毛茸茸的嘴巴轻轻触碰他的鼻尖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似乎与他亲昵地交谈。这个温馨的画面让人们充分感受到了浓浓的温情和爱意。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本题采用俄罗斯女摄影师艾琳娜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舒米洛娃拍摄的儿子与小兔子在一起的图片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画面温馨动人。解答时要注意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图片表现了小男孩与小兔子亲密无间的关系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体现了人与自然的和谐关系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运用比喻或比拟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字数要合乎要求。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R20.eps" descr="id:2147493268;FounderCES"/>
          <p:cNvPicPr/>
          <p:nvPr/>
        </p:nvPicPr>
        <p:blipFill>
          <a:blip r:embed="rId2"/>
          <a:stretch>
            <a:fillRect/>
          </a:stretch>
        </p:blipFill>
        <p:spPr>
          <a:xfrm>
            <a:off x="3629005" y="1844824"/>
            <a:ext cx="2220046" cy="1584176"/>
          </a:xfrm>
          <a:prstGeom prst="rect">
            <a:avLst/>
          </a:prstGeom>
        </p:spPr>
      </p:pic>
    </p:spTree>
    <p:extLst>
      <p:ext uri="{BB962C8B-B14F-4D97-AF65-F5344CB8AC3E}">
        <p14:creationId xmlns:p14="http://schemas.microsoft.com/office/powerpoint/2010/main" xmlns="" val="8448744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,23,6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阅读下面三幅图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联系第二幅图的文字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给另两幅图配上文字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要求前后内容相关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逻辑严密。每处字数不得超过所给空格数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21.eps" descr="id:2147493275;FounderCES"/>
          <p:cNvPicPr/>
          <p:nvPr/>
        </p:nvPicPr>
        <p:blipFill>
          <a:blip r:embed="rId2"/>
          <a:stretch>
            <a:fillRect/>
          </a:stretch>
        </p:blipFill>
        <p:spPr>
          <a:xfrm>
            <a:off x="3203848" y="1926511"/>
            <a:ext cx="2288164" cy="1363395"/>
          </a:xfrm>
          <a:prstGeom prst="rect">
            <a:avLst/>
          </a:prstGeom>
        </p:spPr>
      </p:pic>
      <p:sp>
        <p:nvSpPr>
          <p:cNvPr id="4" name="矩形 3"/>
          <p:cNvSpPr>
            <a:spLocks noChangeAspect="1"/>
          </p:cNvSpPr>
          <p:nvPr/>
        </p:nvSpPr>
        <p:spPr>
          <a:xfrm>
            <a:off x="508000" y="3304133"/>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当你走在平衡点之前时</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就会越走越高。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22.eps" descr="id:2147493282;FounderCES"/>
          <p:cNvPicPr/>
          <p:nvPr/>
        </p:nvPicPr>
        <p:blipFill>
          <a:blip r:embed="rId3"/>
          <a:stretch>
            <a:fillRect/>
          </a:stretch>
        </p:blipFill>
        <p:spPr>
          <a:xfrm>
            <a:off x="3203848" y="3837193"/>
            <a:ext cx="2288164" cy="1363395"/>
          </a:xfrm>
          <a:prstGeom prst="rect">
            <a:avLst/>
          </a:prstGeom>
        </p:spPr>
      </p:pic>
      <p:sp>
        <p:nvSpPr>
          <p:cNvPr id="6" name="矩形 5"/>
          <p:cNvSpPr>
            <a:spLocks noChangeAspect="1"/>
          </p:cNvSpPr>
          <p:nvPr/>
        </p:nvSpPr>
        <p:spPr>
          <a:xfrm>
            <a:off x="508000" y="5273907"/>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当你越过平衡点后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以为还会越走越高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却惊讶地发现在走下坡路了。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911064" y="3385804"/>
            <a:ext cx="5029087"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171201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23.eps" descr="id:2147493289;FounderCES"/>
          <p:cNvPicPr/>
          <p:nvPr/>
        </p:nvPicPr>
        <p:blipFill>
          <a:blip r:embed="rId2"/>
          <a:stretch>
            <a:fillRect/>
          </a:stretch>
        </p:blipFill>
        <p:spPr>
          <a:xfrm>
            <a:off x="3419872" y="1628800"/>
            <a:ext cx="2416998" cy="1440160"/>
          </a:xfrm>
          <a:prstGeom prst="rect">
            <a:avLst/>
          </a:prstGeom>
        </p:spPr>
      </p:pic>
      <p:sp>
        <p:nvSpPr>
          <p:cNvPr id="3" name="矩形 2"/>
          <p:cNvSpPr>
            <a:spLocks noChangeAspect="1"/>
          </p:cNvSpPr>
          <p:nvPr/>
        </p:nvSpPr>
        <p:spPr>
          <a:xfrm>
            <a:off x="508000" y="306896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当你退回平衡点时</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你才发现平衡才是人生最好的状态。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此题考查图文转换的能力。在感知图文大体内容的基础上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个画面下边的文字表述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分析其句式结构和表达的哲理。然后根据前后两幅画与中间画面的逻辑关系等分析推理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195148" y="3151359"/>
            <a:ext cx="683323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648414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阅读下边这幅漫画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对它的寓意理解最贴切的一项是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人如果不用眼睛看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而只用耳朵听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肯定会受骗上当。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人生一般总是在两种互相矛盾的真理之间寻找中庸。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我们很少想到我们有什么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可是总想到我们缺什么。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我们不仅希望我们自己幸福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而且也希望他人幸福。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画面中的人物手里拿着四条鱼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一双眼睛却盯着不属于他的那条鱼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项表述较为贴切。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24.eps" descr="id:2147493296;FounderCES"/>
          <p:cNvPicPr/>
          <p:nvPr/>
        </p:nvPicPr>
        <p:blipFill>
          <a:blip r:embed="rId2"/>
          <a:stretch>
            <a:fillRect/>
          </a:stretch>
        </p:blipFill>
        <p:spPr>
          <a:xfrm>
            <a:off x="3779912" y="1412776"/>
            <a:ext cx="1765727" cy="2601433"/>
          </a:xfrm>
          <a:prstGeom prst="rect">
            <a:avLst/>
          </a:prstGeom>
        </p:spPr>
      </p:pic>
      <p:sp>
        <p:nvSpPr>
          <p:cNvPr id="4" name="矩形 3"/>
          <p:cNvSpPr/>
          <p:nvPr/>
        </p:nvSpPr>
        <p:spPr>
          <a:xfrm>
            <a:off x="3131840" y="10527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395819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2" end="12"/>
                                            </p:txEl>
                                          </p:spTgt>
                                        </p:tgtEl>
                                        <p:attrNameLst>
                                          <p:attrName>style.visibility</p:attrName>
                                        </p:attrNameLst>
                                      </p:cBhvr>
                                      <p:to>
                                        <p:strVal val="visible"/>
                                      </p:to>
                                    </p:set>
                                    <p:animEffect transition="in" filter="wipe(down)">
                                      <p:cBhvr>
                                        <p:cTn id="12"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下边的绘画和书法作品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展现了画家和书法家心中的奔马的神韵。请用诗或文的形式描绘你心中的奔马。要求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必须原创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运用比喻、比拟两种修辞手法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25.eps" descr="id:2147493303;FounderCES"/>
          <p:cNvPicPr/>
          <p:nvPr/>
        </p:nvPicPr>
        <p:blipFill>
          <a:blip r:embed="rId2"/>
          <a:stretch>
            <a:fillRect/>
          </a:stretch>
        </p:blipFill>
        <p:spPr>
          <a:xfrm>
            <a:off x="2896191" y="2227216"/>
            <a:ext cx="3351618" cy="2088232"/>
          </a:xfrm>
          <a:prstGeom prst="rect">
            <a:avLst/>
          </a:prstGeom>
        </p:spPr>
      </p:pic>
      <p:sp>
        <p:nvSpPr>
          <p:cNvPr id="4" name="矩形 3"/>
          <p:cNvSpPr>
            <a:spLocks noChangeAspect="1"/>
          </p:cNvSpPr>
          <p:nvPr/>
        </p:nvSpPr>
        <p:spPr>
          <a:xfrm>
            <a:off x="508000" y="428553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奔跃气如虹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昂首啸长空。龙马抖精神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奋蹄疾如风。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哒哒哒哒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蹄声敲醒草原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萧萧长嘶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鸣声激荡群山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草原的精灵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大地的骄子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迅疾如风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快似闪电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骏马奔驰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一往无前。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题中给出的绘画和书法作品只是为做题提供了想象的空间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你心中的奔马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。要注意题目的要求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其中比拟修辞手法包括拟人和拟物两种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做题时从拟人着手较为容易。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29471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为展示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走进汉字历史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探究字形变化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的研究性学习成果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请给下面的《汉字字形演变表》配写一段说明性文字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介绍汉字字形的演变特点。要求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至少答出两个特点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语言准确、简明、连贯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汉字字形演变表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26.eps" descr="id:2147493310;FounderCES"/>
          <p:cNvPicPr/>
          <p:nvPr/>
        </p:nvPicPr>
        <p:blipFill>
          <a:blip r:embed="rId2"/>
          <a:stretch>
            <a:fillRect/>
          </a:stretch>
        </p:blipFill>
        <p:spPr>
          <a:xfrm>
            <a:off x="2915816" y="3122470"/>
            <a:ext cx="3865222" cy="3042834"/>
          </a:xfrm>
          <a:prstGeom prst="rect">
            <a:avLst/>
          </a:prstGeom>
        </p:spPr>
      </p:pic>
    </p:spTree>
    <p:extLst>
      <p:ext uri="{BB962C8B-B14F-4D97-AF65-F5344CB8AC3E}">
        <p14:creationId xmlns:p14="http://schemas.microsoft.com/office/powerpoint/2010/main" xmlns="" val="13537969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应先明确</a:t>
            </a:r>
            <a:r>
              <a:rPr lang="en-US" altLang="zh-CN" sz="2200">
                <a:solidFill>
                  <a:srgbClr val="000000"/>
                </a:solidFill>
                <a:latin typeface="Times New Roman" panose="02020603050405020304" pitchFamily="18" charset="0"/>
                <a:cs typeface="Times New Roman" panose="02020603050405020304" pitchFamily="18" charset="0"/>
              </a:rPr>
              <a:t>VR(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的技术特点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然后根据相关知识分析选项的正误。由于有关知识让人难以理解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所以难度较大。根据相关知识可知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此图并没有体现</a:t>
            </a:r>
            <a:r>
              <a:rPr lang="en-US" altLang="zh-CN" sz="2200">
                <a:solidFill>
                  <a:srgbClr val="000000"/>
                </a:solidFill>
                <a:latin typeface="Times New Roman" panose="02020603050405020304" pitchFamily="18" charset="0"/>
                <a:cs typeface="Times New Roman" panose="02020603050405020304" pitchFamily="18" charset="0"/>
              </a:rPr>
              <a:t>VR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知觉体验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方面谁快谁慢的问题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因此答案为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04045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汉字演变具有象形程度逐步减弱、字形由繁到简的特点。从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等字看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小篆及之前的汉字与图画相关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象形性强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笔画繁复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之后象形程度减弱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字形逐步简化。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本题考查图文转换的能力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要求就图表中的内容进行概括说明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得出结论。根据表格中的静态信息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明确表格要素。根据动态信息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明确汉字字形在不同时间里呈现的规律性变化的整体趋势特点。就汉字本身来讲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其演变规律主要有两点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一是象形程度逐渐变弱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二是笔画逐渐减少且变平直。抓住这些特点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用合适的手法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按要求将其表述出来。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69507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23</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下面是我国颁布的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中国环境标志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请写出该标志中除文字以外的构图要素及其寓意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要求语意简明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句子通顺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27.eps" descr="id:2147493317;FounderCES"/>
          <p:cNvPicPr/>
          <p:nvPr/>
        </p:nvPicPr>
        <p:blipFill>
          <a:blip r:embed="rId2"/>
          <a:stretch>
            <a:fillRect/>
          </a:stretch>
        </p:blipFill>
        <p:spPr>
          <a:xfrm>
            <a:off x="3515947" y="1958217"/>
            <a:ext cx="2112105" cy="2112105"/>
          </a:xfrm>
          <a:prstGeom prst="rect">
            <a:avLst/>
          </a:prstGeom>
        </p:spPr>
      </p:pic>
      <p:sp>
        <p:nvSpPr>
          <p:cNvPr id="4" name="矩形 3"/>
          <p:cNvSpPr>
            <a:spLocks noChangeAspect="1"/>
          </p:cNvSpPr>
          <p:nvPr/>
        </p:nvSpPr>
        <p:spPr>
          <a:xfrm>
            <a:off x="508000" y="4077071"/>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构图要素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中国环境标志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的图形由中心的青山、绿水、太阳及周围的十个环组成。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图形中心的组合象征人类赖以生存的环境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周围的十个环紧密结合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环环紧扣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象征公众参与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共同保护环境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同时十个环的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字与环境的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其寓意为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全民联起手来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共同保护人类赖以生存的环境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53219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图文转换题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一是要细心观察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图中的任何形体都是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都不可放过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如本图中的山、水、太阳、十环等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二是要有序地呈现出来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本图可以按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由内而外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的顺序来说明。解读寓意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一要注意同音相关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二要会联想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如由图中的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想到人们的生活环境等。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76608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44561"/>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下面是我国的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国家节水标志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请写出该标志的构图要素及其寓意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要求语意简明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句子通顺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28.eps" descr="id:2147493324;FounderCES"/>
          <p:cNvPicPr/>
          <p:nvPr/>
        </p:nvPicPr>
        <p:blipFill>
          <a:blip r:embed="rId2"/>
          <a:stretch>
            <a:fillRect/>
          </a:stretch>
        </p:blipFill>
        <p:spPr>
          <a:xfrm>
            <a:off x="3419872" y="1916832"/>
            <a:ext cx="1791444" cy="1791444"/>
          </a:xfrm>
          <a:prstGeom prst="rect">
            <a:avLst/>
          </a:prstGeom>
        </p:spPr>
      </p:pic>
      <p:sp>
        <p:nvSpPr>
          <p:cNvPr id="4" name="矩形 3"/>
          <p:cNvSpPr>
            <a:spLocks noChangeAspect="1"/>
          </p:cNvSpPr>
          <p:nvPr/>
        </p:nvSpPr>
        <p:spPr>
          <a:xfrm>
            <a:off x="508000" y="3789040"/>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图标由水滴、手掌和圆形组成。圆形代表地球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象征节水能保护地球生态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手掌托着水滴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象征人人动手节约每一滴水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手掌又像一条河流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象征滴水成河。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这是一道图文转换题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图片为徽标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解答时要仔细全面地观察徽标的内容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并联系徽标的主题概括其寓意。本题中水滴、手的形状非常明显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背景的圆形图案则代表了地球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这一点容易被忽略。概括寓意一定要联系该标志的内容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55321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欣赏漫画《玩大了》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29.eps" descr="id:2147493331;FounderCES"/>
          <p:cNvPicPr/>
          <p:nvPr/>
        </p:nvPicPr>
        <p:blipFill>
          <a:blip r:embed="rId2"/>
          <a:stretch>
            <a:fillRect/>
          </a:stretch>
        </p:blipFill>
        <p:spPr>
          <a:xfrm>
            <a:off x="3419872" y="1543635"/>
            <a:ext cx="2048252" cy="2201967"/>
          </a:xfrm>
          <a:prstGeom prst="rect">
            <a:avLst/>
          </a:prstGeom>
        </p:spPr>
      </p:pic>
      <p:sp>
        <p:nvSpPr>
          <p:cNvPr id="4" name="矩形 3"/>
          <p:cNvSpPr>
            <a:spLocks noChangeAspect="1"/>
          </p:cNvSpPr>
          <p:nvPr/>
        </p:nvSpPr>
        <p:spPr>
          <a:xfrm>
            <a:off x="508000" y="3861048"/>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任选一条鱼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替它写一段简短的内心独白。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用一句话说明这幅漫画的寓意。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缸外鱼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如果早知道命运会这样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我绝不会玩这种可能要命的游戏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可惜我没有机会改变了。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生命不是游戏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没有重来的机会。</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做事要适度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量力而行</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55237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down)">
                                      <p:cBhvr>
                                        <p:cTn id="1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先观察画面内容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画面上有一个鱼缸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鱼缸里面有一条鱼坐在跷跷板上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另一条鱼在鱼缸外面的地上躺着。想象内心独白要合理。鱼缸里的那条鱼可能是庆幸自己未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或羡慕外面那条鱼多么自由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外面的那条鱼会后悔自己的出格举动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害了自己。符合情境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与画面相映成趣。</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鱼儿如果在鱼缸里就不会有性命之忧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如果玩跷跷板把握好度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也不会有危险。由此可以概括寓意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没有规矩不成方圆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没有绝对的自由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语言简洁。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150423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请根据丰子恺先生《巷口》这幅画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描写一个场景。要求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想象合理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运用两种修辞手法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30.eps" descr="id:2147493338;FounderCES"/>
          <p:cNvPicPr/>
          <p:nvPr/>
        </p:nvPicPr>
        <p:blipFill>
          <a:blip r:embed="rId2"/>
          <a:stretch>
            <a:fillRect/>
          </a:stretch>
        </p:blipFill>
        <p:spPr>
          <a:xfrm>
            <a:off x="3347864" y="2252999"/>
            <a:ext cx="2099991" cy="2976201"/>
          </a:xfrm>
          <a:prstGeom prst="rect">
            <a:avLst/>
          </a:prstGeom>
        </p:spPr>
      </p:pic>
    </p:spTree>
    <p:extLst>
      <p:ext uri="{BB962C8B-B14F-4D97-AF65-F5344CB8AC3E}">
        <p14:creationId xmlns:p14="http://schemas.microsoft.com/office/powerpoint/2010/main" xmlns="" val="31374989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夕阳西下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晚霞如飘扬在天空中的轻纱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暮色温柔。奶奶牵着孙子的小手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伫立巷口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翘首盼望那远游者归来的身影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是父亲。背后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深巷幽幽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低吟着等候者的悠悠心曲。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做题时要注意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丰子恺的画多是表现中华人民共和国成立前人物的生活情景的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从画中人物的外貌和服饰就可以看出。奶奶手中牵着的可能是她的孙子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孩子走路像在跳舞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他们来到巷口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张望什么呢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根据画面内容进行合理想象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可以运用比喻、拟人、排比等修辞手法。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57723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按要求答题。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31.eps" descr="id:2147493345;FounderCES"/>
          <p:cNvPicPr/>
          <p:nvPr/>
        </p:nvPicPr>
        <p:blipFill>
          <a:blip r:embed="rId2"/>
          <a:stretch>
            <a:fillRect/>
          </a:stretch>
        </p:blipFill>
        <p:spPr>
          <a:xfrm>
            <a:off x="2483768" y="1080429"/>
            <a:ext cx="3366038" cy="1844515"/>
          </a:xfrm>
          <a:prstGeom prst="rect">
            <a:avLst/>
          </a:prstGeom>
        </p:spPr>
      </p:pic>
      <p:sp>
        <p:nvSpPr>
          <p:cNvPr id="4" name="矩形 3"/>
          <p:cNvSpPr>
            <a:spLocks noChangeAspect="1"/>
          </p:cNvSpPr>
          <p:nvPr/>
        </p:nvSpPr>
        <p:spPr>
          <a:xfrm>
            <a:off x="508000" y="292494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给漫画拟出标题。要求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切合漫画含意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作标题。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用一句话说明漫画给你的启示。要求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与标题有内在联系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何用猫身扮伞影　真伞与假伞　盲目模仿失去自我　我也是一把伞　影似物非　模仿与创新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讽刺缺乏个性、盲目跟风的不良现象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讽刺缺乏创新的模仿抄袭的行为及其隐藏的狡黠、自私、懒惰、投机心理以及知识产权意识的薄弱等等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73615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wipe(down)">
                                      <p:cBhvr>
                                        <p:cTn id="1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考查图文转换的能力。先观察图中伞、动物、影子三者之间的关系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动物看到立着的伞亭亭玉立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就希望自己也是亭亭玉立的形象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于是让自己摆好姿势照出像伞一样的影子。再根据题目的要求拟出标题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写出从中得到的启示。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06012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,6,6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阅读下面某社区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红色议事厅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工作流程图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根据要求完成题目。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19ZJD01.eps" descr="id:2147493149;FounderCES"/>
          <p:cNvPicPr/>
          <p:nvPr/>
        </p:nvPicPr>
        <p:blipFill>
          <a:blip r:embed="rId2"/>
          <a:stretch>
            <a:fillRect/>
          </a:stretch>
        </p:blipFill>
        <p:spPr>
          <a:xfrm>
            <a:off x="1763688" y="1486694"/>
            <a:ext cx="4616310" cy="3094434"/>
          </a:xfrm>
          <a:prstGeom prst="rect">
            <a:avLst/>
          </a:prstGeom>
        </p:spPr>
      </p:pic>
      <p:sp>
        <p:nvSpPr>
          <p:cNvPr id="4" name="矩形 3"/>
          <p:cNvSpPr>
            <a:spLocks noChangeAspect="1"/>
          </p:cNvSpPr>
          <p:nvPr/>
        </p:nvSpPr>
        <p:spPr>
          <a:xfrm>
            <a:off x="508000" y="460786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两代表一委员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党代表、人大代表和政协委员。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用一句话概括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红色议事厅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工作职能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为老百姓办实事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角度评价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红色议事厅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工作机制。要求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体现流程图主要内容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语言简明、准确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58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欣赏下边这幅漫画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请为其题诗或配文。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32.eps" descr="id:2147493352;FounderCES"/>
          <p:cNvPicPr/>
          <p:nvPr/>
        </p:nvPicPr>
        <p:blipFill>
          <a:blip r:embed="rId2"/>
          <a:stretch>
            <a:fillRect/>
          </a:stretch>
        </p:blipFill>
        <p:spPr>
          <a:xfrm>
            <a:off x="3518585" y="1592676"/>
            <a:ext cx="2106829" cy="2461429"/>
          </a:xfrm>
          <a:prstGeom prst="rect">
            <a:avLst/>
          </a:prstGeom>
        </p:spPr>
      </p:pic>
      <p:sp>
        <p:nvSpPr>
          <p:cNvPr id="4" name="矩形 3"/>
          <p:cNvSpPr>
            <a:spLocks noChangeAspect="1"/>
          </p:cNvSpPr>
          <p:nvPr/>
        </p:nvSpPr>
        <p:spPr>
          <a:xfrm>
            <a:off x="508000" y="4054105"/>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符合画面情景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表达鲜明生动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字数不超过</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鱼儿扑扑跳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猫儿哈哈笑。水快没有了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看你哪里跑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莫把假当真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请君仔细瞧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虽说这鱼儿不在水中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那猫儿也算是饱了眼福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正所谓望梅止渴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91433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本题考查在设定的语言环境中的语言运用。画配诗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首先要读明白画面内容和它反映的意义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还有画作者渗透其中的思想情感倾向等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再按照命题要求的各个方面完成即可。本题要求为漫画题诗或配文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不同于一般的漫画介绍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应以描写为主。猫是这幅漫画的主角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拟写答案时要突出猫的神情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语言要生动活泼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与漫画的诙谐幽默一致。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78808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,4,5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在横线上写出合适的一句话。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33.eps" descr="id:2147493359;FounderCES"/>
          <p:cNvPicPr/>
          <p:nvPr/>
        </p:nvPicPr>
        <p:blipFill>
          <a:blip r:embed="rId2"/>
          <a:stretch>
            <a:fillRect/>
          </a:stretch>
        </p:blipFill>
        <p:spPr>
          <a:xfrm>
            <a:off x="2812887" y="1615643"/>
            <a:ext cx="3518226" cy="2721103"/>
          </a:xfrm>
          <a:prstGeom prst="rect">
            <a:avLst/>
          </a:prstGeom>
        </p:spPr>
      </p:pic>
      <p:sp>
        <p:nvSpPr>
          <p:cNvPr id="4" name="矩形 3"/>
          <p:cNvSpPr>
            <a:spLocks noChangeAspect="1"/>
          </p:cNvSpPr>
          <p:nvPr/>
        </p:nvSpPr>
        <p:spPr>
          <a:xfrm>
            <a:off x="508000" y="443711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这幅漫画形象地提醒人们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家长在满足孩子的要求时</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不能越过是非的底线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779912" y="4510043"/>
            <a:ext cx="475252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1560" y="4905852"/>
            <a:ext cx="151216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643475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本题重点考查语言表达的能力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能力层级为</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。命题者选择了一幅漫画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画面是父亲在满足孩子的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要求时正在跨越是非界限。题目的落脚点在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家长不要跨过是非界限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在满足孩子要求时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只是状语。漫画题的关键是读懂漫画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该题漫画有四个关键词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这四个字连在一起造句偏离题意的概率会降低很多。题目要求是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提醒人们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最需要抓住的是那位父亲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为基础上升为广义的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则更优。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87596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请看以下图文材料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根据要求答题。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由于人类不必要的装饰需要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全球象牙贸易恣意蔓延</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多万只大象因此失去了生命。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34.eps" descr="id:2147493366;FounderCES"/>
          <p:cNvPicPr/>
          <p:nvPr/>
        </p:nvPicPr>
        <p:blipFill>
          <a:blip r:embed="rId2"/>
          <a:stretch>
            <a:fillRect/>
          </a:stretch>
        </p:blipFill>
        <p:spPr>
          <a:xfrm>
            <a:off x="2555776" y="2021908"/>
            <a:ext cx="3644504" cy="2631228"/>
          </a:xfrm>
          <a:prstGeom prst="rect">
            <a:avLst/>
          </a:prstGeom>
        </p:spPr>
      </p:pic>
      <p:sp>
        <p:nvSpPr>
          <p:cNvPr id="4" name="矩形 3"/>
          <p:cNvSpPr>
            <a:spLocks noChangeAspect="1"/>
          </p:cNvSpPr>
          <p:nvPr/>
        </p:nvSpPr>
        <p:spPr>
          <a:xfrm>
            <a:off x="508000" y="4670811"/>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根据所提供的材料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设计一句放在画面上方的广告宣传语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形成一则完整的公益广告。要求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鲜明地表达广告主旨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有号召力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从这则公益广告的图文特点出发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简要评价它的创意。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8569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购买就等于杀戮</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对象牙制品说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人格化的表现方式使整个公益广告打动人心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小象的话以孩子的口吻说出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不仅能引起人们的同情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还能促使人类反思自己的行为。</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构图简洁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图画与文字搭配巧妙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能激发人们的联想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它们的未来将通向何方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本题考查语言表达准确、简明、鲜明的能力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能力层级为</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。先阅读图文材料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其中的文字材料是阅读重点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然后根据要求逐题解答。解答第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主要是阅读题干中的文字材料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象牙贸易导致无数大象丧生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而根源是人类对象牙制品的需求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可联系公益广告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没有买卖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就没有杀戮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。为体现广告宣传语的特点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语言表达要求简洁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能表现强烈的情感。解答第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先仔细阅读图文广告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体会这一广告的创意。对图文广告的创意可从以下几个角度评价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如画面的主题、构图等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如文字的特点、内涵等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广告创意的价值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即这类公益广告引导人们思考的作用和对人们的教育意义。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87324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31</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,24,6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根据以下材料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224445"/>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第九届全国大学生运动会将在天津举行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预计有来自各省、市、自治区及港澳地区的</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余名运动员、教练员、裁判员参与盛会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上面是此次盛会的吉祥物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津津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en-US" altLang="zh-CN" sz="2200" smtClean="0">
              <a:solidFill>
                <a:srgbClr val="000000"/>
              </a:solidFill>
              <a:latin typeface="NEU-BZ-S92"/>
              <a:ea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请你以东道主的身份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根据上图向大家介绍吉祥物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津津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要求描绘其形象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并说明其寓意。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请为第九届全国大学生运动会拟一条宣传语。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35.eps" descr="id:2147493373;FounderCES"/>
          <p:cNvPicPr/>
          <p:nvPr/>
        </p:nvPicPr>
        <p:blipFill>
          <a:blip r:embed="rId2"/>
          <a:stretch>
            <a:fillRect/>
          </a:stretch>
        </p:blipFill>
        <p:spPr>
          <a:xfrm>
            <a:off x="3275856" y="2564904"/>
            <a:ext cx="2237858" cy="2132547"/>
          </a:xfrm>
          <a:prstGeom prst="rect">
            <a:avLst/>
          </a:prstGeom>
        </p:spPr>
      </p:pic>
    </p:spTree>
    <p:extLst>
      <p:ext uri="{BB962C8B-B14F-4D97-AF65-F5344CB8AC3E}">
        <p14:creationId xmlns:p14="http://schemas.microsoft.com/office/powerpoint/2010/main" xmlns="" val="37229226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吉祥物取名为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快乐阳光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津津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寓意阳光、快乐洒满津城。阳光既象征着光明与未来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也象征着青春和希望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与开展全国亿万学生阳光体育运动相契合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寓意中国当代大学生团结、奋进、健康、快乐地成长。取材阳光同时象征人与自然和谐相处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共建美好社会的理想与心愿。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津津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张开双臂笑迎八方来客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反映天津人民热情好客的民风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其跳跃和欢庆胜利的姿态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预祝运动员取得优异成绩并祝运动会取得圆满成功。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生命因运动精彩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体育让梦想成真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青春拥抱梦想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拼搏成就辉煌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奏响青春旋律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抒写运动乐章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此题考查图文转换的语言表达能力。要注意按试题要求表达。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津津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的形象要求以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东道主的身份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津津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的头部是太阳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张开的两手既表示快乐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又表示欢迎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舞动的手和抬起的腿给人强烈的运动感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这些在描述时都需要注意。宣传语的拟定要注意紧扣运动会的主题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语言精练、优美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有感染力。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6330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表文转换类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某初中校就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喜欢的榜样类型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对本校学生进行了调查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请根据下图的统计结果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就今后的榜样教育向学校提两条建议。要求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不能出现数字。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19TJD01.eps" descr="id:2147493380;FounderCES"/>
          <p:cNvPicPr/>
          <p:nvPr/>
        </p:nvPicPr>
        <p:blipFill>
          <a:blip r:embed="rId2"/>
          <a:stretch>
            <a:fillRect/>
          </a:stretch>
        </p:blipFill>
        <p:spPr>
          <a:xfrm>
            <a:off x="2339752" y="2371232"/>
            <a:ext cx="4967273" cy="2645586"/>
          </a:xfrm>
          <a:prstGeom prst="rect">
            <a:avLst/>
          </a:prstGeom>
        </p:spPr>
      </p:pic>
      <p:sp>
        <p:nvSpPr>
          <p:cNvPr id="4" name="矩形 3"/>
          <p:cNvSpPr>
            <a:spLocks noChangeAspect="1"/>
          </p:cNvSpPr>
          <p:nvPr/>
        </p:nvSpPr>
        <p:spPr>
          <a:xfrm>
            <a:off x="3546979" y="5016818"/>
            <a:ext cx="5089021" cy="498598"/>
          </a:xfrm>
          <a:prstGeom prst="rect">
            <a:avLst/>
          </a:prstGeom>
        </p:spPr>
        <p:txBody>
          <a:bodyPr wrap="none">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改编自</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日《中国教育报》</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68234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鼓励学生以父母、师长、同学等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身边人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为榜样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多宣传英模劳模等杰出人物的事迹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对崇拜影视明星的学生要正面引导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关注榜样缺失的学生群体。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解答此类题要注重整体阅读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看清比较对象、比较角度、各种数据及其变化特点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要关注图表的题目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看清考题要求。本题是某初中校就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喜欢的榜样类型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对本校学生进行的调查的结果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从图中可看出以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父母、师长、同学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为榜样的达到了百分之四十五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影视明星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为榜样的达到了百分之四十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英模劳模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为榜样的只在百分之三十二左右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为榜样的只有百分之二十五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没有榜样的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达到百分之十五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政商界精英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为榜样的不到百分之十五。据此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可以科学合理地提出建议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对学生加以鼓励、引导和帮助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对劳模英模、科学家等杰出人物要多加宣传。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342453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联系相关各方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协商解决难事。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红色议事厅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工作很实在。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难事来自民意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很务实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协调相关部门、人员解决难事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很切实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既有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两代表一委员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监督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又有群众反馈及回访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能落实。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936243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73443"/>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,19,5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儿童在不同场地的时间分配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根据该图提供的信息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将儿童在不同场地休息和运动时间分配的情况写成一段话。要求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儿童在不同场地的时间分配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38.eps" descr="id:2147493387;FounderCES"/>
          <p:cNvPicPr/>
          <p:nvPr/>
        </p:nvPicPr>
        <p:blipFill>
          <a:blip r:embed="rId2"/>
          <a:stretch>
            <a:fillRect/>
          </a:stretch>
        </p:blipFill>
        <p:spPr>
          <a:xfrm>
            <a:off x="1979712" y="2636912"/>
            <a:ext cx="5626323" cy="3089059"/>
          </a:xfrm>
          <a:prstGeom prst="rect">
            <a:avLst/>
          </a:prstGeom>
        </p:spPr>
      </p:pic>
    </p:spTree>
    <p:extLst>
      <p:ext uri="{BB962C8B-B14F-4D97-AF65-F5344CB8AC3E}">
        <p14:creationId xmlns:p14="http://schemas.microsoft.com/office/powerpoint/2010/main" xmlns="" val="32291953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男女儿童在草地、运动场和娱乐场的活动时间多于在其他场地的活动时间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在硬场地的活动时间最少。在各种场地中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女孩原地休息的时间均多于男孩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表明相对于女孩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男孩更加好动。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要正确作答图文转换题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先要能够看明白图上所示的内容。该题图上分别标示出了男孩与女孩在草地、运动场、硬场地、天然场地和娱乐场原地休息与运动的时间。根据本题的要求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答案要内容完整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就要从两个角度作答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一是要将男孩女孩合起来分析图示情况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二是要将男孩女孩分开来看图示情况。只有顾及了两个方面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才能算完整。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80897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阅读下面的图表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根据要求完成题目。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19m04.eps" descr="id:2147493394;FounderCES"/>
          <p:cNvPicPr/>
          <p:nvPr/>
        </p:nvPicPr>
        <p:blipFill>
          <a:blip r:embed="rId2"/>
          <a:stretch>
            <a:fillRect/>
          </a:stretch>
        </p:blipFill>
        <p:spPr>
          <a:xfrm>
            <a:off x="1909274" y="2047691"/>
            <a:ext cx="5325452" cy="3078639"/>
          </a:xfrm>
          <a:prstGeom prst="rect">
            <a:avLst/>
          </a:prstGeom>
        </p:spPr>
      </p:pic>
      <p:sp>
        <p:nvSpPr>
          <p:cNvPr id="4" name="矩形 3"/>
          <p:cNvSpPr>
            <a:spLocks noChangeAspect="1"/>
          </p:cNvSpPr>
          <p:nvPr/>
        </p:nvSpPr>
        <p:spPr>
          <a:xfrm>
            <a:off x="508000" y="516306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给图表拟一个标题。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根据图表数据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得出相关结论。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99016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(1)2013~2014</a:t>
            </a:r>
            <a:r>
              <a:rPr lang="zh-CN" altLang="zh-CN" sz="2200">
                <a:solidFill>
                  <a:srgbClr val="000000"/>
                </a:solidFill>
                <a:latin typeface="Times New Roman" panose="02020603050405020304" pitchFamily="18" charset="0"/>
                <a:cs typeface="Times New Roman" panose="02020603050405020304" pitchFamily="18" charset="0"/>
              </a:rPr>
              <a:t>年浙江省与全国图书报刊及综合阅读率比较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浙江报刊及综合阅读率高于全国水平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图书阅读率低于全国水平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浙江人要重视图书阅读。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图表题一般是给出一幅图表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要求能根据图表中的有关信息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对题中的信息进行筛选、分析、综合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并运用简明的语言概括出观点。图文转换综合考查对材料的分析能力和语言的概括能力。在解答此类非连续性文本时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首先要认真审题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要注意表头和表脚的文字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弄清楚图表说明的对象和比较的角度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并注意回答的字数限制。此题中表脚告诉我们的是全国与浙江</a:t>
            </a:r>
            <a:r>
              <a:rPr lang="en-US" altLang="zh-CN" sz="2200">
                <a:solidFill>
                  <a:srgbClr val="000000"/>
                </a:solidFill>
                <a:latin typeface="Times New Roman" panose="02020603050405020304" pitchFamily="18" charset="0"/>
                <a:cs typeface="Times New Roman" panose="02020603050405020304" pitchFamily="18" charset="0"/>
              </a:rPr>
              <a:t>2013~2014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年的阅读率数据比较。第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题是要求根据数据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得出相关结论。在细读图表时要全面准确捕捉信息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找出比较对象、比较角度、各种数据及变化特点。图中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浙江的报纸期刊及综合阅读率高于全国水平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而图书阅读率低于全国水平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浙江人要重视图书阅读的结论由此得出。回答时注意分点陈述和字数要求。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13028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,20,6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根据下面图表提供的信息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2008</a:t>
            </a:r>
            <a:r>
              <a:rPr lang="zh-CN" altLang="zh-CN" sz="2200">
                <a:solidFill>
                  <a:srgbClr val="000000"/>
                </a:solidFill>
                <a:latin typeface="Times New Roman" panose="02020603050405020304" pitchFamily="18" charset="0"/>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cs typeface="Times New Roman" panose="02020603050405020304" pitchFamily="18" charset="0"/>
              </a:rPr>
              <a:t>年五年间我国城乡居民人均文化消费支出的特点写成一段话。要求内容完整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全国城乡居民人均文化消费支出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40.eps" descr="id:2147493401;FounderCES"/>
          <p:cNvPicPr/>
          <p:nvPr/>
        </p:nvPicPr>
        <p:blipFill>
          <a:blip r:embed="rId2"/>
          <a:stretch>
            <a:fillRect/>
          </a:stretch>
        </p:blipFill>
        <p:spPr>
          <a:xfrm>
            <a:off x="2051720" y="2515248"/>
            <a:ext cx="5647123" cy="2120748"/>
          </a:xfrm>
          <a:prstGeom prst="rect">
            <a:avLst/>
          </a:prstGeom>
        </p:spPr>
      </p:pic>
    </p:spTree>
    <p:extLst>
      <p:ext uri="{BB962C8B-B14F-4D97-AF65-F5344CB8AC3E}">
        <p14:creationId xmlns:p14="http://schemas.microsoft.com/office/powerpoint/2010/main" xmlns="" val="34687879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图表显示</a:t>
            </a:r>
            <a:r>
              <a:rPr lang="en-US" altLang="zh-CN" sz="2200">
                <a:solidFill>
                  <a:srgbClr val="000000"/>
                </a:solidFill>
                <a:latin typeface="Times New Roman" panose="02020603050405020304" pitchFamily="18" charset="0"/>
                <a:cs typeface="Times New Roman" panose="02020603050405020304" pitchFamily="18" charset="0"/>
              </a:rPr>
              <a:t>,2008</a:t>
            </a:r>
            <a:r>
              <a:rPr lang="zh-CN" altLang="zh-CN" sz="2200">
                <a:solidFill>
                  <a:srgbClr val="000000"/>
                </a:solidFill>
                <a:latin typeface="Times New Roman" panose="02020603050405020304" pitchFamily="18" charset="0"/>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cs typeface="Times New Roman" panose="02020603050405020304" pitchFamily="18" charset="0"/>
              </a:rPr>
              <a:t>年我国城镇居民和农村居民人均文化消费支出均逐年增加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而城镇居民文化消费支出增幅大于农村居民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二者的差距在逐年加大。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对图表转换题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要认真观察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找出图表中所含的信息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比较对象、比较角度及项目、各种数据及变化特点等。抓信息要全面而准确。明确这个信息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再选用简练、准确的语言表达即可。该图的横坐标是年份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纵坐标是城乡居民人均文化消费支出数量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根据题目提供的数字信息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每年的文化消费支出数量都在增加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而城镇居民增加的数额更大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城镇与农村的差距也在拉大。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18446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,17,6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阅读下面的问卷调查统计表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根据其中反映的情况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补充下面文段中空缺的内容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不得出现数字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使上下文语意连贯。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您希望开设礼仪教育的课程吗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非常希望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不希望</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无所谓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56411541"/>
              </p:ext>
            </p:extLst>
          </p:nvPr>
        </p:nvGraphicFramePr>
        <p:xfrm>
          <a:off x="487218" y="3449762"/>
          <a:ext cx="8128000" cy="2717065"/>
        </p:xfrm>
        <a:graphic>
          <a:graphicData uri="http://schemas.openxmlformats.org/presentationml/2006/ole">
            <p:oleObj spid="_x0000_s5123" name="文档" r:id="rId3" imgW="3894229" imgH="1301673" progId="Word.Document.12">
              <p:embed/>
            </p:oleObj>
          </a:graphicData>
        </a:graphic>
      </p:graphicFrame>
    </p:spTree>
    <p:extLst>
      <p:ext uri="{BB962C8B-B14F-4D97-AF65-F5344CB8AC3E}">
        <p14:creationId xmlns:p14="http://schemas.microsoft.com/office/powerpoint/2010/main" xmlns="" val="30299863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您认为礼仪教育的承担者应该是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多项选择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家庭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学校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社会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以上都是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58281561"/>
              </p:ext>
            </p:extLst>
          </p:nvPr>
        </p:nvGraphicFramePr>
        <p:xfrm>
          <a:off x="251520" y="3281553"/>
          <a:ext cx="8128000" cy="2717065"/>
        </p:xfrm>
        <a:graphic>
          <a:graphicData uri="http://schemas.openxmlformats.org/presentationml/2006/ole">
            <p:oleObj spid="_x0000_s6147" name="文档" r:id="rId3" imgW="3894229" imgH="1301673" progId="Word.Document.12">
              <p:embed/>
            </p:oleObj>
          </a:graphicData>
        </a:graphic>
      </p:graphicFrame>
    </p:spTree>
    <p:extLst>
      <p:ext uri="{BB962C8B-B14F-4D97-AF65-F5344CB8AC3E}">
        <p14:creationId xmlns:p14="http://schemas.microsoft.com/office/powerpoint/2010/main" xmlns="" val="13388125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调查显示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学生与市民对礼仪教育的认识有诸多相同之处。在是否希望开设礼仪教育课程的问题上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学生与市民中</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多数希望开设礼仪教育课程　</a:t>
            </a:r>
            <a:r>
              <a:rPr lang="zh-CN" altLang="zh-CN" sz="2200">
                <a:solidFill>
                  <a:srgbClr val="000000"/>
                </a:solidFill>
                <a:latin typeface="Times New Roman" panose="02020603050405020304" pitchFamily="18" charset="0"/>
                <a:cs typeface="Times New Roman" panose="02020603050405020304" pitchFamily="18" charset="0"/>
              </a:rPr>
              <a:t>。在礼仪教育承担者的问题上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学生与市民中</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多数认为礼仪教育的责任应由家庭、学校和社会共同承担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也都认为家庭、学校、社会三者之间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家庭是最重要的礼仪教育承担者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然后依次为学校和社会。但学生与市民的认识也存在差异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例如对礼仪教育的需求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学生比市民更加强烈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本题重点考查对材料的分析与表达能力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要求从图表中筛选信息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进行分析、综合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并运用简明的语言概括出观点。</a:t>
            </a:r>
            <a:r>
              <a:rPr lang="zh-CN" altLang="zh-CN" sz="2200">
                <a:solidFill>
                  <a:srgbClr val="000000"/>
                </a:solidFill>
                <a:latin typeface="NEU-BZ-S92"/>
                <a:cs typeface="宋体" panose="02010600030101010101" pitchFamily="2" charset="-122"/>
              </a:rPr>
              <a:t>①②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分别是纵向比较后合并同类项得出的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是横向比较后得出的。做表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转换题时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要关注图表题目、表头、表脚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兼顾图表里的各个要素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把握图表大主题或方向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尤其是重视数据变化。掌握表示程度范围的概念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文字表达不要出现数字。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1361550"/>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9888" y="1765119"/>
            <a:ext cx="185986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4268" y="2174420"/>
            <a:ext cx="71340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050855" y="1769683"/>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07904" y="3375679"/>
            <a:ext cx="296132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302844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
                                            <p:txEl>
                                              <p:pRg st="1" end="1"/>
                                            </p:txEl>
                                          </p:spTgt>
                                        </p:tgtEl>
                                        <p:attrNameLst>
                                          <p:attrName>style.visibility</p:attrName>
                                        </p:attrNameLst>
                                      </p:cBhvr>
                                      <p:to>
                                        <p:strVal val="visible"/>
                                      </p:to>
                                    </p:set>
                                    <p:animEffect transition="in" filter="wipe(down)">
                                      <p:cBhvr>
                                        <p:cTn id="28"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,4,5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有研究者对</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多位作家从发表处女作和代表作的年龄两个方面进行了统计。比较图表中两组数据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从作家渐至成熟的角度归纳出一个结论。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3975860"/>
              </p:ext>
            </p:extLst>
          </p:nvPr>
        </p:nvGraphicFramePr>
        <p:xfrm>
          <a:off x="508000" y="2093916"/>
          <a:ext cx="8128000" cy="2312819"/>
        </p:xfrm>
        <a:graphic>
          <a:graphicData uri="http://schemas.openxmlformats.org/presentationml/2006/ole">
            <p:oleObj spid="_x0000_s7171" name="文档" r:id="rId3" imgW="3894229" imgH="1107684" progId="Word.Document.12">
              <p:embed/>
            </p:oleObj>
          </a:graphicData>
        </a:graphic>
      </p:graphicFrame>
      <p:sp>
        <p:nvSpPr>
          <p:cNvPr id="4" name="矩形 3"/>
          <p:cNvSpPr>
            <a:spLocks noChangeAspect="1"/>
          </p:cNvSpPr>
          <p:nvPr/>
        </p:nvSpPr>
        <p:spPr>
          <a:xfrm>
            <a:off x="508000" y="400506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大多数作家需要十年左右的创作积累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才能进入创作成熟期。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这是一道图文转换题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从作家渐至成熟的角度归纳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处女作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的相关信息是为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渐至成熟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提供判断依据的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因此不能只注意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所给信息。大多数作家二十几岁发表处女作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至三十多岁才有较多代表作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故其成熟期约为十年。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61248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本题呈现的是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红色议事厅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工作流程图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。社区工作室负责民意收集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容易的事情尽快办理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难事交给红色议事厅。红色议事厅协调相关部门合力落实。落实之后要进行反馈及满意度回访。党代表、人大代表和政协委员按区域指定一位监督人对红色议事厅进行监督。第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红色议事厅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的工作职能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依据图示箭头指向可知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其下方为联系部门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其上方为处理的问题。据此可知红色议事厅的主要职责是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联系相关各方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协商解决难事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为老百姓办实事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角度评价其工作机制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这就指明了思考问题的指向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扎实有效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依据图示流程和箭头方向可梳理出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扎实有效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的表现内容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从红色议事厅处理的难事来源可知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红色议事厅处理的难事来自民意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工作很务实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从对事件的处理来看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红色议事厅负责协调相关部门和人员解决难事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工作很切实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从红色议事厅的监督机制来看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两代表一委员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的监督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又有群众反馈及满意度回访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据此可以评价红色议事厅的工作机制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工作很实在。表述答案时宜用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先总说后分说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整合以上信息作答。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28253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,22,6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阅读下面的问卷调查统计表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志愿者对其志愿行为意义的认识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多项选择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8517963"/>
              </p:ext>
            </p:extLst>
          </p:nvPr>
        </p:nvGraphicFramePr>
        <p:xfrm>
          <a:off x="508000" y="2132856"/>
          <a:ext cx="8128000" cy="3863104"/>
        </p:xfrm>
        <a:graphic>
          <a:graphicData uri="http://schemas.openxmlformats.org/presentationml/2006/ole">
            <p:oleObj spid="_x0000_s8195" name="文档" r:id="rId3" imgW="3917984" imgH="1861644" progId="Word.Document.12">
              <p:embed/>
            </p:oleObj>
          </a:graphicData>
        </a:graphic>
      </p:graphicFrame>
      <p:sp>
        <p:nvSpPr>
          <p:cNvPr id="4" name="矩形 3"/>
          <p:cNvSpPr>
            <a:spLocks noChangeAspect="1"/>
          </p:cNvSpPr>
          <p:nvPr/>
        </p:nvSpPr>
        <p:spPr>
          <a:xfrm>
            <a:off x="508000" y="557049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请用简明的语言概括两个年龄段的人对其志愿行为意义认识的同与异。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12929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大多数志愿者都认识到志愿服务对职业履历特别是个人简历有帮助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对职业发展亦有益。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a:t>
            </a:r>
            <a:r>
              <a:rPr lang="en-US" altLang="zh-CN" sz="2200">
                <a:solidFill>
                  <a:srgbClr val="000000"/>
                </a:solidFill>
                <a:latin typeface="Times New Roman" panose="02020603050405020304" pitchFamily="18" charset="0"/>
                <a:cs typeface="Times New Roman" panose="02020603050405020304" pitchFamily="18" charset="0"/>
              </a:rPr>
              <a:t>:18~25</a:t>
            </a:r>
            <a:r>
              <a:rPr lang="zh-CN" altLang="zh-CN" sz="2200">
                <a:solidFill>
                  <a:srgbClr val="000000"/>
                </a:solidFill>
                <a:latin typeface="Times New Roman" panose="02020603050405020304" pitchFamily="18" charset="0"/>
                <a:cs typeface="Times New Roman" panose="02020603050405020304" pitchFamily="18" charset="0"/>
              </a:rPr>
              <a:t>岁的志愿者大多侧重于从志愿服务中获得一些技能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26~40</a:t>
            </a:r>
            <a:r>
              <a:rPr lang="zh-CN" altLang="zh-CN" sz="2200">
                <a:solidFill>
                  <a:srgbClr val="000000"/>
                </a:solidFill>
                <a:latin typeface="Times New Roman" panose="02020603050405020304" pitchFamily="18" charset="0"/>
                <a:cs typeface="Times New Roman" panose="02020603050405020304" pitchFamily="18" charset="0"/>
              </a:rPr>
              <a:t>岁的志愿者则倾向于在志愿服务中拓展社会关系。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本题应首先分为相同、不同两点来作答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注意别用统计表中的百分比。其次要注意到后三项都认为志愿服务有益于职业发展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只是原因不同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因而在概括不同点时侧重原因即可。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278168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,24,4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阅读方式在数字时代已发生变化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请按要求回答相关问题。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中国新闻出版研究院最近完成了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第九次全国国民阅读调查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请根据以下两个统计表简要说明调查结果。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41.eps" descr="id:2147493440;FounderCES"/>
          <p:cNvPicPr/>
          <p:nvPr/>
        </p:nvPicPr>
        <p:blipFill>
          <a:blip r:embed="rId2"/>
          <a:stretch>
            <a:fillRect/>
          </a:stretch>
        </p:blipFill>
        <p:spPr>
          <a:xfrm>
            <a:off x="2555776" y="2140141"/>
            <a:ext cx="4151220" cy="3737131"/>
          </a:xfrm>
          <a:prstGeom prst="rect">
            <a:avLst/>
          </a:prstGeom>
        </p:spPr>
      </p:pic>
      <p:sp>
        <p:nvSpPr>
          <p:cNvPr id="5" name="矩形 4"/>
          <p:cNvSpPr>
            <a:spLocks noChangeAspect="1"/>
          </p:cNvSpPr>
          <p:nvPr/>
        </p:nvSpPr>
        <p:spPr>
          <a:xfrm>
            <a:off x="508000" y="587727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请结合自己的阅读经验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选取传统纸质媒介阅读和数字媒介阅读两种方式中的一种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概括其特点并略作说明。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64577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628800"/>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近年来各媒介综合阅读率逐年上升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其中数字媒介阅读率近三年上升迅猛。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概括出任一种方式的任一特点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说明合理即可。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数字阅读内容丰富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轻便易携带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符合现代大众的需求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可以随时随地阅读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所以越来越受到人们的追捧。</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38583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本题考查对图表的理解能力、分析综合能力和将图表信息转换为文字的语言表达能力。第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要准确理解图表所反映的信息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在同一坐标的时间轴和阅读率轴中比较两组数据。理解隐含信息。同时要理解两种阅读率之间的关系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各媒介综合阅读率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数字媒介阅读率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后者属于前者的一部分。要准确把握两表的细节差异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概括出纵坐标上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的趋势和横坐标的时间信息。两表的差异在于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一个是逐年上升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一个是迅猛上升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相关的时间信息是前者为近年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后者是近三年。对两表的信息比较要精细。如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各媒介综合阅读率与数字媒介阅读率历年均增长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其中数字媒介阅读率增长较快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横轴时间信息表述模糊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尤其是数字媒介阅读率的较快增长时间不明确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较快增长而是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的事情。第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题本身并不难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但是考生失分主要是因为审题不全面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概括其特点并略作说明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而部分考生只写了特点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。考生结合自己的阅读经验、体会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选择某种方式的某种特点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并把这个特点解说清楚即可。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44989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76672"/>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用简明的语言概括下表所包含的主要信息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填在方格中。表述中不得出现具体数字。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网络语言发展前景调查表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74357360"/>
              </p:ext>
            </p:extLst>
          </p:nvPr>
        </p:nvGraphicFramePr>
        <p:xfrm>
          <a:off x="519119" y="1718193"/>
          <a:ext cx="8128000" cy="2630914"/>
        </p:xfrm>
        <a:graphic>
          <a:graphicData uri="http://schemas.openxmlformats.org/presentationml/2006/ole">
            <p:oleObj spid="_x0000_s9219" name="文档" r:id="rId3" imgW="3894229" imgH="1259846" progId="Word.Document.12">
              <p:embed/>
            </p:oleObj>
          </a:graphicData>
        </a:graphic>
      </p:graphicFrame>
      <p:sp>
        <p:nvSpPr>
          <p:cNvPr id="5" name="矩形 4"/>
          <p:cNvSpPr>
            <a:spLocks noChangeAspect="1"/>
          </p:cNvSpPr>
          <p:nvPr/>
        </p:nvSpPr>
        <p:spPr>
          <a:xfrm>
            <a:off x="508000" y="3816652"/>
            <a:ext cx="8128000" cy="2897332"/>
          </a:xfrm>
          <a:prstGeom prst="rect">
            <a:avLst/>
          </a:prstGeom>
        </p:spPr>
        <p:txBody>
          <a:bodyPr>
            <a:spAutoFit/>
          </a:bodyPr>
          <a:lstStyle/>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摘自《中国语言生活状况报告</a:t>
            </a:r>
            <a:r>
              <a:rPr lang="en-US" altLang="zh-CN" sz="2200">
                <a:solidFill>
                  <a:srgbClr val="000000"/>
                </a:solidFill>
                <a:latin typeface="Times New Roman" panose="02020603050405020304" pitchFamily="18" charset="0"/>
                <a:cs typeface="Times New Roman" panose="02020603050405020304" pitchFamily="18" charset="0"/>
              </a:rPr>
              <a:t>2009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从上表可以看出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除极少数人认为网络语言最终会走向消亡外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甚至还有小部分人认为个性化的网络语言会逐渐取代传统的语言。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综上所述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被调查者对网络语言的态度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18962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大部分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半数以上的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网络语言会经过规范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进入日常生活。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不少人认为部分网络语言会进入汉语词典。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是比较宽容的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同时期待对网络语言做进一步规范。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重点考查表格的语言转化能力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能力层级为</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。解答本题一定要看清题干的要求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不得出现具体数字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的要求。根据</a:t>
            </a:r>
            <a:r>
              <a:rPr lang="en-US" altLang="zh-CN" sz="2200">
                <a:solidFill>
                  <a:srgbClr val="000000"/>
                </a:solidFill>
                <a:latin typeface="Times New Roman" panose="02020603050405020304" pitchFamily="18" charset="0"/>
                <a:cs typeface="Times New Roman" panose="02020603050405020304" pitchFamily="18" charset="0"/>
              </a:rPr>
              <a:t>818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人可以转化为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其次是</a:t>
            </a:r>
            <a:r>
              <a:rPr lang="en-US" altLang="zh-CN" sz="2200">
                <a:solidFill>
                  <a:srgbClr val="000000"/>
                </a:solidFill>
                <a:latin typeface="Times New Roman" panose="02020603050405020304" pitchFamily="18" charset="0"/>
                <a:cs typeface="Times New Roman" panose="02020603050405020304" pitchFamily="18" charset="0"/>
              </a:rPr>
              <a:t>336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人转化为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。最难的是总结句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可以侧重认可、接受、宽容等观点。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5808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1272271"/>
          </a:xfrm>
          <a:prstGeom prst="rect">
            <a:avLst/>
          </a:prstGeom>
        </p:spPr>
        <p:txBody>
          <a:bodyPr>
            <a:spAutoFit/>
          </a:bodyPr>
          <a:lstStyle/>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rPr>
              <a:t>,21,6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右面是某校为教师编写个人专业发展规划而提供的流程图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请把这个图转写成一段文字介绍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要求内容完整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表述准确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语言连贯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en-US" sz="2200"/>
          </a:p>
        </p:txBody>
      </p:sp>
      <p:pic>
        <p:nvPicPr>
          <p:cNvPr id="3" name="18xqg01.eps" descr="id:2147493156;FounderCES"/>
          <p:cNvPicPr/>
          <p:nvPr/>
        </p:nvPicPr>
        <p:blipFill>
          <a:blip r:embed="rId3"/>
          <a:stretch>
            <a:fillRect/>
          </a:stretch>
        </p:blipFill>
        <p:spPr>
          <a:xfrm>
            <a:off x="3131839" y="2636912"/>
            <a:ext cx="2786933" cy="2664296"/>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xmlns="" val="1343390735"/>
              </p:ext>
            </p:extLst>
          </p:nvPr>
        </p:nvGraphicFramePr>
        <p:xfrm>
          <a:off x="6372200" y="2100240"/>
          <a:ext cx="1766621" cy="488732"/>
        </p:xfrm>
        <a:graphic>
          <a:graphicData uri="http://schemas.openxmlformats.org/presentationml/2006/ole">
            <p:oleObj spid="_x0000_s3075" name="文档" r:id="rId4" imgW="995512" imgH="255287" progId="Word.Document.12">
              <p:embed/>
            </p:oleObj>
          </a:graphicData>
        </a:graphic>
      </p:graphicFrame>
    </p:spTree>
    <p:extLst>
      <p:ext uri="{BB962C8B-B14F-4D97-AF65-F5344CB8AC3E}">
        <p14:creationId xmlns:p14="http://schemas.microsoft.com/office/powerpoint/2010/main" xmlns="" val="20290017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编写教师个人专业发展规划首先要进行环境分析和自我分析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在此基础上进行个人定位并设置发展目标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然后制订达成目标的操作策略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最后展开评估与信息反馈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再据此作进一步修订。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这是一个个人专业发展规划的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课标全国卷早年多次考查。可根据图示的先后顺序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逐项说明即可。编写个人专业发展规划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自我分析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然后据此进行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个人定位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操作策略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评估反馈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评估反馈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对原来的分析进行调整修改。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71517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52</TotalTime>
  <Words>8538</Words>
  <Application>Microsoft Office PowerPoint</Application>
  <PresentationFormat>全屏显示(4:3)</PresentationFormat>
  <Paragraphs>206</Paragraphs>
  <Slides>76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76</vt:i4>
      </vt:variant>
    </vt:vector>
  </HeadingPairs>
  <TitlesOfParts>
    <vt:vector size="78"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5</cp:revision>
  <dcterms:created xsi:type="dcterms:W3CDTF">2019-07-05T00:12:36Z</dcterms:created>
  <dcterms:modified xsi:type="dcterms:W3CDTF">2021-06-17T15:41:48Z</dcterms:modified>
</cp:coreProperties>
</file>