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slides/slide153.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3.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6"/>
  </p:notesMasterIdLst>
  <p:sldIdLst>
    <p:sldId id="265" r:id="rId2"/>
    <p:sldId id="330" r:id="rId3"/>
    <p:sldId id="266" r:id="rId4"/>
    <p:sldId id="331" r:id="rId5"/>
    <p:sldId id="335" r:id="rId6"/>
    <p:sldId id="336" r:id="rId7"/>
    <p:sldId id="337" r:id="rId8"/>
    <p:sldId id="338" r:id="rId9"/>
    <p:sldId id="339" r:id="rId10"/>
    <p:sldId id="340" r:id="rId11"/>
    <p:sldId id="341" r:id="rId12"/>
    <p:sldId id="342" r:id="rId13"/>
    <p:sldId id="343" r:id="rId14"/>
    <p:sldId id="344" r:id="rId15"/>
    <p:sldId id="345" r:id="rId16"/>
    <p:sldId id="346" r:id="rId17"/>
    <p:sldId id="347" r:id="rId18"/>
    <p:sldId id="348" r:id="rId19"/>
    <p:sldId id="332" r:id="rId20"/>
    <p:sldId id="333"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34" r:id="rId37"/>
    <p:sldId id="364" r:id="rId38"/>
    <p:sldId id="365" r:id="rId39"/>
    <p:sldId id="366" r:id="rId40"/>
    <p:sldId id="367" r:id="rId41"/>
    <p:sldId id="368" r:id="rId42"/>
    <p:sldId id="369" r:id="rId43"/>
    <p:sldId id="371" r:id="rId44"/>
    <p:sldId id="372" r:id="rId45"/>
    <p:sldId id="373" r:id="rId46"/>
    <p:sldId id="374" r:id="rId47"/>
    <p:sldId id="375" r:id="rId48"/>
    <p:sldId id="370" r:id="rId49"/>
    <p:sldId id="376" r:id="rId50"/>
    <p:sldId id="377" r:id="rId51"/>
    <p:sldId id="378" r:id="rId52"/>
    <p:sldId id="379" r:id="rId53"/>
    <p:sldId id="380" r:id="rId54"/>
    <p:sldId id="381" r:id="rId55"/>
    <p:sldId id="382" r:id="rId56"/>
    <p:sldId id="383" r:id="rId57"/>
    <p:sldId id="384" r:id="rId58"/>
    <p:sldId id="385" r:id="rId59"/>
    <p:sldId id="386" r:id="rId60"/>
    <p:sldId id="387" r:id="rId61"/>
    <p:sldId id="388" r:id="rId62"/>
    <p:sldId id="389" r:id="rId63"/>
    <p:sldId id="390" r:id="rId64"/>
    <p:sldId id="391" r:id="rId65"/>
    <p:sldId id="392" r:id="rId66"/>
    <p:sldId id="393" r:id="rId67"/>
    <p:sldId id="394" r:id="rId68"/>
    <p:sldId id="395" r:id="rId69"/>
    <p:sldId id="396" r:id="rId70"/>
    <p:sldId id="397" r:id="rId71"/>
    <p:sldId id="398" r:id="rId72"/>
    <p:sldId id="399" r:id="rId73"/>
    <p:sldId id="400" r:id="rId74"/>
    <p:sldId id="401" r:id="rId75"/>
    <p:sldId id="402" r:id="rId76"/>
    <p:sldId id="403" r:id="rId77"/>
    <p:sldId id="404" r:id="rId78"/>
    <p:sldId id="405" r:id="rId79"/>
    <p:sldId id="406" r:id="rId80"/>
    <p:sldId id="407" r:id="rId81"/>
    <p:sldId id="408" r:id="rId82"/>
    <p:sldId id="409" r:id="rId83"/>
    <p:sldId id="410" r:id="rId84"/>
    <p:sldId id="411" r:id="rId85"/>
    <p:sldId id="412" r:id="rId86"/>
    <p:sldId id="413" r:id="rId87"/>
    <p:sldId id="414" r:id="rId88"/>
    <p:sldId id="415" r:id="rId89"/>
    <p:sldId id="416" r:id="rId90"/>
    <p:sldId id="417" r:id="rId91"/>
    <p:sldId id="418" r:id="rId92"/>
    <p:sldId id="419" r:id="rId93"/>
    <p:sldId id="420" r:id="rId94"/>
    <p:sldId id="421" r:id="rId95"/>
    <p:sldId id="422" r:id="rId96"/>
    <p:sldId id="424" r:id="rId97"/>
    <p:sldId id="425" r:id="rId98"/>
    <p:sldId id="426" r:id="rId99"/>
    <p:sldId id="427" r:id="rId100"/>
    <p:sldId id="428" r:id="rId101"/>
    <p:sldId id="429" r:id="rId102"/>
    <p:sldId id="430" r:id="rId103"/>
    <p:sldId id="431" r:id="rId104"/>
    <p:sldId id="432" r:id="rId105"/>
    <p:sldId id="433" r:id="rId106"/>
    <p:sldId id="434" r:id="rId107"/>
    <p:sldId id="435" r:id="rId108"/>
    <p:sldId id="436" r:id="rId109"/>
    <p:sldId id="437" r:id="rId110"/>
    <p:sldId id="438" r:id="rId111"/>
    <p:sldId id="439" r:id="rId112"/>
    <p:sldId id="440" r:id="rId113"/>
    <p:sldId id="441" r:id="rId114"/>
    <p:sldId id="442" r:id="rId115"/>
    <p:sldId id="443" r:id="rId116"/>
    <p:sldId id="444" r:id="rId117"/>
    <p:sldId id="445" r:id="rId118"/>
    <p:sldId id="446" r:id="rId119"/>
    <p:sldId id="447" r:id="rId120"/>
    <p:sldId id="423" r:id="rId121"/>
    <p:sldId id="448" r:id="rId122"/>
    <p:sldId id="449" r:id="rId123"/>
    <p:sldId id="450" r:id="rId124"/>
    <p:sldId id="451" r:id="rId125"/>
    <p:sldId id="452" r:id="rId126"/>
    <p:sldId id="453" r:id="rId127"/>
    <p:sldId id="454" r:id="rId128"/>
    <p:sldId id="456" r:id="rId129"/>
    <p:sldId id="457" r:id="rId130"/>
    <p:sldId id="458" r:id="rId131"/>
    <p:sldId id="461" r:id="rId132"/>
    <p:sldId id="462" r:id="rId133"/>
    <p:sldId id="463" r:id="rId134"/>
    <p:sldId id="464" r:id="rId135"/>
    <p:sldId id="465" r:id="rId136"/>
    <p:sldId id="459" r:id="rId137"/>
    <p:sldId id="460" r:id="rId138"/>
    <p:sldId id="455" r:id="rId139"/>
    <p:sldId id="466" r:id="rId140"/>
    <p:sldId id="467" r:id="rId141"/>
    <p:sldId id="468" r:id="rId142"/>
    <p:sldId id="469" r:id="rId143"/>
    <p:sldId id="470" r:id="rId144"/>
    <p:sldId id="472" r:id="rId145"/>
    <p:sldId id="473" r:id="rId146"/>
    <p:sldId id="474" r:id="rId147"/>
    <p:sldId id="475" r:id="rId148"/>
    <p:sldId id="476" r:id="rId149"/>
    <p:sldId id="471" r:id="rId150"/>
    <p:sldId id="477" r:id="rId151"/>
    <p:sldId id="478" r:id="rId152"/>
    <p:sldId id="479" r:id="rId153"/>
    <p:sldId id="480" r:id="rId154"/>
    <p:sldId id="481" r:id="rId1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809" autoAdjust="0"/>
    <p:restoredTop sz="94660"/>
  </p:normalViewPr>
  <p:slideViewPr>
    <p:cSldViewPr showGuides="1">
      <p:cViewPr varScale="1">
        <p:scale>
          <a:sx n="68" d="100"/>
          <a:sy n="68" d="100"/>
        </p:scale>
        <p:origin x="-1400"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117.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1693785"/>
              </p:ext>
            </p:extLst>
          </p:nvPr>
        </p:nvGraphicFramePr>
        <p:xfrm>
          <a:off x="254000" y="1046163"/>
          <a:ext cx="8294688" cy="5784850"/>
        </p:xfrm>
        <a:graphic>
          <a:graphicData uri="http://schemas.openxmlformats.org/presentationml/2006/ole">
            <p:oleObj spid="_x0000_s5124" name="文档" r:id="rId3" imgW="12292974" imgH="862102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解答本题要把握住题目所提供的材料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自己的看法要有感而发。首先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试题提供的材料是一个没有是非指向的现象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解读时应根据题干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过生日的缘由各不相同这一现象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分析相对应的理由时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可以紧扣每一位同学的家庭背景、成长经历和生活观念不尽相同等加以展开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拓展阐述的深度。另外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该题紧扣时代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和考生生活贴近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因此可以从现实角度加以分析。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59755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先看空缺</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电子商务存在的价值之一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就是通过互联网进行网上购物、网上支付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节省消费者与商家的时间和空间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根据里面的电商价值、节省时间和空间等信息提示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可以推导出接下来的语句应该是跟交易效率提高有关的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因此可补写语句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从而大大提高交易效率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再看空缺</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对于工作忙碌的上班族而言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如果只看这一句是无法得到准确补写句的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须得再与前面第一层信息进行联系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上班族应该也是消费者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所以与节省时间有关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的信息提示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这决定了空缺</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既要与前面的节省时间有关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除了大量节省宝贵时间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最后看空缺</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它不但与前面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信息多元化的</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也与前面第二层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货比三家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所以应该补写浏览信息之类的语句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上网浏览商品信息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这个句子既呼应电商话题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又与商品信息浏览比较的内容相照应。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6827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读书仅仅是为了记住书中的内容吗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答案是否定的。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阅读有记忆型和批判型之分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。记忆型阅读是我们缺乏想象力的根源之一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因为它容易导致盲从书本知识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从而失去质疑精神。批判型阅读是一种创造性阅读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它不追求</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简单的、机械的知识记忆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而主张激发想象力和灵感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带着自己的思考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让自己变得更有思想。能通过阅读提出有价值的问题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通过质疑找出问题的根源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通过分析根源找到解决问题的途径和方法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这在泛阅读日益普遍的时候更显得难能可贵。</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应该是一个总括性句子。结合下文介绍的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记忆型阅读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批判型阅读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两种阅读类型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可以推断此句应该是总说阅读的类型。</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是针对上一句中的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记忆型阅读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盲从书本知识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来说的。</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上句说的是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提出有价值的问题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解决问题的途径和方法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那么所填语句肯定与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772816"/>
            <a:ext cx="21237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1520" y="2140648"/>
            <a:ext cx="30963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53597" y="2873183"/>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3609138"/>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91274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wipe(down)">
                                      <p:cBhvr>
                                        <p:cTn id="2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在材料的空缺处补写出恰当的内容。要求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文学形象如同绘画形象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一样是心中的形象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一样全凭虚构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一样先要用心来看。写人、写物、写环境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必须看得逼真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直至看到细节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方能落笔。</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文学是绵延不断的画面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绘画是片段静止的文学。文学用文字作画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所有文字都是色彩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绘画是用线条色彩写作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所有的线条色彩都是语言。画非画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文非文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画亦文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文亦画。我画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不过再现一句诗、一阕词、一段散文而已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站在画面上千姿万态的树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全是感动过我的不同境遇中的人物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或者全是我自己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淌过纸表的流水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不论舒缓、疾进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还是迷茫虚渺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更是我一时真切的情绪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这与写作的心态又有何异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补充句子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关键是要读懂语段内容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尤其是上下句的内容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所补充的句子大多能从上下句中推测出来。如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绘画是片段静止的文学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据此可推测出应该是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文学是绵延不断的画面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文学是连续活动的画面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处的推断亦然。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07704" y="2164029"/>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20072" y="2564904"/>
            <a:ext cx="30963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966508"/>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924114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在下面一段文字的空白处补写恰当的语句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前后连贯。每处不超过</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00025">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产品说明书的出现是商品生产的一大进步。随着社会工业化进程的加快与科学技术的不断进步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商品的技术含量越来越高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许多商品的使用方法已远远地超出了人们的常识。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产品如果没有说明书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就可能给消费者带来不便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如不会使用或者使用不当。可见说明书是不可或缺的。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说明书的语言表达必须准确严谨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文字的任何错误都有可能使消费者乃至生产者付出沉重的代价。除了文字错误以外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产品说明书还存在诸如专业术语艰涩难懂、产品说明与实际不符等各种问题。现在关注产品质量问题的人越来越多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而关注产品使用问题的人却未能相应增加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许多人甚至不看说明书或者不按说明书来使用产品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这意味着大多数消费者还没有意识到说明书的重要性。</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860032" y="4279712"/>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72200" y="2780928"/>
            <a:ext cx="22638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4365" y="3179933"/>
            <a:ext cx="9676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74712" y="3582718"/>
            <a:ext cx="42417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4154" y="3977333"/>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39180" y="5188364"/>
            <a:ext cx="55772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342986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答题时注意语段的中心意思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注意上下文语意的衔接。根据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就可能给消费者带来不便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处应填假设句式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文字的任何错误都有可能使消费者乃至生产者付出沉重的代价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处应填说明书文字表达准确的重要性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根据上下文的理解应该填现在人们很少关注说明书。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6012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二氧化碳是最主要的大气保温气体之一。大气中的二氧化碳浓度升高会导致全球变暖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造成天气干旱或旱涝不均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甚至可能造成海洋水位上升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淹没大量沿海城市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给人类带来巨大的灾难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也有研究指出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二氧化碳增加会带来好处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比如增加的二氧化碳可以给植物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有利于植物的生长。但这必须有个前提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植物还活着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如果土壤被污染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植物就会生病甚至死亡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我们就失去了这些向大气中释放氧气的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空气净化器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根据前文可知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第一处应是对大气中二氧化碳浓度升高所带来的后果的总结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和后文可以推知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第二处说的应是二氧化碳增加会带来好处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第三处根据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但这必须有个前提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植物还活着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此处说的应是植物受到的伤害。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572000" y="2564904"/>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154080" y="2965779"/>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72000" y="3768258"/>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279847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一个人活着就必须呼吸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倘若呼吸停止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生命也将终结。人体通过呼吸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从大气中吸入氧气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排出二氧化碳。那你可知道土壤也有呼吸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土壤呼吸和人的呼吸一样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也是一个</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吸入氧气释放二氧化碳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根据后面两句话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处应该是说呼吸对人的重要性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排出二氧化碳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处应该是说吸入氧气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处从文字表达的角度讲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吸入氧气释放二氧化碳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411760" y="278425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851920" y="3188359"/>
            <a:ext cx="28083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5616" y="3988174"/>
            <a:ext cx="30963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90033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在下面一段文字的空白处补写恰当的语句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前后连贯。每处字数不得超过所给空格数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大栌榄树是曾经生长在毛里求斯的珍贵树种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如今在地球上已难觅踪影。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到底是什么原因造成的呢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科学家对此提出了多种假说。美国一位科学家的研究认为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大栌榄树的种子发芽需要渡渡鸟的肠胃软化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而渡渡鸟在三百年前灭绝了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大栌榄树也就跟着消失了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有学者研究发现大栌榄树的种子不需要动物的肠胃软化也能发芽。于是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又有研究者们提出了新的假说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外来物种的入侵导致了大栌榄树的消失。不过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这个假说需要进一步验证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如果被证实</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则会被采纳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如果被证伪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则会被抛弃。</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07704" y="295684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86706" y="3361841"/>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3760846"/>
            <a:ext cx="28083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19931" y="5368852"/>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388035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此类题目要在快速阅读整段文字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初步感知大体内容的基础上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结合具体语境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根据上下文分析作答。</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前陈述事实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大栌揽树也跟着消失了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可知是要问原因。</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有学者研究发现大栌榄树的种子不需要动物的肠胃软化也能发芽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据此可推断是要说渡渡鸟的肠胃软化与种子发芽的关系。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据最后一句可推断出要填写的内容。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10986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水是植物主要的组成成分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植物体的含水量一般为</a:t>
            </a:r>
            <a:r>
              <a:rPr lang="en-US" altLang="zh-CN" sz="2200">
                <a:solidFill>
                  <a:srgbClr val="000000"/>
                </a:solidFill>
                <a:latin typeface="Times New Roman" panose="02020603050405020304" pitchFamily="18" charset="0"/>
                <a:cs typeface="Times New Roman" panose="02020603050405020304" pitchFamily="18" charset="0"/>
              </a:rPr>
              <a:t>60%~80%,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有的甚至可达</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水是很多物质的溶剂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土壤中的矿物质、氧、二氧化碳等都必须先溶于水后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才能被植物吸收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。水还能维持细胞和组织的紧张度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以利于各种代谢的正常进行。水是光合作用制造有机物的原料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它还作为反应物参与植物体内很多生物化学过程。因此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没有水就没有植物的生命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矿物质、氧、二氧化碳等都必须先溶于水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水是很多物质的溶剂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必须先溶于水后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和开头句的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水是植物主要的组成成分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才能被植物吸收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根据本段谈论的水对植物的意义作用这个主题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可填总结性的话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没有水就没有植物的生命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419872" y="2369662"/>
            <a:ext cx="30243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80112" y="2770537"/>
            <a:ext cx="23762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3317" y="397552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72245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高一年级将举办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谈交友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读书交流会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拟向参会者赠送纪念书签。请写一则赠言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用以印制书签。要求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紧扣活动主题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必须原创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语言表达简明、得体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读论语辨损益悟先贤睿智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借慧眼识真伪觅交友良方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要了解《论语》的主要内容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写作时紧扣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谈交友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这一活动主题。其次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要明白写的是赠言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注意要写得得体并富有文采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可以运用一些修辞手法。最后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要注意所写语句不能超过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76882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一提到根的作用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可能首先想到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吸收水分和吸取养料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。这两项是绝大多数植物根系的本职工作。然而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进化史上最早出现的根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作用却并非吸收水分和吸取养料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固定植株的位置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这种早期类型的根被称为假根。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之所以称其为假根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是因为在这些根内部没有运输水分和养料的通道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它仅有的作用就是固定植株。假根将植物固定在合适的生活环境中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会降低风吹和水流的影响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提高其生存几率。</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本题考查语言表达连贯的能力。解答时要注意寻找句子之间的前后联系。</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处的内容应根据后面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作用却并非吸收水分和吸取养料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处的内容应根据后面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它仅有的作用就是固定植株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处的内容则是后面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被称为假根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的过渡句。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616136" y="1773545"/>
            <a:ext cx="305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713737" y="2575295"/>
            <a:ext cx="2458663"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09240" y="2976899"/>
            <a:ext cx="28430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74062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876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根据所给材料的内容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在下面画线处补写恰当的句子。要求内容贴切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语句通顺。不得照抄材料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每句不超过</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司马迁《史记》记载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黄帝采首山铜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铸鼎于荆山下。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晋代王嘉在《拾遗记》中说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神农采峻岭之铜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如果这些史料可靠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则我们祖先大约在</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年前就开始使用铜器了。但是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考古学家一直没有发掘到可以确证是夏代之前的铜器。因此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这些记载还只能视为传说。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早在传说中的远古时期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我们的祖先就开始采掘铜矿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铸造铜器了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。从传世文献记载来看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我国在夏代之前就已进入铜器时代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这却一直没有得到考古发掘的证实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。上个世纪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考古工作者在河南偃师二里头一带发掘出了不少青铜器。经鉴定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这批青铜器的制作年代距离现在</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这个时间大概是夏晚期。它们出土的地点正好是古书中所说的夏代开采铜矿之地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我国至迟在夏晚期就已经开始使用铜器了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23928" y="3691687"/>
            <a:ext cx="439248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1520" y="4056290"/>
            <a:ext cx="127297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35696" y="4426721"/>
            <a:ext cx="46085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5898054"/>
            <a:ext cx="55446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6258602"/>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5485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不要出现时间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因为前面已经给了。应为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我们的祖先已经采掘铜矿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铸造铜器了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我国在夏代之前就已进入铜器时代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所填写的句子要与它一致、与它连贯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考古学家一直没有找到考古实物证据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变化一下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这却一直没有得到考古发掘的证实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便与前语境连到一起。第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是要表明观点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结合前面的第一个观点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我国在夏代之前就已经进入铜器时代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可以拟写为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我国至迟在夏晚期就已经开始使用铜器了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80010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,19,5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在下面文字的画线处补写出相应内容。要求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中国古代园林艺术的基本思想是可游、可居、可望。其中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最重要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。一切美术都是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都是欣赏。不但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即便是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居</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。一切亭台楼阁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都是为了得到和丰富对于空间的美的感受。在园林建筑艺术中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窗子起着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的重要作用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内外就能发生交流。窗外的竹子或青山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经过窗子的框框望去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就是一幅画。而且同一个窗子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从不同的角度望出去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景色都不相同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于是引发人们不同的联想。这样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画的境界就无限地丰富了。如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窗含西岭千秋雪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门泊东吴万里船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诗人从一个小房间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到千秋之雪、万里之船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以小见大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从而获得了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丰富的审美感受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987928" y="1968787"/>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8782" y="2371627"/>
            <a:ext cx="152293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2779372"/>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357697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04048" y="4374580"/>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72000" y="5589240"/>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62634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本题考查语言表达简明、连贯、准确的能力。语段的第一句应是关键句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阐述了中国古代园林艺术的三个基本思想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而后文的论述中又紧扣这三点。根据</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处所填内容应为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可游、可居、可望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而根据</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一切美术都是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且后文皆谈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处可填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处前后文中的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再结合首句的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可游、可居、可望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处肯定填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处的前文阐述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后文则谈到窗子于内外交流即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的重要作用。</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处所填内容应为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一切亭台楼阁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都是为了得到和丰富对于空间的美的感受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相照应。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811088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a:spLocks noChangeAspect="1"/>
              </p:cNvSpPr>
              <p:nvPr/>
            </p:nvSpPr>
            <p:spPr>
              <a:xfrm>
                <a:off x="508000" y="636835"/>
                <a:ext cx="8128000" cy="583833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得</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effectLst/>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下面是某校一则启事初稿的片段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其中有五处不合书面语体的要求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14:m>
                  <m:oMath xmlns:m="http://schemas.openxmlformats.org/officeDocument/2006/math">
                    <m:borderBox>
                      <m:borderBox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borderBoxPr>
                      <m:e>
                        <m:r>
                          <m:rPr>
                            <m:nor/>
                          </m:rPr>
                          <a:rPr lang="zh-CN" altLang="zh-CN" sz="2200">
                            <a:solidFill>
                              <a:srgbClr val="000000"/>
                            </a:solidFill>
                            <a:latin typeface="Times New Roman" panose="02020603050405020304" pitchFamily="18" charset="0"/>
                            <a:cs typeface="Times New Roman" panose="02020603050405020304" pitchFamily="18" charset="0"/>
                          </a:rPr>
                          <m:t>语言建构与运用</m:t>
                        </m:r>
                      </m:e>
                    </m:borderBox>
                  </m:oMath>
                </a14:m>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我校学生宿舍下水道时常堵住。后勤处认真调查了原因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发现管子陈旧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需要换掉。学校打算</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日开始施工。施工期间正遇上暑假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为安全起见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请全体学生暑假期间不要在校住宿。望大家配合。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堵住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堵塞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FF00FF"/>
                    </a:solidFill>
                    <a:effectLst/>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此题考查语言得体。题干明确说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五处不合书面语体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根据这一提示</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检索这个文段</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堵住</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管子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换掉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打算</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正遇上</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这五个词语具有浓郁的口语色彩</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用意思相同的书面语进行针对性修改即可。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636835"/>
                <a:ext cx="8128000" cy="5838330"/>
              </a:xfrm>
              <a:prstGeom prst="rect">
                <a:avLst/>
              </a:prstGeom>
              <a:blipFill rotWithShape="0">
                <a:blip r:embed="rId2"/>
                <a:stretch>
                  <a:fillRect l="-975" t="-418" r="-375" b="-11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352464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下面是某报社一则启事初稿的片段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其中有五处词语使用不当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请找出并作修改。要求修改后语意准确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语体风格一致。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如果您是重大事件的参加者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事故现场的目击者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业界内幕的打探者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社会热点的关爱者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请与我报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栏目联系。本栏目长期公开征询有价值的新闻线索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等着您的支持。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亲历者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知情者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本题考查正确使用词语的能力。从题干的要求看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本题词语的错误表现在语意不准确、语体风格不一致两个方面。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主要涉及近义词的辨析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语体风格不一致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主要涉及口语和书面语的得体运用。其中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两个词是口语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用在要求正式严谨的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文体中是不合适的。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打探者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等词表意不准确。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00075734"/>
              </p:ext>
            </p:extLst>
          </p:nvPr>
        </p:nvGraphicFramePr>
        <p:xfrm>
          <a:off x="3419872" y="1268760"/>
          <a:ext cx="1766621" cy="488732"/>
        </p:xfrm>
        <a:graphic>
          <a:graphicData uri="http://schemas.openxmlformats.org/presentationml/2006/ole">
            <p:oleObj spid="_x0000_s16388" name="文档" r:id="rId3" imgW="995512" imgH="255287" progId="Word.Document.12">
              <p:embed/>
            </p:oleObj>
          </a:graphicData>
        </a:graphic>
      </p:graphicFrame>
    </p:spTree>
    <p:extLst>
      <p:ext uri="{BB962C8B-B14F-4D97-AF65-F5344CB8AC3E}">
        <p14:creationId xmlns:p14="http://schemas.microsoft.com/office/powerpoint/2010/main" xmlns="" val="7374650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576911"/>
          </a:xfrm>
          <a:prstGeom prst="rect">
            <a:avLst/>
          </a:prstGeom>
        </p:spPr>
        <p:txBody>
          <a:bodyPr>
            <a:spAutoFit/>
          </a:bodyPr>
          <a:lstStyle/>
          <a:p>
            <a:pPr>
              <a:lnSpc>
                <a:spcPct val="15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下面是一封信的主要内容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获悉文学院下周举办活动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隆重庆贺先生教书</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我因俗务缠身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特惠赠鲜花一束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以表敬意。随信寄去近期出版的拙著一册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还望先生先睹为快。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盛夏快来了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请先生保重身体。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先睹为快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斧正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先睹为快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属于口语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用在书信中不得体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应改为书面语。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是对方表示敬意所说的词语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是称别人赠予的敬辞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此处用于自己不当。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62224387"/>
              </p:ext>
            </p:extLst>
          </p:nvPr>
        </p:nvGraphicFramePr>
        <p:xfrm>
          <a:off x="4560299" y="1412776"/>
          <a:ext cx="1766621" cy="488732"/>
        </p:xfrm>
        <a:graphic>
          <a:graphicData uri="http://schemas.openxmlformats.org/presentationml/2006/ole">
            <p:oleObj spid="_x0000_s17412" name="文档" r:id="rId3" imgW="995512" imgH="255287" progId="Word.Document.12">
              <p:embed/>
            </p:oleObj>
          </a:graphicData>
        </a:graphic>
      </p:graphicFrame>
    </p:spTree>
    <p:extLst>
      <p:ext uri="{BB962C8B-B14F-4D97-AF65-F5344CB8AC3E}">
        <p14:creationId xmlns:p14="http://schemas.microsoft.com/office/powerpoint/2010/main" xmlns="" val="24389910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I,19,3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真是事出意外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舍弟太过顽皮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碰碎了您家这么贵重的花瓶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敬请原谅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我们一定照价赔偿。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他的书法龙飞凤舞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引来一片赞叹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但落款却出了差错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一时又无法弥补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只好连声道歉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他是我最信任的朋友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头脑灵活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处事周到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每次我遇到难题写信垂询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都能得到很有启发的回复。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我妻子和郭教授的内人是多年的闺蜜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她俩经常一起逛街、一起旅游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话多得似乎永远都说不完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63986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项的问题出在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用于展示自己的技能或者作品的时候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谦虚地说自己的水平不高。从句子的语境来看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献丑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来表示道歉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的误用。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项的问题在于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用来表示别人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多指长辈或上级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对自己的询问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句中说的是自己问别人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项的问题在于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是说话人对他人称呼自己的妻子时使用的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文中用来称呼别人的妻子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不得体。只有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的使用是得体的。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92958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,19,7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渔民在夜间先用灯光诱集趋光性鱼类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光诱围网捕捞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。这种科学的捕鱼方法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渔获量高。有些渔民运用这种方法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拿网眼极小的密网围捕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连筷子粗细的、硬币大小的幼鱼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都统统捞了上来。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用密网进行光诱围捕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你对此有什么看法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密网光诱围捕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的做法是违背科学精神的。科学技术是一柄双刃剑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不同的价值取向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其结果大相径庭。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光诱围捕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原本是提高渔获量的科学方法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但由于利益的驱动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向钱看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将会使我们的渔业资源受到毁灭性的破坏。我们要加强正确价值观的引导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遵循科学精神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合理地利用科学技术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78492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我刚在姑姑家坐下来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她就有事失陪了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我只好无聊地翻翻闲书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看看电视。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这么珍贵的书您都毫不犹豫地借给我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太感谢了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我会尽快璧还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请您放心。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这种壁纸是最近才研制出来的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环保又美观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贴在您家里会让寒舍增色不少。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我们夫妇好不容易才得了这个千金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的确放任了些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以后一定对她严格要求。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项的问题出在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是个客套话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表示不能陪伴对方。句中用来表示别人不能陪伴自己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用来指自己的家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句中说的是别人的家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用法不得体。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用来称别人的女儿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句中说的是自己的女儿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365928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,19,3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表达得体的一句是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他是个可怜的孤儿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小时候承蒙我父母照顾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所以现在经常来看望他们。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杨老师年过七旬仍然笔耕不辍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作为他的高足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我们感到既自豪又惭愧。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这篇文章是我刚完成的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无论观点还是文字都不够成熟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请您不吝赐教。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由于路上堵车非常严重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我赶到约定地点的时候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对方早已恭候多时了。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项的问题出在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是个客套话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。句中用来表示别人受到自己父母的照顾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用来指别人的弟子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句中说的是自己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用法不得体。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表示自己等待别人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句中说的是别人等待自己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显然不得体。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61287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在空格处分别补写出倡议的理由和具体内容。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两处字数各不超过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倡议书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各位同学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乘坐公交是很多市民日常出行的选择。众所周知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我市不文明乘车现象时有发生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甚至发生老人被人群挤倒而摔成粉碎性骨折的悲剧。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我们向全校同学发出倡议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文明乘车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让我们用自己的行动为城市增光添彩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中学学生会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3568" y="3129848"/>
            <a:ext cx="3744416"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77547" y="4759730"/>
            <a:ext cx="2670317"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952113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文明乘车让出行更安全、更高效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体现了一个人的基本素养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也有益于社会和谐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自觉排队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有序上车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尊老爱幼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主动让座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举止文明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谈吐有礼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本题考查语言表达得体的能力。语言得体一般有两种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一是文体得体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即文章或话语要符合文体的要求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主要表现为要符合文体的特殊格式和语言要求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比如口语中一般不要用文言词等。二是语体得体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注意说话人的身份、场合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主要表现为用语褒贬、谦敬词语运用得当等。此题主要是语体得体。主要是文明乘车的倡议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具体的措施要科学、合理、易行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注意倡议对象是学生。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2965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下列交际用语使用不得体的一项是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涂鸦之作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不足当先生一哂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如蒙赐正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小子不胜感激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欣闻敝校百年校庆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本人忝为校友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因事不能躬临为歉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吉日良辰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花好月圆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恭祝一对璧人并蒂同心、白首偕老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家母古稀之庆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承蒙各位亲友光临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略备薄酒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敬答厚意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分别为主、客双方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是谦辞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只能用于自己。故此处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以显亲切</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661518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日常交际中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是语言表达的一项基本要求。完成第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下文是一份请柬中的四句话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其中表述不得体的一句是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我校文学社定于本月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日晚</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点在学校礼堂举行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民俗文化报告会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您是著名民俗专家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对民俗文化的研究造诣颇深。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今诚挚邀请您莅临会议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为我社民俗文化活动的开展做出认真的指导。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敬请届时光临。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午宴上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某中学生遇到父母的朋友劝酒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下列回应得体的一项是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下午还有两门考试呢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谢谢足下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家父从来不准许我喝酒。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不喝。中学生不是不能喝酒吗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我年龄还小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不能喝酒。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668344"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27584" y="436510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746014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题表述不得体的一句是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项丙句。丙处不得体的表达在修饰词的使用上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因为是请柬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应该体现出对邀请者足够的诚意和恭敬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做出认真的指导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这个修饰词使用不得体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因为对自己邀请的对象不应提出这样的要求。第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回应得体的一项是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没有考虑到说话的对象是父母的朋友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语气中缺乏对长辈的恭敬。</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一词使用不得当。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是对朋友的敬称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而对方是父母的朋友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应属于长辈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用词不当。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5011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拟写信的正文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字数不超过</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张先生订购了一件衣服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店家发货时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误发了一条围巾给他。就此情况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请你以店家身份拟一封处理此事的信给张先生。地址、姓名等信息用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尊敬的张先生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您好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敬礼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店主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由于我们的失误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将您订购的衣服错发成了围巾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给您添麻烦了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深表歉意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您的衣服已寄出。烦请您在收到后将围巾寄回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邮资由我们承担。欢迎再次惠顾。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3284255"/>
            <a:ext cx="4104456"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43010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0" end="10"/>
                                            </p:txEl>
                                          </p:spTgt>
                                        </p:tgtEl>
                                        <p:attrNameLst>
                                          <p:attrName>style.visibility</p:attrName>
                                        </p:attrNameLst>
                                      </p:cBhvr>
                                      <p:to>
                                        <p:strVal val="visible"/>
                                      </p:to>
                                    </p:set>
                                    <p:animEffect transition="in" filter="wipe(down)">
                                      <p:cBhvr>
                                        <p:cTn id="1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解题步骤先是把握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提示的信息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然后从两个方面思考答题的要点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一是店家处理办法的说明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包括货物邮寄及资费等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指向表达简明、准确的能力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二是店主表达的语言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要求谦敬有礼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指向表达得体的能力。解答时注意表达的顺序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先就误发一事致歉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再说明解决的办法。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77698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,18,5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下面是某杂志编辑部收到的一封读者来信的部分内容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有五处用词不当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请指出并改正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要求修改后语言得体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我是一位退休的先生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长期以来一直自费订阅贵刊。我之所以如此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除了它内容丰富、知识性强之外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也有一点就是它格调高雅。因为贵刊今年第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期刊载的《烟酒与健康》一文不仅与你们一贯的风格明显不合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况且还有一些科学性错误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让我大感意外。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或其他职业性称谓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只指出问题而未作修改或修改错误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均不给分。如有其他答案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只要言之成理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可酌情给分。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常用于他人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一般不能用于自己。</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一般用于他人。</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相对应的词是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本段文字的前半部分是对杂志的肯定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后半部分是提出自己的看法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应该用表转折关系的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表示更进一层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多用来补充说明理由。与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搭配的关联词不是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5025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这种唯利是图的做法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是对渔业资源的毁灭性破坏。为了眼前的利益用密网进行光诱围捕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致使鱼子鱼孙都被赶尽杀绝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中国近海无鱼可捕已不是耸人听闻的事。我们的古人尚且知道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数罟不入洿池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鱼鳖不可胜食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作为现代文明人的我们更应该具备长远眼光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为自己、为子孙后代着想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制止这种杀鸡取卵的做法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保护自然资源。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本题考查语言简明、连贯、得体的综合能力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并能对相关现象提出看法。试题要求就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用密网进行光诱围捕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的做法进行评说。对此可根据材料提示和自己的看法发表意见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但必须做到观点鲜明、言之成理、语言简明连贯。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95534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下面这封信有四处不合规范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请指出其中的三处。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556599"/>
            <a:ext cx="8128000" cy="330359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寄呈的大作收悉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拜读再三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激动不已。你的诗构思巧妙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语言隽永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弟自愧不如。只是个别字句略有笔误或不合韵律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我冒昧地作了一点雅正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随信寄回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谨供参考。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941168"/>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没有顶格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祝语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没有顶格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雅正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题干要求是找出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应该包括语言不得体、书信格式错误等方面。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15941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在某班宣传交通文明的文艺节目中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李华扮演的志愿者对路萍扮演的违规行人进行了耐心劝导。下面是表演的对话片段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请补写出其中的空缺部分。要求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正确使用标点符号。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李华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阿姨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您好</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刚才是红灯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您怎么就过来了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路萍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我没注意。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李华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跟车抢红灯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多危险啊</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再说</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大家这样抢红灯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也容易影响交通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这不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堵上了。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路萍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是不该跟着别人抢。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李华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人人遵守交规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大家出行才会安全、顺畅。阿姨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您看我的话对吗</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路萍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你讲的在理。下次我会注意的。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李华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谢谢您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路萍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也谢谢你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2369662"/>
            <a:ext cx="51845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43808" y="3161750"/>
            <a:ext cx="56886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0581" y="3575859"/>
            <a:ext cx="3947403"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27684" y="4383326"/>
            <a:ext cx="68047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4783660"/>
            <a:ext cx="3947403"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08146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本题考查语言表达得体的能力。本题材料是针对违规行人进行耐心劝导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在语言表达简明、得体等方面有严格的要求。补写的内容要简洁明了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违反交通规则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话语要符合志愿者的身份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谦恭得体。第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开头要有问候语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表达提醒路萍违反交通规则的意思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是不该跟着别人抢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处是表达跟别人抢红灯的危害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你讲的在理。下次我会注意的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处主要强调遵守交通规则的益处。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7823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以下是小张在收到郑先生著作后回信的正文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其中有使用不得体的词语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请找出四处并修改。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您寄奉的大作已收到。过目后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深感对我的论文写作有些许帮助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定当惠存。感激之情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他日光临贵府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当面致谢。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些许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珍藏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答对四处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即给满分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本题考查语言表达得体的能力。书信属应用文体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要特别注意谦、敬辞的使用是否准确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语体是否得当。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用于自己寄给别人东西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这里应使用一个别人给自己东西的敬辞。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些许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在这里用于别人对自己的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惠存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是用于请别人做事的敬辞。五处都是对象用错。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6347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在画横线处补出得体的话语。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小张和小李住在不同宿舍楼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相约次日天一亮就到操场会合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一起练球。小李睡过了头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迟到了好一会儿。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小张含蓄地批评说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你们宿舍天要亮得晚一些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小李幽默地回应说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我们宿舍天亮得晚了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我的眼睛亮得晚了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本题考查语言表达得体的能力。本题有三空要求作答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第一空要求含蓄地批评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凡是直接斥问对方的表述不得分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第二空是个过渡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只要重复答第一空的内容均得分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第三空要求幽默回答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要求回答得有意味而不直白。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139952" y="2987290"/>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95936" y="3387670"/>
            <a:ext cx="259228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88076" y="3390777"/>
            <a:ext cx="11723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785712"/>
            <a:ext cx="16157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44090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wipe(down)">
                                      <p:cBhvr>
                                        <p:cTn id="2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72816"/>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中学生刘星写给天津滨海新区文化中心图书馆馆长的电子邮件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在语言、逻辑等方面存在若干问题。请找出四个有问题的词或句子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写在答题卡上。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29576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4745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尊敬的馆长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今天我到贵馆读书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被其别出心裁的外部设计和炫酷的内部场景震慑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最美图书馆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果然名不虚传。阳光透过玻璃洒满大厅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有人专注选书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有人静静阅读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书香天津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的最好写照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为了提升图书馆的品质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更好地服务读者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我提两点建议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首当其冲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希望开展更加丰富多彩的读书活动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读者只有参加图书馆的活动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才能真正实现个人素质的提高。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希望在买书上继续加大投入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增大藏书量就能实现图书馆的内涵发展。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6357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震慑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采纳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首当其冲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读者只有参加图书馆的活动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才能真正实现个人素质的提高　</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增大藏书量就能实现图书馆的内涵发展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本题考查综合运用语言的能力。</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震惊恐惧。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被其别出心裁的外部设计和炫酷的内容场景震慑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不合语境。</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听取他人意见来完善自己的见解。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我提两点建议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请采纳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用错对象。</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首当其冲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意为最先受到攻击或遭到灾难。这里使用不当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属于望文生义。</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读者只有参加图书馆的活动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才能真正实现个人素质的提高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不是充分必要条件。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参加图书馆的活动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真正实现个人素质的提高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增大图书量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就能实现图书馆的内涵发展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35295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下面文段有三处推断存在问题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请参照</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说明另外两处问题。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我们将面临大学专业的选择问题。如果有机会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我要选择工科方面的专业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因为只有学了工科才能激发强烈的好奇心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培养探索未知事物的兴趣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而有了浓厚的兴趣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毕业后也就一定能很好地适应社会需要。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不是只有学了工科才能激发好奇心。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不是有兴趣就一定能取得好成绩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不是成绩好就一定能很好地适应社会需要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本题考查语言表达准确的能力。首先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明确所给文段的主旨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选择工科方面的专业的好处。再次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仔细研读内容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找出推断存在问题之处。文段中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有了浓厚的兴趣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推断不合理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取得好成绩的因素有很多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浓厚的兴趣只是其中之一。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毕业后也就一定能很好地适应社会需要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的推断也不合逻辑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成绩好坏与能否很好地适应社会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不存在必然联系。最后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参照例</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的方式表达出来即可。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71600" y="3172141"/>
            <a:ext cx="41764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92382" y="3540701"/>
            <a:ext cx="523580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48830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下面文段有三处推断存在问题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请参照</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说明另外两处问题。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思茅市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普洱市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南坪县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九寨沟县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城市的知名度都有了很大提高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经济有了较快发展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更名必然带来城市经济的发展。我市的名字不够响亮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这严重影响了我们的经济发展。如果更名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就一定会带来我市的经济腾飞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更名的事要尽快提到日程上来。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更名并不一定能带来城市的发展。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城市名字不够响亮并不一定会严重影响经济发展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更名并不一定会带来经济腾飞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本题考查语言表达准确的能力。文段共有三句话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每句话中各有一处推断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要把太绝对的词语改过来。第一句的推断是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更名必然带来城市经济的发展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太绝对。第二句的推断是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我市的名字不够响亮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这严重影响了我们的经济发展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太绝对。第三句的推断是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如果更名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就一定会带来我市的经济腾飞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太绝对。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87550" y="3688512"/>
            <a:ext cx="607673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48438" y="4056344"/>
            <a:ext cx="3783601"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04243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,19,7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校门建筑是校园建筑群的重要组成部分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主要功能是交通和安保。它与校园内的教学楼、实验楼等一样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重要的是实用价值。因此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校门建筑首先应当注重实用。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校门建筑是一所学校的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是一道独特的人文景观。它应当具有一定的文化内涵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并努力体现该校的办学理念。因此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校门建筑首先应当彰显校园文化。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你对校门建筑有何看法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03362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下面文段有三处推断存在问题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请参照</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说明另外两处问题。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爆竹声声除旧岁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说的是欢度春节时的传统习俗。春节燃放烟花爆竹虽然喜庆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但会带来空气、噪声等环境污染问题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还可能引起火灾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一旦引发火灾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势必造成人身伤亡和财产损失。现在很多城市已经限制燃放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这样就可以避免发生火灾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而且只要限制燃放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就能避免环境污染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让空气新鲜、环境优美。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火灾不一定会造成人身伤亡。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限制燃放烟花爆竹不一定能避免火灾的发生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限制燃放烟花爆竹不一定就能避免环境污染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15616" y="4797152"/>
            <a:ext cx="54726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05225" y="5200702"/>
            <a:ext cx="54726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84386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本题考查语言表达准确的能力。首先读文本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明大意。文段主要讲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春节燃放烟花爆竹常引发火灾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的问题。然后看例句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定方式。参照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火灾不一定会造成人身伤亡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的方式。再次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巧推导。通过</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可以看出原文在表述时犯了过于绝对的逻辑错误。因此在分析错误时一定要关注推论绝对化的其他表述。文本除了</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限制燃放烟花爆竹与发生火灾的关系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限制燃放烟花爆竹与避免环境污染的关系。找到关键的极端词汇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现在很多城市已经限制燃放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这样就可以避免发生火灾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只要限制燃放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就能避免环境污染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让空气新鲜、环境优美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等说法都过于极端。最后回原文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求合理。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49804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古人有名有字。名与字意义上往往有联系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或同义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如岳飞字鹏举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意思是鲲鹏高飞。给下面的人名取字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并说明字与名的意义关联。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陈璋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孙冠群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玉成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玉器名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玉成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表示玉汝于成。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谦之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冠群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意为出类拔萃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以谦虚戒之。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本题考查语言表达准确的能力。首先应仔细阅读题干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弄清要求是什么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题干中例子的意思是什么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其次应对陈璋、孙冠群两个名字进行分析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为玉器名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冠群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意思为冠压群芳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出类拔萃。然后根据此意思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得出两个名字的字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并进行解释。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835696" y="2214526"/>
            <a:ext cx="576064"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23728" y="3007343"/>
            <a:ext cx="576064" cy="288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649792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wipe(down)">
                                      <p:cBhvr>
                                        <p:cTn id="10" dur="500"/>
                                        <p:tgtEl>
                                          <p:spTgt spid="2">
                                            <p:txEl>
                                              <p:pRg st="6" end="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wipe(down)">
                                      <p:cBhvr>
                                        <p:cTn id="1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下面是《雷雨》中的一段台词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仁慈地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拿着周萍的手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你是我的长子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我不愿意当着人谈这件事。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喘一口气严厉地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我听说我在外边的时候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你这两年来在家里很不规矩。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周萍</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更惊恐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一个人敢做一件事就要当一件事。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周萍</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上面画线的甲句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有的版本为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一个人敢做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就要敢当。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你认为哪句更好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请列出两条理由。要求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理由充分、合理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语言表达准确、简明。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甲句更好。</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句中两次出现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表明周朴园很重视这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使用长句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语气缓和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表现了周朴园复杂的心态。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乙句更好。</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突显了动词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表明周朴园希望周萍做事要敢于担当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符合剧情的发展。</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使用短句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中间增加了语音停顿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合乎口语习惯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语气较周朴园前面的话更严厉。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31033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ipe(down)">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本题考查语言表达准确的能力。回答本题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要准确理解戏剧台词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同时紧扣上下文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细细揣摩不同句式传递出的侧重点不同的意蕴。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一个人敢做一件事就要当一件事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这句话更强调出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周朴园逼着周萍要有勇气承认那件事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句子比较长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读起来就不那么短促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语气会缓和些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说话人也不一定要问出结果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心情比较复杂。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一个人敢做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就要敢当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这句话重点强调要有承认事情的勇气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不要试图逃避或退缩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念起来就掷地有声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语气很严厉。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95624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997347"/>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《枣香醉人》这篇文章引发我们对广受社会关注的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空巢老人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问题的思考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请谈谈你的看法。要求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a:t>
            </a:r>
            <a:r>
              <a:rPr lang="en-US" altLang="zh-CN" sz="2200">
                <a:solidFill>
                  <a:srgbClr val="000000"/>
                </a:solidFill>
                <a:latin typeface="Times New Roman" panose="02020603050405020304" pitchFamily="18" charset="0"/>
                <a:cs typeface="Times New Roman" panose="02020603050405020304" pitchFamily="18" charset="0"/>
              </a:rPr>
              <a:t>80~100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老人最渴望的不是物质而是亲情。许多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空巢老人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都有焦虑、不安、孤独、失落、抑郁等情绪。安抚老人这些情绪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需要子女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常回家看看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。尽孝要趁早。世上最痛苦的事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莫过于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子欲养而亲不待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各种原因导致孩子无法陪伴在老人身边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所以把我们身边的每一位空巢老人都当作我们的亲人吧。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老吾老以及人之老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我们的关爱不应只局限于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还应扩展到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本题考查语言表达鲜明的能力。明确议论中心是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空巢老人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然后针对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空巢老人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产生的背景、引起的后果以及解决办法进行全面的评析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不能借题发挥。角度如下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空巢老人形成的原因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空巢老人的生活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如何避免成为空巢老人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关心老人的精神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关爱老人的生活等等。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7593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有媒体统计了诺贝尔文学奖得主莫言与作家郭敬明</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年度的作品总销量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发现前者的总销量远低于后者。中国社会科学院发布的《中国文情报告</a:t>
            </a:r>
            <a:r>
              <a:rPr lang="en-US" altLang="zh-CN" sz="2200">
                <a:solidFill>
                  <a:srgbClr val="000000"/>
                </a:solidFill>
                <a:latin typeface="Times New Roman" panose="02020603050405020304" pitchFamily="18" charset="0"/>
                <a:cs typeface="Times New Roman" panose="02020603050405020304" pitchFamily="18" charset="0"/>
              </a:rPr>
              <a:t>(2012—2013)</a:t>
            </a:r>
            <a:r>
              <a:rPr lang="zh-CN" altLang="zh-CN" sz="2200">
                <a:solidFill>
                  <a:srgbClr val="000000"/>
                </a:solidFill>
                <a:latin typeface="Times New Roman" panose="02020603050405020304" pitchFamily="18" charset="0"/>
                <a:cs typeface="Times New Roman" panose="02020603050405020304" pitchFamily="18" charset="0"/>
              </a:rPr>
              <a:t>》显示</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年度小说类图书的销量冠军仍然是郭敬明的作品。你如何看待这种现象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请简要点评。要求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观点明确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语言表达简明、得体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字数不超过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两位作家的读者群体不同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不能也不应在销量上简单比较。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销量与作品的文学价值不能画等号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这两位作家各有千秋。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4123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本题考查语言表达鲜明的能力。莫言虽然获得了诺贝尔文学奖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他的作品并不是想象中的那么畅销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这跟中国读者的欣赏水平和爱好看小说的群体分不开。成年人能静下心来好好看一本小说的人已经不多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相对于看书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他们也许更喜欢电视电影和电脑游戏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郭敬明的作品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语言唯美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意境营造不错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故事情节也很吸引人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广大青少年在他的作品中似乎更能感受到多样的美好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看他的小说成了一种享受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所以读者群体庞大。但是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作品销量的多寡并不是评判作品的文学价值的标准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莫言有莫言的深刻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郭敬明也有他自己的特色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百花齐放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4150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某校举办青少年心理健康讲座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下面是主持人的一段开场白。请在横线处填写句子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使上下文语意连贯。要求使用比喻和排比的修辞手法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人生难免会有不如意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心理健康的青少年面对坎坷时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往往乐观坚强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积极向上。健康的心理对我们有重要的意义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如何拥有健康的心理呢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我们邀请了著名心理学家王教授给大家谈谈这个问题。请鼓掌欢迎。</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它如春风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吹走我们脸上的愁云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驱散我们心头的阴霾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融化我们心里的坚冰。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它如明亮的灯火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温暖寒冷的暗夜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驱散心头的迷雾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照亮回家的路途</a:t>
            </a:r>
            <a:r>
              <a:rPr lang="zh-CN" altLang="zh-CN" sz="2200" smtClean="0">
                <a:solidFill>
                  <a:srgbClr val="000000"/>
                </a:solidFill>
                <a:latin typeface="Times New Roman" panose="02020603050405020304" pitchFamily="18" charset="0"/>
                <a:cs typeface="Times New Roman" panose="02020603050405020304" pitchFamily="18" charset="0"/>
              </a:rPr>
              <a:t>。</a:t>
            </a:r>
          </a:p>
          <a:p>
            <a:pPr>
              <a:lnSpc>
                <a:spcPts val="2900"/>
              </a:lnSpc>
              <a:spcAft>
                <a:spcPts val="0"/>
              </a:spcAft>
              <a:tabLst>
                <a:tab pos="1029335" algn="l"/>
                <a:tab pos="1850390" algn="l"/>
                <a:tab pos="2538095" algn="l"/>
                <a:tab pos="3221990" algn="l"/>
              </a:tabLst>
            </a:pP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本题考查语言表达生动的能力。横线处要承接</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健康的心理对我们有重要的意义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因此就应该继续阐述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健康的心理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的积极意义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彰显正能量。同时注意语言优美且富有文学色彩</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还要注意修辞手法及字数的限制。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07699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拖延症的表现是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在能够预料后果不良的情况下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仍然把计划要做的事情一再推迟。请运用比喻、比拟的修辞手法写出拖延症的危害。不超过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拖延症是生命的盗贼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它会在不知不觉中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盗取你的热情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偷走你的机会。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本题考查语言表达生动的能力。由题干来看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拖延症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在能够预料后果不良的情况下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仍然把计划要做的事情一再推迟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据此可分析出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拖延症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会使计划落空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会使理想付诸东流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会使本来可以成功的事情失败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而且会使人明知犯了错误还不改正。答题时运用比喻、比拟的修辞手法把上述危害表述出来即可。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3399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校门建筑的设计应秉持实用、简约、大方的原则。校门建筑是校园交通的门户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是校园安全的锁钥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实现这两大功能是校门建筑的基本要求。在此前提下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再讲求造型美观。因此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校门建筑要实用、简约、大方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而不应盲目攀比。那种一味追求高大、奢华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耗巨资建造校门的做法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不仅造成很大的浪费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还会给学生带来不良影响。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校门在建筑造型和风格上应该具有鲜明的特点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它不仅要实用美观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还应该与学校的办学理念相吻合。校门建筑是学校文化内涵的体现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是对该校历史文化积淀和办学特色的诠释。因此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它应该是校园建筑的点睛之作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和学校的其他建筑相协调。这就要求我们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在校门设计上要讲究个性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不能千篇一律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应注重体现它所蕴含的文化内涵。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本题考查语言表达简明的能力。提出自己的看法或见解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前提是理解两则材料的差异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中的关键词是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我们可以择其一点评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也可融合两者、取其精华。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82904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创业、创新是时代的呼唤。请拟写一则宣传语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倡导同学们升入大学后积极参与创业、创新活动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培养创业、创新能力。要求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紧扣宣传目的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运用比喻手法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创业是青春的火炬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创新是创业的翅膀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用创业点燃创新梦想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用创新放飞人生希望。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题目要求运用比喻手法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宣传语要语言凝练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最好两句对偶。特别注意字数限制。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0954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某校拟开展以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为主题的郊游活动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全校同学将以班级为单位参与。请撰写本班活动标语。要求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语言鲜明、生动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至少使用一种修辞手法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郊游放飞青春梦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合作凝聚团队魂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让我们在自然中放飞青春的梦想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标语是用简短的文字写出的具有宣传鼓动性的口号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它可以营造一种和谐的氛围。从内容上要有宣传鼓动作用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形式上要简短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朗朗上口。如该题可以抓住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拥抱自然、亲近自然、丈量青春、释放青春、增强团队凝聚力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修辞可以采用对偶、拟人、比喻等手法。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6534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,22,4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丢手绢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是几代人童年时的游戏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多少小朋友学会洗的第一件衣物就是自己的小手绢。现在的你还有手绢吗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今天的小朋友可能已经不知道手绢为何物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纸巾的泛滥几乎让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成了只存在于词典中的一个词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重拾手绢行动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少用纸巾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多用手绢。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把丢掉的手绢捡起来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捡起的是童年记忆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留下的是绿树蓝天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生活中还有什么有趣的、美好的或是有价值的东西正在离我们远去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为了留住它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请你策划一个小活动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拟出活动主题和宣传语</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5871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地雷阵游戏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用绳子在一块空地上圈出一定范围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撒满各式玩具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如娃娃、球等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作障碍物。学生两人一组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一人指挥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另一人蒙住眼睛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听着同伴的指挥通过地雷阵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过程中只要踩到任何东西就要重新开始。指挥者只能在线外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不能进入地雷阵中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也不能用手扶伙伴。通过游戏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提高人与人的信任感。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活动主题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让我带你蹚地雷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宣传语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蹚过地雷阵　增强信任感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本题考查语言表达生动的能力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要根据示例选择一种类似于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丢手绢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的童年活动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如转陀螺、地雷阵等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然后确定主题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并把它准确、鲜明地表述出来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根据示例可以看出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活动要有深层意义。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6788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,23,6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为活跃校园文化生活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华南七中学生会举办了一个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四季花卉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摄影作品展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请你为作品展写一段前言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要求语言鲜明、生动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至少使用两种修辞手法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四季花卉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摄影作品展是由华南七中学生会主办的旨在活跃校园文化生活的活动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这些展出的作品着重表现岁月流转而美人依旧的自然美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它们凝聚了同学们的汗水与智慧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相信一定会给观众带来叹为观止的艺术感受。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比喻和借代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本题考查语言表达生动的能力。材料要求写前言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做题时注意要开门见山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直接提示作品展的基本信息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围绕标题介绍作品展的功能、目的及意义。字数控制在要求范围内。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02156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,17,7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数字时代的书写方式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纸笔书写已不再是主流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电脑输入越来越普及。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是输入法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RCB(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红绿蓝色彩模式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doc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txt,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行楷草隶篆的转换也不过是鼠标轻轻一点。尽管如此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还是有人保持纸笔书写的习惯。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对于纸笔书写与电脑输入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你有什么看法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6004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数字时代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要重视纸笔书写。纸笔书写是一种原生态的记录方式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手稿具有私人意义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留存许多记忆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纸笔书写动作是下意识的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有助于思维连贯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写作过程会比较美好。坚持纸笔书写习惯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可以增进对汉字的喜爱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追求纸笔书写之美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可以促进对传统文化的继承和发展。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电脑输入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总体效率更高。经验告诉我们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初成的文稿一般还要反复进行文字修改和段落调整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如果是在纸上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修改和调整既不方便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还会浪费纸张。如果写作还需要参考或引述网上的电子文本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与纸笔书写相比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电脑输入的优势更明显。在网络实时通讯方面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电脑输入可以大显身手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纸笔书写则完全没有用武之地。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本题考查语言表达简明的能力。本题要求考生能够联系时代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透过现象看本质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能针对材料提出自己的观点并作简要阐述。本材料涉及两种完全不同的书写方式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即传统的纸笔书写与时兴的电脑输入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可以倾向某一种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也可以辩证地谈。语言要简明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能以尽可能少的语言符号传递尽可能多的信息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并取得最佳效果。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08276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下面一段文字有四处重复累赘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请予删除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只填序号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删除后应简明连贯、不损害原意。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79306151"/>
              </p:ext>
            </p:extLst>
          </p:nvPr>
        </p:nvGraphicFramePr>
        <p:xfrm>
          <a:off x="508000" y="1738382"/>
          <a:ext cx="8128000" cy="3635236"/>
        </p:xfrm>
        <a:graphic>
          <a:graphicData uri="http://schemas.openxmlformats.org/presentationml/2006/ole">
            <p:oleObj spid="_x0000_s8196" name="文档" r:id="rId3" imgW="3837004" imgH="1715972" progId="Word.Document.12">
              <p:embed/>
            </p:oleObj>
          </a:graphicData>
        </a:graphic>
      </p:graphicFrame>
      <p:sp>
        <p:nvSpPr>
          <p:cNvPr id="4" name="矩形 3"/>
          <p:cNvSpPr/>
          <p:nvPr/>
        </p:nvSpPr>
        <p:spPr>
          <a:xfrm>
            <a:off x="2483768" y="5020013"/>
            <a:ext cx="12241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73178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年重庆马拉松赛的运动员已陆续赶到比赛的起点南滨公园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已交代了比赛的时间、地点、人员等信息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年重庆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在起点处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参加比赛的运动员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正在进行准备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与上句中的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拉伸韧带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比赛还没有开始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尚在安排之中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删去</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更能突现赛前空气的紧张。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40809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语言表达连贯的考查形式多样化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有词语复位、语句复位、语句排序和语句补写等。</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年高考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把语言表达连贯与成语辨析、病句修改放在一个语段中进行了考查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既考查了句子在语境中的连贯性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又考查了选用句式的能力。</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语言表达得体题有两种考查形式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一是采用四选一选择题的形式考查了谦敬词的使用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二是以应用文改错的形式考查了谦敬词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兼考词语搭配、语体色彩。</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主要是以逻辑推断题的形式来考查思维的严密性。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507955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04664"/>
            <a:ext cx="8128000" cy="371621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词语复位题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中学生初学文言文时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不要依赖译文。</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并不是说在整个学习过程中绝对不去参看译文。其实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肯动脑筋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不盲目机械地看待译文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只要译文不是太差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看看译文也无妨。有时候把译文跟注释对照起来揣摩学习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不失为一种可行的方法。</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23257640"/>
              </p:ext>
            </p:extLst>
          </p:nvPr>
        </p:nvGraphicFramePr>
        <p:xfrm>
          <a:off x="395536" y="4120874"/>
          <a:ext cx="8128000" cy="2644168"/>
        </p:xfrm>
        <a:graphic>
          <a:graphicData uri="http://schemas.openxmlformats.org/presentationml/2006/ole">
            <p:oleObj spid="_x0000_s9220" name="文档" r:id="rId3" imgW="3894229" imgH="1266336" progId="Word.Document.12">
              <p:embed/>
            </p:oleObj>
          </a:graphicData>
        </a:graphic>
      </p:graphicFrame>
      <p:sp>
        <p:nvSpPr>
          <p:cNvPr id="4" name="矩形 3"/>
          <p:cNvSpPr/>
          <p:nvPr/>
        </p:nvSpPr>
        <p:spPr>
          <a:xfrm>
            <a:off x="2339752" y="161469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279646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本题考查语言表达连贯的能力。要分析句间的关系和前后关联词的搭配。第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处是针对前一处而言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故使用指示代词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处表示假设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处和第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处构成递进关系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处与第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使用的关联词是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。依据这样的分析即可判断答案应为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6226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布莱森在他的《万物简史》里介绍了超级火山的巨大破坏性。以美国为例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境内有一座超级火山喷发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其产生的巨大能量将摧毁数千公里范围内的所有东西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无数人会因此丧命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会导致整个国家被深达</a:t>
            </a:r>
            <a:r>
              <a:rPr lang="en-US" altLang="zh-CN" sz="2200">
                <a:solidFill>
                  <a:srgbClr val="000000"/>
                </a:solidFill>
                <a:latin typeface="Times New Roman" panose="02020603050405020304" pitchFamily="18" charset="0"/>
                <a:cs typeface="Times New Roman" panose="02020603050405020304" pitchFamily="18" charset="0"/>
              </a:rPr>
              <a:t>6~20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米的火山灰覆盖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会出现其他许多可怕后果。</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目前人类还无法预测美国超级火山会在何时喷发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了解了它的杀伤力有利于我们制订各种减损预案。</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00952557"/>
              </p:ext>
            </p:extLst>
          </p:nvPr>
        </p:nvGraphicFramePr>
        <p:xfrm>
          <a:off x="395536" y="4336898"/>
          <a:ext cx="8128000" cy="2644168"/>
        </p:xfrm>
        <a:graphic>
          <a:graphicData uri="http://schemas.openxmlformats.org/presentationml/2006/ole">
            <p:oleObj spid="_x0000_s10244" name="文档" r:id="rId3" imgW="3894229" imgH="1266336" progId="Word.Document.12">
              <p:embed/>
            </p:oleObj>
          </a:graphicData>
        </a:graphic>
      </p:graphicFrame>
      <p:sp>
        <p:nvSpPr>
          <p:cNvPr id="4" name="矩形 3"/>
          <p:cNvSpPr/>
          <p:nvPr/>
        </p:nvSpPr>
        <p:spPr>
          <a:xfrm>
            <a:off x="2267744"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455918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本题考查语言表达连贯的能力。要分析句间的关系和前后关联词语的搭配。</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处是表示后面情况发生的条件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处是结果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处表示更进一步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应填写表示递进的关联词语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紧承上文说还会出现许多后果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处和</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处构成转折关系。据此可选出答案。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51068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有的人在填报高考志愿时选报热门专业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理由是能学以致用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是一种误解。学以致用的真正含义是将学到的知识用于实践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不是看什么东西有用才决定去学。屏弃功利性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使人抱着乐观的态度去学习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有用才去学习会使人产生心理负担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总要担心以后会不会真的有用。抱着功利之心去挑选专业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往往会牺牲自己真正的兴趣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毕业后谋到了不错的职位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也不一定就工作得很开心。</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86777522"/>
              </p:ext>
            </p:extLst>
          </p:nvPr>
        </p:nvGraphicFramePr>
        <p:xfrm>
          <a:off x="611560" y="4188318"/>
          <a:ext cx="8128000" cy="2766769"/>
        </p:xfrm>
        <a:graphic>
          <a:graphicData uri="http://schemas.openxmlformats.org/presentationml/2006/ole">
            <p:oleObj spid="_x0000_s11268" name="文档" r:id="rId3" imgW="3894229" imgH="1325471" progId="Word.Document.12">
              <p:embed/>
            </p:oleObj>
          </a:graphicData>
        </a:graphic>
      </p:graphicFrame>
      <p:sp>
        <p:nvSpPr>
          <p:cNvPr id="4" name="矩形 3"/>
          <p:cNvSpPr/>
          <p:nvPr/>
        </p:nvSpPr>
        <p:spPr>
          <a:xfrm>
            <a:off x="2267744" y="98911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68267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本题的综合性比较强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既考查语言表达简明、连贯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又考查辨析词语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而且对词语的考查既涉及实词又涉及虚词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有一定的难度。第二处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屏弃功利性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抱着乐观的态度去学习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之间是条件关系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因此第三处可排除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产生心理负担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担心以后会不会真的有用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综合考虑可排除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。最后一句承接上文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是让步的条件关系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75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1525465" y="1196752"/>
            <a:ext cx="333456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解答词语复位</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529704" y="1281617"/>
            <a:ext cx="1031834" cy="328867"/>
          </a:xfrm>
          <a:prstGeom prst="rect">
            <a:avLst/>
          </a:prstGeom>
        </p:spPr>
      </p:pic>
      <p:pic>
        <p:nvPicPr>
          <p:cNvPr id="4" name="19m20.eps" descr="id:2147493084;FounderCES"/>
          <p:cNvPicPr/>
          <p:nvPr/>
        </p:nvPicPr>
        <p:blipFill>
          <a:blip r:embed="rId3"/>
          <a:stretch>
            <a:fillRect/>
          </a:stretch>
        </p:blipFill>
        <p:spPr>
          <a:xfrm>
            <a:off x="529704" y="1800462"/>
            <a:ext cx="7628069" cy="3158128"/>
          </a:xfrm>
          <a:prstGeom prst="rect">
            <a:avLst/>
          </a:prstGeom>
        </p:spPr>
      </p:pic>
    </p:spTree>
    <p:extLst>
      <p:ext uri="{BB962C8B-B14F-4D97-AF65-F5344CB8AC3E}">
        <p14:creationId xmlns:p14="http://schemas.microsoft.com/office/powerpoint/2010/main" xmlns="" val="40602206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35455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句子复位题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231</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,17~19,9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中国画是融中国哲学思想、美学精神、绘画理念于一体的民族艺术。</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新的文化思潮和艺术观念不断对中国画领域产生冲击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画家们既要突破传统观念推陈出新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又要继承传统发扬光大中国文化精神。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也造就了当今画坛的各种风格。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90728378"/>
              </p:ext>
            </p:extLst>
          </p:nvPr>
        </p:nvGraphicFramePr>
        <p:xfrm>
          <a:off x="1187624" y="2564904"/>
          <a:ext cx="1766621" cy="488732"/>
        </p:xfrm>
        <a:graphic>
          <a:graphicData uri="http://schemas.openxmlformats.org/presentationml/2006/ole">
            <p:oleObj spid="_x0000_s2051" name="文档" r:id="rId3" imgW="995512" imgH="255287" progId="Word.Document.12">
              <p:embed/>
            </p:oleObj>
          </a:graphicData>
        </a:graphic>
      </p:graphicFrame>
    </p:spTree>
    <p:extLst>
      <p:ext uri="{BB962C8B-B14F-4D97-AF65-F5344CB8AC3E}">
        <p14:creationId xmlns:p14="http://schemas.microsoft.com/office/powerpoint/2010/main" xmlns="" val="3854156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作为中华文化的传统瑰宝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中国画的笔墨纸砚等工具材料和表现方式有着其他画种无法比拟的特殊性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为历代画家崇尚与传承。其伟大而完整的绘画体系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成就了一代代宗师。然而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也正是这千百年来逐渐趋于完美的绘画准则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让一些画家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长跪不起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不敢轻易逾越雷池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仍在使用今日的笔墨纸张道说古人程式化的话语。事实上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单凭笔墨功力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是无法成就作品艺术灵魂的。</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画家能否凭借自己的生活积累和艺术感觉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让传统文化内涵及现代人文精神在画面上得到充分体现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是新时代美术创作并行不悖的艺术法则。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新时代的中国画创作者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应该以笔墨激扬时代精神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让中国画在多元共融的艺术格局中保持鲜活的生命力。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06225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40768"/>
            <a:ext cx="8128000" cy="370986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下列填入文中括号内的语句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衔接最恰当的一项是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这其中尺度的把握使画家对中国文化有不同的理解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这其中尺度的把握体现着画家对中国文化的不同理解</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画家对中国文化的不同理解</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影响他们对其中尺度的把握</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画家对中国文化的不同理解使他们对其中尺度的把握不同</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解题时要注意括号后面的句子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也造就了当今画坛的各种风格</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的主语必须是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这其中尺度的把握</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从而排除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两项。再看</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体现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不同理解</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与后文衔接更顺畅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7164288" y="134475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77399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88853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下面是某中学学生会向各班班长所发通知的正文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请阅读并按要求完成后面的题目。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为了进一步弘扬优秀传统文化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提高同学们的国学素养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校学生会定于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在报告厅举办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读书交流会。届时在孔子研究领域享有极高盛誉的孙荣教授将光临指导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并向各班奉送其最新研究著作。请拨冗组织班委推荐两名发言的同学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并告知他们一定务必按时到会。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在不改变语意的前提下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为了表达简明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文中必须删掉两个词语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极高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务必</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是指极大的声誉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或好的口碑的意思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指一定、必须的意思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保留一个即可。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03648" y="4591519"/>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43808" y="4591519"/>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wipe(down)">
                                      <p:cBhvr>
                                        <p:cTn id="17"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下列各句中的引号和文中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长跪不起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作用相同的一项是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我站在山脚抬头望去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只见无数火把排成许多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一直向山顶延伸着。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父亲的话让我意识到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要打破我们父子之间这层令人悲哀的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厚壁障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太难了。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著名画家徐悲鸿笔下的马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正如有的评论家所说的那样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形神兼备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他们的做法彻底撕掉了自己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的面具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真相赤裸裸地展现在大家面前。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解题时注意引号的作用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项都表特殊含义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长跪不起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特指囿于传统技法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厚壁障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形容父子间的隔阂、代沟。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突出强调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直接引用</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表示讽刺否定。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724437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63879"/>
            <a:ext cx="8128000" cy="6384312"/>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文中画横线的句子有语病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画家凭借自己的生活积累和艺术感觉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让传统文化内涵及现代人文精神在画面上得到充分体现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是新时代美术创作至关重要的艺术法则。</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画家能否凭借自己的生活积累和艺术感觉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让传统文化内涵及现代人文精神在画面上得到充分呈现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是新时代美术创作并行不悖的艺术法则。</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画家凭借自己的生活积累和艺术感觉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让传统文化内涵及现代人文精神在画面上得到充分呈现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是新时代美术创作并行不悖的艺术法则。</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画家能否凭借自己的生活积累和艺术感觉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让传统文化内涵及现代人文精神在画面上得到充分体现</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是新时代美术创作至关重要的艺术法则。</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首先判断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能否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得到充分体现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艺术法则</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属于两面对一面的逻辑错误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传统文化内涵</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人文精神</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是在画面上</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体现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出来的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并行不悖的艺术法则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用词不当。只有</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项修改最全面。</a:t>
            </a:r>
            <a:endParaRPr lang="zh-CN" altLang="en-US" sz="2200"/>
          </a:p>
        </p:txBody>
      </p:sp>
      <p:sp>
        <p:nvSpPr>
          <p:cNvPr id="4" name="矩形 3"/>
          <p:cNvSpPr/>
          <p:nvPr/>
        </p:nvSpPr>
        <p:spPr>
          <a:xfrm>
            <a:off x="7524328" y="46387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45556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244</a:t>
            </a:r>
            <a:r>
              <a:rPr lang="en-US" altLang="zh-CN" sz="2200">
                <a:solidFill>
                  <a:srgbClr val="000000"/>
                </a:solidFill>
                <a:latin typeface="Times New Roman" panose="02020603050405020304" pitchFamily="18" charset="0"/>
                <a:cs typeface="Times New Roman" panose="02020603050405020304" pitchFamily="18" charset="0"/>
              </a:rPr>
              <a:t>,3.(2)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,17~19,3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戏曲既需传承也需创新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这是业内的基本共识。然而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近年来由于一些创新尝试未收到理想效果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有人就将创新和继承对立起来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认为戏曲不必创新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尤其是昆曲等戏曲艺术进入世界非物质文化遗产名录之后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创新在某些人那里几乎成了贬义词。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随着时代的发展变化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戏曲艺术不断被赋予新的内涵。如果一直固守原有形态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只强调复制和模仿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戏曲恐怕早在数百年前就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了。突破前人、大胆创新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这是各个时代取得伟大成就的艺术家的共性。诚如某戏剧评论家所言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的京剧名伶是靠模仿或重复而成就自己的。京剧大师梅兰芳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以坚定的信念和博大的胸怀为京剧改革作出巨大贡献。他眼界开阔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除唱腔、表演技巧之外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还从化妆、灯光、服装、舞蹈、剧目创作等多个方面进行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69316264"/>
              </p:ext>
            </p:extLst>
          </p:nvPr>
        </p:nvGraphicFramePr>
        <p:xfrm>
          <a:off x="1187624" y="1340768"/>
          <a:ext cx="1766621" cy="488732"/>
        </p:xfrm>
        <a:graphic>
          <a:graphicData uri="http://schemas.openxmlformats.org/presentationml/2006/ole">
            <p:oleObj spid="_x0000_s12292" name="文档" r:id="rId3" imgW="995512" imgH="255287" progId="Word.Document.12">
              <p:embed/>
            </p:oleObj>
          </a:graphicData>
        </a:graphic>
      </p:graphicFrame>
    </p:spTree>
    <p:extLst>
      <p:ext uri="{BB962C8B-B14F-4D97-AF65-F5344CB8AC3E}">
        <p14:creationId xmlns:p14="http://schemas.microsoft.com/office/powerpoint/2010/main" xmlns="" val="42444373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大量的探索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剧剧有创新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剧剧有新腔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。尚小云、荀慧生、于连泉等人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也是因为具有超越前人的理想和切实的努力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不满足于停留在雷池之内</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才能够在强大的保守情绪的笼罩下突破藩篱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从而成为新流派的创始人。当然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戏曲的创新必须以传承为基础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是传承中的创新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而不是眼花缭乱甚至任性妄为的创新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才能探索出一条能够被大多数观众接受的创新之路来。</a:t>
            </a:r>
            <a:r>
              <a:rPr lang="en-US" altLang="zh-CN" sz="2200" u="sng">
                <a:solidFill>
                  <a:srgbClr val="FF0000"/>
                </a:solidFill>
                <a:uFill>
                  <a:solidFill>
                    <a:srgbClr val="000000"/>
                  </a:solidFill>
                </a:u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47814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下列在文中括号内补写的语句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被创新精神的缺失所制约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因创新精神的缺失而被制约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制约了当代戏曲的发展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对当代戏曲发展起了制约作用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35340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39468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两个选项都是以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为主语的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两个选项则是以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为主语的。一般来说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句子都有承上启下功能。主语总是由已知的旧信息来充当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也就是我们通常所说的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宾语则是由第一次出现的新信息来充当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。从文段内容来看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括号前面的部分说了一种把创新和继承对立起来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从而反对创新的现象。也就是说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在文中是已知的旧信息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是第一次出现的新信息。因此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第一次选择可以去掉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两个选项。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两个选项中</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项用的是一般的主谓宾句式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项用的是介词短语做状语的句式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是一种比较特殊的句式。特殊句式的选择都是有特殊原因或者要求的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字句来说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的对象也要求是前文已经出现过的内容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后面做宾语也不合适。所以正确选项是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72405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寿终正寝　名噪一时　兼容并蓄　照猫画虎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无疾而终　名垂青史　兼容并蓄　按图索骥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寿终正寝　名垂青史　博采众长　照猫画虎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无疾而终　名噪一时　博采众长　按图索骥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第一个含有成语的句子是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如果一直固守原有形态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只强调复制和模仿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戏曲恐怕早在数百年前就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这句话前面说的是戏曲随着时代的发展不断变化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这句话反过来说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如果一直不变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戏曲会怎么样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题面中给出了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寿终正寝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无疾而终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两个成语供选择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结合上下文和成语本身的含义用法来看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这两个选择都是正确的。第二个含有成语的句子是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诚如某戏剧评论家所言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的京剧名伶是靠模仿或重复而成就自己的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京剧名伶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找一个合适的成语做定语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题面中给出了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名噪一时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名垂青史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两个成语供选择。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名噪一时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指的是在一个时期内名声很大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广为人知。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名垂青史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指的是好的名声和事迹载入史册永远流传</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
        <p:nvSpPr>
          <p:cNvPr id="3" name="矩形 2"/>
          <p:cNvSpPr/>
          <p:nvPr/>
        </p:nvSpPr>
        <p:spPr>
          <a:xfrm>
            <a:off x="6804248" y="62068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636154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534930"/>
          </a:xfrm>
          <a:prstGeom prst="rect">
            <a:avLst/>
          </a:prstGeom>
        </p:spPr>
        <p:txBody>
          <a:bodyPr>
            <a:spAutoFit/>
          </a:bodyPr>
          <a:lstStyle/>
          <a:p>
            <a:pP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此处所说的京剧名伶显然不是一段时间内有名的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而是做出了突出贡献并载入史册的人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因此恰当的选择是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名垂青史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。第三个含有成语的句子是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他眼界开阔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除唱腔、表演技巧之外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还从化妆、灯光、服装、舞蹈、剧目创作等多个方面进行了大量的探索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文中给出了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博采众长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两个成语供选择。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博采众长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是广泛地采用各家的长处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兼容并蓄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把内容不同、性质相反的东西都吸收进来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此处说的应该是梅兰芳采纳各家长处进行创新变革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博采众长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更恰当。第四个含有成语的句子是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尚小云、荀慧生、于连泉等人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也是因为具有超越前人的理想和切实的努力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不满足于停留在雷池之内</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才能够在强大的保守情绪的笼罩下突破藩篱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从而成为新流派的创始人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前面说梅兰芳博采众长而创新所以名垂青史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这一句从另外一个角度说尚小云等人不满足于模仿前人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突破藩篱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成为新流派的创始人。题面给出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照猫画虎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按图索骥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两个成语供选择。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照猫画虎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比喻照着样子模仿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按图索骥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指按照图像寻找好马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比喻按照死规矩机械、呆板地做事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也泛指按照线索寻找目标。结合上下文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照猫画虎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更恰当。综合起来看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项的成语全都正确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正确选项是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605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而不是眼花缭乱甚至任性妄为的创新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而不是令人眼花缭乱甚至任性妄为的创新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而不是令人眼花缭乱甚至任性妄为的创新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而不是眼花缭乱甚至任性妄为的创新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这样我们才能探索出一条能够被大多数观众接受的创新之路来。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24328"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851534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画线句子中存在两个不同类型的错误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一个错误是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才能探索出一条能够被大多数观众接受的创新之路来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如果主语是承前省略的话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从句法上判断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省略的应该是前面的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从语义上来看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这显然是不恰当的。从上下文来看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主语应该是动作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的发出者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从句法上看句子没有问题了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我们才能探索出一条能够被大多数观众接受的创新之路来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和上文的衔接不够紧密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从篇章的角度考量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这里需要增加一个衔接词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。而增加了衔接词之后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和上文的主语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从语义到篇章都被隔开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不省略也是可以的。那么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这一处错误就有两种修改方式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另一种是只增加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的修改是正确的。文章的第二个错误是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眼花缭乱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做定语修饰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因为能够眼花缭乱的只能是人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而不能是事物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此处应改成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令人眼花缭乱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的修改是正确的。综合起来看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两处修改都正确的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31008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245</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232</a:t>
            </a:r>
            <a:r>
              <a:rPr lang="en-US" altLang="zh-CN" sz="2200">
                <a:solidFill>
                  <a:srgbClr val="000000"/>
                </a:solidFill>
                <a:latin typeface="Times New Roman" panose="02020603050405020304" pitchFamily="18" charset="0"/>
                <a:cs typeface="Times New Roman" panose="02020603050405020304" pitchFamily="18" charset="0"/>
              </a:rPr>
              <a:t>,7.(3)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填入下面空缺处的语句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贾母因要带着刘姥姥散闷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遂携了刘姥姥至山前树下盘桓了半晌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又说与他这是什么树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这是什么花。刘姥姥一一的领会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又向贾母道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谁知城里不但人尊贵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连雀儿也是尊贵的。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众人不解</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刘姥姥道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那廊上金架子上站的绿毛红嘴是鹦哥儿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我是认得的。那笼子里黑老鸹子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怎么又长出凤头来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也会说话呢。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又都笑将起来。</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这雀儿到了你们这里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变得既俊又会说话了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偏这雀儿到了你们这里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他会说话了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也变俊了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偏这雀儿到了你们这里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他也变俊了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也会说话了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这雀儿到了你们这里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变得既会说话又俊了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偏这雀儿到了你们这里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他也变俊了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也会说话了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刘姥姥用两个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表示强调。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03648" y="175203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755591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年是莎士比亚逝世</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为纪念这位戏剧大师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某剧院策划了系列演出活动。请为该活动拟写一条宣传语。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看经典大戏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品百味人生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本题考查语言表达简明的能力。回答本题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宣传语是为了实现特定目标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达到宣传鼓动目的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宣传语往往用通俗的话语诠释重要的观念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传递最新的信息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因而要求语言简洁凝练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显明易记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带有感染力和鼓动力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且应契合主题。比如本题的宣传语是为纪念莎士比亚逝世</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周年策划的系列演出活动而写的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那么内容上应与该活动有关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与莎士比亚有关。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0097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我们都不陌生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很多人无辣不欢甚至吃辣上瘾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这是因为辣椒素等辣味物质刺激舌头、口腔的神经末梢时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会在大脑中形成类似灼烧的感觉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机体就反射性地出现心跳加速、唾液及汗液分泌增多等现象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内啡肽又促进多巴胺的分泌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多巴胺能在短时间内令人高度兴奋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辣椒素快感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慢慢地我们吃辣就上瘾了。</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大脑在这些兴奋性的刺激下把内啡肽释放出来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内啡肽因这些兴奋性的刺激而被大脑释放出来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这些兴奋性的刺激使大脑释放出内啡肽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这些兴奋性的刺激使大脑把内啡肽释放</a:t>
            </a:r>
            <a:r>
              <a:rPr lang="zh-CN" altLang="zh-CN" sz="2200" smtClean="0">
                <a:solidFill>
                  <a:srgbClr val="000000"/>
                </a:solidFill>
                <a:latin typeface="Times New Roman" panose="02020603050405020304" pitchFamily="18" charset="0"/>
                <a:cs typeface="Times New Roman" panose="02020603050405020304" pitchFamily="18" charset="0"/>
              </a:rPr>
              <a:t>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141277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099509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在大脑中形成类似灼烧的感觉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机体就反射性地出现心跳加速、唾液及汗液分泌增多等现象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这些都是被辣椒刺激后产生的兴奋感觉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所以下一句应承接这些内容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这些兴奋性的刺激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横线后面以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承接上文的宾语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所以上一句的宾语应该是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82437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随着雾霾频发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油品质量对环境的影响引起了人们越来越多的关注。有测试表明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一些城市空气中</a:t>
            </a:r>
            <a:r>
              <a:rPr lang="en-US" altLang="zh-CN" sz="2200">
                <a:solidFill>
                  <a:srgbClr val="000000"/>
                </a:solidFill>
                <a:latin typeface="Times New Roman" panose="02020603050405020304" pitchFamily="18" charset="0"/>
                <a:cs typeface="Times New Roman" panose="02020603050405020304" pitchFamily="18" charset="0"/>
              </a:rPr>
              <a:t>PM2.5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左右来自机动车尾气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而只要使用符合新标准的汽油和柴油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。有鉴于此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我国将加快推进成品油质量升级国家专项行动。</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即使现有汽车不作任何改造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其尾气中相关污染物的排放也能减少</a:t>
            </a:r>
            <a:r>
              <a:rPr lang="en-US" altLang="zh-CN" sz="2200">
                <a:solidFill>
                  <a:srgbClr val="000000"/>
                </a:solidFill>
                <a:latin typeface="Times New Roman" panose="02020603050405020304" pitchFamily="18" charset="0"/>
                <a:cs typeface="Times New Roman" panose="02020603050405020304" pitchFamily="18" charset="0"/>
              </a:rPr>
              <a:t>10%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汽车尾气中相关污染物的排放就可减少</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现有汽车的改造并不是必须的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再加上对现有汽车进行改造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其尾气中相关污染物的排放就将减少</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以上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不管是否改造现有汽车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其尾气中的相关污染物排放都将减少</a:t>
            </a:r>
            <a:r>
              <a:rPr lang="en-US" altLang="zh-CN" sz="2200">
                <a:solidFill>
                  <a:srgbClr val="000000"/>
                </a:solidFill>
                <a:latin typeface="Times New Roman" panose="02020603050405020304" pitchFamily="18" charset="0"/>
                <a:cs typeface="Times New Roman" panose="02020603050405020304" pitchFamily="18" charset="0"/>
              </a:rPr>
              <a:t>10%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733323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本题考查语言表达连贯的能力。解题时要根据语境要求识别选项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全句意在强调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油品质量对环境的影响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只要使用符合新标准的汽油和柴油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即使现有汽车不作任何改造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其尾气中相关污染物的排放也能减少</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这种逻辑关系最为合理。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44817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08956"/>
            <a:ext cx="8128000" cy="6369244"/>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句子</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复位题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四是否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事理是否相承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因果、条件、递进、并列、总分、大小、轻重、快慢、难易、表里、先后、动静、多寡等。语段在表达一定的意思时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总会按照某种逻辑顺序或者符合一定的生活事理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而这顺序或者生活事理恰恰就是句子衔接的思路或特征。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话题是否统一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陈述主体、陈述内容、叙述角度应保持一致。在文段所提供的语境中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讲述的话题或陈述的对象应该保持一致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而不能彼此混杂。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前后是否勾连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句子的重点往往在谓语部分。形成句群或复句的分句之间明显有顺承、因果、并列等关系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从而使文段在表意上思维清晰、层次井然。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句式是否一致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的内容比较多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像句子结构、关联词搭配等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贵在找出照应点。语段中的信息前后吻合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彼此响应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才能在表意上形成一个完美的整体。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97140" y="538289"/>
            <a:ext cx="1031834" cy="328867"/>
          </a:xfrm>
          <a:prstGeom prst="rect">
            <a:avLst/>
          </a:prstGeom>
        </p:spPr>
      </p:pic>
    </p:spTree>
    <p:extLst>
      <p:ext uri="{BB962C8B-B14F-4D97-AF65-F5344CB8AC3E}">
        <p14:creationId xmlns:p14="http://schemas.microsoft.com/office/powerpoint/2010/main" xmlns="" val="3691347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填入下面空缺处的语句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我需要清静</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最好去处是到个庙宇前小河旁边大石头上坐坐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。雨季来时上面长了些绿绒似的苔类。雨季一过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苔已干枯了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在一片未干枯苔上正开着小小蓝花白花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有细脚蜘蛛在旁边爬。</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阳光和雨露把这石头漂白磨光了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这石头被阳光和雨露漂白磨光了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阳光和雨露已把这石头漂白磨光了的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这石头是被阳光和雨露漂白磨光了的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此题考查语句的衔接连贯。从上下句子语境来看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后一个句子是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雨季来时上面长了些绿绒似的苔类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可见前一句子的主语应该是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由此排除了</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项用判断动词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进一步强调主语为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75656"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26011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语句排序题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芭蕉栽植容易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几乎四季常青。</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至于月映蕉影、雪压残叶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那更是诗人画家所向往的了。</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它覆盖面积大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吸收热量大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叶子湿度大。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古人在走廊或书房边种上芭蕉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称为蕉廊、蕉房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饶有诗意。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因此蕉阴之下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是最舒适的小坐闲谈之处。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在旁边配上几竿竹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点上一块石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真像一幅元人的小景。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在夏日是清凉世界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在秋天是分绿上窗。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小雨乍至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点滴醒人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斜阳初过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青翠照眼</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①③②④⑥⑤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①④②③⑥⑤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②①④③⑤⑥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②③④①⑤⑥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47864"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31772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因为前句是写芭蕉四季常青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下面紧跟</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句写叶子大小等情况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句描写叶子的阴凉与作用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这样就可以在此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小坐闲谈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句是说芭蕉的种植位置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句说与竹等植物的配合构成一幅美景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句突出雨后给人的感受、斜阳之中的体验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月映蕉影、雪压残叶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因此本题选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1176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理性经济人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把利己看作人的天性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只追求个人利益的最大化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这是西方经济学的基本假设之一。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更倾向于暂时获得产品或服务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或与他人分享产品或服务。使用但不占有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是分享经济最简洁的表述。</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反而更多地采取一种合作分享的思维方式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不再注重购买、拥有产品或服务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但在分享经济这一催化剂的作用下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人们不再把所有权看作获得产品的最佳方式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在新兴的互联网平台上　</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这个利己主义的假设发生了变化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③⑥⑤①④②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③⑥⑤④②①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⑤⑥③①④②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⑤⑥③④②①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41987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699228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本题考查语言表达连贯的能力。此类题首先要通读语段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注意上下句的衔接、呼应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做到话题统一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句序合理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衔接和呼应自然。要加强对语境的分析与体会。本语段谈的是分享经济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语段第一句谈的是理性经济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追求的是个人利益最大化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是西方经济学的基本假设之一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是利己主义的假设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它要向分享经济转变必须有条件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a:solidFill>
                  <a:srgbClr val="000000"/>
                </a:solidFill>
                <a:latin typeface="NEU-BZ-S92"/>
                <a:cs typeface="宋体" panose="02010600030101010101" pitchFamily="2" charset="-122"/>
              </a:rPr>
              <a:t>③⑥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排在前面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而横线后面的内容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又紧承</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项。所以答案选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16379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5303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完成后面的题目。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54898944"/>
              </p:ext>
            </p:extLst>
          </p:nvPr>
        </p:nvGraphicFramePr>
        <p:xfrm>
          <a:off x="540629" y="1412776"/>
          <a:ext cx="8128000" cy="4233825"/>
        </p:xfrm>
        <a:graphic>
          <a:graphicData uri="http://schemas.openxmlformats.org/presentationml/2006/ole">
            <p:oleObj spid="_x0000_s6148" name="文档" r:id="rId3" imgW="3837004" imgH="1998302" progId="Word.Document.12">
              <p:embed/>
            </p:oleObj>
          </a:graphicData>
        </a:graphic>
      </p:graphicFrame>
    </p:spTree>
    <p:extLst>
      <p:ext uri="{BB962C8B-B14F-4D97-AF65-F5344CB8AC3E}">
        <p14:creationId xmlns:p14="http://schemas.microsoft.com/office/powerpoint/2010/main" xmlns="" val="4069767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前后衔接最为恰当的一组是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中国人民抗日战争的胜利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充分证明了中国共产党是救亡图存、实现民族复兴的核心力量。今天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我们纪念抗日战争胜利</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。铭记这段历史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是因为它的惨烈悲壮与不屈抗争应当成为中华民族的集体记忆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更是希望从中汲取沉痛的历史教训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获得开创未来的精神力量。</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永远铭记参加抗日战争的老战士、抗日将领、爱国人士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永远铭记支援和帮助了中国抗战的外国政府和国际友人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永远铭记惨遭日本侵略者杀戮的死难同胞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永远铭记为抗战胜利建立了功勋的海内外中华儿女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永远铭记在抗日战争中英勇战斗、为国捐躯的烈士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⑤③④②①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①②④⑤③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③⑤①④②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④③②①⑤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572000"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758643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五个句子的先后顺序是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先关照抗日战争中的死难同胞、烈士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然后由国内到国外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依次关照抗日将领、爱国人士、海内外中华儿女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最后是外国政府和国际友人。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75673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中国珠算是以算盘为工具进行数字计算的一种方法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借助算盘和口诀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通过人手指拨动算珠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就可以完成高难度计算。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中国珠算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被正式列入联合国教科文组织人类非物质文化遗产名录。</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即便是不识字的人也能熟练掌握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珠算算盘结构简单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操作方便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包含了珠算的所有秘密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蕴含了坐标几何的原理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用珠算运算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无论速度还是准确率都可以跟电子计算器媲美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珠算口诀则是一套完整的韵味诗歌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②③⑥④⑤①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②④⑥③①⑤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⑤①②⑥③④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⑤②③⑥④①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95936"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304494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本题考查语言连贯的能力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侧重于客观辨析。一是先确认语段的表达方式是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二是确认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三看选项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排次序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主要说明算盘的结构及原理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⑥③①⑤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的特点。故答案选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86719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马是中国人喜爱的动物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是人类最早驯养的家畜之一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是极其温顺又充满野性魅力的动物。</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马已经成为力量与神奇的代表。</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还让人们有了敬马王、打马球、赛马等习俗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对人们生活的各个方面都产生了重大影响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它帮人们种地运货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和人们一起南征北战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作为六畜之首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马是人类的朋友和伴侣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千里马、老马识途等故事也十分深入人心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③②④①⑤⑥</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③⑥①④⑤②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⑤③②⑥①④</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⑤④②③①⑥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95936"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713174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是总领句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总体阐述马的地位及影响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具体说明马的影响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表明此处是紧承上句说明马的影响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表明此句是对上文的补充说明。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535714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巧解语句排序题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关联词语的呼应。关联词语之间的搭配关系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或因果。关联词语是一一对应的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也有先后关系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以此确定上下句。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暗示性词语的使用。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换句话说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表示等同关系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与此相反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表示相反、相对关系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中间不可插入别的词语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表示主次轻重的顺序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表示时间先后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表示要提出结论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诸如此类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表示有所解释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表示举例。抓标志是解答排序题的基本方法。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关键词语、相同句式的重复出现。这些句子应是紧密相连的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也能确定句子的先后顺序。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句子之间的对应关系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内容上、形式上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也往往体现语言顺序的一致性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肯定、否定的一致性。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827584" y="764704"/>
            <a:ext cx="1031834" cy="328867"/>
          </a:xfrm>
          <a:prstGeom prst="rect">
            <a:avLst/>
          </a:prstGeom>
        </p:spPr>
      </p:pic>
    </p:spTree>
    <p:extLst>
      <p:ext uri="{BB962C8B-B14F-4D97-AF65-F5344CB8AC3E}">
        <p14:creationId xmlns:p14="http://schemas.microsoft.com/office/powerpoint/2010/main" xmlns="" val="34864361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我们的大脑对音乐的感知却不是这样。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所以要有交响乐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也正是这样的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才使得我们这个世界充满趣味。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例如管弦乐的合奏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音波虽然混合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但是管乐声和弦乐声仍然保持各自的特点。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物理学家们长期热衷于研究的现象都是整体等于所有部分的加合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声音就是这样的。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整体可以大于部分之和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这一事实现在对大多数人来说已经是显而易见的了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但是曾经让物理学家们感到非常窘困。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虽然管乐声和弦乐声独立地进入我们的耳朵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但是这两种声音的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对我们的情感所产生的影响却远远大于这两种乐器的单独作用。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13184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392976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④①③⑥②⑤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④③①⑤⑥②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⑤③④①②⑥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⑤④③①⑥②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先通读全部语句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快速确定首句。</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是这一语段要谈的话题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且后半句又有引出下文的作用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所以放在最前面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窘困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声音就是这样的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连接了</a:t>
            </a:r>
            <a:r>
              <a:rPr lang="zh-CN" altLang="zh-CN" sz="2200">
                <a:solidFill>
                  <a:srgbClr val="000000"/>
                </a:solidFill>
                <a:latin typeface="NEU-BZ-S92"/>
                <a:cs typeface="宋体" panose="02010600030101010101" pitchFamily="2" charset="-122"/>
              </a:rPr>
              <a:t>③①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的解释说明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是得出结论。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80575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遥远的箕山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渐渐化成了一幢巨影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遮断了我的视线。</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我在那个遗址上发掘了很久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但一无所获。</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如果是冬日晴空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从那里可以一直眺望到中岳嵩山齿形的轮廓。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箕顶宽敞平坦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烟树素淡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悄寂无声。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而遗址都在下面的河边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那低伏的王城岗上。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山势平缓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从山脚慢慢上坡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一阵工夫就可以到达箕顶。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如此空旷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让人略感凄凉。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①②④⑤③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①④⑤③②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④①③②⑤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④②⑤①③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059832"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331217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为了表达简明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画线的词语有两处应该删除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序号分别是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画线的标点有两处错误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序号分别是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此题考查语言表达简明和正确使用标点符号。</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历来的研究者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并造成前面的句子表达不完整。第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处的冒号和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处的分号应改为逗号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或会心赏鉴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或有诗文唱和、书画助兴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在一个分句内。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96336" y="1984472"/>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43608" y="2390444"/>
            <a:ext cx="5040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25705" y="2791319"/>
            <a:ext cx="5040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83047" y="2789558"/>
            <a:ext cx="5040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884645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wipe(down)">
                                      <p:cBhvr>
                                        <p:cTn id="2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解题时先看这段文字的首尾话题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遥远的箕山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渐渐化成了一幢巨影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遮断了我的视线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。尾句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我在那个遗址上发掘了很久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但一无所获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的主要对象是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。根据话题对象我们将</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分为两列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一列是以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为对象的</a:t>
            </a:r>
            <a:r>
              <a:rPr lang="zh-CN" altLang="zh-CN" sz="2200">
                <a:solidFill>
                  <a:srgbClr val="000000"/>
                </a:solidFill>
                <a:latin typeface="NEU-BZ-S92"/>
                <a:cs typeface="宋体" panose="02010600030101010101" pitchFamily="2" charset="-122"/>
              </a:rPr>
              <a:t>①②④⑤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一列是以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为对象的</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。然后再根据按时间顺序、空间顺序、逻辑顺序等有序安排的要求将</a:t>
            </a:r>
            <a:r>
              <a:rPr lang="zh-CN" altLang="zh-CN" sz="2200">
                <a:solidFill>
                  <a:srgbClr val="000000"/>
                </a:solidFill>
                <a:latin typeface="NEU-BZ-S92"/>
                <a:cs typeface="宋体" panose="02010600030101010101" pitchFamily="2" charset="-122"/>
              </a:rPr>
              <a:t>①②④⑤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句按照由下而上的空间顺序排列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zh-CN" altLang="zh-CN" sz="2200">
                <a:solidFill>
                  <a:srgbClr val="000000"/>
                </a:solidFill>
                <a:latin typeface="NEU-BZ-S92"/>
                <a:cs typeface="宋体" panose="02010600030101010101" pitchFamily="2" charset="-122"/>
              </a:rPr>
              <a:t>④②⑤①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从山脚慢慢上坡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一阵工夫就可以到达箕顶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箕顶宽敞平坦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从那里可以一直眺望到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也可以从言语的呼应角度根据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顶真得出</a:t>
            </a:r>
            <a:r>
              <a:rPr lang="zh-CN" altLang="zh-CN" sz="2200">
                <a:solidFill>
                  <a:srgbClr val="000000"/>
                </a:solidFill>
                <a:latin typeface="NEU-BZ-S92"/>
                <a:cs typeface="宋体" panose="02010600030101010101" pitchFamily="2" charset="-122"/>
              </a:rPr>
              <a:t>④②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zh-CN" altLang="zh-CN" sz="2200">
                <a:solidFill>
                  <a:srgbClr val="000000"/>
                </a:solidFill>
                <a:latin typeface="NEU-BZ-S92"/>
                <a:cs typeface="宋体" panose="02010600030101010101" pitchFamily="2" charset="-122"/>
              </a:rPr>
              <a:t>②⑤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据此判断出正确答案。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7490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比如告诉你的父母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陪他们一起逛街感觉非常开心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如果只是将快乐私藏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积极的情绪便会很快消失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它不仅有助于快乐感的延续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还能拉近人与人之间的关系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告诉你的朋友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很怀念在一起时开心的时光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并开始筹划新的聚会等等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传递快乐其实很简单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积极与他人分享快乐的记忆和经历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是放大快乐感的最佳方法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⑤⑥①②④③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⑤③②⑥①④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⑥③②⑤①④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⑥⑤①④②③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059832"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570946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本题重点考查语言表达连贯的能力。从结构和内容上可以看出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的进一步解释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所以排列出</a:t>
            </a:r>
            <a:r>
              <a:rPr lang="zh-CN" altLang="zh-CN" sz="2200">
                <a:solidFill>
                  <a:srgbClr val="000000"/>
                </a:solidFill>
                <a:latin typeface="NEU-BZ-S92"/>
                <a:cs typeface="宋体" panose="02010600030101010101" pitchFamily="2" charset="-122"/>
              </a:rPr>
              <a:t>⑤①④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最佳方法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整个句子从正面分析与他人分享的意义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则从反面来分析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所以排列出</a:t>
            </a:r>
            <a:r>
              <a:rPr lang="zh-CN" altLang="zh-CN" sz="2200">
                <a:solidFill>
                  <a:srgbClr val="000000"/>
                </a:solidFill>
                <a:latin typeface="NEU-BZ-S92"/>
                <a:cs typeface="宋体" panose="02010600030101010101" pitchFamily="2" charset="-122"/>
              </a:rPr>
              <a:t>⑥③②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项。可再读一遍验证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整个语段按照提出观点、正反分析和具体做法顺序排列。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70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瓦尔登湖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波平如镜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一只燕子飞掠在水面上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低得碰到了湖水。</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或许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还会有一只鸭子在整理它自己的羽毛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只有一些掠水虫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隔开了同等的距离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分散在全部的湖面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全部的圆弧展露了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银色的圆弧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在远处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有一条鱼在空中画出了一个大约三四英尺的圆弧来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它跃起时一道闪光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降落入水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又一道闪光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④⑤③②①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①②③⑤④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②①④⑤③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①②④③⑤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79912" y="162880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860327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可以采用排除法来选出正确答案。由</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两项置于第一处横线处不恰当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故可先排除</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两项。剩下的</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语段前面的横线只有两处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后面的横线有三处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zh-CN" altLang="zh-CN" sz="2200">
                <a:solidFill>
                  <a:srgbClr val="000000"/>
                </a:solidFill>
                <a:latin typeface="NEU-BZ-S92"/>
                <a:cs typeface="宋体" panose="02010600030101010101" pitchFamily="2" charset="-122"/>
              </a:rPr>
              <a:t>③④⑤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三句集中描写鱼跃起在空中的场景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它们紧密相连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故应放在语段后面的横线位置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项也不恰当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故可排除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项应为正确答案。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9816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当代艺术博物馆近日举办名为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展出了几位画家、摄影师的作品。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能启发我们发现身边的奇景和诗意。</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因此无论多么微不足道的事物都可变成艺术主题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展出的作品大都体现出用细节带出重点的风格特点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彰显出艺术独具的神奇力量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作品展示的都是他们在美国南部腹地、新西兰北岛旅行时留下的记录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内容从自然环境、建筑、各类标志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到人物、室内布置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覆盖面很广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而且带有叙事意味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每件作品都像日常世界的一个短篇故事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②⑥⑤④③①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②③①④⑤⑥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④⑤②①⑥③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④⑥⑤①③②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355976" y="990390"/>
            <a:ext cx="43204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79107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语段的话题是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博物馆展出画家、摄影师的作品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展出了几位画家、摄影师的作品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介绍的是作品创作的经过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所以放在最前面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介绍的是作品的内容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介绍的是作品的风格特点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按照先内容后特点的顺序排列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是对以上作品介绍的总结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它们之间是递进关系。</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在语意上紧密衔接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排在</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3567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在学校的日子里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我没有什么特别的感觉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。我默默地注视着学校红色的大门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由衷地感谢她带给我的一切。</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很多时候你可能觉得今天跟昨天没什么不同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这时你可能非常留恋过去的日子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突然发现它写得真好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你回过头来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其实一切都在改变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不禁哼出一句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月亮的脸偷偷地在改变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现在要离开这个工作了七年的学校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①②④⑤⑥③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①⑥②⑤③④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⑥②⑤①④③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⑥⑤③①④②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283968"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875393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根据横线前面的句子内容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可以确定</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它写得真好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即指</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中的歌词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排序为</a:t>
            </a:r>
            <a:r>
              <a:rPr lang="zh-CN" altLang="zh-CN" sz="2200">
                <a:solidFill>
                  <a:srgbClr val="000000"/>
                </a:solidFill>
                <a:latin typeface="NEU-BZ-S92"/>
                <a:cs typeface="宋体" panose="02010600030101010101" pitchFamily="2" charset="-122"/>
              </a:rPr>
              <a:t>⑤③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今天跟昨天没什么不同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其实一切都在改变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可确定</a:t>
            </a:r>
            <a:r>
              <a:rPr lang="zh-CN" altLang="zh-CN" sz="2200">
                <a:solidFill>
                  <a:srgbClr val="000000"/>
                </a:solidFill>
                <a:latin typeface="NEU-BZ-S92"/>
                <a:cs typeface="宋体" panose="02010600030101010101" pitchFamily="2" charset="-122"/>
              </a:rPr>
              <a:t>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978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把下列句子组成语意连贯的语段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排序最恰当的一组是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更要用人生的尺度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因为所受教育的不同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人生的面貌也会不同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在一定意义上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人是教育的产物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衡量一种教育的优劣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不但要用社会的尺度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看它能否为社会培养有用的人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看它是拓展了还是缩减了受教育者的人生可能性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这里说的教育是广义的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不限于学校教育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③②⑥④①⑤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④①⑤⑥②③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④⑤②③①⑥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③②④⑤⑥①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人生的尺度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zh-CN" altLang="zh-CN" sz="2200">
                <a:solidFill>
                  <a:srgbClr val="000000"/>
                </a:solidFill>
                <a:latin typeface="NEU-BZ-S92"/>
                <a:cs typeface="宋体" panose="02010600030101010101" pitchFamily="2" charset="-122"/>
              </a:rPr>
              <a:t>④①⑤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必须排在一起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是总领句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人是教育的产物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句补充说明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据此排定</a:t>
            </a:r>
            <a:r>
              <a:rPr lang="zh-CN" altLang="zh-CN" sz="2200">
                <a:solidFill>
                  <a:srgbClr val="000000"/>
                </a:solidFill>
                <a:latin typeface="NEU-BZ-S92"/>
                <a:cs typeface="宋体" panose="02010600030101010101" pitchFamily="2" charset="-122"/>
              </a:rPr>
              <a:t>③②⑥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4786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08660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9" end="9"/>
                                            </p:txEl>
                                          </p:spTgt>
                                        </p:tgtEl>
                                        <p:attrNameLst>
                                          <p:attrName>style.visibility</p:attrName>
                                        </p:attrNameLst>
                                      </p:cBhvr>
                                      <p:to>
                                        <p:strVal val="visible"/>
                                      </p:to>
                                    </p:set>
                                    <p:animEffect transition="in" filter="wipe(down)">
                                      <p:cBhvr>
                                        <p:cTn id="1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,20,5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阅读下边一段文字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按要求答题。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71184205"/>
              </p:ext>
            </p:extLst>
          </p:nvPr>
        </p:nvGraphicFramePr>
        <p:xfrm>
          <a:off x="508000" y="1080429"/>
          <a:ext cx="8128000" cy="5333475"/>
        </p:xfrm>
        <a:graphic>
          <a:graphicData uri="http://schemas.openxmlformats.org/presentationml/2006/ole">
            <p:oleObj spid="_x0000_s7172" name="文档" r:id="rId3" imgW="3837004" imgH="2517889" progId="Word.Document.12">
              <p:embed/>
            </p:oleObj>
          </a:graphicData>
        </a:graphic>
      </p:graphicFrame>
    </p:spTree>
    <p:extLst>
      <p:ext uri="{BB962C8B-B14F-4D97-AF65-F5344CB8AC3E}">
        <p14:creationId xmlns:p14="http://schemas.microsoft.com/office/powerpoint/2010/main" xmlns="" val="22380344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在文中横线处填入下列语句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生产能力的增强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加上与生俱来的动物性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使人类对生物形成了过分的优越感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产生了过度的欲望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更使一些人误以为可以无视生物的生存权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。但对自然界造成危害的不是生产能力和科学技术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可以使资源得到充分利用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从而使人类能够在尽可能少地影响自然的情况下生存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并且能不断改善自己的物质生活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还可更有效地保护物种和自然环境。</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生产力的发达和科学技术的进步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是人类的观念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科学技术的发达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看不到生物对人类的重要作用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以至对生物的破坏和干预远远超出了维持生存的需要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是人类怎样运用它们的</a:t>
            </a:r>
            <a:r>
              <a:rPr lang="zh-CN" altLang="zh-CN" sz="2200" smtClean="0">
                <a:solidFill>
                  <a:srgbClr val="000000"/>
                </a:solidFill>
                <a:latin typeface="Times New Roman" panose="02020603050405020304" pitchFamily="18" charset="0"/>
                <a:cs typeface="Times New Roman" panose="02020603050405020304" pitchFamily="18" charset="0"/>
              </a:rPr>
              <a:t>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483768"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44011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④①⑤②⑥③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④③⑤⑥②①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⑤①④⑥②③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⑤③④②⑥①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解答本题的关键在于确定需填空的首尾两句。首句提供了</a:t>
            </a:r>
            <a:r>
              <a:rPr lang="zh-CN" altLang="zh-CN" sz="2200">
                <a:solidFill>
                  <a:srgbClr val="000000"/>
                </a:solidFill>
                <a:latin typeface="NEU-BZ-S92"/>
                <a:cs typeface="宋体" panose="02010600030101010101" pitchFamily="2" charset="-122"/>
              </a:rPr>
              <a:t>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看不到生物对人类的重要作用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更使一些人误以为可以无视生物的生存权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两句的顺序应该遵循先观点再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项。由此确定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10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人们盛物用的器皿除陶器等之外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还有一种容器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是葫芦。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最早的记载见于《诗经》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如《公刘》篇中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酌之用匏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就是指葫芦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用葫芦做容器是先民们认识自然、利用自然的结果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葫芦是一种葫芦科爬藤植物的果实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葫芦成熟后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掏空里面的籽瓤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即可当容器使用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它大多呈哑铃状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上面小下面大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我国劳动人民使用葫芦盛物的历史非常悠久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⑥②③⑤④①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⑥①④②③⑤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⑤③④①⑥②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③⑤④⑥①②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95936" y="94955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22515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试题要求选择衔接最恰当的一组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所考查的内容为语言表达中的连贯。试题所要求的衔接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就是连贯。结合语境及所要排列的语句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总是有一些微妙的规律。试题的前语境最后一个词语是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葫芦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从衔接连贯的角度说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要接的第一句话应该以葫芦开头。六句中只有第</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句是以葫芦开头的。把第</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句相比较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句话可以作开头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句话说的是成熟以后的情况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只能放在后面。第</a:t>
            </a:r>
            <a:r>
              <a:rPr lang="zh-CN" altLang="zh-CN" sz="2200">
                <a:solidFill>
                  <a:srgbClr val="000000"/>
                </a:solidFill>
                <a:latin typeface="NEU-BZ-S92"/>
                <a:cs typeface="宋体" panose="02010600030101010101" pitchFamily="2" charset="-122"/>
              </a:rPr>
              <a:t>③④⑤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这三句都是介绍葫芦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分别介绍了葫芦的性质、使用和形状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应该按照性质、形状和使用这样的顺序排列。第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句和第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有明显的观点和论据关系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应该先观点后论据。第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句作总结可以放到最后。如果确定了用第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句作开头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参照</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四项排序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即可确定答案。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95951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过去的儿童教育是注入式教育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只要把种种的死知识、死教训装入他头脑中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就以为满足。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。儿童自由的读物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实在极少。我们出版这个《儿童世界》的宗旨就在于弥补这个缺憾。</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教师教一课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他们就读一课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刻板庄严的教科书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就是儿童的唯一读物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我们虽知道之前的不对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然而小学校里的教育仍旧不能十分吸引儿童的兴趣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而且各种教育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仍旧是被动的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不是自动的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也想尽办法去启发儿童的兴趣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③⑥④②⑤</a:t>
            </a:r>
            <a:r>
              <a:rPr lang="zh-CN" altLang="zh-CN" sz="2200" smtClean="0">
                <a:solidFill>
                  <a:srgbClr val="000000"/>
                </a:solidFill>
                <a:latin typeface="NEU-BZ-S92"/>
                <a:cs typeface="宋体" panose="02010600030101010101" pitchFamily="2" charset="-122"/>
              </a:rPr>
              <a:t>①</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③⑥④⑤②①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①③⑥④⑤</a:t>
            </a:r>
            <a:r>
              <a:rPr lang="zh-CN" altLang="zh-CN" sz="2200" smtClean="0">
                <a:solidFill>
                  <a:srgbClr val="000000"/>
                </a:solidFill>
                <a:latin typeface="NEU-BZ-S92"/>
                <a:cs typeface="宋体" panose="02010600030101010101" pitchFamily="2" charset="-122"/>
              </a:rPr>
              <a:t>②</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①③⑤⑥④②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23928"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14801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本题考查语言表达连贯、整合文意的能力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考查考生的逻辑思维能力。做题时要注意句子组合的表意关系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按照相同的表意组合句群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按照逻辑关系安排顺序。解答连贯题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要注意句与句之间的起承转合。</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句应在</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句之后。</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而且各种教育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小学校里的教育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②①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句是</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是被动的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不是自动的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教科书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教师教一课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儿童的唯一读物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也有启下的意味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84354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我国是食品生产和消费大国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。这样才能有效解决食品安全领域损害群众利益的突出问题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切实增强消费安全感。</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强化执法措施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严惩违法犯罪分子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食品产业涉及环节多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哪一环出现漏洞都会给食品安全带来严重威胁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创新食品安全监管机制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坚决淘汰劣质企业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以震慑所有企业使之不敢越雷池半步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保障食品安全需要生产经营者诚信自律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更需要严格的法律制度约束和有效监管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必须保持严厉打击违法违规行为的态势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及时消除各环节的</a:t>
            </a:r>
            <a:r>
              <a:rPr lang="zh-CN" altLang="zh-CN" sz="2200" smtClean="0">
                <a:solidFill>
                  <a:srgbClr val="000000"/>
                </a:solidFill>
                <a:latin typeface="Times New Roman" panose="02020603050405020304" pitchFamily="18" charset="0"/>
                <a:cs typeface="Times New Roman" panose="02020603050405020304" pitchFamily="18" charset="0"/>
              </a:rPr>
              <a:t>隐患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067944"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374315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②⑥①③④⑤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②⑤⑥①④③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⑤②⑥③①④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⑤⑥②④③①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从开头句和结尾句来看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全段中心话题是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紧承开头句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提出了保障食品安全的两个条件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诚信自律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法律制度约束和有效监管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每个环节都很重要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紧承前句提出观点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是对前文观点提出的具体办法、措施等。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65721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2233"/>
            <a:ext cx="8128000" cy="57475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语句补写题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人们所受压力会增加血液中糖皮质激素的含量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而糖皮质激素可将前体细胞变为脂肪细胞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压力与肥胖有联系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。但人们过去不清楚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为什么白天压力大不一定会变胖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而上夜班之类的压力则常与肥胖相联系。最近一项研究揭开了谜底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健康人的糖皮质激素水平在</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小时内呈节律性涨落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点最低。如果打破节律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在糖皮质激素水平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本来应该是低谷时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糖皮质激素的增加就会导致更多前体细胞变为脂肪细胞。如果顺应节律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在糖皮质激素水平本来就是峰值时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即使增加很多糖皮质激素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也不易引起脂肪细胞增加。可见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压力产生的时间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夜间长期经历持续性压力体重会明显增加。</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32144615"/>
              </p:ext>
            </p:extLst>
          </p:nvPr>
        </p:nvGraphicFramePr>
        <p:xfrm>
          <a:off x="1907704" y="1916832"/>
          <a:ext cx="1766621" cy="488732"/>
        </p:xfrm>
        <a:graphic>
          <a:graphicData uri="http://schemas.openxmlformats.org/presentationml/2006/ole">
            <p:oleObj spid="_x0000_s13316" name="文档" r:id="rId3" imgW="995512" imgH="255287" progId="Word.Document.12">
              <p:embed/>
            </p:oleObj>
          </a:graphicData>
        </a:graphic>
      </p:graphicFrame>
      <p:sp>
        <p:nvSpPr>
          <p:cNvPr id="4" name="矩形 3"/>
          <p:cNvSpPr/>
          <p:nvPr/>
        </p:nvSpPr>
        <p:spPr>
          <a:xfrm>
            <a:off x="5868144" y="2771266"/>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3172141"/>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2160" y="4383257"/>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4782262"/>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42604" y="5589969"/>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46136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由第一空前面的句子推断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所填语句主要内容为压力影响糖皮质激素水平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。由后面句子内容可知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肥胖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。而根据本句前面的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可以推知该句为总起句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人们所承受的压力与肥胖有一定联系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之类的句子。第二空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健康人的糖皮质激素水平在</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小时内呈节律性涨落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如果打破节律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意味着在糖皮质激素水平最低的凌晨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更多前体细胞变为脂肪细胞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可推断出应填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本来应该是低谷时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之类的语句。第三空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可知后面为结论句。结合语境中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点最低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夜间长期经历持续性压力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压力产生的时间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是结论句的陈述对象。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01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请在横线处补写一句话。要求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既能回应野草的嘲讽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又能表现百合坚定的信念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不多于</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我要证明自己的存在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还要装扮这山谷的断壁悬崖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可以作这样的思考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既是句子的衔接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就要关照前后句子的意思。既然前面说无人欣赏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就要从百合实现自我价值的方面去思考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而不是要求得到他人的欣赏。即使是荒郊野外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百合盛开也可以把环境装扮得美丽一些。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文中</a:t>
            </a:r>
            <a:r>
              <a:rPr lang="zh-CN" altLang="zh-CN" sz="2200">
                <a:solidFill>
                  <a:srgbClr val="000000"/>
                </a:solidFill>
                <a:latin typeface="NEU-BZ-S92"/>
                <a:cs typeface="宋体" panose="02010600030101010101" pitchFamily="2" charset="-122"/>
              </a:rPr>
              <a:t>①②③④⑤⑥</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有三处多余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②③⑥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该句承上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可以省略主语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小百合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荒郊野外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300192" y="4385886"/>
            <a:ext cx="10801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77352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56124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在奇妙的植物王国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春天来临之时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有些植物先开花后长叶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有些先长叶后开花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还有些花叶同时生长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植物的芽有叶芽、花芽和混合芽三种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叶芽发育为枝和叶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花芽发育成花或者花序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混合芽则发育成既长叶又开花的枝条。而先开花还是先长叶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植物的芽生长所需温度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密切相关。如果花芽生长所需温度比较低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叶芽所需温度较高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则先花后叶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如果花芽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生长所需温度比叶芽高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则先叶后花。而那些叶芽与花芽对温度要求相似的植物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花叶便会同时发育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形成花叶同现的景象。</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69972149"/>
              </p:ext>
            </p:extLst>
          </p:nvPr>
        </p:nvGraphicFramePr>
        <p:xfrm>
          <a:off x="1907704" y="1700808"/>
          <a:ext cx="1766621" cy="488732"/>
        </p:xfrm>
        <a:graphic>
          <a:graphicData uri="http://schemas.openxmlformats.org/presentationml/2006/ole">
            <p:oleObj spid="_x0000_s14340" name="文档" r:id="rId3" imgW="995512" imgH="255287" progId="Word.Document.12">
              <p:embed/>
            </p:oleObj>
          </a:graphicData>
        </a:graphic>
      </p:graphicFrame>
      <p:sp>
        <p:nvSpPr>
          <p:cNvPr id="4" name="矩形 3"/>
          <p:cNvSpPr/>
          <p:nvPr/>
        </p:nvSpPr>
        <p:spPr>
          <a:xfrm>
            <a:off x="7894759" y="2182985"/>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2585686"/>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3791695"/>
            <a:ext cx="33123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69219" y="4201625"/>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6000" y="4600083"/>
            <a:ext cx="28443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77486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根据前后语境进行推测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应填花和叶的生长顺序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先开花后长叶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花叶同时生长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根据后面语境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如果花芽生长所需温度比较低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叶芽所需温度较高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则先花后叶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的是植物的芽生长所需温度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分号前是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如果花芽生长所需温度比较低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则先花后叶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横线后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则先叶后花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判断此处应该填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生长所需温度比叶芽高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4244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56124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人体内有两种生物酶同酒精代谢相关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一种叫乙醇脱氢酶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能使酒精转化为乙醛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另一种叫乙醛脱氢酶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能使乙醛转化为乙酸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最终分解为水和二氧化碳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排出体外。决定人的酒量大小的是乙醛脱氢酶。如果一个人的乙醛脱氢酶活性较低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代谢乙醛的能力较差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乙醛容易蓄积在体内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少量饮酒就会出现脸红、心跳加速等现象。而那些酒量大的人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体内乙醛脱氢酶活性较高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能迅速将乙醛代谢。他们少量饮酒后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脸色并无变化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但若过量饮酒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脸色会发青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身体也会受到很大伤害。</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58178290"/>
              </p:ext>
            </p:extLst>
          </p:nvPr>
        </p:nvGraphicFramePr>
        <p:xfrm>
          <a:off x="1907704" y="1772816"/>
          <a:ext cx="1766621" cy="488732"/>
        </p:xfrm>
        <a:graphic>
          <a:graphicData uri="http://schemas.openxmlformats.org/presentationml/2006/ole">
            <p:oleObj spid="_x0000_s15364" name="文档" r:id="rId3" imgW="995512" imgH="255287" progId="Word.Document.12">
              <p:embed/>
            </p:oleObj>
          </a:graphicData>
        </a:graphic>
      </p:graphicFrame>
      <p:sp>
        <p:nvSpPr>
          <p:cNvPr id="4" name="矩形 3"/>
          <p:cNvSpPr/>
          <p:nvPr/>
        </p:nvSpPr>
        <p:spPr>
          <a:xfrm>
            <a:off x="2816166" y="2668085"/>
            <a:ext cx="297997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60232" y="3469835"/>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868840"/>
            <a:ext cx="127297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60032" y="4279712"/>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1917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这段文字主要谈论体内乙醛脱氢酶同酒量的关系。第一个横线处根据上文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一种叫乙醇脱氢酶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决定人的酒量大小的是乙醛脱氢酶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横线处的内容应该是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另一种叫乙醛脱氢酶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第二个横线处根据下文的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乙醛容易蓄积在体内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说明乙醛脱氢酶活性较低的人对乙醛的分解能力较差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迅速将乙醛代谢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代谢乙醛的能力较差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第三个横线处根据下文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能迅速将乙醛代谢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自然得出是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乙醛脱氢酶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使乙醛转化为乙酸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活性较低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很容易得出答案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活性较高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42789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考古学是利用古人遗迹遗物重建古代历史的学科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尽管先民的物质遗存作为古史研究的直接史料有益于重建古代物质文化的历史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但仅满足于人类物质文化历史的建设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显然不足以重建一部完整的历史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。理由很简单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人类社会的历史不仅包括物质文化历史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也应包括精神文化的历史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我们不仅要关心古人是如何生活的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更要关心他们是如何思想的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。这意味着真正意义的考古学研究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既要揭示先民的物质创造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同时更要通过这些物质遗存研究先民精神文化的成果。</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179616" y="3388165"/>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2073" y="3776779"/>
            <a:ext cx="127297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4586607"/>
            <a:ext cx="39199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4991521"/>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44633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准确把握文段话题是解答问题的有效抓手。本段主要阐述的是我们不仅应该关注物质文化历史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也应该关注精神文化历史。依据横线后的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理由很简单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人类社会的历史不仅包括物质文化历史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也应包括精神文化的历史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和横线前的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但仅满足于人类物质文化历史的建设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处应填写与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不能据此推导出可以重建人类社会的全部历史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显然不足以重建一部完整的历史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我们不仅要关心古人是如何生活的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处应用表递进关系的连词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要填写与之相对应的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更要关心他们是如何思想的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同时更要通过这些物质遗存研究先民精神文化的成果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处应填写与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古人的物质生活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既要揭示先民的物质创造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8363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植物的生长与光合作用、呼吸作用及蒸腾作用有关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这三种作用都受温度的影响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所以温度直接影响植物的生长。温度的变化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既影响植物吸收肥料的程度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也影响植物的新陈代谢过程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温度过高或过低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都会使植物新陈代谢的酶活性发生变化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只有适宜的温度才能使新陈代谢达到最佳状态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利于植物的快速成长。据研究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植物各部位的温度是不同的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即根、冠、叶的温度都有差异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而根温对植物的生长影响最直接。</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92280" y="2688138"/>
            <a:ext cx="15437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3089742"/>
            <a:ext cx="24798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19570" y="3500659"/>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560" y="3899664"/>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96438" y="4699195"/>
            <a:ext cx="372363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85199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本题考查语言表达连贯、简明、准确的能力。本语段介绍了温度与植物生长的关系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第一句总体说明温度直接影响植物的生长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第二句具体说明温度对植物生长有哪些影响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第三句说明根温对植物生长的影响。第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处前面写到三种作用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后面突出温度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所填语句须说明三种作用与温度之间的关系。第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介绍的是反面的影响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只有适宜的温度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应和所填内容形成对比。第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根、冠、叶的温度都有差异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是对所要填写内容的解释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据此可得出答案。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55460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1028"/>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药品可以帮我们预防、治疗疾病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也可能对身体产生损害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。以口服药为例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药物进入胃肠道后逐渐被吸收进血液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血液中药物浓度会逐渐升高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当药物浓度高于某一数值时就开始发挥疗效。然而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药物浓度并不是越高越好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超过一定限度就可能产生毒性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危害身体健康。</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76256" y="3183261"/>
            <a:ext cx="144016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1169" y="3572603"/>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3982193"/>
            <a:ext cx="38884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04221" y="4386689"/>
            <a:ext cx="282821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29" y="4786761"/>
            <a:ext cx="12241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169781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本题考查语言表达连贯的能力。先看空缺</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前面一句话说药品可以帮助人们防病治病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接着是一个转折句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但若使用不当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后面要进一步说的应该是和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防病治病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语义上相反的内容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据此可以补写出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也可能对身体产生损害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。再看空缺</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前面先说药物进入胃肠道后被吸收进入血液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随着时间推移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显然要补出的是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随着时间的推移发生了什么事情。这时只根据前面的内容不容易判断需要补写什么、我们还需要往后面看。</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当药物浓度高于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药物浓度高于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显然不应该是第一次出现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由此可以判断</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要补写的内容和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药物浓度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有关。综合前后两方面的内容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就可以补写出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血液中的药物浓度会逐渐升高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。最后看空缺</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句子是和上文构成转折关系的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超过一定限度就可能产生毒性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危害身体健康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需要补写的是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药物浓度并不是越高越好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225111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,19,5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为什么要过生日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班主任在主题班会上提出这个问题时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同学们做出了不同的回答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当然是为了庆祝自己又长大了一岁。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我觉得应该是为了感谢母亲给了我们生命。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我认为是与朋友分享自己生日的快乐。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对同学们过生日的缘由各不相同这一现象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你有什么看法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表达简明连贯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同学们对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为什么要过生日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有多种回答是正常的现象。因为每一位同学的家庭背景、成长经历和生活观念不尽相同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因而过生日的缘由会产生差异。庆祝自己长大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感谢母亲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与朋友分享快乐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身处多元时代的学生有多样的想法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这是可以理解的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言之成理即可</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15849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语句</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补写题解题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分析逻辑和标点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有效分层。所给语段一般为三层或四层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每层有相对完整的意思。能够准确分层理解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如总分关系、观点与材料的关系、现象与本质的关系等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既可帮助理解整个语段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更是缩小每个空缺的答题范围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不易偏题。要特别注意关联词语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找到呼应、关联、暗示性语句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重视标点符号尤其是冒号、分号、问号。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确定句子功能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合理推导。所填语句一般为每层的总起句、结论句、过渡句或仿写句、照应句。明确了所填句子的位置就能明确所填句子的功能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就可以根据所要填的句子功能利用上下文去推导所应填写的内容。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调整句子表达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合理运用技巧。陈述对象一致、语言风格一致、感情色彩一致、结构一致、手法一致、修辞一致、关联词一致等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是保证填写句子不走样不变形。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93230" y="943748"/>
            <a:ext cx="1031834" cy="328867"/>
          </a:xfrm>
          <a:prstGeom prst="rect">
            <a:avLst/>
          </a:prstGeom>
        </p:spPr>
      </p:pic>
    </p:spTree>
    <p:extLst>
      <p:ext uri="{BB962C8B-B14F-4D97-AF65-F5344CB8AC3E}">
        <p14:creationId xmlns:p14="http://schemas.microsoft.com/office/powerpoint/2010/main" xmlns="" val="40161126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为了保护自己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变色龙经常换上与环境接近的颜色。人们对此有一种根深蒂固的看法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以为变色龙</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想变成什么颜色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就可以变成什么颜色。其实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事实关非如此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。蜥蜴类动物的皮肤变色</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是需要外在条件的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温度和光线是其决定因素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而且每种蜥蜴能变什么颜色也是固定的。</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788024" y="3022579"/>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32642" y="3429000"/>
            <a:ext cx="21242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5616" y="3826548"/>
            <a:ext cx="266429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35364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本题考查语言表达连贯的能力。先看空缺</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前面的内容变色龙经常根据环境变色和后面的内容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就可以变成什么颜色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自然可以补出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想变成什么颜色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。再看空缺</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前面有个关键词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和前面一句的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这提示了前面以为的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想变成什么颜色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就可以变成什么颜色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是不符合事实的。据此可以补出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事实并非如此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。最后看空缺</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根据上文可以知道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蜥蜴类动物并不是想变什么颜色就变什么颜色的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下文显然该说变色的条件是什么。而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温度、光线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都是外部条件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所以可以补出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是需要外在条件的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33055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4762"/>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每处不超过</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太阳能与风能</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在时间上有很强的互补性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。通常白天阳光强而风小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夜晚光照变得很弱而风力加强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夏季阳光强度大而风小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冬季阳光强度小而风大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。这种互补性使风光互补发电系统在资源上具有很好的匹配性。常见的风光互补发电系统有两套发电设备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夜间和阴天由风力发电装置发电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晴朗的白天由太阳能发电装置发电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在既有风又有太阳的情况下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二者同时发挥作用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比单用风力或太阳能发电更经济。</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277126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3576781"/>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34252" y="4385157"/>
            <a:ext cx="29541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2571" y="4776370"/>
            <a:ext cx="187918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194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出现在第一句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只能根据后面的内容来补写。根据后面的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白天阳光强而风小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夜晚光照变得很弱而风力加强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夏季阳光强度大而风小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白天、夜晚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冬季、夏季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显然和时间有关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而光照和风在不同时间的互补也很清楚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可以补写出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在时间上有很强的互补性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夏季阳光强度大而风小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根据上下文所说的互补性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后面应该补出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冬季阳光强度小而风大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也可以根据同样的思路补写出来。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286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花青素是一种水溶性的植物色素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分布在液泡内的细胞液中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能够决定花的红色、蓝色、紫色等颜色的差别。这是因为花青素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在不同环境中会形成不同颜色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在酸性溶液中呈现红色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在碱性溶液中变为蓝色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处于中性环境时则是紫色。更令人称奇的是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有些花的颜色可以一日数变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比如有一种牵牛花清晨是粉红色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之后变成紫红色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最后变成蓝色。究其原因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就是花瓣表皮细胞的液泡内</a:t>
            </a:r>
            <a:r>
              <a:rPr lang="en-US" altLang="zh-CN" sz="2200">
                <a:solidFill>
                  <a:srgbClr val="000000"/>
                </a:solidFill>
                <a:latin typeface="Times New Roman" panose="02020603050405020304" pitchFamily="18" charset="0"/>
                <a:cs typeface="Times New Roman" panose="02020603050405020304" pitchFamily="18" charset="0"/>
              </a:rPr>
              <a:t>pH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花青素也就随之发生变化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从而形成花的颜色的变化。</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处既表明花青素能决定花的颜色差异的原因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又有领起作用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因此要结合横线后面的内容填写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是举例说明横线上的内容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所填句子要能概括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“pH</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花青素也随之变化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之类的句子。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5536" y="2564904"/>
            <a:ext cx="42484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5536" y="3366888"/>
            <a:ext cx="38884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07904" y="4179263"/>
            <a:ext cx="35283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10795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气候是一种复杂的自然现象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不仅决定着土壤、植被类型的形成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改变着地表形态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而且还影响着人类的活动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。人们的生活、生产、建设无不需要考虑气候的影响。气候已成为一种自然资源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供人类充分利用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为人类造福。但是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气候对人类也有不利的一面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有时会带来某些灾害。所以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人们会利用一些方法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在一定区域内改变气候状况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使它向着有利于人类的方向发展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本题考查语言表达连贯的能力。纵观整个语段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把握所给文字的核心话题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依据内在逻辑及相关提示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进行准确补写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使整段文字语意连贯。第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具体的内容应结合横线后面的句子内容填写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前面是说为人类造福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后面自然是说利用不当给人类带来的影响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是横线前面这样做的目的。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3808" y="2164029"/>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20072" y="2965779"/>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3359721"/>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71652" y="3767529"/>
            <a:ext cx="42687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344432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wipe(down)">
                                      <p:cBhvr>
                                        <p:cTn id="2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自第一颗人造地球卫星进入太空以来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除了载人航天飞行器会回收之外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其他上天的人造物体陆续被遗弃在太空中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都变成了太空垃圾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。太空垃圾已经威胁到人类的航天活动。比如厄瓜多尔的一颗卫星升空后不到一个月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就与太空中的火箭残骸相撞而报废。这种威胁不仅仅发生在太空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甚至地球上的人类生活也会</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受到太空垃圾的影响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如何清理太空垃圾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应是人类接下来要解决的一个重要课题。</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被遗弃在太空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太空垃圾已经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垃圾自然是遗弃物变成的。第二空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承接上文的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表明地球上的人类生活也会受到影响。最后一空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前面提出了问题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太空遗弃物变成了垃圾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太空垃圾影响了人类的生活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后面自然是要解决这一问题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清理太空垃圾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便呼之欲出了。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16216" y="2164029"/>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3528" y="2564904"/>
            <a:ext cx="127297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93422" y="3366888"/>
            <a:ext cx="114257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3768258"/>
            <a:ext cx="23042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95936" y="3768257"/>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72467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wipe(down)">
                                      <p:cBhvr>
                                        <p:cTn id="2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又到了东滩草长莺飞的时候。芦苇荡深处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悠然浮出水面的大鱼猝尔游走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不时有鸟儿落下啄食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或是翩然起飞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优美地消失在远方。五年前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东滩的景象可不是这样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广阔的滩涂上没有管护人员和设备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多的倒是偷猎者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毒杀鸟儿的事时时发生。然而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比偷猎者更可怕的</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是互花米草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。这种原产于北美的入侵植物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在东滩扩展迅猛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所到之处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寸草难生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水质恶化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生态系统退化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迁徙越冬的鸟儿没了食物和休息地。如今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东滩的互花米草已被剿灭大半。</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做此题要在读懂语段的中心意思、背景语句内容的基础上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填写相应的语句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使上下文中心一致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语意连贯、贴切。</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处与前面的内容形成对比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语意上构成转折关系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处承上启下。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2771266"/>
            <a:ext cx="34563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1560" y="3571489"/>
            <a:ext cx="40324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484749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电子商务存在的价值之一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就是通过互联网进行网上购物、网上支付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节省消费者与商家的时间和空间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从而大大提高交易效率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。对于工作忙碌的上班族而言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除了大量节省宝贵时间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还易于达到货比三家、快乐购物的目的。在信息多元化的</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上网浏览商品信息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已经成为许多消费者的习惯。</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本题需要填入横线处的语句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是与文段内容的推导、呼应所必需的。解答本题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需要注意文段的语意发展推递关系。该文段细分有三个意思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首先是说电子商务的价值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然后从电商价值例说上班族利用电商的好处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最后从上班族拓开到一般消费者的习惯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24128" y="2524798"/>
            <a:ext cx="27363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4754" y="2927638"/>
            <a:ext cx="6480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64088" y="2925259"/>
            <a:ext cx="29523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35790" y="3728152"/>
            <a:ext cx="238408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57934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wipe(down)">
                                      <p:cBhvr>
                                        <p:cTn id="2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79</TotalTime>
  <Words>14714</Words>
  <Application>Microsoft Office PowerPoint</Application>
  <PresentationFormat>全屏显示(4:3)</PresentationFormat>
  <Paragraphs>587</Paragraphs>
  <Slides>154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154</vt:i4>
      </vt:variant>
    </vt:vector>
  </HeadingPairs>
  <TitlesOfParts>
    <vt:vector size="156"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2021-06-17T15:42:02Z</dcterms:modified>
</cp:coreProperties>
</file>