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Default Extension="gif" ContentType="image/gif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5"/>
  </p:notesMasterIdLst>
  <p:sldIdLst>
    <p:sldId id="265" r:id="rId2"/>
    <p:sldId id="330" r:id="rId3"/>
    <p:sldId id="266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46" r:id="rId12"/>
    <p:sldId id="347" r:id="rId13"/>
    <p:sldId id="348" r:id="rId14"/>
    <p:sldId id="349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50" r:id="rId23"/>
    <p:sldId id="351" r:id="rId24"/>
    <p:sldId id="352" r:id="rId25"/>
    <p:sldId id="353" r:id="rId26"/>
    <p:sldId id="354" r:id="rId27"/>
    <p:sldId id="355" r:id="rId28"/>
    <p:sldId id="345" r:id="rId29"/>
    <p:sldId id="356" r:id="rId30"/>
    <p:sldId id="362" r:id="rId31"/>
    <p:sldId id="363" r:id="rId32"/>
    <p:sldId id="364" r:id="rId33"/>
    <p:sldId id="365" r:id="rId34"/>
    <p:sldId id="368" r:id="rId35"/>
    <p:sldId id="369" r:id="rId36"/>
    <p:sldId id="370" r:id="rId37"/>
    <p:sldId id="371" r:id="rId38"/>
    <p:sldId id="372" r:id="rId39"/>
    <p:sldId id="366" r:id="rId40"/>
    <p:sldId id="373" r:id="rId41"/>
    <p:sldId id="374" r:id="rId42"/>
    <p:sldId id="375" r:id="rId43"/>
    <p:sldId id="376" r:id="rId44"/>
    <p:sldId id="377" r:id="rId45"/>
    <p:sldId id="367" r:id="rId46"/>
    <p:sldId id="357" r:id="rId47"/>
    <p:sldId id="358" r:id="rId48"/>
    <p:sldId id="378" r:id="rId49"/>
    <p:sldId id="379" r:id="rId50"/>
    <p:sldId id="380" r:id="rId51"/>
    <p:sldId id="381" r:id="rId52"/>
    <p:sldId id="382" r:id="rId53"/>
    <p:sldId id="359" r:id="rId54"/>
    <p:sldId id="360" r:id="rId55"/>
    <p:sldId id="383" r:id="rId56"/>
    <p:sldId id="384" r:id="rId57"/>
    <p:sldId id="385" r:id="rId58"/>
    <p:sldId id="386" r:id="rId59"/>
    <p:sldId id="387" r:id="rId60"/>
    <p:sldId id="361" r:id="rId61"/>
    <p:sldId id="388" r:id="rId62"/>
    <p:sldId id="389" r:id="rId63"/>
    <p:sldId id="390" r:id="rId64"/>
    <p:sldId id="391" r:id="rId65"/>
    <p:sldId id="392" r:id="rId66"/>
    <p:sldId id="393" r:id="rId67"/>
    <p:sldId id="394" r:id="rId68"/>
    <p:sldId id="400" r:id="rId69"/>
    <p:sldId id="401" r:id="rId70"/>
    <p:sldId id="402" r:id="rId71"/>
    <p:sldId id="403" r:id="rId72"/>
    <p:sldId id="404" r:id="rId73"/>
    <p:sldId id="405" r:id="rId74"/>
    <p:sldId id="406" r:id="rId75"/>
    <p:sldId id="407" r:id="rId76"/>
    <p:sldId id="408" r:id="rId77"/>
    <p:sldId id="409" r:id="rId78"/>
    <p:sldId id="395" r:id="rId79"/>
    <p:sldId id="410" r:id="rId80"/>
    <p:sldId id="411" r:id="rId81"/>
    <p:sldId id="412" r:id="rId82"/>
    <p:sldId id="413" r:id="rId83"/>
    <p:sldId id="415" r:id="rId84"/>
    <p:sldId id="416" r:id="rId85"/>
    <p:sldId id="417" r:id="rId86"/>
    <p:sldId id="418" r:id="rId87"/>
    <p:sldId id="419" r:id="rId88"/>
    <p:sldId id="414" r:id="rId89"/>
    <p:sldId id="420" r:id="rId90"/>
    <p:sldId id="421" r:id="rId91"/>
    <p:sldId id="422" r:id="rId92"/>
    <p:sldId id="423" r:id="rId93"/>
    <p:sldId id="425" r:id="rId94"/>
    <p:sldId id="426" r:id="rId95"/>
    <p:sldId id="427" r:id="rId96"/>
    <p:sldId id="428" r:id="rId97"/>
    <p:sldId id="429" r:id="rId98"/>
    <p:sldId id="424" r:id="rId99"/>
    <p:sldId id="430" r:id="rId100"/>
    <p:sldId id="431" r:id="rId101"/>
    <p:sldId id="432" r:id="rId102"/>
    <p:sldId id="433" r:id="rId103"/>
    <p:sldId id="435" r:id="rId104"/>
    <p:sldId id="436" r:id="rId105"/>
    <p:sldId id="437" r:id="rId106"/>
    <p:sldId id="438" r:id="rId107"/>
    <p:sldId id="441" r:id="rId108"/>
    <p:sldId id="442" r:id="rId109"/>
    <p:sldId id="443" r:id="rId110"/>
    <p:sldId id="444" r:id="rId111"/>
    <p:sldId id="445" r:id="rId112"/>
    <p:sldId id="447" r:id="rId113"/>
    <p:sldId id="448" r:id="rId114"/>
    <p:sldId id="449" r:id="rId115"/>
    <p:sldId id="450" r:id="rId116"/>
    <p:sldId id="451" r:id="rId117"/>
    <p:sldId id="453" r:id="rId118"/>
    <p:sldId id="454" r:id="rId119"/>
    <p:sldId id="455" r:id="rId120"/>
    <p:sldId id="456" r:id="rId121"/>
    <p:sldId id="457" r:id="rId122"/>
    <p:sldId id="458" r:id="rId123"/>
    <p:sldId id="452" r:id="rId124"/>
    <p:sldId id="446" r:id="rId125"/>
    <p:sldId id="459" r:id="rId126"/>
    <p:sldId id="460" r:id="rId127"/>
    <p:sldId id="461" r:id="rId128"/>
    <p:sldId id="462" r:id="rId129"/>
    <p:sldId id="463" r:id="rId130"/>
    <p:sldId id="464" r:id="rId131"/>
    <p:sldId id="439" r:id="rId132"/>
    <p:sldId id="440" r:id="rId133"/>
    <p:sldId id="465" r:id="rId134"/>
    <p:sldId id="466" r:id="rId135"/>
    <p:sldId id="467" r:id="rId136"/>
    <p:sldId id="468" r:id="rId137"/>
    <p:sldId id="469" r:id="rId138"/>
    <p:sldId id="470" r:id="rId139"/>
    <p:sldId id="471" r:id="rId140"/>
    <p:sldId id="472" r:id="rId141"/>
    <p:sldId id="473" r:id="rId142"/>
    <p:sldId id="474" r:id="rId143"/>
    <p:sldId id="475" r:id="rId144"/>
    <p:sldId id="476" r:id="rId145"/>
    <p:sldId id="477" r:id="rId146"/>
    <p:sldId id="478" r:id="rId147"/>
    <p:sldId id="479" r:id="rId148"/>
    <p:sldId id="480" r:id="rId149"/>
    <p:sldId id="434" r:id="rId150"/>
    <p:sldId id="481" r:id="rId151"/>
    <p:sldId id="482" r:id="rId152"/>
    <p:sldId id="483" r:id="rId153"/>
    <p:sldId id="484" r:id="rId154"/>
    <p:sldId id="485" r:id="rId155"/>
    <p:sldId id="396" r:id="rId156"/>
    <p:sldId id="486" r:id="rId157"/>
    <p:sldId id="487" r:id="rId158"/>
    <p:sldId id="488" r:id="rId159"/>
    <p:sldId id="489" r:id="rId160"/>
    <p:sldId id="490" r:id="rId161"/>
    <p:sldId id="397" r:id="rId162"/>
    <p:sldId id="398" r:id="rId163"/>
    <p:sldId id="491" r:id="rId164"/>
    <p:sldId id="492" r:id="rId165"/>
    <p:sldId id="493" r:id="rId166"/>
    <p:sldId id="494" r:id="rId167"/>
    <p:sldId id="495" r:id="rId168"/>
    <p:sldId id="496" r:id="rId169"/>
    <p:sldId id="399" r:id="rId170"/>
    <p:sldId id="497" r:id="rId171"/>
    <p:sldId id="504" r:id="rId172"/>
    <p:sldId id="505" r:id="rId173"/>
    <p:sldId id="506" r:id="rId17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82">
          <p15:clr>
            <a:srgbClr val="A4A3A4"/>
          </p15:clr>
        </p15:guide>
        <p15:guide id="2" pos="1927">
          <p15:clr>
            <a:srgbClr val="A4A3A4"/>
          </p15:clr>
        </p15:guide>
        <p15:guide id="3" pos="3379">
          <p15:clr>
            <a:srgbClr val="A4A3A4"/>
          </p15:clr>
        </p15:guide>
        <p15:guide id="4" pos="3651">
          <p15:clr>
            <a:srgbClr val="A4A3A4"/>
          </p15:clr>
        </p15:guide>
        <p15:guide id="5" pos="4105">
          <p15:clr>
            <a:srgbClr val="A4A3A4"/>
          </p15:clr>
        </p15:guide>
        <p15:guide id="6" pos="4377">
          <p15:clr>
            <a:srgbClr val="A4A3A4"/>
          </p15:clr>
        </p15:guide>
        <p15:guide id="7" pos="4830">
          <p15:clr>
            <a:srgbClr val="A4A3A4"/>
          </p15:clr>
        </p15:guide>
        <p15:guide id="8" pos="510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D7CD"/>
    <a:srgbClr val="03B6AD"/>
    <a:srgbClr val="8B793A"/>
    <a:srgbClr val="C0B344"/>
    <a:srgbClr val="FFF100"/>
    <a:srgbClr val="7BDDD8"/>
    <a:srgbClr val="028C85"/>
    <a:srgbClr val="AFDDDB"/>
    <a:srgbClr val="55BAB6"/>
    <a:srgbClr val="019E9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0948" autoAdjust="0"/>
    <p:restoredTop sz="94660"/>
  </p:normalViewPr>
  <p:slideViewPr>
    <p:cSldViewPr showGuides="1">
      <p:cViewPr varScale="1">
        <p:scale>
          <a:sx n="68" d="100"/>
          <a:sy n="68" d="100"/>
        </p:scale>
        <p:origin x="-1396" y="-56"/>
      </p:cViewPr>
      <p:guideLst>
        <p:guide orient="horz" pos="482"/>
        <p:guide pos="1927"/>
        <p:guide pos="3379"/>
        <p:guide pos="3651"/>
        <p:guide pos="4105"/>
        <p:guide pos="4377"/>
        <p:guide pos="4830"/>
        <p:guide pos="51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notesMaster" Target="notesMasters/notesMaster1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77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F2471-2A3F-4C87-A869-A671258DC2ED}" type="datetimeFigureOut">
              <a:rPr lang="zh-CN" altLang="en-US" smtClean="0"/>
              <a:pPr/>
              <a:t>2021/6/17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26C6A-A277-47B2-B097-687C51019A0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2939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gif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6897671" y="4575040"/>
            <a:ext cx="1224136" cy="1224136"/>
          </a:xfrm>
          <a:prstGeom prst="ellipse">
            <a:avLst/>
          </a:prstGeom>
          <a:solidFill>
            <a:srgbClr val="03B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988840"/>
            <a:ext cx="7956375" cy="1680152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13392" y="4822304"/>
            <a:ext cx="1432248" cy="6229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6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8737" y="742965"/>
            <a:ext cx="2088231" cy="57114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115616" y="3742860"/>
            <a:ext cx="5370800" cy="307777"/>
            <a:chOff x="209312" y="3742860"/>
            <a:chExt cx="5370800" cy="307777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299800" y="3742860"/>
              <a:ext cx="52803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60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分类练习更有效</a:t>
              </a:r>
              <a:endParaRPr lang="zh-CN" altLang="en-US" sz="1400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9312" y="3825056"/>
              <a:ext cx="108000" cy="10800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5496" y="2492896"/>
            <a:ext cx="7772400" cy="69849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000" spc="1600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十年高考配套课件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72835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build="p">
        <p:tmplLst>
          <p:tmpl lvl="1">
            <p:tnLst>
              <p:par>
                <p:cTn presetID="49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36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3166332" y="1311349"/>
            <a:ext cx="5476817" cy="53347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7B0077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193812" y="1844824"/>
            <a:ext cx="5554652" cy="34563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600"/>
              </a:lnSpc>
              <a:buFontTx/>
              <a:buNone/>
              <a:defRPr sz="1600">
                <a:solidFill>
                  <a:srgbClr val="7B0077"/>
                </a:solidFill>
                <a:latin typeface="+mj-ea"/>
                <a:ea typeface="+mj-ea"/>
              </a:defRPr>
            </a:lvl1pPr>
            <a:lvl2pPr marL="457200" indent="0">
              <a:lnSpc>
                <a:spcPts val="2600"/>
              </a:lnSpc>
              <a:buFontTx/>
              <a:buNone/>
              <a:defRPr sz="1600">
                <a:solidFill>
                  <a:srgbClr val="7B0077"/>
                </a:solidFill>
                <a:latin typeface="+mj-ea"/>
                <a:ea typeface="+mj-ea"/>
              </a:defRPr>
            </a:lvl2pPr>
            <a:lvl3pPr marL="914400" indent="0">
              <a:lnSpc>
                <a:spcPts val="2600"/>
              </a:lnSpc>
              <a:buFontTx/>
              <a:buNone/>
              <a:defRPr sz="1600">
                <a:solidFill>
                  <a:srgbClr val="7B0077"/>
                </a:solidFill>
                <a:latin typeface="+mj-ea"/>
                <a:ea typeface="+mj-ea"/>
              </a:defRPr>
            </a:lvl3pPr>
            <a:lvl4pPr marL="1371600" indent="0">
              <a:lnSpc>
                <a:spcPts val="2600"/>
              </a:lnSpc>
              <a:buFontTx/>
              <a:buNone/>
              <a:defRPr sz="1600">
                <a:solidFill>
                  <a:srgbClr val="7B0077"/>
                </a:solidFill>
                <a:latin typeface="+mj-ea"/>
                <a:ea typeface="+mj-ea"/>
              </a:defRPr>
            </a:lvl4pPr>
            <a:lvl5pPr marL="1828800" indent="0">
              <a:lnSpc>
                <a:spcPts val="2600"/>
              </a:lnSpc>
              <a:buFontTx/>
              <a:buNone/>
              <a:defRPr sz="1600">
                <a:solidFill>
                  <a:srgbClr val="7B0077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15" name="MH_Others_2">
            <a:extLst>
              <a:ext uri="{FF2B5EF4-FFF2-40B4-BE49-F238E27FC236}">
                <a16:creationId xmlns:a16="http://schemas.microsoft.com/office/drawing/2014/main" xmlns="" id="{517B537F-2044-4353-B896-BF644751945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265" y="1"/>
            <a:ext cx="2786688" cy="6858000"/>
          </a:xfrm>
          <a:prstGeom prst="rect">
            <a:avLst/>
          </a:prstGeom>
          <a:solidFill>
            <a:srgbClr val="03B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326" tIns="36164" rIns="72326" bIns="3616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5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s_1">
            <a:extLst>
              <a:ext uri="{FF2B5EF4-FFF2-40B4-BE49-F238E27FC236}">
                <a16:creationId xmlns:a16="http://schemas.microsoft.com/office/drawing/2014/main" xmlns="" id="{42F9DD8A-CD00-4AA5-9DBB-1C3521B5D97F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470983" y="2233007"/>
            <a:ext cx="1709105" cy="1015663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7" name="MH_Others_2">
            <a:extLst>
              <a:ext uri="{FF2B5EF4-FFF2-40B4-BE49-F238E27FC236}">
                <a16:creationId xmlns:a16="http://schemas.microsoft.com/office/drawing/2014/main" xmlns="" id="{59B6D16B-FC2A-4DC9-8EB2-5FCABB7DD9CC}"/>
              </a:ext>
            </a:extLst>
          </p:cNvPr>
          <p:cNvSpPr txBox="1"/>
          <p:nvPr userDrawn="1">
            <p:custDataLst>
              <p:tags r:id="rId3"/>
            </p:custDataLst>
          </p:nvPr>
        </p:nvSpPr>
        <p:spPr>
          <a:xfrm>
            <a:off x="430625" y="3519294"/>
            <a:ext cx="1789821" cy="323165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algn="ctr">
              <a:defRPr/>
            </a:pPr>
            <a:r>
              <a:rPr lang="en-US" altLang="zh-CN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5201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33" y="2725686"/>
            <a:ext cx="7963964" cy="133292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0080" y="3123502"/>
            <a:ext cx="7772400" cy="822300"/>
          </a:xfrm>
          <a:prstGeom prst="rect">
            <a:avLst/>
          </a:prstGeom>
        </p:spPr>
        <p:txBody>
          <a:bodyPr anchor="t"/>
          <a:lstStyle>
            <a:lvl1pPr algn="l">
              <a:defRPr sz="3200" b="0" cap="all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756" y="3093983"/>
            <a:ext cx="737932" cy="7256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8737" y="742965"/>
            <a:ext cx="2088231" cy="57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42297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72127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顶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5C4041FE-7A2D-4DE9-84AD-50BE0953B3A4}"/>
              </a:ext>
            </a:extLst>
          </p:cNvPr>
          <p:cNvSpPr/>
          <p:nvPr userDrawn="1"/>
        </p:nvSpPr>
        <p:spPr>
          <a:xfrm>
            <a:off x="2898455" y="71120"/>
            <a:ext cx="1454562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考情概览</a:t>
            </a:r>
            <a:endParaRPr lang="zh-CN" altLang="en-US" sz="1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4730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顶角 6">
            <a:hlinkClick r:id="rId2" action="ppaction://hlinksldjump"/>
            <a:extLst>
              <a:ext uri="{FF2B5EF4-FFF2-40B4-BE49-F238E27FC236}">
                <a16:creationId xmlns="" xmlns:a16="http://schemas.microsoft.com/office/drawing/2014/main" id="{5C4041FE-7A2D-4DE9-84AD-50BE0953B3A4}"/>
              </a:ext>
            </a:extLst>
          </p:cNvPr>
          <p:cNvSpPr/>
          <p:nvPr userDrawn="1"/>
        </p:nvSpPr>
        <p:spPr>
          <a:xfrm>
            <a:off x="4459352" y="71120"/>
            <a:ext cx="1454562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+mn-ea"/>
              </a:rPr>
              <a:t>试题类编</a:t>
            </a:r>
          </a:p>
        </p:txBody>
      </p:sp>
    </p:spTree>
    <p:extLst>
      <p:ext uri="{BB962C8B-B14F-4D97-AF65-F5344CB8AC3E}">
        <p14:creationId xmlns:p14="http://schemas.microsoft.com/office/powerpoint/2010/main" xmlns="" val="13517062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523682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3096"/>
            <a:ext cx="9144000" cy="461743"/>
          </a:xfrm>
          <a:prstGeom prst="rect">
            <a:avLst/>
          </a:prstGeom>
          <a:solidFill>
            <a:srgbClr val="09B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08" y="506033"/>
            <a:ext cx="8856984" cy="6163327"/>
          </a:xfrm>
          <a:prstGeom prst="rect">
            <a:avLst/>
          </a:prstGeom>
        </p:spPr>
      </p:pic>
      <p:sp>
        <p:nvSpPr>
          <p:cNvPr id="13" name="矩形: 圆顶角 6">
            <a:hlinkClick r:id="rId11" action="ppaction://hlinksldjump"/>
            <a:extLst>
              <a:ext uri="{FF2B5EF4-FFF2-40B4-BE49-F238E27FC236}">
                <a16:creationId xmlns="" xmlns:a16="http://schemas.microsoft.com/office/drawing/2014/main" id="{5C4041FE-7A2D-4DE9-84AD-50BE0953B3A4}"/>
              </a:ext>
            </a:extLst>
          </p:cNvPr>
          <p:cNvSpPr/>
          <p:nvPr userDrawn="1"/>
        </p:nvSpPr>
        <p:spPr>
          <a:xfrm>
            <a:off x="2905230" y="126792"/>
            <a:ext cx="1447939" cy="318512"/>
          </a:xfrm>
          <a:prstGeom prst="round2SameRect">
            <a:avLst/>
          </a:prstGeom>
          <a:solidFill>
            <a:srgbClr val="019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考情概览</a:t>
            </a:r>
            <a:endParaRPr lang="zh-CN" altLang="en-US" sz="1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顶角 8">
            <a:hlinkClick r:id="rId12" action="ppaction://hlinksldjump"/>
            <a:extLst>
              <a:ext uri="{FF2B5EF4-FFF2-40B4-BE49-F238E27FC236}">
                <a16:creationId xmlns="" xmlns:a16="http://schemas.microsoft.com/office/drawing/2014/main" id="{7FE76C5C-4820-4612-8B5D-A7F287F1AE5A}"/>
              </a:ext>
            </a:extLst>
          </p:cNvPr>
          <p:cNvSpPr/>
          <p:nvPr userDrawn="1"/>
        </p:nvSpPr>
        <p:spPr>
          <a:xfrm>
            <a:off x="4460099" y="126792"/>
            <a:ext cx="1447939" cy="318512"/>
          </a:xfrm>
          <a:prstGeom prst="round2SameRect">
            <a:avLst/>
          </a:prstGeom>
          <a:solidFill>
            <a:srgbClr val="019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试题类编</a:t>
            </a:r>
            <a:endParaRPr lang="zh-CN" altLang="en-US" sz="1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837" y="18913"/>
            <a:ext cx="1521844" cy="416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1218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183365" y="908720"/>
            <a:ext cx="47772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年高考全国卷考情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一览表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87602422"/>
              </p:ext>
            </p:extLst>
          </p:nvPr>
        </p:nvGraphicFramePr>
        <p:xfrm>
          <a:off x="357980" y="1450817"/>
          <a:ext cx="8428037" cy="5707063"/>
        </p:xfrm>
        <a:graphic>
          <a:graphicData uri="http://schemas.openxmlformats.org/presentationml/2006/ole">
            <p:oleObj spid="_x0000_s15364" name="文档" r:id="rId3" imgW="5558674" imgH="37703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364737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下列对本诗的赏析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诗歌以花鸟发端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通过简练的笔触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勾勒出一幅意趣盎然的美丽画面。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诗人举目眺望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能看到远处田埂在粼粼的波光中蜿蜒起伏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时隐时现。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诗中写到了农父农妇的衣着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白裙绿衣映照绿苗白水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色调分外和谐。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诗的七、八两句通过听觉描写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表现农民们的劳动场面以及愉悦心情。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原指长短不齐的样子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这里形容稻田水光闪烁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明暗不定。不是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田埂蜿蜒起伏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时隐时现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远望田埂笔直如线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一片清水粼粼闪光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20072" y="10916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3369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两首诗都写到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各自表达了诗人什么样的感情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韦诗中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表现了诗人旅途漂泊中的凄清、失神、惆怅之情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郭诗中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表现了诗人住宿在渔家所感受到的温暖、愉悦之情。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两首诗都写到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所表达的诗人的感情是不同的。韦诗写的是在旅途之中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诗人借宿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含山店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夜半因梦见故乡而不觉惊醒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既显出环境的凄清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又透露出诗人梦醒后的恍惚和思念家乡的惆怅。郭诗虽也写借宿的经历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灯前笑说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随船送到家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写的是渔人待客的热情和主客之间无拘无束、愉快交谈的生活景象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表现了诗人所感受到的温暖和愉悦。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1508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三十二、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山东卷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阅读下面两首宋诗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寻诗两绝句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陈与义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楚酒困人三日醉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园花经雨百般红。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无人画出陈居士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亭角寻诗满袖风。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爱把山瓢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莫笑侬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愁时引睡有奇功。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醒来推户寻诗去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乔木峥嵘明月中。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指文人雅士。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天然粗陋的酒器。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4400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园花经雨百般红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乔木峥嵘明月中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两句所描写的景色特点有何不同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请作简要分析。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艳丽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清幽。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园花经雨百般红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描写的是雨后园林的美景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一场雨后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园中姹紫嫣红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色彩艳丽。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乔木峥嵘明月中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描写的是月夜下的美景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明月高照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树木高耸峭拔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意境清幽。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园花经雨百般红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侧重于描写雨后园林中花开之美景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乔木峥嵘明月中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侧重写深夜乔木高耸入云的特点。两种风格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两相对比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截然不同。解答时应抓住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园花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乔木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等意象及园花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百般红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、乔木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峥嵘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的特点加以分析说明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8815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陈居士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的形象特点是什么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请结合两首诗加以分析。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行为洒脱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情趣高雅。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楚酒困人三日醉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爱把山瓢莫笑侬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从陈居士喜欢喝酒可以看出他洒脱的性格特点。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亭角寻诗满袖风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醒来推户寻诗去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白天寻诗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夜晚寻诗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表现了陈居士沉迷于诗歌创作的高雅情趣。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楚酒困人三日醉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爱把山瓢莫笑侬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可以看出陈居士喜欢饮酒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举止自然洒脱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亭角寻诗满袖风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醒来推户寻诗去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可以看出陈居士一天不停地寻诗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沉迷其中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情趣高雅而富有乐趣。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3138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三十三、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湖北卷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一点灯残鲁酒醒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已携孤剑事离程。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愁看飞雪闻鸡唱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独向长空背雁行。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白草近关微有路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浊河连底冻无声。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此中来往本迢递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况是驱羸客塞城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23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这首诗是如何表现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请作简要分析。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第一、二句紧扣诗题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宿酒初醒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残灯未灭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长夜未尽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诗人已携孤剑登程。第三句写诗人在路上听到雄鸡唱晓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也可见出行之早。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塞外风雪路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本来行人稀少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就更无路人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只有诗人独行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飞雪白草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道路本已难辨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早行时就更加微茫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字也在表现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本题看似考查标题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实则是考查诗中的意象。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是指出发很早。先找出相关的诗句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一点灯残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闻鸡唱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独向长空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白草近关微有路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再分析其中能体现出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54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独向长空背雁行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字的表达效果。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描写了诗人与大雁相背而行的情境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使诗人向北向寒与大雁向南向暖形成强烈对比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表现了诗人旅程的艰辛和心情的愁苦。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表达效果应包括所用的表现手法和表达的情感。首先理解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独向长空背雁行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的含意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即诗人独自一人与天空的大雁背向而行。秋天大雁南飞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诗人是向北而行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一南一北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强烈对比。然后再分析其中包含的情感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710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三十四、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次韵雪后书事二首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其一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惆怅江头几树梅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杖藜行绕去还来。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前时雪压无寻处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昨夜月明依旧开。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折寄遥怜人似玉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相思应恨劫成灰。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沉吟日落寒鸦起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却望柴荆独自回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0872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482274"/>
            <a:ext cx="8128000" cy="6147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这首咏梅诗中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作者是用什么手法来表现梅花的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运用了烘托和渲染的手法。全诗几乎未涉及梅花的色香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而注重环境的烘托和感情的渲染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从而表现梅花的精神和品格。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本题考查鉴赏古代诗歌表达技巧的能力。分析诗歌的表现手法应首先从修辞手法的角度考虑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如没有较为明显的修辞手法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则从诗歌写作构思的角度考虑。本诗中描写的重点是梅花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但对梅花的描写是侧面进行的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环境描写和情感的抒发是诗歌的主体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所以应从这两个角度去分析。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诗的最后一联表达了作者什么样的心情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表现了作者落寞惆怅、若有所失的心情。作者将自己复杂的情感投射到梅花上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思绪万端却又无从说起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以至在梅树下沉吟许久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直到日暮才独自离开。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本题考查评价作者的思想感情的能力。从诗中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相思应恨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劫成灰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等词语以及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可以看出作者的心情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分析这种心情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应结合诗中所写的诗人的行动来进行。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7501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三十五、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全国大纲卷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,12,8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客从南溟来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遗我泉客珠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珠中有隐字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欲辨不成书。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缄之箧笥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以俟公家须。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开视化为血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哀今征敛无。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泉客珠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指珍珠。泉客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传说中的人鱼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相传它们流出的眼泪能变为珍珠。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佛教传说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有些珠子中隐隐有字。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箧笥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指储藏物品的小竹箱。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436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82274"/>
            <a:ext cx="8128000" cy="6147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与《酬乐天扬州初逢席上见赠》相比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这几句诗的语言风格有什么不同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《酬乐天扬州初逢席上见赠》对仗工稳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用典精当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语言雅丽平整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这几句诗则采用了民歌俚曲的表现手法描写田野风光和劳动场景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语言通俗浅显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清新流畅。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《酬乐天扬州初逢席上见赠》是唐代刘禹锡创作的一首七律。作者表达了对自己被贬谪、遭弃置的境遇的无限辛酸和愤懑不平。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怀旧空吟闻笛赋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到乡翻似烂柯人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用典精当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沉舟侧畔千帆过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病树前头万木春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对仗工稳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整篇文章用语雅丽平整。而本诗明白如话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并未用新奇的语句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而是套用田园诗的一贯意象与写法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令人有一种熟悉感。用清新的色彩和简洁的线条勾勒出插秧时节连州郊外的大好风光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在工整的构图上穿插进活泼的动态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冈头花草崭齐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燕子穿梭飞舞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田埂笔直如线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清水粼粼闪光。农妇穿着白麻布做的衣裙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农夫披着绿草编的蓑衣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白裙绿衣与绿苗白水的鲜明色彩分外调和。这几句笔墨虽淡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却渲染出南方水乡浓郁的春天气息。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4392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20688"/>
            <a:ext cx="8128000" cy="5997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这首诗讲述了一个故事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请简述这个故事。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有客人从南海来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送我珍珠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珍珠里隐约有字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想辨认却又不成字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我把它久久地藏在竹箱里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等候官家来征求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但日后打开箱子一看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珍珠却已化成了血水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可悲的是我现在再也没有什么可以应付官家的征敛了。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本题要求简述故事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只要在读懂原诗的基础上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按原诗句顺序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将诗歌内容用自己的语言简要叙述出来即可。作答时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要注意一是故事的结构完整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有头有尾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二是准确理解关键词句的意思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不成书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哀今征敛无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从全诗看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珠中有隐字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、珍珠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化为血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各有什么寓意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珠中有隐字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寓意为百姓心中有难言的隐痛。珍珠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化为血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寓意为官家征敛的实为平民百姓的血汗。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从全诗看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结合全诗特别是上下句来理解寓意。一是弄明白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化为血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指的是什么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二是知人论世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结合诗人杜甫忧国忧民的爱国情怀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即他对国家的忧虑及对老百姓的困难生活的同情来分析。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02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82274"/>
            <a:ext cx="8128000" cy="6147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三十六、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山东卷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阅读下面这首清诗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山寺夜起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月升岩石巅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下照一溪烟。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烟色如云白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流来野寺前。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开门惜夜景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矫首看霜天。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谁见无家客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山中独不眠。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三、四两句中的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有哪些特点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诗人是如何描写的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三、四两句中的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一是色白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一是具有动态。诗人在第三句用比喻的修辞手法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形容山岚在月光下呈现出如云的白色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第四句以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字描写山岚之动态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诗歌的第一、二句交代了月下山中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雾腾腾的景象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第三、四句写特点。第三句要抓住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如云白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这一比喻进行概括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第四句要紧扣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来总结。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8768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结合全诗分析诗人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诗人不眠有两个原因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一是喜爱山中夜景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前四句描写山中月夜美景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开门惜夜景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字表达了诗人对山中夜景的喜爱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二是思家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最后两句中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无家客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表现出诗人的孤独和羁旅思家之情。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这首诗以漂泊、思归为内核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在表现上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前四句写景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第五、六句通过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表现出对眼前夜景的喜爱。第七句交代了原因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自己漂泊在外。抓住这几点总结即可。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4788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631" y="3057475"/>
            <a:ext cx="316835" cy="25266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三十七、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辽宁卷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竹轩诗兴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柴门风卷却吹开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狭径初成竹旋栽。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梢影细从茶碗入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叶声轻逐篆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暑天倦卧星穿过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冬昼闲吟雪压摧。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预想此时应更好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莫移墙下一株梅。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盘香。因盘香曲绕如篆文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0416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本诗第二联描写精妙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全联视听结合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生动地描写了诗人的所见所闻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表现了竹轩环境的清幽与诗人生活的闲适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梢影细从茶碗入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准确地描绘了茶具间光影的变化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叶声轻逐篆烟来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运用比拟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拟人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形象地写出了叶声与烟缕升起相伴的动态美。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抓住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梢影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茶碗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叶声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篆烟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四个意象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就能判断出是调动视觉和听觉来描写景物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可判断出修辞手法为拟人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8308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请结合全诗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简要分析诗人的形象。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塑造了闲适、洒脱、高雅的诗人形象。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柴门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狭径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等描写了简朴清幽的生活环境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表现了诗人日常生活的闲适自得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倦卧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闲吟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等反映了诗人洒脱的生活态度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等意象表现出诗人高雅的人生志趣。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此题应结合诗中意象来概括诗人形象。诗歌的第一联和第二联属于侧面描写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柴门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狭径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等描写了简朴清幽的生活环境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表现了诗人日常生活的闲适自得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第三联和第四联运用了直接描写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倦卧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等反映了诗人洒脱的生活态度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等意象托物言志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表现出诗人高雅的人生志趣。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9736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三十八、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福建卷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完成后面题目。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送何遁山人归蜀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梅尧臣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春风入树绿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童稚望柴扉。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远壑杜鹃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前山蜀客归。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到家逢社燕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下马浣征衣。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终日自临水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应知已息机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选自《宋诗精华录》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又名子规。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息机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摆脱琐事杂务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停止世俗活动。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3314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20688"/>
            <a:ext cx="8128000" cy="5997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请简要分析首句中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字的妙处。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字写出了春风吹绿林木的动态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表现了春风的活力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显示了春天的生机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增强了诗的韵味。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意思对即可。其他看法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言之成理亦可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本题考查古诗中的炼字。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原是表颜色的形容词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在此用作动词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既有色彩感和动态感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又给人以视觉上的形象美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又见出春风的到来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表现出春风带来的生机。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三、四两联是怎样借助想象之景来抒发情感的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请简要赏析。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三联想象友人喜逢家乡的燕子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一洗征尘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表现出归家时轻松愉悦的心情。四联进一步设想友人归家后悠闲自在的生活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寄托了对友人真诚的祝福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也暗含着诗人对超脱世俗的自由生活的向往。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意思对即可。其他看法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言之成理亦可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本题考查对诗歌思想感情的理解概括能力。结合全诗及注解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可以看出三、四两联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以乐景写乐情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想象友人归家的轻松愉悦。这既是想象也是美好的祝福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字里行间暗含对超脱世俗的自由生活的向往。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8357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三十九、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四川卷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,12,8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规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曹伯启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蜀魄曾为古帝王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千声万血送年芳。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贪夫倦听空低首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远客初闻已断肠。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锦水春残花似雨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楚天梦觉月如霜。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催归催得谁归去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唯有东郊农事忙。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即杜鹃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又名蜀魄、蜀魂、催归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相传为古蜀王杜宇所化。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5937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本诗第二联中的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字极富韵味。请结合诗句简要赏析。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字既传神地描绘出贪夫倦听却不得不听的矛盾之态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又形象地表达出了贪夫徒劳无奈、难以排遣的惆怅之情。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本题考查鉴赏古典诗歌的语言的能力。鉴赏这个字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要从诗的写法角度及表达效果上回答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一般要先把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的具体含义说清楚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然后说出作者用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字传达出的情感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101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天津卷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,14,9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按要求作答。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通泉驿南去通泉县十五里山水作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溪行衣自湿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亭午气始散。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冬温蚊蚋集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人远凫鸭乱。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登顿生曾阴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欹倾出高岸。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驿楼衰柳侧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县郭轻烟畔。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一川何绮丽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尽日穷壮观。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山色远寂寞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江光夕滋漫。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伤时愧孔父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去国同王粲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我生苦飘零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所历有嗟叹。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此诗作于公元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年。通泉县在今四川境内。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孔父即孔子。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东汉末年诗人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曾为躲避战乱离开长安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往荆州依附刘表。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2406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本诗主要表达了怎样的情感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请任选能表现这种情感的两个意象简要分析。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本诗主要表达了思乡难归的情感。意象分析示例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子规。子规啼声凄切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年复一年催人归去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贪夫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无不惆怅、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足见思乡心切、归家不易。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贪夫、远客。意指客居他乡之人。无论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倦听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催归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空低首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已断肠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表达出了思乡难归之情。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锦水春残。春已残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花飘零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黯然失色的锦水春景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烘托出思乡难归的惆怅。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楚天月光。异乡梦醒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月光如霜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烘托出凄清冷寂的氛围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表达了思乡难归之情。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本题考查考生对诗歌内容的理解能力以及对形象的把握。通过阅读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理解诗歌内容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把握各个意象之间的关系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是解答本题的关键。作者所选用的意象有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贪夫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锦水春残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楚天月光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都是为了一个目的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表达其思乡难归之情。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1556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四十、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春日秦国怀古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朴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荒郊一望欲消魂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泾水萦纡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傍远村。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牛马放多春草尽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原田耕破古碑存。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云和积雪苍山晚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烟伴残阳绿树昏。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数里黄沙行客路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不堪回首思秦原。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(?—878):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字太朴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今属浙江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这里形容极其哀愁。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泾水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渭水支流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在今陕西省中部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古属秦国。萦纡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旋绕曲折。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9690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这首诗表现了诗人什么样的感情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表现了怀古伤今之情。诗人春日眺望泾水之滨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不见春草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只见古碑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行客之路尽是黄沙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想当年秦国何等强盛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看如今唐王朝国势日衰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眼前一片荒凉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不堪回首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之情油然而生。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感情就是诗的思想内容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答案可由两方面去思考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二是对观点的具体解释。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怀古伤今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是全诗的主要思想情感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但它是通过眼前所见到的秦国荒凉的景象触发的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也是通过对这荒凉景象的描写来表达的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9138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你认为这首诗在写作上是如何处理情景关系的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触景生情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寓情于景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写哀景抒哀情。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情景关系大体上有两种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一是因果关系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二是手段目的关系。因果关系包括时间上的先后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有时候先景后情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也称之为触景生情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眼中所见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心生情感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有时候先情后景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依情设景。此诗是先景后情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由眼中所见之景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触发心中感情。手段目的关系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一般都是借景抒情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再进一步说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有借乐景写乐情、借哀景写哀情的正写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也有借乐景写哀情、借哀景写乐情的反写。此诗属于借景抒情中的借哀景写哀情。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5674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四十一、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(2010·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阅读下面这首乐府诗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雪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雨雪隔榆溪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从军度陇西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绕阵看狐迹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依山见马蹄。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天寒旗彩坏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地暗鼓声低。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漫漫愁云起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苍苍别路迷。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(518—590):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南朝陈文学家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字总持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济阳考城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今河南兰考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人。历仕梁、陈、隋三朝。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榆溪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指边塞。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陇西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在今甘肃东部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1287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8540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这首诗描写了什么样的环境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末句中的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这首诗描写了边地雨雪交加、荒凉苦寒的环境。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的意思是戍卒离别家乡到边关的路。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第一问要求对诗歌所描述的环境进行概述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要抓住关键词如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雨雪交加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榆溪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陇西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地域特点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偏远的边陲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狐迹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荒凉。第二问是对重要词语含义的理解。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旗彩坏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鼓声低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分别接在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这样写有什么好处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这首诗表现了戍卒什么样的情感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这样写的好处是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不仅点明了边塞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也真实生动地透露出戍卒在这种环境中产生的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旗彩坏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鼓声低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的心理感受。这首诗表现了戍卒身处辽远而艰苦的边塞的思乡之情。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第一问回到原句中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就可以理解为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是天气寒冷才导致旗彩坏了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是地暗才导致鼓声变低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也表现了环境给人的感受。戍卒的情感联系上一问的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就容易理解了。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009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北京卷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,14~16,12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满江红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送李正之提刑入蜀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辛弃疾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蜀道登天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一杯送绣衣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行客。还自叹中年多病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不堪离别。东北看惊诸葛表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西南更草相如檄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。把功名收拾付君侯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如椽笔。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儿女泪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君休滴。荆楚路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吾能说。要新诗准备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庐山山色。赤壁矶头千古浪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铜鞮陌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上三更月。正梅花万里雪深时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须相忆。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这首词作于宋孝宗淳熙十一年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(1184),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当时辛弃疾闲居江西上饶。提刑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主管地方司法、监察等事务。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绣衣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官服。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相如檄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指司马相如所作《喻巴蜀檄》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主旨是安抚巴蜀百姓。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铜鞮陌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代指襄阳。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389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下列对本词的理解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词的开头四句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先写对方行程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再写自己的多病与离愁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暗含蹉跎失志的惆怅。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李正之即将远赴蜀地担任要职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作者满含深情地称许友人才华出众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巨笔如椽。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作者认为荆楚路上的江山美景都是作诗的好素材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如庐山景、赤壁浪、襄阳月。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词的结尾两句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怀念过去与李正之雪中赏梅的情景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表达对友谊的珍惜与赞美。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本题考查对诗歌内容的理解能力。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怀念过去与李正之雪中赏梅的情景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表达对友谊的珍惜与赞美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错误。这里将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妄解为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这是不合情理的。下片主要表达送别之情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想象朋友到达蜀地时正好大雪纷飞、梅花傲枝头。且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赞美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是过度拔高。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36096" y="88853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696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辛弃疾词善于借用典故和化用前人佳句来抒情达意。下列分析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东北看惊诸葛表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借用诸葛亮上表出师的典故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勉励友人报国立功。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赤壁矶头千古浪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借用苏轼游览赤壁的典故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抒发人生短暂的感慨。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蜀道登天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化用李白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蜀道之难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难于上青天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表达对友人的担忧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望其早归。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儿女泪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君休滴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化用王勃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无为在歧路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儿女共沾巾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表现宦游漂泊的凄苦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7784" y="170080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3346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本题考查鉴赏诗歌表达技巧以及理解诗歌内容的能力。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赤壁矶头千古浪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的确借用苏轼游览赤壁的典故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但是语境有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要新诗准备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可知这里借用的是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大江东去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乱石穿空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惊涛拍岸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卷起千堆雪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的如画美景。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蜀道登天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的化用有对友人的担忧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望其早归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与全词情感不符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是穿凿附会。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儿女泪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君休滴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的化用最见辛稼轩的英雄本色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为下句以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荆楚路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的壮美山河入诗蓄势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宦游漂泊的凄苦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就是妄加揣测了。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22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13744034"/>
              </p:ext>
            </p:extLst>
          </p:nvPr>
        </p:nvGraphicFramePr>
        <p:xfrm>
          <a:off x="620464" y="836712"/>
          <a:ext cx="8128000" cy="457347"/>
        </p:xfrm>
        <a:graphic>
          <a:graphicData uri="http://schemas.openxmlformats.org/presentationml/2006/ole">
            <p:oleObj spid="_x0000_s16388" name="文档" r:id="rId3" imgW="3837004" imgH="216344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溪行衣自湿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一句侧面描写路上雾气之浓重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亭午气始散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表明雾气持续时间很长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直到正午才散。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诗人冬季出行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蚊蚋仍在飞舞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岸边的野鸭被诗人的到来惊扰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乱入河中。一路行来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层云密布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山路崎岖。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在观览通泉山水的途中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随着时间的推移和空间的转换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诗人所见景色呈现不同面貌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情感也产生了变化。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诗人借用孔子、王粲的典故寄托深沉情感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绮丽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等词使诗歌音韵铿锵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全诗体现了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沉郁顿挫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的风格。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蚊蚋仍在飞舞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岸边的野鸭被诗人的到来惊扰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乱入河中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不准确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冬温蚊蚋集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人远凫鸭乱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的意思是冬天温暖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故尚有蚊蚋聚集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人在远处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因此凫鸭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得恣其乱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自由自在地游弋、嬉闹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44208" y="7647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0687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清人陈廷焯《白雨斋词话》评论本词的艺术特色说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龙吟虎啸之中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却有多少和缓。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请谈谈你对上述评论的理解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结合具体词句作简要阐释。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本词整体风格豪放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但又收放自如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时有柔和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比如上阕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东北看惊诸葛表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西南更草相如檄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气势雄奇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要新诗准备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庐山山色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赤壁矶头千古浪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铜鞮陌上三更月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意境宏阔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皆是典型的豪放之笔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堪称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龙吟虎啸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比如上阕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还自叹中年多病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不堪离别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低回宛转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正梅花万里雪深时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须相忆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清丽隽永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皆堪称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5391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本题考查鉴赏诗歌表达技巧的能力以及综合表述能力。答题时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要抓住题干中的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龙吟虎啸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两个关键词。首先理解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龙吟虎啸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两个词语的意义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在此基础上结合具体词句进行分析。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龙吟虎啸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指词中呈现出来的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豪放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气魄词句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东北看惊诸葛表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西南更草相如檄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赤壁矶头千古浪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铜鞮陌上三更月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。这些词句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有着豪迈气概。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平和舒缓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自叹中年多病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儿女泪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君休滴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须相忆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等词句。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4217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89808"/>
            <a:ext cx="8128000" cy="6132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山东卷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阅读下面的宋词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张元幹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风露湿行云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沙水迷归艇。卧看明河月满空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斗挂苍山顶。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只青天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多事悲人境。起舞闻鸡酒未醒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潮落秋江冷。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张元幹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宋代爱国词人。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请对上片前两句中的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二字分别作简要赏析。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描写地面浓重的风露水气使行云也充满湿气而显得厚重凝滞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突出了外在环境的潮湿、阴冷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表现了作者凄凉和沉重的心情。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描写水面迷蒙的雾气使归舟迷失了航向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烘托了朦胧、迷茫的氛围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表现了作者内心的迷惘。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风露湿行云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沙水迷归艇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是这两句的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沾湿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显示了露之重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迷失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突出了氛围的朦胧。赏析时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先解释这两个词在诗句中的含义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再分析其表达效果。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2205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起舞闻鸡酒未醒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潮落秋江冷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表达了作者怎样的思想感情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请作简要分析。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化用祖逖的典故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表现作者胸怀大志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而报国之志难以实现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内心悲愤无奈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寓情于景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描写江潮的退落和秋江的冷寂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委婉地表达了作者面对国势衰退内心的悲凉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寄寓了浓郁的爱国情感。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句中用了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闻鸡起舞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据说晋代祖逖与刘琨共被同寝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中夜闻鸡而起床舞剑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有恢复中原之志。联系注释中说作者是宋代爱国词人可知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情感之一是爱国之情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酒未醒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说明诗人忧愁多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情感之二是空有一腔爱国之情而报国无门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秋江冷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既是环境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也是心情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更是遭遇。据此不难看出作者的情感。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732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重庆卷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,11,8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黄之隽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高卧小船梢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仰看插江峰色。都被绿痕皴断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是丛篁幽石。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开十折画屏风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遮住半江黑。仔细乱篙撑处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怕悬崖崩坼。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开头两句表现了作者怎样的心情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字有何表达效果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表现了作者乘船观看山水时悠闲自得的心情。用一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字把江边山峰的尖峭挺拔形象地表现出来。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从开头两句中的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两个词可见作者悠闲赏景的心情。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字容易让人想到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山峰如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必定很直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对于山来说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笔直便是陡峭。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503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末尾两句中的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崩坼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分别指什么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作者为何说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乱篙撑处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怕悬崖崩坼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指倒映江中的陡峭山崖。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崩坼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本指倒塌断裂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此指江水中的山影破碎散乱。作者担心竹篙一撑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江面激起水波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把江中的山影漾乱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美景被破坏。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作者在这里用了虚写手法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写出了自己在江中夹岸而行的幻觉。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悬崖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如果是实写是不怕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撑篙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这里自然指的是江中的悬崖倒影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崩坼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也不是真的山崩地坼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而是竹篙划水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悬崖倒影在水中荡漾的景象。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517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阮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无名氏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春风吹雨绕残枝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落花无可飞。小池寒渌欲生漪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雨晴还日西。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帘半卷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燕双归。讳愁无奈眉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。翻身整顿着残棋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沉吟应劫迟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作者一作秦观。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讳愁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隐瞒内心的痛苦。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围棋术语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4410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词上半阕的景物描写对全词的感情抒发起了什么作用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请结合内容分析。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奠定了词的情感基调。春风吹雨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残红满地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词一开始就给人以掩抑低回之感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接下来写风雨虽停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红日却已西沉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凄凉的氛围非但没有解除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反而又被抹上了一层暗淡的暮色。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本题考查鉴赏诗歌思想情感、表达技巧的能力。注意题干要求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上半阕的景物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对全词的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感情抒发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起什么作用。其实质是通过对景与情关系的把握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理解诗歌的情感、手法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注意是局部与整体的关系。应先概括回答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再联系诗歌内容进行分析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656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末尾两句表现了词中人物什么样的情绪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是如何表现的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请简要阐述。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末尾两句表现了词中人物思绪纷乱、无法排遣的愁情。是通过人物自身的动作来表现的。回身整理残棋并想继续下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以转移愁情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可又因心事重重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以致犹豫不决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落子迟缓。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本题考查鉴赏诗歌思想情感、表达技巧的能力。第一问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侧重于情感的理解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可通过人物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翻身整顿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的动态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并联系上句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讳愁无奈眉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点出其思绪纷乱、内心的愁苦。第二问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侧重于技巧的理解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词句以人物描写为中心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应该关注人物描写的内容及方法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然后结合诗句进行分析。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3752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广东卷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,10,7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望江怨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送别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春江渺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断送扁舟过林杪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。愁云青未了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布帆遥比沙鸥小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残照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犹有一竿红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怪人催去早。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树梢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7683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山色远寂寞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江光夕滋漫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描绘了一幅怎样的画面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描绘了一幅山色苍茫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空旷远寂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夕照增辉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江水满溢的寥廓壮美的画面。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描绘诗中展现的图景画面时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考生应抓住诗中的主要景物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用自己的语言再现画面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然后用形容词概括画面的特点。回答本题应抓住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这两个意象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远、夕、寂寞、滋漫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等几个修饰词展开联想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寥廓壮美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之类的形容词予以概括。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请指出全诗表达了诗人哪些情感。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观览通泉山水的愉悦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生不逢时的苦闷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飘零他乡的哀痛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对国家命运的忧虑。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一川何绮丽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尽日穷壮观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表达观览通泉山水的愉悦。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我生苦飘零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所历有嗟叹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表达生不逢时的苦闷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飘零他乡的哀痛。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伤时愧孔父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去国同王粲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表达对国家命运的忧虑。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1751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这首词的前四句描写了怎样的送别场景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前四句描写了在春天的傍晚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词人在江边送别友人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看着前方江水渺茫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友人的扁舟渐行渐远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被岸边的树梢遮住了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天边云霞点点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帆船越来越远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比沙鸥还要小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词人心中感到愁云惨淡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整个送别的画面悲凉寂寥。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交代了送别的地点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理解、组合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扁舟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过林杪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沙鸥小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可以还原词人所见之景。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一词点明了词人送别时的心情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愁云惨淡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悲凉寂寥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。组织答案要紧扣住内容解读、画面意境和作者心情三大要素。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8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怪人催去早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请结合全词分析。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友人离去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词人心中生惆怅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久久伫立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不忍离去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因此怪罪催促者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怪其催着要早早离开。这里的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进一步反衬了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的反常心理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使诗人的离别之情渲染到了极致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表达了诗人对友人浓烈的不舍和留恋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从而可以看出两人友情之深。抒发了作者与友人离别时难舍难分的缠绵之情。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这道题要抓住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这个心理描写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之现象、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之原因、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之心理及其对抒发词人情感所起的作用。注意题干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理清全文的情感脉络后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再进一步分析。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701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阮郎归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西湖春暮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马子严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清明寒食不多时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香红渐渐稀。番腾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妆束闹苏堤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留春春怎知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花褪雨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絮沾泥。凌波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寸不移。三三两两叫船儿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人归春也归。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番腾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凌波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这里指女子步履。曹植《洛神赋》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凌波微步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罗袜生尘。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230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这首词通过人物动作神态表现了西湖游人的不同情感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请结合作品简要分析。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翻腾妆束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闹春苏堤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爱春之心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步履迟迟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驻足流连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惜春之情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三三两两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唤船离去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叹春之意。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解答本题关键是要读懂诗歌大意。先抓住题目中所言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人物动作神态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再分析其中所蕴含的感情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番腾妆束闹苏堤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人们在苏堤上装束鲜艳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翻腾热闹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表达了爱春之意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凌波寸不移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写观景的女子看到花在雨中褪色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柳絮落在地上沾了泥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无法移步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表达了惜春之情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三三两两叫船儿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写雨后春去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人们也纷纷叫船归家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表现了对春归的黯然心伤、无可奈何的感叹。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5992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这首词描写了暮春之景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请从点面结合的角度作简要赏析。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香红渐稀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是面的描写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花褪雨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絮沾泥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则是点的刻画。勾勒写意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细节传神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点面结合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相互映衬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以景起情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丰富了词作情感内涵。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点面结合是场景描写中常用的手法。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清明寒食不多时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香红渐渐稀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花在雨中褪色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柳絮落在地上沾了泥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是暮春场面中的一个个细节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的描写。再结合诗句分析其表达效果。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2395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82274"/>
            <a:ext cx="8128000" cy="6147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辽宁卷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点绛唇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访牟存叟南漪钓隐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午梦初回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卷帘尽放春愁去。昼长无侣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自对黄鹂语。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絮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春在无人处。移舟去。未成新句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一砚梨花雨。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卷帘尽放春愁去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在表达技巧上有何妙处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请结合词句赏析。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此句采用了比拟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拟物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化无形为有形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使抽象的春愁变得形象、生动。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本题考查考生鉴赏古诗的表达技巧及其表达效果的能力。答题时读懂上片的内容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词人午睡醒来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觉室内异常清静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使人愁闷。于是词人卷起帘子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把春愁全放了出去。春愁乃无形之物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帘儿一卷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它竟像鸟儿一样被放了出去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此处写得有特色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成功地赋予抽象之物以形象性。由此判断为比拟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拟物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然后分三步答题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结合诗句阐释手法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说出表达效果。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789" y="2606468"/>
            <a:ext cx="274722" cy="30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5464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此词写春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有人读出了愁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有人读出了喜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请结合全词谈谈你的理解。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此词主要表达了春色恼人的孤独惆怅之感。上片抒发了卷帘放愁愁仍在的无奈、缺少诗朋酒侣而自对鸟语的寂寞之情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下片抒发了大好春光无人欣赏的惋惜、吟诗而未成的遗憾、梨花飘落如雨的怅惘之情。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此词主要表达了春景无限的欣悦自得之情。上片抒发了卷帘放去春愁的畅快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虽无友人却独对鸟语的悠然之情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下片抒发了飘飘柳絮脉脉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香春在无人处的惊喜、梨花飘落如雨诗意盎然的沉醉之情。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此词既有孤独惆怅的春愁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又有春景无限的欢欣自得。上片有午梦初回浓浓的春愁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也有自对鸟语趣味横生的悠然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下片有春在无人处的惊喜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也有梨花飘落如雨的怅惘。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057" y="4215648"/>
            <a:ext cx="274722" cy="30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1576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本题考查考生鉴赏古诗思想感情的能力。注意审题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这是一道探究性的诗歌鉴赏题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只要言之有据即可。或抓住全词中能够透露词人愁绪的关键词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例如上片中的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下片中的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自然把握此词抒发的孤独惆怅之感。或抓住全词中美好的意象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例如上片中的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下片中的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絮影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梨花雨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自然会把握春景中寄寓的欣悦自得之情。或从整体上把握全词的感情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例如上片中的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这个动作可以理解为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卷起帘子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让外面清新的空气进来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把烦闷放出去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心情为之舒畅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自对黄鹂语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也可理解成安逸、悠闲之举。下片的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春在无人处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也可以理解为发现春之所在的惊喜之情。无论怎么选择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一定不要忘记思想感情题的解题四步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释句意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点氛围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点手法。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232" y="2996952"/>
            <a:ext cx="274722" cy="30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5065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30233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鹊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华灯纵博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雕鞍驰射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谁记当年豪举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酒徒一一取封侯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独去作江边渔父。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轻舟八尺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低篷三扇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烟雨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。镜湖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元自属闲人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又何必君恩赐与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这三句是追忆当年军中的生活。博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古代的一种棋戏。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洲烟雨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指长满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草、烟雨空蒙的风光。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镜湖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即鉴湖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在今浙江绍兴。唐天宝初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贺知章请求回家乡会稽当道士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玄宗诏赐他镜湖一角。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4621963"/>
            <a:ext cx="274722" cy="3068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4137" y="3443492"/>
            <a:ext cx="249747" cy="2789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138" y="4621963"/>
            <a:ext cx="274722" cy="30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1631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上阕最后两句是什么意思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它表达了作者什么样的情感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那些整天酣饮的酒徒一个个都受赏封侯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而自己只能做个闲散的江边渔翁。表达了对自己壮志未酬而只能隐居的无奈与牢骚。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要求理解字面意义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按原句进行翻译即可。第二问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要求理解深层意蕴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这要通过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与作者不同境遇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封侯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体味作者的无奈、愤懑之情。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8219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8540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浙江卷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,19~20,8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早秋过龙武李将军书斋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高树蝉声秋巷里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朱门冷静似闲居。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重装墨画数茎竹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长著香薰一架书。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语笑侍儿知礼数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吟哦野客任狂疏。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就中爱读英雄传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欲立功勋恐不如。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诗题中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字的意思是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造访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。首联中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朱门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一词点出了李将军的地位。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就本题而言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题目的意思是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早秋时节到龙武李将军的书斋去拜访他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拜访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。首联的意思是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蝉声从树梢传来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深巷中的红漆大门前如此的幽静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好像主人在闲居之中。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红漆的大门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旧时指贵族豪富之家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这一词点出了李将军的地位。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1920" y="3981480"/>
            <a:ext cx="648072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6429" y="3974196"/>
            <a:ext cx="648072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3470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词的结尾借用了贺知章的故事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这有什么用意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用来含蓄地表现对统治者的不屑以及愤慨不平。皇帝既置我于闲散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镜湖风月原本就属于闲散之人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又何必要你皇帝恩赐呢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天地之大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何处容不下我一个闲散之人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谁又稀罕你皇帝的恩赐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对典故的理解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可分两步。第一步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要了解典故的出处及其意义。第二步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结合诗人的处境、思想状况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体味诗人引用典故表达的思想感情。贺知章接受了皇帝的赏赐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隐居镜湖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陆游遭受排挤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联想到贺知章之事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愤慨地发问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镜湖元自属闲人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又何必君恩赐与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是自称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暗指自己壮志满怀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却被投闲置散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则明确地表达了对皇帝的不满情绪。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2486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湖北卷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欧阳修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记得金銮同唱第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春风上国繁华。如今薄宦老天涯。十年歧路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空负曲江花。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闻说阆山通阆苑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楼高不见君家。孤城寒日等闲斜。离愁难尽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红树远连霞。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欧阳修贬任滁州太守期间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一位同榜及第的朋友将赴任阆州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今四川阆中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远道来访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欧阳修席上作此词相送。词中的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曲江花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代指新科进士的宴会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阆苑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指传说中神仙居住的地方。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5142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55576" y="191683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这首词蕴含着丰富的情感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请简要概括。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这首词蕴含的情感主要有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久别重逢的喜悦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宦海沉浮的悲惋无奈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离别在即的愁绪。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先阅读注释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了解创作背景。再找出表达诗人情感的诗句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记得金銮同唱第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如今薄宦老天涯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空负曲江花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离愁难尽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。最后分类简要概括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1355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前人评此词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飘逸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。请结合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闻说阆山通阆苑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楼高不见君家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两句作简要赏析。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想象奇特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虚实相生。词人忽发奇想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将本来荒僻的阆州点化为神仙阆苑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赋予阆州神话般的美丽。虚实处理得当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富有浪漫色彩。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境界缥缈开阔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语言洒脱灵动。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阆山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阆苑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滁州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阆州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展现了多重时空的组合变化。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二字导入传说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忽又接以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句设想将来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灵动超逸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挥洒自如。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先结合注释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阆山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阆苑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的含义。题干要求分析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闻说阆山通阆苑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楼高不见君家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飘逸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可以从虚实结合、想象奇特、境界开阔等角度来赏析。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0127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重庆卷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,12,7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鹧鸪天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酬孝峙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钱继章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发短髯长眉有棱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病容突兀怪于僧。霜侵雨打寻常事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仿佛终南石里藤。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闲倚杖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戏临罾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。折腰久矣谢无能。熏风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未解池亭暑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捧出新词字字冰。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〔作者简介〕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钱继章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字尔斐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号菊农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浙江嘉善人。明崇祯九年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(1636)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明朝曾为官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入清不仕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撰有《菊农词》。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字孝峙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浙江嘉善人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明末文学家。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用竹竿做支架的方形渔网。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熏风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东南风。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4006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上片刻画了词人怎样的自我形象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运用了什么手法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容貌病态怪异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性格坚韧不拔。用描写刻画外貌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用比喻突出性格。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本题要求分析诗歌形象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鉴赏表达技巧。上片刻画词人的自我形象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主要通过外貌和性格两个方面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使用白描和比喻的手法来刻画。回答时要扣紧具体诗句分析概括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要点明确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用语简洁。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折腰久矣谢无能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此句意谓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我为官很久了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要我再出任官职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则以没有能力为借口来推辞。表现了词人坚决不与清朝统治者合作的气节。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本题要求评价诗歌的思想内容和作者的观点态度。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折腰久矣谢无能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是词人酬答孝峙的话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表明心迹。词人厌倦了官场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不愿再步入仕途。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4956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08720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十一、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晏几道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红叶黄花秋意晚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千里念行客。飞云过尽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归鸿无信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何处寄书得。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泪弹不尽临窗滴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就砚旋研墨。渐写到别来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此情深处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红笺为无色。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这首词表达了什么样的感情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红叶黄花秋意晚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一句对表达这种感情有什么作用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这首词表达了对远方行人的深切思念。首句起兴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以红叶黄花染绘出深秋的特殊色调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渲染离别的悲凉气氛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增添对远方行人绵绵不尽的思念情怀。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3941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这首词的思想感情比较明显。题目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思远人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就直接点明了是对远方行人的思念之情。上片有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千里念行客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进一步说明了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就是千里以外的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。再结合后边的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就可以分析出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这首词写了一位家中的女眷对出门在外的远方亲人的思念之情。第二问首先需要读懂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红叶黄花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都是秋天的具体景象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接着是抽象概括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秋意晚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整句描写了深秋时节的景物特点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秋意晚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容易让人产生思念之情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这就给下句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千里念行客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的抒情作了较好的铺垫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还提供了人物活动的环境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同时秋天具体的景象也有借景抒情的作用。写思念从红叶写起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这是一种传统的起兴手法。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9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89808"/>
            <a:ext cx="8128000" cy="6132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就砚旋研墨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临窗滴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红笺为无色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就砚旋研墨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暗指以临窗滴下的泪水研墨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和泪作书。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红笺被泪水浸湿。由于情到深处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词中主人公在作书时不停流泪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泪水落到纸上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红笺因而褪去了颜色。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就砚旋研墨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临窗滴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有什么关系。首先需要读懂这两句写什么。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泪弹不尽临窗滴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字面的主语是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内容上的陈述对象是内心的思念。因为内心的苦苦思念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所以才临窗望远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望而不得就泪弹不尽。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就砚旋研墨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到书桌旁的砚台边写思念的书信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泪水滴到砚台里顺便就研了墨。两者的关系就是因为思念而流泪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用泪水研墨写思念的书信。第二问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红笺为无色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的原因。联系前句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说渐渐写到离别的时候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感情到了最深处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这是语境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感情到了最深处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必然要流泪不止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泪水落到红色的纸笺上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把纸浸湿了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使得红色褪去成为无色。这两问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都涉及深切的思念之情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从而具体到流泪、用泪研墨、泪水浸湿了红纸等细节。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3793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十二、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福建卷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江上雪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独立钓鱼翁。箬笠但闻冰散响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蓑衣时振玉花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空。图画若为工。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云水暮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归去远烟中。茅舍竹篱依小屿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缩鳊圆鲫入轻笼。欢笑有儿童。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选自《御选历代诗余》卷二十五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喻雪花。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4254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全诗是如何运用多种手法塑造李将军的独特形象的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请结合诗句分析。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通过环境描写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高树蝉声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冷静似闲居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重装墨画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香薰一架书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分别写出了将军住处的清幽安静和书斋的素净雅致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表现了将军的文人趣味。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运用衬托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侍儿知礼数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衬托将军的文化修养。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吟哦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任狂疏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爱读英雄传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等动作、神态描写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写出了李将军的豪放和志趣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3932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箬笠但闻冰散响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蓑衣时振玉花空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这两句的描写颇为精妙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请简要赏析。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答案要点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箬笠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蓑衣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勾勒出钓翁雪天垂钓的外在形象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画面简约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意境空灵。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冰散响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描写轻细的声音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衬托出环境的寂静、钓翁的宁静。钓翁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时振玉花空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的动作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衬托出钓翁的凝定。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字写出了钓翁的心无旁骛。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首先要明白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箬笠但闻冰散响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蓑衣时振玉花空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的精妙体现在意象、技巧、炼字三方面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箬笠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蓑衣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赏析其意象之妙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衬托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赏析其表达技巧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赏析其炼字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518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下阕表现了诗人怎样的情感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请联系诗句简要谈谈。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下阕表现了诗人对钓翁简朴而自在的生活的倾慕之情。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云水暮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归去远烟中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渲染环境的高远空旷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暗示钓翁生活的闲适自在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茅舍竹篱依小屿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描写钓翁生活的简朴与环境的清幽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缩鳊圆鲫入轻笼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流露出钓翁生活的自得之情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欢笑有儿童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凸显了钓翁生活的温馨和欢乐。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首先要明白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云水暮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归去远烟中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茅舍竹篱依小屿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缩鳊圆鲫入轻笼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欢笑有儿童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描写了怎样的景象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然后置身诗境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缘景明情。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451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十三、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江西卷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阅读下面一首宋词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西城杨柳弄春柔。动离忧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泪难收。犹记多情曾为系归舟。碧野朱桥当日事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水空流。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韶华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不为少年留。恨悠悠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几时休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飞絮落花时候一登楼。便做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春江都是泪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流不尽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韶华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青春年华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又指美好的春光。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6921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意象的内涵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并分析这首词表达的情感。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意象的内涵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代指初春季节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暗寓男女离别。飞絮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代指暮春季节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暗寓青春流逝。表达的情感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伤春伤别之愁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久别怀人之情。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分析意象时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着眼于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意入象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就得先说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再说所寄寓的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所寄寓的思想感情。注意要说得具体一些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缠绵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伤感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这样一些大而无当的词。至于全词表达的情感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头绪较多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伤春、伤别、久别怀人、伤时都在词意范围之内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答对两个即可。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7625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便做春江都是泪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流不尽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一句是从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问君能有几多愁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恰似一江春水向东流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李煜《虞美人》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化用而来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请比较两者的异同。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写出了愁之深广绵长。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比喻手法及艺术效果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以水喻愁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比喻生动形象。异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愁情及其程度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李词表现的是家国之愁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秦词表达的是儿女之情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且秦词愁情的程度比李词有所加强。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秦词是对李词的翻新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不是直接以水喻愁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而是以春水比拟泪水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再以泪写愁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写法曲折。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秦词是李词的化用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要求比较其异同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虽未指明从哪方面比较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但不可看到题中有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就臆断为只需作内容的比较。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8539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十四、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(2011·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广东卷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,10,7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阅读下面的宋词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减字木兰花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轼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莺初解语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最是一年春好处。微雨如酥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草色遥看近却无。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休辞醉倒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花不看开人易老。莫待春回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颠倒红英间绿苔。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词中所写的春天的最美好时节是什么时候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结合词中的描写简要说明。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初春。这时莺儿开始鸣叫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细雨滋润大地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青草长出嫩芽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花朵含苞欲放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万物充满了生机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所以初春的时节最美好。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本诗为苏轼表达对初春时节自然景物的喜爱及对时光流逝、人生易老的感慨之作。本题重点考查古诗通过景物描写表现季节特征的表达技巧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回答时抓住所写景物进行分析。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430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简要分析词中所表达的思想感情。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上片描写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莺语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表现春天开始时的生机与美丽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下片叙写花开易谢、年华易老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感叹美景易逝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劝人一醉方休。全词表达了珍惜春光、尽情享受生命中的美好时光的情感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热爱生活、享受人生的豪放情感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本题着重考查评价古诗词表达的思想感情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回答时要结合全词分析作者对所写景物倾注的情感。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4263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山东卷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阅读下面的元曲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水仙子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舟中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孙周卿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孤舟夜泊洞庭边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灯火青荧对客船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朔风吹老梅花片。推开篷雪满天。诗豪与风雪争先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雪片与风鏖战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诗和雪缴缠。一笑琅然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5530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诗豪与风雪争先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雪片与风鏖战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诗和雪缴缠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使用的两种修辞手法。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比拟、排比。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诗豪与风雪争先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雪片与风鏖战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鏖战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拟人化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诗和雪缴缠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缴缠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拟物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把抽象的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具象化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生动形象地描写风雪交加的壮美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表现作者迸发的诗情。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诗豪与风雪争先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雪片与风鏖战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诗和雪缴缠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构成排比句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描写了作者的诗情与风雪难分难解的关系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渲染了气氛。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本题考查鉴赏诗歌的语言和表达技巧的能力。解题时应首先根据曲词的具体内容和形式特点确定修辞手法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再结合具体的句子分析概括修辞手法在表现意境、表达情感等方面所起的作用。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689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结合作品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简要分析作者的情感变化。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孤舟夜泊、青荧客船、朔风等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表现了作者的孤独之感、羁旅之思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漫天飞雪激发了作者的创作豪情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风雪鏖战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与风雪争先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又与雪缴缠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表现了作者啸傲孤独与风雪的豪迈气概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一笑琅然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抒发了作者战胜困境的快意和乐观旷达的情怀。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本题考查赏析诗歌的思想感情的能力。本题要求分析作者的情感变化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解答时应首先从整体上理清思路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明确情感变化的几个阶段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再结合具体的句子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分析概括每一阶段情感的特点。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1875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就本题而言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应先判明描写人物使用的技巧手法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然后结合相关诗句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分析概括人物形象特点。诗歌的前两联为环境描写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首联描写了李将军宅院的外部环境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蝉声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渲染了清幽宁谧的氛围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从而烘托出宅院主人的闲适高雅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颔联描写室内家居布置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数茎竹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一架书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表现了室主人的高雅意趣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而颈联第一句描写有礼节的侍从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是为了衬托李将军的知礼有涵养。以上为侧面描写。诗歌的最后三句则是对李将军的直接描写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吟哦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任狂疏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这些动作描写表现出李将军的洒脱豪放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爱读英雄传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欲立功勋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表现出李将军的远大理想和追求。可见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这首诗通过直接描写和侧面烘托两种手法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塑造了一位情趣高雅、知礼有涵养、洒脱豪放、心怀远大理想和追求的将军形象。据此整合信息作答即可。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4886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89808"/>
            <a:ext cx="8128000" cy="6132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福建卷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双调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蟾宫曲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孙周卿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草团标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正对山凹。山竹炊粳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山水煎茶。山芋山薯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山葱山韭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山果山花。山溜响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冰敲月牙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扫山云惊散林鸦。山色元佳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山景堪夸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山外晴霞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山下人家。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选自《太平乐府》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草团标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茅屋。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山溜响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山间泉流叮咚作响。溜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小股水流。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本曲每句都有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在内容表达上有什么作用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在作者生活中无处不在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突出了作者的生活充满自然情趣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作者山居生活的自乐之情得到了充分的表现。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本题考查对诗歌内容及情感的理解。解题时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应注意所写景物的特征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该诗处处写山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写的都是乐景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堪夸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直抒胸臆写乐情。抓住这些关键词就不难回答。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025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扫山云惊散林鸦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月出惊山鸟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王维《鸟鸣涧》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的起因各是什么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有什么相同的表达效果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孙曲中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的起因是云朵掠过山林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扫地发出声响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王诗中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的起因是月亮升起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月光照射过来。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反衬出山间的幽静。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意思对即可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本题考查炼字。一写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都以动写静。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754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重庆卷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,12,7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阅读下面这首散曲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商调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黄莺儿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赠　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花落意难堪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着意衔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携归画栋修花口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。珠帘半缄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乌衣半掺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最难消王谢堂前憾。语呢喃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千般诉说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只有老僧谙。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指初开的花。因花开时如口张状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8756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作者描写燕子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运用了哪些表现手法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拟人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虚实结合。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拟人贯串全曲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燕子便是作者的抒情载体。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王谢堂前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是用典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王家和谢家是魏晋豪族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后人在诗词中用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代指世家门阀。写燕子的内容是实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通过燕子、珠帘、乌衣写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为虚写。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散曲中的燕子为何不衔泥而衔花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作者这样写抒发了怎样的感情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怜惜花朵零落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衔花去修补彩绘的房梁上斑驳的花朵。抒发了惜花伤春、痛惜衰败的感情。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文学作品中写什么不写什么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不是按生活常态来确定的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而是根据作者表情达意的需要来确定的。曲中的意境并非要表现燕子衔泥筑巢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而是写其衔花修补画栋上斑驳的花朵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这一细节透露着痛惜衰败的情感。加上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王谢堂前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乌衣巷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交织着时代的悲凉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含意深刻。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580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江苏卷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,9~10,11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学诸进士作精卫衔石填海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鸟有偿冤者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终年抱寸诚。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口衔山石细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心望海波平。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渺渺功难见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区区命已轻。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人皆讥造次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我独赏专精。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岂计休无日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惟应尽此生。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何惭刺客传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不著报雠名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167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本诗前六句是怎样运用对比手法勾勒精卫形象的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寸诚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表现了决心之坚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细石与大海对比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表现出了抱负之大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任务重与性命轻对比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表现了命运之悲。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这首诗借咏神话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赞美一种不畏艰险、立志复仇、终生不渝的坚毅精神。作者特别强调精卫的复仇行为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寄托了他自己刚烈无畏的品德。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寸诚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体现精卫填海的坚决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山石细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海波平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的雄心壮志和坚强的意志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渺渺功难见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区区命已轻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这个极大的反差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充分显示精卫鸟填海艰难和命运之悲。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4339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【命题规律】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从选材上看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所选诗歌以唐宋诗词为主。名家非名篇作品成为考查热点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有时也会涉及非名家的名篇作品。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从题材上看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赠别诗、写景抒情诗、羁旅思乡诗等成为命题首选和考查重点。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从考点上看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重点考查语言、思想感情和表达技巧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形象的考查还是隐含在思想感情和表达技巧考题中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较少直接设题考查。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8713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诗歌后六句表达了作者什么样的人生态度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独抒己见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不随大流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但求尽力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贵在实干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无意显名。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回答时要根据诗句的表面意义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从作者与别人的态度对比中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表现出作者的人生态度。从七八两句起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作者抒发议论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人皆讥造次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我独赏专精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一句是全诗主旨。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表达了作者傲然不屈于俗见的鲜明态度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专精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二字是作者赋予精卫鸟的人格化的精神品质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岂计休无日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惟应尽此生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表达了对精卫不计后果的无奈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最后两句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何惭刺客传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不著报雠名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再次表达了对坚持不懈、锲而不舍、无意显名的精神品质的褒扬与欣赏。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961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,14~15,9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鸦翎羽箭山桑弓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仰天射落衔芦鸿。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麻衣黑肥冲北风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带酒日晚歌田中。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男儿屈穷心不穷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枯荣不等嗔天公。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寒风又变为春柳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条条看即烟濛濛。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50322696"/>
              </p:ext>
            </p:extLst>
          </p:nvPr>
        </p:nvGraphicFramePr>
        <p:xfrm>
          <a:off x="1907704" y="2348880"/>
          <a:ext cx="2053206" cy="446921"/>
        </p:xfrm>
        <a:graphic>
          <a:graphicData uri="http://schemas.openxmlformats.org/presentationml/2006/ole">
            <p:oleObj spid="_x0000_s8195" name="文档" r:id="rId3" imgW="1177627" imgH="2552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53471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下列对这首诗的赏析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弯弓射鸿、麻衣冲风、饮酒高歌都是诗人排解心头苦闷与抑郁的方式。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诗人虽不得不接受生活贫穷的命运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但意志并未消沉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气概仍然豪迈。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诗中形容春柳的方式与韩愈《早春呈水部张十八员外》相同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较为常见。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本诗前半描写场景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后半感事抒怀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描写与抒情紧密关联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脉络清晰。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第五句中的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字应该是与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相对的困窘之意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特指不得志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而非指物质生活匮乏的贫穷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项是错误的。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52120" y="12948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4055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诗的最后两句有何含意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意为凛冽的寒风终将过去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和煦的春风拂绿枯柳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缀满嫩绿的柳条好像轻烟笼罩一般摇曳多姿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表达了诗人虽感叹不遇于时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但不甘沉沦的乐观、自勉之情。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此题考查分析概括作者的观点态度。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寒风又变为春柳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条条看即烟濛濛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是诗人的想象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也表达了诗人对未来的美好向往。诗人认为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严冬过后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终将是生机盎然的春天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柳丝迢迢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迎风招展。联系诗人现在的不得志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可知诗人不甘于沉沦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相信会有属于自己的春天。全诗带有自励自勉之意。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231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36471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,14~15,9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题醉中所作草书卷后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胸中磊落藏五兵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欲试无路空峥嵘。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酒为旗鼓笔刀槊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势从天落银河倾。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端溪石池浓作墨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烛光相射飞纵横。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须臾收卷复把酒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如见万里烟尘清。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9901117"/>
              </p:ext>
            </p:extLst>
          </p:nvPr>
        </p:nvGraphicFramePr>
        <p:xfrm>
          <a:off x="1907704" y="2058606"/>
          <a:ext cx="2053206" cy="446921"/>
        </p:xfrm>
        <a:graphic>
          <a:graphicData uri="http://schemas.openxmlformats.org/presentationml/2006/ole">
            <p:oleObj spid="_x0000_s7171" name="文档" r:id="rId3" imgW="1177627" imgH="2552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98517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下列对这首诗的赏析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这首诗写诗人观看自己已完成的一幅草书作品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并回顾它的创作过程。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诗人驰骋疆场杀敌报国的志向无法实现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借书法创作来抒发心中郁闷。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诗人把书法创作中的自己想象成战场上的战士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气吞山河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势不可挡。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诗人豪情勃发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他在砚台中磨出的浓黑墨汁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也映射着烛光纵横飞溅。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五、六句写灯下作书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饱蘸浓墨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纵横挥洒的情景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作者运笔如飞、酣畅淋漓的场景跃然纸上。这里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飞纵横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的无疑是作者手中的巨笔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是对作者挥毫动作的表现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而不是磨墨时从砚台中溅出的墨汁。因此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项是错误的。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52120" y="9561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779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诗中前后两次出现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请结合诗句简要分析。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出现在作书之前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诗人把它比喻成战场上的旗鼓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起到酝酿情绪、积蓄气势的作用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则用来表现创作完成之后诗人的心理状态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如见万里烟尘清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似乎赢得了一场战役的胜利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心满意足、踌躇满志。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本题考查评价文章的思想内容和作者观点态度的能力。两个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在诗中的位置不同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时情感已经发生了变化。第一个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如同进军的旗鼓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勇士气吞万里的声势在这里重现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展现了凯旋庆功的场面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复饮反映了战争胜利、狼烟尽扫后的自豪。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055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40534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,14~15,9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卫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精卫谁教尔填海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海边石子青磊磊。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但得海水作枯池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海中鱼龙何所为。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口穿岂为空衔石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山中草木无全枝。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朝在树头暮海里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飞多羽折时堕水。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高山未尽海未平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愿我身死子还生。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5105210"/>
              </p:ext>
            </p:extLst>
          </p:nvPr>
        </p:nvGraphicFramePr>
        <p:xfrm>
          <a:off x="1907704" y="2261999"/>
          <a:ext cx="2053206" cy="446921"/>
        </p:xfrm>
        <a:graphic>
          <a:graphicData uri="http://schemas.openxmlformats.org/presentationml/2006/ole">
            <p:oleObj spid="_x0000_s6147" name="文档" r:id="rId3" imgW="1177627" imgH="2552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11420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68540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下列对这首诗的赏析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作者对精卫辛劳填海的动机感到困惑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因此用提问的方式来开启全篇。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诗的第三、四句设想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若有一天海水枯干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海中的鱼龙也会陷入困境。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第五至第八句着力描写精卫填海的艰辛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不仅奔波劳碌而且遍体鳞伤。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这首诗的语言质朴无华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平白如话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与白居易的《观刈麦》一诗相近。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这首诗开头表达的是基于同情的疑问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他问精卫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海如何可填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若大海真能枯干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海中鱼龙又将如何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这绝不是对精卫填海动机的不理解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项的表述是不正确的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困惑与采用问句之间也不存在必然的因果关系。问句之后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诗歌用四句的篇幅极写精卫的劳瘁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它衔石折木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口为之磨穿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长途飞行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羽折堕水。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08104" y="66933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8889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诗最后两句的内容是以精卫的口吻表达的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你是否同意这种解读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请结合诗句说明你的理由。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同意。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这两句诗是精卫坚韧不拔、前赴后继奋斗精神的自我抒发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意为即使自己在有生之年不能完成移山填海的事业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也希望子孙后代能够继承遗志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填海不止。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不同意。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这两句诗是作者对精卫的同情与崇敬之情的表达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意为移山填海的事业尚未完成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我愿牺牲生命来帮助精卫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以自己的生命来换精卫的生命。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本题考查评价作者的观点态度的能力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侧重考查探究能力。最后两句意思简单明了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答题时可以选择这是精卫的口吻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也可以选择是诗人的口吻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只要能自圆其说即可。若同意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可从体现精卫的奋斗到底的毅力这个角度分析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若不同意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可从诗人受到精卫填海不屈精神的感染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愿意帮助精卫的角度分析。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4185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spect="1"/>
          </p:cNvSpPr>
          <p:nvPr/>
        </p:nvSpPr>
        <p:spPr>
          <a:xfrm>
            <a:off x="508000" y="105273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,14~15,9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题许道宁画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陈与义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满眼长江水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苍然何郡山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向来万里意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今在一窗间。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众木俱含晚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孤云遂不还。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此中有佳句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吟断不相关。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许道宁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北宋画家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1899687"/>
              </p:ext>
            </p:extLst>
          </p:nvPr>
        </p:nvGraphicFramePr>
        <p:xfrm>
          <a:off x="1619672" y="1906441"/>
          <a:ext cx="2053206" cy="446921"/>
        </p:xfrm>
        <a:graphic>
          <a:graphicData uri="http://schemas.openxmlformats.org/presentationml/2006/ole">
            <p:oleObj spid="_x0000_s10243" name="文档" r:id="rId3" imgW="1177627" imgH="2552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1696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天津卷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,14,9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按要求作答。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癸卯岁始春怀古田舍二首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其二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陶渊明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先师有遗训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忧道不忧贫。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瞻望邈难逮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转欲志长勤。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秉耒欢时务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解颜劝农人。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平畴交远风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良苗亦怀新。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虽未量岁功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即事多所欣。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耕种有时息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行者无问津</a:t>
            </a:r>
            <a:r>
              <a:rPr lang="zh-CN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【注】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日入相与归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壶浆劳近邻。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长吟掩柴门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聊为陇亩民。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43111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指孔子让子路向两位隐士长沮、桀溺问路的典故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5368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86428948"/>
              </p:ext>
            </p:extLst>
          </p:nvPr>
        </p:nvGraphicFramePr>
        <p:xfrm>
          <a:off x="508000" y="548680"/>
          <a:ext cx="8128000" cy="457347"/>
        </p:xfrm>
        <a:graphic>
          <a:graphicData uri="http://schemas.openxmlformats.org/presentationml/2006/ole">
            <p:oleObj spid="_x0000_s17412" name="文档" r:id="rId3" imgW="3837004" imgH="216344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006027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诗人尽管尊崇孔子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但他意识到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忧道不忧贫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难以践行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因此立志躬耕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这体现了他对孔子人生选择的否定。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诗人亲自参与田间劳作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不仅快乐地拿起农具耕种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还面带笑容鼓励农人们积极从事劳动。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虽未量岁功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即事多所欣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意思是说不必斤斤计较收成如何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愉悦就在耕耘的过程中。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这首诗融说理、叙事、写景、抒情于一体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意境清淡悠远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语言平白如话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富有表现力。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本题考查理解诗歌内容、评价作者观点的能力。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陶渊明一向把孔子视为先师。他将孔子说过的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忧道不忧贫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记在心里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但他更喜欢这种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耕种有时息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行者无问津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的农耕生活。陶渊明想成为长沮、桀溺那样的隐士。他的内心有挣扎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有焦虑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本想有所作为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现实却使他望而却步。他很失望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渐渐生出一颗叛逆之心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长吟掩柴门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聊为陇亩民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项是错误的。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72200" y="52294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724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平畴交远风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良苗亦怀新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描绘了一幅怎样的画面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平旷的田野上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从远处吹来的微风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轻轻拂过禾苗。长势良好的禾苗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焕发出勃勃生机。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本题考查鉴赏诗歌意境的能力。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平坦的田野。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远处吹来阵阵微风。一个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传神地写出了风吹过广阔的田野、秧苗欣欣向荣的意境。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良苗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长势良好的秧苗。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孕育着新的生机。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良苗亦怀新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是一种拟人手法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写良苗之怀新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正是写诗人看到自己劳动成果时的喜悦。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7838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长吟掩柴门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聊为陇亩民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表达了哪些情感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诗人躬耕田园、避世隐逸的宁静淡泊之情。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济世与归隐相矛盾的复杂情感。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本题考查理解诗歌情感的能力。从整体诗歌内容来看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孔子说过的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忧道不忧贫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他记在心里。但他更喜欢这种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耕种有时息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行者无问津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的农耕生活。他将精神寄托在对远古的怀想之中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以古代那些志行高洁的隐士、贫士为楷模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用他们的精神来进行自我鼓励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这使他能够坚持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固穷守节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隐居求志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的初衷。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长吟掩柴门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聊为陇亩民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可以这样理解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酒喝好了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客人也送走了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长吟着歌诗掩起柴门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我就暂且安心地做个田野间的农夫吧。一个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字耐人寻味。作为一个深受儒家思想影响的士人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他虽然隐居了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但并不能全然忘情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没有完全放弃济世弘道的理想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2806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十一、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浙江卷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,19~20,8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送王昌龄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漕水东去远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送君多暮情。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淹留野寺出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向背孤山明。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前望数千里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中无蒲稗生。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夕阳满舟楫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但爱微波清。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举酒林月上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解衣沙鸟鸣。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夜来莲花界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梦里金陵城。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叹息此离别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悠悠江海行。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莲花界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诗中指洛阳白马寺。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3754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淹留野寺出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淹留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久留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逗留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体现出诗人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依依不舍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的心情。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本题考查理解古典诗歌的词语及其所蕴含的情感的能力。单一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字就有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久留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如屈原《涉江》中有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淹回水而凝滞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柳永《八声甘州》中的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何事苦淹留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淹留野寺出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向背孤山明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写不忍离别又不得不别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渲染出空旷苍茫的氛围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强化了友人尚未远去就已有的孤单无依之感。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2080" y="2197996"/>
            <a:ext cx="1584176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608" y="2596077"/>
            <a:ext cx="1296144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3833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82274"/>
            <a:ext cx="8128000" cy="6147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这首诗与柳永《雨霖铃》词都运用了点染手法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试赏析本诗的点染手法。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送君多暮情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句点出了伤别之情。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淹留野寺出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梦里金陵城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层层铺写暮景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满篇幽淡惆怅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字字都是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暮情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有力渲染烘托了离情。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叹息此离别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再次点明别离之情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悠悠江海行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表达对朋友孤身远去的不舍。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此题考查鉴赏诗歌表达技巧的能力。点染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本指绘画时点缀景物和着色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后也比喻修饰文字。修饰文字时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就是点明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将所要抒写的情感、道理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一语点明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使读者了然于胸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就是渲染、烘托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即以具体的事物、景物将所点明的情感、道理烘托出来。柳永《雨霖铃》下片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举笔便点明离别的冷落、凄清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接着便以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作第一重渲染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杨柳岸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晓风残月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作第二重渲染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其冷落、凄清之气氛便具体可感了。在本诗中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送君多暮情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和末两句是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中间部分则是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的内容。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2873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十二、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江苏卷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,10~11,11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寄和州刘使君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别离已久犹为郡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闲向春风倒酒瓶。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送客特过沙口堰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看花多上水心亭。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晓来江气连城白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雨后山光满郭青。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到此诗情应更远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醉中高咏有谁听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刘使君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指唐代诗人刘禹锡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时任和州刺史。诗中沙口堰、水心亭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均在和州。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3598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根据前两联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概括刘禹锡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的表现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并分析他如此表现的原因。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把酒当春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绕道送客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常去赏花。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长期得不到升迁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怀才不遇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喜欢自然山水。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本题考查鉴赏文学作品的思想内容的能力。在前两联中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我们可以看出他每天的生活情境。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向春风倒酒瓶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与春共饮酒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送客特过沙口堰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特地绕道送客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看花多上水心亭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常去湖水中心的亭子里赏花。每天所作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实则因为怀才不遇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得不到升迁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无所事事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又因为喜欢自然山水而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310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尾联表达了作者什么样的情感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对刘禹锡诗歌艺术的钦佩之情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对刘禹锡目前境况的同情之感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对自己能感知对方心意的知音之许。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本题考查评价文学作品的思想内容和作者的观点态度的能力。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应更远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写出了作者对刘禹锡诗歌艺术的钦佩之情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表达了他对刘禹锡有很大的期许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有谁听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也写出了对他怀才不遇现状的同情与愤愤不平。尾联一句抒发自己的感情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表露出他与别人不同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对自己能感知对方心意的知音之许。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4760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95536" y="764704"/>
            <a:ext cx="8456488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下列对这首诗的赏析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这首题画诗写景兼抒情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并未刻意进行雕琢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却能够于简淡中见新奇。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山水是这幅画的主要元素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特别是江水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占据了画面上大部分的篇幅。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诗人透过一扇小窗远距离欣赏这幅画作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领略其表现的辽阔万里之势。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颈联具体写到苍茫暮色中的树木与浮云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也蕴含了欣赏者的主观感受。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从语境和语意看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指从来、一向、一贯如此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万里意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指画面包含的丰富内容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突显空间之大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一窗间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指的应是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这幅画的尺幅和一扇窗差不多大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强调尺幅之小。据此可知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向来万里意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今在一窗间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所表达的意思应该是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许道宁画作中那种辽阔万里的意境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全在一扇窗这样大的尺幅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中表现出来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流露出诗人的惊讶、佩服之情。可见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透过一扇小窗远距离欣赏这幅画作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的理解有误。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08104" y="79019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477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十三、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,14~15,11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礼部贡院阅进士就试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欧阳修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紫案焚香暖吹轻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广庭清晓席群英。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无哗战士衔枚勇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下笔春蚕食叶声。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乡里献贤先德行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朝廷列爵待公卿。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自惭衰病心神耗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赖有群公鉴裁精。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3938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下列对这首诗的赏析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不恰当的两项是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诗的第一句写出了考场肃穆而又怡人的环境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衬托出作者的喜悦心情。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第三句重点在表现考生们奋勇争先、一往无前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所以把他们比作战士。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参加礼部考试的考生都由各地选送而来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道德品行是选送的首要依据。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朝廷对考生寄予了殷切的期望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希望他们能够成长为国家的栋梁之材。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作者承认自己体弱多病的事实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表示选材工作要依靠其他考官来完成。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08104" y="1302338"/>
            <a:ext cx="648072" cy="477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7967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620688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本题考查考生鉴赏文学作品时理解诗句内容、分析概括作者在文中的观点态度。诗的第一联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紫案焚香暖吹轻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广庭清晓席群英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由考场的环境入手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直接切入考试主题。为避免考场中因人多而带来的空气混浊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特意焚香以改善气息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香气随着暖暖的轻风弥散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使得肃穆的考场也充满温馨怡人的气氛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考生们在宽阔的考场中按部就班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开始考试。面对此情此景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作者的心情无疑是愉悦的。接下来作者描写考生们心无旁骛、认真作答的严肃态度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考场中悄无声息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只听到笔与纸接触所发出的沙沙响声。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无哗战士衔枚勇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正是在努力展现考场的寂静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衔枚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巧喻。选项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称此句重点在于表达考生奋勇争先、一往无前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无疑是不准确的。第三联表现了作者对考生们的肯定与期许。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乡里献贤先德行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指出考生们都是经过先期选拔的精英。宋代科举制度已经比较完善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能参加礼部会试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必须先通过地方的乡试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而在这个一直传承以德治国传统的古老国度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德行从来都是衡量人才的首要指标。考试的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1106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6194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诗歌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鉴赏选择题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步骤一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读懂诗歌。疏通诗意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读懂诗歌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理解了诗歌中的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是做诗歌选择题的前提。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步骤二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逐一比对。逐项将选项与相关诗句对照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结合学过的诗歌鉴赏相关知识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聚焦比对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找出选项中的确切根据或确切错误点。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步骤三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综合比较。选项与选项进行比较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根据排除法确定符合要求的答案。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4805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在于为国家选拔人才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发现优秀人才并使之成长为国家栋梁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所以诗中说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朝廷列爵待公卿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。最后一联是诗的收尾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表达作者自谦的态度。作为身负国家选材重任的作者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当然不可能真的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衰病心神耗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这么说只是对同事们的推重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并不是事实。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因题说法.eps" descr="id:21474920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83568" y="2852936"/>
            <a:ext cx="1031834" cy="32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8366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本诗的第四句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下笔春蚕食叶声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广受后世称道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请赏析这一句的精妙之处。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用春蚕食叶描摹考场内考生落笔纸上的声响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生动贴切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动中见静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越发见出考场的庄严寂静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强化作者充满希望的喜悦之情。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此题考查鉴赏诗歌表达技巧的能力。要紧扣比喻修辞手法和以声衬静分析其中的精妙。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春蚕食叶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与考生书写之间的相似点是鉴赏的关键处。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9954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907704" y="836712"/>
            <a:ext cx="332655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解答炼句类题目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两步骤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” </a:t>
            </a:r>
            <a:endParaRPr lang="zh-CN" altLang="en-US" sz="2200"/>
          </a:p>
        </p:txBody>
      </p:sp>
      <p:pic>
        <p:nvPicPr>
          <p:cNvPr id="3" name="因题说法.eps" descr="id:21474920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99592" y="921577"/>
            <a:ext cx="1031834" cy="328867"/>
          </a:xfrm>
          <a:prstGeom prst="rect">
            <a:avLst/>
          </a:prstGeom>
        </p:spPr>
      </p:pic>
      <p:pic>
        <p:nvPicPr>
          <p:cNvPr id="4" name="19m21.eps" descr="id:214749267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187624" y="1335309"/>
            <a:ext cx="6840760" cy="440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1501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十四、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,14~15,11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送子由使契丹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轼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云海相望寄此身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那因远适更沾巾。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不辞驿骑凌风雪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要使天骄识凤麟。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沙漠回看清禁月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湖山应梦武林春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单于若问君家世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莫道中朝第一人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皇宫。苏辙时任翰林学士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常出入宫禁。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杭州的别称。苏轼时知杭州。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唐代李揆被皇帝誉为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门地、人物、文学皆当世第一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。后来入吐蕃会盟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酋长问他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闻唐有第一人李揆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公是否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李揆怕被扣留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骗他说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彼李揆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安肯来邪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1001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本诗尾联用了唐代李揆的典故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以下对此进行的赏析不正确的两项是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本联用李揆的典故准确贴切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因为苏轼兄弟在当时声名卓著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与李揆非常相似。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中原地域辽阔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人才济济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豪杰辈出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即使卓越如苏氏兄弟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也不敢自居第一。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从李揆的故事推断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如果苏辙承认自己的家世第一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很有可能被契丹君主扣留。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苏轼告诫苏辙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作为大国使臣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切莫以家世傲人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而要展示出谦恭的君子风度。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苏轼与苏辙兄弟情深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此时更为远行的弟弟担心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希望他小心谨慎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平安归来。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5656" y="14847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0140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5997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本题考查考生理解诗句、鉴赏文学作品的语言和表达技巧的能力。在这首以送人出使为主题的诗中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苏轼引用唐代李揆的典故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有多方面的用意。首先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莫道中朝第一人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并不等于事实上不是。众所周知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的文名早就远被国外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尤其是对于东坡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辽和西夏、朝鲜等国都有专门研究他的诗词文章的学者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而派遣入宋的使节或参观的人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都以能见到苏轼为荣。苏氏文章名满天下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谓为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天下第一人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恰如其分。苏轼如此说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其自负之心不言自明。选项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称苏轼兄弟不敢自居第一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是不符合实际情况的。其次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苏轼提醒弟弟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在契丹国王面前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不要自称自己家世中有第一流人物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以表明中原的豪杰众多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宋朝是不可欺侮的。选项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认为苏轼的意思是不让弟弟以家世傲人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要表现出谦恭的君子风度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是不符合苏轼原意的。最后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李揆不在吐蕃君主面前承认自己是中朝第一人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不是为了宣示国威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而是害怕被扣留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这层含义已被苏轼所吸收。苏轼以此告诫子由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出使北蕃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绝不可追求盛名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须小心谨慎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安全而归。联系当时辽国每每扣押宋朝使臣的事实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苏轼的担心并非多余。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376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本诗首联表现了诗人什么样的性格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请加以分析。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表现了诗人旷达的性格。苏轼兄弟情谊深重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但诗人远在杭州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与在京城的苏辙已是天各一方。这次虽是远别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诗人表示也不会作儿女之态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悲伤落泪。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本题考查鉴赏文学作品的形象的能力。题干要求回答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首联表现了诗人什么样的性格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所以应具体赏析首联。首联点题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写兄弟宦游四海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天各一方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已是常事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这次也不会因远别而悲伤落泪。苏轼兄弟手足情深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此去虽为远别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但暂作分离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一向乐观旷达的苏轼自然不作儿女之态。作答时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须先概括出诗人的性格特点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再结合诗句进行分析。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1162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诗的尾联有什么含意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从中可以看出诗人对这幅画有什么样的评价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画中蕴含着诗意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但无法用语言准确表达。第二问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这幅画意境深远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韵致悠长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令人玩味不已。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就本题而言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此中有佳句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吟断不相关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诗人面对许道宁笔下的佳山好水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怎能不画中寻诗呢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于是他兴致勃勃想吟得佳句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吟断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即吟煞、吟尽心中所想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写出来总觉和画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即不合画意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这个爱好诗歌的人都找不到心中理想的诗句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这里诗人用衬托的手法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委婉地表达了对画家所描绘意境的由衷赞叹。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53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十五、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,14~15,11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编集拙诗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成一十五卷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因题卷末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戏赠元九、李二十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白居易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一篇长恨有风情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十首秦吟近正声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每被老元偷格律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苦教短李伏歌行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世间富贵应无分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身后文章合有名。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莫怪气粗言语大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新排十五卷诗成。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元九、李二十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分指作者的朋友元稹、李绅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即诗中的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。李绅身材矮小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指作者的长诗《长恨歌》。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指作者的讽喻组诗《秦中吟》。正声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雅正的诗篇。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022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以下对本诗的理解和分析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不正确的两项是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《长恨歌》和《秦中吟》都是白居易的得意之作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能够作为其诗歌创作的代表。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元稹常常私下对白居易的诗歌进行模仿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这从侧面说明了白诗较高的创作水准。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白居易在诗中称呼李绅为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也隐含着不太认可李绅诗歌创作的意思。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作者坚信自己必将因文学成就而名扬后世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因此并不介意在当时是否得到认可。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在诗的最后两句中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自己新编出的诗集可以成为自我炫耀的资本。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6176" y="129665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4034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本题考查考生理解、分析诗句的能力。元稹写诗曾受到白居易的启发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李绅、白居易同写乐府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但白居易的新乐府诗后来居上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令李绅自叹弗如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这都是事实。但诗中称元稹为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称李绅为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又故称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显系朋友之间的戏辞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从这里也可以看出元、李、白三人之间亲密无间的关系。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隐含着不太认可李绅诗歌创作的意思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是没有任何根据的。第三联是诗人结合自己命运遭际的牢骚话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这里虽然有对自己文学才能的自许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项所说的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并不介意在当时是否得到认可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属于过度解读。最后一联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诗人更以故作自傲的口气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夸耀自己新编诗集后的得意心情。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8738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8540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结合全诗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分析作者表达的情感态度。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诗人戏谑友人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夸耀自己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通过诙谐的态度表现出对文学成就的自得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诗歌并非全是戏言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也透露出一丝对自己现实境况的无奈与自嘲。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本题考查对诗歌情感的把握能力。读这首诗要注意作者信息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白居易是中唐时期的现实主义诗人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作品平易近人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老妪能解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是新乐府运动的倡导者。做此题时要抓住题目所给的注释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注释共有四处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对了解诗歌内容、理解诗人所表达的情感态度极有帮助。首联对自己的诗歌创作推重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充满自负态度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并以此态度贯串全篇。颔联由自负开始转而向友人戏谑自夸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每被老元偷格律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字写自己的作品被朋友暗自拿去模仿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有戏谑的成分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苦教短李伏歌行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拿朋友的短处、外号呼之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有开玩笑的意思。颈联由自负、自夸转而预言身后定有诗名。尾联说自己新编成十五卷诗集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莫怪气粗言语大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即不要怪里面的内容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言词夸张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778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十六、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山东卷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早上五盘岭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平旦驱驷马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旷然出五盘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江回两崖斗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日隐群峰攒。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苍翠烟景曙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森沉云树寒。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松疏露孤驿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花密藏回滩。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栈道溪雨滑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畬田原草干。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此行为知己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不觉蜀道难。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唐代宗大历元年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(766)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岑参作为僚属随剑南西川节度使杜鸿渐入蜀平乱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途经五盘岭时作。五盘岭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秦、蜀交界处峻岭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其山道曲折盘旋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故名。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出五盘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攀越五盘山道登上山巅。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841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江回两崖斗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日隐群峰攒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生动传神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所写景物特征鲜明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请作简要分析。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描写两岸崖石耸峙欲错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犹如两兽相斗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凸显了江崖陡峭、峥嵘之势。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描写群峰相连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层次莫辨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仿佛聚在一起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刻画了峰峦密集、重叠之态。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本题考查鉴赏文学作品语言的能力。解答炼字题时可从词语含义、修辞、活用、情感等角度切入。答题时先解释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江回两崖斗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日隐群峰攒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这两句诗的意思进行分析。可以看出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运用了拟人手法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将山崖、山峰人格化了。最后指出本联运用这两个词有什么表达效果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或者表达了什么情感。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8774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605488" y="476672"/>
            <a:ext cx="332655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解答炼字类题目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三步骤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” </a:t>
            </a:r>
            <a:endParaRPr lang="zh-CN" altLang="en-US" sz="2200"/>
          </a:p>
        </p:txBody>
      </p:sp>
      <p:pic>
        <p:nvPicPr>
          <p:cNvPr id="3" name="因题说法.eps" descr="id:21474920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11560" y="507845"/>
            <a:ext cx="1031834" cy="3288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975270"/>
            <a:ext cx="6552728" cy="23981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3362480"/>
            <a:ext cx="6552728" cy="322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5384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蜀道历来以艰险著称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为什么诗人却说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不觉蜀道难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请结合全诗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谈谈你的理解。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诗人入蜀是为报知己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为平蜀乱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虽然途中山峦重叠、险滩暗藏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但不觉艰险。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诗人登上山顶后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心旷神怡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因此所观之景虽奇险但他感觉富有情趣。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本题考查评价文学作品的思想内容和作者的观点态度的能力。诗中写的是初夏早晨的高山景物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由此可见其行程艰难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然而诗中并没有表现出丝毫的愁苦之态。诗中先写初夏早晨五盘岭的高山景物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层峦叠翠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松疏花密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景色优美。诗人沿途欣赏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心情舒畅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就不觉得路途艰难了。最后一联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此行为知己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不觉蜀道难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意思是说诗人此行是为报知己、平蜀乱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因此不觉得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蜀道难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5276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十七、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江苏卷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,10~11,11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白发萧萧欲满头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归来三见故山秋。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醉凭高阁乾坤迮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病入中年日月遒。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百战铁衣空许国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五更画角只生愁。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明朝烟雨桐江岸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且占丹枫系钓舟。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狭窄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2739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89808"/>
            <a:ext cx="8128000" cy="6132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根据中间两联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概括作者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壮志难酬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怀抱未展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中年多病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时光日迫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国土沦丧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战事未宁。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本题考查归纳诗歌内容要点的能力。诗人在酒后登上高楼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觉得天地变得狭窄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疲病交加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日月迫近深感岁月匆匆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身经百战也没有实现自己的理想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深夜响起的号角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让自己徒生忧愁。题干确定了题目的答题区间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要在理解两联诗歌内容的基础上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从关键词入手分析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乾坤迮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日月遒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百战铁衣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空许国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简要赏析尾联的表达效果。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丹枫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寓情于景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想象自己将来烟雨垂钓的画面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表达了自己隐逸的愿望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也暗含无奈和苦闷之情。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本题考查鉴赏诗歌的表达技巧的能力。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是想象之景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等关键词是人物动作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诗人以此创造意境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表达自己的百般感触。分析效果时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要抓住所使用的手法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分析他们在表情达意方面的作用。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7091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,14~15,9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投长沙裴侍郎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杜荀鹤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此身虽贱道长存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非谒朱门谒孔门。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只望至公将卷读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不求朝士致书论。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垂纶雨结渔乡思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吹木风传雁夜魂。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男子受恩须有地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平生不受等闲恩。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科举时代对主考官的敬称。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4390705"/>
              </p:ext>
            </p:extLst>
          </p:nvPr>
        </p:nvGraphicFramePr>
        <p:xfrm>
          <a:off x="1619672" y="2132856"/>
          <a:ext cx="2053206" cy="446921"/>
        </p:xfrm>
        <a:graphic>
          <a:graphicData uri="http://schemas.openxmlformats.org/presentationml/2006/ole">
            <p:oleObj spid="_x0000_s11267" name="文档" r:id="rId3" imgW="1177627" imgH="2552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36484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十八、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天津卷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按要求作答。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太湖恬亭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王安石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槛临溪上绿阴围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溪岸高低入翠微。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日落断桥人独立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水涵幽树鸟相依。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清游始觉心无累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静处谁知世有机。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更待夜深同徙倚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秋风斜月钓舟归。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徙倚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流连不去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2745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第二联描绘了怎样的画面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人景相融的宁静画面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断桥边夕阳西下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树影倒映水中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鸟雀在枝头相互依偎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诗人独自欣赏美景。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本题考查鉴赏诗歌形象的能力。欣赏诗的画面美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主要从四方面着手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一是物象的组合方式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二是画面色彩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三是动态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四是静态。答题思路可分为四个部分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分析形象内涵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描摹诗歌图景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概括形象意境特点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剖析作者思想情感。解答本题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应抓住关键词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日落断桥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水涵幽树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可知作者描绘了一幅人景相融的静态画面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100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简析第三联所表现的诗人心境。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正因为能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享受清幽美景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诗人才能放下身边的俗事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觉得心无挂碍。表现了诗人宅心事外、与世相忘的闲适之心。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本题考查评价文章的思想内容和作者的观点态度的能力。诗人表达情感的方式主要有两种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其一是直接表达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出现情感词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其二是借助意象来表达。因此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解答此类试题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可以找出诗人笔下的意象体会其情感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分析诗人借助某些意象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表达的感情。本诗第三联通过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心无累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世有机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的感觉来表达自己的心态。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3771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尾联运用了多种艺术手法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任选一种加以简析。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夜深同徙倚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秋风斜月钓舟归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是诗人想象的情景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这样写呈现了清幽闲逸的意境。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以景结情。描绘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夜深同徙倚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秋风斜月钓舟归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寄托了诗人的闲适之情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使全诗韵味悠长。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情景交融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。闲适之情与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夜深同徙倚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秋风斜月钓舟归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之景交融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使情感表达含蓄深长。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任选一种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答题时首先明确手法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然后结合具体诗句分析。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点明是想象之景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是虚写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所以要考虑虚与实的问题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秋风斜月钓舟归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是景物描写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处于结尾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所以要考虑以景结情的手法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看到景物描写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我们也要考虑情与景的关系问题。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291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十九、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浙江卷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,19~20,8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采地黄者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白居易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麦死春不雨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禾损秋早霜。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岁晏无口食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田中采地黄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采之将何用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持以易糇粮。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凌晨荷插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薄暮不盈筐。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携来朱门家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卖与白面郎。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与君啖肥马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可使照地光。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愿易马残粟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救此苦饥肠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玄参科植物名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其根可入药。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。铁锹。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591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本诗前八句叙写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采地黄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后六句叙写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卖地黄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反映了中唐时期悲惨的社会现实。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本题考查鉴赏文学作品内容的能力。前六句写采地黄的原因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七、八句写采地黄的情况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九至十二句写卖地黄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最后两句写卖后的希望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表达了诗人对封建社会贫富悬殊的不平等现象的痛恨。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832" y="2586336"/>
            <a:ext cx="864096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8197" y="2586336"/>
            <a:ext cx="864096" cy="295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0077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这首诗的叙述与对比手法特色鲜明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试作赏析。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以采地黄者的口吻叙述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虽无一字怨语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读来却愈觉辛酸。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以时间顺序来叙述事情发展过程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层层深入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脉络分明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给人以清晰而深刻的印象。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从头到尾都是客观叙述。诗人寓情于事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貌似不动声色却渗透自己的爱憎之情。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朱门与农家、白面郎与采地黄者、肥马食地黄与采地黄者饥肠无食等对比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揭露了贫富差距。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着重突出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人不如马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加强了对比效果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揭露深刻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批判的锋芒更加犀利。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本题考查鉴赏文学作品表达技巧的能力。叙述特点应从人称、顺序、线索等方面考虑。叙事诗多把叙事与抒情、议论相结合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而本诗主要是叙述采地黄和卖地黄的过程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没有景物描写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却能够感人至深。本诗对比手法还是比较明显的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其特点在于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短短十几句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却包含几组对比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这些对比都直接反映和深化了主题。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7566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940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二十、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金陵望汉江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汉江回万里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派作九龙盘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横溃豁中国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崔嵬飞迅湍。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六帝沦亡后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三吴不足观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我君混区宇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垂拱众流安。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今日任公子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沧浪罢钓竿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河的支流。长江在湖北、江西一带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分为很多支流。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代指六朝。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古吴地后分为三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即吴兴、吴郡、会稽。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这两句的意思是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当今任公子已无须垂钓了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因为江海中已无巨鱼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比喻已无危害国家的巨寇。任公子是《庄子》中的传说人物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他用很大的钓钩和极多的食饵钓起一条巨大的鱼。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8668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诗的前四句描写了什么样的景象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这样写有什么用意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这四句描写了江水万流横溃、水势浩瀚、气势宏大的景象。作者以此为下文颂扬盛唐天下一家、国运兴盛积蓄气势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有利于突出诗的主旨。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本题考查鉴赏诗歌的形象的能力。诗歌的形象有三类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人物形象、景物形象和物象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咏物诗中的事物形象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。此题属于对景物形象的鉴赏。对景物形象的鉴赏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要紧扣诗中写到的景物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分析这些景物共同组成了怎样的画面。题目指明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前四句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因此鉴赏时要紧扣其内容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一、二两句中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回万里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九龙盘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写汉江水势浩瀚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一泻万里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支流众多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流域广大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三、四两句中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豁中国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飞迅湍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写其气势磅礴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景象宏大。诗人开头写这样的景象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是为下面赞美国家一统后的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众流安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以突显诗歌的主旨。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2413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景物作用五角度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分析景物作用时主要从以下五个角度考虑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渲染气氛、奠定基调等营造意境方面的作用。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塑造环境或背景的作用。它通常表现为通过多个景物组成群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为人物的活动提供环境或背景。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表情达意方面的作用。一些传统景物在表情达意上的作用往往是固定的。景物在具体诗歌中传达情感方面的作用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则由具体诗歌决定。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衬托人物节操或性格的作用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多表现在咏物诗中。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结构上的作用。有的景象贯串始终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则往往为线索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有的景象则是为了后面的抒情或议论作铺垫。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因题说法.eps" descr="id:21474920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27584" y="1357547"/>
            <a:ext cx="1031834" cy="32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0605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下列对这首诗的理解和分析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虽然自己的社会地位低下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但对儒家思想的信奉坚定不移。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分别代指世俗的权势与精神的归依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形成鲜明的对比。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诗人希望自己能凭借真才实学通过正常渠道进身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而不愿去寻找捷径。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诗人表达了自己对待恩惠的态度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不随便接受别人的恩惠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受恩必报。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受恩必报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的说法属无中生有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原诗中没有依据。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16216" y="14922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3774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诗中运用任公子的典故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表达了什么样的思想感情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作者以水无巨鱼代指世无巨寇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表达了对大唐一统天下、开创盛世伟绩的歌颂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作者自比任公子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觉得在太平盛世没有机会施展才干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不免流露出一丝英雄无用武之地的失落。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本题考查鉴赏诗歌的情感的能力。在这首诗中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诗人借典故抒情。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今日任公子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沧浪罢钓竿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诗后面的注释中解释了其含义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当今任公子已无须垂钓了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因为江海中已无巨鱼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比喻已无危害国家的巨寇。国家一统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众流安定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国无巨寇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正应众生安居乐业。王琦评论李白此诗时说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因众派安流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水无巨鱼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此指祸乱之辈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故任公子钓竿可罢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喻江汉宁静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地无巨寇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则王者之征伐可除也。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这种理解很有道理。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419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二十一、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丹青引赠曹将军霸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先帝天马玉花骢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画工如山貌不同。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是日牵来赤墀下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迥立阊阖生长风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诏谓将军拂绢素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意匠惨淡经营中。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斯须九重真龙出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一洗万古凡马空。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曹将军霸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即曹霸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唐代著名画家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官至左武卫将军。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玉花骢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唐玄宗御马名。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宫殿前的红色台阶。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阊阖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传说中的天门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这里指宫门。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一会儿。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929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如何理解曹霸画的马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一洗万古凡马空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曹霸是怎样做到的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曹霸所画玉花骢神奇雄俊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如飞龙跃出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其他人画的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在此马面前都不免相形失色。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曹霸先凝神构思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苦心布局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然后落笔挥洒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顷刻之间一气呵成。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本题考查鉴赏古代诗歌的形象的能力。第一问主要分析概括曹霸所画马的外形特点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斯须九重真龙出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一洗万古凡马空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一联分析即可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第二问结合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意匠惨淡经营中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分析即可。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0945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为了突出曹霸的高超画技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诗人作了哪些铺垫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画工如山貌不同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写曹霸要画的马已有众多画工画过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但画得都不成功。强调此马的雄俊非凡手可得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造成此马难画的印象。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迥立阊阖生长风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写真马昂头站立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给人万里生风之感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进一步点出画家要捕捉住此马飞动的神采尤其不易。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本题考查鉴赏古代诗歌的语言和表达技巧的能力。题干中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提示了答案信息应在本诗的前半部分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再找与曹霸、马相关的诗句进行分析即可。解答时要分析出画此马的困难之处。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7530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二十二、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内宴奉诏作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翰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三十年前学六韬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英名尝得预时髦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曾因国难披金甲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不为家贫卖宝刀。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臂健尚嫌弓力软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眼明犹识阵云高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庭前昨夜秋风起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羞见盘花旧战袍。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(923—992),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宋初名将。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古代兵书。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指当代俊杰。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阵云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战争中的云气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这里有战阵之意。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492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诗的颈联又作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臂弱尚嫌弓力软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眼昏犹识阵云高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你认为哪一种比较好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臂弱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表明作者承认自己年老体衰的客观事实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但强调即便如此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也还是能够去冲锋陷阵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更强烈地表现出作者只要一息尚存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就不忘杀敌报国的刚毅精神。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臂健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表明作者认为虽然岁月流逝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但身体依然强健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当然还可以冲锋陷阵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为国驱驰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表现出作者心存随时准备杀敌报国的坚定信念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而忘记自己老之将至。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本题考查鉴赏文学作品的表达技巧的能力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具体考查诗歌语言中的炼字。诗歌的语言历来有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言有尽而意无穷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的说法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因此要多角度加以剖析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应从形式到内容、由表及里进行阐述。此题两问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两组词语的不同含义及使用效果进行分析比较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从字面意思和寄托的思想感情两个角度作答。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173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这首诗与辛弃疾的《破阵子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醉里挑灯看剑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》题材相似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但情感基调却有所不同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请指出二者的不同之处。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曹诗写自己虽已年老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但报国之心犹存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重在表达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老骥伏枥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志在千里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的豪情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辛词通过追怀金戈铁马的往事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表达英雄白首、功业未成的悲慨。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本题考查评价文学作品的思想内容和作者的观点态度的能力。本题是比较两首诗歌情感的不同之处。可结合两个作者的不同身世遭遇比较分析。曹翰是宋朝初年一位功勋卓著的将军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曾得重用。他的诗留给人深刻印象的是那种深沉浓烈的报国之志。而辛弃疾有报国之志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无报国之门。他的词反映出来的更多的是悲凉的感慨。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2720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二十三、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浙江卷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,21~22,7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阅读下面两首诗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北来人二首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刘克庄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试说东都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添人白发多。</a:t>
            </a:r>
            <a:r>
              <a:rPr lang="zh-CN" altLang="zh-CN" sz="22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寝园残石马</a:t>
            </a:r>
            <a:r>
              <a:rPr lang="en-US" altLang="zh-CN" sz="22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废殿泣铜驼。</a:t>
            </a:r>
            <a:endParaRPr lang="zh-CN" altLang="zh-CN" sz="220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胡运占难久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边情听易讹。凄凉旧京女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妆髻尚宣和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十口同离仳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今成独雁飞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饥锄荒寺菜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贫著陷蕃衣。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甲第歌钟沸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沙场探骑稀。老身闽地死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不见翠銮归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指北宋都城汴梁。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宋徽宗年号。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70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赏析第一首中的画线句。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运用对仗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、拟人的手法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借陵园、宫殿的荒凉残破之景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抒亡国之痛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情景交融。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本题考查鉴赏诗歌语言的能力。对诗句的赏析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首先要指明手法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然后结合具体内容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赏析表达效果。这两句是诗歌的第二联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用了拟人手法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结合诗歌的题目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北来人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亡国破家之人、沦落之人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可以看出这两句借写残破之景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抒亡国之情。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2297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940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这两首诗在叙事上有何特色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试作简要分析。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以对比加强叙事的抒情效果。用权贵歌舞宴饮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不问军情与百姓心系故国作对比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表达忧国忧民之情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以主人公一家亡国前后境况的对比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表现百姓流离之苦。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北来人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的口吻叙事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表达情感显得更真实、自然。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叙事中流露出个人的情感。如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今成独雁飞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流露了主人公家破人散的凄凉与孤独。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本题考查鉴赏诗歌的表现手法的能力。题目给出了赏析的角度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叙事的特色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因此要先找出诗中的叙事成分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然后分析是如何叙事的。诗歌以北来人的口吻写所见之景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抒心中之情。第一首诗主要写所见和所想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所见皆凄凉残破之景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所想的都是国运民生。第二首诗主要运用了对比手法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将自身的孤单凄凉和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豪族的歌舞升平、钟鸣鼎食形成对比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表达自己的老年惨景和思归之情。抓住叙事的视角、口吻、对比手法、表露的情感分析即可。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5180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诗歌的颈联描写了两个具体场景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与其他各联直抒胸臆的写法不同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这样写在情感表达和结构安排方面有什么作用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情感表达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颈联所写场景是作者孤高耿介情怀的形象化表达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可使读者更加直观地感受到作者的心志。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舒缓诗歌全篇的节奏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使整首诗歌有委婉从容之致。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情感表达方面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可以抓住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渔乡思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雁夜魂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理解知识分子清高孤傲、遗世独立的形象特点。结构上的作用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承上启下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舒缓诗歌节奏。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2824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二十四、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天津卷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按要求作答。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登裴秀才迪小台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端居不出户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满目望云山。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落日鸟边下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秋原人外闲。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遥知远林际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不见此檐间。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好客多乘月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应门莫上关。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选自《全唐诗》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1764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满目望云山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字一作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你认为这两个字用哪个更好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照应题目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登裴秀才迪小台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引出后面描写的景物。或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营造空旷的意境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流露出超然心态。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本题考查鉴赏诗歌语言的能力。先明确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在读懂诗句大意的基础上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结合诗歌主旨分别解释它们在句中的意思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分析它们在表情达意上的作用。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001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940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请结合诗句说明颔联采用了哪些表现手法。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动静结合。落日与鸟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是动态描写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秋日原野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是静态描写。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寓情于景。通过描写秋原的空阔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表现出诗人闲适的心境。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本题考查艺术技巧的鉴赏能力。颔联写景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先将所写景物找出来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再思考所用手法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回忆此类题目解答时所用术语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最后考虑艺术手法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比如抒情手法中的寓情于景、借景抒情。综合比较分析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可以得出答案。注意题干中的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表明表现手法不止一种。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你如何理解诗中的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点出闲景、闲人、闲心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写出了闲境之美、闲适之情。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本题考查鉴赏和评价诗歌思想内容的能力。要结合具体的诗句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特别是描写人物的神态、心理的词语来分析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的含义。结合首联、颔联中场景画面的描述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梳理重点意象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全面把握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所涵盖的内容。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1774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二十五、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发临洮将赴北庭留别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闻说轮台路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连年见雪飞。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春风不曾到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汉使亦应稀。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白草通疏勒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青山过武威。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勤王敢道远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私向梦中归。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在今甘肃临潭西。北庭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唐六都护府之一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治所为庭州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今新疆吉木萨尔北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庭州属县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在今新疆乌鲁木齐。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6431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与《白雪歌送武判官归京》相比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本诗描写塞外景物的角度有何不同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本诗描写的边塞风光并非作者亲眼所见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而是出于想象。从标题可以看出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作者此时尚处于前往边塞的途中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二字也表明后面的描写是凭听闻所得。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本题考查鉴赏诗歌表达技巧的能力。解题时应注意两点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一是知道景物描写的虚实、动静、视听等不同的角度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二是把这首诗与《白雪歌送武判官归京》进行对比。《白雪歌送武判官归京》中的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忽如一夜春风来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千树万树梨花开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是用比喻写眼前实景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白草通疏勒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青山过武威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属于虚写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是出于想象的。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6719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诗的尾联表达了作者什么样的思想感情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对全诗的情感抒发有怎样的作用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表现了诗人虽有羁旅思乡之愁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却能以国事为重的爱国热忱。第二问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使得诗中的思乡之情不至流于感伤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也提升了全诗的格调。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本题考查鉴赏诗歌思想情感的能力。第一问要结合词句具体分析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勤王敢道远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敢到边塞荒凉之地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为朝廷国家之事尽忠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表现出爱国的热情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私向梦中归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则是思乡之情的流露。体现出这两点内容即可。第二问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从诗歌内容的丰富性、思想格调两个角度思考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融入爱国情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丰富了诗歌的思想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提升了诗歌的思想境界。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766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二十六、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残春旅舍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偓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旅舍残春宿雨晴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恍然心地忆咸京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树头蜂抱花须落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池面鱼吹柳絮行。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禅伏诗魔归净域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酒冲愁阵出奇兵。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两梁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免被尘埃污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拂拭朝簪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待眼明。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842—923):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字致尧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京兆万年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今陕西西安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人。这首诗是作者流徙闽地时所作。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咸京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这里借指都城长安。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官帽上的横脊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古代以梁的多少区分官阶。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朝廷官员的冠饰。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6614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古人认为这首诗的颔联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乃晚唐巧句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请指出这一联巧在哪里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并简要赏析。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花须落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柳絮行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这些常见的残春景象与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蜂抱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十分新奇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用词巧妙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的使用虽然出人意料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却又显得非常自然。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赏析诗句首先要理解诗句描写的内容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运用的艺术手法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然后看其表达效果和其承载的思想感情。如这联诗句描写了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树、蜂、花、池、鱼、柳絮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活用了动词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使得各种意象有了生机和活力。虽是残春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却无伤春伤别之感。从这些方面就可以总结出诗句之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675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这首诗的后两联表达了作者什么样的感情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表达了作者内心孤寂愁苦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但仍忠于大唐、心系故国之情。通过参禅使自己平静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通过饮酒化解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愁阵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表明他内心孤寂愁苦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尘埃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整理朝冠期待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表明他不愿依附奸佞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对大唐一片忠心。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解答此类题目首先分析诗歌描写的内容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然后归纳出诗歌的思想情感。这两联写诗人参禅、喝酒、避免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尘埃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弄脏自己的官帽等行为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表明了他的心理变化。参禅、喝酒是想让自己烦闷的心平静下来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表明此时此刻诗人的悲愤忧郁。避免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尘埃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弄脏自己的官帽表明了他还心系国家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表达了他对国家复兴的期望。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3811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二十七、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福建卷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,6,6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阅读下面的诗歌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完成后面的题目。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秋夜纪怀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北斗垂莽苍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明河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浮太清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风林一叶下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露草百虫鸣。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病入新凉减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诗从半睡成。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还思散关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炬火驿前迎。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选自《四库全书》本《放翁诗选》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银河。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指天空。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即大散关。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炬火驿前迎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举着火把到驿馆前迎接。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2604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,14~15,9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插田歌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刘禹锡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冈头花草齐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燕子东西飞。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田塍望如线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白水光参差。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农妇白纻裙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农父绿蓑衣。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齐唱郢中歌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嘤咛如《竹枝》。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050341"/>
              </p:ext>
            </p:extLst>
          </p:nvPr>
        </p:nvGraphicFramePr>
        <p:xfrm>
          <a:off x="1403648" y="1713439"/>
          <a:ext cx="2053206" cy="446921"/>
        </p:xfrm>
        <a:graphic>
          <a:graphicData uri="http://schemas.openxmlformats.org/presentationml/2006/ole">
            <p:oleObj spid="_x0000_s9219" name="文档" r:id="rId3" imgW="1177627" imgH="2552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15117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940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第二联写景精细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上句写微风穿过树林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叶子悄然落下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下句写露水沾湿秋草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百虫鸣叫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全联细致地写出了秋夜的寂静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营造出一种凄清的氛围。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言之成理亦可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第二联描写了树林、落叶、露水、秋草、鸣虫等意象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以动衬静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写出了秋夜的寂静。分析时应紧扣诗句描绘的意象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及其营造的氛围。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三、四两联抒发了诗人怎样的情怀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抒发了诗人的爱国情怀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诗人虽秋夜病卧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仍壮心不已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念念不忘昔年在大散关的战斗生活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还想重返战场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报效国家。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意思对即可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三、四联以叙事为主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解题时要从诗歌的内容入手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找出能表现作者情感的词句。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诗从半睡成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还思散关路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等体现了诗人还想重返战场、报效国家的思想。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7279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二十八、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圆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孤月当楼满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寒江动夜扉。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委波金不定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照席绮逾依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未缺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空山静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高悬列宿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故园松桂发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万里共清辉。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这首诗是唐代宗大历元年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(766)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秋天杜甫流寓夔州时所作。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绮逾依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席子上的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光彩更加柔美。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指月圆。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9675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82274"/>
            <a:ext cx="8128000" cy="6147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这首诗前六句描写了月圆之夜的哪几幅画面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请用简洁的语言进行概括。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孤月当空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清辉满楼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月映寒江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影动柴扉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月洒江波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浮光跃金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月照绮席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光彩交融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月挂空山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万籁俱静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月明中天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疏星寥落。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本题只需要概括画面内容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不用作分析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先要判断写了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前三联一句一景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六句就是六个画面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关键的是要用准确简洁的词语把画面概括出来。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本诗最后两句情感真挚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请从虚实结合的角度作简要赏析。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遥想故园桂花开放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是虚写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眼前的清辉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是实写。故园桂花正该开放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虚中有实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万里清辉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实中有虚。虚实结合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表达了诗人对家乡的深切思念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寄托了诗人渴盼万家团圆的美好愿望。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解答本题首先要分清哪些是实写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哪些是虚写。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故园松桂发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是诗人的想象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属虚写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但这又是符合时令特点的景物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虚中又有实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万里共清辉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是对眼前景的描写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是实写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但思念的人又在远方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实中又有虚。其次要对虚实结合的表达效果进行分析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这是关键。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2242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二十九、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湖北卷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,14,8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欧阳修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孤舟转山曲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豁尔见平川。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树杪帆初落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峰头月正圆。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荒烟几家聚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瘦野一刀田。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行客愁明发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惊滩鸟道前。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此诗为欧阳修被贬峡州夷陵令时作。劳停驿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驿站名。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412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简要说明此诗前两联景物描写的时空变化。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此诗前两联写景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时空变化丰富。从时间节点来看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可分为两个时段。第一联为舟行之时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第二联为泊舟之后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暮夜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。从取景空间来看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一句一景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富于变化。孤舟山曲、豁尔平川、树杪帆落、峰头月圆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远、近、高、低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布置巧妙。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时空变化就是从时间和空间变化的角度来分析。从时间变化来看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第一联是白天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第二联从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看是晚上。从空间来看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第一句是近景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第二句为远景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第三句为低处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第四句为高处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507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简要分析第三联中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二字的妙处。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从用字自然传神来看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数缕荒烟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几户人家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在暮色笼罩之下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尤显荒凉冷落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瘦野薄田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狭促如刀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瘦瘠之至。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乃寻常字眼。但在此运用十分贴切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显得自然而工稳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能传达出诗人面对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瘦田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的第一感觉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具有很强的感染力。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从情感寄寓来看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包含地僻、田瘦等多重意义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寄寓了诗人对山民的怜悯、关切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以及诗人被贬蛮荒的失意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极好地丰富了全诗的情感内涵。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首先要整体把握诗句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弄清诗句的含义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二字的丰富意蕴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可从字的表现力和寄寓的情感来分析。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5594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548680"/>
            <a:ext cx="824046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三十、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四川卷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,13,8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然后回答问题。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夏日游山家同夏少府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骆宾王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返照下层岑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物外狎招寻。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兰径薰幽珮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槐庭落暗金。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谷静风声彻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山空月色深。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一遣樊笼累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唯馀松桂心。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谷静风声彻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山空月色深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谷静风声彻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山空月色深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这两句用山谷的幽静、空旷衬托风声格外之响与月色分外之浓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视听兼具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动静结合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突出表现了山间空旷、静寂的美好景致。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对颔联的赏析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需要理解这一联所写的内容和表达的思想情感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更要把握其艺术手法。即抓住内容、思想情感和艺术手法来做分析。这句是写景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所以要从写景的手法出发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抓主要意象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描绘出画面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2678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本诗表达了作者怎样的情感和志向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结合全诗简要分析。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本诗表达了作者热爱自然之情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追求高洁坚贞、自由闲适之志。首联从夕照美景吸引作者游兴写起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点明访问山家之由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颔联写兰径和山家槐庭美景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幽兰散发阵阵香味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落日透过庭槐洒下斑驳光影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暗示山家主人为高洁隐士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颈联写山谷幽静空旷、风声之响、月色之浓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呈现出山间特有景致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尾联直接表达了诗人对自由闲适生活、坚贞高洁品格的追求。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解答时需要注意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一是读懂诗歌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二是要逐联分析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明了内容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画面及其特点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和主题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三是语言准确优美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表达出诗人的心境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鉴赏出诗歌的美感。此外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一定要抓住关键词句把握主旨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如尾联是卒章显志。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608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96073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三十一、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,8~9,11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难度</a:t>
            </a:r>
            <a:r>
              <a:rPr lang="en-US" altLang="zh-CN" sz="2200">
                <a:solidFill>
                  <a:srgbClr val="FF00FF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阅读下面两首诗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含山店梦觉作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韦庄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曾为流离惯别家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等闲挥袂客天涯。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灯前一觉江南梦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惆怅起来山月斜。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郭震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几代生涯傍海涯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两三间屋盖芦花。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灯前笑说归来夜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明月随船送到家。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836—910):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字端己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长安杜陵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今陕西西安东南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人。曾流离迁徙于汴洛、吴越等地。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字希声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成都人。生卒年及生平不详。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652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韦庄在诗中是用什么方法表现感情的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诗人是用衬托的方法来表现感情的。诗人虽然到处漂泊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但好像对此并不在意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认为这是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而客中一觉梦醒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思家乡、念亲人的惆怅之情不禁油然而生。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作者采用了衬托的方法来表现自己的感情。第一、二句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惯别家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等闲挥袂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客天涯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显示自己并不以离家为意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表现自己的豪迈和潇洒。第三句写自己的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灯前一觉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所做的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江南梦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以梦回江南衬托自己现实中的困惑、矛盾和失意之情。末句不仅直言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山月斜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烘托自己的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惆怅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和孤独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使思乡怀人之情表露无遗。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9874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赢在高考14新模板">
  <a:themeElements>
    <a:clrScheme name="自定义 3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3FFBF2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03B6AD"/>
      </a:hlink>
      <a:folHlink>
        <a:srgbClr val="7F6F6F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十年高考.potx" id="{B0EDB983-824A-40C4-94EB-BDB300B02BCB}" vid="{10CBED9C-8211-493C-A74E-8E1DED32542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十年高考模板 - 副本</Template>
  <TotalTime>82</TotalTime>
  <Words>21733</Words>
  <Application>Microsoft Office PowerPoint</Application>
  <PresentationFormat>全屏显示(4:3)</PresentationFormat>
  <Paragraphs>872</Paragraphs>
  <Slides>173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173</vt:i4>
      </vt:variant>
    </vt:vector>
  </HeadingPairs>
  <TitlesOfParts>
    <vt:vector size="175" baseType="lpstr">
      <vt:lpstr>赢在高考14新模板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专题一　地球与地图</dc:title>
  <dc:creator>123</dc:creator>
  <cp:lastModifiedBy>dell</cp:lastModifiedBy>
  <cp:revision>5</cp:revision>
  <dcterms:created xsi:type="dcterms:W3CDTF">2019-07-05T00:12:36Z</dcterms:created>
  <dcterms:modified xsi:type="dcterms:W3CDTF">2021-06-17T15:45:20Z</dcterms:modified>
</cp:coreProperties>
</file>