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tags/tag3.xml" ContentType="application/vnd.openxmlformats-officedocument.presentationml.tags+xml"/>
  <Override PartName="/ppt/notesSlides/notesSlide55.xml" ContentType="application/vnd.openxmlformats-officedocument.presentationml.notes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6"/>
  </p:notesMasterIdLst>
  <p:handoutMasterIdLst>
    <p:handoutMasterId r:id="rId277"/>
  </p:handoutMasterIdLst>
  <p:sldIdLst>
    <p:sldId id="257" r:id="rId2"/>
    <p:sldId id="258" r:id="rId3"/>
    <p:sldId id="261" r:id="rId4"/>
    <p:sldId id="781" r:id="rId5"/>
    <p:sldId id="266" r:id="rId6"/>
    <p:sldId id="782" r:id="rId7"/>
    <p:sldId id="783" r:id="rId8"/>
    <p:sldId id="784" r:id="rId9"/>
    <p:sldId id="278" r:id="rId10"/>
    <p:sldId id="786" r:id="rId11"/>
    <p:sldId id="260" r:id="rId12"/>
    <p:sldId id="265" r:id="rId13"/>
    <p:sldId id="281" r:id="rId14"/>
    <p:sldId id="772" r:id="rId15"/>
    <p:sldId id="283" r:id="rId16"/>
    <p:sldId id="739" r:id="rId17"/>
    <p:sldId id="428" r:id="rId18"/>
    <p:sldId id="294" r:id="rId19"/>
    <p:sldId id="688" r:id="rId20"/>
    <p:sldId id="742" r:id="rId21"/>
    <p:sldId id="787" r:id="rId22"/>
    <p:sldId id="788" r:id="rId23"/>
    <p:sldId id="789" r:id="rId24"/>
    <p:sldId id="790" r:id="rId25"/>
    <p:sldId id="791" r:id="rId26"/>
    <p:sldId id="792" r:id="rId27"/>
    <p:sldId id="793" r:id="rId28"/>
    <p:sldId id="794" r:id="rId29"/>
    <p:sldId id="795" r:id="rId30"/>
    <p:sldId id="796" r:id="rId31"/>
    <p:sldId id="797" r:id="rId32"/>
    <p:sldId id="798" r:id="rId33"/>
    <p:sldId id="799" r:id="rId34"/>
    <p:sldId id="800" r:id="rId35"/>
    <p:sldId id="801" r:id="rId36"/>
    <p:sldId id="802" r:id="rId37"/>
    <p:sldId id="981" r:id="rId38"/>
    <p:sldId id="803" r:id="rId39"/>
    <p:sldId id="804" r:id="rId40"/>
    <p:sldId id="806" r:id="rId41"/>
    <p:sldId id="807" r:id="rId42"/>
    <p:sldId id="805" r:id="rId43"/>
    <p:sldId id="808" r:id="rId44"/>
    <p:sldId id="809" r:id="rId45"/>
    <p:sldId id="810" r:id="rId46"/>
    <p:sldId id="811" r:id="rId47"/>
    <p:sldId id="812" r:id="rId48"/>
    <p:sldId id="813" r:id="rId49"/>
    <p:sldId id="814" r:id="rId50"/>
    <p:sldId id="815" r:id="rId51"/>
    <p:sldId id="816" r:id="rId52"/>
    <p:sldId id="817" r:id="rId53"/>
    <p:sldId id="818" r:id="rId54"/>
    <p:sldId id="819" r:id="rId55"/>
    <p:sldId id="820" r:id="rId56"/>
    <p:sldId id="821" r:id="rId57"/>
    <p:sldId id="822" r:id="rId58"/>
    <p:sldId id="823" r:id="rId59"/>
    <p:sldId id="824" r:id="rId60"/>
    <p:sldId id="825" r:id="rId61"/>
    <p:sldId id="826" r:id="rId62"/>
    <p:sldId id="827" r:id="rId63"/>
    <p:sldId id="828" r:id="rId64"/>
    <p:sldId id="829" r:id="rId65"/>
    <p:sldId id="830" r:id="rId66"/>
    <p:sldId id="831" r:id="rId67"/>
    <p:sldId id="832" r:id="rId68"/>
    <p:sldId id="833" r:id="rId69"/>
    <p:sldId id="834" r:id="rId70"/>
    <p:sldId id="835" r:id="rId71"/>
    <p:sldId id="836" r:id="rId72"/>
    <p:sldId id="837" r:id="rId73"/>
    <p:sldId id="838" r:id="rId74"/>
    <p:sldId id="840" r:id="rId75"/>
    <p:sldId id="841" r:id="rId76"/>
    <p:sldId id="842" r:id="rId77"/>
    <p:sldId id="843" r:id="rId78"/>
    <p:sldId id="844" r:id="rId79"/>
    <p:sldId id="845" r:id="rId80"/>
    <p:sldId id="846" r:id="rId81"/>
    <p:sldId id="847" r:id="rId82"/>
    <p:sldId id="848" r:id="rId83"/>
    <p:sldId id="849" r:id="rId84"/>
    <p:sldId id="850" r:id="rId85"/>
    <p:sldId id="851" r:id="rId86"/>
    <p:sldId id="852" r:id="rId87"/>
    <p:sldId id="853" r:id="rId88"/>
    <p:sldId id="854" r:id="rId89"/>
    <p:sldId id="855" r:id="rId90"/>
    <p:sldId id="856" r:id="rId91"/>
    <p:sldId id="857" r:id="rId92"/>
    <p:sldId id="858" r:id="rId93"/>
    <p:sldId id="859" r:id="rId94"/>
    <p:sldId id="860" r:id="rId95"/>
    <p:sldId id="861" r:id="rId96"/>
    <p:sldId id="862" r:id="rId97"/>
    <p:sldId id="863" r:id="rId98"/>
    <p:sldId id="864" r:id="rId99"/>
    <p:sldId id="865" r:id="rId100"/>
    <p:sldId id="866" r:id="rId101"/>
    <p:sldId id="867" r:id="rId102"/>
    <p:sldId id="868" r:id="rId103"/>
    <p:sldId id="869" r:id="rId104"/>
    <p:sldId id="870" r:id="rId105"/>
    <p:sldId id="871" r:id="rId106"/>
    <p:sldId id="872" r:id="rId107"/>
    <p:sldId id="873" r:id="rId108"/>
    <p:sldId id="874" r:id="rId109"/>
    <p:sldId id="875" r:id="rId110"/>
    <p:sldId id="876" r:id="rId111"/>
    <p:sldId id="877" r:id="rId112"/>
    <p:sldId id="878" r:id="rId113"/>
    <p:sldId id="879" r:id="rId114"/>
    <p:sldId id="880" r:id="rId115"/>
    <p:sldId id="881" r:id="rId116"/>
    <p:sldId id="882" r:id="rId117"/>
    <p:sldId id="883" r:id="rId118"/>
    <p:sldId id="884" r:id="rId119"/>
    <p:sldId id="885" r:id="rId120"/>
    <p:sldId id="886" r:id="rId121"/>
    <p:sldId id="887" r:id="rId122"/>
    <p:sldId id="888" r:id="rId123"/>
    <p:sldId id="889" r:id="rId124"/>
    <p:sldId id="890" r:id="rId125"/>
    <p:sldId id="891" r:id="rId126"/>
    <p:sldId id="892" r:id="rId127"/>
    <p:sldId id="893" r:id="rId128"/>
    <p:sldId id="894" r:id="rId129"/>
    <p:sldId id="895" r:id="rId130"/>
    <p:sldId id="896" r:id="rId131"/>
    <p:sldId id="897" r:id="rId132"/>
    <p:sldId id="898" r:id="rId133"/>
    <p:sldId id="899" r:id="rId134"/>
    <p:sldId id="900" r:id="rId135"/>
    <p:sldId id="901" r:id="rId136"/>
    <p:sldId id="902" r:id="rId137"/>
    <p:sldId id="903" r:id="rId138"/>
    <p:sldId id="904" r:id="rId139"/>
    <p:sldId id="905" r:id="rId140"/>
    <p:sldId id="906" r:id="rId141"/>
    <p:sldId id="907" r:id="rId142"/>
    <p:sldId id="908" r:id="rId143"/>
    <p:sldId id="909" r:id="rId144"/>
    <p:sldId id="910" r:id="rId145"/>
    <p:sldId id="911" r:id="rId146"/>
    <p:sldId id="912" r:id="rId147"/>
    <p:sldId id="913" r:id="rId148"/>
    <p:sldId id="914" r:id="rId149"/>
    <p:sldId id="915" r:id="rId150"/>
    <p:sldId id="916" r:id="rId151"/>
    <p:sldId id="917" r:id="rId152"/>
    <p:sldId id="918" r:id="rId153"/>
    <p:sldId id="919" r:id="rId154"/>
    <p:sldId id="920" r:id="rId155"/>
    <p:sldId id="921" r:id="rId156"/>
    <p:sldId id="922" r:id="rId157"/>
    <p:sldId id="923" r:id="rId158"/>
    <p:sldId id="924" r:id="rId159"/>
    <p:sldId id="925" r:id="rId160"/>
    <p:sldId id="926" r:id="rId161"/>
    <p:sldId id="927" r:id="rId162"/>
    <p:sldId id="928" r:id="rId163"/>
    <p:sldId id="929" r:id="rId164"/>
    <p:sldId id="930" r:id="rId165"/>
    <p:sldId id="931" r:id="rId166"/>
    <p:sldId id="932" r:id="rId167"/>
    <p:sldId id="982" r:id="rId168"/>
    <p:sldId id="933" r:id="rId169"/>
    <p:sldId id="934" r:id="rId170"/>
    <p:sldId id="935" r:id="rId171"/>
    <p:sldId id="1219" r:id="rId172"/>
    <p:sldId id="936" r:id="rId173"/>
    <p:sldId id="937" r:id="rId174"/>
    <p:sldId id="939" r:id="rId175"/>
    <p:sldId id="940" r:id="rId176"/>
    <p:sldId id="941" r:id="rId177"/>
    <p:sldId id="942" r:id="rId178"/>
    <p:sldId id="943" r:id="rId179"/>
    <p:sldId id="944" r:id="rId180"/>
    <p:sldId id="945" r:id="rId181"/>
    <p:sldId id="946" r:id="rId182"/>
    <p:sldId id="947" r:id="rId183"/>
    <p:sldId id="948" r:id="rId184"/>
    <p:sldId id="949" r:id="rId185"/>
    <p:sldId id="950" r:id="rId186"/>
    <p:sldId id="951" r:id="rId187"/>
    <p:sldId id="952" r:id="rId188"/>
    <p:sldId id="953" r:id="rId189"/>
    <p:sldId id="954" r:id="rId190"/>
    <p:sldId id="955" r:id="rId191"/>
    <p:sldId id="956" r:id="rId192"/>
    <p:sldId id="957" r:id="rId193"/>
    <p:sldId id="958" r:id="rId194"/>
    <p:sldId id="959" r:id="rId195"/>
    <p:sldId id="960" r:id="rId196"/>
    <p:sldId id="961" r:id="rId197"/>
    <p:sldId id="962" r:id="rId198"/>
    <p:sldId id="963" r:id="rId199"/>
    <p:sldId id="964" r:id="rId200"/>
    <p:sldId id="965" r:id="rId201"/>
    <p:sldId id="966" r:id="rId202"/>
    <p:sldId id="967" r:id="rId203"/>
    <p:sldId id="968" r:id="rId204"/>
    <p:sldId id="969" r:id="rId205"/>
    <p:sldId id="971" r:id="rId206"/>
    <p:sldId id="970" r:id="rId207"/>
    <p:sldId id="972" r:id="rId208"/>
    <p:sldId id="973" r:id="rId209"/>
    <p:sldId id="974" r:id="rId210"/>
    <p:sldId id="975" r:id="rId211"/>
    <p:sldId id="976" r:id="rId212"/>
    <p:sldId id="977" r:id="rId213"/>
    <p:sldId id="983" r:id="rId214"/>
    <p:sldId id="978" r:id="rId215"/>
    <p:sldId id="979" r:id="rId216"/>
    <p:sldId id="980" r:id="rId217"/>
    <p:sldId id="984" r:id="rId218"/>
    <p:sldId id="985" r:id="rId219"/>
    <p:sldId id="986" r:id="rId220"/>
    <p:sldId id="987" r:id="rId221"/>
    <p:sldId id="988" r:id="rId222"/>
    <p:sldId id="989" r:id="rId223"/>
    <p:sldId id="990" r:id="rId224"/>
    <p:sldId id="991" r:id="rId225"/>
    <p:sldId id="992" r:id="rId226"/>
    <p:sldId id="993" r:id="rId227"/>
    <p:sldId id="994" r:id="rId228"/>
    <p:sldId id="995" r:id="rId229"/>
    <p:sldId id="996" r:id="rId230"/>
    <p:sldId id="997" r:id="rId231"/>
    <p:sldId id="998" r:id="rId232"/>
    <p:sldId id="1000" r:id="rId233"/>
    <p:sldId id="1001" r:id="rId234"/>
    <p:sldId id="1002" r:id="rId235"/>
    <p:sldId id="1003" r:id="rId236"/>
    <p:sldId id="1004" r:id="rId237"/>
    <p:sldId id="1005" r:id="rId238"/>
    <p:sldId id="1006" r:id="rId239"/>
    <p:sldId id="1007" r:id="rId240"/>
    <p:sldId id="1008" r:id="rId241"/>
    <p:sldId id="1009" r:id="rId242"/>
    <p:sldId id="1010" r:id="rId243"/>
    <p:sldId id="1011" r:id="rId244"/>
    <p:sldId id="1012" r:id="rId245"/>
    <p:sldId id="1013" r:id="rId246"/>
    <p:sldId id="1014" r:id="rId247"/>
    <p:sldId id="1015" r:id="rId248"/>
    <p:sldId id="1016" r:id="rId249"/>
    <p:sldId id="1017" r:id="rId250"/>
    <p:sldId id="1018" r:id="rId251"/>
    <p:sldId id="1019" r:id="rId252"/>
    <p:sldId id="1020" r:id="rId253"/>
    <p:sldId id="1021" r:id="rId254"/>
    <p:sldId id="1022" r:id="rId255"/>
    <p:sldId id="1023" r:id="rId256"/>
    <p:sldId id="1024" r:id="rId257"/>
    <p:sldId id="1025" r:id="rId258"/>
    <p:sldId id="1026" r:id="rId259"/>
    <p:sldId id="1027" r:id="rId260"/>
    <p:sldId id="1028" r:id="rId261"/>
    <p:sldId id="1029" r:id="rId262"/>
    <p:sldId id="1030" r:id="rId263"/>
    <p:sldId id="1031" r:id="rId264"/>
    <p:sldId id="1032" r:id="rId265"/>
    <p:sldId id="1033" r:id="rId266"/>
    <p:sldId id="1034" r:id="rId267"/>
    <p:sldId id="1035" r:id="rId268"/>
    <p:sldId id="1036" r:id="rId269"/>
    <p:sldId id="1037" r:id="rId270"/>
    <p:sldId id="1038" r:id="rId271"/>
    <p:sldId id="1039" r:id="rId272"/>
    <p:sldId id="1040" r:id="rId273"/>
    <p:sldId id="1041" r:id="rId274"/>
    <p:sldId id="1042" r:id="rId27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19"/>
        <p:guide pos="381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theme" Target="theme/theme1.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281"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handoutMaster" Target="handoutMasters/handout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presProps" Target="presProps.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88</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89</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95</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96</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97</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101</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102</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104</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105</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106</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107</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108</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109</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110</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112</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113</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115</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116</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169</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194</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200</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203</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 action="ppaction://noaction"/>
          </p:cNvPr>
          <p:cNvSpPr/>
          <p:nvPr/>
        </p:nvSpPr>
        <p:spPr>
          <a:xfrm>
            <a:off x="1169603" y="126918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sz="2800" b="1" dirty="0">
                <a:solidFill>
                  <a:srgbClr val="DA251C"/>
                </a:solidFill>
                <a:latin typeface="微软雅黑" panose="020B0503020204020204" charset="-122"/>
                <a:ea typeface="微软雅黑" panose="020B0503020204020204" charset="-122"/>
              </a:rPr>
              <a:t>第3讲　选材与用材</a:t>
            </a:r>
          </a:p>
        </p:txBody>
      </p:sp>
      <p:sp>
        <p:nvSpPr>
          <p:cNvPr id="5" name="矩形 4">
            <a:hlinkClick r:id="" action="ppaction://noaction"/>
          </p:cNvPr>
          <p:cNvSpPr/>
          <p:nvPr/>
        </p:nvSpPr>
        <p:spPr>
          <a:xfrm>
            <a:off x="1169603" y="338944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sz="2800" b="1" dirty="0">
                <a:solidFill>
                  <a:srgbClr val="DA251C"/>
                </a:solidFill>
                <a:latin typeface="微软雅黑" panose="020B0503020204020204" charset="-122"/>
                <a:ea typeface="微软雅黑" panose="020B0503020204020204" charset="-122"/>
              </a:rPr>
              <a:t>第4讲　升格与提分</a:t>
            </a:r>
          </a:p>
        </p:txBody>
      </p:sp>
      <p:sp>
        <p:nvSpPr>
          <p:cNvPr id="8" name="矩形 7"/>
          <p:cNvSpPr/>
          <p:nvPr/>
        </p:nvSpPr>
        <p:spPr>
          <a:xfrm>
            <a:off x="1169603" y="1857828"/>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一　选用材料</a:t>
            </a:r>
          </a:p>
        </p:txBody>
      </p:sp>
      <p:sp>
        <p:nvSpPr>
          <p:cNvPr id="6" name="矩形 5"/>
          <p:cNvSpPr/>
          <p:nvPr/>
        </p:nvSpPr>
        <p:spPr>
          <a:xfrm>
            <a:off x="1169603" y="2623638"/>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二　加工材料</a:t>
            </a:r>
          </a:p>
        </p:txBody>
      </p:sp>
      <p:sp>
        <p:nvSpPr>
          <p:cNvPr id="7" name="矩形 6"/>
          <p:cNvSpPr/>
          <p:nvPr/>
        </p:nvSpPr>
        <p:spPr>
          <a:xfrm>
            <a:off x="1169603" y="397809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一　情满青山</a:t>
            </a:r>
          </a:p>
        </p:txBody>
      </p:sp>
      <p:sp>
        <p:nvSpPr>
          <p:cNvPr id="9" name="矩形 8"/>
          <p:cNvSpPr/>
          <p:nvPr/>
        </p:nvSpPr>
        <p:spPr>
          <a:xfrm>
            <a:off x="1169603" y="474390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二　文采飞扬</a:t>
            </a:r>
          </a:p>
        </p:txBody>
      </p:sp>
      <p:sp>
        <p:nvSpPr>
          <p:cNvPr id="10" name="矩形 9"/>
          <p:cNvSpPr/>
          <p:nvPr/>
        </p:nvSpPr>
        <p:spPr>
          <a:xfrm>
            <a:off x="1169603" y="550971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三　文体创新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443990"/>
            <a:ext cx="1180719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记叙文常见的叙述方式为顺叙,即按照事件发生、发展的先后顺序进行叙述。使用顺叙可以使文章条理清楚,故事脉络清晰,符合一般读者的阅读习惯。但是使用顺叙的短处在于平铺直叙,缺少变化。因此在写记叙文时可以灵活使用插叙、倒叙或者设置双线索等方法,使文章曲折有致,内容更加丰富,人物更加饱满,结构富于变化。</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叙述方式多样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600" y="844550"/>
            <a:ext cx="11711940" cy="332295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1.插叙。</a:t>
            </a:r>
            <a:r>
              <a:rPr sz="2800">
                <a:latin typeface="微软雅黑" panose="020B0503020204020204" charset="-122"/>
                <a:ea typeface="微软雅黑" panose="020B0503020204020204" charset="-122"/>
                <a:cs typeface="微软雅黑" panose="020B0503020204020204" charset="-122"/>
                <a:sym typeface="+mn-ea"/>
              </a:rPr>
              <a:t>插叙一般指作者在叙述主要情节或中心事件发展的过程中,暂时中断叙述线索,插入一段与主要情节相关的回忆或故事的叙述方法。插叙的内容对主要情节或中心事件作必要的铺垫、补充、说明,使情节更完整,结构更严密。灵活运用插叙,可以使文章表达充满曲折性,人物形象刻画更为细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641985"/>
            <a:ext cx="1187831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21</a:t>
            </a:r>
            <a:r>
              <a:rPr sz="2800">
                <a:latin typeface="微软雅黑" panose="020B0503020204020204" charset="-122"/>
                <a:ea typeface="微软雅黑" panose="020B0503020204020204" charset="-122"/>
                <a:cs typeface="微软雅黑" panose="020B0503020204020204" charset="-122"/>
                <a:sym typeface="+mn-ea"/>
              </a:rPr>
              <a:t>我带着疑惑仔细地阅读这条信息,本来空无一物的大脑却不由自主地勾勒出对方的形象:一身褪了色的蓝工装,总是粗糙如树皮却洁净的一双手,有点掉色的旧眼镜腿上缠了几圈乳白的医用胶布,微秃的额头下有一双专注的眼睛……陌生的信息迅速幻化成熟悉的人像,这不是常来读书的李大哥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他像是我的另一个同事,总是无声的,长久地停留在这里的一角。任由雨季芭蕉又暗又湿的影子把玻璃上的人影也浸透,任由斜阳下的晚霞把手中的书页点燃。可不是,七八年了!我恍然惊觉,七八年来,李大哥竟日日随我被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641985"/>
            <a:ext cx="1187831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书馆闭门时的人声唤出,随我在图书架边逡巡……直至此时,沉默才被这条信息打破。我仿佛坠入了一条奔流汹涌、浪涛如雪的河,而这河流在我身边流了太久,我却对它一无所知。这是一个人心中的书声。</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(2020年北京卷《一条信息》)</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作者在叙述过程中引出李大哥这一人物,并以插叙的方式,对李大哥七八年来的默默陪伴进行回忆,表现出李大哥坚守的精神等。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167130"/>
            <a:ext cx="11878310" cy="332295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2.倒叙。</a:t>
            </a:r>
            <a:r>
              <a:rPr sz="2800">
                <a:latin typeface="微软雅黑" panose="020B0503020204020204" charset="-122"/>
                <a:ea typeface="微软雅黑" panose="020B0503020204020204" charset="-122"/>
                <a:cs typeface="微软雅黑" panose="020B0503020204020204" charset="-122"/>
                <a:sym typeface="+mn-ea"/>
              </a:rPr>
              <a:t>倒叙是根据表达的需要,把事件的结局或某个最重要、最突出的片段提到文章的开头,然后从事件的开头按照事件发展的顺序进行叙述的方法。使用倒叙,能增强文章的生动性,使文章产生悬念,同时也会让读者对故事情节和人物形象留下深刻的印象,达到良好的深层次的阅读效果。另外,这种方法还通过引人入胜的构思技巧,避免了叙述过程中的平板和结构的单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你和你的青春永远留在了大山深处。你可能是父母的宝贝儿子,可能是新婚妻子的丈夫,可能刚刚成为父亲,但你更是一名军人。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无数次,我梦着大凉山重新被绿色覆盖,我梦着你身穿一身军装,盈盈的笑脸,我梦着春天又回到了大地上。然而,这只是梦,虽然不愿醒来,但又不得不醒来。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那一年,阳光均匀地洒落在操场上,洒在了你英气勃发的脸上,对于即将到来的军事演习,你信心满满,蓄势待发……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那一天,大火蔓延的凉山,所有人都在惊慌地往下跑,你却孤注一掷提着水枪,向着狰狞的火魔,向着离安全越来越远的地方前进……</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(2019北京卷《2019的色彩》)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511935"/>
            <a:ext cx="11878310" cy="138366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在表达对“2019的色彩”的理解时,作者选择了一位消防英雄作为叙述对象,以倒叙手法交代英雄的牺牲,然后引出英雄的具体事迹。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356360"/>
            <a:ext cx="1187831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3.双线索式。</a:t>
            </a:r>
            <a:r>
              <a:rPr sz="2800">
                <a:latin typeface="微软雅黑" panose="020B0503020204020204" charset="-122"/>
                <a:ea typeface="微软雅黑" panose="020B0503020204020204" charset="-122"/>
                <a:cs typeface="微软雅黑" panose="020B0503020204020204" charset="-122"/>
                <a:sym typeface="+mn-ea"/>
              </a:rPr>
              <a:t>线索是一篇文章行文的主要思路。双线索式结构,是指整个文章按照两条线索展示故事情节,表现人物形象,反映社会现实的结构形式。具体而言,可以是明暗两条线索,也可以是“花开两朵,各表一枝”式的并列线索。在考场作文中运用这种写法,可以使文章构思新颖,情节更具生动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令茜打开电脑,被两个感叹号吓了一跳。县委书记和她说:“孩子要中考了,不容易!村里有一家信号不好,尽快想一下办法!”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天有点飘雪,草还枯着。令茜寻找信号不好的那家的孩子,只用一眼便发现了她。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是灰色天地间最耀眼醒目的信号,女孩裹着一身玫红色棉衣,红彤彤的脸蛋和手指,麻花辫也醒目,辫绳是如婴儿一般柔软的粉色,一双红鞋,红得刺目。她坐在屋前,身旁有一只纯白蓬松的小羊羔,正在跳来跳去。女孩却没有把一丝注意力分给小羊,正低头算数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令茜一下子红了眼眶,“宝贝,”她忍不住喊那女孩,“阿姨这就给你修信号塔,保证让你每天都能收到老师发的消息。”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女孩儿粲然一笑,抱着小羊,抓起它两个小蹄子,向令茜作了个揖。她小心翼翼地问:“阿姨,什么时候能修好啊?”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令茜顺着风,笼着手朝她喊道:“连夜,连夜就能给修好……”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手机响了,是县委书记!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令茜竟然忘记回书记的信息,她马上接起电话,气喘吁吁地说:“书记,我已经到了,马上排查,路上就在想方案了,您放心吧!”</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(2020年北京卷《一条信息》)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rPr>
              <a:t>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    </a:t>
            </a:r>
            <a:r>
              <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rPr>
              <a:t>寻根探源,由表及里挖本质</a:t>
            </a:r>
          </a:p>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rPr>
              <a:t>技法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rPr>
              <a:t>多措并举,找准角度明方法</a:t>
            </a:r>
            <a:endParaRPr lang="zh-CN"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第1讲　审题与立意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487805"/>
            <a:ext cx="1187831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文段在安排情节时设置了两条线索,一条是县委书记发信息对孩子学习的关心,一条是令茜检修时的敬业态度以及对小女孩的关心。两条线索交织,使结构更严谨。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407795"/>
            <a:ext cx="12001500" cy="203009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叙事、写人、状物都离不开描写。描写生动细腻是记叙文成功的关键。描写要注意以下几点: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1.力求生动。</a:t>
            </a:r>
            <a:r>
              <a:rPr lang="zh-CN" altLang="en-US" sz="2800">
                <a:latin typeface="微软雅黑" panose="020B0503020204020204" charset="-122"/>
                <a:ea typeface="微软雅黑" panose="020B0503020204020204" charset="-122"/>
                <a:cs typeface="微软雅黑" panose="020B0503020204020204" charset="-122"/>
                <a:sym typeface="+mn-ea"/>
              </a:rPr>
              <a:t>即用富有形象化、动态性、音乐美的语句来描述人或事物。</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描写生动细腻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545465"/>
            <a:ext cx="11878310" cy="461581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24</a:t>
            </a:r>
            <a:r>
              <a:rPr sz="2800">
                <a:latin typeface="微软雅黑" panose="020B0503020204020204" charset="-122"/>
                <a:ea typeface="微软雅黑" panose="020B0503020204020204" charset="-122"/>
                <a:cs typeface="微软雅黑" panose="020B0503020204020204" charset="-122"/>
                <a:sym typeface="+mn-ea"/>
              </a:rPr>
              <a:t>那狼个头不大,灰白的皮毛,被一根铁链套在村民的院子中,狼耷拉着头,因失血过多,它的眼中已没有凶光了。见了我们,它抬起头看了看,我们发现它的目光竟然很迷茫。</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(王熙章《流泪的狼》)</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作者用“狼耷拉着头”和“目光竟然很迷茫”两个短句,写出了狼无精打采的形象和迷惘中透出的一丝悲凉。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51765"/>
            <a:ext cx="11878310" cy="6554470"/>
          </a:xfrm>
          <a:prstGeom prst="rect">
            <a:avLst/>
          </a:prstGeom>
          <a:noFill/>
        </p:spPr>
        <p:txBody>
          <a:bodyPr wrap="square" rtlCol="0">
            <a:spAutoFit/>
          </a:bodyPr>
          <a:lstStyle/>
          <a:p>
            <a:pPr algn="l"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2.力求变化。</a:t>
            </a:r>
            <a:r>
              <a:rPr sz="2800">
                <a:latin typeface="微软雅黑" panose="020B0503020204020204" charset="-122"/>
                <a:ea typeface="微软雅黑" panose="020B0503020204020204" charset="-122"/>
                <a:cs typeface="微软雅黑" panose="020B0503020204020204" charset="-122"/>
                <a:sym typeface="+mn-ea"/>
              </a:rPr>
              <a:t>记叙文应在变化中展现事物的美姿:一是展示动态,二是动静相生,三是以动衬静,四是化静为动,五是视点挪移。</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25</a:t>
            </a:r>
            <a:r>
              <a:rPr sz="2800">
                <a:latin typeface="微软雅黑" panose="020B0503020204020204" charset="-122"/>
                <a:ea typeface="微软雅黑" panose="020B0503020204020204" charset="-122"/>
                <a:cs typeface="微软雅黑" panose="020B0503020204020204" charset="-122"/>
                <a:sym typeface="+mn-ea"/>
              </a:rPr>
              <a:t>我就是在30多年漫长的白天之后来到一个真正的夜晚的,看月亮从树荫里筛下满地光斑,闪闪烁烁,飘忽不定;听月光在树林里叮叮当当地飘落,在草坡上和湖面上哗啦哗啦地拥挤。我熬过了漫长而严重的缺月症,因此把家里的凉台设计得特别大,像一只巨大的托盘,把一片片月光贪婪地收揽和积蓄下来,然后供我有一下没一下地扑打着蒲扇,躺在竹床上随光浪浮游。就像我在一本书里说过的,我伸出双手,看见每一道静脉里月光的流动。</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(韩少功《夜晚》)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976755"/>
            <a:ext cx="11878310" cy="138366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作者分别从视觉、听觉、触觉等方面描写美丽的月光,状其形,绘其声,显其态,使这幅月光图更具立体感和动态美。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485775"/>
            <a:ext cx="11878310"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3.力求精细。</a:t>
            </a:r>
            <a:r>
              <a:rPr sz="2800">
                <a:latin typeface="微软雅黑" panose="020B0503020204020204" charset="-122"/>
                <a:ea typeface="微软雅黑" panose="020B0503020204020204" charset="-122"/>
                <a:cs typeface="微软雅黑" panose="020B0503020204020204" charset="-122"/>
                <a:sym typeface="+mn-ea"/>
              </a:rPr>
              <a:t>好的记叙文必须以细节为支撑,只有精雕细琢的生活细节才能充分显示人情美、人性美,才能收到“一瞬传情,一目传神”的艺术效果。</a:t>
            </a:r>
          </a:p>
          <a:p>
            <a:pPr algn="l" fontAlgn="auto">
              <a:lnSpc>
                <a:spcPct val="150000"/>
              </a:lnSpc>
            </a:pPr>
            <a:endParaRPr 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endParaRPr lang="zh-CN"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26</a:t>
            </a:r>
            <a:r>
              <a:rPr sz="2800">
                <a:latin typeface="微软雅黑" panose="020B0503020204020204" charset="-122"/>
                <a:ea typeface="微软雅黑" panose="020B0503020204020204" charset="-122"/>
                <a:cs typeface="微软雅黑" panose="020B0503020204020204" charset="-122"/>
                <a:sym typeface="+mn-ea"/>
              </a:rPr>
              <a:t>雪花静静地飘落,我不忍睡去,深信能够在夜深的时候,看到蓝色翅膀的小精灵随着旋转飘落的雪花翩翩起舞。我开始希望能有一个红顶的小木屋,下雪的时候在屋前扫出一片干干净净的空地,撒上谷米给小鸟果腹。	</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(安徽考生《闪闪发光的梦想》)</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391920"/>
            <a:ext cx="11878310" cy="267652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用细腻的笔调描绘了一个想象中的雪景图,先写“蓝色翅膀的小精灵”“旋转飘落的雪花”“红顶的小木屋”,然后写了在“干干净净的空地”上撒一些“谷米”,等“小鸟”来“果腹”,场景描写细腻生动,细节刻画入微,自然能调动读者的想象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407795"/>
            <a:ext cx="1200150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1.铺陈误会。</a:t>
            </a:r>
            <a:r>
              <a:rPr sz="2800">
                <a:latin typeface="微软雅黑" panose="020B0503020204020204" charset="-122"/>
                <a:ea typeface="微软雅黑" panose="020B0503020204020204" charset="-122"/>
                <a:cs typeface="微软雅黑" panose="020B0503020204020204" charset="-122"/>
                <a:sym typeface="+mn-ea"/>
              </a:rPr>
              <a:t>指文章中的人物迷惑于事物的表面现象,从而引起矛盾,推动情节的发展,造成悲剧性或喜剧性的冲突。“误会曲解”可以加强矛盾冲突,使文章情节曲折生动,有利于营造成情节的戏剧性效果;也可以渲染紧张的气氛,制造强烈的悬念,从而突出所刻画的人物和表现的主题。</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情节波澜起伏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21945"/>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27</a:t>
            </a:r>
            <a:r>
              <a:rPr sz="2800">
                <a:latin typeface="微软雅黑" panose="020B0503020204020204" charset="-122"/>
                <a:ea typeface="微软雅黑" panose="020B0503020204020204" charset="-122"/>
                <a:cs typeface="微软雅黑" panose="020B0503020204020204" charset="-122"/>
                <a:sym typeface="+mn-ea"/>
              </a:rPr>
              <a:t>“胡师傅”自然姓胡,“师傅”之称却透着客气:一个连油盐酱醋都调不好的人,怎么能称得上“师傅”?大概是他这未来接班人的地位谁也动摇不了,故也勉强算得上“师傅”。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天顾客不如往常那么多。烧好了水,洗好了锅,老杨正准备给徒弟“上上课”,却瞥见小胡在一旁剪起了纸。老杨窝着一肚子火:“干吗呢?还不快来擀面,你这个样子,边都没摸到!”小胡颇有些郁闷,对着老杨撇撇嘴,似乎想说什么,但终究咽了下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然而,店里的顾客渐渐不如以前多了。老杨疑心是徒弟的表现坏了大事。他拉住客人,问:“面不好吃吗?”“没有,但吃起来总觉得怪怪的,有点不舒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21945"/>
            <a:ext cx="1200150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服。”客人回答道。“哪里不舒服?”老杨有点摸不着头脑。小胡在一旁偷笑:“这条街改造了,外面焕然一新,只有我们的店铺还是老样子。屋子是灰色的,桌椅又那么挤,感觉很压抑,肯定不舒服呀!多增加点色彩就行了。”小胡一边说,一边把自己剪好的纸花贴在墙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……老杨对小胡佩服得五体投地。这一天,他对小胡说:“我原以为面只要做得好吃,客人就会喜欢。我还以为你小子整天不务正业。看来,我这个老脑筋、急性子的老杨需要你来调和调和了。”</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(2019年江苏卷《老杨小胡面店》)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481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第1讲　审题与立意</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5260" y="1208405"/>
            <a:ext cx="118427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意犹帅也,无帅之兵,谓之乌合。 	——王夫之</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主脑既得,则制动以静,治烦以简,一线到底,百变而不离其宗,如兵非将不御,射非鹄不志也。——刘熙载</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审题侧重对作文试题的审读、分析,包括对试题的立意倾向、选材范围、文体选择、题目要求等方面的认知与把握;而立意则是在审题的基础上,确立在写作中所持的观点看法等。近年的高考作文追求开放性,出现了淡化审题的倾向。但是,淡化审题并不意味着忽略审题,一般每一道题目都有清楚的命题意图,考生一定要认真理解题目要求,明确立意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442720"/>
            <a:ext cx="1200150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老杨对小胡剪纸行为的误会曲解,反映了传统经营理念与现代经营理念的冲突,随着面店“兴—衰—兴”的变化,老杨对小胡的误解逐步消除。其实,误解消除的过程,也是师徒性格调和的过程,更是传统经营理念与现代经营理念融合、调和的过程。文章缘“误”生“戏”,又缘“戏”生“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514475"/>
            <a:ext cx="1200150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2.抑扬交错。</a:t>
            </a:r>
            <a:r>
              <a:rPr sz="2800">
                <a:latin typeface="微软雅黑" panose="020B0503020204020204" charset="-122"/>
                <a:ea typeface="微软雅黑" panose="020B0503020204020204" charset="-122"/>
                <a:cs typeface="微软雅黑" panose="020B0503020204020204" charset="-122"/>
                <a:sym typeface="+mn-ea"/>
              </a:rPr>
              <a:t>“抑”,就是抑制,对人、事、物进行贬抑;“扬”,就是扬起,对人、事、物进行褒扬。从“抑”“扬”的关系来看,有先扬后抑、先抑后扬、扬中有抑、抑中有扬、明扬实抑等多种方式。有抑有扬,作品就会曲折跌宕,波澜起伏。使用这种手法时,考生要注意抑扬的比重,使抑扬相互衬托,相得益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33375"/>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28</a:t>
            </a:r>
            <a:r>
              <a:rPr sz="2800">
                <a:latin typeface="微软雅黑" panose="020B0503020204020204" charset="-122"/>
                <a:ea typeface="微软雅黑" panose="020B0503020204020204" charset="-122"/>
                <a:cs typeface="微软雅黑" panose="020B0503020204020204" charset="-122"/>
                <a:sym typeface="+mn-ea"/>
              </a:rPr>
              <a:t>几年前,办公室前有一棵木棉树,足有四层楼那么高,想必已经在那里生长很久了。不过,我却不大喜欢它,因为它让我的办公室变得昏暗,还阻碍了我眺望远景的视线。木棉树的外形也不好看,粗糙而简单,比起旁边那棵榕树的风姿,差得远了。站在窗前,必须透过它身体上的夹缝,才能看到远处的风景。为此,我不开心了好长一段时间,曾建议将它砍掉,但这愿望最终都没有实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搬进办公楼的第一年春天,校园里其他的树都呈现出浓厚的绿意,唯独眼前这棵木棉树仍是光秃秃、灰蒙蒙的,稀疏的枯枝顽固地向上翘着,像冬眠未尽似的。我暗自庆幸:这下可好了,它一定是枯死了!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一天早晨,我照例打开窗户透气,却意外地发现了树枝的异常:树枝上星星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51765"/>
            <a:ext cx="1200150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点点的,微微泛着绿光。我仔细察看,原来,这棵几乎被我遗忘的树,不知什么时候开出了黄豆般大小的花苞,一层淡绿也出现在它的枝头上。这个发现,立即拉近了我和它的距离。它也好像为了讨好我似的,很努力地使自己茁壮。一天比一天精妙,一天比一天深奥……从此,木棉树的形象在我的眼里和心里都变得光辉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个夏天,繁茂宽大的绿叶拥挤在我的窗前,为我遮挡了骄阳烈日,办公室全然没有了先前那种阴暗和郁闷之感。微风吹拂下,那些散发着暗香的木棉花,飘进室内,飞到我的案头。有好几次,还沾在我的身上。我不想抹去它们,任由它们沾着,这是我和它们的缘分。它们早已成了我生命中最美丽的图景。</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(卢维凡《窗前的木棉树》)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308735"/>
            <a:ext cx="1200150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使用了“欲扬先抑”的写作手法,作者先说自己不喜欢窗前的木棉树,“因为它让我的办公室变得昏暗,还阻碍了我眺望远景的视线”,而且“外形也不好看”,后来因为木棉树发芽晚,作者还庆幸“它一定是枯死了”。然而随着木棉树茁壮成长,为“我”遮挡骄阳烈日,“我”心中已经对木棉树充满了喜爱,逐渐发现它的美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308735"/>
            <a:ext cx="12001500" cy="267652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3.曲折跌宕。</a:t>
            </a:r>
            <a:r>
              <a:rPr sz="2800">
                <a:latin typeface="微软雅黑" panose="020B0503020204020204" charset="-122"/>
                <a:ea typeface="微软雅黑" panose="020B0503020204020204" charset="-122"/>
                <a:cs typeface="微软雅黑" panose="020B0503020204020204" charset="-122"/>
                <a:sym typeface="+mn-ea"/>
              </a:rPr>
              <a:t>曲折跌宕,是指行文时情节如山势连绵起伏,如山头峰回路转,如山路九曲连环,能够更大地激发读者的阅读兴趣。具体行文时,可以使用悬念法、误会法、插叙、倒叙等方式,配合点染、铺垫、伏笔、照应等手法,使文章展示出鲜明的层次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18770"/>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29</a:t>
            </a:r>
            <a:r>
              <a:rPr sz="2800">
                <a:latin typeface="微软雅黑" panose="020B0503020204020204" charset="-122"/>
                <a:ea typeface="微软雅黑" panose="020B0503020204020204" charset="-122"/>
                <a:cs typeface="微软雅黑" panose="020B0503020204020204" charset="-122"/>
                <a:sym typeface="+mn-ea"/>
              </a:rPr>
              <a:t>2019年的一天,天气明媚,王老师坐在电脑前,细细地品着茶,享受生活的静谧与美好。看着眼前的茶,他的内心充满温暖。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小王,小王,”李老师急匆匆地跑进办公室,“校长派你去山区支教,为期一个月。”“为什么是我啊?”王老师撇撇嘴。“谁知道呢?也许,因为你教学经验丰富吧,对了,明天早上八点出发,不要迟到哦。”说完,李老师又匆忙地离开了办公室,只留下无奈的王老师和无限的沉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第二天,车站,王老师缓缓地挪上客车,选择了一个靠窗的座位坐下,心不在焉地望着窗外的景色,天空好像也变得灰暗了,他不知道前方会有什么在等待着自己。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18770"/>
            <a:ext cx="1200150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看着孩子们一双双充满童真的水汪汪的大眼睛,王老师心中泛起了一丝不舍的情绪。一个月的时间,从指尖流过,王老师的支教生活并不像他想象中的那样糟糕,反而充满了欢声笑语。王老师已经沉浸其中,回去这件事早已被他忘却了。</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(2019年北京卷《2019的色彩》)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2036445"/>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本文内容波澜起伏,安排情节时,作者先交代王老师的悠闲,然后写他被派去支教时的无奈,再写他坐上客车时的担忧,最后写他跟孩子们在一起时的幸福。整个情节曲折生动,耐人寻味。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9468" y="392655"/>
            <a:ext cx="11515730" cy="534035"/>
          </a:xfrm>
        </p:spPr>
        <p:txBody>
          <a:bodyPr wrap="square"/>
          <a:lstStyle/>
          <a:p>
            <a:r>
              <a:rPr sz="2800" b="1" dirty="0">
                <a:solidFill>
                  <a:srgbClr val="FF0000"/>
                </a:solidFill>
                <a:latin typeface="微软雅黑" panose="020B0503020204020204" charset="-122"/>
                <a:ea typeface="微软雅黑" panose="020B0503020204020204" charset="-122"/>
                <a:sym typeface="+mn-ea"/>
              </a:rPr>
              <a:t>文体三　应用文</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5260" y="1626235"/>
            <a:ext cx="1184275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所谓演讲,就是在公众面前就某一问题发表自己的见解的语言活动。演讲稿的写作要符合以下要求。</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(1)针对性。撰写演讲稿,要考虑听众的需要,演讲的题目应与现实紧密结合,所提出的问题应是听众所关注的,所讲内容的深浅也应符合听众的接受水平。同时,演讲又要注意环境气氛,既要注意当时的时代气氛,又要了解演讲的具体场合:是庄严的会议或重大集会,还是同事间的座谈或问题讨论,或是一般的友人聚会。不同的场合,演讲有不同的内容、不同的讲法。</a:t>
            </a:r>
          </a:p>
        </p:txBody>
      </p:sp>
      <p:sp>
        <p:nvSpPr>
          <p:cNvPr id="3" name="标题 2"/>
          <p:cNvSpPr>
            <a:spLocks noGrp="1"/>
          </p:cNvSpPr>
          <p:nvPr/>
        </p:nvSpPr>
        <p:spPr>
          <a:xfrm>
            <a:off x="175260" y="101663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情理动人,观点鲜明写好演讲稿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16305"/>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1.分析材料内涵</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分析材料内涵,概括材料主题,挖掘出材料所承载的观点态度,才能做到审题清楚、立意准确。哲理材料、时事材料、言论材料、漫画材料等都有严谨的内在逻辑,蕴含明确的中心思想。考生审题时,一定要把握材料的内在逻辑,提炼出材料的内涵,确立写作方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①思辨性哲理材料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考生遇到此类作文材料时,需要运用辩证思维,多角度分析材料,挖掘材料的本质,进而表现出深刻的思想性。如2020年全国卷Ⅰ作文材料中的齐桓</a:t>
            </a:r>
          </a:p>
        </p:txBody>
      </p:sp>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寻根探源,由表及里挖本质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18770"/>
            <a:ext cx="1200150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鲜明性。演讲的内容不能只是客观地叙述事情,还必须表明自己的主张,阐明自己的见解。赞成什么,反对什么,表扬什么,批评什么,均应做到立场鲜明、态度明确。好的演讲总是以其精密的思想启发听众,以鲜明的观点影响听众,给听众以鼓舞和启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(3)通俗性。演讲的语言应该通俗易懂,明白晓畅。因此撰写演讲稿时要注意:句子不要太长,修饰不要太多,不宜咬文嚼字,要合乎口语,具有说话的特点。同时,也应该讲究文采,以便雅俗共赏。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819785"/>
            <a:ext cx="1200150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具体写作时要注意以下几点。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1.确定主题,有效选择材料。</a:t>
            </a:r>
            <a:r>
              <a:rPr sz="2800">
                <a:latin typeface="微软雅黑" panose="020B0503020204020204" charset="-122"/>
                <a:ea typeface="微软雅黑" panose="020B0503020204020204" charset="-122"/>
                <a:cs typeface="微软雅黑" panose="020B0503020204020204" charset="-122"/>
                <a:sym typeface="+mn-ea"/>
              </a:rPr>
              <a:t>首先,要根据题目要求和演讲的性质、目的来确定演讲主题。其次,要选择和使用合适的材料烘托演讲主题。选择材料可从三点入手:一是要围绕主题筛选材料,做到材料与观点的统一;二是要选择新颖的、典型的、真实的材料,使主题表现得更深刻、更有力;三是要考虑听众的情况,选择的材料要尽量贴近听众的生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640715"/>
            <a:ext cx="1200150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30</a:t>
            </a:r>
            <a:r>
              <a:rPr sz="2800">
                <a:latin typeface="微软雅黑" panose="020B0503020204020204" charset="-122"/>
                <a:ea typeface="微软雅黑" panose="020B0503020204020204" charset="-122"/>
                <a:cs typeface="微软雅黑" panose="020B0503020204020204" charset="-122"/>
                <a:sym typeface="+mn-ea"/>
              </a:rPr>
              <a:t>中华民族是热爱劳动的民族,劳动精神自古以来就流淌在中国人民的血脉之中,去不掉、灭不了。“幸福都是奋斗出来的”,个人追求的实现,离不开不懈的奋斗与劳动;家国复兴的使命,也只有靠劳动来完成。</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而,现实生活中,不少同学不理解劳动,不愿意劳动,甚至不尊重劳动,对劳动者冷嘲热讽、冷眼相待。有人将劳动视作负担,认为劳动是在浪费时间;有人把劳动视作包袱,选择请人“代劳”……凡此种种,看似理由充分,实则没有真正领会到劳动背后的价值,没有明白劳动的意义。</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(2019年全国卷Ⅰ《以劳动书写人生风采》)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595120"/>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这篇演讲稿以热爱劳动为主题,号召大家以劳动书写人生风采。选择的正面材料有中华民族热爱劳动的传统,反面材料有现实生活中的劳动态度,两者形成对比,有力证明了作者的观点。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595120"/>
            <a:ext cx="12001500" cy="267652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2.观点鲜明,加强感情色彩。</a:t>
            </a:r>
            <a:r>
              <a:rPr sz="2800">
                <a:latin typeface="微软雅黑" panose="020B0503020204020204" charset="-122"/>
                <a:ea typeface="微软雅黑" panose="020B0503020204020204" charset="-122"/>
                <a:cs typeface="微软雅黑" panose="020B0503020204020204" charset="-122"/>
                <a:sym typeface="+mn-ea"/>
              </a:rPr>
              <a:t>演讲稿要旗帜鲜明地确立自己演讲的主题,并围绕这一主题进行客观全面的论证。演讲稿还要有真挚的感情,以此来打动人、感染人。因此在演讲内容的表达上要注意感情色彩,把说理和抒情结合起来,既要有冷静的分析,又要有热情的鼓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473075"/>
            <a:ext cx="1200150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31</a:t>
            </a:r>
            <a:r>
              <a:rPr sz="2800">
                <a:latin typeface="微软雅黑" panose="020B0503020204020204" charset="-122"/>
                <a:ea typeface="微软雅黑" panose="020B0503020204020204" charset="-122"/>
                <a:cs typeface="微软雅黑" panose="020B0503020204020204" charset="-122"/>
                <a:sym typeface="+mn-ea"/>
              </a:rPr>
              <a:t>今日的集会,是危险重重的,更是迫在眉睫的。或许,我们之中有人会倒在帝国主义列强冰冷的枪炮之下,有人会倒在北洋军阀坚硬的棍棒之下,有人会倒在学校的排挤与社会的压力之下。但今日,每一个倒下的学生的身躯,都是给家国最大的献礼!这个苟延残喘的家国容不得我们学子犹豫,反动政府的獠牙也容不得国人喘息!今日一行,刻不容缓!我们的集会,是为了用高声的抗议唤醒麻木愚昧的世人,是为了用行动争取社会各界的支援,是为了不让主权流入区区岛国之手,是为了给我们的祖国谋得一个光明的明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473075"/>
            <a:ext cx="1200150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每一个富强独立的国家,背后都有着勇于斗争和反抗的先驱;每一个光明壮大的民族,背后都有着甘于奉献与献身的勇士。今日,责任在肩头,使命在胸膛,心中有救亡图存的梦想,脑中记反帝反封的志向;今日,我们不再是单枪匹马的学生,在场的每一个人,都是捍卫中华民族的英雄!吾辈青年,勇做时代的弄潮儿,堪当祖国的主人翁,今日,将以此身献我家国!</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(2019年全国卷Ⅱ《今以此身献家国》)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701800"/>
            <a:ext cx="1200150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本文是作者以青年学生当事人的身份,在1919年5月4日的学生集会上发表演讲,表达当时学生群体的爱国热情。作者紧紧围绕写作中心,对“今日的集会”的目的进行了深入剖析,展示出鲜明的主题。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120775"/>
            <a:ext cx="12001500" cy="461581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3.精心安排,合理布局全文。</a:t>
            </a:r>
            <a:r>
              <a:rPr sz="2800">
                <a:latin typeface="微软雅黑" panose="020B0503020204020204" charset="-122"/>
                <a:ea typeface="微软雅黑" panose="020B0503020204020204" charset="-122"/>
                <a:cs typeface="微软雅黑" panose="020B0503020204020204" charset="-122"/>
                <a:sym typeface="+mn-ea"/>
              </a:rPr>
              <a:t>演讲稿的内容和结构要抓住听众的心理特征,遵循认识事物的规律,做到张弛有度,起伏合理,富有波澜。要做到以下几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点:①开头要先声夺人,富有吸引力。要选择富有教育性、启发性的语言作为开头引出演讲主题,吸引听众的注意力。②主体要有重点、有层次、有中心语句。演讲主题在内容安排上要具体充实,思路清晰,条理清楚,要有一个既能动之以情、又能晓之以理的逻辑顺序。③结尾要概括演讲的主题及目的,自然收束,富有感召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285750"/>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32</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以劳动书写人生风采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亲爱的同学们: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大家好!我今天演讲的题目是《以劳动书写人生风采》。希望大家能热爱劳动,从我做起。因为劳动不仅是财富的源泉,也是追求一切幸福生活、美好理想的不竭动力。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中华民族是热爱劳动的民族,劳动精神自古以来就流淌在中国人民的血脉之中,去不掉、灭不了。“幸福都是奋斗出来的”,个人追求的实现,离不开不懈的奋斗与劳动;家国复兴的使命,也只有靠劳动来完成。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689610"/>
            <a:ext cx="1180719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公、管仲和鲍叔三个人物身上,都体现了思辨性的哲理内涵,考生需要调动思维,对每一个人物进行客观剖析,从而得到个性化的认识。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②多元化时事材料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近年来,高考作文材料大多贴近时事热点,定位时代发展的主旋律。多元化的话题设置,融合性的话题安排,让考生有了更多的角度去思考。从整体上来说,高考作文题目紧扣时代精神,充分体现了社会主义核心价值观。如2020年全国卷Ⅱ作文题要求以“携手同一世界,青年共创未来”这一宏大主题写作,考生在审题立意时可以围绕材料的主题进行思考,化大为小,从小角度切入,表达积极健康的时代风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285750"/>
            <a:ext cx="1200150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诚然,当今的生活条件好了,科技进步了,一些危险而繁重的工作由机器代劳也无可厚非。但是,热爱劳动的良好传统一点儿也不能丢。不劳动,怎能理解“艰难困苦,玉汝于成”的道理?不劳动,如何培养“宝剑锋从磨砺出,梅花香自苦寒来”的思想境界?不劳动,怎能明白“纸上得来终觉浅,绝知此事要躬行”的实践意义与价值?</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因此,作为新时代的青年,我们应热爱劳动,以劳动书写人生风采。首先,我们应坚定理想信念。缺失理想信念,青春就会像无舵之舟般漂泊不定,最终一无所获。其次,要注重方式方法,切忌打“勤奋球”,踩油门挂空挡,而应找对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285750"/>
            <a:ext cx="1200150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法,力求事半功倍。最后,要从自身做起,从点滴小事做起,把“热爱劳动”的响亮口号落到实处,从完成每一项任务、履行每一项职责、应对每一次困难中见精神。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功崇惟志,业广惟勤”,在“两个一百年”奋斗目标的历史交汇期,更需要我们发扬筚路蓝缕、胼手胝足的劳动精神。只要我们人人热爱劳动,以劳动书写自己的人生风采,其汇聚而成的磅礴伟力,必将助力青春向前,中国向前,时代向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我的演讲完毕。最后祝大家通过劳动实现人生梦想。谢谢大家!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191895"/>
            <a:ext cx="1200150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符合演讲稿外在的格式要求,有标题,有称谓语,有问候语,有开场白,有结束语,每一部分的转折都很流畅。先提出问题,紧贴劳动主题;再分析问题,集中反驳部分学生不理解劳动的价值的思想认识偏差;最后解决问题,提出自己的观点:以劳动书写人生风采,呼应“热爱劳动”的倡议,把写作要求落到了实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191895"/>
            <a:ext cx="12001500" cy="203009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4.语言流畅,注意通俗易懂。</a:t>
            </a:r>
            <a:r>
              <a:rPr sz="2800">
                <a:latin typeface="微软雅黑" panose="020B0503020204020204" charset="-122"/>
                <a:ea typeface="微软雅黑" panose="020B0503020204020204" charset="-122"/>
                <a:cs typeface="微软雅黑" panose="020B0503020204020204" charset="-122"/>
                <a:sym typeface="+mn-ea"/>
              </a:rPr>
              <a:t>一方面,要把口语变为书面语,即化声音为文字,起到规范文字、有助演讲的作用;另一方面,要把较为正规严肃的书面语转化为容易明了的口语,做到通俗易懂。同时,也要注意修辞手法的综合运用。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44805"/>
            <a:ext cx="1200150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33</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各位同学: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这几天大家一定累坏了吧!为了让高三的学姐学长们能有更舒适的考试环境,我们对教室进行了彻底清理,搬桌椅,扫地、拖地,转移堆积如山的书本、资料,这些“酣畅淋漓”的劳动体验给整日学习、“手无缚鸡之力”的我们上了生动的一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然而在这场劳动中,我却听到了一些不和谐的声音:“我们学习这么忙,劳动太占时间了”“劳动这么苦,这么累,干吗非得自己干?花点钱让别人去做好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44805"/>
            <a:ext cx="1200150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了”。这些想法并非没有道理,劳动确实既苦且累,又占时间,但我想借此机会告诉大家,不要只看到劳动的苦,更要看清劳动的意义。</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(2019年全国卷Ⅰ《修好劳动这门必修课》)</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对象感强,注重跟同学们的交流,语言通俗易懂,如“这几天大家一定累坏了吧”“搬桌椅,扫地、拖地,转移堆积如山的书本、资料”,既明白晓畅,又拉近了与同学的距离。文章引用生活中一些同学的话语,如“‘我们学习这么忙,劳动太占时间了’‘ 劳动这么苦,这么累,干吗非得自己干?花点钱让别人去做好了’”,说明生活中不重视劳动的现象,引发同学的反思。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859155"/>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书信是一种向特定对象传递信息、交流思想感情的应用文体。随着高考对考生语言应用能力的重视,书信写作也成为高考作文考查的重要方向之一。如2020年全国卷Ⅲ要求考生以“如何为自己画好像”为主题给高一新生写一封信;2019年全国卷Ⅱ的作文题中提供的可供选择的5个任务,其中有3个就是写信。可见,书信体作文是命题人重视的命题方向。具体写作要求如下。</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1.规范的书信格式。</a:t>
            </a:r>
            <a:r>
              <a:rPr sz="2800">
                <a:latin typeface="微软雅黑" panose="020B0503020204020204" charset="-122"/>
                <a:ea typeface="微软雅黑" panose="020B0503020204020204" charset="-122"/>
                <a:cs typeface="微软雅黑" panose="020B0503020204020204" charset="-122"/>
                <a:sym typeface="+mn-ea"/>
              </a:rPr>
              <a:t>书信格式主要包括五个部分:称呼、正文、结尾、署名和日期。称呼要在信纸第一行顶格写起,书信写完后,要注明写信人的姓名和写信日期。</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格式规范,情真意切写好书信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44805"/>
            <a:ext cx="12001500" cy="590804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2.感情真挚,注意情感联系。</a:t>
            </a:r>
            <a:r>
              <a:rPr sz="2800">
                <a:latin typeface="微软雅黑" panose="020B0503020204020204" charset="-122"/>
                <a:ea typeface="微软雅黑" panose="020B0503020204020204" charset="-122"/>
                <a:cs typeface="微软雅黑" panose="020B0503020204020204" charset="-122"/>
                <a:sym typeface="+mn-ea"/>
              </a:rPr>
              <a:t>要注意写出真情实感,写出写信人与收信人之间的情感联系。如在给“功勋人物”写信时,要注意突出自己与这位人物的情感关系,真挚地表达自己的决心等。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3.主题明确,拓展写作思路。</a:t>
            </a:r>
            <a:r>
              <a:rPr sz="2800">
                <a:latin typeface="微软雅黑" panose="020B0503020204020204" charset="-122"/>
                <a:ea typeface="微软雅黑" panose="020B0503020204020204" charset="-122"/>
                <a:cs typeface="微软雅黑" panose="020B0503020204020204" charset="-122"/>
                <a:sym typeface="+mn-ea"/>
              </a:rPr>
              <a:t>书信正文部分大致包括写作缘由、观点与情感表达、结语展望与祝福。其中观点与情感表达是书信的主体内容,要做到主题明确,有针对性,同时要拓展写作思路,对自己的观点进行多角度的阐释。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(1)时空穿越,想象丰富。写作时可以发挥想象,既可假设自己与未来的人或过去的人进行对话,沟通思想与感情,又可联系事例描绘具体情景,进而表达自我意志,反映理想愿望。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44805"/>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34</a:t>
            </a:r>
            <a:r>
              <a:rPr sz="2800">
                <a:latin typeface="微软雅黑" panose="020B0503020204020204" charset="-122"/>
                <a:ea typeface="微软雅黑" panose="020B0503020204020204" charset="-122"/>
                <a:cs typeface="微软雅黑" panose="020B0503020204020204" charset="-122"/>
                <a:sym typeface="+mn-ea"/>
              </a:rPr>
              <a:t>请原谅孩儿因为激动而颤抖的笔!夜已深,旅馆的灯虽暗,我也能看出这字迹是多么的凌乱潦草。请父亲万万不要生气,儿绝不曾因为这些年留学海外而淡忘了自己的母语。只因为今日下午,我亲身参加了天安门城楼下的开国庆祝游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儿在此先向二老谢罪,归国后不能快马加鞭,即刻回家乡侍奉左右。听闻开国大典即将举行,儿心潮澎湃、几难平息,决定暂停留北京城,以期亲睹开国盛况。幼时父母常教导“家国天下”,如今有幸置身万千热血青年之中,高呼国家站起、民族独立,父母亲想必也会为我喜悦自豪!</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44805"/>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游行盛况,平生未尝见。多少红旗招展,礼炮轰鸣,已难胜数;唯觉摩肩接踵,人头攒动,欢呼雀跃,热血沸腾。游行者中,男女老少、士农工商,无不亲密团结如手足,如我般远道而来者亦不在少数。儿于人群中结识一农人,徒步十余日赶来,草鞋已破,双脚厚茧中又添水泡,然他浑似无知无觉,一心喜悦几难言表。问过才知,共产党打土豪、分田地,助他们翻身做主人,为这开国欢庆之喜,又何惧小小皮肉之苦?儿听其言语质朴,拳拳之心却是难掩,心头震动,不由眼眶微湿。写到此处,游行之种种犹历历在目,豪气冲霄汉,亦温情暖人心。</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(2019年全国卷Ⅱ《愿擎报国志,亦全父母心》)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643890"/>
            <a:ext cx="1185227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③观点类言论材料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有些作文材料只对一种现象进行阐述,并给出一个或多个观点。然而,考生如果只看到材料表面给出的观点,而不去理解材料所蕴含的更深刻的思想内涵,就会在审题过程中出现偏差。如2020年浙江卷作文题材料以“落差或错位”为中心,考生审题立意时就需要深入分析材料,对材料所蕴含的内在逻辑关系进行全面把握,真正领会命题者的意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④寓意类漫画材料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作文材料的漫画通常蕴含丰富的意义内涵,有时是一幅漫画,有时是多幅漫画。考生要仔细揣摩漫画中的文字信息及人物身份,文字信息可以帮助考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644650"/>
            <a:ext cx="1200150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本文是以一位海外游子的身份在归国参加开国大典庆祝游行后给父母写的一封信,作者展开丰富想象,再现了开国大典中游行的画面,生动形象地展现了游行中人们内心的喜悦,向读者描绘出激动人心的盛况。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644650"/>
            <a:ext cx="12001500" cy="138366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(2)巧设对象,寄予情志。将写信人巧妙设定为某个对象,并且将自己的某种观点或态度以写信人的立场表达出来,从而展示出对某一问题不同的见解。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952500"/>
            <a:ext cx="1200150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35</a:t>
            </a:r>
            <a:r>
              <a:rPr sz="2800">
                <a:latin typeface="微软雅黑" panose="020B0503020204020204" charset="-122"/>
                <a:ea typeface="微软雅黑" panose="020B0503020204020204" charset="-122"/>
                <a:cs typeface="微软雅黑" panose="020B0503020204020204" charset="-122"/>
                <a:sym typeface="+mn-ea"/>
              </a:rPr>
              <a:t>我放下笔,凝望着讲台下的你们,一张张尚显稚嫩的脸庞上还没有时间的痕迹,岁月的风霜,我是多么希望时间能够停留在这一刻,好将你们的天真与单纯妥善收藏。然而你们却好奇地向外张望,迫不及待地想要在更广阔的天空中翱翔。去吧,孩子们,未来是属于你们的,纵使有万般波涛,万般风雨,我始终相信我亲爱的孩子们已经足够勇敢,足够坚强,足够强大,能够面对这世事的无常。想到这里,我不禁笑了,笑我多余的担忧与牵挂,笑我的矛盾:既想保护你们远离是是非非,又希望你们独自面对风雨,逐渐成长。</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(2019全国卷Ⅲ优秀作文)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238885"/>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本文作者站在老师的角度给即将毕业的学生写了一封信,字里行间流露着老师对孩子们的关爱与期待,也表现出老师的不舍与牵挂,深情可感。本文通过设定身份,表现了作者对师生关系的思考。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859155"/>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次观影,一次阅读,都会有精彩的瞬间,都会让人留下深刻的印象。将所观(读)作品中领悟出来的道理、思想,或受所观(读)内容的启发而引起的思考、感想以及对社会上某些现象的感触、评论等记录下来,就是观(读)后感,所以观(读)后感是针对所观(读)作品的思想内容而言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1.观(读)是基础。</a:t>
            </a:r>
            <a:r>
              <a:rPr sz="2800">
                <a:latin typeface="微软雅黑" panose="020B0503020204020204" charset="-122"/>
                <a:ea typeface="微软雅黑" panose="020B0503020204020204" charset="-122"/>
                <a:cs typeface="微软雅黑" panose="020B0503020204020204" charset="-122"/>
                <a:sym typeface="+mn-ea"/>
              </a:rPr>
              <a:t>写作观(读)后感,首先需要确定观(读)的对象。优秀的作品往往会成为观(读)的对象。而在观(读)过程中,要本着严谨认真的态度,对整个作品内容进行深入分析,进而充分理解作品所展示的社会性和思想性。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想内涵。</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定点突破,联想发挥写好观(读)后感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89230"/>
            <a:ext cx="12001500" cy="655447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2.“感”是升华。</a:t>
            </a:r>
            <a:r>
              <a:rPr sz="2800">
                <a:latin typeface="微软雅黑" panose="020B0503020204020204" charset="-122"/>
                <a:ea typeface="微软雅黑" panose="020B0503020204020204" charset="-122"/>
                <a:cs typeface="微软雅黑" panose="020B0503020204020204" charset="-122"/>
                <a:sym typeface="+mn-ea"/>
              </a:rPr>
              <a:t>观(读)后感的写作,必须以“感”为侧重点。所谓“感”,就是在观(读)的过程中产生的感悟。比如,从作品或观看对象中能够领悟出怎样的道理或思想?作品或观看对象中的某一具体内容给自己带来了怎样的启发?写作时,根据自己的感情倾向,联系观(读)对象的特点,表达自己的个性化认识。</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3.选好感悟点。</a:t>
            </a:r>
            <a:r>
              <a:rPr sz="2800">
                <a:latin typeface="微软雅黑" panose="020B0503020204020204" charset="-122"/>
                <a:ea typeface="微软雅黑" panose="020B0503020204020204" charset="-122"/>
                <a:cs typeface="微软雅黑" panose="020B0503020204020204" charset="-122"/>
                <a:sym typeface="+mn-ea"/>
              </a:rPr>
              <a:t>即要选择感受最深、最有针对性和现实性的感受来写。在观(读)的过程中,应该整体把握观(读)对象的内容,结合自己的认识,选择其中最能让自己有话可说的角度,阐发自己的思想和认识,使观(读)的主体与客体之间建立起紧密的联系。</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785495"/>
            <a:ext cx="12001500" cy="203009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4.思维充分拓展。</a:t>
            </a:r>
            <a:r>
              <a:rPr sz="2800">
                <a:latin typeface="微软雅黑" panose="020B0503020204020204" charset="-122"/>
                <a:ea typeface="微软雅黑" panose="020B0503020204020204" charset="-122"/>
                <a:cs typeface="微软雅黑" panose="020B0503020204020204" charset="-122"/>
                <a:sym typeface="+mn-ea"/>
              </a:rPr>
              <a:t>观(读)后感类文章,不能仅仅满足于对观(读)对象进行思考,还要从具体对象出发,联系现实进行思考,拓展思维,拓宽视野,表达对时代的思考。这种思维拓展,可以提升写作的广度,表现出更深刻的思想内涵。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975"/>
            <a:ext cx="1200150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36</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泱泱大国,谓之中华</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——“纪念五四运动100周年大会”观后感</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甘肃考生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一直固执地认为:历史留给我们的是文明。一个世纪的风云突变,100年的砥砺前行,几代人的励精图治,才有了如今的泱泱大国。生在中华人民共和国,长在红旗下的我们,作为祖国伟大事业的接班人,应时刻铭记这100年来先辈们经历过的风霜雨雪,不忘初心,砥砺奋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975"/>
            <a:ext cx="1200150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爱国”是五四运动高举的一面旗帜,而且这面旗帜将永远被高举。在高举的爱国主义旗帜下,五四运动也是一场传播新思想、新文化、新知识的伟大的思想启蒙运动和新文化运动。随着新时代的到来,文化的交流与传播促进了人类文明的发展,但我们也要正视其中的弊端。文化渗透和文化冲击日益加剧,一些所谓的“文化”乘虚而入。我们除了要坚持文化自信,还要保持自身文化的纯洁性。我国那些世界级的物质、非物质文化遗产,那些古代圣贤所提倡的思想,那些代代相传的美德,都是历经历史的涤荡而存留下来的,是经得起时代和历史的考验的。我们倡导全世界各民族文化一律平等,不卑不亢始终是我们保持文化自信的最好态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975"/>
            <a:ext cx="1200150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习近平总书记指出,新时代中国青年要树立远大理想。我们在所处的时代,既面临着难得的人生际遇,也面临着“天将降大任于是人也”的时代使命。每个人的小小梦想汇集在一起成就了一个伟大的中国梦,我们只有志存高远,才能激发奋进的潜力,正所谓“立志而圣,则圣矣;立志而贤,则贤矣”。从小,我们就经常被问到自己长大以后的梦想是什么。一代人有一代人的梦想。电影《无问西东》中的四个年轻人,满怀理想,在四个非同凡响的时空中一路前行,用自己的青春热血迎接最残酷的考验,成就自己的青春梦想,也成就了自己永不褪色的青春传奇。他们将自己的青春与国家的需要紧密联系在一起,成为自己想成为的人,到达自己想去的远方。而我们这一代的年轻人,如何成为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620" y="344170"/>
            <a:ext cx="1196467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生更好地理解漫画的内容,结合人物身份,考生可以把握漫画的主旨及创作者的意图。分析这类作文材料时,要善于联想,还要联系现实。通过联想把漫画内容故事化、情节化,把画面中的内容与现实生活相结合,弄清创作者的意图。</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2.理解提示要求</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很多作文题目,在“要求”中都明确提出,考生在立意时可以“自选角度”,但是,“自选”并不代表考生就可以天马行空,任意而为。考生需要理解“要求”,并按照具体“要求”进行写作。如2020年全国卷Ⅲ作文题要求考生以即将毕业学生的身份,给即将入学的高一新生写一封主题是“如何为自己画好像”的信,这里既有主题要求,又有文体要求,对考生写作进行了特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限制。</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975"/>
            <a:ext cx="1200150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己想成为的人,到达自己想去的远方呢?他们四个年轻人给了我们答案:只问自由、只问深情、只问初心,无问西东。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狄更斯说:“这是一个最好的时代,也是一个最坏的时代。”这个时代日新月异,我们享受着前辈争取来的和平安宁,但我们也要明白在这个时代,如果不努力、不奋进、不反思,那便不配做新时代的主人。我们唯有准确把握时代脉搏,才能成就泱泱中华万盛之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415290"/>
            <a:ext cx="1200150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借收看“纪念五四运动100周年大会”的契机,抓住“文化”和“理想”这两个“感点”展开深入思考,定点突破,联想发挥。本文先谈总的感受体会,再分述“文化”与“理想”两个方面。关于文化,我们要自信,要保持纯洁性,要在各民族文化面前不卑不亢。关于理想,作者结合电影《无问西东》进行总结,最后得出“只问自由、只问深情、只问初心,无问西东”的结论。思路清晰,结构严谨。本文简单提及“观”,重点谈“感”,感受全面,见解深刻,格调高昂,思辨色彩浓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300480"/>
            <a:ext cx="1200150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社会蓬勃发展,举行各种节目或活动已经成为很普遍的现象,这就需要有主持人这一角色出场组织,使节目或活动顺利而有序地展开。因为节目或活动的内容性质不同,主持词的写作一般也没有非常固定的格式,它最大的特点就是富有鼓动性,有时还需要主持人与在场者互动。不同内容的节目或活动,向我们展示不同形式或风格的舞台。</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　层次清晰,生动鲜明写好主持词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53035"/>
            <a:ext cx="1200150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37</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带你走近诗意杭州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欲把西湖比西子,淡妆浓抹总相宜。”大家好,欢迎收看本期《中华地名》。俗话说,“上有天堂,下有苏杭”。这一期,我们就要带领大家走近那个令无数人魂牵梦萦的诗意杭州。杭州,古称临安,是南宋的都城,在这里,你能品味诗词歌赋,畅谈人生哲学,用心体会这跨越千年的诗情画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杭州的诗意,体现在古往今来文人雅士对它的赞叹。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说到杭州,我们想到的是“翠幕烟绡藏不得,一声声在画桥西”的影影绰绰;是“接天莲叶无穷碧,映日荷花别样红”的清秀鲜艳;是“欲将此意凭回棹,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报与西湖风月知”的款款深情;是“未能抛得杭州去,一半勾留是此湖”的流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248285"/>
            <a:ext cx="1200150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连忘返;是“有三秋桂子,十里荷花”的清丽秀美。这一句句,无不在撩拨着古今文人骚客的心,勾勒着一幅幅精致瑰丽的画卷。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杭州的诗意,体现在它动人的美景。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流连于杭州的大街小巷中,仿佛穿梭在诗词的世界里。“那知卉木无情物,牵动长江万里愁。”这里的一山一水,一草一木,一花一鸟,都是文艺青年眼中不可多得的美景,始终牵动着他们的思绪。其中最著名的,便是西湖了,西子湖畔秋色浓,碧波荡漾,山影重重,三两好友游览此处,青衣长发,倚楼望断江南秋。西湖就像一位小家碧玉的女子,典雅、贤淑,令无数文人墨客舞文弄情,甚至不禁感叹:“古今难画亦难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杭州的诗意,体现在它美丽的传说。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248285"/>
            <a:ext cx="1200150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最为人所熟知的便是那充满浪漫色彩的《白蛇传》,像西湖十景之一的“断桥残雪”中的断桥,就是传说中许仙和白娘子邂逅的地方。鲁迅先生在《论雷峰塔的倒掉》一文中曾将白娘子看作敢于追求真理、敢于反抗的正义的化身。此刻又仿佛看到一叶扁舟停泊在藕花深处,静看花开花落,云卷云舒,画舫载着苏小小从桥下翩然而去,桥上衣袂飘飘的阮郁翘首而望。可繁华如梦,流光易散,苏小小最终还是尝尽了相思疾苦,错过了花好月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杭州的美,不是几句诗能道完的。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若有缘,请你一定要到杭州去,去西湖上泛舟,到雷峰塔下追忆,穿梭大街小巷,和古人来一场深度的心灵交流。今天的节目到这里就要和大家说再见了,感谢大家的收看,我们下期再会!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248285"/>
            <a:ext cx="1200150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一文体特征鲜明。在介绍杭州时,作者以主持人的身份讲述,开头由两句诗引出问候,主体部分讲述了杭州的各种相关景色与传说,结尾有结束语,文体结构完整。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二结构层次清晰。作者以“诗意”为切入点介绍杭州,开头以诗句引出主持内容;主体部分从“文人雅士对它的赞叹”“动人的美景”“美丽的传说”三个方面组织写作内容,构成简单的并列结构;尾段发出邀请,收束全文。整个写作思路清晰自然,条理分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三语言表达诗意。本文描绘了杭州的诗意之美,作者在表达上运用了充满诗意的语言,营造了唯美清新的写作氛围,每一处景色,每一个传说,都在诗意中表达出来,生动优美。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一</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选用材料</a:t>
            </a:r>
            <a:endPar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二</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加供材料</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第</a:t>
            </a:r>
            <a:r>
              <a:rPr lang="en-US" sz="4000">
                <a:solidFill>
                  <a:schemeClr val="bg1"/>
                </a:solidFill>
                <a:latin typeface="+mj-ea"/>
                <a:ea typeface="+mj-ea"/>
                <a:cs typeface="+mj-ea"/>
              </a:rPr>
              <a:t>3</a:t>
            </a:r>
            <a:r>
              <a:rPr sz="4000">
                <a:solidFill>
                  <a:schemeClr val="bg1"/>
                </a:solidFill>
                <a:latin typeface="+mj-ea"/>
                <a:ea typeface="+mj-ea"/>
                <a:cs typeface="+mj-ea"/>
              </a:rPr>
              <a:t>讲　</a:t>
            </a:r>
            <a:r>
              <a:rPr lang="zh-CN" sz="4000">
                <a:solidFill>
                  <a:schemeClr val="bg1"/>
                </a:solidFill>
                <a:latin typeface="+mj-ea"/>
                <a:ea typeface="+mj-ea"/>
                <a:cs typeface="+mj-ea"/>
              </a:rPr>
              <a:t>选材</a:t>
            </a:r>
            <a:r>
              <a:rPr sz="4000">
                <a:solidFill>
                  <a:schemeClr val="bg1"/>
                </a:solidFill>
                <a:latin typeface="+mj-ea"/>
                <a:ea typeface="+mj-ea"/>
                <a:cs typeface="+mj-ea"/>
              </a:rPr>
              <a:t>与</a:t>
            </a:r>
            <a:r>
              <a:rPr lang="zh-CN" sz="4000">
                <a:solidFill>
                  <a:schemeClr val="bg1"/>
                </a:solidFill>
                <a:latin typeface="+mj-ea"/>
                <a:ea typeface="+mj-ea"/>
                <a:cs typeface="+mj-ea"/>
              </a:rPr>
              <a:t>用材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45965" cy="721481"/>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第3讲　选材与用材</a:t>
            </a:r>
          </a:p>
        </p:txBody>
      </p:sp>
      <p:sp>
        <p:nvSpPr>
          <p:cNvPr id="2" name="文本框 1"/>
          <p:cNvSpPr txBox="1"/>
          <p:nvPr/>
        </p:nvSpPr>
        <p:spPr>
          <a:xfrm>
            <a:off x="175260" y="1208405"/>
            <a:ext cx="118427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所谓好文章,也不过是材料选得精当一点儿,话说得确切一点儿而周密一点儿罢了。——叶圣陶</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作家应该竭力从平凡中间挖掘既有趣味又有教育意义的东西</a:t>
            </a:r>
            <a:r>
              <a:rPr lang="zh-CN" sz="2800">
                <a:latin typeface="微软雅黑" panose="020B0503020204020204" charset="-122"/>
                <a:ea typeface="微软雅黑" panose="020B0503020204020204" charset="-122"/>
                <a:cs typeface="微软雅黑" panose="020B0503020204020204" charset="-122"/>
              </a:rPr>
              <a:t>。</a:t>
            </a:r>
            <a:r>
              <a:rPr sz="2800">
                <a:latin typeface="微软雅黑" panose="020B0503020204020204" charset="-122"/>
                <a:ea typeface="微软雅黑" panose="020B0503020204020204" charset="-122"/>
                <a:cs typeface="微软雅黑" panose="020B0503020204020204" charset="-122"/>
              </a:rPr>
              <a:t>——陀思妥耶夫斯基</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材料丰富,内容充实”,是作文评分标准中的具体要求。要做到这一点,需要积极调动开放性思维,充分展开联想,在整个写作过程中旁征博引,将最精彩、最典型的材料组织到写作内容中去,用足够的高质量材料充分表现文章的主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097915"/>
            <a:ext cx="12001500" cy="138366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“养兵千日,用兵一时”,考生怎样才能将平时储备的材料自如地运用到作文当中呢?</a:t>
            </a:r>
          </a:p>
        </p:txBody>
      </p:sp>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一　选用材料</a:t>
            </a:r>
          </a:p>
        </p:txBody>
      </p:sp>
      <p:sp>
        <p:nvSpPr>
          <p:cNvPr id="4" name="标题 2"/>
          <p:cNvSpPr>
            <a:spLocks noGrp="1"/>
          </p:cNvSpPr>
          <p:nvPr/>
        </p:nvSpPr>
        <p:spPr>
          <a:xfrm>
            <a:off x="192405" y="277939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善于联想,丰满细节</a:t>
            </a:r>
          </a:p>
        </p:txBody>
      </p:sp>
      <p:sp>
        <p:nvSpPr>
          <p:cNvPr id="5" name="文本框 4"/>
          <p:cNvSpPr txBox="1"/>
          <p:nvPr/>
        </p:nvSpPr>
        <p:spPr>
          <a:xfrm>
            <a:off x="95885" y="3359150"/>
            <a:ext cx="1200150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联想,在这里指由抽象的观点联想到相关名言警句、新闻故事;也指由一句名言联想到相关故事,由一个人物事例,联想到相关的人物事例;还可以指由一个粗疏的故事联想创造出精细丰富的细节等。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多措并举,找准角度明方法</a:t>
            </a:r>
          </a:p>
        </p:txBody>
      </p:sp>
      <p:sp>
        <p:nvSpPr>
          <p:cNvPr id="2" name="文本框 1"/>
          <p:cNvSpPr txBox="1"/>
          <p:nvPr/>
        </p:nvSpPr>
        <p:spPr>
          <a:xfrm>
            <a:off x="254635" y="2090420"/>
            <a:ext cx="116166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1.化大为小法</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近几年高考作文题目给出的材料大多为宏大主题,多是社会反响程度较大的事件或现象。这种题目思考角度较多,和社会联系紧密,审题立意时可以运用化大为小法,从材料中选择一个方向,并从这一方向出发具体分析,找出既能够体现主题内涵,又具有鲜明个性的写作中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248285"/>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这一夜,昭君无眠。她想到了宫廷的阴森,想到了和亲的艰险,还想到了异域的清冷、两国永久的安宁。宫廷的猜忌、冷落、倾轧、空虚像阴影死死揪住她的心,让她颤抖;异域的寂寞、无助、排挤、思乡却又像寒流时时侵袭她的心,让她惊骇。和亲的队伍浩浩荡荡,待嫁的少女举目无亲,戍边的将士浴血奋战,无辜的父兄沙场喋血,这一幕幕,在昭君的脑海里频频跳动……天明时,有人奉旨来挑选宫女。那人一遍遍地述说着皇帝的封赏、豪华的嫁妆、国家的边患、紧张的战事。宫女们一个个双眉紧锁,一想到遥远的异域他邦就舌底打战。官员失望了,他哀叹着准备离去,却迎面遇上一位淡妆素衣的少女,她浅浅地笑着,明丽动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7660" y="605790"/>
            <a:ext cx="1153668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昭君出塞,留给后人一座青冢和无尽的遐思……</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是,诗人们都错了。“分明怨恨曲中论”“公主琵琶幽怨多”,多情的诗人怜惜只身出塞的少女,却错解了昭君当年的心思。生命,不一定到濒临死亡时才显示其深刻,只要用心去做,用心去抉择,就能谱写出一曲美丽的生命之歌。</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(贺枝花《昭君无眠》)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796925"/>
            <a:ext cx="1200150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以“昭君和亲”的故事为出发点,调动想象力,通过细节和心理描写,展示昭君丰富而深刻的心灵世界,赞扬她为了民族安宁和亲匈奴的壮举以及谱写美丽的生命之歌的精神。这便突破了传统上关于昭君故事的幽怨、低沉的情调,在悲壮中透出超人的胆略、坚定的信念、爱国的思想,具有积极向上的时代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345565"/>
            <a:ext cx="1200150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布局,就是采用一定的方法,按照某种原则或次序把合适的材料恰当地组织在一篇文章中,共同为表达主题或证明观点服务。</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1.人物组接式。</a:t>
            </a:r>
            <a:r>
              <a:rPr sz="2800">
                <a:latin typeface="微软雅黑" panose="020B0503020204020204" charset="-122"/>
                <a:ea typeface="微软雅黑" panose="020B0503020204020204" charset="-122"/>
                <a:cs typeface="微软雅黑" panose="020B0503020204020204" charset="-122"/>
                <a:sym typeface="+mn-ea"/>
              </a:rPr>
              <a:t>根据表达主题或证明观点的需要,跨越时空,选择若干个典型人物,将相关材料组合、拼接到一篇文章中。</a:t>
            </a:r>
          </a:p>
        </p:txBody>
      </p:sp>
      <p:sp>
        <p:nvSpPr>
          <p:cNvPr id="4" name="标题 2"/>
          <p:cNvSpPr>
            <a:spLocks noGrp="1"/>
          </p:cNvSpPr>
          <p:nvPr/>
        </p:nvSpPr>
        <p:spPr>
          <a:xfrm>
            <a:off x="192405" y="501650"/>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精于布局,前后连贯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0"/>
            <a:ext cx="12001500" cy="138366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 </a:t>
            </a: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活得有趣</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陈世旭</a:t>
            </a:r>
          </a:p>
        </p:txBody>
      </p:sp>
      <p:grpSp>
        <p:nvGrpSpPr>
          <p:cNvPr id="16" name="组合 15"/>
          <p:cNvGrpSpPr/>
          <p:nvPr/>
        </p:nvGrpSpPr>
        <p:grpSpPr>
          <a:xfrm>
            <a:off x="621030" y="1383665"/>
            <a:ext cx="11343005" cy="5292725"/>
            <a:chOff x="978" y="2179"/>
            <a:chExt cx="17863" cy="8335"/>
          </a:xfrm>
        </p:grpSpPr>
        <p:sp>
          <p:nvSpPr>
            <p:cNvPr id="3" name="流程图: 过程 2"/>
            <p:cNvSpPr/>
            <p:nvPr/>
          </p:nvSpPr>
          <p:spPr>
            <a:xfrm>
              <a:off x="6123" y="2179"/>
              <a:ext cx="7739" cy="1353"/>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latin typeface="微软雅黑" panose="020B0503020204020204" charset="-122"/>
                  <a:ea typeface="微软雅黑" panose="020B0503020204020204" charset="-122"/>
                  <a:cs typeface="微软雅黑" panose="020B0503020204020204" charset="-122"/>
                </a:rPr>
                <a:t>片段1:有趣的人很洒脱——战国庄子,妻子去世,鼓盆而歌。</a:t>
              </a:r>
            </a:p>
          </p:txBody>
        </p:sp>
        <p:cxnSp>
          <p:nvCxnSpPr>
            <p:cNvPr id="4" name="直接连接符 3"/>
            <p:cNvCxnSpPr>
              <a:stCxn id="3" idx="2"/>
            </p:cNvCxnSpPr>
            <p:nvPr/>
          </p:nvCxnSpPr>
          <p:spPr>
            <a:xfrm>
              <a:off x="9993" y="3532"/>
              <a:ext cx="0" cy="263"/>
            </a:xfrm>
            <a:prstGeom prst="line">
              <a:avLst/>
            </a:prstGeom>
          </p:spPr>
          <p:style>
            <a:lnRef idx="1">
              <a:schemeClr val="dk1"/>
            </a:lnRef>
            <a:fillRef idx="0">
              <a:schemeClr val="dk1"/>
            </a:fillRef>
            <a:effectRef idx="0">
              <a:schemeClr val="dk1"/>
            </a:effectRef>
            <a:fontRef idx="minor">
              <a:schemeClr val="tx1"/>
            </a:fontRef>
          </p:style>
        </p:cxnSp>
        <p:sp>
          <p:nvSpPr>
            <p:cNvPr id="5" name="流程图: 过程 4"/>
            <p:cNvSpPr/>
            <p:nvPr/>
          </p:nvSpPr>
          <p:spPr>
            <a:xfrm>
              <a:off x="6132" y="3795"/>
              <a:ext cx="7738" cy="1321"/>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latin typeface="微软雅黑" panose="020B0503020204020204" charset="-122"/>
                  <a:ea typeface="微软雅黑" panose="020B0503020204020204" charset="-122"/>
                  <a:cs typeface="微软雅黑" panose="020B0503020204020204" charset="-122"/>
                </a:rPr>
                <a:t>片段2:有趣的人重情义——汉朝荀巨伯,敌人攻城,不弃朋友。</a:t>
              </a:r>
            </a:p>
          </p:txBody>
        </p:sp>
        <p:cxnSp>
          <p:nvCxnSpPr>
            <p:cNvPr id="6" name="直接连接符 5"/>
            <p:cNvCxnSpPr>
              <a:endCxn id="7" idx="0"/>
            </p:cNvCxnSpPr>
            <p:nvPr/>
          </p:nvCxnSpPr>
          <p:spPr>
            <a:xfrm>
              <a:off x="9993" y="6836"/>
              <a:ext cx="0" cy="432"/>
            </a:xfrm>
            <a:prstGeom prst="line">
              <a:avLst/>
            </a:prstGeom>
          </p:spPr>
          <p:style>
            <a:lnRef idx="1">
              <a:schemeClr val="dk1"/>
            </a:lnRef>
            <a:fillRef idx="0">
              <a:schemeClr val="dk1"/>
            </a:fillRef>
            <a:effectRef idx="0">
              <a:schemeClr val="dk1"/>
            </a:effectRef>
            <a:fontRef idx="minor">
              <a:schemeClr val="tx1"/>
            </a:fontRef>
          </p:style>
        </p:cxnSp>
        <p:sp>
          <p:nvSpPr>
            <p:cNvPr id="7" name="流程图: 过程 6"/>
            <p:cNvSpPr/>
            <p:nvPr/>
          </p:nvSpPr>
          <p:spPr>
            <a:xfrm>
              <a:off x="6123" y="7268"/>
              <a:ext cx="7739" cy="1483"/>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latin typeface="微软雅黑" panose="020B0503020204020204" charset="-122"/>
                  <a:ea typeface="微软雅黑" panose="020B0503020204020204" charset="-122"/>
                  <a:cs typeface="微软雅黑" panose="020B0503020204020204" charset="-122"/>
                </a:rPr>
                <a:t>片段4:有趣的人很率真——晋朝王羲之,率真有趣,东床坦腹。</a:t>
              </a:r>
            </a:p>
          </p:txBody>
        </p:sp>
        <p:cxnSp>
          <p:nvCxnSpPr>
            <p:cNvPr id="8" name="直接连接符 7"/>
            <p:cNvCxnSpPr>
              <a:stCxn id="7" idx="2"/>
            </p:cNvCxnSpPr>
            <p:nvPr/>
          </p:nvCxnSpPr>
          <p:spPr>
            <a:xfrm>
              <a:off x="9993" y="8751"/>
              <a:ext cx="9" cy="301"/>
            </a:xfrm>
            <a:prstGeom prst="line">
              <a:avLst/>
            </a:prstGeom>
          </p:spPr>
          <p:style>
            <a:lnRef idx="1">
              <a:schemeClr val="dk1"/>
            </a:lnRef>
            <a:fillRef idx="0">
              <a:schemeClr val="dk1"/>
            </a:fillRef>
            <a:effectRef idx="0">
              <a:schemeClr val="dk1"/>
            </a:effectRef>
            <a:fontRef idx="minor">
              <a:schemeClr val="tx1"/>
            </a:fontRef>
          </p:style>
        </p:cxnSp>
        <p:sp>
          <p:nvSpPr>
            <p:cNvPr id="9" name="矩形 8"/>
            <p:cNvSpPr/>
            <p:nvPr/>
          </p:nvSpPr>
          <p:spPr>
            <a:xfrm>
              <a:off x="6129" y="9108"/>
              <a:ext cx="7740" cy="140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latin typeface="微软雅黑" panose="020B0503020204020204" charset="-122"/>
                  <a:ea typeface="微软雅黑" panose="020B0503020204020204" charset="-122"/>
                  <a:cs typeface="微软雅黑" panose="020B0503020204020204" charset="-122"/>
                </a:rPr>
                <a:t>片段5:有趣的人很幽默——宋朝苏东坡,科考用典,自己创造。</a:t>
              </a:r>
            </a:p>
          </p:txBody>
        </p:sp>
        <p:sp>
          <p:nvSpPr>
            <p:cNvPr id="10" name="矩形 9"/>
            <p:cNvSpPr/>
            <p:nvPr/>
          </p:nvSpPr>
          <p:spPr>
            <a:xfrm>
              <a:off x="6123" y="5548"/>
              <a:ext cx="7747" cy="128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latin typeface="微软雅黑" panose="020B0503020204020204" charset="-122"/>
                  <a:ea typeface="微软雅黑" panose="020B0503020204020204" charset="-122"/>
                  <a:cs typeface="微软雅黑" panose="020B0503020204020204" charset="-122"/>
                </a:rPr>
                <a:t>片段3:有趣的人有风骨——晋朝陶渊明,远离官场,采菊东篱。</a:t>
              </a:r>
            </a:p>
          </p:txBody>
        </p:sp>
        <p:cxnSp>
          <p:nvCxnSpPr>
            <p:cNvPr id="11" name="直接连接符 10"/>
            <p:cNvCxnSpPr>
              <a:stCxn id="5" idx="2"/>
              <a:endCxn id="10" idx="0"/>
            </p:cNvCxnSpPr>
            <p:nvPr/>
          </p:nvCxnSpPr>
          <p:spPr>
            <a:xfrm flipH="1">
              <a:off x="9997" y="5116"/>
              <a:ext cx="4" cy="432"/>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a:endCxn id="10" idx="1"/>
            </p:cNvCxnSpPr>
            <p:nvPr/>
          </p:nvCxnSpPr>
          <p:spPr>
            <a:xfrm>
              <a:off x="5448" y="6178"/>
              <a:ext cx="675" cy="14"/>
            </a:xfrm>
            <a:prstGeom prst="line">
              <a:avLst/>
            </a:prstGeom>
          </p:spPr>
          <p:style>
            <a:lnRef idx="1">
              <a:schemeClr val="dk1"/>
            </a:lnRef>
            <a:fillRef idx="0">
              <a:schemeClr val="dk1"/>
            </a:fillRef>
            <a:effectRef idx="0">
              <a:schemeClr val="dk1"/>
            </a:effectRef>
            <a:fontRef idx="minor">
              <a:schemeClr val="tx1"/>
            </a:fontRef>
          </p:style>
        </p:cxnSp>
        <p:sp>
          <p:nvSpPr>
            <p:cNvPr id="13" name="流程图: 过程 12"/>
            <p:cNvSpPr/>
            <p:nvPr/>
          </p:nvSpPr>
          <p:spPr>
            <a:xfrm>
              <a:off x="978" y="4807"/>
              <a:ext cx="4451" cy="2949"/>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2800">
                  <a:latin typeface="微软雅黑" panose="020B0503020204020204" charset="-122"/>
                  <a:ea typeface="微软雅黑" panose="020B0503020204020204" charset="-122"/>
                  <a:cs typeface="微软雅黑" panose="020B0503020204020204" charset="-122"/>
                </a:rPr>
                <a:t>开头:点题——高情商就是有趣,和教养一样,是许多人的追求。</a:t>
              </a:r>
            </a:p>
          </p:txBody>
        </p:sp>
        <p:cxnSp>
          <p:nvCxnSpPr>
            <p:cNvPr id="14" name="直接连接符 13"/>
            <p:cNvCxnSpPr/>
            <p:nvPr/>
          </p:nvCxnSpPr>
          <p:spPr>
            <a:xfrm flipV="1">
              <a:off x="13975" y="6159"/>
              <a:ext cx="733" cy="19"/>
            </a:xfrm>
            <a:prstGeom prst="line">
              <a:avLst/>
            </a:prstGeom>
          </p:spPr>
          <p:style>
            <a:lnRef idx="1">
              <a:schemeClr val="dk1"/>
            </a:lnRef>
            <a:fillRef idx="0">
              <a:schemeClr val="dk1"/>
            </a:fillRef>
            <a:effectRef idx="0">
              <a:schemeClr val="dk1"/>
            </a:effectRef>
            <a:fontRef idx="minor">
              <a:schemeClr val="tx1"/>
            </a:fontRef>
          </p:style>
        </p:cxnSp>
        <p:sp>
          <p:nvSpPr>
            <p:cNvPr id="15" name="流程图: 过程 14"/>
            <p:cNvSpPr/>
            <p:nvPr/>
          </p:nvSpPr>
          <p:spPr>
            <a:xfrm>
              <a:off x="14783" y="3964"/>
              <a:ext cx="4059" cy="5143"/>
            </a:xfrm>
            <a:prstGeom prst="flowChartProcess">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2800">
                  <a:latin typeface="微软雅黑" panose="020B0503020204020204" charset="-122"/>
                  <a:ea typeface="微软雅黑" panose="020B0503020204020204" charset="-122"/>
                  <a:cs typeface="微软雅黑" panose="020B0503020204020204" charset="-122"/>
                </a:rPr>
                <a:t>结尾:总结——真正活得有趣,就是把人生当作一次审美,注重生命体验,不爱慕虚荣。</a:t>
              </a: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927735"/>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文章围绕“有趣”行文,先解释“有趣”的内涵,然后列举了庄子、荀巨伯、陶渊明、王羲之、苏东坡等历史名人,从他们的具体事例中诠释“有趣”的内涵,最后总结全文,讨论“活得有趣”体现的人生意义。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464310"/>
            <a:ext cx="1200150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2.事件组接式。</a:t>
            </a:r>
            <a:r>
              <a:rPr sz="2800">
                <a:latin typeface="微软雅黑" panose="020B0503020204020204" charset="-122"/>
                <a:ea typeface="微软雅黑" panose="020B0503020204020204" charset="-122"/>
                <a:cs typeface="微软雅黑" panose="020B0503020204020204" charset="-122"/>
                <a:sym typeface="+mn-ea"/>
              </a:rPr>
              <a:t>根据表达主题或证明观点的需要,跨越时空,选择若干典型事件,将相关材料组合、拼接到一篇文章中。</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140335"/>
            <a:ext cx="12001500" cy="138366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 </a:t>
            </a:r>
            <a:r>
              <a:rPr sz="2800">
                <a:latin typeface="微软雅黑" panose="020B0503020204020204" charset="-122"/>
                <a:ea typeface="微软雅黑" panose="020B0503020204020204" charset="-122"/>
                <a:cs typeface="微软雅黑" panose="020B0503020204020204" charset="-122"/>
                <a:sym typeface="+mn-ea"/>
              </a:rPr>
              <a:t>                                心存善念,人性灿烂 </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刘小丽</a:t>
            </a:r>
          </a:p>
        </p:txBody>
      </p:sp>
      <p:pic>
        <p:nvPicPr>
          <p:cNvPr id="205" name="TT4.jpg" descr="id:2147487555;FounderCES"/>
          <p:cNvPicPr>
            <a:picLocks noChangeAspect="1"/>
          </p:cNvPicPr>
          <p:nvPr/>
        </p:nvPicPr>
        <p:blipFill>
          <a:blip r:embed="rId2"/>
          <a:stretch>
            <a:fillRect/>
          </a:stretch>
        </p:blipFill>
        <p:spPr>
          <a:xfrm>
            <a:off x="2858770" y="1744345"/>
            <a:ext cx="6475095" cy="49250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464310"/>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文章围绕“心存善念,人性灿烂”选取“弦高犒师”“英人丢币”“甘地脱鞋”三个故事,在每个故事之后进行“画龙点睛”式的议论,最后以倡导、呼唤作结。前后呼应,浑然一体。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464310"/>
            <a:ext cx="1200150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3.观点引领式。</a:t>
            </a:r>
            <a:r>
              <a:rPr sz="2800">
                <a:latin typeface="微软雅黑" panose="020B0503020204020204" charset="-122"/>
                <a:ea typeface="微软雅黑" panose="020B0503020204020204" charset="-122"/>
                <a:cs typeface="微软雅黑" panose="020B0503020204020204" charset="-122"/>
                <a:sym typeface="+mn-ea"/>
              </a:rPr>
              <a:t>围绕全文中心,在主要段落之前,安排一个“观点句”,以此引导出与之相适应的材料,一起完成对中心论点的证明。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2800">
                <a:latin typeface="微软雅黑" panose="020B0503020204020204" charset="-122"/>
                <a:ea typeface="微软雅黑" panose="020B0503020204020204" charset="-122"/>
                <a:cs typeface="微软雅黑" panose="020B0503020204020204" charset="-122"/>
                <a:sym typeface="+mn-ea"/>
              </a:rPr>
              <a:t>[2020天津,23,60分]阅读下面的材料,根据要求写作。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中国面孔”是全球热播纪录片里充满家国情怀的杜甫,是用中医药造福人类荣获诺贝尔奖的屠呦呦,是医务工作者厚重防护服下疲惫的笑脸,是快递小哥在寂静街巷里传送温暖的双手……也是用各种方式共同形塑“中国面孔”的你和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走过2020年的春天,你对“中国面孔”又有什么新的思考和感悟?请写一篇文章。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要求:①自选角度,自拟标题          ②文体不限(诗歌除外),文体特征明显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③不少于800字       ④不得抄袭,不得套作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08990"/>
            <a:ext cx="1200150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带着善心上路,你会收获一条碧溪。</a:t>
            </a:r>
            <a:r>
              <a:rPr sz="2800">
                <a:latin typeface="微软雅黑" panose="020B0503020204020204" charset="-122"/>
                <a:ea typeface="微软雅黑" panose="020B0503020204020204" charset="-122"/>
                <a:cs typeface="微软雅黑" panose="020B0503020204020204" charset="-122"/>
                <a:sym typeface="+mn-ea"/>
              </a:rPr>
              <a:t>……相传英国首相丘吉尔年少时被一个农夫从粪坑中救起,丘吉尔的父亲选择资助他的儿子来报答他,这个被资助的孩子长大后发现了青霉素。后来,他用自己发现的青霉素救了丘吉尔一命。丘吉尔在二战期间,领导欧洲盟军,成功地遏制了法西斯称霸世界的野心,救了无数的人。你看,世间的因果就是这么奇妙。农夫的一个无心的善举,就这样辐射开来,救了无数人的性命。</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08990"/>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带着善心上路,你会收获一场春雨。</a:t>
            </a:r>
            <a:r>
              <a:rPr sz="2800">
                <a:latin typeface="微软雅黑" panose="020B0503020204020204" charset="-122"/>
                <a:ea typeface="微软雅黑" panose="020B0503020204020204" charset="-122"/>
                <a:cs typeface="微软雅黑" panose="020B0503020204020204" charset="-122"/>
                <a:sym typeface="+mn-ea"/>
              </a:rPr>
              <a:t>春雨无声地滋润万物,善心结出的果实像春雨一样无声地滋润他人。……既然能够相遇、相识、相知,那就送彼此一些欢乐一些笑容,像春雨一样润泽彼此的心田。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 带着善心上路,你会收获一颗明珠。</a:t>
            </a:r>
            <a:r>
              <a:rPr sz="2800">
                <a:latin typeface="微软雅黑" panose="020B0503020204020204" charset="-122"/>
                <a:ea typeface="微软雅黑" panose="020B0503020204020204" charset="-122"/>
                <a:cs typeface="微软雅黑" panose="020B0503020204020204" charset="-122"/>
                <a:sym typeface="+mn-ea"/>
              </a:rPr>
              <a:t>明珠总在黑暗中发出柔和而圣洁的光,会给人们无穷的力量。……“最美婆婆”陈贤妹、“最美妈妈”吴菊萍、“最美教师”张丽莉、“最美司机”吴斌……他们是一颗颗明珠,用自己的光芒温暖身边的人。</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(河南考生《带着善心上路》)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08990"/>
            <a:ext cx="1200150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主体部分,作者安排了三个“观点句”,即“带着善心上路,你会收获一条碧溪”“带着善心上路,你会收获一场春雨”“带着善心上路,你会收获一颗明珠”。并在第一个观点之后,引出了丘吉尔的故事,在第三个观点之后,引出了一系列的新材料,从而完成了对文章中心“带着善心上路”的论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31470"/>
            <a:ext cx="1200150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4.排比组合式。</a:t>
            </a:r>
            <a:r>
              <a:rPr sz="2800">
                <a:latin typeface="微软雅黑" panose="020B0503020204020204" charset="-122"/>
                <a:ea typeface="微软雅黑" panose="020B0503020204020204" charset="-122"/>
                <a:cs typeface="微软雅黑" panose="020B0503020204020204" charset="-122"/>
                <a:sym typeface="+mn-ea"/>
              </a:rPr>
              <a:t>在论证过程中,将一些能够反映同一主题的同类素材进行恰当的组合,这样可以丰富写作,体现素材运用的广度。</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内心甘奉献,责任勇担当。对于黄大年教授而言,“若能做一朵小小的浪花奔腾,呼啸加入献身者的滚滚洪流中,推动历史向前发展,才是一生中最值得骄傲和自豪的事情”。中国的发展进步离不开众多像黄大年教授这样的“献身者”的无私奉献。戈壁滩上,黄沙漫漫,两弹元勋们埋头科研的身影仿佛仍在昨天;严寒高原,寒风袭袭,阿里军人在生命的禁区坚守了几十年。“嫦娥”探月,“鹊桥”通讯,“雪龙”破冰,“海龙”深潜,港珠澳大桥飞架三地,“寒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31470"/>
            <a:ext cx="1200150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纪”芯片泽被众人……当代中国重大科研成果的取得,离不开众多科研人员的无私奉献。他们不慕名利,坐得住冷板凳,耐得住寂寞,坚持不懈地朝着最厚的地方钻孔,以一生做好一件事的毅力无数次挑灯夜战,狠心攻关。我们青年一代应学习先辈勇担责任、甘于奉献的精神品质,以己之力助力民族伟大复兴。</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(2019年天津卷《中国有我,如月之恒》)</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从“奉献”与“责任”的角度分析爱国情怀,作者在安排素材时运用了排比组合的方式,列举了一系列人物和事物,突出表现了写作中心。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631315"/>
            <a:ext cx="12001500" cy="138366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5.递进组合式。</a:t>
            </a:r>
            <a:r>
              <a:rPr sz="2800">
                <a:latin typeface="微软雅黑" panose="020B0503020204020204" charset="-122"/>
                <a:ea typeface="微软雅黑" panose="020B0503020204020204" charset="-122"/>
                <a:cs typeface="微软雅黑" panose="020B0503020204020204" charset="-122"/>
                <a:sym typeface="+mn-ea"/>
              </a:rPr>
              <a:t>这种方法就是选取两种或两种以上具有递进关系的素材组合在一起,逐步深入地表现文章的主题。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340"/>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6</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沉默的父爱</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浙江考生</a:t>
            </a:r>
          </a:p>
          <a:p>
            <a:pPr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 6岁。</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操场上,一个小男孩在学骑车,旁边站着他的父亲。父亲始终没有说一句话,小男孩摔了又摔,双腿早已是瘀青一片。终于,孩子坐在地上,哭了,哇哇大哭。父亲依旧那么笔挺地站着,眼中满是不屑与冷漠。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过了一会儿,孩子不哭了,他倔强地站起来,跨上车,开始又一次的尝试。父亲却早已兴味索然,转过身,迈着大步,走了。身后又是一阵金属与地面的摩擦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307340"/>
            <a:ext cx="1200150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声,父亲只是不经意地回了下头,但他的手却在颤抖。孩子站起来,想着刚才父亲冷漠的眼神,两行热泪莫名地滑过他的脸颊。一步、两步、三步……父亲的脚步依旧坚定。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16岁。</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礼堂里,当年的小男孩被人群簇拥着走上了奖台。又一次高举奖杯,又一次欢呼如潮。紧拥着奖杯,在闪光灯下,孩子艰难地寻找着父亲。人群中,唯独没有他;台下座位上,只有他自己。瞬间,礼堂仿佛空荡荡的,只有孩子与父亲在对视。还是那么冷漠,依旧是如此不屑。父亲那淡漠的眼神让光芒万丈的奖杯失色。只见父亲站起身,走向自己的儿子,一把夺过他紧拥着的奖杯,毫不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51765"/>
            <a:ext cx="1200150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豫地把它交给后台的老师。儿子的两行热泪又一次不由自主地流淌下来,一步、两步、三步……父亲的脚步依旧坚定。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昨天。</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校门口,一位青年与他的父亲在告别。没有寒暄,没有宽慰,没有拥抱,没有一句话。儿子直视着父亲,发现他的皱纹又深了,他的黑发中又添了些灰白。儿子眼睛里溢满泪水,压抑着。在一片模糊中,父亲那冷漠的眼神里突然有了些光亮。只见他将颤抖的手伸向自己的儿子,却在半空中停住了,又缩了回来。他只向门口指了指,又转过身走了。接近拐弯处,父亲定住了,他回过头,瞥了一眼,看到儿子。青年也注视着父亲,压抑不住的泪水终于流淌下来。沉默中,心中是那么温暖,一步、两步、三步……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640715"/>
            <a:ext cx="1200150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今天。</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考场上。有一个孩子在写着沉默的父爱,心中充满感激与骄傲。</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我的父亲,他对我的爱如绵细的春雨、柔和的春风般没有大起大落,有的只是沉默罢了。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沉默的父爱——我很感激它。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631190"/>
            <a:ext cx="1180719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【写作片段1】</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五千年锦绣万里,风云激荡;三千里雷霆失色,龙腾星河。纵观九州历史,正因为有无数中国面孔,才造就了中国的骨血,铸成了中国的国魂。酌古,则有人忧国忧民,胸怀天下;斟今,更有人乘风接力,以国为家。中国面孔向上,民族意志向前。个人承担国家,国家肩负时代。</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古时杜甫,饱尝疾苦,俯仰人间。这是中国面孔的高度。“穷年忧黎元,叹息肠内热”,杜甫一生怀有爱国之热忱,于漂泊中窥得民生,于落木处涔流苦泪,将自己的一叶心舟置于国家汹涌的汪洋之中。他超越小我,曾发出“吾庐独破受冻死亦足”的呼喊。这就是中国面孔,这就是国魂的高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640715"/>
            <a:ext cx="1200150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用“6岁—16岁—昨天”三个关键时间点,将三则与“父爱”相关的生活材料递进式地组合在一起,共同表现了“沉默的父爱”这个主题——沉默之中所蕴含的是父亲对儿子狠狠的鞭策和殷切的期望。然后在“今天”这个时间点,儿子感激父亲,感激他沉默的父爱。正是这沉默的父爱,指引着他一步步成长。文章层次鲜明,组合严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1666240"/>
            <a:ext cx="12001500" cy="138366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6.正反对比式。</a:t>
            </a:r>
            <a:r>
              <a:rPr sz="2800">
                <a:latin typeface="微软雅黑" panose="020B0503020204020204" charset="-122"/>
                <a:ea typeface="微软雅黑" panose="020B0503020204020204" charset="-122"/>
                <a:cs typeface="微软雅黑" panose="020B0503020204020204" charset="-122"/>
                <a:sym typeface="+mn-ea"/>
              </a:rPr>
              <a:t>为了更加有力地证明中心论点,考生可在文章中选择正面、反面相对立的材料,在鲜明的对比中证明自己观点的正确性,使论述更加充分。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18770"/>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2020年,疫情肆虐,在短短的几个月内,中国从“病毒的聚集地”到现在成了外国人眼中“最安全的国家”,这巨大的转折不仅是因为政府强有力的应对措施,还是因为中国人对此次疫情的重视和无数白衣战士日夜不休的战斗。反观美国,即使一早就开始关注并且上报疫情,却仍然没有重视。政府对疫情的判断连连失误,应对措施迟迟不到位,主要领导人的领导缺位等,导致疫情迅速蔓延,难以控制。在骄傲于我国的强大之时,我们也会想为什么号称世界第一大经济强国的美国面对疫情会这么无力,其实许多的事情是可以改变的,关键在于人为,如果美国在第一时间可以像中国一样重视,那么也就不会造成如今感染人数如此巨大的糟糕结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18770"/>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“谋事在人,成事在天”这是古人的智慧,许许多多的人可能只看到了“成事在天”这四个字,于是他们大力鼓吹和歪曲“听天由命”“顺其自然”这些消极的思想,最终只能造成更严重的后果。</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(2020年上海卷《其来有自,后天努力事天成》)</a:t>
            </a:r>
          </a:p>
          <a:p>
            <a:pPr algn="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作者运用对比的方式,将中国与美国在抗疫时的表现进行分析,强调不能只看见“成事在天”这四个字,突出了写作中心。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二　加工材料</a:t>
            </a:r>
          </a:p>
        </p:txBody>
      </p:sp>
      <p:sp>
        <p:nvSpPr>
          <p:cNvPr id="4" name="标题 2"/>
          <p:cNvSpPr>
            <a:spLocks noGrp="1"/>
          </p:cNvSpPr>
          <p:nvPr/>
        </p:nvSpPr>
        <p:spPr>
          <a:xfrm>
            <a:off x="192405" y="122872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“一材多用”,定向转述</a:t>
            </a:r>
          </a:p>
        </p:txBody>
      </p:sp>
      <p:sp>
        <p:nvSpPr>
          <p:cNvPr id="5" name="文本框 4"/>
          <p:cNvSpPr txBox="1"/>
          <p:nvPr/>
        </p:nvSpPr>
        <p:spPr>
          <a:xfrm>
            <a:off x="192405" y="2083435"/>
            <a:ext cx="1200150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能记住的材料是有限的,可控的;作文题目是无限的,不可控的。考生不可能用无限的材料去应对无限的题目,只能以一当十,以有限应对无限。考生对一则材料理解深刻,多角度把握,完全可以做到“以有限的材料应对无限的题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605155"/>
            <a:ext cx="1200150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sz="2800">
                <a:latin typeface="微软雅黑" panose="020B0503020204020204" charset="-122"/>
                <a:ea typeface="微软雅黑" panose="020B0503020204020204" charset="-122"/>
                <a:cs typeface="微软雅黑" panose="020B0503020204020204" charset="-122"/>
                <a:sym typeface="+mn-ea"/>
              </a:rPr>
              <a:t>下面一则材料,可以用来论证不同的主题。请依据下列话题,分别定向转述。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李叔同曾到学生丰子恺家做客,丰子恺请他就座。李叔同轻轻摇动藤椅,然后慢慢坐下去。见老师总是如此,丰子恺问何故,李叔同答道:“这椅子里头,两根藤之间,也许有小虫蛰居,突然坐下去,或要把它们压死,所以先摇动一下,慢慢地坐下去,好让它们走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605155"/>
            <a:ext cx="12001500" cy="396938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主题1　见微知著,细节展现丰富的人性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枝一叶见真情,一点一滴见佛心。李叔同精通诗画、书法、戏剧,但一枝一叶的平凡小事中显现其真性情。他到丰子恺家做客,落座前总是先轻摇藤椅,让蛰居的小虫走避,然后才安然落座。这一枝一叶的举动中足见其心胸之博大,这一点一滴的细节中足见其心有大千世界。</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605155"/>
            <a:ext cx="12001500" cy="396938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主题2　入乎其内,出乎其外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只有“入乎其内”深入探究万事万物,弄懂其中蕴含的哲理,才能“出乎其外”,表现在一言一行中。李叔同每次到丰子恺家做客,总是先轻摇藤椅,让里面的小虫走避,然后才安然落座。他之所以有这种“出乎其外”的表现,做出这种暖心的举动,全在于他“入乎其内”,参悟了天人合一、自然和谐的至理。用心灵感知生命,用行动尊重生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605155"/>
            <a:ext cx="12001500" cy="396938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主题3　留给明天</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李叔同留给明天的是什么?他本是出家之人,应该与尘世隔绝,但他心中却藏了一个美好的世界,藏了一个天人合一的至高境界。当他到学生丰子恺家做客时,总是先轻摇藤椅,让里头的小虫走避,然后才安然落座。这一细节充分显现了他的善与美。其事小,不过一点一滴;其境高,高过苍天鸿宇。李叔同留给后人的是人间至善至美的至高境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91540"/>
            <a:ext cx="12001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这一技法的关键在于:1.深入理解话题和材料,找出材料和话题的连接点;2.做好剪裁,有所取舍;3.要用议论性句子扣题分析。另外,对于特别熟知的人物、事件,考生要善于从新的角度切入,并进行深入论证。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929890"/>
            <a:ext cx="11238865" cy="829310"/>
          </a:xfrm>
          <a:ln>
            <a:noFill/>
          </a:ln>
        </p:spPr>
        <p:txBody>
          <a:bodyPr wrap="square"/>
          <a:lstStyle/>
          <a:p>
            <a:r>
              <a:rPr lang="zh-CN" altLang="en-US" sz="5330" b="1" dirty="0" smtClean="0">
                <a:sym typeface="+mn-ea"/>
              </a:rPr>
              <a:t>专题十三　写作技法指导</a:t>
            </a:r>
          </a:p>
        </p:txBody>
      </p:sp>
      <p:sp>
        <p:nvSpPr>
          <p:cNvPr id="3" name="文本框 2"/>
          <p:cNvSpPr txBox="1"/>
          <p:nvPr/>
        </p:nvSpPr>
        <p:spPr>
          <a:xfrm>
            <a:off x="2771775" y="1624330"/>
            <a:ext cx="557339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语文】第四部分   写 作</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【写作片段2】</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小时候,经常看到父母上班时高高兴兴,下班时开开心心的面孔;上学后,天天看到老师上课时激情飞扬,下课时和蔼可亲的面孔;生活中,处处看到不同职业、不同身份的各种面孔。当然,这些面孔都有一个共同特点:黑眼睛、黄皮肤。我想,这就是中国面孔吧。2020年的春天,经历了疫情的严格考验,我对中国面孔又有了新的理解与感悟,那一张张在灾难面前勇敢无畏的面孔,抗疫战场上昂扬自信的面孔,让我欣赏到最美丽的中国面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叙议结合,强化论证</a:t>
            </a:r>
          </a:p>
        </p:txBody>
      </p:sp>
      <p:sp>
        <p:nvSpPr>
          <p:cNvPr id="5" name="文本框 4"/>
          <p:cNvSpPr txBox="1"/>
          <p:nvPr/>
        </p:nvSpPr>
        <p:spPr>
          <a:xfrm>
            <a:off x="192405" y="2083435"/>
            <a:ext cx="1200150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作文中引用材料后,需要对材料进行分析。通过分析,一方面可以充分揭示引用材料的本质意义及其与观点的内在关联性;另一方面进一步明确深化观点、丰富充实内容。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798195"/>
            <a:ext cx="1200150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对于不同的人,世界呈现出不同的面貌。(起始)在精神贫乏者眼里,世界也是贫乏的。世界的丰富的美取决于每个人心灵丰富的程度。对于音盲来说,贝多芬等于不存在。对于画盲来说,毕加索等于不存在。对于只读流行小报的人来说,从荷马到海明威的整个文学宝库等于不存在。对于终年在名利场上奔忙的人来说,大自然的美等于不存在。(展开)想一想,有多少人把自己放逐到世界的丰富的美之外了? 一个经常在阅读和思考中与古今哲人文豪倾心交谈的人,与一个只读明星轶闻的人,所生活的世界该有多么不同! 那么,你们还要说对崇高精神生活的追求是无用的吗? (收束)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798195"/>
            <a:ext cx="1200150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个完整的议论段一般有三部分:起始、展开、收束。一般可分为三环节:第一环节,提出本段论点,即分论点,通常只有简洁的一句话;第二环节,围绕本段论点,提供论据;第三环节,适当进行分析,对分论点进行论证;有时还可以重申和深化分论点,但用语不能和起始部分雷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事理结合,相得益彰</a:t>
            </a:r>
          </a:p>
        </p:txBody>
      </p:sp>
      <p:sp>
        <p:nvSpPr>
          <p:cNvPr id="5" name="文本框 4"/>
          <p:cNvSpPr txBox="1"/>
          <p:nvPr/>
        </p:nvSpPr>
        <p:spPr>
          <a:xfrm>
            <a:off x="191135" y="1767840"/>
            <a:ext cx="1200150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引用是论证文章观点的一个重要的方法,能够使文章的观点更加明确、论证更加有力。考生可以先引用古今中外的名人名言,或引用谚语俗语等,接着诠释引用内容的内涵、与文章论述的观点的关系,然后列举具体的事例加以佐证。这样,考生在加工材料时就能用事例与事理相结合的方法,使文章更有说服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33375"/>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古今中外,被誉为一代贤臣的人无不让贤举能,兼济天下,开创盛世的贤明君主无不知人善用,以成大事。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想成就一番伟业,就应该像鲍叔一样,识人知人、善用善任。运筹帷幄,决胜千里不如张良;镇国家,抚百姓,给馈饷不如萧何;连百万之军,战必胜,攻必取不如韩信。汉高祖刘邦如何能打败素有战无不胜之称的项羽而成就霸业?不就是因为他知人善用,把张良、萧何、韩信三人的才能都调动起来,使他们把各自的本领发挥到极致吗?正如屈原所说:“尺有所短,寸有所长。”刘邦能充分知晓三人的长处并合理地利用,这正是他打败项羽、开创汉朝的重要原因。这正说明了识人知人、善于用人对于成就大事的重要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333375"/>
            <a:ext cx="1200150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马说》中说:“千里马常有,而伯乐不常有。”春秋战国时期,赵王听信谗言,未能认清廉颇与赵括才能的高低而任用赵括,最终因赵括纸上谈兵而损失四十多万士兵,被秦国吞并。这个事例说明不能知人善用,盲目自大就会走向灭亡。</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(2020年全国卷Ⅰ《知人善用,方成大事》)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798195"/>
            <a:ext cx="1200150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分析鲍叔的品格时,作者运用事例与事理相结合的方式,引用了刘邦任用张良、萧何、韩信等人的事例,又引用屈原的名言说明知人善用对于成就大事的重要性。接着引用《马说》中的内容,列举赵王与廉颇、赵括的事例说明不能知人善用的危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　繁简合理,点面并重</a:t>
            </a:r>
          </a:p>
        </p:txBody>
      </p:sp>
      <p:sp>
        <p:nvSpPr>
          <p:cNvPr id="5" name="文本框 4"/>
          <p:cNvSpPr txBox="1"/>
          <p:nvPr/>
        </p:nvSpPr>
        <p:spPr>
          <a:xfrm>
            <a:off x="191135" y="1767840"/>
            <a:ext cx="1200150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中使用的相关材料要根据论述的观点、材料的新旧、材料是否典型等适当取舍,要做到熟悉的材料、不太典型的材料等以简为主,陌生的材料、典型的材料以繁为主,努力做到简繁合理,把具体性叙述的“点”和概括性叙述的“面”有机结合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474980"/>
            <a:ext cx="1200150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11</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刹　　那</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刘江滨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小的时候,一度痴迷刘兰芳的评书《岳飞传》,在紧要关头,常听到一句“说时迟那时快”,每当这个时候,自己都会屏住呼吸,心都要提到嗓子眼了。“说时迟那时快”就是一眨眼的工夫,可能一个人的命就没了,怎能不让人紧张万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885" y="548005"/>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写出名著《罪与罚》等作品的陀思妥耶夫斯基,由于参加了反对沙皇的革命活动,被逮捕入狱,判了死刑。行刑的那一天,他和几名同志一起被押赴刑场,绑在行刑柱上。狱警用布蒙上他的双眼,他陷入黑暗之中,心中也是一片漆黑和绝望。他听到士兵拉枪栓的声音后,便等待死神的降临。“说时迟那时快”,在这千钧一发之际,一名军官骑一匹快马匆匆赶到,传达沙皇圣谕,他罪减一等,改死刑为流放。“刀下留人”这样的场景虽然有些戏剧性,但也让人们明白“刹那”是多么要紧。也有相反的例子,文学家金圣叹就比较倒霉,在刑场上脑袋刚掉,皇上赦免的命令就来了。这个时候,是命是尸,全在一刹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对比赏析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题目给定了写作的范围:中国面孔。片段1在立意时着眼于中国精神、民族意志,表现出昂扬向上的精神面貌,立意出发点较大,对中国面孔的具体认识略显空泛,特点表现不鲜明。片段2则从小处落笔,描写了不同时间段内对中国面孔的具体认识,尤其是对疫情期间中国面孔的理解与感悟,表现出鲜明的民族精神风貌,充分展示了中国面孔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262255"/>
            <a:ext cx="1200150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如果说上述两例“刹那”是被动地接受命运,那么拿破仑兵败滑铁卢就在于刹那间主动丧失命运主宰权。拿破仑加冕称帝后,率大军攻击反法的联军,亲自带领主力军冒着大雨追击英军,命格鲁希带领一部分部队追击普鲁士军队。拿破仑在滑铁卢与英军展开激战,双方势均力敌,尸横遍野。格鲁希却没有找到普鲁士军队的影子。途中,他听到了远处传来的炮声。格鲁希的属下恳请他做出决断,停止追击普鲁士军队,马上支持拿破仑。面对众多属下的恳求,谨慎胆小、死板僵化的格鲁希思考了一刹那,做出决定:不能随意更改上司的指令,继续追击不知踪影的普鲁士军队。而这时,普鲁士军队也听到了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262255"/>
            <a:ext cx="1200150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声。他们迅速向滑铁卢靠拢,胜利的天平一下子倾斜了。格鲁希刹那的决定,决定了拿破仑的命运,决定了法国的命运,决定了世界的命运,也决定了他自己的命运。</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千钧一发的决断,取决于寸阴之功。然而,我们却常常忽略了寸阴的存在和意义,任其在指缝间匆匆溜走。其实,时间如同财富,也是可以积攒的,珍惜时光要从一分一秒开始;如此,方能在遇到“刹那”的时候,使得生命在电光石火间迸发出璀璨的光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22960"/>
            <a:ext cx="1200150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写作时注重材料的加工合成,比如事例方面,作者就十分注重简繁和点面的结合。比如“简”和“点”方面,作者列举了自己小时候听评书《岳飞传》中的“说时迟那时快”,亮明自己的观点。“繁”和“面”方面,作者详细叙述了陀思妥耶夫斯基被押赴刑场后发生的戏剧性一幕,细致表述了“刹那”的重要性;接着列举了滑铁卢战役中因为格鲁希的死板僵化,拿破仑孤立无援,最终战败的故事。文章就是通过事理、事例的结合以及点面结合的方式强化了论证的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一</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情满青山</a:t>
            </a:r>
            <a:endPar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二</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文采飞扬</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三    文体创新</a:t>
            </a: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第</a:t>
            </a:r>
            <a:r>
              <a:rPr lang="en-US" sz="4000">
                <a:solidFill>
                  <a:schemeClr val="bg1"/>
                </a:solidFill>
                <a:latin typeface="+mj-ea"/>
                <a:ea typeface="+mj-ea"/>
                <a:cs typeface="+mj-ea"/>
              </a:rPr>
              <a:t>4</a:t>
            </a:r>
            <a:r>
              <a:rPr sz="4000">
                <a:solidFill>
                  <a:schemeClr val="bg1"/>
                </a:solidFill>
                <a:latin typeface="+mj-ea"/>
                <a:ea typeface="+mj-ea"/>
                <a:cs typeface="+mj-ea"/>
              </a:rPr>
              <a:t>讲　</a:t>
            </a:r>
            <a:r>
              <a:rPr lang="zh-CN" sz="4000">
                <a:solidFill>
                  <a:schemeClr val="bg1"/>
                </a:solidFill>
                <a:latin typeface="+mj-ea"/>
                <a:ea typeface="+mj-ea"/>
                <a:cs typeface="+mj-ea"/>
              </a:rPr>
              <a:t>升格</a:t>
            </a:r>
            <a:r>
              <a:rPr sz="4000">
                <a:solidFill>
                  <a:schemeClr val="bg1"/>
                </a:solidFill>
                <a:latin typeface="+mj-ea"/>
                <a:ea typeface="+mj-ea"/>
                <a:cs typeface="+mj-ea"/>
              </a:rPr>
              <a:t>与</a:t>
            </a:r>
            <a:r>
              <a:rPr lang="zh-CN" sz="4000">
                <a:solidFill>
                  <a:schemeClr val="bg1"/>
                </a:solidFill>
                <a:latin typeface="+mj-ea"/>
                <a:ea typeface="+mj-ea"/>
                <a:cs typeface="+mj-ea"/>
              </a:rPr>
              <a:t>提分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69460" cy="702563"/>
          </a:xfrm>
        </p:spPr>
        <p:txBody>
          <a:bodyPr wrap="square"/>
          <a:lstStyle/>
          <a:p>
            <a:r>
              <a:rPr dirty="0">
                <a:latin typeface="微软雅黑" panose="020B0503020204020204" charset="-122"/>
                <a:ea typeface="微软雅黑" panose="020B0503020204020204" charset="-122"/>
                <a:sym typeface="+mn-ea"/>
              </a:rPr>
              <a:t>第4讲　升格与提分</a:t>
            </a:r>
          </a:p>
        </p:txBody>
      </p:sp>
      <p:sp>
        <p:nvSpPr>
          <p:cNvPr id="2" name="文本框 1"/>
          <p:cNvSpPr txBox="1"/>
          <p:nvPr/>
        </p:nvSpPr>
        <p:spPr>
          <a:xfrm>
            <a:off x="175260" y="1208405"/>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没有感情这个品质,任何笔调都不能打动人心。	               ——狄德罗</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别人没看到的,你看到了,这是新;别人看到了,没有想到,你看到又想到了,这是新;别人看到、想到了,但没有写到,你看到、想到又写到了,这还是新。	——浩然</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基础等级符合要求的文章,怎样才能升格提分?怎样让高考作文跨越50分这道坎儿?考生应掌握必要的作文升格技巧,写出佳作,决胜高考。</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22960"/>
            <a:ext cx="1200150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阅卷老师一般从内容、表达、特征等三方面对考生的作文进行评判,“内容”可在“情感”方面突破、提升;“表达”包括语言文采、字迹工整以及结构严谨等,其中“文采”是关系文章的重要因素,处理得当,则全篇出彩;“特征”包括立意、文体等,而“文体创新”能够吸引阅卷老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979930"/>
            <a:ext cx="1200150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文要说真话,说实在的话,说自己的话,不说假话、空话、套话。”(叶圣陶)这种实话实说,用朴实的情感打动读者的写法,就是生活写真法。这里的“写真”包括三个方面:①写自己的情感故事。选取自己生活中最具心灵冲击力、情感震撼力的故事,或诉说自己的喜、怒、哀、乐,或表现亲情、友情、师生情等。②写熟悉的情感故事。选取自己熟悉的生活事件,或表达人物情感,或抒写对真情的呼唤、赞颂等。</a:t>
            </a:r>
          </a:p>
        </p:txBody>
      </p:sp>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一　情满青山</a:t>
            </a:r>
          </a:p>
        </p:txBody>
      </p:sp>
      <p:sp>
        <p:nvSpPr>
          <p:cNvPr id="4" name="标题 2"/>
          <p:cNvSpPr>
            <a:spLocks noGrp="1"/>
          </p:cNvSpPr>
          <p:nvPr/>
        </p:nvSpPr>
        <p:spPr>
          <a:xfrm>
            <a:off x="271780" y="117284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反映生活,表现本真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822960"/>
            <a:ext cx="1200150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具体写作时,考生需要注意以下两点: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1.还原生活。</a:t>
            </a:r>
            <a:r>
              <a:rPr sz="2800">
                <a:latin typeface="微软雅黑" panose="020B0503020204020204" charset="-122"/>
                <a:ea typeface="微软雅黑" panose="020B0503020204020204" charset="-122"/>
                <a:cs typeface="微软雅黑" panose="020B0503020204020204" charset="-122"/>
                <a:sym typeface="+mn-ea"/>
              </a:rPr>
              <a:t>不同的人有着不同的生活习性、不同的生活状态,但要表现真实的生活、本真的情感,就要还原生活,从真情实感的角度描述生活的方方面面。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2.符合逻辑。</a:t>
            </a:r>
            <a:r>
              <a:rPr sz="2800">
                <a:latin typeface="微软雅黑" panose="020B0503020204020204" charset="-122"/>
                <a:ea typeface="微软雅黑" panose="020B0503020204020204" charset="-122"/>
                <a:cs typeface="微软雅黑" panose="020B0503020204020204" charset="-122"/>
                <a:sym typeface="+mn-ea"/>
              </a:rPr>
              <a:t>生活是真实的,具有普遍性和特殊性结合的特点。而文章反映的生活也应该是这样的,是生活的具体反映,是符合客观事实的,是符合社会逻辑的。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214630"/>
            <a:ext cx="1200150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怀 想 天 空</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江苏考生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麦收时节,天空显得格外明净。在金黄的麦田上空,偶尔悠然地游过几朵白云。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麦收时节,常常是烈日当空。我们勤劳的父母,不得不在烈日下劳动。作为农民,这是他们的义务。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我是一个农家子弟。我明白乡下的大人要靠田地来生活,来供我们上学。他们为了子女辛勤地劳动,没有半句怨言。我也常听他们说:“只要孩子好了,再苦再累,我们都愿意……”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255" y="214630"/>
            <a:ext cx="116916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农家子弟,努力学习吧!全力以赴吧!我们敬爱的父母为了我们能过上好日子,埋头在烈日当空的麦田里收割麦子。那种滋味,你们体会过吗?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在即将奔赴高考考场的前两天,我体会到了。又热又累,这是我的感受。当时,我唯一的希望就是快点把麦子割完,到家洗个澡,然后回床上睡五六个小时。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那天是6月5日,早晨,我爸起得很早。四点多钟就起了。他交代我:“你再睡会吧!六点钟起来做饭,然后洗洗衣服,八点钟到地里给我送饭。”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我睡醒后,拿起表一看五点五十。大概在学校习惯早起了吧。我快速穿上衣服,随后把脏衣服泡在铁盆里。然后,我开始做饭。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02410"/>
            <a:ext cx="11807190" cy="3322955"/>
          </a:xfrm>
          <a:prstGeom prst="rect">
            <a:avLst/>
          </a:prstGeom>
          <a:noFill/>
        </p:spPr>
        <p:txBody>
          <a:bodyPr wrap="square" rtlCol="0">
            <a:spAutoFit/>
          </a:bodyPr>
          <a:lstStyle/>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2.思维拓展法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作文材料具有丰富的内涵,审题立意时,要充分理解材料内容,运用拓展迁移的方式进行合理联想,引申出具有发散性的立意方向。联想的过程,就是由此及彼的过程,如果材料主题较为集中,在对材料进行分析之后,要从中提炼出观点,再以此展开思维拓展,联想与之相关的话题,确定立意的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255" y="214630"/>
            <a:ext cx="1169162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我做好饭,洗好衣服,又把汤盛到饭盆里,拿了五个馍,一齐放到篮子里。我赶紧吃过饭。碗都没刷,便骑车下地了。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当我到地里时,父亲已割了七八垄了。他脸上很多汗珠,衣服湿透了。他说:“你吃过了吗?我割光这一垄再吃吧。”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大概四五分钟吧,他割光了。他从篮子里拿出饭盆、馍,边吃边说:“孩子,你爸没本事,明天到县城后好好休息!后天好好考,别紧张……”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我在烈日下割了五个多小时麦子。回到家,我没有吃饭。洗了个澡,就睡了。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现在,我在考场上做题。考场很凉快。当考试结束后,我要在烈日下站两小时,来感受那种烈日当空的滋味。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360170"/>
            <a:ext cx="1169162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真实、本色、真情、纯净,不张扬,不铺陈是本文的特色。文章极为朴实地记叙了父亲割麦的情景,汹涌的情感波涛潜伏心间。父亲的言语极少,但厚实、博大;作者的情感表述得很普通,但均发自肺腑。最大的亮点在最后:“考场很凉快”,与麦地很热形成对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360170"/>
            <a:ext cx="1169162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写人叙事类的文章要以典型的细节描写来表现视觉的冲击力、情感的震撼力,其具体方法有两种: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1.设置道具法。</a:t>
            </a:r>
            <a:r>
              <a:rPr sz="2800">
                <a:latin typeface="微软雅黑" panose="020B0503020204020204" charset="-122"/>
                <a:ea typeface="微软雅黑" panose="020B0503020204020204" charset="-122"/>
                <a:cs typeface="微软雅黑" panose="020B0503020204020204" charset="-122"/>
                <a:sym typeface="+mn-ea"/>
              </a:rPr>
              <a:t>以设置道具的方式,将一个蕴含人物情感的事物与人物的动作、语言相结合,构成抒情性细节。</a:t>
            </a:r>
          </a:p>
        </p:txBody>
      </p:sp>
      <p:sp>
        <p:nvSpPr>
          <p:cNvPr id="4" name="标题 2"/>
          <p:cNvSpPr>
            <a:spLocks noGrp="1"/>
          </p:cNvSpPr>
          <p:nvPr/>
        </p:nvSpPr>
        <p:spPr>
          <a:xfrm>
            <a:off x="250190" y="361950"/>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注重细节,传情达意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406400"/>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大约是那年冬天吧,嫂子生了孩子。有一回,大哥趁嫂子不在,悄悄端给我一碗小米粥。嫂子回来时,我已舔净了留在嘴角的米粒。嫂子借故支走大哥,说锅里有碗米饭,是留给我的,我揭开锅,却发现里面还放着两个鸡蛋。</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(高吉波《雪地里的红棉袄》)</a:t>
            </a:r>
          </a:p>
          <a:p>
            <a:pPr algn="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“两个鸡蛋”在这里便是十分耀眼的“道具”, 是作者抒情的载体,它们凝聚着嫂子朴实的情感,闪耀着人性的光辉。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289050"/>
            <a:ext cx="11691620" cy="203009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2.特写镜头法。</a:t>
            </a:r>
            <a:r>
              <a:rPr sz="2800">
                <a:latin typeface="微软雅黑" panose="020B0503020204020204" charset="-122"/>
                <a:ea typeface="微软雅黑" panose="020B0503020204020204" charset="-122"/>
                <a:cs typeface="微软雅黑" panose="020B0503020204020204" charset="-122"/>
                <a:sym typeface="+mn-ea"/>
              </a:rPr>
              <a:t>以特写镜头的方式,锁定人物具有震撼力、个性化的动作,揭示人物内心深层的情感波动;以慢镜头的方式,将系列的动作分解、慢放,使蕴蓄丰富情感的慢动作触动读者的心灵。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121410"/>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家道中落的父亲,临终前把独子叫到床边,指指床下,颤抖着说:“这儿有一幅画,是唐代王维的真迹,你爷爷留下来的,家里的钱叫人坑的坑、骗的骗,可是我始终守着这幅画。我心里很踏实,我告诉自己,我还有路,真没路了,还能把这幅画卖了。就这样,我居然撑下来了,还能把这幅画好好交到你手里。”话说完,老人就咽了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406400"/>
            <a:ext cx="116916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他(独子)有两个儿子,也都各有所成。每年春节,做父亲的都会在拜祖之后,再去把手洗干净,在老妻的协助下,打开那张传家宝。“瞧瞧,你们爷爷留下来的宝贝,‘诗中有画,画中有诗’,王维的画。你们爷爷早年经商失败,又</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被人骗,一穷二白的时候,明明把画卖了,就能过好日子,但是他咬着牙,硬是不卖。”老人笑笑,“爸爸也一样,明明卖了画,就有了留学的钱,可也舍不得,靠自己撑下来了。也幸亏如此,拿这幅画赢得你们外公的青睐,娶到你们的妈妈。将来这幅画就传给你们,希望你们也能好好守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406400"/>
            <a:ext cx="1169162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又过了几十年,老大也将逝。临终前他把孩子叫到床边,如同他爷爷当年把他爸爸喊到床边一般,颤抖着说:“咱们银行保险箱里,藏着一幅传家宝。你的太祖父靠它支撑着精神,熬过难关;你的祖父也靠它撑着克服万难;我又和你叔叔从画里得到很多教训,彼此关照着过一生。如今,这画传给你了。困苦的时候想想你有这个宝贝,你就不会自叹不如人。但是,记住,你绝对不能卖了这幅画……”</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(刘墉《传家宝》)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432560"/>
            <a:ext cx="1169162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文章三次推出情景相似的特写镜头,父亲向儿子安排传家宝之事,一次比一次沉重,一次比一次深刻。通过这三个特写镜头,作者向人们展示了一条真理:有一种成功,靠的是信念、不屈、奋进。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169670"/>
            <a:ext cx="1169162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托物抒情,就是借助某种事物抒发自己的情感,其具体方法有三种: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1.借景抒情。</a:t>
            </a:r>
            <a:r>
              <a:rPr sz="2800">
                <a:latin typeface="微软雅黑" panose="020B0503020204020204" charset="-122"/>
                <a:ea typeface="微软雅黑" panose="020B0503020204020204" charset="-122"/>
                <a:cs typeface="微软雅黑" panose="020B0503020204020204" charset="-122"/>
                <a:sym typeface="+mn-ea"/>
              </a:rPr>
              <a:t> 通过对景物色调、声音、光线、动静的安排,表达人物的主观情感。</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2.渲染气氛。</a:t>
            </a:r>
            <a:r>
              <a:rPr sz="2800">
                <a:latin typeface="微软雅黑" panose="020B0503020204020204" charset="-122"/>
                <a:ea typeface="微软雅黑" panose="020B0503020204020204" charset="-122"/>
                <a:cs typeface="微软雅黑" panose="020B0503020204020204" charset="-122"/>
                <a:sym typeface="+mn-ea"/>
              </a:rPr>
              <a:t>通过对阴雨、风雪等富有特色的自然界现象,或对绿树、碧草、红花等色彩鲜明的景物的描写,渲染浓郁的情感气氛,追求震撼人心的情感冲击力。</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3.托物喻人。</a:t>
            </a:r>
            <a:r>
              <a:rPr sz="2800">
                <a:latin typeface="微软雅黑" panose="020B0503020204020204" charset="-122"/>
                <a:ea typeface="微软雅黑" panose="020B0503020204020204" charset="-122"/>
                <a:cs typeface="微软雅黑" panose="020B0503020204020204" charset="-122"/>
                <a:sym typeface="+mn-ea"/>
              </a:rPr>
              <a:t>借描写青松、白杨、小草、野菊等事物,极力赞美或贬抑其在外形、精神上与某一个人或一类人相似,以此抒发人物的情怀。</a:t>
            </a:r>
          </a:p>
        </p:txBody>
      </p:sp>
      <p:sp>
        <p:nvSpPr>
          <p:cNvPr id="4" name="标题 2"/>
          <p:cNvSpPr>
            <a:spLocks noGrp="1"/>
          </p:cNvSpPr>
          <p:nvPr/>
        </p:nvSpPr>
        <p:spPr>
          <a:xfrm>
            <a:off x="250190" y="361950"/>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托物言志,抒情至真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02410"/>
            <a:ext cx="1180719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典例2</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写作。</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世界上有许多重要的转折是在意想不到的时候发生的,这是否意味着人对事物发展无能为力呢?</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请写一篇文章,谈谈你对这个问题的认识和思考。</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要求:(1)自拟题目;(2)不少于800字。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406400"/>
            <a:ext cx="1169162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于是,在大雪纷飞中,在夕阳残照里,在风狂雨骤间,在云烟明灭时,这些绝壁松都像一个个活着的人:像站立在船头镇定又从容地与激浪搏斗的艄公、战场上永不倒的英雄、沉静的思想者、超逸又具风骨的文人……在一片光亮晴空的映衬下,它们的身影就如同用浓墨画上去的一样。 但是,别以为它们全像画中的松树那么漂亮。有的枝干被狂风吹折,暴露着断枝残干,但另一些枝叶仍很苍郁;有的被酷热与冰寒打败,只剩下赤裸的枯骸,却依旧坚强地挺立在绝壁之上。于是,一个强者应当有的品质——刚强、坚韧、适应、忍耐、奋取与自信,它们全都具备。</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(冯骥才《黄山绝壁松》)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336675"/>
            <a:ext cx="116916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作者以崇敬的心情描述黄山绝壁松于荒峰野岭、悬崖峭壁、山险莫测的绝境搏斗风雨的矫健与强悍,表达了自己对刚强、坚韧、适应、忍耐、奋取与自信的生命理念的赞扬和追求,堪称“托物抒情”的代表作。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085" y="846455"/>
            <a:ext cx="11499215"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优秀的高考作文,要能够措辞恰当、准确,句式灵活富于变化,善于运用修辞手法。描写,要生动形象、曲尽其妙;议论,要思想深刻、哲理丰富;抒情,要激越澎湃、韵味悠长。</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技法</a:t>
            </a:r>
            <a:r>
              <a:rPr lang="en-US" altLang="zh-CN" sz="2800" b="1">
                <a:latin typeface="微软雅黑" panose="020B0503020204020204" charset="-122"/>
                <a:ea typeface="微软雅黑" panose="020B0503020204020204" charset="-122"/>
                <a:cs typeface="微软雅黑" panose="020B0503020204020204" charset="-122"/>
                <a:sym typeface="+mn-ea"/>
              </a:rPr>
              <a:t>1      </a:t>
            </a:r>
            <a:r>
              <a:rPr sz="2800" b="1">
                <a:latin typeface="微软雅黑" panose="020B0503020204020204" charset="-122"/>
                <a:ea typeface="微软雅黑" panose="020B0503020204020204" charset="-122"/>
                <a:cs typeface="微软雅黑" panose="020B0503020204020204" charset="-122"/>
                <a:sym typeface="+mn-ea"/>
              </a:rPr>
              <a:t>巧施粉黛,词句靓丽</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1.绘形,追求画面美。</a:t>
            </a:r>
            <a:r>
              <a:rPr sz="2800">
                <a:latin typeface="微软雅黑" panose="020B0503020204020204" charset="-122"/>
                <a:ea typeface="微软雅黑" panose="020B0503020204020204" charset="-122"/>
                <a:cs typeface="微软雅黑" panose="020B0503020204020204" charset="-122"/>
                <a:sym typeface="+mn-ea"/>
              </a:rPr>
              <a:t>用形容词突出事物的外形特点,一是使用胖、瘦、高、矮、涩、滑、粗、细、扁、平等形容词;二是使用萋萋、淡淡、溶溶、薄薄、袅袅、青青等叠词。</a:t>
            </a:r>
          </a:p>
        </p:txBody>
      </p:sp>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二　文采飞扬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474980"/>
            <a:ext cx="1169162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我们都跑了出来,它果然就在院子里,但再也不是那么一个满满的圆了。满院子的白光,是玉玉的,银银的,灯光也没有这般儿亮的。院子的中央处,是那棵粗粗的桂树,疏疏的枝,疏疏的叶,桂花还没有开,却有了累累的骨朵儿了。我们都走近去,不知道那个满圆儿去哪儿了,却疑心这骨朵儿是繁星儿变的;抬头看着天空,星儿似乎就比平日少了许多。</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(《月迹》)</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作者用“满满”“玉玉”“银银”等清新明丽的叠词,描绘了一幅纯净、幽美的月色图,抒发了追寻美好事物的情感。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429385"/>
            <a:ext cx="1169162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2.绘色,追求色彩美。</a:t>
            </a:r>
            <a:r>
              <a:rPr sz="2800">
                <a:latin typeface="微软雅黑" panose="020B0503020204020204" charset="-122"/>
                <a:ea typeface="微软雅黑" panose="020B0503020204020204" charset="-122"/>
                <a:cs typeface="微软雅黑" panose="020B0503020204020204" charset="-122"/>
                <a:sym typeface="+mn-ea"/>
              </a:rPr>
              <a:t>在写人、叙事中,注意事物的色彩,使语句具有形象的色彩美。一是使用赤、橙、黄、绿、青、蓝、紫等原色词,二是使用银白、金黄、海蓝、桃红、草绿等表示颜色的词。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429385"/>
            <a:ext cx="1169162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那边有幢湖蓝湖蓝的木楼,还有一方幽蓝幽蓝的枫牙岭。枫叶红了,红嘴玉在幽深深的枫树林里歌唱。秋天的边上,黄昏的羽毛飘落在草丛中,一条悠长悠长的小路,镀满月光,爷爷和奶奶在乳白色的山雾中扛着锄头,姗姗而行。密密的枫树林里,红嘴玉轻轻地歌唱,紧靠竹林边的小山塘,蒸腾着一缕蓝幽幽的雾气……竹林那边,桂花正浓……</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(张玲《爷爷奶奶的秋山情节》)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巧妙地调配颜色,细腻地描绘秋景,意境优美,使人如临其境,如见其物。写木楼用“湖蓝湖蓝”来形容,写“枫牙岭”用“幽蓝幽蓝”来描绘,虽然同是蓝色,但有深浅之别。枫叶是红的,红嘴玉的嘴是红的,山雾是乳白色的,雾气是蓝幽幽的……这是明写事物的颜色。“枫树林”“羽毛”“草丛”“小路”“山塘”“桂花”等,促使读者调动生活经验去联想,这是暗写颜色。明暗交错,相映成趣,相得益彰,好一幅五彩缤纷、生机盎然的秋景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3.绘声,追求声韵美。</a:t>
            </a:r>
            <a:r>
              <a:rPr sz="2800">
                <a:latin typeface="微软雅黑" panose="020B0503020204020204" charset="-122"/>
                <a:ea typeface="微软雅黑" panose="020B0503020204020204" charset="-122"/>
                <a:cs typeface="微软雅黑" panose="020B0503020204020204" charset="-122"/>
                <a:sym typeface="+mn-ea"/>
              </a:rPr>
              <a:t>一是象声词绘声。即用模拟声音的词语准确地模拟出事物的声音,如淙淙、唰唰、哗哗等。二是比喻绘声。即用比喻手法绘声,如“大弦嘈嘈如急雨,小弦切切如私语”。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那土地,就像汹涌的金色海洋;高粱喝醉了,摇着黑红的大脸,嗬咧咧,嗬咧咧地在唱;大豆说话了,像孩子们在拍手,哗哗哗,哗哗哗地在笑。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描写金秋时节的丰收景象与喜悦心情。就绘声而言,既运用了象声词摹声写音,又运用了比喻绘声,形象生动。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4.绘态,追求动态美。</a:t>
            </a:r>
            <a:r>
              <a:rPr sz="2800">
                <a:latin typeface="微软雅黑" panose="020B0503020204020204" charset="-122"/>
                <a:ea typeface="微软雅黑" panose="020B0503020204020204" charset="-122"/>
                <a:cs typeface="微软雅黑" panose="020B0503020204020204" charset="-122"/>
                <a:sym typeface="+mn-ea"/>
              </a:rPr>
              <a:t>考生写叙事性的文章,往往用一些概述性的抽象文句,如果将其改为描述性的语句,化抽象为形象,就能生动地展示人与事物的状态。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02410"/>
            <a:ext cx="11807190" cy="396938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【写作片段1】</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这个世界,几乎每时每刻都会有意想不到的转折发生。从哲学的角度来说,事物是充满矛盾并不断发展的,量变引发质变,所谓转折就是质变。对于这些转折,人类虽然不能改变也不能违背事物的发展规律,但可以发挥人的主观能动性,认识客观规律,并根据对客观规律的认识指导自身行动,所以人对事物的发展并非无能为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sz="2800">
                <a:latin typeface="微软雅黑" panose="020B0503020204020204" charset="-122"/>
                <a:ea typeface="微软雅黑" panose="020B0503020204020204" charset="-122"/>
                <a:cs typeface="微软雅黑" panose="020B0503020204020204" charset="-122"/>
                <a:sym typeface="+mn-ea"/>
              </a:rPr>
              <a:t>这株辣椒,在木瓜树下,悄无声息、怯头怯脑地探出头来观察,发现根本没人注意它,便裂开两瓣嘴唇,安心地笑着。又安全地过了些时日,它壮了壮胆子,把嫩芽舒展成叶,虽然还是瘦弱,但也俊俊俏俏地披了绿的发,睁了绿色的眼睛。</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(《一株辣椒的生长》)</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用“探”“裂”“舒展”“披”“睁”等人格化的动词,把辣椒原本“悄无声息”的生长过程表现得富有动态感和趣味性,生动地展现出辣椒生长的情状。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169670"/>
            <a:ext cx="1169162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语言的“有文采”有时表现为一种变化美,这种变化集中体现在句式的选用上,即通过长句与短句、整句与散句、肯定句与否定句等多种形式的灵活搭配,追求参差错落、灵动自然的美感。</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1.长短交错。</a:t>
            </a:r>
            <a:r>
              <a:rPr sz="2800">
                <a:latin typeface="微软雅黑" panose="020B0503020204020204" charset="-122"/>
                <a:ea typeface="微软雅黑" panose="020B0503020204020204" charset="-122"/>
                <a:cs typeface="微软雅黑" panose="020B0503020204020204" charset="-122"/>
                <a:sym typeface="+mn-ea"/>
              </a:rPr>
              <a:t>即长句与短句交错使用。长句的表达效果是表意严谨、精确、细致,短句的表达效果是表意简洁、明快、有力。长短句交替使用不但能使文章表意丰富,增强抒情效果,而且往往能使文章产生一种错落有致的美感。</a:t>
            </a:r>
          </a:p>
        </p:txBody>
      </p:sp>
      <p:sp>
        <p:nvSpPr>
          <p:cNvPr id="4" name="标题 2"/>
          <p:cNvSpPr>
            <a:spLocks noGrp="1"/>
          </p:cNvSpPr>
          <p:nvPr/>
        </p:nvSpPr>
        <p:spPr>
          <a:xfrm>
            <a:off x="250190" y="361950"/>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参差错落,灵动自然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在记忆过后,一切的一切将被传唱为曲,在风的唇间流落,像落叶一样,旋转,不失美丽。我相信流逝的时间也是一种美,它们或坚定地闪烁,或飘忽不定,都像星星一样,闪动着,美丽着。</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(安徽考生《时间在流逝》)</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本段文字长句、短句交错,比喻、拟人兼用,读起来朗朗上口,明快流畅,给人以美的享受。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904875"/>
            <a:ext cx="11691620" cy="203009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2.整散结合。</a:t>
            </a:r>
            <a:r>
              <a:rPr sz="2800">
                <a:latin typeface="微软雅黑" panose="020B0503020204020204" charset="-122"/>
                <a:ea typeface="微软雅黑" panose="020B0503020204020204" charset="-122"/>
                <a:cs typeface="微软雅黑" panose="020B0503020204020204" charset="-122"/>
                <a:sym typeface="+mn-ea"/>
              </a:rPr>
              <a:t>即整句和散句交错使用。整句形式整齐,声音和谐,气势贯通,意义鲜明。散句活泼生动,明快自然。整句和散句灵活搭配,交替使用,语言就会变化多姿,产生一种特殊的美感。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51765"/>
            <a:ext cx="1169162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钱孔里摆不开真情的盛宴,钞票上植不起友谊的大树。能同甘,不能共苦,不是朋友;能同苦,不能同甘,也不是朋友。把一粒米掰成两半分享的,肯定是朋友;把一杯酒倒成两杯分喝的,不一定是朋友;直言不讳、悬鞭鞍后的那个人,不一定不是你的朋友;口蜜腹剑、笑里藏刀的那个人,肯定不是你的朋友;在角落里向你兜售卑劣、奸诈和诡计,教你炮制谎言、罪恶和灾难的人,更加不是你的朋友。与卑劣者为友,只能沦为污泥浊水中的鱼鳖;与贪婪者为伍,时常发觉自己像一只凶残的狼、一条舔尽人间污秽的狗;与自私者为友,像把自己的灵魂挂在秤钩上,锱铢必较,猥琐不堪;与奸诈者为伍,会在算计他人的同时,最终出卖自己的灵魂。 </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(刘汉俊《朋友》)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487805"/>
            <a:ext cx="11691620" cy="138366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这段文字整散结合,灵活多变,读起来朗朗上口,听起来流畅悦耳,令人抚掌击节。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1487805"/>
            <a:ext cx="11691620" cy="138366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3.善用特殊句式。</a:t>
            </a:r>
            <a:r>
              <a:rPr sz="2800">
                <a:latin typeface="微软雅黑" panose="020B0503020204020204" charset="-122"/>
                <a:ea typeface="微软雅黑" panose="020B0503020204020204" charset="-122"/>
                <a:cs typeface="微软雅黑" panose="020B0503020204020204" charset="-122"/>
                <a:sym typeface="+mn-ea"/>
              </a:rPr>
              <a:t>作文中,适当地将陈述句变为反问句或感叹句,可以表达强烈的情感,进而鲜明地表达自己的观点。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121410"/>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11</a:t>
            </a:r>
            <a:r>
              <a:rPr sz="2800">
                <a:latin typeface="微软雅黑" panose="020B0503020204020204" charset="-122"/>
                <a:ea typeface="微软雅黑" panose="020B0503020204020204" charset="-122"/>
                <a:cs typeface="微软雅黑" panose="020B0503020204020204" charset="-122"/>
                <a:sym typeface="+mn-ea"/>
              </a:rPr>
              <a:t>而且,这种渴望“被需要”的心态也是个人发展以及自我价值实现的一大推动力量。中国古代千万士人为何寒窗苦读,悬梁刺股?因为他们渴望被统治者需要。今之众生又为何发奋图强,努力上进?因为他们渴望被国家需要。试想,若没有这种渴望“被需要”的心态,他们之中有几个人能坚持努力下去?如此,今后又该由谁来完成中华民族伟大复兴之重任?正是这种渴望“被需要”的心态,促使芸芸众生努力提高自身能力,实现自我价值。</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(2018年上海卷《人永远活在自身之外》)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121410"/>
            <a:ext cx="116916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本段文字,作者在论述自己的观点的时候,先用陈述句表达自己的观点,接着用两个设问句,列举事例;然后用两个反问句,使语势进一步加强;最后以陈述句收尾,语气坚定,观点明确。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1659255"/>
            <a:ext cx="1169162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如果考生在高考作文中成功地嵌入一些精美的修辞语段,那么文章就会显得内容丰赡,气势充沛,辞采华茂,形象富丽。</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1.比喻——绽放艺术花朵。</a:t>
            </a:r>
            <a:r>
              <a:rPr sz="2800">
                <a:latin typeface="微软雅黑" panose="020B0503020204020204" charset="-122"/>
                <a:ea typeface="微软雅黑" panose="020B0503020204020204" charset="-122"/>
                <a:cs typeface="微软雅黑" panose="020B0503020204020204" charset="-122"/>
                <a:sym typeface="+mn-ea"/>
              </a:rPr>
              <a:t>运用比喻的关键是要准确、新颖:准确,就是要贴切反映对象的特点;新颖,一是喻体新,二是喻体与本体的联系角度新。</a:t>
            </a:r>
          </a:p>
        </p:txBody>
      </p:sp>
      <p:sp>
        <p:nvSpPr>
          <p:cNvPr id="4" name="标题 2"/>
          <p:cNvSpPr>
            <a:spLocks noGrp="1"/>
          </p:cNvSpPr>
          <p:nvPr/>
        </p:nvSpPr>
        <p:spPr>
          <a:xfrm>
            <a:off x="250190" y="361950"/>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善用修辞,形象富丽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882650"/>
            <a:ext cx="11807190" cy="526224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【写作片段2】</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晴空万里会突然有暴风雨,而雨过之后必定天晴。大自然瞬息万变,人生亦如此,总会有一些意想不到的转折,改变我们的人生轨迹。我们身处的时代变化极快,信息更新的速度超过普通人学习的速度。世界的变化与转折,于我们并不遥远。</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但是,转折也是可以转化的。突然下雨的时候或许只能冒雨前行,但我们可以做好自己,撑起心中的雨伞。以不变应万变,努力提升自己,转折也可以变成机遇。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696595"/>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12</a:t>
            </a:r>
            <a:r>
              <a:rPr sz="2800">
                <a:latin typeface="微软雅黑" panose="020B0503020204020204" charset="-122"/>
                <a:ea typeface="微软雅黑" panose="020B0503020204020204" charset="-122"/>
                <a:cs typeface="微软雅黑" panose="020B0503020204020204" charset="-122"/>
                <a:sym typeface="+mn-ea"/>
              </a:rPr>
              <a:t>水袖轻轻一甩,此中情意便油然而生。中华拥有东方美人的气质,而京剧用自己咿咿呀呀的唱腔,赋予了中华神秘美丽的面纱。她拥有黛玉如柳般随风飘荡的多愁善感;她拥有木兰如芍药般的艳丽多姿,却又不乏巾帼不让须眉的轩昂气概;她拥有武则天如牡丹一般雍容华贵,却又有花中之王的帝相。京剧用自己特别的方式为中华画上了浓墨重彩的妆容,让中华之风吹向世界各地,让中华之美在世界人民面前展现得淋漓尽致……</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696595"/>
            <a:ext cx="1169162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带一路”延展成为国际社会团结协作的纽带,中华民族是与时俱进的智慧人群。“达则兼济天下”,这中华的仁智,她用丝绸之路这一根飘带系紧了世界人民的心。在世界这个大舞台上,舞出了曼妙的舞姿,她与时俱进,与天下共筑命运共同体,与四海同奏和谐新乐章,用自己独特的方式,与时代并肩而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696595"/>
            <a:ext cx="116916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文章论述京剧之美,连用三个女子为喻,突出其多愁善感、艳丽多姿、气宇轩昂、雍容华贵的特点;论述“一带一路”,选用飘带、舞台、乐章等物体来论述,形象地阐述了“一带一路”的重大意义。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696595"/>
            <a:ext cx="11691620" cy="203009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2.排比——闪现亮丽风景。</a:t>
            </a:r>
            <a:r>
              <a:rPr sz="2800">
                <a:latin typeface="微软雅黑" panose="020B0503020204020204" charset="-122"/>
                <a:ea typeface="微软雅黑" panose="020B0503020204020204" charset="-122"/>
                <a:cs typeface="微软雅黑" panose="020B0503020204020204" charset="-122"/>
                <a:sym typeface="+mn-ea"/>
              </a:rPr>
              <a:t>排比句用于叙述,具体形象;用于抒情,淋漓尽致;用于说理,理直气壮。无论哪种文体,使用排比都可以充实文章内容,增强文章气势。好的排比使人读来酣畅淋漓,气势十足。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696595"/>
            <a:ext cx="1169162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13</a:t>
            </a:r>
            <a:r>
              <a:rPr sz="2800">
                <a:latin typeface="微软雅黑" panose="020B0503020204020204" charset="-122"/>
                <a:ea typeface="微软雅黑" panose="020B0503020204020204" charset="-122"/>
                <a:cs typeface="微软雅黑" panose="020B0503020204020204" charset="-122"/>
                <a:sym typeface="+mn-ea"/>
              </a:rPr>
              <a:t>何为以国为先?追求个人理想,应建立在国家发展的基础之上,将国家利益放在首位。每个人都有自己对于未来的期望,同时家庭对你有预期,社会对你也有期望。三者交错之下,个人难以直接为社会考虑,当以国为先,以己为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周易》有曰:“终日乾乾,与时偕行。”君可知孙中山不懈思考,奔走各方,才有辛亥革命之成功;君可知鲁迅弃医从文,执笔前行,才有众多民众在思想上的觉醒;君可知毛泽东扎根农村,实地考察,才有工农武装割据理论的诞生。理想是彼岸,现实是此岸,明确了理想的彼岸,便当以汗水筑桥,一步步走向理想的彼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1471930"/>
            <a:ext cx="11691620" cy="138366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句子文白相间,表现出语言的文化底蕴。同时,在素材运用方面,恰当地安排了排比句式,整齐中增强了气势。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7505" y="1292860"/>
            <a:ext cx="11453495"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3.拟人——浓化情感色彩。</a:t>
            </a:r>
            <a:r>
              <a:rPr sz="2800">
                <a:latin typeface="微软雅黑" panose="020B0503020204020204" charset="-122"/>
                <a:ea typeface="微软雅黑" panose="020B0503020204020204" charset="-122"/>
                <a:cs typeface="微软雅黑" panose="020B0503020204020204" charset="-122"/>
                <a:sym typeface="+mn-ea"/>
              </a:rPr>
              <a:t>拟人就是赋物以人的某些方面的特征,把物当成人来写,给读者造成一种强烈的印象感、情感的冲击力和动人的情趣美。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一个温暖的午后,我看到了你。你静静地睡在大漠之中,泛着温暖的蓝。我不知道你究竟流浪了多久,为什么要选择这没有人烟的大漠,选择孤独。也许是我错了,你并不孤独,即使这里只有漫天的沙粒和无休止的狂风。你有一个很好听的名字——月牙泉;同样,你也有一个别人无法理解的同伴——鸣沙山。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当天边最后一缕玫红的霞光悄悄退去,夜的前奏正式响起。西域的风紧紧地吹着,漫无边际的沙粒无情地向你扑来,它们容不下你,容不下你这个与众不同的生命。风呜咽着,低旋着,带着西域特有的粗犷与豪放,可是它永远无法将你掩埋,让你消失。鸣沙山像一个神奇的光环,紧紧地把你抱在怀里。虽然它是沙粒集结成的山,但它更是你的守护神。 </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(《生命的美丽》)</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拟人的修辞手法兼用第二人称,使文章显得生动活泼且富有抒情意味,作者与抒写对象月牙泉、鸣沙山如故交重逢,娓娓道来的叙写、抒情犹如从作者心里流淌出来的温情的溪流,颇具艺术的感染力。语言富有文采,作者善于采用准确、生动的词语描绘出充满和谐美的艺术画面,大量拟人化语句的运用,给月牙泉、鸣沙山蒙上了一层温情的面纱。文体特征突出,作者融写景、抒情、议论于一体,围绕“生命的和谐美”组织材料,淋漓尽致地展现了散文“形散神聚”的特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88265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对比赏析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本题要求谈谈对生活中转折的认识和思考,片段1从常规角度立意,从事物发展规律的角度突出转折可以通过人的主观能动性转化这一观点,符合题意,但缺少新意。片段2则以丰富的联想引出立意的方向,先由天气变化引出人生可能出现的转折,然后联系当今社会信息更新之迅速,引出转折可以转化的观点,最后提出“以不变应万变”的写作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6710" y="1251585"/>
            <a:ext cx="11499215"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创新文体各有自身的特色,能充分张扬考生的写作个性,但是创新文体也有体式,作文时也要讲究规范。这里,结合近年来高考作文的实际情况,结合文体规范谈谈创新文体的写作技巧。</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三　文体创新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526224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(一)小说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小说的创新写作主要关注以下三个方面:</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1.人物形象。</a:t>
            </a:r>
            <a:r>
              <a:rPr sz="2800">
                <a:latin typeface="微软雅黑" panose="020B0503020204020204" charset="-122"/>
                <a:ea typeface="微软雅黑" panose="020B0503020204020204" charset="-122"/>
                <a:cs typeface="微软雅黑" panose="020B0503020204020204" charset="-122"/>
                <a:sym typeface="+mn-ea"/>
              </a:rPr>
              <a:t>写小说,要把刻画人物形象放在重要的位置,要让人物“活”起来,要生动地描写人物的言行。</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2.故事情节。</a:t>
            </a:r>
            <a:r>
              <a:rPr sz="2800">
                <a:latin typeface="微软雅黑" panose="020B0503020204020204" charset="-122"/>
                <a:ea typeface="微软雅黑" panose="020B0503020204020204" charset="-122"/>
                <a:cs typeface="微软雅黑" panose="020B0503020204020204" charset="-122"/>
                <a:sym typeface="+mn-ea"/>
              </a:rPr>
              <a:t>故事情节,是小说的主干,考生要学会运用误会、巧合、陡转、抑扬等设计情节的方法,尽最大努力显示出小说情节的曲折性。</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3.细节描写。 </a:t>
            </a:r>
            <a:r>
              <a:rPr sz="2800">
                <a:latin typeface="微软雅黑" panose="020B0503020204020204" charset="-122"/>
                <a:ea typeface="微软雅黑" panose="020B0503020204020204" charset="-122"/>
                <a:cs typeface="微软雅黑" panose="020B0503020204020204" charset="-122"/>
                <a:sym typeface="+mn-ea"/>
              </a:rPr>
              <a:t>抓住人物活动或心理上的细枝末节,进行精细的描述,借此揭示人物性格的本质。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15</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绿水青山图</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接到任务,我去采访太行王屋生态旅游公司的总经理愚公先生。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景区内,草木葱茏,鸟语花香,令人心旷神怡。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“愚总,请问您当初为什么决定移山呢?”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“我们全村几代人都饱受两山阻隔之苦,我便下定决心移走那两座山,让大家过上好日子。”愚公捋着胡须说。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“后来,您为什么又不移山了呢?”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“移山之事是我一时糊涂啊!想当年,我带领全村人夜以继日地凿石、挖土,何曾挪动过大山半分?而且整日挖土砍树,破坏环境不说,也没什么收入,大家累死累活也过不上好日子啊!”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“您又是怎么想到投身旅游行业的呢?”我又问。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还得从移山说起。那天,我移山移得实在太累了,就躺在石头上睡着了。迷迷糊糊中,梦见玉皇大帝派了两个神仙来帮助我移山。这两个神仙站在山头异常兴奋地说:‘没想到人间的绿水青山如此美好!可惜世人愚昧,倒怪山阻挡了他们的去路,非要移走,真是身在福中不知福啊!’我一下子惊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了,睁眼一看,哪里有什么神仙?我意识到要改变全村人的命运,不能只靠移山。我重新考虑了移山之事,并与大家商议,寻到了一个切合实际的办法——因地制宜发展旅游业,带动我们村经济的发展。我们的旅游事业就这样起步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“生态旅游是个时髦的名词,您是怎样有了这样新潮的想法呢?”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也是吃一堑,长一智。刚开始,我们这里山清水秀,草木丰茂,鸟兽繁多,开发成景区以后,也吸引了很多游客。为了满足更多游客的需要,我们捕捉珍稀动物,砍伐树木,兴建娱乐场所……我们村的经济发展得非常快,但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了两年,树木少了,河流浊了,鸟兽也越来越少。我们意识到长此以往,势必贻害子孙后代。‘虽我之死,有子存焉;子又生孙,孙又生子;子又有子,子又有孙;子子孙孙,无穷匮也。’如果我们破坏了环境,子孙们靠什么生存呢?于是我们意识到要改变靠山吃山的观念,而要爱山养山,不能盲目追求经济发展的速度,更要着眼于可持续发展。所以,我们才着手发展生态旅游。”</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放眼这一片绿水青山,我不由对愚公肃然起敬。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采访收获颇丰,我决定立即写一篇启迪世人的报道。</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648970"/>
            <a:ext cx="1169162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是对《愚公移山》故事的改编,既有对原来故事的保留,又联系了当下现实,“因地制宜发展旅游业”的情节是对原来故事的改编,借愚公搞“生态旅游”这一新增情节,来表现人们观念的变化,从而体现由原来改造自然、破坏自然到保护绿水青山的主旨。在改编后的故事中,愚公形象的塑造主要是通过语言描写和对比手法来表现的。愚公为后世子孙谋取利益的形象和说干就干的实干精神依旧存在,只是根据写作的需要,突出他“绿水青山也是金山银山”的思想观念,从而形成前后对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590804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(二)寓言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寓言的创新写作需要注意的地方有: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1.想象大胆新奇。</a:t>
            </a:r>
            <a:r>
              <a:rPr sz="2800">
                <a:latin typeface="微软雅黑" panose="020B0503020204020204" charset="-122"/>
                <a:ea typeface="微软雅黑" panose="020B0503020204020204" charset="-122"/>
                <a:cs typeface="微软雅黑" panose="020B0503020204020204" charset="-122"/>
                <a:sym typeface="+mn-ea"/>
              </a:rPr>
              <a:t>要展开想象的双翅,突破现实的时间和空间的限制,大胆地、创造性地编写新故事,描写新环境,塑造新形象,表达新思维。</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2.构思新巧动人。</a:t>
            </a:r>
            <a:r>
              <a:rPr sz="2800">
                <a:latin typeface="微软雅黑" panose="020B0503020204020204" charset="-122"/>
                <a:ea typeface="微软雅黑" panose="020B0503020204020204" charset="-122"/>
                <a:cs typeface="微软雅黑" panose="020B0503020204020204" charset="-122"/>
                <a:sym typeface="+mn-ea"/>
              </a:rPr>
              <a:t>寓言的情节比较简单,但必须在构思上求“新巧”。一是要善于运用拟人的修辞手法,赋予物以人的思想、情感、语言、行为,从新的视角演绎故事。花、鸟、虫、鱼都可以成为寓言的主角。二是要敢于突破时空限制,构筑新故事,使故事生动有趣,富有讽刺意味。三是要善于运用陡转、巧合、悬念、抑扬等手法,兴起情节的波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203009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3.寓意积极深刻。</a:t>
            </a:r>
            <a:r>
              <a:rPr sz="2800">
                <a:latin typeface="微软雅黑" panose="020B0503020204020204" charset="-122"/>
                <a:ea typeface="微软雅黑" panose="020B0503020204020204" charset="-122"/>
                <a:cs typeface="微软雅黑" panose="020B0503020204020204" charset="-122"/>
                <a:sym typeface="+mn-ea"/>
              </a:rPr>
              <a:t>思想感情健康向上,不悲观失望,不消极颓废;要对生活现象进行“去伪存真,去粗存精”的精加工,把揭示生活本质意义的深刻思想寓于短小精悍的故事之中。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16</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进　　贡</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河南考生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万兽之王狮子高高地坐在王座上,等待着群臣的朝贡。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狼每年进贡的东西都是最多的,狮子挠了挠自己的额头,咽了一口唾沫,努力让自己不去想去年那丰盛的烤羊、乳猪、烤鸭、烧鹅等美味。</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“王,王,狼来了!王,王,狼来了!”通报官百灵鸟很是尽责。 “宣!”狮子又吞下一口唾沫,调整了坐姿,满心期待着,等待着……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192530"/>
            <a:ext cx="11807190" cy="3322955"/>
          </a:xfrm>
          <a:prstGeom prst="rect">
            <a:avLst/>
          </a:prstGeom>
          <a:noFill/>
        </p:spPr>
        <p:txBody>
          <a:bodyPr wrap="square" rtlCol="0">
            <a:spAutoFit/>
          </a:bodyPr>
          <a:lstStyle/>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3.高屋建瓴法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对生活中的每一种现象,每一种事物,都不能只看到它表面的内容,而要以独特的眼光,超越平常视野,去感受其丰富的内在意蕴。无论材料所给内容属于哪一类,只要深入挖掘,体会其中的内涵,便可确立一种让人豁然开朗、高屋建瓴的立意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狼来了,带着几只羔羊。它的身后是推着车的狐狸,狐狸的车被黑布遮盖着,看不出车上有什么东西。狮子有些好奇,但想到连年“战果丰硕”的狼,便忍下好奇心慢悠悠地问:“狼爱卿,今年带了什么好东西来啊?我知道你今年带的东西肯定不会比去年少。”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没想到,狼扑通一声跪下说:“大王,大王,臣有罪!” 狮子很震惊:“爱卿何出此言?”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狼缓缓道:“今年多个森林遭人类入侵,树木被砍伐,可供臣打猎的地方越来越少;人类还纷纷养起了猎犬,这让臣常常无功而返。臣没用,只猎取几只羔羊。大王,臣有罪,臣有罪啊!”言罢,跪倒在地。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狮子满腔的热情被一桶凉水浇灭,如膨胀至极限的气球被针“嘭”一下刺破,竟一时无语。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“大王。”狐狸眯着眼走上前来,“臣往年总是不如王意,战果稀少,今年臣可不一样了。”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黑布被拉开,竟是满车饱满、鲜艳的红果子,如一颗颗宝石在有点黑暗的洞穴里闪闪发光。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“大王,这些红果是臣无意间得来的,不想却美味异常,臣想把此果献给大王。”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“狐狸,大王从不吃水果。”狼说。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“住口!”狮子一拍桌子,朝狼吼道,“狐狸爱卿把如此美味献与我,我很高兴。你的贡品少也就罢了,还尽找借口!”</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“大王,我……”狼着急解释,不想狮子直接叫来侍卫,将它拉了出去。 狐狸得了封赏,摇着尾巴出去了。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“狐狸,狐狸,快救救我吧。”兔子跑到狐狸面前,“我不知道该给大王进贡何物啊!”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“你这可怜的小家伙。”狐狸轻蔑地说道,“你只要带上一大堆草,站在贡品比去年少的倒霉蛋身边就可以了。”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74650"/>
            <a:ext cx="1169162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“可……可……大王不吃草啊!”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“可你比去年进贡的东西多了啊,我们无法在质量上取胜,就在数量上下功夫。”狐狸拍了拍呆站着的兔子,说,“去吧,大王等着你去觐见呢。”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兔子依计而行,喊着伙伴们抱来了够它们吃一个月的青草。 众兽进贡完毕,狮子设宴招待它们,狐狸、兔子被安排到上席。 狼被狮子关了禁闭,饥肠辘辘。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1388110"/>
            <a:ext cx="1169162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采用寓言的形式,以狮子收贡品,狼、狐狸、兔子进献贡品之事,讽喻社会现实——能者遭批判,庸者被赞美。考生在理解材料的基础上,将内容构思成一篇幽默风趣的寓言故事,通过丰富的想象来塑造形象,反映生活,构思巧妙,形式新颖。本文语言幽默,给紧张的高考阅卷工作增添轻松之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192530"/>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典例3</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[2020北京,24(1),50分]阅读下面的材料,按要求作答。不少于700字。</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2020年6月23日,北斗三号的最后一颗卫星成功发射,标志着我国自主建设、独立运行的北斗卫星导航系统完成全球组网部署。整个系统由55颗卫星构成,每一颗都有自己的功用,它们共同织成一张“天网”,可服务全球。</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材料中“每一颗都有自己的功用”,引发了你怎样的联想和思考?请联系现实生活,自选角度,自拟题目,写一篇议论文。</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要求:论点明确,论据充实,论证合理;语言流畅,书写清晰。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192530"/>
            <a:ext cx="11807190" cy="396938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【写作片段1】</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2020年6月,我国北斗三号的最后一颗卫星成功发射,完成了北斗卫星导航系统的全球组网部署。北斗系统由55颗卫星构成,共同完成服务全球的任务,但是,每一颗卫星也都有着它们自己的功用。同理,在现实生活中,我们每个人也都有属于自己的价值、意义,在合适的时间、合适的场合,都会有所作为,做出自己的贡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6" name="表格 5"/>
          <p:cNvGraphicFramePr/>
          <p:nvPr/>
        </p:nvGraphicFramePr>
        <p:xfrm>
          <a:off x="169545" y="1074420"/>
          <a:ext cx="11617325" cy="6035040"/>
        </p:xfrm>
        <a:graphic>
          <a:graphicData uri="http://schemas.openxmlformats.org/drawingml/2006/table">
            <a:tbl>
              <a:tblPr firstRow="1" bandRow="1">
                <a:tableStyleId>{5940675A-B579-460E-94D1-54222C63F5DA}</a:tableStyleId>
              </a:tblPr>
              <a:tblGrid>
                <a:gridCol w="965835"/>
                <a:gridCol w="3399155"/>
                <a:gridCol w="3609340"/>
                <a:gridCol w="3642995"/>
              </a:tblGrid>
              <a:tr h="548640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zh-CN" altLang="en-US" sz="2400" b="1">
                          <a:solidFill>
                            <a:srgbClr val="000000"/>
                          </a:solidFill>
                          <a:latin typeface="微软雅黑" panose="020B0503020204020204" charset="-122"/>
                          <a:ea typeface="微软雅黑" panose="020B0503020204020204" charset="-122"/>
                          <a:cs typeface="方正书宋_GBK" charset="0"/>
                        </a:rPr>
                        <a:t>高考要求</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作文考试的评价要求分为基础等级和发展等级。</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1.基础等级</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(1)符合题意</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(2)符合文体要求</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(3)感情真挚,思想健康</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(4)内容充实,中心明确</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(5)语言通顺,结构完整</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(6)标点正确,不写错别字</a:t>
                      </a:r>
                    </a:p>
                    <a:p>
                      <a:pPr indent="0" fontAlgn="auto">
                        <a:lnSpc>
                          <a:spcPct val="15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2.发展等级</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(1)深刻</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透过现象深入本质,揭示事物的内在关系,观点具有启发作用。</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(2)丰富</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材料丰富,论据充实,形象丰满,意境深远。</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(3)有文采</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用语贴切,句式灵活,善于运用修辞手法,文句有表现力。</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(4)有创新</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见解新颖,材料新鲜,构思新巧,推理想象有独到之处,有个性色彩。</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【写作片段2】</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凸为榫,凹为卯。榫卯之间的互补结合,使得中国古代的建筑更牢固,展现出辉煌的历史。而榫卯之所以能以其形体之小而成殿宇之宏,我想,就是因其各有所长,各用其能方成殿宇辉煌。</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榫卯这种智慧,其实是适用于万物的,就如2020年6月23日完成全球组网部署的北斗系统中的每一颗卫星一样,每一颗都有自己的功用。不仅仅是北斗系统,其实人类社会,亦是像榫卯结构一样发展前进,进而稳定下来的。每个人就像一块零落的榫或卯,每个人都有各自的所长,充分发挥自己所长,才能实现自身的价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90424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对比赏析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两个片段都强调个人与社会的关系,突出个人的价值。片段1从材料出发,由北斗卫星导航系统中每一颗卫星的作用,引出个人对社会的价值和意义,观点明确,但较为平常。片段2则以传统建筑中的榫卯关系引出“各有所长,各用其能”这一写作方向,表现出每个人都有自己的价值这一鲜明中心,展示出高屋建瓴的立意特征。相对而言,片段2立意角度更高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094740"/>
            <a:ext cx="11807190" cy="396938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4.一分为二法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很多作文材料,或反映当前社会存在的矛盾和问题,或表现时代发展的现象和理念。此类材料,在立意时可以运用一分为二的方法,确立具有思辨色彩的写作方向。具体而言,对那些多角度的话题,既要看到它的正面,也要看到它的反面;既要看到它的主流,也要看到它的支流;既要看到它的成绩,也要看到它的问题……这样,可以使观点更客观,更全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09474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典例4</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[2020江苏,21,70分]根据以下材料,选取角度,自拟题目,写一篇不少于800字的文章;除诗歌外,文体自选。</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同声相应,同气相求。人们总是关注自己喜爱的人和事,久而久之,就会被同类信息所环绕、所塑造。智能互联网时代,这种环绕更加紧密,这种塑造更加可感。你未来的样子,也许就开始于当下一次从心所欲的浏览,一串惺惺相惜的点赞,一回情不自禁的分享,一场突如其来的感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094740"/>
            <a:ext cx="11807190" cy="396938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【写作片段1】</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处于互联网飞速发展的时代,我们无时无刻不被信息包围着,或主动,或被动地浏览着各种各样的信息。这些信息经过智能筛选,最终送到人们眼前的,都是其自身感兴趣的常浏览的一部分。正所谓同声相应,同气相求,你未来的样子,在这类信息的包围中已经可见一斑。因此,我们要浏览正能量信息,塑造正确三观,成就更好的自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91160"/>
            <a:ext cx="11807190" cy="5908040"/>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【写作片段2】</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你是否,在他人书写的与自己感受相似的生活经验中获取过慰藉?你是否,在某些言论被不断放大和重复后,将自身桎梏在“信息茧房”中?你是否,在真假难辨的信息中渐渐成了偏见的附庸?</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在这个信息爆炸的时代,没有谁会是一座孤岛。人不可能孤立而成,柴静如是说。而我们有意识地浏览自己感兴趣的话题,不断被外界影响,越来越倾向于选择相信与我们固有观点相近的信息。但海量的信息可能并不会修正偏见,反而会加深偏见,一味认同现实而不去追求更高的生活,会使自己成为一个“单向度的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11887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对比赏析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两个片段都表达了对塑造未来样子的理解,片段1从人们在互联网时代受信息影响出发,强调“塑造正确三观,成就更好的自己”这一写作中心,是较为直接的立意方式。片段2在立意时先以三个“你是否……”引出三个问句,突出信息带来的影响,然后运用一分为二的方法,对如何面对各种信息进行了客观全面的分析,相比之下,片段2的立意更具思辨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文体一</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议论文</a:t>
            </a:r>
            <a:endParaRPr lang="zh-CN" altLang="zh-CN"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文体二</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记叙文</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文体三    应用文</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第</a:t>
            </a:r>
            <a:r>
              <a:rPr lang="en-US" sz="4000">
                <a:solidFill>
                  <a:schemeClr val="bg1"/>
                </a:solidFill>
                <a:latin typeface="+mj-ea"/>
                <a:ea typeface="+mj-ea"/>
                <a:cs typeface="+mj-ea"/>
              </a:rPr>
              <a:t>2</a:t>
            </a:r>
            <a:r>
              <a:rPr sz="4000">
                <a:solidFill>
                  <a:schemeClr val="bg1"/>
                </a:solidFill>
                <a:latin typeface="+mj-ea"/>
                <a:ea typeface="+mj-ea"/>
                <a:cs typeface="+mj-ea"/>
              </a:rPr>
              <a:t>讲　</a:t>
            </a:r>
            <a:r>
              <a:rPr lang="zh-CN" sz="4000">
                <a:solidFill>
                  <a:schemeClr val="bg1"/>
                </a:solidFill>
                <a:latin typeface="+mj-ea"/>
                <a:ea typeface="+mj-ea"/>
                <a:cs typeface="+mj-ea"/>
              </a:rPr>
              <a:t>文体</a:t>
            </a:r>
            <a:r>
              <a:rPr sz="4000">
                <a:solidFill>
                  <a:schemeClr val="bg1"/>
                </a:solidFill>
                <a:latin typeface="+mj-ea"/>
                <a:ea typeface="+mj-ea"/>
                <a:cs typeface="+mj-ea"/>
              </a:rPr>
              <a:t>与</a:t>
            </a:r>
            <a:r>
              <a:rPr lang="zh-CN" sz="4000">
                <a:solidFill>
                  <a:schemeClr val="bg1"/>
                </a:solidFill>
                <a:latin typeface="+mj-ea"/>
                <a:ea typeface="+mj-ea"/>
                <a:cs typeface="+mj-ea"/>
              </a:rPr>
              <a:t>结构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4815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第2讲　文体与结构</a:t>
            </a:r>
          </a:p>
        </p:txBody>
      </p:sp>
      <p:sp>
        <p:nvSpPr>
          <p:cNvPr id="2" name="文本框 1"/>
          <p:cNvSpPr txBox="1"/>
          <p:nvPr/>
        </p:nvSpPr>
        <p:spPr>
          <a:xfrm>
            <a:off x="175260" y="1208405"/>
            <a:ext cx="118427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文章体制,如各朝衣冠,不妨互异,其状貌之妍媸,固别有在也。	——袁枚</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静观默察,烂熟于心,然后凝神结想,一挥而就。 	——鲁迅</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符合文体要求”是高考作文评分的重要依据,它主要包括两个方面的内涵:一是作文要符合试题本身的文体的要求。二是作文符合考生自己选定的文体的要求。如试题要求“明确文体”或“文体不限”,这意味着考生可以选择自己擅长的文体进行写作,而考生一旦选定了某种文体,其作文就要符合这种文体的要求,否则写出不伦不类、“四不像”的文章,就会被扣分。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除议论文和记叙文,如果考生能够打破常规思维,在其他小众文体上下点儿功夫,雕琢出别样的风格,或许就会成为考场作文中不一样的烟火。</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结构完整”指作文的展开有步骤、有次序,层次分明,条理清楚,段落的划分和安排恰当,各个部分的布局合理,有头有尾,有过渡有照应。就一篇文章而言,要有开头、主体、结尾三个完整的部分;就一段文字而言,叙事要形成一个相对完整的情节(或某个环节),议论要能够说清某一个小论点(小问题),其结构具有相对的独立性、完整性。</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“构思新颖”指以新颖的形式,将具有个性化的观点态度表现出来。在结构方面创新,就要安排精巧的写作思路,展示清晰的写作过程。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2" name="表格 1"/>
          <p:cNvGraphicFramePr/>
          <p:nvPr>
            <p:custDataLst>
              <p:tags r:id="rId1"/>
            </p:custDataLst>
          </p:nvPr>
        </p:nvGraphicFramePr>
        <p:xfrm>
          <a:off x="165735" y="1022985"/>
          <a:ext cx="11871325" cy="5536565"/>
        </p:xfrm>
        <a:graphic>
          <a:graphicData uri="http://schemas.openxmlformats.org/drawingml/2006/table">
            <a:tbl>
              <a:tblPr firstRow="1" bandRow="1">
                <a:tableStyleId>{5940675A-B579-460E-94D1-54222C63F5DA}</a:tableStyleId>
              </a:tblPr>
              <a:tblGrid>
                <a:gridCol w="1440815"/>
                <a:gridCol w="1266190"/>
                <a:gridCol w="1090930"/>
                <a:gridCol w="3759835"/>
                <a:gridCol w="4313555"/>
              </a:tblGrid>
              <a:tr h="1036955">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年份</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卷别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题材</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文体</a:t>
                      </a:r>
                    </a:p>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要求</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题目概要</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主题关键词</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17284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NEU-BZ-S92" charset="0"/>
                        </a:rPr>
                        <a:t>故事类材料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NEU-BZ-S92" charset="0"/>
                        </a:rPr>
                        <a:t>发言稿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概述齐桓公、管仲、鲍叔的故事,要求考生根据对历史人物的感触,写一篇文章。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知人善用;君子当不计前嫌;善纳谏者胜等。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796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NEU-BZ-S92" charset="0"/>
                        </a:rPr>
                        <a:t>言语类、社会生活类材料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NEU-BZ-S92" charset="0"/>
                        </a:rPr>
                        <a:t>演讲稿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由名言、名句和2020年独特的社会现象组成材料,要求完成一篇演讲稿。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携手同一世界,青年共创未来;担负青年使命,建立“人类命运共同体”;合作共赢等。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6415">
                <a:tc>
                  <a:txBody>
                    <a:bodyPr/>
                    <a:lstStyle/>
                    <a:p>
                      <a:pPr algn="ctr">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a:t>
                      </a:r>
                    </a:p>
                    <a:p>
                      <a:pPr algn="ctr">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国卷Ⅲ</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algn="l">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思辨类材料</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algn="l">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书信</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algn="l">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根据寻找各种“镜子”、不断绘制“自画像”来审视自我等材料内容,思考“如何为自己画好像”,写一封信。</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algn="l">
                        <a:buClrTx/>
                        <a:buSzTx/>
                        <a:buFontTx/>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知人者智,自知者明;以榜样为镜;客观看待自己等。</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417320"/>
            <a:ext cx="11807190"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议论文又叫说理文,它是以议论作为主要的表达方式,对客观事物进行分析评论,表明自己的观点和态度的一种文体。作者主要是通过摆事实、讲道理或逻辑论证等手段,阐明自己的观点,表达自己的态度、意见和感情,以达到以理服人的目的。</a:t>
            </a:r>
          </a:p>
        </p:txBody>
      </p:sp>
      <p:sp>
        <p:nvSpPr>
          <p:cNvPr id="3" name="标题 2"/>
          <p:cNvSpPr>
            <a:spLocks noGrp="1"/>
          </p:cNvSpPr>
          <p:nvPr>
            <p:ph type="title"/>
          </p:nvPr>
        </p:nvSpPr>
        <p:spPr>
          <a:xfrm>
            <a:off x="192405" y="282575"/>
            <a:ext cx="10438130" cy="478155"/>
          </a:xfrm>
        </p:spPr>
        <p:txBody>
          <a:bodyPr wrap="square"/>
          <a:lstStyle/>
          <a:p>
            <a:r>
              <a:rPr sz="2800" b="1">
                <a:solidFill>
                  <a:srgbClr val="FF0000"/>
                </a:solidFill>
                <a:latin typeface="微软雅黑" panose="020B0503020204020204" charset="-122"/>
                <a:ea typeface="微软雅黑" panose="020B0503020204020204" charset="-122"/>
                <a:cs typeface="微软雅黑" panose="020B0503020204020204" charset="-122"/>
              </a:rPr>
              <a:t>文体一　议论文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417320"/>
            <a:ext cx="1180719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“开头破题,亮明观点”,即考生将自己的观点、情感、态度等放在文章开头,甚至放在标题。这是议论文开头的一个重要方法,常见的开头有以下几种: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1.开门见山。</a:t>
            </a:r>
            <a:r>
              <a:rPr lang="zh-CN" altLang="en-US" sz="2800">
                <a:latin typeface="微软雅黑" panose="020B0503020204020204" charset="-122"/>
                <a:ea typeface="微软雅黑" panose="020B0503020204020204" charset="-122"/>
                <a:cs typeface="微软雅黑" panose="020B0503020204020204" charset="-122"/>
                <a:sym typeface="+mn-ea"/>
              </a:rPr>
              <a:t>议论文的开篇可以从概括作文材料、亮明观点入手,即用简洁的语言先概括或分析材料,然后根据材料提出自己的观点。这样能够给阅卷者一个清晰的印象。</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开头破题,亮明观点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9116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国家是由一个个民族组成的,民族是由一个个社会群体凝聚而成的,群体是由一个个个体聚集而成的。没有一点点的波澜,哪来惊涛巨浪;没有一丝丝的光亮,哪来熊熊燃烧的火把;没有一个个爱国的中国人奉献自我,哪来中国挺起的脊梁!奉献自我,筑梦中华。</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(2019年天津卷《奉献自我,筑梦中华》)</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由个体到国家,由量变到质变,开篇展示出考生的逻辑思辨实力,竖起“爱国”“奉献”两面大旗,气场逼人。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738630"/>
            <a:ext cx="11807190"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2.名言发端。</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文章开篇使用名言可以让文本更加具有文化底蕴。具体使用的方法可以是先引用名言,然后诠释名言的人生、社会意义,最后联系当前情况并亮明观点。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4610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典例2</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“石在,火种是不会绝的。”鲁迅有言。“五四”之石,跨越百年积淀,碰撞新时代棱角,点青春之光指引方向,燃奋斗之火淬炼你我。电光火石之间,奏响国我共进之歌。</a:t>
            </a:r>
          </a:p>
          <a:p>
            <a:pPr algn="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(2019年全国卷Ⅱ《光火奏鸣,国我合一——观“纪念五四</a:t>
            </a:r>
          </a:p>
          <a:p>
            <a:pPr algn="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运动100周年大会”有感》)</a:t>
            </a:r>
          </a:p>
          <a:p>
            <a:pPr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开头引用鲁迅的名言,暗合“五四”精神,又与标题“光火奏鸣”相互印证,不仅独特新颖,而且掷地有声。接着运用对偶句“点青春之光指引方向,燃奋斗之火淬炼你我”亮人眼目。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738630"/>
            <a:ext cx="11807190"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3.疑问悬疑。</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在文章开头以富有力度的语言设疑:一是设问,一问一答;二是反问,寓答于问;三是设疑,留下悬念。这种开头能形成一种新奇感,引人遐想,发人深思。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0353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3</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尊敬的各国朋友:</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大家好。很荣幸代表中国青年参加本次论坛。那么论坛谈什么?世界青年和社会发展。世界青年和社会发展又有什么关系呢?世界青年携手合作,共谋社会持续发展。这也是本次演讲我想要和大家分享的观点。世界谁属?重在青年。发展何由?携手共创。                    </a:t>
            </a:r>
          </a:p>
          <a:p>
            <a:pPr algn="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(2020年全国卷Ⅱ优秀作文)</a:t>
            </a:r>
          </a:p>
          <a:p>
            <a:pPr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186180"/>
            <a:ext cx="11807190" cy="396938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本文以设问发端直接进入主题。自问自答之际,也在问他人。既然是演讲,自然要有互动。设问之法,互动之效已在开头出现。前两个设问如闲谈,从本次论坛主题出发,也点明本文主题。后两个设问是强调,落实青年,着力共创,再一次明确主题。前两个设问淡泊若云,娓娓道来。后两个设问沉稳似铁,又刚劲有力。</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738630"/>
            <a:ext cx="11807190"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4.修辞破题。</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为体现文本的文采,可以在文章开头使用排比、比喻、比拟等修辞手法来表达自己对材料内容或论证观点的个人看法。使用修辞破题的方法时,要注意不能为修辞而修辞,要保证使用修辞的语句能体现出对材料的深度解读、对观点的深刻诠释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4610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近日之辱,诸君皆已闻之。北洋懦弱,示媚于列强;曹陆狼狈,卖国于日本。堂堂中华,于今日之世界,竟无一立足之地,反似砧板之肥肉、待宰之羔羊,任人凌辱!呜呼!岂不痛哉!岂不痛哉!</a:t>
            </a:r>
          </a:p>
          <a:p>
            <a:pPr algn="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(2019年全国卷Ⅱ《洒青春热血,挽民族危亡》)</a:t>
            </a:r>
          </a:p>
          <a:p>
            <a:pPr algn="l"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文章以短句入题,先声夺人。“北洋懦弱,示媚于列强;曹陆狼狈,卖国于日本”对称之中见典雅;“砧板之肥肉、待宰之羔羊”对称之中有对比,文章开头富有气势。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2" name="表格 1"/>
          <p:cNvGraphicFramePr/>
          <p:nvPr>
            <p:custDataLst>
              <p:tags r:id="rId1"/>
            </p:custDataLst>
          </p:nvPr>
        </p:nvGraphicFramePr>
        <p:xfrm>
          <a:off x="165735" y="975360"/>
          <a:ext cx="11871325" cy="5697220"/>
        </p:xfrm>
        <a:graphic>
          <a:graphicData uri="http://schemas.openxmlformats.org/drawingml/2006/table">
            <a:tbl>
              <a:tblPr firstRow="1" bandRow="1">
                <a:tableStyleId>{5940675A-B579-460E-94D1-54222C63F5DA}</a:tableStyleId>
              </a:tblPr>
              <a:tblGrid>
                <a:gridCol w="1440815"/>
                <a:gridCol w="1266190"/>
                <a:gridCol w="1090930"/>
                <a:gridCol w="4869180"/>
                <a:gridCol w="3204210"/>
              </a:tblGrid>
              <a:tr h="777240">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年份</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卷别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题材</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文体</a:t>
                      </a:r>
                    </a:p>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要求</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题目概要</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主题关键词</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58813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社会生活类材料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演讲稿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引用名言指出劳动的传承,联系现实揭示不尊重劳动的现象。据此写一篇演讲稿,倡议大家“热爱劳动,从我做起”。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热爱劳动;科技不能取代劳动;劳动也是一门功课;民生在勤等。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755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多任务选择类材料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演讲稿;书信;观后感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展示了中华民族的五个关键时间点,揭示了中国青年的接续奋斗。设置五种任务,要求考生以青年学生当事人的身份完成写作。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勇担责任;接续奋斗;投身建设等。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429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漫画类材料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明确文体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根据有关毕业前最后一节课的漫画材料,写一篇文章。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无私奉献;园丁精神;师恩难忘;尊师重教等。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408160" y="404495"/>
            <a:ext cx="151511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738630"/>
            <a:ext cx="11807190"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5.起兴类比。</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兴者,先言他物以引起所咏之辞也。这里所说的“他物”并非与文章所写之物无关,相反,二者之间应有密切的逻辑关系。这类文章的开头常常从自然界中的万事万物写起,花鸟鱼虫、飞禽走兽,无所不包,化理为形,化虚为实,用形象包蕴思想,读起来使人回味无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湛蓝星空,璀璨迷人,星空的美丽,得益于每一颗星星的闪耀;北斗系统,服务全球,“天网”的织成,得益于55颗卫星每一颗的功用;人类社会,向前发展,得益于每一个成员的辛勤付出。这告诉世人,一个人无论身处何境,都不应妄自菲薄,而要努力去发现自身的重要性。</a:t>
            </a:r>
          </a:p>
          <a:p>
            <a:pPr algn="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(2020年北京卷《星星渺小也可散发光芒》)</a:t>
            </a:r>
          </a:p>
          <a:p>
            <a:pPr algn="l"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本文用“自然界的星星”“北斗卫星”与“社会个体”形成类比,开头一段即表明观点。句式整齐,且铺陈气势,自得其妙。此处作者是说人类要像自然界的星星、北斗卫星那般发现、发挥自己的作用,由此达成呼应文题“星星渺小也可散发光芒”的目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668145"/>
            <a:ext cx="11807190" cy="203009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1.联想辐射。</a:t>
            </a:r>
            <a:r>
              <a:rPr lang="zh-CN" altLang="en-US" sz="2800">
                <a:latin typeface="微软雅黑" panose="020B0503020204020204" charset="-122"/>
                <a:ea typeface="微软雅黑" panose="020B0503020204020204" charset="-122"/>
                <a:cs typeface="微软雅黑" panose="020B0503020204020204" charset="-122"/>
                <a:sym typeface="+mn-ea"/>
              </a:rPr>
              <a:t>联想辐射,即以文章中心论点为核心(立足点),向历史故事、名人掌故、名言警句、新闻人物等四个方向辐射,采用“相关联想”的方法,迅速准确地选定自己需要的、符合论点要求的典型、新鲜的素材。</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合理组织,论据有力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6</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给弟弟的时光瓶</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河南考生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亲爱的弟弟: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此刻,一岁的你也许正在酣睡。而我,正坐在2018年的高考考场上。这是18岁给予我的礼物,我必须伸开双手笑脸相迎,就像全家人迎接你的到来一样,也像18年前年轻的父母迎接我的降生一样。不同的是,2000年出生的我被称为“世纪宝宝”,而你则是计划生育政策调整后的“改革宝宝”。</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等你从“时光胶囊”中取出这封信时,已是2035年,你也到了和我今天一样的年龄。18岁的天空没有阴霾,而你的18岁注定艳阳高照。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因为,按照“到2049年,我国建成社会主义现代化国家”的目标,2035年正好是中间的“加油站”和关键点,你看到的是我国经济实力、科技实力的大幅跃升,是平等、法治的国家治理体系和治理能力的现代化,是社会文明的新高度,是青山绿水中的富裕生活,是咱们的“美丽中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那时,你也许不会再像现在的我为高考焦虑,也许“高考”已经成为一种测试而不再是进入高等学府的门槛——真羡慕你们这一代享受均等教育的年轻人。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请你记住,历史是层叠的过程,当我们注视当下时,必须给予过往的时代应有的尊重。因为,你们所拥有的一切,是时代巨变的结果,更是前一代人拼搏打下的基础。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如果没有2006年取消延续了千年的农业税,如果没有载人航天飞船的一次次遨游天际,如果没有令世界为之侧目的精准扶贫工程,如果没有互联网的狂飙突进,如果没有“一带一路”倡议的实施……2035年不过是时序中一个普通的标记。</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咱们的老家,曾经是一个不通公路的山村,父亲当年要翻过一座山头,花一个多小时的时间步行到学校。最后,他考上了大学,离开故乡来到了城市定居,但大山里却有很多贫苦的乡亲。</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那是父亲心中的痛,是一代人无奈的叹息。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现在,乡村公路修通了,产业扶贫进山了,土特产成了市场的热销品,几百年没有变样的山村几年之间成了旅游的热点地区,欢声笑语让曾经沉寂的山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村充满了生机。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如果有一天你去那里旅游,别忘了,那是我们的故乡,有深埋我们根系的土壤。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你看到的现实,曾是我们奋斗的梦想。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2008年,我8岁,却记住了一个陌生的名字——汶川,也从此懂得了“多难兴邦”的内涵:近7万人死于灾难,经济损失超过8000亿元……但是,在巨大的哀痛之后,一座座新的城市和村庄拔地而起,谁都拒绝不了万物的生长,谁也无法遏制一个民族崛起的力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所有的辉煌都伴随着苦难,所有的梦想都倾注着希望。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你看到这封信时,我已经是中年男人,但是,我可以明确地告诉你,我虽至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63830"/>
            <a:ext cx="1187831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中年,但不会“油腻”,因为,有梦想谁都不会油腻。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所以,在2035年,你是早上8点钟的太阳,我也将以年轻的姿态行走在路上。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米兰·昆德拉说:“永远不要认为我们可以逃避,我们的每一步都决定着最后的结局,我们的脚步正在走向我们自己选定的终点。”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我想说的是,梦想永远没有终点,过了2035年,还有2050年,那时你已经成为社会的中坚力量,你奋斗在路上,你的梦想也在路上。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有梦想,谁都会健康成长;有梦想,哪个时代都了不起。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共勉!</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你18岁的哥哥</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2018年6月7日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879475"/>
            <a:ext cx="1187831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文章以书信为载体,作者给今年刚刚一岁的弟弟写了一封信。开篇先写弟弟十八年后打开“时光胶囊”的具体时间和中国当时的发展状况;然后,猜想那个时候的高考,以此来赞美2035年的中国;接着,回望历史,联想“自己”成长过程中中国的发展,比如回忆父亲生活的年代家乡没有公路,而现在乡村公路修通、精准扶贫工程开展,乡村充满生机;最后,联想汶川地震给人们带来的哀痛以及想象2035年的“自己”和弟弟的生活状态等。作者十分注重联想手法的使用,通过联想选取一个个事例,使整篇文章既有对未来的向往,也有对现实的描写,并且紧扣材料的具体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89990"/>
            <a:ext cx="11878310" cy="267652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2.名句立骨。</a:t>
            </a:r>
            <a:r>
              <a:rPr lang="zh-CN" altLang="en-US" sz="2800">
                <a:latin typeface="微软雅黑" panose="020B0503020204020204" charset="-122"/>
                <a:ea typeface="微软雅黑" panose="020B0503020204020204" charset="-122"/>
                <a:cs typeface="微软雅黑" panose="020B0503020204020204" charset="-122"/>
                <a:sym typeface="+mn-ea"/>
              </a:rPr>
              <a:t>引述名言警句,不是仅仅让其作为论据出现,而是借用其丰富的思想内涵为文章立骨,让名言警句既是内容的载体、段落的核心,又是文章的结构筋骨。段落内容既有对名句的阐释,又有对名句内涵的证明,二者相得益彰,浑然一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2" name="表格 1"/>
          <p:cNvGraphicFramePr/>
          <p:nvPr>
            <p:custDataLst>
              <p:tags r:id="rId1"/>
            </p:custDataLst>
          </p:nvPr>
        </p:nvGraphicFramePr>
        <p:xfrm>
          <a:off x="165735" y="975360"/>
          <a:ext cx="11871325" cy="5697220"/>
        </p:xfrm>
        <a:graphic>
          <a:graphicData uri="http://schemas.openxmlformats.org/drawingml/2006/table">
            <a:tbl>
              <a:tblPr firstRow="1" bandRow="1">
                <a:tableStyleId>{5940675A-B579-460E-94D1-54222C63F5DA}</a:tableStyleId>
              </a:tblPr>
              <a:tblGrid>
                <a:gridCol w="1440815"/>
                <a:gridCol w="1063625"/>
                <a:gridCol w="911225"/>
                <a:gridCol w="5215890"/>
                <a:gridCol w="3239770"/>
              </a:tblGrid>
              <a:tr h="777240">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年份</a:t>
                      </a:r>
                      <a:r>
                        <a:rPr lang="en-US" altLang="zh-CN" sz="24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卷别</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题材</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文体</a:t>
                      </a:r>
                    </a:p>
                    <a:p>
                      <a:pPr indent="0" algn="ctr">
                        <a:buNone/>
                      </a:pPr>
                      <a:r>
                        <a:rPr lang="zh-CN" altLang="en-US" sz="2400" b="1">
                          <a:solidFill>
                            <a:srgbClr val="000000"/>
                          </a:solidFill>
                          <a:latin typeface="微软雅黑" panose="020B0503020204020204" charset="-122"/>
                          <a:ea typeface="微软雅黑" panose="020B0503020204020204" charset="-122"/>
                          <a:cs typeface="NEU-BZ-S92" charset="0"/>
                        </a:rPr>
                        <a:t>要求</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题目概要</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rPr>
                        <a:t>主题关键词</a:t>
                      </a: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58813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社会生活类材料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明确文体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根据国家自2000年以来的变化以及考生自己的联想和思考,给2035年18岁的一代人写一篇文章。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与新世纪的中国一路同行、成长;把握机遇,应对挑战;追梦的18岁等。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755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故事类材料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明确文体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为了加强对战机的防护,许多人认为应该加强弹痕多的部位,沃德力排众议,指出应该注意弹痕少的部位。事实证明,沃德是正确的。根据材料,写一篇文章。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幸存者偏差;考虑问题要全面;透过现象看本质;坚持己见,不盲从;打破惯性思维的局限等。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429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国卷Ⅲ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标语类材料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明确文体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根据不同时代、不同地区的三则标语,写一篇文章。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时代不同,目标不同;人与自然和谐共生;改革开放新征程等。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408160" y="404495"/>
            <a:ext cx="151511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89990"/>
            <a:ext cx="1187831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典例7</a:t>
            </a:r>
            <a:r>
              <a:rPr lang="zh-CN" altLang="en-US" sz="2800">
                <a:latin typeface="微软雅黑" panose="020B0503020204020204" charset="-122"/>
                <a:ea typeface="微软雅黑" panose="020B0503020204020204" charset="-122"/>
                <a:cs typeface="微软雅黑" panose="020B0503020204020204" charset="-122"/>
                <a:sym typeface="+mn-ea"/>
              </a:rPr>
              <a:t>“餐饮浪费现象,触目惊心、令人痛心!”习近平总书记近日对制止餐饮浪费行为作出重要指示,指出要加强立法,强化监管,采取有效措施,建立长效机制,坚决制止餐饮浪费行为,强调要进一步加强宣传教育,切实培养节约习惯,在全社会营造浪费可耻、节约为荣的氛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“俭,德之共也;侈,恶之大也。”早在2013年年初,习近平总书记就作出重要指示,强调“浪费之风务必狠刹”,号召“努力使厉行节约、反对浪费在全社会蔚然成风”。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89990"/>
            <a:ext cx="11878310"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艰苦奋斗、勤俭节约是中华民族的传统美德,是我们党的优良作风。习近平总书记强调:“过去我们党靠艰苦奋斗、勤俭节约不断成就伟业,现在我们仍然要用这样的思想来指导工作。”党和政府一边加快发展经济,一边注重节约、反对浪费,带头过“紧日子”,目的就是让人民过上好日子。</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(《坚决制止餐饮浪费行为》,《人民日报》,2020年8月12日)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89990"/>
            <a:ext cx="1187831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开篇引用习近平总书记的话语,呼应文章标题,有利于表现文章的主旨;然后引用《左传》中的名句“俭,德之共也;侈,恶之大也”再次强调节俭的重要性;随后用“艰苦奋斗、勤俭节约是中华民族的传统美德,是我们党的优良作风”强调节俭是一种美德。节选部分既有名言领头,又有论述承续,事实联结,使文章充实,结构有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89990"/>
            <a:ext cx="11878310" cy="461581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3.同质组合。</a:t>
            </a:r>
            <a:r>
              <a:rPr lang="zh-CN" altLang="en-US" sz="2800">
                <a:latin typeface="微软雅黑" panose="020B0503020204020204" charset="-122"/>
                <a:ea typeface="微软雅黑" panose="020B0503020204020204" charset="-122"/>
                <a:cs typeface="微软雅黑" panose="020B0503020204020204" charset="-122"/>
                <a:sym typeface="+mn-ea"/>
              </a:rPr>
              <a:t>同质组合,就是将一组属于不同时代或地域而性质相同或相近的素材(名言或名人事例),用并列的方式将其组合在文中,追求论据的丰富性、说理的针对性、论述的深刻性。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引述事例时,注意事例与主题的相关性。这需要注意两个方面:一是明确自己的主张,赞成什么、反对什么;二是弄清事例的本质,进而分析其与主题的关系(相同、基本相同、有一定联系、没有联系),选择本质与文章主题相同或基本相同的事例,剔除与文章主题有一定联系或没有联系的事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617220"/>
            <a:ext cx="1187831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典例8</a:t>
            </a:r>
            <a:r>
              <a:rPr lang="zh-CN" altLang="en-US" sz="2800">
                <a:latin typeface="微软雅黑" panose="020B0503020204020204" charset="-122"/>
                <a:ea typeface="微软雅黑" panose="020B0503020204020204" charset="-122"/>
                <a:cs typeface="微软雅黑" panose="020B0503020204020204" charset="-122"/>
                <a:sym typeface="+mn-ea"/>
              </a:rPr>
              <a:t>青年携手,共创未来,青春不言败。青年立志,勇于追求理想,想做出一番大事业,但是有时却事与愿违,往往遭遇失败。面对失败,有些青年缺乏韧劲,缺乏长远的眼光,缺乏理智的判断,这样的青年是难担大任的。面对失败,正确的做法是从失败中爬起来,把失败当作人生历程的催化剂。成吉思汗,年轻时经历多次失败,但他都从失败中重来,最终建功立业;肯德基创始人哈兰·山德士,年轻时从事过许多工作,曾经在向饭店推销炸鸡时被拒上千次,但仍不放弃,这才有了今天火爆全球的肯德基……他们都曾经历失败,却不言败,最终走向成功。</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(2020年全国卷Ⅱ《携手创未来,让青春充满正能量》)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702435"/>
            <a:ext cx="1187831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为了证明“青春不言败”这一观点,考生引入成吉思汗、哈兰·山德士两个事例,一中一外,一古一今,从政治、商业两个角度,针对“青春不言败”展开论证,内涵一致、用例典型,增加了文章的说服力。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381125"/>
            <a:ext cx="11878310" cy="203009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4.异质</a:t>
            </a:r>
            <a:r>
              <a:rPr lang="zh-CN" altLang="en-US" sz="2800" b="1">
                <a:latin typeface="微软雅黑" panose="020B0503020204020204" charset="-122"/>
                <a:ea typeface="微软雅黑" panose="020B0503020204020204" charset="-122"/>
                <a:cs typeface="微软雅黑" panose="020B0503020204020204" charset="-122"/>
                <a:sym typeface="+mn-ea"/>
              </a:rPr>
              <a:t>组合。</a:t>
            </a:r>
            <a:r>
              <a:rPr lang="zh-CN" altLang="en-US" sz="2800">
                <a:latin typeface="微软雅黑" panose="020B0503020204020204" charset="-122"/>
                <a:ea typeface="微软雅黑" panose="020B0503020204020204" charset="-122"/>
                <a:cs typeface="微软雅黑" panose="020B0503020204020204" charset="-122"/>
                <a:sym typeface="+mn-ea"/>
              </a:rPr>
              <a:t>异质组合,就是将两则(或多则)性质相对或相反的素材(名言或名人事例),用对比的方式组合在文中,以呈现两种价值取向,在相互对比、衬托中,追求观点态度的鲜明性以及论述的震撼力。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379095"/>
            <a:ext cx="1187831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lang="zh-CN" altLang="en-US" sz="2800">
                <a:latin typeface="微软雅黑" panose="020B0503020204020204" charset="-122"/>
                <a:ea typeface="微软雅黑" panose="020B0503020204020204" charset="-122"/>
                <a:cs typeface="微软雅黑" panose="020B0503020204020204" charset="-122"/>
                <a:sym typeface="+mn-ea"/>
              </a:rPr>
              <a:t>对着生活微笑须有豁亮的心胸。罗曼·罗兰笔下的音乐战士约翰·克利斯朵夫虽生活之路曲折坎坷,却从未放弃梦想,他疾恶如仇,自强不息;相反,《呼啸山庄》中的希斯克利夫内心阴暗,如魔鬼般生活,对一切仇视的人予以疯狂的报复,最终落得个孤独而死的下场。</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(刘冬梅《对着生活微笑》)</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作者将约翰·克利斯朵夫与希斯克利夫两人不同的胸怀和生活态度相对比,鲜明地表达了自己的见解——对着生活微笑须有豁亮的心胸。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000" y="798195"/>
            <a:ext cx="1193800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议论文由“论点”“论据”“论证”三个部分构成,然而考生在写议论文时往往会忽视“论证”这个重要环节,以致议论肤浅,说理无力。如果考生在一篇文章中尝试运用因果分析法、逆向设想法、辩证分析法、例证分析法、引证法、对比法等论证的方法,则会取得明显的论证效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1.因果分析法。</a:t>
            </a:r>
            <a:r>
              <a:rPr lang="zh-CN" altLang="en-US" sz="2800">
                <a:latin typeface="微软雅黑" panose="020B0503020204020204" charset="-122"/>
                <a:ea typeface="微软雅黑" panose="020B0503020204020204" charset="-122"/>
                <a:cs typeface="微软雅黑" panose="020B0503020204020204" charset="-122"/>
                <a:sym typeface="+mn-ea"/>
              </a:rPr>
              <a:t>即抓住论据所述的事实,并据此推出形成这种结果的原因的一种分析方法。考生在运用这种方法说理时,可以利用“因”拓展思路,当然这只是外在的,更重要的是挖掘例子与论述内容之间的因果关系。同时,还要注意所论述的原因应跟论点保持一致,否则就无法把材料和观点联系起来。</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证明有方,议论深刻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51765"/>
            <a:ext cx="1187831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lang="zh-CN" altLang="en-US" sz="2800">
                <a:latin typeface="微软雅黑" panose="020B0503020204020204" charset="-122"/>
                <a:ea typeface="微软雅黑" panose="020B0503020204020204" charset="-122"/>
                <a:cs typeface="微软雅黑" panose="020B0503020204020204" charset="-122"/>
                <a:sym typeface="+mn-ea"/>
              </a:rPr>
              <a:t>法国著名哲学家萨特有言:“人始终处在自身之外。”习近平总书记也多次强调构建人类命运共同体。的确,人不仅为自己而活。试想,若一个社会中的人只考虑自己的需求,那社会如何进步?文明如何发展?所以,人渴望“被需要”就显得十分重要,这不仅使人摆脱小我,关注大我,也促使个人为社会乃至国家的建设贡献应有之力。 </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(2018年上海卷《人永远活在自身之外》)</a:t>
            </a:r>
          </a:p>
          <a:p>
            <a:pPr algn="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以名言引起论述,点明人不是孤立存在的,进而联系“构建人类命运共同体”的现实,进一步论述人若只考虑自己,社会就不会进步,文明也不会发展,故而得出“人渴望‘被需要’”的结论,由因及果,水到渠成。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6" name="表格 5"/>
          <p:cNvGraphicFramePr/>
          <p:nvPr/>
        </p:nvGraphicFramePr>
        <p:xfrm>
          <a:off x="169545" y="1181735"/>
          <a:ext cx="11617325" cy="5092700"/>
        </p:xfrm>
        <a:graphic>
          <a:graphicData uri="http://schemas.openxmlformats.org/drawingml/2006/table">
            <a:tbl>
              <a:tblPr firstRow="1" bandRow="1">
                <a:tableStyleId>{5940675A-B579-460E-94D1-54222C63F5DA}</a:tableStyleId>
              </a:tblPr>
              <a:tblGrid>
                <a:gridCol w="965835"/>
                <a:gridCol w="10651490"/>
              </a:tblGrid>
              <a:tr h="509270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zh-CN" altLang="en-US" sz="24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1.命题形式:稳中求变。高考作文题目往往提供相关材料,或给定主题,或给定具体题目,或自选立意方向,要求考生以材料为基础进行写作,表现出稳定性与多样化的巧妙融合。</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考查内容:①内容特点。坚持“立德树人”的核心思想,围绕宏大时代主题布局,传递当前社会呼吁的价值观念,要求考生在解读中国故事的过程中感受时代发展的蓬勃气象;对考生表达能力进行全面考查,体现高考的育人导向功能。②文体特点。一般情况下文体不限,但近年来尤其是全国卷偏重考查应用文体,要求考生写作书信、演讲稿、读(观)后感、发言稿等。</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630680"/>
            <a:ext cx="11878310" cy="332295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2.逆向设想法。</a:t>
            </a:r>
            <a:r>
              <a:rPr lang="zh-CN" altLang="en-US" sz="2800">
                <a:latin typeface="微软雅黑" panose="020B0503020204020204" charset="-122"/>
                <a:ea typeface="微软雅黑" panose="020B0503020204020204" charset="-122"/>
                <a:cs typeface="微软雅黑" panose="020B0503020204020204" charset="-122"/>
                <a:sym typeface="+mn-ea"/>
              </a:rPr>
              <a:t>即运用逆向思维对论据进行反向假设,进而分析在这种假设条件下可能产生的某种结果。逆向设想法的主体部分由假设复句构成,运用假设复句时要从实际出发,从不同的角度进行假设,使分析更全面、说理更深刻。倘若有多个假设复句,应按一定的逻辑顺序进行排列组合,不可任意拼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544830"/>
            <a:ext cx="1187831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典例11</a:t>
            </a:r>
            <a:r>
              <a:rPr lang="zh-CN" altLang="en-US" sz="2800">
                <a:latin typeface="微软雅黑" panose="020B0503020204020204" charset="-122"/>
                <a:ea typeface="微软雅黑" panose="020B0503020204020204" charset="-122"/>
                <a:cs typeface="微软雅黑" panose="020B0503020204020204" charset="-122"/>
                <a:sym typeface="+mn-ea"/>
              </a:rPr>
              <a:t>试想,若没有这种渴望“被需要”的心态,他们之中有几人能坚持努力下去?如此,今后又该由谁来完成中华民族伟大复兴之重任?正是这种渴望“被需要”的心态,促使芸芸众生努力提高自身能力,提升自我价值。</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(2018年上海卷《人永远活在自身之外》)</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altLang="en-US" sz="2800">
                <a:latin typeface="微软雅黑" panose="020B0503020204020204" charset="-122"/>
                <a:ea typeface="微软雅黑" panose="020B0503020204020204" charset="-122"/>
                <a:cs typeface="微软雅黑" panose="020B0503020204020204" charset="-122"/>
                <a:sym typeface="+mn-ea"/>
              </a:rPr>
              <a:t>      文段由“试想”领起,连用两个问句,逆向假设了没有渴望“被需要”的心态,会对个人乃至社会和国家造成的危害,从而有力地论证了中心论点,引人深思。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449580"/>
            <a:ext cx="1187831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3.辩证分析法。</a:t>
            </a:r>
            <a:r>
              <a:rPr lang="zh-CN" altLang="en-US" sz="2800">
                <a:latin typeface="微软雅黑" panose="020B0503020204020204" charset="-122"/>
                <a:ea typeface="微软雅黑" panose="020B0503020204020204" charset="-122"/>
                <a:cs typeface="微软雅黑" panose="020B0503020204020204" charset="-122"/>
                <a:sym typeface="+mn-ea"/>
              </a:rPr>
              <a:t>即论述时强调使用辩证思维,坚持用一分为二的观点、对立统一的观点、联系的观点、发展的观点来看问题,避免出现片面或绝对的看法,力求方方面面都要兼顾。</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12</a:t>
            </a:r>
            <a:r>
              <a:rPr lang="zh-CN" altLang="en-US" sz="2800">
                <a:latin typeface="微软雅黑" panose="020B0503020204020204" charset="-122"/>
                <a:ea typeface="微软雅黑" panose="020B0503020204020204" charset="-122"/>
                <a:cs typeface="微软雅黑" panose="020B0503020204020204" charset="-122"/>
                <a:sym typeface="+mn-ea"/>
              </a:rPr>
              <a:t>在新时代的今天,新青年在祖国的高速发展中得到成长。</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大河有水小河满,国家繁荣民方强。“90后”美女博导杨树,从小学习成绩优异,16岁便考入复旦大学。凭着耀眼的成绩,杨树被聘为浙江大学电气工程学院教授、博士生导师。杨树能有这种开挂般的人生,不正得益于祖国优质的教育和人才战略提供的机遇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518160"/>
            <a:ext cx="1187831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在新时代的今天,新青年更应该与祖国同呼吸、共命运。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成龙在《国家》里唱:“一心装满国,一手撑起家;家是最小国,国是千万家。”每个个体都是国家的一员,青年人只有成为国之栋梁,才能担负起接班人的重任。</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(2018年北京卷《新时代新青年——谈在祖国发展中成长》)</a:t>
            </a:r>
          </a:p>
          <a:p>
            <a:pPr algn="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上述文字从“新青年在祖国的高速发展中得到成长”“新青年更应该与祖国同呼吸、共命运”两个方面展开论述,辩证而透彻。</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590804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4.例证分析法。</a:t>
            </a:r>
            <a:r>
              <a:rPr sz="2800">
                <a:latin typeface="微软雅黑" panose="020B0503020204020204" charset="-122"/>
                <a:ea typeface="微软雅黑" panose="020B0503020204020204" charset="-122"/>
                <a:cs typeface="微软雅黑" panose="020B0503020204020204" charset="-122"/>
                <a:sym typeface="+mn-ea"/>
              </a:rPr>
              <a:t>即通过典型的、有针对性的事例证明论点的正确性。</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13</a:t>
            </a:r>
            <a:r>
              <a:rPr sz="2800">
                <a:latin typeface="微软雅黑" panose="020B0503020204020204" charset="-122"/>
                <a:ea typeface="微软雅黑" panose="020B0503020204020204" charset="-122"/>
                <a:cs typeface="微软雅黑" panose="020B0503020204020204" charset="-122"/>
                <a:sym typeface="+mn-ea"/>
              </a:rPr>
              <a:t>关于许由的美谈却在事实上给清高规定了一个模式,即凡是显贵的人是不大可能得到清高之名的;后来显贵又扩大为富贵,即清高是与富贵无缘的。例如诸葛亮,当他“高卧隆中”之时,是可以称为清高的;后来辅佐刘备,成为蜀汉丞相,在后人心目中德高望重,近乎完人,却无人说他清高。汲黯、苏武、魏徵、颜真卿、史可法等,都以高风亮节著称于史,但也因做官而不被评为清高之人。当然,历史上对这些人的评价之高是远非清高二字可比的。</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(金开诚《漫话清高》)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725930"/>
            <a:ext cx="11878310" cy="203009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为了证明“清高与富贵无缘”这一观点,作者先详述诸葛亮一例,又以汲黯、苏武、魏徵、颜真卿、史可法等历史名人相佐,有力地证明了自己的观点。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655447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5.引证法。</a:t>
            </a:r>
            <a:r>
              <a:rPr sz="2800">
                <a:latin typeface="微软雅黑" panose="020B0503020204020204" charset="-122"/>
                <a:ea typeface="微软雅黑" panose="020B0503020204020204" charset="-122"/>
                <a:cs typeface="微软雅黑" panose="020B0503020204020204" charset="-122"/>
                <a:sym typeface="+mn-ea"/>
              </a:rPr>
              <a:t>即引用精练而富有思想内涵的名言警句或故事等证明论点的正确性,以增强文章的说服力,丰富文章的内容。</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以他为镜,在批评中审视自我。尼采言:“眼睛太靠近,我看不清自己。”当你的眼睛聚焦在自己的身旁时,会模糊、窄化你的视野。我们的眼睛总是接收太多身边的信息,而忽视了向内反省自己,因此,有了诸多的不知不觉,有了无数的熟视无睹,对自己的问题闭口不谈,对别人的意见置之不理。《论语·颜渊》中言:“内省不疚,夫何忧何惧?”由此可见,我们要认真审视自我,向内生长,从别人的眼中主动探寻,不断发现自己的缺点并改正。</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(2020年全国卷Ⅲ《对镜窥己,向内生长》)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725930"/>
            <a:ext cx="11878310" cy="203009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作者先引用尼采的话,说明如果太过关注自身,容易使视野变窄,从而忽视对自己的反省。然后引用《论语·颜渊》中的名言,提醒我们要“认真审视自我”,多听取别人的意见,进而证明本段论点。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342265"/>
            <a:ext cx="1187831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6.对比法。</a:t>
            </a:r>
            <a:r>
              <a:rPr sz="2800">
                <a:latin typeface="微软雅黑" panose="020B0503020204020204" charset="-122"/>
                <a:ea typeface="微软雅黑" panose="020B0503020204020204" charset="-122"/>
                <a:cs typeface="微软雅黑" panose="020B0503020204020204" charset="-122"/>
                <a:sym typeface="+mn-ea"/>
              </a:rPr>
              <a:t>即将人或事物的正面与反面情境进行鲜明对比,从而证明某观点的正确性。对比论证的对比点有三种:</a:t>
            </a:r>
            <a:r>
              <a:rPr sz="2800" b="1">
                <a:latin typeface="微软雅黑" panose="020B0503020204020204" charset="-122"/>
                <a:ea typeface="微软雅黑" panose="020B0503020204020204" charset="-122"/>
                <a:cs typeface="微软雅黑" panose="020B0503020204020204" charset="-122"/>
                <a:sym typeface="+mn-ea"/>
              </a:rPr>
              <a:t>一是纵比</a:t>
            </a:r>
            <a:r>
              <a:rPr sz="2800">
                <a:latin typeface="微软雅黑" panose="020B0503020204020204" charset="-122"/>
                <a:ea typeface="微软雅黑" panose="020B0503020204020204" charset="-122"/>
                <a:cs typeface="微软雅黑" panose="020B0503020204020204" charset="-122"/>
                <a:sym typeface="+mn-ea"/>
              </a:rPr>
              <a:t>。将同一事物的不同时期、不同阶段的状况进行对比,揭示事物在发展变化中的不同之处,发现事物发展变化的规律和蕴含的道理。</a:t>
            </a:r>
            <a:r>
              <a:rPr sz="2800" b="1">
                <a:latin typeface="微软雅黑" panose="020B0503020204020204" charset="-122"/>
                <a:ea typeface="微软雅黑" panose="020B0503020204020204" charset="-122"/>
                <a:cs typeface="微软雅黑" panose="020B0503020204020204" charset="-122"/>
                <a:sym typeface="+mn-ea"/>
              </a:rPr>
              <a:t>二是横比</a:t>
            </a:r>
            <a:r>
              <a:rPr sz="2800">
                <a:latin typeface="微软雅黑" panose="020B0503020204020204" charset="-122"/>
                <a:ea typeface="微软雅黑" panose="020B0503020204020204" charset="-122"/>
                <a:cs typeface="微软雅黑" panose="020B0503020204020204" charset="-122"/>
                <a:sym typeface="+mn-ea"/>
              </a:rPr>
              <a:t>。将发生在同一时期、同一区域的两种性质截然相反或互有差异的事物进行对比,否定错误的、不好的事物,肯定正确的、美好的事物。</a:t>
            </a:r>
            <a:r>
              <a:rPr sz="2800" b="1">
                <a:latin typeface="微软雅黑" panose="020B0503020204020204" charset="-122"/>
                <a:ea typeface="微软雅黑" panose="020B0503020204020204" charset="-122"/>
                <a:cs typeface="微软雅黑" panose="020B0503020204020204" charset="-122"/>
                <a:sym typeface="+mn-ea"/>
              </a:rPr>
              <a:t>三是自比</a:t>
            </a:r>
            <a:r>
              <a:rPr sz="2800">
                <a:latin typeface="微软雅黑" panose="020B0503020204020204" charset="-122"/>
                <a:ea typeface="微软雅黑" panose="020B0503020204020204" charset="-122"/>
                <a:cs typeface="微软雅黑" panose="020B0503020204020204" charset="-122"/>
                <a:sym typeface="+mn-ea"/>
              </a:rPr>
              <a:t>。将同一事物内表现出来的不统一、不协调的现象进行比较。自比与纵比的区别是自比不存在时间轴上的发展变化;与横比的不同是自比表现在同一事物上,而横比则是两种不同事物之间的对比。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831215"/>
            <a:ext cx="1187831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15</a:t>
            </a:r>
            <a:r>
              <a:rPr sz="2800">
                <a:latin typeface="微软雅黑" panose="020B0503020204020204" charset="-122"/>
                <a:ea typeface="微软雅黑" panose="020B0503020204020204" charset="-122"/>
                <a:cs typeface="微软雅黑" panose="020B0503020204020204" charset="-122"/>
                <a:sym typeface="+mn-ea"/>
              </a:rPr>
              <a:t>与时俱进,迎难而上,引领新时代。父亲曾对我说,不要学他大字不识,为了养家,只能去毛衫市场辛苦工作。如今是知识信息时代,白手起家太难,“白脑”起家就更不切实际了!听了父亲的话,我发奋读书,努力克服学习中的困难挫折,所以今天才能自信满满地坐在考场上。新时代的青年不仅要有踏实肯干的精神,还要有丰富的知识、顽强的意志与较强的抗压能力,因为社会在发展、时代在进步,我们对自己也应该提出更高的要求。</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反观现实,我们身边有不少“啃老族”“佛系青年”“丧掉的一代”,他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6" name="表格 5"/>
          <p:cNvGraphicFramePr/>
          <p:nvPr/>
        </p:nvGraphicFramePr>
        <p:xfrm>
          <a:off x="169545" y="1074420"/>
          <a:ext cx="11617325" cy="5486400"/>
        </p:xfrm>
        <a:graphic>
          <a:graphicData uri="http://schemas.openxmlformats.org/drawingml/2006/table">
            <a:tbl>
              <a:tblPr firstRow="1" bandRow="1">
                <a:tableStyleId>{5940675A-B579-460E-94D1-54222C63F5DA}</a:tableStyleId>
              </a:tblPr>
              <a:tblGrid>
                <a:gridCol w="965835"/>
                <a:gridCol w="10651490"/>
              </a:tblGrid>
              <a:tr h="548640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zh-CN" alt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zh-CN" altLang="en-US" sz="24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3.考查趋势与备考:①命题导向。围绕《中国高考评价体系》中的理念展开,突出表现高考为国家选拔人才的宗旨。②主题安排。基本围绕人文底蕴、科学精神、学会学习、健康生活、责任担当、实践创新这6个方面的素养设置,充分体现了社会主义核心价值观的主要内涵。具体可归纳为:培养家国情怀,展示中国精神;增强责任意识,拥有自信青春;聚焦多元世界,思考和而不同;体验身边生活,关注自我成长;感悟生活哲理,体会深刻本质。</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4.对接核心素养:总体来看,高考作文题目紧紧围绕核心素养命题,从语言建构与运用、思维发展与提升、审美鉴赏与创造、文化传承与理解这四个方面对考生进行考查。</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797560"/>
            <a:ext cx="1187831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们肯定也有过梦想,或许有些人还不乏实干精神,但他们缺少迎难而上、顽强拼搏的勇气,遇到一点挫折便被吓退,最终一事无成,碌碌无为。如此青年怎能引领时代,书写“我”的浙江故事呢?</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(2018年浙江卷《书写我的浙江故事》)</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第一段以父亲的告诫为正面例子,第二段以缺乏勇气的青年人为反面例子,正反对比,抓住问题本质,深入挖掘,将“浙江精神”和社会发展联系起来,强调了新时代下与时俱进、迎难而上的“浙江精神”的必要性。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297940"/>
            <a:ext cx="1180719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议论文的思路安排和层次划分必须以一个明确的观点为前提,根据证明观点的需要对材料进行合理的组合,其常见结构方式有: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1.并列式。</a:t>
            </a:r>
            <a:r>
              <a:rPr lang="zh-CN" altLang="en-US" sz="2800">
                <a:latin typeface="微软雅黑" panose="020B0503020204020204" charset="-122"/>
                <a:ea typeface="微软雅黑" panose="020B0503020204020204" charset="-122"/>
                <a:cs typeface="微软雅黑" panose="020B0503020204020204" charset="-122"/>
                <a:sym typeface="+mn-ea"/>
              </a:rPr>
              <a:t>并列式结构,就是在议论的过程中,将若干分论点以并列的形式出现,进而从不同角度对中心论点进行论证的结构形式。运用这种结构形式,可以清晰地展示写作思路,使文章在简单而充实的论证中表现写作中心。具体写作时,可以将分论点放在每一段的开头,也可以用小标题的形式点出分论点,还可以在每一段的结尾自然引出分论点。</a:t>
            </a:r>
          </a:p>
        </p:txBody>
      </p:sp>
      <p:sp>
        <p:nvSpPr>
          <p:cNvPr id="3" name="标题 2"/>
          <p:cNvSpPr>
            <a:spLocks noGrp="1"/>
          </p:cNvSpPr>
          <p:nvPr>
            <p:ph type="title"/>
          </p:nvPr>
        </p:nvSpPr>
        <p:spPr>
          <a:xfrm>
            <a:off x="192405" y="282575"/>
            <a:ext cx="10438130"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技法</a:t>
            </a:r>
            <a:r>
              <a:rPr lang="en-US" altLang="zh-CN"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　思路清晰,结构合理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831215"/>
            <a:ext cx="1187831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如果说管仲是一匹千里马,那么鲍叔就是他的伯乐。没有伯乐,世间哪里会有千里马?鲍叔以其不凡的眼界和广阔的胸襟,辅佐齐桓公成就霸业。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君子,慧眼识珠,勇于进谏。司马迁曾说:“天下不多(称赞)管仲之贤而多鲍叔能知人也。”鲍叔是一名君子,在与管仲是敌对阵营的情况下,仍能从对手身上找到闪光点,此之谓“慧眼识珠”也;鲍叔是一名君子,管仲带兵阻击小白,小白不得不装死逃脱,在二者关系紧张的情况下,鲍叔仍能站出来向小白推荐管仲,此之谓“勇于进谏”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437515"/>
            <a:ext cx="1187831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君子,心怀天下,心胸宽广。国相之位,一人之下万人之上,鲍叔却能退位让贤,甘居管仲之下,让人不得不感叹其心胸之宽广。而鲍叔这一举动的原因,正是他有忠君爱国的情怀。他的官职变低了,换来的于个人是灵魂挺立,于百姓是生活幸福,于国家是国泰民安。</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(2020年全国卷Ⅰ《以天下为己任,书中国之华章》)</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本文运用并列式结构,作者从“慧眼识珠,勇于进谏”“心怀天下,心胸宽广”这两个方面进行记述,表达对鲍叔人格品质的理解和敬佩,突出写作中心。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105535"/>
            <a:ext cx="1187831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2.递进式。</a:t>
            </a:r>
            <a:r>
              <a:rPr sz="2800">
                <a:latin typeface="微软雅黑" panose="020B0503020204020204" charset="-122"/>
                <a:ea typeface="微软雅黑" panose="020B0503020204020204" charset="-122"/>
                <a:cs typeface="微软雅黑" panose="020B0503020204020204" charset="-122"/>
                <a:sym typeface="+mn-ea"/>
              </a:rPr>
              <a:t>递进式结构,是指先提出中心论点,然后按照事物的内在逻辑关系确立与中心论点相关的分论点,再层层深入地加以论述的结构形式。运用这种论证结构,可以充分反映人们对客观事物认识的一般顺序,表现出鲜明的逻辑关系,从而增加文章的深度。具体写作时,要体现由因到果,由小到大,由轻到重,由浅到深,由现象到本质的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474980"/>
            <a:ext cx="118783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苏格拉底曾说过:“认识自己,方能认识人生。”要想认识真正的自己,最好先问问他人,再结合自己的看法去认识。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充分认识自己之后,我们要有积极的态度。因为,我们决定不了天赋,但积极的态度是进步的原动力。奥黛丽·赫本曾说过:“我当然不会试图摘月,我要月亮奔我而来。”这是她的人生态度,独立、自信、优雅而又从容。作为学生而言,我们最需要的态度是自信乐观,对生活充满希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拥有了积极的态度,我们不能缺少勤奋与努力。这个世界上可怕的不是比你优秀的人,而是比你优秀还比你努力的人。因为努力,易烊千玺才能作为亚太地区青年代表出席联合国青年论坛;因为努力,相声这项非物质文化遗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51765"/>
            <a:ext cx="1187831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才能重新恢复活力;因为努力,中国的科技发展令世界震惊。我们是祖国的未来,凭什么不去努力呢?努力拼搏后,才会看到一个不一样的自己。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成功,更少不了坚持。做任何事都要坚持不懈,不能半途而废,这样才能把事做好。没有李白的坚持,世界上就不会有“诗仙”;没有华罗庚的坚持,就没有华氏定理;没有居里夫人的坚持,镭可能就不会那么早被发现。世上无难事,只要肯攀登。只要不断努力奋斗,我们定将可以撑起中国的未来。</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(2020年浙江卷《定义自我,奔跑向前》)</a:t>
            </a: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在分析话题的过程中,作者纵向论述,安排递进式结构,从认识自我,到积极的态度,再到勤奋与努力,最后到坚持,整个论证过程丝丝入扣,严谨缜密。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415415"/>
            <a:ext cx="1187831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3.对比式。</a:t>
            </a:r>
            <a:r>
              <a:rPr sz="2800">
                <a:latin typeface="微软雅黑" panose="020B0503020204020204" charset="-122"/>
                <a:ea typeface="微软雅黑" panose="020B0503020204020204" charset="-122"/>
                <a:cs typeface="微软雅黑" panose="020B0503020204020204" charset="-122"/>
                <a:sym typeface="+mn-ea"/>
              </a:rPr>
              <a:t>对比式结构,就是指文章在开头提出中心论点,然后从正反两方面提出分论点或摆出正反两方面的论据,加以分析议论,最后进行总结的结构形式。运用这种结构形式,可以使整个论证过程在鲜明的对比之中获得一种更为清楚的认识,并能够使论点在对立统一中展示出思辨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474980"/>
            <a:ext cx="118783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sz="2800">
                <a:latin typeface="微软雅黑" panose="020B0503020204020204" charset="-122"/>
                <a:ea typeface="微软雅黑" panose="020B0503020204020204" charset="-122"/>
                <a:cs typeface="微软雅黑" panose="020B0503020204020204" charset="-122"/>
                <a:sym typeface="+mn-ea"/>
              </a:rPr>
              <a:t>面对转折,客观规律并非全能。假如说,人类真的无能为力,那不就是一种变相的宿命论,或者说是近代形而上学唯物主义,但现代科学已经否认了这两种观点,许多生活经验也与此相悖。客观规律没有尽头,我们永远也无法了解所有的未知。比如蝴蝶效应,一点微小的改变就能引起一个巨大的反应。这样来看,还有什么理由认为人在转折面前无能为力呢?也许,一个人的力量微小,不足以引起大的改变,但量变引起质变,人类团结起来,便有巨大的力量,使人能够无畏转折,使人相信人定胜天。</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但是,面对转折,人的主观能动性也是有一定局限的。虽然我们否认宿命论,但人也并非全能,人的意识,是不能脱离物质的客观规律,任意发挥主观的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51765"/>
            <a:ext cx="1187831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作用的。人的主观能动性是建立在认识世界的基础上的,世界不会因为人的想法而任意改变。比如项羽,因为优柔寡断丧失了大好时机,最终却将失败归结为“天亡我,非用兵之罪也”,这不是很可悲吗?一个人的命运,当然要靠自我奋斗,但也要考虑历史的进程。因此,转折有时是无可避免的。</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(2020年上海卷《无畏转折,人定胜天》)</a:t>
            </a:r>
          </a:p>
          <a:p>
            <a:pPr algn="l"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章主体部分的两个段落,先从客观规律切入,论证客观规律并非全能,人类团结起来可以无畏转折;然后从主观能动性的角度进行论述,证明人的主观能动性是有一定局限的,转折有时无可避免。两者形成对比关系,不仅全面深入地诠释文章的中心观点,而且更具思辨色彩和说服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1190558"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sz="2800" b="1" dirty="0">
                <a:solidFill>
                  <a:srgbClr val="DA251C"/>
                </a:solidFill>
                <a:latin typeface="微软雅黑" panose="020B0503020204020204" charset="-122"/>
                <a:ea typeface="微软雅黑" panose="020B0503020204020204" charset="-122"/>
              </a:rPr>
              <a:t>第1讲　审题与立意</a:t>
            </a:r>
          </a:p>
        </p:txBody>
      </p:sp>
      <p:sp>
        <p:nvSpPr>
          <p:cNvPr id="4" name="矩形 3">
            <a:hlinkClick r:id="" action="ppaction://noaction"/>
          </p:cNvPr>
          <p:cNvSpPr/>
          <p:nvPr/>
        </p:nvSpPr>
        <p:spPr>
          <a:xfrm>
            <a:off x="1190558" y="333039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sz="2800" b="1" dirty="0">
                <a:solidFill>
                  <a:srgbClr val="DA251C"/>
                </a:solidFill>
                <a:latin typeface="微软雅黑" panose="020B0503020204020204" charset="-122"/>
                <a:ea typeface="微软雅黑" panose="020B0503020204020204" charset="-122"/>
              </a:rPr>
              <a:t>第2讲　文体与结构</a:t>
            </a:r>
          </a:p>
        </p:txBody>
      </p:sp>
      <p:sp>
        <p:nvSpPr>
          <p:cNvPr id="8" name="矩形 7"/>
          <p:cNvSpPr/>
          <p:nvPr/>
        </p:nvSpPr>
        <p:spPr>
          <a:xfrm>
            <a:off x="1190558" y="185846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技法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zh-CN" sz="2800" dirty="0" smtClean="0">
                <a:solidFill>
                  <a:schemeClr val="tx1">
                    <a:lumMod val="95000"/>
                    <a:lumOff val="5000"/>
                  </a:schemeClr>
                </a:solidFill>
                <a:latin typeface="微软雅黑" panose="020B0503020204020204" charset="-122"/>
                <a:ea typeface="微软雅黑" panose="020B0503020204020204" charset="-122"/>
              </a:rPr>
              <a:t>寻根探源,由表及里挖本质</a:t>
            </a:r>
          </a:p>
        </p:txBody>
      </p:sp>
      <p:sp>
        <p:nvSpPr>
          <p:cNvPr id="6" name="矩形 5"/>
          <p:cNvSpPr/>
          <p:nvPr/>
        </p:nvSpPr>
        <p:spPr>
          <a:xfrm>
            <a:off x="1190558" y="2594428"/>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smtClean="0">
                <a:solidFill>
                  <a:schemeClr val="tx1">
                    <a:lumMod val="95000"/>
                    <a:lumOff val="5000"/>
                  </a:schemeClr>
                </a:solidFill>
                <a:latin typeface="微软雅黑" panose="020B0503020204020204" charset="-122"/>
                <a:ea typeface="微软雅黑" panose="020B0503020204020204" charset="-122"/>
              </a:rPr>
              <a:t>技法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zh-CN" sz="2800" dirty="0" smtClean="0">
                <a:solidFill>
                  <a:schemeClr val="tx1">
                    <a:lumMod val="95000"/>
                    <a:lumOff val="5000"/>
                  </a:schemeClr>
                </a:solidFill>
                <a:latin typeface="微软雅黑" panose="020B0503020204020204" charset="-122"/>
                <a:ea typeface="微软雅黑" panose="020B0503020204020204" charset="-122"/>
              </a:rPr>
              <a:t>多措并举,找准角度明方法</a:t>
            </a:r>
          </a:p>
        </p:txBody>
      </p:sp>
      <p:sp>
        <p:nvSpPr>
          <p:cNvPr id="7" name="矩形 6"/>
          <p:cNvSpPr/>
          <p:nvPr/>
        </p:nvSpPr>
        <p:spPr>
          <a:xfrm>
            <a:off x="1190558" y="388919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altLang="zh-CN" sz="2800" dirty="0" smtClean="0">
                <a:solidFill>
                  <a:schemeClr val="tx1">
                    <a:lumMod val="95000"/>
                    <a:lumOff val="5000"/>
                  </a:schemeClr>
                </a:solidFill>
                <a:latin typeface="微软雅黑" panose="020B0503020204020204" charset="-122"/>
                <a:ea typeface="微软雅黑" panose="020B0503020204020204" charset="-122"/>
              </a:rPr>
              <a:t>文体一　议论文</a:t>
            </a:r>
          </a:p>
        </p:txBody>
      </p:sp>
      <p:sp>
        <p:nvSpPr>
          <p:cNvPr id="9" name="矩形 8"/>
          <p:cNvSpPr/>
          <p:nvPr/>
        </p:nvSpPr>
        <p:spPr>
          <a:xfrm>
            <a:off x="1190558" y="4625158"/>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altLang="zh-CN" sz="2800" dirty="0" smtClean="0">
                <a:solidFill>
                  <a:schemeClr val="tx1">
                    <a:lumMod val="95000"/>
                    <a:lumOff val="5000"/>
                  </a:schemeClr>
                </a:solidFill>
                <a:latin typeface="微软雅黑" panose="020B0503020204020204" charset="-122"/>
                <a:ea typeface="微软雅黑" panose="020B0503020204020204" charset="-122"/>
              </a:rPr>
              <a:t>文体二　记叙文</a:t>
            </a:r>
          </a:p>
        </p:txBody>
      </p:sp>
      <p:sp>
        <p:nvSpPr>
          <p:cNvPr id="10" name="矩形 9"/>
          <p:cNvSpPr/>
          <p:nvPr/>
        </p:nvSpPr>
        <p:spPr>
          <a:xfrm>
            <a:off x="1190558" y="5361123"/>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altLang="zh-CN" sz="2800" dirty="0" smtClean="0">
                <a:solidFill>
                  <a:schemeClr val="tx1">
                    <a:lumMod val="95000"/>
                    <a:lumOff val="5000"/>
                  </a:schemeClr>
                </a:solidFill>
                <a:latin typeface="微软雅黑" panose="020B0503020204020204" charset="-122"/>
                <a:ea typeface="微软雅黑" panose="020B0503020204020204" charset="-122"/>
              </a:rPr>
              <a:t>文体三　应用文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415415"/>
            <a:ext cx="11878310" cy="396938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4.起承转合式。</a:t>
            </a:r>
            <a:r>
              <a:rPr sz="2800">
                <a:latin typeface="微软雅黑" panose="020B0503020204020204" charset="-122"/>
                <a:ea typeface="微软雅黑" panose="020B0503020204020204" charset="-122"/>
                <a:cs typeface="微软雅黑" panose="020B0503020204020204" charset="-122"/>
                <a:sym typeface="+mn-ea"/>
              </a:rPr>
              <a:t>起承转合式论证结构,是指在论证的过程中,先确立鲜明的中心论点,然后选取一个角度进行解读(起),接着引出对这个角度的更深刻的理解(承),在这一基础之上,对话题进行提升,或递进,或拓展,或转折(转),最后将话题与开头的中心论点巧妙融合,充分表现出文章的写作中心的结构形式。运用这种论证形式,可以使整个内容形成一种水到渠成的思路,使观点的表达也更具普遍性,更容易让人信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474980"/>
            <a:ext cx="1187831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异域风情,神秘而诱人,相比于我们已司空见惯的传统戏曲,流行音乐的闯入仿佛给天空增添了一抹亮色。世间万物莫不如此,唯有广博见闻,兼容并包,才有余声绕梁,才能常做常新。(起)</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日本指挥家小泽征尔曾说:“音乐是没有国界的语言。”确实如此,不管是古朴典雅的欧洲交响曲,还是婉转悠扬的中国京剧;不管是热情奔放的俄罗斯民歌,还是轻快鲜明的美国迪斯科。音乐以其不可阻挡的魅力,把世界各国人民联系到一起,谱写了一段又一段佳话。(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然而,当前社会,很多年轻人觉得戏曲不如流行音乐好听,更有甚者觉得戏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474980"/>
            <a:ext cx="1187831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曲陈腐迂阔,不合潮流。中国传统音乐也由此被弃置在黑暗的角落,无人问津。(转)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不过,近年来随着人们文化保护意识的不断加强,对音乐的认识又上升到一个新的层次。人们对传统音乐和现代音乐融合的不断尝试,让国人看到了无限的可能……(再转)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闻四海余声绕梁,听古音常做常新。打开传统与现代互通的开关,以创新融合的视角重新认识事物,在感性臆断外增添理性可能,人类和世间万物方可携手并行,也自有花迎鸟笑,草长莺飞。(合)</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(《闻四海余声绕梁,听古音常做常新》)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334135"/>
            <a:ext cx="1187831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分析异域音乐与中国音乐的关系时,作者运用起承转合的方式,首先以“兼容并包……才能常做常新”的观点切入,接下来通过举例证明各种音乐都有不可阻挡的魅力,然后话锋一转将视角转向当前的社会现象,又通过转折引出传统音乐和现代音乐融合尝试,让人看到无限可能,最后回到论点“以创新融合的视角重新认识事物”。文章以严谨的逻辑表现出写作中心,结构顺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334135"/>
            <a:ext cx="1187831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5.引议联结式。</a:t>
            </a:r>
            <a:r>
              <a:rPr sz="2800">
                <a:latin typeface="微软雅黑" panose="020B0503020204020204" charset="-122"/>
                <a:ea typeface="微软雅黑" panose="020B0503020204020204" charset="-122"/>
                <a:cs typeface="微软雅黑" panose="020B0503020204020204" charset="-122"/>
                <a:sym typeface="+mn-ea"/>
              </a:rPr>
              <a:t>“引”,即引述材料,并据此提出观点;“议”,即通过对材料内容进行分析议论,再次重申观点;“联”,即通过联系历史、现实,个人、集体、社会,古今中外等多个角度论证文章的中心论点;“结”,即文章的结语,在文章结尾部分总结全文,升华论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89230"/>
            <a:ext cx="1187831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各位前辈、各位青年朋友: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大家好!我是来自中国的青年代表。今天我演讲的主题是“携手同一世界,青年共创未来”。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今的世界是飞速发展的世界,经济、科技、文化发展日新月异,身处这样的世界,我们由衷地感到自豪。世界能产生如此巨大的变化,离不开各个国家和地区的相互协助,离不开彼此的灵感碰撞,正是这种交融与沟通,使世界各国都能够实现利益最大化。在共同发展的浪潮中,没有哪个国家是一座封闭的孤岛。创造“人类命运共同体”,各个国家互助共赢,已经是世界的潮流所向。(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474980"/>
            <a:ext cx="1187831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年是艰难的一年。……各个国家的互助协作,使得此次疫情造成的损失降到最低。人与人之间的关爱,是战胜苦难的良药。因为我们生活在同一个世界,我们就应该携手共进,一切灾难在我们面前必将粉身碎骨。(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各国青年,是同一片海洋中的浪花,是同一棵大树上的枝叶,是同一座花园中的花朵。世界和谐发展需要良好的国际环境,需要携手互助的国际关系;国与国之间友好往来,贸易合作欣欣向荣,需要我们每个人都做出努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……我们应把握青春年华,在奉献中提升自己,将个体融入集体之中,将自己的命运同时代的脉搏紧密相连,用自己的奉献铸就世界的辉煌,在拼搏之中共同创造美好未来。(联)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845" y="1035050"/>
            <a:ext cx="1187831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青年朋友们,我们的进步就是未来世界的发展,我们的携手就是未来世界的共赢。请让我们一起努力吧。我们全世界的青年人在一起,必将创造无限可能!(结)</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谢谢大家。</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(2020年全国卷Ⅱ优秀作文)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641985"/>
            <a:ext cx="1187831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技法点评          </a:t>
            </a:r>
            <a:r>
              <a:rPr sz="2800">
                <a:latin typeface="微软雅黑" panose="020B0503020204020204" charset="-122"/>
                <a:ea typeface="微软雅黑" panose="020B0503020204020204" charset="-122"/>
                <a:cs typeface="微软雅黑" panose="020B0503020204020204" charset="-122"/>
                <a:sym typeface="+mn-ea"/>
              </a:rPr>
              <a:t>文章采用逐层深入的方式行文: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第一步,“引”,引入试题规定的演讲话题“携手同一世界,青年共创未来”,结合当今世界形势简明阐述互助协作的必要性。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第二步,“议”(“议”中有“联”),结合疫情背景下中国与国际社会携手互助的现实,论证互助协作的重要性。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第三步,“联”(“联”中有“议”),联系青年使命,阐述各国青年的责任担当。</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第四步,“结”,以中国青年的名义,向其他国家的青年发出团结协作、共创美好未来的号召。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9468" y="392655"/>
            <a:ext cx="11515730" cy="534035"/>
          </a:xfrm>
        </p:spPr>
        <p:txBody>
          <a:bodyPr wrap="square"/>
          <a:lstStyle/>
          <a:p>
            <a:r>
              <a:rPr lang="en-US" altLang="zh-CN" sz="2800" dirty="0">
                <a:solidFill>
                  <a:schemeClr val="bg1"/>
                </a:solidFill>
                <a:latin typeface="微软雅黑" panose="020B0503020204020204" charset="-122"/>
                <a:ea typeface="微软雅黑" panose="020B0503020204020204" charset="-122"/>
                <a:sym typeface="+mn-ea"/>
              </a:rPr>
              <a:t> </a:t>
            </a:r>
            <a:r>
              <a:rPr lang="en-US" altLang="zh-CN" sz="2800" b="1" dirty="0">
                <a:solidFill>
                  <a:srgbClr val="FF0000"/>
                </a:solidFill>
                <a:latin typeface="微软雅黑" panose="020B0503020204020204" charset="-122"/>
                <a:ea typeface="微软雅黑" panose="020B0503020204020204" charset="-122"/>
                <a:sym typeface="+mn-ea"/>
              </a:rPr>
              <a:t> </a:t>
            </a:r>
            <a:r>
              <a:rPr sz="2800" b="1" dirty="0">
                <a:solidFill>
                  <a:srgbClr val="FF0000"/>
                </a:solidFill>
                <a:latin typeface="微软雅黑" panose="020B0503020204020204" charset="-122"/>
                <a:ea typeface="微软雅黑" panose="020B0503020204020204" charset="-122"/>
                <a:sym typeface="+mn-ea"/>
              </a:rPr>
              <a:t>文体二　记叙文</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5260" y="1626235"/>
            <a:ext cx="11842750"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记叙文,即以写人叙事为主的文章。记叙文的写作要注意六个要素:时间,地点,人物,事件的起因、经过、结果。记叙文写作要综合运用记叙、议论、抒情、描写等多种表达方式,但相对于记叙、描写来说,其他表达方式只是辅助手段,不能喧宾夺主。那么,考生怎样才能写出文体、结构都符合要求的记叙文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76edf403-a109-4788-a9f5-0f01b37323cf}"/>
  <p:tag name="TABLE_ENDDRAG_ORIGIN_RECT" val="934*462"/>
  <p:tag name="TABLE_ENDDRAG_RECT" val="13*67*934*46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2d381d2-750d-4e93-9f73-9a27b850624d}"/>
  <p:tag name="TABLE_ENDDRAG_ORIGIN_RECT" val="934*448"/>
  <p:tag name="TABLE_ENDDRAG_RECT" val="13*76*934*44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2d381d2-750d-4e93-9f73-9a27b850624d}"/>
  <p:tag name="TABLE_ENDDRAG_ORIGIN_RECT" val="934*448"/>
  <p:tag name="TABLE_ENDDRAG_RECT" val="13*76*934*44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15194</Words>
  <Application>WPS 演示</Application>
  <PresentationFormat>自定义</PresentationFormat>
  <Paragraphs>914</Paragraphs>
  <Slides>274</Slides>
  <Notes>96</Notes>
  <HiddenSlides>0</HiddenSlides>
  <MMClips>0</MMClips>
  <ScaleCrop>false</ScaleCrop>
  <HeadingPairs>
    <vt:vector size="4" baseType="variant">
      <vt:variant>
        <vt:lpstr>主题</vt:lpstr>
      </vt:variant>
      <vt:variant>
        <vt:i4>1</vt:i4>
      </vt:variant>
      <vt:variant>
        <vt:lpstr>幻灯片标题</vt:lpstr>
      </vt:variant>
      <vt:variant>
        <vt:i4>274</vt:i4>
      </vt:variant>
    </vt:vector>
  </HeadingPairs>
  <TitlesOfParts>
    <vt:vector size="275" baseType="lpstr">
      <vt:lpstr>Office 主题​​</vt:lpstr>
      <vt:lpstr>幻灯片 1</vt:lpstr>
      <vt:lpstr>专题十三　写作技法指导</vt:lpstr>
      <vt:lpstr>  考情解读</vt:lpstr>
      <vt:lpstr>  考情解读</vt:lpstr>
      <vt:lpstr>  考情解读 </vt:lpstr>
      <vt:lpstr>  考情解读 </vt:lpstr>
      <vt:lpstr>  考情解读</vt:lpstr>
      <vt:lpstr>  考情解读</vt:lpstr>
      <vt:lpstr>幻灯片 9</vt:lpstr>
      <vt:lpstr>幻灯片 10</vt:lpstr>
      <vt:lpstr>幻灯片 11</vt:lpstr>
      <vt:lpstr>  第1讲　审题与立意　</vt:lpstr>
      <vt:lpstr>技法1   寻根探源,由表及里挖本质</vt:lpstr>
      <vt:lpstr>幻灯片 14</vt:lpstr>
      <vt:lpstr>幻灯片 15</vt:lpstr>
      <vt:lpstr>幻灯片 16</vt:lpstr>
      <vt:lpstr>技法2    多措并举,找准角度明方法</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  第2讲　文体与结构</vt:lpstr>
      <vt:lpstr>幻灯片 39</vt:lpstr>
      <vt:lpstr>文体一　议论文</vt:lpstr>
      <vt:lpstr>技法1　开头破题,亮明观点</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技法2　合理组织,论据有力</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技法3　证明有方,议论深刻</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技法4　思路清晰,结构合理</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  文体二　记叙文　</vt:lpstr>
      <vt:lpstr>技法1　叙述方式多样</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技法2　描写生动细腻</vt:lpstr>
      <vt:lpstr>幻灯片 112</vt:lpstr>
      <vt:lpstr>幻灯片 113</vt:lpstr>
      <vt:lpstr>幻灯片 114</vt:lpstr>
      <vt:lpstr>幻灯片 115</vt:lpstr>
      <vt:lpstr>幻灯片 116</vt:lpstr>
      <vt:lpstr>技法3　情节波澜起伏</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文体三　应用文　</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技法2　格式规范,情真意切写好书信</vt:lpstr>
      <vt:lpstr>幻灯片 147</vt:lpstr>
      <vt:lpstr>幻灯片 148</vt:lpstr>
      <vt:lpstr>幻灯片 149</vt:lpstr>
      <vt:lpstr>幻灯片 150</vt:lpstr>
      <vt:lpstr>幻灯片 151</vt:lpstr>
      <vt:lpstr>幻灯片 152</vt:lpstr>
      <vt:lpstr>幻灯片 153</vt:lpstr>
      <vt:lpstr>技法3　定点突破,联想发挥写好观(读)后感</vt:lpstr>
      <vt:lpstr>幻灯片 155</vt:lpstr>
      <vt:lpstr>幻灯片 156</vt:lpstr>
      <vt:lpstr>幻灯片 157</vt:lpstr>
      <vt:lpstr>幻灯片 158</vt:lpstr>
      <vt:lpstr>幻灯片 159</vt:lpstr>
      <vt:lpstr>幻灯片 160</vt:lpstr>
      <vt:lpstr>幻灯片 161</vt:lpstr>
      <vt:lpstr>技法4　层次清晰,生动鲜明写好主持词</vt:lpstr>
      <vt:lpstr>幻灯片 163</vt:lpstr>
      <vt:lpstr>幻灯片 164</vt:lpstr>
      <vt:lpstr>幻灯片 165</vt:lpstr>
      <vt:lpstr>幻灯片 166</vt:lpstr>
      <vt:lpstr>幻灯片 167</vt:lpstr>
      <vt:lpstr> 第3讲　选材与用材</vt:lpstr>
      <vt:lpstr>一　选用材料</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二　加工材料</vt:lpstr>
      <vt:lpstr>幻灯片 195</vt:lpstr>
      <vt:lpstr>幻灯片 196</vt:lpstr>
      <vt:lpstr>幻灯片 197</vt:lpstr>
      <vt:lpstr>幻灯片 198</vt:lpstr>
      <vt:lpstr>幻灯片 199</vt:lpstr>
      <vt:lpstr>技法2　叙议结合,强化论证</vt:lpstr>
      <vt:lpstr>幻灯片 201</vt:lpstr>
      <vt:lpstr>幻灯片 202</vt:lpstr>
      <vt:lpstr>技法3　事理结合,相得益彰</vt:lpstr>
      <vt:lpstr>幻灯片 204</vt:lpstr>
      <vt:lpstr>幻灯片 205</vt:lpstr>
      <vt:lpstr>幻灯片 206</vt:lpstr>
      <vt:lpstr>技法4　繁简合理,点面并重</vt:lpstr>
      <vt:lpstr>幻灯片 208</vt:lpstr>
      <vt:lpstr>幻灯片 209</vt:lpstr>
      <vt:lpstr>幻灯片 210</vt:lpstr>
      <vt:lpstr>幻灯片 211</vt:lpstr>
      <vt:lpstr>幻灯片 212</vt:lpstr>
      <vt:lpstr>幻灯片 213</vt:lpstr>
      <vt:lpstr>第4讲　升格与提分</vt:lpstr>
      <vt:lpstr>幻灯片 215</vt:lpstr>
      <vt:lpstr>一　情满青山</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二　文采飞扬</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三　文体创新</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91</cp:revision>
  <dcterms:created xsi:type="dcterms:W3CDTF">2021-01-08T01:23:00Z</dcterms:created>
  <dcterms:modified xsi:type="dcterms:W3CDTF">2021-09-23T03:15:02Z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