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53"/>
  </p:sldMasterIdLst>
  <p:notesMasterIdLst>
    <p:notesMasterId r:id="rId104"/>
  </p:notesMasterIdLst>
  <p:sldIdLst>
    <p:sldId id="352" r:id="rId54"/>
    <p:sldId id="258" r:id="rId55"/>
    <p:sldId id="260" r:id="rId56"/>
    <p:sldId id="263" r:id="rId57"/>
    <p:sldId id="264" r:id="rId58"/>
    <p:sldId id="267" r:id="rId59"/>
    <p:sldId id="270" r:id="rId60"/>
    <p:sldId id="272" r:id="rId61"/>
    <p:sldId id="276" r:id="rId62"/>
    <p:sldId id="280" r:id="rId63"/>
    <p:sldId id="282" r:id="rId64"/>
    <p:sldId id="283" r:id="rId65"/>
    <p:sldId id="284" r:id="rId66"/>
    <p:sldId id="286" r:id="rId67"/>
    <p:sldId id="287" r:id="rId68"/>
    <p:sldId id="290" r:id="rId69"/>
    <p:sldId id="293" r:id="rId70"/>
    <p:sldId id="294" r:id="rId71"/>
    <p:sldId id="296" r:id="rId72"/>
    <p:sldId id="297" r:id="rId73"/>
    <p:sldId id="299" r:id="rId74"/>
    <p:sldId id="300" r:id="rId75"/>
    <p:sldId id="301" r:id="rId76"/>
    <p:sldId id="302" r:id="rId77"/>
    <p:sldId id="304" r:id="rId78"/>
    <p:sldId id="306" r:id="rId79"/>
    <p:sldId id="307" r:id="rId80"/>
    <p:sldId id="309" r:id="rId81"/>
    <p:sldId id="311" r:id="rId82"/>
    <p:sldId id="313" r:id="rId83"/>
    <p:sldId id="316" r:id="rId84"/>
    <p:sldId id="317" r:id="rId85"/>
    <p:sldId id="320" r:id="rId86"/>
    <p:sldId id="322" r:id="rId87"/>
    <p:sldId id="323" r:id="rId88"/>
    <p:sldId id="325" r:id="rId89"/>
    <p:sldId id="327" r:id="rId90"/>
    <p:sldId id="329" r:id="rId91"/>
    <p:sldId id="330" r:id="rId92"/>
    <p:sldId id="332" r:id="rId93"/>
    <p:sldId id="334" r:id="rId94"/>
    <p:sldId id="336" r:id="rId95"/>
    <p:sldId id="337" r:id="rId96"/>
    <p:sldId id="338" r:id="rId97"/>
    <p:sldId id="340" r:id="rId98"/>
    <p:sldId id="343" r:id="rId99"/>
    <p:sldId id="344" r:id="rId100"/>
    <p:sldId id="346" r:id="rId101"/>
    <p:sldId id="347" r:id="rId102"/>
    <p:sldId id="349" r:id="rId103"/>
  </p:sldIdLst>
  <p:sldSz cx="9144000" cy="511175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78142" autoAdjust="0"/>
  </p:normalViewPr>
  <p:slideViewPr>
    <p:cSldViewPr>
      <p:cViewPr varScale="1">
        <p:scale>
          <a:sx n="74" d="100"/>
          <a:sy n="74" d="100"/>
        </p:scale>
        <p:origin x="54" y="4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customXml" Target="../customXml/item26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63" Type="http://schemas.openxmlformats.org/officeDocument/2006/relationships/slide" Target="slides/slide10.xml"/><Relationship Id="rId68" Type="http://schemas.openxmlformats.org/officeDocument/2006/relationships/slide" Target="slides/slide15.xml"/><Relationship Id="rId84" Type="http://schemas.openxmlformats.org/officeDocument/2006/relationships/slide" Target="slides/slide31.xml"/><Relationship Id="rId89" Type="http://schemas.openxmlformats.org/officeDocument/2006/relationships/slide" Target="slides/slide36.xml"/><Relationship Id="rId7" Type="http://schemas.openxmlformats.org/officeDocument/2006/relationships/customXml" Target="../customXml/item7.xml"/><Relationship Id="rId71" Type="http://schemas.openxmlformats.org/officeDocument/2006/relationships/slide" Target="slides/slide18.xml"/><Relationship Id="rId92" Type="http://schemas.openxmlformats.org/officeDocument/2006/relationships/slide" Target="slides/slide39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9" Type="http://schemas.openxmlformats.org/officeDocument/2006/relationships/customXml" Target="../customXml/item29.xml"/><Relationship Id="rId107" Type="http://schemas.openxmlformats.org/officeDocument/2006/relationships/theme" Target="theme/theme1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53" Type="http://schemas.openxmlformats.org/officeDocument/2006/relationships/slideMaster" Target="slideMasters/slideMaster1.xml"/><Relationship Id="rId58" Type="http://schemas.openxmlformats.org/officeDocument/2006/relationships/slide" Target="slides/slide5.xml"/><Relationship Id="rId66" Type="http://schemas.openxmlformats.org/officeDocument/2006/relationships/slide" Target="slides/slide13.xml"/><Relationship Id="rId74" Type="http://schemas.openxmlformats.org/officeDocument/2006/relationships/slide" Target="slides/slide21.xml"/><Relationship Id="rId79" Type="http://schemas.openxmlformats.org/officeDocument/2006/relationships/slide" Target="slides/slide26.xml"/><Relationship Id="rId87" Type="http://schemas.openxmlformats.org/officeDocument/2006/relationships/slide" Target="slides/slide34.xml"/><Relationship Id="rId102" Type="http://schemas.openxmlformats.org/officeDocument/2006/relationships/slide" Target="slides/slide49.xml"/><Relationship Id="rId5" Type="http://schemas.openxmlformats.org/officeDocument/2006/relationships/customXml" Target="../customXml/item5.xml"/><Relationship Id="rId61" Type="http://schemas.openxmlformats.org/officeDocument/2006/relationships/slide" Target="slides/slide8.xml"/><Relationship Id="rId82" Type="http://schemas.openxmlformats.org/officeDocument/2006/relationships/slide" Target="slides/slide29.xml"/><Relationship Id="rId90" Type="http://schemas.openxmlformats.org/officeDocument/2006/relationships/slide" Target="slides/slide37.xml"/><Relationship Id="rId95" Type="http://schemas.openxmlformats.org/officeDocument/2006/relationships/slide" Target="slides/slide42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56" Type="http://schemas.openxmlformats.org/officeDocument/2006/relationships/slide" Target="slides/slide3.xml"/><Relationship Id="rId64" Type="http://schemas.openxmlformats.org/officeDocument/2006/relationships/slide" Target="slides/slide11.xml"/><Relationship Id="rId69" Type="http://schemas.openxmlformats.org/officeDocument/2006/relationships/slide" Target="slides/slide16.xml"/><Relationship Id="rId77" Type="http://schemas.openxmlformats.org/officeDocument/2006/relationships/slide" Target="slides/slide24.xml"/><Relationship Id="rId100" Type="http://schemas.openxmlformats.org/officeDocument/2006/relationships/slide" Target="slides/slide47.xml"/><Relationship Id="rId105" Type="http://schemas.openxmlformats.org/officeDocument/2006/relationships/presProps" Target="presProps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slide" Target="slides/slide19.xml"/><Relationship Id="rId80" Type="http://schemas.openxmlformats.org/officeDocument/2006/relationships/slide" Target="slides/slide27.xml"/><Relationship Id="rId85" Type="http://schemas.openxmlformats.org/officeDocument/2006/relationships/slide" Target="slides/slide32.xml"/><Relationship Id="rId93" Type="http://schemas.openxmlformats.org/officeDocument/2006/relationships/slide" Target="slides/slide40.xml"/><Relationship Id="rId98" Type="http://schemas.openxmlformats.org/officeDocument/2006/relationships/slide" Target="slides/slide45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46" Type="http://schemas.openxmlformats.org/officeDocument/2006/relationships/customXml" Target="../customXml/item46.xml"/><Relationship Id="rId59" Type="http://schemas.openxmlformats.org/officeDocument/2006/relationships/slide" Target="slides/slide6.xml"/><Relationship Id="rId67" Type="http://schemas.openxmlformats.org/officeDocument/2006/relationships/slide" Target="slides/slide14.xml"/><Relationship Id="rId103" Type="http://schemas.openxmlformats.org/officeDocument/2006/relationships/slide" Target="slides/slide50.xml"/><Relationship Id="rId108" Type="http://schemas.openxmlformats.org/officeDocument/2006/relationships/tableStyles" Target="tableStyles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54" Type="http://schemas.openxmlformats.org/officeDocument/2006/relationships/slide" Target="slides/slide1.xml"/><Relationship Id="rId62" Type="http://schemas.openxmlformats.org/officeDocument/2006/relationships/slide" Target="slides/slide9.xml"/><Relationship Id="rId70" Type="http://schemas.openxmlformats.org/officeDocument/2006/relationships/slide" Target="slides/slide17.xml"/><Relationship Id="rId75" Type="http://schemas.openxmlformats.org/officeDocument/2006/relationships/slide" Target="slides/slide22.xml"/><Relationship Id="rId83" Type="http://schemas.openxmlformats.org/officeDocument/2006/relationships/slide" Target="slides/slide30.xml"/><Relationship Id="rId88" Type="http://schemas.openxmlformats.org/officeDocument/2006/relationships/slide" Target="slides/slide35.xml"/><Relationship Id="rId91" Type="http://schemas.openxmlformats.org/officeDocument/2006/relationships/slide" Target="slides/slide38.xml"/><Relationship Id="rId96" Type="http://schemas.openxmlformats.org/officeDocument/2006/relationships/slide" Target="slides/slide43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customXml" Target="../customXml/item49.xml"/><Relationship Id="rId57" Type="http://schemas.openxmlformats.org/officeDocument/2006/relationships/slide" Target="slides/slide4.xml"/><Relationship Id="rId106" Type="http://schemas.openxmlformats.org/officeDocument/2006/relationships/viewProps" Target="viewProps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customXml" Target="../customXml/item44.xml"/><Relationship Id="rId52" Type="http://schemas.openxmlformats.org/officeDocument/2006/relationships/customXml" Target="../customXml/item52.xml"/><Relationship Id="rId60" Type="http://schemas.openxmlformats.org/officeDocument/2006/relationships/slide" Target="slides/slide7.xml"/><Relationship Id="rId65" Type="http://schemas.openxmlformats.org/officeDocument/2006/relationships/slide" Target="slides/slide12.xml"/><Relationship Id="rId73" Type="http://schemas.openxmlformats.org/officeDocument/2006/relationships/slide" Target="slides/slide20.xml"/><Relationship Id="rId78" Type="http://schemas.openxmlformats.org/officeDocument/2006/relationships/slide" Target="slides/slide25.xml"/><Relationship Id="rId81" Type="http://schemas.openxmlformats.org/officeDocument/2006/relationships/slide" Target="slides/slide28.xml"/><Relationship Id="rId86" Type="http://schemas.openxmlformats.org/officeDocument/2006/relationships/slide" Target="slides/slide33.xml"/><Relationship Id="rId94" Type="http://schemas.openxmlformats.org/officeDocument/2006/relationships/slide" Target="slides/slide41.xml"/><Relationship Id="rId99" Type="http://schemas.openxmlformats.org/officeDocument/2006/relationships/slide" Target="slides/slide46.xml"/><Relationship Id="rId101" Type="http://schemas.openxmlformats.org/officeDocument/2006/relationships/slide" Target="slides/slide48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slide" Target="slides/slide2.xml"/><Relationship Id="rId76" Type="http://schemas.openxmlformats.org/officeDocument/2006/relationships/slide" Target="slides/slide23.xml"/><Relationship Id="rId97" Type="http://schemas.openxmlformats.org/officeDocument/2006/relationships/slide" Target="slides/slide44.xml"/><Relationship Id="rId10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2020/9/29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63538" y="685800"/>
            <a:ext cx="61309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B3988-40C8-40E9-AEBA-089681BD36D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87957"/>
            <a:ext cx="7772400" cy="109571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896658"/>
            <a:ext cx="6400800" cy="130633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37835"/>
            <a:ext cx="2133600" cy="272154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37835"/>
            <a:ext cx="2895600" cy="27215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37835"/>
            <a:ext cx="2133600" cy="272154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203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2808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280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8306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41655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30964" y="1011596"/>
            <a:ext cx="104646" cy="1181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dirty="0">
                <a:solidFill>
                  <a:schemeClr val="bg1"/>
                </a:solidFill>
              </a:rPr>
              <a:t> </a:t>
            </a:r>
            <a:endParaRPr kumimoji="1"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03639" y="1011596"/>
            <a:ext cx="104646" cy="1181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dirty="0">
                <a:solidFill>
                  <a:schemeClr val="bg1"/>
                </a:solidFill>
              </a:rPr>
              <a:t> </a:t>
            </a:r>
            <a:endParaRPr kumimoji="1"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1401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30964" y="1011596"/>
            <a:ext cx="104646" cy="1181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dirty="0">
                <a:solidFill>
                  <a:schemeClr val="bg1"/>
                </a:solidFill>
              </a:rPr>
              <a:t> </a:t>
            </a:r>
            <a:endParaRPr kumimoji="1"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03639" y="1011596"/>
            <a:ext cx="104646" cy="1181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dirty="0">
                <a:solidFill>
                  <a:schemeClr val="bg1"/>
                </a:solidFill>
              </a:rPr>
              <a:t> </a:t>
            </a:r>
            <a:endParaRPr kumimoji="1"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538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2753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9164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878020" y="847836"/>
            <a:ext cx="104646" cy="2031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dirty="0">
                <a:solidFill>
                  <a:schemeClr val="bg1"/>
                </a:solidFill>
              </a:rPr>
              <a:t>  </a:t>
            </a:r>
            <a:endParaRPr kumimoji="1"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0461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0818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" Target="../slides/slide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3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53中考ppt文件13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11750"/>
          </a:xfrm>
          <a:prstGeom prst="rect">
            <a:avLst/>
          </a:prstGeom>
        </p:spPr>
      </p:pic>
      <p:grpSp>
        <p:nvGrpSpPr>
          <p:cNvPr id="2" name="组合 38"/>
          <p:cNvGrpSpPr/>
          <p:nvPr/>
        </p:nvGrpSpPr>
        <p:grpSpPr>
          <a:xfrm>
            <a:off x="7496052" y="-768655"/>
            <a:ext cx="1477010" cy="684722"/>
            <a:chOff x="7885535" y="892779"/>
            <a:chExt cx="928694" cy="761923"/>
          </a:xfrm>
        </p:grpSpPr>
        <p:sp>
          <p:nvSpPr>
            <p:cNvPr id="10" name="圆角矩形 9"/>
            <p:cNvSpPr/>
            <p:nvPr/>
          </p:nvSpPr>
          <p:spPr>
            <a:xfrm>
              <a:off x="8024796" y="892779"/>
              <a:ext cx="663103" cy="761923"/>
            </a:xfrm>
            <a:prstGeom prst="roundRect">
              <a:avLst/>
            </a:prstGeom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solidFill>
                    <a:srgbClr val="00B0F0"/>
                  </a:solidFill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TextBox 15"/>
            <p:cNvSpPr txBox="1"/>
            <p:nvPr/>
          </p:nvSpPr>
          <p:spPr>
            <a:xfrm>
              <a:off x="7885535" y="1025276"/>
              <a:ext cx="928694" cy="51371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sng" strike="noStrike" kern="1200" cap="none" spc="0" normalizeH="0" baseline="0" noProof="0" dirty="0">
                  <a:ln>
                    <a:noFill/>
                  </a:ln>
                  <a:solidFill>
                    <a:srgbClr val="FF66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hlinkClick r:id="rId14" action="ppaction://hlinksldjump"/>
                </a:rPr>
                <a:t>五年中考</a:t>
              </a:r>
              <a:endParaRPr kumimoji="0" lang="zh-CN" altLang="en-US" sz="1200" b="1" i="0" u="sng" strike="noStrike" kern="120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sng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hlinkClick r:id="rId15" action="ppaction://hlinksldjump"/>
                </a:rPr>
                <a:t>三年模拟</a:t>
              </a:r>
              <a:endParaRPr kumimoji="0" lang="zh-CN" altLang="en-US" sz="12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hlinkClick r:id="rId16" action="ppaction://hlinksldjump"/>
              </a:endParaRPr>
            </a:p>
          </p:txBody>
        </p:sp>
      </p:grpSp>
      <p:grpSp>
        <p:nvGrpSpPr>
          <p:cNvPr id="3" name="组合 8"/>
          <p:cNvGrpSpPr/>
          <p:nvPr/>
        </p:nvGrpSpPr>
        <p:grpSpPr>
          <a:xfrm>
            <a:off x="7788275" y="262877"/>
            <a:ext cx="915988" cy="306074"/>
            <a:chOff x="7788275" y="264509"/>
            <a:chExt cx="915988" cy="307975"/>
          </a:xfrm>
        </p:grpSpPr>
        <p:sp>
          <p:nvSpPr>
            <p:cNvPr id="13" name="流程图: 终止 11"/>
            <p:cNvSpPr/>
            <p:nvPr/>
          </p:nvSpPr>
          <p:spPr>
            <a:xfrm>
              <a:off x="7788275" y="295275"/>
              <a:ext cx="915988" cy="254000"/>
            </a:xfrm>
            <a:prstGeom prst="flowChartTerminator">
              <a:avLst/>
            </a:prstGeom>
            <a:solidFill>
              <a:schemeClr val="accent6">
                <a:lumMod val="75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TextBox 12"/>
            <p:cNvSpPr txBox="1"/>
            <p:nvPr userDrawn="1"/>
          </p:nvSpPr>
          <p:spPr>
            <a:xfrm>
              <a:off x="7799794" y="264509"/>
              <a:ext cx="903288" cy="3079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栏目索引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616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0.09194 L -0.00052 0.24807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170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426  E" pathEditMode="relative" ptsTypes="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2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3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3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2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4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2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5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17.xml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3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3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5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4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2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3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4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3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41.xml"/><Relationship Id="rId4" Type="http://schemas.openxmlformats.org/officeDocument/2006/relationships/image" Target="../media/image4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2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4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3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2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1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4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1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1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4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3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1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4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40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2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3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4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1.xml"/><Relationship Id="rId1" Type="http://schemas.openxmlformats.org/officeDocument/2006/relationships/customXml" Target="../../customXml/item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5011362" y="1375645"/>
            <a:ext cx="2922059" cy="1030751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40000"/>
              </a:lnSpc>
            </a:pPr>
            <a:r>
              <a:rPr kumimoji="1" lang="zh-CN" altLang="en-US" sz="2800" dirty="0">
                <a:solidFill>
                  <a:schemeClr val="bg1"/>
                </a:solidFill>
                <a:latin typeface="Microsoft YaHei"/>
                <a:ea typeface="Microsoft YaHei"/>
                <a:cs typeface="Microsoft YaHei"/>
              </a:rPr>
              <a:t>中考语文</a:t>
            </a:r>
            <a:br>
              <a:rPr kumimoji="1" lang="en-US" altLang="zh-CN" dirty="0">
                <a:solidFill>
                  <a:schemeClr val="bg1"/>
                </a:solidFill>
                <a:latin typeface="Microsoft YaHei"/>
                <a:ea typeface="Microsoft YaHei"/>
                <a:cs typeface="Microsoft YaHei"/>
              </a:rPr>
            </a:br>
            <a:r>
              <a:rPr kumimoji="1" lang="zh-CN" altLang="zh-CN" sz="1100" dirty="0">
                <a:solidFill>
                  <a:schemeClr val="bg1"/>
                </a:solidFill>
                <a:latin typeface="Microsoft YaHei"/>
                <a:ea typeface="Microsoft YaHei"/>
                <a:cs typeface="Microsoft YaHei"/>
              </a:rPr>
              <a:t>（</a:t>
            </a:r>
            <a:r>
              <a:rPr kumimoji="1" lang="zh-CN" altLang="en-US" sz="1100" dirty="0">
                <a:solidFill>
                  <a:schemeClr val="bg1"/>
                </a:solidFill>
                <a:latin typeface="Microsoft YaHei"/>
                <a:ea typeface="Microsoft YaHei"/>
                <a:cs typeface="Microsoft YaHei"/>
              </a:rPr>
              <a:t>湖南专用）</a:t>
            </a: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699350" y="3559867"/>
            <a:ext cx="7743202" cy="599764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 baseline="30000" dirty="0">
                <a:solidFill>
                  <a:srgbClr val="FFFF00"/>
                </a:solidFill>
                <a:latin typeface="Microsoft YaHei"/>
                <a:ea typeface="Microsoft YaHei"/>
                <a:cs typeface="Microsoft YaHei"/>
              </a:rPr>
              <a:t>专题五　名篇名句的积累与运用</a:t>
            </a:r>
            <a:endParaRPr kumimoji="1" lang="zh-CN" altLang="en-US" sz="2000" dirty="0">
              <a:solidFill>
                <a:srgbClr val="FFFF00"/>
              </a:solidFill>
              <a:latin typeface="Microsoft YaHei"/>
              <a:ea typeface="Microsoft YaHei"/>
              <a:cs typeface="Microsoft YaHei"/>
            </a:endParaRPr>
          </a:p>
        </p:txBody>
      </p:sp>
    </p:spTree>
    <p:extLst>
      <p:ext uri="{BB962C8B-B14F-4D97-AF65-F5344CB8AC3E}">
        <p14:creationId xmlns:p14="http://schemas.microsoft.com/office/powerpoint/2010/main" val="20141379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841363"/>
            <a:ext cx="8505000" cy="1963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(2019长沙,7)古诗文默写填空(共5分,每空1分)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,自缘身在最高层。(王安石《登飞来峰》)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(2)古典诗歌中亘古不变的思念之情,千百年来为人们所传唱。例如李商隐在《夜雨寄北》中就用“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br>
              <a:rPr dirty="0"/>
            </a:b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”,把客居的寂寞转化为重逢的希冀,抒发相思之苦。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(3)古文中有许多含意深远、激发斗志的名句。例如《&lt;论语&gt;十二章》中就用“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br>
              <a:rPr dirty="0"/>
            </a:b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”来激励志士仁人无论什么时候都应坚定志向。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2984503"/>
            <a:ext cx="8505000" cy="13470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(1)不畏浮云遮望眼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(2)何当共剪西窗烛　却话巴山夜雨时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(3)三军可夺帅也　匹夫不可夺志也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(评分说明:一空1分,错一字便不给分。)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055677"/>
            <a:ext cx="8505000" cy="944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本题考查对古诗文名句的积累与默写能力。(1)是直接型默写,要求学生日常加强背诵识记,并能默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写;(2)(3)是理解型默写,根据题干关键信息“把客居的寂寞转化为重逢的希冀”“坚定志向”,可确定所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填句子。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84239"/>
            <a:ext cx="8505000" cy="29955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7.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(2018邵阳,6)古诗文默写填空。(8分)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(1)报君黄金台上意,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(李贺《雁门太守行》)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,芳草萋萋鹦鹉洲。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(崔颢《黄鹤楼》)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(3)国家主席习近平在对俄罗斯进行国事访问所发表的演讲中引用“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br>
              <a:rPr dirty="0"/>
            </a:b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”(李白《行路难》)来寄语中俄关系将继续破浪前行。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(4)潜心读书有四种境界。“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”(刘禹锡《陋室铭》),排除干扰,静下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心来,此第一境界;“采菊东篱下,悠然见南山”,沉醉其中,乐而忘我,此第二境界;“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br>
              <a:rPr dirty="0"/>
            </a:b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”(王安石《登飞来峰》),登临顶峰,高屋建瓴,此第三境界;“欲穷千里目,更上一层楼”,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人生有限,学海无涯,此第四境界。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055677"/>
            <a:ext cx="8505000" cy="616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(1)提携玉龙为君死　(2)晴川历历汉阳树　(3)长风破浪会有时　直挂云帆济沧海　(4)无丝竹之乱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耳　无案牍之劳形　不畏浮云遮望眼　自缘身在最高层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1885800"/>
            <a:ext cx="8505000" cy="12712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本题考查识记和理解名篇名句的能力。(1)(2)是直接型默写,(3)(4)是理解型默写。把握题干中的关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键信息,第(3)题中的“破浪前行”,第(4)题中的“排除干扰,静下心来”“登临顶峰”,从《行路难》《陋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室铭》《登飞来峰》中找出与题干意思相契合的句子。注意易写错的字“携”“晴”“长”“沧”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“牍”“遮”“缘”等。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12801"/>
            <a:ext cx="8505000" cy="2354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8.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(2017岳阳,5)根据提示默写古诗文。(5分)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(1)子曰:“学而不思则罔,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(《&lt;论语&gt;十二章》)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(2)人有悲欢离合,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,此事古难全。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(苏轼《水调歌头·明月几时有》)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(3)商女不知亡国恨,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(杜牧《泊秦淮》)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(4)《诸葛亮集》中有这样的话:“赏不可不平,罚不可不均”,这与《出师表》中的“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br>
              <a:rPr dirty="0"/>
            </a:b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”有异曲同工之妙。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84239"/>
            <a:ext cx="8505000" cy="2898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(1)思而不学则殆　(2)月有阴晴圆缺　(3)隔江犹唱后庭花　(4)陟罚臧否　不宜异同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1412867"/>
            <a:ext cx="8505000" cy="12712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(1)—(3)是直接型默写,(4)是理解型默写。《出师表》“陟罚臧否,不宜异同”,“陟”即提升;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“罚”即处罚;“臧”即表扬,褒奖;“否”即批评。泛指对下级的奖罚或提拔、处分。“不宜异同”,即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不应该不同。整句话的意思是“赏罚分明”,这和第(4)题题干中的“赏不可不平,罚不可不均”表达的意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思是一致的。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20000" y="2840472"/>
            <a:ext cx="8505000" cy="616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易错警示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注意易写错的字“殆”“晴”“圆”“隔”“陟”“罚”“臧”“否”。根据字的意思和句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意背记,如“晴”与“阴”相对,不能写成“睛”;“圆”与“缺”相对,不能写成“园”。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841363"/>
            <a:ext cx="8505000" cy="20141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9.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(2016长沙,8)古诗文默写填空。(共5分,每空1分)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(1)海内存知己,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(王勃《送杜少府之任蜀州》)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(2)不畏浮云遮望眼,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(王安石《登飞来峰》)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,小桥流水人家。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(马致远《天净沙·秋思》)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(4)在人生的旅途上,我们既有成功,也有失败。在成功与失败面前,我们应该像范仲淹在《岳阳楼记》中所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说的那样“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”,始终保持一种良好的心态。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2983900"/>
            <a:ext cx="8505000" cy="3271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(1)天涯若比邻　(2)自缘身在最高层　(3)枯藤老树昏鸦　(4)不以物喜　不以己悲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20000" y="3397720"/>
            <a:ext cx="8505000" cy="944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(1)(2)(3)是直接型默写,要求日常加强背诵识记,并能默写。(4)是理解型默写,要求理解句子含意。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《岳阳楼记》中,“不以物喜,不以己悲”有处世深远与胸襟豁达之意。本题易错字有“涯”“自”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“缘”“藤”“鸦”“己”等。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145870"/>
            <a:ext cx="8505000" cy="3021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(2020海南,5)古诗文名句默写。(8分)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,大庇天下寒士俱欢颜!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(杜甫《茅屋为秋风所破歌》)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(2)落红不是无情物,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[龚自珍《己亥杂诗》(其五)]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,自缘身在最高层。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(王安石《登飞来峰》)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(4)富贵不能淫,贫贱不能移,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(《孟子·富贵不能淫》)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(5)在“美丽乡村”建设中,即将退休的驻村干部李辉埋头苦干,面对别人“一把年纪,何必拼命”的劝说,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他用李商隐《无题》中的诗句“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”表明心志。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(6)2020年是脱贫攻坚年,心持“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”情怀的优秀共产党员奔赴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乡村,为兑现“脱贫路上一个都不能少”的庄严承诺而奋斗。(用范仲淹《岳阳楼记》中的名句填空)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841363"/>
            <a:ext cx="8505000" cy="3054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500" dirty="0">
                <a:latin typeface="Microsoft YaHei"/>
                <a:ea typeface="Microsoft YaHei"/>
                <a:cs typeface="Microsoft YaHei"/>
              </a:rPr>
              <a:t>B组　2016—2020年全国中考题组</a:t>
            </a:r>
          </a:p>
        </p:txBody>
      </p:sp>
    </p:spTree>
    <p:custDataLst>
      <p:custData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198553"/>
            <a:ext cx="8505000" cy="9569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(1)安得广厦千万间　(2)化作春泥更护花　(3)不畏浮云遮望眼　(4)威武不能屈　(5)春蚕到死丝方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尽　蜡炬成灰泪始干　(6)先天下之忧而忧　后天下之乐而乐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(评分标准:每空1分。错字、漏字、别字、添字、字序颠倒该空均不给分)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2326150"/>
            <a:ext cx="8505000" cy="944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本题考查对古诗文名句的识记与理解能力。(1)—(4)小题是直接型默写,注意易错字“厦”“作”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“畏”等;(5)(6)小题是理解型默写,要注意抓住题干中的关键词句,如(5)中的“埋头苦干”,(6)中的“脱贫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攻坚”“情怀”等,注意不要写错别字。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12801"/>
            <a:ext cx="8505000" cy="33227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(2020浙江金华,2)古诗词名句积累。(8分)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(1)根据语境默写古诗词名句。(6分)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读古典诗词,会发现中国诗人词家少有写阳光下的心情。他们写到的阳光尽是夕阳,“夕阳西下,①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    </a:t>
            </a:r>
            <a:br>
              <a:rPr dirty="0"/>
            </a:b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”;尽是黄昏,“已是黄昏独自愁,②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”;尽是落日,“四面边声连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角起,千嶂里,③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”;尽是斜阳,“④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,寒林空见日斜时”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……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阳光无所不在,无地不照,反而只有离去时最后的照影,才能勾起诗人的灵感。崔颢登楼远眺,不觉已是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黄昏,凄迷之景惹动满怀心绪,不禁发出了“⑤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?⑥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”的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感慨。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(2)下列诗句的含意与海伦·凯勒的识字体验,最接近的一项是(2分)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莎莉文老师教海伦·凯勒识字,小海伦总是把“杯”与“水”混为一谈。莎莉文老师让水在小海伦的手上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511438"/>
            <a:ext cx="8505000" cy="3054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500" dirty="0">
                <a:latin typeface="Microsoft YaHei"/>
                <a:ea typeface="Microsoft YaHei"/>
                <a:cs typeface="Microsoft YaHei"/>
              </a:rPr>
              <a:t>A组　2016—2020年湖南省中考题组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516" y="984239"/>
            <a:ext cx="7645400" cy="546100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720000" y="2017768"/>
            <a:ext cx="8505000" cy="26812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(2020常德,5)古诗文默写。(5分)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,不知饴阿谁。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(《十五从军征》)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(2)念天地之悠悠,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!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(陈子昂《登幽州台歌》)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,星河欲转千帆舞。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(李清照《渔家傲》)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(4)看到清代画家“郑板桥”这个名字,我们不禁会联想到温庭筠在《商山早行》中的诗句:“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br>
              <a:rPr dirty="0"/>
            </a:b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,人迹板桥霜。”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(5)2020年1月18日,在新型肺炎病毒肆虐的严峻形势下,84岁的钟南山院士“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”,连夜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赶赴武汉,成为亿万人心中的“最美逆行者”。(选用《出师表》中的句子填写)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84239"/>
            <a:ext cx="8505000" cy="16741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流过,又在她的另一只手上拼写“water”。突然间,小海伦恍然大悟,一下子理解了语言文字的奥秘,知道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了“水”这个词就是指正在手上流过的这种奇妙的东西。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A.长风破浪会有时,直挂云帆济沧海。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B.不畏浮云遮望眼,自缘身在最高层。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C.山重水复疑无路,柳暗花明又一村。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2796167"/>
            <a:ext cx="8505000" cy="616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(1)①断肠人在天涯　②更着风和雨　③长烟落日孤城闭　④秋草独寻人去后　⑤日暮乡关何处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　⑥烟波江上使人愁　(2)C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84239"/>
            <a:ext cx="8505000" cy="25798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(1)默写题作答时,一是要透彻理解诗文的内容;二是要认真审题,找出符合题意的名句;三是答题内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容要准确,做到不添字、不漏字、不写错字。本题中的“涯、着、暮、关”等字容易写错。(2)材料中海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伦·凯勒的识字体验是:不要害怕打击,可能前面就有转机,曾经的困窘也会豁然开朗。A项,“长风破浪会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有时,直挂云帆济沧海”的含意:相信总有一天会实现理想,施展抱负;要不畏艰险,坚持自己的理想,一路走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下去。B项,“不畏浮云遮望眼,自缘身在最高层”的含意:人不能只看眼前的利益,应该放眼大局,看得长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远;只有站得高,才能看得远;高度决定眼界。C项,“山重水复疑无路,柳暗花明又一村”的含意:遭遇挫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折、面临困境的下一刻,可能会出现新的天地,我们要对前面的路途充满希望。综合以上对诗句的理解,可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见“山重水复疑无路,柳暗花明又一村”与海伦的识字体验相近,故选C。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84239"/>
            <a:ext cx="8505000" cy="29955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(2019浙江杭州,5)下列各句中,所引古诗文名句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不符合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语境的一项是(3分)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A.贾爷爷真可谓“老骥伏枥,志在千里”,七十岁了还不想着颐养天年,而是去山区兴办企业,带动当地人民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脱贫致富。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B.“忽如一夜春风来,千树万树梨花开”,自从富春江两岸实施了“亮灯工程”,火树银花的夜景总是给游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客带来惊喜。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C.“长风破浪会有时,直挂云帆济沧海”,祝愿远行求学的你,克服成长路上的困难,学业进步,早日实现心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中的梦想。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D.在中秋佳节这个特殊日子,归国探亲的旅法华侨用杜甫的诗句“露从今夜白,月是故乡明”来表达心情,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是最恰当不过了。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84239"/>
            <a:ext cx="8505000" cy="25798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B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A.“老骥伏枥,志在千里”选自曹操《龟虽寿》,比喻有抱负的人虽然年老了,但仍有雄心壮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志。语句中贾爷爷虽然已经七十岁了,依旧想去山区兴办企业,带动当地人民脱贫致富,与诗句的含意相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符。B.不符合语境。诗句“忽如一夜春风来,千树万树梨花开”写的是边塞雪景,将雪景比作春天的梨花,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因为两者有相似之处,都是雪白的。现在多用这两句诗来形容某些生机竞发的事物或蓬勃向上的形势,也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用来强调短时间内变化巨大。此处用来形容火树银花的夜景不恰当。C.“长风破浪会有时,直挂云帆济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沧海”选自李白的《行路难》,这两句诗是千古名句,告诉我们要相信有一天,能够长风破浪,挂起那云帆,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渡过沧海,到达理想的彼岸,与语境相符。D.引用的诗句合情合理。在中秋佳节这个特殊的日子,旅法华侨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回国探亲,感受到故乡的亲切和温暖,用这两句诗来表达心情,合适贴切。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20000" y="912801"/>
            <a:ext cx="8505000" cy="3643338"/>
            <a:chOff x="720000" y="912801"/>
            <a:chExt cx="8505000" cy="3643338"/>
          </a:xfrm>
        </p:grpSpPr>
        <p:sp>
          <p:nvSpPr>
            <p:cNvPr id="2" name="TextBox 2"/>
            <p:cNvSpPr txBox="1"/>
            <p:nvPr/>
          </p:nvSpPr>
          <p:spPr>
            <a:xfrm>
              <a:off x="720000" y="912801"/>
              <a:ext cx="8505000" cy="337400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4.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(2018山西,2)读古诗文,将空缺处的原句书写在横线上。(10分)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(1)关关雎鸠,</a:t>
              </a:r>
              <a:r>
                <a:rPr lang="zh-CN" altLang="en-US" sz="1417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　　　　    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。</a:t>
              </a:r>
              <a:r>
                <a:rPr lang="zh-CN" altLang="en-US" sz="1108" kern="0" spc="308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(《诗经·关雎》)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(2)</a:t>
              </a:r>
              <a:r>
                <a:rPr lang="zh-CN" altLang="en-US" sz="1417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　　　　    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,提携玉龙为君死。</a:t>
              </a:r>
              <a:r>
                <a:rPr lang="zh-CN" altLang="en-US" sz="1108" kern="0" spc="308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(《雁门太守行》李贺)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(3)</a:t>
              </a:r>
              <a:r>
                <a:rPr lang="zh-CN" altLang="en-US" sz="1417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　　　　    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,闻道龙标过五溪。</a:t>
              </a:r>
              <a:r>
                <a:rPr lang="zh-CN" altLang="en-US" sz="1108" kern="0" spc="308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(《闻王昌龄左迁龙标遥有此寄》李白)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(4)马作的卢飞快,</a:t>
              </a:r>
              <a:r>
                <a:rPr lang="zh-CN" altLang="en-US" sz="1417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　　　　    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。</a:t>
              </a:r>
              <a:r>
                <a:rPr lang="zh-CN" altLang="en-US" sz="1108" kern="0" spc="308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(《破阵子》辛弃疾)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(5)</a:t>
              </a:r>
              <a:r>
                <a:rPr lang="zh-CN" altLang="en-US" sz="1417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　　　　    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,衣冠简朴古风存。</a:t>
              </a:r>
              <a:r>
                <a:rPr lang="zh-CN" altLang="en-US" sz="1108" kern="0" spc="308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(《游山西村》陆游)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(6)但知其一,</a:t>
              </a:r>
              <a:r>
                <a:rPr lang="zh-CN" altLang="en-US" sz="1417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　　　　    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,可据理臆断欤?</a:t>
              </a:r>
              <a:r>
                <a:rPr lang="zh-CN" altLang="en-US" sz="1108" kern="0" spc="308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(《河中石兽》纪昀)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(7)刘禹锡《酬乐天扬州初逢席上见赠》中的“</a:t>
              </a:r>
              <a:r>
                <a:rPr lang="zh-CN" altLang="en-US" sz="1417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　　　　    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1417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　　　　    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”,运用两个典故,写</a:t>
              </a:r>
              <a:br>
                <a:rPr dirty="0"/>
              </a:b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出自己归来的感触:老友已逝,人事全非,恍若隔世,无限怅惘。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(8)《送东阳马生序》中,“</a:t>
              </a:r>
              <a:r>
                <a:rPr lang="zh-CN" altLang="en-US" sz="1417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　　　　    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1417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　　　　    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”说出了宋濂对同舍生的豪华生活毫不</a:t>
              </a:r>
              <a:endParaRPr lang="zh-CN" altLang="en-US" dirty="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720000" y="4266316"/>
              <a:ext cx="8505000" cy="2898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艳羡的原因。</a:t>
              </a:r>
              <a:endParaRPr lang="zh-CN" altLang="en-US" dirty="0"/>
            </a:p>
          </p:txBody>
        </p:sp>
      </p:grpSp>
    </p:spTree>
    <p:custDataLst>
      <p:custData r:id="rId1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055677"/>
            <a:ext cx="8505000" cy="616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(1)在河之洲　(2)报君黄金台上意　(3)杨花落尽子规啼　(4)弓如霹雳弦惊　(5)箫鼓追随春社近    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(6)不知其二者多矣　(7)怀旧空吟闻笛赋　到乡翻似烂柯人　(8)以中有足乐者　不知口体之奉不若人也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1831970"/>
            <a:ext cx="8505000" cy="15983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本题考查古诗文的准确背诵和默写能力。(1)—(6)题为直接型默写,平时复习一定要在熟练背诵的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基础上结合诗意记字形。注意“洲”“杨”“霹雳”“箫”“春”“近”等字词的正确书写。(7)(8)题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为理解型默写,围绕题目要求的关键词句“两个典故”“归来的感触”“人事全非”“无限怅惘”和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“宋濂对同舍生的豪华生活毫不艳羡的原因”选取对应诗句作答。注意“吟”“赋”“翻”“奉”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“若”等字的正确书写。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297124"/>
            <a:ext cx="8505000" cy="29955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(2020河南,3)古诗文默写。(8分)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(1)子曰:“三军可夺帅也,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。”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(《论语》)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,教然后知困。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(《礼记》)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(3)在《岳阳楼记》中,范仲淹用“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”表达了自己的济世情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怀。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(4)追随诗人脚步,共赏山川之美。随杜甫漫游齐鲁,欣赏泰山“造化钟神秀,阴阳割昏晓”的神奇秀丽、高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大巍峨;随王湾行舟江上,感受长江“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”(《次北固山下》)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的辽阔宽广、波平浪静;随张养浩西出潼关,领略华山黄河“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br>
              <a:rPr dirty="0"/>
            </a:b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”(《山坡羊·潼关怀古》)的雄伟险峻、气势磅礴。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841363"/>
            <a:ext cx="8505000" cy="3054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500" dirty="0">
                <a:latin typeface="Microsoft YaHei"/>
                <a:ea typeface="Microsoft YaHei"/>
                <a:cs typeface="Microsoft YaHei"/>
              </a:rPr>
              <a:t>C组　教师专用题组</a:t>
            </a:r>
          </a:p>
        </p:txBody>
      </p:sp>
    </p:spTree>
    <p:custDataLst>
      <p:custData r:id="rId1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127115"/>
            <a:ext cx="8505000" cy="616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(1)匹夫不可夺志也　(2)(是故)学然后知不足　(3)先天下之忧而忧　后天下之乐而乐　(4)潮平两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岸阔　风正一帆悬　峰峦如聚　波涛如怒(每空1分,有错该空不得分。共8分)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1968960"/>
            <a:ext cx="8505000" cy="944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本题考查对名句名篇的默写与理解运用能力。前两小题为直接型默写,较为简单,也没有易错字;第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(3)小题“济世情怀”也就是心系天下的情怀,据此可推知答案;第(4)小题题干关键词为“辽阔宽广、波平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浪静”“雄伟险峻、气势磅礴”,注意易错字“峦”。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20000" y="841363"/>
            <a:ext cx="8505000" cy="3643338"/>
            <a:chOff x="720000" y="841363"/>
            <a:chExt cx="8505000" cy="3643338"/>
          </a:xfrm>
        </p:grpSpPr>
        <p:sp>
          <p:nvSpPr>
            <p:cNvPr id="2" name="TextBox 2"/>
            <p:cNvSpPr txBox="1"/>
            <p:nvPr/>
          </p:nvSpPr>
          <p:spPr>
            <a:xfrm>
              <a:off x="720000" y="841363"/>
              <a:ext cx="8505000" cy="337400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2.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(2019重庆A卷,8)默写填空(10分,每空1分)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(1)不义而富且贵,</a:t>
              </a:r>
              <a:r>
                <a:rPr lang="zh-CN" altLang="en-US" sz="1417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　　　　    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。</a:t>
              </a:r>
              <a:r>
                <a:rPr lang="zh-CN" altLang="en-US" sz="1108" kern="0" spc="308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(《论语·述而》)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(2)</a:t>
              </a:r>
              <a:r>
                <a:rPr lang="zh-CN" altLang="en-US" sz="1417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　　　　    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,长河落日圆。</a:t>
              </a:r>
              <a:r>
                <a:rPr lang="zh-CN" altLang="en-US" sz="1108" kern="0" spc="308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(王维《使至塞上》)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(3)</a:t>
              </a:r>
              <a:r>
                <a:rPr lang="zh-CN" altLang="en-US" sz="1417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　　　　　    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,却话巴山夜雨时。</a:t>
              </a:r>
              <a:r>
                <a:rPr lang="zh-CN" altLang="en-US" sz="1108" kern="0" spc="308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(李商隐《夜雨寄北》)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(4)</a:t>
              </a:r>
              <a:r>
                <a:rPr lang="zh-CN" altLang="en-US" sz="1417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　　　　　    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,到乡翻似烂柯人。</a:t>
              </a:r>
              <a:r>
                <a:rPr lang="zh-CN" altLang="en-US" sz="1108" kern="0" spc="308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(刘禹锡《酬乐天扬州初逢席上见赠》)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(5)商女不知亡国恨,</a:t>
              </a:r>
              <a:r>
                <a:rPr lang="zh-CN" altLang="en-US" sz="1417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　　　　　    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。</a:t>
              </a:r>
              <a:r>
                <a:rPr lang="zh-CN" altLang="en-US" sz="1108" kern="0" spc="308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(杜牧《泊秦淮》)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(6)我报路长嗟日暮,</a:t>
              </a:r>
              <a:r>
                <a:rPr lang="zh-CN" altLang="en-US" sz="1417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　　　　　　    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。</a:t>
              </a:r>
              <a:r>
                <a:rPr lang="zh-CN" altLang="en-US" sz="1108" kern="0" spc="308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(李清照《渔家傲》)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(7)陆游《游山西村》中“</a:t>
              </a:r>
              <a:r>
                <a:rPr lang="zh-CN" altLang="en-US" sz="1417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　　　　　    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1417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　　　　    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”一句暗含人生哲理,同时也表明了诗</a:t>
              </a:r>
              <a:br>
                <a:rPr dirty="0"/>
              </a:b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人虽遇挫折,却心存希望的积极人生态度。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(8)经过三个多小时的攀登,我们终于到达山巅。极目远眺,千山万壑尽收眼底,我顿生“</a:t>
              </a:r>
              <a:r>
                <a:rPr lang="zh-CN" altLang="en-US" sz="1417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　　　　    </a:t>
              </a:r>
              <a:endParaRPr lang="zh-CN" altLang="en-US" dirty="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720000" y="4194878"/>
              <a:ext cx="8505000" cy="2898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    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1417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　　　　    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”之感。(请在《登飞来峰》《望岳》《黄鹤楼》中选取最恰当的一句作答)</a:t>
              </a:r>
              <a:endParaRPr lang="zh-CN" altLang="en-US" dirty="0"/>
            </a:p>
          </p:txBody>
        </p:sp>
      </p:grpSp>
    </p:spTree>
    <p:custDataLst>
      <p:custData r:id="rId1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127115"/>
            <a:ext cx="8505000" cy="944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(1)于我如浮云　(2)大漠孤烟直　(3)何当共剪西窗烛　(4)怀旧空吟闻笛赋　(5)隔江犹唱后庭花    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(6)学诗谩有惊人句　(7)山重水复疑无路　柳暗花明又一村　(8)会当凌绝顶　一览众山小　(每空1分,错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一字该空不得分)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2254712"/>
            <a:ext cx="8505000" cy="944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(1)—(6)题属于直接型默写,难度较小。(7)—(8)题属于理解型默写,作答时,一是要透彻理解诗文的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内容;二是要认真审题,找出符合题意的语句;三是答题内容要准确,做到不添字、不漏字、不写错别字。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注意“吟”“赋”“谩”“凌”等字的书写。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14348" y="984239"/>
            <a:ext cx="8505000" cy="616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(1)羹饭一时熟　(2)独怆然而涕下　(3)天接云涛连晓雾　(4)鸡声茅店月　(5)奉命于危难之间(每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空1分,错字、添字、减字均不给分)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1798951"/>
            <a:ext cx="8505000" cy="944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本题考查对古诗文名句的积累与运用能力。(1)—(4)题是直接型默写,要求学生平时加强背诵;(5)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题是理解型默写,根据题干关键信息“在新型肺炎病毒肆虐的严峻形势下”确定句子,注意括号里的要求: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选用《出师表》中的句子填写。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720000" y="2913065"/>
            <a:ext cx="8505000" cy="2898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易错警示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“羹”“怆”“涕”“晓”“茅”“奉”易写错失分。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856002"/>
            <a:ext cx="8505000" cy="20141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(2018株洲,5)按原文默写。(共8分,每空1分)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(1)飞来山上千寻塔,闻说鸡鸣见日升。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(王安石《登飞来峰》)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(2)《陋室铭》中以“交往之雅”表明“陋室不陋”的语句是: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(3)李白的《行路难》中“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”表现了他实现理想抱负的乐观心态。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(4)“见贤思齐焉,见不贤而内自省也”,《&lt;论语&gt;十二章》中,孔子也有过类似的表述,这两句话是: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    </a:t>
            </a:r>
            <a:br>
              <a:rPr dirty="0"/>
            </a:b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2856266"/>
            <a:ext cx="8505000" cy="616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(1)不畏浮云遮望眼　自缘身在最高层　(2)谈笑有鸿儒　往来无白丁　(3)长风破浪会有时　直挂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云帆济沧海　(4)择其善者而从之　其不善者而改之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20000" y="3570646"/>
            <a:ext cx="8505000" cy="12712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本题考查识记和理解名篇名句的能力。(1)是直接型默写,(2)—(4)是理解型默写。把握题干中的关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键信息,第(2)题中的“交往之雅”,第(3)题中的“实现理想抱负的乐观心态”,第(4)题中的“思齐”“自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省”,从《陋室铭》《行路难》《&lt;论语&gt;十二章》中找出与之相契合的句子。注意易写错的字词“畏”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“遮”“缘”“鸿儒”“沧”“择”等。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84239"/>
            <a:ext cx="8505000" cy="36883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(2017湖北黄冈,1—8)古诗文名句填写。(8分,每小题1分)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(1)俱怀逸兴壮思飞,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(李白《宣州谢朓楼饯别校书叔云》)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?为有源头活水来。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(朱熹《观书有感》)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(3)陶渊明《饮酒》(其五)中用问答形式表明内心清静就能远离喧嚣之意的句子是: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?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    </a:t>
            </a:r>
            <a:br>
              <a:rPr dirty="0"/>
            </a:b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(4)去年,杨绛先生走完了她一个多世纪的人生历程,安然辞世。她丰厚的文学遗产和非凡的人格魅力,将永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远滋养我们的精神世界。这正如龚自珍在《己亥杂诗》中所云: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(5)杜甫诗“吴楚东南坼,乾坤日夜浮”形象地描绘出洞庭湖的壮阔之美,孟浩然《望洞庭湖赠张丞相》颔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联“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”与杜诗有异曲同工之妙。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(6)九(1)班在年级篮球赛中输掉了首场比赛,队员们顿时垂头丧气。队长用《&lt;论语&gt;十二章》中的“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endParaRPr lang="en-US" altLang="zh-CN" sz="1417" u="sng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  <a:spcBef>
                <a:spcPts val="141"/>
              </a:spcBef>
            </a:pP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”鼓励队友,要大家坚定信心,迎接下一场挑战。</a:t>
            </a:r>
          </a:p>
        </p:txBody>
      </p:sp>
    </p:spTree>
    <p:custDataLst>
      <p:custData r:id="rId1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12801"/>
            <a:ext cx="8505000" cy="16485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(7)写文章要力争开门见山,直截了当,讲完即止;要尽可能用最少的篇幅,把问题说清,说透,表达出丰富而深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刻的思想内容。这可用清代郑板桥的一副对联“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,领异标新二月花”进行概括。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(8)2012年11月,刚刚担任中共中央总书记的习近平同志,在参观《复兴之路》展览提出“中国梦”的战略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命题时,引用了三句诗词“雄关漫道真如铁”“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”和“长风破浪会有时”来形容中国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的过去、现在和未来。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2654446"/>
            <a:ext cx="8505000" cy="10070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(1)欲上青天览明月</a:t>
            </a:r>
            <a:r>
              <a:rPr lang="en-US" altLang="zh-CN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	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(2)问渠那得清如许</a:t>
            </a:r>
            <a:r>
              <a:rPr lang="en-US" altLang="zh-CN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	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(3)问君何能尔　心远地自偏</a:t>
            </a:r>
            <a:endParaRPr lang="en-US" altLang="zh-CN" sz="1417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(4)落红不是无情物　化作春泥更护花</a:t>
            </a:r>
            <a:r>
              <a:rPr lang="en-US" altLang="zh-CN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	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(5)气蒸云梦泽　波撼岳阳城</a:t>
            </a:r>
            <a:endParaRPr lang="en-US" altLang="zh-CN" sz="1417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(6)三军可夺帅也　匹夫不可夺志也</a:t>
            </a:r>
            <a:r>
              <a:rPr lang="en-US" altLang="zh-CN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	       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(7)删繁就简三秋树                 (8)人间正道是沧桑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20000" y="3724861"/>
            <a:ext cx="8505000" cy="616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(1)—(2)题是直接型默写,(3)—(8)题是理解型默写。特别是第(8)题,只提供了一个特定的语境,提示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了这是写中国社会现在状况的一句诗,没有点出作者及出处,难度较大。易错字有:览、那、作、撼、沧。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841363"/>
            <a:ext cx="8505000" cy="29955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(2016河南,4)古诗文默写。(8分)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,直挂云帆济沧海。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(李白《行路难》)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(2)峰回路转,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,醉翁亭也。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(欧阳修《醉翁亭记》)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(3)李商隐在《夜雨寄北》中想象与友人团聚,秉烛夜谈的句子是:“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br>
              <a:rPr dirty="0"/>
            </a:b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(4)风雅是一种生活情调,也是一种精神追求。陶渊明的“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”(《饮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酒》),一束花,一抹山,这种随意自然是风雅;李白的“举杯邀明月,对影成三人”,一杯酒,一轮月,这种潇洒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浪漫是风雅;刘禹锡的“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”(《陋室铭》),一架琴,一卷经,这种恬静淡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泊也是风雅。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3939175"/>
            <a:ext cx="8505000" cy="616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(1)长风破浪会有时　(2)有亭翼然临于泉上者　(3)何当共剪西窗烛　却话巴山夜雨时　(4)采菊东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篱下　悠然见南山　(可以)调素琴　阅金经(每空1分,有错该空不得分。共8分)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055677"/>
            <a:ext cx="8505000" cy="15983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本题考查古诗文名句的默写。前两小题为直接型默写,比较容易;后两小题为理解型默写,稍有难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度。第(3)小题中,“何当共剪西窗烛,却话巴山夜雨时”为诗人想象与友人团聚后交谈的场景;第(4)小题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中,“一束花,一抹山”暗示了“采菊东篱下,悠然见南山”两句,“一架琴,一卷经”则暗示了“(可以)调素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琴,阅金经”两句。不仅要注意易错字的书写,还要对句子含意有透彻的理解。易错字有:“翼”“篱”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“悠”“琴”。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511438"/>
            <a:ext cx="8505000" cy="3054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500" dirty="0">
                <a:latin typeface="Microsoft YaHei"/>
                <a:ea typeface="Microsoft YaHei"/>
                <a:cs typeface="Microsoft YaHei"/>
              </a:rPr>
              <a:t>2018—2020年模拟·专项题组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8822" y="930267"/>
            <a:ext cx="7632700" cy="482600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720000" y="1941929"/>
            <a:ext cx="8505000" cy="23284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(2020长沙一模,7)古诗文默写。(共5分,每空1分)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(1)长沙近年来一跃成为“网红城市”,吸引了八方游客,我们可以用《&lt;论语&gt;十二章》中的“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br>
              <a:rPr dirty="0"/>
            </a:b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”来欢迎各地游客前来。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(2)有“秋思之祖”称号的《天净沙·秋思》中借夕阳渲染游子之愁的句子是“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br>
              <a:rPr dirty="0"/>
            </a:b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(3)我们常用苏轼《水调歌头》中的“但愿人长久,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”来表达对远方亲人的思念之情以及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美好祝愿。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111704"/>
            <a:ext cx="8505000" cy="10070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(1)有朋自远方来　不亦乐乎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(2)夕阳西下　断肠人在天涯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(3)千里共婵娟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2254712"/>
            <a:ext cx="8505000" cy="944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本题考查学生对古诗文名句的积累与默写能力。(1)(2)是理解型默写,紧扣题干关键信息“欢迎各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地游客前来”“借夕阳渲染游子之愁”确定句子;(3)是直接型默写,日常要加强识记背诵。注意易错字词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“涯”“婵娟”。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841363"/>
            <a:ext cx="8505000" cy="23412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(2020邵阳二模,7)古诗文填空。(8分)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(1)子曰:“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,可以为师矣。”(《论语》)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(2)乱花渐欲迷人眼,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。(白居易《钱塘湖春行》)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(3)在欧阳修《采桑子·轻舟短棹西湖好》中,写水动鸟飞的句子是: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(4)先哲如山,让我们仰慕。我们惊叹杜甫“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”(杜甫《望岳》)的雄心壮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志;也钦佩刘禹锡“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”(刘禹锡《酬乐天扬州初逢席上见赠》)的乐观向上的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人生态度。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3280542"/>
            <a:ext cx="8505000" cy="13470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(1)温故而知新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(2)浅草才能没马蹄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(3)微动涟漪　惊起沙禽掠岸飞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(4)会当凌绝顶　一览众山小　沉舟侧畔千帆过　病树前头万木春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84239"/>
            <a:ext cx="8505000" cy="944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本题考查学生对古诗文名句的积累与默写能力。(1)(2)是直接型默写,日常要加强识记背诵。(3)(4)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是理解型默写,紧扣题干关键信息“水动鸟飞”“雄心壮志”“乐观向上”确定句子。注意易错字词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“蹄”“涟漪”“禽”“凌”“绝”“畔”。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20000" y="908730"/>
            <a:ext cx="8505000" cy="3647409"/>
            <a:chOff x="720000" y="908730"/>
            <a:chExt cx="8505000" cy="3647409"/>
          </a:xfrm>
        </p:grpSpPr>
        <p:sp>
          <p:nvSpPr>
            <p:cNvPr id="2" name="TextBox 2"/>
            <p:cNvSpPr txBox="1"/>
            <p:nvPr/>
          </p:nvSpPr>
          <p:spPr>
            <a:xfrm>
              <a:off x="720000" y="908730"/>
              <a:ext cx="8505000" cy="337400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3.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(2020娄底二中月考,7)古诗文默写。(10分)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(1)我报路长嗟日暮,</a:t>
              </a:r>
              <a:r>
                <a:rPr lang="zh-CN" altLang="en-US" sz="1417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　　　    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(2)</a:t>
              </a:r>
              <a:r>
                <a:rPr lang="zh-CN" altLang="en-US" sz="1417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　　　    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,愁云惨淡万里凝。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(3)朔气传金柝,</a:t>
              </a:r>
              <a:r>
                <a:rPr lang="zh-CN" altLang="en-US" sz="1417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　　　    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(4)浊酒一杯家万里,</a:t>
              </a:r>
              <a:r>
                <a:rPr lang="zh-CN" altLang="en-US" sz="1417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　　　    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(5)古今中外有许多含意深远、激发斗志的名句,例如《论语》中就用“</a:t>
              </a:r>
              <a:r>
                <a:rPr lang="zh-CN" altLang="en-US" sz="1417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　　　　    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1417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　　    </a:t>
              </a:r>
              <a:br>
                <a:rPr dirty="0"/>
              </a:br>
              <a:r>
                <a:rPr lang="zh-CN" altLang="en-US" sz="1417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    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”来激励志士仁人无论什么时候都应该坚定志向。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(6)重岩叠嶂,隐天蔽日,</a:t>
              </a:r>
              <a:r>
                <a:rPr lang="zh-CN" altLang="en-US" sz="1417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　　　　　    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1417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　    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(7)《曹刿论战》中写曹刿坚持进见鲁庄公的原因是:</a:t>
              </a:r>
              <a:r>
                <a:rPr lang="zh-CN" altLang="en-US" sz="1417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　　　    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1417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　　　    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(8)宋濂在《送东阳马生序》中,用“</a:t>
              </a:r>
              <a:r>
                <a:rPr lang="zh-CN" altLang="en-US" sz="1417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　　　    </a:t>
              </a: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”解释了自己对其他学生的豪华生活毫不艳羡的原</a:t>
              </a:r>
              <a:endParaRPr lang="zh-CN" altLang="en-US" dirty="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720000" y="4266316"/>
              <a:ext cx="8505000" cy="2898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141"/>
                </a:spcBef>
                <a:buNone/>
              </a:pPr>
              <a:r>
                <a:rPr lang="zh-CN" altLang="en-US" sz="14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因。</a:t>
              </a:r>
              <a:endParaRPr lang="zh-CN" altLang="en-US" dirty="0"/>
            </a:p>
          </p:txBody>
        </p:sp>
      </p:grpSp>
    </p:spTree>
    <p:custDataLst>
      <p:custData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152040"/>
            <a:ext cx="8505000" cy="26182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(2020长沙,6)[名句橱窗]“月”是古代文人墨客笔下常见意象,但营造的意境或表达的情感各有不同。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依照你的理解,在横线上填上恰当的诗句。(共6分,每空1分)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(1)唐代的李白在《闻王昌龄左迁龙标遥有此寄》一诗中,用“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br>
              <a:rPr dirty="0"/>
            </a:b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”的诗句,借月亮表达对友人的关切。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(2)唐朝杜牧在《泊秦淮》中借月亮创设了一种朦胧凄清的意境,这两句诗是“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br>
              <a:rPr dirty="0"/>
            </a:b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(3)宋朝的苏轼,在《水调歌头·明月几时有》中,用“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”的诗句,借月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亮表达对亲朋好友的美好祝愿。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84239"/>
            <a:ext cx="8505000" cy="27068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(1)学诗谩有惊人句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(2)瀚海阑干百丈冰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(3)寒光照铁衣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(4)燕然未勒归无计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(5)三军可夺帅也　匹夫不可夺志也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(6)自非亭午夜分　不见曦月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(7)肉食者鄙　未能远谋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(8)以中有足乐者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3754910"/>
            <a:ext cx="8505000" cy="944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本题考查学生对古诗文名句的积累与默写能力。(1)(2)(3)(4)(6)是直接型默写,日常要加强识记背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诵。(5)(7)(8)是理解型默写,紧扣题干关键信息“坚定志向”“进见鲁庄公的原因”“对其他学生的豪华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生活毫不艳羡的原因”确定句子。注意易错字“谩”“瀚”“阑”“寒”“勒”“鄙”“以”。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39934"/>
            <a:ext cx="8505000" cy="23412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(2020株洲仿真押题卷&lt;一&gt;,6)按原文默写。(共8分,每空1分)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(1)晨起动征铎,客行悲故乡。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。(温庭筠《商山早行》)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(2)《岳阳楼记》中抒写作者政治抱负的句子是: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br>
              <a:rPr dirty="0"/>
            </a:b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(3)刘禹锡《酬乐天扬州初逢席上见赠》中蕴含哲理,表明新事物必将取代旧事物的诗句是“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br>
              <a:rPr dirty="0"/>
            </a:b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(4)李商隐《无题》中的两句“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”常用来歌颂辛勤付出的园丁。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3351980"/>
            <a:ext cx="8505000" cy="13470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(1)鸡声茅店月　人迹板桥霜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(2)先天下之忧而忧　后天下之乐而乐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(3)沉舟侧畔千帆过　病树前头万木春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(4)春蚕到死丝方尽　蜡炬成灰泪始干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055677"/>
            <a:ext cx="8505000" cy="944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本题考查学生对古诗文名句的积累与默写能力。(1)是直接型默写,日常要加强识记背诵。(2)(3)(4)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是理解型默写,紧扣题干关键信息“政治抱负”“新事物必将取代旧事物”“歌颂辛勤付出的园丁”确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定句子。注意易错字“茅”“畔”“蜡”“始”。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12801"/>
            <a:ext cx="8505000" cy="3008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(2020衡阳二模,8)根据要求填空。(8分)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(1)晴川历历汉阳树,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。(《黄鹤楼》)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(2)辛弃疾在《破阵子·为陈同甫赋壮词以寄之》中表达自己的爱国激情和雄心壮志的句子是:“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br>
              <a:rPr dirty="0"/>
            </a:b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(3)晏殊在《浣溪沙》中用“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”表达了昂扬得意之情、闲散寻欢之志、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感伤怀旧之意。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(4)青树翠蔓,蒙络摇缀,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。(《小石潭记》)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(5)《酬乐天扬州初逢席上见赠》中表达诗人对友人的关怀与感谢,愿与友人共勉的诗句是: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br>
              <a:rPr dirty="0"/>
            </a:b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12801"/>
            <a:ext cx="8505000" cy="1687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(1)芳草萋萋鹦鹉洲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(2)了却君王天下事　赢得生前身后名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(3)一曲新词酒一杯　去年天气旧亭台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(4)参差披拂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(5)今日听君歌一曲　暂凭杯酒长精神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2713390"/>
            <a:ext cx="8505000" cy="12712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本题考查学生对古诗文名句的积累与默写能力。(1)(4)是直接型默写,日常要加强识记背诵。(2)(3)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(5)是理解型默写,紧扣题干关键信息“爱国激情和雄心壮志”“昂扬得意之情、闲散寻欢之志、感伤怀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旧之意”“对友人的关怀与感谢,愿与友人共勉”确定句子。注意易错字词“萋”“鹦鹉洲”“赢”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“披”“拂”“暂”,“生”和“身”不要调换位置。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788634"/>
            <a:ext cx="8505000" cy="19768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(2020常德二模,5)古诗文默写。(6分,每空1分)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(1)无可奈何花落去,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。(晏殊《浣溪沙》)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(2)乡书何处达?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。(王湾《次北固山下》)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(3)沉舟侧畔千帆过,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。(刘禹锡《酬乐天扬州初逢席上见赠》)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(4)苏轼《记承天寺夜游》中运用奇特的想象,从侧面写出月光的澄澈、皎洁的句子是: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br>
              <a:rPr dirty="0"/>
            </a:b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2879045"/>
            <a:ext cx="8505000" cy="667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(1)似曾相识燕归来</a:t>
            </a:r>
            <a:r>
              <a:rPr lang="en-US" altLang="zh-CN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	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(2)归雁洛阳边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(3)病树前头万木春</a:t>
            </a:r>
            <a:r>
              <a:rPr lang="en-US" altLang="zh-CN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	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(4)庭下如积水空明　水中藻、荇交横　盖竹柏影也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20000" y="3717592"/>
            <a:ext cx="8505000" cy="9814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本题考查学生对古诗文名句的积累与默写能力。(1)(2)(3)是直接型默写,日常要加强识记背诵。(4)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是理解型默写,紧扣题干关键信息“从侧面写出月光的澄澈、皎洁”确定句子。注意易错字“燕”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“雁”“病”“藻”“横”。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127115"/>
            <a:ext cx="8505000" cy="3021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7.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(2020益阳赫山二模,8)按要求填空。(每空1分,共7分)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(1)而现在,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,我在这头,大陆在那头。(余光中《乡愁》)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,出则无敌国外患者,国恒亡。(《生于忧患,死于安乐》)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(3)朔气传金柝,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。(《木兰诗》)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(4)夫君子之行,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,俭以养德。(诸葛亮《诫子书》)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(5)俗子胸襟谁识我?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。莽红尘何处觅知音?(秋瑾《满江红》)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(6)在人生征途中有许多弯路、小路、险路、暗路,只有意志坚定且不停步的人,才有希望到达胜利的远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方。由此,你想到了哪些关于“路”的诗句呢?请写出连续的两句: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br>
              <a:rPr dirty="0"/>
            </a:b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127115"/>
            <a:ext cx="8505000" cy="20269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(1)乡愁是一湾浅浅的海峡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(2)入则无法家拂士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(3)寒光照铁衣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(4)静以修身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(5)英雄末路当磨折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(6)山重水复疑无路　柳暗花明又一村(无为在歧路　儿女共沾巾)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3254844"/>
            <a:ext cx="8505000" cy="944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本题考查学生对古诗文名句的积累与默写能力。(1)—(5)是直接型默写,日常要加强识记背诵。(6)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是理解型默写,紧扣题干关键信息“关于‘路’的诗句”确定句子。注意易错字“愁”“拂”“寒”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“疑”“歧”。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12801"/>
            <a:ext cx="8505000" cy="26812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8.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(2019娄底二模,7)古诗文默写。(10分)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,巴山夜雨涨秋池。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,却话巴山夜雨时。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(李商隐《夜雨寄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北》)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,秋容如拭。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,八年风味徒思浙。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(秋瑾《满江红》)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(3)忽逢桃花林,夹岸数百步,中无杂树,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(陶渊明《桃花源记》)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(4)陆游《游山西村》中“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”,既表达了诗人看到胜景迭出的喜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悦,又给人以逆境中孕育希望的启示。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(5)苏轼在《记承天寺夜游》中描写月色的名句是: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,盖竹柏影也。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20000" y="1269991"/>
            <a:ext cx="8505000" cy="616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(1)君问归期未有期　何当共剪西窗烛　(2)为篱下黄花开遍　四面歌残终破楚　(3)芳草鲜美　落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英缤纷　(4)山重水复疑无路　柳暗花明又一村　(5)庭下如积水空明　水中藻、荇交横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20000" y="2028676"/>
            <a:ext cx="8505000" cy="944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本题考查古诗文名句的积累默写。(1)—(3)是直接型默写,要求学生日常加强背诵识记,并能默写;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(4)、(5)是理解型默写,紧扣题干关键信息“看到胜景迭出的喜悦”“逆境中孕育希望”“描写月色”确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定句子。注意易错字“未”“剪”“篱”“庭”“藻”“荇”。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269991"/>
            <a:ext cx="8505000" cy="616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(1)我寄愁心与明月　随君直到夜郎西　(2)烟笼寒水月笼沙　夜泊秦淮近酒家　(3)但愿人长久    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千里共婵娟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2028676"/>
            <a:ext cx="8505000" cy="944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本题考查学生对古诗文名句的识记与默写能力。(1)—(3)是理解型默写,根据题干关键信息“借月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亮表达对友人的关切”“借月亮创设了一种朦胧凄清的意境”“借月亮表达对亲朋好友的美好祝愿”选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择相符合的诗句。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720000" y="3123308"/>
            <a:ext cx="8505000" cy="2898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易错警示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“寄”“郎”“笼”“秦”“酒”“婵娟”易写错失分。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041800"/>
            <a:ext cx="8505000" cy="20141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9.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(2018长沙长郡教育集团二检,8)古诗文默写填空。(5分,每空1分)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(1)浊酒一杯家万里,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(范仲淹《渔家傲·秋思》)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。鬓微霜,又何妨!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(苏轼《江城子·密州出猎》)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(3)马作的卢飞快,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08" kern="0" spc="3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(辛弃疾《破阵子·为陈同甫赋壮词以寄之》)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(4)《出师表》中诸葛亮劝刘禅对宫中、府中之人的赏罚要坚持同一标准的句子是: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br>
              <a:rPr dirty="0"/>
            </a:b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3180490"/>
            <a:ext cx="8505000" cy="3271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(1)燕然未勒归无计　(2)酒酣胸胆尚开张　(3)弓如霹雳弦惊　(4)陟罚臧否　不宜异同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20000" y="3581985"/>
            <a:ext cx="8505000" cy="616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本题考查古诗文名句的积累默写,要求学生日常加强背诵识记,并能默写。注意易错字“勒”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“酣”“霹雳”“陟”“臧”。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12801"/>
            <a:ext cx="8505000" cy="2898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(2020郴州,7)请在下面表格空缺处填上合适的内容。(10分)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720000" y="1358295"/>
          <a:ext cx="7740000" cy="2492566"/>
        </p:xfrm>
        <a:graphic>
          <a:graphicData uri="http://schemas.openxmlformats.org/drawingml/2006/table">
            <a:tbl>
              <a:tblPr/>
              <a:tblGrid>
                <a:gridCol w="2066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860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878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95743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类别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诗句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评点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7101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山水诗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(1)</a:t>
                      </a:r>
                      <a:r>
                        <a:rPr lang="zh-CN" altLang="en-US" sz="1417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　　　　    </a:t>
                      </a: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</a:t>
                      </a:r>
                      <a:r>
                        <a:rPr lang="zh-CN" altLang="en-US" sz="1417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　　　        </a:t>
                      </a: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。(王湾《次北固山下》)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诗句妙在“以小景传大景之神”,写出了波平浪静、平野开阔之景。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2568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(2)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仍怜故乡水,万里送行舟。(李白《渡荆门送别》)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(3)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2942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哲理诗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(4)</a:t>
                      </a:r>
                      <a:r>
                        <a:rPr lang="zh-CN" altLang="en-US" sz="1417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　　　　　　    </a:t>
                      </a: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</a:t>
                      </a:r>
                      <a:r>
                        <a:rPr lang="zh-CN" altLang="en-US" sz="1417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　　    </a:t>
                      </a:r>
                      <a:br>
                        <a:rPr dirty="0"/>
                      </a:br>
                      <a:r>
                        <a:rPr lang="zh-CN" altLang="en-US" sz="1417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　　    </a:t>
                      </a: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。(王安石《登飞来峰》)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诗人借登高表明了“只有站得</a:t>
                      </a:r>
                      <a:br>
                        <a:rPr dirty="0"/>
                      </a:b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高,才能看得远”的思考。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720000" y="3989019"/>
          <a:ext cx="7740000" cy="698437"/>
        </p:xfrm>
        <a:graphic>
          <a:graphicData uri="http://schemas.openxmlformats.org/drawingml/2006/table">
            <a:tbl>
              <a:tblPr/>
              <a:tblGrid>
                <a:gridCol w="2066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860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878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974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爱国诗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会挽雕弓如满月,西北望,射天狼。</a:t>
                      </a:r>
                      <a:endParaRPr lang="en-US" altLang="zh-CN" sz="1417" kern="0" dirty="0">
                        <a:solidFill>
                          <a:srgbClr val="000000"/>
                        </a:solidFill>
                        <a:latin typeface="Times New Roman" pitchFamily="65" charset="-122"/>
                        <a:ea typeface="宋体" pitchFamily="65" charset="-122"/>
                      </a:endParaRP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(苏轼《江城子·密州出猎》)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(5)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custDataLst>
      <p:custData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1127115"/>
            <a:ext cx="8505000" cy="944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(1)潮平两岸阔　风正一帆悬　(2)离别诗　(3)诗人不说自己思念故乡,而说故乡之水恋恋不舍地一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路送自己远行。表达诗人浓重的怀念惜别之情。　(4)不畏浮云遮望眼　自缘身在最高层　(5)诗人用比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喻抒发自己渴望报国的强烈愿望和希望建功立业的豪情壮志。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2216240"/>
            <a:ext cx="8505000" cy="15983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本题考查学生对古诗文名句的积累默写、辨析诗歌题材、把握名句内涵的能力。(1)(4)是理解型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默写,根据题干关键信息“波平浪静、平野开阔”“站得高”“看得远”确定句子;(2)不能简单地根据标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题《渡荆门送别》认为这是“送别诗”,诗人通过写自己离开家乡时所见的景色,抒发诗人对祖国壮丽山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河的赞美以及对故乡的热爱和依依不舍之情,应是“离别诗”。(3)(5)要挖掘并概括名句的深刻内涵,主要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是表述作者的情感。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912801"/>
            <a:ext cx="8505000" cy="19383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(2020益阳,7)按要求填空。(7分)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关注现实,憧憬美好,是经典作品的永恒主题。杜牧《泊秦淮》中“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”是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对只知寻欢作乐、不以国事为重的统治者的辛辣讽刺;杜甫《茅屋为秋风所破歌》中“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br>
              <a:rPr dirty="0"/>
            </a:b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”寄寓了诗人希望温暖天下寒士的济世情怀;庄子《北冥有鱼》中“鹏之徙于南冥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也,水击三千里,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”是对精神自由的热烈渴望;苏轼《水调歌头》(明月几时有)中“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    </a:t>
            </a:r>
            <a:br>
              <a:rPr dirty="0"/>
            </a:b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”则表达了诗人对天下离人的美好祝愿。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2913065"/>
            <a:ext cx="8505000" cy="616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商女不知亡国恨　隔江犹唱后庭花　安得广厦千万间　大庇天下寒士俱欢颜　抟扶摇而上者九万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里　但愿人长久　千里共婵娟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20000" y="3556007"/>
            <a:ext cx="8505000" cy="944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本题考查学生对古诗文名句的积累默写能力。第五空是直接型默写,注意平时的背诵与积累。其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余都是理解型默写,根据题干关键信息“对只知寻欢作乐、不以国事为重的统治者的辛辣讽刺”“温暖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天下寒士的济世情怀”“对天下离人的美好祝愿”确定句子。</a:t>
            </a:r>
            <a:endParaRPr lang="zh-CN" altLang="en-US" dirty="0"/>
          </a:p>
        </p:txBody>
      </p:sp>
      <p:sp>
        <p:nvSpPr>
          <p:cNvPr id="5" name="TextBox 2"/>
          <p:cNvSpPr txBox="1"/>
          <p:nvPr/>
        </p:nvSpPr>
        <p:spPr>
          <a:xfrm>
            <a:off x="720000" y="4556139"/>
            <a:ext cx="8505000" cy="2898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易错警示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“隔”“庭”“厦”“庇”“俱”“抟”“婵娟”易写错失分。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000" y="769925"/>
            <a:ext cx="8505000" cy="19756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(2020张家界,5)在空白处填上合适的句子。(6分)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经典的古诗文可以让我们穿越时空,与古人产生情感上的共鸣。小张被一道数学题难住了,同桌帮他添了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一条辅助线,他豁然开朗,心底涌起两句诗:①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。(陆游《游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山西村》)当摆脱了喧闹忙乱的生活时,他忍不住以②“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”(刘禹锡《陋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室铭》)表达自己的释然和欣喜。站在天子山顶,望云雾缭绕而觉胸怀涤荡,他壮志满怀地吟诵道:③“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br>
              <a:rPr dirty="0"/>
            </a:b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4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。”(杜甫《望岳》)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000" y="2885383"/>
            <a:ext cx="8505000" cy="616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①山重水复疑无路　柳暗花明又一村　②无丝竹之乱耳　无案牍之劳形　③会当凌绝顶　一览众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山小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20000" y="3644068"/>
            <a:ext cx="8505000" cy="616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本题考查学生对古诗文名句的积累与默写能力。①—③是理解型默写,根据题干关键信息“豁然</a:t>
            </a:r>
            <a:br>
              <a:rPr dirty="0"/>
            </a:b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开朗”“摆脱了喧闹忙乱的生活”“壮志满怀”确定句子。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20000" y="4371874"/>
            <a:ext cx="8505000" cy="3271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4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易错警示　</a:t>
            </a:r>
            <a:r>
              <a:rPr lang="zh-CN" altLang="en-US" sz="14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“复”“柳”“牍”“凌”“览”易写错失分。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theme/theme1.xml><?xml version="1.0" encoding="utf-8"?>
<a:theme xmlns:a="http://schemas.openxmlformats.org/drawingml/2006/main" name="21版53中考主题1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dell</UserName>
  <CompanyName/>
  <MachineID>A189</MachineID>
  <ToolID>ljRTAAAAKGU=</ToolID>
  <Data><![CDATA[bGpSVEFBQUFLR1U9]]></Data>
</CustomerInfo>
</file>

<file path=customXml/item10.xml><?xml version="1.0" encoding="utf-8"?>
<CustomerInfo>
  <UserName>dell</UserName>
  <CompanyName/>
  <MachineID>A189</MachineID>
  <ToolID>ljRTAAAAKGU=</ToolID>
  <Data><![CDATA[bGpSVEFBQUFLR1U9]]></Data>
</CustomerInfo>
</file>

<file path=customXml/item11.xml><?xml version="1.0" encoding="utf-8"?>
<CustomerInfo>
  <UserName>dell</UserName>
  <CompanyName/>
  <MachineID>A189</MachineID>
  <ToolID>ljRTAAAAKGU=</ToolID>
  <Data><![CDATA[bGpSVEFBQUFLR1U9]]></Data>
</CustomerInfo>
</file>

<file path=customXml/item12.xml><?xml version="1.0" encoding="utf-8"?>
<CustomerInfo>
  <UserName>dell</UserName>
  <CompanyName/>
  <MachineID>A189</MachineID>
  <ToolID>ljRTAAAAKGU=</ToolID>
  <Data><![CDATA[bGpSVEFBQUFLR1U9]]></Data>
</CustomerInfo>
</file>

<file path=customXml/item13.xml><?xml version="1.0" encoding="utf-8"?>
<CustomerInfo>
  <UserName>dell</UserName>
  <CompanyName/>
  <MachineID>A189</MachineID>
  <ToolID>ljRTAAAAKGU=</ToolID>
  <Data><![CDATA[bGpSVEFBQUFLR1U9]]></Data>
</CustomerInfo>
</file>

<file path=customXml/item14.xml><?xml version="1.0" encoding="utf-8"?>
<CustomerInfo>
  <UserName>dell</UserName>
  <CompanyName/>
  <MachineID>A189</MachineID>
  <ToolID>ljRTAAAAKGU=</ToolID>
  <Data><![CDATA[bGpSVEFBQUFLR1U9]]></Data>
</CustomerInfo>
</file>

<file path=customXml/item15.xml><?xml version="1.0" encoding="utf-8"?>
<CustomerInfo>
  <UserName>dell</UserName>
  <CompanyName/>
  <MachineID>A189</MachineID>
  <ToolID>ljRTAAAAKGU=</ToolID>
  <Data><![CDATA[bGpSVEFBQUFLR1U9]]></Data>
</CustomerInfo>
</file>

<file path=customXml/item16.xml><?xml version="1.0" encoding="utf-8"?>
<CustomerInfo>
  <UserName>dell</UserName>
  <CompanyName/>
  <MachineID>A189</MachineID>
  <ToolID>ljRTAAAAKGU=</ToolID>
  <Data><![CDATA[bGpSVEFBQUFLR1U9]]></Data>
</CustomerInfo>
</file>

<file path=customXml/item17.xml><?xml version="1.0" encoding="utf-8"?>
<CustomerInfo>
  <UserName>dell</UserName>
  <CompanyName/>
  <MachineID>A189</MachineID>
  <ToolID>ljRTAAAAKGU=</ToolID>
  <Data><![CDATA[bGpSVEFBQUFLR1U9]]></Data>
</CustomerInfo>
</file>

<file path=customXml/item18.xml><?xml version="1.0" encoding="utf-8"?>
<CustomerInfo>
  <UserName>dell</UserName>
  <CompanyName/>
  <MachineID>A189</MachineID>
  <ToolID>ljRTAAAAKGU=</ToolID>
  <Data><![CDATA[bGpSVEFBQUFLR1U9]]></Data>
</CustomerInfo>
</file>

<file path=customXml/item19.xml><?xml version="1.0" encoding="utf-8"?>
<CustomerInfo>
  <UserName>dell</UserName>
  <CompanyName/>
  <MachineID>A189</MachineID>
  <ToolID>ljRTAAAAKGU=</ToolID>
  <Data><![CDATA[bGpSVEFBQUFLR1U9]]></Data>
</CustomerInfo>
</file>

<file path=customXml/item2.xml><?xml version="1.0" encoding="utf-8"?>
<CustomerInfo>
  <UserName>dell</UserName>
  <CompanyName/>
  <MachineID>A189</MachineID>
  <ToolID>ljRTAAAAKGU=</ToolID>
  <Data><![CDATA[bGpSVEFBQUFLR1U9]]></Data>
</CustomerInfo>
</file>

<file path=customXml/item20.xml><?xml version="1.0" encoding="utf-8"?>
<CustomerInfo>
  <UserName>dell</UserName>
  <CompanyName/>
  <MachineID>A189</MachineID>
  <ToolID>ljRTAAAAKGU=</ToolID>
  <Data><![CDATA[bGpSVEFBQUFLR1U9]]></Data>
</CustomerInfo>
</file>

<file path=customXml/item21.xml><?xml version="1.0" encoding="utf-8"?>
<CustomerInfo>
  <UserName>dell</UserName>
  <CompanyName/>
  <MachineID>A189</MachineID>
  <ToolID>ljRTAAAAKGU=</ToolID>
  <Data><![CDATA[bGpSVEFBQUFLR1U9]]></Data>
</CustomerInfo>
</file>

<file path=customXml/item22.xml><?xml version="1.0" encoding="utf-8"?>
<CustomerInfo>
  <UserName>dell</UserName>
  <CompanyName/>
  <MachineID>A189</MachineID>
  <ToolID>ljRTAAAAKGU=</ToolID>
  <Data><![CDATA[bGpSVEFBQUFLR1U9]]></Data>
</CustomerInfo>
</file>

<file path=customXml/item23.xml><?xml version="1.0" encoding="utf-8"?>
<CustomerInfo>
  <UserName>dell</UserName>
  <CompanyName/>
  <MachineID>A189</MachineID>
  <ToolID>ljRTAAAAKGU=</ToolID>
  <Data><![CDATA[bGpSVEFBQUFLR1U9]]></Data>
</CustomerInfo>
</file>

<file path=customXml/item24.xml><?xml version="1.0" encoding="utf-8"?>
<CustomerInfo>
  <UserName>dell</UserName>
  <CompanyName/>
  <MachineID>A189</MachineID>
  <ToolID>ljRTAAAAKGU=</ToolID>
  <Data><![CDATA[bGpSVEFBQUFLR1U9]]></Data>
</CustomerInfo>
</file>

<file path=customXml/item25.xml><?xml version="1.0" encoding="utf-8"?>
<CustomerInfo>
  <UserName>dell</UserName>
  <CompanyName/>
  <MachineID>A189</MachineID>
  <ToolID>ljRTAAAAKGU=</ToolID>
  <Data><![CDATA[bGpSVEFBQUFLR1U9]]></Data>
</CustomerInfo>
</file>

<file path=customXml/item26.xml><?xml version="1.0" encoding="utf-8"?>
<CustomerInfo>
  <UserName>dell</UserName>
  <CompanyName/>
  <MachineID>A189</MachineID>
  <ToolID>ljRTAAAAKGU=</ToolID>
  <Data><![CDATA[bGpSVEFBQUFLR1U9]]></Data>
</CustomerInfo>
</file>

<file path=customXml/item27.xml><?xml version="1.0" encoding="utf-8"?>
<CustomerInfo>
  <UserName>dell</UserName>
  <CompanyName/>
  <MachineID>A189</MachineID>
  <ToolID>ljRTAAAAKGU=</ToolID>
  <Data><![CDATA[bGpSVEFBQUFLR1U9]]></Data>
</CustomerInfo>
</file>

<file path=customXml/item28.xml><?xml version="1.0" encoding="utf-8"?>
<CustomerInfo>
  <UserName>dell</UserName>
  <CompanyName/>
  <MachineID>A189</MachineID>
  <ToolID>ljRTAAAAKGU=</ToolID>
  <Data><![CDATA[bGpSVEFBQUFLR1U9]]></Data>
</CustomerInfo>
</file>

<file path=customXml/item29.xml><?xml version="1.0" encoding="utf-8"?>
<CustomerInfo>
  <UserName>dell</UserName>
  <CompanyName/>
  <MachineID>A189</MachineID>
  <ToolID>ljRTAAAAKGU=</ToolID>
  <Data><![CDATA[bGpSVEFBQUFLR1U9]]></Data>
</CustomerInfo>
</file>

<file path=customXml/item3.xml><?xml version="1.0" encoding="utf-8"?>
<CustomerInfo>
  <UserName>dell</UserName>
  <CompanyName/>
  <MachineID>A189</MachineID>
  <ToolID>ljRTAAAAKGU=</ToolID>
  <Data><![CDATA[bGpSVEFBQUFLR1U9]]></Data>
</CustomerInfo>
</file>

<file path=customXml/item30.xml><?xml version="1.0" encoding="utf-8"?>
<CustomerInfo>
  <UserName>dell</UserName>
  <CompanyName/>
  <MachineID>A189</MachineID>
  <ToolID>ljRTAAAAKGU=</ToolID>
  <Data><![CDATA[bGpSVEFBQUFLR1U9]]></Data>
</CustomerInfo>
</file>

<file path=customXml/item31.xml><?xml version="1.0" encoding="utf-8"?>
<CustomerInfo>
  <UserName>dell</UserName>
  <CompanyName/>
  <MachineID>A189</MachineID>
  <ToolID>ljRTAAAAKGU=</ToolID>
  <Data><![CDATA[bGpSVEFBQUFLR1U9]]></Data>
</CustomerInfo>
</file>

<file path=customXml/item32.xml><?xml version="1.0" encoding="utf-8"?>
<CustomerInfo>
  <UserName>dell</UserName>
  <CompanyName/>
  <MachineID>A189</MachineID>
  <ToolID>ljRTAAAAKGU=</ToolID>
  <Data><![CDATA[bGpSVEFBQUFLR1U9]]></Data>
</CustomerInfo>
</file>

<file path=customXml/item33.xml><?xml version="1.0" encoding="utf-8"?>
<CustomerInfo>
  <UserName>dell</UserName>
  <CompanyName/>
  <MachineID>A189</MachineID>
  <ToolID>ljRTAAAAKGU=</ToolID>
  <Data><![CDATA[bGpSVEFBQUFLR1U9]]></Data>
</CustomerInfo>
</file>

<file path=customXml/item34.xml><?xml version="1.0" encoding="utf-8"?>
<CustomerInfo>
  <UserName>dell</UserName>
  <CompanyName/>
  <MachineID>A189</MachineID>
  <ToolID>ljRTAAAAKGU=</ToolID>
  <Data><![CDATA[bGpSVEFBQUFLR1U9]]></Data>
</CustomerInfo>
</file>

<file path=customXml/item35.xml><?xml version="1.0" encoding="utf-8"?>
<CustomerInfo>
  <UserName>dell</UserName>
  <CompanyName/>
  <MachineID>A189</MachineID>
  <ToolID>ljRTAAAAKGU=</ToolID>
  <Data><![CDATA[bGpSVEFBQUFLR1U9]]></Data>
</CustomerInfo>
</file>

<file path=customXml/item36.xml><?xml version="1.0" encoding="utf-8"?>
<CustomerInfo>
  <UserName>dell</UserName>
  <CompanyName/>
  <MachineID>A189</MachineID>
  <ToolID>ljRTAAAAKGU=</ToolID>
  <Data><![CDATA[bGpSVEFBQUFLR1U9]]></Data>
</CustomerInfo>
</file>

<file path=customXml/item37.xml><?xml version="1.0" encoding="utf-8"?>
<CustomerInfo>
  <UserName>dell</UserName>
  <CompanyName/>
  <MachineID>A189</MachineID>
  <ToolID>ljRTAAAAKGU=</ToolID>
  <Data><![CDATA[bGpSVEFBQUFLR1U9]]></Data>
</CustomerInfo>
</file>

<file path=customXml/item38.xml><?xml version="1.0" encoding="utf-8"?>
<CustomerInfo>
  <UserName>dell</UserName>
  <CompanyName/>
  <MachineID>A189</MachineID>
  <ToolID>ljRTAAAAKGU=</ToolID>
  <Data><![CDATA[bGpSVEFBQUFLR1U9]]></Data>
</CustomerInfo>
</file>

<file path=customXml/item39.xml><?xml version="1.0" encoding="utf-8"?>
<CustomerInfo>
  <UserName>dell</UserName>
  <CompanyName/>
  <MachineID>A189</MachineID>
  <ToolID>ljRTAAAAKGU=</ToolID>
  <Data><![CDATA[bGpSVEFBQUFLR1U9]]></Data>
</CustomerInfo>
</file>

<file path=customXml/item4.xml><?xml version="1.0" encoding="utf-8"?>
<CustomerInfo>
  <UserName>dell</UserName>
  <CompanyName/>
  <MachineID>A189</MachineID>
  <ToolID>ljRTAAAAKGU=</ToolID>
  <Data><![CDATA[bGpSVEFBQUFLR1U9]]></Data>
</CustomerInfo>
</file>

<file path=customXml/item40.xml><?xml version="1.0" encoding="utf-8"?>
<CustomerInfo>
  <UserName>dell</UserName>
  <CompanyName/>
  <MachineID>A189</MachineID>
  <ToolID>ljRTAAAAKGU=</ToolID>
  <Data><![CDATA[bGpSVEFBQUFLR1U9]]></Data>
</CustomerInfo>
</file>

<file path=customXml/item41.xml><?xml version="1.0" encoding="utf-8"?>
<CustomerInfo>
  <UserName>dell</UserName>
  <CompanyName/>
  <MachineID>A189</MachineID>
  <ToolID>ljRTAAAAKGU=</ToolID>
  <Data><![CDATA[bGpSVEFBQUFLR1U9]]></Data>
</CustomerInfo>
</file>

<file path=customXml/item42.xml><?xml version="1.0" encoding="utf-8"?>
<CustomerInfo>
  <UserName>dell</UserName>
  <CompanyName/>
  <MachineID>A189</MachineID>
  <ToolID>ljRTAAAAKGU=</ToolID>
  <Data><![CDATA[bGpSVEFBQUFLR1U9]]></Data>
</CustomerInfo>
</file>

<file path=customXml/item43.xml><?xml version="1.0" encoding="utf-8"?>
<CustomerInfo>
  <UserName>dell</UserName>
  <CompanyName/>
  <MachineID>A189</MachineID>
  <ToolID>ljRTAAAAKGU=</ToolID>
  <Data><![CDATA[bGpSVEFBQUFLR1U9]]></Data>
</CustomerInfo>
</file>

<file path=customXml/item44.xml><?xml version="1.0" encoding="utf-8"?>
<CustomerInfo>
  <UserName>dell</UserName>
  <CompanyName/>
  <MachineID>A189</MachineID>
  <ToolID>ljRTAAAAKGU=</ToolID>
  <Data><![CDATA[bGpSVEFBQUFLR1U9]]></Data>
</CustomerInfo>
</file>

<file path=customXml/item45.xml><?xml version="1.0" encoding="utf-8"?>
<CustomerInfo>
  <UserName>dell</UserName>
  <CompanyName/>
  <MachineID>A189</MachineID>
  <ToolID>ljRTAAAAKGU=</ToolID>
  <Data><![CDATA[bGpSVEFBQUFLR1U9]]></Data>
</CustomerInfo>
</file>

<file path=customXml/item46.xml><?xml version="1.0" encoding="utf-8"?>
<CustomerInfo>
  <UserName>dell</UserName>
  <CompanyName/>
  <MachineID>A189</MachineID>
  <ToolID>ljRTAAAAKGU=</ToolID>
  <Data><![CDATA[bGpSVEFBQUFLR1U9]]></Data>
</CustomerInfo>
</file>

<file path=customXml/item47.xml><?xml version="1.0" encoding="utf-8"?>
<CustomerInfo>
  <UserName>dell</UserName>
  <CompanyName/>
  <MachineID>A189</MachineID>
  <ToolID>ljRTAAAAKGU=</ToolID>
  <Data><![CDATA[bGpSVEFBQUFLR1U9]]></Data>
</CustomerInfo>
</file>

<file path=customXml/item48.xml><?xml version="1.0" encoding="utf-8"?>
<CustomerInfo>
  <UserName>dell</UserName>
  <CompanyName/>
  <MachineID>A189</MachineID>
  <ToolID>ljRTAAAAKGU=</ToolID>
  <Data><![CDATA[bGpSVEFBQUFLR1U9]]></Data>
</CustomerInfo>
</file>

<file path=customXml/item49.xml><?xml version="1.0" encoding="utf-8"?>
<CustomerInfo>
  <UserName>dell</UserName>
  <CompanyName/>
  <MachineID>A189</MachineID>
  <ToolID>ljRTAAAAKGU=</ToolID>
  <Data><![CDATA[bGpSVEFBQUFLR1U9]]></Data>
</CustomerInfo>
</file>

<file path=customXml/item5.xml><?xml version="1.0" encoding="utf-8"?>
<CustomerInfo>
  <UserName>dell</UserName>
  <CompanyName/>
  <MachineID>A189</MachineID>
  <ToolID>ljRTAAAAKGU=</ToolID>
  <Data><![CDATA[bGpSVEFBQUFLR1U9]]></Data>
</CustomerInfo>
</file>

<file path=customXml/item50.xml><?xml version="1.0" encoding="utf-8"?>
<CustomerInfo>
  <UserName>dell</UserName>
  <CompanyName/>
  <MachineID>A189</MachineID>
  <ToolID>ljRTAAAAKGU=</ToolID>
  <Data><![CDATA[bGpSVEFBQUFLR1U9]]></Data>
</CustomerInfo>
</file>

<file path=customXml/item51.xml><?xml version="1.0" encoding="utf-8"?>
<CustomerInfo>
  <UserName>dell</UserName>
  <CompanyName/>
  <MachineID>A189</MachineID>
  <ToolID>ljRTAAAAKGU=</ToolID>
  <Data><![CDATA[bGpSVEFBQUFLR1U9]]></Data>
</CustomerInfo>
</file>

<file path=customXml/item52.xml><?xml version="1.0" encoding="utf-8"?>
<CustomerInfo>
  <UserName>dell</UserName>
  <CompanyName/>
  <MachineID>A189</MachineID>
  <ToolID>ljRTAAAAKGU=</ToolID>
  <Data><![CDATA[bGpSVEFBQUFLR1U9]]></Data>
</CustomerInfo>
</file>

<file path=customXml/item6.xml><?xml version="1.0" encoding="utf-8"?>
<CustomerInfo>
  <UserName>dell</UserName>
  <CompanyName/>
  <MachineID>A189</MachineID>
  <ToolID>ljRTAAAAKGU=</ToolID>
  <Data><![CDATA[bGpSVEFBQUFLR1U9]]></Data>
</CustomerInfo>
</file>

<file path=customXml/item7.xml><?xml version="1.0" encoding="utf-8"?>
<CustomerInfo>
  <UserName>dell</UserName>
  <CompanyName/>
  <MachineID>A189</MachineID>
  <ToolID>ljRTAAAAKGU=</ToolID>
  <Data><![CDATA[bGpSVEFBQUFLR1U9]]></Data>
</CustomerInfo>
</file>

<file path=customXml/item8.xml><?xml version="1.0" encoding="utf-8"?>
<CustomerInfo>
  <UserName>dell</UserName>
  <CompanyName/>
  <MachineID>A189</MachineID>
  <ToolID>ljRTAAAAKGU=</ToolID>
  <Data><![CDATA[bGpSVEFBQUFLR1U9]]></Data>
</CustomerInfo>
</file>

<file path=customXml/item9.xml><?xml version="1.0" encoding="utf-8"?>
<CustomerInfo>
  <UserName>dell</UserName>
  <CompanyName/>
  <MachineID>A189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85EE5962-5CC3-4EDA-9F35-DF22A9F2C2D2}">
  <ds:schemaRefs/>
</ds:datastoreItem>
</file>

<file path=customXml/itemProps10.xml><?xml version="1.0" encoding="utf-8"?>
<ds:datastoreItem xmlns:ds="http://schemas.openxmlformats.org/officeDocument/2006/customXml" ds:itemID="{1BA76D76-9E2D-4F2D-BDF7-D933369AB45A}">
  <ds:schemaRefs/>
</ds:datastoreItem>
</file>

<file path=customXml/itemProps11.xml><?xml version="1.0" encoding="utf-8"?>
<ds:datastoreItem xmlns:ds="http://schemas.openxmlformats.org/officeDocument/2006/customXml" ds:itemID="{1E5BAA31-2CE9-4C21-94F3-E77C4B80E94C}">
  <ds:schemaRefs/>
</ds:datastoreItem>
</file>

<file path=customXml/itemProps12.xml><?xml version="1.0" encoding="utf-8"?>
<ds:datastoreItem xmlns:ds="http://schemas.openxmlformats.org/officeDocument/2006/customXml" ds:itemID="{6E0A70BC-922B-4622-B494-843E460EDCF0}">
  <ds:schemaRefs/>
</ds:datastoreItem>
</file>

<file path=customXml/itemProps13.xml><?xml version="1.0" encoding="utf-8"?>
<ds:datastoreItem xmlns:ds="http://schemas.openxmlformats.org/officeDocument/2006/customXml" ds:itemID="{3F98AFB6-2B78-4BB7-9793-A69B50127FDE}">
  <ds:schemaRefs/>
</ds:datastoreItem>
</file>

<file path=customXml/itemProps14.xml><?xml version="1.0" encoding="utf-8"?>
<ds:datastoreItem xmlns:ds="http://schemas.openxmlformats.org/officeDocument/2006/customXml" ds:itemID="{271FAB9B-4C05-40B7-935E-C249E72D5495}">
  <ds:schemaRefs/>
</ds:datastoreItem>
</file>

<file path=customXml/itemProps15.xml><?xml version="1.0" encoding="utf-8"?>
<ds:datastoreItem xmlns:ds="http://schemas.openxmlformats.org/officeDocument/2006/customXml" ds:itemID="{5F1013E8-72E7-4413-8FD7-A441E6B347E0}">
  <ds:schemaRefs/>
</ds:datastoreItem>
</file>

<file path=customXml/itemProps16.xml><?xml version="1.0" encoding="utf-8"?>
<ds:datastoreItem xmlns:ds="http://schemas.openxmlformats.org/officeDocument/2006/customXml" ds:itemID="{9ABA9808-789B-4E5D-9F1B-ACCFC557E4A0}">
  <ds:schemaRefs/>
</ds:datastoreItem>
</file>

<file path=customXml/itemProps17.xml><?xml version="1.0" encoding="utf-8"?>
<ds:datastoreItem xmlns:ds="http://schemas.openxmlformats.org/officeDocument/2006/customXml" ds:itemID="{83366968-D82A-4437-AB2A-E7A89F9AEB50}">
  <ds:schemaRefs/>
</ds:datastoreItem>
</file>

<file path=customXml/itemProps18.xml><?xml version="1.0" encoding="utf-8"?>
<ds:datastoreItem xmlns:ds="http://schemas.openxmlformats.org/officeDocument/2006/customXml" ds:itemID="{E1DCBD12-6ADD-472E-9050-20F58C712EC2}">
  <ds:schemaRefs/>
</ds:datastoreItem>
</file>

<file path=customXml/itemProps19.xml><?xml version="1.0" encoding="utf-8"?>
<ds:datastoreItem xmlns:ds="http://schemas.openxmlformats.org/officeDocument/2006/customXml" ds:itemID="{F2E5B440-5B2C-47B3-A6D2-9580D62429B8}">
  <ds:schemaRefs/>
</ds:datastoreItem>
</file>

<file path=customXml/itemProps2.xml><?xml version="1.0" encoding="utf-8"?>
<ds:datastoreItem xmlns:ds="http://schemas.openxmlformats.org/officeDocument/2006/customXml" ds:itemID="{1BF0E412-EAF5-4078-9BBF-6F6EEF98F8F9}">
  <ds:schemaRefs/>
</ds:datastoreItem>
</file>

<file path=customXml/itemProps20.xml><?xml version="1.0" encoding="utf-8"?>
<ds:datastoreItem xmlns:ds="http://schemas.openxmlformats.org/officeDocument/2006/customXml" ds:itemID="{7E9016D1-6892-49CC-985C-B13A84200CA7}">
  <ds:schemaRefs/>
</ds:datastoreItem>
</file>

<file path=customXml/itemProps21.xml><?xml version="1.0" encoding="utf-8"?>
<ds:datastoreItem xmlns:ds="http://schemas.openxmlformats.org/officeDocument/2006/customXml" ds:itemID="{C41E93EC-D63B-4D68-8254-1498E65F6292}">
  <ds:schemaRefs/>
</ds:datastoreItem>
</file>

<file path=customXml/itemProps22.xml><?xml version="1.0" encoding="utf-8"?>
<ds:datastoreItem xmlns:ds="http://schemas.openxmlformats.org/officeDocument/2006/customXml" ds:itemID="{6B2288B5-A12D-4E7F-9D51-3D959628EB25}">
  <ds:schemaRefs/>
</ds:datastoreItem>
</file>

<file path=customXml/itemProps23.xml><?xml version="1.0" encoding="utf-8"?>
<ds:datastoreItem xmlns:ds="http://schemas.openxmlformats.org/officeDocument/2006/customXml" ds:itemID="{14A66D00-AC92-4BA3-981C-5728E8CE3AF5}">
  <ds:schemaRefs/>
</ds:datastoreItem>
</file>

<file path=customXml/itemProps24.xml><?xml version="1.0" encoding="utf-8"?>
<ds:datastoreItem xmlns:ds="http://schemas.openxmlformats.org/officeDocument/2006/customXml" ds:itemID="{6EF3B74A-99CF-4A81-82C8-0F7DF812591C}">
  <ds:schemaRefs/>
</ds:datastoreItem>
</file>

<file path=customXml/itemProps25.xml><?xml version="1.0" encoding="utf-8"?>
<ds:datastoreItem xmlns:ds="http://schemas.openxmlformats.org/officeDocument/2006/customXml" ds:itemID="{016D407E-53B2-45F4-BB8C-9C2ED955F027}">
  <ds:schemaRefs/>
</ds:datastoreItem>
</file>

<file path=customXml/itemProps26.xml><?xml version="1.0" encoding="utf-8"?>
<ds:datastoreItem xmlns:ds="http://schemas.openxmlformats.org/officeDocument/2006/customXml" ds:itemID="{C6EBEB41-435E-4A50-91EC-334F7EAE569F}">
  <ds:schemaRefs/>
</ds:datastoreItem>
</file>

<file path=customXml/itemProps27.xml><?xml version="1.0" encoding="utf-8"?>
<ds:datastoreItem xmlns:ds="http://schemas.openxmlformats.org/officeDocument/2006/customXml" ds:itemID="{04A5D992-7644-4241-952A-93F44DCDAB13}">
  <ds:schemaRefs/>
</ds:datastoreItem>
</file>

<file path=customXml/itemProps28.xml><?xml version="1.0" encoding="utf-8"?>
<ds:datastoreItem xmlns:ds="http://schemas.openxmlformats.org/officeDocument/2006/customXml" ds:itemID="{A0A5E752-8BEB-4F08-B59D-F265588AA666}">
  <ds:schemaRefs/>
</ds:datastoreItem>
</file>

<file path=customXml/itemProps29.xml><?xml version="1.0" encoding="utf-8"?>
<ds:datastoreItem xmlns:ds="http://schemas.openxmlformats.org/officeDocument/2006/customXml" ds:itemID="{6ED16693-ECB5-48CC-85A8-A3157504C733}">
  <ds:schemaRefs/>
</ds:datastoreItem>
</file>

<file path=customXml/itemProps3.xml><?xml version="1.0" encoding="utf-8"?>
<ds:datastoreItem xmlns:ds="http://schemas.openxmlformats.org/officeDocument/2006/customXml" ds:itemID="{1AB06736-F6A1-40E1-9C28-8D95F5B98C27}">
  <ds:schemaRefs/>
</ds:datastoreItem>
</file>

<file path=customXml/itemProps30.xml><?xml version="1.0" encoding="utf-8"?>
<ds:datastoreItem xmlns:ds="http://schemas.openxmlformats.org/officeDocument/2006/customXml" ds:itemID="{51C994DA-4A7C-4449-BD06-F84D0447987A}">
  <ds:schemaRefs/>
</ds:datastoreItem>
</file>

<file path=customXml/itemProps31.xml><?xml version="1.0" encoding="utf-8"?>
<ds:datastoreItem xmlns:ds="http://schemas.openxmlformats.org/officeDocument/2006/customXml" ds:itemID="{B6F001FC-005E-4011-A45C-D64ACA319C3C}">
  <ds:schemaRefs/>
</ds:datastoreItem>
</file>

<file path=customXml/itemProps32.xml><?xml version="1.0" encoding="utf-8"?>
<ds:datastoreItem xmlns:ds="http://schemas.openxmlformats.org/officeDocument/2006/customXml" ds:itemID="{AD3D7E8D-BAC9-4011-959C-B247E66898FB}">
  <ds:schemaRefs/>
</ds:datastoreItem>
</file>

<file path=customXml/itemProps33.xml><?xml version="1.0" encoding="utf-8"?>
<ds:datastoreItem xmlns:ds="http://schemas.openxmlformats.org/officeDocument/2006/customXml" ds:itemID="{5E7FF426-7CBC-4D93-85F8-76613616A0DF}">
  <ds:schemaRefs/>
</ds:datastoreItem>
</file>

<file path=customXml/itemProps34.xml><?xml version="1.0" encoding="utf-8"?>
<ds:datastoreItem xmlns:ds="http://schemas.openxmlformats.org/officeDocument/2006/customXml" ds:itemID="{B15B9B51-D51F-430E-8579-FCFDA363E510}">
  <ds:schemaRefs/>
</ds:datastoreItem>
</file>

<file path=customXml/itemProps35.xml><?xml version="1.0" encoding="utf-8"?>
<ds:datastoreItem xmlns:ds="http://schemas.openxmlformats.org/officeDocument/2006/customXml" ds:itemID="{62A6EC0D-8AA1-46CE-ADAF-A288FD4AC9B9}">
  <ds:schemaRefs/>
</ds:datastoreItem>
</file>

<file path=customXml/itemProps36.xml><?xml version="1.0" encoding="utf-8"?>
<ds:datastoreItem xmlns:ds="http://schemas.openxmlformats.org/officeDocument/2006/customXml" ds:itemID="{301D207C-55F1-4375-92F7-2A7A5DC04ECA}">
  <ds:schemaRefs/>
</ds:datastoreItem>
</file>

<file path=customXml/itemProps37.xml><?xml version="1.0" encoding="utf-8"?>
<ds:datastoreItem xmlns:ds="http://schemas.openxmlformats.org/officeDocument/2006/customXml" ds:itemID="{F8AB7F84-033B-4C34-9966-B4153226B03D}">
  <ds:schemaRefs/>
</ds:datastoreItem>
</file>

<file path=customXml/itemProps38.xml><?xml version="1.0" encoding="utf-8"?>
<ds:datastoreItem xmlns:ds="http://schemas.openxmlformats.org/officeDocument/2006/customXml" ds:itemID="{9C787FFF-B1B0-461B-87EE-0817DF0D81DC}">
  <ds:schemaRefs/>
</ds:datastoreItem>
</file>

<file path=customXml/itemProps39.xml><?xml version="1.0" encoding="utf-8"?>
<ds:datastoreItem xmlns:ds="http://schemas.openxmlformats.org/officeDocument/2006/customXml" ds:itemID="{62C02FC6-8F62-45B9-A53E-7705AA9C5B73}">
  <ds:schemaRefs/>
</ds:datastoreItem>
</file>

<file path=customXml/itemProps4.xml><?xml version="1.0" encoding="utf-8"?>
<ds:datastoreItem xmlns:ds="http://schemas.openxmlformats.org/officeDocument/2006/customXml" ds:itemID="{BB5B5683-DC68-4983-A322-087EC7929CFB}">
  <ds:schemaRefs/>
</ds:datastoreItem>
</file>

<file path=customXml/itemProps40.xml><?xml version="1.0" encoding="utf-8"?>
<ds:datastoreItem xmlns:ds="http://schemas.openxmlformats.org/officeDocument/2006/customXml" ds:itemID="{166AD63E-7A53-42A2-8F13-0DCC63CD44C2}">
  <ds:schemaRefs/>
</ds:datastoreItem>
</file>

<file path=customXml/itemProps41.xml><?xml version="1.0" encoding="utf-8"?>
<ds:datastoreItem xmlns:ds="http://schemas.openxmlformats.org/officeDocument/2006/customXml" ds:itemID="{4CF74A74-2D1A-4511-B3E6-36E4CC52BB0A}">
  <ds:schemaRefs/>
</ds:datastoreItem>
</file>

<file path=customXml/itemProps42.xml><?xml version="1.0" encoding="utf-8"?>
<ds:datastoreItem xmlns:ds="http://schemas.openxmlformats.org/officeDocument/2006/customXml" ds:itemID="{749CF379-D5CC-438F-ABE1-1D05D8198F90}">
  <ds:schemaRefs/>
</ds:datastoreItem>
</file>

<file path=customXml/itemProps43.xml><?xml version="1.0" encoding="utf-8"?>
<ds:datastoreItem xmlns:ds="http://schemas.openxmlformats.org/officeDocument/2006/customXml" ds:itemID="{92A74573-F17F-4852-AAA1-E5101A28182F}">
  <ds:schemaRefs/>
</ds:datastoreItem>
</file>

<file path=customXml/itemProps44.xml><?xml version="1.0" encoding="utf-8"?>
<ds:datastoreItem xmlns:ds="http://schemas.openxmlformats.org/officeDocument/2006/customXml" ds:itemID="{B852F85B-B829-4EF3-8EE4-D30FB2E44932}">
  <ds:schemaRefs/>
</ds:datastoreItem>
</file>

<file path=customXml/itemProps45.xml><?xml version="1.0" encoding="utf-8"?>
<ds:datastoreItem xmlns:ds="http://schemas.openxmlformats.org/officeDocument/2006/customXml" ds:itemID="{21B5E1E0-90A9-4148-A1CD-30631ECF1CBE}">
  <ds:schemaRefs/>
</ds:datastoreItem>
</file>

<file path=customXml/itemProps46.xml><?xml version="1.0" encoding="utf-8"?>
<ds:datastoreItem xmlns:ds="http://schemas.openxmlformats.org/officeDocument/2006/customXml" ds:itemID="{011734C4-6151-4248-9268-D0C9D83406DD}">
  <ds:schemaRefs/>
</ds:datastoreItem>
</file>

<file path=customXml/itemProps47.xml><?xml version="1.0" encoding="utf-8"?>
<ds:datastoreItem xmlns:ds="http://schemas.openxmlformats.org/officeDocument/2006/customXml" ds:itemID="{EE3B4E9B-0C8C-49E9-B4B5-CF16209FFBDC}">
  <ds:schemaRefs/>
</ds:datastoreItem>
</file>

<file path=customXml/itemProps48.xml><?xml version="1.0" encoding="utf-8"?>
<ds:datastoreItem xmlns:ds="http://schemas.openxmlformats.org/officeDocument/2006/customXml" ds:itemID="{08F59BCC-6C76-434E-A43F-B2ACFCB9477E}">
  <ds:schemaRefs/>
</ds:datastoreItem>
</file>

<file path=customXml/itemProps49.xml><?xml version="1.0" encoding="utf-8"?>
<ds:datastoreItem xmlns:ds="http://schemas.openxmlformats.org/officeDocument/2006/customXml" ds:itemID="{2457C6A8-53A0-4B90-8638-B3F9DA2BFC96}">
  <ds:schemaRefs/>
</ds:datastoreItem>
</file>

<file path=customXml/itemProps5.xml><?xml version="1.0" encoding="utf-8"?>
<ds:datastoreItem xmlns:ds="http://schemas.openxmlformats.org/officeDocument/2006/customXml" ds:itemID="{D0B4688B-A14C-4209-B8A3-3554EAE28B05}">
  <ds:schemaRefs/>
</ds:datastoreItem>
</file>

<file path=customXml/itemProps50.xml><?xml version="1.0" encoding="utf-8"?>
<ds:datastoreItem xmlns:ds="http://schemas.openxmlformats.org/officeDocument/2006/customXml" ds:itemID="{B8EA4C62-2C3D-4B78-8805-E6F084FD1A26}">
  <ds:schemaRefs/>
</ds:datastoreItem>
</file>

<file path=customXml/itemProps51.xml><?xml version="1.0" encoding="utf-8"?>
<ds:datastoreItem xmlns:ds="http://schemas.openxmlformats.org/officeDocument/2006/customXml" ds:itemID="{A265D0F8-341B-4C9F-9474-5E14C2F2AE97}">
  <ds:schemaRefs/>
</ds:datastoreItem>
</file>

<file path=customXml/itemProps52.xml><?xml version="1.0" encoding="utf-8"?>
<ds:datastoreItem xmlns:ds="http://schemas.openxmlformats.org/officeDocument/2006/customXml" ds:itemID="{20D73727-05B7-4F33-8168-D2D8B55ACA58}">
  <ds:schemaRefs/>
</ds:datastoreItem>
</file>

<file path=customXml/itemProps6.xml><?xml version="1.0" encoding="utf-8"?>
<ds:datastoreItem xmlns:ds="http://schemas.openxmlformats.org/officeDocument/2006/customXml" ds:itemID="{A656EFFB-B904-47E9-9344-F84E3516A6A9}">
  <ds:schemaRefs/>
</ds:datastoreItem>
</file>

<file path=customXml/itemProps7.xml><?xml version="1.0" encoding="utf-8"?>
<ds:datastoreItem xmlns:ds="http://schemas.openxmlformats.org/officeDocument/2006/customXml" ds:itemID="{7E4F5F45-9A52-41F0-ABB4-FD1BE2515D8B}">
  <ds:schemaRefs/>
</ds:datastoreItem>
</file>

<file path=customXml/itemProps8.xml><?xml version="1.0" encoding="utf-8"?>
<ds:datastoreItem xmlns:ds="http://schemas.openxmlformats.org/officeDocument/2006/customXml" ds:itemID="{977B1D48-025A-4B6F-B899-BD48DEE1CD7C}">
  <ds:schemaRefs/>
</ds:datastoreItem>
</file>

<file path=customXml/itemProps9.xml><?xml version="1.0" encoding="utf-8"?>
<ds:datastoreItem xmlns:ds="http://schemas.openxmlformats.org/officeDocument/2006/customXml" ds:itemID="{B08D92A9-9614-44CF-A97A-E22DC3ECE287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21版53中考主题1</Template>
  <TotalTime>20</TotalTime>
  <Words>8404</Words>
  <Application>Microsoft Office PowerPoint</Application>
  <PresentationFormat>自定义</PresentationFormat>
  <Paragraphs>267</Paragraphs>
  <Slides>50</Slides>
  <Notes>50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6" baseType="lpstr">
      <vt:lpstr>黑体</vt:lpstr>
      <vt:lpstr>Microsoft YaHei</vt:lpstr>
      <vt:lpstr>Arial</vt:lpstr>
      <vt:lpstr>Calibri</vt:lpstr>
      <vt:lpstr>Times New Roman</vt:lpstr>
      <vt:lpstr>21版53中考主题1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封面标题</dc:title>
  <cp:lastModifiedBy>Administrator</cp:lastModifiedBy>
  <cp:revision>102</cp:revision>
  <dcterms:modified xsi:type="dcterms:W3CDTF">2020-09-29T01:57:15Z</dcterms:modified>
</cp:coreProperties>
</file>