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65" r:id="rId2"/>
    <p:sldId id="330" r:id="rId3"/>
    <p:sldId id="266" r:id="rId4"/>
    <p:sldId id="331" r:id="rId5"/>
    <p:sldId id="332" r:id="rId6"/>
    <p:sldId id="333" r:id="rId7"/>
    <p:sldId id="334" r:id="rId8"/>
    <p:sldId id="335" r:id="rId9"/>
    <p:sldId id="348" r:id="rId10"/>
    <p:sldId id="349" r:id="rId11"/>
    <p:sldId id="350" r:id="rId12"/>
    <p:sldId id="351" r:id="rId13"/>
    <p:sldId id="336" r:id="rId14"/>
    <p:sldId id="337" r:id="rId15"/>
    <p:sldId id="355" r:id="rId16"/>
    <p:sldId id="356" r:id="rId17"/>
    <p:sldId id="352" r:id="rId18"/>
    <p:sldId id="353" r:id="rId19"/>
    <p:sldId id="357" r:id="rId20"/>
    <p:sldId id="358" r:id="rId21"/>
    <p:sldId id="359" r:id="rId22"/>
    <p:sldId id="361" r:id="rId23"/>
    <p:sldId id="362" r:id="rId24"/>
    <p:sldId id="363" r:id="rId25"/>
    <p:sldId id="364" r:id="rId26"/>
    <p:sldId id="360" r:id="rId27"/>
    <p:sldId id="365" r:id="rId28"/>
    <p:sldId id="366" r:id="rId29"/>
    <p:sldId id="367" r:id="rId30"/>
    <p:sldId id="368" r:id="rId31"/>
    <p:sldId id="354" r:id="rId32"/>
    <p:sldId id="369" r:id="rId33"/>
    <p:sldId id="370" r:id="rId34"/>
    <p:sldId id="371" r:id="rId35"/>
    <p:sldId id="372" r:id="rId36"/>
    <p:sldId id="338" r:id="rId37"/>
    <p:sldId id="373" r:id="rId38"/>
    <p:sldId id="374" r:id="rId39"/>
    <p:sldId id="375" r:id="rId40"/>
    <p:sldId id="376" r:id="rId41"/>
    <p:sldId id="339" r:id="rId42"/>
    <p:sldId id="377" r:id="rId43"/>
    <p:sldId id="378" r:id="rId44"/>
    <p:sldId id="379" r:id="rId45"/>
    <p:sldId id="340" r:id="rId46"/>
    <p:sldId id="380" r:id="rId47"/>
    <p:sldId id="381" r:id="rId48"/>
    <p:sldId id="382" r:id="rId49"/>
    <p:sldId id="383" r:id="rId50"/>
    <p:sldId id="341" r:id="rId51"/>
    <p:sldId id="384" r:id="rId52"/>
    <p:sldId id="385" r:id="rId53"/>
    <p:sldId id="386" r:id="rId54"/>
    <p:sldId id="387" r:id="rId55"/>
    <p:sldId id="342" r:id="rId56"/>
    <p:sldId id="388" r:id="rId57"/>
    <p:sldId id="389" r:id="rId58"/>
    <p:sldId id="390" r:id="rId59"/>
    <p:sldId id="391" r:id="rId6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134" autoAdjust="0"/>
    <p:restoredTop sz="94660"/>
  </p:normalViewPr>
  <p:slideViewPr>
    <p:cSldViewPr showGuides="1">
      <p:cViewPr varScale="1">
        <p:scale>
          <a:sx n="68" d="100"/>
          <a:sy n="68" d="100"/>
        </p:scale>
        <p:origin x="-1352"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183365" y="1196752"/>
            <a:ext cx="47772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99659880"/>
              </p:ext>
            </p:extLst>
          </p:nvPr>
        </p:nvGraphicFramePr>
        <p:xfrm>
          <a:off x="507999" y="1772816"/>
          <a:ext cx="8128000" cy="4181703"/>
        </p:xfrm>
        <a:graphic>
          <a:graphicData uri="http://schemas.openxmlformats.org/presentationml/2006/ole">
            <p:oleObj spid="_x0000_s1027" name="文档" r:id="rId3" imgW="3946416" imgH="2031114"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我在家时专管阿必睡午觉。她表示要好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尽力做乖孩子。她乖乖地躺在摇篮里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乖乖地闭上眼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一动都不动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让我唱着催眠歌摇她睡。我把学校里学的催眠歌都唱遍了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以为她已入睡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停止了摇和唱。她睁开眼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笑嘻嘻地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再唱《喜旦娄》</a:t>
            </a:r>
            <a:r>
              <a:rPr lang="en-US" altLang="zh-CN" sz="2200">
                <a:solidFill>
                  <a:srgbClr val="000000"/>
                </a:solidFill>
                <a:latin typeface="Times New Roman" panose="02020603050405020304" pitchFamily="18" charset="0"/>
                <a:cs typeface="Times New Roman" panose="02020603050405020304" pitchFamily="18" charset="0"/>
              </a:rPr>
              <a:t>(Sweet And Low,</a:t>
            </a:r>
            <a:r>
              <a:rPr lang="zh-CN" altLang="zh-CN" sz="2200">
                <a:solidFill>
                  <a:srgbClr val="000000"/>
                </a:solidFill>
                <a:latin typeface="Times New Roman" panose="02020603050405020304" pitchFamily="18" charset="0"/>
                <a:cs typeface="Times New Roman" panose="02020603050405020304" pitchFamily="18" charset="0"/>
              </a:rPr>
              <a:t>丁尼生诗中流行的《摇篮曲》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原来她一直在品评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选中了她最喜爱的歌。我火了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沉下脸说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快点困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无锡话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阿必觉得我太凶了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乖乖地又闭上了眼。我只好耐心再唱。她往往假装睡着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过好一会儿又睁眼。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本题考查文章续写。解答该题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要扣紧题干中的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续写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不肯睡觉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要着力表现儿童的性格特点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语言风格要与原作基本一致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原作代参考答案。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62209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,24,5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阅读《春暖花开》歌词片段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春暖花开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这是我的世界。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每次怒放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都是心中喷发的爱。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风儿吹来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是我和天空的对白。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一直与我们同在。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春暖花开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这是我的世界。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生命如水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有时平静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有时澎湃。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穿越阴霾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阳光洒满你窗台。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一直与我们同在</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0563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1277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风儿吹来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是我和天空的对白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这句话扩写为一段散文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限</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字内。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示例</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风是天空的语言</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通过它</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我可以看到天空的心。天空愉悦</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风清扬</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天空悲伤</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风低沉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天空愤怒</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风狂暴。聆听风</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我们能与天空对白。风儿轻轻地吹在我脸上</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我十分舒适地露出了会心的微笑</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那阵风仿佛是天空的言语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通过皮肤的接触与我进行心灵上的对白。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仿照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生命如水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有时平静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有时澎湃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写一句歌词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注意押韵。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示例</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生命如歌</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有时缠绵</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有时感慨。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2287263"/>
            <a:ext cx="777686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8000" y="2686074"/>
            <a:ext cx="812800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4440" y="3091441"/>
            <a:ext cx="812800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4440" y="3498409"/>
            <a:ext cx="812800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2855" y="389534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5576" y="4700149"/>
            <a:ext cx="496855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783037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22" presetClass="exit" presetSubtype="4" fill="hold" grpId="0" nodeType="withEffect">
                                  <p:stCondLst>
                                    <p:cond delay="0"/>
                                  </p:stCondLst>
                                  <p:childTnLst>
                                    <p:animEffect transition="out" filter="wipe(down)">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2" presetClass="exit" presetSubtype="4" fill="hold" grpId="0" nodeType="clickEffect">
                                  <p:stCondLst>
                                    <p:cond delay="0"/>
                                  </p:stCondLst>
                                  <p:childTnLst>
                                    <p:animEffect transition="out" filter="wipe(down)">
                                      <p:cBhvr>
                                        <p:cTn id="23" dur="500"/>
                                        <p:tgtEl>
                                          <p:spTgt spid="8"/>
                                        </p:tgtEl>
                                      </p:cBhvr>
                                    </p:animEffect>
                                    <p:set>
                                      <p:cBhvr>
                                        <p:cTn id="24"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题扩写题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是这二者沟通的重要媒介。因此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这四个关键词就能扩写出合理合宜的内容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而不是独语。另外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一段散文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就是要求写</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字以内的一段话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而不是一二十字的一句话。第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题仿写题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需要考生把握好隐性要求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即被仿句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生命如水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有时平静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有时澎湃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的比喻和对比特点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而且所选择的喻体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要与其后面描写的对比性特点相吻合。同时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不能忽视题干中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注意押韵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的显性要求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所写仿句与被仿句的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字押韵。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236823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使用下面的词语写一段描写性文字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要求运用比喻、拟人的修辞手法。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银杏树　初冬　疾风骤雨　凋零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初冬的黄昏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疾风骤雨中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银杏树上的叶子被卷离了枝干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如同一面面小扇子在空中飞舞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这是生命的舞者在演绎凋零前的最后乐章。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考查扩展语句以及正确运用常见修辞手法的能力。题目规定了描写的场景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要点在于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重在考查形象思维能力。本题看似平易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实则能较好地检测学生的描写能力。要将规定的情境扩充成一段文字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先根据题目提供的词语构想一个合理的情境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疾风骤雨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构成了画面背景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银杏树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是描写的主要对象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凋零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则表现银杏树叶的形态。再体现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描写时应抓住景物的特征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重点运用规定的两种修辞手法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修辞运用要鲜明准确。扩写时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还可用形容词适当修饰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用动词具体刻画。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02798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词语</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三步走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审清题目要求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尤其是那些明确具体的要求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包括陈述对象、感情倾向、表达方式、修辞方法及字数限制等。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探究清楚词语本身的特点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以及它们之间的相互关系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并根据这些寻找解题的突破点。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完善答案。考生组织出答案后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还要检查一下题目中显性与隐性的要求是否都一一落实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有无遗漏的地方。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83568" y="2152909"/>
            <a:ext cx="1031834" cy="328867"/>
          </a:xfrm>
          <a:prstGeom prst="rect">
            <a:avLst/>
          </a:prstGeom>
        </p:spPr>
      </p:pic>
    </p:spTree>
    <p:extLst>
      <p:ext uri="{BB962C8B-B14F-4D97-AF65-F5344CB8AC3E}">
        <p14:creationId xmlns:p14="http://schemas.microsoft.com/office/powerpoint/2010/main" xmlns="" val="236065299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,23,4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请从以下</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个词语中任选</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写一段话。要求语意完整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合乎情理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48</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给力　雷人　粉丝　妙趣横生　山重水复　美不胜收　怡然自得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苗圃在《高兴》中扮演的角色相当雷人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讲的陕西方言也相当给力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这让苗圃的粉丝们感到妙趣横生。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对这一类题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首先要看清题目的明确要求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弄清其在内容、句式、用词、色彩、语气等方面的特点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然后展开必要的想象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最后按要求表述出来。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60723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,20,4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请根据王维的诗句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竹喧归浣女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写一个场景。要求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想象合理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语言生动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洗完衣服的少女们拎着水桶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踏着月色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从婆娑的竹林间穿过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伴着银铃般的笑声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叽叽喳喳地打闹着归来。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本题考查扩展语句的能力。联系王维的《山居秋暝》的意境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宁静的画意、流动的乐韵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浣女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展开合理的想象。要运用描写、修辞等手法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要注意字数要求。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94531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,19,6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采菊东篱下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悠然见南山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是陶渊明不经意间所见。请对诗中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之景展开合理想象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进行生动描写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表达诗人的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悠然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之情。</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字内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远处的南山树木长得欣欣向荣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清澈的泉水沿着崎岖蜿蜒的沟涧涓涓流淌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发出汩汩的声响。云烟自然而然地从山洞里缓缓飘出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将整座南山笼罩在一片雾海之中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像梦一样轻柔而缥缈。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本题考查扩展语句的能力。情景演绎式扩展要根据规定情景展开合理联想和想象。在本题中就是要扣住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而陶渊明的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是通过南山的幽静朦胧映射出来的。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41415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压缩语段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请对下面这段新闻报道的文字进行压缩。要求保留关键信息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句子简洁流畅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个字</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传统观点认为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中国和欧洲的陶瓷贸易始于明代。近日英国杜伦大学证实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该校考古系与中国故宫博物院考古所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联合整理研究了在西班牙萨拉戈萨等地出土的十余件中国唐代至宋代早期的陶瓷器残片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表明这些陶瓷是当时随阿拉伯商人经印度洋与红海贸易到达地中海地区的。这就将中欧陶瓷贸易的起始时间大大向前推进了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海上丝绸之路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早在唐代就已延伸至西欧。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000000"/>
                </a:solidFill>
                <a:latin typeface="Times New Roman" panose="02020603050405020304" pitchFamily="18" charset="0"/>
                <a:cs typeface="Times New Roman" panose="02020603050405020304" pitchFamily="18" charset="0"/>
              </a:rPr>
              <a:t>中英联合考古研究结果表明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中欧陶瓷贸易起始时间不晚于唐代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海上丝绸之路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在唐代已延伸至西欧。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中英联合考古研究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中欧陶瓷贸易起始时间不晚于唐代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海上丝绸之路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在唐代已延伸至西欧。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11725035"/>
              </p:ext>
            </p:extLst>
          </p:nvPr>
        </p:nvGraphicFramePr>
        <p:xfrm>
          <a:off x="611560" y="1844824"/>
          <a:ext cx="1766621" cy="488732"/>
        </p:xfrm>
        <a:graphic>
          <a:graphicData uri="http://schemas.openxmlformats.org/presentationml/2006/ole">
            <p:oleObj spid="_x0000_s2051" name="文档" r:id="rId3" imgW="995512" imgH="255287" progId="Word.Document.12">
              <p:embed/>
            </p:oleObj>
          </a:graphicData>
        </a:graphic>
      </p:graphicFrame>
    </p:spTree>
    <p:extLst>
      <p:ext uri="{BB962C8B-B14F-4D97-AF65-F5344CB8AC3E}">
        <p14:creationId xmlns:p14="http://schemas.microsoft.com/office/powerpoint/2010/main" xmlns="" val="38872102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cs typeface="Times New Roman" panose="02020603050405020304" pitchFamily="18" charset="0"/>
              </a:rPr>
              <a:t>年全国卷出现了考查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压缩语段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考点的题目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结合地方省市对此考点考查情况来看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扩展语句题主要考查选词扩展。压缩语段题与新闻报道、应用类文本结合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具体考查考生语言构建与运用的能力。另外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这两个考点也与语言表达简明、连贯、得体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准确、鲜明、生动进一步结合起来考查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更好地体现语文学科核心素养的培养方向。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7887338"/>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解答本题应梳理文段层次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概括文段内容。就文段而言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可分为两个层次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一是传统观点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二是中英联合进行了考古研究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根据唐代到宋代早期的陶瓷器残片得出了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中欧陶瓷贸易的起始时间大大向前推进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海上丝绸之路早在唐代就已延伸至西欧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。语段主体是陈述中英联合考古研究的结论。故应侧重从第二层次提取关键信息。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75754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请对下面这段新闻报道的文字进行压缩。要求保留关键信息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句子简洁流畅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个字</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年的永定河补水工程于</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本次补水工程加大了补水力度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已累计输水</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万立方米。另外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拦截在河道上的官厅水库发电站、珠窝水库下马岭发电站、落坡岭水库的下苇甸发电站全都停用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以保证补水全部灌入河道。目前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门头沟区域内</a:t>
            </a:r>
            <a:r>
              <a:rPr lang="en-US" altLang="zh-CN" sz="2200">
                <a:solidFill>
                  <a:srgbClr val="000000"/>
                </a:solidFill>
                <a:latin typeface="Times New Roman" panose="02020603050405020304" pitchFamily="18" charset="0"/>
                <a:cs typeface="Times New Roman" panose="02020603050405020304" pitchFamily="18" charset="0"/>
              </a:rPr>
              <a:t>102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公里的永定河山峡段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年来首次实现全线通水。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000000"/>
                </a:solidFill>
                <a:latin typeface="Times New Roman" panose="02020603050405020304" pitchFamily="18" charset="0"/>
                <a:cs typeface="Times New Roman" panose="02020603050405020304" pitchFamily="18" charset="0"/>
              </a:rPr>
              <a:t>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永定河补水工程启动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加大补水力度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停用发电站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永定河山峡段近</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年来首次全线通水。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首先要了解一则新闻的关键信息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新闻事件主体。本题压缩时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注意分析出新闻中的一些次要信息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并大胆剔除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如本题中补水效果、具体停用哪些电站的相关信息。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27600518"/>
              </p:ext>
            </p:extLst>
          </p:nvPr>
        </p:nvGraphicFramePr>
        <p:xfrm>
          <a:off x="613966" y="1628800"/>
          <a:ext cx="1766621" cy="488732"/>
        </p:xfrm>
        <a:graphic>
          <a:graphicData uri="http://schemas.openxmlformats.org/presentationml/2006/ole">
            <p:oleObj spid="_x0000_s3075" name="文档" r:id="rId3" imgW="995512" imgH="255287" progId="Word.Document.12">
              <p:embed/>
            </p:oleObj>
          </a:graphicData>
        </a:graphic>
      </p:graphicFrame>
    </p:spTree>
    <p:extLst>
      <p:ext uri="{BB962C8B-B14F-4D97-AF65-F5344CB8AC3E}">
        <p14:creationId xmlns:p14="http://schemas.microsoft.com/office/powerpoint/2010/main" xmlns="" val="22940997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78614"/>
          </a:xfrm>
          <a:prstGeom prst="rect">
            <a:avLst/>
          </a:prstGeom>
        </p:spPr>
        <p:txBody>
          <a:bodyPr>
            <a:spAutoFit/>
          </a:bodyPr>
          <a:lstStyle/>
          <a:p>
            <a:pPr>
              <a:lnSpc>
                <a:spcPts val="29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,21,5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请对下面这段新闻报道的文字进行压缩。要求保留关键信息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句子简洁流畅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65</a:t>
            </a:r>
            <a:r>
              <a:rPr lang="zh-CN" altLang="zh-CN" sz="2200">
                <a:solidFill>
                  <a:srgbClr val="000000"/>
                </a:solidFill>
                <a:latin typeface="Times New Roman" panose="02020603050405020304" pitchFamily="18" charset="0"/>
                <a:cs typeface="Times New Roman" panose="02020603050405020304" pitchFamily="18" charset="0"/>
              </a:rPr>
              <a:t>个字</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pPr>
            <a:r>
              <a:rPr lang="en-US" altLang="zh-CN" sz="2200" smtClean="0">
                <a:solidFill>
                  <a:srgbClr val="000000"/>
                </a:solidFill>
                <a:latin typeface="Times New Roman" panose="02020603050405020304" pitchFamily="18" charset="0"/>
                <a:cs typeface="Times New Roman" panose="02020603050405020304" pitchFamily="18" charset="0"/>
              </a:rPr>
              <a:t>      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21~28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国际乒联第</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届世界乒乓球锦标赛</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单项</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赛在匈牙利首都布达佩斯举行。中国队的许昕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刘诗雯在混双</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决赛</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中夺得首金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王楚钦夺得男双冠军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刘诗雯夺得女单冠军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马龙</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夺得男单冠军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王曼昱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孙颖莎夺得女双冠军。中国队包揽了本届世乒赛的全部</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枚金牌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取得全面胜利。其中的男单决赛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马龙以</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的比分战胜瑞典球员法尔克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实现了世乒赛男单三连冠的伟业</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继庄则栋之后</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多年来首位在世乒赛实现男单三连冠的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000000"/>
                </a:solidFill>
                <a:latin typeface="Times New Roman" panose="02020603050405020304" pitchFamily="18" charset="0"/>
                <a:cs typeface="Times New Roman" panose="02020603050405020304" pitchFamily="18" charset="0"/>
              </a:rPr>
              <a:t>关键信息</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21~28</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Times New Roman" panose="02020603050405020304" pitchFamily="18" charset="0"/>
                <a:cs typeface="Times New Roman" panose="02020603050405020304" pitchFamily="18" charset="0"/>
              </a:rPr>
              <a:t>届世乒赛单项赛在布达佩斯举行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中国队包揽</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枚金牌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马龙成为</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多年来首位实现男单三连冠的选手。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本题为新闻类压缩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首先要筛选出基本要素何时、何地、何人、何事、何因、何果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还要注意表示意义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如首次、第一等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、目的的重要词语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其次要注意字数要求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最后整合信息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组成一句话新闻。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04883228"/>
              </p:ext>
            </p:extLst>
          </p:nvPr>
        </p:nvGraphicFramePr>
        <p:xfrm>
          <a:off x="683568" y="1382332"/>
          <a:ext cx="1766621" cy="488732"/>
        </p:xfrm>
        <a:graphic>
          <a:graphicData uri="http://schemas.openxmlformats.org/presentationml/2006/ole">
            <p:oleObj spid="_x0000_s4099" name="文档" r:id="rId3" imgW="995512" imgH="255287" progId="Word.Document.12">
              <p:embed/>
            </p:oleObj>
          </a:graphicData>
        </a:graphic>
      </p:graphicFrame>
    </p:spTree>
    <p:extLst>
      <p:ext uri="{BB962C8B-B14F-4D97-AF65-F5344CB8AC3E}">
        <p14:creationId xmlns:p14="http://schemas.microsoft.com/office/powerpoint/2010/main" xmlns="" val="23490053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新闻出版研究院</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日在京发布第十五次全国国民阅读调查报告。报告显示</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年我国成年国民各种媒介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包括书报刊和数字出版物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的综合阅读率为</a:t>
            </a:r>
            <a:r>
              <a:rPr lang="en-US" altLang="zh-CN" sz="2200">
                <a:solidFill>
                  <a:srgbClr val="000000"/>
                </a:solidFill>
                <a:latin typeface="Times New Roman" panose="02020603050405020304" pitchFamily="18" charset="0"/>
                <a:cs typeface="Times New Roman" panose="02020603050405020304" pitchFamily="18" charset="0"/>
              </a:rPr>
              <a:t>80.3%,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79.9%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数字化阅读方式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网络在线阅读、手机阅读、电子阅读器阅读等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的接触率为</a:t>
            </a:r>
            <a:r>
              <a:rPr lang="en-US" altLang="zh-CN" sz="2200">
                <a:solidFill>
                  <a:srgbClr val="000000"/>
                </a:solidFill>
                <a:latin typeface="Times New Roman" panose="02020603050405020304" pitchFamily="18" charset="0"/>
                <a:cs typeface="Times New Roman" panose="02020603050405020304" pitchFamily="18" charset="0"/>
              </a:rPr>
              <a:t>73.0%,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年上升了</a:t>
            </a:r>
            <a:r>
              <a:rPr lang="en-US" altLang="zh-CN" sz="2200">
                <a:solidFill>
                  <a:srgbClr val="000000"/>
                </a:solidFill>
                <a:latin typeface="Times New Roman" panose="02020603050405020304" pitchFamily="18" charset="0"/>
                <a:cs typeface="Times New Roman" panose="02020603050405020304" pitchFamily="18" charset="0"/>
              </a:rPr>
              <a:t>4.8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个百分点。成年国民各媒介综合阅读率与数字化阅读方式的接触率保持增长势头。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调查还发现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有声阅读成为国民阅读新的增长点。</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我国成年国民的听书率为</a:t>
            </a:r>
            <a:r>
              <a:rPr lang="en-US" altLang="zh-CN" sz="2200">
                <a:solidFill>
                  <a:srgbClr val="000000"/>
                </a:solidFill>
                <a:latin typeface="Times New Roman" panose="02020603050405020304" pitchFamily="18" charset="0"/>
                <a:cs typeface="Times New Roman" panose="02020603050405020304" pitchFamily="18" charset="0"/>
              </a:rPr>
              <a:t>22.8%,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17.0%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提高了</a:t>
            </a:r>
            <a:r>
              <a:rPr lang="en-US" altLang="zh-CN" sz="2200">
                <a:solidFill>
                  <a:srgbClr val="000000"/>
                </a:solidFill>
                <a:latin typeface="Times New Roman" panose="02020603050405020304" pitchFamily="18" charset="0"/>
                <a:cs typeface="Times New Roman" panose="02020603050405020304" pitchFamily="18" charset="0"/>
              </a:rPr>
              <a:t>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个百分点</a:t>
            </a:r>
            <a:r>
              <a:rPr lang="en-US" altLang="zh-CN" sz="2200">
                <a:solidFill>
                  <a:srgbClr val="000000"/>
                </a:solidFill>
                <a:latin typeface="Times New Roman" panose="02020603050405020304" pitchFamily="18" charset="0"/>
                <a:cs typeface="Times New Roman" panose="02020603050405020304" pitchFamily="18" charset="0"/>
              </a:rPr>
              <a:t>;0—17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周岁未成年人的听书率也有所增长。具体来看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未成年人群体中</a:t>
            </a:r>
            <a:r>
              <a:rPr lang="en-US" altLang="zh-CN" sz="2200">
                <a:solidFill>
                  <a:srgbClr val="000000"/>
                </a:solidFill>
                <a:latin typeface="Times New Roman" panose="02020603050405020304" pitchFamily="18" charset="0"/>
                <a:cs typeface="Times New Roman" panose="02020603050405020304" pitchFamily="18" charset="0"/>
              </a:rPr>
              <a:t>,14—17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周岁青少年的听书率最高</a:t>
            </a:r>
            <a:r>
              <a:rPr lang="en-US" altLang="zh-CN" sz="2200">
                <a:solidFill>
                  <a:srgbClr val="000000"/>
                </a:solidFill>
                <a:latin typeface="Times New Roman" panose="02020603050405020304" pitchFamily="18" charset="0"/>
                <a:cs typeface="Times New Roman" panose="02020603050405020304" pitchFamily="18" charset="0"/>
              </a:rPr>
              <a:t>,9—13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周岁少年儿童和</a:t>
            </a:r>
            <a:r>
              <a:rPr lang="en-US" altLang="zh-CN" sz="2200">
                <a:solidFill>
                  <a:srgbClr val="000000"/>
                </a:solidFill>
                <a:latin typeface="Times New Roman" panose="02020603050405020304" pitchFamily="18" charset="0"/>
                <a:cs typeface="Times New Roman" panose="02020603050405020304" pitchFamily="18" charset="0"/>
              </a:rPr>
              <a:t>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周岁儿童的听书率相差不大。同时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听书的方式也很多样。我国成年国民中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选择通过移动有声应用软件平台听书的人最多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选择通过广播和微信语音推送听书的也占一定比例。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84380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用一句话归纳上述消息的主要内容。不超过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针对上述消息所反映的社会现象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写一段评述性文字。不超过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综合阅读率和数字化阅读率双增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有声阅读成为新的增长点。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科技的进步为国民提供了灵活多样的阅读方式。随着人们生活节奏的日益加快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听书这种阅读方式因为更加便捷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为越来越多的读者所喜爱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却会带来阅读浅表化问题。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第一问考查压缩语段的能力。这则消息共分两层。第一层的中心句是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成年国民各媒介综合阅读率与数字化阅读方式的接触率保持增长势头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第二层的中心句是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有声阅读成为国民阅读新的增长点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根据这两个句子可以归纳出这则消息的主要内容。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第二问考查语言表达简明、连贯、得体、准确、鲜明、生动的能力。消息阐述的对象是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综合阅读率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数字化阅读方式的接触率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这都反映出科技的进步给人们阅读带来的变化。写评述性文字时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应该既肯定新的阅读方式的优点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又指出其缺陷。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18891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wipe(down)">
                                      <p:cBhvr>
                                        <p:cTn id="18"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对下面一段文字主要意思的提炼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最准确的一项是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偏见可以说是思想的放假。它是没有思想的人的家常日用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是有思想的人的星期天娱乐。假如我们不能怀挟偏见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随时随地必须得客观公正、正经严肃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那就像造屋只有客厅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没有卧室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又好比在浴室里照镜子还得做出摄影机前的姿态。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没有思想的人往往更容易产生偏见。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即使有思想的人也常常会怀挟偏见。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人无法做到随时随地保持客观公正。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对思想而言偏见自有其存在的价值。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本题考查压缩语段的能力。作答时要先认真审读语段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找出关键语句进行理解。本语段重点在最后一句话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假如我们不能怀挟偏见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随时随地必须得客观公正、正经严肃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又好比</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这是强调偏见存在的价值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843808"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54647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,21,3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给下面短文拟写一个标题。</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字以内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推动的不仅仅是经济上的合作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更是文明互通的基础建设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是连接世界上不同文明的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。它以文明对话为引领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强调不同文明的相互尊重、平等对话与交流融合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其路径很清晰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基础设施建设先行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贸易发展紧随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伴着人民交往、文化交流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逐渐实现沿线国家民众相互理解、相互包容、和平共处、共同发展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最终达至民心相通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文化相融。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推动文明互通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本题考查压缩语段的能力。本段文字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首句和最后是核心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这两处阐明了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从这两处找到关键词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民心相通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文化相融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然后加以组合即可。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78934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拟</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写新闻标题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四注意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题文一致。标题所揭示的事实要与新闻内容完全一致。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一语破的。只保留核心部分和事情发展的结果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省去那些不必要的过程、细节、消息来源和不必要的议论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即一般只出现两个必备要素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并且还应通过锤炼字句和适当采用简称等办法使标题简洁明快。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旗帜鲜明。标题要是非明确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爱憎鲜明。新闻中所报道的事实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有的令人气愤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有的令人欣喜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有的令人同情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有的令人悲哀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拟写新闻标题时不能无动于衷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要明确表达作者的立场。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字数限制。拟写新闻标题的题目大都有字数限制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字。超过字数一般要扣</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755576" y="1340768"/>
            <a:ext cx="1031834" cy="328867"/>
          </a:xfrm>
          <a:prstGeom prst="rect">
            <a:avLst/>
          </a:prstGeom>
        </p:spPr>
      </p:pic>
    </p:spTree>
    <p:extLst>
      <p:ext uri="{BB962C8B-B14F-4D97-AF65-F5344CB8AC3E}">
        <p14:creationId xmlns:p14="http://schemas.microsoft.com/office/powerpoint/2010/main" xmlns="" val="15401575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,17,4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逐段概括中国古代木构房屋的特点。每个特点不超过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中国古代木构房屋需防潮防雨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故有高出地面的台基和出檐较大的屋顶。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这种房屋内部可以全部打通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也可按需要用木材进行装修分隔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分隔方式可实可虚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实的如屏门、板壁等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虚的如落地罩、太师壁等。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工匠们设计房屋的各种构件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如梁、柱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在保有其功能的基础上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往往顺应其形状、位置进行艺术加工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使之更加漂亮美观。如把直梁加工成月梁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以给人举重若轻之感。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为防止木材腐烂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工匠们给木构房屋涂上油漆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油漆在木材表面形成坚韧的保护膜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能起到很好的防护作用</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00755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台基高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出檐大。</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内部可通可隔。</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构件艺术美观。</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涂有油漆以防腐。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本题考查压缩语段的能力。根据每一个文段概括主要意义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应先从中找出代表该句主体意义的关键词语。如</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出檐较大</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300629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508000" y="620688"/>
            <a:ext cx="8128000" cy="6012415"/>
          </a:xfrm>
          <a:prstGeom prst="rect">
            <a:avLst/>
          </a:prstGeom>
        </p:spPr>
        <p:txBody>
          <a:bodyPr>
            <a:spAutoFit/>
          </a:bodyPr>
          <a:lstStyle/>
          <a:p>
            <a:pPr algn="ctr">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扩展语句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根据下面的诗句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描写一个场景。要求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运用第三人称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有心理描写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语言连贯、准确、生动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有十八台阶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我坐在最上面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借一束月光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数台阶上的蚂蚁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我要把蚂蚁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数回一个童年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沿着小路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他拾级而上。坐在十八级台阶上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四顾茫然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未来的路在哪里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成人仪式后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他的心空荡荡的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没了着落。月色溶溶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树影婆娑。他瞥见一排蚂蚁慢慢往上爬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俯下身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细细数着这些负重前行的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久违的感奋漫过全身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他仿佛又回到了多梦的童年。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本题考查语言表达连贯、准确、生动的能力。首先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明确题干要求。本题要求根据诗句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描写一个场景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且要求运用第三人称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有心理描写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研读文本材料。文本的叙述人称是第一人称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需要转换成第三人称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诗句简练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需要适当补充心理描写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如坐在台阶上他想到了什么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看见蚂蚁之后他又有哪些心理活动。最后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结合原有叙述语句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visible"/>
                                      </p:to>
                                    </p:set>
                                    <p:animEffect transition="in" filter="wipe(down)">
                                      <p:cBhvr>
                                        <p:cTn id="7" dur="500"/>
                                        <p:tgtEl>
                                          <p:spTgt spid="1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4" end="4"/>
                                            </p:txEl>
                                          </p:spTgt>
                                        </p:tgtEl>
                                        <p:attrNameLst>
                                          <p:attrName>style.visibility</p:attrName>
                                        </p:attrNameLst>
                                      </p:cBhvr>
                                      <p:to>
                                        <p:strVal val="visible"/>
                                      </p:to>
                                    </p:set>
                                    <p:animEffect transition="in" filter="wipe(down)">
                                      <p:cBhvr>
                                        <p:cTn id="1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概括</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消息要点三步骤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步骤一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弄清区间明方向。题目所提供的语段材料可能只有部分内容与题干有关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这就需要谨慎界定答题区间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剔除无关内容。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步骤二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切分层次抓主体。以句号、问号、感叹号为单位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看这段文字有几句话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每句话的主语是什么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主语之间的关系是什么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谁的分量更重一些。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步骤三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保留要点组信息。句子要点应齐全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必须把若干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保留下来。这里的所谓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是根据题干的指令确定下来的语段中的部分信息。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11560" y="1772816"/>
            <a:ext cx="1031834" cy="328867"/>
          </a:xfrm>
          <a:prstGeom prst="rect">
            <a:avLst/>
          </a:prstGeom>
        </p:spPr>
      </p:pic>
    </p:spTree>
    <p:extLst>
      <p:ext uri="{BB962C8B-B14F-4D97-AF65-F5344CB8AC3E}">
        <p14:creationId xmlns:p14="http://schemas.microsoft.com/office/powerpoint/2010/main" xmlns="" val="38640910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提取所给材料的主要信息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在横线处写出四个关键词。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引力全称万有引力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指具有质量的物体之间加速靠近的趋势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简单说就是物体之间相互吸引的作用力。在爱因斯坦广义相对论的视野里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引力等价于弯曲的时空。而引力波就是在弯曲的时空这个大背景下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当发生有质量的物体加速运动导致的扰动时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由此产生的波动如波纹一样向外传播的现象。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一个世纪前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爱因斯坦预测了引力波的存在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但近百年来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科学家们并未找到证明它存在的直接证据。华盛顿当地时间</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美国激光干涉引力波观测台</a:t>
            </a:r>
            <a:r>
              <a:rPr lang="en-US" altLang="zh-CN" sz="2200">
                <a:solidFill>
                  <a:srgbClr val="000000"/>
                </a:solidFill>
                <a:latin typeface="Times New Roman" panose="02020603050405020304" pitchFamily="18" charset="0"/>
                <a:cs typeface="Times New Roman" panose="02020603050405020304" pitchFamily="18" charset="0"/>
              </a:rPr>
              <a:t>(LIGO)</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实验组召开新闻发布会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宣布首次直接观测到了由两颗恒星级黑洞</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亿年前并合产生的引力波。这是科学史上又一次具有划时代意义的发现</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548114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引力波的发现对普通人的生活会产生什么影响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科学家们表示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一个新的重大科学发现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总会给人类社会带来无法预估的发展。</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世纪描述电磁波的麦克斯韦理论确认的时候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也没有人知道会给人类带来什么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但是现在不管是电视机还是移动电话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都与电磁现象有关。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引力波　</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首次</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或</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美国</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发现　</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影响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或</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意义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本题考查压缩语段的能力。上述材料是由三层意思构成的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第一段介绍引力波的来历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第二段介绍了美国首先观测到了引力波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第三段介绍引力波发现的意义。而关键词往往就散落在这三层意思中。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3401593"/>
            <a:ext cx="727280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3799431"/>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702748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down)">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关键词</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提取分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压缩内容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仔细研读原文提供的信息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弄清其内在关系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明确材料所陈述的对象或议论的中心观点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然后尽可能简练地概括文段的主要内容。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提取主干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对原文内容有了初步认识后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将相同或相近的信息进行归类总结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提取概括原文最主要的信息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可用一句话将材料的内容概括出来。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筛选比较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关键词就隐藏在主要信息之中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考生只需以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压缩语段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的能力为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滤网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将关键词按题目要求的顺序、数量逐一提取出来即可作答。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整合检查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对所选关键词来一个回头看。先看一下关键词中内容有无重复之处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再看一下信息要点全不全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高考评分标准往往按信息点给分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最后将关键词连缀起来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看意思是否连贯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是否准确地反映了原语段的中心内容。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11560" y="764704"/>
            <a:ext cx="1031834" cy="328867"/>
          </a:xfrm>
          <a:prstGeom prst="rect">
            <a:avLst/>
          </a:prstGeom>
        </p:spPr>
      </p:pic>
    </p:spTree>
    <p:extLst>
      <p:ext uri="{BB962C8B-B14F-4D97-AF65-F5344CB8AC3E}">
        <p14:creationId xmlns:p14="http://schemas.microsoft.com/office/powerpoint/2010/main" xmlns="" val="35860421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志愿服务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概括志愿服务的作用。要求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要点全面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志愿服务是一项以自愿且不图物质报酬为参与前提的社会事业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重在出力而不是出钱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致力于弥补政府服务和市场服务的不足。这项事业有上百年的历史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在世界各地广泛开展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是推动社会文明发展的一个重要方面。人的内心都有向真、向善、向美的一面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都期望实现个人的美好价值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志愿服务是把这种期望变为现实的一种途径。志愿者在从事服务的过程中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会获得精神上的满足。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能够弥补政府和市场服务的不足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推动社会文明发展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实现个人美好价值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使人获得精神满足。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先要审清题目要求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概括志愿服务的作用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再从文段中找出相关词句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弥补政府服务和市场服务的不足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推动社会文明发展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实现个人的美好价值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获得精神上的满足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然后再考虑用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加以整合即可。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04410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,19,6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提取文字材料中的相应信息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并用一句话表述出来。要求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简明、准确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R06.eps" descr="id:2147492986;FounderCES"/>
          <p:cNvPicPr/>
          <p:nvPr/>
        </p:nvPicPr>
        <p:blipFill>
          <a:blip r:embed="rId2"/>
          <a:stretch>
            <a:fillRect/>
          </a:stretch>
        </p:blipFill>
        <p:spPr>
          <a:xfrm>
            <a:off x="2731018" y="1949900"/>
            <a:ext cx="3681964" cy="1728192"/>
          </a:xfrm>
          <a:prstGeom prst="rect">
            <a:avLst/>
          </a:prstGeom>
        </p:spPr>
      </p:pic>
      <p:sp>
        <p:nvSpPr>
          <p:cNvPr id="4" name="矩形 3"/>
          <p:cNvSpPr>
            <a:spLocks noChangeAspect="1"/>
          </p:cNvSpPr>
          <p:nvPr/>
        </p:nvSpPr>
        <p:spPr>
          <a:xfrm>
            <a:off x="508000" y="3691203"/>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亚洲基础设施投资银行的</a:t>
            </a:r>
            <a:r>
              <a:rPr lang="en-US" altLang="zh-CN" sz="2200">
                <a:solidFill>
                  <a:srgbClr val="000000"/>
                </a:solidFill>
                <a:latin typeface="Times New Roman" panose="02020603050405020304" pitchFamily="18" charset="0"/>
                <a:cs typeface="Times New Roman" panose="02020603050405020304" pitchFamily="18" charset="0"/>
              </a:rPr>
              <a:t>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个意向创始成员国已全部确定。在完成各国审批程序后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亚投行有望在</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年底之前正式成立并投入运行。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据测算</a:t>
            </a:r>
            <a:r>
              <a:rPr lang="en-US" altLang="zh-CN" sz="2200">
                <a:solidFill>
                  <a:srgbClr val="000000"/>
                </a:solidFill>
                <a:latin typeface="Times New Roman" panose="02020603050405020304" pitchFamily="18" charset="0"/>
                <a:cs typeface="Times New Roman" panose="02020603050405020304" pitchFamily="18" charset="0"/>
              </a:rPr>
              <a:t>,2010~2020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亚洲每年大约需要</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亿美元的基础设施投资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而现有的世界银行、亚洲开发银行等国际多边机构都无法满足需求。亚投行将有效弥补其中的资金缺口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具体方式有贷款、股权投资以及提供担保等。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76776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可以预期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在亚投行的支持下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亚洲各国将掀起新一轮基础设施建设高潮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建设项目集中在公路、铁路、港口、通信、电力电网、油气运输等方面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这必将带动亚洲经济未来的强劲增长。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亚投行将采用贷款、股权投资等方式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在交通、通信、能源等基础设施建设领域向亚洲各国提供资金支持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这必将带动亚洲经济未来的强劲增长。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亚投行在交通、通信、能源等基础设施建设领域以贷款、股权投资等方式向亚洲各国提供的资金支持必将带动亚洲经济未来的强劲增长。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本题是一个语段压缩的常规题目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关键是提取出主要信息。示意图给出的就是答案的内容框架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即从投资方式、领域、对象和意义几个方面概括。语段中这几个方面已经介绍得清清楚楚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稍加整理即可。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09910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下面是某影城招聘值班经理启事中的六项内容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请按性质的不同将它们分为两类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并为每类命名。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具有良好的职业操守及团队合作精神。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有较强的沟通、协调和组织能力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以及对突发事件的应变能力。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负责本部门运营区域设备设施的维护与利用。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分析影城每月的运营状况。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热爱影城工作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有影城管理的相关知识。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协助运营经理管理影院日常工作。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第一类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③④⑥</a:t>
            </a:r>
            <a:r>
              <a:rPr lang="zh-CN" altLang="zh-CN" sz="2200">
                <a:solidFill>
                  <a:srgbClr val="000000"/>
                </a:solidFill>
                <a:latin typeface="Times New Roman" panose="02020603050405020304" pitchFamily="18" charset="0"/>
                <a:cs typeface="Times New Roman" panose="02020603050405020304" pitchFamily="18" charset="0"/>
              </a:rPr>
              <a:t>　命名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岗位职责。第二类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①②⑤</a:t>
            </a:r>
            <a:r>
              <a:rPr lang="zh-CN" altLang="zh-CN" sz="2200">
                <a:solidFill>
                  <a:srgbClr val="000000"/>
                </a:solidFill>
                <a:latin typeface="Times New Roman" panose="02020603050405020304" pitchFamily="18" charset="0"/>
                <a:cs typeface="Times New Roman" panose="02020603050405020304" pitchFamily="18" charset="0"/>
              </a:rPr>
              <a:t>　命名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任职要求。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本题为创新题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题为某影城招聘值班经理启事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从内容上来看是招聘要求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分为两类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一是对该职位职责的基本规定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二是对应聘者提出的要求。只要将所有内容进行分类即可得出正确答案。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60764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概括下面这段话的主要内容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共青团中央发起了一项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青年好声音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鼓励青少年结合自身学习工作实际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写下对</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字社会主义核心价值观的认识和体会。活动开展一周多的时间里</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万余名青少年在网站、微博、微信、手机报等网络平台上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编创和传播内涵丰富、形式时尚的网络文化产品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仅话题微博总阅读量就超过</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万次。这项以弘扬社会主义核心价值观为主旨的活动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为网络空间注入了强有力的青春正能量。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为弘扬社会主义核心价值观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团中央发起了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青年好声音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网络活动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广大青少年积极响应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为网络注入了正能量。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材料中的重要信息有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团中央发起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青年好声音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万余名青少年通过各种手段积极参与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弘扬社会主义核心价值观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为网络空间注入了强有力的青春正能量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。将这些关键信息加以整合即可。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27110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概括下面语段的主要信息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长征三号丙改二型火箭将在今年下半年发射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届时将搭载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嫦娥五号试验器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执行探月工程三期再入返回验证试验的发射任务。为确保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嫦娥五号试验器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准确进入预定轨道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长征三号丙改二型火箭进行了多项技术攻关。整体上火箭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身体长高、翅膀变长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芯级火箭增高</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两个助推器加长</a:t>
            </a:r>
            <a:r>
              <a:rPr lang="en-US" altLang="zh-CN" sz="2200">
                <a:solidFill>
                  <a:srgbClr val="000000"/>
                </a:solidFill>
                <a:latin typeface="Times New Roman" panose="02020603050405020304" pitchFamily="18" charset="0"/>
                <a:cs typeface="Times New Roman" panose="02020603050405020304" pitchFamily="18" charset="0"/>
              </a:rPr>
              <a:t>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米。长征三号丙改二型火箭同时采用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天基测量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技术和最新的高码率传输技术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可以向地面技术人员传输火箭飞行过程的实时遥测数据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实时问诊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宽带传输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长征三号丙改二型火箭将搭载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嫦娥五号试验器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执行发射任务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它进行了多项技术攻关</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02583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扩展</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两注意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注意情境。扩写的语句要展现一定的情境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即要通过对场面、人物或者事物等的描写表达一定的情感。但有些考生忽略了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只是单纯地造句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把几个词语用在扩写的语句中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而忽略了对景物的描写、事物的叙述和情感的表达等。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注意修辞。因为题干没有明确要求扩写的语句必须使用修辞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所以有的考生在扩写时就忽略了修辞的使用。实际上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在扩展的过程中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使用修辞可以使语句更加富有表现力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从而更好地再现具体的情景。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611560" y="1772816"/>
            <a:ext cx="1031834" cy="328867"/>
          </a:xfrm>
          <a:prstGeom prst="rect">
            <a:avLst/>
          </a:prstGeom>
        </p:spPr>
      </p:pic>
    </p:spTree>
    <p:extLst>
      <p:ext uri="{BB962C8B-B14F-4D97-AF65-F5344CB8AC3E}">
        <p14:creationId xmlns:p14="http://schemas.microsoft.com/office/powerpoint/2010/main" xmlns="" val="26126489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材料一共四句话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逐句提炼主要信息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归类概括。第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句概括为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长征三号丙改二型火箭将搭载</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嫦娥五号试验器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执行发射任务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句概括为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它进行了多项技术攻关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句概括为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采用的具体技术</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两句是对第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句的阐述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属于次要信息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最后表述时整合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两句即可。要注意顺序合理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说清楚新闻对象和事件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不要超过规定字数。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42305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,21,4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按要求答题。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雾是由贴近地面空气层中大量水汽凝结成的微小水滴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或冰晶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组成的悬浮体。出现雾时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空气中相对湿度大于</a:t>
            </a:r>
            <a:r>
              <a:rPr lang="en-US" altLang="zh-CN" sz="2200">
                <a:solidFill>
                  <a:srgbClr val="000000"/>
                </a:solidFill>
                <a:latin typeface="Times New Roman" panose="02020603050405020304" pitchFamily="18" charset="0"/>
                <a:cs typeface="Times New Roman" panose="02020603050405020304" pitchFamily="18" charset="0"/>
              </a:rPr>
              <a:t>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含水量一般为</a:t>
            </a:r>
            <a:r>
              <a:rPr lang="en-US" altLang="zh-CN" sz="2200">
                <a:solidFill>
                  <a:srgbClr val="000000"/>
                </a:solidFill>
                <a:latin typeface="Times New Roman" panose="02020603050405020304" pitchFamily="18" charset="0"/>
                <a:cs typeface="Times New Roman" panose="02020603050405020304" pitchFamily="18" charset="0"/>
              </a:rPr>
              <a:t>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立方米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形成人们的视觉障碍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水平能见距离低于</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而轻雾能见距离在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千米到</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给人朦胧缥缈的感觉。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霾由空气中浓度较大、直径很小的烟、尘等颗粒组成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它们形成悬浮体弥漫于空中。出现霾时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虽然没有沙尘暴、扬沙等恶劣天气现象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但大气混浊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空气相对湿度小于</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水平能见距离明显缩短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一般在</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千米以下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给人不甚透明的感觉。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概括雾和霾的不同点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字以内。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概括雾和霾的相同点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字以内</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675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由水滴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冰晶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由烟尘颗粒组成。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都会给人视觉障碍。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要区别雾与霾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就要找到描述它们不同点的关键词。两段材料都各有两句话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第一句话是介绍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的形成原因及基本构成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有同有异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第二句介绍了出现两种天气时的空气湿度以及人们的视觉感受。将两段材料的一、二句分别比较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即可归纳出异同点。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233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概括下面语段的主要信息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一些网友发布信息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号召节约粮食。随后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新浪网发起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光盘行动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拒绝浪费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晒出自己吃光的盘子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一起向舌尖上的浪费说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争做节约达人。该信息被转发约</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万次。紧接着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人民网也表示支持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光盘行动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倡议网民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拒绝浪费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珍惜粮食。今天不剩饭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打包离开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。新华网、光明网及其他各大网站也纷纷关注和转载。很快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活动参与者在北京实地发放宣传单</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万多份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在餐饮企业张贴海报</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天津、石家庄、呼和浩特等城市的志愿者也纷纷发放宣传资料。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网络发起拒绝浪费的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光盘行动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网友及媒体纷纷响应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众多志愿者进行实地宣传。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材料一共</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逐句提炼主要信息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归类概括。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句概括为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网友号召节约粮食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②③④⑤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句概括为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各大网站发起和响应拒绝浪费的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光盘行动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句概括为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众多志愿者进行实地宣传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。整合以上信息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人、事、果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的顺序表达。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40401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用一句话概括下面这则文字的寓意。不超过</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怨云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你为什么总是匆匆跑掉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云怨风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你为什么吹得我站不住脚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风怨太阳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你为什么总是用灼热的鞭子赶着我跑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雨一直下不来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禾苗干死了。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讽刺那些相关人员不承担责任、因互相推诿而误事的现象。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仔细阅读文字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我们会发现文段对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等事物都使用了比拟的修辞手法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把它们比作了生活中的一些人。由此我们很容易联想到生活中的一些人相互推卸责任的事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至此答案也就明确了。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471952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对下面这段文字提供的信息进行筛选、整合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作为人的一种活动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创造包括思维活动和行为活动。创造一定要获得成果。形形色色的创造成果可以分为两种类型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一类是精神性的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即新的认识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另一类是物质性的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即新的事物。这些创造成果不管以何种形式表现出来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都必须具备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这个必要条件。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创造是人首次获得精神或物质成果的思维和行为活动。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确定被定义的词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确定属概念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筛选出本质特征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人首次获得精神性的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和物质性的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将特征组织进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的句子中即可。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03971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,18,6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某校利用宣传橱窗举办关于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蛟龙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号的专题展览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展览包括四个板块。请根据下面的材料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为展览拟写总标题和各板块标题。要求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简明生动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每个标题不超过</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个字。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蛟龙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号是我国第一台深海载人潜水器。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蛟龙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号完全由我国工程技术人员自主设计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除少数非核心零部件之外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绝大部分零部件都是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中国制造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总装也由我国独立完成。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蛟龙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号技术上拥有三个优势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即先进的近底自动航行和悬停定位功能、高速水声通信功能、强大的续航供电功能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与国际上现有的大深度载人潜水器相比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其综合性能稳居前列。</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蛟龙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号顺利下潜到马里亚纳海沟</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062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米的深处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全世界为之瞩目。此次深海作业的成功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证明这条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具备了在全球</a:t>
            </a:r>
            <a:r>
              <a:rPr lang="en-US" altLang="zh-CN" sz="2200">
                <a:solidFill>
                  <a:srgbClr val="000000"/>
                </a:solidFill>
                <a:latin typeface="Times New Roman" panose="02020603050405020304" pitchFamily="18" charset="0"/>
                <a:cs typeface="Times New Roman" panose="02020603050405020304" pitchFamily="18" charset="0"/>
              </a:rPr>
              <a:t>99.8%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的海域潜航的能力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标志着海底资源宝库向中国人敞开了大门。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板块标题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NEU-BZ-S92"/>
                <a:cs typeface="宋体" panose="02010600030101010101" pitchFamily="2" charset="-122"/>
              </a:rPr>
              <a:t>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23852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总标题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中国蛟龙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板块标题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真正中国造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世界第一流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蛟龙潜深海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探宝四大洋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总标题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我骄傲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板块标题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中国制造大显神威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技术性能世界一流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蛟龙潜海世界瞩目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海底宝库敞开大门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本题考查的是语段压缩中的关键词提取。整段文字强调的是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蛟龙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所以总标题可以围绕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来拟制。板块标题可以根据文章叙述的顺序围绕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中国制造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其综合性能稳居前列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、深海作业成功、海底资源探测等拟制。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40355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0" end="10"/>
                                            </p:txEl>
                                          </p:spTgt>
                                        </p:tgtEl>
                                        <p:attrNameLst>
                                          <p:attrName>style.visibility</p:attrName>
                                        </p:attrNameLst>
                                      </p:cBhvr>
                                      <p:to>
                                        <p:strVal val="visible"/>
                                      </p:to>
                                    </p:set>
                                    <p:animEffect transition="in" filter="wipe(down)">
                                      <p:cBhvr>
                                        <p:cTn id="7"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88498"/>
            <a:ext cx="8128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,23,6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阅读下面一则寓言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按照要求续写。要求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点明主题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语意连贯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磨盘围绕着磨心不停地转动着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又一圈</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磨盘忍耐不住了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冲着磨心大发脾气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我受够了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我这么大个儿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凭什么要以你为中心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一天到晚围着你团团转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别在这里碍事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我会做得更好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磨心无法再待下去了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只好走开。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磨盘心想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现在终于可以随心所欲了。它铆足劲地转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但转不了几圈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就一骨碌滚到地上去了。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磨心平静地对磨盘说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184194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你别生气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听我解释。虽然我是中心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你围着我转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但并不代表我比你重要。其实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这是我们各自的职责所在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我们只有互相配合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才能更好地发挥作用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共同完成我们的工作。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磨盘老兄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你听我说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虽然我们都有各自的自由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但自由这东西不是绝对的。追求自由固然是好事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但任何自由都要受到一定的约束。希望你能知道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我不是你追求自由的障碍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而是与你同甘共苦的好兄弟。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根据磨盘与磨心的对话及矛盾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我们能把握其主题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纪律和自由的关系。续写的内容要体现这一主题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语意与上文连贯。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67333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湖南卷</a:t>
            </a:r>
            <a:r>
              <a:rPr lang="en-US" altLang="zh-CN" sz="2200">
                <a:solidFill>
                  <a:srgbClr val="000000"/>
                </a:solidFill>
                <a:latin typeface="Times New Roman" panose="02020603050405020304" pitchFamily="18" charset="0"/>
                <a:cs typeface="Times New Roman" panose="02020603050405020304" pitchFamily="18" charset="0"/>
              </a:rPr>
              <a:t>,21,6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根据首尾语句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发挥想象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有创意地补写中间一段文字。</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苍天有裂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补天迫在眉睫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苍生有苦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女娲忧心如焚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面对万民翘盼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示例</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女娲忧心更甚</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她苦思补天之法</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终有所得。遂摒弃杂念</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心无旁骛</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不管大雨滂沱</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抑或雷鸣电闪</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她自岿然不动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终炼五色石成</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补好天之裂罅。随后身经万千恶战</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终得断鳌足以为支天之柱</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杀死为害百姓的黑龙</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堆积芦灰止住了洪水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青冥浩荡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四海升平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万物回春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人们载歌载舞。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本题具有很大的开放性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补写内容能吻合前后语境即可。从内容上考查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前文所写为苍生有苦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万民翘盼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女娲心忧的景象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后文为四海升平、民众欢欣的景象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是补天的美好结果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因而中间所填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当为女娲补天的心志情怀和实际行动。从形式上考查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用词简洁典雅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驱遣短句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表达激烈的情怀。所补写文字须联系上下文提供的情境并衔接自然即可。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771800" y="1978449"/>
            <a:ext cx="597666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98724" y="2379324"/>
            <a:ext cx="8033715"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8332" y="2780005"/>
            <a:ext cx="8033715"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194" y="3176546"/>
            <a:ext cx="672810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463850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5"/>
                                        </p:tgtEl>
                                      </p:cBhvr>
                                    </p:animEffect>
                                    <p:set>
                                      <p:cBhvr>
                                        <p:cTn id="13" dur="1" fill="hold">
                                          <p:stCondLst>
                                            <p:cond delay="499"/>
                                          </p:stCondLst>
                                        </p:cTn>
                                        <p:tgtEl>
                                          <p:spTgt spid="5"/>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wipe(down)">
                                      <p:cBhvr>
                                        <p:cTn id="2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阅读以下新闻材料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根据要求答题。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某地一所高中对</a:t>
            </a:r>
            <a:r>
              <a:rPr lang="en-US" altLang="zh-CN" sz="2200">
                <a:solidFill>
                  <a:srgbClr val="000000"/>
                </a:solidFill>
                <a:latin typeface="Times New Roman" panose="02020603050405020304" pitchFamily="18" charset="0"/>
                <a:cs typeface="Times New Roman" panose="02020603050405020304" pitchFamily="18" charset="0"/>
              </a:rPr>
              <a:t>700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名学生做了以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你觉得你离父母有多远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为主题的调查。调查结果显示</a:t>
            </a:r>
            <a:r>
              <a:rPr lang="en-US" altLang="zh-CN" sz="2200">
                <a:solidFill>
                  <a:srgbClr val="000000"/>
                </a:solidFill>
                <a:latin typeface="Times New Roman" panose="02020603050405020304" pitchFamily="18" charset="0"/>
                <a:cs typeface="Times New Roman" panose="02020603050405020304" pitchFamily="18" charset="0"/>
              </a:rPr>
              <a:t>,69%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的学生认为与父母有代沟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的学生觉得离父母很远。很多学生说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与父母沟通时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除了学习再无别的话题。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用一句话概括这则新闻的主要内容。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就此现象谈谈你的看法。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调查显示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多数学生与父母存在代沟。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调查显示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学习成了多数学生与父母沟通的唯一话题。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学生以学业为主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父母关心成绩没错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但我们的成长路上不仅只有学习成绩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强健身体、培养兴趣、磨砺意志、塑造品格等都应该成为交流的话题。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解答时要有针对性地概括新闻材料所反映的主要问题。</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新闻材料中没有任何表达感情倾向的内容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但在做题时应明白新闻材料反映这一问题的用意和情感倾向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在表达自己的观点态度时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要尽量做到与其用意和情感倾向相吻合。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848079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wipe(down)">
                                      <p:cBhvr>
                                        <p:cTn id="1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请以平实的语言表述下面材料中老园艺师一段话的深层含意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夜幕下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小松树上彩灯闪烁。路过的老园艺师自言自语地感慨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人睡觉要关灯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整夜灯光照着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非失眠不可。树也一样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那么多的电线缠着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那么强的灯光照着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能活得好吗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夜色是美了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树可是要生病的。人们啊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要听得懂草木的叹息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树也需要良好的生长环境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人类应该善待自然。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注意抓住语段中的关键句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树可是要生病的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说明树的生长环境堪忧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要听得懂草木的叹息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说明人类并不理解自然。完成此类题目要理解关键句的言外之意。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45334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根据下列句子提供的信息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写一段介绍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飞行板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飞行板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是由水上运动爱好者、法国的弗兰基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萨帕塔研制而成的。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飞行板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的帮助下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人们可以像海豚那样在水中快活玩耍。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这种装置需使用者将双脚绑在一双特殊的鞋子里。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这一双鞋附有一个很大的喷水器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用以提供上升力。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使用时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双手要拿着用以稳定飞行的喷嘴。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飞行板是水上运动装置。使用者将脚绑在特殊的鞋里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借附在鞋上的喷水器提供的上升力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双手拿着用以稳定飞行的喷嘴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就可以在水中玩耍了。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本题是对压缩语段、变换句式和句意连贯的综合考查。有字数限制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先要压缩删减掉次要信息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语段以介绍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本身的特点为核心信息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研制者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只能在删减之列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然后按照性质、使用方法、原理以及用途等顺序合理调整字句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组织语言。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063523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下列材料对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蝴蝶鱼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作了介绍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请筛选信息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用四个短语加以概括。要求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保留主要内容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每个短语不超过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属蝴蝶鱼科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是热带海洋观赏鱼的名角之一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余种</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生活在印度洋和太平洋。它们拥有美艳的体色、娇美的轮廓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两侧扁平椭圆的体型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既小又尖的嘴巴。许多蝴蝶鱼尾部都有一个似眼的黑圆斑点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那是它们用来诱骗攻击者的假眼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作用在于使攻击者错误地攻击其坚硬的背鳍刺端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以确保自己的安全。其食性以藻类、海绵珊瑚为主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有些品种也会吃一些小动物及浮游生物。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热带海洋观赏鱼　体态美　以假眼为保护手段　主食藻类、海绵珊瑚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语段共四句话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每一句话介绍了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的一个特点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从中提取关键信息加以概括总结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注意不要超过字数限制。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11556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下面是朱光潜《诗论》中的一段文字。请用一句话概括朱光潜对陶渊明的评价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自钟嵘推渊明为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隐逸诗人之宗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一般人都看重渊明的隐逸一方面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自颜真卿做诗表白渊明眷恋晋室的心迹以后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一般人又看重渊明的忠贞一方面。渊明是隐士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却不是一般人所想象的孤高自赏、不食人间烟火气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像《红楼梦》里妙玉性格的那种隐士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渊明是忠臣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却也不是他自己所景仰的荆轲、张良那种忠臣。渊明还有极实际极平常的一方面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他处处都最近人情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保持着一个平常人的家常便饭的风格。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陶渊明是最近人情的隐士与忠臣。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陶渊明是中国文化史上的重要人物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选择这一素材考查学生的概括能力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增强了试卷的文化意味。概括朱光潜对陶渊明的评价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先确定主要信息的位置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明白从第二句开始才是朱光潜对陶渊明的评价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然后找出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最近人情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加以组合即可。注意字数。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88797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,18,5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请筛选、整合下面文字中的主要信息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拟写一条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的定义。要求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年画是民间很常见的一种图画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大多于农历新年到来时张贴。年画画面线条单纯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色彩鲜明。传统年画多为木版水印制作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主要产地有天津杨柳青、苏州桃花坞和山东潍坊等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现代年画则多为机器印制。年画的常见题材有合家欢、看花灯、胖娃娃、五谷丰登等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也有以神话传说和历史故事为题材的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多含有吉祥喜庆的意义。年画历史悠久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早在宋代就有相关记载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清代中期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年画尤为盛行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至今还深受人民群众喜爱。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年画是春节时张贴的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画面线条单纯、色彩鲜明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含有吉祥喜庆意义的图画。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下定义属于严格的解释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从句式上必须是一个判断性的单句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还要搞清属概念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被定义概念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与种概念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定义概念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的关系。如本题首先拟定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年画是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的主干句子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然后将相关体现年画特点的内容概括进去即可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但要注意各个定语的顺序。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45836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26</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下面这段文字的结论是从哪些方面推导出来的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我国大陆海区处于宽广的大陆架上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海底地形平缓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近海水深大都在</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米以内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相对较浅。从地质构造上看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只有营口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郯城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庐江大断裂纵贯渤海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其余沿海地区很少有大断裂层和断裂带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也很少有岛弧和海沟。专家查阅相关资料发现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两千年来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我国仅发生过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次地震海啸。因此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即使我国大陆海区发生较强的地震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一般也不会引起海底地壳大面积的垂直升降变化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发生地震海啸的可能性极小。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海区特点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地质构造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历史记载。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本题是语段压缩的变体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材料层次清晰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因果表述明显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之前的三个句子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概括一下要点即可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难度不大。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56585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,16,4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下面是一段介绍菊花的材料。请概括其主要内容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开头写一段文字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是经过长期的人工选择培育出来的一种观赏花卉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在我国有三千多年的栽培历史。根据花序大小和形状的不同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菊花可分为单瓣、重瓣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扁形、球形等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根据花期的迟早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可分为早菊花、秋菊花、晚菊花等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根据花径的大小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可分为大菊、中菊、小菊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根据瓣型不同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又可分为平瓣、管瓣、匙瓣三类十多个类型。千姿百态的花朵、姹紫嫣红的色彩使菊花具有了独特的观赏价值。不仅如此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有些菊花还可食用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可冲饮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可入药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有良好的保健功能。在百花凋零的秋冬季节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菊花傲霜怒放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被视为高雅不屈的象征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成为历代文人艺术创作的重要题材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41757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菊花是一种栽培历史悠久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种类繁多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具有观赏价值、实用价值的花卉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是高雅不屈的象征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深得文人喜爱。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菊花栽培历史悠久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种类繁多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具有观赏和实用价值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是高雅不屈的象征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深得文人喜爱。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答题时首先要筛选出材料的信息要点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栽培历史、分类、价值、象征、喜爱等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然后按照规定的句式组合成一句话即可。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95680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28</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概括下面这段文字的主要内容。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的新文学阵营而言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代表着晚近的先进的事物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代表着现在和未来的发展方向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则是落后的腐朽的事物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是应该抛弃和埋葬的。可是在旧文学阵营的眼中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只是新潮的、还未经过时间考验的东西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往往昙花一现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其中有太多需要去掉的夸饰和虚伪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则是经过历史检验的真理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是过去的精华所在。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五四时期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新、旧文学阵营对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的理解有差异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新、旧文学阵营对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的价值判断不同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解答此类试题的要诀是</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分层勾要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就是将原段根据意思要点划分若干个层次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就是在原文中勾画出重要词语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就是在勾画重要词语的基础上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概括出每层的大意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就是将各层的大意归纳到一起。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07893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,5,4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根据下面的情境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补写答话。字数不超过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师父训练徒弟爬树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徒弟爬到高处时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师父喊道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徒弟爬到高处时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师父一言不发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等徒弟下到低处时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徒弟问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为什么上次在高处时提醒我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这次下到低处才提醒我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没经验时</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容易在难处出错</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有经验了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往往在易处出错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注意抓住文中的关键句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联系上下文语境。首先要理解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师父的回答是针对徒弟的提问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为什么上次在高处时提醒我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这次下到低处才提醒我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问题暗含着两方面的内容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即第一次没经验时高处小心和第二次有经验时低处小心。最后是概括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概括时要结合上述两层内容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准确地揭示表象背后的意义。考生还可以同时结合自己的生活经验得出答案。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483768" y="3377279"/>
            <a:ext cx="58326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40776" y="3783374"/>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831662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920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,20,6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请紧扣下面画线句的观点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结合《论语》或《三国演义》的有关内容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运用排比修辞手法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续写一段意思完整的话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是中华文化的精髓之一</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不少名著都蕴含尚和精神。</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《论语》中既有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礼之用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和为贵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的行事准则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君子和而不同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小人同而不和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的谆谆告诫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和无寡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安无倾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的社会理想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这部儒家经典蕴含了仁爱和谐的尚和精神。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诸侯割据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群雄逐鹿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三国鼎立。生灵涂炭渴盼休养生息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社会动荡期望和平安宁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战乱频仍祈求国家大治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宏伟的三国长卷蕴含了人们对天下归一的追求。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461329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本题综合考查正确使用常见的修辞手法、扩展语句等能力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续写首先要注意题干的要求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是中华文化的精髓之一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不少名著都蕴含有尚和精神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其次要选取适当的素材和角度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结合《论语》或《三国演义》对观点句进行续写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此外还要注意排比修辞的正确使用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以使内容充实、表达生动连贯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最后还要注意字数限制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。此题需特别注意的是对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尚和精神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考生只有在熟悉《论语》和《三国演义》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并对其有独到的认识基础上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才能顺利作答。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64100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湖南卷</a:t>
            </a:r>
            <a:r>
              <a:rPr lang="en-US" altLang="zh-CN" sz="2200">
                <a:solidFill>
                  <a:srgbClr val="000000"/>
                </a:solidFill>
                <a:latin typeface="Times New Roman" panose="02020603050405020304" pitchFamily="18" charset="0"/>
                <a:cs typeface="Times New Roman" panose="02020603050405020304" pitchFamily="18" charset="0"/>
              </a:rPr>
              <a:t>,19,6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妈妈忽见阿必一脸狼狈相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鼻子上抹着一道黑。问她怎么了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她装作若无其事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我囫囵着跌下来的。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囫囵着跌下来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用语是幼稚的创造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意思却很明显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就是整个人从楼上滚下来了。问她跌了多远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滚下多少级楼梯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她也说不清。她那时才两岁多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还不大会说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也许当时惊魂未定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自己也不知道滚了多远。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她是个乖孩子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只两件事不乖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一是不肯洗脸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二是不肯睡觉。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每当佣人端上热腾腾的洗脸水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她便觉不妙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先还慢悠悠地轻声说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等妈妈拧了一把热毛巾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她两脚急促地逃跑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一迭连声喊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逃逃逃逃逃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总被妈妈一把捉住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她哭着洗了脸。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节选自杨绛《记杨必》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请为上文续写一段阿必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不肯睡觉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的文字。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396032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35</TotalTime>
  <Words>9668</Words>
  <Application>Microsoft Office PowerPoint</Application>
  <PresentationFormat>全屏显示(4:3)</PresentationFormat>
  <Paragraphs>246</Paragraphs>
  <Slides>59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59</vt:i4>
      </vt:variant>
    </vt:vector>
  </HeadingPairs>
  <TitlesOfParts>
    <vt:vector size="61"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2021-06-17T15:42:12Z</dcterms:modified>
</cp:coreProperties>
</file>