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89"/>
  </p:sldMasterIdLst>
  <p:notesMasterIdLst>
    <p:notesMasterId r:id="rId379"/>
  </p:notesMasterIdLst>
  <p:sldIdLst>
    <p:sldId id="457" r:id="rId190"/>
    <p:sldId id="258" r:id="rId191"/>
    <p:sldId id="260" r:id="rId192"/>
    <p:sldId id="261" r:id="rId193"/>
    <p:sldId id="263" r:id="rId194"/>
    <p:sldId id="264" r:id="rId195"/>
    <p:sldId id="265" r:id="rId196"/>
    <p:sldId id="266" r:id="rId197"/>
    <p:sldId id="267" r:id="rId198"/>
    <p:sldId id="268" r:id="rId199"/>
    <p:sldId id="269" r:id="rId200"/>
    <p:sldId id="270" r:id="rId201"/>
    <p:sldId id="271" r:id="rId202"/>
    <p:sldId id="273" r:id="rId203"/>
    <p:sldId id="274" r:id="rId204"/>
    <p:sldId id="275" r:id="rId205"/>
    <p:sldId id="276" r:id="rId206"/>
    <p:sldId id="277" r:id="rId207"/>
    <p:sldId id="278" r:id="rId208"/>
    <p:sldId id="279" r:id="rId209"/>
    <p:sldId id="280" r:id="rId210"/>
    <p:sldId id="282" r:id="rId211"/>
    <p:sldId id="283" r:id="rId212"/>
    <p:sldId id="284" r:id="rId213"/>
    <p:sldId id="285" r:id="rId214"/>
    <p:sldId id="286" r:id="rId215"/>
    <p:sldId id="287" r:id="rId216"/>
    <p:sldId id="288" r:id="rId217"/>
    <p:sldId id="289" r:id="rId218"/>
    <p:sldId id="290" r:id="rId219"/>
    <p:sldId id="291" r:id="rId220"/>
    <p:sldId id="292" r:id="rId221"/>
    <p:sldId id="293" r:id="rId222"/>
    <p:sldId id="294" r:id="rId223"/>
    <p:sldId id="295" r:id="rId224"/>
    <p:sldId id="296" r:id="rId225"/>
    <p:sldId id="297" r:id="rId226"/>
    <p:sldId id="298" r:id="rId227"/>
    <p:sldId id="299" r:id="rId228"/>
    <p:sldId id="300" r:id="rId229"/>
    <p:sldId id="301" r:id="rId230"/>
    <p:sldId id="302" r:id="rId231"/>
    <p:sldId id="303" r:id="rId232"/>
    <p:sldId id="304" r:id="rId233"/>
    <p:sldId id="305" r:id="rId234"/>
    <p:sldId id="306" r:id="rId235"/>
    <p:sldId id="307" r:id="rId236"/>
    <p:sldId id="308" r:id="rId237"/>
    <p:sldId id="309" r:id="rId238"/>
    <p:sldId id="310" r:id="rId239"/>
    <p:sldId id="311" r:id="rId240"/>
    <p:sldId id="312" r:id="rId241"/>
    <p:sldId id="313" r:id="rId242"/>
    <p:sldId id="314" r:id="rId243"/>
    <p:sldId id="315" r:id="rId244"/>
    <p:sldId id="316" r:id="rId245"/>
    <p:sldId id="317" r:id="rId246"/>
    <p:sldId id="318" r:id="rId247"/>
    <p:sldId id="319" r:id="rId248"/>
    <p:sldId id="321" r:id="rId249"/>
    <p:sldId id="322" r:id="rId250"/>
    <p:sldId id="323" r:id="rId251"/>
    <p:sldId id="324" r:id="rId252"/>
    <p:sldId id="325" r:id="rId253"/>
    <p:sldId id="326" r:id="rId254"/>
    <p:sldId id="328" r:id="rId255"/>
    <p:sldId id="329" r:id="rId256"/>
    <p:sldId id="330" r:id="rId257"/>
    <p:sldId id="331" r:id="rId258"/>
    <p:sldId id="332" r:id="rId259"/>
    <p:sldId id="333" r:id="rId260"/>
    <p:sldId id="334" r:id="rId261"/>
    <p:sldId id="335" r:id="rId262"/>
    <p:sldId id="336" r:id="rId263"/>
    <p:sldId id="337" r:id="rId264"/>
    <p:sldId id="338" r:id="rId265"/>
    <p:sldId id="339" r:id="rId266"/>
    <p:sldId id="340" r:id="rId267"/>
    <p:sldId id="341" r:id="rId268"/>
    <p:sldId id="342" r:id="rId269"/>
    <p:sldId id="343" r:id="rId270"/>
    <p:sldId id="344" r:id="rId271"/>
    <p:sldId id="346" r:id="rId272"/>
    <p:sldId id="347" r:id="rId273"/>
    <p:sldId id="348" r:id="rId274"/>
    <p:sldId id="349" r:id="rId275"/>
    <p:sldId id="350" r:id="rId276"/>
    <p:sldId id="351" r:id="rId277"/>
    <p:sldId id="352" r:id="rId278"/>
    <p:sldId id="353" r:id="rId279"/>
    <p:sldId id="354" r:id="rId280"/>
    <p:sldId id="355" r:id="rId281"/>
    <p:sldId id="356" r:id="rId282"/>
    <p:sldId id="358" r:id="rId283"/>
    <p:sldId id="359" r:id="rId284"/>
    <p:sldId id="360" r:id="rId285"/>
    <p:sldId id="361" r:id="rId286"/>
    <p:sldId id="362" r:id="rId287"/>
    <p:sldId id="363" r:id="rId288"/>
    <p:sldId id="364" r:id="rId289"/>
    <p:sldId id="365" r:id="rId290"/>
    <p:sldId id="366" r:id="rId291"/>
    <p:sldId id="367" r:id="rId292"/>
    <p:sldId id="368" r:id="rId293"/>
    <p:sldId id="369" r:id="rId294"/>
    <p:sldId id="370" r:id="rId295"/>
    <p:sldId id="371" r:id="rId296"/>
    <p:sldId id="372" r:id="rId297"/>
    <p:sldId id="373" r:id="rId298"/>
    <p:sldId id="374" r:id="rId299"/>
    <p:sldId id="375" r:id="rId300"/>
    <p:sldId id="376" r:id="rId301"/>
    <p:sldId id="377" r:id="rId302"/>
    <p:sldId id="378" r:id="rId303"/>
    <p:sldId id="379" r:id="rId304"/>
    <p:sldId id="380" r:id="rId305"/>
    <p:sldId id="381" r:id="rId306"/>
    <p:sldId id="382" r:id="rId307"/>
    <p:sldId id="383" r:id="rId308"/>
    <p:sldId id="384" r:id="rId309"/>
    <p:sldId id="385" r:id="rId310"/>
    <p:sldId id="386" r:id="rId311"/>
    <p:sldId id="387" r:id="rId312"/>
    <p:sldId id="388" r:id="rId313"/>
    <p:sldId id="389" r:id="rId314"/>
    <p:sldId id="391" r:id="rId315"/>
    <p:sldId id="392" r:id="rId316"/>
    <p:sldId id="393" r:id="rId317"/>
    <p:sldId id="394" r:id="rId318"/>
    <p:sldId id="395" r:id="rId319"/>
    <p:sldId id="396" r:id="rId320"/>
    <p:sldId id="397" r:id="rId321"/>
    <p:sldId id="398" r:id="rId322"/>
    <p:sldId id="399" r:id="rId323"/>
    <p:sldId id="400" r:id="rId324"/>
    <p:sldId id="401" r:id="rId325"/>
    <p:sldId id="402" r:id="rId326"/>
    <p:sldId id="403" r:id="rId327"/>
    <p:sldId id="404" r:id="rId328"/>
    <p:sldId id="405" r:id="rId329"/>
    <p:sldId id="406" r:id="rId330"/>
    <p:sldId id="407" r:id="rId331"/>
    <p:sldId id="408" r:id="rId332"/>
    <p:sldId id="409" r:id="rId333"/>
    <p:sldId id="410" r:id="rId334"/>
    <p:sldId id="411" r:id="rId335"/>
    <p:sldId id="412" r:id="rId336"/>
    <p:sldId id="413" r:id="rId337"/>
    <p:sldId id="415" r:id="rId338"/>
    <p:sldId id="416" r:id="rId339"/>
    <p:sldId id="417" r:id="rId340"/>
    <p:sldId id="418" r:id="rId341"/>
    <p:sldId id="419" r:id="rId342"/>
    <p:sldId id="420" r:id="rId343"/>
    <p:sldId id="421" r:id="rId344"/>
    <p:sldId id="422" r:id="rId345"/>
    <p:sldId id="423" r:id="rId346"/>
    <p:sldId id="424" r:id="rId347"/>
    <p:sldId id="425" r:id="rId348"/>
    <p:sldId id="426" r:id="rId349"/>
    <p:sldId id="427" r:id="rId350"/>
    <p:sldId id="428" r:id="rId351"/>
    <p:sldId id="429" r:id="rId352"/>
    <p:sldId id="430" r:id="rId353"/>
    <p:sldId id="431" r:id="rId354"/>
    <p:sldId id="432" r:id="rId355"/>
    <p:sldId id="433" r:id="rId356"/>
    <p:sldId id="434" r:id="rId357"/>
    <p:sldId id="435" r:id="rId358"/>
    <p:sldId id="436" r:id="rId359"/>
    <p:sldId id="437" r:id="rId360"/>
    <p:sldId id="438" r:id="rId361"/>
    <p:sldId id="439" r:id="rId362"/>
    <p:sldId id="440" r:id="rId363"/>
    <p:sldId id="442" r:id="rId364"/>
    <p:sldId id="443" r:id="rId365"/>
    <p:sldId id="444" r:id="rId366"/>
    <p:sldId id="445" r:id="rId367"/>
    <p:sldId id="446" r:id="rId368"/>
    <p:sldId id="447" r:id="rId369"/>
    <p:sldId id="448" r:id="rId370"/>
    <p:sldId id="449" r:id="rId371"/>
    <p:sldId id="450" r:id="rId372"/>
    <p:sldId id="451" r:id="rId373"/>
    <p:sldId id="452" r:id="rId374"/>
    <p:sldId id="453" r:id="rId375"/>
    <p:sldId id="454" r:id="rId376"/>
    <p:sldId id="455" r:id="rId377"/>
    <p:sldId id="456" r:id="rId378"/>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10.xml"/><Relationship Id="rId303" Type="http://schemas.openxmlformats.org/officeDocument/2006/relationships/slide" Target="slides/slide114.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135.xml"/><Relationship Id="rId345" Type="http://schemas.openxmlformats.org/officeDocument/2006/relationships/slide" Target="slides/slide156.xml"/><Relationship Id="rId366" Type="http://schemas.openxmlformats.org/officeDocument/2006/relationships/slide" Target="slides/slide177.xml"/><Relationship Id="rId170" Type="http://schemas.openxmlformats.org/officeDocument/2006/relationships/customXml" Target="../customXml/item170.xml"/><Relationship Id="rId191" Type="http://schemas.openxmlformats.org/officeDocument/2006/relationships/slide" Target="slides/slide2.xml"/><Relationship Id="rId205" Type="http://schemas.openxmlformats.org/officeDocument/2006/relationships/slide" Target="slides/slide16.xml"/><Relationship Id="rId226" Type="http://schemas.openxmlformats.org/officeDocument/2006/relationships/slide" Target="slides/slide37.xml"/><Relationship Id="rId247" Type="http://schemas.openxmlformats.org/officeDocument/2006/relationships/slide" Target="slides/slide58.xml"/><Relationship Id="rId107" Type="http://schemas.openxmlformats.org/officeDocument/2006/relationships/customXml" Target="../customXml/item107.xml"/><Relationship Id="rId268" Type="http://schemas.openxmlformats.org/officeDocument/2006/relationships/slide" Target="slides/slide79.xml"/><Relationship Id="rId289" Type="http://schemas.openxmlformats.org/officeDocument/2006/relationships/slide" Target="slides/slide100.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25.xml"/><Relationship Id="rId335" Type="http://schemas.openxmlformats.org/officeDocument/2006/relationships/slide" Target="slides/slide146.xml"/><Relationship Id="rId356" Type="http://schemas.openxmlformats.org/officeDocument/2006/relationships/slide" Target="slides/slide167.xml"/><Relationship Id="rId377" Type="http://schemas.openxmlformats.org/officeDocument/2006/relationships/slide" Target="slides/slide188.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slide" Target="slides/slide27.xml"/><Relationship Id="rId237" Type="http://schemas.openxmlformats.org/officeDocument/2006/relationships/slide" Target="slides/slide48.xml"/><Relationship Id="rId258" Type="http://schemas.openxmlformats.org/officeDocument/2006/relationships/slide" Target="slides/slide69.xml"/><Relationship Id="rId279" Type="http://schemas.openxmlformats.org/officeDocument/2006/relationships/slide" Target="slides/slide90.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01.xml"/><Relationship Id="rId304" Type="http://schemas.openxmlformats.org/officeDocument/2006/relationships/slide" Target="slides/slide115.xml"/><Relationship Id="rId325" Type="http://schemas.openxmlformats.org/officeDocument/2006/relationships/slide" Target="slides/slide136.xml"/><Relationship Id="rId346" Type="http://schemas.openxmlformats.org/officeDocument/2006/relationships/slide" Target="slides/slide157.xml"/><Relationship Id="rId367" Type="http://schemas.openxmlformats.org/officeDocument/2006/relationships/slide" Target="slides/slide178.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slide" Target="slides/slide3.xml"/><Relationship Id="rId206" Type="http://schemas.openxmlformats.org/officeDocument/2006/relationships/slide" Target="slides/slide17.xml"/><Relationship Id="rId227" Type="http://schemas.openxmlformats.org/officeDocument/2006/relationships/slide" Target="slides/slide38.xml"/><Relationship Id="rId248" Type="http://schemas.openxmlformats.org/officeDocument/2006/relationships/slide" Target="slides/slide59.xml"/><Relationship Id="rId269" Type="http://schemas.openxmlformats.org/officeDocument/2006/relationships/slide" Target="slides/slide80.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91.xml"/><Relationship Id="rId315" Type="http://schemas.openxmlformats.org/officeDocument/2006/relationships/slide" Target="slides/slide126.xml"/><Relationship Id="rId336" Type="http://schemas.openxmlformats.org/officeDocument/2006/relationships/slide" Target="slides/slide147.xml"/><Relationship Id="rId357" Type="http://schemas.openxmlformats.org/officeDocument/2006/relationships/slide" Target="slides/slide168.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28.xml"/><Relationship Id="rId378" Type="http://schemas.openxmlformats.org/officeDocument/2006/relationships/slide" Target="slides/slide189.xml"/><Relationship Id="rId6" Type="http://schemas.openxmlformats.org/officeDocument/2006/relationships/customXml" Target="../customXml/item6.xml"/><Relationship Id="rId238" Type="http://schemas.openxmlformats.org/officeDocument/2006/relationships/slide" Target="slides/slide49.xml"/><Relationship Id="rId259" Type="http://schemas.openxmlformats.org/officeDocument/2006/relationships/slide" Target="slides/slide70.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81.xml"/><Relationship Id="rId291" Type="http://schemas.openxmlformats.org/officeDocument/2006/relationships/slide" Target="slides/slide102.xml"/><Relationship Id="rId305" Type="http://schemas.openxmlformats.org/officeDocument/2006/relationships/slide" Target="slides/slide116.xml"/><Relationship Id="rId326" Type="http://schemas.openxmlformats.org/officeDocument/2006/relationships/slide" Target="slides/slide137.xml"/><Relationship Id="rId347" Type="http://schemas.openxmlformats.org/officeDocument/2006/relationships/slide" Target="slides/slide158.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79.xml"/><Relationship Id="rId172" Type="http://schemas.openxmlformats.org/officeDocument/2006/relationships/customXml" Target="../customXml/item172.xml"/><Relationship Id="rId193" Type="http://schemas.openxmlformats.org/officeDocument/2006/relationships/slide" Target="slides/slide4.xml"/><Relationship Id="rId207" Type="http://schemas.openxmlformats.org/officeDocument/2006/relationships/slide" Target="slides/slide18.xml"/><Relationship Id="rId228" Type="http://schemas.openxmlformats.org/officeDocument/2006/relationships/slide" Target="slides/slide39.xml"/><Relationship Id="rId249" Type="http://schemas.openxmlformats.org/officeDocument/2006/relationships/slide" Target="slides/slide60.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71.xml"/><Relationship Id="rId281" Type="http://schemas.openxmlformats.org/officeDocument/2006/relationships/slide" Target="slides/slide92.xml"/><Relationship Id="rId316" Type="http://schemas.openxmlformats.org/officeDocument/2006/relationships/slide" Target="slides/slide127.xml"/><Relationship Id="rId337" Type="http://schemas.openxmlformats.org/officeDocument/2006/relationships/slide" Target="slides/slide148.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69.xml"/><Relationship Id="rId379" Type="http://schemas.openxmlformats.org/officeDocument/2006/relationships/notesMaster" Target="notesMasters/notesMaster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29.xml"/><Relationship Id="rId239" Type="http://schemas.openxmlformats.org/officeDocument/2006/relationships/slide" Target="slides/slide50.xml"/><Relationship Id="rId250" Type="http://schemas.openxmlformats.org/officeDocument/2006/relationships/slide" Target="slides/slide61.xml"/><Relationship Id="rId271" Type="http://schemas.openxmlformats.org/officeDocument/2006/relationships/slide" Target="slides/slide82.xml"/><Relationship Id="rId292" Type="http://schemas.openxmlformats.org/officeDocument/2006/relationships/slide" Target="slides/slide103.xml"/><Relationship Id="rId306" Type="http://schemas.openxmlformats.org/officeDocument/2006/relationships/slide" Target="slides/slide117.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38.xml"/><Relationship Id="rId348" Type="http://schemas.openxmlformats.org/officeDocument/2006/relationships/slide" Target="slides/slide159.xml"/><Relationship Id="rId369" Type="http://schemas.openxmlformats.org/officeDocument/2006/relationships/slide" Target="slides/slide180.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slide" Target="slides/slide5.xml"/><Relationship Id="rId208" Type="http://schemas.openxmlformats.org/officeDocument/2006/relationships/slide" Target="slides/slide19.xml"/><Relationship Id="rId229" Type="http://schemas.openxmlformats.org/officeDocument/2006/relationships/slide" Target="slides/slide40.xml"/><Relationship Id="rId380" Type="http://schemas.openxmlformats.org/officeDocument/2006/relationships/presProps" Target="presProps.xml"/><Relationship Id="rId240" Type="http://schemas.openxmlformats.org/officeDocument/2006/relationships/slide" Target="slides/slide51.xml"/><Relationship Id="rId261" Type="http://schemas.openxmlformats.org/officeDocument/2006/relationships/slide" Target="slides/slide72.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93.xml"/><Relationship Id="rId317" Type="http://schemas.openxmlformats.org/officeDocument/2006/relationships/slide" Target="slides/slide128.xml"/><Relationship Id="rId338" Type="http://schemas.openxmlformats.org/officeDocument/2006/relationships/slide" Target="slides/slide149.xml"/><Relationship Id="rId359" Type="http://schemas.openxmlformats.org/officeDocument/2006/relationships/slide" Target="slides/slide170.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30.xml"/><Relationship Id="rId370" Type="http://schemas.openxmlformats.org/officeDocument/2006/relationships/slide" Target="slides/slide181.xml"/><Relationship Id="rId230" Type="http://schemas.openxmlformats.org/officeDocument/2006/relationships/slide" Target="slides/slide41.xml"/><Relationship Id="rId251" Type="http://schemas.openxmlformats.org/officeDocument/2006/relationships/slide" Target="slides/slide62.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83.xml"/><Relationship Id="rId293" Type="http://schemas.openxmlformats.org/officeDocument/2006/relationships/slide" Target="slides/slide104.xml"/><Relationship Id="rId307" Type="http://schemas.openxmlformats.org/officeDocument/2006/relationships/slide" Target="slides/slide118.xml"/><Relationship Id="rId328" Type="http://schemas.openxmlformats.org/officeDocument/2006/relationships/slide" Target="slides/slide139.xml"/><Relationship Id="rId349" Type="http://schemas.openxmlformats.org/officeDocument/2006/relationships/slide" Target="slides/slide160.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slide" Target="slides/slide6.xml"/><Relationship Id="rId209" Type="http://schemas.openxmlformats.org/officeDocument/2006/relationships/slide" Target="slides/slide20.xml"/><Relationship Id="rId360" Type="http://schemas.openxmlformats.org/officeDocument/2006/relationships/slide" Target="slides/slide171.xml"/><Relationship Id="rId381" Type="http://schemas.openxmlformats.org/officeDocument/2006/relationships/viewProps" Target="viewProps.xml"/><Relationship Id="rId220" Type="http://schemas.openxmlformats.org/officeDocument/2006/relationships/slide" Target="slides/slide31.xml"/><Relationship Id="rId241" Type="http://schemas.openxmlformats.org/officeDocument/2006/relationships/slide" Target="slides/slide5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73.xml"/><Relationship Id="rId283" Type="http://schemas.openxmlformats.org/officeDocument/2006/relationships/slide" Target="slides/slide94.xml"/><Relationship Id="rId318" Type="http://schemas.openxmlformats.org/officeDocument/2006/relationships/slide" Target="slides/slide129.xml"/><Relationship Id="rId339" Type="http://schemas.openxmlformats.org/officeDocument/2006/relationships/slide" Target="slides/slide150.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61.xml"/><Relationship Id="rId371" Type="http://schemas.openxmlformats.org/officeDocument/2006/relationships/slide" Target="slides/slide182.xml"/><Relationship Id="rId9" Type="http://schemas.openxmlformats.org/officeDocument/2006/relationships/customXml" Target="../customXml/item9.xml"/><Relationship Id="rId210" Type="http://schemas.openxmlformats.org/officeDocument/2006/relationships/slide" Target="slides/slide21.xml"/><Relationship Id="rId26" Type="http://schemas.openxmlformats.org/officeDocument/2006/relationships/customXml" Target="../customXml/item26.xml"/><Relationship Id="rId231" Type="http://schemas.openxmlformats.org/officeDocument/2006/relationships/slide" Target="slides/slide42.xml"/><Relationship Id="rId252" Type="http://schemas.openxmlformats.org/officeDocument/2006/relationships/slide" Target="slides/slide63.xml"/><Relationship Id="rId273" Type="http://schemas.openxmlformats.org/officeDocument/2006/relationships/slide" Target="slides/slide84.xml"/><Relationship Id="rId294" Type="http://schemas.openxmlformats.org/officeDocument/2006/relationships/slide" Target="slides/slide105.xml"/><Relationship Id="rId308" Type="http://schemas.openxmlformats.org/officeDocument/2006/relationships/slide" Target="slides/slide119.xml"/><Relationship Id="rId329" Type="http://schemas.openxmlformats.org/officeDocument/2006/relationships/slide" Target="slides/slide140.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51.xml"/><Relationship Id="rId361" Type="http://schemas.openxmlformats.org/officeDocument/2006/relationships/slide" Target="slides/slide172.xml"/><Relationship Id="rId196" Type="http://schemas.openxmlformats.org/officeDocument/2006/relationships/slide" Target="slides/slide7.xml"/><Relationship Id="rId200" Type="http://schemas.openxmlformats.org/officeDocument/2006/relationships/slide" Target="slides/slide11.xml"/><Relationship Id="rId382" Type="http://schemas.openxmlformats.org/officeDocument/2006/relationships/theme" Target="theme/theme1.xml"/><Relationship Id="rId16" Type="http://schemas.openxmlformats.org/officeDocument/2006/relationships/customXml" Target="../customXml/item16.xml"/><Relationship Id="rId221" Type="http://schemas.openxmlformats.org/officeDocument/2006/relationships/slide" Target="slides/slide32.xml"/><Relationship Id="rId242" Type="http://schemas.openxmlformats.org/officeDocument/2006/relationships/slide" Target="slides/slide53.xml"/><Relationship Id="rId263" Type="http://schemas.openxmlformats.org/officeDocument/2006/relationships/slide" Target="slides/slide74.xml"/><Relationship Id="rId284" Type="http://schemas.openxmlformats.org/officeDocument/2006/relationships/slide" Target="slides/slide95.xml"/><Relationship Id="rId319" Type="http://schemas.openxmlformats.org/officeDocument/2006/relationships/slide" Target="slides/slide130.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41.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62.xml"/><Relationship Id="rId372" Type="http://schemas.openxmlformats.org/officeDocument/2006/relationships/slide" Target="slides/slide183.xml"/><Relationship Id="rId211" Type="http://schemas.openxmlformats.org/officeDocument/2006/relationships/slide" Target="slides/slide22.xml"/><Relationship Id="rId232" Type="http://schemas.openxmlformats.org/officeDocument/2006/relationships/slide" Target="slides/slide43.xml"/><Relationship Id="rId253" Type="http://schemas.openxmlformats.org/officeDocument/2006/relationships/slide" Target="slides/slide64.xml"/><Relationship Id="rId274" Type="http://schemas.openxmlformats.org/officeDocument/2006/relationships/slide" Target="slides/slide85.xml"/><Relationship Id="rId295" Type="http://schemas.openxmlformats.org/officeDocument/2006/relationships/slide" Target="slides/slide106.xml"/><Relationship Id="rId309" Type="http://schemas.openxmlformats.org/officeDocument/2006/relationships/slide" Target="slides/slide120.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31.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slide" Target="slides/slide8.xml"/><Relationship Id="rId341" Type="http://schemas.openxmlformats.org/officeDocument/2006/relationships/slide" Target="slides/slide152.xml"/><Relationship Id="rId362" Type="http://schemas.openxmlformats.org/officeDocument/2006/relationships/slide" Target="slides/slide173.xml"/><Relationship Id="rId383" Type="http://schemas.openxmlformats.org/officeDocument/2006/relationships/tableStyles" Target="tableStyles.xml"/><Relationship Id="rId201" Type="http://schemas.openxmlformats.org/officeDocument/2006/relationships/slide" Target="slides/slide12.xml"/><Relationship Id="rId222" Type="http://schemas.openxmlformats.org/officeDocument/2006/relationships/slide" Target="slides/slide33.xml"/><Relationship Id="rId243" Type="http://schemas.openxmlformats.org/officeDocument/2006/relationships/slide" Target="slides/slide54.xml"/><Relationship Id="rId264" Type="http://schemas.openxmlformats.org/officeDocument/2006/relationships/slide" Target="slides/slide75.xml"/><Relationship Id="rId285" Type="http://schemas.openxmlformats.org/officeDocument/2006/relationships/slide" Target="slides/slide96.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21.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42.xml"/><Relationship Id="rId352" Type="http://schemas.openxmlformats.org/officeDocument/2006/relationships/slide" Target="slides/slide163.xml"/><Relationship Id="rId373" Type="http://schemas.openxmlformats.org/officeDocument/2006/relationships/slide" Target="slides/slide184.xml"/><Relationship Id="rId1" Type="http://schemas.openxmlformats.org/officeDocument/2006/relationships/customXml" Target="../customXml/item1.xml"/><Relationship Id="rId212" Type="http://schemas.openxmlformats.org/officeDocument/2006/relationships/slide" Target="slides/slide23.xml"/><Relationship Id="rId233" Type="http://schemas.openxmlformats.org/officeDocument/2006/relationships/slide" Target="slides/slide44.xml"/><Relationship Id="rId254" Type="http://schemas.openxmlformats.org/officeDocument/2006/relationships/slide" Target="slides/slide65.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86.xml"/><Relationship Id="rId296" Type="http://schemas.openxmlformats.org/officeDocument/2006/relationships/slide" Target="slides/slide107.xml"/><Relationship Id="rId300" Type="http://schemas.openxmlformats.org/officeDocument/2006/relationships/slide" Target="slides/slide111.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slide" Target="slides/slide9.xml"/><Relationship Id="rId321" Type="http://schemas.openxmlformats.org/officeDocument/2006/relationships/slide" Target="slides/slide132.xml"/><Relationship Id="rId342" Type="http://schemas.openxmlformats.org/officeDocument/2006/relationships/slide" Target="slides/slide153.xml"/><Relationship Id="rId363" Type="http://schemas.openxmlformats.org/officeDocument/2006/relationships/slide" Target="slides/slide174.xml"/><Relationship Id="rId202" Type="http://schemas.openxmlformats.org/officeDocument/2006/relationships/slide" Target="slides/slide13.xml"/><Relationship Id="rId223" Type="http://schemas.openxmlformats.org/officeDocument/2006/relationships/slide" Target="slides/slide34.xml"/><Relationship Id="rId244" Type="http://schemas.openxmlformats.org/officeDocument/2006/relationships/slide" Target="slides/slide55.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76.xml"/><Relationship Id="rId286" Type="http://schemas.openxmlformats.org/officeDocument/2006/relationships/slide" Target="slides/slide97.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22.xml"/><Relationship Id="rId332" Type="http://schemas.openxmlformats.org/officeDocument/2006/relationships/slide" Target="slides/slide143.xml"/><Relationship Id="rId353" Type="http://schemas.openxmlformats.org/officeDocument/2006/relationships/slide" Target="slides/slide164.xml"/><Relationship Id="rId374" Type="http://schemas.openxmlformats.org/officeDocument/2006/relationships/slide" Target="slides/slide185.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24.xml"/><Relationship Id="rId234" Type="http://schemas.openxmlformats.org/officeDocument/2006/relationships/slide" Target="slides/slide45.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66.xml"/><Relationship Id="rId276" Type="http://schemas.openxmlformats.org/officeDocument/2006/relationships/slide" Target="slides/slide87.xml"/><Relationship Id="rId297" Type="http://schemas.openxmlformats.org/officeDocument/2006/relationships/slide" Target="slides/slide108.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112.xml"/><Relationship Id="rId322" Type="http://schemas.openxmlformats.org/officeDocument/2006/relationships/slide" Target="slides/slide133.xml"/><Relationship Id="rId343" Type="http://schemas.openxmlformats.org/officeDocument/2006/relationships/slide" Target="slides/slide154.xml"/><Relationship Id="rId364" Type="http://schemas.openxmlformats.org/officeDocument/2006/relationships/slide" Target="slides/slide175.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10.xml"/><Relationship Id="rId203" Type="http://schemas.openxmlformats.org/officeDocument/2006/relationships/slide" Target="slides/slide14.xml"/><Relationship Id="rId19" Type="http://schemas.openxmlformats.org/officeDocument/2006/relationships/customXml" Target="../customXml/item19.xml"/><Relationship Id="rId224" Type="http://schemas.openxmlformats.org/officeDocument/2006/relationships/slide" Target="slides/slide35.xml"/><Relationship Id="rId245" Type="http://schemas.openxmlformats.org/officeDocument/2006/relationships/slide" Target="slides/slide56.xml"/><Relationship Id="rId266" Type="http://schemas.openxmlformats.org/officeDocument/2006/relationships/slide" Target="slides/slide77.xml"/><Relationship Id="rId287" Type="http://schemas.openxmlformats.org/officeDocument/2006/relationships/slide" Target="slides/slide98.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23.xml"/><Relationship Id="rId333" Type="http://schemas.openxmlformats.org/officeDocument/2006/relationships/slide" Target="slides/slide144.xml"/><Relationship Id="rId354" Type="http://schemas.openxmlformats.org/officeDocument/2006/relationships/slide" Target="slides/slide165.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slideMaster" Target="slideMasters/slideMaster1.xml"/><Relationship Id="rId375" Type="http://schemas.openxmlformats.org/officeDocument/2006/relationships/slide" Target="slides/slide186.xml"/><Relationship Id="rId3" Type="http://schemas.openxmlformats.org/officeDocument/2006/relationships/customXml" Target="../customXml/item3.xml"/><Relationship Id="rId214" Type="http://schemas.openxmlformats.org/officeDocument/2006/relationships/slide" Target="slides/slide25.xml"/><Relationship Id="rId235" Type="http://schemas.openxmlformats.org/officeDocument/2006/relationships/slide" Target="slides/slide46.xml"/><Relationship Id="rId256" Type="http://schemas.openxmlformats.org/officeDocument/2006/relationships/slide" Target="slides/slide67.xml"/><Relationship Id="rId277" Type="http://schemas.openxmlformats.org/officeDocument/2006/relationships/slide" Target="slides/slide88.xml"/><Relationship Id="rId298" Type="http://schemas.openxmlformats.org/officeDocument/2006/relationships/slide" Target="slides/slide109.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13.xml"/><Relationship Id="rId323" Type="http://schemas.openxmlformats.org/officeDocument/2006/relationships/slide" Target="slides/slide134.xml"/><Relationship Id="rId344" Type="http://schemas.openxmlformats.org/officeDocument/2006/relationships/slide" Target="slides/slide155.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76.xml"/><Relationship Id="rId190" Type="http://schemas.openxmlformats.org/officeDocument/2006/relationships/slide" Target="slides/slide1.xml"/><Relationship Id="rId204" Type="http://schemas.openxmlformats.org/officeDocument/2006/relationships/slide" Target="slides/slide15.xml"/><Relationship Id="rId225" Type="http://schemas.openxmlformats.org/officeDocument/2006/relationships/slide" Target="slides/slide36.xml"/><Relationship Id="rId246" Type="http://schemas.openxmlformats.org/officeDocument/2006/relationships/slide" Target="slides/slide57.xml"/><Relationship Id="rId267" Type="http://schemas.openxmlformats.org/officeDocument/2006/relationships/slide" Target="slides/slide78.xml"/><Relationship Id="rId288" Type="http://schemas.openxmlformats.org/officeDocument/2006/relationships/slide" Target="slides/slide99.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24.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45.xml"/><Relationship Id="rId355" Type="http://schemas.openxmlformats.org/officeDocument/2006/relationships/slide" Target="slides/slide166.xml"/><Relationship Id="rId376" Type="http://schemas.openxmlformats.org/officeDocument/2006/relationships/slide" Target="slides/slide187.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26.xml"/><Relationship Id="rId236" Type="http://schemas.openxmlformats.org/officeDocument/2006/relationships/slide" Target="slides/slide47.xml"/><Relationship Id="rId257" Type="http://schemas.openxmlformats.org/officeDocument/2006/relationships/slide" Target="slides/slide68.xml"/><Relationship Id="rId278" Type="http://schemas.openxmlformats.org/officeDocument/2006/relationships/slide" Target="slides/slide89.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48.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97821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en-US" altLang="zh-CN"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18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146.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186.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173.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13.xml"/><Relationship Id="rId4" Type="http://schemas.openxmlformats.org/officeDocument/2006/relationships/image" Target="../media/image23.jpe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167.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16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170.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13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174.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18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134.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14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5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15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116.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164.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182.xml"/></Relationships>
</file>

<file path=ppt/slides/_rels/slide143.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slideLayout" Target="../slideLayouts/slideLayout11.xml"/><Relationship Id="rId7" Type="http://schemas.openxmlformats.org/officeDocument/2006/relationships/oleObject" Target="../embeddings/oleObject11.bin"/><Relationship Id="rId12" Type="http://schemas.openxmlformats.org/officeDocument/2006/relationships/image" Target="../media/image27.wmf"/><Relationship Id="rId2" Type="http://schemas.openxmlformats.org/officeDocument/2006/relationships/customXml" Target="../../customXml/item54.xml"/><Relationship Id="rId1" Type="http://schemas.openxmlformats.org/officeDocument/2006/relationships/vmlDrawing" Target="../drawings/vmlDrawing3.vml"/><Relationship Id="rId6" Type="http://schemas.openxmlformats.org/officeDocument/2006/relationships/image" Target="../media/image24.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26.wmf"/><Relationship Id="rId4" Type="http://schemas.openxmlformats.org/officeDocument/2006/relationships/notesSlide" Target="../notesSlides/notesSlide143.xml"/><Relationship Id="rId9" Type="http://schemas.openxmlformats.org/officeDocument/2006/relationships/oleObject" Target="../embeddings/oleObject12.bin"/></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188.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58.xml"/><Relationship Id="rId4" Type="http://schemas.openxmlformats.org/officeDocument/2006/relationships/image" Target="../media/image28.emf"/></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159.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customXml" Target="../../customXml/item181.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1.xml"/><Relationship Id="rId1" Type="http://schemas.openxmlformats.org/officeDocument/2006/relationships/customXml" Target="../../customXml/item177.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1.xml"/><Relationship Id="rId1" Type="http://schemas.openxmlformats.org/officeDocument/2006/relationships/customXml" Target="../../customXml/item157.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1.xml"/><Relationship Id="rId1" Type="http://schemas.openxmlformats.org/officeDocument/2006/relationships/customXml" Target="../../customXml/item162.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136.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1.xml"/><Relationship Id="rId1" Type="http://schemas.openxmlformats.org/officeDocument/2006/relationships/customXml" Target="../../customXml/item160.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1.xml"/><Relationship Id="rId1" Type="http://schemas.openxmlformats.org/officeDocument/2006/relationships/customXml" Target="../../customXml/item126.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1.xml"/><Relationship Id="rId1" Type="http://schemas.openxmlformats.org/officeDocument/2006/relationships/customXml" Target="../../customXml/item15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1.xml"/><Relationship Id="rId1" Type="http://schemas.openxmlformats.org/officeDocument/2006/relationships/customXml" Target="../../customXml/item187.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1.xml"/><Relationship Id="rId1" Type="http://schemas.openxmlformats.org/officeDocument/2006/relationships/customXml" Target="../../customXml/item118.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68.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1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1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1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175.xml"/></Relationships>
</file>

<file path=ppt/slides/_rels/slide34.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5.bin"/><Relationship Id="rId18" Type="http://schemas.openxmlformats.org/officeDocument/2006/relationships/image" Target="../media/image12.wmf"/><Relationship Id="rId3" Type="http://schemas.openxmlformats.org/officeDocument/2006/relationships/slideLayout" Target="../slideLayouts/slideLayout11.xml"/><Relationship Id="rId7" Type="http://schemas.openxmlformats.org/officeDocument/2006/relationships/oleObject" Target="../embeddings/oleObject2.bin"/><Relationship Id="rId12" Type="http://schemas.openxmlformats.org/officeDocument/2006/relationships/image" Target="../media/image9.wmf"/><Relationship Id="rId17" Type="http://schemas.openxmlformats.org/officeDocument/2006/relationships/oleObject" Target="../embeddings/oleObject7.bin"/><Relationship Id="rId2" Type="http://schemas.openxmlformats.org/officeDocument/2006/relationships/customXml" Target="../../customXml/item62.xml"/><Relationship Id="rId16" Type="http://schemas.openxmlformats.org/officeDocument/2006/relationships/image" Target="../media/image11.wmf"/><Relationship Id="rId20" Type="http://schemas.openxmlformats.org/officeDocument/2006/relationships/image" Target="../media/image13.wmf"/><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8.wmf"/><Relationship Id="rId19" Type="http://schemas.openxmlformats.org/officeDocument/2006/relationships/oleObject" Target="../embeddings/oleObject8.bin"/><Relationship Id="rId4" Type="http://schemas.openxmlformats.org/officeDocument/2006/relationships/notesSlide" Target="../notesSlides/notesSlide34.xml"/><Relationship Id="rId9" Type="http://schemas.openxmlformats.org/officeDocument/2006/relationships/oleObject" Target="../embeddings/oleObject3.bin"/><Relationship Id="rId14" Type="http://schemas.openxmlformats.org/officeDocument/2006/relationships/image" Target="../media/image10.wmf"/></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notesSlide" Target="../notesSlides/notesSlide35.xml"/><Relationship Id="rId7" Type="http://schemas.openxmlformats.org/officeDocument/2006/relationships/image" Target="../media/image17.jpeg"/><Relationship Id="rId2" Type="http://schemas.openxmlformats.org/officeDocument/2006/relationships/slideLayout" Target="../slideLayouts/slideLayout11.xml"/><Relationship Id="rId1" Type="http://schemas.openxmlformats.org/officeDocument/2006/relationships/customXml" Target="../../customXml/item161.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16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0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4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12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24.xml"/><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16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0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18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16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14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12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80.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17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15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8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18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178.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17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16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14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17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176.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22.wmf"/><Relationship Id="rId2" Type="http://schemas.openxmlformats.org/officeDocument/2006/relationships/customXml" Target="../../customXml/item32.xml"/><Relationship Id="rId1" Type="http://schemas.openxmlformats.org/officeDocument/2006/relationships/vmlDrawing" Target="../drawings/vmlDrawing2.vml"/><Relationship Id="rId6" Type="http://schemas.openxmlformats.org/officeDocument/2006/relationships/oleObject" Target="../embeddings/oleObject9.bin"/><Relationship Id="rId5" Type="http://schemas.openxmlformats.org/officeDocument/2006/relationships/image" Target="../media/image14.jpeg"/><Relationship Id="rId4"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13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117.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专题十三　文言文阅读</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绳结成环套,安放在麂经过的地方,麂足一被绊住,麂就会倒挂在树枝上,于是就被人们生擒活捉。江南多土</a:t>
            </a:r>
            <a:br>
              <a:rPr dirty="0"/>
            </a:br>
            <a:r>
              <a:rPr lang="zh-CN" altLang="en-US" sz="1417" kern="0" dirty="0">
                <a:solidFill>
                  <a:srgbClr val="000000"/>
                </a:solidFill>
                <a:latin typeface="Times New Roman" pitchFamily="65" charset="-122"/>
                <a:ea typeface="宋体" pitchFamily="65" charset="-122"/>
              </a:rPr>
              <a:t>蜂,人们找不到它的巢穴,往往拿长纸带粘在肉上,蜂看到必定衔入巢穴,人们就能追踪寻找到它,用火熏取</a:t>
            </a:r>
            <a:br>
              <a:rPr dirty="0"/>
            </a:br>
            <a:r>
              <a:rPr lang="zh-CN" altLang="en-US" sz="1417" kern="0" dirty="0">
                <a:solidFill>
                  <a:srgbClr val="000000"/>
                </a:solidFill>
                <a:latin typeface="Times New Roman" pitchFamily="65" charset="-122"/>
                <a:ea typeface="宋体" pitchFamily="65" charset="-122"/>
              </a:rPr>
              <a:t>它的幼虫。虫鸟的智慧,自以为可以保全自身,但怎么能够抵抗住人类的不仁呢?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    把池水抽干去捕鱼,哪能捉不到呢?只是第二年就没鱼了。焚毁林木去狩猎,哪能打不到呢?</a:t>
            </a:r>
            <a:br>
              <a:rPr dirty="0"/>
            </a:br>
            <a:r>
              <a:rPr lang="zh-CN" altLang="en-US" sz="1417" kern="0" dirty="0">
                <a:solidFill>
                  <a:srgbClr val="000000"/>
                </a:solidFill>
                <a:latin typeface="Times New Roman" pitchFamily="65" charset="-122"/>
                <a:ea typeface="宋体" pitchFamily="65" charset="-122"/>
              </a:rPr>
              <a:t>只是第二年就没野兽了。</a:t>
            </a:r>
            <a:endParaRPr lang="zh-CN" altLang="en-US" dirty="0"/>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不能听取子鱼的意见,以“君子道德”之义作战,妇人之仁,固执己见,不能抓住战机,因此失败。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“小大之狱,虽不能察,必以情”,说明鲁庄公意识到要取信于民;战争中,鲁庄公听取曹刿的意见,在</a:t>
            </a:r>
            <a:br>
              <a:rPr dirty="0"/>
            </a:br>
            <a:r>
              <a:rPr lang="zh-CN" altLang="en-US" sz="1417" kern="0" dirty="0">
                <a:solidFill>
                  <a:srgbClr val="000000"/>
                </a:solidFill>
                <a:latin typeface="Times New Roman" pitchFamily="65" charset="-122"/>
                <a:ea typeface="宋体" pitchFamily="65" charset="-122"/>
              </a:rPr>
              <a:t>恰当的时候出击,说明鲁庄公善于听取他人意见,能够把握战机,所以取得最后的胜利。子鱼两次劝宋襄公</a:t>
            </a:r>
            <a:br>
              <a:rPr dirty="0"/>
            </a:br>
            <a:r>
              <a:rPr lang="zh-CN" altLang="en-US" sz="1417" kern="0" dirty="0">
                <a:solidFill>
                  <a:srgbClr val="000000"/>
                </a:solidFill>
                <a:latin typeface="Times New Roman" pitchFamily="65" charset="-122"/>
                <a:ea typeface="宋体" pitchFamily="65" charset="-122"/>
              </a:rPr>
              <a:t>出击,宋襄公却以“君子道德”之义作战为由拒绝,最后失败,可见他不能听取他人的意见,一意孤行,不能</a:t>
            </a:r>
            <a:br>
              <a:rPr dirty="0"/>
            </a:br>
            <a:r>
              <a:rPr lang="zh-CN" altLang="en-US" sz="1417" kern="0" dirty="0">
                <a:solidFill>
                  <a:srgbClr val="000000"/>
                </a:solidFill>
                <a:latin typeface="Times New Roman" pitchFamily="65" charset="-122"/>
                <a:ea typeface="宋体" pitchFamily="65" charset="-122"/>
              </a:rPr>
              <a:t>抓住战机,所以最终失败。</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277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乙</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宋襄公与楚军在泓水作战。宋军已摆好了阵势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楚军还没有全部渡过泓水。担任司马的子鱼对宋襄</a:t>
            </a:r>
            <a:br>
              <a:rPr lang="zh-CN" altLang="en-US" sz="1600" dirty="0"/>
            </a:br>
            <a:r>
              <a:rPr lang="zh-CN" altLang="en-US" sz="1417" kern="0" dirty="0">
                <a:solidFill>
                  <a:srgbClr val="000000"/>
                </a:solidFill>
                <a:latin typeface="Times New Roman" pitchFamily="65" charset="-122"/>
                <a:ea typeface="宋体" pitchFamily="65" charset="-122"/>
              </a:rPr>
              <a:t>公说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对方人多而我们人少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趁着他们还没有全部渡过泓水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请您下令进攻他们。”宋襄公说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a:t>
            </a:r>
            <a:br>
              <a:rPr lang="zh-CN" altLang="en-US" sz="1600" dirty="0"/>
            </a:br>
            <a:r>
              <a:rPr lang="zh-CN" altLang="en-US" sz="1417" kern="0" dirty="0">
                <a:solidFill>
                  <a:srgbClr val="000000"/>
                </a:solidFill>
                <a:latin typeface="Times New Roman" pitchFamily="65" charset="-122"/>
                <a:ea typeface="宋体" pitchFamily="65" charset="-122"/>
              </a:rPr>
              <a:t>行。”楚国的军队已经全部渡过泓水但还没有摆好阵势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子鱼又建议宋襄公下令进攻。宋襄公还是回答</a:t>
            </a:r>
            <a:br>
              <a:rPr lang="zh-CN" altLang="en-US" sz="1600" dirty="0"/>
            </a:br>
            <a:r>
              <a:rPr lang="zh-CN" altLang="en-US" sz="1417" kern="0" dirty="0">
                <a:solidFill>
                  <a:srgbClr val="000000"/>
                </a:solidFill>
                <a:latin typeface="Times New Roman" pitchFamily="65" charset="-122"/>
                <a:ea typeface="宋体" pitchFamily="65" charset="-122"/>
              </a:rPr>
              <a:t>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不行。”等楚军摆好阵势以后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宋军才去进攻楚军</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结果宋军大败。宋襄公大腿受了伤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他的护卫官</a:t>
            </a:r>
            <a:br>
              <a:rPr lang="zh-CN" altLang="en-US" sz="1600" dirty="0"/>
            </a:br>
            <a:r>
              <a:rPr lang="zh-CN" altLang="en-US" sz="1417" kern="0" dirty="0">
                <a:solidFill>
                  <a:srgbClr val="000000"/>
                </a:solidFill>
                <a:latin typeface="Times New Roman" pitchFamily="65" charset="-122"/>
                <a:ea typeface="宋体" pitchFamily="65" charset="-122"/>
              </a:rPr>
              <a:t>也被杀死了。宋国人都责备宋襄公。宋襄公说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有道德的人在战斗中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只要敌人已经负伤就不再去杀伤</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他,也不俘虏头发斑白的敌人。古时候指挥战斗,是不凭借地势险要的。我虽然是已经亡了国的商朝的后</a:t>
            </a:r>
            <a:br>
              <a:rPr dirty="0"/>
            </a:br>
            <a:r>
              <a:rPr lang="zh-CN" altLang="en-US" sz="1417" kern="0" dirty="0">
                <a:solidFill>
                  <a:srgbClr val="000000"/>
                </a:solidFill>
                <a:latin typeface="Times New Roman" pitchFamily="65" charset="-122"/>
                <a:ea typeface="宋体" pitchFamily="65" charset="-122"/>
              </a:rPr>
              <a:t>代,却不去进攻没有摆好阵势的敌人。”</a:t>
            </a:r>
            <a:endParaRPr lang="zh-CN" altLang="en-US" dirty="0"/>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r>
              <a:rPr lang="zh-CN" altLang="en-US" sz="1417" kern="0" dirty="0">
                <a:solidFill>
                  <a:srgbClr val="000000"/>
                </a:solidFill>
                <a:latin typeface="Times New Roman" pitchFamily="65" charset="-122"/>
                <a:ea typeface="宋体" pitchFamily="65" charset="-122"/>
              </a:rPr>
              <a:t>(2018长沙,12—15)阅读下面文字,回答问题。(12分)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戚继光</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,字元敬,世登州卫指挥佥事</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。家贫,好读书,通经史大义。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继光至浙时,见卫所</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军不习战,而金华、义乌俗称慓悍</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请召募三千人,教以击刺法,长短兵迭用,由是继光</a:t>
            </a:r>
            <a:br>
              <a:rPr dirty="0"/>
            </a:br>
            <a:r>
              <a:rPr lang="zh-CN" altLang="en-US" sz="1417" u="sng" kern="0" dirty="0">
                <a:solidFill>
                  <a:srgbClr val="000000"/>
                </a:solidFill>
                <a:latin typeface="Times New Roman" pitchFamily="65" charset="-122"/>
                <a:ea typeface="宋体" pitchFamily="65" charset="-122"/>
              </a:rPr>
              <a:t>一军特精。</a:t>
            </a:r>
            <a:r>
              <a:rPr lang="zh-CN" altLang="en-US" sz="1417" kern="0" dirty="0">
                <a:solidFill>
                  <a:srgbClr val="000000"/>
                </a:solidFill>
                <a:latin typeface="Times New Roman" pitchFamily="65" charset="-122"/>
                <a:ea typeface="宋体" pitchFamily="65" charset="-122"/>
              </a:rPr>
              <a:t>又以南方多薮泽</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,不利驰逐,乃因地形制阵法,审步伐便利</a:t>
            </a: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,一切战舰、火器、兵械精求而更置</a:t>
            </a:r>
            <a:br>
              <a:rPr dirty="0"/>
            </a:br>
            <a:r>
              <a:rPr lang="zh-CN" altLang="en-US" sz="1417" kern="0" dirty="0">
                <a:solidFill>
                  <a:srgbClr val="000000"/>
                </a:solidFill>
                <a:latin typeface="Times New Roman" pitchFamily="65" charset="-122"/>
                <a:ea typeface="宋体" pitchFamily="65" charset="-122"/>
              </a:rPr>
              <a:t>之。“戚家军”名闻天下。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继光为将号令严,赏罚信,士无敢不用命。与大猷</a:t>
            </a:r>
            <a:r>
              <a:rPr lang="zh-CN" altLang="en-US" sz="1067" kern="0" baseline="59000" dirty="0">
                <a:solidFill>
                  <a:srgbClr val="000000"/>
                </a:solidFill>
                <a:latin typeface="Times New Roman" pitchFamily="65" charset="-122"/>
                <a:ea typeface="宋体" pitchFamily="65" charset="-122"/>
              </a:rPr>
              <a:t>⑦</a:t>
            </a:r>
            <a:r>
              <a:rPr lang="zh-CN" altLang="en-US" sz="1417" kern="0" dirty="0">
                <a:solidFill>
                  <a:srgbClr val="000000"/>
                </a:solidFill>
                <a:latin typeface="Times New Roman" pitchFamily="65" charset="-122"/>
                <a:ea typeface="宋体" pitchFamily="65" charset="-122"/>
              </a:rPr>
              <a:t>均为名将。(继光)操行不如,而果毅过之。大猷老将务持</a:t>
            </a:r>
            <a:br>
              <a:rPr dirty="0"/>
            </a:br>
            <a:r>
              <a:rPr lang="zh-CN" altLang="en-US" sz="1417" kern="0" dirty="0">
                <a:solidFill>
                  <a:srgbClr val="000000"/>
                </a:solidFill>
                <a:latin typeface="Times New Roman" pitchFamily="65" charset="-122"/>
                <a:ea typeface="宋体" pitchFamily="65" charset="-122"/>
              </a:rPr>
              <a:t>重,继光则飚发电举</a:t>
            </a:r>
            <a:r>
              <a:rPr lang="zh-CN" altLang="en-US" sz="1067" kern="0" baseline="59000" dirty="0">
                <a:solidFill>
                  <a:srgbClr val="000000"/>
                </a:solidFill>
                <a:latin typeface="Times New Roman" pitchFamily="65" charset="-122"/>
                <a:ea typeface="宋体" pitchFamily="65" charset="-122"/>
              </a:rPr>
              <a:t>⑧</a:t>
            </a:r>
            <a:r>
              <a:rPr lang="zh-CN" altLang="en-US" sz="1417" kern="0" dirty="0">
                <a:solidFill>
                  <a:srgbClr val="000000"/>
                </a:solidFill>
                <a:latin typeface="Times New Roman" pitchFamily="65" charset="-122"/>
                <a:ea typeface="宋体" pitchFamily="65" charset="-122"/>
              </a:rPr>
              <a:t>,屡摧大寇,名更出大猷上。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继光更历南北,并著声</a:t>
            </a:r>
            <a:r>
              <a:rPr lang="zh-CN" altLang="en-US" sz="1067" kern="0" baseline="59000" dirty="0">
                <a:solidFill>
                  <a:srgbClr val="000000"/>
                </a:solidFill>
                <a:latin typeface="Times New Roman" pitchFamily="65" charset="-122"/>
                <a:ea typeface="宋体" pitchFamily="65" charset="-122"/>
              </a:rPr>
              <a:t>⑨</a:t>
            </a:r>
            <a:r>
              <a:rPr lang="zh-CN" altLang="en-US" sz="1417" kern="0" dirty="0">
                <a:solidFill>
                  <a:srgbClr val="000000"/>
                </a:solidFill>
                <a:latin typeface="Times New Roman" pitchFamily="65" charset="-122"/>
                <a:ea typeface="宋体" pitchFamily="65" charset="-122"/>
              </a:rPr>
              <a:t>。在南方战功特盛,北则专主守。所著《纪效新书》《练兵纪实》,谈兵者遵用</a:t>
            </a:r>
            <a:br>
              <a:rPr dirty="0"/>
            </a:br>
            <a:r>
              <a:rPr lang="zh-CN" altLang="en-US" sz="1417" kern="0" dirty="0">
                <a:solidFill>
                  <a:srgbClr val="000000"/>
                </a:solidFill>
                <a:latin typeface="Times New Roman" pitchFamily="65" charset="-122"/>
                <a:ea typeface="宋体" pitchFamily="65" charset="-122"/>
              </a:rPr>
              <a:t>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(节选自《明史·戚继光传》,有删改)</a:t>
            </a:r>
            <a:endParaRPr lang="zh-CN" altLang="en-US" dirty="0"/>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①戚继光:祖籍山东牟平,明朝抗倭名将。②卫指挥佥事:官名。③卫所:明代在京师和各地设卫所,数</a:t>
            </a:r>
            <a:br>
              <a:rPr dirty="0"/>
            </a:br>
            <a:r>
              <a:rPr lang="zh-CN" altLang="en-US" sz="1417" kern="0" dirty="0">
                <a:solidFill>
                  <a:srgbClr val="000000"/>
                </a:solidFill>
                <a:latin typeface="Times New Roman" pitchFamily="65" charset="-122"/>
                <a:ea typeface="宋体" pitchFamily="65" charset="-122"/>
              </a:rPr>
              <a:t>府合设一卫,下设千户所和百户所。④慓悍:矫捷勇猛。⑤薮泽:湖泽。⑥审步伐便利:从行进便利的角度</a:t>
            </a:r>
            <a:br>
              <a:rPr dirty="0"/>
            </a:br>
            <a:r>
              <a:rPr lang="zh-CN" altLang="en-US" sz="1417" kern="0" dirty="0">
                <a:solidFill>
                  <a:srgbClr val="000000"/>
                </a:solidFill>
                <a:latin typeface="Times New Roman" pitchFamily="65" charset="-122"/>
                <a:ea typeface="宋体" pitchFamily="65" charset="-122"/>
              </a:rPr>
              <a:t>考虑。⑦大猷:俞大猷,明朝名将。⑧飚发电举:办事如暴风闪电般迅猛。⑨并著声:都有突出的声誉。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下列各组句子中,加点词语意义相同的一项是(2分)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通</a:t>
            </a:r>
            <a:r>
              <a:rPr lang="zh-CN" altLang="en-US" sz="1417" kern="0" dirty="0">
                <a:solidFill>
                  <a:srgbClr val="000000"/>
                </a:solidFill>
                <a:latin typeface="Times New Roman" pitchFamily="65" charset="-122"/>
                <a:ea typeface="宋体" pitchFamily="65" charset="-122"/>
              </a:rPr>
              <a:t>经史大义/鸣之而不能</a:t>
            </a:r>
            <a:r>
              <a:rPr lang="zh-CN" altLang="en-US" sz="1417" u="sng" kern="0" dirty="0">
                <a:solidFill>
                  <a:srgbClr val="000000"/>
                </a:solidFill>
                <a:latin typeface="Times New Roman" pitchFamily="65" charset="-122"/>
                <a:ea typeface="宋体" pitchFamily="65" charset="-122"/>
              </a:rPr>
              <a:t>通</a:t>
            </a:r>
            <a:r>
              <a:rPr lang="zh-CN" altLang="en-US" sz="1417" kern="0" dirty="0">
                <a:solidFill>
                  <a:srgbClr val="000000"/>
                </a:solidFill>
                <a:latin typeface="Times New Roman" pitchFamily="65" charset="-122"/>
                <a:ea typeface="宋体" pitchFamily="65" charset="-122"/>
              </a:rPr>
              <a:t>其意(《马说》)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B.乃因地形</a:t>
            </a:r>
            <a:r>
              <a:rPr lang="zh-CN" altLang="en-US" sz="1417" u="sng" kern="0" dirty="0">
                <a:solidFill>
                  <a:srgbClr val="000000"/>
                </a:solidFill>
                <a:latin typeface="Times New Roman" pitchFamily="65" charset="-122"/>
                <a:ea typeface="宋体" pitchFamily="65" charset="-122"/>
              </a:rPr>
              <a:t>制</a:t>
            </a:r>
            <a:r>
              <a:rPr lang="zh-CN" altLang="en-US" sz="1417" kern="0" dirty="0">
                <a:solidFill>
                  <a:srgbClr val="000000"/>
                </a:solidFill>
                <a:latin typeface="Times New Roman" pitchFamily="65" charset="-122"/>
                <a:ea typeface="宋体" pitchFamily="65" charset="-122"/>
              </a:rPr>
              <a:t>阵法/增其旧</a:t>
            </a:r>
            <a:r>
              <a:rPr lang="zh-CN" altLang="en-US" sz="1417" u="sng" kern="0" dirty="0">
                <a:solidFill>
                  <a:srgbClr val="000000"/>
                </a:solidFill>
                <a:latin typeface="Times New Roman" pitchFamily="65" charset="-122"/>
                <a:ea typeface="宋体" pitchFamily="65" charset="-122"/>
              </a:rPr>
              <a:t>制</a:t>
            </a:r>
            <a:r>
              <a:rPr lang="zh-CN" altLang="en-US" sz="1417" kern="0" dirty="0">
                <a:solidFill>
                  <a:srgbClr val="000000"/>
                </a:solidFill>
                <a:latin typeface="Times New Roman" pitchFamily="65" charset="-122"/>
                <a:ea typeface="宋体" pitchFamily="65" charset="-122"/>
              </a:rPr>
              <a:t>(《岳阳楼记》)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C.赏罚</a:t>
            </a:r>
            <a:r>
              <a:rPr lang="zh-CN" altLang="en-US" sz="1417" u="sng" kern="0" dirty="0">
                <a:solidFill>
                  <a:srgbClr val="000000"/>
                </a:solidFill>
                <a:latin typeface="Times New Roman" pitchFamily="65" charset="-122"/>
                <a:ea typeface="宋体" pitchFamily="65" charset="-122"/>
              </a:rPr>
              <a:t>信</a:t>
            </a:r>
            <a:r>
              <a:rPr lang="zh-CN" altLang="en-US" sz="1417" kern="0" dirty="0">
                <a:solidFill>
                  <a:srgbClr val="000000"/>
                </a:solidFill>
                <a:latin typeface="Times New Roman" pitchFamily="65" charset="-122"/>
                <a:ea typeface="宋体" pitchFamily="65" charset="-122"/>
              </a:rPr>
              <a:t>/愿陛下亲之</a:t>
            </a:r>
            <a:r>
              <a:rPr lang="zh-CN" altLang="en-US" sz="1417" u="sng" kern="0" dirty="0">
                <a:solidFill>
                  <a:srgbClr val="000000"/>
                </a:solidFill>
                <a:latin typeface="Times New Roman" pitchFamily="65" charset="-122"/>
                <a:ea typeface="宋体" pitchFamily="65" charset="-122"/>
              </a:rPr>
              <a:t>信</a:t>
            </a:r>
            <a:r>
              <a:rPr lang="zh-CN" altLang="en-US" sz="1417" kern="0" dirty="0">
                <a:solidFill>
                  <a:srgbClr val="000000"/>
                </a:solidFill>
                <a:latin typeface="Times New Roman" pitchFamily="65" charset="-122"/>
                <a:ea typeface="宋体" pitchFamily="65" charset="-122"/>
              </a:rPr>
              <a:t>之(《出师表》)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D.名更</a:t>
            </a:r>
            <a:r>
              <a:rPr lang="zh-CN" altLang="en-US" sz="1417" u="sng" kern="0" dirty="0">
                <a:solidFill>
                  <a:srgbClr val="000000"/>
                </a:solidFill>
                <a:latin typeface="Times New Roman" pitchFamily="65" charset="-122"/>
                <a:ea typeface="宋体" pitchFamily="65" charset="-122"/>
              </a:rPr>
              <a:t>出</a:t>
            </a:r>
            <a:r>
              <a:rPr lang="zh-CN" altLang="en-US" sz="1417" kern="0" dirty="0">
                <a:solidFill>
                  <a:srgbClr val="000000"/>
                </a:solidFill>
                <a:latin typeface="Times New Roman" pitchFamily="65" charset="-122"/>
                <a:ea typeface="宋体" pitchFamily="65" charset="-122"/>
              </a:rPr>
              <a:t>大猷上/不敢</a:t>
            </a:r>
            <a:r>
              <a:rPr lang="zh-CN" altLang="en-US" sz="1417" u="sng" kern="0" dirty="0">
                <a:solidFill>
                  <a:srgbClr val="000000"/>
                </a:solidFill>
                <a:latin typeface="Times New Roman" pitchFamily="65" charset="-122"/>
                <a:ea typeface="宋体" pitchFamily="65" charset="-122"/>
              </a:rPr>
              <a:t>出</a:t>
            </a:r>
            <a:r>
              <a:rPr lang="zh-CN" altLang="en-US" sz="1417" kern="0" dirty="0">
                <a:solidFill>
                  <a:srgbClr val="000000"/>
                </a:solidFill>
                <a:latin typeface="Times New Roman" pitchFamily="65" charset="-122"/>
                <a:ea typeface="宋体" pitchFamily="65" charset="-122"/>
              </a:rPr>
              <a:t>一言以复(《送东阳马生序》)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下列选项中加点文言虚词的含义和用法与例句相同的一项是(2分)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例句:(继光)操行不如,而果毅过</a:t>
            </a:r>
            <a:r>
              <a:rPr lang="zh-CN" altLang="en-US" sz="1417" u="sng" kern="0" dirty="0">
                <a:solidFill>
                  <a:srgbClr val="000000"/>
                </a:solidFill>
                <a:latin typeface="Times New Roman" pitchFamily="65" charset="-122"/>
                <a:ea typeface="宋体" pitchFamily="65" charset="-122"/>
              </a:rPr>
              <a:t>之</a:t>
            </a:r>
            <a:endParaRPr lang="zh-CN" altLang="en-US" dirty="0"/>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A.彼竭我盈,故克</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。(《曹刿论战》)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B.实是欲界</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仙都。(《答谢中书书》)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C.久</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,目似瞑,意暇甚。(《狼》)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D.曾不能损魁父</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丘,如太行、王屋何?(《愚公移山》)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用现代汉语翻译文中画横线的句子。(3分)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请召募三千人,教以击刺法,长短兵迭用,由是继光一军特精。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“戚家军”为什么会名闻天下?请用自己的话概括出选文中戚继光的形象特点。(5分)</a:t>
            </a:r>
            <a:endParaRPr lang="zh-CN" altLang="en-US" dirty="0"/>
          </a:p>
        </p:txBody>
      </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A.通晓。B.制定/规模。C.讲信用/相信。D.超出/说出。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a:t>
            </a:r>
            <a:r>
              <a:rPr lang="zh-CN" altLang="en-US" sz="1417" kern="0" dirty="0">
                <a:solidFill>
                  <a:srgbClr val="000000"/>
                </a:solidFill>
                <a:latin typeface="Times New Roman" pitchFamily="65" charset="-122"/>
                <a:ea typeface="宋体" pitchFamily="65" charset="-122"/>
              </a:rPr>
              <a:t>　例句中的“之”用作人称代词,A项与之相同。B.结构助词“的”。C.音节助词,无实义。D.</a:t>
            </a:r>
            <a:br>
              <a:rPr dirty="0"/>
            </a:br>
            <a:r>
              <a:rPr lang="zh-CN" altLang="en-US" sz="1417" kern="0" dirty="0">
                <a:solidFill>
                  <a:srgbClr val="000000"/>
                </a:solidFill>
                <a:latin typeface="Times New Roman" pitchFamily="65" charset="-122"/>
                <a:ea typeface="宋体" pitchFamily="65" charset="-122"/>
              </a:rPr>
              <a:t>指示代词,这样的。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(戚继光)请求招募三千人,把击刺的方法教给他们,交替使用长兵器和短兵器。因此,戚继光的整</a:t>
            </a:r>
            <a:br>
              <a:rPr dirty="0"/>
            </a:br>
            <a:r>
              <a:rPr lang="zh-CN" altLang="en-US" sz="1417" kern="0" dirty="0">
                <a:solidFill>
                  <a:srgbClr val="000000"/>
                </a:solidFill>
                <a:latin typeface="Times New Roman" pitchFamily="65" charset="-122"/>
                <a:ea typeface="宋体" pitchFamily="65" charset="-122"/>
              </a:rPr>
              <a:t>支部队特别精良。(共3分,采分点为“教以击刺法”“迭用”“由是”)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本题考查翻译文言文的能力。注意重点词“击”“刺”“迭”“由是”的翻译;省略的主语“戚</a:t>
            </a:r>
            <a:br>
              <a:rPr dirty="0"/>
            </a:br>
            <a:r>
              <a:rPr lang="zh-CN" altLang="en-US" sz="1417" kern="0" dirty="0">
                <a:solidFill>
                  <a:srgbClr val="000000"/>
                </a:solidFill>
                <a:latin typeface="Times New Roman" pitchFamily="65" charset="-122"/>
                <a:ea typeface="宋体" pitchFamily="65" charset="-122"/>
              </a:rPr>
              <a:t>继光”需要补上;倒装句式需要还原后再翻译。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原因:教授战法,因地形制阵法,更换武器装备(装备精良),号令严明,赏罚分明,作战勇敢。(写出三</a:t>
            </a:r>
            <a:br>
              <a:rPr dirty="0"/>
            </a:br>
            <a:r>
              <a:rPr lang="zh-CN" altLang="en-US" sz="1417" kern="0" dirty="0">
                <a:solidFill>
                  <a:srgbClr val="000000"/>
                </a:solidFill>
                <a:latin typeface="Times New Roman" pitchFamily="65" charset="-122"/>
                <a:ea typeface="宋体" pitchFamily="65" charset="-122"/>
              </a:rPr>
              <a:t>点即给2分,意思相近便可)</a:t>
            </a:r>
            <a:endParaRPr lang="zh-CN" altLang="en-US" dirty="0"/>
          </a:p>
        </p:txBody>
      </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特点:善于治军,果敢,刚毅,善于用兵,战功显赫(声名远扬)。(写出三点即给3分,意思相近便可)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本题考查理解文章内容、把握人物形象特点的能力。从文本中找出相关表述,加以概括。如:“又</a:t>
            </a:r>
            <a:br>
              <a:rPr dirty="0"/>
            </a:br>
            <a:r>
              <a:rPr lang="zh-CN" altLang="en-US" sz="1417" kern="0" dirty="0">
                <a:solidFill>
                  <a:srgbClr val="000000"/>
                </a:solidFill>
                <a:latin typeface="Times New Roman" pitchFamily="65" charset="-122"/>
                <a:ea typeface="宋体" pitchFamily="65" charset="-122"/>
              </a:rPr>
              <a:t>以南方多薮泽,不利驰逐,乃因地形制阵法,审步伐便利,一切战舰、火器、兵械精求而更置之”体现戚家军</a:t>
            </a:r>
            <a:br>
              <a:rPr dirty="0"/>
            </a:br>
            <a:r>
              <a:rPr lang="zh-CN" altLang="en-US" sz="1417" kern="0" dirty="0">
                <a:solidFill>
                  <a:srgbClr val="000000"/>
                </a:solidFill>
                <a:latin typeface="Times New Roman" pitchFamily="65" charset="-122"/>
                <a:ea typeface="宋体" pitchFamily="65" charset="-122"/>
              </a:rPr>
              <a:t>战术灵活、武器装备精良;“继光为将号令严,赏罚信,士无敢不用命”体现戚家军号令严明;“在南方战</a:t>
            </a:r>
            <a:br>
              <a:rPr dirty="0"/>
            </a:br>
            <a:r>
              <a:rPr lang="zh-CN" altLang="en-US" sz="1417" kern="0" dirty="0">
                <a:solidFill>
                  <a:srgbClr val="000000"/>
                </a:solidFill>
                <a:latin typeface="Times New Roman" pitchFamily="65" charset="-122"/>
                <a:ea typeface="宋体" pitchFamily="65" charset="-122"/>
              </a:rPr>
              <a:t>功特盛”体现戚继光战功显赫;等等。</a:t>
            </a:r>
            <a:endParaRPr lang="zh-CN" altLang="en-US" dirty="0"/>
          </a:p>
        </p:txBody>
      </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戚继光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字元敬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家中历代担任登州卫指挥佥事。家穷</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喜爱读书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通晓经史的要旨。</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戚继光到浙江时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见卫所的军队不习惯战斗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而金华、义乌人素有矫捷勇猛之称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于是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戚继光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请求招募三</a:t>
            </a:r>
            <a:br>
              <a:rPr lang="zh-CN" altLang="en-US" sz="1600" dirty="0"/>
            </a:br>
            <a:r>
              <a:rPr lang="zh-CN" altLang="en-US" sz="1417" kern="0" dirty="0">
                <a:solidFill>
                  <a:srgbClr val="000000"/>
                </a:solidFill>
                <a:latin typeface="Times New Roman" pitchFamily="65" charset="-122"/>
                <a:ea typeface="宋体" pitchFamily="65" charset="-122"/>
              </a:rPr>
              <a:t>千人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把击刺的方法教给他们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交替使用长兵器和短兵器。因此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戚继光的整支部队特别精良。又因为南方</a:t>
            </a:r>
            <a:br>
              <a:rPr lang="zh-CN" altLang="en-US" sz="1600" dirty="0"/>
            </a:br>
            <a:r>
              <a:rPr lang="zh-CN" altLang="en-US" sz="1417" kern="0" dirty="0">
                <a:solidFill>
                  <a:srgbClr val="000000"/>
                </a:solidFill>
                <a:latin typeface="Times New Roman" pitchFamily="65" charset="-122"/>
                <a:ea typeface="宋体" pitchFamily="65" charset="-122"/>
              </a:rPr>
              <a:t>沼泽地很多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不利于骑马追逐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便按照地形制成阵法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从行进便利的角度考虑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所有战舰、火药武器、兵械</a:t>
            </a:r>
            <a:r>
              <a:rPr lang="en-US" altLang="zh-CN" sz="1417" kern="0" dirty="0">
                <a:solidFill>
                  <a:srgbClr val="000000"/>
                </a:solidFill>
                <a:latin typeface="Times New Roman" pitchFamily="65" charset="-122"/>
                <a:ea typeface="宋体" pitchFamily="65" charset="-122"/>
              </a:rPr>
              <a:t>,</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都精心研制然后加以更换。“戚家军”驰名天下。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戚继光担任将领军令严明,赏罚言出必行,将士没有不听从命令的。戚继光和俞大猷都是当时的名将,(戚</a:t>
            </a:r>
            <a:br>
              <a:rPr dirty="0"/>
            </a:br>
            <a:r>
              <a:rPr lang="zh-CN" altLang="en-US" sz="1417" kern="0" dirty="0">
                <a:solidFill>
                  <a:srgbClr val="000000"/>
                </a:solidFill>
                <a:latin typeface="Times New Roman" pitchFamily="65" charset="-122"/>
                <a:ea typeface="宋体" pitchFamily="65" charset="-122"/>
              </a:rPr>
              <a:t>继光的)品行不如俞大猷,但果敢坚毅超过俞大猷。俞大猷是老将,做事稳重,戚继光做事雷厉风行,多次打</a:t>
            </a:r>
            <a:br>
              <a:rPr dirty="0"/>
            </a:br>
            <a:r>
              <a:rPr lang="zh-CN" altLang="en-US" sz="1417" kern="0" dirty="0">
                <a:solidFill>
                  <a:srgbClr val="000000"/>
                </a:solidFill>
                <a:latin typeface="Times New Roman" pitchFamily="65" charset="-122"/>
                <a:ea typeface="宋体" pitchFamily="65" charset="-122"/>
              </a:rPr>
              <a:t>败倭寇,名声在俞大猷之上。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戚继光先后任职南方北方,都有突出的声誉。在南方的战功特别大,在北方则专心致力于防守。他著有</a:t>
            </a:r>
            <a:br>
              <a:rPr dirty="0"/>
            </a:br>
            <a:r>
              <a:rPr lang="zh-CN" altLang="en-US" sz="1417" kern="0" dirty="0">
                <a:solidFill>
                  <a:srgbClr val="000000"/>
                </a:solidFill>
                <a:latin typeface="Times New Roman" pitchFamily="65" charset="-122"/>
                <a:ea typeface="宋体" pitchFamily="65" charset="-122"/>
              </a:rPr>
              <a:t>《纪效新书》《练兵纪实》,谈论军事的人都遵从运用。</a:t>
            </a:r>
            <a:endParaRPr lang="zh-CN" altLang="en-US" dirty="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r>
              <a:rPr lang="zh-CN" altLang="en-US" sz="1417" kern="0" dirty="0">
                <a:solidFill>
                  <a:srgbClr val="000000"/>
                </a:solidFill>
                <a:latin typeface="Times New Roman" pitchFamily="65" charset="-122"/>
                <a:ea typeface="宋体" pitchFamily="65" charset="-122"/>
              </a:rPr>
              <a:t>(2016益阳,12—15)阅读下面的文言文选段,完成1—4题。(15分)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嗟夫!予尝求古仁人之心,或异二者之为。何哉?不以物喜,不以己悲。居庙堂之高,则忧其民;处江湖</a:t>
            </a:r>
            <a:br>
              <a:rPr dirty="0"/>
            </a:br>
            <a:r>
              <a:rPr lang="zh-CN" altLang="en-US" sz="1417" kern="0" dirty="0">
                <a:solidFill>
                  <a:srgbClr val="000000"/>
                </a:solidFill>
                <a:latin typeface="Times New Roman" pitchFamily="65" charset="-122"/>
                <a:ea typeface="宋体" pitchFamily="65" charset="-122"/>
              </a:rPr>
              <a:t>之远,则忧其君。是进亦忧,退亦忧。然则何时而乐耶?其必曰“先天下之忧而忧,后天下之乐而乐”欤!噫!</a:t>
            </a:r>
            <a:br>
              <a:rPr dirty="0"/>
            </a:br>
            <a:r>
              <a:rPr lang="zh-CN" altLang="en-US" sz="1417" kern="0" dirty="0">
                <a:solidFill>
                  <a:srgbClr val="000000"/>
                </a:solidFill>
                <a:latin typeface="Times New Roman" pitchFamily="65" charset="-122"/>
                <a:ea typeface="宋体" pitchFamily="65" charset="-122"/>
              </a:rPr>
              <a:t>微斯人,吾谁与归!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已而夕阳在山,人影散乱,太守归而宾客从也。树林阴翳,鸣声上下,游人去而禽鸟乐也。然而禽鸟知</a:t>
            </a:r>
            <a:br>
              <a:rPr dirty="0"/>
            </a:br>
            <a:r>
              <a:rPr lang="zh-CN" altLang="en-US" sz="1417" kern="0" dirty="0">
                <a:solidFill>
                  <a:srgbClr val="000000"/>
                </a:solidFill>
                <a:latin typeface="Times New Roman" pitchFamily="65" charset="-122"/>
                <a:ea typeface="宋体" pitchFamily="65" charset="-122"/>
              </a:rPr>
              <a:t>山林之乐,而不知人之乐;人知从太守游而乐,而不知太守之乐其乐也。醉能同其乐,醒能述以文者,太守</a:t>
            </a:r>
            <a:br>
              <a:rPr dirty="0"/>
            </a:br>
            <a:r>
              <a:rPr lang="zh-CN" altLang="en-US" sz="1417" kern="0" dirty="0">
                <a:solidFill>
                  <a:srgbClr val="000000"/>
                </a:solidFill>
                <a:latin typeface="Times New Roman" pitchFamily="65" charset="-122"/>
                <a:ea typeface="宋体" pitchFamily="65" charset="-122"/>
              </a:rPr>
              <a:t>也。太守谓谁?庐陵欧阳修也。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对下列句子的朗读停顿划分</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A.居/庙堂之高　　　　B.然则何时而/乐耶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C.树林/阴翳　　　D.人知/从太守游而乐</a:t>
            </a:r>
            <a:endParaRPr lang="zh-CN" altLang="en-US" dirty="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468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下列加点词意义</a:t>
            </a:r>
            <a:r>
              <a:rPr lang="zh-CN" altLang="en-US" sz="1417" u="sng" kern="0" dirty="0">
                <a:solidFill>
                  <a:srgbClr val="000000"/>
                </a:solidFill>
                <a:latin typeface="Times New Roman" pitchFamily="65" charset="-122"/>
                <a:ea typeface="宋体" pitchFamily="65" charset="-122"/>
              </a:rPr>
              <a:t>不同</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进亦忧,退亦忧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否,非若</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也(《唐雎不辱使命》)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物喜,不以己悲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河曲智叟亡</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应(《愚公移山》)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C.太守</a:t>
            </a:r>
            <a:r>
              <a:rPr lang="zh-CN" altLang="en-US" sz="1417" u="sng" kern="0" dirty="0">
                <a:solidFill>
                  <a:srgbClr val="000000"/>
                </a:solidFill>
                <a:latin typeface="Times New Roman" pitchFamily="65" charset="-122"/>
                <a:ea typeface="宋体" pitchFamily="65" charset="-122"/>
              </a:rPr>
              <a:t>归</a:t>
            </a:r>
            <a:r>
              <a:rPr lang="zh-CN" altLang="en-US" sz="1417" kern="0" dirty="0">
                <a:solidFill>
                  <a:srgbClr val="000000"/>
                </a:solidFill>
                <a:latin typeface="Times New Roman" pitchFamily="65" charset="-122"/>
                <a:ea typeface="宋体" pitchFamily="65" charset="-122"/>
              </a:rPr>
              <a:t>而宾客从也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一屠晚</a:t>
            </a:r>
            <a:r>
              <a:rPr lang="zh-CN" altLang="en-US" sz="1417" u="sng" kern="0" dirty="0">
                <a:solidFill>
                  <a:srgbClr val="000000"/>
                </a:solidFill>
                <a:latin typeface="Times New Roman" pitchFamily="65" charset="-122"/>
                <a:ea typeface="宋体" pitchFamily="65" charset="-122"/>
              </a:rPr>
              <a:t>归</a:t>
            </a:r>
            <a:r>
              <a:rPr lang="zh-CN" altLang="en-US" sz="1417" kern="0" dirty="0">
                <a:solidFill>
                  <a:srgbClr val="000000"/>
                </a:solidFill>
                <a:latin typeface="Times New Roman" pitchFamily="65" charset="-122"/>
                <a:ea typeface="宋体" pitchFamily="65" charset="-122"/>
              </a:rPr>
              <a:t>,担中肉尽,止有剩骨(《狼》)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D.游人</a:t>
            </a:r>
            <a:r>
              <a:rPr lang="zh-CN" altLang="en-US" sz="1417" u="sng" kern="0" dirty="0">
                <a:solidFill>
                  <a:srgbClr val="000000"/>
                </a:solidFill>
                <a:latin typeface="Times New Roman" pitchFamily="65" charset="-122"/>
                <a:ea typeface="宋体" pitchFamily="65" charset="-122"/>
              </a:rPr>
              <a:t>去</a:t>
            </a:r>
            <a:r>
              <a:rPr lang="zh-CN" altLang="en-US" sz="1417" kern="0" dirty="0">
                <a:solidFill>
                  <a:srgbClr val="000000"/>
                </a:solidFill>
                <a:latin typeface="Times New Roman" pitchFamily="65" charset="-122"/>
                <a:ea typeface="宋体" pitchFamily="65" charset="-122"/>
              </a:rPr>
              <a:t>而禽鸟乐也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乃记之而</a:t>
            </a:r>
            <a:r>
              <a:rPr lang="zh-CN" altLang="en-US" sz="1417" u="sng" kern="0" dirty="0">
                <a:solidFill>
                  <a:srgbClr val="000000"/>
                </a:solidFill>
                <a:latin typeface="Times New Roman" pitchFamily="65" charset="-122"/>
                <a:ea typeface="宋体" pitchFamily="65" charset="-122"/>
              </a:rPr>
              <a:t>去</a:t>
            </a:r>
            <a:r>
              <a:rPr lang="zh-CN" altLang="en-US" sz="1417" kern="0" dirty="0">
                <a:solidFill>
                  <a:srgbClr val="000000"/>
                </a:solidFill>
                <a:latin typeface="Times New Roman" pitchFamily="65" charset="-122"/>
                <a:ea typeface="宋体" pitchFamily="65" charset="-122"/>
              </a:rPr>
              <a:t>(《小石潭记》)</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912801"/>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(2020衡阳,12—15)阅读下面的文字,完成1—4题。(10分)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【甲】孙权劝学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初,权谓吕蒙曰:“卿今当涂掌事,不可不学!”蒙辞以军中多务。权曰:“孤岂欲卿治经为博士邪!但当涉猎,</a:t>
            </a:r>
            <a:br>
              <a:rPr dirty="0"/>
            </a:br>
            <a:r>
              <a:rPr lang="zh-CN" altLang="en-US" sz="1417" kern="0" dirty="0">
                <a:solidFill>
                  <a:srgbClr val="000000"/>
                </a:solidFill>
                <a:latin typeface="Times New Roman" pitchFamily="65" charset="-122"/>
                <a:ea typeface="宋体" pitchFamily="65" charset="-122"/>
              </a:rPr>
              <a:t>见往事耳。卿言多务,孰若孤?</a:t>
            </a:r>
            <a:r>
              <a:rPr lang="zh-CN" altLang="en-US" sz="1417" u="sng" kern="0" dirty="0">
                <a:solidFill>
                  <a:srgbClr val="000000"/>
                </a:solidFill>
                <a:latin typeface="Times New Roman" pitchFamily="65" charset="-122"/>
                <a:ea typeface="宋体" pitchFamily="65" charset="-122"/>
              </a:rPr>
              <a:t>孤常读书,自以为大有所益。</a:t>
            </a:r>
            <a:r>
              <a:rPr lang="zh-CN" altLang="en-US" sz="1417" kern="0" dirty="0">
                <a:solidFill>
                  <a:srgbClr val="000000"/>
                </a:solidFill>
                <a:latin typeface="Times New Roman" pitchFamily="65" charset="-122"/>
                <a:ea typeface="宋体" pitchFamily="65" charset="-122"/>
              </a:rPr>
              <a:t>”蒙乃始就学。乃鲁肃过寻阳,与蒙论议,大惊</a:t>
            </a:r>
            <a:br>
              <a:rPr dirty="0"/>
            </a:br>
            <a:r>
              <a:rPr lang="zh-CN" altLang="en-US" sz="1417" kern="0" dirty="0">
                <a:solidFill>
                  <a:srgbClr val="000000"/>
                </a:solidFill>
                <a:latin typeface="Times New Roman" pitchFamily="65" charset="-122"/>
                <a:ea typeface="宋体" pitchFamily="65" charset="-122"/>
              </a:rPr>
              <a:t>曰:“卿今者才略,非复吴下阿蒙!”蒙曰:“士别三日,即更刮目相待,大兄何见事之晚乎!”肃遂拜蒙母,结</a:t>
            </a:r>
            <a:br>
              <a:rPr dirty="0"/>
            </a:br>
            <a:r>
              <a:rPr lang="zh-CN" altLang="en-US" sz="1417" kern="0" dirty="0">
                <a:solidFill>
                  <a:srgbClr val="000000"/>
                </a:solidFill>
                <a:latin typeface="Times New Roman" pitchFamily="65" charset="-122"/>
                <a:ea typeface="宋体" pitchFamily="65" charset="-122"/>
              </a:rPr>
              <a:t>友而别。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【乙】王冕僧寺夜读(节选)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王冕者,诸暨人。七八岁时,父命牧牛陇上,窃入学舍,听诸生诵书;听已,辄默记。暮归,忘其牛。或牵牛来责</a:t>
            </a:r>
            <a:br>
              <a:rPr dirty="0"/>
            </a:br>
            <a:r>
              <a:rPr lang="zh-CN" altLang="en-US" sz="1417" kern="0" dirty="0">
                <a:solidFill>
                  <a:srgbClr val="000000"/>
                </a:solidFill>
                <a:latin typeface="Times New Roman" pitchFamily="65" charset="-122"/>
                <a:ea typeface="宋体" pitchFamily="65" charset="-122"/>
              </a:rPr>
              <a:t>蹊</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田者。父怒,挞</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之,已而复如初。母曰:“</a:t>
            </a:r>
            <a:r>
              <a:rPr lang="zh-CN" altLang="en-US" sz="1417" u="sng" kern="0" dirty="0">
                <a:solidFill>
                  <a:srgbClr val="000000"/>
                </a:solidFill>
                <a:latin typeface="Times New Roman" pitchFamily="65" charset="-122"/>
                <a:ea typeface="宋体" pitchFamily="65" charset="-122"/>
              </a:rPr>
              <a:t>儿痴如此,曷</a:t>
            </a:r>
            <a:r>
              <a:rPr lang="zh-CN" altLang="en-US" sz="1067" u="sng" kern="0" baseline="5900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不听其所为?</a:t>
            </a:r>
            <a:r>
              <a:rPr lang="zh-CN" altLang="en-US" sz="1417" kern="0" dirty="0">
                <a:solidFill>
                  <a:srgbClr val="000000"/>
                </a:solidFill>
                <a:latin typeface="Times New Roman" pitchFamily="65" charset="-122"/>
                <a:ea typeface="宋体" pitchFamily="65" charset="-122"/>
              </a:rPr>
              <a:t>”冕因去,依僧寺以居。夜潜出,坐</a:t>
            </a:r>
            <a:br>
              <a:rPr dirty="0"/>
            </a:br>
            <a:r>
              <a:rPr lang="zh-CN" altLang="en-US" sz="1417" kern="0" dirty="0">
                <a:solidFill>
                  <a:srgbClr val="000000"/>
                </a:solidFill>
                <a:latin typeface="Times New Roman" pitchFamily="65" charset="-122"/>
                <a:ea typeface="宋体" pitchFamily="65" charset="-122"/>
              </a:rPr>
              <a:t>佛膝上,执策映长明灯读之,琅琅达旦。佛像多土偶,狞恶可怖;冕小儿,恬</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若不见。安阳韩性闻而异之,录</a:t>
            </a:r>
            <a:endParaRPr lang="zh-CN" altLang="en-US" dirty="0"/>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8831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将下面的句子翻译为现代汉语。(6分)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(1)予尝求古仁人之心,或异二者之为。(3分)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(2)醉能同其乐,醒能述以文者,太守也。(3分)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A.从表达方式来看,选文[甲]以议论为主;选文[乙]先叙后议,叙议结合。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B.从句式来看,选文[甲]骈句与散句结合,自由交错,朗朗上口;选文[乙]大量使用“也”字,一气呵成,如珍珠</a:t>
            </a:r>
            <a:br>
              <a:rPr dirty="0"/>
            </a:br>
            <a:r>
              <a:rPr lang="zh-CN" altLang="en-US" sz="1417" kern="0" dirty="0">
                <a:solidFill>
                  <a:srgbClr val="000000"/>
                </a:solidFill>
                <a:latin typeface="Times New Roman" pitchFamily="65" charset="-122"/>
                <a:ea typeface="宋体" pitchFamily="65" charset="-122"/>
              </a:rPr>
              <a:t>串联。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C.范仲淹写《岳阳楼记》与欧阳修写《醉翁亭记》时,均被贬官在外,但是两人都做到了“不以物喜,不以</a:t>
            </a:r>
            <a:br>
              <a:rPr dirty="0"/>
            </a:br>
            <a:r>
              <a:rPr lang="zh-CN" altLang="en-US" sz="1417" kern="0" dirty="0">
                <a:solidFill>
                  <a:srgbClr val="000000"/>
                </a:solidFill>
                <a:latin typeface="Times New Roman" pitchFamily="65" charset="-122"/>
                <a:ea typeface="宋体" pitchFamily="65" charset="-122"/>
              </a:rPr>
              <a:t>己悲”,因此,他们是古仁人的代表。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D.范仲淹的“先忧后乐”与欧阳修的“与民同乐”都具有民本思想,但是“先忧后乐”没有“与民同</a:t>
            </a:r>
            <a:br>
              <a:rPr dirty="0"/>
            </a:br>
            <a:r>
              <a:rPr lang="zh-CN" altLang="en-US" sz="1417" kern="0" dirty="0">
                <a:solidFill>
                  <a:srgbClr val="000000"/>
                </a:solidFill>
                <a:latin typeface="Times New Roman" pitchFamily="65" charset="-122"/>
                <a:ea typeface="宋体" pitchFamily="65" charset="-122"/>
              </a:rPr>
              <a:t>乐”那样博大的胸襟与强烈的责任感。</a:t>
            </a:r>
            <a:endParaRPr lang="zh-CN" altLang="en-US" dirty="0"/>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　</a:t>
            </a:r>
            <a:r>
              <a:rPr lang="zh-CN" altLang="en-US" sz="1417" kern="0" dirty="0">
                <a:solidFill>
                  <a:srgbClr val="000000"/>
                </a:solidFill>
                <a:latin typeface="Times New Roman" pitchFamily="65" charset="-122"/>
                <a:ea typeface="宋体" pitchFamily="65" charset="-122"/>
              </a:rPr>
              <a:t>应为“然则/何时而乐耶”。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A.代词,这。B.“不以物喜”的“以”的意思是“因为”,“河曲智叟亡以应”的“以”的意</a:t>
            </a:r>
            <a:br>
              <a:rPr dirty="0"/>
            </a:br>
            <a:r>
              <a:rPr lang="zh-CN" altLang="en-US" sz="1417" kern="0" dirty="0">
                <a:solidFill>
                  <a:srgbClr val="000000"/>
                </a:solidFill>
                <a:latin typeface="Times New Roman" pitchFamily="65" charset="-122"/>
                <a:ea typeface="宋体" pitchFamily="65" charset="-122"/>
              </a:rPr>
              <a:t>思是“用来”。C.回家。D.离开。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(1)我曾经推想古时候品德高尚的人的思想感情,大概同上面说的两种情况不一样。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(2)醉了能同人们一同享乐,清醒了能够用文字来述说的,是太守。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(1)注意重点词“尝”“求”“心”“或”的翻译;省略的成分需要补上,倒装的成分要调整成正常</a:t>
            </a:r>
            <a:br>
              <a:rPr dirty="0"/>
            </a:br>
            <a:r>
              <a:rPr lang="zh-CN" altLang="en-US" sz="1417" kern="0" dirty="0">
                <a:solidFill>
                  <a:srgbClr val="000000"/>
                </a:solidFill>
                <a:latin typeface="Times New Roman" pitchFamily="65" charset="-122"/>
                <a:ea typeface="宋体" pitchFamily="65" charset="-122"/>
              </a:rPr>
              <a:t>语序再作翻译,把“或异二者之为”调整成“或(与)二者之为异”。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(2)注意重点词“乐”“述”的翻译;倒装的成分要调整成正常语序再翻译,把“醒能述以文者”调整成</a:t>
            </a:r>
            <a:br>
              <a:rPr dirty="0"/>
            </a:br>
            <a:r>
              <a:rPr lang="zh-CN" altLang="en-US" sz="1417" kern="0" dirty="0">
                <a:solidFill>
                  <a:srgbClr val="000000"/>
                </a:solidFill>
                <a:latin typeface="Times New Roman" pitchFamily="65" charset="-122"/>
                <a:ea typeface="宋体" pitchFamily="65" charset="-122"/>
              </a:rPr>
              <a:t>“醒能以文述者”。“</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者</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也”是判断句,翻译的时候要用“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”的句式体现出来。</a:t>
            </a: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“或”字的解释容易出错,古汉语中有如下几种释义:或者、有的、有的人。具体是哪一种,放</a:t>
            </a:r>
            <a:br>
              <a:rPr dirty="0"/>
            </a:br>
            <a:r>
              <a:rPr lang="zh-CN" altLang="en-US" sz="1417" kern="0" dirty="0">
                <a:solidFill>
                  <a:srgbClr val="000000"/>
                </a:solidFill>
                <a:latin typeface="Times New Roman" pitchFamily="65" charset="-122"/>
                <a:ea typeface="宋体" pitchFamily="65" charset="-122"/>
              </a:rPr>
              <a:t>入句子中,看哪种释义最合理。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D</a:t>
            </a:r>
            <a:r>
              <a:rPr lang="zh-CN" altLang="en-US" sz="1417" kern="0" dirty="0">
                <a:solidFill>
                  <a:srgbClr val="000000"/>
                </a:solidFill>
                <a:latin typeface="Times New Roman" pitchFamily="65" charset="-122"/>
                <a:ea typeface="宋体" pitchFamily="65" charset="-122"/>
              </a:rPr>
              <a:t>　“与民同乐”与“先忧后乐”同样表现了博大的胸襟与强烈的责任感。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思路分析 </a:t>
            </a:r>
            <a:r>
              <a:rPr lang="zh-CN" altLang="en-US" sz="1417" kern="0" dirty="0">
                <a:solidFill>
                  <a:srgbClr val="000000"/>
                </a:solidFill>
                <a:latin typeface="Times New Roman" pitchFamily="65" charset="-122"/>
                <a:ea typeface="宋体" pitchFamily="65" charset="-122"/>
              </a:rPr>
              <a:t>   本题考查学生对文本写作手法及内容中心的把握能力。对号入座,看选项的阐述是否和文本</a:t>
            </a:r>
            <a:br>
              <a:rPr dirty="0"/>
            </a:br>
            <a:r>
              <a:rPr lang="zh-CN" altLang="en-US" sz="1417" kern="0" dirty="0">
                <a:solidFill>
                  <a:srgbClr val="000000"/>
                </a:solidFill>
                <a:latin typeface="Times New Roman" pitchFamily="65" charset="-122"/>
                <a:ea typeface="宋体" pitchFamily="65" charset="-122"/>
              </a:rPr>
              <a:t>相符合。“与民同乐”意即“民乐己才乐”,这与“先忧后乐”是一脉相承的,同样表现了博大的胸襟与</a:t>
            </a:r>
            <a:br>
              <a:rPr dirty="0"/>
            </a:br>
            <a:r>
              <a:rPr lang="zh-CN" altLang="en-US" sz="1417" kern="0" dirty="0">
                <a:solidFill>
                  <a:srgbClr val="000000"/>
                </a:solidFill>
                <a:latin typeface="Times New Roman" pitchFamily="65" charset="-122"/>
                <a:ea typeface="宋体" pitchFamily="65" charset="-122"/>
              </a:rPr>
              <a:t>强烈的责任感。</a:t>
            </a:r>
            <a:endParaRPr lang="zh-CN" altLang="en-US" dirty="0"/>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r>
              <a:rPr lang="zh-CN" altLang="en-US" sz="1417" kern="0" dirty="0">
                <a:solidFill>
                  <a:srgbClr val="000000"/>
                </a:solidFill>
                <a:latin typeface="Times New Roman" pitchFamily="65" charset="-122"/>
                <a:ea typeface="宋体" pitchFamily="65" charset="-122"/>
              </a:rPr>
              <a:t>(2020贵州贵阳,16—19)古代诗文阅读。(13分)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小港渡者</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[清]周 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庚寅冬,予自小港欲入蛟川城,命小奚</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以木简束书</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从。时西日沉山,晚烟萦树,望城二里许,因问渡者:“尚</a:t>
            </a:r>
            <a:br>
              <a:rPr dirty="0"/>
            </a:br>
            <a:r>
              <a:rPr lang="zh-CN" altLang="en-US" sz="1417" kern="0" dirty="0">
                <a:solidFill>
                  <a:srgbClr val="000000"/>
                </a:solidFill>
                <a:latin typeface="Times New Roman" pitchFamily="65" charset="-122"/>
                <a:ea typeface="宋体" pitchFamily="65" charset="-122"/>
              </a:rPr>
              <a:t>可得南门开否?”渡者熟视小奚,应曰:“徐行之,尚开也;速进,则阖</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。”予愠为戏,趋行。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及半,小奚仆</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,束断书崩,啼未即起,理书就束。而前门已牡下</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矣。予爽然</a:t>
            </a: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,思渡者言近道。天下之以躁急</a:t>
            </a:r>
            <a:br>
              <a:rPr dirty="0"/>
            </a:br>
            <a:r>
              <a:rPr lang="zh-CN" altLang="en-US" sz="1417" kern="0" dirty="0">
                <a:solidFill>
                  <a:srgbClr val="000000"/>
                </a:solidFill>
                <a:latin typeface="Times New Roman" pitchFamily="65" charset="-122"/>
                <a:ea typeface="宋体" pitchFamily="65" charset="-122"/>
              </a:rPr>
              <a:t>自败,穷暮无所归宿者,其犹是也夫,其犹是也夫!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①奚:书童。②木简束书:旧时一部书包括多册,上下各放一块木简,再用带子捆扎。③阖hé:关闭。④</a:t>
            </a:r>
            <a:br>
              <a:rPr dirty="0"/>
            </a:br>
            <a:r>
              <a:rPr lang="zh-CN" altLang="en-US" sz="1417" kern="0" dirty="0">
                <a:solidFill>
                  <a:srgbClr val="000000"/>
                </a:solidFill>
                <a:latin typeface="Times New Roman" pitchFamily="65" charset="-122"/>
                <a:ea typeface="宋体" pitchFamily="65" charset="-122"/>
              </a:rPr>
              <a:t>仆:跌倒。⑤牡下:城门锁上了。牡,钥匙。⑥爽然:</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文章叙述了作者从小港到蛟川城的过程,下列选项不符合文章内容的一项是(3分)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4508" kern="0" spc="52866"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203"/>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“渡者熟视小奚”这句话蕴含了丰富信息,下列选项最不符合前后文逻辑的一项是(3分)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A.渡者可能观察到小奚怒气冲冲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B.渡者可能观察到书籍比较沉重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C.渡者可能观察到小奚年纪较小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D.渡者善于观察并有丰富的经验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文章注释⑥“爽然”有两种解释,一种是“后悔的样子”,另一种是“豁然开朗的样子”。你认为哪一</a:t>
            </a:r>
            <a:br>
              <a:rPr dirty="0"/>
            </a:br>
            <a:r>
              <a:rPr lang="zh-CN" altLang="en-US" sz="1417" kern="0" dirty="0">
                <a:solidFill>
                  <a:srgbClr val="000000"/>
                </a:solidFill>
                <a:latin typeface="Times New Roman" pitchFamily="65" charset="-122"/>
                <a:ea typeface="宋体" pitchFamily="65" charset="-122"/>
              </a:rPr>
              <a:t>种解释更合理?请根据全文内容阐述理由。(4分)</a:t>
            </a:r>
            <a:endParaRPr lang="zh-CN" altLang="en-US" dirty="0"/>
          </a:p>
        </p:txBody>
      </p:sp>
      <p:pic>
        <p:nvPicPr>
          <p:cNvPr id="3" name="图片 3" descr="textimage11.jpeg"/>
          <p:cNvPicPr>
            <a:picLocks noChangeAspect="1"/>
          </p:cNvPicPr>
          <p:nvPr/>
        </p:nvPicPr>
        <p:blipFill>
          <a:blip r:embed="rId4"/>
          <a:stretch>
            <a:fillRect/>
          </a:stretch>
        </p:blipFill>
        <p:spPr>
          <a:xfrm>
            <a:off x="642910" y="1412867"/>
            <a:ext cx="7286625" cy="1171575"/>
          </a:xfrm>
          <a:prstGeom prst="rect">
            <a:avLst/>
          </a:prstGeom>
        </p:spPr>
      </p:pic>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下列各组加点词的意义和用法一致的一项是(3分)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徐</a:t>
            </a:r>
            <a:r>
              <a:rPr lang="zh-CN" altLang="en-US" sz="1417" kern="0" dirty="0">
                <a:solidFill>
                  <a:srgbClr val="000000"/>
                </a:solidFill>
                <a:latin typeface="Times New Roman" pitchFamily="65" charset="-122"/>
                <a:ea typeface="宋体" pitchFamily="65" charset="-122"/>
              </a:rPr>
              <a:t>行之</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徐</a:t>
            </a:r>
            <a:r>
              <a:rPr lang="zh-CN" altLang="en-US" sz="1417" kern="0" dirty="0">
                <a:solidFill>
                  <a:srgbClr val="000000"/>
                </a:solidFill>
                <a:latin typeface="Times New Roman" pitchFamily="65" charset="-122"/>
                <a:ea typeface="宋体" pitchFamily="65" charset="-122"/>
              </a:rPr>
              <a:t>以杓酌油沥之(欧阳修《卖油翁》)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B.命小奚</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木简束书从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固</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怪之矣(司马迁《陈涉世家》)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因</a:t>
            </a:r>
            <a:r>
              <a:rPr lang="zh-CN" altLang="en-US" sz="1417" kern="0" dirty="0">
                <a:solidFill>
                  <a:srgbClr val="000000"/>
                </a:solidFill>
                <a:latin typeface="Times New Roman" pitchFamily="65" charset="-122"/>
                <a:ea typeface="宋体" pitchFamily="65" charset="-122"/>
              </a:rPr>
              <a:t>问渡者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罔不</a:t>
            </a:r>
            <a:r>
              <a:rPr lang="zh-CN" altLang="en-US" sz="1417" u="sng" kern="0" dirty="0">
                <a:solidFill>
                  <a:srgbClr val="000000"/>
                </a:solidFill>
                <a:latin typeface="Times New Roman" pitchFamily="65" charset="-122"/>
                <a:ea typeface="宋体" pitchFamily="65" charset="-122"/>
              </a:rPr>
              <a:t>因</a:t>
            </a:r>
            <a:r>
              <a:rPr lang="zh-CN" altLang="en-US" sz="1417" kern="0" dirty="0">
                <a:solidFill>
                  <a:srgbClr val="000000"/>
                </a:solidFill>
                <a:latin typeface="Times New Roman" pitchFamily="65" charset="-122"/>
                <a:ea typeface="宋体" pitchFamily="65" charset="-122"/>
              </a:rPr>
              <a:t>势象形(魏学洢《核舟记》)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D.而前门</a:t>
            </a:r>
            <a:r>
              <a:rPr lang="zh-CN" altLang="en-US" sz="1417" u="sng" kern="0" dirty="0">
                <a:solidFill>
                  <a:srgbClr val="000000"/>
                </a:solidFill>
                <a:latin typeface="Times New Roman" pitchFamily="65" charset="-122"/>
                <a:ea typeface="宋体" pitchFamily="65" charset="-122"/>
              </a:rPr>
              <a:t>已</a:t>
            </a:r>
            <a:r>
              <a:rPr lang="zh-CN" altLang="en-US" sz="1417" kern="0" dirty="0">
                <a:solidFill>
                  <a:srgbClr val="000000"/>
                </a:solidFill>
                <a:latin typeface="Times New Roman" pitchFamily="65" charset="-122"/>
                <a:ea typeface="宋体" pitchFamily="65" charset="-122"/>
              </a:rPr>
              <a:t>牡下矣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是亦不可以</a:t>
            </a:r>
            <a:r>
              <a:rPr lang="zh-CN" altLang="en-US" sz="1417" u="sng" kern="0" dirty="0">
                <a:solidFill>
                  <a:srgbClr val="000000"/>
                </a:solidFill>
                <a:latin typeface="Times New Roman" pitchFamily="65" charset="-122"/>
                <a:ea typeface="宋体" pitchFamily="65" charset="-122"/>
              </a:rPr>
              <a:t>已</a:t>
            </a:r>
            <a:r>
              <a:rPr lang="zh-CN" altLang="en-US" sz="1417" kern="0" dirty="0">
                <a:solidFill>
                  <a:srgbClr val="000000"/>
                </a:solidFill>
                <a:latin typeface="Times New Roman" pitchFamily="65" charset="-122"/>
                <a:ea typeface="宋体" pitchFamily="65" charset="-122"/>
              </a:rPr>
              <a:t>乎(《孟子·鱼我所欲也》)</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本题考查对文言文内容和关键语句的理解能力。从“予愠为戏”来看渡者的一番话并没有</a:t>
            </a:r>
            <a:br>
              <a:rPr dirty="0"/>
            </a:br>
            <a:r>
              <a:rPr lang="zh-CN" altLang="en-US" sz="1417" kern="0" dirty="0">
                <a:solidFill>
                  <a:srgbClr val="000000"/>
                </a:solidFill>
                <a:latin typeface="Times New Roman" pitchFamily="65" charset="-122"/>
                <a:ea typeface="宋体" pitchFamily="65" charset="-122"/>
              </a:rPr>
              <a:t>“激励着我们喜悦地快步前行”。“愠”是生气、发怒的意思。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a:t>
            </a:r>
            <a:r>
              <a:rPr lang="zh-CN" altLang="en-US" sz="1417" kern="0" dirty="0">
                <a:solidFill>
                  <a:srgbClr val="000000"/>
                </a:solidFill>
                <a:latin typeface="Times New Roman" pitchFamily="65" charset="-122"/>
                <a:ea typeface="宋体" pitchFamily="65" charset="-122"/>
              </a:rPr>
              <a:t>    本题考查对文言文重点语句的理解能力。从最后的结果看,渡者所言虽然违背常理,却蕴含道</a:t>
            </a:r>
            <a:br>
              <a:rPr dirty="0"/>
            </a:br>
            <a:r>
              <a:rPr lang="zh-CN" altLang="en-US" sz="1417" kern="0" dirty="0">
                <a:solidFill>
                  <a:srgbClr val="000000"/>
                </a:solidFill>
                <a:latin typeface="Times New Roman" pitchFamily="65" charset="-122"/>
                <a:ea typeface="宋体" pitchFamily="65" charset="-122"/>
              </a:rPr>
              <a:t>理。而“渡者熟视小奚”则为他的看似荒谬的预言的实现埋下伏笔,说明他并非开玩笑,而是在经过仔细</a:t>
            </a:r>
            <a:br>
              <a:rPr dirty="0"/>
            </a:br>
            <a:r>
              <a:rPr lang="zh-CN" altLang="en-US" sz="1417" kern="0" dirty="0">
                <a:solidFill>
                  <a:srgbClr val="000000"/>
                </a:solidFill>
                <a:latin typeface="Times New Roman" pitchFamily="65" charset="-122"/>
                <a:ea typeface="宋体" pitchFamily="65" charset="-122"/>
              </a:rPr>
              <a:t>观察后,发现书籍比较沉重,而小奚年纪又小不堪重负,如果快步疾行很可能因劳累过度而摔倒,一旦摔倒书</a:t>
            </a:r>
            <a:br>
              <a:rPr dirty="0"/>
            </a:br>
            <a:r>
              <a:rPr lang="zh-CN" altLang="en-US" sz="1417" kern="0" dirty="0">
                <a:solidFill>
                  <a:srgbClr val="000000"/>
                </a:solidFill>
                <a:latin typeface="Times New Roman" pitchFamily="65" charset="-122"/>
                <a:ea typeface="宋体" pitchFamily="65" charset="-122"/>
              </a:rPr>
              <a:t>籍就会散落一地,收拾整理需要花费时间,不比慢走快,看似能争取时间反而耽误了时间。说明渡者善于观</a:t>
            </a:r>
            <a:br>
              <a:rPr dirty="0"/>
            </a:br>
            <a:r>
              <a:rPr lang="zh-CN" altLang="en-US" sz="1417" kern="0" dirty="0">
                <a:solidFill>
                  <a:srgbClr val="000000"/>
                </a:solidFill>
                <a:latin typeface="Times New Roman" pitchFamily="65" charset="-122"/>
                <a:ea typeface="宋体" pitchFamily="65" charset="-122"/>
              </a:rPr>
              <a:t>察,有丰富的经验。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(4分)(示例)豁然开朗的样子。“思渡者言近道”中“思”表现作者在错过进城时间后,冷静思考</a:t>
            </a:r>
            <a:br>
              <a:rPr dirty="0"/>
            </a:br>
            <a:r>
              <a:rPr lang="zh-CN" altLang="en-US" sz="1417" kern="0" dirty="0">
                <a:solidFill>
                  <a:srgbClr val="000000"/>
                </a:solidFill>
                <a:latin typeface="Times New Roman" pitchFamily="65" charset="-122"/>
                <a:ea typeface="宋体" pitchFamily="65" charset="-122"/>
              </a:rPr>
              <a:t>渡者的提醒及事情的前因后果,豁然开朗,悟出“天下之以躁急自败”(欲速则不达)的道理,最后发出由衷</a:t>
            </a:r>
            <a:br>
              <a:rPr dirty="0"/>
            </a:br>
            <a:r>
              <a:rPr lang="zh-CN" altLang="en-US" sz="1417" kern="0" dirty="0">
                <a:solidFill>
                  <a:srgbClr val="000000"/>
                </a:solidFill>
                <a:latin typeface="Times New Roman" pitchFamily="65" charset="-122"/>
                <a:ea typeface="宋体" pitchFamily="65" charset="-122"/>
              </a:rPr>
              <a:t>的感叹。</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197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本题考查根据文言文文意推断词义的能力。由文章可知,作者开始对渡者的话非常反感,认为一点</a:t>
            </a:r>
            <a:br>
              <a:rPr dirty="0"/>
            </a:br>
            <a:r>
              <a:rPr lang="zh-CN" altLang="en-US" sz="1417" kern="0" dirty="0">
                <a:solidFill>
                  <a:srgbClr val="000000"/>
                </a:solidFill>
                <a:latin typeface="Times New Roman" pitchFamily="65" charset="-122"/>
                <a:ea typeface="宋体" pitchFamily="65" charset="-122"/>
              </a:rPr>
              <a:t>道理也没有,完全是一派胡言,是在戏弄他们。到最后却被他言中,面对既成事实的预言,作者才一下子明白</a:t>
            </a:r>
            <a:br>
              <a:rPr dirty="0"/>
            </a:br>
            <a:r>
              <a:rPr lang="zh-CN" altLang="en-US" sz="1417" kern="0" dirty="0">
                <a:solidFill>
                  <a:srgbClr val="000000"/>
                </a:solidFill>
                <a:latin typeface="Times New Roman" pitchFamily="65" charset="-122"/>
                <a:ea typeface="宋体" pitchFamily="65" charset="-122"/>
              </a:rPr>
              <a:t>过来,渡者并非妄下断语,而是非常有道理的。“豁然开朗”是道路从黑暗狭窄突然变得宽敞明亮的意思,</a:t>
            </a:r>
            <a:br>
              <a:rPr dirty="0"/>
            </a:br>
            <a:r>
              <a:rPr lang="zh-CN" altLang="en-US" sz="1417" kern="0" dirty="0">
                <a:solidFill>
                  <a:srgbClr val="000000"/>
                </a:solidFill>
                <a:latin typeface="Times New Roman" pitchFamily="65" charset="-122"/>
                <a:ea typeface="宋体" pitchFamily="65" charset="-122"/>
              </a:rPr>
              <a:t>比喻突然领悟了一个道理,与这时作者茅塞顿开的状态相符。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a:t>
            </a:r>
            <a:r>
              <a:rPr lang="zh-CN" altLang="en-US" sz="1417" kern="0" dirty="0">
                <a:solidFill>
                  <a:srgbClr val="000000"/>
                </a:solidFill>
                <a:latin typeface="Times New Roman" pitchFamily="65" charset="-122"/>
                <a:ea typeface="宋体" pitchFamily="65" charset="-122"/>
              </a:rPr>
              <a:t>　本题考查区分文言词语意义和用法的能力。A项,两句中的“徐”都是“慢慢地”的意思,意</a:t>
            </a:r>
            <a:br>
              <a:rPr dirty="0"/>
            </a:br>
            <a:r>
              <a:rPr lang="zh-CN" altLang="en-US" sz="1417" kern="0" dirty="0">
                <a:solidFill>
                  <a:srgbClr val="000000"/>
                </a:solidFill>
                <a:latin typeface="Times New Roman" pitchFamily="65" charset="-122"/>
                <a:ea typeface="宋体" pitchFamily="65" charset="-122"/>
              </a:rPr>
              <a:t>义和用法完全一致。B项,“命小奚以木简束书从”中的“以”是介词,“用”的意思,而“固以怪之矣”</a:t>
            </a:r>
            <a:br>
              <a:rPr dirty="0"/>
            </a:br>
            <a:r>
              <a:rPr lang="zh-CN" altLang="en-US" sz="1417" kern="0" dirty="0">
                <a:solidFill>
                  <a:srgbClr val="000000"/>
                </a:solidFill>
                <a:latin typeface="Times New Roman" pitchFamily="65" charset="-122"/>
                <a:ea typeface="宋体" pitchFamily="65" charset="-122"/>
              </a:rPr>
              <a:t>中的“以”通“已”,是“已经”的意思。C项,“因问渡者”中的“因”是“于是,就”的意思,而“罔不</a:t>
            </a:r>
            <a:br>
              <a:rPr dirty="0"/>
            </a:br>
            <a:r>
              <a:rPr lang="zh-CN" altLang="en-US" sz="1417" kern="0" dirty="0">
                <a:solidFill>
                  <a:srgbClr val="000000"/>
                </a:solidFill>
                <a:latin typeface="Times New Roman" pitchFamily="65" charset="-122"/>
                <a:ea typeface="宋体" pitchFamily="65" charset="-122"/>
              </a:rPr>
              <a:t>因势象形”中的“因”是“顺着,就着”的意思。D项,“而前门已牡下矣”中的“已”是“已经”的意</a:t>
            </a:r>
            <a:br>
              <a:rPr dirty="0"/>
            </a:br>
            <a:r>
              <a:rPr lang="zh-CN" altLang="en-US" sz="1417" kern="0" dirty="0">
                <a:solidFill>
                  <a:srgbClr val="000000"/>
                </a:solidFill>
                <a:latin typeface="Times New Roman" pitchFamily="65" charset="-122"/>
                <a:ea typeface="宋体" pitchFamily="65" charset="-122"/>
              </a:rPr>
              <a:t>思,而“是亦不可以已乎”中的“已”是“停止”的意思。</a:t>
            </a:r>
            <a:endParaRPr lang="zh-CN" altLang="en-US" dirty="0"/>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277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庚寅年冬天,我从一个小码头想要进入蛟川城,吩咐小书童用木简夹好捆扎了一大叠书跟随着。当时西边</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的太阳已经落山,傍晚的烟雾萦绕在树头上,望着蛟川城还有约莫两里路,于是问那摆渡的人:“(我们)到南</a:t>
            </a:r>
            <a:br>
              <a:rPr dirty="0"/>
            </a:br>
            <a:r>
              <a:rPr lang="zh-CN" altLang="en-US" sz="1417" kern="0" dirty="0">
                <a:solidFill>
                  <a:srgbClr val="000000"/>
                </a:solidFill>
                <a:latin typeface="Times New Roman" pitchFamily="65" charset="-122"/>
                <a:ea typeface="宋体" pitchFamily="65" charset="-122"/>
              </a:rPr>
              <a:t>门时它还开着吗?”那摆渡的人仔细打量了小书童,回答说:“慢慢地走,城门还会开着;急忙赶路,城门就要</a:t>
            </a:r>
            <a:br>
              <a:rPr dirty="0"/>
            </a:br>
            <a:r>
              <a:rPr lang="zh-CN" altLang="en-US" sz="1417" kern="0" dirty="0">
                <a:solidFill>
                  <a:srgbClr val="000000"/>
                </a:solidFill>
                <a:latin typeface="Times New Roman" pitchFamily="65" charset="-122"/>
                <a:ea typeface="宋体" pitchFamily="65" charset="-122"/>
              </a:rPr>
              <a:t>关上了。”我听了有些生气,认为他在戏弄我们,(我们)快步前行。刚走到半路,小书童摔了一跤,捆扎的绳</a:t>
            </a:r>
            <a:br>
              <a:rPr dirty="0"/>
            </a:br>
            <a:r>
              <a:rPr lang="zh-CN" altLang="en-US" sz="1417" kern="0" dirty="0">
                <a:solidFill>
                  <a:srgbClr val="000000"/>
                </a:solidFill>
                <a:latin typeface="Times New Roman" pitchFamily="65" charset="-122"/>
                <a:ea typeface="宋体" pitchFamily="65" charset="-122"/>
              </a:rPr>
              <a:t>子断了,书也散乱了,小书童哭着,没有马上站起来。等到把书理齐捆好,前方的城门已经上了锁。我这时有</a:t>
            </a:r>
            <a:br>
              <a:rPr dirty="0"/>
            </a:br>
            <a:r>
              <a:rPr lang="zh-CN" altLang="en-US" sz="1417" kern="0" dirty="0">
                <a:solidFill>
                  <a:srgbClr val="000000"/>
                </a:solidFill>
                <a:latin typeface="Times New Roman" pitchFamily="65" charset="-122"/>
                <a:ea typeface="宋体" pitchFamily="65" charset="-122"/>
              </a:rPr>
              <a:t>一种豁然开朗的感觉,想到那摆渡的人说的话接近哲理。天底下那些因为急躁给自己招来失败,弄得昏天</a:t>
            </a:r>
            <a:br>
              <a:rPr dirty="0"/>
            </a:br>
            <a:r>
              <a:rPr lang="zh-CN" altLang="en-US" sz="1417" kern="0" dirty="0">
                <a:solidFill>
                  <a:srgbClr val="000000"/>
                </a:solidFill>
                <a:latin typeface="Times New Roman" pitchFamily="65" charset="-122"/>
                <a:ea typeface="宋体" pitchFamily="65" charset="-122"/>
              </a:rPr>
              <a:t>黑地到不了目的地的人,大概就像这样吧,大概就像这样吧!</a:t>
            </a:r>
            <a:endParaRPr lang="zh-CN" altLang="en-US" dirty="0"/>
          </a:p>
        </p:txBody>
      </p:sp>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十一、</a:t>
            </a:r>
            <a:r>
              <a:rPr lang="zh-CN" altLang="en-US" sz="1417" kern="0" dirty="0">
                <a:solidFill>
                  <a:srgbClr val="000000"/>
                </a:solidFill>
                <a:latin typeface="Times New Roman" pitchFamily="65" charset="-122"/>
                <a:ea typeface="宋体" pitchFamily="65" charset="-122"/>
              </a:rPr>
              <a:t>(2020湖北黄冈,20—24)阅读下面文言文选段,完成各题。(14分)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侍中、侍郎郭攸之、费祎、董允等,此皆良实,志虑忠纯,是以先帝简拔以遗陛下。愚以为宫中之事,</a:t>
            </a:r>
            <a:br>
              <a:rPr dirty="0"/>
            </a:br>
            <a:r>
              <a:rPr lang="zh-CN" altLang="en-US" sz="1417" kern="0" dirty="0">
                <a:solidFill>
                  <a:srgbClr val="000000"/>
                </a:solidFill>
                <a:latin typeface="Times New Roman" pitchFamily="65" charset="-122"/>
                <a:ea typeface="宋体" pitchFamily="65" charset="-122"/>
              </a:rPr>
              <a:t>事无大小,悉以咨之,然后施行,必能裨补阙漏,有所广益。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将军向宠,性行淑均,晓畅军事,试用于昔日,先帝称之曰能,是以众议举宠为督。愚以为营中之事,悉以咨之,</a:t>
            </a:r>
            <a:br>
              <a:rPr dirty="0"/>
            </a:br>
            <a:r>
              <a:rPr lang="zh-CN" altLang="en-US" sz="1417" kern="0" dirty="0">
                <a:solidFill>
                  <a:srgbClr val="000000"/>
                </a:solidFill>
                <a:latin typeface="Times New Roman" pitchFamily="65" charset="-122"/>
                <a:ea typeface="宋体" pitchFamily="65" charset="-122"/>
              </a:rPr>
              <a:t>必能使行阵和睦,优劣得所。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亲贤臣,远小人,此先汉所以兴隆也;亲小人,远贤臣,此后汉所以倾颓也。先帝在时,每与臣论此事,未尝不叹</a:t>
            </a:r>
            <a:br>
              <a:rPr dirty="0"/>
            </a:br>
            <a:r>
              <a:rPr lang="zh-CN" altLang="en-US" sz="1417" kern="0" dirty="0">
                <a:solidFill>
                  <a:srgbClr val="000000"/>
                </a:solidFill>
                <a:latin typeface="Times New Roman" pitchFamily="65" charset="-122"/>
                <a:ea typeface="宋体" pitchFamily="65" charset="-122"/>
              </a:rPr>
              <a:t>息痛恨于桓、灵也。侍中、尚书、长史、参军,此悉贞良死节之臣,愿陛下亲之信之,则汉室之隆,可计日而</a:t>
            </a:r>
            <a:br>
              <a:rPr dirty="0"/>
            </a:br>
            <a:r>
              <a:rPr lang="zh-CN" altLang="en-US" sz="1417" kern="0" dirty="0">
                <a:solidFill>
                  <a:srgbClr val="000000"/>
                </a:solidFill>
                <a:latin typeface="Times New Roman" pitchFamily="65" charset="-122"/>
                <a:ea typeface="宋体" pitchFamily="65" charset="-122"/>
              </a:rPr>
              <a:t>待也。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(节选自《出师表》)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晏子为齐相,出。其御</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之妻从门间而窥。其夫为相御,拥大盖,策驷马,意气扬扬,甚自得也。</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为弟子,学遂为通儒。</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①蹊xī:踩踏,践踏。②挞tà:用鞭子或棍子打。③曷hé:为什么。④恬:安静、平静。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下列加点词解释</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A.但当涉猎,见往事</a:t>
            </a:r>
            <a:r>
              <a:rPr lang="zh-CN" altLang="en-US" sz="1417" u="sng" kern="0" dirty="0">
                <a:solidFill>
                  <a:srgbClr val="000000"/>
                </a:solidFill>
                <a:latin typeface="Times New Roman" pitchFamily="65" charset="-122"/>
                <a:ea typeface="宋体" pitchFamily="65" charset="-122"/>
              </a:rPr>
              <a:t>耳</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(耳:而已,罢了)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B.安阳韩性闻而</a:t>
            </a:r>
            <a:r>
              <a:rPr lang="zh-CN" altLang="en-US" sz="1417" u="sng" kern="0" dirty="0">
                <a:solidFill>
                  <a:srgbClr val="000000"/>
                </a:solidFill>
                <a:latin typeface="Times New Roman" pitchFamily="65" charset="-122"/>
                <a:ea typeface="宋体" pitchFamily="65" charset="-122"/>
              </a:rPr>
              <a:t>异</a:t>
            </a:r>
            <a:r>
              <a:rPr lang="zh-CN" altLang="en-US" sz="1417" kern="0" dirty="0">
                <a:solidFill>
                  <a:srgbClr val="000000"/>
                </a:solidFill>
                <a:latin typeface="Times New Roman" pitchFamily="65" charset="-122"/>
                <a:ea typeface="宋体" pitchFamily="65" charset="-122"/>
              </a:rPr>
              <a:t>之</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(异:不同)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C.父怒,挞之,已而</a:t>
            </a:r>
            <a:r>
              <a:rPr lang="zh-CN" altLang="en-US" sz="1417" u="sng" kern="0" dirty="0">
                <a:solidFill>
                  <a:srgbClr val="000000"/>
                </a:solidFill>
                <a:latin typeface="Times New Roman" pitchFamily="65" charset="-122"/>
                <a:ea typeface="宋体" pitchFamily="65" charset="-122"/>
              </a:rPr>
              <a:t>复</a:t>
            </a:r>
            <a:r>
              <a:rPr lang="zh-CN" altLang="en-US" sz="1417" kern="0" dirty="0">
                <a:solidFill>
                  <a:srgbClr val="000000"/>
                </a:solidFill>
                <a:latin typeface="Times New Roman" pitchFamily="65" charset="-122"/>
                <a:ea typeface="宋体" pitchFamily="65" charset="-122"/>
              </a:rPr>
              <a:t>如初</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(复:又)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D.冕小儿,恬</a:t>
            </a:r>
            <a:r>
              <a:rPr lang="zh-CN" altLang="en-US" sz="1417" u="sng" kern="0" dirty="0">
                <a:solidFill>
                  <a:srgbClr val="000000"/>
                </a:solidFill>
                <a:latin typeface="Times New Roman" pitchFamily="65" charset="-122"/>
                <a:ea typeface="宋体" pitchFamily="65" charset="-122"/>
              </a:rPr>
              <a:t>若</a:t>
            </a:r>
            <a:r>
              <a:rPr lang="zh-CN" altLang="en-US" sz="1417" kern="0" dirty="0">
                <a:solidFill>
                  <a:srgbClr val="000000"/>
                </a:solidFill>
                <a:latin typeface="Times New Roman" pitchFamily="65" charset="-122"/>
                <a:ea typeface="宋体" pitchFamily="65" charset="-122"/>
              </a:rPr>
              <a:t>不见</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(若:好像)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下列各句中加点词的意义和用法相同的一项是(2分)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A.即</a:t>
            </a:r>
            <a:r>
              <a:rPr lang="zh-CN" altLang="en-US" sz="1417" u="sng" kern="0" dirty="0">
                <a:solidFill>
                  <a:srgbClr val="000000"/>
                </a:solidFill>
                <a:latin typeface="Times New Roman" pitchFamily="65" charset="-122"/>
                <a:ea typeface="宋体" pitchFamily="65" charset="-122"/>
              </a:rPr>
              <a:t>更</a:t>
            </a:r>
            <a:r>
              <a:rPr lang="zh-CN" altLang="en-US" sz="1417" kern="0" dirty="0">
                <a:solidFill>
                  <a:srgbClr val="000000"/>
                </a:solidFill>
                <a:latin typeface="Times New Roman" pitchFamily="65" charset="-122"/>
                <a:ea typeface="宋体" pitchFamily="65" charset="-122"/>
              </a:rPr>
              <a:t>刮目相待　是日</a:t>
            </a:r>
            <a:r>
              <a:rPr lang="zh-CN" altLang="en-US" sz="1417" u="sng" kern="0" dirty="0">
                <a:solidFill>
                  <a:srgbClr val="000000"/>
                </a:solidFill>
                <a:latin typeface="Times New Roman" pitchFamily="65" charset="-122"/>
                <a:ea typeface="宋体" pitchFamily="65" charset="-122"/>
              </a:rPr>
              <a:t>更</a:t>
            </a:r>
            <a:r>
              <a:rPr lang="zh-CN" altLang="en-US" sz="1417" kern="0" dirty="0">
                <a:solidFill>
                  <a:srgbClr val="000000"/>
                </a:solidFill>
                <a:latin typeface="Times New Roman" pitchFamily="65" charset="-122"/>
                <a:ea typeface="宋体" pitchFamily="65" charset="-122"/>
              </a:rPr>
              <a:t>定矣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B.执策映长明灯读之,琅琅达</a:t>
            </a:r>
            <a:r>
              <a:rPr lang="zh-CN" altLang="en-US" sz="1417" u="sng" kern="0" dirty="0">
                <a:solidFill>
                  <a:srgbClr val="000000"/>
                </a:solidFill>
                <a:latin typeface="Times New Roman" pitchFamily="65" charset="-122"/>
                <a:ea typeface="宋体" pitchFamily="65" charset="-122"/>
              </a:rPr>
              <a:t>旦</a:t>
            </a:r>
            <a:r>
              <a:rPr lang="zh-CN" altLang="en-US" sz="1417" kern="0" dirty="0">
                <a:solidFill>
                  <a:srgbClr val="000000"/>
                </a:solidFill>
                <a:latin typeface="Times New Roman" pitchFamily="65" charset="-122"/>
                <a:ea typeface="宋体" pitchFamily="65" charset="-122"/>
              </a:rPr>
              <a:t>　每至晴初霜</a:t>
            </a:r>
            <a:r>
              <a:rPr lang="zh-CN" altLang="en-US" sz="1417" u="sng" kern="0" dirty="0">
                <a:solidFill>
                  <a:srgbClr val="000000"/>
                </a:solidFill>
                <a:latin typeface="Times New Roman" pitchFamily="65" charset="-122"/>
                <a:ea typeface="宋体" pitchFamily="65" charset="-122"/>
              </a:rPr>
              <a:t>旦</a:t>
            </a:r>
            <a:endParaRPr lang="zh-CN" altLang="en-US" dirty="0"/>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66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既而归,其妻请去。夫问其故。妻曰“晏子长不满六尺,身相齐国,名显诸侯。</a:t>
            </a:r>
            <a:r>
              <a:rPr lang="zh-CN" altLang="en-US" sz="1417" u="sng" kern="0" dirty="0">
                <a:solidFill>
                  <a:srgbClr val="000000"/>
                </a:solidFill>
                <a:latin typeface="Times New Roman" pitchFamily="65" charset="-122"/>
                <a:ea typeface="宋体" pitchFamily="65" charset="-122"/>
              </a:rPr>
              <a:t>今者妾观其出志念</a:t>
            </a:r>
            <a:r>
              <a:rPr lang="zh-CN" altLang="en-US" sz="1067" u="sng" kern="0" baseline="5900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深矣常</a:t>
            </a:r>
            <a:br>
              <a:rPr dirty="0"/>
            </a:br>
            <a:r>
              <a:rPr lang="zh-CN" altLang="en-US" sz="1417" u="sng" kern="0" dirty="0">
                <a:solidFill>
                  <a:srgbClr val="000000"/>
                </a:solidFill>
                <a:latin typeface="Times New Roman" pitchFamily="65" charset="-122"/>
                <a:ea typeface="宋体" pitchFamily="65" charset="-122"/>
              </a:rPr>
              <a:t>有以自下</a:t>
            </a:r>
            <a:r>
              <a:rPr lang="zh-CN" altLang="en-US" sz="1067" u="sng" kern="0" baseline="5900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者。</a:t>
            </a:r>
            <a:r>
              <a:rPr lang="zh-CN" altLang="en-US" sz="1417" kern="0" dirty="0">
                <a:solidFill>
                  <a:srgbClr val="000000"/>
                </a:solidFill>
                <a:latin typeface="Times New Roman" pitchFamily="65" charset="-122"/>
                <a:ea typeface="宋体" pitchFamily="65" charset="-122"/>
              </a:rPr>
              <a:t>今子长八尺,乃为人仆御。然子之意,自以为足,妾是以求去也。”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其后夫自损抑。晏子怪而问之,御以实对。晏子荐以为大夫。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(节选自《晏子春秋·内篇杂上》)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①御:马夫。②志念:志向和思考的东西。③自下:谦虚。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解释下列加点的词语。(4分)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(1)性行</a:t>
            </a:r>
            <a:r>
              <a:rPr lang="zh-CN" altLang="en-US" sz="1417" u="sng" kern="0" dirty="0">
                <a:solidFill>
                  <a:srgbClr val="000000"/>
                </a:solidFill>
                <a:latin typeface="Times New Roman" pitchFamily="65" charset="-122"/>
                <a:ea typeface="宋体" pitchFamily="65" charset="-122"/>
              </a:rPr>
              <a:t>淑均</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(2)拥大盖,</a:t>
            </a:r>
            <a:r>
              <a:rPr lang="zh-CN" altLang="en-US" sz="1417" u="sng" kern="0" dirty="0">
                <a:solidFill>
                  <a:srgbClr val="000000"/>
                </a:solidFill>
                <a:latin typeface="Times New Roman" pitchFamily="65" charset="-122"/>
                <a:ea typeface="宋体" pitchFamily="65" charset="-122"/>
              </a:rPr>
              <a:t>策</a:t>
            </a:r>
            <a:r>
              <a:rPr lang="zh-CN" altLang="en-US" sz="1417" kern="0" dirty="0">
                <a:solidFill>
                  <a:srgbClr val="000000"/>
                </a:solidFill>
                <a:latin typeface="Times New Roman" pitchFamily="65" charset="-122"/>
                <a:ea typeface="宋体" pitchFamily="65" charset="-122"/>
              </a:rPr>
              <a:t>驷马(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(3)身</a:t>
            </a:r>
            <a:r>
              <a:rPr lang="zh-CN" altLang="en-US" sz="1417" u="sng" kern="0" dirty="0">
                <a:solidFill>
                  <a:srgbClr val="000000"/>
                </a:solidFill>
                <a:latin typeface="Times New Roman" pitchFamily="65" charset="-122"/>
                <a:ea typeface="宋体" pitchFamily="65" charset="-122"/>
              </a:rPr>
              <a:t>相</a:t>
            </a:r>
            <a:r>
              <a:rPr lang="zh-CN" altLang="en-US" sz="1417" kern="0" dirty="0">
                <a:solidFill>
                  <a:srgbClr val="000000"/>
                </a:solidFill>
                <a:latin typeface="Times New Roman" pitchFamily="65" charset="-122"/>
                <a:ea typeface="宋体" pitchFamily="65" charset="-122"/>
              </a:rPr>
              <a:t>齐国(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(4)晏子</a:t>
            </a:r>
            <a:r>
              <a:rPr lang="zh-CN" altLang="en-US" sz="1417" u="sng" kern="0" dirty="0">
                <a:solidFill>
                  <a:srgbClr val="000000"/>
                </a:solidFill>
                <a:latin typeface="Times New Roman" pitchFamily="65" charset="-122"/>
                <a:ea typeface="宋体" pitchFamily="65" charset="-122"/>
              </a:rPr>
              <a:t>怪</a:t>
            </a:r>
            <a:r>
              <a:rPr lang="zh-CN" altLang="en-US" sz="1417" kern="0" dirty="0">
                <a:solidFill>
                  <a:srgbClr val="000000"/>
                </a:solidFill>
                <a:latin typeface="Times New Roman" pitchFamily="65" charset="-122"/>
                <a:ea typeface="宋体" pitchFamily="65" charset="-122"/>
              </a:rPr>
              <a:t>而问之(　　　　　)</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下列各组句子中,加点词语的意义和用法</a:t>
            </a:r>
            <a:r>
              <a:rPr lang="zh-CN" altLang="en-US" sz="1417" u="sng" kern="0" dirty="0">
                <a:solidFill>
                  <a:srgbClr val="000000"/>
                </a:solidFill>
                <a:latin typeface="Times New Roman" pitchFamily="65" charset="-122"/>
                <a:ea typeface="宋体" pitchFamily="65" charset="-122"/>
              </a:rPr>
              <a:t>相同</a:t>
            </a:r>
            <a:r>
              <a:rPr lang="zh-CN" altLang="en-US" sz="1417" kern="0" dirty="0">
                <a:solidFill>
                  <a:srgbClr val="000000"/>
                </a:solidFill>
                <a:latin typeface="Times New Roman" pitchFamily="65" charset="-122"/>
                <a:ea typeface="宋体" pitchFamily="65" charset="-122"/>
              </a:rPr>
              <a:t>的一组是(2分)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A.愚</a:t>
            </a:r>
            <a:r>
              <a:rPr lang="zh-CN" altLang="en-US" sz="1417" u="sng" kern="0" dirty="0">
                <a:solidFill>
                  <a:srgbClr val="000000"/>
                </a:solidFill>
                <a:latin typeface="Times New Roman" pitchFamily="65" charset="-122"/>
                <a:ea typeface="宋体" pitchFamily="65" charset="-122"/>
              </a:rPr>
              <a:t>以为</a:t>
            </a:r>
            <a:r>
              <a:rPr lang="zh-CN" altLang="en-US" sz="1417" kern="0" dirty="0">
                <a:solidFill>
                  <a:srgbClr val="000000"/>
                </a:solidFill>
                <a:latin typeface="Times New Roman" pitchFamily="65" charset="-122"/>
                <a:ea typeface="宋体" pitchFamily="65" charset="-122"/>
              </a:rPr>
              <a:t>宫中之事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晏子荐</a:t>
            </a:r>
            <a:r>
              <a:rPr lang="zh-CN" altLang="en-US" sz="1417" u="sng" kern="0" dirty="0">
                <a:solidFill>
                  <a:srgbClr val="000000"/>
                </a:solidFill>
                <a:latin typeface="Times New Roman" pitchFamily="65" charset="-122"/>
                <a:ea typeface="宋体" pitchFamily="65" charset="-122"/>
              </a:rPr>
              <a:t>以为</a:t>
            </a:r>
            <a:r>
              <a:rPr lang="zh-CN" altLang="en-US" sz="1417" kern="0" dirty="0">
                <a:solidFill>
                  <a:srgbClr val="000000"/>
                </a:solidFill>
                <a:latin typeface="Times New Roman" pitchFamily="65" charset="-122"/>
                <a:ea typeface="宋体" pitchFamily="65" charset="-122"/>
              </a:rPr>
              <a:t>大夫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B.此悉贞良死节</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其御</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妻从门间而窥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C.试用</a:t>
            </a:r>
            <a:r>
              <a:rPr lang="zh-CN" altLang="en-US" sz="1417" u="sng" kern="0" dirty="0">
                <a:solidFill>
                  <a:srgbClr val="000000"/>
                </a:solidFill>
                <a:latin typeface="Times New Roman" pitchFamily="65" charset="-122"/>
                <a:ea typeface="宋体" pitchFamily="65" charset="-122"/>
              </a:rPr>
              <a:t>于</a:t>
            </a:r>
            <a:r>
              <a:rPr lang="zh-CN" altLang="en-US" sz="1417" kern="0" dirty="0">
                <a:solidFill>
                  <a:srgbClr val="000000"/>
                </a:solidFill>
                <a:latin typeface="Times New Roman" pitchFamily="65" charset="-122"/>
                <a:ea typeface="宋体" pitchFamily="65" charset="-122"/>
              </a:rPr>
              <a:t>昔日,先帝称之曰能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未尝不叹息痛恨</a:t>
            </a:r>
            <a:r>
              <a:rPr lang="zh-CN" altLang="en-US" sz="1417" u="sng" kern="0" dirty="0">
                <a:solidFill>
                  <a:srgbClr val="000000"/>
                </a:solidFill>
                <a:latin typeface="Times New Roman" pitchFamily="65" charset="-122"/>
                <a:ea typeface="宋体" pitchFamily="65" charset="-122"/>
              </a:rPr>
              <a:t>于</a:t>
            </a:r>
            <a:r>
              <a:rPr lang="zh-CN" altLang="en-US" sz="1417" kern="0" dirty="0">
                <a:solidFill>
                  <a:srgbClr val="000000"/>
                </a:solidFill>
                <a:latin typeface="Times New Roman" pitchFamily="65" charset="-122"/>
                <a:ea typeface="宋体" pitchFamily="65" charset="-122"/>
              </a:rPr>
              <a:t>桓、灵也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其</a:t>
            </a:r>
            <a:r>
              <a:rPr lang="zh-CN" altLang="en-US" sz="1417" kern="0" dirty="0">
                <a:solidFill>
                  <a:srgbClr val="000000"/>
                </a:solidFill>
                <a:latin typeface="Times New Roman" pitchFamily="65" charset="-122"/>
                <a:ea typeface="宋体" pitchFamily="65" charset="-122"/>
              </a:rPr>
              <a:t>夫为相御</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其</a:t>
            </a:r>
            <a:r>
              <a:rPr lang="zh-CN" altLang="en-US" sz="1417" kern="0" dirty="0">
                <a:solidFill>
                  <a:srgbClr val="000000"/>
                </a:solidFill>
                <a:latin typeface="Times New Roman" pitchFamily="65" charset="-122"/>
                <a:ea typeface="宋体" pitchFamily="65" charset="-122"/>
              </a:rPr>
              <a:t>后夫自损抑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用“/”给下面的语句划分节奏,划两处。(2分)</a:t>
            </a:r>
            <a:endParaRPr lang="zh-CN" altLang="en-US" dirty="0"/>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今 者 妾 观 其 出 志 念 深 矣 常 有 以 自 下 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翻译下面的文言语句。(4分)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(1)悉以咨之,必能使行阵和睦,优劣得所。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(2)然子之意,自以为足,妾是以求去也。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诸葛亮和晏子都是古代的名相,请结合文段说说他们选用人才的标准。(2分)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(1)诸葛亮的标准:</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(2)晏子的标准:</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十一、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(1)善良公正　(2)驾御(驾着)　(3)担任相国(当国相)　(4)感到奇怪(对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感到奇怪)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本题考查正确理解文言实词的能力。(1)淑均,淑,善良;均,公正。(2)策,可联系《马说》中的“策之</a:t>
            </a:r>
            <a:br>
              <a:rPr dirty="0"/>
            </a:br>
            <a:r>
              <a:rPr lang="zh-CN" altLang="en-US" sz="1417" kern="0" dirty="0">
                <a:solidFill>
                  <a:srgbClr val="000000"/>
                </a:solidFill>
                <a:latin typeface="Times New Roman" pitchFamily="65" charset="-122"/>
                <a:ea typeface="宋体" pitchFamily="65" charset="-122"/>
              </a:rPr>
              <a:t>不以其道”来理解,此处为名词活用为动词,驾御。(3)相齐国,是“相于齐国”的省略,意思是在齐国担任</a:t>
            </a:r>
            <a:br>
              <a:rPr dirty="0"/>
            </a:br>
            <a:r>
              <a:rPr lang="zh-CN" altLang="en-US" sz="1417" kern="0" dirty="0">
                <a:solidFill>
                  <a:srgbClr val="000000"/>
                </a:solidFill>
                <a:latin typeface="Times New Roman" pitchFamily="65" charset="-122"/>
                <a:ea typeface="宋体" pitchFamily="65" charset="-122"/>
              </a:rPr>
              <a:t>相国,“相”是名词活用为动词,担任相国。(4)怪,意动用法,感到奇怪、对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感到奇怪。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本题考查正确理解文言虚词的能力。A.认为/“以之为”的省略,把他任命为。B.两个“之”</a:t>
            </a:r>
            <a:br>
              <a:rPr dirty="0"/>
            </a:br>
            <a:r>
              <a:rPr lang="zh-CN" altLang="en-US" sz="1417" kern="0" dirty="0">
                <a:solidFill>
                  <a:srgbClr val="000000"/>
                </a:solidFill>
                <a:latin typeface="Times New Roman" pitchFamily="65" charset="-122"/>
                <a:ea typeface="宋体" pitchFamily="65" charset="-122"/>
              </a:rPr>
              <a:t>都是助词,的。C.介词,在/介词,对。D.人称代词,她的/指示代词,这。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今者妾观其出/志念深矣/常有以自下者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本题考查断句的能力。虚词“矣”一般在句末,在“矣”后断开;“志念深”是意思完整的主谓句,</a:t>
            </a:r>
            <a:br>
              <a:rPr dirty="0"/>
            </a:br>
            <a:r>
              <a:rPr lang="zh-CN" altLang="en-US" sz="1417" kern="0" dirty="0">
                <a:solidFill>
                  <a:srgbClr val="000000"/>
                </a:solidFill>
                <a:latin typeface="Times New Roman" pitchFamily="65" charset="-122"/>
                <a:ea typeface="宋体" pitchFamily="65" charset="-122"/>
              </a:rPr>
              <a:t>前面要断开。</a:t>
            </a:r>
            <a:endParaRPr lang="zh-CN" altLang="en-US" dirty="0"/>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今者,“者”是语气词,用在时间词后,表示“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的时候”,翻译时可不译。用法相同的还有</a:t>
            </a:r>
            <a:br>
              <a:rPr dirty="0"/>
            </a:br>
            <a:r>
              <a:rPr lang="zh-CN" altLang="en-US" sz="1417" kern="0" dirty="0">
                <a:solidFill>
                  <a:srgbClr val="000000"/>
                </a:solidFill>
                <a:latin typeface="Times New Roman" pitchFamily="65" charset="-122"/>
                <a:ea typeface="宋体" pitchFamily="65" charset="-122"/>
              </a:rPr>
              <a:t>“昔者”“曩(从前)者”。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(1)都拿来征询他的意见,就一定能够使将士们团结和睦,才能高和才能低的人(德才高低的人)都</a:t>
            </a:r>
            <a:br>
              <a:rPr dirty="0"/>
            </a:br>
            <a:r>
              <a:rPr lang="zh-CN" altLang="en-US" sz="1417" kern="0" dirty="0">
                <a:solidFill>
                  <a:srgbClr val="000000"/>
                </a:solidFill>
                <a:latin typeface="Times New Roman" pitchFamily="65" charset="-122"/>
                <a:ea typeface="宋体" pitchFamily="65" charset="-122"/>
              </a:rPr>
              <a:t>有合适的安排。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(2)而(通过)你的表现,(可以看出你)自认为很满足了,我因此要求离开(离婚)。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本题考查翻译句子的能力。(1)悉,全、都;以,拿来;行阵,行伍、部队;得所,得到合适的安排。(2)然,</a:t>
            </a:r>
            <a:br>
              <a:rPr dirty="0"/>
            </a:br>
            <a:r>
              <a:rPr lang="zh-CN" altLang="en-US" sz="1417" kern="0" dirty="0">
                <a:solidFill>
                  <a:srgbClr val="000000"/>
                </a:solidFill>
                <a:latin typeface="Times New Roman" pitchFamily="65" charset="-122"/>
                <a:ea typeface="宋体" pitchFamily="65" charset="-122"/>
              </a:rPr>
              <a:t>但是、然而;子,你;以为,认为;是以,因此。</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(1)忠贞纯正;忠诚报国;能干公正;久经锻炼与考验。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(2)有了缺点能虚心接受意见并及时改正。(知错能改)或:做人谦恭,不张扬。</a:t>
            </a:r>
            <a:endParaRPr lang="zh-CN" altLang="en-US" dirty="0"/>
          </a:p>
        </p:txBody>
      </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441813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本题考查对文章进行分析概括的能力。依据[甲]文“侍中、侍郎郭攸之、费祎、董允等,此皆良</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实,志虑忠纯”“将军向宠,性行淑均,晓畅军事”“此悉贞良死节之臣”等,可概括诸葛亮的标准。依据</a:t>
            </a:r>
            <a:br>
              <a:rPr dirty="0"/>
            </a:br>
            <a:r>
              <a:rPr lang="zh-CN" altLang="en-US" sz="1417" kern="0" dirty="0">
                <a:solidFill>
                  <a:srgbClr val="000000"/>
                </a:solidFill>
                <a:latin typeface="Times New Roman" pitchFamily="65" charset="-122"/>
                <a:ea typeface="宋体" pitchFamily="65" charset="-122"/>
              </a:rPr>
              <a:t>[乙]文“御”前后的变化,看出他知错能改;从“其后夫自损抑”可知,他变得低调不张扬。这些都是晏子</a:t>
            </a:r>
            <a:br>
              <a:rPr dirty="0"/>
            </a:br>
            <a:r>
              <a:rPr lang="zh-CN" altLang="en-US" sz="1417" kern="0" dirty="0">
                <a:solidFill>
                  <a:srgbClr val="000000"/>
                </a:solidFill>
                <a:latin typeface="Times New Roman" pitchFamily="65" charset="-122"/>
                <a:ea typeface="宋体" pitchFamily="65" charset="-122"/>
              </a:rPr>
              <a:t>举荐他的理由,据此可概括出晏子的标准。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晏子担任齐国之相时,有一天出去,他的马夫的妻子从门缝里偷看她丈夫。她丈夫替国相驾车,坐在</a:t>
            </a:r>
            <a:br>
              <a:rPr dirty="0"/>
            </a:br>
            <a:r>
              <a:rPr lang="zh-CN" altLang="en-US" sz="1417" kern="0" dirty="0">
                <a:solidFill>
                  <a:srgbClr val="000000"/>
                </a:solidFill>
                <a:latin typeface="Times New Roman" pitchFamily="65" charset="-122"/>
                <a:ea typeface="宋体" pitchFamily="65" charset="-122"/>
              </a:rPr>
              <a:t>伞下,用鞭子鞭打车前的四匹马,趾高气昂,十分得意。`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车夫回来后,他妻子要求离婚。车夫问她是什么原因。妻子说:“晏子身高不满六尺,身为齐相,名闻各</a:t>
            </a:r>
            <a:br>
              <a:rPr dirty="0"/>
            </a:br>
            <a:r>
              <a:rPr lang="zh-CN" altLang="en-US" sz="1417" kern="0" dirty="0">
                <a:solidFill>
                  <a:srgbClr val="000000"/>
                </a:solidFill>
                <a:latin typeface="Times New Roman" pitchFamily="65" charset="-122"/>
                <a:ea typeface="宋体" pitchFamily="65" charset="-122"/>
              </a:rPr>
              <a:t>国。今天我看他出门,志向和思考的东西都很深远,常常以为自己不如别人。眼下你身高八尺,做人家的马</a:t>
            </a:r>
            <a:br>
              <a:rPr dirty="0"/>
            </a:br>
            <a:r>
              <a:rPr lang="zh-CN" altLang="en-US" sz="1417" kern="0" dirty="0">
                <a:solidFill>
                  <a:srgbClr val="000000"/>
                </a:solidFill>
                <a:latin typeface="Times New Roman" pitchFamily="65" charset="-122"/>
                <a:ea typeface="宋体" pitchFamily="65" charset="-122"/>
              </a:rPr>
              <a:t>夫。而(通过)你的表现,(可以看出你)自认为很满足了,我因此要求离开(离婚)。”</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从此之后,她的丈夫处处收敛,谦卑多了。晏子觉得奇怪,就问他怎么回事,马夫据实相告。晏子就推荐他做</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大夫。</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十二、</a:t>
            </a:r>
            <a:r>
              <a:rPr lang="zh-CN" altLang="en-US" sz="1417" kern="0" dirty="0">
                <a:solidFill>
                  <a:srgbClr val="000000"/>
                </a:solidFill>
                <a:latin typeface="Times New Roman" pitchFamily="65" charset="-122"/>
                <a:ea typeface="宋体" pitchFamily="65" charset="-122"/>
              </a:rPr>
              <a:t>(2020湖北武汉,8—10)阅读下面的文言语段,完成各题。(9分)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寇恂字子翼,上谷昌平人也,世为著姓。恂初为郡功曹,太守耿况甚重之。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王莽败,更始</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立。使使者徇郡国,曰:“先降者复爵位。”恂从耿况迎使者于界上,况上印绶,使者</a:t>
            </a:r>
            <a:r>
              <a:rPr lang="zh-CN" altLang="en-US" sz="1417" u="sng" kern="0" dirty="0">
                <a:solidFill>
                  <a:srgbClr val="000000"/>
                </a:solidFill>
                <a:latin typeface="Times New Roman" pitchFamily="65" charset="-122"/>
                <a:ea typeface="宋体" pitchFamily="65" charset="-122"/>
              </a:rPr>
              <a:t>纳</a:t>
            </a:r>
            <a:r>
              <a:rPr lang="zh-CN" altLang="en-US" sz="1417" kern="0" dirty="0">
                <a:solidFill>
                  <a:srgbClr val="000000"/>
                </a:solidFill>
                <a:latin typeface="Times New Roman" pitchFamily="65" charset="-122"/>
                <a:ea typeface="宋体" pitchFamily="65" charset="-122"/>
              </a:rPr>
              <a:t>之,一</a:t>
            </a:r>
            <a:br>
              <a:rPr dirty="0"/>
            </a:br>
            <a:r>
              <a:rPr lang="zh-CN" altLang="en-US" sz="1417" kern="0" dirty="0">
                <a:solidFill>
                  <a:srgbClr val="000000"/>
                </a:solidFill>
                <a:latin typeface="Times New Roman" pitchFamily="65" charset="-122"/>
                <a:ea typeface="宋体" pitchFamily="65" charset="-122"/>
              </a:rPr>
              <a:t>宿无还意。恂</a:t>
            </a:r>
            <a:r>
              <a:rPr lang="zh-CN" altLang="en-US" sz="1417" u="sng" kern="0" dirty="0">
                <a:solidFill>
                  <a:srgbClr val="000000"/>
                </a:solidFill>
                <a:latin typeface="Times New Roman" pitchFamily="65" charset="-122"/>
                <a:ea typeface="宋体" pitchFamily="65" charset="-122"/>
              </a:rPr>
              <a:t>勒</a:t>
            </a:r>
            <a:r>
              <a:rPr lang="zh-CN" altLang="en-US" sz="1417" kern="0" dirty="0">
                <a:solidFill>
                  <a:srgbClr val="000000"/>
                </a:solidFill>
                <a:latin typeface="Times New Roman" pitchFamily="65" charset="-122"/>
                <a:ea typeface="宋体" pitchFamily="65" charset="-122"/>
              </a:rPr>
              <a:t>兵入见使者,就请之。使者不与,曰:“天王使者,功曹欲胁之邪?”恂曰:“非敢胁使君,窃</a:t>
            </a:r>
            <a:r>
              <a:rPr lang="zh-CN" altLang="en-US" sz="1417" u="sng" kern="0" dirty="0">
                <a:solidFill>
                  <a:srgbClr val="000000"/>
                </a:solidFill>
                <a:latin typeface="Times New Roman" pitchFamily="65" charset="-122"/>
                <a:ea typeface="宋体" pitchFamily="65" charset="-122"/>
              </a:rPr>
              <a:t>伤</a:t>
            </a:r>
            <a:br>
              <a:rPr dirty="0"/>
            </a:br>
            <a:r>
              <a:rPr lang="zh-CN" altLang="en-US" sz="1417" kern="0" dirty="0">
                <a:solidFill>
                  <a:srgbClr val="000000"/>
                </a:solidFill>
                <a:latin typeface="Times New Roman" pitchFamily="65" charset="-122"/>
                <a:ea typeface="宋体" pitchFamily="65" charset="-122"/>
              </a:rPr>
              <a:t>计之不详也。今天下初定,国信未</a:t>
            </a:r>
            <a:r>
              <a:rPr lang="zh-CN" altLang="en-US" sz="1417" u="sng" kern="0" dirty="0">
                <a:solidFill>
                  <a:srgbClr val="000000"/>
                </a:solidFill>
                <a:latin typeface="Times New Roman" pitchFamily="65" charset="-122"/>
                <a:ea typeface="宋体" pitchFamily="65" charset="-122"/>
              </a:rPr>
              <a:t>宣</a:t>
            </a:r>
            <a:r>
              <a:rPr lang="zh-CN" altLang="en-US" sz="1417" kern="0" dirty="0">
                <a:solidFill>
                  <a:srgbClr val="000000"/>
                </a:solidFill>
                <a:latin typeface="Times New Roman" pitchFamily="65" charset="-122"/>
                <a:ea typeface="宋体" pitchFamily="65" charset="-122"/>
              </a:rPr>
              <a:t>,使君建节</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衔命,以临四方,郡国莫不延颈倾耳,望风归命。今始至上谷</a:t>
            </a:r>
            <a:br>
              <a:rPr dirty="0"/>
            </a:br>
            <a:r>
              <a:rPr lang="zh-CN" altLang="en-US" sz="1417" kern="0" dirty="0">
                <a:solidFill>
                  <a:srgbClr val="000000"/>
                </a:solidFill>
                <a:latin typeface="Times New Roman" pitchFamily="65" charset="-122"/>
                <a:ea typeface="宋体" pitchFamily="65" charset="-122"/>
              </a:rPr>
              <a:t>而先堕大信,沮</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向化之心,生离畔之隙,将复何以号令它郡乎?</a:t>
            </a:r>
            <a:r>
              <a:rPr lang="zh-CN" altLang="en-US" sz="1417" u="sng" kern="0" dirty="0">
                <a:solidFill>
                  <a:srgbClr val="000000"/>
                </a:solidFill>
                <a:latin typeface="Times New Roman" pitchFamily="65" charset="-122"/>
                <a:ea typeface="宋体" pitchFamily="65" charset="-122"/>
              </a:rPr>
              <a:t>且耿府君在上谷久为吏人所亲今易之得贤则</a:t>
            </a:r>
            <a:br>
              <a:rPr dirty="0"/>
            </a:br>
            <a:r>
              <a:rPr lang="zh-CN" altLang="en-US" sz="1417" u="sng" kern="0" dirty="0">
                <a:solidFill>
                  <a:srgbClr val="000000"/>
                </a:solidFill>
                <a:latin typeface="Times New Roman" pitchFamily="65" charset="-122"/>
                <a:ea typeface="宋体" pitchFamily="65" charset="-122"/>
              </a:rPr>
              <a:t>造次未安不贤则只更生乱</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为使君计,莫若复之以安百姓。</a:t>
            </a:r>
            <a:r>
              <a:rPr lang="zh-CN" altLang="en-US" sz="1417" kern="0" dirty="0">
                <a:solidFill>
                  <a:srgbClr val="000000"/>
                </a:solidFill>
                <a:latin typeface="Times New Roman" pitchFamily="65" charset="-122"/>
                <a:ea typeface="宋体" pitchFamily="65" charset="-122"/>
              </a:rPr>
              <a:t>”使者不应,恂叱左右以使者命召况。况至,恂</a:t>
            </a:r>
            <a:br>
              <a:rPr dirty="0"/>
            </a:br>
            <a:r>
              <a:rPr lang="zh-CN" altLang="en-US" sz="1417" kern="0" dirty="0">
                <a:solidFill>
                  <a:srgbClr val="000000"/>
                </a:solidFill>
                <a:latin typeface="Times New Roman" pitchFamily="65" charset="-122"/>
                <a:ea typeface="宋体" pitchFamily="65" charset="-122"/>
              </a:rPr>
              <a:t>进取印绶带况。使者不得已,乃承制诏之,况受而归。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(节选自《后汉书·寇恂列传》)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①更始:指“更始帝”刘玄,他夺取王莽政权,登上帝位。②建节:执持符节。③沮:毁坏。</a:t>
            </a:r>
            <a:endParaRPr lang="zh-CN" altLang="en-US" dirty="0"/>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下列对句中加点词的理解,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A.使者</a:t>
            </a:r>
            <a:r>
              <a:rPr lang="zh-CN" altLang="en-US" sz="1417" u="sng" kern="0" dirty="0">
                <a:solidFill>
                  <a:srgbClr val="000000"/>
                </a:solidFill>
                <a:latin typeface="Times New Roman" pitchFamily="65" charset="-122"/>
                <a:ea typeface="宋体" pitchFamily="65" charset="-122"/>
              </a:rPr>
              <a:t>纳</a:t>
            </a:r>
            <a:r>
              <a:rPr lang="zh-CN" altLang="en-US" sz="1417" kern="0" dirty="0">
                <a:solidFill>
                  <a:srgbClr val="000000"/>
                </a:solidFill>
                <a:latin typeface="Times New Roman" pitchFamily="65" charset="-122"/>
                <a:ea typeface="宋体" pitchFamily="65" charset="-122"/>
              </a:rPr>
              <a:t>之　　　　　　　　纳:收下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B.恂</a:t>
            </a:r>
            <a:r>
              <a:rPr lang="zh-CN" altLang="en-US" sz="1417" u="sng" kern="0" dirty="0">
                <a:solidFill>
                  <a:srgbClr val="000000"/>
                </a:solidFill>
                <a:latin typeface="Times New Roman" pitchFamily="65" charset="-122"/>
                <a:ea typeface="宋体" pitchFamily="65" charset="-122"/>
              </a:rPr>
              <a:t>勒</a:t>
            </a:r>
            <a:r>
              <a:rPr lang="zh-CN" altLang="en-US" sz="1417" kern="0" dirty="0">
                <a:solidFill>
                  <a:srgbClr val="000000"/>
                </a:solidFill>
                <a:latin typeface="Times New Roman" pitchFamily="65" charset="-122"/>
                <a:ea typeface="宋体" pitchFamily="65" charset="-122"/>
              </a:rPr>
              <a:t>兵入见使者　　　勒:率领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C.窃</a:t>
            </a:r>
            <a:r>
              <a:rPr lang="zh-CN" altLang="en-US" sz="1417" u="sng" kern="0" dirty="0">
                <a:solidFill>
                  <a:srgbClr val="000000"/>
                </a:solidFill>
                <a:latin typeface="Times New Roman" pitchFamily="65" charset="-122"/>
                <a:ea typeface="宋体" pitchFamily="65" charset="-122"/>
              </a:rPr>
              <a:t>伤</a:t>
            </a:r>
            <a:r>
              <a:rPr lang="zh-CN" altLang="en-US" sz="1417" kern="0" dirty="0">
                <a:solidFill>
                  <a:srgbClr val="000000"/>
                </a:solidFill>
                <a:latin typeface="Times New Roman" pitchFamily="65" charset="-122"/>
                <a:ea typeface="宋体" pitchFamily="65" charset="-122"/>
              </a:rPr>
              <a:t>计之不详也　　　伤:担忧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D.国信未</a:t>
            </a:r>
            <a:r>
              <a:rPr lang="zh-CN" altLang="en-US" sz="1417" u="sng" kern="0" dirty="0">
                <a:solidFill>
                  <a:srgbClr val="000000"/>
                </a:solidFill>
                <a:latin typeface="Times New Roman" pitchFamily="65" charset="-122"/>
                <a:ea typeface="宋体" pitchFamily="65" charset="-122"/>
              </a:rPr>
              <a:t>宣</a:t>
            </a:r>
            <a:r>
              <a:rPr lang="zh-CN" altLang="en-US" sz="1417" kern="0" dirty="0">
                <a:solidFill>
                  <a:srgbClr val="000000"/>
                </a:solidFill>
                <a:latin typeface="Times New Roman" pitchFamily="65" charset="-122"/>
                <a:ea typeface="宋体" pitchFamily="65" charset="-122"/>
              </a:rPr>
              <a:t>　　　宣:宣布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下列对文中画波浪线部分的断句,</a:t>
            </a:r>
            <a:r>
              <a:rPr lang="zh-CN" altLang="en-US" sz="1417" u="sng" kern="0" dirty="0">
                <a:solidFill>
                  <a:srgbClr val="000000"/>
                </a:solidFill>
                <a:latin typeface="Times New Roman" pitchFamily="65" charset="-122"/>
                <a:ea typeface="宋体" pitchFamily="65" charset="-122"/>
              </a:rPr>
              <a:t>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且耿府君在上谷久为吏人所亲今易之得贤则造次未安不贤则只更生乱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A.且耿府君在上谷/久为吏人所亲/今易之/得贤则造次未安/不贤则只更生乱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B.且耿府君/在上谷久为吏人所亲/今易之得贤/则造次未安/不贤则只更生乱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C.且耿府君在上谷/久为吏人/所亲今易之/得贤则造次未安/不贤则只更生乱</a:t>
            </a:r>
            <a:endParaRPr lang="zh-CN" altLang="en-US" dirty="0"/>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D.且耿府君/在上谷久为吏人/所亲今易之/得贤则造次/未安不贤则只更生乱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下列对文本内容的理解,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A.寇恂出身名门望族,起初担任上谷郡功曹时,很受太守的器重。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B.使者拒绝了寇恂提出的发还耿况印绶的请求,指责他威胁自己。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C.寇恂指出使者的行为会毁掉国家信义,将无法再号令其他郡国。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D.经过寇恂的劝说,使者下令召来耿况,以新帝的名义任命了他。</a:t>
            </a:r>
            <a:endParaRPr lang="zh-CN" altLang="en-US" dirty="0"/>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55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本题考查对文言词语的理解能力。“国信未宣”的意思是“国家的信用还未宣扬”,“宣”</a:t>
            </a:r>
            <a:br>
              <a:rPr dirty="0"/>
            </a:br>
            <a:r>
              <a:rPr lang="zh-CN" altLang="en-US" sz="1417" kern="0" dirty="0">
                <a:solidFill>
                  <a:srgbClr val="000000"/>
                </a:solidFill>
                <a:latin typeface="Times New Roman" pitchFamily="65" charset="-122"/>
                <a:ea typeface="宋体" pitchFamily="65" charset="-122"/>
              </a:rPr>
              <a:t>在这里是“宣扬”的意思,不能理解为“宣布”。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a:t>
            </a:r>
            <a:r>
              <a:rPr lang="zh-CN" altLang="en-US" sz="1417" kern="0" dirty="0">
                <a:solidFill>
                  <a:srgbClr val="000000"/>
                </a:solidFill>
                <a:latin typeface="Times New Roman" pitchFamily="65" charset="-122"/>
                <a:ea typeface="宋体" pitchFamily="65" charset="-122"/>
              </a:rPr>
              <a:t>　本题考查文言文断句的能力。文言文断句,可以根据句子的意思来判断。画波浪线部分的意</a:t>
            </a:r>
            <a:br>
              <a:rPr dirty="0"/>
            </a:br>
            <a:r>
              <a:rPr lang="zh-CN" altLang="en-US" sz="1417" kern="0" dirty="0">
                <a:solidFill>
                  <a:srgbClr val="000000"/>
                </a:solidFill>
                <a:latin typeface="Times New Roman" pitchFamily="65" charset="-122"/>
                <a:ea typeface="宋体" pitchFamily="65" charset="-122"/>
              </a:rPr>
              <a:t>思是“况且耿府君在上谷,一直为官吏百姓所拥戴,现在如果更换太守,即使能找到贤才也不能在仓促间安</a:t>
            </a:r>
            <a:br>
              <a:rPr dirty="0"/>
            </a:br>
            <a:r>
              <a:rPr lang="zh-CN" altLang="en-US" sz="1417" kern="0" dirty="0">
                <a:solidFill>
                  <a:srgbClr val="000000"/>
                </a:solidFill>
                <a:latin typeface="Times New Roman" pitchFamily="65" charset="-122"/>
                <a:ea typeface="宋体" pitchFamily="65" charset="-122"/>
              </a:rPr>
              <a:t>定局面,用了不贤能的人则只能更加混乱”,据此可知选A。</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D</a:t>
            </a:r>
            <a:r>
              <a:rPr lang="zh-CN" altLang="en-US" sz="1417" kern="0" dirty="0">
                <a:solidFill>
                  <a:srgbClr val="000000"/>
                </a:solidFill>
                <a:latin typeface="Times New Roman" pitchFamily="65" charset="-122"/>
                <a:ea typeface="宋体" pitchFamily="65" charset="-122"/>
              </a:rPr>
              <a:t>    本题考查对文言文内容的理解能力。原文说的是寇恂劝说后,使者不吭声,寇恂叱令左右的人</a:t>
            </a:r>
            <a:br>
              <a:rPr dirty="0"/>
            </a:br>
            <a:r>
              <a:rPr lang="zh-CN" altLang="en-US" sz="1417" kern="0" dirty="0">
                <a:solidFill>
                  <a:srgbClr val="000000"/>
                </a:solidFill>
                <a:latin typeface="Times New Roman" pitchFamily="65" charset="-122"/>
                <a:ea typeface="宋体" pitchFamily="65" charset="-122"/>
              </a:rPr>
              <a:t>用使者的命令召来耿况。D项中说“使者下令召来耿况”不正确。</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C.冕因去,依僧寺</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居　策之不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其道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D.大兄何见事</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晚乎　予尝求古仁人</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请把下列句子翻译成现代汉语。(4分)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(1)孤常读书,自以为大有所益。(2分)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(2)儿痴如此,曷不听其所为?(2分)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下列对选文的理解</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A.【甲】文中孙权善劝,向吕蒙指出学习的必要性, 并且现身说法,使吕蒙无可推辞。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B.【甲】文中鲁肃与吕蒙的对话,既从侧面表现出孙权劝学的显著效果,又进一步告诉人们读书、学习的</a:t>
            </a:r>
            <a:br>
              <a:rPr dirty="0"/>
            </a:br>
            <a:r>
              <a:rPr lang="zh-CN" altLang="en-US" sz="1417" kern="0" dirty="0">
                <a:solidFill>
                  <a:srgbClr val="000000"/>
                </a:solidFill>
                <a:latin typeface="Times New Roman" pitchFamily="65" charset="-122"/>
                <a:ea typeface="宋体" pitchFamily="65" charset="-122"/>
              </a:rPr>
              <a:t>重要性。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C.【乙】文中王冕幼时读书专心致志,好学不倦,并且达到痴迷的程度。这种顽强的学习精神造就了他的</a:t>
            </a:r>
            <a:endParaRPr lang="zh-CN" altLang="en-US" dirty="0"/>
          </a:p>
        </p:txBody>
      </p:sp>
      <p:sp>
        <p:nvSpPr>
          <p:cNvPr id="3" name="TextBox 2"/>
          <p:cNvSpPr txBox="1"/>
          <p:nvPr/>
        </p:nvSpPr>
        <p:spPr>
          <a:xfrm>
            <a:off x="720000" y="4034825"/>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D.【乙】文中年幼的王冕,面对狰狞凶恶的神像,也会改变神色,内心惊惶。但他在这种情况下继续发奋读</a:t>
            </a:r>
            <a:br>
              <a:rPr dirty="0"/>
            </a:br>
            <a:r>
              <a:rPr lang="zh-CN" altLang="en-US" sz="1417" kern="0" dirty="0">
                <a:solidFill>
                  <a:srgbClr val="000000"/>
                </a:solidFill>
                <a:latin typeface="Times New Roman" pitchFamily="65" charset="-122"/>
                <a:ea typeface="宋体" pitchFamily="65" charset="-122"/>
              </a:rPr>
              <a:t>书。</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十三、</a:t>
            </a:r>
            <a:r>
              <a:rPr lang="zh-CN" altLang="en-US" sz="1417" kern="0" dirty="0">
                <a:solidFill>
                  <a:srgbClr val="000000"/>
                </a:solidFill>
                <a:latin typeface="Times New Roman" pitchFamily="65" charset="-122"/>
                <a:ea typeface="宋体" pitchFamily="65" charset="-122"/>
              </a:rPr>
              <a:t>(2019吉林,14—16)阅读下面文章,回答问题。(5分)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造白糖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凡闽、广南方经冬老蔗,榨汁入缸,看水花为火色。其花煎至细嫩,如煮羹沸,以手捻试,粘手则信来矣</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。此</a:t>
            </a:r>
            <a:br>
              <a:rPr dirty="0"/>
            </a:br>
            <a:r>
              <a:rPr lang="zh-CN" altLang="en-US" sz="1417" kern="0" dirty="0">
                <a:solidFill>
                  <a:srgbClr val="000000"/>
                </a:solidFill>
                <a:latin typeface="Times New Roman" pitchFamily="65" charset="-122"/>
                <a:ea typeface="宋体" pitchFamily="65" charset="-122"/>
              </a:rPr>
              <a:t>时尚黄黑色,将桶盛贮,凝成黑沙。然后以瓦溜</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置缸上。其溜上宽下尖,底有一小孔,将草塞住,倾桶中黑沙</a:t>
            </a:r>
            <a:br>
              <a:rPr dirty="0"/>
            </a:br>
            <a:r>
              <a:rPr lang="zh-CN" altLang="en-US" sz="1417" kern="0" dirty="0">
                <a:solidFill>
                  <a:srgbClr val="000000"/>
                </a:solidFill>
                <a:latin typeface="Times New Roman" pitchFamily="65" charset="-122"/>
                <a:ea typeface="宋体" pitchFamily="65" charset="-122"/>
              </a:rPr>
              <a:t>于内。待黑沙结定,然后去孔中塞草,用黄泥水</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淋下。其中黑滓入缸内,溜内尽成白霜。最上一层厚五寸</a:t>
            </a:r>
            <a:br>
              <a:rPr dirty="0"/>
            </a:br>
            <a:r>
              <a:rPr lang="zh-CN" altLang="en-US" sz="1417" kern="0" dirty="0">
                <a:solidFill>
                  <a:srgbClr val="000000"/>
                </a:solidFill>
                <a:latin typeface="Times New Roman" pitchFamily="65" charset="-122"/>
                <a:ea typeface="宋体" pitchFamily="65" charset="-122"/>
              </a:rPr>
              <a:t>许,洁白异常,名曰西洋糖。下者稍黄褐。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(节选自《天工开物》上海古籍出版社)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①粘手则信来矣:如果粘手就说明火候到了。②瓦溜:用糖膏重力分离糖蜜以取得砂糖的陶制工具,</a:t>
            </a:r>
            <a:br>
              <a:rPr dirty="0"/>
            </a:br>
            <a:r>
              <a:rPr lang="zh-CN" altLang="en-US" sz="1417" kern="0" dirty="0">
                <a:solidFill>
                  <a:srgbClr val="000000"/>
                </a:solidFill>
                <a:latin typeface="Times New Roman" pitchFamily="65" charset="-122"/>
                <a:ea typeface="宋体" pitchFamily="65" charset="-122"/>
              </a:rPr>
              <a:t>类似过滤漏斗。③黄泥水:取黄泥水上层溶液,起脱色、除蜜作用。</a:t>
            </a:r>
            <a:endParaRPr lang="zh-CN" altLang="en-US" dirty="0"/>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4703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“最上一层厚五寸许”中“许”字在文中的意思是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sz="1600"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把下面句子翻译成现代汉语。(2分)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此时尚黄黑色,将桶盛贮,凝成黑沙。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本文的说明顺序是什么?(2分)</a:t>
            </a:r>
            <a:endParaRPr lang="zh-CN" altLang="en-US" dirty="0"/>
          </a:p>
        </p:txBody>
      </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左右,大约(表示约计的数量即可)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本题考查理解文言词语的能力。我们可以运用迁移的方法,联系课文《核舟记》中的“高可二黍</a:t>
            </a:r>
            <a:br>
              <a:rPr dirty="0"/>
            </a:br>
            <a:r>
              <a:rPr lang="zh-CN" altLang="en-US" sz="1417" kern="0" dirty="0">
                <a:solidFill>
                  <a:srgbClr val="000000"/>
                </a:solidFill>
                <a:latin typeface="Times New Roman" pitchFamily="65" charset="-122"/>
                <a:ea typeface="宋体" pitchFamily="65" charset="-122"/>
              </a:rPr>
              <a:t>许”一句来理解“许”在本句中的意思。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此时(蔗汁)仍然是黄黑色,拿桶盛放,(蔗汁)凝结成黑沙。(“将”释义1分,语句通顺1分)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本题考查翻译文言语句的能力。要注意重点词语和特殊句式的翻译。如本句中“将”是“取、</a:t>
            </a:r>
            <a:br>
              <a:rPr dirty="0"/>
            </a:br>
            <a:r>
              <a:rPr lang="zh-CN" altLang="en-US" sz="1417" kern="0" dirty="0">
                <a:solidFill>
                  <a:srgbClr val="000000"/>
                </a:solidFill>
                <a:latin typeface="Times New Roman" pitchFamily="65" charset="-122"/>
                <a:ea typeface="宋体" pitchFamily="65" charset="-122"/>
              </a:rPr>
              <a:t>拿”的意思。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时间顺序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本题考查对说明顺序的把握能力。解答时要抓住文段中的关键词语进行判断,本文中有明确表示</a:t>
            </a:r>
            <a:br>
              <a:rPr dirty="0"/>
            </a:br>
            <a:r>
              <a:rPr lang="zh-CN" altLang="en-US" sz="1417" kern="0" dirty="0">
                <a:solidFill>
                  <a:srgbClr val="000000"/>
                </a:solidFill>
                <a:latin typeface="Times New Roman" pitchFamily="65" charset="-122"/>
                <a:ea typeface="宋体" pitchFamily="65" charset="-122"/>
              </a:rPr>
              <a:t>时间的词语“此时”“然后”“待”,所以是时间顺序。</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我国福建和广东南部过了冬的成熟老甘蔗,将榨出的糖汁引入糖缸之中,熬糖时要注意观察蔗汁沸腾时的</a:t>
            </a:r>
            <a:br>
              <a:rPr dirty="0"/>
            </a:br>
            <a:r>
              <a:rPr lang="zh-CN" altLang="en-US" sz="1417" kern="0" dirty="0">
                <a:solidFill>
                  <a:srgbClr val="000000"/>
                </a:solidFill>
                <a:latin typeface="Times New Roman" pitchFamily="65" charset="-122"/>
                <a:ea typeface="宋体" pitchFamily="65" charset="-122"/>
              </a:rPr>
              <a:t>水花来控制火候。当熬到水花呈细珠状,好像煮沸的稀糊那样,就用手捻一下,如果粘手就说明火候到了。</a:t>
            </a:r>
            <a:br>
              <a:rPr dirty="0"/>
            </a:br>
            <a:r>
              <a:rPr lang="zh-CN" altLang="en-US" sz="1417" kern="0" dirty="0">
                <a:solidFill>
                  <a:srgbClr val="000000"/>
                </a:solidFill>
                <a:latin typeface="Times New Roman" pitchFamily="65" charset="-122"/>
                <a:ea typeface="宋体" pitchFamily="65" charset="-122"/>
              </a:rPr>
              <a:t>这时的糖浆还是黄黑色的,把它盛装在桶里,让它凝结成糖膏。然后把瓦溜放在缸上。这种瓦溜上宽下尖,</a:t>
            </a:r>
            <a:br>
              <a:rPr dirty="0"/>
            </a:br>
            <a:r>
              <a:rPr lang="zh-CN" altLang="en-US" sz="1417" kern="0" dirty="0">
                <a:solidFill>
                  <a:srgbClr val="000000"/>
                </a:solidFill>
                <a:latin typeface="Times New Roman" pitchFamily="65" charset="-122"/>
                <a:ea typeface="宋体" pitchFamily="65" charset="-122"/>
              </a:rPr>
              <a:t>底下留有一个小孔,用草将小孔塞住,把桶里的糖膏倒入瓦溜中。等糖膏凝固以后就除去塞在小孔中的草,</a:t>
            </a:r>
            <a:br>
              <a:rPr dirty="0"/>
            </a:br>
            <a:r>
              <a:rPr lang="zh-CN" altLang="en-US" sz="1417" kern="0" dirty="0">
                <a:solidFill>
                  <a:srgbClr val="000000"/>
                </a:solidFill>
                <a:latin typeface="Times New Roman" pitchFamily="65" charset="-122"/>
                <a:ea typeface="宋体" pitchFamily="65" charset="-122"/>
              </a:rPr>
              <a:t>用黄泥水从上淋浇下去。其中黑色的糖蜜就会流进缸里,留在瓦溜中的全部是白糖。最上面的一层约有</a:t>
            </a:r>
            <a:br>
              <a:rPr dirty="0"/>
            </a:br>
            <a:r>
              <a:rPr lang="zh-CN" altLang="en-US" sz="1417" kern="0" dirty="0">
                <a:solidFill>
                  <a:srgbClr val="000000"/>
                </a:solidFill>
                <a:latin typeface="Times New Roman" pitchFamily="65" charset="-122"/>
                <a:ea typeface="宋体" pitchFamily="65" charset="-122"/>
              </a:rPr>
              <a:t>五寸厚,非常洁白,名叫“西洋糖”。下面一层稍带黄褐色。</a:t>
            </a:r>
            <a:endParaRPr lang="zh-CN" altLang="en-US" dirty="0"/>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十四、</a:t>
            </a:r>
            <a:r>
              <a:rPr lang="zh-CN" altLang="en-US" sz="1417" kern="0" dirty="0">
                <a:solidFill>
                  <a:srgbClr val="000000"/>
                </a:solidFill>
                <a:latin typeface="Times New Roman" pitchFamily="65" charset="-122"/>
                <a:ea typeface="宋体" pitchFamily="65" charset="-122"/>
              </a:rPr>
              <a:t>(2017甘肃兰州A卷,10—13)阅读[甲][乙]两段选文,完成1—4题。(18分)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于是入朝见威王,曰:“臣诚知不如徐公美。臣之妻私臣,臣之妾畏臣,臣之客欲有求于臣,皆以美于徐</a:t>
            </a:r>
            <a:br>
              <a:rPr dirty="0"/>
            </a:br>
            <a:r>
              <a:rPr lang="zh-CN" altLang="en-US" sz="1417" kern="0" dirty="0">
                <a:solidFill>
                  <a:srgbClr val="000000"/>
                </a:solidFill>
                <a:latin typeface="Times New Roman" pitchFamily="65" charset="-122"/>
                <a:ea typeface="宋体" pitchFamily="65" charset="-122"/>
              </a:rPr>
              <a:t>公。今齐地方千里,百二十城,宫妇左右莫不</a:t>
            </a:r>
            <a:r>
              <a:rPr lang="zh-CN" altLang="en-US" sz="1417" u="sng" kern="0" dirty="0">
                <a:solidFill>
                  <a:srgbClr val="000000"/>
                </a:solidFill>
                <a:latin typeface="Times New Roman" pitchFamily="65" charset="-122"/>
                <a:ea typeface="宋体" pitchFamily="65" charset="-122"/>
              </a:rPr>
              <a:t>私</a:t>
            </a:r>
            <a:r>
              <a:rPr lang="zh-CN" altLang="en-US" sz="1417" kern="0" dirty="0">
                <a:solidFill>
                  <a:srgbClr val="000000"/>
                </a:solidFill>
                <a:latin typeface="Times New Roman" pitchFamily="65" charset="-122"/>
                <a:ea typeface="宋体" pitchFamily="65" charset="-122"/>
              </a:rPr>
              <a:t>王,朝廷之臣莫不畏王,四境之内莫不有求于王:由此观之,王</a:t>
            </a:r>
            <a:br>
              <a:rPr dirty="0"/>
            </a:br>
            <a:r>
              <a:rPr lang="zh-CN" altLang="en-US" sz="1417" kern="0" dirty="0">
                <a:solidFill>
                  <a:srgbClr val="000000"/>
                </a:solidFill>
                <a:latin typeface="Times New Roman" pitchFamily="65" charset="-122"/>
                <a:ea typeface="宋体" pitchFamily="65" charset="-122"/>
              </a:rPr>
              <a:t>之蔽甚矣。”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王曰:“善。”乃下令:“群臣吏民能面刺寡人之过者,受上赏;上书谏寡人者,受中赏;</a:t>
            </a:r>
            <a:r>
              <a:rPr lang="zh-CN" altLang="en-US" sz="1417" u="sng" kern="0" dirty="0">
                <a:solidFill>
                  <a:srgbClr val="000000"/>
                </a:solidFill>
                <a:latin typeface="Times New Roman" pitchFamily="65" charset="-122"/>
                <a:ea typeface="宋体" pitchFamily="65" charset="-122"/>
              </a:rPr>
              <a:t>能谤讥于市朝,闻寡人</a:t>
            </a:r>
            <a:br>
              <a:rPr dirty="0"/>
            </a:br>
            <a:r>
              <a:rPr lang="zh-CN" altLang="en-US" sz="1417" u="sng" kern="0" dirty="0">
                <a:solidFill>
                  <a:srgbClr val="000000"/>
                </a:solidFill>
                <a:latin typeface="Times New Roman" pitchFamily="65" charset="-122"/>
                <a:ea typeface="宋体" pitchFamily="65" charset="-122"/>
              </a:rPr>
              <a:t>之耳者,受下赏。</a:t>
            </a:r>
            <a:r>
              <a:rPr lang="zh-CN" altLang="en-US" sz="1417" kern="0" dirty="0">
                <a:solidFill>
                  <a:srgbClr val="000000"/>
                </a:solidFill>
                <a:latin typeface="Times New Roman" pitchFamily="65" charset="-122"/>
                <a:ea typeface="宋体" pitchFamily="65" charset="-122"/>
              </a:rPr>
              <a:t>”令初下,群臣进谏,门庭若市;数月之后,时时而</a:t>
            </a:r>
            <a:r>
              <a:rPr lang="zh-CN" altLang="en-US" sz="1417" u="sng" kern="0" dirty="0">
                <a:solidFill>
                  <a:srgbClr val="000000"/>
                </a:solidFill>
                <a:latin typeface="Times New Roman" pitchFamily="65" charset="-122"/>
                <a:ea typeface="宋体" pitchFamily="65" charset="-122"/>
              </a:rPr>
              <a:t>间</a:t>
            </a:r>
            <a:r>
              <a:rPr lang="zh-CN" altLang="en-US" sz="1417" kern="0" dirty="0">
                <a:solidFill>
                  <a:srgbClr val="000000"/>
                </a:solidFill>
                <a:latin typeface="Times New Roman" pitchFamily="65" charset="-122"/>
                <a:ea typeface="宋体" pitchFamily="65" charset="-122"/>
              </a:rPr>
              <a:t>进;期年之后,虽欲言,无可进者。燕、</a:t>
            </a:r>
            <a:br>
              <a:rPr dirty="0"/>
            </a:br>
            <a:r>
              <a:rPr lang="zh-CN" altLang="en-US" sz="1417" kern="0" dirty="0">
                <a:solidFill>
                  <a:srgbClr val="000000"/>
                </a:solidFill>
                <a:latin typeface="Times New Roman" pitchFamily="65" charset="-122"/>
                <a:ea typeface="宋体" pitchFamily="65" charset="-122"/>
              </a:rPr>
              <a:t>赵、韩、魏闻之,皆朝于齐。此所谓战胜于朝廷。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(选自《邹忌讽齐王纳谏》)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齐威王召即墨</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大夫,语之曰:“自子之</a:t>
            </a:r>
            <a:r>
              <a:rPr lang="zh-CN" altLang="en-US" sz="1417" u="sng" kern="0" dirty="0">
                <a:solidFill>
                  <a:srgbClr val="000000"/>
                </a:solidFill>
                <a:latin typeface="Times New Roman" pitchFamily="65" charset="-122"/>
                <a:ea typeface="宋体" pitchFamily="65" charset="-122"/>
              </a:rPr>
              <a:t>居</a:t>
            </a:r>
            <a:r>
              <a:rPr lang="zh-CN" altLang="en-US" sz="1417" kern="0" dirty="0">
                <a:solidFill>
                  <a:srgbClr val="000000"/>
                </a:solidFill>
                <a:latin typeface="Times New Roman" pitchFamily="65" charset="-122"/>
                <a:ea typeface="宋体" pitchFamily="65" charset="-122"/>
              </a:rPr>
              <a:t>即墨也,毁</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言日至。然吾使人视即墨,田野辟,人民给,官无</a:t>
            </a:r>
            <a:br>
              <a:rPr dirty="0"/>
            </a:br>
            <a:r>
              <a:rPr lang="zh-CN" altLang="en-US" sz="1417" kern="0" dirty="0">
                <a:solidFill>
                  <a:srgbClr val="000000"/>
                </a:solidFill>
                <a:latin typeface="Times New Roman" pitchFamily="65" charset="-122"/>
                <a:ea typeface="宋体" pitchFamily="65" charset="-122"/>
              </a:rPr>
              <a:t>事,东方以宁;是子不事吾左右以求助也!”</a:t>
            </a:r>
            <a:r>
              <a:rPr lang="zh-CN" altLang="en-US" sz="1417" u="sng" kern="0" dirty="0">
                <a:solidFill>
                  <a:srgbClr val="000000"/>
                </a:solidFill>
                <a:latin typeface="Times New Roman" pitchFamily="65" charset="-122"/>
                <a:ea typeface="宋体" pitchFamily="65" charset="-122"/>
              </a:rPr>
              <a:t>封</a:t>
            </a:r>
            <a:r>
              <a:rPr lang="zh-CN" altLang="en-US" sz="1417" kern="0" dirty="0">
                <a:solidFill>
                  <a:srgbClr val="000000"/>
                </a:solidFill>
                <a:latin typeface="Times New Roman" pitchFamily="65" charset="-122"/>
                <a:ea typeface="宋体" pitchFamily="65" charset="-122"/>
              </a:rPr>
              <a:t>之万家。召阿大夫,语之曰:“自子守阿,誉言日至。</a:t>
            </a:r>
            <a:r>
              <a:rPr lang="zh-CN" altLang="en-US" sz="1417" u="sng" kern="0" dirty="0">
                <a:solidFill>
                  <a:srgbClr val="000000"/>
                </a:solidFill>
                <a:latin typeface="Times New Roman" pitchFamily="65" charset="-122"/>
                <a:ea typeface="宋体" pitchFamily="65" charset="-122"/>
              </a:rPr>
              <a:t>吾使人视</a:t>
            </a:r>
            <a:endParaRPr lang="zh-CN" altLang="en-US"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385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阿田野不辟人民贫馁</a:t>
            </a:r>
            <a:r>
              <a:rPr lang="zh-CN" altLang="en-US" sz="1417" kern="0" dirty="0">
                <a:solidFill>
                  <a:srgbClr val="000000"/>
                </a:solidFill>
                <a:latin typeface="Times New Roman" pitchFamily="65" charset="-122"/>
                <a:ea typeface="宋体" pitchFamily="65" charset="-122"/>
              </a:rPr>
              <a:t>。昔日赵攻鄄,子不救;卫取薛陵,子不知;</a:t>
            </a:r>
            <a:r>
              <a:rPr lang="zh-CN" altLang="en-US" sz="1417" u="sng" kern="0" dirty="0">
                <a:solidFill>
                  <a:srgbClr val="000000"/>
                </a:solidFill>
                <a:latin typeface="Times New Roman" pitchFamily="65" charset="-122"/>
                <a:ea typeface="宋体" pitchFamily="65" charset="-122"/>
              </a:rPr>
              <a:t>是子厚币</a:t>
            </a:r>
            <a:r>
              <a:rPr lang="zh-CN" altLang="en-US" sz="1067" u="sng" kern="0" baseline="5900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事吾左右以求誉也</a:t>
            </a:r>
            <a:r>
              <a:rPr lang="zh-CN" altLang="en-US" sz="1417" kern="0" dirty="0">
                <a:solidFill>
                  <a:srgbClr val="000000"/>
                </a:solidFill>
                <a:latin typeface="Times New Roman" pitchFamily="65" charset="-122"/>
                <a:ea typeface="宋体" pitchFamily="65" charset="-122"/>
              </a:rPr>
              <a:t>!”是日,烹阿</a:t>
            </a:r>
            <a:br>
              <a:rPr dirty="0"/>
            </a:br>
            <a:r>
              <a:rPr lang="zh-CN" altLang="en-US" sz="1417" kern="0" dirty="0">
                <a:solidFill>
                  <a:srgbClr val="000000"/>
                </a:solidFill>
                <a:latin typeface="Times New Roman" pitchFamily="65" charset="-122"/>
                <a:ea typeface="宋体" pitchFamily="65" charset="-122"/>
              </a:rPr>
              <a:t>大夫及左右尝誉者。于是群臣耸惧,莫敢饰诈</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,务尽其情,齐国大治,强于天下。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(选自《资治通鉴》)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①即墨:古地名。在今山东平度东南。②毁:诽谤。与后文“誉”意思相对。③厚币:丰厚礼品。④</a:t>
            </a:r>
            <a:br>
              <a:rPr dirty="0"/>
            </a:br>
            <a:r>
              <a:rPr lang="zh-CN" altLang="en-US" sz="1417" kern="0" dirty="0">
                <a:solidFill>
                  <a:srgbClr val="000000"/>
                </a:solidFill>
                <a:latin typeface="Times New Roman" pitchFamily="65" charset="-122"/>
                <a:ea typeface="宋体" pitchFamily="65" charset="-122"/>
              </a:rPr>
              <a:t>饰诈:作假骗人。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解释下列语句中加点词的意思。(4分)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(1)宫妇左右莫不</a:t>
            </a:r>
            <a:r>
              <a:rPr lang="zh-CN" altLang="en-US" sz="1417" u="sng" kern="0" dirty="0">
                <a:solidFill>
                  <a:srgbClr val="000000"/>
                </a:solidFill>
                <a:latin typeface="Times New Roman" pitchFamily="65" charset="-122"/>
                <a:ea typeface="宋体" pitchFamily="65" charset="-122"/>
              </a:rPr>
              <a:t>私</a:t>
            </a:r>
            <a:r>
              <a:rPr lang="zh-CN" altLang="en-US" sz="1417" kern="0" dirty="0">
                <a:solidFill>
                  <a:srgbClr val="000000"/>
                </a:solidFill>
                <a:latin typeface="Times New Roman" pitchFamily="65" charset="-122"/>
                <a:ea typeface="宋体" pitchFamily="65" charset="-122"/>
              </a:rPr>
              <a:t>王　　　私:</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(2)时时而</a:t>
            </a:r>
            <a:r>
              <a:rPr lang="zh-CN" altLang="en-US" sz="1417" u="sng" kern="0" dirty="0">
                <a:solidFill>
                  <a:srgbClr val="000000"/>
                </a:solidFill>
                <a:latin typeface="Times New Roman" pitchFamily="65" charset="-122"/>
                <a:ea typeface="宋体" pitchFamily="65" charset="-122"/>
              </a:rPr>
              <a:t>间</a:t>
            </a:r>
            <a:r>
              <a:rPr lang="zh-CN" altLang="en-US" sz="1417" kern="0" dirty="0">
                <a:solidFill>
                  <a:srgbClr val="000000"/>
                </a:solidFill>
                <a:latin typeface="Times New Roman" pitchFamily="65" charset="-122"/>
                <a:ea typeface="宋体" pitchFamily="65" charset="-122"/>
              </a:rPr>
              <a:t>进　　　间:</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(3)自子之</a:t>
            </a:r>
            <a:r>
              <a:rPr lang="zh-CN" altLang="en-US" sz="1417" u="sng" kern="0" dirty="0">
                <a:solidFill>
                  <a:srgbClr val="000000"/>
                </a:solidFill>
                <a:latin typeface="Times New Roman" pitchFamily="65" charset="-122"/>
                <a:ea typeface="宋体" pitchFamily="65" charset="-122"/>
              </a:rPr>
              <a:t>居</a:t>
            </a:r>
            <a:r>
              <a:rPr lang="zh-CN" altLang="en-US" sz="1417" kern="0" dirty="0">
                <a:solidFill>
                  <a:srgbClr val="000000"/>
                </a:solidFill>
                <a:latin typeface="Times New Roman" pitchFamily="65" charset="-122"/>
                <a:ea typeface="宋体" pitchFamily="65" charset="-122"/>
              </a:rPr>
              <a:t>即墨也　　　居:</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a:t>
            </a:r>
            <a:r>
              <a:rPr lang="zh-CN" altLang="en-US" sz="1417" u="sng" kern="0" dirty="0">
                <a:solidFill>
                  <a:srgbClr val="000000"/>
                </a:solidFill>
                <a:latin typeface="Times New Roman" pitchFamily="65" charset="-122"/>
                <a:ea typeface="宋体" pitchFamily="65" charset="-122"/>
              </a:rPr>
              <a:t>封</a:t>
            </a:r>
            <a:r>
              <a:rPr lang="zh-CN" altLang="en-US" sz="1417" kern="0" dirty="0">
                <a:solidFill>
                  <a:srgbClr val="000000"/>
                </a:solidFill>
                <a:latin typeface="Times New Roman" pitchFamily="65" charset="-122"/>
                <a:ea typeface="宋体" pitchFamily="65" charset="-122"/>
              </a:rPr>
              <a:t>之万家　　　封:</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用“/”为[乙]文中画波浪线的句子标出停顿。(标两处)(2分)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吾 使 人 视 阿 田 野 不 辟 人 民 贫 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用现代汉语翻译文中画横线的句子。(6分)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(1)能谤讥于市朝,闻寡人之耳者,受下赏。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(2)是子厚币事吾左右以求誉也!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回答下面问题。(6分)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(1)根据[甲]文的内容填空。(2分)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邹忌的劝谏很有艺术性。他由</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想到治国理政之事,由</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想到齐威王的被蒙蔽,以小见</a:t>
            </a:r>
            <a:br>
              <a:rPr dirty="0"/>
            </a:br>
            <a:r>
              <a:rPr lang="zh-CN" altLang="en-US" sz="1417" kern="0" dirty="0">
                <a:solidFill>
                  <a:srgbClr val="000000"/>
                </a:solidFill>
                <a:latin typeface="Times New Roman" pitchFamily="65" charset="-122"/>
                <a:ea typeface="宋体" pitchFamily="65" charset="-122"/>
              </a:rPr>
              <a:t>大,极具说服力。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(2)从[甲][乙]两段选文来看,“齐国大治”与齐威王的哪些举措有关?请概括作答。(4分)</a:t>
            </a:r>
            <a:endParaRPr lang="zh-CN" altLang="en-US" dirty="0"/>
          </a:p>
        </p:txBody>
      </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(1)偏爱　(2)间或,偶然　(3)主管,主政　(4)封赏,赏赐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本题考查理解文言实词的能力。解释文言实词时应注意古今异义。“私”古义为“偏爱”,今义</a:t>
            </a:r>
            <a:br>
              <a:rPr dirty="0"/>
            </a:br>
            <a:r>
              <a:rPr lang="zh-CN" altLang="en-US" sz="1417" kern="0" dirty="0">
                <a:solidFill>
                  <a:srgbClr val="000000"/>
                </a:solidFill>
                <a:latin typeface="Times New Roman" pitchFamily="65" charset="-122"/>
                <a:ea typeface="宋体" pitchFamily="65" charset="-122"/>
              </a:rPr>
              <a:t>为“自私、私人”;“间”古义为“间或、偶然”,今义多与“时间、空间”有关;“居”古义为“主管、</a:t>
            </a:r>
            <a:br>
              <a:rPr dirty="0"/>
            </a:br>
            <a:r>
              <a:rPr lang="zh-CN" altLang="en-US" sz="1417" kern="0" dirty="0">
                <a:solidFill>
                  <a:srgbClr val="000000"/>
                </a:solidFill>
                <a:latin typeface="Times New Roman" pitchFamily="65" charset="-122"/>
                <a:ea typeface="宋体" pitchFamily="65" charset="-122"/>
              </a:rPr>
              <a:t>主政”,今义为“居住”;“封”古义为“封赏、赏赐”,今义为“封闭”。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解释文言实词遵循“词不离句”的原则,要结合文意句意,重点关注包含语言现象的词,如通假</a:t>
            </a:r>
            <a:br>
              <a:rPr dirty="0"/>
            </a:br>
            <a:r>
              <a:rPr lang="zh-CN" altLang="en-US" sz="1417" kern="0" dirty="0">
                <a:solidFill>
                  <a:srgbClr val="000000"/>
                </a:solidFill>
                <a:latin typeface="Times New Roman" pitchFamily="65" charset="-122"/>
                <a:ea typeface="宋体" pitchFamily="65" charset="-122"/>
              </a:rPr>
              <a:t>字、词类活用、一词多义、古今异义等。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吾使人视阿/田野不辟/人民贫馁(每划对一处给1分)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本题考查文言文断句的能力。画波浪线句与前文中“然吾使人视即墨,田野辟,人民给”相对应,根</a:t>
            </a:r>
            <a:br>
              <a:rPr dirty="0"/>
            </a:br>
            <a:r>
              <a:rPr lang="zh-CN" altLang="en-US" sz="1417" kern="0" dirty="0">
                <a:solidFill>
                  <a:srgbClr val="000000"/>
                </a:solidFill>
                <a:latin typeface="Times New Roman" pitchFamily="65" charset="-122"/>
                <a:ea typeface="宋体" pitchFamily="65" charset="-122"/>
              </a:rPr>
              <a:t>据句意,参考前文进行划分。</a:t>
            </a:r>
            <a:endParaRPr lang="zh-CN" altLang="en-US" dirty="0"/>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文言文断句方法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(1)弄通文意断句。给文言文断句,首先要阅读全文,了解文意,这是断句的先决条件,如果想当然地断下去,</a:t>
            </a:r>
            <a:br>
              <a:rPr dirty="0"/>
            </a:br>
            <a:r>
              <a:rPr lang="zh-CN" altLang="en-US" sz="1417" kern="0" dirty="0">
                <a:solidFill>
                  <a:srgbClr val="000000"/>
                </a:solidFill>
                <a:latin typeface="Times New Roman" pitchFamily="65" charset="-122"/>
                <a:ea typeface="宋体" pitchFamily="65" charset="-122"/>
              </a:rPr>
              <a:t>就容易错断。通读全文,搞清属于什么文体,写了什么内容,想表达什么意思。要注意文言文单音词占多数</a:t>
            </a:r>
            <a:br>
              <a:rPr dirty="0"/>
            </a:br>
            <a:r>
              <a:rPr lang="zh-CN" altLang="en-US" sz="1417" kern="0" dirty="0">
                <a:solidFill>
                  <a:srgbClr val="000000"/>
                </a:solidFill>
                <a:latin typeface="Times New Roman" pitchFamily="65" charset="-122"/>
                <a:ea typeface="宋体" pitchFamily="65" charset="-122"/>
              </a:rPr>
              <a:t>的特点,抓住几个关键的字词进行翻译以理解文段大意。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(2)借助文言虚词断句。古人的文章没有标点符号,为了明辨句读,虚词就成了重要的标志。尤其是一些语</a:t>
            </a:r>
            <a:br>
              <a:rPr dirty="0"/>
            </a:br>
            <a:r>
              <a:rPr lang="zh-CN" altLang="en-US" sz="1417" kern="0" dirty="0">
                <a:solidFill>
                  <a:srgbClr val="000000"/>
                </a:solidFill>
                <a:latin typeface="Times New Roman" pitchFamily="65" charset="-122"/>
                <a:ea typeface="宋体" pitchFamily="65" charset="-122"/>
              </a:rPr>
              <a:t>气词和连词的前后往往是该断开的地方。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(3)利用对话标志断句。常以“曰”“云”“言”为标志,两人对话,一般在第一次问答时写出人名,以后就</a:t>
            </a:r>
            <a:br>
              <a:rPr dirty="0"/>
            </a:br>
            <a:r>
              <a:rPr lang="zh-CN" altLang="en-US" sz="1417" kern="0" dirty="0">
                <a:solidFill>
                  <a:srgbClr val="000000"/>
                </a:solidFill>
                <a:latin typeface="Times New Roman" pitchFamily="65" charset="-122"/>
                <a:ea typeface="宋体" pitchFamily="65" charset="-122"/>
              </a:rPr>
              <a:t>只用“曰”而把主语省略。遇到对话时,应根据上下文判断出问者、答者,明辨句读。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(4)借助名词(代词)断句。一般完整的句子都有主谓宾,而主语一般由名词或代词充当。名词一般为文章</a:t>
            </a:r>
            <a:br>
              <a:rPr dirty="0"/>
            </a:br>
            <a:r>
              <a:rPr lang="zh-CN" altLang="en-US" sz="1417" kern="0" dirty="0">
                <a:solidFill>
                  <a:srgbClr val="000000"/>
                </a:solidFill>
                <a:latin typeface="Times New Roman" pitchFamily="65" charset="-122"/>
                <a:ea typeface="宋体" pitchFamily="65" charset="-122"/>
              </a:rPr>
              <a:t>陈述、描写、说明或议论的对象,它们的前后往往要断开。名词(代词)一般也常常用作句子的主语和宾</a:t>
            </a:r>
            <a:endParaRPr lang="zh-CN" altLang="en-US" dirty="0"/>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语,因此,找出文中反复出现的名词或代词,就基本上可以断出句读了。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(5)利用对称句式、语意对应关系断句。断句时,注意古文讲究整齐对称,行文中上下句字数相同、结构相</a:t>
            </a:r>
            <a:br>
              <a:rPr dirty="0"/>
            </a:br>
            <a:r>
              <a:rPr lang="zh-CN" altLang="en-US" sz="1417" kern="0" dirty="0">
                <a:solidFill>
                  <a:srgbClr val="000000"/>
                </a:solidFill>
                <a:latin typeface="Times New Roman" pitchFamily="65" charset="-122"/>
                <a:ea typeface="宋体" pitchFamily="65" charset="-122"/>
              </a:rPr>
              <a:t>同的特点;还可借助上下文中与之语意相对的句子断句。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(1)能在公共场所批评议论我的过失,传到我耳朵里的,可得下等奖赏。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(译出大意的给1分;关键词“谤讥”“闻”,各1分)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(2)这是你用丰厚的礼品买通我的左右来称赞你啊!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(译出大意的给1分;关键词“是”“誉”,各1分)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本题考查翻译文言语句的能力。准确翻译语句,首先要理解文章的主要内容,重点关注关键词,如</a:t>
            </a:r>
            <a:br>
              <a:rPr dirty="0"/>
            </a:br>
            <a:r>
              <a:rPr lang="zh-CN" altLang="en-US" sz="1417" kern="0" dirty="0">
                <a:solidFill>
                  <a:srgbClr val="000000"/>
                </a:solidFill>
                <a:latin typeface="Times New Roman" pitchFamily="65" charset="-122"/>
                <a:ea typeface="宋体" pitchFamily="65" charset="-122"/>
              </a:rPr>
              <a:t>“闻”是“使</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听到”的意思;“是”是“这”的意思;“子”是对人的尊称,可译为“你”;“誉”是</a:t>
            </a:r>
            <a:br>
              <a:rPr dirty="0"/>
            </a:br>
            <a:r>
              <a:rPr lang="zh-CN" altLang="en-US" sz="1417" kern="0" dirty="0">
                <a:solidFill>
                  <a:srgbClr val="000000"/>
                </a:solidFill>
                <a:latin typeface="Times New Roman" pitchFamily="65" charset="-122"/>
                <a:ea typeface="宋体" pitchFamily="65" charset="-122"/>
              </a:rPr>
              <a:t>赞誉,可引申为“称赞”。</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a:t>
            </a:r>
            <a:r>
              <a:rPr lang="zh-CN" altLang="en-US" sz="1417" kern="0" dirty="0">
                <a:solidFill>
                  <a:srgbClr val="000000"/>
                </a:solidFill>
                <a:latin typeface="Times New Roman" pitchFamily="65" charset="-122"/>
                <a:ea typeface="宋体" pitchFamily="65" charset="-122"/>
              </a:rPr>
              <a:t>　异,意动用法,对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感到惊讶。</a:t>
            </a:r>
            <a:endParaRPr lang="zh-CN" altLang="en-US" dirty="0"/>
          </a:p>
          <a:p>
            <a:pPr marL="0" indent="0" eaLnBrk="0" latinLnBrk="1" hangingPunct="0">
              <a:lnSpc>
                <a:spcPct val="150000"/>
              </a:lnSpc>
              <a:spcBef>
                <a:spcPts val="141"/>
              </a:spcBef>
              <a:buNone/>
            </a:pPr>
            <a:r>
              <a:rPr lang="en-US" altLang="zh-CN" sz="1417" b="1" kern="0" dirty="0">
                <a:solidFill>
                  <a:srgbClr val="000000"/>
                </a:solidFill>
                <a:latin typeface="Times New Roman" pitchFamily="65" charset="-122"/>
                <a:ea typeface="宋体" pitchFamily="65" charset="-122"/>
              </a:rPr>
              <a:t>2.</a:t>
            </a: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A.重新/古代夜间的计时单位;B.都是早上的意思;C.连词,表修饰/介词,按照;D.这样,强调谓语,舒</a:t>
            </a:r>
            <a:br>
              <a:rPr dirty="0"/>
            </a:br>
            <a:r>
              <a:rPr lang="zh-CN" altLang="en-US" sz="1417" kern="0" dirty="0">
                <a:solidFill>
                  <a:srgbClr val="000000"/>
                </a:solidFill>
                <a:latin typeface="Times New Roman" pitchFamily="65" charset="-122"/>
                <a:ea typeface="宋体" pitchFamily="65" charset="-122"/>
              </a:rPr>
              <a:t>缓语气/结构助词,的。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(1)我经常读书,自己认为获得的好处很多。　(2)孩子对读书这样痴迷,为什么不听任他去做想做</a:t>
            </a:r>
            <a:br>
              <a:rPr dirty="0"/>
            </a:br>
            <a:r>
              <a:rPr lang="zh-CN" altLang="en-US" sz="1417" kern="0" dirty="0">
                <a:solidFill>
                  <a:srgbClr val="000000"/>
                </a:solidFill>
                <a:latin typeface="Times New Roman" pitchFamily="65" charset="-122"/>
                <a:ea typeface="宋体" pitchFamily="65" charset="-122"/>
              </a:rPr>
              <a:t>的事呢?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本题考查学生翻译文言句子的能力。注意重点词“孤”“以为”“如此”“曷”“听”的翻译。</a:t>
            </a:r>
            <a:br>
              <a:rPr dirty="0"/>
            </a:br>
            <a:r>
              <a:rPr lang="zh-CN" altLang="en-US" sz="1417" kern="0" dirty="0">
                <a:solidFill>
                  <a:srgbClr val="000000"/>
                </a:solidFill>
                <a:latin typeface="Times New Roman" pitchFamily="65" charset="-122"/>
                <a:ea typeface="宋体" pitchFamily="65" charset="-122"/>
              </a:rPr>
              <a:t>省略的成分须补上,“儿痴如此”应译为“孩子对读书这样痴迷”。</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D</a:t>
            </a:r>
            <a:r>
              <a:rPr lang="zh-CN" altLang="en-US" sz="1417" kern="0" dirty="0">
                <a:solidFill>
                  <a:srgbClr val="000000"/>
                </a:solidFill>
                <a:latin typeface="Times New Roman" pitchFamily="65" charset="-122"/>
                <a:ea typeface="宋体" pitchFamily="65" charset="-122"/>
              </a:rPr>
              <a:t>　本题考查学生理解文章内容的能力。“恬若不见”写出了王冕在神像面前读书神色安然,像</a:t>
            </a:r>
            <a:br>
              <a:rPr dirty="0"/>
            </a:br>
            <a:r>
              <a:rPr lang="zh-CN" altLang="en-US" sz="1417" kern="0" dirty="0">
                <a:solidFill>
                  <a:srgbClr val="000000"/>
                </a:solidFill>
                <a:latin typeface="Times New Roman" pitchFamily="65" charset="-122"/>
                <a:ea typeface="宋体" pitchFamily="65" charset="-122"/>
              </a:rPr>
              <a:t>没有看见似的,并非D选项中的“改变神色,内心惊惶”。</a:t>
            </a:r>
            <a:endParaRPr lang="zh-CN" altLang="en-US" dirty="0"/>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(1)生活琐事　自己的受蒙蔽(每空1分。意思答对即可)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(2)虚心纳谏,广开言路;求真务实,奖罚分明。(意思答对即可)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本题考查内容理解与概括能力。(1)首先理解文章内容,抓住文章中主要人物的言行,对应概括内</a:t>
            </a:r>
            <a:br>
              <a:rPr dirty="0"/>
            </a:br>
            <a:r>
              <a:rPr lang="zh-CN" altLang="en-US" sz="1417" kern="0" dirty="0">
                <a:solidFill>
                  <a:srgbClr val="000000"/>
                </a:solidFill>
                <a:latin typeface="Times New Roman" pitchFamily="65" charset="-122"/>
                <a:ea typeface="宋体" pitchFamily="65" charset="-122"/>
              </a:rPr>
              <a:t>容。文中邹忌以自己与徐公比美这件日常生活中的小事设喻,由己及君,由家事到国事引出齐威王被蒙</a:t>
            </a:r>
            <a:br>
              <a:rPr dirty="0"/>
            </a:br>
            <a:r>
              <a:rPr lang="zh-CN" altLang="en-US" sz="1417" kern="0" dirty="0">
                <a:solidFill>
                  <a:srgbClr val="000000"/>
                </a:solidFill>
                <a:latin typeface="Times New Roman" pitchFamily="65" charset="-122"/>
                <a:ea typeface="宋体" pitchFamily="65" charset="-122"/>
              </a:rPr>
              <a:t>蔽。(2)[甲]文齐威王接受邹忌的劝告,广开言路,悬赏求谏。从而使齐国国势强盛。[乙]文“即墨大夫”遭</a:t>
            </a:r>
            <a:br>
              <a:rPr dirty="0"/>
            </a:br>
            <a:r>
              <a:rPr lang="zh-CN" altLang="en-US" sz="1417" kern="0" dirty="0">
                <a:solidFill>
                  <a:srgbClr val="000000"/>
                </a:solidFill>
                <a:latin typeface="Times New Roman" pitchFamily="65" charset="-122"/>
                <a:ea typeface="宋体" pitchFamily="65" charset="-122"/>
              </a:rPr>
              <a:t>受谗言诋毁,齐威王派人调查,澄清是非,当即嘉奖;阿地大夫弄虚作假,求誉害民,齐威王痛斥其弄权行为,让</a:t>
            </a:r>
            <a:br>
              <a:rPr dirty="0"/>
            </a:br>
            <a:r>
              <a:rPr lang="zh-CN" altLang="en-US" sz="1417" kern="0" dirty="0">
                <a:solidFill>
                  <a:srgbClr val="000000"/>
                </a:solidFill>
                <a:latin typeface="Times New Roman" pitchFamily="65" charset="-122"/>
                <a:ea typeface="宋体" pitchFamily="65" charset="-122"/>
              </a:rPr>
              <a:t>臣僚们尽力去做实事,齐国国威大振。由此可以总结出齐威王的举措有:虚心纳谏,广开言路;求真务实和</a:t>
            </a:r>
            <a:br>
              <a:rPr dirty="0"/>
            </a:br>
            <a:r>
              <a:rPr lang="zh-CN" altLang="en-US" sz="1417" kern="0" dirty="0">
                <a:solidFill>
                  <a:srgbClr val="000000"/>
                </a:solidFill>
                <a:latin typeface="Times New Roman" pitchFamily="65" charset="-122"/>
                <a:ea typeface="宋体" pitchFamily="65" charset="-122"/>
              </a:rPr>
              <a:t>奖罚分明。</a:t>
            </a:r>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277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[乙]    齐威王召见即墨大夫,对他说:“自从你到即墨主政,每天都有诽谤你的话传来。然而我派人去即墨</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察看,却是田野开辟整治,百姓丰足,官府无事,东方因而十分安定。于是我知道这是你不巴结我的身边内臣</a:t>
            </a:r>
            <a:br>
              <a:rPr dirty="0"/>
            </a:br>
            <a:r>
              <a:rPr lang="zh-CN" altLang="en-US" sz="1417" kern="0" dirty="0">
                <a:solidFill>
                  <a:srgbClr val="000000"/>
                </a:solidFill>
                <a:latin typeface="Times New Roman" pitchFamily="65" charset="-122"/>
                <a:ea typeface="宋体" pitchFamily="65" charset="-122"/>
              </a:rPr>
              <a:t>谋求内援的缘故。”便封赐即墨大夫享用一万户的俸禄。齐威王又召见阿地大夫,对他说:“自从你到阿</a:t>
            </a:r>
            <a:br>
              <a:rPr dirty="0"/>
            </a:br>
            <a:r>
              <a:rPr lang="zh-CN" altLang="en-US" sz="1417" kern="0" dirty="0">
                <a:solidFill>
                  <a:srgbClr val="000000"/>
                </a:solidFill>
                <a:latin typeface="Times New Roman" pitchFamily="65" charset="-122"/>
                <a:ea typeface="宋体" pitchFamily="65" charset="-122"/>
              </a:rPr>
              <a:t>地镇守,每天都有称赞你的好话传来。但我派人前去阿地察看,只见田地荒芜,百姓贫困饥饿。当初赵国攻</a:t>
            </a:r>
            <a:br>
              <a:rPr dirty="0"/>
            </a:br>
            <a:r>
              <a:rPr lang="zh-CN" altLang="en-US" sz="1417" kern="0" dirty="0">
                <a:solidFill>
                  <a:srgbClr val="000000"/>
                </a:solidFill>
                <a:latin typeface="Times New Roman" pitchFamily="65" charset="-122"/>
                <a:ea typeface="宋体" pitchFamily="65" charset="-122"/>
              </a:rPr>
              <a:t>打鄄地,你不救;卫国夺取薛陵,你不知道;于是我知道这是你用丰厚的礼品买通我的左右近臣来称赞你</a:t>
            </a:r>
            <a:br>
              <a:rPr dirty="0"/>
            </a:br>
            <a:r>
              <a:rPr lang="zh-CN" altLang="en-US" sz="1417" kern="0" dirty="0">
                <a:solidFill>
                  <a:srgbClr val="000000"/>
                </a:solidFill>
                <a:latin typeface="Times New Roman" pitchFamily="65" charset="-122"/>
                <a:ea typeface="宋体" pitchFamily="65" charset="-122"/>
              </a:rPr>
              <a:t>啊!”当天,齐威王下令烹死阿地大夫及替他说好话的左右近臣。于是臣僚们毛骨悚然,不敢再弄虚作假骗</a:t>
            </a:r>
            <a:br>
              <a:rPr dirty="0"/>
            </a:br>
            <a:r>
              <a:rPr lang="zh-CN" altLang="en-US" sz="1417" kern="0" dirty="0">
                <a:solidFill>
                  <a:srgbClr val="000000"/>
                </a:solidFill>
                <a:latin typeface="Times New Roman" pitchFamily="65" charset="-122"/>
                <a:ea typeface="宋体" pitchFamily="65" charset="-122"/>
              </a:rPr>
              <a:t>人,都尽力做实事,齐国因此大治,成为天下最强盛的国家。</a:t>
            </a:r>
            <a:endParaRPr lang="zh-CN" altLang="en-US" dirty="0"/>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十五、</a:t>
            </a:r>
            <a:r>
              <a:rPr lang="zh-CN" altLang="en-US" sz="1417" kern="0" dirty="0">
                <a:solidFill>
                  <a:srgbClr val="000000"/>
                </a:solidFill>
                <a:latin typeface="Times New Roman" pitchFamily="65" charset="-122"/>
                <a:ea typeface="宋体" pitchFamily="65" charset="-122"/>
              </a:rPr>
              <a:t>(2016河南,16—19)阅读下面两个语段,完成1—4题。(10分)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(一)世有伯乐,然后有千里马。千里马常有,而伯乐不常有。故虽有</a:t>
            </a:r>
            <a:r>
              <a:rPr lang="zh-CN" altLang="en-US" sz="1417" u="sng" kern="0" dirty="0">
                <a:solidFill>
                  <a:srgbClr val="000000"/>
                </a:solidFill>
                <a:latin typeface="Times New Roman" pitchFamily="65" charset="-122"/>
                <a:ea typeface="宋体" pitchFamily="65" charset="-122"/>
              </a:rPr>
              <a:t>名</a:t>
            </a:r>
            <a:r>
              <a:rPr lang="zh-CN" altLang="en-US" sz="1417" kern="0" dirty="0">
                <a:solidFill>
                  <a:srgbClr val="000000"/>
                </a:solidFill>
                <a:latin typeface="Times New Roman" pitchFamily="65" charset="-122"/>
                <a:ea typeface="宋体" pitchFamily="65" charset="-122"/>
              </a:rPr>
              <a:t>马,祇(只、祗)辱于奴隶人之手,骈死</a:t>
            </a:r>
            <a:br>
              <a:rPr dirty="0"/>
            </a:br>
            <a:r>
              <a:rPr lang="zh-CN" altLang="en-US" sz="1417" kern="0" dirty="0">
                <a:solidFill>
                  <a:srgbClr val="000000"/>
                </a:solidFill>
                <a:latin typeface="Times New Roman" pitchFamily="65" charset="-122"/>
                <a:ea typeface="宋体" pitchFamily="65" charset="-122"/>
              </a:rPr>
              <a:t>于槽枥之间,不以千里称也。</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马之千里者,一食或尽粟一石。食马者不知其能千里而食也。</a:t>
            </a:r>
            <a:r>
              <a:rPr lang="zh-CN" altLang="en-US" sz="1417" kern="0" dirty="0">
                <a:solidFill>
                  <a:srgbClr val="000000"/>
                </a:solidFill>
                <a:latin typeface="Times New Roman" pitchFamily="65" charset="-122"/>
                <a:ea typeface="宋体" pitchFamily="65" charset="-122"/>
              </a:rPr>
              <a:t>是马也,虽有千里之能,食不饱,力不</a:t>
            </a:r>
            <a:r>
              <a:rPr lang="zh-CN" altLang="en-US" sz="1417" u="sng" kern="0" dirty="0">
                <a:solidFill>
                  <a:srgbClr val="000000"/>
                </a:solidFill>
                <a:latin typeface="Times New Roman" pitchFamily="65" charset="-122"/>
                <a:ea typeface="宋体" pitchFamily="65" charset="-122"/>
              </a:rPr>
              <a:t>足</a:t>
            </a:r>
            <a:r>
              <a:rPr lang="zh-CN" altLang="en-US" sz="1417" kern="0" dirty="0">
                <a:solidFill>
                  <a:srgbClr val="000000"/>
                </a:solidFill>
                <a:latin typeface="Times New Roman" pitchFamily="65" charset="-122"/>
                <a:ea typeface="宋体" pitchFamily="65" charset="-122"/>
              </a:rPr>
              <a:t>,才美</a:t>
            </a:r>
            <a:br>
              <a:rPr dirty="0"/>
            </a:br>
            <a:r>
              <a:rPr lang="zh-CN" altLang="en-US" sz="1417" kern="0" dirty="0">
                <a:solidFill>
                  <a:srgbClr val="000000"/>
                </a:solidFill>
                <a:latin typeface="Times New Roman" pitchFamily="65" charset="-122"/>
                <a:ea typeface="宋体" pitchFamily="65" charset="-122"/>
              </a:rPr>
              <a:t>不外见,且欲与常马等不可得,安求其能千里也?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策之不以其</a:t>
            </a:r>
            <a:r>
              <a:rPr lang="zh-CN" altLang="en-US" sz="1417" u="sng" kern="0" dirty="0">
                <a:solidFill>
                  <a:srgbClr val="000000"/>
                </a:solidFill>
                <a:latin typeface="Times New Roman" pitchFamily="65" charset="-122"/>
                <a:ea typeface="宋体" pitchFamily="65" charset="-122"/>
              </a:rPr>
              <a:t>道</a:t>
            </a:r>
            <a:r>
              <a:rPr lang="zh-CN" altLang="en-US" sz="1417" kern="0" dirty="0">
                <a:solidFill>
                  <a:srgbClr val="000000"/>
                </a:solidFill>
                <a:latin typeface="Times New Roman" pitchFamily="65" charset="-122"/>
                <a:ea typeface="宋体" pitchFamily="65" charset="-122"/>
              </a:rPr>
              <a:t>,食之不能尽其材,鸣之而不能</a:t>
            </a:r>
            <a:r>
              <a:rPr lang="zh-CN" altLang="en-US" sz="1417" u="sng" kern="0" dirty="0">
                <a:solidFill>
                  <a:srgbClr val="000000"/>
                </a:solidFill>
                <a:latin typeface="Times New Roman" pitchFamily="65" charset="-122"/>
                <a:ea typeface="宋体" pitchFamily="65" charset="-122"/>
              </a:rPr>
              <a:t>通</a:t>
            </a:r>
            <a:r>
              <a:rPr lang="zh-CN" altLang="en-US" sz="1417" kern="0" dirty="0">
                <a:solidFill>
                  <a:srgbClr val="000000"/>
                </a:solidFill>
                <a:latin typeface="Times New Roman" pitchFamily="65" charset="-122"/>
                <a:ea typeface="宋体" pitchFamily="65" charset="-122"/>
              </a:rPr>
              <a:t>其意,执策而临之,曰:“天下无马!”呜呼!其真无马邪?其真</a:t>
            </a:r>
            <a:br>
              <a:rPr dirty="0"/>
            </a:br>
            <a:r>
              <a:rPr lang="zh-CN" altLang="en-US" sz="1417" kern="0" dirty="0">
                <a:solidFill>
                  <a:srgbClr val="000000"/>
                </a:solidFill>
                <a:latin typeface="Times New Roman" pitchFamily="65" charset="-122"/>
                <a:ea typeface="宋体" pitchFamily="65" charset="-122"/>
              </a:rPr>
              <a:t>不知马也。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(《马说》)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(二)《诗》曰:“济济多士,文王以宁。”孔子曰:“十室之邑,必有忠信。”非虚言也。陛下秉</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四海之众,</a:t>
            </a:r>
            <a:br>
              <a:rPr dirty="0"/>
            </a:br>
            <a:r>
              <a:rPr lang="zh-CN" altLang="en-US" sz="1417" kern="0" dirty="0">
                <a:solidFill>
                  <a:srgbClr val="000000"/>
                </a:solidFill>
                <a:latin typeface="Times New Roman" pitchFamily="65" charset="-122"/>
                <a:ea typeface="宋体" pitchFamily="65" charset="-122"/>
              </a:rPr>
              <a:t>曾亡柱干</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之固守于四境?殆</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开之不广,取之不明,劝之不笃。《传》曰:“土之美者善养禾,君之明者善养</a:t>
            </a:r>
            <a:endParaRPr lang="zh-CN" altLang="en-US" dirty="0"/>
          </a:p>
        </p:txBody>
      </p:sp>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4426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士。”中人</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皆可使为君子。诏书进贤良,赦小过,无求备,以博聚英俊</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(节选自《汉书》)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①秉:执掌。②柱干:比喻担当重任的人。③殆:大概。④中人:中等资质的人。⑤英俊:杰出人物。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下列各组句子中,加点词语意思相同的一项是(2分)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A.名</a:t>
            </a:r>
            <a:r>
              <a:rPr lang="zh-CN" altLang="en-US" sz="2189" kern="0" spc="1071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327"/>
              </a:spcBef>
              <a:buNone/>
            </a:pPr>
            <a:r>
              <a:rPr lang="zh-CN" altLang="en-US" sz="1417" kern="0" dirty="0">
                <a:solidFill>
                  <a:srgbClr val="000000"/>
                </a:solidFill>
                <a:latin typeface="Times New Roman" pitchFamily="65" charset="-122"/>
                <a:ea typeface="宋体" pitchFamily="65" charset="-122"/>
              </a:rPr>
              <a:t>B.足</a:t>
            </a:r>
            <a:r>
              <a:rPr lang="zh-CN" altLang="en-US" sz="2189" kern="0" spc="10485"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327"/>
              </a:spcBef>
              <a:buNone/>
            </a:pPr>
            <a:r>
              <a:rPr lang="zh-CN" altLang="en-US" sz="1417" kern="0" dirty="0">
                <a:solidFill>
                  <a:srgbClr val="000000"/>
                </a:solidFill>
                <a:latin typeface="Times New Roman" pitchFamily="65" charset="-122"/>
                <a:ea typeface="宋体" pitchFamily="65" charset="-122"/>
              </a:rPr>
              <a:t>C.道</a:t>
            </a:r>
            <a:r>
              <a:rPr lang="zh-CN" altLang="en-US" sz="2189" kern="0" spc="1041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327"/>
              </a:spcBef>
              <a:buNone/>
            </a:pPr>
            <a:r>
              <a:rPr lang="zh-CN" altLang="en-US" sz="1417" kern="0" dirty="0">
                <a:solidFill>
                  <a:srgbClr val="000000"/>
                </a:solidFill>
                <a:latin typeface="Times New Roman" pitchFamily="65" charset="-122"/>
                <a:ea typeface="宋体" pitchFamily="65" charset="-122"/>
              </a:rPr>
              <a:t>D.通</a:t>
            </a:r>
            <a:r>
              <a:rPr lang="zh-CN" altLang="en-US" sz="2189" kern="0" spc="9135" dirty="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1074990" y="2897633"/>
          <a:ext cx="1638299" cy="495299"/>
        </p:xfrm>
        <a:graphic>
          <a:graphicData uri="http://schemas.openxmlformats.org/presentationml/2006/ole">
            <mc:AlternateContent xmlns:mc="http://schemas.openxmlformats.org/markup-compatibility/2006">
              <mc:Choice xmlns:v="urn:schemas-microsoft-com:vml" Requires="v">
                <p:oleObj spid="_x0000_s3078" name="Equation" r:id="rId5" imgW="1651200" imgH="499200" progId="Equation.DSMT4">
                  <p:embed/>
                </p:oleObj>
              </mc:Choice>
              <mc:Fallback>
                <p:oleObj name="Equation" r:id="rId5" imgW="1651200" imgH="4992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4990" y="2897633"/>
                        <a:ext cx="1638299" cy="495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065058" y="3445383"/>
          <a:ext cx="1609725" cy="495300"/>
        </p:xfrm>
        <a:graphic>
          <a:graphicData uri="http://schemas.openxmlformats.org/presentationml/2006/ole">
            <mc:AlternateContent xmlns:mc="http://schemas.openxmlformats.org/markup-compatibility/2006">
              <mc:Choice xmlns:v="urn:schemas-microsoft-com:vml" Requires="v">
                <p:oleObj spid="_x0000_s3079" name="Equation" r:id="rId7" imgW="1622400" imgH="499200" progId="Equation.DSMT4">
                  <p:embed/>
                </p:oleObj>
              </mc:Choice>
              <mc:Fallback>
                <p:oleObj name="Equation" r:id="rId7" imgW="1622400" imgH="499200"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5058" y="3445383"/>
                        <a:ext cx="160972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065058" y="3993132"/>
          <a:ext cx="1600200" cy="495300"/>
        </p:xfrm>
        <a:graphic>
          <a:graphicData uri="http://schemas.openxmlformats.org/presentationml/2006/ole">
            <mc:AlternateContent xmlns:mc="http://schemas.openxmlformats.org/markup-compatibility/2006">
              <mc:Choice xmlns:v="urn:schemas-microsoft-com:vml" Requires="v">
                <p:oleObj spid="_x0000_s3080" name="Equation" r:id="rId9" imgW="1612800" imgH="499200" progId="Equation.DSMT4">
                  <p:embed/>
                </p:oleObj>
              </mc:Choice>
              <mc:Fallback>
                <p:oleObj name="Equation" r:id="rId9" imgW="1612800" imgH="499200" progId="Equation.DSMT4">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5058" y="3993132"/>
                        <a:ext cx="16002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074990" y="4540882"/>
          <a:ext cx="1438275" cy="495300"/>
        </p:xfrm>
        <a:graphic>
          <a:graphicData uri="http://schemas.openxmlformats.org/presentationml/2006/ole">
            <mc:AlternateContent xmlns:mc="http://schemas.openxmlformats.org/markup-compatibility/2006">
              <mc:Choice xmlns:v="urn:schemas-microsoft-com:vml" Requires="v">
                <p:oleObj spid="_x0000_s3081" name="Equation" r:id="rId11" imgW="1449600" imgH="499200" progId="Equation.DSMT4">
                  <p:embed/>
                </p:oleObj>
              </mc:Choice>
              <mc:Fallback>
                <p:oleObj name="Equation" r:id="rId11" imgW="1449600" imgH="499200" progId="Equation.DSMT4">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74990" y="4540882"/>
                        <a:ext cx="143827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把语段(一)中画横线的句子翻译成现代汉语。(3分)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马之千里者,一食或尽粟一石。食马者不知其能千里而食也。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“也”常表示某种语气,同时暗含情感。结合语段(一)第一段的内容,说说其结尾的“也”字暗含了作者</a:t>
            </a:r>
            <a:br>
              <a:rPr dirty="0"/>
            </a:br>
            <a:r>
              <a:rPr lang="zh-CN" altLang="en-US" sz="1417" kern="0" dirty="0">
                <a:solidFill>
                  <a:srgbClr val="000000"/>
                </a:solidFill>
                <a:latin typeface="Times New Roman" pitchFamily="65" charset="-122"/>
                <a:ea typeface="宋体" pitchFamily="65" charset="-122"/>
              </a:rPr>
              <a:t>什么样的情感。(2分)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4.根据语段(一)和语段(二)的内容,用自己的话填空。(3分)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两个语段都在谈人才问题,都认为社会上有人才。人才怎样才能不被埋没?语段(一)用托物寓意的写法,强</a:t>
            </a:r>
            <a:br>
              <a:rPr dirty="0"/>
            </a:br>
            <a:r>
              <a:rPr lang="zh-CN" altLang="en-US" sz="1417" kern="0" dirty="0">
                <a:solidFill>
                  <a:srgbClr val="000000"/>
                </a:solidFill>
                <a:latin typeface="Times New Roman" pitchFamily="65" charset="-122"/>
                <a:ea typeface="宋体" pitchFamily="65" charset="-122"/>
              </a:rPr>
              <a:t>调①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;语段(二)用②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的论证方法,强调③</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　</a:t>
            </a:r>
            <a:r>
              <a:rPr lang="zh-CN" altLang="en-US" sz="1417" kern="0" dirty="0">
                <a:solidFill>
                  <a:srgbClr val="000000"/>
                </a:solidFill>
                <a:latin typeface="Times New Roman" pitchFamily="65" charset="-122"/>
                <a:ea typeface="宋体" pitchFamily="65" charset="-122"/>
              </a:rPr>
              <a:t>A.名贵的/命名。B.充足。C.方法/学说。D.明白/贯通。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千里马吃一顿(次)有时(或许)能吃完一石粮食。喂马的人不知道要根据它能日行千里的本领来</a:t>
            </a:r>
            <a:br>
              <a:rPr dirty="0"/>
            </a:br>
            <a:r>
              <a:rPr lang="zh-CN" altLang="en-US" sz="1417" kern="0" dirty="0">
                <a:solidFill>
                  <a:srgbClr val="000000"/>
                </a:solidFill>
                <a:latin typeface="Times New Roman" pitchFamily="65" charset="-122"/>
                <a:ea typeface="宋体" pitchFamily="65" charset="-122"/>
              </a:rPr>
              <a:t>喂养它。(“一食”1分,“食马者”的“食”1分,大意1分。共3分)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翻译时要做到语句通顺、语意完整,关键词要译出。句中的第一个“食”读shí,意思为“吃”;后两</a:t>
            </a:r>
            <a:br>
              <a:rPr dirty="0"/>
            </a:br>
            <a:r>
              <a:rPr lang="zh-CN" altLang="en-US" sz="1417" kern="0" dirty="0">
                <a:solidFill>
                  <a:srgbClr val="000000"/>
                </a:solidFill>
                <a:latin typeface="Times New Roman" pitchFamily="65" charset="-122"/>
                <a:ea typeface="宋体" pitchFamily="65" charset="-122"/>
              </a:rPr>
              <a:t>个“食”读sì,通“饲”,意思为“喂养”;“或”的意思为“有时”。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对千里马被埋没的痛惜(不平)之情。(意思对即可。2分)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“祇(只、祗)辱于奴隶人之手,骈死于槽枥之间”写出了千里马的悲惨遭遇,所以这里的“也”表</a:t>
            </a:r>
            <a:br>
              <a:rPr dirty="0"/>
            </a:br>
            <a:r>
              <a:rPr lang="zh-CN" altLang="en-US" sz="1417" kern="0" dirty="0">
                <a:solidFill>
                  <a:srgbClr val="000000"/>
                </a:solidFill>
                <a:latin typeface="Times New Roman" pitchFamily="65" charset="-122"/>
                <a:ea typeface="宋体" pitchFamily="65" charset="-122"/>
              </a:rPr>
              <a:t>达的是“对千里马被埋没的痛惜(不平)之情”。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评析</a:t>
            </a:r>
            <a:r>
              <a:rPr lang="zh-CN" altLang="en-US" sz="1417" kern="0" dirty="0">
                <a:solidFill>
                  <a:srgbClr val="000000"/>
                </a:solidFill>
                <a:latin typeface="Times New Roman" pitchFamily="65" charset="-122"/>
                <a:ea typeface="宋体" pitchFamily="65" charset="-122"/>
              </a:rPr>
              <a:t>　本题考查对文章情感的把握,难度中等。</a:t>
            </a:r>
            <a:endParaRPr lang="zh-CN" altLang="en-US" dirty="0"/>
          </a:p>
        </p:txBody>
      </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①统治者应善于发现人才　②道理论证(引用论证)　③统治者应采取措施,招纳贤士(意思对即</a:t>
            </a:r>
            <a:br>
              <a:rPr dirty="0"/>
            </a:br>
            <a:r>
              <a:rPr lang="zh-CN" altLang="en-US" sz="1417" kern="0" dirty="0">
                <a:solidFill>
                  <a:srgbClr val="000000"/>
                </a:solidFill>
                <a:latin typeface="Times New Roman" pitchFamily="65" charset="-122"/>
                <a:ea typeface="宋体" pitchFamily="65" charset="-122"/>
              </a:rPr>
              <a:t>可。一空1分,共3分)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语段(一)采用托物寓意的写法,借“说马”来谈人才的发现和任用问题。语段(二)引用《诗》和</a:t>
            </a:r>
            <a:br>
              <a:rPr dirty="0"/>
            </a:br>
            <a:r>
              <a:rPr lang="zh-CN" altLang="en-US" sz="1417" kern="0" dirty="0">
                <a:solidFill>
                  <a:srgbClr val="000000"/>
                </a:solidFill>
                <a:latin typeface="Times New Roman" pitchFamily="65" charset="-122"/>
                <a:ea typeface="宋体" pitchFamily="65" charset="-122"/>
              </a:rPr>
              <a:t>《传》中的话,运用了道理(引用)论证的方法;由“诏书进贤良,赦小过,无求备,以博聚英俊”来看,强调的</a:t>
            </a:r>
            <a:br>
              <a:rPr dirty="0"/>
            </a:br>
            <a:r>
              <a:rPr lang="zh-CN" altLang="en-US" sz="1417" kern="0" dirty="0">
                <a:solidFill>
                  <a:srgbClr val="000000"/>
                </a:solidFill>
                <a:latin typeface="Times New Roman" pitchFamily="65" charset="-122"/>
                <a:ea typeface="宋体" pitchFamily="65" charset="-122"/>
              </a:rPr>
              <a:t>是“统治者应采取措施,招贤纳士”。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评析</a:t>
            </a:r>
            <a:r>
              <a:rPr lang="zh-CN" altLang="en-US" sz="1417" kern="0" dirty="0">
                <a:solidFill>
                  <a:srgbClr val="000000"/>
                </a:solidFill>
                <a:latin typeface="Times New Roman" pitchFamily="65" charset="-122"/>
                <a:ea typeface="宋体" pitchFamily="65" charset="-122"/>
              </a:rPr>
              <a:t>　本题考查对阅读的比较与分析的能力,难度稍大。</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二</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因为有众多的贤士</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文王得以安享天下。”孔子说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只有十家的小邑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也一定有忠信之</a:t>
            </a:r>
            <a:br>
              <a:rPr lang="zh-CN" altLang="en-US" sz="1600" dirty="0"/>
            </a:br>
            <a:r>
              <a:rPr lang="zh-CN" altLang="en-US" sz="1417" kern="0" dirty="0">
                <a:solidFill>
                  <a:srgbClr val="000000"/>
                </a:solidFill>
                <a:latin typeface="Times New Roman" pitchFamily="65" charset="-122"/>
                <a:ea typeface="宋体" pitchFamily="65" charset="-122"/>
              </a:rPr>
              <a:t>人。”这些都是实话。陛下执掌天下这么多的人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怎么会没有栋梁之材来守四境呢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大概在于人才仕进之</a:t>
            </a:r>
            <a:br>
              <a:rPr lang="zh-CN" altLang="en-US" sz="1600" dirty="0"/>
            </a:br>
            <a:r>
              <a:rPr lang="zh-CN" altLang="en-US" sz="1417" kern="0" dirty="0">
                <a:solidFill>
                  <a:srgbClr val="000000"/>
                </a:solidFill>
                <a:latin typeface="Times New Roman" pitchFamily="65" charset="-122"/>
                <a:ea typeface="宋体" pitchFamily="65" charset="-122"/>
              </a:rPr>
              <a:t>路开得不广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选拔任用的标准不清楚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勉励得又不切实。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好的土质善于养育禾苗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圣明的君主</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善于供养人才。”中等资质的人都可以让他们成为君子。陛下应下诏书选拔贤良,赦免小的过错,不要求</a:t>
            </a:r>
            <a:br>
              <a:rPr dirty="0"/>
            </a:br>
            <a:r>
              <a:rPr lang="zh-CN" altLang="en-US" sz="1417" kern="0" dirty="0">
                <a:solidFill>
                  <a:srgbClr val="000000"/>
                </a:solidFill>
                <a:latin typeface="Times New Roman" pitchFamily="65" charset="-122"/>
                <a:ea typeface="宋体" pitchFamily="65" charset="-122"/>
              </a:rPr>
              <a:t>全责备,从而广聚英才。</a:t>
            </a:r>
            <a:endParaRPr lang="zh-CN" altLang="en-US" dirty="0"/>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13917"/>
            <a:ext cx="8505000" cy="309380"/>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endParaRPr lang="zh-CN" altLang="en-US" dirty="0"/>
          </a:p>
        </p:txBody>
      </p:sp>
      <p:pic>
        <p:nvPicPr>
          <p:cNvPr id="3" name="图片 2"/>
          <p:cNvPicPr>
            <a:picLocks noChangeAspect="1"/>
          </p:cNvPicPr>
          <p:nvPr/>
        </p:nvPicPr>
        <p:blipFill>
          <a:blip r:embed="rId4"/>
          <a:stretch>
            <a:fillRect/>
          </a:stretch>
        </p:blipFill>
        <p:spPr>
          <a:xfrm>
            <a:off x="758822" y="698487"/>
            <a:ext cx="7632700" cy="482600"/>
          </a:xfrm>
          <a:prstGeom prst="rect">
            <a:avLst/>
          </a:prstGeom>
        </p:spPr>
      </p:pic>
      <p:sp>
        <p:nvSpPr>
          <p:cNvPr id="4" name="TextBox 2"/>
          <p:cNvSpPr txBox="1"/>
          <p:nvPr/>
        </p:nvSpPr>
        <p:spPr>
          <a:xfrm>
            <a:off x="720000" y="1544735"/>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(2020长沙一模,12—15)阅读下面的文言文,回答问题。(12分)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关羽字云长,河东解人也。亡命奔涿郡。先主</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于乡里合徒众,而羽与张飞为之御侮。先主与二人寝则同</a:t>
            </a:r>
            <a:br>
              <a:rPr dirty="0"/>
            </a:br>
            <a:r>
              <a:rPr lang="zh-CN" altLang="en-US" sz="1417" kern="0" dirty="0">
                <a:solidFill>
                  <a:srgbClr val="000000"/>
                </a:solidFill>
                <a:latin typeface="Times New Roman" pitchFamily="65" charset="-122"/>
                <a:ea typeface="宋体" pitchFamily="65" charset="-122"/>
              </a:rPr>
              <a:t>床,恩若兄弟。而稠人广坐,侍立终日,随先主周旋,不避艰险。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建安五年,曹公</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东征,先主奔袁绍。</a:t>
            </a:r>
            <a:r>
              <a:rPr lang="zh-CN" altLang="en-US" sz="1417" u="sng" kern="0" dirty="0">
                <a:solidFill>
                  <a:srgbClr val="000000"/>
                </a:solidFill>
                <a:latin typeface="Times New Roman" pitchFamily="65" charset="-122"/>
                <a:ea typeface="宋体" pitchFamily="65" charset="-122"/>
              </a:rPr>
              <a:t>曹公禽羽以归,拜为偏将军,礼之甚厚。</a:t>
            </a:r>
            <a:r>
              <a:rPr lang="zh-CN" altLang="en-US" sz="1417" kern="0" dirty="0">
                <a:solidFill>
                  <a:srgbClr val="000000"/>
                </a:solidFill>
                <a:latin typeface="Times New Roman" pitchFamily="65" charset="-122"/>
                <a:ea typeface="宋体" pitchFamily="65" charset="-122"/>
              </a:rPr>
              <a:t>绍遣大将颜良攻东郡太守刘延</a:t>
            </a:r>
            <a:br>
              <a:rPr dirty="0"/>
            </a:br>
            <a:r>
              <a:rPr lang="zh-CN" altLang="en-US" sz="1417" kern="0" dirty="0">
                <a:solidFill>
                  <a:srgbClr val="000000"/>
                </a:solidFill>
                <a:latin typeface="Times New Roman" pitchFamily="65" charset="-122"/>
                <a:ea typeface="宋体" pitchFamily="65" charset="-122"/>
              </a:rPr>
              <a:t>于白马,曹公使张辽及羽为先锋击之。</a:t>
            </a:r>
            <a:r>
              <a:rPr lang="zh-CN" altLang="en-US" sz="1417" u="sng" kern="0" dirty="0">
                <a:solidFill>
                  <a:srgbClr val="000000"/>
                </a:solidFill>
                <a:latin typeface="Times New Roman" pitchFamily="65" charset="-122"/>
                <a:ea typeface="宋体" pitchFamily="65" charset="-122"/>
              </a:rPr>
              <a:t>羽望见良麾盖策马刺良于万众之中斩其首还绍诸将莫能当者遂解</a:t>
            </a:r>
            <a:br>
              <a:rPr dirty="0"/>
            </a:br>
            <a:r>
              <a:rPr lang="zh-CN" altLang="en-US" sz="1417" u="sng" kern="0" dirty="0">
                <a:solidFill>
                  <a:srgbClr val="000000"/>
                </a:solidFill>
                <a:latin typeface="Times New Roman" pitchFamily="65" charset="-122"/>
                <a:ea typeface="宋体" pitchFamily="65" charset="-122"/>
              </a:rPr>
              <a:t>白马围</a:t>
            </a:r>
            <a:r>
              <a:rPr lang="zh-CN" altLang="en-US" sz="1417" kern="0" dirty="0">
                <a:solidFill>
                  <a:srgbClr val="000000"/>
                </a:solidFill>
                <a:latin typeface="Times New Roman" pitchFamily="65" charset="-122"/>
                <a:ea typeface="宋体" pitchFamily="65" charset="-122"/>
              </a:rPr>
              <a:t>。曹公即表封羽为汉寿亭侯。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初,曹公壮羽为人,而察其心神无久留之意,谓张辽曰:“卿试以情问之。”既而辽以问羽,羽叹曰:“吾极知</a:t>
            </a:r>
            <a:br>
              <a:rPr dirty="0"/>
            </a:br>
            <a:r>
              <a:rPr lang="zh-CN" altLang="en-US" sz="1417" kern="0" dirty="0">
                <a:solidFill>
                  <a:srgbClr val="000000"/>
                </a:solidFill>
                <a:latin typeface="Times New Roman" pitchFamily="65" charset="-122"/>
                <a:ea typeface="宋体" pitchFamily="65" charset="-122"/>
              </a:rPr>
              <a:t>曹公待我厚,然吾受刘将军厚恩,誓以共死,不可背之。</a:t>
            </a:r>
            <a:r>
              <a:rPr lang="zh-CN" altLang="en-US" sz="1417" u="sng" kern="0" dirty="0">
                <a:solidFill>
                  <a:srgbClr val="000000"/>
                </a:solidFill>
                <a:latin typeface="Times New Roman" pitchFamily="65" charset="-122"/>
                <a:ea typeface="宋体" pitchFamily="65" charset="-122"/>
              </a:rPr>
              <a:t>吾终不留,吾要当立效以报曹公乃去。</a:t>
            </a:r>
            <a:r>
              <a:rPr lang="zh-CN" altLang="en-US" sz="1417" kern="0" dirty="0">
                <a:solidFill>
                  <a:srgbClr val="000000"/>
                </a:solidFill>
                <a:latin typeface="Times New Roman" pitchFamily="65" charset="-122"/>
                <a:ea typeface="宋体" pitchFamily="65" charset="-122"/>
              </a:rPr>
              <a:t>”辽以羽言报</a:t>
            </a:r>
            <a:br>
              <a:rPr dirty="0"/>
            </a:br>
            <a:r>
              <a:rPr lang="zh-CN" altLang="en-US" sz="1417" kern="0" dirty="0">
                <a:solidFill>
                  <a:srgbClr val="000000"/>
                </a:solidFill>
                <a:latin typeface="Times New Roman" pitchFamily="65" charset="-122"/>
                <a:ea typeface="宋体" pitchFamily="65" charset="-122"/>
              </a:rPr>
              <a:t>曹公,曹公义之。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羽尝为流矢所中,贯其左臂。医曰:“矢镞有毒,毒入于骨,当破臂作创,刮骨去毒,然后此患乃除耳。”羽便</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伸臂令医劈之。时羽适请诸将饮食相对,臂血流离,盈于盘器,而羽割炙引酒,言笑自若。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(选自《三国志·关羽传》,有删改)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①先主:指刘备。②曹公:指曹操。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下列字词解说正确的一项是(2分)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A.“亡”是会意字,小篆字从入,从∟。“入”是人字,“∟”是隐蔽,合起来表示人到隐蔽处。本义为逃</a:t>
            </a:r>
            <a:br>
              <a:rPr dirty="0"/>
            </a:br>
            <a:r>
              <a:rPr lang="zh-CN" altLang="en-US" sz="1417" kern="0" dirty="0">
                <a:solidFill>
                  <a:srgbClr val="000000"/>
                </a:solidFill>
                <a:latin typeface="Times New Roman" pitchFamily="65" charset="-122"/>
                <a:ea typeface="宋体" pitchFamily="65" charset="-122"/>
              </a:rPr>
              <a:t>离、出走。“亡命奔涿郡”中的“亡”即为此义。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B.“既而辽以问羽”中的“既而”是表示时间的副词,着重指前后两件事发生的时间相隔很久。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C.“辽以羽言报曹公,曹公义之”与“执策而临之,曰:天下无马!”(《马说》)中虚词“之”的用法是不同</a:t>
            </a:r>
            <a:br>
              <a:rPr dirty="0"/>
            </a:br>
            <a:r>
              <a:rPr lang="zh-CN" altLang="en-US" sz="1417" kern="0" dirty="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D.“羽尝为流矢所中”中的“为”与“愿为市鞍马”中的“为”意思是一样的。</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59263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王冕是诸暨县人。七八岁时,父亲叫他在田埂上放牛,他偷偷地跑进学堂,去听学生念书。听完以后,总是默</a:t>
            </a:r>
            <a:br>
              <a:rPr dirty="0"/>
            </a:br>
            <a:r>
              <a:rPr lang="zh-CN" altLang="en-US" sz="1417" kern="0" dirty="0">
                <a:solidFill>
                  <a:srgbClr val="000000"/>
                </a:solidFill>
                <a:latin typeface="Times New Roman" pitchFamily="65" charset="-122"/>
                <a:ea typeface="宋体" pitchFamily="65" charset="-122"/>
              </a:rPr>
              <a:t>默地记住。傍晚回家,他把放牧的牛都忘记了。有人牵着牛来责骂他们家的牛践踏田地,踩坏了庄稼。王</a:t>
            </a:r>
            <a:br>
              <a:rPr dirty="0"/>
            </a:br>
            <a:r>
              <a:rPr lang="zh-CN" altLang="en-US" sz="1417" kern="0" dirty="0">
                <a:solidFill>
                  <a:srgbClr val="000000"/>
                </a:solidFill>
                <a:latin typeface="Times New Roman" pitchFamily="65" charset="-122"/>
                <a:ea typeface="宋体" pitchFamily="65" charset="-122"/>
              </a:rPr>
              <a:t>冕的父亲大怒,打了王冕一顿。过后,他仍是这样。他的母亲说:“孩子对读书这样痴迷,为什么不听任他</a:t>
            </a:r>
            <a:br>
              <a:rPr dirty="0"/>
            </a:br>
            <a:r>
              <a:rPr lang="zh-CN" altLang="en-US" sz="1417" kern="0" dirty="0">
                <a:solidFill>
                  <a:srgbClr val="000000"/>
                </a:solidFill>
                <a:latin typeface="Times New Roman" pitchFamily="65" charset="-122"/>
                <a:ea typeface="宋体" pitchFamily="65" charset="-122"/>
              </a:rPr>
              <a:t>去做想做的事呢?”王冕于是离开家,寄住在寺庙里。一到夜里,他就悄悄地走出来,坐在佛像的膝盖上,手</a:t>
            </a:r>
            <a:br>
              <a:rPr dirty="0"/>
            </a:br>
            <a:r>
              <a:rPr lang="zh-CN" altLang="en-US" sz="1417" kern="0" dirty="0">
                <a:solidFill>
                  <a:srgbClr val="000000"/>
                </a:solidFill>
                <a:latin typeface="Times New Roman" pitchFamily="65" charset="-122"/>
                <a:ea typeface="宋体" pitchFamily="65" charset="-122"/>
              </a:rPr>
              <a:t>里拿着书借着佛像前长明灯的灯光诵读,书声琅琅,一直读到天亮。佛像多是泥塑的,一个个面目狰狞凶恶,</a:t>
            </a:r>
            <a:br>
              <a:rPr dirty="0"/>
            </a:br>
            <a:r>
              <a:rPr lang="zh-CN" altLang="en-US" sz="1417" kern="0" dirty="0">
                <a:solidFill>
                  <a:srgbClr val="000000"/>
                </a:solidFill>
                <a:latin typeface="Times New Roman" pitchFamily="65" charset="-122"/>
                <a:ea typeface="宋体" pitchFamily="65" charset="-122"/>
              </a:rPr>
              <a:t>令人害怕。王冕虽是小孩,却神色安然,好像没有看见似的。安阳的韩性听说以后对此感到很惊讶,收他做</a:t>
            </a:r>
            <a:br>
              <a:rPr dirty="0"/>
            </a:br>
            <a:r>
              <a:rPr lang="zh-CN" altLang="en-US" sz="1417" kern="0" dirty="0">
                <a:solidFill>
                  <a:srgbClr val="000000"/>
                </a:solidFill>
                <a:latin typeface="Times New Roman" pitchFamily="65" charset="-122"/>
                <a:ea typeface="宋体" pitchFamily="65" charset="-122"/>
              </a:rPr>
              <a:t>弟子,后来他成了大学问家。 </a:t>
            </a:r>
            <a:endParaRPr lang="zh-CN" altLang="en-US" dirty="0"/>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468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下列对文中画波浪线部分的断句正确的一项是(2分)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A.羽望见良麾盖/策马刺良于万众之中/斩其首还绍诸将/莫能当者遂解白马围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B.羽望见良麾盖策马/刺良于万众之中/斩其首还/绍诸将莫能当者/遂解白马围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C.羽望见良麾盖/策马刺良于万众之中/斩其首还/绍诸将莫能当者/遂解白马围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D.羽望见良麾盖策马/刺良于万众之中/斩其首还绍诸将/莫能当者遂解白马围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用现代汉语翻译文中画横线的句子。(4分)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(1)曹公禽羽以归,拜为偏将军,礼之甚厚。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(2)吾终不留,吾要当立效以报曹公乃去。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请结合文段内容,说说关羽身上有哪些让人敬佩的优秀品质。(4分)</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　B</a:t>
            </a:r>
            <a:r>
              <a:rPr lang="zh-CN" altLang="en-US" sz="1417" kern="0" dirty="0">
                <a:solidFill>
                  <a:srgbClr val="000000"/>
                </a:solidFill>
                <a:latin typeface="Times New Roman" pitchFamily="65" charset="-122"/>
                <a:ea typeface="宋体" pitchFamily="65" charset="-122"/>
              </a:rPr>
              <a:t>.“既而”是副词,表示一会儿,即距上件事情发生后不久。C.“之”均为代词。D.“羽尝为</a:t>
            </a:r>
            <a:br>
              <a:rPr dirty="0"/>
            </a:br>
            <a:r>
              <a:rPr lang="zh-CN" altLang="en-US" sz="1417" kern="0" dirty="0">
                <a:solidFill>
                  <a:srgbClr val="000000"/>
                </a:solidFill>
                <a:latin typeface="Times New Roman" pitchFamily="65" charset="-122"/>
                <a:ea typeface="宋体" pitchFamily="65" charset="-122"/>
              </a:rPr>
              <a:t>流矢所中”中的“为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”,表示被动;“愿为市鞍马”中的“为”则是“为此”的意思。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本题考查学生文言文断句的能力。在把握句意的基础上准确断句,从语法角度确定停顿位置,</a:t>
            </a:r>
            <a:br>
              <a:rPr dirty="0"/>
            </a:br>
            <a:r>
              <a:rPr lang="zh-CN" altLang="en-US" sz="1417" kern="0" dirty="0">
                <a:solidFill>
                  <a:srgbClr val="000000"/>
                </a:solidFill>
                <a:latin typeface="Times New Roman" pitchFamily="65" charset="-122"/>
                <a:ea typeface="宋体" pitchFamily="65" charset="-122"/>
              </a:rPr>
              <a:t>须停顿的句子以该句中的谓语动词为参考对象。该句的翻译为:关羽远远望见了颜良的旗帜和车盖,便策</a:t>
            </a:r>
            <a:br>
              <a:rPr dirty="0"/>
            </a:br>
            <a:r>
              <a:rPr lang="zh-CN" altLang="en-US" sz="1417" kern="0" dirty="0">
                <a:solidFill>
                  <a:srgbClr val="000000"/>
                </a:solidFill>
                <a:latin typeface="Times New Roman" pitchFamily="65" charset="-122"/>
                <a:ea typeface="宋体" pitchFamily="65" charset="-122"/>
              </a:rPr>
              <a:t>马驰入千军万马之中刺杀颜良,割下颜良首级回到营中,袁绍的众多将领没有人能够抵挡他,于是解了白马</a:t>
            </a:r>
            <a:br>
              <a:rPr dirty="0"/>
            </a:br>
            <a:r>
              <a:rPr lang="zh-CN" altLang="en-US" sz="1417" kern="0" dirty="0">
                <a:solidFill>
                  <a:srgbClr val="000000"/>
                </a:solidFill>
                <a:latin typeface="Times New Roman" pitchFamily="65" charset="-122"/>
                <a:ea typeface="宋体" pitchFamily="65" charset="-122"/>
              </a:rPr>
              <a:t>之围。“见”“刺”“斩”“当”“解”为标志性的谓语动词。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(1)曹操活捉关羽而回,任命他做偏将军,给他的待遇很丰厚。(2)我(关羽)终究不能留下,我必当立</a:t>
            </a:r>
            <a:br>
              <a:rPr dirty="0"/>
            </a:br>
            <a:r>
              <a:rPr lang="zh-CN" altLang="en-US" sz="1417" kern="0" dirty="0">
                <a:solidFill>
                  <a:srgbClr val="000000"/>
                </a:solidFill>
                <a:latin typeface="Times New Roman" pitchFamily="65" charset="-122"/>
                <a:ea typeface="宋体" pitchFamily="65" charset="-122"/>
              </a:rPr>
              <a:t>功来报答曹公后才离开。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本题考查学生翻译文言句子的能力。注意“拜”“礼”“终”“立”“去”的翻译。</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(示例)①忠诚:稠人广坐,侍立终日,随先主周旋,不避艰险;②知恩图报:不念荣华,不背旧主,白马解</a:t>
            </a:r>
            <a:br>
              <a:rPr dirty="0"/>
            </a:br>
            <a:r>
              <a:rPr lang="zh-CN" altLang="en-US" sz="1417" kern="0" dirty="0">
                <a:solidFill>
                  <a:srgbClr val="000000"/>
                </a:solidFill>
                <a:latin typeface="Times New Roman" pitchFamily="65" charset="-122"/>
                <a:ea typeface="宋体" pitchFamily="65" charset="-122"/>
              </a:rPr>
              <a:t>围;③武艺超群、神勇:力斩颜良犹如探囊取物,刮骨疗伤仍能言笑自若。(任选两点分析)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本题考查学生把握文章内容、分析人物形象的能力,在把握文意的基础上,结合文段内容概括人物</a:t>
            </a:r>
            <a:br>
              <a:rPr dirty="0"/>
            </a:br>
            <a:r>
              <a:rPr lang="zh-CN" altLang="en-US" sz="1417" kern="0" dirty="0">
                <a:solidFill>
                  <a:srgbClr val="000000"/>
                </a:solidFill>
                <a:latin typeface="Times New Roman" pitchFamily="65" charset="-122"/>
                <a:ea typeface="宋体" pitchFamily="65" charset="-122"/>
              </a:rPr>
              <a:t>的优秀品质。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关羽字云长,河东解县人。逃命到了涿郡。刘备在乡里集合兵马,关羽与张飞替他抵御欺侮。刘备与他们</a:t>
            </a:r>
            <a:br>
              <a:rPr dirty="0"/>
            </a:br>
            <a:r>
              <a:rPr lang="zh-CN" altLang="en-US" sz="1417" kern="0" dirty="0">
                <a:solidFill>
                  <a:srgbClr val="000000"/>
                </a:solidFill>
                <a:latin typeface="Times New Roman" pitchFamily="65" charset="-122"/>
                <a:ea typeface="宋体" pitchFamily="65" charset="-122"/>
              </a:rPr>
              <a:t>两人同床共寝,亲如兄弟。在人群众多的场合,他们二人整天侍立在刘备左右,跟随刘备应酬交接,不避艰</a:t>
            </a:r>
            <a:br>
              <a:rPr dirty="0"/>
            </a:br>
            <a:r>
              <a:rPr lang="zh-CN" altLang="en-US" sz="1417" kern="0" dirty="0">
                <a:solidFill>
                  <a:srgbClr val="000000"/>
                </a:solidFill>
                <a:latin typeface="Times New Roman" pitchFamily="65" charset="-122"/>
                <a:ea typeface="宋体" pitchFamily="65" charset="-122"/>
              </a:rPr>
              <a:t>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建安五年,曹操东征,刘备投奔袁绍。曹操活捉关羽而回,任命他做偏将军,给他的待遇很丰厚。袁绍派遣大</a:t>
            </a:r>
            <a:br>
              <a:rPr dirty="0"/>
            </a:br>
            <a:r>
              <a:rPr lang="zh-CN" altLang="en-US" sz="1417" kern="0" dirty="0">
                <a:solidFill>
                  <a:srgbClr val="000000"/>
                </a:solidFill>
                <a:latin typeface="Times New Roman" pitchFamily="65" charset="-122"/>
                <a:ea typeface="宋体" pitchFamily="65" charset="-122"/>
              </a:rPr>
              <a:t>将颜良到白马进攻东郡太守刘延,曹操让张辽和关羽作先锋迎击颜良。关羽远远望见了颜良的旗帜和车</a:t>
            </a:r>
            <a:endParaRPr lang="zh-CN" altLang="en-US" dirty="0"/>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盖,便策马驰入千军万马之中刺杀颜良,割下颜良首级回到营中,袁绍的众多将领没有人能够抵挡他,于是解</a:t>
            </a:r>
            <a:br/>
            <a:r>
              <a:rPr lang="zh-CN" altLang="en-US" sz="1417" kern="0" dirty="0">
                <a:solidFill>
                  <a:srgbClr val="000000"/>
                </a:solidFill>
                <a:latin typeface="Times New Roman" pitchFamily="65" charset="-122"/>
                <a:ea typeface="宋体" pitchFamily="65" charset="-122"/>
              </a:rPr>
              <a:t>了白马之围。曹操当即上表奏请朝廷封关羽为汉寿亭侯。</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当初,曹操佩服关羽的为人,而观察他的精神状态并无久留之意,对张辽说:“你凭私人感情去试着问问</a:t>
            </a:r>
            <a:br/>
            <a:r>
              <a:rPr lang="zh-CN" altLang="en-US" sz="1417" kern="0" dirty="0">
                <a:solidFill>
                  <a:srgbClr val="000000"/>
                </a:solidFill>
                <a:latin typeface="Times New Roman" pitchFamily="65" charset="-122"/>
                <a:ea typeface="宋体" pitchFamily="65" charset="-122"/>
              </a:rPr>
              <a:t>他。”不久张辽询问关羽,关羽感叹道:“我非常清楚曹公待我情义深厚,但是我受刘将军的深恩,发誓与</a:t>
            </a:r>
            <a:br/>
            <a:r>
              <a:rPr lang="zh-CN" altLang="en-US" sz="1417" kern="0" dirty="0">
                <a:solidFill>
                  <a:srgbClr val="000000"/>
                </a:solidFill>
                <a:latin typeface="Times New Roman" pitchFamily="65" charset="-122"/>
                <a:ea typeface="宋体" pitchFamily="65" charset="-122"/>
              </a:rPr>
              <a:t>他同生共死,不能背弃他。我终究不能留下,我必当立功来报答曹公后才离开。”张辽将关羽的话告诉了</a:t>
            </a:r>
            <a:br/>
            <a:r>
              <a:rPr lang="zh-CN" altLang="en-US" sz="1417" kern="0" dirty="0">
                <a:solidFill>
                  <a:srgbClr val="000000"/>
                </a:solidFill>
                <a:latin typeface="Times New Roman" pitchFamily="65" charset="-122"/>
                <a:ea typeface="宋体" pitchFamily="65" charset="-122"/>
              </a:rPr>
              <a:t>曹操,曹操认为关羽是义士。</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关羽曾被乱箭射中,箭穿过他的左臂。医生说:“箭头上有毒,毒素深入到了骨头里面,应当割开手臂到受</a:t>
            </a:r>
            <a:br/>
            <a:r>
              <a:rPr lang="zh-CN" altLang="en-US" sz="1417" kern="0" dirty="0">
                <a:solidFill>
                  <a:srgbClr val="000000"/>
                </a:solidFill>
                <a:latin typeface="Times New Roman" pitchFamily="65" charset="-122"/>
                <a:ea typeface="宋体" pitchFamily="65" charset="-122"/>
              </a:rPr>
              <a:t>伤处,刮去骨头上的余毒,然后这种病痛才能消除。”关羽便伸出手臂让医生开刀,当时关羽正好请了将领</a:t>
            </a:r>
            <a:br/>
            <a:r>
              <a:rPr lang="zh-CN" altLang="en-US" sz="1417" kern="0" dirty="0">
                <a:solidFill>
                  <a:srgbClr val="000000"/>
                </a:solidFill>
                <a:latin typeface="Times New Roman" pitchFamily="65" charset="-122"/>
                <a:ea typeface="宋体" pitchFamily="65" charset="-122"/>
              </a:rPr>
              <a:t>们宴饮,手臂上的血往下流,滴满了盘器,而关羽却切肉饮酒,谈笑自若。</a:t>
            </a:r>
            <a:endParaRPr lang="zh-CN" altLang="en-US"/>
          </a:p>
        </p:txBody>
      </p:sp>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二、(2020岳阳荣家湾二校联考,9—12)阅读下面文言语段,回答问题。(10分)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[甲]十年春,齐师伐我。公将战,曹刿请见。其乡人曰:“肉食者谋之,又何间焉?”刿曰:“肉食者鄙,未能远</a:t>
            </a:r>
            <a:br>
              <a:rPr dirty="0"/>
            </a:br>
            <a:r>
              <a:rPr lang="zh-CN" altLang="en-US" sz="1417" kern="0" dirty="0">
                <a:solidFill>
                  <a:srgbClr val="000000"/>
                </a:solidFill>
                <a:latin typeface="Times New Roman" pitchFamily="65" charset="-122"/>
                <a:ea typeface="宋体" pitchFamily="65" charset="-122"/>
              </a:rPr>
              <a:t>谋。”乃入见。问:“何以战?”公曰:“衣食所安,弗敢专也,必以分人。”对曰:“小惠未遍,民弗从</a:t>
            </a:r>
            <a:br>
              <a:rPr dirty="0"/>
            </a:br>
            <a:r>
              <a:rPr lang="zh-CN" altLang="en-US" sz="1417" kern="0" dirty="0">
                <a:solidFill>
                  <a:srgbClr val="000000"/>
                </a:solidFill>
                <a:latin typeface="Times New Roman" pitchFamily="65" charset="-122"/>
                <a:ea typeface="宋体" pitchFamily="65" charset="-122"/>
              </a:rPr>
              <a:t>也。”公曰:“牺牲玉帛,弗敢加也,必以信。”对曰:“小信未孚,神弗福也。”公曰:“小大之狱,虽不能</a:t>
            </a:r>
            <a:br>
              <a:rPr dirty="0"/>
            </a:br>
            <a:r>
              <a:rPr lang="zh-CN" altLang="en-US" sz="1417" kern="0" dirty="0">
                <a:solidFill>
                  <a:srgbClr val="000000"/>
                </a:solidFill>
                <a:latin typeface="Times New Roman" pitchFamily="65" charset="-122"/>
                <a:ea typeface="宋体" pitchFamily="65" charset="-122"/>
              </a:rPr>
              <a:t>察,必以情。”对曰:“忠之属也。可以一战。战则请从。”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(《曹刿论战》)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[乙]景公举兵欲伐鲁,问于晏子,晏子对曰:“不可。鲁公好义而民戴之,好义者安,见戴者和,伯禽之治存焉,</a:t>
            </a:r>
            <a:br>
              <a:rPr dirty="0"/>
            </a:br>
            <a:r>
              <a:rPr lang="zh-CN" altLang="en-US" sz="1417" kern="0" dirty="0">
                <a:solidFill>
                  <a:srgbClr val="000000"/>
                </a:solidFill>
                <a:latin typeface="Times New Roman" pitchFamily="65" charset="-122"/>
                <a:ea typeface="宋体" pitchFamily="65" charset="-122"/>
              </a:rPr>
              <a:t>故不可攻。攻义者不祥,危安者必困。且婴</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闻之,伐人者德足以安其国,政足以和其民,国安民和,然后可以</a:t>
            </a:r>
            <a:br>
              <a:rPr dirty="0"/>
            </a:br>
            <a:r>
              <a:rPr lang="zh-CN" altLang="en-US" sz="1417" kern="0" dirty="0">
                <a:solidFill>
                  <a:srgbClr val="000000"/>
                </a:solidFill>
                <a:latin typeface="Times New Roman" pitchFamily="65" charset="-122"/>
                <a:ea typeface="宋体" pitchFamily="65" charset="-122"/>
              </a:rPr>
              <a:t>举兵而征。今君好酒而辟,德无以安国,厚藉敛,意使令</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,无以和民。德无以安之则危,政无以和之则乱。未</a:t>
            </a:r>
            <a:br>
              <a:rPr dirty="0"/>
            </a:br>
            <a:r>
              <a:rPr lang="zh-CN" altLang="en-US" sz="1417" kern="0" dirty="0">
                <a:solidFill>
                  <a:srgbClr val="000000"/>
                </a:solidFill>
                <a:latin typeface="Times New Roman" pitchFamily="65" charset="-122"/>
                <a:ea typeface="宋体" pitchFamily="65" charset="-122"/>
              </a:rPr>
              <a:t>免乎危乱之理,而欲伐安和之国,不可,不若修政而待其君之乱也。其君离,</a:t>
            </a:r>
            <a:r>
              <a:rPr lang="zh-CN" altLang="en-US" sz="1417" u="sng" kern="0" dirty="0">
                <a:solidFill>
                  <a:srgbClr val="000000"/>
                </a:solidFill>
                <a:latin typeface="Times New Roman" pitchFamily="65" charset="-122"/>
                <a:ea typeface="宋体" pitchFamily="65" charset="-122"/>
              </a:rPr>
              <a:t>上怨其下然后伐之则义厚而利多</a:t>
            </a:r>
            <a:br>
              <a:rPr dirty="0"/>
            </a:br>
            <a:r>
              <a:rPr lang="zh-CN" altLang="en-US" sz="1417" u="sng" kern="0" dirty="0">
                <a:solidFill>
                  <a:srgbClr val="000000"/>
                </a:solidFill>
                <a:latin typeface="Times New Roman" pitchFamily="65" charset="-122"/>
                <a:ea typeface="宋体" pitchFamily="65" charset="-122"/>
              </a:rPr>
              <a:t>义厚则敌寡</a:t>
            </a:r>
            <a:r>
              <a:rPr lang="zh-CN" altLang="en-US" sz="1417" kern="0" dirty="0">
                <a:solidFill>
                  <a:srgbClr val="000000"/>
                </a:solidFill>
                <a:latin typeface="Times New Roman" pitchFamily="65" charset="-122"/>
                <a:ea typeface="宋体" pitchFamily="65" charset="-122"/>
              </a:rPr>
              <a:t>,利多则民欢。”公曰:“善。”遂不果伐鲁。</a:t>
            </a:r>
            <a:endParaRPr lang="zh-CN" altLang="en-US" dirty="0"/>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(《景公举兵欲伐鲁》)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①婴:指晏子。②厚藉敛,意使令:税收苛刻,下令频繁。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解释下面加点的词语。(4分)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(1)又何</a:t>
            </a:r>
            <a:r>
              <a:rPr lang="zh-CN" altLang="en-US" sz="1417" u="sng" kern="0" dirty="0">
                <a:solidFill>
                  <a:srgbClr val="000000"/>
                </a:solidFill>
                <a:latin typeface="Times New Roman" pitchFamily="65" charset="-122"/>
                <a:ea typeface="宋体" pitchFamily="65" charset="-122"/>
              </a:rPr>
              <a:t>间</a:t>
            </a:r>
            <a:r>
              <a:rPr lang="zh-CN" altLang="en-US" sz="1417" kern="0" dirty="0">
                <a:solidFill>
                  <a:srgbClr val="000000"/>
                </a:solidFill>
                <a:latin typeface="Times New Roman" pitchFamily="65" charset="-122"/>
                <a:ea typeface="宋体" pitchFamily="65" charset="-122"/>
              </a:rPr>
              <a:t>焉</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(2)忠之</a:t>
            </a:r>
            <a:r>
              <a:rPr lang="zh-CN" altLang="en-US" sz="1417" u="sng" kern="0" dirty="0">
                <a:solidFill>
                  <a:srgbClr val="000000"/>
                </a:solidFill>
                <a:latin typeface="Times New Roman" pitchFamily="65" charset="-122"/>
                <a:ea typeface="宋体" pitchFamily="65" charset="-122"/>
              </a:rPr>
              <a:t>属</a:t>
            </a:r>
            <a:r>
              <a:rPr lang="zh-CN" altLang="en-US" sz="1417" kern="0" dirty="0">
                <a:solidFill>
                  <a:srgbClr val="000000"/>
                </a:solidFill>
                <a:latin typeface="Times New Roman" pitchFamily="65" charset="-122"/>
                <a:ea typeface="宋体" pitchFamily="65" charset="-122"/>
              </a:rPr>
              <a:t>也</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a:t>
            </a:r>
            <a:r>
              <a:rPr lang="zh-CN" altLang="en-US" sz="1417" u="sng" kern="0" dirty="0">
                <a:solidFill>
                  <a:srgbClr val="000000"/>
                </a:solidFill>
                <a:latin typeface="Times New Roman" pitchFamily="65" charset="-122"/>
                <a:ea typeface="宋体" pitchFamily="65" charset="-122"/>
              </a:rPr>
              <a:t>故</a:t>
            </a:r>
            <a:r>
              <a:rPr lang="zh-CN" altLang="en-US" sz="1417" kern="0" dirty="0">
                <a:solidFill>
                  <a:srgbClr val="000000"/>
                </a:solidFill>
                <a:latin typeface="Times New Roman" pitchFamily="65" charset="-122"/>
                <a:ea typeface="宋体" pitchFamily="65" charset="-122"/>
              </a:rPr>
              <a:t>不可攻</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(4)德足以</a:t>
            </a:r>
            <a:r>
              <a:rPr lang="zh-CN" altLang="en-US" sz="1417" u="sng" kern="0" dirty="0">
                <a:solidFill>
                  <a:srgbClr val="000000"/>
                </a:solidFill>
                <a:latin typeface="Times New Roman" pitchFamily="65" charset="-122"/>
                <a:ea typeface="宋体" pitchFamily="65" charset="-122"/>
              </a:rPr>
              <a:t>安</a:t>
            </a:r>
            <a:r>
              <a:rPr lang="zh-CN" altLang="en-US" sz="1417" kern="0" dirty="0">
                <a:solidFill>
                  <a:srgbClr val="000000"/>
                </a:solidFill>
                <a:latin typeface="Times New Roman" pitchFamily="65" charset="-122"/>
                <a:ea typeface="宋体" pitchFamily="65" charset="-122"/>
              </a:rPr>
              <a:t>其国</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文中画横线的句子断句正确的一项是(2分)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A.上怨其下/然后伐之则义厚/而利多义厚/则敌寡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B.上怨其/下然后伐之/则义厚而利多/义厚则敌寡</a:t>
            </a:r>
            <a:endParaRPr lang="zh-CN" altLang="en-US" dirty="0"/>
          </a:p>
        </p:txBody>
      </p:sp>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C.上怨其下然后/伐之则义厚/而利多义厚/则敌寡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D.上怨其下/然后伐之/则义厚而利多/义厚则敌寡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翻译下面句子。(2分)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衣食所安,弗敢专也,必以分人。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结合两篇短文,简要分析曹刿和晏子分别具有哪些特点。(2分)</a:t>
            </a:r>
            <a:endParaRPr lang="zh-CN" altLang="en-US" dirty="0"/>
          </a:p>
        </p:txBody>
      </p:sp>
    </p:spTree>
    <p:custDataLst>
      <p:custData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(1)参与　(2)类　(3)所以　(4)使</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安定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本题考查学生解释文言实词的能力。平时要注重识记与积累,用课内所学的知识解决课外的问</a:t>
            </a:r>
            <a:br>
              <a:rPr dirty="0"/>
            </a:br>
            <a:r>
              <a:rPr lang="zh-CN" altLang="en-US" sz="1417" kern="0" dirty="0">
                <a:solidFill>
                  <a:srgbClr val="000000"/>
                </a:solidFill>
                <a:latin typeface="Times New Roman" pitchFamily="65" charset="-122"/>
                <a:ea typeface="宋体" pitchFamily="65" charset="-122"/>
              </a:rPr>
              <a:t>题。《曹刿论战》中,“故逐之”的“故”即“所以”的意思。另外,分析词语在句子中的语法成分也是</a:t>
            </a:r>
            <a:br>
              <a:rPr dirty="0"/>
            </a:br>
            <a:r>
              <a:rPr lang="zh-CN" altLang="en-US" sz="1417" kern="0" dirty="0">
                <a:solidFill>
                  <a:srgbClr val="000000"/>
                </a:solidFill>
                <a:latin typeface="Times New Roman" pitchFamily="65" charset="-122"/>
                <a:ea typeface="宋体" pitchFamily="65" charset="-122"/>
              </a:rPr>
              <a:t>得出其意思的方法之一,“安”,安定,本是形容词,该句中,“安”为“使动用法”,意思是使</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安定。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本题考查学生文言文断句的能力。结合下文“利多则民欢”得出“义厚则敌寡”前面须断</a:t>
            </a:r>
            <a:br>
              <a:rPr dirty="0"/>
            </a:br>
            <a:r>
              <a:rPr lang="zh-CN" altLang="en-US" sz="1417" kern="0" dirty="0">
                <a:solidFill>
                  <a:srgbClr val="000000"/>
                </a:solidFill>
                <a:latin typeface="Times New Roman" pitchFamily="65" charset="-122"/>
                <a:ea typeface="宋体" pitchFamily="65" charset="-122"/>
              </a:rPr>
              <a:t>开;“则义厚而利多”中“则”表前文动作的后果,故这一句是单独的;“然后”即“这样以后”,表明接</a:t>
            </a:r>
            <a:br>
              <a:rPr dirty="0"/>
            </a:br>
            <a:r>
              <a:rPr lang="zh-CN" altLang="en-US" sz="1417" kern="0" dirty="0">
                <a:solidFill>
                  <a:srgbClr val="000000"/>
                </a:solidFill>
                <a:latin typeface="Times New Roman" pitchFamily="65" charset="-122"/>
                <a:ea typeface="宋体" pitchFamily="65" charset="-122"/>
              </a:rPr>
              <a:t>下来的动作,“然后伐之”与前文“上怨其下”须断开。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衣食这类用来安身的东西,不敢独自享受,一定把它分给别人。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本题考查学生翻译文言句子的能力。注意“安”“弗”“专”“以”的翻译。</a:t>
            </a:r>
            <a:endParaRPr lang="zh-CN" altLang="en-US" dirty="0"/>
          </a:p>
        </p:txBody>
      </p:sp>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(示例)曹刿关心国事,在政治上具有远见卓识。晏子机智善辩,敢于进谏,一心为国。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本题考查学生把握人物形象的能力。概括人物形象特点,要从文本中找到依据。曹刿不听从他人</a:t>
            </a:r>
            <a:br>
              <a:rPr dirty="0"/>
            </a:br>
            <a:r>
              <a:rPr lang="zh-CN" altLang="en-US" sz="1417" kern="0" dirty="0">
                <a:solidFill>
                  <a:srgbClr val="000000"/>
                </a:solidFill>
                <a:latin typeface="Times New Roman" pitchFamily="65" charset="-122"/>
                <a:ea typeface="宋体" pitchFamily="65" charset="-122"/>
              </a:rPr>
              <a:t>“肉食者谋之,又何间焉”的说法,求见鲁庄公,体现了曹刿的主人翁意识,对国事的关心,当鲁庄公说“小</a:t>
            </a:r>
            <a:br>
              <a:rPr dirty="0"/>
            </a:br>
            <a:r>
              <a:rPr lang="zh-CN" altLang="en-US" sz="1417" kern="0" dirty="0">
                <a:solidFill>
                  <a:srgbClr val="000000"/>
                </a:solidFill>
                <a:latin typeface="Times New Roman" pitchFamily="65" charset="-122"/>
                <a:ea typeface="宋体" pitchFamily="65" charset="-122"/>
              </a:rPr>
              <a:t>大之狱,虽不能察,必以情”,曹刿才觉得“可以一战”,体现了曹刿以民为本的远见卓识。晏子向齐景公讲</a:t>
            </a:r>
            <a:br>
              <a:rPr dirty="0"/>
            </a:br>
            <a:r>
              <a:rPr lang="zh-CN" altLang="en-US" sz="1417" kern="0" dirty="0">
                <a:solidFill>
                  <a:srgbClr val="000000"/>
                </a:solidFill>
                <a:latin typeface="Times New Roman" pitchFamily="65" charset="-122"/>
                <a:ea typeface="宋体" pitchFamily="65" charset="-122"/>
              </a:rPr>
              <a:t>述为何不攻打鲁国的原因,敢于指出国君的道德对于治国的重要性,体现了晏子的机智善辩,一心为国。</a:t>
            </a:r>
            <a:endParaRPr lang="zh-CN" altLang="en-US" dirty="0"/>
          </a:p>
        </p:txBody>
      </p:sp>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705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齐景公将要出兵攻打鲁国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询问晏子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晏子回答说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不可以这样做。鲁国君主崇尚礼义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人民拥护他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君</a:t>
            </a:r>
            <a:br>
              <a:rPr lang="zh-CN" altLang="en-US" sz="1600" dirty="0"/>
            </a:br>
            <a:r>
              <a:rPr lang="zh-CN" altLang="en-US" sz="1417" kern="0" dirty="0">
                <a:solidFill>
                  <a:srgbClr val="000000"/>
                </a:solidFill>
                <a:latin typeface="Times New Roman" pitchFamily="65" charset="-122"/>
                <a:ea typeface="宋体" pitchFamily="65" charset="-122"/>
              </a:rPr>
              <a:t>主崇尚礼义国家就安宁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君主受到拥戴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国家上下就和睦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伯禽治理的功劳尚在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所以不可以攻打鲁国。攻打</a:t>
            </a:r>
            <a:br>
              <a:rPr lang="zh-CN" altLang="en-US" sz="1600" dirty="0"/>
            </a:br>
            <a:r>
              <a:rPr lang="zh-CN" altLang="en-US" sz="1417" kern="0" dirty="0">
                <a:solidFill>
                  <a:srgbClr val="000000"/>
                </a:solidFill>
                <a:latin typeface="Times New Roman" pitchFamily="65" charset="-122"/>
                <a:ea typeface="宋体" pitchFamily="65" charset="-122"/>
              </a:rPr>
              <a:t>有礼义的君主是不吉利的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危害安定的国家就会陷入困境。况且我听说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讨伐别人的君主如果道德足够可</a:t>
            </a:r>
            <a:br>
              <a:rPr lang="zh-CN" altLang="en-US" sz="1600" dirty="0"/>
            </a:br>
            <a:r>
              <a:rPr lang="zh-CN" altLang="en-US" sz="1417" kern="0" dirty="0">
                <a:solidFill>
                  <a:srgbClr val="000000"/>
                </a:solidFill>
                <a:latin typeface="Times New Roman" pitchFamily="65" charset="-122"/>
                <a:ea typeface="宋体" pitchFamily="65" charset="-122"/>
              </a:rPr>
              <a:t>以使他的国家安定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政事足够可以使他的百姓和谐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国家安定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百姓和谐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然后才可以出兵攻打残暴的国君。</a:t>
            </a:r>
            <a:br>
              <a:rPr lang="zh-CN" altLang="en-US" sz="1600" dirty="0"/>
            </a:br>
            <a:r>
              <a:rPr lang="zh-CN" altLang="en-US" sz="1417" kern="0" dirty="0">
                <a:solidFill>
                  <a:srgbClr val="000000"/>
                </a:solidFill>
                <a:latin typeface="Times New Roman" pitchFamily="65" charset="-122"/>
                <a:ea typeface="宋体" pitchFamily="65" charset="-122"/>
              </a:rPr>
              <a:t>现在您喜好喝酒</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行为邪恶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道德也无法使国家安定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税收苛刻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下令频繁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不能使百姓和睦。道德不能让国</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家安定就很危险,政事上不能使百姓和睦就会产生祸患。没有能够解决治理上的不足,反而想要攻打治理</a:t>
            </a:r>
            <a:br>
              <a:rPr dirty="0"/>
            </a:br>
            <a:r>
              <a:rPr lang="zh-CN" altLang="en-US" sz="1417" kern="0" dirty="0">
                <a:solidFill>
                  <a:srgbClr val="000000"/>
                </a:solidFill>
                <a:latin typeface="Times New Roman" pitchFamily="65" charset="-122"/>
                <a:ea typeface="宋体" pitchFamily="65" charset="-122"/>
              </a:rPr>
              <a:t>得很好的国家,这是不可以的,倒不如在政治上修明,等待鲁国的君主在治理上出问题。到时候,鲁国的人民</a:t>
            </a:r>
            <a:br>
              <a:rPr dirty="0"/>
            </a:br>
            <a:r>
              <a:rPr lang="zh-CN" altLang="en-US" sz="1417" kern="0" dirty="0">
                <a:solidFill>
                  <a:srgbClr val="000000"/>
                </a:solidFill>
                <a:latin typeface="Times New Roman" pitchFamily="65" charset="-122"/>
                <a:ea typeface="宋体" pitchFamily="65" charset="-122"/>
              </a:rPr>
              <a:t>离开君主,君主怨恨人民,这样之后再去攻打它,就会使得道义加深,获利不少,道义加深的话敌人就少了,利</a:t>
            </a:r>
            <a:br>
              <a:rPr dirty="0"/>
            </a:br>
            <a:r>
              <a:rPr lang="zh-CN" altLang="en-US" sz="1417" kern="0" dirty="0">
                <a:solidFill>
                  <a:srgbClr val="000000"/>
                </a:solidFill>
                <a:latin typeface="Times New Roman" pitchFamily="65" charset="-122"/>
                <a:ea typeface="宋体" pitchFamily="65" charset="-122"/>
              </a:rPr>
              <a:t>益多了人民就会高兴。”齐景公说:“好。”于是果然下令不再攻打鲁国。</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(2020岳阳,11—14)阅读【甲】、【乙】两段文言文,完成1—4题。(9分)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【甲】孟子曰:“是焉得为大丈夫乎?子未学礼乎?丈夫之冠也,父命之;女子之嫁也,母命之,往送之门,戒之</a:t>
            </a:r>
            <a:br>
              <a:rPr dirty="0"/>
            </a:br>
            <a:r>
              <a:rPr lang="zh-CN" altLang="en-US" sz="1417" kern="0" dirty="0">
                <a:solidFill>
                  <a:srgbClr val="000000"/>
                </a:solidFill>
                <a:latin typeface="Times New Roman" pitchFamily="65" charset="-122"/>
                <a:ea typeface="宋体" pitchFamily="65" charset="-122"/>
              </a:rPr>
              <a:t>曰:‘往之女家,必敬必戒,无违夫子!’以顺为正者,妾妇之道也。居天下之广居,立天下之正位,行天下之大</a:t>
            </a:r>
            <a:br>
              <a:rPr dirty="0"/>
            </a:br>
            <a:r>
              <a:rPr lang="zh-CN" altLang="en-US" sz="1417" kern="0" dirty="0">
                <a:solidFill>
                  <a:srgbClr val="000000"/>
                </a:solidFill>
                <a:latin typeface="Times New Roman" pitchFamily="65" charset="-122"/>
                <a:ea typeface="宋体" pitchFamily="65" charset="-122"/>
              </a:rPr>
              <a:t>道。得志,与民由之;不得志,独行其道。富贵不能淫,贫贱不能移,威武不能屈。此之谓大丈夫。”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【乙】柳下惠不羞污君</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,不辞小官。进不隐贤,必以其道。遗佚</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而不怨,厄穷而不悯</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——《孟子》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①污君:坏的君王。②佚:散失。③悯:愤懑。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下列加点词解释不正确的一项是(2分)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A.戒</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曰(谨慎)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B.与民</a:t>
            </a:r>
            <a:r>
              <a:rPr lang="zh-CN" altLang="en-US" sz="1417" u="sng" kern="0" dirty="0">
                <a:solidFill>
                  <a:srgbClr val="000000"/>
                </a:solidFill>
                <a:latin typeface="Times New Roman" pitchFamily="65" charset="-122"/>
                <a:ea typeface="宋体" pitchFamily="65" charset="-122"/>
              </a:rPr>
              <a:t>由</a:t>
            </a:r>
            <a:r>
              <a:rPr lang="zh-CN" altLang="en-US" sz="1417" kern="0" dirty="0">
                <a:solidFill>
                  <a:srgbClr val="000000"/>
                </a:solidFill>
                <a:latin typeface="Times New Roman" pitchFamily="65" charset="-122"/>
                <a:ea typeface="宋体" pitchFamily="65" charset="-122"/>
              </a:rPr>
              <a:t>之(遵从)</a:t>
            </a:r>
            <a:endParaRPr lang="zh-CN" altLang="en-US" dirty="0"/>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(2020邵阳二模,9—14)阅读下面的文言文,回答问题。(15分)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【甲】胡翰,字仲申,金华人。幼聪颖异常儿。</a:t>
            </a:r>
            <a:r>
              <a:rPr lang="zh-CN" altLang="en-US" sz="1417" u="sng" kern="0" dirty="0">
                <a:solidFill>
                  <a:srgbClr val="000000"/>
                </a:solidFill>
                <a:latin typeface="Times New Roman" pitchFamily="65" charset="-122"/>
                <a:ea typeface="宋体" pitchFamily="65" charset="-122"/>
              </a:rPr>
              <a:t>七岁时,道拾遗金,坐守待其人还之。</a:t>
            </a:r>
            <a:r>
              <a:rPr lang="zh-CN" altLang="en-US" sz="1417" kern="0" dirty="0">
                <a:solidFill>
                  <a:srgbClr val="000000"/>
                </a:solidFill>
                <a:latin typeface="Times New Roman" pitchFamily="65" charset="-122"/>
                <a:ea typeface="宋体" pitchFamily="65" charset="-122"/>
              </a:rPr>
              <a:t>长从兰谿吴师道、浦江</a:t>
            </a:r>
            <a:br>
              <a:rPr dirty="0"/>
            </a:br>
            <a:r>
              <a:rPr lang="zh-CN" altLang="en-US" sz="1417" kern="0" dirty="0">
                <a:solidFill>
                  <a:srgbClr val="000000"/>
                </a:solidFill>
                <a:latin typeface="Times New Roman" pitchFamily="65" charset="-122"/>
                <a:ea typeface="宋体" pitchFamily="65" charset="-122"/>
              </a:rPr>
              <a:t>吴莱学古文,复登同邑许谦之门。同郡黄溍、柳贯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文章名天下,见翰文,称之不容口。游元都,公卿交</a:t>
            </a:r>
            <a:br>
              <a:rPr dirty="0"/>
            </a:br>
            <a:r>
              <a:rPr lang="zh-CN" altLang="en-US" sz="1417" kern="0" dirty="0">
                <a:solidFill>
                  <a:srgbClr val="000000"/>
                </a:solidFill>
                <a:latin typeface="Times New Roman" pitchFamily="65" charset="-122"/>
                <a:ea typeface="宋体" pitchFamily="65" charset="-122"/>
              </a:rPr>
              <a:t>誉之。或劝之仕,不应。既归,遭天下大乱,避地南华山,著书自适。文章与宋濂相上下。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太祖下金华,召见,命与许元等会食中书省。后侍臣复有荐翰者,召至金陵。时方籍</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金华民为兵,翰从容进</a:t>
            </a:r>
            <a:br>
              <a:rPr dirty="0"/>
            </a:br>
            <a:r>
              <a:rPr lang="zh-CN" altLang="en-US" sz="1417" kern="0" dirty="0">
                <a:solidFill>
                  <a:srgbClr val="000000"/>
                </a:solidFill>
                <a:latin typeface="Times New Roman" pitchFamily="65" charset="-122"/>
                <a:ea typeface="宋体" pitchFamily="65" charset="-122"/>
              </a:rPr>
              <a:t>曰:“金华人多业儒,鲜习兵,籍之,徒糜饷</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耳。”</a:t>
            </a:r>
            <a:r>
              <a:rPr lang="zh-CN" altLang="en-US" sz="1417" u="sng" kern="0" dirty="0">
                <a:solidFill>
                  <a:srgbClr val="000000"/>
                </a:solidFill>
                <a:latin typeface="Times New Roman" pitchFamily="65" charset="-122"/>
                <a:ea typeface="宋体" pitchFamily="65" charset="-122"/>
              </a:rPr>
              <a:t>太祖即罢之后聘修史书书成而归</a:t>
            </a:r>
            <a:r>
              <a:rPr lang="zh-CN" altLang="en-US" sz="1417" kern="0" dirty="0">
                <a:solidFill>
                  <a:srgbClr val="000000"/>
                </a:solidFill>
                <a:latin typeface="Times New Roman" pitchFamily="65" charset="-122"/>
                <a:ea typeface="宋体" pitchFamily="65" charset="-122"/>
              </a:rPr>
              <a:t>。爱北山泉石,卜筑其</a:t>
            </a:r>
            <a:br>
              <a:rPr dirty="0"/>
            </a:br>
            <a:r>
              <a:rPr lang="zh-CN" altLang="en-US" sz="1417" kern="0" dirty="0">
                <a:solidFill>
                  <a:srgbClr val="000000"/>
                </a:solidFill>
                <a:latin typeface="Times New Roman" pitchFamily="65" charset="-122"/>
                <a:ea typeface="宋体" pitchFamily="65" charset="-122"/>
              </a:rPr>
              <a:t>下,徜徉十数年而终,年七十有五。所著有《春秋集义》,文曰《胡仲子集》,诗曰《长山先生集》。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(选自《明史》卷二百八十五,有删改)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明招</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山中人,高义无等伦。</a:t>
            </a:r>
            <a:endParaRPr lang="zh-CN" altLang="en-US" dirty="0"/>
          </a:p>
        </p:txBody>
      </p:sp>
    </p:spTree>
    <p:custDataLst>
      <p:custData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恨子弗见之,一去五百春。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我学如赘疣</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,未成先误身。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误身身不淑,误世心不仁。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(节选自胡翰《示顺生</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①籍:这里指征召。下同。②糜饷:浪费粮食,耗费粮饷。③明招:武义明招山麓,晋元帝时阮孚曾在此</a:t>
            </a:r>
            <a:br>
              <a:rPr dirty="0"/>
            </a:br>
            <a:r>
              <a:rPr lang="zh-CN" altLang="en-US" sz="1417" kern="0" dirty="0">
                <a:solidFill>
                  <a:srgbClr val="000000"/>
                </a:solidFill>
                <a:latin typeface="Times New Roman" pitchFamily="65" charset="-122"/>
                <a:ea typeface="宋体" pitchFamily="65" charset="-122"/>
              </a:rPr>
              <a:t>筑屋修行。④赘疣:长在皮肤上的肉瘤,比喻多余无用之物。⑤顺生:人名。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1.给文中画波浪线的部分断句,停顿处用“/”划开。(限断两处)(2分)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太 祖 即 罢 之 后 聘 修 史 书 书 成 而 归</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解释下列句子中加点的词。(4分)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劝之仕</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468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t>
            </a:r>
            <a:r>
              <a:rPr lang="zh-CN" altLang="en-US" sz="1417" u="sng" kern="0" dirty="0">
                <a:solidFill>
                  <a:srgbClr val="000000"/>
                </a:solidFill>
                <a:latin typeface="Times New Roman" pitchFamily="65" charset="-122"/>
                <a:ea typeface="宋体" pitchFamily="65" charset="-122"/>
              </a:rPr>
              <a:t>既</a:t>
            </a:r>
            <a:r>
              <a:rPr lang="zh-CN" altLang="en-US" sz="1417" kern="0" dirty="0">
                <a:solidFill>
                  <a:srgbClr val="000000"/>
                </a:solidFill>
                <a:latin typeface="Times New Roman" pitchFamily="65" charset="-122"/>
                <a:ea typeface="宋体" pitchFamily="65" charset="-122"/>
              </a:rPr>
              <a:t>归</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(3)时</a:t>
            </a:r>
            <a:r>
              <a:rPr lang="zh-CN" altLang="en-US" sz="1417" u="sng" kern="0" dirty="0">
                <a:solidFill>
                  <a:srgbClr val="000000"/>
                </a:solidFill>
                <a:latin typeface="Times New Roman" pitchFamily="65" charset="-122"/>
                <a:ea typeface="宋体" pitchFamily="65" charset="-122"/>
              </a:rPr>
              <a:t>方</a:t>
            </a:r>
            <a:r>
              <a:rPr lang="zh-CN" altLang="en-US" sz="1417" kern="0" dirty="0">
                <a:solidFill>
                  <a:srgbClr val="000000"/>
                </a:solidFill>
                <a:latin typeface="Times New Roman" pitchFamily="65" charset="-122"/>
                <a:ea typeface="宋体" pitchFamily="65" charset="-122"/>
              </a:rPr>
              <a:t>籍金华民为兵</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a:t>
            </a:r>
            <a:r>
              <a:rPr lang="zh-CN" altLang="en-US" sz="1417" u="sng" kern="0" dirty="0">
                <a:solidFill>
                  <a:srgbClr val="000000"/>
                </a:solidFill>
                <a:latin typeface="Times New Roman" pitchFamily="65" charset="-122"/>
                <a:ea typeface="宋体" pitchFamily="65" charset="-122"/>
              </a:rPr>
              <a:t>鲜</a:t>
            </a:r>
            <a:r>
              <a:rPr lang="zh-CN" altLang="en-US" sz="1417" kern="0" dirty="0">
                <a:solidFill>
                  <a:srgbClr val="000000"/>
                </a:solidFill>
                <a:latin typeface="Times New Roman" pitchFamily="65" charset="-122"/>
                <a:ea typeface="宋体" pitchFamily="65" charset="-122"/>
              </a:rPr>
              <a:t>习兵</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用现代汉语写出文中画横线句的意思。(2分)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七岁时,道拾遗金,坐守待其人还之。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文中横线处原有一字,请根据上下文推测,最有可能的一项是(2分)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A.于　　　　B.以　　　　C.而　　　　D.乃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【乙】文中“恨”字包含了作者哪些情感?请简要分析。(2分)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胡翰“避地南华山,著书自适”,结合【乙】诗分析其中的原因。请用自己的话回答。(3分)</a:t>
            </a:r>
            <a:endParaRPr lang="zh-CN" altLang="en-US" dirty="0"/>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太祖即罢之/后聘修史书/书成而归</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本题考查学生文言文断句的能力。“罢”“聘修”“归”是标志性的谓语动词,根据题目要求</a:t>
            </a:r>
            <a:br>
              <a:rPr dirty="0"/>
            </a:br>
            <a:r>
              <a:rPr lang="zh-CN" altLang="en-US" sz="1417" kern="0" dirty="0">
                <a:solidFill>
                  <a:srgbClr val="000000"/>
                </a:solidFill>
                <a:latin typeface="Times New Roman" pitchFamily="65" charset="-122"/>
                <a:ea typeface="宋体" pitchFamily="65" charset="-122"/>
              </a:rPr>
              <a:t>“限断两处”,得出答案。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(1)有人,有的　(2)已经　(3)正　(4)少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本题考查学生解释文言实词的能力。平时要注重识记与积累,做到知识的迁移,用课内所学的知识</a:t>
            </a:r>
            <a:br>
              <a:rPr dirty="0"/>
            </a:br>
            <a:r>
              <a:rPr lang="zh-CN" altLang="en-US" sz="1417" kern="0" dirty="0">
                <a:solidFill>
                  <a:srgbClr val="000000"/>
                </a:solidFill>
                <a:latin typeface="Times New Roman" pitchFamily="65" charset="-122"/>
                <a:ea typeface="宋体" pitchFamily="65" charset="-122"/>
              </a:rPr>
              <a:t>和平日的积累解决课外的问题。《桃花源记》中,“既出”的“既”即“已经”的意思。成语“鲜为人</a:t>
            </a:r>
            <a:br>
              <a:rPr dirty="0"/>
            </a:br>
            <a:r>
              <a:rPr lang="zh-CN" altLang="en-US" sz="1417" kern="0" dirty="0">
                <a:solidFill>
                  <a:srgbClr val="000000"/>
                </a:solidFill>
                <a:latin typeface="Times New Roman" pitchFamily="65" charset="-122"/>
                <a:ea typeface="宋体" pitchFamily="65" charset="-122"/>
              </a:rPr>
              <a:t>知”中,“鲜”即“少”的意思。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七岁的时候,(胡翰)在路上拾到了金子,坐在路边等丢金子的人,把金子还给他。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本题考查学生翻译文言句子的能力。省略的成分须补上,“道拾遗金”省略了主语,应为“(胡翰)</a:t>
            </a:r>
            <a:endParaRPr lang="zh-CN" altLang="en-US" dirty="0"/>
          </a:p>
        </p:txBody>
      </p:sp>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道拾遗金”,注意“道”“拾”“其”的翻译。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B</a:t>
            </a:r>
            <a:r>
              <a:rPr lang="zh-CN" altLang="en-US" sz="1417" kern="0" dirty="0">
                <a:solidFill>
                  <a:srgbClr val="000000"/>
                </a:solidFill>
                <a:latin typeface="Times New Roman" pitchFamily="65" charset="-122"/>
                <a:ea typeface="宋体" pitchFamily="65" charset="-122"/>
              </a:rPr>
              <a:t>　本题考查学生把握文言虚词意思及用法的能力。此句中,需要一个表达“凭借”这一意思的</a:t>
            </a:r>
            <a:br>
              <a:rPr dirty="0"/>
            </a:br>
            <a:r>
              <a:rPr lang="zh-CN" altLang="en-US" sz="1417" kern="0" dirty="0">
                <a:solidFill>
                  <a:srgbClr val="000000"/>
                </a:solidFill>
                <a:latin typeface="Times New Roman" pitchFamily="65" charset="-122"/>
                <a:ea typeface="宋体" pitchFamily="65" charset="-122"/>
              </a:rPr>
              <a:t>字,选项中,只有“以”有这一义项。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表达了作者对顺生未能见到山中人的遗憾之情,期望顺生做山中人那样品德高尚的人,也流露出</a:t>
            </a:r>
            <a:br>
              <a:rPr dirty="0"/>
            </a:br>
            <a:r>
              <a:rPr lang="zh-CN" altLang="en-US" sz="1417" kern="0" dirty="0">
                <a:solidFill>
                  <a:srgbClr val="000000"/>
                </a:solidFill>
                <a:latin typeface="Times New Roman" pitchFamily="65" charset="-122"/>
                <a:ea typeface="宋体" pitchFamily="65" charset="-122"/>
              </a:rPr>
              <a:t>自己对山中人的仰慕之情。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本题考查学生把握诗歌情感的能力。在把握关键诗句及其意思的基础上体会情感,“高义无等</a:t>
            </a:r>
            <a:br>
              <a:rPr dirty="0"/>
            </a:br>
            <a:r>
              <a:rPr lang="zh-CN" altLang="en-US" sz="1417" kern="0" dirty="0">
                <a:solidFill>
                  <a:srgbClr val="000000"/>
                </a:solidFill>
                <a:latin typeface="Times New Roman" pitchFamily="65" charset="-122"/>
                <a:ea typeface="宋体" pitchFamily="65" charset="-122"/>
              </a:rPr>
              <a:t>伦”写出了山中人品德的高尚,仰慕之情溢于言表,“恨子弗见之”直抒胸臆,因为“弗见之”而深表遗</a:t>
            </a:r>
            <a:br>
              <a:rPr dirty="0"/>
            </a:br>
            <a:r>
              <a:rPr lang="zh-CN" altLang="en-US" sz="1417" kern="0" dirty="0">
                <a:solidFill>
                  <a:srgbClr val="000000"/>
                </a:solidFill>
                <a:latin typeface="Times New Roman" pitchFamily="65" charset="-122"/>
                <a:ea typeface="宋体" pitchFamily="65" charset="-122"/>
              </a:rPr>
              <a:t>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6.答案　</a:t>
            </a:r>
            <a:r>
              <a:rPr lang="zh-CN" altLang="en-US" sz="1417" kern="0" dirty="0">
                <a:solidFill>
                  <a:srgbClr val="000000"/>
                </a:solidFill>
                <a:latin typeface="Times New Roman" pitchFamily="65" charset="-122"/>
                <a:ea typeface="宋体" pitchFamily="65" charset="-122"/>
              </a:rPr>
              <a:t>自认为学问不深,品行不高,恰逢天下大乱;热爱山水;向往隐居生活;好读书,善作文。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本题考查学生理解文本内容的能力。从【甲】文得知,胡翰“避地南华山,著书自适”有一个直接</a:t>
            </a:r>
            <a:endParaRPr lang="zh-CN" altLang="en-US" dirty="0"/>
          </a:p>
        </p:txBody>
      </p:sp>
    </p:spTree>
    <p:custDataLst>
      <p:custData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因素“遭天下大乱”;“爱北山泉石”直接表述了他对山水的热爱;“或劝之仕,不应”体现了他不追求功</a:t>
            </a:r>
            <a:br>
              <a:rPr dirty="0"/>
            </a:br>
            <a:r>
              <a:rPr lang="zh-CN" altLang="en-US" sz="1417" kern="0" dirty="0">
                <a:solidFill>
                  <a:srgbClr val="000000"/>
                </a:solidFill>
                <a:latin typeface="Times New Roman" pitchFamily="65" charset="-122"/>
                <a:ea typeface="宋体" pitchFamily="65" charset="-122"/>
              </a:rPr>
              <a:t>名利禄;“所著有《春秋集义》,文曰《胡仲子集》,诗曰《长山先生集》”“见翰文,称之不容口”体现</a:t>
            </a:r>
            <a:br>
              <a:rPr dirty="0"/>
            </a:br>
            <a:r>
              <a:rPr lang="zh-CN" altLang="en-US" sz="1417" kern="0" dirty="0">
                <a:solidFill>
                  <a:srgbClr val="000000"/>
                </a:solidFill>
                <a:latin typeface="Times New Roman" pitchFamily="65" charset="-122"/>
                <a:ea typeface="宋体" pitchFamily="65" charset="-122"/>
              </a:rPr>
              <a:t>了他善作文。【乙】诗是胡翰的作品,真实表达了他的情感和志向,“高义无等伦”“ 恨子弗见之”流露</a:t>
            </a:r>
            <a:br>
              <a:rPr dirty="0"/>
            </a:br>
            <a:r>
              <a:rPr lang="zh-CN" altLang="en-US" sz="1417" kern="0" dirty="0">
                <a:solidFill>
                  <a:srgbClr val="000000"/>
                </a:solidFill>
                <a:latin typeface="Times New Roman" pitchFamily="65" charset="-122"/>
                <a:ea typeface="宋体" pitchFamily="65" charset="-122"/>
              </a:rPr>
              <a:t>了对“山中人”的赞美与仰慕,“我学如赘疣”表达了他自认为学问不深,品行不高。</a:t>
            </a:r>
            <a:endParaRPr lang="zh-CN" altLang="en-US" dirty="0"/>
          </a:p>
        </p:txBody>
      </p:sp>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988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胡翰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字仲申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金华人。幼时聪明超常。七岁的时候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胡翰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在路上拾到了金子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坐在路边等丢金子的人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把金</a:t>
            </a:r>
            <a:br>
              <a:rPr lang="zh-CN" altLang="en-US" sz="1600" dirty="0"/>
            </a:br>
            <a:r>
              <a:rPr lang="zh-CN" altLang="en-US" sz="1417" kern="0" dirty="0">
                <a:solidFill>
                  <a:srgbClr val="000000"/>
                </a:solidFill>
                <a:latin typeface="Times New Roman" pitchFamily="65" charset="-122"/>
                <a:ea typeface="宋体" pitchFamily="65" charset="-122"/>
              </a:rPr>
              <a:t>子还给他。长大后跟从兰谿吴师道、浦江吴莱学古文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又向同乡许谦登门求教。同郡黄溍、柳贯凭借文</a:t>
            </a:r>
            <a:br>
              <a:rPr lang="zh-CN" altLang="en-US" sz="1600" dirty="0"/>
            </a:br>
            <a:r>
              <a:rPr lang="zh-CN" altLang="en-US" sz="1417" kern="0" dirty="0">
                <a:solidFill>
                  <a:srgbClr val="000000"/>
                </a:solidFill>
                <a:latin typeface="Times New Roman" pitchFamily="65" charset="-122"/>
                <a:ea typeface="宋体" pitchFamily="65" charset="-122"/>
              </a:rPr>
              <a:t>章远近闻名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而看了胡翰的文章后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满口赞誉。漫游至元朝都城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公卿交口称赞。有人劝他去做官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他不去。</a:t>
            </a:r>
            <a:br>
              <a:rPr lang="zh-CN" altLang="en-US" sz="1600" dirty="0"/>
            </a:br>
            <a:r>
              <a:rPr lang="zh-CN" altLang="en-US" sz="1417" kern="0" dirty="0">
                <a:solidFill>
                  <a:srgbClr val="000000"/>
                </a:solidFill>
                <a:latin typeface="Times New Roman" pitchFamily="65" charset="-122"/>
                <a:ea typeface="宋体" pitchFamily="65" charset="-122"/>
              </a:rPr>
              <a:t>回到家乡遭逢天下大乱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他避乱于南华山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著书立说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自有乐趣。其文章与宋濂不相上下。</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太祖攻下金华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召见他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命他与许元等在中书省任职。后来侍臣中又有人向太祖推荐胡翰</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太祖召他至金</a:t>
            </a:r>
            <a:br>
              <a:rPr lang="zh-CN" altLang="en-US" sz="1600" dirty="0"/>
            </a:br>
            <a:r>
              <a:rPr lang="zh-CN" altLang="en-US" sz="1417" kern="0" dirty="0">
                <a:solidFill>
                  <a:srgbClr val="000000"/>
                </a:solidFill>
                <a:latin typeface="Times New Roman" pitchFamily="65" charset="-122"/>
                <a:ea typeface="宋体" pitchFamily="65" charset="-122"/>
              </a:rPr>
              <a:t>陵。当时朝廷正在金华征民为兵</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翰从容谏劝道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金华人多是读书人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很少练习武艺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征他们为兵</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是徒费</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粮食和军饷!”太祖立即下令停征,后聘他参与修纂史书,书成后才返回。他喜爱北山的泉石,定居于山下,</a:t>
            </a:r>
            <a:br>
              <a:rPr dirty="0"/>
            </a:br>
            <a:r>
              <a:rPr lang="zh-CN" altLang="en-US" sz="1417" kern="0" dirty="0">
                <a:solidFill>
                  <a:srgbClr val="000000"/>
                </a:solidFill>
                <a:latin typeface="Times New Roman" pitchFamily="65" charset="-122"/>
                <a:ea typeface="宋体" pitchFamily="65" charset="-122"/>
              </a:rPr>
              <a:t>留恋于此十多年后去世,年七十五岁。学术著作有《春秋集义》,其文有《胡仲子集》,其诗有《长山先生</a:t>
            </a:r>
            <a:br>
              <a:rPr dirty="0"/>
            </a:br>
            <a:r>
              <a:rPr lang="zh-CN" altLang="en-US" sz="1417" kern="0" dirty="0">
                <a:solidFill>
                  <a:srgbClr val="000000"/>
                </a:solidFill>
                <a:latin typeface="Times New Roman" pitchFamily="65" charset="-122"/>
                <a:ea typeface="宋体" pitchFamily="65" charset="-122"/>
              </a:rPr>
              <a:t>集》。</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、(2020娄底二中月考,10—14)阅读下面的文言文,回答问题。(15分)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出师表(节选)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亲贤臣,远小人,此先汉所以兴隆也;亲小人,远贤臣,此后汉所以倾颓也。先帝在时,每与臣论此事,未尝不叹</a:t>
            </a:r>
            <a:br>
              <a:rPr dirty="0"/>
            </a:br>
            <a:r>
              <a:rPr lang="zh-CN" altLang="en-US" sz="1417" kern="0" dirty="0">
                <a:solidFill>
                  <a:srgbClr val="000000"/>
                </a:solidFill>
                <a:latin typeface="Times New Roman" pitchFamily="65" charset="-122"/>
                <a:ea typeface="宋体" pitchFamily="65" charset="-122"/>
              </a:rPr>
              <a:t>息痛恨于桓、灵也。侍中、尚书、长史、参军,此悉贞良死节之臣,愿陛下亲之信之,则汉室之隆,可计日而</a:t>
            </a:r>
            <a:br>
              <a:rPr dirty="0"/>
            </a:br>
            <a:r>
              <a:rPr lang="zh-CN" altLang="en-US" sz="1417" kern="0" dirty="0">
                <a:solidFill>
                  <a:srgbClr val="000000"/>
                </a:solidFill>
                <a:latin typeface="Times New Roman" pitchFamily="65" charset="-122"/>
                <a:ea typeface="宋体" pitchFamily="65" charset="-122"/>
              </a:rPr>
              <a:t>待也。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臣本布衣,躬耕于南阳,苟全性命于乱世,不求闻达于诸侯。先帝不以臣卑鄙,猥自枉屈,三顾臣于草庐之中,</a:t>
            </a:r>
            <a:br>
              <a:rPr dirty="0"/>
            </a:br>
            <a:r>
              <a:rPr lang="zh-CN" altLang="en-US" sz="1417" kern="0" dirty="0">
                <a:solidFill>
                  <a:srgbClr val="000000"/>
                </a:solidFill>
                <a:latin typeface="Times New Roman" pitchFamily="65" charset="-122"/>
                <a:ea typeface="宋体" pitchFamily="65" charset="-122"/>
              </a:rPr>
              <a:t>咨臣以当世之事,由是感激,遂许先帝以驱驰。后值倾覆,受任于败军之际,奉命于危难之间,尔来二十有一</a:t>
            </a:r>
            <a:br>
              <a:rPr dirty="0"/>
            </a:br>
            <a:r>
              <a:rPr lang="zh-CN" altLang="en-US" sz="1417" kern="0" dirty="0">
                <a:solidFill>
                  <a:srgbClr val="000000"/>
                </a:solidFill>
                <a:latin typeface="Times New Roman" pitchFamily="65" charset="-122"/>
                <a:ea typeface="宋体" pitchFamily="65" charset="-122"/>
              </a:rPr>
              <a:t>年矣。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先帝知臣谨慎,故临崩寄臣以大事也。受命以来,夙夜忧叹,恐托付不效,以伤先帝之明,故五月渡泸,深入不</a:t>
            </a:r>
            <a:br>
              <a:rPr dirty="0"/>
            </a:br>
            <a:r>
              <a:rPr lang="zh-CN" altLang="en-US" sz="1417" kern="0" dirty="0">
                <a:solidFill>
                  <a:srgbClr val="000000"/>
                </a:solidFill>
                <a:latin typeface="Times New Roman" pitchFamily="65" charset="-122"/>
                <a:ea typeface="宋体" pitchFamily="65" charset="-122"/>
              </a:rPr>
              <a:t>毛。今南方已定,兵甲已足,当奖率三军,北定中原,庶竭驽钝,攘除奸凶,兴复汉室,还于旧都。此臣所以报先</a:t>
            </a:r>
            <a:endParaRPr lang="zh-CN" altLang="en-US" dirty="0"/>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帝而忠陛下之职分也。至于斟酌损益,进尽忠言,则攸之、祎、允之任也。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愿陛下托臣以讨贼兴复之效;不效,则治臣之罪,以告先帝之灵。若无兴德之言,则责攸之、祎、允等之慢,</a:t>
            </a:r>
            <a:br>
              <a:rPr dirty="0"/>
            </a:br>
            <a:r>
              <a:rPr lang="zh-CN" altLang="en-US" sz="1417" kern="0" dirty="0">
                <a:solidFill>
                  <a:srgbClr val="000000"/>
                </a:solidFill>
                <a:latin typeface="Times New Roman" pitchFamily="65" charset="-122"/>
                <a:ea typeface="宋体" pitchFamily="65" charset="-122"/>
              </a:rPr>
              <a:t>以彰其咎。陛下亦宜自谋,以咨诹善道,察纳雅言,深追先帝遗诏。臣不胜受恩感激。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下列句子节奏划分</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A.咨臣/以当世之事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B.故/临崩/寄臣以大事也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C.未尝/不叹息痛恨/于桓、灵也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D.此悉贞良/死节之臣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下列加点词解释</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A.由是</a:t>
            </a:r>
            <a:r>
              <a:rPr lang="zh-CN" altLang="en-US" sz="1417" u="sng" kern="0" dirty="0">
                <a:solidFill>
                  <a:srgbClr val="000000"/>
                </a:solidFill>
                <a:latin typeface="Times New Roman" pitchFamily="65" charset="-122"/>
                <a:ea typeface="宋体" pitchFamily="65" charset="-122"/>
              </a:rPr>
              <a:t>感激</a:t>
            </a:r>
            <a:r>
              <a:rPr lang="zh-CN" altLang="en-US" sz="1417" kern="0" dirty="0">
                <a:solidFill>
                  <a:srgbClr val="000000"/>
                </a:solidFill>
                <a:latin typeface="Times New Roman" pitchFamily="65" charset="-122"/>
                <a:ea typeface="宋体" pitchFamily="65" charset="-122"/>
              </a:rPr>
              <a:t>(感动)</a:t>
            </a:r>
            <a:endParaRPr lang="zh-CN" altLang="en-US" dirty="0"/>
          </a:p>
        </p:txBody>
      </p:sp>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B.遂许先帝以</a:t>
            </a:r>
            <a:r>
              <a:rPr lang="zh-CN" altLang="en-US" sz="1417" u="sng" kern="0" dirty="0">
                <a:solidFill>
                  <a:srgbClr val="000000"/>
                </a:solidFill>
                <a:latin typeface="Times New Roman" pitchFamily="65" charset="-122"/>
                <a:ea typeface="宋体" pitchFamily="65" charset="-122"/>
              </a:rPr>
              <a:t>驱驰</a:t>
            </a:r>
            <a:r>
              <a:rPr lang="zh-CN" altLang="en-US" sz="1417" kern="0" dirty="0">
                <a:solidFill>
                  <a:srgbClr val="000000"/>
                </a:solidFill>
                <a:latin typeface="Times New Roman" pitchFamily="65" charset="-122"/>
                <a:ea typeface="宋体" pitchFamily="65" charset="-122"/>
              </a:rPr>
              <a:t>(奔走效劳)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C.先帝不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臣卑鄙(认为)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D.三</a:t>
            </a:r>
            <a:r>
              <a:rPr lang="zh-CN" altLang="en-US" sz="1417" u="sng" kern="0" dirty="0">
                <a:solidFill>
                  <a:srgbClr val="000000"/>
                </a:solidFill>
                <a:latin typeface="Times New Roman" pitchFamily="65" charset="-122"/>
                <a:ea typeface="宋体" pitchFamily="65" charset="-122"/>
              </a:rPr>
              <a:t>顾</a:t>
            </a:r>
            <a:r>
              <a:rPr lang="zh-CN" altLang="en-US" sz="1417" kern="0" dirty="0">
                <a:solidFill>
                  <a:srgbClr val="000000"/>
                </a:solidFill>
                <a:latin typeface="Times New Roman" pitchFamily="65" charset="-122"/>
                <a:ea typeface="宋体" pitchFamily="65" charset="-122"/>
              </a:rPr>
              <a:t>臣于草庐之中(探望)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下面对选文的理解,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A.选文中,作者叙述了自己的身世,历数了先帝之殊遇,自己临危受命,与先帝患难与共,表达“报先帝而忠</a:t>
            </a:r>
            <a:br>
              <a:rPr dirty="0"/>
            </a:br>
            <a:r>
              <a:rPr lang="zh-CN" altLang="en-US" sz="1417" kern="0" dirty="0">
                <a:solidFill>
                  <a:srgbClr val="000000"/>
                </a:solidFill>
                <a:latin typeface="Times New Roman" pitchFamily="65" charset="-122"/>
                <a:ea typeface="宋体" pitchFamily="65" charset="-122"/>
              </a:rPr>
              <a:t>陛下”的真挚感情。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B.选文中,作者追述先帝托孤之事,交代这次出师北伐的根源,以及思想基础、物质准备,表明自己“兴复汉</a:t>
            </a:r>
            <a:br>
              <a:rPr dirty="0"/>
            </a:br>
            <a:r>
              <a:rPr lang="zh-CN" altLang="en-US" sz="1417" kern="0" dirty="0">
                <a:solidFill>
                  <a:srgbClr val="000000"/>
                </a:solidFill>
                <a:latin typeface="Times New Roman" pitchFamily="65" charset="-122"/>
                <a:ea typeface="宋体" pitchFamily="65" charset="-122"/>
              </a:rPr>
              <a:t>室,还于旧都”的决心。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C.选文中,作者分别明确了自己要讨贼兴复汉室、朝臣应尽兴德之言、刘禅应“咨诹善道,察纳雅言,深追</a:t>
            </a:r>
            <a:br>
              <a:rPr dirty="0"/>
            </a:br>
            <a:r>
              <a:rPr lang="zh-CN" altLang="en-US" sz="1417" kern="0" dirty="0">
                <a:solidFill>
                  <a:srgbClr val="000000"/>
                </a:solidFill>
                <a:latin typeface="Times New Roman" pitchFamily="65" charset="-122"/>
                <a:ea typeface="宋体" pitchFamily="65" charset="-122"/>
              </a:rPr>
              <a:t>先帝遗诏”的责任。</a:t>
            </a:r>
            <a:endParaRPr lang="zh-CN" altLang="en-US" dirty="0"/>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C.不</a:t>
            </a:r>
            <a:r>
              <a:rPr lang="zh-CN" altLang="en-US" sz="1417" u="sng" kern="0" dirty="0">
                <a:solidFill>
                  <a:srgbClr val="000000"/>
                </a:solidFill>
                <a:latin typeface="Times New Roman" pitchFamily="65" charset="-122"/>
                <a:ea typeface="宋体" pitchFamily="65" charset="-122"/>
              </a:rPr>
              <a:t>羞</a:t>
            </a:r>
            <a:r>
              <a:rPr lang="zh-CN" altLang="en-US" sz="1417" kern="0" dirty="0">
                <a:solidFill>
                  <a:srgbClr val="000000"/>
                </a:solidFill>
                <a:latin typeface="Times New Roman" pitchFamily="65" charset="-122"/>
                <a:ea typeface="宋体" pitchFamily="65" charset="-122"/>
              </a:rPr>
              <a:t>污君(以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进</a:t>
            </a:r>
            <a:r>
              <a:rPr lang="zh-CN" altLang="en-US" sz="1417" kern="0" dirty="0">
                <a:solidFill>
                  <a:srgbClr val="000000"/>
                </a:solidFill>
                <a:latin typeface="Times New Roman" pitchFamily="65" charset="-122"/>
                <a:ea typeface="宋体" pitchFamily="65" charset="-122"/>
              </a:rPr>
              <a:t>不隐贤(在朝廷做官)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用“/”标出下面句子的朗读停顿,每句标一处。(2分)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(1)此 之 谓 大 丈 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(2)柳 下 惠 不 羞 污 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用现代汉语翻译下面句子。(3分)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富贵不能淫,贫贱不能移,威武不能屈。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你认为柳下惠是孟子所说的“大丈夫”吗?请说明理由。(2分)</a:t>
            </a:r>
            <a:endParaRPr lang="zh-CN" altLang="en-US" dirty="0"/>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D.选文以议论为主,融合叙事和抒情,集中表达了作者“报先帝而忠陛下”的心情,情辞恳切,催人泪下。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翻译下列句子。(6分)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(1)苟全性命于乱世,不求闻达于诸侯。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(2)先帝在时,每与臣论此事,未尝不叹息痛恨于桓、灵也。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作者“报先帝而忠陛下”的挚诚,缘于先帝的三顾之恩、托孤之重,他鞠躬尽瘁,死而后已,用毕生心血履</a:t>
            </a:r>
            <a:br>
              <a:rPr dirty="0"/>
            </a:br>
            <a:r>
              <a:rPr lang="zh-CN" altLang="en-US" sz="1417" kern="0" dirty="0">
                <a:solidFill>
                  <a:srgbClr val="000000"/>
                </a:solidFill>
                <a:latin typeface="Times New Roman" pitchFamily="65" charset="-122"/>
                <a:ea typeface="宋体" pitchFamily="65" charset="-122"/>
              </a:rPr>
              <a:t>行着自己神圣的职责。请结合原文中你感受最深的一点谈谈,在重视责任意识的今天,他的这种精神将会</a:t>
            </a:r>
            <a:br>
              <a:rPr dirty="0"/>
            </a:br>
            <a:r>
              <a:rPr lang="zh-CN" altLang="en-US" sz="1417" kern="0" dirty="0">
                <a:solidFill>
                  <a:srgbClr val="000000"/>
                </a:solidFill>
                <a:latin typeface="Times New Roman" pitchFamily="65" charset="-122"/>
                <a:ea typeface="宋体" pitchFamily="65" charset="-122"/>
              </a:rPr>
              <a:t>对你产生怎样的影响。(3分)</a:t>
            </a:r>
            <a:endParaRPr lang="zh-CN" altLang="en-US" dirty="0"/>
          </a:p>
        </p:txBody>
      </p:sp>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本题考查学生文言文断句的能力。“贞良死节”都是修饰“臣”的,所以,“贞良死节之臣”</a:t>
            </a:r>
            <a:br>
              <a:rPr dirty="0"/>
            </a:br>
            <a:r>
              <a:rPr lang="zh-CN" altLang="en-US" sz="1417" kern="0" dirty="0">
                <a:solidFill>
                  <a:srgbClr val="000000"/>
                </a:solidFill>
                <a:latin typeface="Times New Roman" pitchFamily="65" charset="-122"/>
                <a:ea typeface="宋体" pitchFamily="65" charset="-122"/>
              </a:rPr>
              <a:t>应连读。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a:t>
            </a:r>
            <a:r>
              <a:rPr lang="zh-CN" altLang="en-US" sz="1417" kern="0" dirty="0">
                <a:solidFill>
                  <a:srgbClr val="000000"/>
                </a:solidFill>
                <a:latin typeface="Times New Roman" pitchFamily="65" charset="-122"/>
                <a:ea typeface="宋体" pitchFamily="65" charset="-122"/>
              </a:rPr>
              <a:t>　感激:感奋激发。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B</a:t>
            </a:r>
            <a:r>
              <a:rPr lang="zh-CN" altLang="en-US" sz="1417" kern="0" dirty="0">
                <a:solidFill>
                  <a:srgbClr val="000000"/>
                </a:solidFill>
                <a:latin typeface="Times New Roman" pitchFamily="65" charset="-122"/>
                <a:ea typeface="宋体" pitchFamily="65" charset="-122"/>
              </a:rPr>
              <a:t>　选文中,作者追述先帝三顾茅庐、自己临危受命和先帝临终托孤三件事。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(1)在乱世中苟且保全性命,不奢求在诸侯之中显贵。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(2)先帝还在世的时候,每次和我谈论这件事,没有不对桓、灵二帝的昏庸叹息,感到痛心、遗憾的。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本题考查学生翻译文言句子的能力。倒装句须调整顺序后再作翻译,“苟全性命于乱世,不求闻达</a:t>
            </a:r>
            <a:br>
              <a:rPr dirty="0"/>
            </a:br>
            <a:r>
              <a:rPr lang="zh-CN" altLang="en-US" sz="1417" kern="0" dirty="0">
                <a:solidFill>
                  <a:srgbClr val="000000"/>
                </a:solidFill>
                <a:latin typeface="Times New Roman" pitchFamily="65" charset="-122"/>
                <a:ea typeface="宋体" pitchFamily="65" charset="-122"/>
              </a:rPr>
              <a:t>于诸侯”应为“于乱世苟全性命,不于诸侯求闻达”,“未尝不叹息痛恨于桓、灵也”应为“未尝不于</a:t>
            </a:r>
            <a:br>
              <a:rPr dirty="0"/>
            </a:br>
            <a:r>
              <a:rPr lang="zh-CN" altLang="en-US" sz="1417" kern="0" dirty="0">
                <a:solidFill>
                  <a:srgbClr val="000000"/>
                </a:solidFill>
                <a:latin typeface="Times New Roman" pitchFamily="65" charset="-122"/>
                <a:ea typeface="宋体" pitchFamily="65" charset="-122"/>
              </a:rPr>
              <a:t>桓、灵叹息痛恨也”,注意“苟”“闻”“达”“恨”的翻译。</a:t>
            </a:r>
            <a:endParaRPr lang="zh-CN" altLang="en-US" dirty="0"/>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(示例)诸葛亮用毕生的心血履行自己的职责,这让我意识到,作为一个普通人,凡事要尽职尽责,做</a:t>
            </a:r>
            <a:br>
              <a:rPr dirty="0"/>
            </a:br>
            <a:r>
              <a:rPr lang="zh-CN" altLang="en-US" sz="1417" kern="0" dirty="0">
                <a:solidFill>
                  <a:srgbClr val="000000"/>
                </a:solidFill>
                <a:latin typeface="Times New Roman" pitchFamily="65" charset="-122"/>
                <a:ea typeface="宋体" pitchFamily="65" charset="-122"/>
              </a:rPr>
              <a:t>好分内的事。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本题考查学生表达启示的能力。根据题目给定的要求作答,围绕“无论做什么事情都应该尽职尽</a:t>
            </a:r>
            <a:br>
              <a:rPr dirty="0"/>
            </a:br>
            <a:r>
              <a:rPr lang="zh-CN" altLang="en-US" sz="1417" kern="0" dirty="0">
                <a:solidFill>
                  <a:srgbClr val="000000"/>
                </a:solidFill>
                <a:latin typeface="Times New Roman" pitchFamily="65" charset="-122"/>
                <a:ea typeface="宋体" pitchFamily="65" charset="-122"/>
              </a:rPr>
              <a:t>责,尽心尽力做好分内的事”回答,注意表述要准确。</a:t>
            </a:r>
            <a:endParaRPr lang="zh-CN" altLang="en-US" dirty="0"/>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(2020永州十模,8—11)阅读下面的文言文,回答问题。(15分)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[甲]环滁皆山也。其西南诸峰,林壑尤美,望之蔚然而深秀者,琅琊也。山行六七里,渐闻水声潺潺,而泻出于</a:t>
            </a:r>
            <a:br>
              <a:rPr dirty="0"/>
            </a:br>
            <a:r>
              <a:rPr lang="zh-CN" altLang="en-US" sz="1417" kern="0" dirty="0">
                <a:solidFill>
                  <a:srgbClr val="000000"/>
                </a:solidFill>
                <a:latin typeface="Times New Roman" pitchFamily="65" charset="-122"/>
                <a:ea typeface="宋体" pitchFamily="65" charset="-122"/>
              </a:rPr>
              <a:t>两峰之间者,酿泉也。峰回路转,有亭翼然临于泉上者,醉翁亭也。作亭者谁?山之僧智仙也。名之者谁?太</a:t>
            </a:r>
            <a:br>
              <a:rPr dirty="0"/>
            </a:br>
            <a:r>
              <a:rPr lang="zh-CN" altLang="en-US" sz="1417" kern="0" dirty="0">
                <a:solidFill>
                  <a:srgbClr val="000000"/>
                </a:solidFill>
                <a:latin typeface="Times New Roman" pitchFamily="65" charset="-122"/>
                <a:ea typeface="宋体" pitchFamily="65" charset="-122"/>
              </a:rPr>
              <a:t>守自谓也。太守与客来饮于此,饮少辄醉,而年又最高,故自号曰醉翁也。醉翁之意不在酒,在乎山水之间</a:t>
            </a:r>
            <a:br>
              <a:rPr dirty="0"/>
            </a:br>
            <a:r>
              <a:rPr lang="zh-CN" altLang="en-US" sz="1417" kern="0" dirty="0">
                <a:solidFill>
                  <a:srgbClr val="000000"/>
                </a:solidFill>
                <a:latin typeface="Times New Roman" pitchFamily="65" charset="-122"/>
                <a:ea typeface="宋体" pitchFamily="65" charset="-122"/>
              </a:rPr>
              <a:t>也。山水之乐,得之心而寓之酒也。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[乙]昨游江上,见修竹数千株,其中有茅屋,有棋声,有茶烟飘扬而出,心窃乐之。次日过访其家,静坐许久。</a:t>
            </a:r>
            <a:br>
              <a:rPr dirty="0"/>
            </a:br>
            <a:r>
              <a:rPr lang="zh-CN" altLang="en-US" sz="1417" kern="0" dirty="0">
                <a:solidFill>
                  <a:srgbClr val="000000"/>
                </a:solidFill>
                <a:latin typeface="Times New Roman" pitchFamily="65" charset="-122"/>
                <a:ea typeface="宋体" pitchFamily="65" charset="-122"/>
              </a:rPr>
              <a:t>从竹缝中向外而窥,见青山江帆,苇洲耕犁,有二小儿戏于沙上,犬立岸傍,如相守者,直是山水大师画意,悬挂</a:t>
            </a:r>
            <a:br>
              <a:rPr dirty="0"/>
            </a:br>
            <a:r>
              <a:rPr lang="zh-CN" altLang="en-US" sz="1417" kern="0" dirty="0">
                <a:solidFill>
                  <a:srgbClr val="000000"/>
                </a:solidFill>
                <a:latin typeface="Times New Roman" pitchFamily="65" charset="-122"/>
                <a:ea typeface="宋体" pitchFamily="65" charset="-122"/>
              </a:rPr>
              <a:t>于竹枝竹叶间也。由外望内,是一种境地;由中望外,又是一种境地。学者诚能八面玲珑</a:t>
            </a:r>
            <a:r>
              <a:rPr lang="zh-CN" altLang="en-US" sz="1067" kern="0" baseline="59000" dirty="0">
                <a:solidFill>
                  <a:srgbClr val="000000"/>
                </a:solidFill>
                <a:latin typeface="Times New Roman" pitchFamily="65" charset="-122"/>
                <a:ea typeface="宋体" pitchFamily="65" charset="-122"/>
              </a:rPr>
              <a:t>[注]</a:t>
            </a:r>
            <a:r>
              <a:rPr lang="zh-CN" altLang="en-US" sz="1417" kern="0" dirty="0">
                <a:solidFill>
                  <a:srgbClr val="000000"/>
                </a:solidFill>
                <a:latin typeface="Times New Roman" pitchFamily="65" charset="-122"/>
                <a:ea typeface="宋体" pitchFamily="65" charset="-122"/>
              </a:rPr>
              <a:t>,千古文章之道,</a:t>
            </a:r>
            <a:br>
              <a:rPr dirty="0"/>
            </a:br>
            <a:r>
              <a:rPr lang="zh-CN" altLang="en-US" sz="1417" kern="0" dirty="0">
                <a:solidFill>
                  <a:srgbClr val="000000"/>
                </a:solidFill>
                <a:latin typeface="Times New Roman" pitchFamily="65" charset="-122"/>
                <a:ea typeface="宋体" pitchFamily="65" charset="-122"/>
              </a:rPr>
              <a:t>不出于是,岂独画乎?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(选自郑燮《游江》)</a:t>
            </a:r>
            <a:endParaRPr lang="zh-CN" altLang="en-US" dirty="0"/>
          </a:p>
        </p:txBody>
      </p:sp>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八面玲珑:原指屋子四面八方敞亮通明,此指多角度思考或欣赏。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解释下列句中的加点词语。(4分)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①有亭翼然</a:t>
            </a:r>
            <a:r>
              <a:rPr lang="zh-CN" altLang="en-US" sz="1417" u="sng" kern="0" dirty="0">
                <a:solidFill>
                  <a:srgbClr val="000000"/>
                </a:solidFill>
                <a:latin typeface="Times New Roman" pitchFamily="65" charset="-122"/>
                <a:ea typeface="宋体" pitchFamily="65" charset="-122"/>
              </a:rPr>
              <a:t>临</a:t>
            </a:r>
            <a:r>
              <a:rPr lang="zh-CN" altLang="en-US" sz="1417" kern="0" dirty="0">
                <a:solidFill>
                  <a:srgbClr val="000000"/>
                </a:solidFill>
                <a:latin typeface="Times New Roman" pitchFamily="65" charset="-122"/>
                <a:ea typeface="宋体" pitchFamily="65" charset="-122"/>
              </a:rPr>
              <a:t>于泉上者</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②醉翁之</a:t>
            </a:r>
            <a:r>
              <a:rPr lang="zh-CN" altLang="en-US" sz="1417" u="sng" kern="0" dirty="0">
                <a:solidFill>
                  <a:srgbClr val="000000"/>
                </a:solidFill>
                <a:latin typeface="Times New Roman" pitchFamily="65" charset="-122"/>
                <a:ea typeface="宋体" pitchFamily="65" charset="-122"/>
              </a:rPr>
              <a:t>意</a:t>
            </a:r>
            <a:r>
              <a:rPr lang="zh-CN" altLang="en-US" sz="1417" kern="0" dirty="0">
                <a:solidFill>
                  <a:srgbClr val="000000"/>
                </a:solidFill>
                <a:latin typeface="Times New Roman" pitchFamily="65" charset="-122"/>
                <a:ea typeface="宋体" pitchFamily="65" charset="-122"/>
              </a:rPr>
              <a:t>不在酒</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③心窃</a:t>
            </a:r>
            <a:r>
              <a:rPr lang="zh-CN" altLang="en-US" sz="1417" u="sng" kern="0" dirty="0">
                <a:solidFill>
                  <a:srgbClr val="000000"/>
                </a:solidFill>
                <a:latin typeface="Times New Roman" pitchFamily="65" charset="-122"/>
                <a:ea typeface="宋体" pitchFamily="65" charset="-122"/>
              </a:rPr>
              <a:t>乐</a:t>
            </a:r>
            <a:r>
              <a:rPr lang="zh-CN" altLang="en-US" sz="1417" kern="0" dirty="0">
                <a:solidFill>
                  <a:srgbClr val="000000"/>
                </a:solidFill>
                <a:latin typeface="Times New Roman" pitchFamily="65" charset="-122"/>
                <a:ea typeface="宋体" pitchFamily="65" charset="-122"/>
              </a:rPr>
              <a:t>之</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④学者</a:t>
            </a:r>
            <a:r>
              <a:rPr lang="zh-CN" altLang="en-US" sz="1417" u="sng" kern="0" dirty="0">
                <a:solidFill>
                  <a:srgbClr val="000000"/>
                </a:solidFill>
                <a:latin typeface="Times New Roman" pitchFamily="65" charset="-122"/>
                <a:ea typeface="宋体" pitchFamily="65" charset="-122"/>
              </a:rPr>
              <a:t>诚</a:t>
            </a:r>
            <a:r>
              <a:rPr lang="zh-CN" altLang="en-US" sz="1417" kern="0" dirty="0">
                <a:solidFill>
                  <a:srgbClr val="000000"/>
                </a:solidFill>
                <a:latin typeface="Times New Roman" pitchFamily="65" charset="-122"/>
                <a:ea typeface="宋体" pitchFamily="65" charset="-122"/>
              </a:rPr>
              <a:t>能八面玲珑</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将下列句子翻译成现代汉语。(6分)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①山水之乐,得之心而寓之酒也。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②次日过访其家,静坐许久。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山水风光,移步换景。乙文作者“由中望外”欣赏到怎样的美景?(用原文作答)(2分)</a:t>
            </a:r>
            <a:endParaRPr lang="zh-CN" altLang="en-US" dirty="0"/>
          </a:p>
        </p:txBody>
      </p:sp>
      <p:sp>
        <p:nvSpPr>
          <p:cNvPr id="3" name="TextBox 2"/>
          <p:cNvSpPr txBox="1"/>
          <p:nvPr/>
        </p:nvSpPr>
        <p:spPr>
          <a:xfrm>
            <a:off x="720000" y="431469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.山水风光,寄情寓理。甲、乙两文借山水各表达了怎样的情感或哲理?请联系文章谈谈。(3分)</a:t>
            </a:r>
            <a:endParaRPr lang="zh-CN" altLang="en-US" dirty="0"/>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①居高面下　②意趣,情趣　③以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为乐　④确实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本题考查学生解释文言实词的能力。除了识记课内的,还须迁移课内文言的知识解决课外文言的</a:t>
            </a:r>
            <a:br>
              <a:rPr dirty="0"/>
            </a:br>
            <a:r>
              <a:rPr lang="zh-CN" altLang="en-US" sz="1417" kern="0" dirty="0">
                <a:solidFill>
                  <a:srgbClr val="000000"/>
                </a:solidFill>
                <a:latin typeface="Times New Roman" pitchFamily="65" charset="-122"/>
                <a:ea typeface="宋体" pitchFamily="65" charset="-122"/>
              </a:rPr>
              <a:t>问题。如:可以结合“太守之乐其乐也”的第一个“乐”解释③中的“乐”,将“此诚危急存亡之秋也”</a:t>
            </a:r>
            <a:br>
              <a:rPr dirty="0"/>
            </a:br>
            <a:r>
              <a:rPr lang="zh-CN" altLang="en-US" sz="1417" kern="0" dirty="0">
                <a:solidFill>
                  <a:srgbClr val="000000"/>
                </a:solidFill>
                <a:latin typeface="Times New Roman" pitchFamily="65" charset="-122"/>
                <a:ea typeface="宋体" pitchFamily="65" charset="-122"/>
              </a:rPr>
              <a:t>的“诚”的意思迁移到④中,得出答案。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①欣赏山水的乐趣,领会于心间,寄托在酒上。②(我)第二天路过前往拜访那户人家,静静地坐了</a:t>
            </a:r>
            <a:br>
              <a:rPr dirty="0"/>
            </a:br>
            <a:r>
              <a:rPr lang="zh-CN" altLang="en-US" sz="1417" kern="0" dirty="0">
                <a:solidFill>
                  <a:srgbClr val="000000"/>
                </a:solidFill>
                <a:latin typeface="Times New Roman" pitchFamily="65" charset="-122"/>
                <a:ea typeface="宋体" pitchFamily="65" charset="-122"/>
              </a:rPr>
              <a:t>许久。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本题考查学生翻译文言句子的能力。省略的成分须补上,“次日过访其家”省略了“吾”,即</a:t>
            </a:r>
            <a:br>
              <a:rPr dirty="0"/>
            </a:br>
            <a:r>
              <a:rPr lang="zh-CN" altLang="en-US" sz="1417" kern="0" dirty="0">
                <a:solidFill>
                  <a:srgbClr val="000000"/>
                </a:solidFill>
                <a:latin typeface="Times New Roman" pitchFamily="65" charset="-122"/>
                <a:ea typeface="宋体" pitchFamily="65" charset="-122"/>
              </a:rPr>
              <a:t>“(吾)次日过访其家”,注意“得”“寓”“次日”“过访”的翻译。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(示例)青山江帆,苇洲耕犁,有二小儿戏于沙上,犬立岸傍,如相守者。</a:t>
            </a:r>
            <a:endParaRPr lang="zh-CN" altLang="en-US" dirty="0"/>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本题考查学生筛选信息的能力。根据“从竹缝中向外而窥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如相守者”便可知作者“由中望</a:t>
            </a:r>
            <a:br>
              <a:rPr dirty="0"/>
            </a:br>
            <a:r>
              <a:rPr lang="zh-CN" altLang="en-US" sz="1417" kern="0" dirty="0">
                <a:solidFill>
                  <a:srgbClr val="000000"/>
                </a:solidFill>
                <a:latin typeface="Times New Roman" pitchFamily="65" charset="-122"/>
                <a:ea typeface="宋体" pitchFamily="65" charset="-122"/>
              </a:rPr>
              <a:t>外”欣赏到的美景。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(示例)甲文作者借游历山水表达自己对山水的喜爱。乙文作者既表达了对山水的喜爱,又从眼前</a:t>
            </a:r>
            <a:br>
              <a:rPr dirty="0"/>
            </a:br>
            <a:r>
              <a:rPr lang="zh-CN" altLang="en-US" sz="1417" kern="0" dirty="0">
                <a:solidFill>
                  <a:srgbClr val="000000"/>
                </a:solidFill>
                <a:latin typeface="Times New Roman" pitchFamily="65" charset="-122"/>
                <a:ea typeface="宋体" pitchFamily="65" charset="-122"/>
              </a:rPr>
              <a:t>的山水悟出了一个哲理:作画、写文章,乃至做学问都应多角度、多层次地去思考或欣赏。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本题考查学生赏析文章主旨的能力。甲文“醉翁之意不在酒,在乎山水之间也。山水之乐,得之心</a:t>
            </a:r>
            <a:br>
              <a:rPr dirty="0"/>
            </a:br>
            <a:r>
              <a:rPr lang="zh-CN" altLang="en-US" sz="1417" kern="0" dirty="0">
                <a:solidFill>
                  <a:srgbClr val="000000"/>
                </a:solidFill>
                <a:latin typeface="Times New Roman" pitchFamily="65" charset="-122"/>
                <a:ea typeface="宋体" pitchFamily="65" charset="-122"/>
              </a:rPr>
              <a:t>而寓之酒也”直接表达了作者对山水美景的喜爱与赞美之情。乙文作者除了描写山水美景,表现自己对</a:t>
            </a:r>
            <a:br>
              <a:rPr dirty="0"/>
            </a:br>
            <a:r>
              <a:rPr lang="zh-CN" altLang="en-US" sz="1417" kern="0" dirty="0">
                <a:solidFill>
                  <a:srgbClr val="000000"/>
                </a:solidFill>
                <a:latin typeface="Times New Roman" pitchFamily="65" charset="-122"/>
                <a:ea typeface="宋体" pitchFamily="65" charset="-122"/>
              </a:rPr>
              <a:t>山水的喜爱以外,“千古文章之道,不出于是,岂独画乎”一句还表现了自己从欣赏山水中悟出的哲理:无</a:t>
            </a:r>
            <a:br>
              <a:rPr dirty="0"/>
            </a:br>
            <a:r>
              <a:rPr lang="zh-CN" altLang="en-US" sz="1417" kern="0" dirty="0">
                <a:solidFill>
                  <a:srgbClr val="000000"/>
                </a:solidFill>
                <a:latin typeface="Times New Roman" pitchFamily="65" charset="-122"/>
                <a:ea typeface="宋体" pitchFamily="65" charset="-122"/>
              </a:rPr>
              <a:t>论是作画,还是写文章,甚或做学问都要多角度、多层次思考或欣赏。</a:t>
            </a:r>
            <a:endParaRPr lang="zh-CN" altLang="en-US" dirty="0"/>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1563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[乙]昨日游于江上,看见修长的竹子几千株,竹林间建有茅屋,隐隐有棋声,有茶香从中飘出来,心底为之暗暗</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高兴。(我)第二天路过前往拜访那户人家,静静地坐了许久。从竹叶的缝隙中向外面望去,看见了青翠的</a:t>
            </a:r>
            <a:br>
              <a:rPr dirty="0"/>
            </a:br>
            <a:r>
              <a:rPr lang="zh-CN" altLang="en-US" sz="1417" kern="0" dirty="0">
                <a:solidFill>
                  <a:srgbClr val="000000"/>
                </a:solidFill>
                <a:latin typeface="Times New Roman" pitchFamily="65" charset="-122"/>
                <a:ea typeface="宋体" pitchFamily="65" charset="-122"/>
              </a:rPr>
              <a:t>山和宽阔的大江,江上漂荡着帆船,又有芦苇洲和耕作着的人,还有两个在沙滩上嬉戏的小孩儿,狗则谨慎地</a:t>
            </a:r>
            <a:br>
              <a:rPr dirty="0"/>
            </a:br>
            <a:r>
              <a:rPr lang="zh-CN" altLang="en-US" sz="1417" kern="0" dirty="0">
                <a:solidFill>
                  <a:srgbClr val="000000"/>
                </a:solidFill>
                <a:latin typeface="Times New Roman" pitchFamily="65" charset="-122"/>
                <a:ea typeface="宋体" pitchFamily="65" charset="-122"/>
              </a:rPr>
              <a:t>立在岸旁,就像一个守护着的人,这简直就是山水画大师的画中之意,悬挂在竹枝和竹叶间。从外面望里面,</a:t>
            </a:r>
            <a:br>
              <a:rPr dirty="0"/>
            </a:br>
            <a:r>
              <a:rPr lang="zh-CN" altLang="en-US" sz="1417" kern="0" dirty="0">
                <a:solidFill>
                  <a:srgbClr val="000000"/>
                </a:solidFill>
                <a:latin typeface="Times New Roman" pitchFamily="65" charset="-122"/>
                <a:ea typeface="宋体" pitchFamily="65" charset="-122"/>
              </a:rPr>
              <a:t>是一种感受;从里面望向外面,又是一种不一样的感受。做学问的人的确能从不同角度思考和看待事物,千</a:t>
            </a:r>
            <a:br>
              <a:rPr dirty="0"/>
            </a:br>
            <a:r>
              <a:rPr lang="zh-CN" altLang="en-US" sz="1417" kern="0" dirty="0">
                <a:solidFill>
                  <a:srgbClr val="000000"/>
                </a:solidFill>
                <a:latin typeface="Times New Roman" pitchFamily="65" charset="-122"/>
                <a:ea typeface="宋体" pitchFamily="65" charset="-122"/>
              </a:rPr>
              <a:t>秋万代的写文章的方法,不外乎也是这样,哪里只是画呢?</a:t>
            </a:r>
            <a:endParaRPr lang="zh-CN" altLang="en-US" dirty="0"/>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(2020益阳赫山二模,12—15)阅读下面的文言文选段,完成1—4题。(17分)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(甲)富贵不能淫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景春曰:“公孙衍、张仪岂不诚大丈夫哉?一怒而诸侯惧,安居而天下熄。”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孟子曰:“是焉得为大丈夫乎?子未学礼乎?丈夫之冠也,父命之;女子之嫁也,母命之,往送之门,戒之曰:‘往</a:t>
            </a:r>
            <a:br>
              <a:rPr dirty="0"/>
            </a:br>
            <a:r>
              <a:rPr lang="zh-CN" altLang="en-US" sz="1417" kern="0" dirty="0">
                <a:solidFill>
                  <a:srgbClr val="000000"/>
                </a:solidFill>
                <a:latin typeface="Times New Roman" pitchFamily="65" charset="-122"/>
                <a:ea typeface="宋体" pitchFamily="65" charset="-122"/>
              </a:rPr>
              <a:t>之女家,必敬必戒,无违夫子!’以顺为正者,妾妇之道也。居天下之广居,立天下之正位,行天下之大道。得</a:t>
            </a:r>
            <a:br>
              <a:rPr dirty="0"/>
            </a:br>
            <a:r>
              <a:rPr lang="zh-CN" altLang="en-US" sz="1417" kern="0" dirty="0">
                <a:solidFill>
                  <a:srgbClr val="000000"/>
                </a:solidFill>
                <a:latin typeface="Times New Roman" pitchFamily="65" charset="-122"/>
                <a:ea typeface="宋体" pitchFamily="65" charset="-122"/>
              </a:rPr>
              <a:t>志,与民由之;不得志,独行其道。富贵不能淫,贫贱不能移,威武不能屈。此之谓大丈夫。”</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(乙)为朝廷用人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杨文定公溥执政时,其子来京师,所过州县,无所馈遗</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,惟江陵令范理不为礼。文定深重之,即荐为德安守,再</a:t>
            </a:r>
            <a:br>
              <a:rPr dirty="0"/>
            </a:br>
            <a:r>
              <a:rPr lang="zh-CN" altLang="en-US" sz="1417" kern="0" dirty="0">
                <a:solidFill>
                  <a:srgbClr val="000000"/>
                </a:solidFill>
                <a:latin typeface="Times New Roman" pitchFamily="65" charset="-122"/>
                <a:ea typeface="宋体" pitchFamily="65" charset="-122"/>
              </a:rPr>
              <a:t>擢</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贵州左布政使。或劝当致书,范曰:“宰相为朝廷用人,非私于理也。一杨一范,私而何关?”后闻文定</a:t>
            </a:r>
            <a:br>
              <a:rPr dirty="0"/>
            </a:br>
            <a:r>
              <a:rPr lang="zh-CN" altLang="en-US" sz="1417" kern="0" dirty="0">
                <a:solidFill>
                  <a:srgbClr val="000000"/>
                </a:solidFill>
                <a:latin typeface="Times New Roman" pitchFamily="65" charset="-122"/>
                <a:ea typeface="宋体" pitchFamily="65" charset="-122"/>
              </a:rPr>
              <a:t>卒,乃祭而哭之,以谢知己。</a:t>
            </a:r>
            <a:endParaRPr lang="zh-CN" altLang="en-US" dirty="0"/>
          </a:p>
        </p:txBody>
      </p:sp>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①无所馈遗:没有不赠送礼物的。②擢zhuó:提拔。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下列句子朗读停顿划分</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A.公孙衍、张仪/岂不诚大丈夫哉?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B.一怒而/诸侯惧,安居而/天下熄。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C.此之谓/大丈夫。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D.惟江陵令范理/不为礼。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下列各句中加点字意义和用法</a:t>
            </a:r>
            <a:r>
              <a:rPr lang="zh-CN" altLang="en-US" sz="1417" u="sng" kern="0" dirty="0">
                <a:solidFill>
                  <a:srgbClr val="000000"/>
                </a:solidFill>
                <a:latin typeface="Times New Roman" pitchFamily="65" charset="-122"/>
                <a:ea typeface="宋体" pitchFamily="65" charset="-122"/>
              </a:rPr>
              <a:t>相同</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A.以顺</a:t>
            </a:r>
            <a:r>
              <a:rPr lang="zh-CN" altLang="en-US" sz="1417" u="sng" kern="0" dirty="0">
                <a:solidFill>
                  <a:srgbClr val="000000"/>
                </a:solidFill>
                <a:latin typeface="Times New Roman" pitchFamily="65" charset="-122"/>
                <a:ea typeface="宋体" pitchFamily="65" charset="-122"/>
              </a:rPr>
              <a:t>为</a:t>
            </a:r>
            <a:r>
              <a:rPr lang="zh-CN" altLang="en-US" sz="1417" kern="0" dirty="0">
                <a:solidFill>
                  <a:srgbClr val="000000"/>
                </a:solidFill>
                <a:latin typeface="Times New Roman" pitchFamily="65" charset="-122"/>
                <a:ea typeface="宋体" pitchFamily="65" charset="-122"/>
              </a:rPr>
              <a:t>正者    </a:t>
            </a:r>
            <a:r>
              <a:rPr lang="zh-CN" altLang="en-US" sz="1417" u="sng" kern="0" dirty="0">
                <a:solidFill>
                  <a:srgbClr val="000000"/>
                </a:solidFill>
                <a:latin typeface="Times New Roman" pitchFamily="65" charset="-122"/>
                <a:ea typeface="宋体" pitchFamily="65" charset="-122"/>
              </a:rPr>
              <a:t>为</a:t>
            </a:r>
            <a:r>
              <a:rPr lang="zh-CN" altLang="en-US" sz="1417" kern="0" dirty="0">
                <a:solidFill>
                  <a:srgbClr val="000000"/>
                </a:solidFill>
                <a:latin typeface="Times New Roman" pitchFamily="65" charset="-122"/>
                <a:ea typeface="宋体" pitchFamily="65" charset="-122"/>
              </a:rPr>
              <a:t>所识穷乏者得我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B.往</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女家　文定深重</a:t>
            </a:r>
            <a:r>
              <a:rPr lang="zh-CN" altLang="en-US" sz="1417" u="sng" kern="0" dirty="0">
                <a:solidFill>
                  <a:srgbClr val="000000"/>
                </a:solidFill>
                <a:latin typeface="Times New Roman" pitchFamily="65" charset="-122"/>
                <a:ea typeface="宋体" pitchFamily="65" charset="-122"/>
              </a:rPr>
              <a:t>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C.一怒</a:t>
            </a:r>
            <a:r>
              <a:rPr lang="zh-CN" altLang="en-US" sz="1417" u="sng" kern="0" dirty="0">
                <a:solidFill>
                  <a:srgbClr val="000000"/>
                </a:solidFill>
                <a:latin typeface="Times New Roman" pitchFamily="65" charset="-122"/>
                <a:ea typeface="宋体" pitchFamily="65" charset="-122"/>
              </a:rPr>
              <a:t>而</a:t>
            </a:r>
            <a:r>
              <a:rPr lang="zh-CN" altLang="en-US" sz="1417" kern="0" dirty="0">
                <a:solidFill>
                  <a:srgbClr val="000000"/>
                </a:solidFill>
                <a:latin typeface="Times New Roman" pitchFamily="65" charset="-122"/>
                <a:ea typeface="宋体" pitchFamily="65" charset="-122"/>
              </a:rPr>
              <a:t>诸侯惧　野芳发</a:t>
            </a:r>
            <a:r>
              <a:rPr lang="zh-CN" altLang="en-US" sz="1417" u="sng" kern="0" dirty="0">
                <a:solidFill>
                  <a:srgbClr val="000000"/>
                </a:solidFill>
                <a:latin typeface="Times New Roman" pitchFamily="65" charset="-122"/>
                <a:ea typeface="宋体" pitchFamily="65" charset="-122"/>
              </a:rPr>
              <a:t>而</a:t>
            </a:r>
            <a:r>
              <a:rPr lang="zh-CN" altLang="en-US" sz="1417" kern="0" dirty="0">
                <a:solidFill>
                  <a:srgbClr val="000000"/>
                </a:solidFill>
                <a:latin typeface="Times New Roman" pitchFamily="65" charset="-122"/>
                <a:ea typeface="宋体" pitchFamily="65" charset="-122"/>
              </a:rPr>
              <a:t>幽香</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代词,她,代出嫁的女子。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(1)此之谓/大丈夫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(2)柳下惠/不羞污君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本题考查学生文言文断句的能力。根据句子成分确定断句位置:(1)“此之谓”中的“之”的作用</a:t>
            </a:r>
            <a:br>
              <a:rPr dirty="0"/>
            </a:br>
            <a:r>
              <a:rPr lang="zh-CN" altLang="en-US" sz="1417" kern="0" dirty="0">
                <a:solidFill>
                  <a:srgbClr val="000000"/>
                </a:solidFill>
                <a:latin typeface="Times New Roman" pitchFamily="65" charset="-122"/>
                <a:ea typeface="宋体" pitchFamily="65" charset="-122"/>
              </a:rPr>
              <a:t>是主谓之间,取消句子的独立性,这三个字放一起。(2)主谓之间须停顿,“柳下惠”是主语,其后停顿。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富贵不能使他思想迷惑,贫贱不能使他的操守动摇,威武不能使他的意志屈服。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本题考查学生翻译文言句子的能力。注意“淫”“移”“屈”的翻译。</a:t>
            </a:r>
            <a:endParaRPr lang="zh-CN" altLang="en-US" dirty="0"/>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D.不得志,独行</a:t>
            </a:r>
            <a:r>
              <a:rPr lang="zh-CN" altLang="en-US" sz="1417" u="sng" kern="0" dirty="0">
                <a:solidFill>
                  <a:srgbClr val="000000"/>
                </a:solidFill>
                <a:latin typeface="Times New Roman" pitchFamily="65" charset="-122"/>
                <a:ea typeface="宋体" pitchFamily="65" charset="-122"/>
              </a:rPr>
              <a:t>其</a:t>
            </a:r>
            <a:r>
              <a:rPr lang="zh-CN" altLang="en-US" sz="1417" kern="0" dirty="0">
                <a:solidFill>
                  <a:srgbClr val="000000"/>
                </a:solidFill>
                <a:latin typeface="Times New Roman" pitchFamily="65" charset="-122"/>
                <a:ea typeface="宋体" pitchFamily="65" charset="-122"/>
              </a:rPr>
              <a:t>道　安陵君</a:t>
            </a:r>
            <a:r>
              <a:rPr lang="zh-CN" altLang="en-US" sz="1417" u="sng" kern="0" dirty="0">
                <a:solidFill>
                  <a:srgbClr val="000000"/>
                </a:solidFill>
                <a:latin typeface="Times New Roman" pitchFamily="65" charset="-122"/>
                <a:ea typeface="宋体" pitchFamily="65" charset="-122"/>
              </a:rPr>
              <a:t>其</a:t>
            </a:r>
            <a:r>
              <a:rPr lang="zh-CN" altLang="en-US" sz="1417" kern="0" dirty="0">
                <a:solidFill>
                  <a:srgbClr val="000000"/>
                </a:solidFill>
                <a:latin typeface="Times New Roman" pitchFamily="65" charset="-122"/>
                <a:ea typeface="宋体" pitchFamily="65" charset="-122"/>
              </a:rPr>
              <a:t>许寡人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将下列句子翻译成现代汉语。(8分)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(1)是焉得为大丈夫乎?子未学礼乎?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(2)宰相为朝廷用人,非私于理也。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乙文中的“杨溥”和“范理”这两个人物,称得上孟子所说的“大丈夫”吗?试选择其中一个人物谈谈</a:t>
            </a:r>
            <a:br>
              <a:rPr dirty="0"/>
            </a:br>
            <a:r>
              <a:rPr lang="zh-CN" altLang="en-US" sz="1417" kern="0" dirty="0">
                <a:solidFill>
                  <a:srgbClr val="000000"/>
                </a:solidFill>
                <a:latin typeface="Times New Roman" pitchFamily="65" charset="-122"/>
                <a:ea typeface="宋体" pitchFamily="65" charset="-122"/>
              </a:rPr>
              <a:t>自己的看法。(3分)</a:t>
            </a:r>
            <a:endParaRPr lang="zh-CN" altLang="en-US" dirty="0"/>
          </a:p>
        </p:txBody>
      </p:sp>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　</a:t>
            </a:r>
            <a:r>
              <a:rPr lang="zh-CN" altLang="en-US" sz="1417" kern="0" dirty="0">
                <a:solidFill>
                  <a:srgbClr val="000000"/>
                </a:solidFill>
                <a:latin typeface="Times New Roman" pitchFamily="65" charset="-122"/>
                <a:ea typeface="宋体" pitchFamily="65" charset="-122"/>
              </a:rPr>
              <a:t>“而”是连词,表承接,引出下文的结果,所以,“而”和下文放一起。应为“一怒/而诸侯惧,安</a:t>
            </a:r>
            <a:br>
              <a:rPr dirty="0"/>
            </a:br>
            <a:r>
              <a:rPr lang="zh-CN" altLang="en-US" sz="1417" kern="0" dirty="0">
                <a:solidFill>
                  <a:srgbClr val="000000"/>
                </a:solidFill>
                <a:latin typeface="Times New Roman" pitchFamily="65" charset="-122"/>
                <a:ea typeface="宋体" pitchFamily="65" charset="-122"/>
              </a:rPr>
              <a:t>居/而天下熄”。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A.动词,作为/介词,为了。B.动词,去,到/人称代词,他。C.连词,表承接。D.代词,他的/语气副</a:t>
            </a:r>
            <a:br>
              <a:rPr dirty="0"/>
            </a:br>
            <a:r>
              <a:rPr lang="zh-CN" altLang="en-US" sz="1417" kern="0" dirty="0">
                <a:solidFill>
                  <a:srgbClr val="000000"/>
                </a:solidFill>
                <a:latin typeface="Times New Roman" pitchFamily="65" charset="-122"/>
                <a:ea typeface="宋体" pitchFamily="65" charset="-122"/>
              </a:rPr>
              <a:t>词,表示祈使语气。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(1)这样的人哪里算是大丈夫呢?你没学过礼吗?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(2)宰相是替朝廷用人,并不是偏爱我(范理)。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本题考查学生翻译文言句子的能力。(2)是判断句,判断句的标志性句式之一“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也”翻译</a:t>
            </a:r>
            <a:br>
              <a:rPr dirty="0"/>
            </a:br>
            <a:r>
              <a:rPr lang="zh-CN" altLang="en-US" sz="1417" kern="0" dirty="0">
                <a:solidFill>
                  <a:srgbClr val="000000"/>
                </a:solidFill>
                <a:latin typeface="Times New Roman" pitchFamily="65" charset="-122"/>
                <a:ea typeface="宋体" pitchFamily="65" charset="-122"/>
              </a:rPr>
              <a:t>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”,注意“是”“焉”“子”“为”“私”的翻译。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这两人称得上“大丈夫”。杨溥:官至宰相,提拔不送礼的官员,秉事公办、公私分明。是“行天</a:t>
            </a:r>
            <a:endParaRPr lang="zh-CN" altLang="en-US" dirty="0"/>
          </a:p>
        </p:txBody>
      </p:sp>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下之大道”的典范。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范理:宰相之子过境时,独不送礼结交,被提拔后,也不“致书”相谢,可见其做官不攀附权责;杨溥卒后“祭</a:t>
            </a:r>
            <a:br>
              <a:rPr dirty="0"/>
            </a:br>
            <a:r>
              <a:rPr lang="zh-CN" altLang="en-US" sz="1417" kern="0" dirty="0">
                <a:solidFill>
                  <a:srgbClr val="000000"/>
                </a:solidFill>
                <a:latin typeface="Times New Roman" pitchFamily="65" charset="-122"/>
                <a:ea typeface="宋体" pitchFamily="65" charset="-122"/>
              </a:rPr>
              <a:t>而哭之,以谢知己”,可见其做人知恩重义。“仁、礼、义”三者兼备,“大丈夫”之称当之无愧。(任选</a:t>
            </a:r>
            <a:br>
              <a:rPr dirty="0"/>
            </a:br>
            <a:r>
              <a:rPr lang="zh-CN" altLang="en-US" sz="1417" kern="0" dirty="0">
                <a:solidFill>
                  <a:srgbClr val="000000"/>
                </a:solidFill>
                <a:latin typeface="Times New Roman" pitchFamily="65" charset="-122"/>
                <a:ea typeface="宋体" pitchFamily="65" charset="-122"/>
              </a:rPr>
              <a:t>其中一个人物谈即可)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本题考查学生把握人物形象的能力。在理解文意的基础上分析人物形象,结合文本,指出该人物</a:t>
            </a:r>
            <a:br>
              <a:rPr dirty="0"/>
            </a:br>
            <a:r>
              <a:rPr lang="zh-CN" altLang="en-US" sz="1417" kern="0" dirty="0">
                <a:solidFill>
                  <a:srgbClr val="000000"/>
                </a:solidFill>
                <a:latin typeface="Times New Roman" pitchFamily="65" charset="-122"/>
                <a:ea typeface="宋体" pitchFamily="65" charset="-122"/>
              </a:rPr>
              <a:t>“富贵不能淫,贫贱不能移,威武不能屈”的具体表现。</a:t>
            </a:r>
            <a:endParaRPr lang="zh-CN" altLang="en-US" dirty="0"/>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6135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文定公杨溥当政的时候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他的儿子来京师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所经过的州或县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没有不赠送礼物的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只有江陵的县令范理不</a:t>
            </a:r>
            <a:br>
              <a:rPr lang="zh-CN" altLang="en-US" sz="1600" dirty="0"/>
            </a:br>
            <a:r>
              <a:rPr lang="zh-CN" altLang="en-US" sz="1417" kern="0" dirty="0">
                <a:solidFill>
                  <a:srgbClr val="000000"/>
                </a:solidFill>
                <a:latin typeface="Times New Roman" pitchFamily="65" charset="-122"/>
                <a:ea typeface="宋体" pitchFamily="65" charset="-122"/>
              </a:rPr>
              <a:t>赠送礼物。文定公非常重视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马上推荐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范理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为德安知府</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后来又提拔为贵州左布政使。有人劝</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范理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应当</a:t>
            </a:r>
            <a:br>
              <a:rPr lang="zh-CN" altLang="en-US" sz="1600" dirty="0"/>
            </a:br>
            <a:r>
              <a:rPr lang="zh-CN" altLang="en-US" sz="1417" kern="0" dirty="0">
                <a:solidFill>
                  <a:srgbClr val="000000"/>
                </a:solidFill>
                <a:latin typeface="Times New Roman" pitchFamily="65" charset="-122"/>
                <a:ea typeface="宋体" pitchFamily="65" charset="-122"/>
              </a:rPr>
              <a:t>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文定公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范公说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宰相是替朝廷用人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并不是偏爱我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范理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。杨溥和范理之间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和偏爱有</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什么关系?”后来得知文定公去世,于是祭奠并且痛哭不已,以报答(其)知遇之恩。</a:t>
            </a:r>
            <a:endParaRPr lang="zh-CN" altLang="en-US" dirty="0"/>
          </a:p>
        </p:txBody>
      </p:sp>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r>
              <a:rPr lang="zh-CN" altLang="en-US" sz="1417" kern="0" dirty="0">
                <a:solidFill>
                  <a:srgbClr val="000000"/>
                </a:solidFill>
                <a:latin typeface="Times New Roman" pitchFamily="65" charset="-122"/>
                <a:ea typeface="宋体" pitchFamily="65" charset="-122"/>
              </a:rPr>
              <a:t>(2018长沙五模,12—15)阅读下面的文言文,完成1—4题。(16分)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柳宗元传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元和十年,例移</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为柳州刺史。时朗州司马刘禹锡得播州</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刺史,制书下,宗元谓所亲曰:“禹锡有母年高,今</a:t>
            </a:r>
            <a:br>
              <a:rPr dirty="0"/>
            </a:br>
            <a:r>
              <a:rPr lang="zh-CN" altLang="en-US" sz="1417" kern="0" dirty="0">
                <a:solidFill>
                  <a:srgbClr val="000000"/>
                </a:solidFill>
                <a:latin typeface="Times New Roman" pitchFamily="65" charset="-122"/>
                <a:ea typeface="宋体" pitchFamily="65" charset="-122"/>
              </a:rPr>
              <a:t>为郡蛮方,西南绝域,往复万里,如何与母偕行。如母子异方,便为永诀。</a:t>
            </a:r>
            <a:r>
              <a:rPr lang="zh-CN" altLang="en-US" sz="1417" u="sng" kern="0" dirty="0">
                <a:solidFill>
                  <a:srgbClr val="000000"/>
                </a:solidFill>
                <a:latin typeface="Times New Roman" pitchFamily="65" charset="-122"/>
                <a:ea typeface="宋体" pitchFamily="65" charset="-122"/>
              </a:rPr>
              <a:t>吾与禹锡为执友,何忍见其若是?</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即草章奏,请以柳州授禹锡,自往播州。会裴度亦奏其事,禹锡终易连州。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柳州土俗,以男女质</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钱,过期则没</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入钱主,宗元革其乡法。其已没者,乃出私钱赎之,归其父母。江岭间为</a:t>
            </a:r>
            <a:br>
              <a:rPr dirty="0"/>
            </a:br>
            <a:r>
              <a:rPr lang="zh-CN" altLang="en-US" sz="1417" kern="0" dirty="0">
                <a:solidFill>
                  <a:srgbClr val="000000"/>
                </a:solidFill>
                <a:latin typeface="Times New Roman" pitchFamily="65" charset="-122"/>
                <a:ea typeface="宋体" pitchFamily="65" charset="-122"/>
              </a:rPr>
              <a:t>进士者,不远数千里皆随宗元师法;凡经其门,必为名士。元和十四年十月五日卒,时年四十七。</a:t>
            </a:r>
            <a:r>
              <a:rPr lang="zh-CN" altLang="en-US" sz="1417" u="sng" kern="0" dirty="0">
                <a:solidFill>
                  <a:srgbClr val="000000"/>
                </a:solidFill>
                <a:latin typeface="Times New Roman" pitchFamily="65" charset="-122"/>
                <a:ea typeface="宋体" pitchFamily="65" charset="-122"/>
              </a:rPr>
              <a:t>观察使裴</a:t>
            </a:r>
            <a:br>
              <a:rPr dirty="0"/>
            </a:br>
            <a:r>
              <a:rPr lang="zh-CN" altLang="en-US" sz="1417" u="sng" kern="0" dirty="0">
                <a:solidFill>
                  <a:srgbClr val="000000"/>
                </a:solidFill>
                <a:latin typeface="Times New Roman" pitchFamily="65" charset="-122"/>
                <a:ea typeface="宋体" pitchFamily="65" charset="-122"/>
              </a:rPr>
              <a:t>行立为营护</a:t>
            </a:r>
            <a:r>
              <a:rPr lang="zh-CN" altLang="en-US" sz="1067" u="sng" kern="0" baseline="59000" dirty="0">
                <a:solidFill>
                  <a:srgbClr val="000000"/>
                </a:solidFill>
                <a:latin typeface="Times New Roman" pitchFamily="65" charset="-122"/>
                <a:ea typeface="宋体" pitchFamily="65" charset="-122"/>
              </a:rPr>
              <a:t>⑤</a:t>
            </a:r>
            <a:r>
              <a:rPr lang="zh-CN" altLang="en-US" sz="1417" u="sng" kern="0" dirty="0">
                <a:solidFill>
                  <a:srgbClr val="000000"/>
                </a:solidFill>
                <a:latin typeface="Times New Roman" pitchFamily="65" charset="-122"/>
                <a:ea typeface="宋体" pitchFamily="65" charset="-122"/>
              </a:rPr>
              <a:t>其丧及妻子还于京师,时人义之。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(选自《旧唐书·柳宗元传》,有删改)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①例移:古代官员按惯例调任。②播州:今贵州遵义,当时为偏远荒凉的地方。③质:抵押。④没:没</a:t>
            </a:r>
            <a:endParaRPr lang="zh-CN" altLang="en-US" dirty="0"/>
          </a:p>
        </p:txBody>
      </p:sp>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收。⑤营护:料理,护送。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下列各组句子中,加点词语意义相同的一项是(2分)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A.何忍见其若</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/问今</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何世(《桃花源记》)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乃</a:t>
            </a:r>
            <a:r>
              <a:rPr lang="zh-CN" altLang="en-US" sz="1417" kern="0" dirty="0">
                <a:solidFill>
                  <a:srgbClr val="000000"/>
                </a:solidFill>
                <a:latin typeface="Times New Roman" pitchFamily="65" charset="-122"/>
                <a:ea typeface="宋体" pitchFamily="65" charset="-122"/>
              </a:rPr>
              <a:t>出私钱赎之/</a:t>
            </a:r>
            <a:r>
              <a:rPr lang="zh-CN" altLang="en-US" sz="1417" u="sng" kern="0" dirty="0">
                <a:solidFill>
                  <a:srgbClr val="000000"/>
                </a:solidFill>
                <a:latin typeface="Times New Roman" pitchFamily="65" charset="-122"/>
                <a:ea typeface="宋体" pitchFamily="65" charset="-122"/>
              </a:rPr>
              <a:t>乃</a:t>
            </a:r>
            <a:r>
              <a:rPr lang="zh-CN" altLang="en-US" sz="1417" kern="0" dirty="0">
                <a:solidFill>
                  <a:srgbClr val="000000"/>
                </a:solidFill>
                <a:latin typeface="Times New Roman" pitchFamily="65" charset="-122"/>
                <a:ea typeface="宋体" pitchFamily="65" charset="-122"/>
              </a:rPr>
              <a:t>不知有汉,无论魏晋(《桃花源记》)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C.禹锡终</a:t>
            </a:r>
            <a:r>
              <a:rPr lang="zh-CN" altLang="en-US" sz="1417" u="sng" kern="0" dirty="0">
                <a:solidFill>
                  <a:srgbClr val="000000"/>
                </a:solidFill>
                <a:latin typeface="Times New Roman" pitchFamily="65" charset="-122"/>
                <a:ea typeface="宋体" pitchFamily="65" charset="-122"/>
              </a:rPr>
              <a:t>易</a:t>
            </a:r>
            <a:r>
              <a:rPr lang="zh-CN" altLang="en-US" sz="1417" kern="0" dirty="0">
                <a:solidFill>
                  <a:srgbClr val="000000"/>
                </a:solidFill>
                <a:latin typeface="Times New Roman" pitchFamily="65" charset="-122"/>
                <a:ea typeface="宋体" pitchFamily="65" charset="-122"/>
              </a:rPr>
              <a:t>连州/寒暑</a:t>
            </a:r>
            <a:r>
              <a:rPr lang="zh-CN" altLang="en-US" sz="1417" u="sng" kern="0" dirty="0">
                <a:solidFill>
                  <a:srgbClr val="000000"/>
                </a:solidFill>
                <a:latin typeface="Times New Roman" pitchFamily="65" charset="-122"/>
                <a:ea typeface="宋体" pitchFamily="65" charset="-122"/>
              </a:rPr>
              <a:t>易</a:t>
            </a:r>
            <a:r>
              <a:rPr lang="zh-CN" altLang="en-US" sz="1417" kern="0" dirty="0">
                <a:solidFill>
                  <a:srgbClr val="000000"/>
                </a:solidFill>
                <a:latin typeface="Times New Roman" pitchFamily="65" charset="-122"/>
                <a:ea typeface="宋体" pitchFamily="65" charset="-122"/>
              </a:rPr>
              <a:t>节(《愚公移山》)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D.观察使裴行立为营护其丧</a:t>
            </a:r>
            <a:r>
              <a:rPr lang="zh-CN" altLang="en-US" sz="1417" u="sng" kern="0" dirty="0">
                <a:solidFill>
                  <a:srgbClr val="000000"/>
                </a:solidFill>
                <a:latin typeface="Times New Roman" pitchFamily="65" charset="-122"/>
                <a:ea typeface="宋体" pitchFamily="65" charset="-122"/>
              </a:rPr>
              <a:t>及</a:t>
            </a:r>
            <a:r>
              <a:rPr lang="zh-CN" altLang="en-US" sz="1417" kern="0" dirty="0">
                <a:solidFill>
                  <a:srgbClr val="000000"/>
                </a:solidFill>
                <a:latin typeface="Times New Roman" pitchFamily="65" charset="-122"/>
                <a:ea typeface="宋体" pitchFamily="65" charset="-122"/>
              </a:rPr>
              <a:t>妻子还于京师/</a:t>
            </a:r>
            <a:r>
              <a:rPr lang="zh-CN" altLang="en-US" sz="1417" u="sng" kern="0" dirty="0">
                <a:solidFill>
                  <a:srgbClr val="000000"/>
                </a:solidFill>
                <a:latin typeface="Times New Roman" pitchFamily="65" charset="-122"/>
                <a:ea typeface="宋体" pitchFamily="65" charset="-122"/>
              </a:rPr>
              <a:t>及</a:t>
            </a:r>
            <a:r>
              <a:rPr lang="zh-CN" altLang="en-US" sz="1417" kern="0" dirty="0">
                <a:solidFill>
                  <a:srgbClr val="000000"/>
                </a:solidFill>
                <a:latin typeface="Times New Roman" pitchFamily="65" charset="-122"/>
                <a:ea typeface="宋体" pitchFamily="65" charset="-122"/>
              </a:rPr>
              <a:t>鲁肃过寻阳(《孙权劝学》)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下列选项中加点文言虚词的含义和用法与例句相同的一项是(2分)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例句:请</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柳州授禹锡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A.臣</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王吏之攻宋也,为与此同类(《公输》)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其境过清,不可久居,乃记之而去(《小石潭记》)</a:t>
            </a:r>
            <a:endParaRPr lang="zh-CN" altLang="en-US" dirty="0"/>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269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C.衣食所安,弗敢专也,必</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分人(《曹刿论战》)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D.策之不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其道(《马说》)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用现代汉语翻译文中画横线的句子。(6分,每小题3分)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(1)吾与禹锡为执友,何忍见其若是?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(2)观察使裴行立为营护其丧及妻子还于京师,时人义之。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柳宗元自己“惭无惠化传”,而有人认为柳宗元是一个好人、好官,请结合选文谈谈你的看法。(6分)</a:t>
            </a:r>
            <a:endParaRPr lang="zh-CN" altLang="en-US" dirty="0"/>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A.这样/判断词。B.于是/竟然。C.更替,改换。D.和/到,等到。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例句中的“以”是介词,把的意思,C项“以”的用法和意思与例句相同。A.认为。B.因为。</a:t>
            </a:r>
            <a:br>
              <a:rPr dirty="0"/>
            </a:br>
            <a:r>
              <a:rPr lang="zh-CN" altLang="en-US" sz="1417" kern="0" dirty="0">
                <a:solidFill>
                  <a:srgbClr val="000000"/>
                </a:solidFill>
                <a:latin typeface="Times New Roman" pitchFamily="65" charset="-122"/>
                <a:ea typeface="宋体" pitchFamily="65" charset="-122"/>
              </a:rPr>
              <a:t>D.按照。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(1)我和禹锡是好朋友,我哪能忍心看他们母子这样呢?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(2)观察使裴行立帮柳宗元办理丧事,并护送他的妻子和儿女返回京师,当时的人都赞扬他很有义气。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本题考查翻译文言语句的能力。注意“执友”“营护”“妻子”“义”的翻译。(2)“为”后面</a:t>
            </a:r>
            <a:br>
              <a:rPr dirty="0"/>
            </a:br>
            <a:r>
              <a:rPr lang="zh-CN" altLang="en-US" sz="1417" kern="0" dirty="0">
                <a:solidFill>
                  <a:srgbClr val="000000"/>
                </a:solidFill>
                <a:latin typeface="Times New Roman" pitchFamily="65" charset="-122"/>
                <a:ea typeface="宋体" pitchFamily="65" charset="-122"/>
              </a:rPr>
              <a:t>省略的宾语“柳宗元”要补出。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(示例)“惭无惠化传”只是柳宗元自谦的说法。我认为他很优秀:为朋友着想,无私地帮助朋友,</a:t>
            </a:r>
            <a:br>
              <a:rPr dirty="0"/>
            </a:br>
            <a:r>
              <a:rPr lang="zh-CN" altLang="en-US" sz="1417" kern="0" dirty="0">
                <a:solidFill>
                  <a:srgbClr val="000000"/>
                </a:solidFill>
                <a:latin typeface="Times New Roman" pitchFamily="65" charset="-122"/>
                <a:ea typeface="宋体" pitchFamily="65" charset="-122"/>
              </a:rPr>
              <a:t>体现在对刘禹锡的帮助上;为老百姓着想,替老百姓办实事,大公无私,表现在到了柳州便改变用男孩或女</a:t>
            </a:r>
            <a:endParaRPr lang="zh-CN" altLang="en-US" dirty="0"/>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孩作为抵押去借钱的风俗,出私钱赎回人质;水平高,指导有方,体现在经柳宗元指点过的人,一定会成为名</a:t>
            </a:r>
            <a:br>
              <a:rPr dirty="0"/>
            </a:br>
            <a:r>
              <a:rPr lang="zh-CN" altLang="en-US" sz="1417" kern="0" dirty="0">
                <a:solidFill>
                  <a:srgbClr val="000000"/>
                </a:solidFill>
                <a:latin typeface="Times New Roman" pitchFamily="65" charset="-122"/>
                <a:ea typeface="宋体" pitchFamily="65" charset="-122"/>
              </a:rPr>
              <a:t>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本题考查对文章内容的把握以及对人物形象特点的概括能力。仔细阅读原文,概括相关内容并对</a:t>
            </a:r>
            <a:br>
              <a:rPr dirty="0"/>
            </a:br>
            <a:r>
              <a:rPr lang="zh-CN" altLang="en-US" sz="1417" kern="0" dirty="0">
                <a:solidFill>
                  <a:srgbClr val="000000"/>
                </a:solidFill>
                <a:latin typeface="Times New Roman" pitchFamily="65" charset="-122"/>
                <a:ea typeface="宋体" pitchFamily="65" charset="-122"/>
              </a:rPr>
              <a:t>应人物形象特点。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元和十年,(柳宗元)按旧例被移作柳州(今属广西)刺史。当时朗州司马刘禹锡被移作播州刺史,诏书下达</a:t>
            </a:r>
            <a:br>
              <a:rPr dirty="0"/>
            </a:br>
            <a:r>
              <a:rPr lang="zh-CN" altLang="en-US" sz="1417" kern="0" dirty="0">
                <a:solidFill>
                  <a:srgbClr val="000000"/>
                </a:solidFill>
                <a:latin typeface="Times New Roman" pitchFamily="65" charset="-122"/>
                <a:ea typeface="宋体" pitchFamily="65" charset="-122"/>
              </a:rPr>
              <a:t>时,柳宗元同自己亲近的人说:“刘禹锡的母亲年事已高,如今他要到南方蛮夷之地做刺史,那里地处西南</a:t>
            </a:r>
            <a:br>
              <a:rPr dirty="0"/>
            </a:br>
            <a:r>
              <a:rPr lang="zh-CN" altLang="en-US" sz="1417" kern="0" dirty="0">
                <a:solidFill>
                  <a:srgbClr val="000000"/>
                </a:solidFill>
                <a:latin typeface="Times New Roman" pitchFamily="65" charset="-122"/>
                <a:ea typeface="宋体" pitchFamily="65" charset="-122"/>
              </a:rPr>
              <a:t>边疆,来回有上万里的路程,怎么能带老母亲一起去?如果(母亲不去,)母子各在一方,这便成了永别。我和</a:t>
            </a:r>
            <a:br>
              <a:rPr dirty="0"/>
            </a:br>
            <a:r>
              <a:rPr lang="zh-CN" altLang="en-US" sz="1417" kern="0" dirty="0">
                <a:solidFill>
                  <a:srgbClr val="000000"/>
                </a:solidFill>
                <a:latin typeface="Times New Roman" pitchFamily="65" charset="-122"/>
                <a:ea typeface="宋体" pitchFamily="65" charset="-122"/>
              </a:rPr>
              <a:t>禹锡是好朋友,我哪能忍心看他们母子这样呢?”于是立刻草拟奏章,请求把柳州的职务授给刘禹锡,自己</a:t>
            </a:r>
            <a:br>
              <a:rPr dirty="0"/>
            </a:br>
            <a:r>
              <a:rPr lang="zh-CN" altLang="en-US" sz="1417" kern="0" dirty="0">
                <a:solidFill>
                  <a:srgbClr val="000000"/>
                </a:solidFill>
                <a:latin typeface="Times New Roman" pitchFamily="65" charset="-122"/>
                <a:ea typeface="宋体" pitchFamily="65" charset="-122"/>
              </a:rPr>
              <a:t>到播州上任。恰巧裴度也奏请这件事,所以刘禹锡最终改任连州(今属广东)刺史。</a:t>
            </a:r>
            <a:endParaRPr lang="zh-CN" altLang="en-US" dirty="0"/>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35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柳州风俗,用男孩女孩作为抵押去借钱,如果过期没还钱,孩子便被债主没为奴仆。柳宗元到了柳州,便革除</a:t>
            </a:r>
            <a:br>
              <a:rPr dirty="0"/>
            </a:br>
            <a:r>
              <a:rPr lang="zh-CN" altLang="en-US" sz="1417" kern="0" dirty="0">
                <a:solidFill>
                  <a:srgbClr val="000000"/>
                </a:solidFill>
                <a:latin typeface="Times New Roman" pitchFamily="65" charset="-122"/>
                <a:ea typeface="宋体" pitchFamily="65" charset="-122"/>
              </a:rPr>
              <a:t>这种风俗。那些已经被债主没为奴仆的孩子,柳宗元自己出私钱将他们赎回,归还给他们的父母。长江至</a:t>
            </a:r>
            <a:br>
              <a:rPr dirty="0"/>
            </a:br>
            <a:r>
              <a:rPr lang="zh-CN" altLang="en-US" sz="1417" kern="0" dirty="0">
                <a:solidFill>
                  <a:srgbClr val="000000"/>
                </a:solidFill>
                <a:latin typeface="Times New Roman" pitchFamily="65" charset="-122"/>
                <a:ea typeface="宋体" pitchFamily="65" charset="-122"/>
              </a:rPr>
              <a:t>五岭以南之间,凡是想考进士的人,不以数千里为远都来跟随柳宗元,拜他为师;凡是经柳宗元指点过的人,</a:t>
            </a:r>
            <a:br>
              <a:rPr dirty="0"/>
            </a:br>
            <a:r>
              <a:rPr lang="zh-CN" altLang="en-US" sz="1417" kern="0" dirty="0">
                <a:solidFill>
                  <a:srgbClr val="000000"/>
                </a:solidFill>
                <a:latin typeface="Times New Roman" pitchFamily="65" charset="-122"/>
                <a:ea typeface="宋体" pitchFamily="65" charset="-122"/>
              </a:rPr>
              <a:t>一定会成为名士。元和十四年十月五日去世,终年四十七岁。观察使裴行立帮柳宗元办理丧事,并护送他</a:t>
            </a:r>
            <a:br>
              <a:rPr dirty="0"/>
            </a:br>
            <a:r>
              <a:rPr lang="zh-CN" altLang="en-US" sz="1417" kern="0" dirty="0">
                <a:solidFill>
                  <a:srgbClr val="000000"/>
                </a:solidFill>
                <a:latin typeface="Times New Roman" pitchFamily="65" charset="-122"/>
                <a:ea typeface="宋体" pitchFamily="65" charset="-122"/>
              </a:rPr>
              <a:t>的妻子和儿女返回京师,当时的人都赞扬他很有义气。</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68423"/>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b="1" kern="0" dirty="0">
                <a:solidFill>
                  <a:srgbClr val="000000"/>
                </a:solidFill>
                <a:latin typeface="Times New Roman" pitchFamily="65" charset="-122"/>
                <a:ea typeface="宋体" pitchFamily="65" charset="-122"/>
              </a:rPr>
              <a:t>4.</a:t>
            </a:r>
            <a:r>
              <a:rPr lang="zh-CN" altLang="en-US" sz="1417" b="1" kern="0" dirty="0">
                <a:solidFill>
                  <a:srgbClr val="000000"/>
                </a:solidFill>
                <a:latin typeface="Times New Roman" pitchFamily="65" charset="-122"/>
                <a:ea typeface="宋体" pitchFamily="65" charset="-122"/>
              </a:rPr>
              <a:t>答案　</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示例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我认为柳下惠是大丈夫</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他按自己的原则行事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坚守自我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不掩藏自己的贤能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自信磊落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不因</a:t>
            </a:r>
            <a:br>
              <a:rPr lang="zh-CN" altLang="en-US" sz="1600" dirty="0"/>
            </a:br>
            <a:r>
              <a:rPr lang="zh-CN" altLang="en-US" sz="1417" kern="0" dirty="0">
                <a:solidFill>
                  <a:srgbClr val="000000"/>
                </a:solidFill>
                <a:latin typeface="Times New Roman" pitchFamily="65" charset="-122"/>
                <a:ea typeface="宋体" pitchFamily="65" charset="-122"/>
              </a:rPr>
              <a:t>为官职小而推辞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恪尽职守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处境贫困而不忧伤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安贫乐道</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君主是坏的也加以侍奉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被国君遗弃而不怨恨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忠</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贞不贰。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本题考查学生理解文本并表达看法的能力。表达观点时,罗列柳下惠的相关行为,并加以评价,言之</a:t>
            </a:r>
            <a:br>
              <a:rPr dirty="0"/>
            </a:br>
            <a:r>
              <a:rPr lang="zh-CN" altLang="en-US" sz="1417" kern="0" dirty="0">
                <a:solidFill>
                  <a:srgbClr val="000000"/>
                </a:solidFill>
                <a:latin typeface="Times New Roman" pitchFamily="65" charset="-122"/>
                <a:ea typeface="宋体" pitchFamily="65" charset="-122"/>
              </a:rPr>
              <a:t>有理即可。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【乙】柳下惠不认为侍奉坏君主是羞耻的事,也不因为官职小而推辞。到朝廷做官,不掩藏自己的贤能,必</a:t>
            </a:r>
            <a:br>
              <a:rPr dirty="0"/>
            </a:br>
            <a:r>
              <a:rPr lang="zh-CN" altLang="en-US" sz="1417" kern="0" dirty="0">
                <a:solidFill>
                  <a:srgbClr val="000000"/>
                </a:solidFill>
                <a:latin typeface="Times New Roman" pitchFamily="65" charset="-122"/>
                <a:ea typeface="宋体" pitchFamily="65" charset="-122"/>
              </a:rPr>
              <a:t>定按自己的原则行事。被国君遗弃而不怨恨,处境穷困而不愤懑。</a:t>
            </a:r>
            <a:endParaRPr lang="zh-CN" altLang="en-US" dirty="0"/>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309380"/>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endParaRPr lang="zh-CN" altLang="en-US" dirty="0"/>
          </a:p>
        </p:txBody>
      </p:sp>
      <p:pic>
        <p:nvPicPr>
          <p:cNvPr id="3" name="图片 2"/>
          <p:cNvPicPr>
            <a:picLocks noChangeAspect="1"/>
          </p:cNvPicPr>
          <p:nvPr/>
        </p:nvPicPr>
        <p:blipFill>
          <a:blip r:embed="rId4"/>
          <a:stretch>
            <a:fillRect/>
          </a:stretch>
        </p:blipFill>
        <p:spPr>
          <a:xfrm>
            <a:off x="683516" y="693566"/>
            <a:ext cx="7645400" cy="546100"/>
          </a:xfrm>
          <a:prstGeom prst="rect">
            <a:avLst/>
          </a:prstGeom>
        </p:spPr>
      </p:pic>
      <p:sp>
        <p:nvSpPr>
          <p:cNvPr id="4" name="TextBox 2"/>
          <p:cNvSpPr txBox="1"/>
          <p:nvPr/>
        </p:nvSpPr>
        <p:spPr>
          <a:xfrm>
            <a:off x="500034" y="1686556"/>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(2020常德,22—23)阅读下面的文言文,完成各题。(5分)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晋平公</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问于师旷</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曰:“吾年七十,欲学,恐已暮矣!”师旷曰:“何不炳烛</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乎?”平公曰:“安有为人臣而戏</a:t>
            </a:r>
            <a:br>
              <a:rPr dirty="0"/>
            </a:br>
            <a:r>
              <a:rPr lang="zh-CN" altLang="en-US" sz="1417" kern="0" dirty="0">
                <a:solidFill>
                  <a:srgbClr val="000000"/>
                </a:solidFill>
                <a:latin typeface="Times New Roman" pitchFamily="65" charset="-122"/>
                <a:ea typeface="宋体" pitchFamily="65" charset="-122"/>
              </a:rPr>
              <a:t>其君乎?”师旷曰:“盲臣安敢戏其君乎!臣闻之,少而好学,如日出之阳;壮而好学,如日中之光;老而好学,如</a:t>
            </a:r>
            <a:br>
              <a:rPr dirty="0"/>
            </a:br>
            <a:r>
              <a:rPr lang="zh-CN" altLang="en-US" sz="1417" kern="0" dirty="0">
                <a:solidFill>
                  <a:srgbClr val="000000"/>
                </a:solidFill>
                <a:latin typeface="Times New Roman" pitchFamily="65" charset="-122"/>
                <a:ea typeface="宋体" pitchFamily="65" charset="-122"/>
              </a:rPr>
              <a:t>炳烛之明。炳烛之明,孰与昧行乎?</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”公曰:“善哉!”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①晋平公:春秋时晋国国君。②师旷:晋国乐师。目盲,善弹琴,精于辨音。③炳烛:点烛,一说当时的</a:t>
            </a:r>
            <a:br>
              <a:rPr dirty="0"/>
            </a:br>
            <a:r>
              <a:rPr lang="zh-CN" altLang="en-US" sz="1417" kern="0" dirty="0">
                <a:solidFill>
                  <a:srgbClr val="000000"/>
                </a:solidFill>
                <a:latin typeface="Times New Roman" pitchFamily="65" charset="-122"/>
                <a:ea typeface="宋体" pitchFamily="65" charset="-122"/>
              </a:rPr>
              <a:t>烛只是火把,还不是后来的蜡烛。④炳烛之明,孰与昧行乎:点亮蜡烛的光亮,与在黑暗中行走,哪个更好呢?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填空。(2分)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(1)晋平公想学习,却又“恐已暮矣”,这里的“暮”是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的意思,他觉得“吾年七十”,怕来不及学,</a:t>
            </a:r>
            <a:br>
              <a:rPr dirty="0"/>
            </a:br>
            <a:r>
              <a:rPr lang="zh-CN" altLang="en-US" sz="1417" kern="0" dirty="0">
                <a:solidFill>
                  <a:srgbClr val="000000"/>
                </a:solidFill>
                <a:latin typeface="Times New Roman" pitchFamily="65" charset="-122"/>
                <a:ea typeface="宋体" pitchFamily="65" charset="-122"/>
              </a:rPr>
              <a:t>学了也没用了。</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、(2019郴州,12—15)文言文比较阅读。(12分)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初,权谓吕蒙曰:“卿今当涂掌事,不可不学!”蒙辞以军中多务。权曰:“孤岂欲卿治经为博士邪!</a:t>
            </a:r>
            <a:r>
              <a:rPr lang="zh-CN" altLang="en-US" sz="1417" u="sng" kern="0" dirty="0">
                <a:solidFill>
                  <a:srgbClr val="000000"/>
                </a:solidFill>
                <a:latin typeface="Times New Roman" pitchFamily="65" charset="-122"/>
                <a:ea typeface="宋体" pitchFamily="65" charset="-122"/>
              </a:rPr>
              <a:t>但</a:t>
            </a:r>
            <a:br>
              <a:rPr dirty="0"/>
            </a:br>
            <a:r>
              <a:rPr lang="zh-CN" altLang="en-US" sz="1417" u="sng" kern="0" dirty="0">
                <a:solidFill>
                  <a:srgbClr val="000000"/>
                </a:solidFill>
                <a:latin typeface="Times New Roman" pitchFamily="65" charset="-122"/>
                <a:ea typeface="宋体" pitchFamily="65" charset="-122"/>
              </a:rPr>
              <a:t>当涉猎,见往事耳。</a:t>
            </a:r>
            <a:r>
              <a:rPr lang="zh-CN" altLang="en-US" sz="1417" kern="0" dirty="0">
                <a:solidFill>
                  <a:srgbClr val="000000"/>
                </a:solidFill>
                <a:latin typeface="Times New Roman" pitchFamily="65" charset="-122"/>
                <a:ea typeface="宋体" pitchFamily="65" charset="-122"/>
              </a:rPr>
              <a:t>卿言多务,孰若孤?孤常读书,自以为大有所益。”蒙乃始就学。</a:t>
            </a:r>
            <a:r>
              <a:rPr lang="zh-CN" altLang="en-US" sz="1417" u="sng" kern="0" dirty="0">
                <a:solidFill>
                  <a:srgbClr val="000000"/>
                </a:solidFill>
                <a:latin typeface="Times New Roman" pitchFamily="65" charset="-122"/>
                <a:ea typeface="宋体" pitchFamily="65" charset="-122"/>
              </a:rPr>
              <a:t>及</a:t>
            </a:r>
            <a:r>
              <a:rPr lang="zh-CN" altLang="en-US" sz="1417" kern="0" dirty="0">
                <a:solidFill>
                  <a:srgbClr val="000000"/>
                </a:solidFill>
                <a:latin typeface="Times New Roman" pitchFamily="65" charset="-122"/>
                <a:ea typeface="宋体" pitchFamily="65" charset="-122"/>
              </a:rPr>
              <a:t>鲁肃过寻阳,与蒙论</a:t>
            </a:r>
            <a:br>
              <a:rPr dirty="0"/>
            </a:br>
            <a:r>
              <a:rPr lang="zh-CN" altLang="en-US" sz="1417" kern="0" dirty="0">
                <a:solidFill>
                  <a:srgbClr val="000000"/>
                </a:solidFill>
                <a:latin typeface="Times New Roman" pitchFamily="65" charset="-122"/>
                <a:ea typeface="宋体" pitchFamily="65" charset="-122"/>
              </a:rPr>
              <a:t>议,大惊曰:“卿今者才略,非复吴下阿蒙!”蒙曰:“士别三日,即更刮目相待,大兄何见事之晚乎!”肃遂拜</a:t>
            </a:r>
            <a:br>
              <a:rPr dirty="0"/>
            </a:br>
            <a:r>
              <a:rPr lang="zh-CN" altLang="en-US" sz="1417" kern="0" dirty="0">
                <a:solidFill>
                  <a:srgbClr val="000000"/>
                </a:solidFill>
                <a:latin typeface="Times New Roman" pitchFamily="65" charset="-122"/>
                <a:ea typeface="宋体" pitchFamily="65" charset="-122"/>
              </a:rPr>
              <a:t>蒙母,结友而别。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(节选自《资治通鉴》)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薛谭学讴于秦青,未</a:t>
            </a:r>
            <a:r>
              <a:rPr lang="zh-CN" altLang="en-US" sz="1417" u="sng" kern="0" dirty="0">
                <a:solidFill>
                  <a:srgbClr val="000000"/>
                </a:solidFill>
                <a:latin typeface="Times New Roman" pitchFamily="65" charset="-122"/>
                <a:ea typeface="宋体" pitchFamily="65" charset="-122"/>
              </a:rPr>
              <a:t>穷</a:t>
            </a:r>
            <a:r>
              <a:rPr lang="zh-CN" altLang="en-US" sz="1417" kern="0" dirty="0">
                <a:solidFill>
                  <a:srgbClr val="000000"/>
                </a:solidFill>
                <a:latin typeface="Times New Roman" pitchFamily="65" charset="-122"/>
                <a:ea typeface="宋体" pitchFamily="65" charset="-122"/>
              </a:rPr>
              <a:t>青之技,自谓尽之,遂辞归。秦青弗止,饯行于郊衢,</a:t>
            </a:r>
            <a:r>
              <a:rPr lang="zh-CN" altLang="en-US" sz="1417" u="sng" kern="0" dirty="0">
                <a:solidFill>
                  <a:srgbClr val="000000"/>
                </a:solidFill>
                <a:latin typeface="Times New Roman" pitchFamily="65" charset="-122"/>
                <a:ea typeface="宋体" pitchFamily="65" charset="-122"/>
              </a:rPr>
              <a:t>抚节悲歌声振林木响遏行</a:t>
            </a:r>
            <a:br>
              <a:rPr dirty="0"/>
            </a:br>
            <a:r>
              <a:rPr lang="zh-CN" altLang="en-US" sz="1417" u="sng" kern="0" dirty="0">
                <a:solidFill>
                  <a:srgbClr val="000000"/>
                </a:solidFill>
                <a:latin typeface="Times New Roman" pitchFamily="65" charset="-122"/>
                <a:ea typeface="宋体" pitchFamily="65" charset="-122"/>
              </a:rPr>
              <a:t>云</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薛谭乃谢求反,终身不敢言归</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(选自《列子·汤问》,有删节)</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372678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解释文中加点的字。(2分)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及</a:t>
            </a:r>
            <a:r>
              <a:rPr lang="zh-CN" altLang="en-US" sz="1417" kern="0" dirty="0">
                <a:solidFill>
                  <a:srgbClr val="000000"/>
                </a:solidFill>
                <a:latin typeface="Times New Roman" pitchFamily="65" charset="-122"/>
                <a:ea typeface="宋体" pitchFamily="65" charset="-122"/>
              </a:rPr>
              <a:t>鲁肃过寻阳(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(2)未</a:t>
            </a:r>
            <a:r>
              <a:rPr lang="zh-CN" altLang="en-US" sz="1417" u="sng" kern="0" dirty="0">
                <a:solidFill>
                  <a:srgbClr val="000000"/>
                </a:solidFill>
                <a:latin typeface="Times New Roman" pitchFamily="65" charset="-122"/>
                <a:ea typeface="宋体" pitchFamily="65" charset="-122"/>
              </a:rPr>
              <a:t>穷</a:t>
            </a:r>
            <a:r>
              <a:rPr lang="zh-CN" altLang="en-US" sz="1417" kern="0" dirty="0">
                <a:solidFill>
                  <a:srgbClr val="000000"/>
                </a:solidFill>
                <a:latin typeface="Times New Roman" pitchFamily="65" charset="-122"/>
                <a:ea typeface="宋体" pitchFamily="65" charset="-122"/>
              </a:rPr>
              <a:t>青之技(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文中画波浪线处断句正确的一项是(2分)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A.抚节悲/歌声振/林木响遏行云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B.抚节悲歌/声振/林木响遏行云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C.抚节悲/歌声振林木/响遏行云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D.抚节悲歌/声振林木/响遏行云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翻译文中画横线的句子。(4分)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(1)但当涉猎,见往事耳。(2分)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(2)薛谭乃谢求反,终身不敢言归。(2分)</a:t>
            </a:r>
            <a:endParaRPr lang="zh-CN" altLang="en-US" dirty="0"/>
          </a:p>
        </p:txBody>
      </p:sp>
      <p:sp>
        <p:nvSpPr>
          <p:cNvPr id="3" name="TextBox 2"/>
          <p:cNvSpPr txBox="1"/>
          <p:nvPr/>
        </p:nvSpPr>
        <p:spPr>
          <a:xfrm>
            <a:off x="720000" y="4330485"/>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读了甲乙两文,你认为孙权和秦青在劝说艺术上有哪些高妙之处?吕蒙和薛谭的变化对你有什么启示?(4</a:t>
            </a:r>
            <a:br>
              <a:rPr dirty="0"/>
            </a:br>
            <a:r>
              <a:rPr lang="zh-CN" altLang="en-US" sz="1417" kern="0" dirty="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4437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(1)到,等到　(2)尽,学完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本题考查学生解释文言实词的能力。注意结合积累和语境作答。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可根据语感来划分,也可根据句子意思来划分。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(1)我只是让你粗略地阅读,了解历史罢了。(2)薛谭便(向秦青)道歉并请求能返回(继续跟秦青学</a:t>
            </a:r>
            <a:br>
              <a:rPr dirty="0"/>
            </a:br>
            <a:r>
              <a:rPr lang="zh-CN" altLang="en-US" sz="1417" kern="0" dirty="0">
                <a:solidFill>
                  <a:srgbClr val="000000"/>
                </a:solidFill>
                <a:latin typeface="Times New Roman" pitchFamily="65" charset="-122"/>
                <a:ea typeface="宋体" pitchFamily="65" charset="-122"/>
              </a:rPr>
              <a:t>习唱歌),(从此)一辈子不再说回去的事了。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本题考查学生翻译文言句子的能力。(1)注意“但”“见”“耳”的翻译。(2)注意“乃”“谢”</a:t>
            </a:r>
            <a:br>
              <a:rPr dirty="0"/>
            </a:br>
            <a:r>
              <a:rPr lang="zh-CN" altLang="en-US" sz="1417" kern="0" dirty="0">
                <a:solidFill>
                  <a:srgbClr val="000000"/>
                </a:solidFill>
                <a:latin typeface="Times New Roman" pitchFamily="65" charset="-122"/>
                <a:ea typeface="宋体" pitchFamily="65" charset="-122"/>
              </a:rPr>
              <a:t>“反”的翻译,省略的部分要添加上去。</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孙权现身说法,以自身的经历劝说吕蒙多读书,很有说服力;秦青没有直接对薛谭进行说教,而是以</a:t>
            </a:r>
            <a:br>
              <a:rPr dirty="0"/>
            </a:br>
            <a:r>
              <a:rPr lang="zh-CN" altLang="en-US" sz="1417" kern="0" dirty="0">
                <a:solidFill>
                  <a:srgbClr val="000000"/>
                </a:solidFill>
                <a:latin typeface="Times New Roman" pitchFamily="65" charset="-122"/>
                <a:ea typeface="宋体" pitchFamily="65" charset="-122"/>
              </a:rPr>
              <a:t>自己的歌唱告诉薛谭还需要学习,委婉而有说服力。吕蒙的变化让我明白了开卷有益,要多读书;薛谭的变化让我明白了学无止境,永不满足学习知识要虚心,不能骄傲自大,要知错就改。</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解析　通读两篇文章,理解大意。注意谈启示一般是从正面作答,言之有理即可。</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薛谭向秦青学习唱歌,还没有学完秦青的技艺,自己就以为学尽了,于是便告辞回家。秦青没有劝阻他,在城</a:t>
            </a:r>
            <a:br>
              <a:rPr dirty="0"/>
            </a:br>
            <a:r>
              <a:rPr lang="zh-CN" altLang="en-US" sz="1417" kern="0" dirty="0">
                <a:solidFill>
                  <a:srgbClr val="000000"/>
                </a:solidFill>
                <a:latin typeface="Times New Roman" pitchFamily="65" charset="-122"/>
                <a:ea typeface="宋体" pitchFamily="65" charset="-122"/>
              </a:rPr>
              <a:t>外大道旁给他设酒送行。秦青打着节拍,高唱悲歌。那歌声使路边的树林都振动了,使空中的飞云也停住</a:t>
            </a:r>
            <a:br>
              <a:rPr dirty="0"/>
            </a:br>
            <a:r>
              <a:rPr lang="zh-CN" altLang="en-US" sz="1417" kern="0" dirty="0">
                <a:solidFill>
                  <a:srgbClr val="000000"/>
                </a:solidFill>
                <a:latin typeface="Times New Roman" pitchFamily="65" charset="-122"/>
                <a:ea typeface="宋体" pitchFamily="65" charset="-122"/>
              </a:rPr>
              <a:t>了。薛谭(听后)便(向秦青)道歉并请求能返回(继续跟秦青学习唱歌),(从此)一辈子不再说回去的事了。</a:t>
            </a:r>
            <a:endParaRPr lang="zh-CN" altLang="en-US" dirty="0"/>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(2017长沙,12—15)阅读下面的文言文,完成1—4题。(16分)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吾母姓钟氏,名令嘉,出南昌名族。十八,归先府君</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。时府君年四十余,任侠好客,乐施与,散数千金,囊箧萧</a:t>
            </a:r>
            <a:br>
              <a:rPr dirty="0"/>
            </a:br>
            <a:r>
              <a:rPr lang="zh-CN" altLang="en-US" sz="1417" kern="0" dirty="0">
                <a:solidFill>
                  <a:srgbClr val="000000"/>
                </a:solidFill>
                <a:latin typeface="Times New Roman" pitchFamily="65" charset="-122"/>
                <a:ea typeface="宋体" pitchFamily="65" charset="-122"/>
              </a:rPr>
              <a:t>然</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。越二载,生铨</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,家</a:t>
            </a:r>
            <a:r>
              <a:rPr lang="zh-CN" altLang="en-US" sz="1417" u="sng" kern="0" dirty="0">
                <a:solidFill>
                  <a:srgbClr val="000000"/>
                </a:solidFill>
                <a:latin typeface="Times New Roman" pitchFamily="65" charset="-122"/>
                <a:ea typeface="宋体" pitchFamily="65" charset="-122"/>
              </a:rPr>
              <a:t>益</a:t>
            </a:r>
            <a:r>
              <a:rPr lang="zh-CN" altLang="en-US" sz="1417" kern="0" dirty="0">
                <a:solidFill>
                  <a:srgbClr val="000000"/>
                </a:solidFill>
                <a:latin typeface="Times New Roman" pitchFamily="65" charset="-122"/>
                <a:ea typeface="宋体" pitchFamily="65" charset="-122"/>
              </a:rPr>
              <a:t>落。历困苦穷乏,人所不能堪者,吾母怡然无愁蹙状</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,戚党</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人争贤之。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铨九龄,母授</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《礼记》《周易》《毛诗》,皆成诵。暇更录唐宋人诗,教之为吟哦声</a:t>
            </a: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母与铨皆弱而多病,铨每病,母即抱铨</a:t>
            </a:r>
            <a:r>
              <a:rPr lang="zh-CN" altLang="en-US" sz="1417" u="sng" kern="0" dirty="0">
                <a:solidFill>
                  <a:srgbClr val="000000"/>
                </a:solidFill>
                <a:latin typeface="Times New Roman" pitchFamily="65" charset="-122"/>
                <a:ea typeface="宋体" pitchFamily="65" charset="-122"/>
              </a:rPr>
              <a:t>行</a:t>
            </a:r>
            <a:r>
              <a:rPr lang="zh-CN" altLang="en-US" sz="1417" kern="0" dirty="0">
                <a:solidFill>
                  <a:srgbClr val="000000"/>
                </a:solidFill>
                <a:latin typeface="Times New Roman" pitchFamily="65" charset="-122"/>
                <a:ea typeface="宋体" pitchFamily="65" charset="-122"/>
              </a:rPr>
              <a:t>一室中,未尝寝;少痊</a:t>
            </a:r>
            <a:r>
              <a:rPr lang="zh-CN" altLang="en-US" sz="1067" kern="0" baseline="59000" dirty="0">
                <a:solidFill>
                  <a:srgbClr val="000000"/>
                </a:solidFill>
                <a:latin typeface="Times New Roman" pitchFamily="65" charset="-122"/>
                <a:ea typeface="宋体" pitchFamily="65" charset="-122"/>
              </a:rPr>
              <a:t>⑦</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辄指壁间诗歌,教儿低吟之以为戏</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先府君苟有</a:t>
            </a:r>
            <a:r>
              <a:rPr lang="zh-CN" altLang="en-US" sz="1417" u="sng" kern="0" dirty="0">
                <a:solidFill>
                  <a:srgbClr val="000000"/>
                </a:solidFill>
                <a:latin typeface="Times New Roman" pitchFamily="65" charset="-122"/>
                <a:ea typeface="宋体" pitchFamily="65" charset="-122"/>
              </a:rPr>
              <a:t>过</a:t>
            </a:r>
            <a:r>
              <a:rPr lang="zh-CN" altLang="en-US" sz="1417" kern="0" dirty="0">
                <a:solidFill>
                  <a:srgbClr val="000000"/>
                </a:solidFill>
                <a:latin typeface="Times New Roman" pitchFamily="65" charset="-122"/>
                <a:ea typeface="宋体" pitchFamily="65" charset="-122"/>
              </a:rPr>
              <a:t>,母必正色婉言规。或怒不听,则屏息,俟怒少解,复力争之,听而后</a:t>
            </a:r>
            <a:r>
              <a:rPr lang="zh-CN" altLang="en-US" sz="1417" u="sng" kern="0" dirty="0">
                <a:solidFill>
                  <a:srgbClr val="000000"/>
                </a:solidFill>
                <a:latin typeface="Times New Roman" pitchFamily="65" charset="-122"/>
                <a:ea typeface="宋体" pitchFamily="65" charset="-122"/>
              </a:rPr>
              <a:t>止</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先府君在客邸,督铨学甚急,稍怠,即怒而数日不及一言;吾母垂涕扑之</a:t>
            </a:r>
            <a:r>
              <a:rPr lang="zh-CN" altLang="en-US" sz="1067" kern="0" baseline="59000" dirty="0">
                <a:solidFill>
                  <a:srgbClr val="000000"/>
                </a:solidFill>
                <a:latin typeface="Times New Roman" pitchFamily="65" charset="-122"/>
                <a:ea typeface="宋体" pitchFamily="65" charset="-122"/>
              </a:rPr>
              <a:t>⑧</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令跪读至熟乃已,未尝倦也</a:t>
            </a:r>
            <a:r>
              <a:rPr lang="zh-CN" altLang="en-US" sz="1417" kern="0" dirty="0">
                <a:solidFill>
                  <a:srgbClr val="000000"/>
                </a:solidFill>
                <a:latin typeface="Times New Roman" pitchFamily="65" charset="-122"/>
                <a:ea typeface="宋体" pitchFamily="65" charset="-122"/>
              </a:rPr>
              <a:t>。铨故</a:t>
            </a:r>
            <a:br>
              <a:rPr dirty="0"/>
            </a:br>
            <a:r>
              <a:rPr lang="zh-CN" altLang="en-US" sz="1417" kern="0" dirty="0">
                <a:solidFill>
                  <a:srgbClr val="000000"/>
                </a:solidFill>
                <a:latin typeface="Times New Roman" pitchFamily="65" charset="-122"/>
                <a:ea typeface="宋体" pitchFamily="65" charset="-122"/>
              </a:rPr>
              <a:t>不能荒于嬉,而母教由是益以严。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(选自蒋士铨《忠雅堂集》)</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71396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①归:古人女子出嫁叫“归”。先府君,指作者已去世的父亲。②囊箧萧然:这里是“钱物都用空</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了”的意思。③铨:作者蒋世铨自称。④愁蹙状:愁眉苦脸的样子。⑤戚党:亲戚和乡邻。⑥吟哦声:读诗</a:t>
            </a:r>
            <a:br>
              <a:rPr dirty="0"/>
            </a:br>
            <a:r>
              <a:rPr lang="zh-CN" altLang="en-US" sz="1417" kern="0" dirty="0">
                <a:solidFill>
                  <a:srgbClr val="000000"/>
                </a:solidFill>
                <a:latin typeface="Times New Roman" pitchFamily="65" charset="-122"/>
                <a:ea typeface="宋体" pitchFamily="65" charset="-122"/>
              </a:rPr>
              <a:t>的声调。⑦少痊:病体略微好转些。⑧扑之:责打我(铨自指)。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下列各组句子中,加点字词意义相同的一项是(2分)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A.家</a:t>
            </a:r>
            <a:r>
              <a:rPr lang="zh-CN" altLang="en-US" sz="1417" u="sng" kern="0" dirty="0">
                <a:solidFill>
                  <a:srgbClr val="000000"/>
                </a:solidFill>
                <a:latin typeface="Times New Roman" pitchFamily="65" charset="-122"/>
                <a:ea typeface="宋体" pitchFamily="65" charset="-122"/>
              </a:rPr>
              <a:t>益</a:t>
            </a:r>
            <a:r>
              <a:rPr lang="zh-CN" altLang="en-US" sz="1417" kern="0" dirty="0">
                <a:solidFill>
                  <a:srgbClr val="000000"/>
                </a:solidFill>
                <a:latin typeface="Times New Roman" pitchFamily="65" charset="-122"/>
                <a:ea typeface="宋体" pitchFamily="65" charset="-122"/>
              </a:rPr>
              <a:t>落/</a:t>
            </a:r>
            <a:r>
              <a:rPr lang="zh-CN" altLang="en-US" sz="1417" u="sng" kern="0" dirty="0">
                <a:solidFill>
                  <a:srgbClr val="000000"/>
                </a:solidFill>
                <a:latin typeface="Times New Roman" pitchFamily="65" charset="-122"/>
                <a:ea typeface="宋体" pitchFamily="65" charset="-122"/>
              </a:rPr>
              <a:t>益</a:t>
            </a:r>
            <a:r>
              <a:rPr lang="zh-CN" altLang="en-US" sz="1417" kern="0" dirty="0">
                <a:solidFill>
                  <a:srgbClr val="000000"/>
                </a:solidFill>
                <a:latin typeface="Times New Roman" pitchFamily="65" charset="-122"/>
                <a:ea typeface="宋体" pitchFamily="65" charset="-122"/>
              </a:rPr>
              <a:t>慕圣贤之道</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(《送东阳马生序》)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B.铨每病,母即抱铨</a:t>
            </a:r>
            <a:r>
              <a:rPr lang="zh-CN" altLang="en-US" sz="1417" u="sng" kern="0" dirty="0">
                <a:solidFill>
                  <a:srgbClr val="000000"/>
                </a:solidFill>
                <a:latin typeface="Times New Roman" pitchFamily="65" charset="-122"/>
                <a:ea typeface="宋体" pitchFamily="65" charset="-122"/>
              </a:rPr>
              <a:t>行</a:t>
            </a:r>
            <a:r>
              <a:rPr lang="zh-CN" altLang="en-US" sz="1417" kern="0" dirty="0">
                <a:solidFill>
                  <a:srgbClr val="000000"/>
                </a:solidFill>
                <a:latin typeface="Times New Roman" pitchFamily="65" charset="-122"/>
                <a:ea typeface="宋体" pitchFamily="65" charset="-122"/>
              </a:rPr>
              <a:t>一室中/</a:t>
            </a:r>
            <a:r>
              <a:rPr lang="zh-CN" altLang="en-US" sz="1417" u="sng" kern="0" dirty="0">
                <a:solidFill>
                  <a:srgbClr val="000000"/>
                </a:solidFill>
                <a:latin typeface="Times New Roman" pitchFamily="65" charset="-122"/>
                <a:ea typeface="宋体" pitchFamily="65" charset="-122"/>
              </a:rPr>
              <a:t>行</a:t>
            </a:r>
            <a:r>
              <a:rPr lang="zh-CN" altLang="en-US" sz="1417" kern="0" dirty="0">
                <a:solidFill>
                  <a:srgbClr val="000000"/>
                </a:solidFill>
                <a:latin typeface="Times New Roman" pitchFamily="65" charset="-122"/>
                <a:ea typeface="宋体" pitchFamily="65" charset="-122"/>
              </a:rPr>
              <a:t>拂乱其所为</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(《生于忧患,死于安乐》)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C.先府君苟有</a:t>
            </a:r>
            <a:r>
              <a:rPr lang="zh-CN" altLang="en-US" sz="1417" u="sng" kern="0" dirty="0">
                <a:solidFill>
                  <a:srgbClr val="000000"/>
                </a:solidFill>
                <a:latin typeface="Times New Roman" pitchFamily="65" charset="-122"/>
                <a:ea typeface="宋体" pitchFamily="65" charset="-122"/>
              </a:rPr>
              <a:t>过</a:t>
            </a:r>
            <a:r>
              <a:rPr lang="zh-CN" altLang="en-US" sz="1417" kern="0" dirty="0">
                <a:solidFill>
                  <a:srgbClr val="000000"/>
                </a:solidFill>
                <a:latin typeface="Times New Roman" pitchFamily="65" charset="-122"/>
                <a:ea typeface="宋体" pitchFamily="65" charset="-122"/>
              </a:rPr>
              <a:t>/及鲁肃</a:t>
            </a:r>
            <a:r>
              <a:rPr lang="zh-CN" altLang="en-US" sz="1417" u="sng" kern="0" dirty="0">
                <a:solidFill>
                  <a:srgbClr val="000000"/>
                </a:solidFill>
                <a:latin typeface="Times New Roman" pitchFamily="65" charset="-122"/>
                <a:ea typeface="宋体" pitchFamily="65" charset="-122"/>
              </a:rPr>
              <a:t>过</a:t>
            </a:r>
            <a:r>
              <a:rPr lang="zh-CN" altLang="en-US" sz="1417" kern="0" dirty="0">
                <a:solidFill>
                  <a:srgbClr val="000000"/>
                </a:solidFill>
                <a:latin typeface="Times New Roman" pitchFamily="65" charset="-122"/>
                <a:ea typeface="宋体" pitchFamily="65" charset="-122"/>
              </a:rPr>
              <a:t>寻阳</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(《孙权劝学》)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D.听而后</a:t>
            </a:r>
            <a:r>
              <a:rPr lang="zh-CN" altLang="en-US" sz="1417" u="sng" kern="0" dirty="0">
                <a:solidFill>
                  <a:srgbClr val="000000"/>
                </a:solidFill>
                <a:latin typeface="Times New Roman" pitchFamily="65" charset="-122"/>
                <a:ea typeface="宋体" pitchFamily="65" charset="-122"/>
              </a:rPr>
              <a:t>止</a:t>
            </a:r>
            <a:r>
              <a:rPr lang="zh-CN" altLang="en-US" sz="1417" kern="0" dirty="0">
                <a:solidFill>
                  <a:srgbClr val="000000"/>
                </a:solidFill>
                <a:latin typeface="Times New Roman" pitchFamily="65" charset="-122"/>
                <a:ea typeface="宋体" pitchFamily="65" charset="-122"/>
              </a:rPr>
              <a:t>/河曲智叟笑而</a:t>
            </a:r>
            <a:r>
              <a:rPr lang="zh-CN" altLang="en-US" sz="1417" u="sng" kern="0" dirty="0">
                <a:solidFill>
                  <a:srgbClr val="000000"/>
                </a:solidFill>
                <a:latin typeface="Times New Roman" pitchFamily="65" charset="-122"/>
                <a:ea typeface="宋体" pitchFamily="65" charset="-122"/>
              </a:rPr>
              <a:t>止</a:t>
            </a:r>
            <a:r>
              <a:rPr lang="zh-CN" altLang="en-US" sz="1417" kern="0" dirty="0">
                <a:solidFill>
                  <a:srgbClr val="000000"/>
                </a:solidFill>
                <a:latin typeface="Times New Roman" pitchFamily="65" charset="-122"/>
                <a:ea typeface="宋体" pitchFamily="65" charset="-122"/>
              </a:rPr>
              <a:t>之曰:“甚矣,汝之不惠!”</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(《愚公移山》)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下列选项中加点文言虚词的含义和用法与例句相同的一项是(2分)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例句:母授</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《礼记》《周易》《毛诗》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物喜,不以己悲</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(《岳阳楼记》)</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B.家贫,无从致书</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观</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(《送东阳马生序》)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C.咨臣</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当世之事</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(《出师表》)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D.然操遂能克绍,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弱为强者</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(《隆中对》)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用现代汉语翻译文中画线的句子。(6分,每小题3分)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(1)辄指壁间诗歌,教儿低吟之以为戏。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(2)令跪读至熟乃已,未尝倦也。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你是如何评价母亲“垂涕扑之”的举动?请用自己的话概括出文段中母亲的哪些行为举动是值得我们</a:t>
            </a:r>
            <a:br>
              <a:rPr dirty="0"/>
            </a:br>
            <a:r>
              <a:rPr lang="zh-CN" altLang="en-US" sz="1417" kern="0" dirty="0">
                <a:solidFill>
                  <a:srgbClr val="000000"/>
                </a:solidFill>
                <a:latin typeface="Times New Roman" pitchFamily="65" charset="-122"/>
                <a:ea typeface="宋体" pitchFamily="65" charset="-122"/>
              </a:rPr>
              <a:t>称赞的。(6分)</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A.更加,日益。B.走/行为、做事。C.过错/经过。D.停止/制止。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方法技巧　可以根据积累直接解释,得出正确答案,也可以在每个选项中,解释自己最有把握的一个,把该解</a:t>
            </a:r>
            <a:br>
              <a:rPr dirty="0"/>
            </a:br>
            <a:r>
              <a:rPr lang="zh-CN" altLang="en-US" sz="1417" kern="0" dirty="0">
                <a:solidFill>
                  <a:srgbClr val="000000"/>
                </a:solidFill>
                <a:latin typeface="Times New Roman" pitchFamily="65" charset="-122"/>
                <a:ea typeface="宋体" pitchFamily="65" charset="-122"/>
              </a:rPr>
              <a:t>释代入另一个中,看是否通顺合理。如“及鲁肃过寻阳”中“过”是“经过”的意思,将“经过”代入</a:t>
            </a:r>
            <a:br>
              <a:rPr dirty="0"/>
            </a:br>
            <a:r>
              <a:rPr lang="zh-CN" altLang="en-US" sz="1417" kern="0" dirty="0">
                <a:solidFill>
                  <a:srgbClr val="000000"/>
                </a:solidFill>
                <a:latin typeface="Times New Roman" pitchFamily="65" charset="-122"/>
                <a:ea typeface="宋体" pitchFamily="65" charset="-122"/>
              </a:rPr>
              <a:t>“先府君苟有过”显然是不合理的。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例句中的“以”介绍行为、动作的对象,译为“用”,C项与之相同。A.介绍行为、动作的原</a:t>
            </a:r>
            <a:br>
              <a:rPr dirty="0"/>
            </a:br>
            <a:r>
              <a:rPr lang="zh-CN" altLang="en-US" sz="1417" kern="0" dirty="0">
                <a:solidFill>
                  <a:srgbClr val="000000"/>
                </a:solidFill>
                <a:latin typeface="Times New Roman" pitchFamily="65" charset="-122"/>
                <a:ea typeface="宋体" pitchFamily="65" charset="-122"/>
              </a:rPr>
              <a:t>因,译为“因为”。B.表目的,译为“来”。D.介绍动作、行为凭借的条件,译为“凭借”。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(1)她就指着贴在墙上的诗歌,教我低声念诵作为游戏。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(2)(母亲)叫(我)跪在地上,把书读熟才罢休,从来不觉自己疲累。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(1)注意重点字词“辄”“以为”“戏”的翻译,省略的主语需要补上。</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(2)注意重点字词“乃”“已”“尝”的翻译,省略的主语“母亲”和宾语“我”需要补上。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“垂涕”表现出母亲对孩子的怜爱,“扑之”表现出母亲对孩子要求的严格。文段中母亲不畏贫</a:t>
            </a:r>
            <a:br>
              <a:rPr dirty="0"/>
            </a:br>
            <a:r>
              <a:rPr lang="zh-CN" altLang="en-US" sz="1417" kern="0" dirty="0">
                <a:solidFill>
                  <a:srgbClr val="000000"/>
                </a:solidFill>
                <a:latin typeface="Times New Roman" pitchFamily="65" charset="-122"/>
                <a:ea typeface="宋体" pitchFamily="65" charset="-122"/>
              </a:rPr>
              <a:t>穷、教子读书、劝夫改过、严格要求孩子等行为值得称赞。(意思相近即可)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“历困苦穷乏,人所不能堪者,吾母怡然无愁蹙状”,母亲在困顿中怡然自处;“令跪读至熟乃已,未</a:t>
            </a:r>
            <a:br>
              <a:rPr dirty="0"/>
            </a:br>
            <a:r>
              <a:rPr lang="zh-CN" altLang="en-US" sz="1417" kern="0" dirty="0">
                <a:solidFill>
                  <a:srgbClr val="000000"/>
                </a:solidFill>
                <a:latin typeface="Times New Roman" pitchFamily="65" charset="-122"/>
                <a:ea typeface="宋体" pitchFamily="65" charset="-122"/>
              </a:rPr>
              <a:t>尝倦也”,母亲对孩子要求严格;“铨九龄</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教儿低吟之以为戏”,表明母亲采用不同的方式教孩子读</a:t>
            </a:r>
            <a:br>
              <a:rPr dirty="0"/>
            </a:br>
            <a:r>
              <a:rPr lang="zh-CN" altLang="en-US" sz="1417" kern="0" dirty="0">
                <a:solidFill>
                  <a:srgbClr val="000000"/>
                </a:solidFill>
                <a:latin typeface="Times New Roman" pitchFamily="65" charset="-122"/>
                <a:ea typeface="宋体" pitchFamily="65" charset="-122"/>
              </a:rPr>
              <a:t>书;“先府君苟有过</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听而后止”,即劝夫改过。这些都是值得我们称赞的地方。</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31695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我的母亲姓钟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名叫令嘉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出身于南昌府名门望族。十八岁嫁给我父亲。那时我父亲四十多岁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性情侠义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爱</a:t>
            </a:r>
            <a:br>
              <a:rPr lang="zh-CN" altLang="en-US" sz="1600" dirty="0"/>
            </a:br>
            <a:r>
              <a:rPr lang="zh-CN" altLang="en-US" sz="1417" kern="0" dirty="0">
                <a:solidFill>
                  <a:srgbClr val="000000"/>
                </a:solidFill>
                <a:latin typeface="Times New Roman" pitchFamily="65" charset="-122"/>
                <a:ea typeface="宋体" pitchFamily="65" charset="-122"/>
              </a:rPr>
              <a:t>结交朋友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乐于把财物施舍给别人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散给别人许多金钱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使得家里钱物都用光了。过了两年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生下我</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家境更</a:t>
            </a:r>
            <a:br>
              <a:rPr lang="zh-CN" altLang="en-US" sz="1600" dirty="0"/>
            </a:br>
            <a:r>
              <a:rPr lang="zh-CN" altLang="en-US" sz="1417" kern="0" dirty="0">
                <a:solidFill>
                  <a:srgbClr val="000000"/>
                </a:solidFill>
                <a:latin typeface="Times New Roman" pitchFamily="65" charset="-122"/>
                <a:ea typeface="宋体" pitchFamily="65" charset="-122"/>
              </a:rPr>
              <a:t>加衰落。她经历了穷困的生活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别人都是不能忍受的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我母亲却是心情坦然没有忧愁的样子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亲戚和乡邻争</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相称赞她贤惠。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我九岁时,母亲教我学《礼记》《周易》《毛诗》,她都能够背诵。她有空又抄下唐宋诗人的诗,教我朗</a:t>
            </a:r>
            <a:br>
              <a:rPr dirty="0"/>
            </a:br>
            <a:r>
              <a:rPr lang="zh-CN" altLang="en-US" sz="1417" kern="0" dirty="0">
                <a:solidFill>
                  <a:srgbClr val="000000"/>
                </a:solidFill>
                <a:latin typeface="Times New Roman" pitchFamily="65" charset="-122"/>
                <a:ea typeface="宋体" pitchFamily="65" charset="-122"/>
              </a:rPr>
              <a:t>诵。母亲和我两人都体弱多病。每当我生病,母亲就抱着我在室内来回走动,自己不曾睡觉;我的病稍稍好</a:t>
            </a:r>
            <a:br>
              <a:rPr dirty="0"/>
            </a:br>
            <a:r>
              <a:rPr lang="zh-CN" altLang="en-US" sz="1417" kern="0" dirty="0">
                <a:solidFill>
                  <a:srgbClr val="000000"/>
                </a:solidFill>
                <a:latin typeface="Times New Roman" pitchFamily="65" charset="-122"/>
                <a:ea typeface="宋体" pitchFamily="65" charset="-122"/>
              </a:rPr>
              <a:t>一点,她就指着贴在墙壁上的诗歌,教我低声吟诵来作为游戏。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父亲如果做错了事情,母亲一定认真地用委婉的话规劝他。有时父亲发怒不听她的,她就不说了,等父亲稍</a:t>
            </a:r>
            <a:br>
              <a:rPr dirty="0"/>
            </a:br>
            <a:r>
              <a:rPr lang="zh-CN" altLang="en-US" sz="1417" kern="0" dirty="0">
                <a:solidFill>
                  <a:srgbClr val="000000"/>
                </a:solidFill>
                <a:latin typeface="Times New Roman" pitchFamily="65" charset="-122"/>
                <a:ea typeface="宋体" pitchFamily="65" charset="-122"/>
              </a:rPr>
              <a:t>稍消了气,又反复劝说,直到父亲听了她的话才停止。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父亲在外地的寓所,督促我读书时,脾气急躁,我稍有一点不认真,他就发怒,几天不对我说一句话;母亲就流</a:t>
            </a:r>
            <a:br>
              <a:rPr dirty="0"/>
            </a:br>
            <a:r>
              <a:rPr lang="zh-CN" altLang="en-US" sz="1417" kern="0" dirty="0">
                <a:solidFill>
                  <a:srgbClr val="000000"/>
                </a:solidFill>
                <a:latin typeface="Times New Roman" pitchFamily="65" charset="-122"/>
                <a:ea typeface="宋体" pitchFamily="65" charset="-122"/>
              </a:rPr>
              <a:t>着眼泪打我,命令(我)跪着朗读直到熟练才停止,自己不曾倦怠。所以,我从不因为贪玩而荒废了学业,母亲</a:t>
            </a:r>
            <a:br>
              <a:rPr dirty="0"/>
            </a:br>
            <a:r>
              <a:rPr lang="zh-CN" altLang="en-US" sz="1417" kern="0" dirty="0">
                <a:solidFill>
                  <a:srgbClr val="000000"/>
                </a:solidFill>
                <a:latin typeface="Times New Roman" pitchFamily="65" charset="-122"/>
                <a:ea typeface="宋体" pitchFamily="65" charset="-122"/>
              </a:rPr>
              <a:t>对我的教育也因此而更加严格。</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6693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(2)师旷的回答,说明他将“暮”理解成了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,因此晋平公才会觉得他在戏弄自己;师旷这样理解是借</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题发挥,意在引出炳烛之喻。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对这篇短文所蕴含的道理,分析错误的一项是(3分)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A.学无止境,一个人应该活到老,学到老。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B.在人生的任何一个阶段,学习都是有益的。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C.应虚心接受别人的意见,做到从善如流。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D.要让人信服自己,必须要用打比方的方法。</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984239"/>
            <a:ext cx="8505000" cy="3367460"/>
          </a:xfrm>
          <a:prstGeom prst="rect">
            <a:avLst/>
          </a:prstGeom>
          <a:noFill/>
        </p:spPr>
        <p:txBody>
          <a:bodyPr wrap="square" lIns="0" tIns="0" rIns="0" bIns="0" rtlCol="0">
            <a:spAutoFit/>
          </a:bodyPr>
          <a:lstStyle/>
          <a:p>
            <a:pPr algn="ctr" eaLnBrk="0" latinLnBrk="1" hangingPunct="0">
              <a:lnSpc>
                <a:spcPct val="150000"/>
              </a:lnSpc>
              <a:spcBef>
                <a:spcPts val="141"/>
              </a:spcBef>
            </a:pPr>
            <a:r>
              <a:rPr lang="zh-CN" altLang="en-US" sz="1500" dirty="0">
                <a:latin typeface="Microsoft YaHei"/>
                <a:ea typeface="Microsoft YaHei"/>
                <a:cs typeface="Microsoft YaHei"/>
              </a:rPr>
              <a:t>B组　2016—2020年全国中考题组</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一、(2020江苏南京,7—9)文言文阅读。(8分)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闽有带鱼</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[明]谢肇淛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闽有带鱼,长丈余,无鳞而腥,诸鱼中最贱者,献客不以登俎</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。然中人之家,用油沃煎,亦甚馨洁。尝有一监</a:t>
            </a:r>
            <a:br>
              <a:rPr dirty="0"/>
            </a:br>
            <a:r>
              <a:rPr lang="zh-CN" altLang="en-US" sz="1417" kern="0" dirty="0">
                <a:solidFill>
                  <a:srgbClr val="000000"/>
                </a:solidFill>
                <a:latin typeface="Times New Roman" pitchFamily="65" charset="-122"/>
                <a:ea typeface="宋体" pitchFamily="65" charset="-122"/>
              </a:rPr>
              <a:t>司,因公事过午归,馁甚,道傍闻香气甚烈,问何物,左右以带鱼对,</a:t>
            </a:r>
            <a:r>
              <a:rPr lang="zh-CN" altLang="en-US" sz="1417" u="sng" kern="0" dirty="0">
                <a:solidFill>
                  <a:srgbClr val="000000"/>
                </a:solidFill>
                <a:latin typeface="Times New Roman" pitchFamily="65" charset="-122"/>
                <a:ea typeface="宋体" pitchFamily="65" charset="-122"/>
              </a:rPr>
              <a:t>立命往民家取已煎者至宅啖</a:t>
            </a:r>
            <a:r>
              <a:rPr lang="zh-CN" altLang="en-US" sz="1067" u="sng" kern="0" baseline="5900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,大称善,且</a:t>
            </a:r>
            <a:br>
              <a:rPr dirty="0"/>
            </a:br>
            <a:r>
              <a:rPr lang="zh-CN" altLang="en-US" sz="1417" kern="0" dirty="0">
                <a:solidFill>
                  <a:srgbClr val="000000"/>
                </a:solidFill>
                <a:latin typeface="Times New Roman" pitchFamily="65" charset="-122"/>
                <a:ea typeface="宋体" pitchFamily="65" charset="-122"/>
              </a:rPr>
              <a:t>怒往者之不市也。</a:t>
            </a:r>
            <a:r>
              <a:rPr lang="zh-CN" altLang="en-US" sz="1417" u="sng" kern="0" dirty="0">
                <a:solidFill>
                  <a:srgbClr val="000000"/>
                </a:solidFill>
                <a:latin typeface="Times New Roman" pitchFamily="65" charset="-122"/>
                <a:ea typeface="宋体" pitchFamily="65" charset="-122"/>
              </a:rPr>
              <a:t>自是每饭必欲得之,去闽数载,犹思之不置。</a:t>
            </a:r>
            <a:r>
              <a:rPr lang="zh-CN" altLang="en-US" sz="1417" kern="0" dirty="0">
                <a:solidFill>
                  <a:srgbClr val="000000"/>
                </a:solidFill>
                <a:latin typeface="Times New Roman" pitchFamily="65" charset="-122"/>
                <a:ea typeface="宋体" pitchFamily="65" charset="-122"/>
              </a:rPr>
              <a:t>人之嗜好无常如此。吴江顾道行先生亦嗜</a:t>
            </a:r>
            <a:br>
              <a:rPr dirty="0"/>
            </a:br>
            <a:r>
              <a:rPr lang="zh-CN" altLang="en-US" sz="1417" kern="0" dirty="0">
                <a:solidFill>
                  <a:srgbClr val="000000"/>
                </a:solidFill>
                <a:latin typeface="Times New Roman" pitchFamily="65" charset="-122"/>
                <a:ea typeface="宋体" pitchFamily="65" charset="-122"/>
              </a:rPr>
              <a:t>闽所作带鱼鲊,遇闽人辄索,而闽人贱视此味,常无以应之也。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(选自《五杂组》,上海书店出版社2009年4月版,题另加)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①不以登俎(zǔ):上不了台面。②啖(dàn):吃。</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3403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米豆念上文,对画直线句的停顿总拿不准,念了四遍,你告诉她(　　)是正确的。(2分)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A.立命往民家取已煎者/至宅啖之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B.立命往民家取/已煎者至宅啖之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C.立命/往民家取已煎者至宅啖之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D.立命往/民家取已煎者至宅啖之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米豆用波浪线画出了不理解的句子,你将它翻译成现代汉语,帮助她理解。(3分)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自是每饭必欲得之,去闽数载,犹思之不置。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小轩向你提了个问题:“闽人轻贱的带鱼,监司却念念不忘,这说明什么道理啊?”你谈了自己的思考。(3</a:t>
            </a:r>
            <a:br>
              <a:rPr dirty="0"/>
            </a:br>
            <a:r>
              <a:rPr lang="zh-CN" altLang="en-US" sz="1417" kern="0" dirty="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本题考查文言断句的能力。根据主谓宾的语法结构,结合句意以及上下句的连贯性来判断。</a:t>
            </a:r>
            <a:br>
              <a:rPr dirty="0"/>
            </a:br>
            <a:r>
              <a:rPr lang="zh-CN" altLang="en-US" sz="1417" kern="0" dirty="0">
                <a:solidFill>
                  <a:srgbClr val="000000"/>
                </a:solidFill>
                <a:latin typeface="Times New Roman" pitchFamily="65" charset="-122"/>
                <a:ea typeface="宋体" pitchFamily="65" charset="-122"/>
              </a:rPr>
              <a:t>这句话的意思是“监司立即派人去百姓家里拿已经煎好的带鱼,到家吃了这带鱼”。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(示例)从此每顿饭必想着吃煎带鱼,离开闽地许多年,仍然想着煎带鱼(心中)放不下。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本题考查学生翻译文言语句的能力。文言语句翻译一般采用字字落实、逐步翻译的方法,要对积</a:t>
            </a:r>
            <a:br>
              <a:rPr dirty="0"/>
            </a:br>
            <a:r>
              <a:rPr lang="zh-CN" altLang="en-US" sz="1417" kern="0" dirty="0">
                <a:solidFill>
                  <a:srgbClr val="000000"/>
                </a:solidFill>
                <a:latin typeface="Times New Roman" pitchFamily="65" charset="-122"/>
                <a:ea typeface="宋体" pitchFamily="65" charset="-122"/>
              </a:rPr>
              <a:t>累的文言知识进行迁移运用,注意关键词语的准确翻译。如果有特殊句式,那么句式特点翻译时也要体现</a:t>
            </a:r>
            <a:br>
              <a:rPr dirty="0"/>
            </a:br>
            <a:r>
              <a:rPr lang="zh-CN" altLang="en-US" sz="1417" kern="0" dirty="0">
                <a:solidFill>
                  <a:srgbClr val="000000"/>
                </a:solidFill>
                <a:latin typeface="Times New Roman" pitchFamily="65" charset="-122"/>
                <a:ea typeface="宋体" pitchFamily="65" charset="-122"/>
              </a:rPr>
              <a:t>出来。此句中“自是”是从此的意思,“去”译为离开,“犹”是仍然的意思,“置”是放下的意思。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(示例)人对事物的嗜好与其贵贱无关。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本题考查学生的阅读理解能力。此文主要写了闽人轻贱带鱼,而监司却喜欢吃带鱼而且念念不</a:t>
            </a:r>
            <a:br>
              <a:rPr dirty="0"/>
            </a:br>
            <a:r>
              <a:rPr lang="zh-CN" altLang="en-US" sz="1417" kern="0" dirty="0">
                <a:solidFill>
                  <a:srgbClr val="000000"/>
                </a:solidFill>
                <a:latin typeface="Times New Roman" pitchFamily="65" charset="-122"/>
                <a:ea typeface="宋体" pitchFamily="65" charset="-122"/>
              </a:rPr>
              <a:t>忘。注意文中有一句评论性的句子“人之嗜好无常如此”,由此可得出人对事物的嗜好与事物贵贱无关。</a:t>
            </a:r>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028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闽地有带鱼,长一丈多,没有鳞,有一股腥味,在各类鱼中是最低贱的,招待客人上不了台面。但是中等人家,</a:t>
            </a:r>
            <a:br>
              <a:rPr dirty="0"/>
            </a:br>
            <a:r>
              <a:rPr lang="zh-CN" altLang="en-US" sz="1417" kern="0" dirty="0">
                <a:solidFill>
                  <a:srgbClr val="000000"/>
                </a:solidFill>
                <a:latin typeface="Times New Roman" pitchFamily="65" charset="-122"/>
                <a:ea typeface="宋体" pitchFamily="65" charset="-122"/>
              </a:rPr>
              <a:t>用油煎带鱼吃,也很鲜香美味。曾经有一位监司,因为公事耽搁,过了中午才回,非常饿,在路旁闻到很浓烈</a:t>
            </a:r>
            <a:br>
              <a:rPr dirty="0"/>
            </a:br>
            <a:r>
              <a:rPr lang="zh-CN" altLang="en-US" sz="1417" kern="0" dirty="0">
                <a:solidFill>
                  <a:srgbClr val="000000"/>
                </a:solidFill>
                <a:latin typeface="Times New Roman" pitchFamily="65" charset="-122"/>
                <a:ea typeface="宋体" pitchFamily="65" charset="-122"/>
              </a:rPr>
              <a:t>的香气,问是什么东西,身旁的人回答说是带鱼。监司立即派人去百姓家里拿已经煎好的带鱼,到家吃了这</a:t>
            </a:r>
            <a:br>
              <a:rPr dirty="0"/>
            </a:br>
            <a:r>
              <a:rPr lang="zh-CN" altLang="en-US" sz="1417" kern="0" dirty="0">
                <a:solidFill>
                  <a:srgbClr val="000000"/>
                </a:solidFill>
                <a:latin typeface="Times New Roman" pitchFamily="65" charset="-122"/>
                <a:ea typeface="宋体" pitchFamily="65" charset="-122"/>
              </a:rPr>
              <a:t>带鱼,称赞很好吃,并且生气以前没有买。从此每顿饭必想着吃煎带鱼,离开闽地许多年,仍然想着煎带鱼</a:t>
            </a:r>
            <a:br>
              <a:rPr dirty="0"/>
            </a:br>
            <a:r>
              <a:rPr lang="zh-CN" altLang="en-US" sz="1417" kern="0" dirty="0">
                <a:solidFill>
                  <a:srgbClr val="000000"/>
                </a:solidFill>
                <a:latin typeface="Times New Roman" pitchFamily="65" charset="-122"/>
                <a:ea typeface="宋体" pitchFamily="65" charset="-122"/>
              </a:rPr>
              <a:t>(心中)放不下。人的嗜好就是像这样变化不定。吴江顾道行先生也喜欢闽地所制作的带鱼鲊,遇到闽地人</a:t>
            </a:r>
            <a:br>
              <a:rPr dirty="0"/>
            </a:br>
            <a:r>
              <a:rPr lang="zh-CN" altLang="en-US" sz="1417" kern="0" dirty="0">
                <a:solidFill>
                  <a:srgbClr val="000000"/>
                </a:solidFill>
                <a:latin typeface="Times New Roman" pitchFamily="65" charset="-122"/>
                <a:ea typeface="宋体" pitchFamily="65" charset="-122"/>
              </a:rPr>
              <a:t>就索要,但是闽地人轻视这带鱼,常常没有人能答应他。</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81908" y="1491102"/>
            <a:ext cx="8505000" cy="335078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(2019河北,7—10)阅读下面文言文,回答问题。(14分)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凡读书,二十岁以前所读之书与二十岁以后所读之书迥异</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。幼年知识未开</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,天真纯固,所读者虽久不温习,</a:t>
            </a:r>
            <a:br>
              <a:rPr dirty="0"/>
            </a:br>
            <a:r>
              <a:rPr lang="zh-CN" altLang="en-US" sz="1417" kern="0" dirty="0">
                <a:solidFill>
                  <a:srgbClr val="000000"/>
                </a:solidFill>
                <a:latin typeface="Times New Roman" pitchFamily="65" charset="-122"/>
                <a:ea typeface="宋体" pitchFamily="65" charset="-122"/>
              </a:rPr>
              <a:t>偶尔提起,尚可数行成诵。若壮年所读,经月则忘,必不能持久。故六经、秦汉之文,词语古奥</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,必须幼年</a:t>
            </a:r>
            <a:br>
              <a:rPr dirty="0"/>
            </a:br>
            <a:r>
              <a:rPr lang="zh-CN" altLang="en-US" sz="1417" kern="0" dirty="0">
                <a:solidFill>
                  <a:srgbClr val="000000"/>
                </a:solidFill>
                <a:latin typeface="Times New Roman" pitchFamily="65" charset="-122"/>
                <a:ea typeface="宋体" pitchFamily="65" charset="-122"/>
              </a:rPr>
              <a:t>读。长壮后,虽倍蓰</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其功,终属影响</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。自八岁至二十岁,中间岁月无多,安可荒弃或读不急之书?此时,时文</a:t>
            </a:r>
            <a:br>
              <a:rPr dirty="0"/>
            </a:b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固不可不读,亦须择典雅醇正、理纯辞裕、可历二三十年无弊者读之。若朝华</a:t>
            </a:r>
            <a:r>
              <a:rPr lang="zh-CN" altLang="en-US" sz="1067" kern="0" baseline="59000" dirty="0">
                <a:solidFill>
                  <a:srgbClr val="000000"/>
                </a:solidFill>
                <a:latin typeface="Times New Roman" pitchFamily="65" charset="-122"/>
                <a:ea typeface="宋体" pitchFamily="65" charset="-122"/>
              </a:rPr>
              <a:t>⑦</a:t>
            </a:r>
            <a:r>
              <a:rPr lang="zh-CN" altLang="en-US" sz="1417" kern="0" dirty="0">
                <a:solidFill>
                  <a:srgbClr val="000000"/>
                </a:solidFill>
                <a:latin typeface="Times New Roman" pitchFamily="65" charset="-122"/>
                <a:ea typeface="宋体" pitchFamily="65" charset="-122"/>
              </a:rPr>
              <a:t>夕落、浅陋无识、诡僻</a:t>
            </a:r>
            <a:r>
              <a:rPr lang="zh-CN" altLang="en-US" sz="1067" kern="0" baseline="59000" dirty="0">
                <a:solidFill>
                  <a:srgbClr val="000000"/>
                </a:solidFill>
                <a:latin typeface="Times New Roman" pitchFamily="65" charset="-122"/>
                <a:ea typeface="宋体" pitchFamily="65" charset="-122"/>
              </a:rPr>
              <a:t>⑧</a:t>
            </a:r>
            <a:br>
              <a:rPr dirty="0"/>
            </a:br>
            <a:r>
              <a:rPr lang="zh-CN" altLang="en-US" sz="1417" kern="0" dirty="0">
                <a:solidFill>
                  <a:srgbClr val="000000"/>
                </a:solidFill>
                <a:latin typeface="Times New Roman" pitchFamily="65" charset="-122"/>
                <a:ea typeface="宋体" pitchFamily="65" charset="-122"/>
              </a:rPr>
              <a:t>失体、取悦一时者,安可以珠玉难换之岁月而读此无益之文?何如诵得《左》《国》</a:t>
            </a:r>
            <a:r>
              <a:rPr lang="zh-CN" altLang="en-US" sz="1067" kern="0" baseline="59000" dirty="0">
                <a:solidFill>
                  <a:srgbClr val="000000"/>
                </a:solidFill>
                <a:latin typeface="Times New Roman" pitchFamily="65" charset="-122"/>
                <a:ea typeface="宋体" pitchFamily="65" charset="-122"/>
              </a:rPr>
              <a:t>⑨</a:t>
            </a:r>
            <a:r>
              <a:rPr lang="zh-CN" altLang="en-US" sz="1417" kern="0" dirty="0">
                <a:solidFill>
                  <a:srgbClr val="000000"/>
                </a:solidFill>
                <a:latin typeface="Times New Roman" pitchFamily="65" charset="-122"/>
                <a:ea typeface="宋体" pitchFamily="65" charset="-122"/>
              </a:rPr>
              <a:t>一两篇及东西汉典</a:t>
            </a:r>
            <a:br>
              <a:rPr dirty="0"/>
            </a:br>
            <a:r>
              <a:rPr lang="zh-CN" altLang="en-US" sz="1417" kern="0" dirty="0">
                <a:solidFill>
                  <a:srgbClr val="000000"/>
                </a:solidFill>
                <a:latin typeface="Times New Roman" pitchFamily="65" charset="-122"/>
                <a:ea typeface="宋体" pitchFamily="65" charset="-122"/>
              </a:rPr>
              <a:t>贵华腴</a:t>
            </a:r>
            <a:r>
              <a:rPr lang="zh-CN" altLang="en-US" sz="1067" kern="0" baseline="59000" dirty="0">
                <a:solidFill>
                  <a:srgbClr val="000000"/>
                </a:solidFill>
                <a:latin typeface="Times New Roman" pitchFamily="65" charset="-122"/>
                <a:ea typeface="宋体" pitchFamily="65" charset="-122"/>
              </a:rPr>
              <a:t>⑩</a:t>
            </a:r>
            <a:r>
              <a:rPr lang="zh-CN" altLang="en-US" sz="1417" kern="0" dirty="0">
                <a:solidFill>
                  <a:srgbClr val="000000"/>
                </a:solidFill>
                <a:latin typeface="Times New Roman" pitchFamily="65" charset="-122"/>
                <a:ea typeface="宋体" pitchFamily="65" charset="-122"/>
              </a:rPr>
              <a:t>之文数篇,为终身受用之宝乎?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我愿汝曹</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将平昔已读经书,视之如拱璧</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,一月之内,必加温习。古人之书,安可尽读?</a:t>
            </a:r>
            <a:r>
              <a:rPr lang="zh-CN" altLang="en-US" sz="1417" u="sng" kern="0" dirty="0">
                <a:solidFill>
                  <a:srgbClr val="000000"/>
                </a:solidFill>
                <a:latin typeface="Times New Roman" pitchFamily="65" charset="-122"/>
                <a:ea typeface="宋体" pitchFamily="65" charset="-122"/>
              </a:rPr>
              <a:t>但读得一篇,必求可以</a:t>
            </a:r>
            <a:endParaRPr lang="zh-CN" altLang="en-US" dirty="0"/>
          </a:p>
          <a:p>
            <a:pPr marL="0" indent="0" eaLnBrk="0" latinLnBrk="1" hangingPunct="0">
              <a:lnSpc>
                <a:spcPct val="150000"/>
              </a:lnSpc>
              <a:spcBef>
                <a:spcPts val="0"/>
              </a:spcBef>
              <a:buNone/>
            </a:pPr>
            <a:r>
              <a:rPr lang="zh-CN" altLang="en-US" sz="1417" u="sng" kern="0" dirty="0">
                <a:solidFill>
                  <a:srgbClr val="000000"/>
                </a:solidFill>
                <a:latin typeface="Times New Roman" pitchFamily="65" charset="-122"/>
                <a:ea typeface="宋体" pitchFamily="65" charset="-122"/>
              </a:rPr>
              <a:t>背诵,然后思通其义蕴</a:t>
            </a:r>
            <a:r>
              <a:rPr lang="zh-CN" altLang="en-US" sz="1650" u="sng" kern="0" spc="-75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,而运用之于手腕之下。如此,则才气自然发越</a:t>
            </a:r>
            <a:r>
              <a:rPr lang="zh-CN" altLang="en-US" sz="1650" u="sng" kern="0" spc="-750"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若曾读此书,而全不能举</a:t>
            </a:r>
            <a:r>
              <a:rPr lang="zh-CN" altLang="en-US" sz="1020" kern="0" spc="-12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其词,</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谓之“画饼充饥”;能举其词而不能运用,谓之“食物不化”。二者其去</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枵腹</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无异。汝辈于此,极</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宜猛</a:t>
            </a:r>
            <a:endParaRPr lang="zh-CN" altLang="en-US" dirty="0"/>
          </a:p>
        </p:txBody>
      </p:sp>
      <p:graphicFrame>
        <p:nvGraphicFramePr>
          <p:cNvPr id="4" name="对象 3"/>
          <p:cNvGraphicFramePr>
            <a:graphicFrameLocks noChangeAspect="1"/>
          </p:cNvGraphicFramePr>
          <p:nvPr/>
        </p:nvGraphicFramePr>
        <p:xfrm>
          <a:off x="1440000" y="3829422"/>
          <a:ext cx="114299" cy="209549"/>
        </p:xfrm>
        <a:graphic>
          <a:graphicData uri="http://schemas.openxmlformats.org/presentationml/2006/ole">
            <mc:AlternateContent xmlns:mc="http://schemas.openxmlformats.org/markup-compatibility/2006">
              <mc:Choice xmlns:v="urn:schemas-microsoft-com:vml" Requires="v">
                <p:oleObj spid="_x0000_s1034" name="Equation" r:id="rId5" imgW="115200" imgH="211200" progId="Equation.DSMT4">
                  <p:embed/>
                </p:oleObj>
              </mc:Choice>
              <mc:Fallback>
                <p:oleObj name="Equation" r:id="rId5" imgW="115200" imgH="2112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0000" y="3829422"/>
                        <a:ext cx="114299" cy="2095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3759300" y="3829422"/>
          <a:ext cx="114299" cy="209549"/>
        </p:xfrm>
        <a:graphic>
          <a:graphicData uri="http://schemas.openxmlformats.org/presentationml/2006/ole">
            <mc:AlternateContent xmlns:mc="http://schemas.openxmlformats.org/markup-compatibility/2006">
              <mc:Choice xmlns:v="urn:schemas-microsoft-com:vml" Requires="v">
                <p:oleObj spid="_x0000_s1035" name="Equation" r:id="rId7" imgW="115200" imgH="211200" progId="Equation.DSMT4">
                  <p:embed/>
                </p:oleObj>
              </mc:Choice>
              <mc:Fallback>
                <p:oleObj name="Equation" r:id="rId7" imgW="115200" imgH="211200"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59300" y="3829422"/>
                        <a:ext cx="114299" cy="2095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387857" y="4187954"/>
          <a:ext cx="108584" cy="199072"/>
        </p:xfrm>
        <a:graphic>
          <a:graphicData uri="http://schemas.openxmlformats.org/presentationml/2006/ole">
            <mc:AlternateContent xmlns:mc="http://schemas.openxmlformats.org/markup-compatibility/2006">
              <mc:Choice xmlns:v="urn:schemas-microsoft-com:vml" Requires="v">
                <p:oleObj spid="_x0000_s1036" name="Equation" r:id="rId9" imgW="115200" imgH="211200" progId="Equation.DSMT4">
                  <p:embed/>
                </p:oleObj>
              </mc:Choice>
              <mc:Fallback>
                <p:oleObj name="Equation" r:id="rId9" imgW="115200" imgH="211200" progId="Equation.DSMT4">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87857" y="4187954"/>
                        <a:ext cx="108584" cy="1990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012157" y="4187954"/>
          <a:ext cx="108585" cy="199072"/>
        </p:xfrm>
        <a:graphic>
          <a:graphicData uri="http://schemas.openxmlformats.org/presentationml/2006/ole">
            <mc:AlternateContent xmlns:mc="http://schemas.openxmlformats.org/markup-compatibility/2006">
              <mc:Choice xmlns:v="urn:schemas-microsoft-com:vml" Requires="v">
                <p:oleObj spid="_x0000_s1037" name="Equation" r:id="rId11" imgW="115200" imgH="211200" progId="Equation.DSMT4">
                  <p:embed/>
                </p:oleObj>
              </mc:Choice>
              <mc:Fallback>
                <p:oleObj name="Equation" r:id="rId11" imgW="115200" imgH="211200" progId="Equation.DSMT4">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12157" y="4187954"/>
                        <a:ext cx="108585" cy="1990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8148600" y="4196115"/>
          <a:ext cx="114300" cy="209550"/>
        </p:xfrm>
        <a:graphic>
          <a:graphicData uri="http://schemas.openxmlformats.org/presentationml/2006/ole">
            <mc:AlternateContent xmlns:mc="http://schemas.openxmlformats.org/markup-compatibility/2006">
              <mc:Choice xmlns:v="urn:schemas-microsoft-com:vml" Requires="v">
                <p:oleObj spid="_x0000_s1038" name="Equation" r:id="rId13" imgW="115200" imgH="211200" progId="Equation.DSMT4">
                  <p:embed/>
                </p:oleObj>
              </mc:Choice>
              <mc:Fallback>
                <p:oleObj name="Equation" r:id="rId13" imgW="115200" imgH="211200" progId="Equation.DSMT4">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48600" y="4196115"/>
                        <a:ext cx="1143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6215009" y="4536130"/>
          <a:ext cx="114300" cy="209550"/>
        </p:xfrm>
        <a:graphic>
          <a:graphicData uri="http://schemas.openxmlformats.org/presentationml/2006/ole">
            <mc:AlternateContent xmlns:mc="http://schemas.openxmlformats.org/markup-compatibility/2006">
              <mc:Choice xmlns:v="urn:schemas-microsoft-com:vml" Requires="v">
                <p:oleObj spid="_x0000_s1039" name="Equation" r:id="rId15" imgW="115200" imgH="211200" progId="Equation.DSMT4">
                  <p:embed/>
                </p:oleObj>
              </mc:Choice>
              <mc:Fallback>
                <p:oleObj name="Equation" r:id="rId15" imgW="115200" imgH="211200" progId="Equation.DSMT4">
                  <p:embed/>
                  <p:pic>
                    <p:nvPicPr>
                      <p:cNvPr id="0"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15009" y="4536130"/>
                        <a:ext cx="1143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689309" y="4536130"/>
          <a:ext cx="114300" cy="209550"/>
        </p:xfrm>
        <a:graphic>
          <a:graphicData uri="http://schemas.openxmlformats.org/presentationml/2006/ole">
            <mc:AlternateContent xmlns:mc="http://schemas.openxmlformats.org/markup-compatibility/2006">
              <mc:Choice xmlns:v="urn:schemas-microsoft-com:vml" Requires="v">
                <p:oleObj spid="_x0000_s1040" name="Equation" r:id="rId17" imgW="115200" imgH="211200" progId="Equation.DSMT4">
                  <p:embed/>
                </p:oleObj>
              </mc:Choice>
              <mc:Fallback>
                <p:oleObj name="Equation" r:id="rId17" imgW="115200" imgH="211200" progId="Equation.DSMT4">
                  <p:embed/>
                  <p:pic>
                    <p:nvPicPr>
                      <p:cNvPr id="0" name="Picture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689309" y="4536130"/>
                        <a:ext cx="1143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8288609" y="4536130"/>
          <a:ext cx="114300" cy="209550"/>
        </p:xfrm>
        <a:graphic>
          <a:graphicData uri="http://schemas.openxmlformats.org/presentationml/2006/ole">
            <mc:AlternateContent xmlns:mc="http://schemas.openxmlformats.org/markup-compatibility/2006">
              <mc:Choice xmlns:v="urn:schemas-microsoft-com:vml" Requires="v">
                <p:oleObj spid="_x0000_s1041" name="Equation" r:id="rId19" imgW="115200" imgH="211200" progId="Equation.DSMT4">
                  <p:embed/>
                </p:oleObj>
              </mc:Choice>
              <mc:Fallback>
                <p:oleObj name="Equation" r:id="rId19" imgW="115200" imgH="211200" progId="Equation.DSMT4">
                  <p:embed/>
                  <p:pic>
                    <p:nvPicPr>
                      <p:cNvPr id="0" name="Picture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88609" y="4536130"/>
                        <a:ext cx="1143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355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(选文有删节)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①迥异:相差很远。②开:开导,启发。③古奥:古拙深奥,不容易理解。④倍蓰(xǐ):数倍。⑤影响:影</a:t>
            </a:r>
            <a:br>
              <a:rPr dirty="0"/>
            </a:br>
            <a:r>
              <a:rPr lang="zh-CN" altLang="en-US" sz="1417" kern="0" dirty="0">
                <a:solidFill>
                  <a:srgbClr val="000000"/>
                </a:solidFill>
                <a:latin typeface="Times New Roman" pitchFamily="65" charset="-122"/>
                <a:ea typeface="宋体" pitchFamily="65" charset="-122"/>
              </a:rPr>
              <a:t>子和回声,指不切实际、不持久。⑥时文:当时流行的文体,多指科举应试之文。⑦华:花。⑧诡僻:荒谬邪</a:t>
            </a:r>
            <a:br>
              <a:rPr dirty="0"/>
            </a:br>
            <a:r>
              <a:rPr lang="zh-CN" altLang="en-US" sz="1417" kern="0" dirty="0">
                <a:solidFill>
                  <a:srgbClr val="000000"/>
                </a:solidFill>
                <a:latin typeface="Times New Roman" pitchFamily="65" charset="-122"/>
                <a:ea typeface="宋体" pitchFamily="65" charset="-122"/>
              </a:rPr>
              <a:t>僻。⑨《左》《国》:《左传》《国语》。⑩华腴(yú):丰美有文采。</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曹:辈。</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拱璧:大璧,泛指珍宝。</a:t>
            </a:r>
            <a:endParaRPr lang="zh-CN" altLang="en-US" dirty="0"/>
          </a:p>
          <a:p>
            <a:pPr marL="0" indent="0" eaLnBrk="0" latinLnBrk="1" hangingPunct="0">
              <a:lnSpc>
                <a:spcPct val="150000"/>
              </a:lnSpc>
              <a:spcBef>
                <a:spcPts val="0"/>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义蕴:内在的意义。</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发越:散播。</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举:举出。</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去:距。</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枵(xiāo)腹:腹中空虚。</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极:通“亟”,</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解释下列句子中加着重号的词语。(每小题1分,共4分)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(1)时文</a:t>
            </a:r>
            <a:r>
              <a:rPr lang="zh-CN" altLang="en-US" sz="1417" u="sng" kern="0" dirty="0">
                <a:solidFill>
                  <a:srgbClr val="000000"/>
                </a:solidFill>
                <a:latin typeface="Times New Roman" pitchFamily="65" charset="-122"/>
                <a:ea typeface="宋体" pitchFamily="65" charset="-122"/>
              </a:rPr>
              <a:t>固</a:t>
            </a:r>
            <a:r>
              <a:rPr lang="zh-CN" altLang="en-US" sz="1417" kern="0" dirty="0">
                <a:solidFill>
                  <a:srgbClr val="000000"/>
                </a:solidFill>
                <a:latin typeface="Times New Roman" pitchFamily="65" charset="-122"/>
                <a:ea typeface="宋体" pitchFamily="65" charset="-122"/>
              </a:rPr>
              <a:t>不可不读　　　固:</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t>
            </a:r>
            <a:r>
              <a:rPr lang="zh-CN" altLang="en-US" sz="1417" u="sng" kern="0" dirty="0">
                <a:solidFill>
                  <a:srgbClr val="000000"/>
                </a:solidFill>
                <a:latin typeface="Times New Roman" pitchFamily="65" charset="-122"/>
                <a:ea typeface="宋体" pitchFamily="65" charset="-122"/>
              </a:rPr>
              <a:t>若</a:t>
            </a:r>
            <a:r>
              <a:rPr lang="zh-CN" altLang="en-US" sz="1417" kern="0" dirty="0">
                <a:solidFill>
                  <a:srgbClr val="000000"/>
                </a:solidFill>
                <a:latin typeface="Times New Roman" pitchFamily="65" charset="-122"/>
                <a:ea typeface="宋体" pitchFamily="65" charset="-122"/>
              </a:rPr>
              <a:t>朝华夕落　　　若:</a:t>
            </a:r>
            <a:r>
              <a:rPr lang="zh-CN" altLang="en-US" sz="1417" u="sng" kern="0" dirty="0">
                <a:solidFill>
                  <a:srgbClr val="000000"/>
                </a:solidFill>
                <a:latin typeface="Times New Roman" pitchFamily="65" charset="-122"/>
                <a:ea typeface="宋体" pitchFamily="65" charset="-122"/>
              </a:rPr>
              <a:t>　　　　    </a:t>
            </a:r>
            <a:endParaRPr lang="zh-CN" altLang="en-US" dirty="0"/>
          </a:p>
        </p:txBody>
      </p:sp>
      <p:pic>
        <p:nvPicPr>
          <p:cNvPr id="3" name="图片 3" descr="textimage2.jpeg"/>
          <p:cNvPicPr>
            <a:picLocks noChangeAspect="1"/>
          </p:cNvPicPr>
          <p:nvPr/>
        </p:nvPicPr>
        <p:blipFill>
          <a:blip r:embed="rId4"/>
          <a:stretch>
            <a:fillRect/>
          </a:stretch>
        </p:blipFill>
        <p:spPr>
          <a:xfrm>
            <a:off x="5979902" y="2850187"/>
            <a:ext cx="190499" cy="200024"/>
          </a:xfrm>
          <a:prstGeom prst="rect">
            <a:avLst/>
          </a:prstGeom>
        </p:spPr>
      </p:pic>
      <p:pic>
        <p:nvPicPr>
          <p:cNvPr id="4" name="图片 4" descr="textimage3.jpeg"/>
          <p:cNvPicPr>
            <a:picLocks noChangeAspect="1"/>
          </p:cNvPicPr>
          <p:nvPr/>
        </p:nvPicPr>
        <p:blipFill>
          <a:blip r:embed="rId5" cstate="print"/>
          <a:stretch>
            <a:fillRect/>
          </a:stretch>
        </p:blipFill>
        <p:spPr>
          <a:xfrm>
            <a:off x="6760412" y="2850187"/>
            <a:ext cx="190499" cy="200024"/>
          </a:xfrm>
          <a:prstGeom prst="rect">
            <a:avLst/>
          </a:prstGeom>
        </p:spPr>
      </p:pic>
      <p:pic>
        <p:nvPicPr>
          <p:cNvPr id="5" name="图片 5" descr="textimage4.jpeg"/>
          <p:cNvPicPr>
            <a:picLocks noChangeAspect="1"/>
          </p:cNvPicPr>
          <p:nvPr/>
        </p:nvPicPr>
        <p:blipFill>
          <a:blip r:embed="rId6" cstate="print"/>
          <a:stretch>
            <a:fillRect/>
          </a:stretch>
        </p:blipFill>
        <p:spPr>
          <a:xfrm>
            <a:off x="720000" y="3177787"/>
            <a:ext cx="190500" cy="200025"/>
          </a:xfrm>
          <a:prstGeom prst="rect">
            <a:avLst/>
          </a:prstGeom>
        </p:spPr>
      </p:pic>
      <p:pic>
        <p:nvPicPr>
          <p:cNvPr id="6" name="图片 6" descr="textimage5.jpeg"/>
          <p:cNvPicPr>
            <a:picLocks noChangeAspect="1"/>
          </p:cNvPicPr>
          <p:nvPr/>
        </p:nvPicPr>
        <p:blipFill>
          <a:blip r:embed="rId7" cstate="print"/>
          <a:stretch>
            <a:fillRect/>
          </a:stretch>
        </p:blipFill>
        <p:spPr>
          <a:xfrm>
            <a:off x="2400509" y="3177787"/>
            <a:ext cx="190500" cy="200025"/>
          </a:xfrm>
          <a:prstGeom prst="rect">
            <a:avLst/>
          </a:prstGeom>
        </p:spPr>
      </p:pic>
      <p:pic>
        <p:nvPicPr>
          <p:cNvPr id="7" name="图片 7" descr="textimage6.jpeg"/>
          <p:cNvPicPr>
            <a:picLocks noChangeAspect="1"/>
          </p:cNvPicPr>
          <p:nvPr/>
        </p:nvPicPr>
        <p:blipFill>
          <a:blip r:embed="rId8" cstate="print"/>
          <a:stretch>
            <a:fillRect/>
          </a:stretch>
        </p:blipFill>
        <p:spPr>
          <a:xfrm>
            <a:off x="3541019" y="3177787"/>
            <a:ext cx="190500" cy="200025"/>
          </a:xfrm>
          <a:prstGeom prst="rect">
            <a:avLst/>
          </a:prstGeom>
        </p:spPr>
      </p:pic>
      <p:pic>
        <p:nvPicPr>
          <p:cNvPr id="8" name="图片 8" descr="textimage7.jpeg"/>
          <p:cNvPicPr>
            <a:picLocks noChangeAspect="1"/>
          </p:cNvPicPr>
          <p:nvPr/>
        </p:nvPicPr>
        <p:blipFill>
          <a:blip r:embed="rId9" cstate="print"/>
          <a:stretch>
            <a:fillRect/>
          </a:stretch>
        </p:blipFill>
        <p:spPr>
          <a:xfrm>
            <a:off x="4501529" y="3177787"/>
            <a:ext cx="190500" cy="200025"/>
          </a:xfrm>
          <a:prstGeom prst="rect">
            <a:avLst/>
          </a:prstGeom>
        </p:spPr>
      </p:pic>
      <p:pic>
        <p:nvPicPr>
          <p:cNvPr id="9" name="图片 9" descr="textimage8.jpeg"/>
          <p:cNvPicPr>
            <a:picLocks noChangeAspect="1"/>
          </p:cNvPicPr>
          <p:nvPr/>
        </p:nvPicPr>
        <p:blipFill>
          <a:blip r:embed="rId10"/>
          <a:stretch>
            <a:fillRect/>
          </a:stretch>
        </p:blipFill>
        <p:spPr>
          <a:xfrm>
            <a:off x="5282039" y="3177787"/>
            <a:ext cx="190499" cy="200024"/>
          </a:xfrm>
          <a:prstGeom prst="rect">
            <a:avLst/>
          </a:prstGeom>
        </p:spPr>
      </p:pic>
      <p:pic>
        <p:nvPicPr>
          <p:cNvPr id="10" name="图片 10" descr="textimage9.jpeg"/>
          <p:cNvPicPr>
            <a:picLocks noChangeAspect="1"/>
          </p:cNvPicPr>
          <p:nvPr/>
        </p:nvPicPr>
        <p:blipFill>
          <a:blip r:embed="rId11" cstate="print"/>
          <a:stretch>
            <a:fillRect/>
          </a:stretch>
        </p:blipFill>
        <p:spPr>
          <a:xfrm>
            <a:off x="7312441" y="3177787"/>
            <a:ext cx="190499" cy="200024"/>
          </a:xfrm>
          <a:prstGeom prst="rect">
            <a:avLst/>
          </a:prstGeom>
        </p:spPr>
      </p:pic>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(3)古人之书,安可</a:t>
            </a:r>
            <a:r>
              <a:rPr lang="zh-CN" altLang="en-US" sz="1417" u="sng" kern="0" dirty="0">
                <a:solidFill>
                  <a:srgbClr val="000000"/>
                </a:solidFill>
                <a:latin typeface="Times New Roman" pitchFamily="65" charset="-122"/>
                <a:ea typeface="宋体" pitchFamily="65" charset="-122"/>
              </a:rPr>
              <a:t>尽</a:t>
            </a:r>
            <a:r>
              <a:rPr lang="zh-CN" altLang="en-US" sz="1417" kern="0" dirty="0">
                <a:solidFill>
                  <a:srgbClr val="000000"/>
                </a:solidFill>
                <a:latin typeface="Times New Roman" pitchFamily="65" charset="-122"/>
                <a:ea typeface="宋体" pitchFamily="65" charset="-122"/>
              </a:rPr>
              <a:t>读　　　尽:</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(4)然后思</a:t>
            </a:r>
            <a:r>
              <a:rPr lang="zh-CN" altLang="en-US" sz="1417" u="sng" kern="0" dirty="0">
                <a:solidFill>
                  <a:srgbClr val="000000"/>
                </a:solidFill>
                <a:latin typeface="Times New Roman" pitchFamily="65" charset="-122"/>
                <a:ea typeface="宋体" pitchFamily="65" charset="-122"/>
              </a:rPr>
              <a:t>通</a:t>
            </a:r>
            <a:r>
              <a:rPr lang="zh-CN" altLang="en-US" sz="1417" kern="0" dirty="0">
                <a:solidFill>
                  <a:srgbClr val="000000"/>
                </a:solidFill>
                <a:latin typeface="Times New Roman" pitchFamily="65" charset="-122"/>
                <a:ea typeface="宋体" pitchFamily="65" charset="-122"/>
              </a:rPr>
              <a:t>其义蕴　　　通:</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把下列句子翻译成现代汉语。(每小题2分,共4分)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(1)安可以珠玉难换之岁月而读此无益之文?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(2)汝辈于此,极宜猛省。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作者认为“六经、秦汉之文,词语古奥,必须幼年读”,其理由是什么?(3分)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从选文加线句子中,你获得了怎样的启示?(3分)</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(4分)(1)固然(本来)　(2)像(如)　(3)完全(全部)　(4)通晓(懂得)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(每小题1分,有错该小题不给分)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本题考查理解文言实词含义的能力,可用课内迁移法解题。“固”的本义为“坚固”,这里是引申</a:t>
            </a:r>
            <a:br>
              <a:rPr dirty="0"/>
            </a:br>
            <a:r>
              <a:rPr lang="zh-CN" altLang="en-US" sz="1417" kern="0" dirty="0">
                <a:solidFill>
                  <a:srgbClr val="000000"/>
                </a:solidFill>
                <a:latin typeface="Times New Roman" pitchFamily="65" charset="-122"/>
                <a:ea typeface="宋体" pitchFamily="65" charset="-122"/>
              </a:rPr>
              <a:t>义“本来”,与“人固有一死”中的“固”意义相同。“若”与“门庭若市”中的“若”都是“好像”</a:t>
            </a:r>
            <a:br>
              <a:rPr dirty="0"/>
            </a:br>
            <a:r>
              <a:rPr lang="zh-CN" altLang="en-US" sz="1417" kern="0" dirty="0">
                <a:solidFill>
                  <a:srgbClr val="000000"/>
                </a:solidFill>
                <a:latin typeface="Times New Roman" pitchFamily="65" charset="-122"/>
                <a:ea typeface="宋体" pitchFamily="65" charset="-122"/>
              </a:rPr>
              <a:t>的意思。“尽”与“一食或尽粟一石”中的“尽”意义相同。“通”为“通晓”,与“鸣之而不能通其</a:t>
            </a:r>
            <a:br>
              <a:rPr dirty="0"/>
            </a:br>
            <a:r>
              <a:rPr lang="zh-CN" altLang="en-US" sz="1417" kern="0" dirty="0">
                <a:solidFill>
                  <a:srgbClr val="000000"/>
                </a:solidFill>
                <a:latin typeface="Times New Roman" pitchFamily="65" charset="-122"/>
                <a:ea typeface="宋体" pitchFamily="65" charset="-122"/>
              </a:rPr>
              <a:t>意”中的“通”意义相同。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(4分)(1)怎么可以用珠宝美玉都难以换来的时光来读这些没有益处的文章呢?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(2)你们这些人在这些方面,应当赶快反省(醒悟)。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(每小题2分,意思对即可)</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41038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本题考查翻译语句的能力,要注意逐字翻译。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(1)“安”译为“怎么”;“以”译成“用”,而不是“可以”;“益”译为“益处”,还要注意语句通顺。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(2)“汝”是“你”“你们”之意;“此”译为“这件事”或“这种行为”;“宜”译为“应该”,与“牡丹</a:t>
            </a:r>
            <a:br>
              <a:rPr dirty="0"/>
            </a:br>
            <a:r>
              <a:rPr lang="zh-CN" altLang="en-US" sz="1417" kern="0" dirty="0">
                <a:solidFill>
                  <a:srgbClr val="000000"/>
                </a:solidFill>
                <a:latin typeface="Times New Roman" pitchFamily="65" charset="-122"/>
                <a:ea typeface="宋体" pitchFamily="65" charset="-122"/>
              </a:rPr>
              <a:t>之爱,宜乎众矣”中的“宜”意义相同;“省”翻译时可联想“吾日三省吾身”中的“省”,句意要通顺。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(3分)幼年读书经久不忘。(意思对即可)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本题考查对文章内容的分析概括能力。解答本题首先在文中找到“六经、秦汉之文,词语古奥,必</a:t>
            </a:r>
            <a:br>
              <a:rPr dirty="0"/>
            </a:br>
            <a:r>
              <a:rPr lang="zh-CN" altLang="en-US" sz="1417" kern="0" dirty="0">
                <a:solidFill>
                  <a:srgbClr val="000000"/>
                </a:solidFill>
                <a:latin typeface="Times New Roman" pitchFamily="65" charset="-122"/>
                <a:ea typeface="宋体" pitchFamily="65" charset="-122"/>
              </a:rPr>
              <a:t>须幼年读”这句话,而这句话前有一“故”字,属于总结句,所以从该句前寻找答案。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(3分)读书要注重背诵、思考和运用。(围绕“背诵”“思考”“运用”任意一点作答,言之成理,</a:t>
            </a:r>
            <a:br>
              <a:rPr dirty="0"/>
            </a:br>
            <a:r>
              <a:rPr lang="zh-CN" altLang="en-US" sz="1417" kern="0" dirty="0">
                <a:solidFill>
                  <a:srgbClr val="000000"/>
                </a:solidFill>
                <a:latin typeface="Times New Roman" pitchFamily="65" charset="-122"/>
                <a:ea typeface="宋体" pitchFamily="65" charset="-122"/>
              </a:rPr>
              <a:t>也可给满分)</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本题考查阅读感受与启示的能力。通读全文,本文主要围绕读书来写,强调读书要趁早,读书要背诵,读书要思考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读书要运用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解答此类题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要在理解文章主要内容的基础上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结合自己的实际作答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注意语言要简洁流畅。</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7125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人们凡是读书,二十岁之前所读的书与二十岁之后所读的书相差很远。幼年时期知识未经开导,性格天真</a:t>
            </a:r>
            <a:br>
              <a:rPr dirty="0"/>
            </a:br>
            <a:r>
              <a:rPr lang="zh-CN" altLang="en-US" sz="1417" kern="0" dirty="0">
                <a:solidFill>
                  <a:srgbClr val="000000"/>
                </a:solidFill>
                <a:latin typeface="Times New Roman" pitchFamily="65" charset="-122"/>
                <a:ea typeface="宋体" pitchFamily="65" charset="-122"/>
              </a:rPr>
              <a:t>固执,所读的书即使很久不复习,偶尔提起,也可以背诵几行。如果壮年时期所读的书,过了一个月就忘了,</a:t>
            </a:r>
            <a:br>
              <a:rPr dirty="0"/>
            </a:br>
            <a:r>
              <a:rPr lang="zh-CN" altLang="en-US" sz="1417" kern="0" dirty="0">
                <a:solidFill>
                  <a:srgbClr val="000000"/>
                </a:solidFill>
                <a:latin typeface="Times New Roman" pitchFamily="65" charset="-122"/>
                <a:ea typeface="宋体" pitchFamily="65" charset="-122"/>
              </a:rPr>
              <a:t>这样一定不能长久。所以“六经”和秦汉时期的文章,词语古拙深奥,不容易理解,一定要在幼年时期读。</a:t>
            </a:r>
            <a:br>
              <a:rPr dirty="0"/>
            </a:br>
            <a:r>
              <a:rPr lang="zh-CN" altLang="en-US" sz="1417" kern="0" dirty="0">
                <a:solidFill>
                  <a:srgbClr val="000000"/>
                </a:solidFill>
                <a:latin typeface="Times New Roman" pitchFamily="65" charset="-122"/>
                <a:ea typeface="宋体" pitchFamily="65" charset="-122"/>
              </a:rPr>
              <a:t>等到壮年之后,即使花费数倍于幼年时期的努力,终究也只是不切实际罢了。从八岁到二十岁,这之间时间</a:t>
            </a:r>
            <a:br>
              <a:rPr dirty="0"/>
            </a:br>
            <a:r>
              <a:rPr lang="zh-CN" altLang="en-US" sz="1417" kern="0" dirty="0">
                <a:solidFill>
                  <a:srgbClr val="000000"/>
                </a:solidFill>
                <a:latin typeface="Times New Roman" pitchFamily="65" charset="-122"/>
                <a:ea typeface="宋体" pitchFamily="65" charset="-122"/>
              </a:rPr>
              <a:t>不长,怎么能荒废时间或读无关紧要的书呢?这个时候,当时流行的文体本来不能不读,(但)也要挑选内容典</a:t>
            </a:r>
            <a:br>
              <a:rPr dirty="0"/>
            </a:br>
            <a:r>
              <a:rPr lang="zh-CN" altLang="en-US" sz="1417" kern="0" dirty="0">
                <a:solidFill>
                  <a:srgbClr val="000000"/>
                </a:solidFill>
                <a:latin typeface="Times New Roman" pitchFamily="65" charset="-122"/>
                <a:ea typeface="宋体" pitchFamily="65" charset="-122"/>
              </a:rPr>
              <a:t>雅纯正、内涵丰富且文字优美、历经二三十年没有错误的书来阅读。像早上开花傍晚凋落、浅薄低俗、</a:t>
            </a:r>
            <a:br>
              <a:rPr dirty="0"/>
            </a:br>
            <a:r>
              <a:rPr lang="zh-CN" altLang="en-US" sz="1417" kern="0" dirty="0">
                <a:solidFill>
                  <a:srgbClr val="000000"/>
                </a:solidFill>
                <a:latin typeface="Times New Roman" pitchFamily="65" charset="-122"/>
                <a:ea typeface="宋体" pitchFamily="65" charset="-122"/>
              </a:rPr>
              <a:t>荒谬邪僻、毫不得体、取悦一时的文章,怎么可以用珠宝美玉都难以换来的时光来读这些没有益处的文</a:t>
            </a:r>
            <a:br>
              <a:rPr dirty="0"/>
            </a:br>
            <a:r>
              <a:rPr lang="zh-CN" altLang="en-US" sz="1417" kern="0" dirty="0">
                <a:solidFill>
                  <a:srgbClr val="000000"/>
                </a:solidFill>
                <a:latin typeface="Times New Roman" pitchFamily="65" charset="-122"/>
                <a:ea typeface="宋体" pitchFamily="65" charset="-122"/>
              </a:rPr>
              <a:t>章呢?不如背诵《左传》《国语》中的一两篇文章和东西汉经典华美且富有文采的几篇文章,作为终身受用的珍宝呢!</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934859"/>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(1)晚(晚了),迟(迟了)(1分)　(2)天黑(天色晚)(1分)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本题考查解释文言词语的能力。结合文章语境与文章大意作答,注意“暮”的词类活用。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本题考查理解文本的能力。“要让人信服自己”,并不一定要采用打比方的方法,打比方是为</a:t>
            </a:r>
            <a:br>
              <a:rPr dirty="0"/>
            </a:br>
            <a:r>
              <a:rPr lang="zh-CN" altLang="en-US" sz="1417" kern="0" dirty="0">
                <a:solidFill>
                  <a:srgbClr val="000000"/>
                </a:solidFill>
                <a:latin typeface="Times New Roman" pitchFamily="65" charset="-122"/>
                <a:ea typeface="宋体" pitchFamily="65" charset="-122"/>
              </a:rPr>
              <a:t>了使表达更加生动委婉。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晋平公问师旷说:“我今年七十岁了,想要学习,恐怕已经晚了!”师旷回答说:“为什么不点燃蜡烛(来学</a:t>
            </a:r>
            <a:br>
              <a:rPr dirty="0"/>
            </a:br>
            <a:r>
              <a:rPr lang="zh-CN" altLang="en-US" sz="1417" kern="0" dirty="0">
                <a:solidFill>
                  <a:srgbClr val="000000"/>
                </a:solidFill>
                <a:latin typeface="Times New Roman" pitchFamily="65" charset="-122"/>
                <a:ea typeface="宋体" pitchFamily="65" charset="-122"/>
              </a:rPr>
              <a:t>习)呢?”平公说:“哪有做臣子的来戏弄君主的呢?”师旷回答说:“双目失明的我怎敢戏弄君主呢!我听</a:t>
            </a:r>
            <a:br>
              <a:rPr dirty="0"/>
            </a:br>
            <a:r>
              <a:rPr lang="zh-CN" altLang="en-US" sz="1417" kern="0" dirty="0">
                <a:solidFill>
                  <a:srgbClr val="000000"/>
                </a:solidFill>
                <a:latin typeface="Times New Roman" pitchFamily="65" charset="-122"/>
                <a:ea typeface="宋体" pitchFamily="65" charset="-122"/>
              </a:rPr>
              <a:t>说,年少时喜欢学习,就如同初升太阳的阳光一样明媚;壮年时喜欢学习,就像正午太阳的阳光一样强烈;晚</a:t>
            </a:r>
            <a:br>
              <a:rPr dirty="0"/>
            </a:br>
            <a:r>
              <a:rPr lang="zh-CN" altLang="en-US" sz="1417" kern="0" dirty="0">
                <a:solidFill>
                  <a:srgbClr val="000000"/>
                </a:solidFill>
                <a:latin typeface="Times New Roman" pitchFamily="65" charset="-122"/>
                <a:ea typeface="宋体" pitchFamily="65" charset="-122"/>
              </a:rPr>
              <a:t>年时喜欢学习,就像拿着蜡烛照明。拿着蜡烛走路与在黑暗中走路,究竟哪个更好呢?”平公说:“说得好啊!”</a:t>
            </a:r>
            <a:endParaRPr lang="zh-CN" altLang="en-US" dirty="0"/>
          </a:p>
        </p:txBody>
      </p:sp>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341429"/>
            <a:ext cx="8505000" cy="1635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我希望你们这些人把过去已经读过的经书,视若珍宝,一个月之内,一定加以温习。古人写的书,怎么能全部</a:t>
            </a:r>
            <a:br>
              <a:rPr dirty="0"/>
            </a:br>
            <a:r>
              <a:rPr lang="zh-CN" altLang="en-US" sz="1417" kern="0" dirty="0">
                <a:solidFill>
                  <a:srgbClr val="000000"/>
                </a:solidFill>
                <a:latin typeface="Times New Roman" pitchFamily="65" charset="-122"/>
                <a:ea typeface="宋体" pitchFamily="65" charset="-122"/>
              </a:rPr>
              <a:t>读完?但每读一篇,必须做到能够背诵,之后考虑通晓其中的含意,并且在手中灵活运用。像这样做,才气自</a:t>
            </a:r>
            <a:br>
              <a:rPr dirty="0"/>
            </a:br>
            <a:r>
              <a:rPr lang="zh-CN" altLang="en-US" sz="1417" kern="0" dirty="0">
                <a:solidFill>
                  <a:srgbClr val="000000"/>
                </a:solidFill>
                <a:latin typeface="Times New Roman" pitchFamily="65" charset="-122"/>
                <a:ea typeface="宋体" pitchFamily="65" charset="-122"/>
              </a:rPr>
              <a:t>然散播。如果曾经读过这本书,但根本不能举出书中字词的,就叫他“画饼充饥”;能举出其中字词而不能</a:t>
            </a:r>
            <a:br>
              <a:rPr dirty="0"/>
            </a:br>
            <a:r>
              <a:rPr lang="zh-CN" altLang="en-US" sz="1417" kern="0" dirty="0">
                <a:solidFill>
                  <a:srgbClr val="000000"/>
                </a:solidFill>
                <a:latin typeface="Times New Roman" pitchFamily="65" charset="-122"/>
                <a:ea typeface="宋体" pitchFamily="65" charset="-122"/>
              </a:rPr>
              <a:t>运用的,就叫他“食物不化”。这两者大概距离空腹没有什么差别。你们这些人在这些方面,应当赶快反</a:t>
            </a:r>
            <a:br>
              <a:rPr dirty="0"/>
            </a:br>
            <a:r>
              <a:rPr lang="zh-CN" altLang="en-US" sz="1417" kern="0" dirty="0">
                <a:solidFill>
                  <a:srgbClr val="000000"/>
                </a:solidFill>
                <a:latin typeface="Times New Roman" pitchFamily="65" charset="-122"/>
                <a:ea typeface="宋体" pitchFamily="65" charset="-122"/>
              </a:rPr>
              <a:t>省(醒悟)。</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(2018浙江杭州,17—20)阅读下面的文言文,完成1—4题。(15分)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姚长子墓志铭</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[明]张 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姚长子者,山阴王氏</a:t>
            </a:r>
            <a:r>
              <a:rPr lang="zh-CN" altLang="en-US" sz="1417" u="sng" kern="0" dirty="0">
                <a:solidFill>
                  <a:srgbClr val="000000"/>
                </a:solidFill>
                <a:latin typeface="Times New Roman" pitchFamily="65" charset="-122"/>
                <a:ea typeface="宋体" pitchFamily="65" charset="-122"/>
              </a:rPr>
              <a:t>佣</a:t>
            </a:r>
            <a:r>
              <a:rPr lang="zh-CN" altLang="en-US" sz="1417" kern="0" dirty="0">
                <a:solidFill>
                  <a:srgbClr val="000000"/>
                </a:solidFill>
                <a:latin typeface="Times New Roman" pitchFamily="65" charset="-122"/>
                <a:ea typeface="宋体" pitchFamily="65" charset="-122"/>
              </a:rPr>
              <a:t>也。嘉靖间,倭</a:t>
            </a:r>
            <a:r>
              <a:rPr lang="zh-CN" altLang="en-US" sz="1417" u="sng" kern="0" dirty="0">
                <a:solidFill>
                  <a:srgbClr val="000000"/>
                </a:solidFill>
                <a:latin typeface="Times New Roman" pitchFamily="65" charset="-122"/>
                <a:ea typeface="宋体" pitchFamily="65" charset="-122"/>
              </a:rPr>
              <a:t>寇</a:t>
            </a:r>
            <a:r>
              <a:rPr lang="zh-CN" altLang="en-US" sz="1417" kern="0" dirty="0">
                <a:solidFill>
                  <a:srgbClr val="000000"/>
                </a:solidFill>
                <a:latin typeface="Times New Roman" pitchFamily="65" charset="-122"/>
                <a:ea typeface="宋体" pitchFamily="65" charset="-122"/>
              </a:rPr>
              <a:t>绍兴,由诸暨掩至鉴湖铺。长子方踞稻床打稻,见倭至,持稻叉与</a:t>
            </a:r>
            <a:br>
              <a:rPr dirty="0"/>
            </a:br>
            <a:r>
              <a:rPr lang="zh-CN" altLang="en-US" sz="1417" kern="0" dirty="0">
                <a:solidFill>
                  <a:srgbClr val="000000"/>
                </a:solidFill>
                <a:latin typeface="Times New Roman" pitchFamily="65" charset="-122"/>
                <a:ea typeface="宋体" pitchFamily="65" charset="-122"/>
              </a:rPr>
              <a:t>斗。被擒,以藤贯其肩,嘱长子曰:“引至舟山放侬。”长子误以为吴氏之州山也。道柯山,逾柯岭,至化人</a:t>
            </a:r>
            <a:br>
              <a:rPr dirty="0"/>
            </a:br>
            <a:r>
              <a:rPr lang="zh-CN" altLang="en-US" sz="1417" kern="0" dirty="0">
                <a:solidFill>
                  <a:srgbClr val="000000"/>
                </a:solidFill>
                <a:latin typeface="Times New Roman" pitchFamily="65" charset="-122"/>
                <a:ea typeface="宋体" pitchFamily="65" charset="-122"/>
              </a:rPr>
              <a:t>坛。自计曰:“</a:t>
            </a:r>
            <a:r>
              <a:rPr lang="zh-CN" altLang="en-US" sz="1417" u="sng" kern="0" dirty="0">
                <a:solidFill>
                  <a:srgbClr val="000000"/>
                </a:solidFill>
                <a:latin typeface="Times New Roman" pitchFamily="65" charset="-122"/>
                <a:ea typeface="宋体" pitchFamily="65" charset="-122"/>
              </a:rPr>
              <a:t>化人坛四面皆水断前后两桥则死地矣盍诱倭入?</a:t>
            </a:r>
            <a:r>
              <a:rPr lang="zh-CN" altLang="en-US" sz="1417" kern="0" dirty="0">
                <a:solidFill>
                  <a:srgbClr val="000000"/>
                </a:solidFill>
                <a:latin typeface="Times New Roman" pitchFamily="65" charset="-122"/>
                <a:ea typeface="宋体" pitchFamily="65" charset="-122"/>
              </a:rPr>
              <a:t>”乃私语乡人曰:“吾诱贼入化人坛矣。</a:t>
            </a:r>
            <a:r>
              <a:rPr lang="zh-CN" altLang="en-US" sz="1417" u="sng" kern="0" dirty="0">
                <a:solidFill>
                  <a:srgbClr val="000000"/>
                </a:solidFill>
                <a:latin typeface="Times New Roman" pitchFamily="65" charset="-122"/>
                <a:ea typeface="宋体" pitchFamily="65" charset="-122"/>
              </a:rPr>
              <a:t>若</a:t>
            </a:r>
            <a:br>
              <a:rPr dirty="0"/>
            </a:br>
            <a:r>
              <a:rPr lang="zh-CN" altLang="en-US" sz="1417" u="sng" kern="0" dirty="0">
                <a:solidFill>
                  <a:srgbClr val="000000"/>
                </a:solidFill>
                <a:latin typeface="Times New Roman" pitchFamily="65" charset="-122"/>
                <a:ea typeface="宋体" pitchFamily="65" charset="-122"/>
              </a:rPr>
              <a:t>辈亟往断前桥,俟倭过,即断后桥,则倭可擒矣。</a:t>
            </a:r>
            <a:r>
              <a:rPr lang="zh-CN" altLang="en-US" sz="1417" kern="0" dirty="0">
                <a:solidFill>
                  <a:srgbClr val="000000"/>
                </a:solidFill>
                <a:latin typeface="Times New Roman" pitchFamily="65" charset="-122"/>
                <a:ea typeface="宋体" pitchFamily="65" charset="-122"/>
              </a:rPr>
              <a:t>”及抵化人坛,前后桥断,倭不得去,乃寸脔</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姚长子,筑土城</a:t>
            </a:r>
            <a:br>
              <a:rPr dirty="0"/>
            </a:br>
            <a:r>
              <a:rPr lang="zh-CN" altLang="en-US" sz="1417" kern="0" dirty="0">
                <a:solidFill>
                  <a:srgbClr val="000000"/>
                </a:solidFill>
                <a:latin typeface="Times New Roman" pitchFamily="65" charset="-122"/>
                <a:ea typeface="宋体" pitchFamily="65" charset="-122"/>
              </a:rPr>
              <a:t>自卫。困之数日,饥甚。我兵穴舟窒袽</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以诱之。倭夜窃舟为走计,至中流,掣所窒舟沉,四合蹙</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之,百三十</a:t>
            </a:r>
            <a:br>
              <a:rPr dirty="0"/>
            </a:br>
            <a:r>
              <a:rPr lang="zh-CN" altLang="en-US" sz="1417" kern="0" dirty="0">
                <a:solidFill>
                  <a:srgbClr val="000000"/>
                </a:solidFill>
                <a:latin typeface="Times New Roman" pitchFamily="65" charset="-122"/>
                <a:ea typeface="宋体" pitchFamily="65" charset="-122"/>
              </a:rPr>
              <a:t>人尽歼焉。乡人</a:t>
            </a:r>
            <a:r>
              <a:rPr lang="zh-CN" altLang="en-US" sz="1417" u="sng" kern="0" dirty="0">
                <a:solidFill>
                  <a:srgbClr val="000000"/>
                </a:solidFill>
                <a:latin typeface="Times New Roman" pitchFamily="65" charset="-122"/>
                <a:ea typeface="宋体" pitchFamily="65" charset="-122"/>
              </a:rPr>
              <a:t>义</a:t>
            </a:r>
            <a:r>
              <a:rPr lang="zh-CN" altLang="en-US" sz="1417" kern="0" dirty="0">
                <a:solidFill>
                  <a:srgbClr val="000000"/>
                </a:solidFill>
                <a:latin typeface="Times New Roman" pitchFamily="65" charset="-122"/>
                <a:ea typeface="宋体" pitchFamily="65" charset="-122"/>
              </a:rPr>
              <a:t>姚长子,葬于钟堰之寿家岸。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无主后</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者,</a:t>
            </a:r>
            <a:r>
              <a:rPr lang="zh-CN" altLang="en-US" sz="1417" u="sng" kern="0" dirty="0">
                <a:solidFill>
                  <a:srgbClr val="000000"/>
                </a:solidFill>
                <a:latin typeface="Times New Roman" pitchFamily="65" charset="-122"/>
                <a:ea typeface="宋体" pitchFamily="65" charset="-122"/>
              </a:rPr>
              <a:t>纵</a:t>
            </a:r>
            <a:r>
              <a:rPr lang="zh-CN" altLang="en-US" sz="1417" kern="0" dirty="0">
                <a:solidFill>
                  <a:srgbClr val="000000"/>
                </a:solidFill>
                <a:latin typeface="Times New Roman" pitchFamily="65" charset="-122"/>
                <a:ea typeface="宋体" pitchFamily="65" charset="-122"/>
              </a:rPr>
              <a:t>为牛羊践踏之墟,邻农且日去一锸</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,其不为田塍道路者几希</a:t>
            </a: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矣。余为立石清界,因作铭曰:</a:t>
            </a:r>
            <a:endParaRPr lang="zh-CN" altLang="en-US" dirty="0"/>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醢</a:t>
            </a:r>
            <a:r>
              <a:rPr lang="zh-CN" altLang="en-US" sz="1067" kern="0" baseline="59000" dirty="0">
                <a:solidFill>
                  <a:srgbClr val="000000"/>
                </a:solidFill>
                <a:latin typeface="Times New Roman" pitchFamily="65" charset="-122"/>
                <a:ea typeface="宋体" pitchFamily="65" charset="-122"/>
              </a:rPr>
              <a:t>⑦</a:t>
            </a:r>
            <a:r>
              <a:rPr lang="zh-CN" altLang="en-US" sz="1417" kern="0" dirty="0">
                <a:solidFill>
                  <a:srgbClr val="000000"/>
                </a:solidFill>
                <a:latin typeface="Times New Roman" pitchFamily="65" charset="-122"/>
                <a:ea typeface="宋体" pitchFamily="65" charset="-122"/>
              </a:rPr>
              <a:t>一人,醢百三十人,功不足以齿;醢一人,活几千万人,功那得不思?</a:t>
            </a:r>
            <a:r>
              <a:rPr lang="zh-CN" altLang="en-US" sz="1417" u="sng" kern="0" dirty="0">
                <a:solidFill>
                  <a:srgbClr val="000000"/>
                </a:solidFill>
                <a:latin typeface="Times New Roman" pitchFamily="65" charset="-122"/>
                <a:ea typeface="宋体" pitchFamily="65" charset="-122"/>
              </a:rPr>
              <a:t>仓卒之际,救死不暇,乃欲全桑梓之乡</a:t>
            </a:r>
            <a:r>
              <a:rPr lang="zh-CN" altLang="en-US" sz="1417" kern="0" dirty="0">
                <a:solidFill>
                  <a:srgbClr val="000000"/>
                </a:solidFill>
                <a:latin typeface="Times New Roman" pitchFamily="65" charset="-122"/>
                <a:ea typeface="宋体" pitchFamily="65" charset="-122"/>
              </a:rPr>
              <a:t>;旌</a:t>
            </a:r>
            <a:br>
              <a:rPr dirty="0"/>
            </a:br>
            <a:r>
              <a:rPr lang="zh-CN" altLang="en-US" sz="1417" kern="0" dirty="0">
                <a:solidFill>
                  <a:srgbClr val="000000"/>
                </a:solidFill>
                <a:latin typeface="Times New Roman" pitchFamily="65" charset="-122"/>
                <a:ea typeface="宋体" pitchFamily="65" charset="-122"/>
              </a:rPr>
              <a:t>义</a:t>
            </a:r>
            <a:r>
              <a:rPr lang="zh-CN" altLang="en-US" sz="1067" kern="0" baseline="59000" dirty="0">
                <a:solidFill>
                  <a:srgbClr val="000000"/>
                </a:solidFill>
                <a:latin typeface="Times New Roman" pitchFamily="65" charset="-122"/>
                <a:ea typeface="宋体" pitchFamily="65" charset="-122"/>
              </a:rPr>
              <a:t>⑧</a:t>
            </a:r>
            <a:r>
              <a:rPr lang="zh-CN" altLang="en-US" sz="1417" kern="0" dirty="0">
                <a:solidFill>
                  <a:srgbClr val="000000"/>
                </a:solidFill>
                <a:latin typeface="Times New Roman" pitchFamily="65" charset="-122"/>
                <a:ea typeface="宋体" pitchFamily="65" charset="-122"/>
              </a:rPr>
              <a:t>之后,公道大著,乃不欲存盈尺之土。悲夫!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①脔(luán):切割成小块。②穴舟窒袽(rú):在船上凿洞用败絮塞住。袽:败絮。③蹙(cù):逼近。④主</a:t>
            </a:r>
            <a:br>
              <a:rPr dirty="0"/>
            </a:br>
            <a:r>
              <a:rPr lang="zh-CN" altLang="en-US" sz="1417" kern="0" dirty="0">
                <a:solidFill>
                  <a:srgbClr val="000000"/>
                </a:solidFill>
                <a:latin typeface="Times New Roman" pitchFamily="65" charset="-122"/>
                <a:ea typeface="宋体" pitchFamily="65" charset="-122"/>
              </a:rPr>
              <a:t>后:此处指继承人。⑤去一锸(chā):挖走一锹土。⑥几希:很少。⑦醢(hǎi):将人剁成肉酱的酷刑。⑧旌</a:t>
            </a:r>
            <a:br>
              <a:rPr dirty="0"/>
            </a:br>
            <a:r>
              <a:rPr lang="zh-CN" altLang="en-US" sz="1417" kern="0" dirty="0">
                <a:solidFill>
                  <a:srgbClr val="000000"/>
                </a:solidFill>
                <a:latin typeface="Times New Roman" pitchFamily="65" charset="-122"/>
                <a:ea typeface="宋体" pitchFamily="65" charset="-122"/>
              </a:rPr>
              <a:t>义:表彰(姚公的)义举。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下列句子中加点词解释错误的一项是(3分)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A.山阴王氏</a:t>
            </a:r>
            <a:r>
              <a:rPr lang="zh-CN" altLang="en-US" sz="1417" u="sng" kern="0" dirty="0">
                <a:solidFill>
                  <a:srgbClr val="000000"/>
                </a:solidFill>
                <a:latin typeface="Times New Roman" pitchFamily="65" charset="-122"/>
                <a:ea typeface="宋体" pitchFamily="65" charset="-122"/>
              </a:rPr>
              <a:t>佣</a:t>
            </a:r>
            <a:r>
              <a:rPr lang="zh-CN" altLang="en-US" sz="1417" kern="0" dirty="0">
                <a:solidFill>
                  <a:srgbClr val="000000"/>
                </a:solidFill>
                <a:latin typeface="Times New Roman" pitchFamily="65" charset="-122"/>
                <a:ea typeface="宋体" pitchFamily="65" charset="-122"/>
              </a:rPr>
              <a:t>也(被雇用的人)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B.嘉靖间,倭</a:t>
            </a:r>
            <a:r>
              <a:rPr lang="zh-CN" altLang="en-US" sz="1417" u="sng" kern="0" dirty="0">
                <a:solidFill>
                  <a:srgbClr val="000000"/>
                </a:solidFill>
                <a:latin typeface="Times New Roman" pitchFamily="65" charset="-122"/>
                <a:ea typeface="宋体" pitchFamily="65" charset="-122"/>
              </a:rPr>
              <a:t>寇</a:t>
            </a:r>
            <a:r>
              <a:rPr lang="zh-CN" altLang="en-US" sz="1417" kern="0" dirty="0">
                <a:solidFill>
                  <a:srgbClr val="000000"/>
                </a:solidFill>
                <a:latin typeface="Times New Roman" pitchFamily="65" charset="-122"/>
                <a:ea typeface="宋体" pitchFamily="65" charset="-122"/>
              </a:rPr>
              <a:t>绍兴(盗贼)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C.乡人</a:t>
            </a:r>
            <a:r>
              <a:rPr lang="zh-CN" altLang="en-US" sz="1417" u="sng" kern="0" dirty="0">
                <a:solidFill>
                  <a:srgbClr val="000000"/>
                </a:solidFill>
                <a:latin typeface="Times New Roman" pitchFamily="65" charset="-122"/>
                <a:ea typeface="宋体" pitchFamily="65" charset="-122"/>
              </a:rPr>
              <a:t>义</a:t>
            </a:r>
            <a:r>
              <a:rPr lang="zh-CN" altLang="en-US" sz="1417" kern="0" dirty="0">
                <a:solidFill>
                  <a:srgbClr val="000000"/>
                </a:solidFill>
                <a:latin typeface="Times New Roman" pitchFamily="65" charset="-122"/>
                <a:ea typeface="宋体" pitchFamily="65" charset="-122"/>
              </a:rPr>
              <a:t>姚长子(以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纵</a:t>
            </a:r>
            <a:r>
              <a:rPr lang="zh-CN" altLang="en-US" sz="1417" kern="0" dirty="0">
                <a:solidFill>
                  <a:srgbClr val="000000"/>
                </a:solidFill>
                <a:latin typeface="Times New Roman" pitchFamily="65" charset="-122"/>
                <a:ea typeface="宋体" pitchFamily="65" charset="-122"/>
              </a:rPr>
              <a:t>为牛羊践踏之墟(听任)</a:t>
            </a:r>
            <a:endParaRPr lang="zh-CN" altLang="en-US" dirty="0"/>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请用“/”给文中画波浪线的句子断句。(限断三处)(3分)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化 人 坛 四 面 皆 水 断 前 后 两 桥 则 死 地 矣 盍 诱 倭 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用现代汉语写出下列句子的意思。(5分)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①若辈亟往断前桥,俟倭过,即断后桥,则倭可擒矣。(3分)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②仓卒之际,救死不暇,乃欲全桑梓之乡。(2分)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墓志铭是刻在墓碑上,叙述死者生平事迹并表达追思的铭文。结合全文,分析作者写这篇墓志铭的用</a:t>
            </a:r>
            <a:br>
              <a:rPr dirty="0"/>
            </a:br>
            <a:r>
              <a:rPr lang="zh-CN" altLang="en-US" sz="1417" kern="0" dirty="0">
                <a:solidFill>
                  <a:srgbClr val="000000"/>
                </a:solidFill>
                <a:latin typeface="Times New Roman" pitchFamily="65" charset="-122"/>
                <a:ea typeface="宋体" pitchFamily="65" charset="-122"/>
              </a:rPr>
              <a:t>意。(4分)</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a:t>
            </a:r>
            <a:r>
              <a:rPr lang="zh-CN" altLang="en-US" sz="1417" kern="0" dirty="0">
                <a:solidFill>
                  <a:srgbClr val="000000"/>
                </a:solidFill>
                <a:latin typeface="Times New Roman" pitchFamily="65" charset="-122"/>
                <a:ea typeface="宋体" pitchFamily="65" charset="-122"/>
              </a:rPr>
              <a:t>　联系上下文可知,“寇”应为动词,“侵犯、侵略”。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解题技巧</a:t>
            </a:r>
            <a:r>
              <a:rPr lang="zh-CN" altLang="en-US" sz="1417" kern="0" dirty="0">
                <a:solidFill>
                  <a:srgbClr val="000000"/>
                </a:solidFill>
                <a:latin typeface="Times New Roman" pitchFamily="65" charset="-122"/>
                <a:ea typeface="宋体" pitchFamily="65" charset="-122"/>
              </a:rPr>
              <a:t>　要注意积累常见实词,并根据语境进行准确判断。“倭寇绍兴”中的“寇”若解释成名词</a:t>
            </a:r>
            <a:br>
              <a:rPr dirty="0"/>
            </a:br>
            <a:r>
              <a:rPr lang="zh-CN" altLang="en-US" sz="1417" kern="0" dirty="0">
                <a:solidFill>
                  <a:srgbClr val="000000"/>
                </a:solidFill>
                <a:latin typeface="Times New Roman" pitchFamily="65" charset="-122"/>
                <a:ea typeface="宋体" pitchFamily="65" charset="-122"/>
              </a:rPr>
              <a:t>“盗贼”,则句意不通。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化人坛四面皆水/断前后两桥/则死地矣/盍诱倭入?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句意为:“化人坛四面都是水,断前后的两桥,那么(它)就是死地了,何不诱倭寇进入?”“化人坛四</a:t>
            </a:r>
            <a:br>
              <a:rPr dirty="0"/>
            </a:br>
            <a:r>
              <a:rPr lang="zh-CN" altLang="en-US" sz="1417" kern="0" dirty="0">
                <a:solidFill>
                  <a:srgbClr val="000000"/>
                </a:solidFill>
                <a:latin typeface="Times New Roman" pitchFamily="65" charset="-122"/>
                <a:ea typeface="宋体" pitchFamily="65" charset="-122"/>
              </a:rPr>
              <a:t>面”是句子主语,“水”是宾语,表意完整,此处应断开;“则”表承接,“盍”表疑问,这两处应分别断开。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解题技巧</a:t>
            </a:r>
            <a:r>
              <a:rPr lang="zh-CN" altLang="en-US" sz="1417" kern="0" dirty="0">
                <a:solidFill>
                  <a:srgbClr val="000000"/>
                </a:solidFill>
                <a:latin typeface="Times New Roman" pitchFamily="65" charset="-122"/>
                <a:ea typeface="宋体" pitchFamily="65" charset="-122"/>
              </a:rPr>
              <a:t>　断句题,可根据对文意的理解和虚词来断句。要积累断句的一些基本方法,如利用对话标志断</a:t>
            </a:r>
            <a:br>
              <a:rPr dirty="0"/>
            </a:br>
            <a:r>
              <a:rPr lang="zh-CN" altLang="en-US" sz="1417" kern="0" dirty="0">
                <a:solidFill>
                  <a:srgbClr val="000000"/>
                </a:solidFill>
                <a:latin typeface="Times New Roman" pitchFamily="65" charset="-122"/>
                <a:ea typeface="宋体" pitchFamily="65" charset="-122"/>
              </a:rPr>
              <a:t>句、借助句式结构断句、根据虚词标志断句等,并理解文意准确划分句读。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①你们急速前往(化人坛)截断前桥,等到倭寇一过,就截断后桥,那么倭寇就可以抓住了。</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②仓促之间,(姚长子)无暇顾及自身安危,却想着保全家乡父老。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翻译时关注重点字词,如“若辈”“亟”“俟”“仓卒”“全”“桑梓”等。也要关注句子的省</a:t>
            </a:r>
            <a:br>
              <a:rPr dirty="0"/>
            </a:br>
            <a:r>
              <a:rPr lang="zh-CN" altLang="en-US" sz="1417" kern="0" dirty="0">
                <a:solidFill>
                  <a:srgbClr val="000000"/>
                </a:solidFill>
                <a:latin typeface="Times New Roman" pitchFamily="65" charset="-122"/>
                <a:ea typeface="宋体" pitchFamily="65" charset="-122"/>
              </a:rPr>
              <a:t>略成分,①句中“前往”缺少宾语“化人坛”,②句缺少主语“姚长子”,要补充,用小括号表示即可。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解题技巧</a:t>
            </a:r>
            <a:r>
              <a:rPr lang="zh-CN" altLang="en-US" sz="1417" kern="0" dirty="0">
                <a:solidFill>
                  <a:srgbClr val="000000"/>
                </a:solidFill>
                <a:latin typeface="Times New Roman" pitchFamily="65" charset="-122"/>
                <a:ea typeface="宋体" pitchFamily="65" charset="-122"/>
              </a:rPr>
              <a:t>　翻译句子是文言文考查的重点,翻译时要落实到字词和句式上。要写出文言句子的意思,关键</a:t>
            </a:r>
            <a:br>
              <a:rPr dirty="0"/>
            </a:br>
            <a:r>
              <a:rPr lang="zh-CN" altLang="en-US" sz="1417" kern="0" dirty="0">
                <a:solidFill>
                  <a:srgbClr val="000000"/>
                </a:solidFill>
                <a:latin typeface="Times New Roman" pitchFamily="65" charset="-122"/>
                <a:ea typeface="宋体" pitchFamily="65" charset="-122"/>
              </a:rPr>
              <a:t>在于准确通畅地翻译整个句子,特别要联系上下文翻译,如“乃”联系上文“救死不暇”可知这里表转折,</a:t>
            </a:r>
            <a:br>
              <a:rPr dirty="0"/>
            </a:br>
            <a:r>
              <a:rPr lang="zh-CN" altLang="en-US" sz="1417" kern="0" dirty="0">
                <a:solidFill>
                  <a:srgbClr val="000000"/>
                </a:solidFill>
                <a:latin typeface="Times New Roman" pitchFamily="65" charset="-122"/>
                <a:ea typeface="宋体" pitchFamily="65" charset="-122"/>
              </a:rPr>
              <a:t>应翻译成“却”。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称颂姚长子牺牲自己保全家乡的壮举,弘扬其大义;感慨百姓对其墓的践踏,警示世人要保护好义</a:t>
            </a:r>
            <a:br>
              <a:rPr dirty="0"/>
            </a:br>
            <a:r>
              <a:rPr lang="zh-CN" altLang="en-US" sz="1417" kern="0" dirty="0">
                <a:solidFill>
                  <a:srgbClr val="000000"/>
                </a:solidFill>
                <a:latin typeface="Times New Roman" pitchFamily="65" charset="-122"/>
                <a:ea typeface="宋体" pitchFamily="65" charset="-122"/>
              </a:rPr>
              <a:t>士的遗存,世代铭记像姚长子那样的义士。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本题考查对文章主要内容的理解能力。根据题意,分析作者的写作意图。应先回到原文,文章主要</a:t>
            </a:r>
            <a:br>
              <a:rPr dirty="0"/>
            </a:br>
            <a:r>
              <a:rPr lang="zh-CN" altLang="en-US" sz="1417" kern="0" dirty="0">
                <a:solidFill>
                  <a:srgbClr val="000000"/>
                </a:solidFill>
                <a:latin typeface="Times New Roman" pitchFamily="65" charset="-122"/>
                <a:ea typeface="宋体" pitchFamily="65" charset="-122"/>
              </a:rPr>
              <a:t>叙述了姚长子不顾自身安危,诱杀倭寇,救活千万乡亲的英勇事例,功不可没,然而他的墓穴却日益破损。</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43796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“悲夫!”可见作者感慨百姓对其墓的践踏,警示世人要保护好义士的遗存,世代铭记像姚长子那样的义</a:t>
            </a:r>
            <a:br>
              <a:rPr dirty="0"/>
            </a:br>
            <a:r>
              <a:rPr lang="zh-CN" altLang="en-US" sz="1417" kern="0" dirty="0">
                <a:solidFill>
                  <a:srgbClr val="000000"/>
                </a:solidFill>
                <a:latin typeface="Times New Roman" pitchFamily="65" charset="-122"/>
                <a:ea typeface="宋体" pitchFamily="65" charset="-122"/>
              </a:rPr>
              <a:t>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姚长子,是山阴王氏的雇工。嘉靖年间,倭寇侵犯绍兴,从诸暨偷偷潜至鉴湖铺。姚长子正踞坐在稻床打稻,</a:t>
            </a:r>
            <a:br>
              <a:rPr dirty="0"/>
            </a:br>
            <a:r>
              <a:rPr lang="zh-CN" altLang="en-US" sz="1417" kern="0" dirty="0">
                <a:solidFill>
                  <a:srgbClr val="000000"/>
                </a:solidFill>
                <a:latin typeface="Times New Roman" pitchFamily="65" charset="-122"/>
                <a:ea typeface="宋体" pitchFamily="65" charset="-122"/>
              </a:rPr>
              <a:t>见倭寇来到, 拿着稻叉与他们搏斗。姚长子被擒,被(倭寇)用藤穿过他的肩,(倭寇)叮嘱姚长子说:“带我们</a:t>
            </a:r>
            <a:br>
              <a:rPr dirty="0"/>
            </a:br>
            <a:r>
              <a:rPr lang="zh-CN" altLang="en-US" sz="1417" kern="0" dirty="0">
                <a:solidFill>
                  <a:srgbClr val="000000"/>
                </a:solidFill>
                <a:latin typeface="Times New Roman" pitchFamily="65" charset="-122"/>
                <a:ea typeface="宋体" pitchFamily="65" charset="-122"/>
              </a:rPr>
              <a:t>到舟山就放你。”姚长子误以为他们说的是吴氏的州山。取道柯山,翻越柯岭,来到化人坛。(姚长子)自</a:t>
            </a:r>
            <a:br>
              <a:rPr dirty="0"/>
            </a:br>
            <a:r>
              <a:rPr lang="zh-CN" altLang="en-US" sz="1417" kern="0" dirty="0">
                <a:solidFill>
                  <a:srgbClr val="000000"/>
                </a:solidFill>
                <a:latin typeface="Times New Roman" pitchFamily="65" charset="-122"/>
                <a:ea typeface="宋体" pitchFamily="65" charset="-122"/>
              </a:rPr>
              <a:t>己谋划说:“化人坛四面都是水,断前后的两桥,那么(它)就是死地了,何不诱倭寇进入?”于是悄悄地告诉</a:t>
            </a:r>
            <a:br>
              <a:rPr dirty="0"/>
            </a:br>
            <a:r>
              <a:rPr lang="zh-CN" altLang="en-US" sz="1417" kern="0" dirty="0">
                <a:solidFill>
                  <a:srgbClr val="000000"/>
                </a:solidFill>
                <a:latin typeface="Times New Roman" pitchFamily="65" charset="-122"/>
                <a:ea typeface="宋体" pitchFamily="65" charset="-122"/>
              </a:rPr>
              <a:t>乡里人说:“我引诱强盗到化人坛了。你们急速前往(化人坛)截断前桥,等到倭寇一过,就截断后桥,那么倭</a:t>
            </a:r>
            <a:br>
              <a:rPr dirty="0"/>
            </a:br>
            <a:r>
              <a:rPr lang="zh-CN" altLang="en-US" sz="1417" kern="0" dirty="0">
                <a:solidFill>
                  <a:srgbClr val="000000"/>
                </a:solidFill>
                <a:latin typeface="Times New Roman" pitchFamily="65" charset="-122"/>
                <a:ea typeface="宋体" pitchFamily="65" charset="-122"/>
              </a:rPr>
              <a:t>寇就可以抓住了。”等到(倭寇)抵达化人坛,前后的桥都被切断,倭寇没有办法离开,于是把姚长子一寸一</a:t>
            </a:r>
            <a:br>
              <a:rPr dirty="0"/>
            </a:br>
            <a:r>
              <a:rPr lang="zh-CN" altLang="en-US" sz="1417" kern="0" dirty="0">
                <a:solidFill>
                  <a:srgbClr val="000000"/>
                </a:solidFill>
                <a:latin typeface="Times New Roman" pitchFamily="65" charset="-122"/>
                <a:ea typeface="宋体" pitchFamily="65" charset="-122"/>
              </a:rPr>
              <a:t>寸切成小块,筑起土城自卫。(当地人)围困他们好几天,(倭寇)饿极了。我们的士兵在(河边的)船上打洞,并</a:t>
            </a:r>
            <a:br>
              <a:rPr dirty="0"/>
            </a:br>
            <a:r>
              <a:rPr lang="zh-CN" altLang="en-US" sz="1417" kern="0" dirty="0">
                <a:solidFill>
                  <a:srgbClr val="000000"/>
                </a:solidFill>
                <a:latin typeface="Times New Roman" pitchFamily="65" charset="-122"/>
                <a:ea typeface="宋体" pitchFamily="65" charset="-122"/>
              </a:rPr>
              <a:t>在洞中塞入旧棉絮来引诱他们。倭寇深夜偷船计划逃走,(船)行到河当中,(乡兵)拉走塞在船里的(棉絮)让船沉没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四面合围逼近他们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一百三十人全部被歼灭。乡人认为姚长子的行为是正义的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把他葬在钟堰的寿家岸。</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(姚长子墓)没有后人祭祀,任其沦为牛羊践踏的废墟,旁边的农民还每天挖走一锹土,恐怕它不沦为田埂道</a:t>
            </a:r>
            <a:br>
              <a:rPr dirty="0"/>
            </a:br>
            <a:r>
              <a:rPr lang="zh-CN" altLang="en-US" sz="1417" kern="0" dirty="0">
                <a:solidFill>
                  <a:srgbClr val="000000"/>
                </a:solidFill>
                <a:latin typeface="Times New Roman" pitchFamily="65" charset="-122"/>
                <a:ea typeface="宋体" pitchFamily="65" charset="-122"/>
              </a:rPr>
              <a:t>路的情况是很少了。我为它立石碑划定墓的边界,并作铭文说: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(自己)一个人遭受粉身碎骨的醢刑,倭寇一百三十人遭受醢刑,功劳不足以挂齿;(自己)一个人遭受醢刑,却</a:t>
            </a:r>
            <a:br>
              <a:rPr dirty="0"/>
            </a:br>
            <a:r>
              <a:rPr lang="zh-CN" altLang="en-US" sz="1417" kern="0" dirty="0">
                <a:solidFill>
                  <a:srgbClr val="000000"/>
                </a:solidFill>
                <a:latin typeface="Times New Roman" pitchFamily="65" charset="-122"/>
                <a:ea typeface="宋体" pitchFamily="65" charset="-122"/>
              </a:rPr>
              <a:t>使千万人存活,这功劳怎么不让人怀念?仓促之间,(姚长子)无暇顾及自身安危,却想着保全家乡父老;(官府)</a:t>
            </a:r>
            <a:br>
              <a:rPr dirty="0"/>
            </a:br>
            <a:r>
              <a:rPr lang="zh-CN" altLang="en-US" sz="1417" kern="0" dirty="0">
                <a:solidFill>
                  <a:srgbClr val="000000"/>
                </a:solidFill>
                <a:latin typeface="Times New Roman" pitchFamily="65" charset="-122"/>
                <a:ea typeface="宋体" pitchFamily="65" charset="-122"/>
              </a:rPr>
              <a:t>表彰他的义举后,公道得以大大彰显,(可我们后人)却不想保留这一尺见方的墓地。(我)悲叹啊!</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(2017湖北黄冈,21—25)阅读下面文言文选段,完成1—5题。(14分)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先生不知何许人也,亦不详其姓字,宅边有五柳树,因以为号焉。闲静少言,不慕荣利。好读书,不求甚</a:t>
            </a:r>
            <a:br>
              <a:rPr dirty="0"/>
            </a:br>
            <a:r>
              <a:rPr lang="zh-CN" altLang="en-US" sz="1417" kern="0" dirty="0">
                <a:solidFill>
                  <a:srgbClr val="000000"/>
                </a:solidFill>
                <a:latin typeface="Times New Roman" pitchFamily="65" charset="-122"/>
                <a:ea typeface="宋体" pitchFamily="65" charset="-122"/>
              </a:rPr>
              <a:t>解;每有会意,便欣然忘食。性嗜酒,家贫不能常得。亲旧知其如此,或置酒而招之;造饮辄尽,期在必醉。既</a:t>
            </a:r>
            <a:br>
              <a:rPr dirty="0"/>
            </a:br>
            <a:r>
              <a:rPr lang="zh-CN" altLang="en-US" sz="1417" kern="0" dirty="0">
                <a:solidFill>
                  <a:srgbClr val="000000"/>
                </a:solidFill>
                <a:latin typeface="Times New Roman" pitchFamily="65" charset="-122"/>
                <a:ea typeface="宋体" pitchFamily="65" charset="-122"/>
              </a:rPr>
              <a:t>醉而退,曾不吝情去留。环堵萧然,不蔽风日;短褐穿结,箪瓢屡空,晏如也。常著文章自娱,颇示己志。忘怀</a:t>
            </a:r>
            <a:br>
              <a:rPr dirty="0"/>
            </a:br>
            <a:r>
              <a:rPr lang="zh-CN" altLang="en-US" sz="1417" kern="0" dirty="0">
                <a:solidFill>
                  <a:srgbClr val="000000"/>
                </a:solidFill>
                <a:latin typeface="Times New Roman" pitchFamily="65" charset="-122"/>
                <a:ea typeface="宋体" pitchFamily="65" charset="-122"/>
              </a:rPr>
              <a:t>得失,以此自终。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赞曰:黔娄之妻有言:“不戚戚于贫贱,不汲汲于富贵。”其言兹若人之俦乎?衔觞赋诗,以乐其志。无怀氏</a:t>
            </a:r>
            <a:br>
              <a:rPr dirty="0"/>
            </a:br>
            <a:r>
              <a:rPr lang="zh-CN" altLang="en-US" sz="1417" kern="0" dirty="0">
                <a:solidFill>
                  <a:srgbClr val="000000"/>
                </a:solidFill>
                <a:latin typeface="Times New Roman" pitchFamily="65" charset="-122"/>
                <a:ea typeface="宋体" pitchFamily="65" charset="-122"/>
              </a:rPr>
              <a:t>之民欤?葛天氏之民欤?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(陶渊明《五柳先生传》)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谢御史者,吾楚湘乡谢芗泉先生也。当乾隆末,宰相和珅用事</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,权焰张。有宠奴常乘和车以出,人避</a:t>
            </a:r>
            <a:br>
              <a:rPr dirty="0"/>
            </a:br>
            <a:r>
              <a:rPr lang="zh-CN" altLang="en-US" sz="1417" kern="0" dirty="0">
                <a:solidFill>
                  <a:srgbClr val="000000"/>
                </a:solidFill>
                <a:latin typeface="Times New Roman" pitchFamily="65" charset="-122"/>
                <a:ea typeface="宋体" pitchFamily="65" charset="-122"/>
              </a:rPr>
              <a:t>之,莫敢诘。先生为御史,巡城遇之,怒,命卒曳下奴,笞之。奴曰:“敢笞我!我乘我主车,汝敢笞我!”先生益</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大怒,痛笞奴,遂焚烧其车。曰:“此车岂复堪宰相坐耶!”九衢</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中,人聚观,欢呼曰:“此真好御史矣!”和珅</a:t>
            </a:r>
            <a:br>
              <a:rPr dirty="0"/>
            </a:br>
            <a:r>
              <a:rPr lang="zh-CN" altLang="en-US" sz="1417" kern="0" dirty="0">
                <a:solidFill>
                  <a:srgbClr val="000000"/>
                </a:solidFill>
                <a:latin typeface="Times New Roman" pitchFamily="65" charset="-122"/>
                <a:ea typeface="宋体" pitchFamily="65" charset="-122"/>
              </a:rPr>
              <a:t>恨之,假他事削其籍</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以归。先生文章名一时,喜山水,乃遍游江浙所至人士争奉筇屐</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迎。饮酒赋诗,名益</a:t>
            </a:r>
            <a:br>
              <a:rPr dirty="0"/>
            </a:br>
            <a:r>
              <a:rPr lang="zh-CN" altLang="en-US" sz="1417" kern="0" dirty="0">
                <a:solidFill>
                  <a:srgbClr val="000000"/>
                </a:solidFill>
                <a:latin typeface="Times New Roman" pitchFamily="65" charset="-122"/>
                <a:ea typeface="宋体" pitchFamily="65" charset="-122"/>
              </a:rPr>
              <a:t>高,天下之人,皆传称“烧车御史”。和珅诛,复官部郎以卒。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(节选自清代吴敏树《书谢御史》)</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①用事:掌权。②九衢:四通八达的道路。③削其籍:革去他的官职。④筇屐:筇,竹杖。屐,登山用的</a:t>
            </a:r>
            <a:br>
              <a:rPr dirty="0"/>
            </a:br>
            <a:r>
              <a:rPr lang="zh-CN" altLang="en-US" sz="1417" kern="0" dirty="0">
                <a:solidFill>
                  <a:srgbClr val="000000"/>
                </a:solidFill>
                <a:latin typeface="Times New Roman" pitchFamily="65" charset="-122"/>
                <a:ea typeface="宋体" pitchFamily="65" charset="-122"/>
              </a:rPr>
              <a:t>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下列加点的词解释不正确的一项是(2分)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A.亦不</a:t>
            </a:r>
            <a:r>
              <a:rPr lang="zh-CN" altLang="en-US" sz="1417" u="sng" kern="0" dirty="0">
                <a:solidFill>
                  <a:srgbClr val="000000"/>
                </a:solidFill>
                <a:latin typeface="Times New Roman" pitchFamily="65" charset="-122"/>
                <a:ea typeface="宋体" pitchFamily="65" charset="-122"/>
              </a:rPr>
              <a:t>详</a:t>
            </a:r>
            <a:r>
              <a:rPr lang="zh-CN" altLang="en-US" sz="1417" kern="0" dirty="0">
                <a:solidFill>
                  <a:srgbClr val="000000"/>
                </a:solidFill>
                <a:latin typeface="Times New Roman" pitchFamily="65" charset="-122"/>
                <a:ea typeface="宋体" pitchFamily="65" charset="-122"/>
              </a:rPr>
              <a:t>其姓字　　　详:知道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B.其言兹若人之</a:t>
            </a:r>
            <a:r>
              <a:rPr lang="zh-CN" altLang="en-US" sz="1417" u="sng" kern="0" dirty="0">
                <a:solidFill>
                  <a:srgbClr val="000000"/>
                </a:solidFill>
                <a:latin typeface="Times New Roman" pitchFamily="65" charset="-122"/>
                <a:ea typeface="宋体" pitchFamily="65" charset="-122"/>
              </a:rPr>
              <a:t>俦</a:t>
            </a:r>
            <a:r>
              <a:rPr lang="zh-CN" altLang="en-US" sz="1417" kern="0" dirty="0">
                <a:solidFill>
                  <a:srgbClr val="000000"/>
                </a:solidFill>
                <a:latin typeface="Times New Roman" pitchFamily="65" charset="-122"/>
                <a:ea typeface="宋体" pitchFamily="65" charset="-122"/>
              </a:rPr>
              <a:t>乎　　　俦:辈(同类)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C.人避之,莫敢</a:t>
            </a:r>
            <a:r>
              <a:rPr lang="zh-CN" altLang="en-US" sz="1417" u="sng" kern="0" dirty="0">
                <a:solidFill>
                  <a:srgbClr val="000000"/>
                </a:solidFill>
                <a:latin typeface="Times New Roman" pitchFamily="65" charset="-122"/>
                <a:ea typeface="宋体" pitchFamily="65" charset="-122"/>
              </a:rPr>
              <a:t>诘</a:t>
            </a:r>
            <a:r>
              <a:rPr lang="zh-CN" altLang="en-US" sz="1417" kern="0" dirty="0">
                <a:solidFill>
                  <a:srgbClr val="000000"/>
                </a:solidFill>
                <a:latin typeface="Times New Roman" pitchFamily="65" charset="-122"/>
                <a:ea typeface="宋体" pitchFamily="65" charset="-122"/>
              </a:rPr>
              <a:t>　　　诘:质问(责问)</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(2020长沙,10—13)阅读下面的文言文,完成各题。(14分)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竹鸡之性,遇其俦</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必斗。捕之者扫落叶为</a:t>
            </a:r>
            <a:r>
              <a:rPr lang="zh-CN" altLang="en-US" sz="1417" u="sng" kern="0" dirty="0">
                <a:solidFill>
                  <a:srgbClr val="000000"/>
                </a:solidFill>
                <a:latin typeface="Times New Roman" pitchFamily="65" charset="-122"/>
                <a:ea typeface="宋体" pitchFamily="65" charset="-122"/>
              </a:rPr>
              <a:t>城</a:t>
            </a:r>
            <a:r>
              <a:rPr lang="zh-CN" altLang="en-US" sz="1417" kern="0" dirty="0">
                <a:solidFill>
                  <a:srgbClr val="000000"/>
                </a:solidFill>
                <a:latin typeface="Times New Roman" pitchFamily="65" charset="-122"/>
                <a:ea typeface="宋体" pitchFamily="65" charset="-122"/>
              </a:rPr>
              <a:t>,置媒</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其中,而隐身于后操罔</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焉。</a:t>
            </a:r>
            <a:r>
              <a:rPr lang="zh-CN" altLang="en-US" sz="1417" u="sng" kern="0" dirty="0">
                <a:solidFill>
                  <a:srgbClr val="000000"/>
                </a:solidFill>
                <a:latin typeface="Times New Roman" pitchFamily="65" charset="-122"/>
                <a:ea typeface="宋体" pitchFamily="65" charset="-122"/>
              </a:rPr>
              <a:t>激媒使之鸣闻者随声必至</a:t>
            </a:r>
            <a:br>
              <a:rPr dirty="0"/>
            </a:br>
            <a:r>
              <a:rPr lang="zh-CN" altLang="en-US" sz="1417" u="sng" kern="0" dirty="0">
                <a:solidFill>
                  <a:srgbClr val="000000"/>
                </a:solidFill>
                <a:latin typeface="Times New Roman" pitchFamily="65" charset="-122"/>
                <a:ea typeface="宋体" pitchFamily="65" charset="-122"/>
              </a:rPr>
              <a:t>闭目飞入城直前欲斗而罔已起。</a:t>
            </a:r>
            <a:r>
              <a:rPr lang="zh-CN" altLang="en-US" sz="1417" kern="0" dirty="0">
                <a:solidFill>
                  <a:srgbClr val="000000"/>
                </a:solidFill>
                <a:latin typeface="Times New Roman" pitchFamily="65" charset="-122"/>
                <a:ea typeface="宋体" pitchFamily="65" charset="-122"/>
              </a:rPr>
              <a:t>无得脱者,盖目既闭则不复见人。鹧鸪性好洁,猎人于茂林间净扫地,稍散</a:t>
            </a:r>
            <a:br>
              <a:rPr dirty="0"/>
            </a:br>
            <a:r>
              <a:rPr lang="zh-CN" altLang="en-US" sz="1417" kern="0" dirty="0">
                <a:solidFill>
                  <a:srgbClr val="000000"/>
                </a:solidFill>
                <a:latin typeface="Times New Roman" pitchFamily="65" charset="-122"/>
                <a:ea typeface="宋体" pitchFamily="65" charset="-122"/>
              </a:rPr>
              <a:t>谷于上,</a:t>
            </a:r>
            <a:r>
              <a:rPr lang="zh-CN" altLang="en-US" sz="1417" u="sng" kern="0" dirty="0">
                <a:solidFill>
                  <a:srgbClr val="000000"/>
                </a:solidFill>
                <a:latin typeface="Times New Roman" pitchFamily="65" charset="-122"/>
                <a:ea typeface="宋体" pitchFamily="65" charset="-122"/>
              </a:rPr>
              <a:t>禽往来行游,且步且啄</a:t>
            </a:r>
            <a:r>
              <a:rPr lang="zh-CN" altLang="en-US" sz="1417" kern="0" dirty="0">
                <a:solidFill>
                  <a:srgbClr val="000000"/>
                </a:solidFill>
                <a:latin typeface="Times New Roman" pitchFamily="65" charset="-122"/>
                <a:ea typeface="宋体" pitchFamily="65" charset="-122"/>
              </a:rPr>
              <a:t>,则以</a:t>
            </a:r>
            <a:r>
              <a:rPr lang="zh-CN" altLang="en-US" sz="1014" kern="0" spc="35" dirty="0">
                <a:solidFill>
                  <a:srgbClr val="000000"/>
                </a:solidFill>
                <a:latin typeface="Times New Roman" pitchFamily="65" charset="-122"/>
                <a:ea typeface="宋体" pitchFamily="65" charset="-122"/>
              </a:rPr>
              <a:t> </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竿取之。麂行草莽中,畏人见其迹,但</a:t>
            </a:r>
            <a:r>
              <a:rPr lang="zh-CN" altLang="en-US" sz="1417" u="sng" kern="0" dirty="0">
                <a:solidFill>
                  <a:srgbClr val="000000"/>
                </a:solidFill>
                <a:latin typeface="Times New Roman" pitchFamily="65" charset="-122"/>
                <a:ea typeface="宋体" pitchFamily="65" charset="-122"/>
              </a:rPr>
              <a:t>循</a:t>
            </a:r>
            <a:r>
              <a:rPr lang="zh-CN" altLang="en-US" sz="1417" kern="0" dirty="0">
                <a:solidFill>
                  <a:srgbClr val="000000"/>
                </a:solidFill>
                <a:latin typeface="Times New Roman" pitchFamily="65" charset="-122"/>
                <a:ea typeface="宋体" pitchFamily="65" charset="-122"/>
              </a:rPr>
              <a:t>一径,无问远近也。村民结绳</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为环,置其所行处,麂足一挂,则倒悬于枝上,乃生获之。江南多土蜂,人不能识其穴,往往</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长纸带黏于肉,蜂</a:t>
            </a:r>
            <a:br>
              <a:rPr dirty="0"/>
            </a:br>
            <a:r>
              <a:rPr lang="zh-CN" altLang="en-US" sz="1417" kern="0" dirty="0">
                <a:solidFill>
                  <a:srgbClr val="000000"/>
                </a:solidFill>
                <a:latin typeface="Times New Roman" pitchFamily="65" charset="-122"/>
                <a:ea typeface="宋体" pitchFamily="65" charset="-122"/>
              </a:rPr>
              <a:t>见之必衔入穴,乃</a:t>
            </a:r>
            <a:r>
              <a:rPr lang="zh-CN" altLang="en-US" sz="1417" u="sng" kern="0" dirty="0">
                <a:solidFill>
                  <a:srgbClr val="000000"/>
                </a:solidFill>
                <a:latin typeface="Times New Roman" pitchFamily="65" charset="-122"/>
                <a:ea typeface="宋体" pitchFamily="65" charset="-122"/>
              </a:rPr>
              <a:t>蹑</a:t>
            </a:r>
            <a:r>
              <a:rPr lang="zh-CN" altLang="en-US" sz="1417" kern="0" dirty="0">
                <a:solidFill>
                  <a:srgbClr val="000000"/>
                </a:solidFill>
                <a:latin typeface="Times New Roman" pitchFamily="65" charset="-122"/>
                <a:ea typeface="宋体" pitchFamily="65" charset="-122"/>
              </a:rPr>
              <a:t>寻得之,薰取其子。</a:t>
            </a:r>
            <a:r>
              <a:rPr lang="zh-CN" altLang="en-US" sz="1417" u="sng" kern="0" dirty="0">
                <a:solidFill>
                  <a:srgbClr val="000000"/>
                </a:solidFill>
                <a:latin typeface="Times New Roman" pitchFamily="65" charset="-122"/>
                <a:ea typeface="宋体" pitchFamily="65" charset="-122"/>
              </a:rPr>
              <a:t>虫鸟之智,自谓周身矣,如人之不仁何?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①俦:同类。②媒:媒介物。这里指用来诱惑竹鸡的鸟。③罔:同“网”,捕猎的工具。④</a:t>
            </a:r>
            <a:r>
              <a:rPr lang="zh-CN" altLang="en-US" sz="1014" kern="0" spc="35"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jié:同</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对文中加点字的解读,不正确的一项是(2分)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A.在古代,“城”的本义是“都邑四周的墙垣”,由此可以推测文中的“城”为“围墙”之意。</a:t>
            </a:r>
            <a:endParaRPr lang="zh-CN" altLang="en-US" dirty="0"/>
          </a:p>
        </p:txBody>
      </p:sp>
      <p:pic>
        <p:nvPicPr>
          <p:cNvPr id="3" name="图片 3" descr="textimage0.jpeg"/>
          <p:cNvPicPr>
            <a:picLocks noChangeAspect="1"/>
          </p:cNvPicPr>
          <p:nvPr/>
        </p:nvPicPr>
        <p:blipFill>
          <a:blip r:embed="rId4"/>
          <a:stretch>
            <a:fillRect/>
          </a:stretch>
        </p:blipFill>
        <p:spPr>
          <a:xfrm>
            <a:off x="3375000" y="2528400"/>
            <a:ext cx="133349" cy="152400"/>
          </a:xfrm>
          <a:prstGeom prst="rect">
            <a:avLst/>
          </a:prstGeom>
        </p:spPr>
      </p:pic>
      <p:pic>
        <p:nvPicPr>
          <p:cNvPr id="4" name="图片 4" descr="textimage1.jpeg"/>
          <p:cNvPicPr>
            <a:picLocks noChangeAspect="1"/>
          </p:cNvPicPr>
          <p:nvPr/>
        </p:nvPicPr>
        <p:blipFill>
          <a:blip r:embed="rId5"/>
          <a:stretch>
            <a:fillRect/>
          </a:stretch>
        </p:blipFill>
        <p:spPr>
          <a:xfrm>
            <a:off x="7874912" y="3529200"/>
            <a:ext cx="133350" cy="152400"/>
          </a:xfrm>
          <a:prstGeom prst="rect">
            <a:avLst/>
          </a:prstGeom>
        </p:spPr>
      </p:pic>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D.先生文章</a:t>
            </a:r>
            <a:r>
              <a:rPr lang="zh-CN" altLang="en-US" sz="1417" u="sng" kern="0" dirty="0">
                <a:solidFill>
                  <a:srgbClr val="000000"/>
                </a:solidFill>
                <a:latin typeface="Times New Roman" pitchFamily="65" charset="-122"/>
                <a:ea typeface="宋体" pitchFamily="65" charset="-122"/>
              </a:rPr>
              <a:t>名</a:t>
            </a:r>
            <a:r>
              <a:rPr lang="zh-CN" altLang="en-US" sz="1417" kern="0" dirty="0">
                <a:solidFill>
                  <a:srgbClr val="000000"/>
                </a:solidFill>
                <a:latin typeface="Times New Roman" pitchFamily="65" charset="-122"/>
                <a:ea typeface="宋体" pitchFamily="65" charset="-122"/>
              </a:rPr>
              <a:t>一时　　　名:名气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下列各组句子中加点词的意义和用法相同的一组是(2分)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A.因以为</a:t>
            </a:r>
            <a:r>
              <a:rPr lang="zh-CN" altLang="en-US" sz="1417" u="sng" kern="0" dirty="0">
                <a:solidFill>
                  <a:srgbClr val="000000"/>
                </a:solidFill>
                <a:latin typeface="Times New Roman" pitchFamily="65" charset="-122"/>
                <a:ea typeface="宋体" pitchFamily="65" charset="-122"/>
              </a:rPr>
              <a:t>号</a:t>
            </a:r>
            <a:r>
              <a:rPr lang="zh-CN" altLang="en-US" sz="1417" kern="0" dirty="0">
                <a:solidFill>
                  <a:srgbClr val="000000"/>
                </a:solidFill>
                <a:latin typeface="Times New Roman" pitchFamily="65" charset="-122"/>
                <a:ea typeface="宋体" pitchFamily="65" charset="-122"/>
              </a:rPr>
              <a:t>焉　　　　　　故自</a:t>
            </a:r>
            <a:r>
              <a:rPr lang="zh-CN" altLang="en-US" sz="1417" u="sng" kern="0" dirty="0">
                <a:solidFill>
                  <a:srgbClr val="000000"/>
                </a:solidFill>
                <a:latin typeface="Times New Roman" pitchFamily="65" charset="-122"/>
                <a:ea typeface="宋体" pitchFamily="65" charset="-122"/>
              </a:rPr>
              <a:t>号</a:t>
            </a:r>
            <a:r>
              <a:rPr lang="zh-CN" altLang="en-US" sz="1417" kern="0" dirty="0">
                <a:solidFill>
                  <a:srgbClr val="000000"/>
                </a:solidFill>
                <a:latin typeface="Times New Roman" pitchFamily="65" charset="-122"/>
                <a:ea typeface="宋体" pitchFamily="65" charset="-122"/>
              </a:rPr>
              <a:t>曰醉翁也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置酒而招之　　　今</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闻无罪,二世杀之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C.有宠奴常乘和车</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出　　　威天下不</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兵革之利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假</a:t>
            </a:r>
            <a:r>
              <a:rPr lang="zh-CN" altLang="en-US" sz="1417" kern="0" dirty="0">
                <a:solidFill>
                  <a:srgbClr val="000000"/>
                </a:solidFill>
                <a:latin typeface="Times New Roman" pitchFamily="65" charset="-122"/>
                <a:ea typeface="宋体" pitchFamily="65" charset="-122"/>
              </a:rPr>
              <a:t>他事削其籍以归　　　以是人多以书</a:t>
            </a:r>
            <a:r>
              <a:rPr lang="zh-CN" altLang="en-US" sz="1417" u="sng" kern="0" dirty="0">
                <a:solidFill>
                  <a:srgbClr val="000000"/>
                </a:solidFill>
                <a:latin typeface="Times New Roman" pitchFamily="65" charset="-122"/>
                <a:ea typeface="宋体" pitchFamily="65" charset="-122"/>
              </a:rPr>
              <a:t>假</a:t>
            </a:r>
            <a:r>
              <a:rPr lang="zh-CN" altLang="en-US" sz="1417" kern="0" dirty="0">
                <a:solidFill>
                  <a:srgbClr val="000000"/>
                </a:solidFill>
                <a:latin typeface="Times New Roman" pitchFamily="65" charset="-122"/>
                <a:ea typeface="宋体" pitchFamily="65" charset="-122"/>
              </a:rPr>
              <a:t>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用“/”给下面的语句划分节奏。(划两处)(2分)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乃 遍 游 江 浙 所 至 人 士 争 奉 筇 屐 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翻译下面的文言语句。(4分)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(1)短褐穿结,箪瓢屡空,晏如也。</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(2)怒,命卒曳下奴,笞之。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阅读上面两选段,完成下面填空。(可用原文语句填写,也可用自己的话概括)(4分)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(1)甲文中第二段“不戚戚于贫贱,不汲汲于富贵”的赞语呼应了第一段中“</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”和“忘怀得</a:t>
            </a:r>
            <a:br>
              <a:rPr dirty="0"/>
            </a:br>
            <a:r>
              <a:rPr lang="zh-CN" altLang="en-US" sz="1417" kern="0" dirty="0">
                <a:solidFill>
                  <a:srgbClr val="000000"/>
                </a:solidFill>
                <a:latin typeface="Times New Roman" pitchFamily="65" charset="-122"/>
                <a:ea typeface="宋体" pitchFamily="65" charset="-122"/>
              </a:rPr>
              <a:t>失”两句,突出了五柳先生的隐士性格。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(2)乙文中人们称赞谢御史“此真好御史矣”,是有感于谢御史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的行为,从中可以看</a:t>
            </a:r>
            <a:br>
              <a:rPr dirty="0"/>
            </a:br>
            <a:r>
              <a:rPr lang="zh-CN" altLang="en-US" sz="1417" kern="0" dirty="0">
                <a:solidFill>
                  <a:srgbClr val="000000"/>
                </a:solidFill>
                <a:latin typeface="Times New Roman" pitchFamily="65" charset="-122"/>
                <a:ea typeface="宋体" pitchFamily="65" charset="-122"/>
              </a:rPr>
              <a:t>出谢御史具有</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的高尚品格。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(3)两文都写了主人公</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的兴趣爱好,这样写使人物形象更加丰满。</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“名”在这句话中作动词用,应该解释为“闻名”“出名”。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A.别号/取别号(名词用作动词)。B.有时,有人。C.来,表顺承,也可不译/凭借,依靠。D.借口/借</a:t>
            </a:r>
            <a:br>
              <a:rPr dirty="0"/>
            </a:br>
            <a:r>
              <a:rPr lang="zh-CN" altLang="en-US" sz="1417" kern="0" dirty="0">
                <a:solidFill>
                  <a:srgbClr val="000000"/>
                </a:solidFill>
                <a:latin typeface="Times New Roman" pitchFamily="65" charset="-122"/>
                <a:ea typeface="宋体" pitchFamily="65" charset="-122"/>
              </a:rPr>
              <a:t>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文言文一词多义可以从以下方面加以比较辨别:(1)意义;(2)词性和用法;(3)句法功能;(4)读音。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乃遍游江浙/所至/人士争奉筇屐迎(划对一处给1分,共2分)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理解句子大意能够帮助我们划分节奏。从上文来看,这句话是写谢先生被免官后到江浙一带游历</a:t>
            </a:r>
            <a:br>
              <a:rPr dirty="0"/>
            </a:br>
            <a:r>
              <a:rPr lang="zh-CN" altLang="en-US" sz="1417" kern="0" dirty="0">
                <a:solidFill>
                  <a:srgbClr val="000000"/>
                </a:solidFill>
                <a:latin typeface="Times New Roman" pitchFamily="65" charset="-122"/>
                <a:ea typeface="宋体" pitchFamily="65" charset="-122"/>
              </a:rPr>
              <a:t>受百姓欢迎的情况。先说他遍游江浙一带,再写他每到一个地方,老百姓纷纷送上竹杖和登山鞋迎接他。</a:t>
            </a:r>
            <a:br>
              <a:rPr dirty="0"/>
            </a:br>
            <a:r>
              <a:rPr lang="zh-CN" altLang="en-US" sz="1417" kern="0" dirty="0">
                <a:solidFill>
                  <a:srgbClr val="000000"/>
                </a:solidFill>
                <a:latin typeface="Times New Roman" pitchFamily="65" charset="-122"/>
                <a:ea typeface="宋体" pitchFamily="65" charset="-122"/>
              </a:rPr>
              <a:t>据此可对该句进行节奏划分。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(1)穿的粗布短衣上打了补丁,盛饭的竹篮子和水瓢经常是空的,而他却能安然自得。(2分)</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(2)(谢御史)非常生气,命令士兵将这个奴仆从车上拖了下来,鞭打他。(2分)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本题考查翻译文言语句的能力。第(1)句翻译时难度较大,先要逐个理解词语的意思,然后才能组合</a:t>
            </a:r>
            <a:br>
              <a:rPr dirty="0"/>
            </a:br>
            <a:r>
              <a:rPr lang="zh-CN" altLang="en-US" sz="1417" kern="0" dirty="0">
                <a:solidFill>
                  <a:srgbClr val="000000"/>
                </a:solidFill>
                <a:latin typeface="Times New Roman" pitchFamily="65" charset="-122"/>
                <a:ea typeface="宋体" pitchFamily="65" charset="-122"/>
              </a:rPr>
              <a:t>成符合原意的比较通顺的句子。短褐:粗布短衣。穿结:指衣服上有洞和补丁。箪:盛饭用的圆形竹器。</a:t>
            </a:r>
            <a:br>
              <a:rPr dirty="0"/>
            </a:br>
            <a:r>
              <a:rPr lang="zh-CN" altLang="en-US" sz="1417" kern="0" dirty="0">
                <a:solidFill>
                  <a:srgbClr val="000000"/>
                </a:solidFill>
                <a:latin typeface="Times New Roman" pitchFamily="65" charset="-122"/>
                <a:ea typeface="宋体" pitchFamily="65" charset="-122"/>
              </a:rPr>
              <a:t>瓢:饮水用具。屡:经常。晏如:安然自若的样子。这句话写出五柳先生穷困潦倒,家境贫寒,但是他依然能</a:t>
            </a:r>
            <a:br>
              <a:rPr dirty="0"/>
            </a:br>
            <a:r>
              <a:rPr lang="zh-CN" altLang="en-US" sz="1417" kern="0" dirty="0">
                <a:solidFill>
                  <a:srgbClr val="000000"/>
                </a:solidFill>
                <a:latin typeface="Times New Roman" pitchFamily="65" charset="-122"/>
                <a:ea typeface="宋体" pitchFamily="65" charset="-122"/>
              </a:rPr>
              <a:t>够安贫乐道。第(2)句翻译时首先要补出省略的主语,其次要注意“笞”字的准确解释,它在本句的意思是</a:t>
            </a:r>
            <a:br>
              <a:rPr dirty="0"/>
            </a:br>
            <a:r>
              <a:rPr lang="zh-CN" altLang="en-US" sz="1417" kern="0" dirty="0">
                <a:solidFill>
                  <a:srgbClr val="000000"/>
                </a:solidFill>
                <a:latin typeface="Times New Roman" pitchFamily="65" charset="-122"/>
                <a:ea typeface="宋体" pitchFamily="65" charset="-122"/>
              </a:rPr>
              <a:t>“用鞭、杖或竹板子打”。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(1)不慕荣利(填“闲静少言,不慕荣利”亦可)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(2)“痛笞奴,遂焚烧其车”(或:“怒,命卒曳下奴,笞之”)　不畏权贵、敢于执法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(3)喝酒写诗(填原文“衔觞赋诗”或“饮酒赋诗”亦可)(每空1分,共4分)</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4542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(1)首先要理解“不戚戚于贫贱,不汲汲于富贵”的含意,这句话翻译过来就是“不为贫贱而忧愁,不</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热衷于发财做官”。第一段中能够表达这个意思的除了“忘怀得失”(不把得失放在心上),就是“不慕荣</a:t>
            </a:r>
            <a:br>
              <a:rPr dirty="0"/>
            </a:br>
            <a:r>
              <a:rPr lang="zh-CN" altLang="en-US" sz="1417" kern="0" dirty="0">
                <a:solidFill>
                  <a:srgbClr val="000000"/>
                </a:solidFill>
                <a:latin typeface="Times New Roman" pitchFamily="65" charset="-122"/>
                <a:ea typeface="宋体" pitchFamily="65" charset="-122"/>
              </a:rPr>
              <a:t>利”(不羡慕荣华利禄)了。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(2)人们称赞谢御史是“好御史”是在他怒笞和珅的奴才之后,所以第一个空要求填写的“行为”就应该</a:t>
            </a:r>
            <a:br>
              <a:rPr dirty="0"/>
            </a:br>
            <a:r>
              <a:rPr lang="zh-CN" altLang="en-US" sz="1417" kern="0" dirty="0">
                <a:solidFill>
                  <a:srgbClr val="000000"/>
                </a:solidFill>
                <a:latin typeface="Times New Roman" pitchFamily="65" charset="-122"/>
                <a:ea typeface="宋体" pitchFamily="65" charset="-122"/>
              </a:rPr>
              <a:t>指的是这件事;他的高贵品质也从这件事上反映出来的,他只是一个小小的御史,鞭打的却是当朝最大的权</a:t>
            </a:r>
            <a:br>
              <a:rPr dirty="0"/>
            </a:br>
            <a:r>
              <a:rPr lang="zh-CN" altLang="en-US" sz="1417" kern="0" dirty="0">
                <a:solidFill>
                  <a:srgbClr val="000000"/>
                </a:solidFill>
                <a:latin typeface="Times New Roman" pitchFamily="65" charset="-122"/>
                <a:ea typeface="宋体" pitchFamily="65" charset="-122"/>
              </a:rPr>
              <a:t>臣和珅的奴才,没有不畏权贵的精神是做不出这样的事情的。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(3)甲、乙两文的主人公形象差别还是比较大的。甲文表现了陶渊明卓尔不群的高尚品格,透露出强烈的</a:t>
            </a:r>
            <a:br>
              <a:rPr dirty="0"/>
            </a:br>
            <a:r>
              <a:rPr lang="zh-CN" altLang="en-US" sz="1417" kern="0" dirty="0">
                <a:solidFill>
                  <a:srgbClr val="000000"/>
                </a:solidFill>
                <a:latin typeface="Times New Roman" pitchFamily="65" charset="-122"/>
                <a:ea typeface="宋体" pitchFamily="65" charset="-122"/>
              </a:rPr>
              <a:t>人格个性之美;乙文通过生动的描写,表现了谢御史不畏权贵、敢于执法的高尚品格。但仔细阅读,发现两</a:t>
            </a:r>
            <a:br>
              <a:rPr dirty="0"/>
            </a:br>
            <a:r>
              <a:rPr lang="zh-CN" altLang="en-US" sz="1417" kern="0" dirty="0">
                <a:solidFill>
                  <a:srgbClr val="000000"/>
                </a:solidFill>
                <a:latin typeface="Times New Roman" pitchFamily="65" charset="-122"/>
                <a:ea typeface="宋体" pitchFamily="65" charset="-122"/>
              </a:rPr>
              <a:t>个人在两件事上有相同的爱好,那就是喝酒与写诗。</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6991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[乙]    谢御史就是我们楚地湘乡的谢芗泉先生。在乾隆末年,宰相和珅掌权,权势很大。有一个得宠的奴</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仆常常乘坐和珅的车马出门,人们都躲着他,没有人敢质问他。谢芗泉先生担任御史,巡查京城时遇到了他,</a:t>
            </a:r>
            <a:br>
              <a:rPr dirty="0"/>
            </a:br>
            <a:r>
              <a:rPr lang="zh-CN" altLang="en-US" sz="1417" kern="0" dirty="0">
                <a:solidFill>
                  <a:srgbClr val="000000"/>
                </a:solidFill>
                <a:latin typeface="Times New Roman" pitchFamily="65" charset="-122"/>
                <a:ea typeface="宋体" pitchFamily="65" charset="-122"/>
              </a:rPr>
              <a:t>非常生气,命令士兵将这个奴仆从车上拖下来,鞭打他。这个奴仆说道:“敢鞭打我!我乘坐我主子的车,你</a:t>
            </a:r>
            <a:br>
              <a:rPr dirty="0"/>
            </a:br>
            <a:r>
              <a:rPr lang="zh-CN" altLang="en-US" sz="1417" kern="0" dirty="0">
                <a:solidFill>
                  <a:srgbClr val="000000"/>
                </a:solidFill>
                <a:latin typeface="Times New Roman" pitchFamily="65" charset="-122"/>
                <a:ea typeface="宋体" pitchFamily="65" charset="-122"/>
              </a:rPr>
              <a:t>敢鞭打我!”谢先生更加愤怒,将这个奴仆痛打一顿,最后将他坐的车烧掉。谢先生说:“这辆车怎么能够</a:t>
            </a:r>
            <a:br>
              <a:rPr dirty="0"/>
            </a:br>
            <a:r>
              <a:rPr lang="zh-CN" altLang="en-US" sz="1417" kern="0" dirty="0">
                <a:solidFill>
                  <a:srgbClr val="000000"/>
                </a:solidFill>
                <a:latin typeface="Times New Roman" pitchFamily="65" charset="-122"/>
                <a:ea typeface="宋体" pitchFamily="65" charset="-122"/>
              </a:rPr>
              <a:t>再让宰相乘坐呢!”大街上,人们围聚在一起观看,欢呼道:“这真是好御史啊!”和珅很恨他,借别的事情免</a:t>
            </a:r>
            <a:br>
              <a:rPr dirty="0"/>
            </a:br>
            <a:r>
              <a:rPr lang="zh-CN" altLang="en-US" sz="1417" kern="0" dirty="0">
                <a:solidFill>
                  <a:srgbClr val="000000"/>
                </a:solidFill>
                <a:latin typeface="Times New Roman" pitchFamily="65" charset="-122"/>
                <a:ea typeface="宋体" pitchFamily="65" charset="-122"/>
              </a:rPr>
              <a:t>去他的官职让他回到家乡。谢先生的文章在当时很有名,他喜欢山水,于是遍游江浙一带,他所到的地方,人</a:t>
            </a:r>
            <a:br>
              <a:rPr dirty="0"/>
            </a:br>
            <a:r>
              <a:rPr lang="zh-CN" altLang="en-US" sz="1417" kern="0" dirty="0">
                <a:solidFill>
                  <a:srgbClr val="000000"/>
                </a:solidFill>
                <a:latin typeface="Times New Roman" pitchFamily="65" charset="-122"/>
                <a:ea typeface="宋体" pitchFamily="65" charset="-122"/>
              </a:rPr>
              <a:t>们争着送上竹杖和登山鞋迎接他。饮酒作诗,名气越来越大,天下人都相传称他为“烧车御史”。和珅被</a:t>
            </a:r>
            <a:br>
              <a:rPr dirty="0"/>
            </a:br>
            <a:r>
              <a:rPr lang="zh-CN" altLang="en-US" sz="1417" kern="0" dirty="0">
                <a:solidFill>
                  <a:srgbClr val="000000"/>
                </a:solidFill>
                <a:latin typeface="Times New Roman" pitchFamily="65" charset="-122"/>
                <a:ea typeface="宋体" pitchFamily="65" charset="-122"/>
              </a:rPr>
              <a:t>诛杀后,他恢复郎官职务一直到去世。</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27049"/>
            <a:ext cx="8505000" cy="3976986"/>
          </a:xfrm>
          <a:prstGeom prst="rect">
            <a:avLst/>
          </a:prstGeom>
          <a:noFill/>
        </p:spPr>
        <p:txBody>
          <a:bodyPr wrap="square" lIns="0" tIns="0" rIns="0" bIns="0" rtlCol="0">
            <a:spAutoFit/>
          </a:bodyPr>
          <a:lstStyle/>
          <a:p>
            <a:pPr algn="ctr" eaLnBrk="0" latinLnBrk="1" hangingPunct="0">
              <a:lnSpc>
                <a:spcPct val="150000"/>
              </a:lnSpc>
              <a:spcBef>
                <a:spcPts val="141"/>
              </a:spcBef>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(2020邵阳,4—9)阅读下面的文言文,完成1—6题。(16分)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【甲】余幼时即嗜学。家贫,无从致书以观,每假借于藏书之家,手自笔录,计日</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还。天大寒,砚冰坚,手指</a:t>
            </a:r>
            <a:br>
              <a:rPr dirty="0"/>
            </a:br>
            <a:r>
              <a:rPr lang="zh-CN" altLang="en-US" sz="1417" kern="0" dirty="0">
                <a:solidFill>
                  <a:srgbClr val="000000"/>
                </a:solidFill>
                <a:latin typeface="Times New Roman" pitchFamily="65" charset="-122"/>
                <a:ea typeface="宋体" pitchFamily="65" charset="-122"/>
              </a:rPr>
              <a:t>不可屈伸,弗之怠。录毕,走送之,不敢稍逾约。以是人多以书</a:t>
            </a:r>
            <a:r>
              <a:rPr lang="zh-CN" altLang="en-US" sz="1417" u="sng" kern="0" dirty="0">
                <a:solidFill>
                  <a:srgbClr val="000000"/>
                </a:solidFill>
                <a:latin typeface="Times New Roman" pitchFamily="65" charset="-122"/>
                <a:ea typeface="宋体" pitchFamily="65" charset="-122"/>
              </a:rPr>
              <a:t>假</a:t>
            </a:r>
            <a:r>
              <a:rPr lang="zh-CN" altLang="en-US" sz="1417" kern="0" dirty="0">
                <a:solidFill>
                  <a:srgbClr val="000000"/>
                </a:solidFill>
                <a:latin typeface="Times New Roman" pitchFamily="65" charset="-122"/>
                <a:ea typeface="宋体" pitchFamily="65" charset="-122"/>
              </a:rPr>
              <a:t>余,余因得遍观群书。</a:t>
            </a:r>
            <a:r>
              <a:rPr lang="zh-CN" altLang="en-US" sz="1417" u="sng" kern="0" dirty="0">
                <a:solidFill>
                  <a:srgbClr val="000000"/>
                </a:solidFill>
                <a:latin typeface="Times New Roman" pitchFamily="65" charset="-122"/>
                <a:ea typeface="宋体" pitchFamily="65" charset="-122"/>
              </a:rPr>
              <a:t>既加冠,益慕圣贤之</a:t>
            </a:r>
            <a:br>
              <a:rPr dirty="0"/>
            </a:br>
            <a:r>
              <a:rPr lang="zh-CN" altLang="en-US" sz="1417" u="sng" kern="0" dirty="0">
                <a:solidFill>
                  <a:srgbClr val="000000"/>
                </a:solidFill>
                <a:latin typeface="Times New Roman" pitchFamily="65" charset="-122"/>
                <a:ea typeface="宋体" pitchFamily="65" charset="-122"/>
              </a:rPr>
              <a:t>道。</a:t>
            </a:r>
            <a:r>
              <a:rPr lang="zh-CN" altLang="en-US" sz="1417" kern="0" dirty="0">
                <a:solidFill>
                  <a:srgbClr val="000000"/>
                </a:solidFill>
                <a:latin typeface="Times New Roman" pitchFamily="65" charset="-122"/>
                <a:ea typeface="宋体" pitchFamily="65" charset="-122"/>
              </a:rPr>
              <a:t>又患无硕师名人与游,尝趋百里外,从乡之先达执经叩问。先达德隆望尊,门人弟子填其室,未尝稍降辞</a:t>
            </a:r>
            <a:br>
              <a:rPr dirty="0"/>
            </a:br>
            <a:r>
              <a:rPr lang="zh-CN" altLang="en-US" sz="1417" kern="0" dirty="0">
                <a:solidFill>
                  <a:srgbClr val="000000"/>
                </a:solidFill>
                <a:latin typeface="Times New Roman" pitchFamily="65" charset="-122"/>
                <a:ea typeface="宋体" pitchFamily="65" charset="-122"/>
              </a:rPr>
              <a:t>色。余立侍左右,援疑质理,俯身倾耳以请;</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遇其叱咄,色愈恭,礼愈至,不敢出一言以复;俟其欣悦,</a:t>
            </a:r>
            <a:r>
              <a:rPr lang="zh-CN" altLang="en-US" sz="1417" u="sng" kern="0" dirty="0">
                <a:solidFill>
                  <a:srgbClr val="000000"/>
                </a:solidFill>
                <a:latin typeface="Times New Roman" pitchFamily="65" charset="-122"/>
                <a:ea typeface="宋体" pitchFamily="65" charset="-122"/>
              </a:rPr>
              <a:t>则</a:t>
            </a:r>
            <a:r>
              <a:rPr lang="zh-CN" altLang="en-US" sz="1417" kern="0" dirty="0">
                <a:solidFill>
                  <a:srgbClr val="000000"/>
                </a:solidFill>
                <a:latin typeface="Times New Roman" pitchFamily="65" charset="-122"/>
                <a:ea typeface="宋体" pitchFamily="65" charset="-122"/>
              </a:rPr>
              <a:t>又请</a:t>
            </a:r>
            <a:br>
              <a:rPr dirty="0"/>
            </a:br>
            <a:r>
              <a:rPr lang="zh-CN" altLang="en-US" sz="1417" kern="0" dirty="0">
                <a:solidFill>
                  <a:srgbClr val="000000"/>
                </a:solidFill>
                <a:latin typeface="Times New Roman" pitchFamily="65" charset="-122"/>
                <a:ea typeface="宋体" pitchFamily="65" charset="-122"/>
              </a:rPr>
              <a:t>焉。故余虽愚,卒获有所闻。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当余之从师也,负箧曳屣行深山巨谷中。穷冬烈风,大雪深数尺,足肤皲裂而不知,至舍,四支僵劲不能动,媵</a:t>
            </a:r>
            <a:br>
              <a:rPr dirty="0"/>
            </a:br>
            <a:r>
              <a:rPr lang="zh-CN" altLang="en-US" sz="1417" kern="0" dirty="0">
                <a:solidFill>
                  <a:srgbClr val="000000"/>
                </a:solidFill>
                <a:latin typeface="Times New Roman" pitchFamily="65" charset="-122"/>
                <a:ea typeface="宋体" pitchFamily="65" charset="-122"/>
              </a:rPr>
              <a:t>人持</a:t>
            </a:r>
            <a:r>
              <a:rPr lang="zh-CN" altLang="en-US" sz="1417" u="sng" kern="0" dirty="0">
                <a:solidFill>
                  <a:srgbClr val="000000"/>
                </a:solidFill>
                <a:latin typeface="Times New Roman" pitchFamily="65" charset="-122"/>
                <a:ea typeface="宋体" pitchFamily="65" charset="-122"/>
              </a:rPr>
              <a:t>汤</a:t>
            </a:r>
            <a:r>
              <a:rPr lang="zh-CN" altLang="en-US" sz="1417" kern="0" dirty="0">
                <a:solidFill>
                  <a:srgbClr val="000000"/>
                </a:solidFill>
                <a:latin typeface="Times New Roman" pitchFamily="65" charset="-122"/>
                <a:ea typeface="宋体" pitchFamily="65" charset="-122"/>
              </a:rPr>
              <a:t>沃灌,以衾拥覆,久而乃和。寓逆旅,主人日再食,无鲜肥滋味之享,同舍生皆</a:t>
            </a:r>
            <a:r>
              <a:rPr lang="zh-CN" altLang="en-US" sz="1417" u="sng" kern="0" dirty="0">
                <a:solidFill>
                  <a:srgbClr val="000000"/>
                </a:solidFill>
                <a:latin typeface="Times New Roman" pitchFamily="65" charset="-122"/>
                <a:ea typeface="宋体" pitchFamily="65" charset="-122"/>
              </a:rPr>
              <a:t>被</a:t>
            </a:r>
            <a:r>
              <a:rPr lang="zh-CN" altLang="en-US" sz="1417" kern="0" dirty="0">
                <a:solidFill>
                  <a:srgbClr val="000000"/>
                </a:solidFill>
                <a:latin typeface="Times New Roman" pitchFamily="65" charset="-122"/>
                <a:ea typeface="宋体" pitchFamily="65" charset="-122"/>
              </a:rPr>
              <a:t>绮绣,戴朱缨宝饰之帽,</a:t>
            </a:r>
            <a:br>
              <a:rPr dirty="0"/>
            </a:br>
            <a:r>
              <a:rPr lang="zh-CN" altLang="en-US" sz="1417" u="sng" kern="0" dirty="0">
                <a:solidFill>
                  <a:srgbClr val="000000"/>
                </a:solidFill>
                <a:latin typeface="Times New Roman" pitchFamily="65" charset="-122"/>
                <a:ea typeface="宋体" pitchFamily="65" charset="-122"/>
              </a:rPr>
              <a:t>腰</a:t>
            </a:r>
            <a:r>
              <a:rPr lang="zh-CN" altLang="en-US" sz="1417" kern="0" dirty="0">
                <a:solidFill>
                  <a:srgbClr val="000000"/>
                </a:solidFill>
                <a:latin typeface="Times New Roman" pitchFamily="65" charset="-122"/>
                <a:ea typeface="宋体" pitchFamily="65" charset="-122"/>
              </a:rPr>
              <a:t>白玉之环,左佩刀,右备容臭,烨然若神人;余则缊袍敝衣处其间,略无慕艳意,以中有足乐者,不知口体之奉</a:t>
            </a:r>
            <a:br>
              <a:rPr dirty="0"/>
            </a:br>
            <a:r>
              <a:rPr lang="zh-CN" altLang="en-US" sz="1417" kern="0" dirty="0">
                <a:solidFill>
                  <a:srgbClr val="000000"/>
                </a:solidFill>
                <a:latin typeface="Times New Roman" pitchFamily="65" charset="-122"/>
                <a:ea typeface="宋体" pitchFamily="65" charset="-122"/>
              </a:rPr>
              <a:t>不若人也。盖余</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勤且艰若此。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——宋濂《送东阳马生序》节选</a:t>
            </a: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【乙】任末</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年十四,学无常师,负笈</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不远险阻。每言:“人若不学,</a:t>
            </a:r>
            <a:r>
              <a:rPr lang="zh-CN" altLang="en-US" sz="1417" u="sng" kern="0" dirty="0">
                <a:solidFill>
                  <a:srgbClr val="000000"/>
                </a:solidFill>
                <a:latin typeface="Times New Roman" pitchFamily="65" charset="-122"/>
                <a:ea typeface="宋体" pitchFamily="65" charset="-122"/>
              </a:rPr>
              <a:t>则</a:t>
            </a:r>
            <a:r>
              <a:rPr lang="zh-CN" altLang="en-US" sz="1417" kern="0" dirty="0">
                <a:solidFill>
                  <a:srgbClr val="000000"/>
                </a:solidFill>
                <a:latin typeface="Times New Roman" pitchFamily="65" charset="-122"/>
                <a:ea typeface="宋体" pitchFamily="65" charset="-122"/>
              </a:rPr>
              <a:t>何以成?”</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依林木之下,编茅为庵</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削荆</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为笔,刻树汁为墨。</a:t>
            </a:r>
            <a:r>
              <a:rPr lang="zh-CN" altLang="en-US" sz="1417" u="sng" kern="0" dirty="0">
                <a:solidFill>
                  <a:srgbClr val="000000"/>
                </a:solidFill>
                <a:latin typeface="Times New Roman" pitchFamily="65" charset="-122"/>
                <a:ea typeface="宋体" pitchFamily="65" charset="-122"/>
              </a:rPr>
              <a:t>夜则映星望月,暗则缕麻蒿</a:t>
            </a:r>
            <a:r>
              <a:rPr lang="zh-CN" altLang="en-US" sz="1067" u="sng" kern="0" baseline="59000" dirty="0">
                <a:solidFill>
                  <a:srgbClr val="000000"/>
                </a:solidFill>
                <a:latin typeface="Times New Roman" pitchFamily="65" charset="-122"/>
                <a:ea typeface="宋体" pitchFamily="65" charset="-122"/>
              </a:rPr>
              <a:t>⑤</a:t>
            </a:r>
            <a:r>
              <a:rPr lang="zh-CN" altLang="en-US" sz="1417" u="sng" kern="0" dirty="0">
                <a:solidFill>
                  <a:srgbClr val="000000"/>
                </a:solidFill>
                <a:latin typeface="Times New Roman" pitchFamily="65" charset="-122"/>
                <a:ea typeface="宋体" pitchFamily="65" charset="-122"/>
              </a:rPr>
              <a:t>以自照。</a:t>
            </a:r>
            <a:r>
              <a:rPr lang="zh-CN" altLang="en-US" sz="1417" kern="0" dirty="0">
                <a:solidFill>
                  <a:srgbClr val="000000"/>
                </a:solidFill>
                <a:latin typeface="Times New Roman" pitchFamily="65" charset="-122"/>
                <a:ea typeface="宋体" pitchFamily="65" charset="-122"/>
              </a:rPr>
              <a:t>观书有会意者,题其衣裳,</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记其事。门徒悦</a:t>
            </a:r>
            <a:br>
              <a:rPr dirty="0"/>
            </a:br>
            <a:r>
              <a:rPr lang="zh-CN" altLang="en-US" sz="1417" kern="0" dirty="0">
                <a:solidFill>
                  <a:srgbClr val="000000"/>
                </a:solidFill>
                <a:latin typeface="Times New Roman" pitchFamily="65" charset="-122"/>
                <a:ea typeface="宋体" pitchFamily="65" charset="-122"/>
              </a:rPr>
              <a:t>其勤学,常以净衣</a:t>
            </a:r>
            <a:r>
              <a:rPr lang="zh-CN" altLang="en-US" sz="1417" u="sng" kern="0" dirty="0">
                <a:solidFill>
                  <a:srgbClr val="000000"/>
                </a:solidFill>
                <a:latin typeface="Times New Roman" pitchFamily="65" charset="-122"/>
                <a:ea typeface="宋体" pitchFamily="65" charset="-122"/>
              </a:rPr>
              <a:t>易</a:t>
            </a:r>
            <a:r>
              <a:rPr lang="zh-CN" altLang="en-US" sz="1417" kern="0" dirty="0">
                <a:solidFill>
                  <a:srgbClr val="000000"/>
                </a:solidFill>
                <a:latin typeface="Times New Roman" pitchFamily="65" charset="-122"/>
                <a:ea typeface="宋体" pitchFamily="65" charset="-122"/>
              </a:rPr>
              <a:t>之。临终诫曰:“夫人好学,虽死犹存;不学者虽存,谓</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行尸走肉耳!”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——《拾遗记》节选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①任末:人名。②笈:书籍。③庵:茅草小屋。④荆:灌木名。⑤麻蒿:植物名,点燃后可照明。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解释下列句子中加点词的含义。(4分)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腰</a:t>
            </a:r>
            <a:r>
              <a:rPr lang="zh-CN" altLang="en-US" sz="1417" kern="0" dirty="0">
                <a:solidFill>
                  <a:srgbClr val="000000"/>
                </a:solidFill>
                <a:latin typeface="Times New Roman" pitchFamily="65" charset="-122"/>
                <a:ea typeface="宋体" pitchFamily="65" charset="-122"/>
              </a:rPr>
              <a:t>白玉之环　　　　(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(2)媵人持</a:t>
            </a:r>
            <a:r>
              <a:rPr lang="zh-CN" altLang="en-US" sz="1417" u="sng" kern="0" dirty="0">
                <a:solidFill>
                  <a:srgbClr val="000000"/>
                </a:solidFill>
                <a:latin typeface="Times New Roman" pitchFamily="65" charset="-122"/>
                <a:ea typeface="宋体" pitchFamily="65" charset="-122"/>
              </a:rPr>
              <a:t>汤</a:t>
            </a:r>
            <a:r>
              <a:rPr lang="zh-CN" altLang="en-US" sz="1417" kern="0" dirty="0">
                <a:solidFill>
                  <a:srgbClr val="000000"/>
                </a:solidFill>
                <a:latin typeface="Times New Roman" pitchFamily="65" charset="-122"/>
                <a:ea typeface="宋体" pitchFamily="65" charset="-122"/>
              </a:rPr>
              <a:t>沃灌　　　(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(3)同舍生皆</a:t>
            </a:r>
            <a:r>
              <a:rPr lang="zh-CN" altLang="en-US" sz="1417" u="sng" kern="0" dirty="0">
                <a:solidFill>
                  <a:srgbClr val="000000"/>
                </a:solidFill>
                <a:latin typeface="Times New Roman" pitchFamily="65" charset="-122"/>
                <a:ea typeface="宋体" pitchFamily="65" charset="-122"/>
              </a:rPr>
              <a:t>被</a:t>
            </a:r>
            <a:r>
              <a:rPr lang="zh-CN" altLang="en-US" sz="1417" kern="0" dirty="0">
                <a:solidFill>
                  <a:srgbClr val="000000"/>
                </a:solidFill>
                <a:latin typeface="Times New Roman" pitchFamily="65" charset="-122"/>
                <a:ea typeface="宋体" pitchFamily="65" charset="-122"/>
              </a:rPr>
              <a:t>绮绣　　　(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(4)常以净衣</a:t>
            </a:r>
            <a:r>
              <a:rPr lang="zh-CN" altLang="en-US" sz="1417" u="sng" kern="0" dirty="0">
                <a:solidFill>
                  <a:srgbClr val="000000"/>
                </a:solidFill>
                <a:latin typeface="Times New Roman" pitchFamily="65" charset="-122"/>
                <a:ea typeface="宋体" pitchFamily="65" charset="-122"/>
              </a:rPr>
              <a:t>易</a:t>
            </a:r>
            <a:r>
              <a:rPr lang="zh-CN" altLang="en-US" sz="1417" kern="0" dirty="0">
                <a:solidFill>
                  <a:srgbClr val="000000"/>
                </a:solidFill>
                <a:latin typeface="Times New Roman" pitchFamily="65" charset="-122"/>
                <a:ea typeface="宋体" pitchFamily="65" charset="-122"/>
              </a:rPr>
              <a:t>之　　　(　　　　)</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下列各组加点词用法和意义相同的一项是(2分)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A.盖余</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勤且艰若此　　　谓</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行尸走肉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B.计日</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还　　　    </a:t>
            </a:r>
            <a:r>
              <a:rPr lang="zh-CN" altLang="en-US" sz="1417" u="sng" kern="0" dirty="0">
                <a:solidFill>
                  <a:srgbClr val="000000"/>
                </a:solidFill>
                <a:latin typeface="Times New Roman" pitchFamily="65" charset="-122"/>
                <a:ea typeface="宋体" pitchFamily="65" charset="-122"/>
              </a:rPr>
              <a:t>以</a:t>
            </a:r>
            <a:r>
              <a:rPr lang="zh-CN" altLang="en-US" sz="1417" kern="0" dirty="0">
                <a:solidFill>
                  <a:srgbClr val="000000"/>
                </a:solidFill>
                <a:latin typeface="Times New Roman" pitchFamily="65" charset="-122"/>
                <a:ea typeface="宋体" pitchFamily="65" charset="-122"/>
              </a:rPr>
              <a:t>记其事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遇其叱咄　　　    </a:t>
            </a:r>
            <a:r>
              <a:rPr lang="zh-CN" altLang="en-US" sz="1417" u="sng" kern="0" dirty="0">
                <a:solidFill>
                  <a:srgbClr val="000000"/>
                </a:solidFill>
                <a:latin typeface="Times New Roman" pitchFamily="65" charset="-122"/>
                <a:ea typeface="宋体" pitchFamily="65" charset="-122"/>
              </a:rPr>
              <a:t>或</a:t>
            </a:r>
            <a:r>
              <a:rPr lang="zh-CN" altLang="en-US" sz="1417" kern="0" dirty="0">
                <a:solidFill>
                  <a:srgbClr val="000000"/>
                </a:solidFill>
                <a:latin typeface="Times New Roman" pitchFamily="65" charset="-122"/>
                <a:ea typeface="宋体" pitchFamily="65" charset="-122"/>
              </a:rPr>
              <a:t>依林木之下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则</a:t>
            </a:r>
            <a:r>
              <a:rPr lang="zh-CN" altLang="en-US" sz="1417" kern="0" dirty="0">
                <a:solidFill>
                  <a:srgbClr val="000000"/>
                </a:solidFill>
                <a:latin typeface="Times New Roman" pitchFamily="65" charset="-122"/>
                <a:ea typeface="宋体" pitchFamily="65" charset="-122"/>
              </a:rPr>
              <a:t>又请焉　　　    </a:t>
            </a:r>
            <a:r>
              <a:rPr lang="zh-CN" altLang="en-US" sz="1417" u="sng" kern="0" dirty="0">
                <a:solidFill>
                  <a:srgbClr val="000000"/>
                </a:solidFill>
                <a:latin typeface="Times New Roman" pitchFamily="65" charset="-122"/>
                <a:ea typeface="宋体" pitchFamily="65" charset="-122"/>
              </a:rPr>
              <a:t>则</a:t>
            </a:r>
            <a:r>
              <a:rPr lang="zh-CN" altLang="en-US" sz="1417" kern="0" dirty="0">
                <a:solidFill>
                  <a:srgbClr val="000000"/>
                </a:solidFill>
                <a:latin typeface="Times New Roman" pitchFamily="65" charset="-122"/>
                <a:ea typeface="宋体" pitchFamily="65" charset="-122"/>
              </a:rPr>
              <a:t>何以成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翻译下列句子。(4分)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(1)既加冠,益慕圣贤之道。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(2)夜则映星望月,暗则缕麻蒿以自照。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下列选项中与例句句式相同的一项是(2分)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例句:每假借于藏书之家。</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366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A.录毕,走送之,不敢稍逾约。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B.莲,花之君子者也。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C.是非木杮,岂能为暴涨携之去?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D.皆以美于徐公。</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对甲乙两文分析有误的一项是(2分)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A.“序”和“记”都是古代的一种文体,甲文的“序”重在赠言,乙文的“记”旨在劝谏。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B.甲文详细记叙、生动描写了自己借书求师之难、奔走之苦,勉力青年人珍惜良好的学习环境,专心治学;</a:t>
            </a:r>
            <a:br>
              <a:rPr dirty="0"/>
            </a:br>
            <a:r>
              <a:rPr lang="zh-CN" altLang="en-US" sz="1417" kern="0" dirty="0">
                <a:solidFill>
                  <a:srgbClr val="000000"/>
                </a:solidFill>
                <a:latin typeface="Times New Roman" pitchFamily="65" charset="-122"/>
                <a:ea typeface="宋体" pitchFamily="65" charset="-122"/>
              </a:rPr>
              <a:t>乙文简要概述,细致描写了任末求学不易、条件之艰,强调了终身学习的重要性。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C.甲文叙议结合,以叙为主,对比鲜明,很有说服力;乙文叙描相融,注重细节,言辞恳切,极富感染力。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D.甲文语言朴实,字字辛酸,但并未嗟叹,认为学之成就不在于环境优越,而在于主观努力;乙文语句凝练,情</a:t>
            </a:r>
            <a:endParaRPr lang="zh-CN" altLang="en-US" dirty="0"/>
          </a:p>
        </p:txBody>
      </p:sp>
      <p:sp>
        <p:nvSpPr>
          <p:cNvPr id="3" name="TextBox 2"/>
          <p:cNvSpPr txBox="1"/>
          <p:nvPr/>
        </p:nvSpPr>
        <p:spPr>
          <a:xfrm>
            <a:off x="714348" y="4269657"/>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真意切,却伤感失落,觉得条件艰苦,终将影响求学与成功。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结合甲乙选文内容,请你谈谈自己获得了哪些启示。(2分)</a:t>
            </a:r>
            <a:endParaRPr lang="zh-CN" altLang="en-US" dirty="0"/>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420499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B.成语“循序渐进”中“循”是“顺着”“按照”的意思,以此推断,“但循一径”中的“循”也可以解</a:t>
            </a:r>
            <a:br>
              <a:rPr dirty="0"/>
            </a:br>
            <a:r>
              <a:rPr lang="zh-CN" altLang="en-US" sz="1417" kern="0" dirty="0">
                <a:solidFill>
                  <a:srgbClr val="000000"/>
                </a:solidFill>
                <a:latin typeface="Times New Roman" pitchFamily="65" charset="-122"/>
                <a:ea typeface="宋体" pitchFamily="65" charset="-122"/>
              </a:rPr>
              <a:t>释为“顺着”“按照”。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C.“往往以长纸带黏于肉”和“皆以美于徐公”(《邹忌讽齐王纳谏》)中“以”的含义是一样的,都是</a:t>
            </a:r>
            <a:br>
              <a:rPr dirty="0"/>
            </a:br>
            <a:r>
              <a:rPr lang="zh-CN" altLang="en-US" sz="1417" kern="0" dirty="0">
                <a:solidFill>
                  <a:srgbClr val="000000"/>
                </a:solidFill>
                <a:latin typeface="Times New Roman" pitchFamily="65" charset="-122"/>
                <a:ea typeface="宋体" pitchFamily="65" charset="-122"/>
              </a:rPr>
              <a:t>“拿”的意思。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D.“乃蹑寻得之”中的“蹑”有“放轻(脚步)”“跟踪”等义项,依据前后语境,此处应选“跟踪”之</a:t>
            </a:r>
            <a:br>
              <a:rPr dirty="0"/>
            </a:br>
            <a:r>
              <a:rPr lang="zh-CN" altLang="en-US" sz="1417" kern="0" dirty="0">
                <a:solidFill>
                  <a:srgbClr val="000000"/>
                </a:solidFill>
                <a:latin typeface="Times New Roman" pitchFamily="65" charset="-122"/>
                <a:ea typeface="宋体" pitchFamily="65" charset="-122"/>
              </a:rPr>
              <a:t>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下列对文中画波浪线语段的断句,正确的一项是(2分)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A.激媒使之鸣闻者/随声必至/闭目飞入城/直前欲斗/而罔已起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B.激媒使之鸣/闻者随声必至/闭目飞入城/直前欲斗/而罔已起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C.激媒使之鸣/闻者随声必至/闭目飞/入城直前/欲斗而罔已起</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D.激媒使之鸣/闻者随/声必至/闭目飞入城/直前欲斗/而罔已起</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(1)在腰间佩戴　(2)热水　(3)同“披”,穿　(4)交换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本题考查学生理解文言词语的能力。(1)—(3)是课内文言实词,注意平时的识记积累。(4)中的</a:t>
            </a:r>
            <a:br>
              <a:rPr dirty="0"/>
            </a:br>
            <a:r>
              <a:rPr lang="zh-CN" altLang="en-US" sz="1417" kern="0" dirty="0">
                <a:solidFill>
                  <a:srgbClr val="000000"/>
                </a:solidFill>
                <a:latin typeface="Times New Roman" pitchFamily="65" charset="-122"/>
                <a:ea typeface="宋体" pitchFamily="65" charset="-122"/>
              </a:rPr>
              <a:t>“易”字的意思可以结合语境和成语“移风易俗”来理解。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 </a:t>
            </a:r>
            <a:r>
              <a:rPr lang="zh-CN" altLang="en-US" sz="1417" b="1" kern="0" dirty="0">
                <a:solidFill>
                  <a:srgbClr val="000000"/>
                </a:solidFill>
                <a:latin typeface="Times New Roman" pitchFamily="65" charset="-122"/>
                <a:ea typeface="宋体" pitchFamily="65" charset="-122"/>
              </a:rPr>
              <a:t> C　</a:t>
            </a:r>
            <a:r>
              <a:rPr lang="zh-CN" altLang="en-US" sz="1417" kern="0" dirty="0">
                <a:solidFill>
                  <a:srgbClr val="000000"/>
                </a:solidFill>
                <a:latin typeface="Times New Roman" pitchFamily="65" charset="-122"/>
                <a:ea typeface="宋体" pitchFamily="65" charset="-122"/>
              </a:rPr>
              <a:t>A.结构助词,的/代词,他。B.表承接/表目的,来。C.有时。D.连词,就/连词,那么。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(1)已经到了成年,更加仰慕圣贤的学说。　(2)夜晚就在月光下看书,没有月亮的日子就点燃枯草</a:t>
            </a:r>
            <a:br>
              <a:rPr dirty="0"/>
            </a:br>
            <a:r>
              <a:rPr lang="zh-CN" altLang="en-US" sz="1417" kern="0" dirty="0">
                <a:solidFill>
                  <a:srgbClr val="000000"/>
                </a:solidFill>
                <a:latin typeface="Times New Roman" pitchFamily="65" charset="-122"/>
                <a:ea typeface="宋体" pitchFamily="65" charset="-122"/>
              </a:rPr>
              <a:t>杂木照明。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本题考查学生翻译文言句子的能力。注意重点字词的翻译:(1)既、加冠、益、慕、道;(2)映、缕。</a:t>
            </a:r>
            <a:br>
              <a:rPr dirty="0"/>
            </a:br>
            <a:r>
              <a:rPr lang="zh-CN" altLang="en-US" sz="1417" kern="0" dirty="0">
                <a:solidFill>
                  <a:srgbClr val="000000"/>
                </a:solidFill>
                <a:latin typeface="Times New Roman" pitchFamily="65" charset="-122"/>
                <a:ea typeface="宋体" pitchFamily="65" charset="-122"/>
              </a:rPr>
              <a:t>特殊句式应加以调整,“自照”即“照自”。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D</a:t>
            </a:r>
            <a:r>
              <a:rPr lang="zh-CN" altLang="en-US" sz="1417" kern="0" dirty="0">
                <a:solidFill>
                  <a:srgbClr val="000000"/>
                </a:solidFill>
                <a:latin typeface="Times New Roman" pitchFamily="65" charset="-122"/>
                <a:ea typeface="宋体" pitchFamily="65" charset="-122"/>
              </a:rPr>
              <a:t>　例句与D项都是介宾短语后置句,A项是省略句,B项是判断句,C项是反问句。</a:t>
            </a:r>
            <a:endParaRPr lang="zh-CN" altLang="en-US" dirty="0"/>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D</a:t>
            </a:r>
            <a:r>
              <a:rPr lang="zh-CN" altLang="en-US" sz="1417" kern="0" dirty="0">
                <a:solidFill>
                  <a:srgbClr val="000000"/>
                </a:solidFill>
                <a:latin typeface="Times New Roman" pitchFamily="65" charset="-122"/>
                <a:ea typeface="宋体" pitchFamily="65" charset="-122"/>
              </a:rPr>
              <a:t>　乙文语句凝练,情真意切,表明学习的重要性,没有“伤感失落,觉得条件艰苦,终将影响求学与</a:t>
            </a:r>
            <a:br>
              <a:rPr dirty="0"/>
            </a:br>
            <a:r>
              <a:rPr lang="zh-CN" altLang="en-US" sz="1417" kern="0" dirty="0">
                <a:solidFill>
                  <a:srgbClr val="000000"/>
                </a:solidFill>
                <a:latin typeface="Times New Roman" pitchFamily="65" charset="-122"/>
                <a:ea typeface="宋体" pitchFamily="65" charset="-122"/>
              </a:rPr>
              <a:t>成功”。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6.答案</a:t>
            </a:r>
            <a:r>
              <a:rPr lang="zh-CN" altLang="en-US" sz="1417" kern="0" dirty="0">
                <a:solidFill>
                  <a:srgbClr val="000000"/>
                </a:solidFill>
                <a:latin typeface="Times New Roman" pitchFamily="65" charset="-122"/>
                <a:ea typeface="宋体" pitchFamily="65" charset="-122"/>
              </a:rPr>
              <a:t>　(示例)甲文中,太学生学习条件优越,宋濂求学艰难,但他潜心学习,终有所成;乙文中,任末条件艰苦</a:t>
            </a:r>
            <a:br>
              <a:rPr dirty="0"/>
            </a:br>
            <a:r>
              <a:rPr lang="zh-CN" altLang="en-US" sz="1417" kern="0" dirty="0">
                <a:solidFill>
                  <a:srgbClr val="000000"/>
                </a:solidFill>
                <a:latin typeface="Times New Roman" pitchFamily="65" charset="-122"/>
                <a:ea typeface="宋体" pitchFamily="65" charset="-122"/>
              </a:rPr>
              <a:t>也想尽办法学习,受到门徒的仰慕。我的启示是:条件好坏对学习好坏有一定影响,但不是绝对的,促使学</a:t>
            </a:r>
            <a:br>
              <a:rPr dirty="0"/>
            </a:br>
            <a:r>
              <a:rPr lang="zh-CN" altLang="en-US" sz="1417" kern="0" dirty="0">
                <a:solidFill>
                  <a:srgbClr val="000000"/>
                </a:solidFill>
                <a:latin typeface="Times New Roman" pitchFamily="65" charset="-122"/>
                <a:ea typeface="宋体" pitchFamily="65" charset="-122"/>
              </a:rPr>
              <a:t>习成功的关键是勤奋,不畏艰苦。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本题考查学生结合文本谈启示的能力。在把握文本内容及主旨的基础上谈启示,言之有理即可。</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1563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参考译文</a:t>
            </a:r>
            <a:endParaRPr lang="zh-CN" altLang="en-US" sz="1600" b="1"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任末十四岁时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学习没有固定的老师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就背着书箱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拜了很多老师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不怕艰难险阻。他常说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人如果</a:t>
            </a:r>
            <a:br>
              <a:rPr lang="zh-CN" altLang="en-US" sz="1600" dirty="0"/>
            </a:br>
            <a:r>
              <a:rPr lang="zh-CN" altLang="en-US" sz="1417" kern="0" dirty="0">
                <a:solidFill>
                  <a:srgbClr val="000000"/>
                </a:solidFill>
                <a:latin typeface="Times New Roman" pitchFamily="65" charset="-122"/>
                <a:ea typeface="宋体" pitchFamily="65" charset="-122"/>
              </a:rPr>
              <a:t>不好好学习</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那么将来凭什么去完成一番事业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他有时在树下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搭一个草棚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把荆棘削成笔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用树汁当墨</a:t>
            </a:r>
            <a:br>
              <a:rPr lang="zh-CN" altLang="en-US" sz="1600" dirty="0"/>
            </a:br>
            <a:r>
              <a:rPr lang="zh-CN" altLang="en-US" sz="1417" kern="0" dirty="0">
                <a:solidFill>
                  <a:srgbClr val="000000"/>
                </a:solidFill>
                <a:latin typeface="Times New Roman" pitchFamily="65" charset="-122"/>
                <a:ea typeface="宋体" pitchFamily="65" charset="-122"/>
              </a:rPr>
              <a:t>水。夜晚就在月光下看书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没有月亮的日子就点燃枯草杂木照明。平日里每当读书有体会时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便把心得写</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在衣服上,用来记下它。跟他学习的人都佩服他能刻苦勤学,(为了研读他写的心得体会,)他们经常轮流用</a:t>
            </a:r>
            <a:br>
              <a:rPr dirty="0"/>
            </a:br>
            <a:r>
              <a:rPr lang="zh-CN" altLang="en-US" sz="1417" kern="0" dirty="0">
                <a:solidFill>
                  <a:srgbClr val="000000"/>
                </a:solidFill>
                <a:latin typeface="Times New Roman" pitchFamily="65" charset="-122"/>
                <a:ea typeface="宋体" pitchFamily="65" charset="-122"/>
              </a:rPr>
              <a:t>干净的衣服跟他交换。他临死时告诫后人说:“一个人如果喜好学习,即使死了可精神还在;要是不学习,</a:t>
            </a:r>
            <a:br>
              <a:rPr dirty="0"/>
            </a:br>
            <a:r>
              <a:rPr lang="zh-CN" altLang="en-US" sz="1417" kern="0" dirty="0">
                <a:solidFill>
                  <a:srgbClr val="000000"/>
                </a:solidFill>
                <a:latin typeface="Times New Roman" pitchFamily="65" charset="-122"/>
                <a:ea typeface="宋体" pitchFamily="65" charset="-122"/>
              </a:rPr>
              <a:t>即使活着,也只能算行尸走肉罢了。”</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(2020张家界,9—12)阅读下面的文言文,完成1—4题。(10分)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【甲】已而夕阳在山,人影散乱,太守归而宾客从也。树林阴翳,鸣声上下,游人去而禽鸟乐也。然而禽鸟知</a:t>
            </a:r>
            <a:br>
              <a:rPr dirty="0"/>
            </a:br>
            <a:r>
              <a:rPr lang="zh-CN" altLang="en-US" sz="1417" kern="0" dirty="0">
                <a:solidFill>
                  <a:srgbClr val="000000"/>
                </a:solidFill>
                <a:latin typeface="Times New Roman" pitchFamily="65" charset="-122"/>
                <a:ea typeface="宋体" pitchFamily="65" charset="-122"/>
              </a:rPr>
              <a:t>山林之乐,而不知人之乐;人知从太守游而乐,而不知太守之乐其乐也。醉能同其乐,醒能述以文者,太守</a:t>
            </a:r>
            <a:br>
              <a:rPr dirty="0"/>
            </a:br>
            <a:r>
              <a:rPr lang="zh-CN" altLang="en-US" sz="1417" kern="0" dirty="0">
                <a:solidFill>
                  <a:srgbClr val="000000"/>
                </a:solidFill>
                <a:latin typeface="Times New Roman" pitchFamily="65" charset="-122"/>
                <a:ea typeface="宋体" pitchFamily="65" charset="-122"/>
              </a:rPr>
              <a:t>也。太守谓谁?庐陵欧阳修也。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(节选自《醉翁亭记》)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【乙】(苏轼)徙知徐州。河决曹村,泛于梁山泊,溢于南清河,汇于城下,涨不时泄,城将败,富民争出避水。</a:t>
            </a:r>
            <a:br>
              <a:rPr dirty="0"/>
            </a:br>
            <a:r>
              <a:rPr lang="zh-CN" altLang="en-US" sz="1417" kern="0" dirty="0">
                <a:solidFill>
                  <a:srgbClr val="000000"/>
                </a:solidFill>
                <a:latin typeface="Times New Roman" pitchFamily="65" charset="-122"/>
                <a:ea typeface="宋体" pitchFamily="65" charset="-122"/>
              </a:rPr>
              <a:t>轼曰:“</a:t>
            </a:r>
            <a:r>
              <a:rPr lang="zh-CN" altLang="en-US" sz="1417" u="sng" kern="0" dirty="0">
                <a:solidFill>
                  <a:srgbClr val="000000"/>
                </a:solidFill>
                <a:latin typeface="Times New Roman" pitchFamily="65" charset="-122"/>
                <a:ea typeface="宋体" pitchFamily="65" charset="-122"/>
              </a:rPr>
              <a:t>富民出民皆动摇吾谁与守</a:t>
            </a:r>
            <a:r>
              <a:rPr lang="zh-CN" altLang="en-US" sz="1417" kern="0" dirty="0">
                <a:solidFill>
                  <a:srgbClr val="000000"/>
                </a:solidFill>
                <a:latin typeface="Times New Roman" pitchFamily="65" charset="-122"/>
                <a:ea typeface="宋体" pitchFamily="65" charset="-122"/>
              </a:rPr>
              <a:t>?吾在是,水决不能败城。”驱使复入。轼诣武卫营,呼卒长,曰:“河将害</a:t>
            </a:r>
            <a:br>
              <a:rPr dirty="0"/>
            </a:br>
            <a:r>
              <a:rPr lang="zh-CN" altLang="en-US" sz="1417" kern="0" dirty="0">
                <a:solidFill>
                  <a:srgbClr val="000000"/>
                </a:solidFill>
                <a:latin typeface="Times New Roman" pitchFamily="65" charset="-122"/>
                <a:ea typeface="宋体" pitchFamily="65" charset="-122"/>
              </a:rPr>
              <a:t>城,事急矣,虽禁军且为我尽力。”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卒长曰:“太守犹不避涂潦</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,吾侪小人,当效命。”率其徒持畚锸</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以出,筑东南长堤,首起戏马台,尾属于</a:t>
            </a:r>
            <a:br>
              <a:rPr dirty="0"/>
            </a:br>
            <a:r>
              <a:rPr lang="zh-CN" altLang="en-US" sz="1417" kern="0" dirty="0">
                <a:solidFill>
                  <a:srgbClr val="000000"/>
                </a:solidFill>
                <a:latin typeface="Times New Roman" pitchFamily="65" charset="-122"/>
                <a:ea typeface="宋体" pitchFamily="65" charset="-122"/>
              </a:rPr>
              <a:t>城。轼庐于其上,过家不入,使官吏分堵</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以守,卒全其城。复请调来岁夫</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,增筑故城为木岸,以虞</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水之再</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3403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至。朝廷从之。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t>
            </a: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①涂潦:泥沼雨水。②畚锸chā:箕畚,铁锹。③堵:古墙体单位。④夫:旧时服劳役的人。⑤虞:防</a:t>
            </a:r>
            <a:br>
              <a:rPr dirty="0"/>
            </a:br>
            <a:r>
              <a:rPr lang="zh-CN" altLang="en-US" sz="1417" kern="0" dirty="0">
                <a:solidFill>
                  <a:srgbClr val="000000"/>
                </a:solidFill>
                <a:latin typeface="Times New Roman" pitchFamily="65" charset="-122"/>
                <a:ea typeface="宋体" pitchFamily="65" charset="-122"/>
              </a:rPr>
              <a:t>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(选自《宋史·苏轼传》)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解释加点词的意思。(2分)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已而</a:t>
            </a:r>
            <a:r>
              <a:rPr lang="zh-CN" altLang="en-US" sz="1417" kern="0" dirty="0">
                <a:solidFill>
                  <a:srgbClr val="000000"/>
                </a:solidFill>
                <a:latin typeface="Times New Roman" pitchFamily="65" charset="-122"/>
                <a:ea typeface="宋体" pitchFamily="65" charset="-122"/>
              </a:rPr>
              <a:t>夕阳在山　已而(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(2)卒</a:t>
            </a:r>
            <a:r>
              <a:rPr lang="zh-CN" altLang="en-US" sz="1417" u="sng" kern="0" dirty="0">
                <a:solidFill>
                  <a:srgbClr val="000000"/>
                </a:solidFill>
                <a:latin typeface="Times New Roman" pitchFamily="65" charset="-122"/>
                <a:ea typeface="宋体" pitchFamily="65" charset="-122"/>
              </a:rPr>
              <a:t>全</a:t>
            </a:r>
            <a:r>
              <a:rPr lang="zh-CN" altLang="en-US" sz="1417" kern="0" dirty="0">
                <a:solidFill>
                  <a:srgbClr val="000000"/>
                </a:solidFill>
                <a:latin typeface="Times New Roman" pitchFamily="65" charset="-122"/>
                <a:ea typeface="宋体" pitchFamily="65" charset="-122"/>
              </a:rPr>
              <a:t>其城　全(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用斜线“/”为文中画波浪线的句子断句,限两处。(2分)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富 民 出 民 皆 动 摇 吾 谁 与 守?</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8831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用现代汉语翻译下面的句子。(4分)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(1)树林阴翳,鸣声上下,游人去而禽鸟乐也。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(2)河将害城,事急矣,虽禁军且为我尽力。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4.下列对文章理解不恰当的一项是(2分)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A.朗读“人知从太守游而乐,而不知太守之乐其乐也”时,可用一种舒缓的陈述语气,读出怡然自得中夹杂</a:t>
            </a:r>
            <a:br>
              <a:rPr dirty="0"/>
            </a:br>
            <a:r>
              <a:rPr lang="zh-CN" altLang="en-US" sz="1417" kern="0" dirty="0">
                <a:solidFill>
                  <a:srgbClr val="000000"/>
                </a:solidFill>
                <a:latin typeface="Times New Roman" pitchFamily="65" charset="-122"/>
                <a:ea typeface="宋体" pitchFamily="65" charset="-122"/>
              </a:rPr>
              <a:t>着怅惘的情感。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B.“使官吏分堵以守”和“醒能述以文者”两句中的“以”的用法是相同的。“以虞水之再至”和“朝</a:t>
            </a:r>
            <a:br>
              <a:rPr dirty="0"/>
            </a:br>
            <a:r>
              <a:rPr lang="zh-CN" altLang="en-US" sz="1417" kern="0" dirty="0">
                <a:solidFill>
                  <a:srgbClr val="000000"/>
                </a:solidFill>
                <a:latin typeface="Times New Roman" pitchFamily="65" charset="-122"/>
                <a:ea typeface="宋体" pitchFamily="65" charset="-122"/>
              </a:rPr>
              <a:t>廷从之”两句中的“之”的用法是不相同的。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C.甲文在景物描写中寄寓了“后天下之乐而乐”的感情;乙文用具体的事例刻画了苏轼“先天下之忧而</a:t>
            </a:r>
            <a:br>
              <a:rPr dirty="0"/>
            </a:br>
            <a:r>
              <a:rPr lang="zh-CN" altLang="en-US" sz="1417" kern="0" dirty="0">
                <a:solidFill>
                  <a:srgbClr val="000000"/>
                </a:solidFill>
                <a:latin typeface="Times New Roman" pitchFamily="65" charset="-122"/>
                <a:ea typeface="宋体" pitchFamily="65" charset="-122"/>
              </a:rPr>
              <a:t>忧”的形象。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D.“河决曹村,泛于梁山泊,溢于南清河,汇于城下,涨不时泄”急促的短句,不仅突出了情况的危急,也与后</a:t>
            </a:r>
            <a:endParaRPr lang="zh-CN" altLang="en-US" dirty="0"/>
          </a:p>
        </p:txBody>
      </p:sp>
      <p:sp>
        <p:nvSpPr>
          <p:cNvPr id="3" name="TextBox 2"/>
          <p:cNvSpPr txBox="1"/>
          <p:nvPr/>
        </p:nvSpPr>
        <p:spPr>
          <a:xfrm>
            <a:off x="720000" y="4484701"/>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文苏轼采取一系列紧急措施相照应。</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(1)不久　(2)保全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本题考查学生理解文言字词的能力。一方面,注意课内的积累;另一方面,分析字词的语法成分,也</a:t>
            </a:r>
            <a:br>
              <a:rPr dirty="0"/>
            </a:br>
            <a:r>
              <a:rPr lang="zh-CN" altLang="en-US" sz="1417" kern="0" dirty="0">
                <a:solidFill>
                  <a:srgbClr val="000000"/>
                </a:solidFill>
                <a:latin typeface="Times New Roman" pitchFamily="65" charset="-122"/>
                <a:ea typeface="宋体" pitchFamily="65" charset="-122"/>
              </a:rPr>
              <a:t>可以推敲出字词的大意,“卒全其城”,“全”作谓语动词,形容词活用为动词。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富民出/民皆动摇/吾谁与守?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本题考查学生文言断句的能力。可以根据所学课文和对句意的理解划分节奏,将所学的“吾谁与</a:t>
            </a:r>
            <a:br>
              <a:rPr dirty="0"/>
            </a:br>
            <a:r>
              <a:rPr lang="zh-CN" altLang="en-US" sz="1417" kern="0" dirty="0">
                <a:solidFill>
                  <a:srgbClr val="000000"/>
                </a:solidFill>
                <a:latin typeface="Times New Roman" pitchFamily="65" charset="-122"/>
                <a:ea typeface="宋体" pitchFamily="65" charset="-122"/>
              </a:rPr>
              <a:t>归”迁移过来,“吾谁与守”可知放在一起。“动摇”是同义复合词,作谓语,“皆”是修饰限制这一谓语</a:t>
            </a:r>
            <a:br>
              <a:rPr dirty="0"/>
            </a:br>
            <a:r>
              <a:rPr lang="zh-CN" altLang="en-US" sz="1417" kern="0" dirty="0">
                <a:solidFill>
                  <a:srgbClr val="000000"/>
                </a:solidFill>
                <a:latin typeface="Times New Roman" pitchFamily="65" charset="-122"/>
                <a:ea typeface="宋体" pitchFamily="65" charset="-122"/>
              </a:rPr>
              <a:t>动词的副词,第二个“民”作主语,“民皆动摇”为一句。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(1)树林里枝叶茂密成荫,禽鸟在高处低处鸣叫,是游人离开后鸟儿在欢唱啊。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(2)河水将要冲进城里,事情很紧迫了,你们虽然是禁军也要暂且为我效力。</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本题考查学生翻译文言句子的能力。注意“阴翳”“上下”“乐”“虽”“且”的翻译。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B</a:t>
            </a:r>
            <a:r>
              <a:rPr lang="zh-CN" altLang="en-US" sz="1417" kern="0" dirty="0">
                <a:solidFill>
                  <a:srgbClr val="000000"/>
                </a:solidFill>
                <a:latin typeface="Times New Roman" pitchFamily="65" charset="-122"/>
                <a:ea typeface="宋体" pitchFamily="65" charset="-122"/>
              </a:rPr>
              <a:t>　本题考查学生的理解辨析能力。“使官吏分堵以守”中的“以”是连词,表示修饰,“醒能述</a:t>
            </a:r>
            <a:br>
              <a:rPr dirty="0"/>
            </a:br>
            <a:r>
              <a:rPr lang="zh-CN" altLang="en-US" sz="1417" kern="0" dirty="0">
                <a:solidFill>
                  <a:srgbClr val="000000"/>
                </a:solidFill>
                <a:latin typeface="Times New Roman" pitchFamily="65" charset="-122"/>
                <a:ea typeface="宋体" pitchFamily="65" charset="-122"/>
              </a:rPr>
              <a:t>以文者”中的“以”是介词,“用”的意思。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苏轼调任徐州。黄河在曹村附近决堤,洪水在梁山泊上泛滥,从南清河溢出,汇聚在徐州城下,水不断上涨不</a:t>
            </a:r>
            <a:br>
              <a:rPr dirty="0"/>
            </a:br>
            <a:r>
              <a:rPr lang="zh-CN" altLang="en-US" sz="1417" kern="0" dirty="0">
                <a:solidFill>
                  <a:srgbClr val="000000"/>
                </a:solidFill>
                <a:latin typeface="Times New Roman" pitchFamily="65" charset="-122"/>
                <a:ea typeface="宋体" pitchFamily="65" charset="-122"/>
              </a:rPr>
              <a:t>久就要泄进城里,城墙即将被冲毁,城里的富人争着逃出城去避难。苏轼说:“如果富人都出了城,民心一</a:t>
            </a:r>
            <a:br>
              <a:rPr dirty="0"/>
            </a:br>
            <a:r>
              <a:rPr lang="zh-CN" altLang="en-US" sz="1417" kern="0" dirty="0">
                <a:solidFill>
                  <a:srgbClr val="000000"/>
                </a:solidFill>
                <a:latin typeface="Times New Roman" pitchFamily="65" charset="-122"/>
                <a:ea typeface="宋体" pitchFamily="65" charset="-122"/>
              </a:rPr>
              <a:t>定会动摇,谁和我一起守城呢?只要有我在这里,就不会让决堤的水毁了城墙。” 于是将富人们赶回城</a:t>
            </a:r>
            <a:br>
              <a:rPr dirty="0"/>
            </a:br>
            <a:r>
              <a:rPr lang="zh-CN" altLang="en-US" sz="1417" kern="0" dirty="0">
                <a:solidFill>
                  <a:srgbClr val="000000"/>
                </a:solidFill>
                <a:latin typeface="Times New Roman" pitchFamily="65" charset="-122"/>
                <a:ea typeface="宋体" pitchFamily="65" charset="-122"/>
              </a:rPr>
              <a:t>中。苏轼到武卫营,把卒长叫出来,说:“河水将要冲进城里,事情很紧迫了,你们虽然是禁军也要暂且为我</a:t>
            </a:r>
            <a:br>
              <a:rPr dirty="0"/>
            </a:br>
            <a:r>
              <a:rPr lang="zh-CN" altLang="en-US" sz="1417" kern="0" dirty="0">
                <a:solidFill>
                  <a:srgbClr val="000000"/>
                </a:solidFill>
                <a:latin typeface="Times New Roman" pitchFamily="65" charset="-122"/>
                <a:ea typeface="宋体" pitchFamily="65" charset="-122"/>
              </a:rPr>
              <a:t>效力。”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卒长说:“太守您尚且不逃避洪水,我们这些小人应该为您效力。”(于是卒长)率领他的士兵拿着箕畚和</a:t>
            </a:r>
            <a:endParaRPr lang="zh-CN" altLang="en-US" dirty="0"/>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铁锹出营,修筑东南方向的长堤,堤坝从戏马台起,末尾与城墙相连。苏轼天天住在城上,即使经过家门也不</a:t>
            </a:r>
            <a:br/>
            <a:r>
              <a:rPr lang="zh-CN" altLang="en-US" sz="1417" kern="0" dirty="0">
                <a:solidFill>
                  <a:srgbClr val="000000"/>
                </a:solidFill>
                <a:latin typeface="Times New Roman" pitchFamily="65" charset="-122"/>
                <a:ea typeface="宋体" pitchFamily="65" charset="-122"/>
              </a:rPr>
              <a:t>入,派官吏们分别在城墙各处守卫,终于保卫了徐州城。他又请求调来服劳役的人增筑旧城,又用木筑堤岸,</a:t>
            </a:r>
            <a:br/>
            <a:r>
              <a:rPr lang="zh-CN" altLang="en-US" sz="1417" kern="0" dirty="0">
                <a:solidFill>
                  <a:srgbClr val="000000"/>
                </a:solidFill>
                <a:latin typeface="Times New Roman" pitchFamily="65" charset="-122"/>
                <a:ea typeface="宋体" pitchFamily="65" charset="-122"/>
              </a:rPr>
              <a:t>以防备洪水再来。朝廷同意了他的做法。</a:t>
            </a:r>
            <a:endParaRPr lang="zh-CN" altLang="en-US"/>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(2020株洲,16—21)阅读下面的文言文,完成1—6题。(19分)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环滁皆山也。其西南诸峰,林壑尤美,望之蔚然而深秀者,琅琊也。山行六七里,渐闻水声潺潺,而泻出于两</a:t>
            </a:r>
            <a:br>
              <a:rPr dirty="0"/>
            </a:br>
            <a:r>
              <a:rPr lang="zh-CN" altLang="en-US" sz="1417" kern="0" dirty="0">
                <a:solidFill>
                  <a:srgbClr val="000000"/>
                </a:solidFill>
                <a:latin typeface="Times New Roman" pitchFamily="65" charset="-122"/>
                <a:ea typeface="宋体" pitchFamily="65" charset="-122"/>
              </a:rPr>
              <a:t>峰之间者,酿泉也。峰回路转,有亭翼然临于泉上者,醉翁亭也。作亭者谁?山之僧智仙也。名之者谁?太守</a:t>
            </a:r>
            <a:br>
              <a:rPr dirty="0"/>
            </a:br>
            <a:r>
              <a:rPr lang="zh-CN" altLang="en-US" sz="1417" kern="0" dirty="0">
                <a:solidFill>
                  <a:srgbClr val="000000"/>
                </a:solidFill>
                <a:latin typeface="Times New Roman" pitchFamily="65" charset="-122"/>
                <a:ea typeface="宋体" pitchFamily="65" charset="-122"/>
              </a:rPr>
              <a:t>自谓也。太守与客来饮于此,饮少辄醉,而年又最高,故自号曰醉翁也。醉翁之意不在酒,在乎山水之间也。</a:t>
            </a:r>
            <a:br>
              <a:rPr dirty="0"/>
            </a:br>
            <a:r>
              <a:rPr lang="zh-CN" altLang="en-US" sz="1417" kern="0" dirty="0">
                <a:solidFill>
                  <a:srgbClr val="000000"/>
                </a:solidFill>
                <a:latin typeface="Times New Roman" pitchFamily="65" charset="-122"/>
                <a:ea typeface="宋体" pitchFamily="65" charset="-122"/>
              </a:rPr>
              <a:t>山水之乐,得之心而寓之酒也。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若夫日出而林霏开,云归而岩穴暝,晦明变化者,山间之朝暮也。野芳发而幽香,佳木秀而繁阴,风霜高洁,水</a:t>
            </a:r>
            <a:br>
              <a:rPr dirty="0"/>
            </a:br>
            <a:r>
              <a:rPr lang="zh-CN" altLang="en-US" sz="1417" kern="0" dirty="0">
                <a:solidFill>
                  <a:srgbClr val="000000"/>
                </a:solidFill>
                <a:latin typeface="Times New Roman" pitchFamily="65" charset="-122"/>
                <a:ea typeface="宋体" pitchFamily="65" charset="-122"/>
              </a:rPr>
              <a:t>落而石出者,山间之四时也。朝而往,暮而归,四时之景不同,而乐亦无穷也。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至于负者歌于途,行者休于树,前者呼,后者应,伛偻提携,往来而不绝者,滁人游也。临溪而渔,溪深而鱼肥,酿</a:t>
            </a:r>
            <a:br>
              <a:rPr dirty="0"/>
            </a:br>
            <a:r>
              <a:rPr lang="zh-CN" altLang="en-US" sz="1417" kern="0" dirty="0">
                <a:solidFill>
                  <a:srgbClr val="000000"/>
                </a:solidFill>
                <a:latin typeface="Times New Roman" pitchFamily="65" charset="-122"/>
                <a:ea typeface="宋体" pitchFamily="65" charset="-122"/>
              </a:rPr>
              <a:t>泉为酒,泉香而酒洌,山肴野蔌,杂然而前陈者,太守宴也。宴酣之乐,非丝非竹,射者中,弈者胜,觥筹交错,起</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用现代汉语翻译文中画横线的句子。(6分)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(1)禽往来行游,且步且啄。(3分)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(2)虫鸟之智,自谓周身矣,如人之不仁何?(3分)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请结合本文及下面的链接材料,说说人类应该怎样正确处理与自然的关系。(4分)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    竭泽而渔,岂不获得?而明年无鱼。焚薮而田,岂不获得?而明年无兽。——《吕氏春秋》</a:t>
            </a:r>
            <a:endParaRPr lang="zh-CN" altLang="en-US" dirty="0"/>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385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坐而喧哗者,众宾欢也。苍颜白发,颓然乎其间者,太守醉也。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已而夕阳在山,人影散乱,太守归而宾客从也。树林阴翳,鸣声上下,游人去而禽鸟乐也。然而禽鸟知山林之</a:t>
            </a:r>
            <a:br>
              <a:rPr dirty="0"/>
            </a:br>
            <a:r>
              <a:rPr lang="zh-CN" altLang="en-US" sz="1417" kern="0" dirty="0">
                <a:solidFill>
                  <a:srgbClr val="000000"/>
                </a:solidFill>
                <a:latin typeface="Times New Roman" pitchFamily="65" charset="-122"/>
                <a:ea typeface="宋体" pitchFamily="65" charset="-122"/>
              </a:rPr>
              <a:t>乐,而不知人之乐;</a:t>
            </a:r>
            <a:r>
              <a:rPr lang="zh-CN" altLang="en-US" sz="1417" u="sng" kern="0" dirty="0">
                <a:solidFill>
                  <a:srgbClr val="000000"/>
                </a:solidFill>
                <a:latin typeface="Times New Roman" pitchFamily="65" charset="-122"/>
                <a:ea typeface="宋体" pitchFamily="65" charset="-122"/>
              </a:rPr>
              <a:t>人知从太守游而乐,而不知太守之乐其乐也</a:t>
            </a:r>
            <a:r>
              <a:rPr lang="zh-CN" altLang="en-US" sz="1417" kern="0" dirty="0">
                <a:solidFill>
                  <a:srgbClr val="000000"/>
                </a:solidFill>
                <a:latin typeface="Times New Roman" pitchFamily="65" charset="-122"/>
                <a:ea typeface="宋体" pitchFamily="65" charset="-122"/>
              </a:rPr>
              <a:t>。醉能同其乐,醒能述以文者,太守也。太守</a:t>
            </a:r>
            <a:br>
              <a:rPr dirty="0"/>
            </a:br>
            <a:r>
              <a:rPr lang="zh-CN" altLang="en-US" sz="1417" kern="0" dirty="0">
                <a:solidFill>
                  <a:srgbClr val="000000"/>
                </a:solidFill>
                <a:latin typeface="Times New Roman" pitchFamily="65" charset="-122"/>
                <a:ea typeface="宋体" pitchFamily="65" charset="-122"/>
              </a:rPr>
              <a:t>谓谁?庐陵欧阳修也。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对下面句子中加点词的解释,有错误的一组是(3分)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A.①峰</a:t>
            </a:r>
            <a:r>
              <a:rPr lang="zh-CN" altLang="en-US" sz="1417" u="sng" kern="0" dirty="0">
                <a:solidFill>
                  <a:srgbClr val="000000"/>
                </a:solidFill>
                <a:latin typeface="Times New Roman" pitchFamily="65" charset="-122"/>
                <a:ea typeface="宋体" pitchFamily="65" charset="-122"/>
              </a:rPr>
              <a:t>回</a:t>
            </a:r>
            <a:r>
              <a:rPr lang="zh-CN" altLang="en-US" sz="1417" kern="0" dirty="0">
                <a:solidFill>
                  <a:srgbClr val="000000"/>
                </a:solidFill>
                <a:latin typeface="Times New Roman" pitchFamily="65" charset="-122"/>
                <a:ea typeface="宋体" pitchFamily="65" charset="-122"/>
              </a:rPr>
              <a:t>路转　　　　回:挺拔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②太守自</a:t>
            </a:r>
            <a:r>
              <a:rPr lang="zh-CN" altLang="en-US" sz="1417" u="sng" kern="0" dirty="0">
                <a:solidFill>
                  <a:srgbClr val="000000"/>
                </a:solidFill>
                <a:latin typeface="Times New Roman" pitchFamily="65" charset="-122"/>
                <a:ea typeface="宋体" pitchFamily="65" charset="-122"/>
              </a:rPr>
              <a:t>谓</a:t>
            </a:r>
            <a:r>
              <a:rPr lang="zh-CN" altLang="en-US" sz="1417" kern="0" dirty="0">
                <a:solidFill>
                  <a:srgbClr val="000000"/>
                </a:solidFill>
                <a:latin typeface="Times New Roman" pitchFamily="65" charset="-122"/>
                <a:ea typeface="宋体" pitchFamily="65" charset="-122"/>
              </a:rPr>
              <a:t>也　　　　谓:对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B.①云归而岩穴</a:t>
            </a:r>
            <a:r>
              <a:rPr lang="zh-CN" altLang="en-US" sz="1417" u="sng" kern="0" dirty="0">
                <a:solidFill>
                  <a:srgbClr val="000000"/>
                </a:solidFill>
                <a:latin typeface="Times New Roman" pitchFamily="65" charset="-122"/>
                <a:ea typeface="宋体" pitchFamily="65" charset="-122"/>
              </a:rPr>
              <a:t>暝</a:t>
            </a:r>
            <a:r>
              <a:rPr lang="zh-CN" altLang="en-US" sz="1417" kern="0" dirty="0">
                <a:solidFill>
                  <a:srgbClr val="000000"/>
                </a:solidFill>
                <a:latin typeface="Times New Roman" pitchFamily="65" charset="-122"/>
                <a:ea typeface="宋体" pitchFamily="65" charset="-122"/>
              </a:rPr>
              <a:t>　　　暝:昏暗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②野</a:t>
            </a:r>
            <a:r>
              <a:rPr lang="zh-CN" altLang="en-US" sz="1417" u="sng" kern="0" dirty="0">
                <a:solidFill>
                  <a:srgbClr val="000000"/>
                </a:solidFill>
                <a:latin typeface="Times New Roman" pitchFamily="65" charset="-122"/>
                <a:ea typeface="宋体" pitchFamily="65" charset="-122"/>
              </a:rPr>
              <a:t>芳</a:t>
            </a:r>
            <a:r>
              <a:rPr lang="zh-CN" altLang="en-US" sz="1417" kern="0" dirty="0">
                <a:solidFill>
                  <a:srgbClr val="000000"/>
                </a:solidFill>
                <a:latin typeface="Times New Roman" pitchFamily="65" charset="-122"/>
                <a:ea typeface="宋体" pitchFamily="65" charset="-122"/>
              </a:rPr>
              <a:t>发而幽香　　　芳:花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C.①泉香而酒</a:t>
            </a:r>
            <a:r>
              <a:rPr lang="zh-CN" altLang="en-US" sz="1417" u="sng" kern="0" dirty="0">
                <a:solidFill>
                  <a:srgbClr val="000000"/>
                </a:solidFill>
                <a:latin typeface="Times New Roman" pitchFamily="65" charset="-122"/>
                <a:ea typeface="宋体" pitchFamily="65" charset="-122"/>
              </a:rPr>
              <a:t>洌</a:t>
            </a:r>
            <a:r>
              <a:rPr lang="zh-CN" altLang="en-US" sz="1417" kern="0" dirty="0">
                <a:solidFill>
                  <a:srgbClr val="000000"/>
                </a:solidFill>
                <a:latin typeface="Times New Roman" pitchFamily="65" charset="-122"/>
                <a:ea typeface="宋体" pitchFamily="65" charset="-122"/>
              </a:rPr>
              <a:t>　　　洌:清</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②杂然而前</a:t>
            </a:r>
            <a:r>
              <a:rPr lang="zh-CN" altLang="en-US" sz="1417" u="sng" kern="0" dirty="0">
                <a:solidFill>
                  <a:srgbClr val="000000"/>
                </a:solidFill>
                <a:latin typeface="Times New Roman" pitchFamily="65" charset="-122"/>
                <a:ea typeface="宋体" pitchFamily="65" charset="-122"/>
              </a:rPr>
              <a:t>陈</a:t>
            </a:r>
            <a:r>
              <a:rPr lang="zh-CN" altLang="en-US" sz="1417" kern="0" dirty="0">
                <a:solidFill>
                  <a:srgbClr val="000000"/>
                </a:solidFill>
                <a:latin typeface="Times New Roman" pitchFamily="65" charset="-122"/>
                <a:ea typeface="宋体" pitchFamily="65" charset="-122"/>
              </a:rPr>
              <a:t>者　　　陈:摆开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D.①而乐</a:t>
            </a:r>
            <a:r>
              <a:rPr lang="zh-CN" altLang="en-US" sz="1417" u="sng" kern="0" dirty="0">
                <a:solidFill>
                  <a:srgbClr val="000000"/>
                </a:solidFill>
                <a:latin typeface="Times New Roman" pitchFamily="65" charset="-122"/>
                <a:ea typeface="宋体" pitchFamily="65" charset="-122"/>
              </a:rPr>
              <a:t>亦</a:t>
            </a:r>
            <a:r>
              <a:rPr lang="zh-CN" altLang="en-US" sz="1417" kern="0" dirty="0">
                <a:solidFill>
                  <a:srgbClr val="000000"/>
                </a:solidFill>
                <a:latin typeface="Times New Roman" pitchFamily="65" charset="-122"/>
                <a:ea typeface="宋体" pitchFamily="65" charset="-122"/>
              </a:rPr>
              <a:t>无穷也　　　亦:也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已而</a:t>
            </a:r>
            <a:r>
              <a:rPr lang="zh-CN" altLang="en-US" sz="1417" kern="0" dirty="0">
                <a:solidFill>
                  <a:srgbClr val="000000"/>
                </a:solidFill>
                <a:latin typeface="Times New Roman" pitchFamily="65" charset="-122"/>
                <a:ea typeface="宋体" pitchFamily="65" charset="-122"/>
              </a:rPr>
              <a:t>夕阳在山　　　已而:不久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.把文中画横线的句子翻译成现代汉语。(3分)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人知从太守游而乐,而不知太守之乐其乐也。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“醉能同其乐,醒能述以文”,表达了作者怎样的志趣?(3分)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鸽类甚繁,名不可屈以指,惟好事者能辨之也。邹平张公子幼量癖好之,按经而求,务尽其种。其养之也,如</a:t>
            </a:r>
            <a:br>
              <a:rPr dirty="0"/>
            </a:br>
            <a:r>
              <a:rPr lang="zh-CN" altLang="en-US" sz="1417" kern="0" dirty="0">
                <a:solidFill>
                  <a:srgbClr val="000000"/>
                </a:solidFill>
                <a:latin typeface="Times New Roman" pitchFamily="65" charset="-122"/>
                <a:ea typeface="宋体" pitchFamily="65" charset="-122"/>
              </a:rPr>
              <a:t>保婴儿。齐鲁养鸽家,无如公子最;公子亦以鸽自诩。</a:t>
            </a:r>
            <a:r>
              <a:rPr lang="zh-CN" altLang="en-US" sz="1417" u="sng" kern="0" dirty="0">
                <a:solidFill>
                  <a:srgbClr val="000000"/>
                </a:solidFill>
                <a:latin typeface="Times New Roman" pitchFamily="65" charset="-122"/>
                <a:ea typeface="宋体" pitchFamily="65" charset="-122"/>
              </a:rPr>
              <a:t>尝求得二白鸽人世绝少爱惜臻至积二年育雌雄各三</a:t>
            </a:r>
            <a:br>
              <a:rPr dirty="0"/>
            </a:br>
            <a:r>
              <a:rPr lang="zh-CN" altLang="en-US" sz="1417" u="sng" kern="0" dirty="0">
                <a:solidFill>
                  <a:srgbClr val="000000"/>
                </a:solidFill>
                <a:latin typeface="Times New Roman" pitchFamily="65" charset="-122"/>
                <a:ea typeface="宋体" pitchFamily="65" charset="-122"/>
              </a:rPr>
              <a:t>虽戚好求之不得也</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有父执某公,为贵官。一日,见公子,问:“蓄鸽几许?”公子唯唯以退。疑某意爱好之也,思所以报而割爱良</a:t>
            </a:r>
            <a:br>
              <a:rPr dirty="0"/>
            </a:br>
            <a:r>
              <a:rPr lang="zh-CN" altLang="en-US" sz="1417" kern="0" dirty="0">
                <a:solidFill>
                  <a:srgbClr val="000000"/>
                </a:solidFill>
                <a:latin typeface="Times New Roman" pitchFamily="65" charset="-122"/>
                <a:ea typeface="宋体" pitchFamily="65" charset="-122"/>
              </a:rPr>
              <a:t>难。又念长者之求,不可重拂,且不敢以常鸽应,选二白鸽,笼送之,自以千金之赠不止也。他日见某公,而其</a:t>
            </a:r>
            <a:br>
              <a:rPr dirty="0"/>
            </a:br>
            <a:r>
              <a:rPr lang="zh-CN" altLang="en-US" sz="1417" kern="0" dirty="0">
                <a:solidFill>
                  <a:srgbClr val="000000"/>
                </a:solidFill>
                <a:latin typeface="Times New Roman" pitchFamily="65" charset="-122"/>
                <a:ea typeface="宋体" pitchFamily="65" charset="-122"/>
              </a:rPr>
              <a:t>无一申谢语,心不能忍,问:“前禽佳否?”答云:“亦肥美。”张惊曰:“烹之乎?”曰:“然。”</a:t>
            </a:r>
            <a:r>
              <a:rPr lang="zh-CN" altLang="en-US" sz="1417" u="sng" kern="0" dirty="0">
                <a:solidFill>
                  <a:srgbClr val="000000"/>
                </a:solidFill>
                <a:latin typeface="Times New Roman" pitchFamily="65" charset="-122"/>
                <a:ea typeface="宋体" pitchFamily="65" charset="-122"/>
              </a:rPr>
              <a:t>张大惊曰:</a:t>
            </a:r>
            <a:br>
              <a:rPr dirty="0"/>
            </a:br>
            <a:r>
              <a:rPr lang="zh-CN" altLang="en-US" sz="1417" u="sng" kern="0" dirty="0">
                <a:solidFill>
                  <a:srgbClr val="000000"/>
                </a:solidFill>
                <a:latin typeface="Times New Roman" pitchFamily="65" charset="-122"/>
                <a:ea typeface="宋体" pitchFamily="65" charset="-122"/>
              </a:rPr>
              <a:t>“此非常鸽也!”某回思曰:“味亦殊无异处。”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(节选自《聊斋志异·鸽异》)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下列对文中画波浪线部分的断句,正确的一项是(3分)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A.尝求得二白鸽/人世绝少/爱惜臻至/积二年育雌雄各三/虽戚好求之/不得也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B.尝求得二/白鸽人世绝少/爱惜臻至积二年/育雌雄各/三虽戚好求之不得也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C.尝求得二白鸽/人世绝少爱惜/臻至积二年/育雌雄各三/虽戚好求之不得也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D.尝求得二/白鸽人世绝少/爱惜臻至/积二年育雌雄/各三虽戚好求之/不得也</a:t>
            </a:r>
            <a:endParaRPr lang="zh-CN" altLang="en-US" dirty="0"/>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把文中画横线的句子翻译成现代汉语。(4分)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张大惊曰:“此非常鸽也!”某回思曰:“味亦殊无异处。”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下列对原文有关内容的概括和分析,正确的一项是(3分)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A.本文写张幼量送鸽给某公,实现了“宝剑赠壮士”的愿望。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B.鸽子品类繁多,数不胜数,不是精通此道的人,不能辨识。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C.张幼量按照《鸽经》的要求,用养育婴儿的方法养育他的鸽子。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D.某公理解支持张幼量的养殖事业,很关心鸽肉的质量产量。</a:t>
            </a:r>
            <a:endParaRPr lang="zh-CN" altLang="en-US" dirty="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①回:曲折,迂回难行。②谓:命名。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游人只知道跟随太守游玩的快乐,却不知道太守以游人的快乐为快乐啊。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本题考查学生翻译文言句子的能力。注意重点字的翻译。两个“而”字的区别:第一个表承接,第</a:t>
            </a:r>
            <a:br>
              <a:rPr dirty="0"/>
            </a:br>
            <a:r>
              <a:rPr lang="zh-CN" altLang="en-US" sz="1417" kern="0" dirty="0">
                <a:solidFill>
                  <a:srgbClr val="000000"/>
                </a:solidFill>
                <a:latin typeface="Times New Roman" pitchFamily="65" charset="-122"/>
                <a:ea typeface="宋体" pitchFamily="65" charset="-122"/>
              </a:rPr>
              <a:t>二个表转折。三个“乐”字的义项:第一个和第三个都是“快乐”的意思;第二个是意动用法,翻译为“以</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为快乐”。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表达了作者寄情山水,乐民之乐,与民同乐的志趣追求。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本题考查学生把握文章中心主旨的能力。先理解该句字面上的意思:醉了能够同大家一起欢乐,醒</a:t>
            </a:r>
            <a:br>
              <a:rPr dirty="0"/>
            </a:br>
            <a:r>
              <a:rPr lang="zh-CN" altLang="en-US" sz="1417" kern="0" dirty="0">
                <a:solidFill>
                  <a:srgbClr val="000000"/>
                </a:solidFill>
                <a:latin typeface="Times New Roman" pitchFamily="65" charset="-122"/>
                <a:ea typeface="宋体" pitchFamily="65" charset="-122"/>
              </a:rPr>
              <a:t>来能够用文章记述这事。结合文章主旨——《醉翁亭记》通过对琅琊山优美风景及“太守宴”的描写,</a:t>
            </a:r>
            <a:br>
              <a:rPr dirty="0"/>
            </a:br>
            <a:r>
              <a:rPr lang="zh-CN" altLang="en-US" sz="1417" kern="0" dirty="0">
                <a:solidFill>
                  <a:srgbClr val="000000"/>
                </a:solidFill>
                <a:latin typeface="Times New Roman" pitchFamily="65" charset="-122"/>
                <a:ea typeface="宋体" pitchFamily="65" charset="-122"/>
              </a:rPr>
              <a:t>表现了作者随遇而安、与民同乐的旷达情怀,抒发了作者的政治理想和寄情山水以排遣忧愁的情感,得出答案。</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　</a:t>
            </a:r>
            <a:r>
              <a:rPr lang="zh-CN" altLang="en-US" sz="1417" kern="0" dirty="0">
                <a:solidFill>
                  <a:srgbClr val="000000"/>
                </a:solidFill>
                <a:latin typeface="Times New Roman" pitchFamily="65" charset="-122"/>
                <a:ea typeface="宋体" pitchFamily="65" charset="-122"/>
              </a:rPr>
              <a:t>本题考查学生文言文断句的能力。在理解文意和把握语法成分的基础上作出选择:“二白</a:t>
            </a:r>
            <a:br>
              <a:rPr dirty="0"/>
            </a:br>
            <a:r>
              <a:rPr lang="zh-CN" altLang="en-US" sz="1417" kern="0" dirty="0">
                <a:solidFill>
                  <a:srgbClr val="000000"/>
                </a:solidFill>
                <a:latin typeface="Times New Roman" pitchFamily="65" charset="-122"/>
                <a:ea typeface="宋体" pitchFamily="65" charset="-122"/>
              </a:rPr>
              <a:t>鸽”是“求”的对象;“绝少”是白鸽的特点;“爱惜臻至”是对白鸽的做法;“积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各三”,点明在主</a:t>
            </a:r>
            <a:br>
              <a:rPr dirty="0"/>
            </a:br>
            <a:r>
              <a:rPr lang="zh-CN" altLang="en-US" sz="1417" kern="0" dirty="0">
                <a:solidFill>
                  <a:srgbClr val="000000"/>
                </a:solidFill>
                <a:latin typeface="Times New Roman" pitchFamily="65" charset="-122"/>
                <a:ea typeface="宋体" pitchFamily="65" charset="-122"/>
              </a:rPr>
              <a:t>人的照料之下白鸽的状况;“虽”表意思、语气的转换,意味着叙述另一种情况;“不得也”,表结果,单独</a:t>
            </a:r>
            <a:br>
              <a:rPr dirty="0"/>
            </a:br>
            <a:r>
              <a:rPr lang="zh-CN" altLang="en-US" sz="1417" kern="0" dirty="0">
                <a:solidFill>
                  <a:srgbClr val="000000"/>
                </a:solidFill>
                <a:latin typeface="Times New Roman" pitchFamily="65" charset="-122"/>
                <a:ea typeface="宋体" pitchFamily="65" charset="-122"/>
              </a:rPr>
              <a:t>为一句。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张公子十分惊讶地说:“这不是寻常的鸽子!”某公回想了一下说:“味道也的确没什么特别</a:t>
            </a:r>
            <a:br>
              <a:rPr dirty="0"/>
            </a:br>
            <a:r>
              <a:rPr lang="zh-CN" altLang="en-US" sz="1417" kern="0" dirty="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本题考查学生翻译文言句子的能力。注意“非常”“回思”“殊无异处”的翻译。</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6.答案    B</a:t>
            </a:r>
            <a:r>
              <a:rPr lang="zh-CN" altLang="en-US" sz="1417" kern="0" dirty="0">
                <a:solidFill>
                  <a:srgbClr val="000000"/>
                </a:solidFill>
                <a:latin typeface="Times New Roman" pitchFamily="65" charset="-122"/>
                <a:ea typeface="宋体" pitchFamily="65" charset="-122"/>
              </a:rPr>
              <a:t>　本题考查学生对原文有关内容的理解和分析能力。A.张幼量之所以送鸽子给某公,一方面是</a:t>
            </a:r>
            <a:br>
              <a:rPr dirty="0"/>
            </a:br>
            <a:r>
              <a:rPr lang="zh-CN" altLang="en-US" sz="1417" kern="0" dirty="0">
                <a:solidFill>
                  <a:srgbClr val="000000"/>
                </a:solidFill>
                <a:latin typeface="Times New Roman" pitchFamily="65" charset="-122"/>
                <a:ea typeface="宋体" pitchFamily="65" charset="-122"/>
              </a:rPr>
              <a:t>因为他是父亲的朋友,另一方面是因他是一位贵官,并且问及自己养了多少鸽子,张幼量怀疑某公也是爱好鸽子的。</a:t>
            </a:r>
            <a:r>
              <a:rPr lang="en-US" altLang="zh-CN" sz="1417" kern="0" dirty="0">
                <a:solidFill>
                  <a:srgbClr val="000000"/>
                </a:solidFill>
                <a:latin typeface="Times New Roman" pitchFamily="65" charset="-122"/>
                <a:ea typeface="宋体" pitchFamily="65" charset="-122"/>
              </a:rPr>
              <a:t>C.</a:t>
            </a:r>
            <a:r>
              <a:rPr lang="zh-CN" altLang="en-US" sz="1417" kern="0" dirty="0">
                <a:solidFill>
                  <a:srgbClr val="000000"/>
                </a:solidFill>
                <a:latin typeface="Times New Roman" pitchFamily="65" charset="-122"/>
                <a:ea typeface="宋体" pitchFamily="65" charset="-122"/>
              </a:rPr>
              <a:t>张幼量用养育婴儿的方法养育他的鸽子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文中并没有透露这是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鸽经</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的要求。</a:t>
            </a:r>
            <a:r>
              <a:rPr lang="en-US" altLang="zh-CN" sz="1417" kern="0" dirty="0">
                <a:solidFill>
                  <a:srgbClr val="000000"/>
                </a:solidFill>
                <a:latin typeface="Times New Roman" pitchFamily="65" charset="-122"/>
                <a:ea typeface="宋体" pitchFamily="65" charset="-122"/>
              </a:rPr>
              <a:t>D.</a:t>
            </a:r>
            <a:r>
              <a:rPr lang="zh-CN" altLang="en-US" sz="1417" kern="0" dirty="0">
                <a:solidFill>
                  <a:srgbClr val="000000"/>
                </a:solidFill>
                <a:latin typeface="Times New Roman" pitchFamily="65" charset="-122"/>
                <a:ea typeface="宋体" pitchFamily="65" charset="-122"/>
              </a:rPr>
              <a:t>某公问张幼量养了多少只鸽子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只是寒暄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或者是想吃鸽肉。</a:t>
            </a:r>
            <a:endParaRPr lang="zh-CN" altLang="en-US" dirty="0"/>
          </a:p>
        </p:txBody>
      </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(二)鸽子的种类很多,品种多得数不过来,只有爱好养鸽的人才能辨识清楚。邹平县有位张幼量公子特别</a:t>
            </a:r>
            <a:br>
              <a:rPr dirty="0"/>
            </a:br>
            <a:r>
              <a:rPr lang="zh-CN" altLang="en-US" sz="1417" kern="0" dirty="0">
                <a:solidFill>
                  <a:srgbClr val="000000"/>
                </a:solidFill>
                <a:latin typeface="Times New Roman" pitchFamily="65" charset="-122"/>
                <a:ea typeface="宋体" pitchFamily="65" charset="-122"/>
              </a:rPr>
              <a:t>喜好鸽子,他按照《鸽经》搜求鸽子,力求拥有所有的鸽种。他养鸽子,如同养育婴儿一样。山东一带养鸽</a:t>
            </a:r>
            <a:br>
              <a:rPr dirty="0"/>
            </a:br>
            <a:r>
              <a:rPr lang="zh-CN" altLang="en-US" sz="1417" kern="0" dirty="0">
                <a:solidFill>
                  <a:srgbClr val="000000"/>
                </a:solidFill>
                <a:latin typeface="Times New Roman" pitchFamily="65" charset="-122"/>
                <a:ea typeface="宋体" pitchFamily="65" charset="-122"/>
              </a:rPr>
              <a:t>子的,谁也不如张公子养得好;张公子也以善于养鸽子自我夸耀。他曾经搜寻得到两只白鸽,是人世间绝无</a:t>
            </a:r>
            <a:br>
              <a:rPr dirty="0"/>
            </a:br>
            <a:r>
              <a:rPr lang="zh-CN" altLang="en-US" sz="1417" kern="0" dirty="0">
                <a:solidFill>
                  <a:srgbClr val="000000"/>
                </a:solidFill>
                <a:latin typeface="Times New Roman" pitchFamily="65" charset="-122"/>
                <a:ea typeface="宋体" pitchFamily="65" charset="-122"/>
              </a:rPr>
              <a:t>仅有的,张公子对两只鸽子爱惜备至,过了两年,这对白鸽又生了小公鸽小母鸽各三只,即便是亲朋好友想</a:t>
            </a:r>
            <a:br>
              <a:rPr dirty="0"/>
            </a:br>
            <a:r>
              <a:rPr lang="zh-CN" altLang="en-US" sz="1417" kern="0" dirty="0">
                <a:solidFill>
                  <a:srgbClr val="000000"/>
                </a:solidFill>
                <a:latin typeface="Times New Roman" pitchFamily="65" charset="-122"/>
                <a:ea typeface="宋体" pitchFamily="65" charset="-122"/>
              </a:rPr>
              <a:t>要,也得不到。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张公子父亲的朋友某公,是个高官。一天,见到公子,问:“你养了多少只鸽子?”张公子唯唯诺诺地应了一</a:t>
            </a:r>
            <a:br>
              <a:rPr dirty="0"/>
            </a:br>
            <a:r>
              <a:rPr lang="zh-CN" altLang="en-US" sz="1417" kern="0" dirty="0">
                <a:solidFill>
                  <a:srgbClr val="000000"/>
                </a:solidFill>
                <a:latin typeface="Times New Roman" pitchFamily="65" charset="-122"/>
                <a:ea typeface="宋体" pitchFamily="65" charset="-122"/>
              </a:rPr>
              <a:t>声,就退了下来。张公子怀疑某公是爱好鸽子的,想赠送两只鸽子,却又很难割舍自己心爱的东西。又想到</a:t>
            </a:r>
            <a:br>
              <a:rPr dirty="0"/>
            </a:br>
            <a:r>
              <a:rPr lang="zh-CN" altLang="en-US" sz="1417" kern="0" dirty="0">
                <a:solidFill>
                  <a:srgbClr val="000000"/>
                </a:solidFill>
                <a:latin typeface="Times New Roman" pitchFamily="65" charset="-122"/>
                <a:ea typeface="宋体" pitchFamily="65" charset="-122"/>
              </a:rPr>
              <a:t>长辈来索求,不能过于违拗,而且也不敢以平常的鸽子送给他应付,就选了两只白鸽,用笼子装上去送给他,</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08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自己认为不次于赠送千金的礼物。过了几天张公子见到某公,某公说话间并无一语感谢赠送鸽子的事,张</a:t>
            </a:r>
            <a:br>
              <a:rPr dirty="0"/>
            </a:br>
            <a:r>
              <a:rPr lang="zh-CN" altLang="en-US" sz="1417" kern="0" dirty="0">
                <a:solidFill>
                  <a:srgbClr val="000000"/>
                </a:solidFill>
                <a:latin typeface="Times New Roman" pitchFamily="65" charset="-122"/>
                <a:ea typeface="宋体" pitchFamily="65" charset="-122"/>
              </a:rPr>
              <a:t>公子心里忍不住,便问:“前些天我送的鸽子可中意?”某公回答说:“也很肥美。”张公子惊讶地说:“您</a:t>
            </a:r>
            <a:br>
              <a:rPr dirty="0"/>
            </a:br>
            <a:r>
              <a:rPr lang="zh-CN" altLang="en-US" sz="1417" kern="0" dirty="0">
                <a:solidFill>
                  <a:srgbClr val="000000"/>
                </a:solidFill>
                <a:latin typeface="Times New Roman" pitchFamily="65" charset="-122"/>
                <a:ea typeface="宋体" pitchFamily="65" charset="-122"/>
              </a:rPr>
              <a:t>把鸽子煮了?”某公回答说:“是啊!”张公子十分惊讶地说:“这不是寻常的鸽子!”某公回想了一下说:</a:t>
            </a:r>
            <a:br>
              <a:rPr dirty="0"/>
            </a:br>
            <a:r>
              <a:rPr lang="zh-CN" altLang="en-US" sz="1417" kern="0" dirty="0">
                <a:solidFill>
                  <a:srgbClr val="000000"/>
                </a:solidFill>
                <a:latin typeface="Times New Roman" pitchFamily="65" charset="-122"/>
                <a:ea typeface="宋体" pitchFamily="65" charset="-122"/>
              </a:rPr>
              <a:t>“味道也的确没什么特别的。”</a:t>
            </a:r>
            <a:endParaRPr lang="zh-CN" altLang="en-US" dirty="0"/>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98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(2020郴州,10—13)文言文比较阅读。(12分)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(甲)河曲智叟笑而止之曰:“甚矣,汝之不惠!以残年余力,曾不能毁山之一毛,其如土石何?”北山愚公长息</a:t>
            </a:r>
            <a:br>
              <a:rPr dirty="0"/>
            </a:br>
            <a:r>
              <a:rPr lang="zh-CN" altLang="en-US" sz="1417" kern="0" dirty="0">
                <a:solidFill>
                  <a:srgbClr val="000000"/>
                </a:solidFill>
                <a:latin typeface="Times New Roman" pitchFamily="65" charset="-122"/>
                <a:ea typeface="宋体" pitchFamily="65" charset="-122"/>
              </a:rPr>
              <a:t>曰:“</a:t>
            </a:r>
            <a:r>
              <a:rPr lang="zh-CN" altLang="en-US" sz="1417" u="sng" kern="0" dirty="0">
                <a:solidFill>
                  <a:srgbClr val="000000"/>
                </a:solidFill>
                <a:latin typeface="Times New Roman" pitchFamily="65" charset="-122"/>
                <a:ea typeface="宋体" pitchFamily="65" charset="-122"/>
              </a:rPr>
              <a:t>汝心之固,固不可彻</a:t>
            </a:r>
            <a:r>
              <a:rPr lang="zh-CN" altLang="en-US" sz="1417" kern="0" dirty="0">
                <a:solidFill>
                  <a:srgbClr val="000000"/>
                </a:solidFill>
                <a:latin typeface="Times New Roman" pitchFamily="65" charset="-122"/>
                <a:ea typeface="宋体" pitchFamily="65" charset="-122"/>
              </a:rPr>
              <a:t>,曾不若孀妻弱子。虽我之死,有子存焉,子又生孙,孙又生子;子又有子,子又有孙;</a:t>
            </a:r>
            <a:br>
              <a:rPr dirty="0"/>
            </a:br>
            <a:r>
              <a:rPr lang="zh-CN" altLang="en-US" sz="1417" kern="0" dirty="0">
                <a:solidFill>
                  <a:srgbClr val="000000"/>
                </a:solidFill>
                <a:latin typeface="Times New Roman" pitchFamily="65" charset="-122"/>
                <a:ea typeface="宋体" pitchFamily="65" charset="-122"/>
              </a:rPr>
              <a:t>子子孙孙无穷匮也,而山不加增,何</a:t>
            </a:r>
            <a:r>
              <a:rPr lang="zh-CN" altLang="en-US" sz="1417" u="sng" kern="0" dirty="0">
                <a:solidFill>
                  <a:srgbClr val="000000"/>
                </a:solidFill>
                <a:latin typeface="Times New Roman" pitchFamily="65" charset="-122"/>
                <a:ea typeface="宋体" pitchFamily="65" charset="-122"/>
              </a:rPr>
              <a:t>苦</a:t>
            </a:r>
            <a:r>
              <a:rPr lang="zh-CN" altLang="en-US" sz="1417" kern="0" dirty="0">
                <a:solidFill>
                  <a:srgbClr val="000000"/>
                </a:solidFill>
                <a:latin typeface="Times New Roman" pitchFamily="65" charset="-122"/>
                <a:ea typeface="宋体" pitchFamily="65" charset="-122"/>
              </a:rPr>
              <a:t>而不平?”河曲智叟亡以应。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(节选自《列子·汤问》)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(乙)高阳应将为室。家匠对曰:“未可也!木尚生</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,加涂其上</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,必将挠</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以生为室今虽善后将必败</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。”高</a:t>
            </a:r>
            <a:br>
              <a:rPr dirty="0"/>
            </a:br>
            <a:r>
              <a:rPr lang="zh-CN" altLang="en-US" sz="1417" kern="0" dirty="0">
                <a:solidFill>
                  <a:srgbClr val="000000"/>
                </a:solidFill>
                <a:latin typeface="Times New Roman" pitchFamily="65" charset="-122"/>
                <a:ea typeface="宋体" pitchFamily="65" charset="-122"/>
              </a:rPr>
              <a:t>阳应曰:“缘</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子之言,则室不败也,木益枯则劲,涂益干则轻,以益劲任益轻,则不败。”匠人无辞而对,受令</a:t>
            </a:r>
            <a:br>
              <a:rPr dirty="0"/>
            </a:br>
            <a:r>
              <a:rPr lang="zh-CN" altLang="en-US" sz="1417" kern="0" dirty="0">
                <a:solidFill>
                  <a:srgbClr val="000000"/>
                </a:solidFill>
                <a:latin typeface="Times New Roman" pitchFamily="65" charset="-122"/>
                <a:ea typeface="宋体" pitchFamily="65" charset="-122"/>
              </a:rPr>
              <a:t>而为之,室之始成也</a:t>
            </a:r>
            <a:r>
              <a:rPr lang="zh-CN" altLang="en-US" sz="1417" u="sng" kern="0" dirty="0">
                <a:solidFill>
                  <a:srgbClr val="000000"/>
                </a:solidFill>
                <a:latin typeface="Times New Roman" pitchFamily="65" charset="-122"/>
                <a:ea typeface="宋体" pitchFamily="65" charset="-122"/>
              </a:rPr>
              <a:t>善</a:t>
            </a:r>
            <a:r>
              <a:rPr lang="zh-CN" altLang="en-US" sz="1417" kern="0" dirty="0">
                <a:solidFill>
                  <a:srgbClr val="000000"/>
                </a:solidFill>
                <a:latin typeface="Times New Roman" pitchFamily="65" charset="-122"/>
                <a:ea typeface="宋体" pitchFamily="65" charset="-122"/>
              </a:rPr>
              <a:t>,其后果败。</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高阳应好小察而不通大理也。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(选自《吕氏春秋·别类》)</a:t>
            </a:r>
            <a:endParaRPr lang="zh-CN" altLang="en-US" dirty="0"/>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4686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[注]  </a:t>
            </a:r>
            <a:r>
              <a:rPr lang="zh-CN" altLang="en-US" sz="1417" kern="0" dirty="0">
                <a:solidFill>
                  <a:srgbClr val="000000"/>
                </a:solidFill>
                <a:latin typeface="Times New Roman" pitchFamily="65" charset="-122"/>
                <a:ea typeface="宋体" pitchFamily="65" charset="-122"/>
              </a:rPr>
              <a:t>  ①生:湿。②加涂其上:加上粉刷的东西。③挠:弯曲。④败:坍塌。⑤缘:根据。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解释下列加点的词。(2分)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(1)何</a:t>
            </a:r>
            <a:r>
              <a:rPr lang="zh-CN" altLang="en-US" sz="1417" u="sng" kern="0" dirty="0">
                <a:solidFill>
                  <a:srgbClr val="000000"/>
                </a:solidFill>
                <a:latin typeface="Times New Roman" pitchFamily="65" charset="-122"/>
                <a:ea typeface="宋体" pitchFamily="65" charset="-122"/>
              </a:rPr>
              <a:t>苦</a:t>
            </a:r>
            <a:r>
              <a:rPr lang="zh-CN" altLang="en-US" sz="1417" kern="0" dirty="0">
                <a:solidFill>
                  <a:srgbClr val="000000"/>
                </a:solidFill>
                <a:latin typeface="Times New Roman" pitchFamily="65" charset="-122"/>
                <a:ea typeface="宋体" pitchFamily="65" charset="-122"/>
              </a:rPr>
              <a:t>而不平(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(2)室之始成也</a:t>
            </a:r>
            <a:r>
              <a:rPr lang="zh-CN" altLang="en-US" sz="1417" u="sng" kern="0" dirty="0">
                <a:solidFill>
                  <a:srgbClr val="000000"/>
                </a:solidFill>
                <a:latin typeface="Times New Roman" pitchFamily="65" charset="-122"/>
                <a:ea typeface="宋体" pitchFamily="65" charset="-122"/>
              </a:rPr>
              <a:t>善</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文中画波浪线处断句正确的一项是(2分)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A.以生为/室今虽善/后将必败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B.以生为室/今虽善后/将必败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C.以生为室/今虽善后将/必败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D.以生为室/今虽善/后将必败</a:t>
            </a:r>
            <a:endParaRPr lang="zh-CN" altLang="en-US" dirty="0"/>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“皆以美于徐公”中的“以”是“认为”的意思。“往往以长纸带黏于肉”中的“以”是</a:t>
            </a:r>
            <a:br>
              <a:rPr dirty="0"/>
            </a:br>
            <a:r>
              <a:rPr lang="zh-CN" altLang="en-US" sz="1417" kern="0" dirty="0">
                <a:solidFill>
                  <a:srgbClr val="000000"/>
                </a:solidFill>
                <a:latin typeface="Times New Roman" pitchFamily="65" charset="-122"/>
                <a:ea typeface="宋体" pitchFamily="65" charset="-122"/>
              </a:rPr>
              <a:t>“用、拿”的意思。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本题考查学生文言断句的能力。找到谓语动词是关键,“鸣”“至”“飞”“斗”“起”是</a:t>
            </a:r>
            <a:br>
              <a:rPr dirty="0"/>
            </a:br>
            <a:r>
              <a:rPr lang="zh-CN" altLang="en-US" sz="1417" kern="0" dirty="0">
                <a:solidFill>
                  <a:srgbClr val="000000"/>
                </a:solidFill>
                <a:latin typeface="Times New Roman" pitchFamily="65" charset="-122"/>
                <a:ea typeface="宋体" pitchFamily="65" charset="-122"/>
              </a:rPr>
              <a:t>标志性的谓语动词。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(1)鹧鸪来回飞行漫游,一边走一边啄食(谷子)。(2)虫鸟的智慧,自以为可以保全自身,但怎么抵抗</a:t>
            </a:r>
            <a:br>
              <a:rPr dirty="0"/>
            </a:br>
            <a:r>
              <a:rPr lang="zh-CN" altLang="en-US" sz="1417" kern="0" dirty="0">
                <a:solidFill>
                  <a:srgbClr val="000000"/>
                </a:solidFill>
                <a:latin typeface="Times New Roman" pitchFamily="65" charset="-122"/>
                <a:ea typeface="宋体" pitchFamily="65" charset="-122"/>
              </a:rPr>
              <a:t>住人类的不仁呢?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本题考查学生翻译文言句子的能力。文言句子的翻译,以直译为主,意译为辅。(1)注意“往”</a:t>
            </a:r>
            <a:br>
              <a:rPr dirty="0"/>
            </a:br>
            <a:r>
              <a:rPr lang="zh-CN" altLang="en-US" sz="1417" kern="0" dirty="0">
                <a:solidFill>
                  <a:srgbClr val="000000"/>
                </a:solidFill>
                <a:latin typeface="Times New Roman" pitchFamily="65" charset="-122"/>
                <a:ea typeface="宋体" pitchFamily="65" charset="-122"/>
              </a:rPr>
              <a:t>“来”“且”的翻译。(2)注意“谓”“周”“如”“何”的翻译。</a:t>
            </a:r>
            <a:endParaRPr lang="zh-CN" altLang="en-US" dirty="0"/>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70689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翻译文中画横线的句子。(4分)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(1)汝心之固,固不可彻。(2分)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(2)高阳应好小察而不通大理也。(2分)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对于甲乙两文寓意理解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A.甲文告诉我们要用发展的、长远的眼光去看待事物。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B.甲文告诉我们做一件事不要受外界影响,应坚持不懈。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C.乙文告诉我们要依据实际经验从长远整体的角度去做事。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D.乙文告诉我们考虑问题不应太过于全面,否则太浪费时间。</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(1)愁　(2)好的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本题考查学生理解文言词语的能力。(1)本题考查的是课内文言文的字词,注意平日的积累与识</a:t>
            </a:r>
            <a:br>
              <a:rPr dirty="0"/>
            </a:br>
            <a:r>
              <a:rPr lang="zh-CN" altLang="en-US" sz="1417" kern="0" dirty="0">
                <a:solidFill>
                  <a:srgbClr val="000000"/>
                </a:solidFill>
                <a:latin typeface="Times New Roman" pitchFamily="65" charset="-122"/>
                <a:ea typeface="宋体" pitchFamily="65" charset="-122"/>
              </a:rPr>
              <a:t>记。(2)本题考查的是课外文言文的字词,学会用课内学的知识解决课外的问题,如《邹忌讽齐王纳谏》中,</a:t>
            </a:r>
            <a:br>
              <a:rPr dirty="0"/>
            </a:br>
            <a:r>
              <a:rPr lang="zh-CN" altLang="en-US" sz="1417" kern="0" dirty="0">
                <a:solidFill>
                  <a:srgbClr val="000000"/>
                </a:solidFill>
                <a:latin typeface="Times New Roman" pitchFamily="65" charset="-122"/>
                <a:ea typeface="宋体" pitchFamily="65" charset="-122"/>
              </a:rPr>
              <a:t>王曰:“善。”也可以联系成语“多多益善”得出答案。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   D　本题考查学生文言断句的能力。找到标志“以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”“今”“后”,再结合句意断</a:t>
            </a:r>
            <a:br>
              <a:rPr dirty="0"/>
            </a:br>
            <a:r>
              <a:rPr lang="zh-CN" altLang="en-US" sz="1417" kern="0" dirty="0">
                <a:solidFill>
                  <a:srgbClr val="000000"/>
                </a:solidFill>
                <a:latin typeface="Times New Roman" pitchFamily="65" charset="-122"/>
                <a:ea typeface="宋体" pitchFamily="65" charset="-122"/>
              </a:rPr>
              <a:t>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(1)你思想(头脑)顽固,顽固到了不可改变的地步。　(2)高阳应喜欢从小处观察,却不知道大的道</a:t>
            </a:r>
            <a:br>
              <a:rPr dirty="0"/>
            </a:br>
            <a:r>
              <a:rPr lang="zh-CN" altLang="en-US" sz="1417" kern="0" dirty="0">
                <a:solidFill>
                  <a:srgbClr val="000000"/>
                </a:solidFill>
                <a:latin typeface="Times New Roman" pitchFamily="65" charset="-122"/>
                <a:ea typeface="宋体" pitchFamily="65" charset="-122"/>
              </a:rPr>
              <a:t>理啊。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本题考查学生翻译文言句子的能力。文言句子的翻译,尽量保证每一个字都有对应的意思,以直译</a:t>
            </a:r>
            <a:endParaRPr lang="zh-CN" altLang="en-US" dirty="0"/>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为主,意译为辅。(1)注意“心”“之”“固”“彻”的翻译。(2)注意“好”“小”“察”“通”的翻</a:t>
            </a:r>
            <a:br>
              <a:rPr dirty="0"/>
            </a:br>
            <a:r>
              <a:rPr lang="zh-CN" altLang="en-US" sz="1417" kern="0" dirty="0">
                <a:solidFill>
                  <a:srgbClr val="000000"/>
                </a:solidFill>
                <a:latin typeface="Times New Roman" pitchFamily="65" charset="-122"/>
                <a:ea typeface="宋体" pitchFamily="65" charset="-122"/>
              </a:rPr>
              <a:t>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D</a:t>
            </a:r>
            <a:r>
              <a:rPr lang="zh-CN" altLang="en-US" sz="1417" kern="0" dirty="0">
                <a:solidFill>
                  <a:srgbClr val="000000"/>
                </a:solidFill>
                <a:latin typeface="Times New Roman" pitchFamily="65" charset="-122"/>
                <a:ea typeface="宋体" pitchFamily="65" charset="-122"/>
              </a:rPr>
              <a:t>　本题考查学生理解文章寓意的能力。乙文没有体现“考虑问题不应太过于全面,否则太浪费</a:t>
            </a:r>
            <a:br>
              <a:rPr dirty="0"/>
            </a:br>
            <a:r>
              <a:rPr lang="zh-CN" altLang="en-US" sz="1417" kern="0" dirty="0">
                <a:solidFill>
                  <a:srgbClr val="000000"/>
                </a:solidFill>
                <a:latin typeface="Times New Roman" pitchFamily="65" charset="-122"/>
                <a:ea typeface="宋体" pitchFamily="65" charset="-122"/>
              </a:rPr>
              <a:t>时间”。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(乙)高阳应将要建造房子。木匠对他说:“现在还不行!现在木料还没有干,如果把湿泥抹上去,必定会压弯</a:t>
            </a:r>
            <a:br>
              <a:rPr dirty="0"/>
            </a:br>
            <a:r>
              <a:rPr lang="zh-CN" altLang="en-US" sz="1417" kern="0" dirty="0">
                <a:solidFill>
                  <a:srgbClr val="000000"/>
                </a:solidFill>
                <a:latin typeface="Times New Roman" pitchFamily="65" charset="-122"/>
                <a:ea typeface="宋体" pitchFamily="65" charset="-122"/>
              </a:rPr>
              <a:t>的。用没有干的木料来盖房子,现在虽然是好的,以后一定会坍塌的。”高阳应说:“按照您的说法,则房</a:t>
            </a:r>
            <a:br>
              <a:rPr dirty="0"/>
            </a:br>
            <a:r>
              <a:rPr lang="zh-CN" altLang="en-US" sz="1417" kern="0" dirty="0">
                <a:solidFill>
                  <a:srgbClr val="000000"/>
                </a:solidFill>
                <a:latin typeface="Times New Roman" pitchFamily="65" charset="-122"/>
                <a:ea typeface="宋体" pitchFamily="65" charset="-122"/>
              </a:rPr>
              <a:t>子恰恰不会坍塌,(因为日子一久,)木料越干就越结实,而湿泥越干就越轻,用越来越结实的木料去承受越来</a:t>
            </a:r>
            <a:br>
              <a:rPr dirty="0"/>
            </a:br>
            <a:r>
              <a:rPr lang="zh-CN" altLang="en-US" sz="1417" kern="0" dirty="0">
                <a:solidFill>
                  <a:srgbClr val="000000"/>
                </a:solidFill>
                <a:latin typeface="Times New Roman" pitchFamily="65" charset="-122"/>
                <a:ea typeface="宋体" pitchFamily="65" charset="-122"/>
              </a:rPr>
              <a:t>越轻的泥,房子就不会坍塌。”木匠无言以对,只好听从他的命令建造房子了。房子刚盖成时很好,后来果</a:t>
            </a:r>
            <a:br>
              <a:rPr dirty="0"/>
            </a:br>
            <a:r>
              <a:rPr lang="zh-CN" altLang="en-US" sz="1417" kern="0" dirty="0">
                <a:solidFill>
                  <a:srgbClr val="000000"/>
                </a:solidFill>
                <a:latin typeface="Times New Roman" pitchFamily="65" charset="-122"/>
                <a:ea typeface="宋体" pitchFamily="65" charset="-122"/>
              </a:rPr>
              <a:t>然坍塌了。</a:t>
            </a:r>
            <a:endParaRPr lang="zh-CN" altLang="en-US" dirty="0"/>
          </a:p>
        </p:txBody>
      </p:sp>
      <p:sp>
        <p:nvSpPr>
          <p:cNvPr id="3" name="TextBox 2"/>
          <p:cNvSpPr txBox="1"/>
          <p:nvPr/>
        </p:nvSpPr>
        <p:spPr>
          <a:xfrm>
            <a:off x="720000" y="465762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高阳应喜欢从小处观察,却不知道大的道理啊。</a:t>
            </a:r>
            <a:endParaRPr lang="zh-CN" altLang="en-US" dirty="0"/>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1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(2019邵阳,9—14)古诗文阅读。(16分)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世有伯乐,然后有千里马。千里马常有,而伯乐不常有。故虽有名马,祗辱于奴隶人之手,骈死于槽枥</a:t>
            </a:r>
            <a:br>
              <a:rPr dirty="0"/>
            </a:br>
            <a:r>
              <a:rPr lang="zh-CN" altLang="en-US" sz="1417" kern="0" dirty="0">
                <a:solidFill>
                  <a:srgbClr val="000000"/>
                </a:solidFill>
                <a:latin typeface="Times New Roman" pitchFamily="65" charset="-122"/>
                <a:ea typeface="宋体" pitchFamily="65" charset="-122"/>
              </a:rPr>
              <a:t>之间,不以千里称也。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马之千里者,一食或尽粟一石。食马者不知其能千里而食也。是马也,虽有千里之能,食不饱,力不足,才美</a:t>
            </a:r>
            <a:br>
              <a:rPr dirty="0"/>
            </a:br>
            <a:r>
              <a:rPr lang="zh-CN" altLang="en-US" sz="1417" kern="0" dirty="0">
                <a:solidFill>
                  <a:srgbClr val="000000"/>
                </a:solidFill>
                <a:latin typeface="Times New Roman" pitchFamily="65" charset="-122"/>
                <a:ea typeface="宋体" pitchFamily="65" charset="-122"/>
              </a:rPr>
              <a:t>不外见,且欲与常马等不可得,安求其能千里也?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策之不以其道,食之不能尽其材,鸣之而不能通其意,执策而临之,曰:“天下无马!”呜呼!其真无马邪?其真</a:t>
            </a:r>
            <a:br>
              <a:rPr dirty="0"/>
            </a:br>
            <a:r>
              <a:rPr lang="zh-CN" altLang="en-US" sz="1417" kern="0" dirty="0">
                <a:solidFill>
                  <a:srgbClr val="000000"/>
                </a:solidFill>
                <a:latin typeface="Times New Roman" pitchFamily="65" charset="-122"/>
                <a:ea typeface="宋体" pitchFamily="65" charset="-122"/>
              </a:rPr>
              <a:t>不知马也。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——韩愈《马说》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三闾祠</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(清)查慎行</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平远江山极目回,古祠漠漠</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背城开。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莫嫌举世无知己,未有庸人不忌才。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放逐肯消亡国恨?岁时</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犹动楚人哀。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湘兰沅芷年年绿,想见吟魂自往来。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①三闾(lǚ)祠:位于湖南汨罗。②漠漠:这里形容荒凉寂寞。③岁时:节令。</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解释下列加点词的意思。(4分)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骈</a:t>
            </a:r>
            <a:r>
              <a:rPr lang="zh-CN" altLang="en-US" sz="1417" kern="0" dirty="0">
                <a:solidFill>
                  <a:srgbClr val="000000"/>
                </a:solidFill>
                <a:latin typeface="Times New Roman" pitchFamily="65" charset="-122"/>
                <a:ea typeface="宋体" pitchFamily="65" charset="-122"/>
              </a:rPr>
              <a:t>死于槽枥之间(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t>
            </a:r>
            <a:r>
              <a:rPr lang="zh-CN" altLang="en-US" sz="1417" u="sng" kern="0" dirty="0">
                <a:solidFill>
                  <a:srgbClr val="000000"/>
                </a:solidFill>
                <a:latin typeface="Times New Roman" pitchFamily="65" charset="-122"/>
                <a:ea typeface="宋体" pitchFamily="65" charset="-122"/>
              </a:rPr>
              <a:t>是</a:t>
            </a:r>
            <a:r>
              <a:rPr lang="zh-CN" altLang="en-US" sz="1417" kern="0" dirty="0">
                <a:solidFill>
                  <a:srgbClr val="000000"/>
                </a:solidFill>
                <a:latin typeface="Times New Roman" pitchFamily="65" charset="-122"/>
                <a:ea typeface="宋体" pitchFamily="65" charset="-122"/>
              </a:rPr>
              <a:t>马也(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翻译句子。(4分)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(1)且欲与常马等不可得,安求其能千里也?</a:t>
            </a:r>
            <a:endParaRPr lang="zh-CN" altLang="en-US" dirty="0"/>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(2)放逐肯消亡国恨?岁时犹动楚人哀。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用“/”划分朗读节奏。(各划1处)(2分)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(1)食 马 者 不 知 其 能 千 里 而 食 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(2)平 远 江 山 极 目 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下列各句中,与例句句式相同的一项是(2分)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例句:马之千里者,一食或尽粟一石。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A.问所从来,具答之。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B.城北徐公,齐国之美丽者也。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C.吾长见笑于大方之家。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D.孔子云:“何陋之有?”</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“莫嫌举世无知己,未有庸人不忌才”这两句是化用屈原《离骚》中的“国无人莫我知兮,又何怀乎故</a:t>
            </a:r>
            <a:br>
              <a:rPr dirty="0"/>
            </a:br>
            <a:r>
              <a:rPr lang="zh-CN" altLang="en-US" sz="1417" kern="0" dirty="0">
                <a:solidFill>
                  <a:srgbClr val="000000"/>
                </a:solidFill>
                <a:latin typeface="Times New Roman" pitchFamily="65" charset="-122"/>
                <a:ea typeface="宋体" pitchFamily="65" charset="-122"/>
              </a:rPr>
              <a:t>都”,请结合乙文,赏析这两句诗的表达效果。(2分)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甲乙两文都在谈人才问题,甲文指出因为(1)“</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”的现实,造成了千里马“祗辱于</a:t>
            </a:r>
            <a:br>
              <a:rPr dirty="0"/>
            </a:br>
            <a:r>
              <a:rPr lang="zh-CN" altLang="en-US" sz="1417" kern="0" dirty="0">
                <a:solidFill>
                  <a:srgbClr val="000000"/>
                </a:solidFill>
                <a:latin typeface="Times New Roman" pitchFamily="65" charset="-122"/>
                <a:ea typeface="宋体" pitchFamily="65" charset="-122"/>
              </a:rPr>
              <a:t>奴隶人之手,骈死于槽枥之间”的遭遇,终被埋没、摧残;乙文中,作者认为是(2)“</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导致了屈原终被放逐的命运。(请用原文回答)(2分)</a:t>
            </a:r>
            <a:endParaRPr lang="zh-CN" altLang="en-US" dirty="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3403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(1)并列　(2)这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本题考查学生解释文言词语的能力。注意平时的积累识记。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(1)想要和普通的马一样尚且做不到,怎么能够要求它(日行)千里呢?(2)即便是被放逐,怎么能消除</a:t>
            </a:r>
            <a:br>
              <a:rPr dirty="0"/>
            </a:br>
            <a:r>
              <a:rPr lang="zh-CN" altLang="en-US" sz="1417" kern="0" dirty="0">
                <a:solidFill>
                  <a:srgbClr val="000000"/>
                </a:solidFill>
                <a:latin typeface="Times New Roman" pitchFamily="65" charset="-122"/>
                <a:ea typeface="宋体" pitchFamily="65" charset="-122"/>
              </a:rPr>
              <a:t>亡国之恨?至今逢年过节,楚地的人们仍要祭祀屈原,表达无尽哀思。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本题考查学生翻译文言句子的能力。注意“且”“欲”“等”“安”“恨”“动”的翻译。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(1)食马者/不知其能千里而食也。(2)平远江山/极目回。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本题考查学生划分朗读节奏的能力。注意题目要求标出一处停顿。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D　A.省略句。B.判断句。C.被动句。D.倒装句。例句是倒装句。</a:t>
            </a:r>
            <a:endParaRPr lang="zh-CN" altLang="en-US" dirty="0"/>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1414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不要嫌怨举国难觅知音,没有哪个庸俗小人是不嫉恨贤才的。直接点出屈原被放逐的原因,表达</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了诗人对屈原遭受不公正待遇的同情及对“庸人”的愤恨之情。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本题考查学生赏析诗句的能力。采用恰当的答题模式作答。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6.答案　</a:t>
            </a:r>
            <a:r>
              <a:rPr lang="zh-CN" altLang="en-US" sz="1417" kern="0" dirty="0">
                <a:solidFill>
                  <a:srgbClr val="000000"/>
                </a:solidFill>
                <a:latin typeface="Times New Roman" pitchFamily="65" charset="-122"/>
                <a:ea typeface="宋体" pitchFamily="65" charset="-122"/>
              </a:rPr>
              <a:t>(1)伯乐不常有　(2)未有庸人不忌才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本题要在理解古诗文大意的基础上作答。千里马被埋没,是因为没有遇到伯乐,没有受到应有的待</a:t>
            </a:r>
            <a:br>
              <a:rPr dirty="0"/>
            </a:br>
            <a:r>
              <a:rPr lang="zh-CN" altLang="en-US" sz="1417" kern="0" dirty="0">
                <a:solidFill>
                  <a:srgbClr val="000000"/>
                </a:solidFill>
                <a:latin typeface="Times New Roman" pitchFamily="65" charset="-122"/>
                <a:ea typeface="宋体" pitchFamily="65" charset="-122"/>
              </a:rPr>
              <a:t>遇。而屈原被放逐,是因为遭小人嫉妒、排挤。</a:t>
            </a:r>
            <a:endParaRPr lang="zh-CN" altLang="en-US" dirty="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(2019岳阳,8—12)阅读下面文言语段,回答问题。(10分)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凡草木之生石上者,必须微土以附其根。如石韦、石斛之类,虽不待土,然去其本处,辄槁死。惟石菖蒲并石</a:t>
            </a:r>
            <a:br>
              <a:rPr dirty="0"/>
            </a:br>
            <a:r>
              <a:rPr lang="zh-CN" altLang="en-US" sz="1417" kern="0" dirty="0">
                <a:solidFill>
                  <a:srgbClr val="000000"/>
                </a:solidFill>
                <a:latin typeface="Times New Roman" pitchFamily="65" charset="-122"/>
                <a:ea typeface="宋体" pitchFamily="65" charset="-122"/>
              </a:rPr>
              <a:t>取之,濯去泥土,渍以清水,置盆中,可数十年不枯。虽不甚茂,而节叶坚瘦,根须连络,</a:t>
            </a:r>
            <a:r>
              <a:rPr lang="zh-CN" altLang="en-US" sz="1417" u="sng" kern="0" dirty="0">
                <a:solidFill>
                  <a:srgbClr val="000000"/>
                </a:solidFill>
                <a:latin typeface="Times New Roman" pitchFamily="65" charset="-122"/>
                <a:ea typeface="宋体" pitchFamily="65" charset="-122"/>
              </a:rPr>
              <a:t>苍然于几案间</a:t>
            </a:r>
            <a:r>
              <a:rPr lang="zh-CN" altLang="en-US" sz="1417" kern="0" dirty="0">
                <a:solidFill>
                  <a:srgbClr val="000000"/>
                </a:solidFill>
                <a:latin typeface="Times New Roman" pitchFamily="65" charset="-122"/>
                <a:ea typeface="宋体" pitchFamily="65" charset="-122"/>
              </a:rPr>
              <a:t>,久而益可</a:t>
            </a:r>
            <a:br>
              <a:rPr dirty="0"/>
            </a:br>
            <a:r>
              <a:rPr lang="zh-CN" altLang="en-US" sz="1417" kern="0" dirty="0">
                <a:solidFill>
                  <a:srgbClr val="000000"/>
                </a:solidFill>
                <a:latin typeface="Times New Roman" pitchFamily="65" charset="-122"/>
                <a:ea typeface="宋体" pitchFamily="65" charset="-122"/>
              </a:rPr>
              <a:t>喜也。其轻身延年之功,既非昌阳之所能及。至于忍寒苦,安澹泊,与清泉白石为伍,不待泥土而生者,亦岂</a:t>
            </a:r>
            <a:br>
              <a:rPr dirty="0"/>
            </a:br>
            <a:r>
              <a:rPr lang="zh-CN" altLang="en-US" sz="1417" kern="0" dirty="0">
                <a:solidFill>
                  <a:srgbClr val="000000"/>
                </a:solidFill>
                <a:latin typeface="Times New Roman" pitchFamily="65" charset="-122"/>
                <a:ea typeface="宋体" pitchFamily="65" charset="-122"/>
              </a:rPr>
              <a:t>昌阳之所能仿佛哉?余游慈湖山中,得数本,以石盆养之,置舟中。间以文石,石英,璀璨芬郁,意甚爱焉。顾恐</a:t>
            </a:r>
            <a:br>
              <a:rPr dirty="0"/>
            </a:br>
            <a:r>
              <a:rPr lang="zh-CN" altLang="en-US" sz="1417" kern="0" dirty="0">
                <a:solidFill>
                  <a:srgbClr val="000000"/>
                </a:solidFill>
                <a:latin typeface="Times New Roman" pitchFamily="65" charset="-122"/>
                <a:ea typeface="宋体" pitchFamily="65" charset="-122"/>
              </a:rPr>
              <a:t>陆行不能致也,乃以遗九江道士胡洞微,使善视之。余复过此,将问其安否。(节选自苏轼《石菖蒲赞》一</a:t>
            </a:r>
            <a:br>
              <a:rPr dirty="0"/>
            </a:br>
            <a:r>
              <a:rPr lang="zh-CN" altLang="en-US" sz="1417" kern="0" dirty="0">
                <a:solidFill>
                  <a:srgbClr val="000000"/>
                </a:solidFill>
                <a:latin typeface="Times New Roman" pitchFamily="65" charset="-122"/>
                <a:ea typeface="宋体" pitchFamily="65" charset="-122"/>
              </a:rPr>
              <a:t>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昌阳,《名医别录》认为昌阳和菖蒲是两种不同的植物。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下列各组句子中,加点词语意义不相同的一项是(2分)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濯</a:t>
            </a:r>
            <a:r>
              <a:rPr lang="zh-CN" altLang="en-US" sz="1417" kern="0" dirty="0">
                <a:solidFill>
                  <a:srgbClr val="000000"/>
                </a:solidFill>
                <a:latin typeface="Times New Roman" pitchFamily="65" charset="-122"/>
                <a:ea typeface="宋体" pitchFamily="65" charset="-122"/>
              </a:rPr>
              <a:t>去泥土</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93966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文章中,人们想方设法捕获竹鸡、鹧鸪、麂、土蜂,这是不仁义的行为,人类对大自然应该有仁爱</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之心,敬畏大自然,与大自然和谐共处;链接材料中“竭泽而渔”“焚薮而田”的做法使人们短期内收获颇</a:t>
            </a:r>
            <a:br>
              <a:rPr dirty="0"/>
            </a:br>
            <a:r>
              <a:rPr lang="zh-CN" altLang="en-US" sz="1417" kern="0" dirty="0">
                <a:solidFill>
                  <a:srgbClr val="000000"/>
                </a:solidFill>
                <a:latin typeface="Times New Roman" pitchFamily="65" charset="-122"/>
                <a:ea typeface="宋体" pitchFamily="65" charset="-122"/>
              </a:rPr>
              <a:t>丰,可是损害了长远利益,人类应该对大自然取之有度。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本题考查学生理解文本意思及表达感悟的能力。谈“人类应该怎样正确处理与自然的关系”,需</a:t>
            </a:r>
            <a:br>
              <a:rPr dirty="0"/>
            </a:br>
            <a:r>
              <a:rPr lang="zh-CN" altLang="en-US" sz="1417" kern="0" dirty="0">
                <a:solidFill>
                  <a:srgbClr val="000000"/>
                </a:solidFill>
                <a:latin typeface="Times New Roman" pitchFamily="65" charset="-122"/>
                <a:ea typeface="宋体" pitchFamily="65" charset="-122"/>
              </a:rPr>
              <a:t>要指出文本和链接材料中体现的人类对待自然的不妥之处,接下来分别表明正确的态度和做法,正面表述</a:t>
            </a:r>
            <a:br>
              <a:rPr dirty="0"/>
            </a:br>
            <a:r>
              <a:rPr lang="zh-CN" altLang="en-US" sz="1417" kern="0" dirty="0">
                <a:solidFill>
                  <a:srgbClr val="000000"/>
                </a:solidFill>
                <a:latin typeface="Times New Roman" pitchFamily="65" charset="-122"/>
                <a:ea typeface="宋体" pitchFamily="65" charset="-122"/>
              </a:rPr>
              <a:t>自己的观点,即应该要怎么做。</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竹鸡的本性是遇到同类必定争斗。捕竹鸡的人扫落叶做围墙,把诱鸟放在里面,自己隐蔽在后边操纵罗</a:t>
            </a:r>
            <a:br>
              <a:rPr dirty="0"/>
            </a:br>
            <a:r>
              <a:rPr lang="zh-CN" altLang="en-US" sz="1417" kern="0" dirty="0">
                <a:solidFill>
                  <a:srgbClr val="000000"/>
                </a:solidFill>
                <a:latin typeface="Times New Roman" pitchFamily="65" charset="-122"/>
                <a:ea typeface="宋体" pitchFamily="65" charset="-122"/>
              </a:rPr>
              <a:t>网。刺激诱鸟让它鸣叫,听到叫声的竹鸡,必定随声到来,闭着眼睛飞进树叶堆起的围墙中,一直向前想要争</a:t>
            </a:r>
            <a:br>
              <a:rPr dirty="0"/>
            </a:br>
            <a:r>
              <a:rPr lang="zh-CN" altLang="en-US" sz="1417" kern="0" dirty="0">
                <a:solidFill>
                  <a:srgbClr val="000000"/>
                </a:solidFill>
                <a:latin typeface="Times New Roman" pitchFamily="65" charset="-122"/>
                <a:ea typeface="宋体" pitchFamily="65" charset="-122"/>
              </a:rPr>
              <a:t>斗一番,可是网已收起。没有能逃脱的,这是因为眼睛已经闭上,就不再看得见人了。鹧鸪本性喜欢清洁,猎</a:t>
            </a:r>
            <a:br>
              <a:rPr dirty="0"/>
            </a:br>
            <a:r>
              <a:rPr lang="zh-CN" altLang="en-US" sz="1417" kern="0" dirty="0">
                <a:solidFill>
                  <a:srgbClr val="000000"/>
                </a:solidFill>
                <a:latin typeface="Times New Roman" pitchFamily="65" charset="-122"/>
                <a:ea typeface="宋体" pitchFamily="65" charset="-122"/>
              </a:rPr>
              <a:t>人在茂密的树林中打扫干净一片地方,稍微撒些谷子在上面,鹧鸪来回飞行漫游,一边走一边啄食(谷子),猎</a:t>
            </a:r>
            <a:br>
              <a:rPr dirty="0"/>
            </a:br>
            <a:r>
              <a:rPr lang="zh-CN" altLang="en-US" sz="1417" kern="0" dirty="0">
                <a:solidFill>
                  <a:srgbClr val="000000"/>
                </a:solidFill>
                <a:latin typeface="Times New Roman" pitchFamily="65" charset="-122"/>
                <a:ea typeface="宋体" pitchFamily="65" charset="-122"/>
              </a:rPr>
              <a:t>人就用干净的长竿捕捉它。麂出没在荒草中,害怕人看到它的足迹,无论远近,只沿着一条小路走。村民把</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95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濯</a:t>
            </a:r>
            <a:r>
              <a:rPr lang="zh-CN" altLang="en-US" sz="1417" kern="0" dirty="0">
                <a:solidFill>
                  <a:srgbClr val="000000"/>
                </a:solidFill>
                <a:latin typeface="Times New Roman" pitchFamily="65" charset="-122"/>
                <a:ea typeface="宋体" pitchFamily="65" charset="-122"/>
              </a:rPr>
              <a:t>清涟而不妖(《爱莲说》)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B.乃以</a:t>
            </a:r>
            <a:r>
              <a:rPr lang="zh-CN" altLang="en-US" sz="1417" u="sng" kern="0" dirty="0">
                <a:solidFill>
                  <a:srgbClr val="000000"/>
                </a:solidFill>
                <a:latin typeface="Times New Roman" pitchFamily="65" charset="-122"/>
                <a:ea typeface="宋体" pitchFamily="65" charset="-122"/>
              </a:rPr>
              <a:t>遗</a:t>
            </a:r>
            <a:r>
              <a:rPr lang="zh-CN" altLang="en-US" sz="1417" kern="0" dirty="0">
                <a:solidFill>
                  <a:srgbClr val="000000"/>
                </a:solidFill>
                <a:latin typeface="Times New Roman" pitchFamily="65" charset="-122"/>
                <a:ea typeface="宋体" pitchFamily="65" charset="-122"/>
              </a:rPr>
              <a:t>九江道士胡洞微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是以先帝简拔以</a:t>
            </a:r>
            <a:r>
              <a:rPr lang="zh-CN" altLang="en-US" sz="1417" u="sng" kern="0" dirty="0">
                <a:solidFill>
                  <a:srgbClr val="000000"/>
                </a:solidFill>
                <a:latin typeface="Times New Roman" pitchFamily="65" charset="-122"/>
                <a:ea typeface="宋体" pitchFamily="65" charset="-122"/>
              </a:rPr>
              <a:t>遗</a:t>
            </a:r>
            <a:r>
              <a:rPr lang="zh-CN" altLang="en-US" sz="1417" kern="0" dirty="0">
                <a:solidFill>
                  <a:srgbClr val="000000"/>
                </a:solidFill>
                <a:latin typeface="Times New Roman" pitchFamily="65" charset="-122"/>
                <a:ea typeface="宋体" pitchFamily="65" charset="-122"/>
              </a:rPr>
              <a:t>陛下(《出师表》)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C.既非昌阳之所能</a:t>
            </a:r>
            <a:r>
              <a:rPr lang="zh-CN" altLang="en-US" sz="1417" u="sng" kern="0" dirty="0">
                <a:solidFill>
                  <a:srgbClr val="000000"/>
                </a:solidFill>
                <a:latin typeface="Times New Roman" pitchFamily="65" charset="-122"/>
                <a:ea typeface="宋体" pitchFamily="65" charset="-122"/>
              </a:rPr>
              <a:t>及</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及</a:t>
            </a:r>
            <a:r>
              <a:rPr lang="zh-CN" altLang="en-US" sz="1417" kern="0" dirty="0">
                <a:solidFill>
                  <a:srgbClr val="000000"/>
                </a:solidFill>
                <a:latin typeface="Times New Roman" pitchFamily="65" charset="-122"/>
                <a:ea typeface="宋体" pitchFamily="65" charset="-122"/>
              </a:rPr>
              <a:t>郡下(《桃花源记》)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a:t>
            </a:r>
            <a:r>
              <a:rPr lang="zh-CN" altLang="en-US" sz="1417" u="sng" kern="0" dirty="0">
                <a:solidFill>
                  <a:srgbClr val="000000"/>
                </a:solidFill>
                <a:latin typeface="Times New Roman" pitchFamily="65" charset="-122"/>
                <a:ea typeface="宋体" pitchFamily="65" charset="-122"/>
              </a:rPr>
              <a:t>置</a:t>
            </a:r>
            <a:r>
              <a:rPr lang="zh-CN" altLang="en-US" sz="1417" kern="0" dirty="0">
                <a:solidFill>
                  <a:srgbClr val="000000"/>
                </a:solidFill>
                <a:latin typeface="Times New Roman" pitchFamily="65" charset="-122"/>
                <a:ea typeface="宋体" pitchFamily="65" charset="-122"/>
              </a:rPr>
              <a:t>盆中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且焉</a:t>
            </a:r>
            <a:r>
              <a:rPr lang="zh-CN" altLang="en-US" sz="1417" u="sng" kern="0" dirty="0">
                <a:solidFill>
                  <a:srgbClr val="000000"/>
                </a:solidFill>
                <a:latin typeface="Times New Roman" pitchFamily="65" charset="-122"/>
                <a:ea typeface="宋体" pitchFamily="65" charset="-122"/>
              </a:rPr>
              <a:t>置</a:t>
            </a:r>
            <a:r>
              <a:rPr lang="zh-CN" altLang="en-US" sz="1417" kern="0" dirty="0">
                <a:solidFill>
                  <a:srgbClr val="000000"/>
                </a:solidFill>
                <a:latin typeface="Times New Roman" pitchFamily="65" charset="-122"/>
                <a:ea typeface="宋体" pitchFamily="65" charset="-122"/>
              </a:rPr>
              <a:t>土石(《愚公移山》)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下列句中“之”的意义和用法与例句相同的一项是(2分)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例:以石盆养</a:t>
            </a:r>
            <a:r>
              <a:rPr lang="zh-CN" altLang="en-US" sz="1417" u="sng" kern="0" dirty="0">
                <a:solidFill>
                  <a:srgbClr val="000000"/>
                </a:solidFill>
                <a:latin typeface="Times New Roman" pitchFamily="65" charset="-122"/>
                <a:ea typeface="宋体" pitchFamily="65" charset="-122"/>
              </a:rPr>
              <a:t>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A.两狼</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并驱如故</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(《狼》)</a:t>
            </a:r>
            <a:endParaRPr lang="zh-CN" altLang="en-US" dirty="0"/>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B.已而</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细柳军</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(《周亚夫军细柳》)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C.山川</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美,古来共谈</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(《答谢中书书》)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D.公与</a:t>
            </a:r>
            <a:r>
              <a:rPr lang="zh-CN" altLang="en-US" sz="1417" u="sng" kern="0" dirty="0">
                <a:solidFill>
                  <a:srgbClr val="000000"/>
                </a:solidFill>
                <a:latin typeface="Times New Roman" pitchFamily="65" charset="-122"/>
                <a:ea typeface="宋体" pitchFamily="65" charset="-122"/>
              </a:rPr>
              <a:t>之</a:t>
            </a:r>
            <a:r>
              <a:rPr lang="zh-CN" altLang="en-US" sz="1417" kern="0" dirty="0">
                <a:solidFill>
                  <a:srgbClr val="000000"/>
                </a:solidFill>
                <a:latin typeface="Times New Roman" pitchFamily="65" charset="-122"/>
                <a:ea typeface="宋体" pitchFamily="65" charset="-122"/>
              </a:rPr>
              <a:t>乘</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(《曹刿论战》)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用“/”标出下面句子中的一处朗读停顿。(1分)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余 游 慈 湖 山 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用现代汉语翻译下面句子。(2分)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苍然于几案间。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请简要概括石菖蒲的特点,并揣摩作者对石菖蒲的情感。(3分)</a:t>
            </a:r>
            <a:endParaRPr lang="zh-CN" altLang="en-US" dirty="0"/>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1166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A.洗。B.给,给予。C.比得上/到。D.放。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A.主谓之间,不译。B.去,到。C.结构助词,的。D项和例句的“之”字都作代词,他、她、</a:t>
            </a:r>
            <a:br>
              <a:rPr dirty="0"/>
            </a:br>
            <a:r>
              <a:rPr lang="zh-CN" altLang="en-US" sz="1417" kern="0" dirty="0">
                <a:solidFill>
                  <a:srgbClr val="000000"/>
                </a:solidFill>
                <a:latin typeface="Times New Roman" pitchFamily="65" charset="-122"/>
                <a:ea typeface="宋体" pitchFamily="65" charset="-122"/>
              </a:rPr>
              <a:t>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余/游慈湖山中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“余”是主语,“游”是谓语,主谓之间须停顿。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在室内的桌案之间显示着自己的苍翠颜色。</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本题考查学生翻译文言句子的能力。注意“苍然”“几案”的翻译。倒装句子需要调整好语序再</a:t>
            </a:r>
            <a:br>
              <a:rPr dirty="0"/>
            </a:br>
            <a:r>
              <a:rPr lang="zh-CN" altLang="en-US" sz="1417" kern="0" dirty="0">
                <a:solidFill>
                  <a:srgbClr val="000000"/>
                </a:solidFill>
                <a:latin typeface="Times New Roman" pitchFamily="65" charset="-122"/>
                <a:ea typeface="宋体" pitchFamily="65" charset="-122"/>
              </a:rPr>
              <a:t>翻译,“苍然于几案间”,介宾短语后置句,应为“于几案间苍然”。</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生命力强,“忍寒苦,安澹泊”;生长条件简单,易养且能入药;等等。表达了作者对石菖蒲充满怜爱赞美之情。</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52440" y="769925"/>
            <a:ext cx="8505000" cy="329705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本题考查学生理解文章、提取信息、分析情感的能力。“置盆中,可数十年不枯”“忍寒苦,安澹</a:t>
            </a:r>
            <a:br>
              <a:rPr dirty="0"/>
            </a:br>
            <a:r>
              <a:rPr lang="zh-CN" altLang="en-US" sz="1417" kern="0" dirty="0">
                <a:solidFill>
                  <a:srgbClr val="000000"/>
                </a:solidFill>
                <a:latin typeface="Times New Roman" pitchFamily="65" charset="-122"/>
                <a:ea typeface="宋体" pitchFamily="65" charset="-122"/>
              </a:rPr>
              <a:t>泊”“不待泥土而生”“其轻身延年之功”体现了石菖蒲的特点。“苍然于几案间,久而益可喜也”</a:t>
            </a:r>
            <a:br>
              <a:rPr dirty="0"/>
            </a:br>
            <a:r>
              <a:rPr lang="zh-CN" altLang="en-US" sz="1417" kern="0" dirty="0">
                <a:solidFill>
                  <a:srgbClr val="000000"/>
                </a:solidFill>
                <a:latin typeface="Times New Roman" pitchFamily="65" charset="-122"/>
                <a:ea typeface="宋体" pitchFamily="65" charset="-122"/>
              </a:rPr>
              <a:t>“璀璨芬郁,意甚爱焉”直接表达了作者对石菖蒲的怜爱赞美之情。“既非昌阳之所能及”“亦岂昌阳</a:t>
            </a:r>
            <a:br>
              <a:rPr dirty="0"/>
            </a:br>
            <a:r>
              <a:rPr lang="zh-CN" altLang="en-US" sz="1417" kern="0" dirty="0">
                <a:solidFill>
                  <a:srgbClr val="000000"/>
                </a:solidFill>
                <a:latin typeface="Times New Roman" pitchFamily="65" charset="-122"/>
                <a:ea typeface="宋体" pitchFamily="65" charset="-122"/>
              </a:rPr>
              <a:t>之所能仿佛哉”,将石菖蒲和昌阳对比,凸显作者对石菖蒲的情感。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参考译文</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凡是生长在石头上的草木,必须要用少量土来使它的根有所依附。像石韦、石斛这一类,虽然不依靠土,但</a:t>
            </a:r>
            <a:br>
              <a:rPr dirty="0"/>
            </a:br>
            <a:r>
              <a:rPr lang="zh-CN" altLang="en-US" sz="1417" kern="0" dirty="0">
                <a:solidFill>
                  <a:srgbClr val="000000"/>
                </a:solidFill>
                <a:latin typeface="Times New Roman" pitchFamily="65" charset="-122"/>
                <a:ea typeface="宋体" pitchFamily="65" charset="-122"/>
              </a:rPr>
              <a:t>是离开了它们的根部,就会枯死。只有将石菖蒲和石头同时取出,洗去泥土,用清水浸泡,放在盆中,可几十</a:t>
            </a:r>
            <a:br>
              <a:rPr dirty="0"/>
            </a:br>
            <a:r>
              <a:rPr lang="zh-CN" altLang="en-US" sz="1417" kern="0" dirty="0">
                <a:solidFill>
                  <a:srgbClr val="000000"/>
                </a:solidFill>
                <a:latin typeface="Times New Roman" pitchFamily="65" charset="-122"/>
                <a:ea typeface="宋体" pitchFamily="65" charset="-122"/>
              </a:rPr>
              <a:t>年不枯萎。虽然不会太茂盛,但是它的枝节叶子坚挺瘦劲,根须连接缠绕,在室内的桌案之间显示着苍翠颜</a:t>
            </a:r>
            <a:br>
              <a:rPr dirty="0"/>
            </a:br>
            <a:r>
              <a:rPr lang="zh-CN" altLang="en-US" sz="1417" kern="0" dirty="0">
                <a:solidFill>
                  <a:srgbClr val="000000"/>
                </a:solidFill>
                <a:latin typeface="Times New Roman" pitchFamily="65" charset="-122"/>
                <a:ea typeface="宋体" pitchFamily="65" charset="-122"/>
              </a:rPr>
              <a:t>色,摆放的时间越长就越让人高兴。它有延年益寿的功效,不是昌阳能比得上的。至于忍受寒冷艰苦的条</a:t>
            </a:r>
            <a:br>
              <a:rPr dirty="0"/>
            </a:br>
            <a:r>
              <a:rPr lang="zh-CN" altLang="en-US" sz="1417" kern="0" dirty="0">
                <a:solidFill>
                  <a:srgbClr val="000000"/>
                </a:solidFill>
                <a:latin typeface="Times New Roman" pitchFamily="65" charset="-122"/>
                <a:ea typeface="宋体" pitchFamily="65" charset="-122"/>
              </a:rPr>
              <a:t>件,安于淡泊,与清泉白石为伍,不依靠泥土而存活的,又难道是昌阳所能比的吗?我在慈湖山中游玩,得到了</a:t>
            </a:r>
            <a:endParaRPr lang="zh-CN" altLang="en-US" dirty="0"/>
          </a:p>
        </p:txBody>
      </p:sp>
      <p:sp>
        <p:nvSpPr>
          <p:cNvPr id="3" name="TextBox 2"/>
          <p:cNvSpPr txBox="1"/>
          <p:nvPr/>
        </p:nvSpPr>
        <p:spPr>
          <a:xfrm>
            <a:off x="642910" y="4047649"/>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几株菖蒲,用石盆养着,放在船上。还放上有花纹的石头、石英,石头、石英和菖蒲相映成趣,石子璀璨,菖</a:t>
            </a:r>
            <a:br>
              <a:rPr dirty="0"/>
            </a:br>
            <a:r>
              <a:rPr lang="zh-CN" altLang="en-US" sz="1417" kern="0" dirty="0">
                <a:solidFill>
                  <a:srgbClr val="000000"/>
                </a:solidFill>
                <a:latin typeface="Times New Roman" pitchFamily="65" charset="-122"/>
                <a:ea typeface="宋体" pitchFamily="65" charset="-122"/>
              </a:rPr>
              <a:t>蒲芬香茂盛,我心里很爱它。只是怕走陆路不能让它们存活,于是把它们送给九江道士胡洞微,要他好好照</a:t>
            </a:r>
            <a:br>
              <a:rPr dirty="0"/>
            </a:br>
            <a:r>
              <a:rPr lang="zh-CN" altLang="en-US" sz="1417" kern="0" dirty="0">
                <a:solidFill>
                  <a:srgbClr val="000000"/>
                </a:solidFill>
                <a:latin typeface="Times New Roman" pitchFamily="65" charset="-122"/>
                <a:ea typeface="宋体" pitchFamily="65" charset="-122"/>
              </a:rPr>
              <a:t>顾它们。我再经过了这,将会向他询问菖蒲是否安好。</a:t>
            </a:r>
            <a:endParaRPr lang="zh-CN" altLang="en-US" dirty="0"/>
          </a:p>
        </p:txBody>
      </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5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r>
              <a:rPr lang="zh-CN" altLang="en-US" sz="1417" kern="0" dirty="0">
                <a:solidFill>
                  <a:srgbClr val="000000"/>
                </a:solidFill>
                <a:latin typeface="Times New Roman" pitchFamily="65" charset="-122"/>
                <a:ea typeface="宋体" pitchFamily="65" charset="-122"/>
              </a:rPr>
              <a:t>(2018怀化,12—16)文言文阅读。(17分)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[甲]曹刿论战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十年春,齐师伐我。公将战,曹刿请见。其乡人曰:“肉食者谋之,又何间焉?”刿曰:“肉食者鄙,未能远</a:t>
            </a:r>
            <a:br>
              <a:rPr dirty="0"/>
            </a:br>
            <a:r>
              <a:rPr lang="zh-CN" altLang="en-US" sz="1417" kern="0" dirty="0">
                <a:solidFill>
                  <a:srgbClr val="000000"/>
                </a:solidFill>
                <a:latin typeface="Times New Roman" pitchFamily="65" charset="-122"/>
                <a:ea typeface="宋体" pitchFamily="65" charset="-122"/>
              </a:rPr>
              <a:t>谋。”乃入见。问:“何以战?”公曰:“衣食所安,弗敢专也,必以分人。”对曰:“小惠未徧,民弗从</a:t>
            </a:r>
            <a:br>
              <a:rPr dirty="0"/>
            </a:br>
            <a:r>
              <a:rPr lang="zh-CN" altLang="en-US" sz="1417" kern="0" dirty="0">
                <a:solidFill>
                  <a:srgbClr val="000000"/>
                </a:solidFill>
                <a:latin typeface="Times New Roman" pitchFamily="65" charset="-122"/>
                <a:ea typeface="宋体" pitchFamily="65" charset="-122"/>
              </a:rPr>
              <a:t>也。”公曰:“牺牲玉帛,弗敢加也,必以信。”对曰:“小信未孚,神弗福也。”公曰:“小大之狱,虽不能</a:t>
            </a:r>
            <a:br>
              <a:rPr dirty="0"/>
            </a:br>
            <a:r>
              <a:rPr lang="zh-CN" altLang="en-US" sz="1417" kern="0" dirty="0">
                <a:solidFill>
                  <a:srgbClr val="000000"/>
                </a:solidFill>
                <a:latin typeface="Times New Roman" pitchFamily="65" charset="-122"/>
                <a:ea typeface="宋体" pitchFamily="65" charset="-122"/>
              </a:rPr>
              <a:t>察,必以情。”对曰:“忠之属也。可以一战。战则请从。”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公与之乘,战于长勺。公将鼓之。刿曰:“未可。”齐人三鼓。刿曰:“可矣。”齐师败绩。公将驰之。刿</a:t>
            </a:r>
            <a:br>
              <a:rPr dirty="0"/>
            </a:br>
            <a:r>
              <a:rPr lang="zh-CN" altLang="en-US" sz="1417" kern="0" dirty="0">
                <a:solidFill>
                  <a:srgbClr val="000000"/>
                </a:solidFill>
                <a:latin typeface="Times New Roman" pitchFamily="65" charset="-122"/>
                <a:ea typeface="宋体" pitchFamily="65" charset="-122"/>
              </a:rPr>
              <a:t>曰:“未可。”下视其辙,登轼而望之,曰:”可矣。”遂逐齐师。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既克,公问其故。对曰:“夫战,勇气也。一鼓作气,再而衰,三而竭。彼竭我盈,故克之。夫大国,难测也,惧</a:t>
            </a:r>
            <a:br>
              <a:rPr dirty="0"/>
            </a:br>
            <a:r>
              <a:rPr lang="zh-CN" altLang="en-US" sz="1417" kern="0" dirty="0">
                <a:solidFill>
                  <a:srgbClr val="000000"/>
                </a:solidFill>
                <a:latin typeface="Times New Roman" pitchFamily="65" charset="-122"/>
                <a:ea typeface="宋体" pitchFamily="65" charset="-122"/>
              </a:rPr>
              <a:t>有伏焉。吾视其辙乱,望其旗靡,故逐之。”</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[乙]子鱼论战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宋公及楚人战于泓</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。宋人既</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成列,楚人未既济</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。司马</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曰:“彼众我寡,及其未既济也,请击之。”公曰:</a:t>
            </a:r>
            <a:br>
              <a:rPr dirty="0"/>
            </a:br>
            <a:r>
              <a:rPr lang="zh-CN" altLang="en-US" sz="1417" kern="0" dirty="0">
                <a:solidFill>
                  <a:srgbClr val="000000"/>
                </a:solidFill>
                <a:latin typeface="Times New Roman" pitchFamily="65" charset="-122"/>
                <a:ea typeface="宋体" pitchFamily="65" charset="-122"/>
              </a:rPr>
              <a:t>“不可。”既济而未成列,又以告。公曰:“未可。”既陈</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而后击之,宋师败绩。公伤股,门官</a:t>
            </a:r>
            <a:r>
              <a:rPr lang="zh-CN" altLang="en-US" sz="1067" kern="0" baseline="59000" dirty="0">
                <a:solidFill>
                  <a:srgbClr val="000000"/>
                </a:solidFill>
                <a:latin typeface="Times New Roman" pitchFamily="65" charset="-122"/>
                <a:ea typeface="宋体" pitchFamily="65" charset="-122"/>
              </a:rPr>
              <a:t>⑥</a:t>
            </a:r>
            <a:r>
              <a:rPr lang="zh-CN" altLang="en-US" sz="1417" kern="0" dirty="0">
                <a:solidFill>
                  <a:srgbClr val="000000"/>
                </a:solidFill>
                <a:latin typeface="Times New Roman" pitchFamily="65" charset="-122"/>
                <a:ea typeface="宋体" pitchFamily="65" charset="-122"/>
              </a:rPr>
              <a:t>歼焉。国</a:t>
            </a:r>
            <a:br>
              <a:rPr dirty="0"/>
            </a:br>
            <a:r>
              <a:rPr lang="zh-CN" altLang="en-US" sz="1417" kern="0" dirty="0">
                <a:solidFill>
                  <a:srgbClr val="000000"/>
                </a:solidFill>
                <a:latin typeface="Times New Roman" pitchFamily="65" charset="-122"/>
                <a:ea typeface="宋体" pitchFamily="65" charset="-122"/>
              </a:rPr>
              <a:t>人皆咎公。公曰:“君子不重伤</a:t>
            </a:r>
            <a:r>
              <a:rPr lang="zh-CN" altLang="en-US" sz="1067" kern="0" baseline="59000" dirty="0">
                <a:solidFill>
                  <a:srgbClr val="000000"/>
                </a:solidFill>
                <a:latin typeface="Times New Roman" pitchFamily="65" charset="-122"/>
                <a:ea typeface="宋体" pitchFamily="65" charset="-122"/>
              </a:rPr>
              <a:t>⑦</a:t>
            </a:r>
            <a:r>
              <a:rPr lang="zh-CN" altLang="en-US" sz="1417" kern="0" dirty="0">
                <a:solidFill>
                  <a:srgbClr val="000000"/>
                </a:solidFill>
                <a:latin typeface="Times New Roman" pitchFamily="65" charset="-122"/>
                <a:ea typeface="宋体" pitchFamily="65" charset="-122"/>
              </a:rPr>
              <a:t>,不禽</a:t>
            </a:r>
            <a:r>
              <a:rPr lang="zh-CN" altLang="en-US" sz="1067" kern="0" baseline="59000" dirty="0">
                <a:solidFill>
                  <a:srgbClr val="000000"/>
                </a:solidFill>
                <a:latin typeface="Times New Roman" pitchFamily="65" charset="-122"/>
                <a:ea typeface="宋体" pitchFamily="65" charset="-122"/>
              </a:rPr>
              <a:t>⑧</a:t>
            </a:r>
            <a:r>
              <a:rPr lang="zh-CN" altLang="en-US" sz="1417" kern="0" dirty="0">
                <a:solidFill>
                  <a:srgbClr val="000000"/>
                </a:solidFill>
                <a:latin typeface="Times New Roman" pitchFamily="65" charset="-122"/>
                <a:ea typeface="宋体" pitchFamily="65" charset="-122"/>
              </a:rPr>
              <a:t>二毛</a:t>
            </a:r>
            <a:r>
              <a:rPr lang="zh-CN" altLang="en-US" sz="1067" kern="0" baseline="59000" dirty="0">
                <a:solidFill>
                  <a:srgbClr val="000000"/>
                </a:solidFill>
                <a:latin typeface="Times New Roman" pitchFamily="65" charset="-122"/>
                <a:ea typeface="宋体" pitchFamily="65" charset="-122"/>
              </a:rPr>
              <a:t>⑨</a:t>
            </a:r>
            <a:r>
              <a:rPr lang="zh-CN" altLang="en-US" sz="1417" kern="0" dirty="0">
                <a:solidFill>
                  <a:srgbClr val="000000"/>
                </a:solidFill>
                <a:latin typeface="Times New Roman" pitchFamily="65" charset="-122"/>
                <a:ea typeface="宋体" pitchFamily="65" charset="-122"/>
              </a:rPr>
              <a:t>。古之为军也,不以阻隘</a:t>
            </a:r>
            <a:r>
              <a:rPr lang="zh-CN" altLang="en-US" sz="1067" kern="0" baseline="59000" dirty="0">
                <a:solidFill>
                  <a:srgbClr val="000000"/>
                </a:solidFill>
                <a:latin typeface="Times New Roman" pitchFamily="65" charset="-122"/>
                <a:ea typeface="宋体" pitchFamily="65" charset="-122"/>
              </a:rPr>
              <a:t>⑩</a:t>
            </a:r>
            <a:r>
              <a:rPr lang="zh-CN" altLang="en-US" sz="1417" kern="0" dirty="0">
                <a:solidFill>
                  <a:srgbClr val="000000"/>
                </a:solidFill>
                <a:latin typeface="Times New Roman" pitchFamily="65" charset="-122"/>
                <a:ea typeface="宋体" pitchFamily="65" charset="-122"/>
              </a:rPr>
              <a:t>也。寡人虽亡国之余</a:t>
            </a:r>
            <a:r>
              <a:rPr lang="zh-CN" altLang="en-US" sz="1210" kern="0" spc="-31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,不鼓不成</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①宋公:宋襄公。泓:泓水。河名。②既:尽,全部。③济:这里指渡过泓水。④司马:统帅军队的高级</a:t>
            </a:r>
            <a:br>
              <a:rPr dirty="0"/>
            </a:br>
            <a:r>
              <a:rPr lang="zh-CN" altLang="en-US" sz="1417" kern="0" dirty="0">
                <a:solidFill>
                  <a:srgbClr val="000000"/>
                </a:solidFill>
                <a:latin typeface="Times New Roman" pitchFamily="65" charset="-122"/>
                <a:ea typeface="宋体" pitchFamily="65" charset="-122"/>
              </a:rPr>
              <a:t>长官,此指子鱼。⑤陈:同“阵”,此处意为摆好阵势。⑥门官:国君的卫士。⑦重(chóng)伤:这里指不对受</a:t>
            </a:r>
            <a:br>
              <a:rPr dirty="0"/>
            </a:br>
            <a:r>
              <a:rPr lang="zh-CN" altLang="en-US" sz="1417" kern="0" dirty="0">
                <a:solidFill>
                  <a:srgbClr val="000000"/>
                </a:solidFill>
                <a:latin typeface="Times New Roman" pitchFamily="65" charset="-122"/>
                <a:ea typeface="宋体" pitchFamily="65" charset="-122"/>
              </a:rPr>
              <a:t>伤的敌人再次攻击。⑧禽:同“擒”。⑨二毛:头发斑白的人。⑩阻隘:这里指险要的地势。</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亡国之余:</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亡国者的后代。</a:t>
            </a:r>
            <a:endParaRPr lang="zh-CN" altLang="en-US" dirty="0"/>
          </a:p>
        </p:txBody>
      </p:sp>
      <p:pic>
        <p:nvPicPr>
          <p:cNvPr id="3" name="图片 3" descr="textimage10.jpeg"/>
          <p:cNvPicPr>
            <a:picLocks noChangeAspect="1"/>
          </p:cNvPicPr>
          <p:nvPr/>
        </p:nvPicPr>
        <p:blipFill>
          <a:blip r:embed="rId5"/>
          <a:stretch>
            <a:fillRect/>
          </a:stretch>
        </p:blipFill>
        <p:spPr>
          <a:xfrm>
            <a:off x="7710029" y="3832987"/>
            <a:ext cx="190499" cy="200024"/>
          </a:xfrm>
          <a:prstGeom prst="rect">
            <a:avLst/>
          </a:prstGeom>
        </p:spPr>
      </p:pic>
      <p:graphicFrame>
        <p:nvGraphicFramePr>
          <p:cNvPr id="5" name="对象 4"/>
          <p:cNvGraphicFramePr>
            <a:graphicFrameLocks noChangeAspect="1"/>
          </p:cNvGraphicFramePr>
          <p:nvPr/>
        </p:nvGraphicFramePr>
        <p:xfrm>
          <a:off x="7700009" y="2501022"/>
          <a:ext cx="114300" cy="209550"/>
        </p:xfrm>
        <a:graphic>
          <a:graphicData uri="http://schemas.openxmlformats.org/presentationml/2006/ole">
            <mc:AlternateContent xmlns:mc="http://schemas.openxmlformats.org/markup-compatibility/2006">
              <mc:Choice xmlns:v="urn:schemas-microsoft-com:vml" Requires="v">
                <p:oleObj spid="_x0000_s2051" name="Equation" r:id="rId6" imgW="115200" imgH="211200" progId="Equation.DSMT4">
                  <p:embed/>
                </p:oleObj>
              </mc:Choice>
              <mc:Fallback>
                <p:oleObj name="Equation" r:id="rId6" imgW="115200" imgH="211200" progId="Equation.DSMT4">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00009" y="2501022"/>
                        <a:ext cx="1143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72678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解释下列加点的字词。(4分)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牺牲</a:t>
            </a:r>
            <a:r>
              <a:rPr lang="zh-CN" altLang="en-US" sz="1417" kern="0" dirty="0">
                <a:solidFill>
                  <a:srgbClr val="000000"/>
                </a:solidFill>
                <a:latin typeface="Times New Roman" pitchFamily="65" charset="-122"/>
                <a:ea typeface="宋体" pitchFamily="65" charset="-122"/>
              </a:rPr>
              <a:t>玉帛:</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(2)肉食者</a:t>
            </a:r>
            <a:r>
              <a:rPr lang="zh-CN" altLang="en-US" sz="1417" u="sng" kern="0" dirty="0">
                <a:solidFill>
                  <a:srgbClr val="000000"/>
                </a:solidFill>
                <a:latin typeface="Times New Roman" pitchFamily="65" charset="-122"/>
                <a:ea typeface="宋体" pitchFamily="65" charset="-122"/>
              </a:rPr>
              <a:t>鄙</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(3)门官</a:t>
            </a:r>
            <a:r>
              <a:rPr lang="zh-CN" altLang="en-US" sz="1417" u="sng" kern="0" dirty="0">
                <a:solidFill>
                  <a:srgbClr val="000000"/>
                </a:solidFill>
                <a:latin typeface="Times New Roman" pitchFamily="65" charset="-122"/>
                <a:ea typeface="宋体" pitchFamily="65" charset="-122"/>
              </a:rPr>
              <a:t>歼</a:t>
            </a:r>
            <a:r>
              <a:rPr lang="zh-CN" altLang="en-US" sz="1417" kern="0" dirty="0">
                <a:solidFill>
                  <a:srgbClr val="000000"/>
                </a:solidFill>
                <a:latin typeface="Times New Roman" pitchFamily="65" charset="-122"/>
                <a:ea typeface="宋体" pitchFamily="65" charset="-122"/>
              </a:rPr>
              <a:t>焉:</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(4)公伤</a:t>
            </a:r>
            <a:r>
              <a:rPr lang="zh-CN" altLang="en-US" sz="1417" u="sng" kern="0" dirty="0">
                <a:solidFill>
                  <a:srgbClr val="000000"/>
                </a:solidFill>
                <a:latin typeface="Times New Roman" pitchFamily="65" charset="-122"/>
                <a:ea typeface="宋体" pitchFamily="65" charset="-122"/>
              </a:rPr>
              <a:t>股</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请用“/”给下面句子标出朗读停顿。(只标一处)(2分)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 公 及 楚 人 战 于 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把下列句子翻译成现代文。(4分)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(1)夫战,勇气也。一鼓作气,再而衰,三而竭。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(2)彼众我寡,及其未既济也,请击之。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理解文段内容,然后用</a:t>
            </a:r>
            <a:r>
              <a:rPr lang="zh-CN" altLang="en-US" sz="1417" u="sng" kern="0" dirty="0">
                <a:solidFill>
                  <a:srgbClr val="000000"/>
                </a:solidFill>
                <a:latin typeface="Times New Roman" pitchFamily="65" charset="-122"/>
                <a:ea typeface="宋体" pitchFamily="65" charset="-122"/>
              </a:rPr>
              <a:t>原句</a:t>
            </a:r>
            <a:r>
              <a:rPr lang="zh-CN" altLang="en-US" sz="1417" kern="0" dirty="0">
                <a:solidFill>
                  <a:srgbClr val="000000"/>
                </a:solidFill>
                <a:latin typeface="Times New Roman" pitchFamily="65" charset="-122"/>
                <a:ea typeface="宋体" pitchFamily="65" charset="-122"/>
              </a:rPr>
              <a:t>回答。(3分)</a:t>
            </a:r>
            <a:endParaRPr lang="zh-CN" altLang="en-US" dirty="0"/>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(1)[甲]文中曹刿“请见”的原因是“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”,他认为“可以一战”的理由是“</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(2)[乙]文中子鱼认为发动进攻的有利时机是“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你觉得造成两场战争不同结局的原因分别是什么?(4分)</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(1)古代祭祀用的祭品猪牛羊等　(2)鄙陋,这里指目光短浅　(3)被杀死　(4)大腿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本题考查解释文言实词的能力。课内文言文要注意平日的积累;课外文言文要注意知识的迁移,如</a:t>
            </a:r>
            <a:br>
              <a:rPr dirty="0"/>
            </a:br>
            <a:r>
              <a:rPr lang="zh-CN" altLang="en-US" sz="1417" kern="0" dirty="0">
                <a:solidFill>
                  <a:srgbClr val="000000"/>
                </a:solidFill>
                <a:latin typeface="Times New Roman" pitchFamily="65" charset="-122"/>
                <a:ea typeface="宋体" pitchFamily="65" charset="-122"/>
              </a:rPr>
              <a:t>“股”,可以联系“悬梁刺股”“屠自后断其股”,得出其是“大腿”的意思。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宋公及楚人/战于泓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本题考查划分文言文朗读节奏的能力。这是一个单句,在主谓之间停顿即可。“宋公及楚人”是</a:t>
            </a:r>
            <a:br>
              <a:rPr dirty="0"/>
            </a:br>
            <a:r>
              <a:rPr lang="zh-CN" altLang="en-US" sz="1417" kern="0" dirty="0">
                <a:solidFill>
                  <a:srgbClr val="000000"/>
                </a:solidFill>
                <a:latin typeface="Times New Roman" pitchFamily="65" charset="-122"/>
                <a:ea typeface="宋体" pitchFamily="65" charset="-122"/>
              </a:rPr>
              <a:t>主语,“战”做谓语,“于泓”是状语。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(1)打仗是靠勇气的。第一次击鼓,能够振作士兵的勇气,第二次击鼓,士兵的勇气就减弱了,第三次</a:t>
            </a:r>
            <a:br>
              <a:rPr dirty="0"/>
            </a:br>
            <a:r>
              <a:rPr lang="zh-CN" altLang="en-US" sz="1417" kern="0" dirty="0">
                <a:solidFill>
                  <a:srgbClr val="000000"/>
                </a:solidFill>
                <a:latin typeface="Times New Roman" pitchFamily="65" charset="-122"/>
                <a:ea typeface="宋体" pitchFamily="65" charset="-122"/>
              </a:rPr>
              <a:t>击鼓后士兵的勇气就消耗完了。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(2)对方人多而我们人少,趁着他们还没有全部渡过泓水,请您下令进攻他们。</a:t>
            </a:r>
            <a:endParaRPr lang="zh-CN" altLang="en-US" dirty="0"/>
          </a:p>
        </p:txBody>
      </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本题考查翻译文言文句子的能力。(1)注意重点字“一”“再”“三”的翻译,省略的部分要补出,</a:t>
            </a:r>
            <a:br>
              <a:rPr dirty="0"/>
            </a:br>
            <a:r>
              <a:rPr lang="zh-CN" altLang="en-US" sz="1417" kern="0" dirty="0">
                <a:solidFill>
                  <a:srgbClr val="000000"/>
                </a:solidFill>
                <a:latin typeface="Times New Roman" pitchFamily="65" charset="-122"/>
                <a:ea typeface="宋体" pitchFamily="65" charset="-122"/>
              </a:rPr>
              <a:t>“再(鼓)而衰,三(鼓)而竭”。(2)注意重点字“彼”“寡”“及”“既”“济”的翻译。除语气词不翻译,</a:t>
            </a:r>
            <a:br>
              <a:rPr dirty="0"/>
            </a:br>
            <a:r>
              <a:rPr lang="zh-CN" altLang="en-US" sz="1417" kern="0" dirty="0">
                <a:solidFill>
                  <a:srgbClr val="000000"/>
                </a:solidFill>
                <a:latin typeface="Times New Roman" pitchFamily="65" charset="-122"/>
                <a:ea typeface="宋体" pitchFamily="65" charset="-122"/>
              </a:rPr>
              <a:t>一般一个字对应一个意思。以直译为主,意译为辅。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(1)肉食者鄙,未能远谋　小大之狱,虽不能察,必以情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(2)及其未既济或既济而未成列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本题考查理解文章的能力。(1)结合上下文,从原文中找答案。原文“曹刿请见”之后,就是曹刿和</a:t>
            </a:r>
            <a:br>
              <a:rPr dirty="0"/>
            </a:br>
            <a:r>
              <a:rPr lang="zh-CN" altLang="en-US" sz="1417" kern="0" dirty="0">
                <a:solidFill>
                  <a:srgbClr val="000000"/>
                </a:solidFill>
                <a:latin typeface="Times New Roman" pitchFamily="65" charset="-122"/>
                <a:ea typeface="宋体" pitchFamily="65" charset="-122"/>
              </a:rPr>
              <a:t>乡人之间的对话,乡人提出疑问“肉食者谋之,又何间焉”,曹刿给予回答“肉食者鄙,未能远谋”;“忠之</a:t>
            </a:r>
            <a:br>
              <a:rPr dirty="0"/>
            </a:br>
            <a:r>
              <a:rPr lang="zh-CN" altLang="en-US" sz="1417" kern="0" dirty="0">
                <a:solidFill>
                  <a:srgbClr val="000000"/>
                </a:solidFill>
                <a:latin typeface="Times New Roman" pitchFamily="65" charset="-122"/>
                <a:ea typeface="宋体" pitchFamily="65" charset="-122"/>
              </a:rPr>
              <a:t>属也。可以一战”是对“小大之狱,虽不能察,必以情”的回应。(2)原文中,子鱼两次提出进攻,“彼众我</a:t>
            </a:r>
            <a:br>
              <a:rPr dirty="0"/>
            </a:br>
            <a:r>
              <a:rPr lang="zh-CN" altLang="en-US" sz="1417" kern="0" dirty="0">
                <a:solidFill>
                  <a:srgbClr val="000000"/>
                </a:solidFill>
                <a:latin typeface="Times New Roman" pitchFamily="65" charset="-122"/>
                <a:ea typeface="宋体" pitchFamily="65" charset="-122"/>
              </a:rPr>
              <a:t>寡,及其未既济也,请击之”“既济而未成列,又以告”,提炼整合,得出答案。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长勺之战鲁庄公取信于民且善于听取曹刿的建议,战争中善于抓住战机,因此取胜;泓水之战宋公</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57.xml><?xml version="1.0" encoding="utf-8"?>
<CustomerInfo>
  <UserName>dell</UserName>
  <CompanyName/>
  <MachineID>A189</MachineID>
  <ToolID>ljRTAAAAKGU=</ToolID>
  <Data><![CDATA[bGpSVEFBQUFLR1U9]]></Data>
</CustomerInfo>
</file>

<file path=customXml/item158.xml><?xml version="1.0" encoding="utf-8"?>
<CustomerInfo>
  <UserName>dell</UserName>
  <CompanyName/>
  <MachineID>A189</MachineID>
  <ToolID>ljRTAAAAKGU=</ToolID>
  <Data><![CDATA[bGpSVEFBQUFLR1U9]]></Data>
</CustomerInfo>
</file>

<file path=customXml/item159.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60.xml><?xml version="1.0" encoding="utf-8"?>
<CustomerInfo>
  <UserName>dell</UserName>
  <CompanyName/>
  <MachineID>A189</MachineID>
  <ToolID>ljRTAAAAKGU=</ToolID>
  <Data><![CDATA[bGpSVEFBQUFLR1U9]]></Data>
</CustomerInfo>
</file>

<file path=customXml/item161.xml><?xml version="1.0" encoding="utf-8"?>
<CustomerInfo>
  <UserName>dell</UserName>
  <CompanyName/>
  <MachineID>A189</MachineID>
  <ToolID>ljRTAAAAKGU=</ToolID>
  <Data><![CDATA[bGpSVEFBQUFLR1U9]]></Data>
</CustomerInfo>
</file>

<file path=customXml/item162.xml><?xml version="1.0" encoding="utf-8"?>
<CustomerInfo>
  <UserName>dell</UserName>
  <CompanyName/>
  <MachineID>A189</MachineID>
  <ToolID>ljRTAAAAKGU=</ToolID>
  <Data><![CDATA[bGpSVEFBQUFLR1U9]]></Data>
</CustomerInfo>
</file>

<file path=customXml/item163.xml><?xml version="1.0" encoding="utf-8"?>
<CustomerInfo>
  <UserName>dell</UserName>
  <CompanyName/>
  <MachineID>A189</MachineID>
  <ToolID>ljRTAAAAKGU=</ToolID>
  <Data><![CDATA[bGpSVEFBQUFLR1U9]]></Data>
</CustomerInfo>
</file>

<file path=customXml/item164.xml><?xml version="1.0" encoding="utf-8"?>
<CustomerInfo>
  <UserName>dell</UserName>
  <CompanyName/>
  <MachineID>A189</MachineID>
  <ToolID>ljRTAAAAKGU=</ToolID>
  <Data><![CDATA[bGpSVEFBQUFLR1U9]]></Data>
</CustomerInfo>
</file>

<file path=customXml/item165.xml><?xml version="1.0" encoding="utf-8"?>
<CustomerInfo>
  <UserName>dell</UserName>
  <CompanyName/>
  <MachineID>A189</MachineID>
  <ToolID>ljRTAAAAKGU=</ToolID>
  <Data><![CDATA[bGpSVEFBQUFLR1U9]]></Data>
</CustomerInfo>
</file>

<file path=customXml/item166.xml><?xml version="1.0" encoding="utf-8"?>
<CustomerInfo>
  <UserName>dell</UserName>
  <CompanyName/>
  <MachineID>A189</MachineID>
  <ToolID>ljRTAAAAKGU=</ToolID>
  <Data><![CDATA[bGpSVEFBQUFLR1U9]]></Data>
</CustomerInfo>
</file>

<file path=customXml/item167.xml><?xml version="1.0" encoding="utf-8"?>
<CustomerInfo>
  <UserName>dell</UserName>
  <CompanyName/>
  <MachineID>A189</MachineID>
  <ToolID>ljRTAAAAKGU=</ToolID>
  <Data><![CDATA[bGpSVEFBQUFLR1U9]]></Data>
</CustomerInfo>
</file>

<file path=customXml/item168.xml><?xml version="1.0" encoding="utf-8"?>
<CustomerInfo>
  <UserName>dell</UserName>
  <CompanyName/>
  <MachineID>A189</MachineID>
  <ToolID>ljRTAAAAKGU=</ToolID>
  <Data><![CDATA[bGpSVEFBQUFLR1U9]]></Data>
</CustomerInfo>
</file>

<file path=customXml/item169.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70.xml><?xml version="1.0" encoding="utf-8"?>
<CustomerInfo>
  <UserName>dell</UserName>
  <CompanyName/>
  <MachineID>A189</MachineID>
  <ToolID>ljRTAAAAKGU=</ToolID>
  <Data><![CDATA[bGpSVEFBQUFLR1U9]]></Data>
</CustomerInfo>
</file>

<file path=customXml/item171.xml><?xml version="1.0" encoding="utf-8"?>
<CustomerInfo>
  <UserName>dell</UserName>
  <CompanyName/>
  <MachineID>A189</MachineID>
  <ToolID>ljRTAAAAKGU=</ToolID>
  <Data><![CDATA[bGpSVEFBQUFLR1U9]]></Data>
</CustomerInfo>
</file>

<file path=customXml/item172.xml><?xml version="1.0" encoding="utf-8"?>
<CustomerInfo>
  <UserName>dell</UserName>
  <CompanyName/>
  <MachineID>A189</MachineID>
  <ToolID>ljRTAAAAKGU=</ToolID>
  <Data><![CDATA[bGpSVEFBQUFLR1U9]]></Data>
</CustomerInfo>
</file>

<file path=customXml/item173.xml><?xml version="1.0" encoding="utf-8"?>
<CustomerInfo>
  <UserName>dell</UserName>
  <CompanyName/>
  <MachineID>A189</MachineID>
  <ToolID>ljRTAAAAKGU=</ToolID>
  <Data><![CDATA[bGpSVEFBQUFLR1U9]]></Data>
</CustomerInfo>
</file>

<file path=customXml/item174.xml><?xml version="1.0" encoding="utf-8"?>
<CustomerInfo>
  <UserName>dell</UserName>
  <CompanyName/>
  <MachineID>A189</MachineID>
  <ToolID>ljRTAAAAKGU=</ToolID>
  <Data><![CDATA[bGpSVEFBQUFLR1U9]]></Data>
</CustomerInfo>
</file>

<file path=customXml/item175.xml><?xml version="1.0" encoding="utf-8"?>
<CustomerInfo>
  <UserName>dell</UserName>
  <CompanyName/>
  <MachineID>A189</MachineID>
  <ToolID>ljRTAAAAKGU=</ToolID>
  <Data><![CDATA[bGpSVEFBQUFLR1U9]]></Data>
</CustomerInfo>
</file>

<file path=customXml/item176.xml><?xml version="1.0" encoding="utf-8"?>
<CustomerInfo>
  <UserName>dell</UserName>
  <CompanyName/>
  <MachineID>A189</MachineID>
  <ToolID>ljRTAAAAKGU=</ToolID>
  <Data><![CDATA[bGpSVEFBQUFLR1U9]]></Data>
</CustomerInfo>
</file>

<file path=customXml/item177.xml><?xml version="1.0" encoding="utf-8"?>
<CustomerInfo>
  <UserName>dell</UserName>
  <CompanyName/>
  <MachineID>A189</MachineID>
  <ToolID>ljRTAAAAKGU=</ToolID>
  <Data><![CDATA[bGpSVEFBQUFLR1U9]]></Data>
</CustomerInfo>
</file>

<file path=customXml/item178.xml><?xml version="1.0" encoding="utf-8"?>
<CustomerInfo>
  <UserName>dell</UserName>
  <CompanyName/>
  <MachineID>A189</MachineID>
  <ToolID>ljRTAAAAKGU=</ToolID>
  <Data><![CDATA[bGpSVEFBQUFLR1U9]]></Data>
</CustomerInfo>
</file>

<file path=customXml/item179.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80.xml><?xml version="1.0" encoding="utf-8"?>
<CustomerInfo>
  <UserName>dell</UserName>
  <CompanyName/>
  <MachineID>A189</MachineID>
  <ToolID>ljRTAAAAKGU=</ToolID>
  <Data><![CDATA[bGpSVEFBQUFLR1U9]]></Data>
</CustomerInfo>
</file>

<file path=customXml/item181.xml><?xml version="1.0" encoding="utf-8"?>
<CustomerInfo>
  <UserName>dell</UserName>
  <CompanyName/>
  <MachineID>A189</MachineID>
  <ToolID>ljRTAAAAKGU=</ToolID>
  <Data><![CDATA[bGpSVEFBQUFLR1U9]]></Data>
</CustomerInfo>
</file>

<file path=customXml/item182.xml><?xml version="1.0" encoding="utf-8"?>
<CustomerInfo>
  <UserName>dell</UserName>
  <CompanyName/>
  <MachineID>A189</MachineID>
  <ToolID>ljRTAAAAKGU=</ToolID>
  <Data><![CDATA[bGpSVEFBQUFLR1U9]]></Data>
</CustomerInfo>
</file>

<file path=customXml/item183.xml><?xml version="1.0" encoding="utf-8"?>
<CustomerInfo>
  <UserName>dell</UserName>
  <CompanyName/>
  <MachineID>A189</MachineID>
  <ToolID>ljRTAAAAKGU=</ToolID>
  <Data><![CDATA[bGpSVEFBQUFLR1U9]]></Data>
</CustomerInfo>
</file>

<file path=customXml/item184.xml><?xml version="1.0" encoding="utf-8"?>
<CustomerInfo>
  <UserName>dell</UserName>
  <CompanyName/>
  <MachineID>A189</MachineID>
  <ToolID>ljRTAAAAKGU=</ToolID>
  <Data><![CDATA[bGpSVEFBQUFLR1U9]]></Data>
</CustomerInfo>
</file>

<file path=customXml/item185.xml><?xml version="1.0" encoding="utf-8"?>
<CustomerInfo>
  <UserName>dell</UserName>
  <CompanyName/>
  <MachineID>A189</MachineID>
  <ToolID>ljRTAAAAKGU=</ToolID>
  <Data><![CDATA[bGpSVEFBQUFLR1U9]]></Data>
</CustomerInfo>
</file>

<file path=customXml/item186.xml><?xml version="1.0" encoding="utf-8"?>
<CustomerInfo>
  <UserName>dell</UserName>
  <CompanyName/>
  <MachineID>A189</MachineID>
  <ToolID>ljRTAAAAKGU=</ToolID>
  <Data><![CDATA[bGpSVEFBQUFLR1U9]]></Data>
</CustomerInfo>
</file>

<file path=customXml/item187.xml><?xml version="1.0" encoding="utf-8"?>
<CustomerInfo>
  <UserName>dell</UserName>
  <CompanyName/>
  <MachineID>A189</MachineID>
  <ToolID>ljRTAAAAKGU=</ToolID>
  <Data><![CDATA[bGpSVEFBQUFLR1U9]]></Data>
</CustomerInfo>
</file>

<file path=customXml/item18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540CF5F9-0739-4DDD-8319-96D961626FA8}">
  <ds:schemaRefs/>
</ds:datastoreItem>
</file>

<file path=customXml/itemProps10.xml><?xml version="1.0" encoding="utf-8"?>
<ds:datastoreItem xmlns:ds="http://schemas.openxmlformats.org/officeDocument/2006/customXml" ds:itemID="{96200ED6-65D9-4846-B63D-22F267BB7191}">
  <ds:schemaRefs/>
</ds:datastoreItem>
</file>

<file path=customXml/itemProps100.xml><?xml version="1.0" encoding="utf-8"?>
<ds:datastoreItem xmlns:ds="http://schemas.openxmlformats.org/officeDocument/2006/customXml" ds:itemID="{2BCA2F53-898D-4538-BBD7-BEE0E00A47B9}">
  <ds:schemaRefs/>
</ds:datastoreItem>
</file>

<file path=customXml/itemProps101.xml><?xml version="1.0" encoding="utf-8"?>
<ds:datastoreItem xmlns:ds="http://schemas.openxmlformats.org/officeDocument/2006/customXml" ds:itemID="{8208D9C6-1135-43CC-A771-AAC57964D4DD}">
  <ds:schemaRefs/>
</ds:datastoreItem>
</file>

<file path=customXml/itemProps102.xml><?xml version="1.0" encoding="utf-8"?>
<ds:datastoreItem xmlns:ds="http://schemas.openxmlformats.org/officeDocument/2006/customXml" ds:itemID="{F1796003-74F2-421E-8A8F-EF7BE7D8A378}">
  <ds:schemaRefs/>
</ds:datastoreItem>
</file>

<file path=customXml/itemProps103.xml><?xml version="1.0" encoding="utf-8"?>
<ds:datastoreItem xmlns:ds="http://schemas.openxmlformats.org/officeDocument/2006/customXml" ds:itemID="{ABC6C3EB-67EA-4FE6-AB77-0B7AB4FE7CAC}">
  <ds:schemaRefs/>
</ds:datastoreItem>
</file>

<file path=customXml/itemProps104.xml><?xml version="1.0" encoding="utf-8"?>
<ds:datastoreItem xmlns:ds="http://schemas.openxmlformats.org/officeDocument/2006/customXml" ds:itemID="{08849842-A6B6-43BE-B4FC-FDE48EFE92FD}">
  <ds:schemaRefs/>
</ds:datastoreItem>
</file>

<file path=customXml/itemProps105.xml><?xml version="1.0" encoding="utf-8"?>
<ds:datastoreItem xmlns:ds="http://schemas.openxmlformats.org/officeDocument/2006/customXml" ds:itemID="{37AFA4ED-0011-47E8-ACA9-177E3E977C35}">
  <ds:schemaRefs/>
</ds:datastoreItem>
</file>

<file path=customXml/itemProps106.xml><?xml version="1.0" encoding="utf-8"?>
<ds:datastoreItem xmlns:ds="http://schemas.openxmlformats.org/officeDocument/2006/customXml" ds:itemID="{1E0786FF-D528-4A01-802E-E42B4C39D09D}">
  <ds:schemaRefs/>
</ds:datastoreItem>
</file>

<file path=customXml/itemProps107.xml><?xml version="1.0" encoding="utf-8"?>
<ds:datastoreItem xmlns:ds="http://schemas.openxmlformats.org/officeDocument/2006/customXml" ds:itemID="{09D0860B-0A61-47D6-82E8-CB4FB8511CBE}">
  <ds:schemaRefs/>
</ds:datastoreItem>
</file>

<file path=customXml/itemProps108.xml><?xml version="1.0" encoding="utf-8"?>
<ds:datastoreItem xmlns:ds="http://schemas.openxmlformats.org/officeDocument/2006/customXml" ds:itemID="{FBD2BFDE-0F2F-4B56-A206-666B36B21336}">
  <ds:schemaRefs/>
</ds:datastoreItem>
</file>

<file path=customXml/itemProps109.xml><?xml version="1.0" encoding="utf-8"?>
<ds:datastoreItem xmlns:ds="http://schemas.openxmlformats.org/officeDocument/2006/customXml" ds:itemID="{F8067373-36E9-45AB-825C-22C9E9650A65}">
  <ds:schemaRefs/>
</ds:datastoreItem>
</file>

<file path=customXml/itemProps11.xml><?xml version="1.0" encoding="utf-8"?>
<ds:datastoreItem xmlns:ds="http://schemas.openxmlformats.org/officeDocument/2006/customXml" ds:itemID="{3D6282E3-6150-4A57-9AE7-00B504C8F1FB}">
  <ds:schemaRefs/>
</ds:datastoreItem>
</file>

<file path=customXml/itemProps110.xml><?xml version="1.0" encoding="utf-8"?>
<ds:datastoreItem xmlns:ds="http://schemas.openxmlformats.org/officeDocument/2006/customXml" ds:itemID="{528B27DC-2CDF-4567-B74F-594CA6E6249E}">
  <ds:schemaRefs/>
</ds:datastoreItem>
</file>

<file path=customXml/itemProps111.xml><?xml version="1.0" encoding="utf-8"?>
<ds:datastoreItem xmlns:ds="http://schemas.openxmlformats.org/officeDocument/2006/customXml" ds:itemID="{CBDF6AC3-7809-4396-BF04-7E530B343D8A}">
  <ds:schemaRefs/>
</ds:datastoreItem>
</file>

<file path=customXml/itemProps112.xml><?xml version="1.0" encoding="utf-8"?>
<ds:datastoreItem xmlns:ds="http://schemas.openxmlformats.org/officeDocument/2006/customXml" ds:itemID="{6152AD3A-3DDC-4310-850C-EF84C8AED960}">
  <ds:schemaRefs/>
</ds:datastoreItem>
</file>

<file path=customXml/itemProps113.xml><?xml version="1.0" encoding="utf-8"?>
<ds:datastoreItem xmlns:ds="http://schemas.openxmlformats.org/officeDocument/2006/customXml" ds:itemID="{54072C27-F6F1-4B9A-9BE3-4155998906E5}">
  <ds:schemaRefs/>
</ds:datastoreItem>
</file>

<file path=customXml/itemProps114.xml><?xml version="1.0" encoding="utf-8"?>
<ds:datastoreItem xmlns:ds="http://schemas.openxmlformats.org/officeDocument/2006/customXml" ds:itemID="{EBEFBF1D-2085-499B-A78F-38790D840B99}">
  <ds:schemaRefs/>
</ds:datastoreItem>
</file>

<file path=customXml/itemProps115.xml><?xml version="1.0" encoding="utf-8"?>
<ds:datastoreItem xmlns:ds="http://schemas.openxmlformats.org/officeDocument/2006/customXml" ds:itemID="{33C4999C-16DB-4FA4-A737-36CAA90E3634}">
  <ds:schemaRefs/>
</ds:datastoreItem>
</file>

<file path=customXml/itemProps116.xml><?xml version="1.0" encoding="utf-8"?>
<ds:datastoreItem xmlns:ds="http://schemas.openxmlformats.org/officeDocument/2006/customXml" ds:itemID="{3C91A971-312F-44C3-9D69-3D38E99AD2EE}">
  <ds:schemaRefs/>
</ds:datastoreItem>
</file>

<file path=customXml/itemProps117.xml><?xml version="1.0" encoding="utf-8"?>
<ds:datastoreItem xmlns:ds="http://schemas.openxmlformats.org/officeDocument/2006/customXml" ds:itemID="{285672AC-6660-427E-ADD9-984996244867}">
  <ds:schemaRefs/>
</ds:datastoreItem>
</file>

<file path=customXml/itemProps118.xml><?xml version="1.0" encoding="utf-8"?>
<ds:datastoreItem xmlns:ds="http://schemas.openxmlformats.org/officeDocument/2006/customXml" ds:itemID="{EC1604D5-1121-450B-B68E-24B025965CC4}">
  <ds:schemaRefs/>
</ds:datastoreItem>
</file>

<file path=customXml/itemProps119.xml><?xml version="1.0" encoding="utf-8"?>
<ds:datastoreItem xmlns:ds="http://schemas.openxmlformats.org/officeDocument/2006/customXml" ds:itemID="{90478E14-E042-4585-941F-8BE94F3357BA}">
  <ds:schemaRefs/>
</ds:datastoreItem>
</file>

<file path=customXml/itemProps12.xml><?xml version="1.0" encoding="utf-8"?>
<ds:datastoreItem xmlns:ds="http://schemas.openxmlformats.org/officeDocument/2006/customXml" ds:itemID="{2A930026-C106-430B-A970-172B81385691}">
  <ds:schemaRefs/>
</ds:datastoreItem>
</file>

<file path=customXml/itemProps120.xml><?xml version="1.0" encoding="utf-8"?>
<ds:datastoreItem xmlns:ds="http://schemas.openxmlformats.org/officeDocument/2006/customXml" ds:itemID="{2DB7DCF5-2129-474E-BA67-F4389238A524}">
  <ds:schemaRefs/>
</ds:datastoreItem>
</file>

<file path=customXml/itemProps121.xml><?xml version="1.0" encoding="utf-8"?>
<ds:datastoreItem xmlns:ds="http://schemas.openxmlformats.org/officeDocument/2006/customXml" ds:itemID="{49C6E4A9-28DE-469F-B8D6-1A16B948FAFE}">
  <ds:schemaRefs/>
</ds:datastoreItem>
</file>

<file path=customXml/itemProps122.xml><?xml version="1.0" encoding="utf-8"?>
<ds:datastoreItem xmlns:ds="http://schemas.openxmlformats.org/officeDocument/2006/customXml" ds:itemID="{C75F4914-74A8-48AD-B9C3-70FA2449C74E}">
  <ds:schemaRefs/>
</ds:datastoreItem>
</file>

<file path=customXml/itemProps123.xml><?xml version="1.0" encoding="utf-8"?>
<ds:datastoreItem xmlns:ds="http://schemas.openxmlformats.org/officeDocument/2006/customXml" ds:itemID="{7BEAF69D-C222-4B1E-A3F2-59C350D0CC63}">
  <ds:schemaRefs/>
</ds:datastoreItem>
</file>

<file path=customXml/itemProps124.xml><?xml version="1.0" encoding="utf-8"?>
<ds:datastoreItem xmlns:ds="http://schemas.openxmlformats.org/officeDocument/2006/customXml" ds:itemID="{A331D6E9-3C31-4754-97FF-D554959E92F1}">
  <ds:schemaRefs/>
</ds:datastoreItem>
</file>

<file path=customXml/itemProps125.xml><?xml version="1.0" encoding="utf-8"?>
<ds:datastoreItem xmlns:ds="http://schemas.openxmlformats.org/officeDocument/2006/customXml" ds:itemID="{10F73625-F1FD-45C0-AA90-66039CE94036}">
  <ds:schemaRefs/>
</ds:datastoreItem>
</file>

<file path=customXml/itemProps126.xml><?xml version="1.0" encoding="utf-8"?>
<ds:datastoreItem xmlns:ds="http://schemas.openxmlformats.org/officeDocument/2006/customXml" ds:itemID="{A8057B40-EDC1-4E08-ABD5-83CF97C79C91}">
  <ds:schemaRefs/>
</ds:datastoreItem>
</file>

<file path=customXml/itemProps127.xml><?xml version="1.0" encoding="utf-8"?>
<ds:datastoreItem xmlns:ds="http://schemas.openxmlformats.org/officeDocument/2006/customXml" ds:itemID="{039A8749-2E43-4933-BAD3-0537B89E74D5}">
  <ds:schemaRefs/>
</ds:datastoreItem>
</file>

<file path=customXml/itemProps128.xml><?xml version="1.0" encoding="utf-8"?>
<ds:datastoreItem xmlns:ds="http://schemas.openxmlformats.org/officeDocument/2006/customXml" ds:itemID="{F55F4B2D-0D37-42FF-A7AB-7CEF3B2C92F9}">
  <ds:schemaRefs/>
</ds:datastoreItem>
</file>

<file path=customXml/itemProps129.xml><?xml version="1.0" encoding="utf-8"?>
<ds:datastoreItem xmlns:ds="http://schemas.openxmlformats.org/officeDocument/2006/customXml" ds:itemID="{BFDB2063-F627-4613-8155-A4502CB5563C}">
  <ds:schemaRefs/>
</ds:datastoreItem>
</file>

<file path=customXml/itemProps13.xml><?xml version="1.0" encoding="utf-8"?>
<ds:datastoreItem xmlns:ds="http://schemas.openxmlformats.org/officeDocument/2006/customXml" ds:itemID="{CA6A5A57-4E2B-42C5-AF87-DD762A1C503F}">
  <ds:schemaRefs/>
</ds:datastoreItem>
</file>

<file path=customXml/itemProps130.xml><?xml version="1.0" encoding="utf-8"?>
<ds:datastoreItem xmlns:ds="http://schemas.openxmlformats.org/officeDocument/2006/customXml" ds:itemID="{44C979F7-1A4E-4AC5-AC30-6DAEDD798A46}">
  <ds:schemaRefs/>
</ds:datastoreItem>
</file>

<file path=customXml/itemProps131.xml><?xml version="1.0" encoding="utf-8"?>
<ds:datastoreItem xmlns:ds="http://schemas.openxmlformats.org/officeDocument/2006/customXml" ds:itemID="{E511D2A2-F5F6-4B09-9A6A-B8FC1FE9B311}">
  <ds:schemaRefs/>
</ds:datastoreItem>
</file>

<file path=customXml/itemProps132.xml><?xml version="1.0" encoding="utf-8"?>
<ds:datastoreItem xmlns:ds="http://schemas.openxmlformats.org/officeDocument/2006/customXml" ds:itemID="{0274C748-D704-422B-A3AE-E20702C6AD27}">
  <ds:schemaRefs/>
</ds:datastoreItem>
</file>

<file path=customXml/itemProps133.xml><?xml version="1.0" encoding="utf-8"?>
<ds:datastoreItem xmlns:ds="http://schemas.openxmlformats.org/officeDocument/2006/customXml" ds:itemID="{C90C2D26-AEA2-4284-8339-BAAF9B78342C}">
  <ds:schemaRefs/>
</ds:datastoreItem>
</file>

<file path=customXml/itemProps134.xml><?xml version="1.0" encoding="utf-8"?>
<ds:datastoreItem xmlns:ds="http://schemas.openxmlformats.org/officeDocument/2006/customXml" ds:itemID="{FA8613D4-BDA1-4C34-807B-EE8AF70AD82A}">
  <ds:schemaRefs/>
</ds:datastoreItem>
</file>

<file path=customXml/itemProps135.xml><?xml version="1.0" encoding="utf-8"?>
<ds:datastoreItem xmlns:ds="http://schemas.openxmlformats.org/officeDocument/2006/customXml" ds:itemID="{5C2C9DF3-A46F-4939-A10C-37D7B0A57724}">
  <ds:schemaRefs/>
</ds:datastoreItem>
</file>

<file path=customXml/itemProps136.xml><?xml version="1.0" encoding="utf-8"?>
<ds:datastoreItem xmlns:ds="http://schemas.openxmlformats.org/officeDocument/2006/customXml" ds:itemID="{65F9BC00-07BB-4B08-A18A-FD1ED9E9B81C}">
  <ds:schemaRefs/>
</ds:datastoreItem>
</file>

<file path=customXml/itemProps137.xml><?xml version="1.0" encoding="utf-8"?>
<ds:datastoreItem xmlns:ds="http://schemas.openxmlformats.org/officeDocument/2006/customXml" ds:itemID="{C9F26BA6-1F69-4591-977B-75C05220168A}">
  <ds:schemaRefs/>
</ds:datastoreItem>
</file>

<file path=customXml/itemProps138.xml><?xml version="1.0" encoding="utf-8"?>
<ds:datastoreItem xmlns:ds="http://schemas.openxmlformats.org/officeDocument/2006/customXml" ds:itemID="{E720C8FE-2BC6-4860-9640-B8AA407C6B9D}">
  <ds:schemaRefs/>
</ds:datastoreItem>
</file>

<file path=customXml/itemProps139.xml><?xml version="1.0" encoding="utf-8"?>
<ds:datastoreItem xmlns:ds="http://schemas.openxmlformats.org/officeDocument/2006/customXml" ds:itemID="{05F14EC7-1186-4764-B278-477822BDE387}">
  <ds:schemaRefs/>
</ds:datastoreItem>
</file>

<file path=customXml/itemProps14.xml><?xml version="1.0" encoding="utf-8"?>
<ds:datastoreItem xmlns:ds="http://schemas.openxmlformats.org/officeDocument/2006/customXml" ds:itemID="{2B9E3D68-1A56-49B6-B79D-146A4ADC6A6F}">
  <ds:schemaRefs/>
</ds:datastoreItem>
</file>

<file path=customXml/itemProps140.xml><?xml version="1.0" encoding="utf-8"?>
<ds:datastoreItem xmlns:ds="http://schemas.openxmlformats.org/officeDocument/2006/customXml" ds:itemID="{FE804601-1CDF-4180-876F-51A86A295947}">
  <ds:schemaRefs/>
</ds:datastoreItem>
</file>

<file path=customXml/itemProps141.xml><?xml version="1.0" encoding="utf-8"?>
<ds:datastoreItem xmlns:ds="http://schemas.openxmlformats.org/officeDocument/2006/customXml" ds:itemID="{575C321C-6E65-4D52-8DB4-6D638AC7C2CB}">
  <ds:schemaRefs/>
</ds:datastoreItem>
</file>

<file path=customXml/itemProps142.xml><?xml version="1.0" encoding="utf-8"?>
<ds:datastoreItem xmlns:ds="http://schemas.openxmlformats.org/officeDocument/2006/customXml" ds:itemID="{655766D4-3EF5-47B2-9F6A-7A5384DBE39D}">
  <ds:schemaRefs/>
</ds:datastoreItem>
</file>

<file path=customXml/itemProps143.xml><?xml version="1.0" encoding="utf-8"?>
<ds:datastoreItem xmlns:ds="http://schemas.openxmlformats.org/officeDocument/2006/customXml" ds:itemID="{E7CC754E-1F10-41BE-ACD0-F03D4F84B085}">
  <ds:schemaRefs/>
</ds:datastoreItem>
</file>

<file path=customXml/itemProps144.xml><?xml version="1.0" encoding="utf-8"?>
<ds:datastoreItem xmlns:ds="http://schemas.openxmlformats.org/officeDocument/2006/customXml" ds:itemID="{D66D5EC4-BC89-4153-B32C-4C1210190012}">
  <ds:schemaRefs/>
</ds:datastoreItem>
</file>

<file path=customXml/itemProps145.xml><?xml version="1.0" encoding="utf-8"?>
<ds:datastoreItem xmlns:ds="http://schemas.openxmlformats.org/officeDocument/2006/customXml" ds:itemID="{3E21F6C4-EC79-4BB4-B0AA-1D5DFC8D11FC}">
  <ds:schemaRefs/>
</ds:datastoreItem>
</file>

<file path=customXml/itemProps146.xml><?xml version="1.0" encoding="utf-8"?>
<ds:datastoreItem xmlns:ds="http://schemas.openxmlformats.org/officeDocument/2006/customXml" ds:itemID="{AFED549A-0DDA-412A-BCC4-4150D5B6EA2D}">
  <ds:schemaRefs/>
</ds:datastoreItem>
</file>

<file path=customXml/itemProps147.xml><?xml version="1.0" encoding="utf-8"?>
<ds:datastoreItem xmlns:ds="http://schemas.openxmlformats.org/officeDocument/2006/customXml" ds:itemID="{7192824A-DA48-46AF-812F-A5C54D2D8C76}">
  <ds:schemaRefs/>
</ds:datastoreItem>
</file>

<file path=customXml/itemProps148.xml><?xml version="1.0" encoding="utf-8"?>
<ds:datastoreItem xmlns:ds="http://schemas.openxmlformats.org/officeDocument/2006/customXml" ds:itemID="{67786E90-0482-4574-B75E-0761B7802AAF}">
  <ds:schemaRefs/>
</ds:datastoreItem>
</file>

<file path=customXml/itemProps149.xml><?xml version="1.0" encoding="utf-8"?>
<ds:datastoreItem xmlns:ds="http://schemas.openxmlformats.org/officeDocument/2006/customXml" ds:itemID="{C319693D-4923-48B0-8DB5-C25CF493A441}">
  <ds:schemaRefs/>
</ds:datastoreItem>
</file>

<file path=customXml/itemProps15.xml><?xml version="1.0" encoding="utf-8"?>
<ds:datastoreItem xmlns:ds="http://schemas.openxmlformats.org/officeDocument/2006/customXml" ds:itemID="{5D78BFAE-BC96-4B98-AB12-EDFB00A52725}">
  <ds:schemaRefs/>
</ds:datastoreItem>
</file>

<file path=customXml/itemProps150.xml><?xml version="1.0" encoding="utf-8"?>
<ds:datastoreItem xmlns:ds="http://schemas.openxmlformats.org/officeDocument/2006/customXml" ds:itemID="{3403CFD8-3F15-4ABF-A1C9-76CA78D2E515}">
  <ds:schemaRefs/>
</ds:datastoreItem>
</file>

<file path=customXml/itemProps151.xml><?xml version="1.0" encoding="utf-8"?>
<ds:datastoreItem xmlns:ds="http://schemas.openxmlformats.org/officeDocument/2006/customXml" ds:itemID="{0EDC6CA1-FA9F-404C-83E7-6C46557D7C30}">
  <ds:schemaRefs/>
</ds:datastoreItem>
</file>

<file path=customXml/itemProps152.xml><?xml version="1.0" encoding="utf-8"?>
<ds:datastoreItem xmlns:ds="http://schemas.openxmlformats.org/officeDocument/2006/customXml" ds:itemID="{A9D6BA74-7FCC-4285-BB73-5030425F730F}">
  <ds:schemaRefs/>
</ds:datastoreItem>
</file>

<file path=customXml/itemProps153.xml><?xml version="1.0" encoding="utf-8"?>
<ds:datastoreItem xmlns:ds="http://schemas.openxmlformats.org/officeDocument/2006/customXml" ds:itemID="{C95B1291-2C84-4F9D-B2CD-E73652C62B07}">
  <ds:schemaRefs/>
</ds:datastoreItem>
</file>

<file path=customXml/itemProps154.xml><?xml version="1.0" encoding="utf-8"?>
<ds:datastoreItem xmlns:ds="http://schemas.openxmlformats.org/officeDocument/2006/customXml" ds:itemID="{E1A56AF7-C886-4EE0-A01C-1E160E91334B}">
  <ds:schemaRefs/>
</ds:datastoreItem>
</file>

<file path=customXml/itemProps155.xml><?xml version="1.0" encoding="utf-8"?>
<ds:datastoreItem xmlns:ds="http://schemas.openxmlformats.org/officeDocument/2006/customXml" ds:itemID="{A51EE98F-FC9E-4F1B-970D-494485E27292}">
  <ds:schemaRefs/>
</ds:datastoreItem>
</file>

<file path=customXml/itemProps156.xml><?xml version="1.0" encoding="utf-8"?>
<ds:datastoreItem xmlns:ds="http://schemas.openxmlformats.org/officeDocument/2006/customXml" ds:itemID="{EF405E58-65A7-4064-ACF7-F8D0B305BB79}">
  <ds:schemaRefs/>
</ds:datastoreItem>
</file>

<file path=customXml/itemProps157.xml><?xml version="1.0" encoding="utf-8"?>
<ds:datastoreItem xmlns:ds="http://schemas.openxmlformats.org/officeDocument/2006/customXml" ds:itemID="{D026D5E7-9761-4076-9362-9A693BBA6DF7}">
  <ds:schemaRefs/>
</ds:datastoreItem>
</file>

<file path=customXml/itemProps158.xml><?xml version="1.0" encoding="utf-8"?>
<ds:datastoreItem xmlns:ds="http://schemas.openxmlformats.org/officeDocument/2006/customXml" ds:itemID="{A3B879D7-18E4-445F-8833-7BFDD4D7CDFF}">
  <ds:schemaRefs/>
</ds:datastoreItem>
</file>

<file path=customXml/itemProps159.xml><?xml version="1.0" encoding="utf-8"?>
<ds:datastoreItem xmlns:ds="http://schemas.openxmlformats.org/officeDocument/2006/customXml" ds:itemID="{7512B5BD-23D6-489F-A2B2-85F68406B8AB}">
  <ds:schemaRefs/>
</ds:datastoreItem>
</file>

<file path=customXml/itemProps16.xml><?xml version="1.0" encoding="utf-8"?>
<ds:datastoreItem xmlns:ds="http://schemas.openxmlformats.org/officeDocument/2006/customXml" ds:itemID="{24D7FAFD-2EC5-4F09-BBD8-B261528892AC}">
  <ds:schemaRefs/>
</ds:datastoreItem>
</file>

<file path=customXml/itemProps160.xml><?xml version="1.0" encoding="utf-8"?>
<ds:datastoreItem xmlns:ds="http://schemas.openxmlformats.org/officeDocument/2006/customXml" ds:itemID="{16B0A787-FB88-4359-A5FD-BFC748F3D718}">
  <ds:schemaRefs/>
</ds:datastoreItem>
</file>

<file path=customXml/itemProps161.xml><?xml version="1.0" encoding="utf-8"?>
<ds:datastoreItem xmlns:ds="http://schemas.openxmlformats.org/officeDocument/2006/customXml" ds:itemID="{F30F5084-0AF6-4CB6-A229-DCC9DAD1DDB9}">
  <ds:schemaRefs/>
</ds:datastoreItem>
</file>

<file path=customXml/itemProps162.xml><?xml version="1.0" encoding="utf-8"?>
<ds:datastoreItem xmlns:ds="http://schemas.openxmlformats.org/officeDocument/2006/customXml" ds:itemID="{D3589193-B216-4381-A797-07F0097584E4}">
  <ds:schemaRefs/>
</ds:datastoreItem>
</file>

<file path=customXml/itemProps163.xml><?xml version="1.0" encoding="utf-8"?>
<ds:datastoreItem xmlns:ds="http://schemas.openxmlformats.org/officeDocument/2006/customXml" ds:itemID="{578FEE80-12A5-4336-8322-60D250C289BE}">
  <ds:schemaRefs/>
</ds:datastoreItem>
</file>

<file path=customXml/itemProps164.xml><?xml version="1.0" encoding="utf-8"?>
<ds:datastoreItem xmlns:ds="http://schemas.openxmlformats.org/officeDocument/2006/customXml" ds:itemID="{6487825D-966C-4A45-BFF9-ACE490AC7309}">
  <ds:schemaRefs/>
</ds:datastoreItem>
</file>

<file path=customXml/itemProps165.xml><?xml version="1.0" encoding="utf-8"?>
<ds:datastoreItem xmlns:ds="http://schemas.openxmlformats.org/officeDocument/2006/customXml" ds:itemID="{81074C3F-2A9D-4900-8762-D09DF88D7ED0}">
  <ds:schemaRefs/>
</ds:datastoreItem>
</file>

<file path=customXml/itemProps166.xml><?xml version="1.0" encoding="utf-8"?>
<ds:datastoreItem xmlns:ds="http://schemas.openxmlformats.org/officeDocument/2006/customXml" ds:itemID="{DD291163-E90F-4E7D-A7C5-760AB432790D}">
  <ds:schemaRefs/>
</ds:datastoreItem>
</file>

<file path=customXml/itemProps167.xml><?xml version="1.0" encoding="utf-8"?>
<ds:datastoreItem xmlns:ds="http://schemas.openxmlformats.org/officeDocument/2006/customXml" ds:itemID="{2C78B959-7B4F-4024-BEFA-1F196D14B766}">
  <ds:schemaRefs/>
</ds:datastoreItem>
</file>

<file path=customXml/itemProps168.xml><?xml version="1.0" encoding="utf-8"?>
<ds:datastoreItem xmlns:ds="http://schemas.openxmlformats.org/officeDocument/2006/customXml" ds:itemID="{4AE8EA4E-C0E8-4041-9518-0CE5D330C931}">
  <ds:schemaRefs/>
</ds:datastoreItem>
</file>

<file path=customXml/itemProps169.xml><?xml version="1.0" encoding="utf-8"?>
<ds:datastoreItem xmlns:ds="http://schemas.openxmlformats.org/officeDocument/2006/customXml" ds:itemID="{70026969-1081-4004-ACE9-F8B084E7CD31}">
  <ds:schemaRefs/>
</ds:datastoreItem>
</file>

<file path=customXml/itemProps17.xml><?xml version="1.0" encoding="utf-8"?>
<ds:datastoreItem xmlns:ds="http://schemas.openxmlformats.org/officeDocument/2006/customXml" ds:itemID="{AE901958-E89C-4666-8913-7593F9E268BA}">
  <ds:schemaRefs/>
</ds:datastoreItem>
</file>

<file path=customXml/itemProps170.xml><?xml version="1.0" encoding="utf-8"?>
<ds:datastoreItem xmlns:ds="http://schemas.openxmlformats.org/officeDocument/2006/customXml" ds:itemID="{29187A58-6377-4CE0-9BBF-970CA301E199}">
  <ds:schemaRefs/>
</ds:datastoreItem>
</file>

<file path=customXml/itemProps171.xml><?xml version="1.0" encoding="utf-8"?>
<ds:datastoreItem xmlns:ds="http://schemas.openxmlformats.org/officeDocument/2006/customXml" ds:itemID="{0FAF662C-93F9-4322-B753-A74C7B6851D1}">
  <ds:schemaRefs/>
</ds:datastoreItem>
</file>

<file path=customXml/itemProps172.xml><?xml version="1.0" encoding="utf-8"?>
<ds:datastoreItem xmlns:ds="http://schemas.openxmlformats.org/officeDocument/2006/customXml" ds:itemID="{3344DD92-6594-471F-BEFB-26DFE52BFCEA}">
  <ds:schemaRefs/>
</ds:datastoreItem>
</file>

<file path=customXml/itemProps173.xml><?xml version="1.0" encoding="utf-8"?>
<ds:datastoreItem xmlns:ds="http://schemas.openxmlformats.org/officeDocument/2006/customXml" ds:itemID="{15051EE3-3268-4549-AD2E-7E84BE226B49}">
  <ds:schemaRefs/>
</ds:datastoreItem>
</file>

<file path=customXml/itemProps174.xml><?xml version="1.0" encoding="utf-8"?>
<ds:datastoreItem xmlns:ds="http://schemas.openxmlformats.org/officeDocument/2006/customXml" ds:itemID="{5103A224-A67E-4676-9423-77CBC2D39401}">
  <ds:schemaRefs/>
</ds:datastoreItem>
</file>

<file path=customXml/itemProps175.xml><?xml version="1.0" encoding="utf-8"?>
<ds:datastoreItem xmlns:ds="http://schemas.openxmlformats.org/officeDocument/2006/customXml" ds:itemID="{0DB7E755-D5CC-46CA-B66C-539DD5B58AA7}">
  <ds:schemaRefs/>
</ds:datastoreItem>
</file>

<file path=customXml/itemProps176.xml><?xml version="1.0" encoding="utf-8"?>
<ds:datastoreItem xmlns:ds="http://schemas.openxmlformats.org/officeDocument/2006/customXml" ds:itemID="{D620434B-D9EF-434A-ADF3-285FC35E8694}">
  <ds:schemaRefs/>
</ds:datastoreItem>
</file>

<file path=customXml/itemProps177.xml><?xml version="1.0" encoding="utf-8"?>
<ds:datastoreItem xmlns:ds="http://schemas.openxmlformats.org/officeDocument/2006/customXml" ds:itemID="{B395D123-0CFD-4E5B-9918-32171CC5E4D0}">
  <ds:schemaRefs/>
</ds:datastoreItem>
</file>

<file path=customXml/itemProps178.xml><?xml version="1.0" encoding="utf-8"?>
<ds:datastoreItem xmlns:ds="http://schemas.openxmlformats.org/officeDocument/2006/customXml" ds:itemID="{4E54DC69-5474-4E9B-89D2-CEAA34DDD720}">
  <ds:schemaRefs/>
</ds:datastoreItem>
</file>

<file path=customXml/itemProps179.xml><?xml version="1.0" encoding="utf-8"?>
<ds:datastoreItem xmlns:ds="http://schemas.openxmlformats.org/officeDocument/2006/customXml" ds:itemID="{1331DF4B-0BDD-449D-801F-71B7126D03C4}">
  <ds:schemaRefs/>
</ds:datastoreItem>
</file>

<file path=customXml/itemProps18.xml><?xml version="1.0" encoding="utf-8"?>
<ds:datastoreItem xmlns:ds="http://schemas.openxmlformats.org/officeDocument/2006/customXml" ds:itemID="{31BFCBCB-C259-449E-AACF-F5CA951F4188}">
  <ds:schemaRefs/>
</ds:datastoreItem>
</file>

<file path=customXml/itemProps180.xml><?xml version="1.0" encoding="utf-8"?>
<ds:datastoreItem xmlns:ds="http://schemas.openxmlformats.org/officeDocument/2006/customXml" ds:itemID="{69451778-F5D8-4DBA-98D8-C998900392A3}">
  <ds:schemaRefs/>
</ds:datastoreItem>
</file>

<file path=customXml/itemProps181.xml><?xml version="1.0" encoding="utf-8"?>
<ds:datastoreItem xmlns:ds="http://schemas.openxmlformats.org/officeDocument/2006/customXml" ds:itemID="{502C3F97-71E7-4FCF-B58C-A0140E27DF95}">
  <ds:schemaRefs/>
</ds:datastoreItem>
</file>

<file path=customXml/itemProps182.xml><?xml version="1.0" encoding="utf-8"?>
<ds:datastoreItem xmlns:ds="http://schemas.openxmlformats.org/officeDocument/2006/customXml" ds:itemID="{6A02CEAD-443E-4ABA-99DE-C766ED3C190C}">
  <ds:schemaRefs/>
</ds:datastoreItem>
</file>

<file path=customXml/itemProps183.xml><?xml version="1.0" encoding="utf-8"?>
<ds:datastoreItem xmlns:ds="http://schemas.openxmlformats.org/officeDocument/2006/customXml" ds:itemID="{AAD0163B-FEA3-4206-BC0E-B985AEAACBC3}">
  <ds:schemaRefs/>
</ds:datastoreItem>
</file>

<file path=customXml/itemProps184.xml><?xml version="1.0" encoding="utf-8"?>
<ds:datastoreItem xmlns:ds="http://schemas.openxmlformats.org/officeDocument/2006/customXml" ds:itemID="{06CC3868-B4E7-45FD-8189-146E6DF14B7E}">
  <ds:schemaRefs/>
</ds:datastoreItem>
</file>

<file path=customXml/itemProps185.xml><?xml version="1.0" encoding="utf-8"?>
<ds:datastoreItem xmlns:ds="http://schemas.openxmlformats.org/officeDocument/2006/customXml" ds:itemID="{C5345061-E2E1-4AC4-ABA6-67D1036A736A}">
  <ds:schemaRefs/>
</ds:datastoreItem>
</file>

<file path=customXml/itemProps186.xml><?xml version="1.0" encoding="utf-8"?>
<ds:datastoreItem xmlns:ds="http://schemas.openxmlformats.org/officeDocument/2006/customXml" ds:itemID="{185141F2-97D8-4455-A0C3-7452F638D7B8}">
  <ds:schemaRefs/>
</ds:datastoreItem>
</file>

<file path=customXml/itemProps187.xml><?xml version="1.0" encoding="utf-8"?>
<ds:datastoreItem xmlns:ds="http://schemas.openxmlformats.org/officeDocument/2006/customXml" ds:itemID="{91FE19CB-9008-461D-B0BD-958501E6B74C}">
  <ds:schemaRefs/>
</ds:datastoreItem>
</file>

<file path=customXml/itemProps188.xml><?xml version="1.0" encoding="utf-8"?>
<ds:datastoreItem xmlns:ds="http://schemas.openxmlformats.org/officeDocument/2006/customXml" ds:itemID="{5666941E-AB60-482E-A1B4-749D704C6DD7}">
  <ds:schemaRefs/>
</ds:datastoreItem>
</file>

<file path=customXml/itemProps19.xml><?xml version="1.0" encoding="utf-8"?>
<ds:datastoreItem xmlns:ds="http://schemas.openxmlformats.org/officeDocument/2006/customXml" ds:itemID="{34433AF8-283E-47AF-9CD4-8D9D9710FA64}">
  <ds:schemaRefs/>
</ds:datastoreItem>
</file>

<file path=customXml/itemProps2.xml><?xml version="1.0" encoding="utf-8"?>
<ds:datastoreItem xmlns:ds="http://schemas.openxmlformats.org/officeDocument/2006/customXml" ds:itemID="{8D9E8A99-D86D-4F7D-A3C1-6BF605225B0E}">
  <ds:schemaRefs/>
</ds:datastoreItem>
</file>

<file path=customXml/itemProps20.xml><?xml version="1.0" encoding="utf-8"?>
<ds:datastoreItem xmlns:ds="http://schemas.openxmlformats.org/officeDocument/2006/customXml" ds:itemID="{73C97633-C7F8-4A75-B260-823291F82AE7}">
  <ds:schemaRefs/>
</ds:datastoreItem>
</file>

<file path=customXml/itemProps21.xml><?xml version="1.0" encoding="utf-8"?>
<ds:datastoreItem xmlns:ds="http://schemas.openxmlformats.org/officeDocument/2006/customXml" ds:itemID="{0AC0965D-2863-4EFE-B3CD-BA60153D1C12}">
  <ds:schemaRefs/>
</ds:datastoreItem>
</file>

<file path=customXml/itemProps22.xml><?xml version="1.0" encoding="utf-8"?>
<ds:datastoreItem xmlns:ds="http://schemas.openxmlformats.org/officeDocument/2006/customXml" ds:itemID="{4BFEDF17-282B-4DE6-B4F0-12A4C4B9BF51}">
  <ds:schemaRefs/>
</ds:datastoreItem>
</file>

<file path=customXml/itemProps23.xml><?xml version="1.0" encoding="utf-8"?>
<ds:datastoreItem xmlns:ds="http://schemas.openxmlformats.org/officeDocument/2006/customXml" ds:itemID="{2775829A-8966-426E-89D8-F93178733B9B}">
  <ds:schemaRefs/>
</ds:datastoreItem>
</file>

<file path=customXml/itemProps24.xml><?xml version="1.0" encoding="utf-8"?>
<ds:datastoreItem xmlns:ds="http://schemas.openxmlformats.org/officeDocument/2006/customXml" ds:itemID="{71C10D8F-794F-4B2C-8A4A-1473071577CE}">
  <ds:schemaRefs/>
</ds:datastoreItem>
</file>

<file path=customXml/itemProps25.xml><?xml version="1.0" encoding="utf-8"?>
<ds:datastoreItem xmlns:ds="http://schemas.openxmlformats.org/officeDocument/2006/customXml" ds:itemID="{EB7A0CF6-E067-4670-A948-72386F598F50}">
  <ds:schemaRefs/>
</ds:datastoreItem>
</file>

<file path=customXml/itemProps26.xml><?xml version="1.0" encoding="utf-8"?>
<ds:datastoreItem xmlns:ds="http://schemas.openxmlformats.org/officeDocument/2006/customXml" ds:itemID="{EE4A4A72-19E7-4CB2-A3D1-A0AC5D6170CA}">
  <ds:schemaRefs/>
</ds:datastoreItem>
</file>

<file path=customXml/itemProps27.xml><?xml version="1.0" encoding="utf-8"?>
<ds:datastoreItem xmlns:ds="http://schemas.openxmlformats.org/officeDocument/2006/customXml" ds:itemID="{0B303C2A-7895-4CBA-8E64-8A1F39D1E19C}">
  <ds:schemaRefs/>
</ds:datastoreItem>
</file>

<file path=customXml/itemProps28.xml><?xml version="1.0" encoding="utf-8"?>
<ds:datastoreItem xmlns:ds="http://schemas.openxmlformats.org/officeDocument/2006/customXml" ds:itemID="{AAF62116-54D3-4410-86A0-FF931B33262E}">
  <ds:schemaRefs/>
</ds:datastoreItem>
</file>

<file path=customXml/itemProps29.xml><?xml version="1.0" encoding="utf-8"?>
<ds:datastoreItem xmlns:ds="http://schemas.openxmlformats.org/officeDocument/2006/customXml" ds:itemID="{04CDE8AD-8F0E-4F03-A3D4-882945A95F59}">
  <ds:schemaRefs/>
</ds:datastoreItem>
</file>

<file path=customXml/itemProps3.xml><?xml version="1.0" encoding="utf-8"?>
<ds:datastoreItem xmlns:ds="http://schemas.openxmlformats.org/officeDocument/2006/customXml" ds:itemID="{69F4779B-CB49-49F2-A0AB-39A57CBE8B69}">
  <ds:schemaRefs/>
</ds:datastoreItem>
</file>

<file path=customXml/itemProps30.xml><?xml version="1.0" encoding="utf-8"?>
<ds:datastoreItem xmlns:ds="http://schemas.openxmlformats.org/officeDocument/2006/customXml" ds:itemID="{6A2F3755-91D0-4854-A6F7-50B02A211C3D}">
  <ds:schemaRefs/>
</ds:datastoreItem>
</file>

<file path=customXml/itemProps31.xml><?xml version="1.0" encoding="utf-8"?>
<ds:datastoreItem xmlns:ds="http://schemas.openxmlformats.org/officeDocument/2006/customXml" ds:itemID="{AF8184BB-BF98-49EA-8CC9-B3EBD3A7352D}">
  <ds:schemaRefs/>
</ds:datastoreItem>
</file>

<file path=customXml/itemProps32.xml><?xml version="1.0" encoding="utf-8"?>
<ds:datastoreItem xmlns:ds="http://schemas.openxmlformats.org/officeDocument/2006/customXml" ds:itemID="{F1C4DD99-43C1-4FF0-8BEE-BCBCADCF82A9}">
  <ds:schemaRefs/>
</ds:datastoreItem>
</file>

<file path=customXml/itemProps33.xml><?xml version="1.0" encoding="utf-8"?>
<ds:datastoreItem xmlns:ds="http://schemas.openxmlformats.org/officeDocument/2006/customXml" ds:itemID="{7098CEC9-4C1F-4F93-8EFD-F5076BDDDEE8}">
  <ds:schemaRefs/>
</ds:datastoreItem>
</file>

<file path=customXml/itemProps34.xml><?xml version="1.0" encoding="utf-8"?>
<ds:datastoreItem xmlns:ds="http://schemas.openxmlformats.org/officeDocument/2006/customXml" ds:itemID="{8A0DA138-A521-477F-8D6F-CDBD338E75BE}">
  <ds:schemaRefs/>
</ds:datastoreItem>
</file>

<file path=customXml/itemProps35.xml><?xml version="1.0" encoding="utf-8"?>
<ds:datastoreItem xmlns:ds="http://schemas.openxmlformats.org/officeDocument/2006/customXml" ds:itemID="{918D39A5-F13A-46DE-B278-20B41C7A763A}">
  <ds:schemaRefs/>
</ds:datastoreItem>
</file>

<file path=customXml/itemProps36.xml><?xml version="1.0" encoding="utf-8"?>
<ds:datastoreItem xmlns:ds="http://schemas.openxmlformats.org/officeDocument/2006/customXml" ds:itemID="{184BB574-6665-423B-8433-7DE40DA35428}">
  <ds:schemaRefs/>
</ds:datastoreItem>
</file>

<file path=customXml/itemProps37.xml><?xml version="1.0" encoding="utf-8"?>
<ds:datastoreItem xmlns:ds="http://schemas.openxmlformats.org/officeDocument/2006/customXml" ds:itemID="{4E2E63F8-1C60-451D-8E0E-0FE9770E6873}">
  <ds:schemaRefs/>
</ds:datastoreItem>
</file>

<file path=customXml/itemProps38.xml><?xml version="1.0" encoding="utf-8"?>
<ds:datastoreItem xmlns:ds="http://schemas.openxmlformats.org/officeDocument/2006/customXml" ds:itemID="{A12C7CDE-63BD-4286-BC3D-E4A53F3E0680}">
  <ds:schemaRefs/>
</ds:datastoreItem>
</file>

<file path=customXml/itemProps39.xml><?xml version="1.0" encoding="utf-8"?>
<ds:datastoreItem xmlns:ds="http://schemas.openxmlformats.org/officeDocument/2006/customXml" ds:itemID="{18747EFF-7D70-4C64-81DC-2C8C8E101738}">
  <ds:schemaRefs/>
</ds:datastoreItem>
</file>

<file path=customXml/itemProps4.xml><?xml version="1.0" encoding="utf-8"?>
<ds:datastoreItem xmlns:ds="http://schemas.openxmlformats.org/officeDocument/2006/customXml" ds:itemID="{A4A60EC5-45C2-4F51-9EB2-0A35059A8474}">
  <ds:schemaRefs/>
</ds:datastoreItem>
</file>

<file path=customXml/itemProps40.xml><?xml version="1.0" encoding="utf-8"?>
<ds:datastoreItem xmlns:ds="http://schemas.openxmlformats.org/officeDocument/2006/customXml" ds:itemID="{F37936B3-05BC-4D60-BEF8-5519A6A5327E}">
  <ds:schemaRefs/>
</ds:datastoreItem>
</file>

<file path=customXml/itemProps41.xml><?xml version="1.0" encoding="utf-8"?>
<ds:datastoreItem xmlns:ds="http://schemas.openxmlformats.org/officeDocument/2006/customXml" ds:itemID="{48911D0E-718C-4695-A187-0C900EEEA842}">
  <ds:schemaRefs/>
</ds:datastoreItem>
</file>

<file path=customXml/itemProps42.xml><?xml version="1.0" encoding="utf-8"?>
<ds:datastoreItem xmlns:ds="http://schemas.openxmlformats.org/officeDocument/2006/customXml" ds:itemID="{5774F6FA-8069-4306-961B-E10F507E1FB9}">
  <ds:schemaRefs/>
</ds:datastoreItem>
</file>

<file path=customXml/itemProps43.xml><?xml version="1.0" encoding="utf-8"?>
<ds:datastoreItem xmlns:ds="http://schemas.openxmlformats.org/officeDocument/2006/customXml" ds:itemID="{26455943-A1A3-437D-9950-D95AB5CA38F8}">
  <ds:schemaRefs/>
</ds:datastoreItem>
</file>

<file path=customXml/itemProps44.xml><?xml version="1.0" encoding="utf-8"?>
<ds:datastoreItem xmlns:ds="http://schemas.openxmlformats.org/officeDocument/2006/customXml" ds:itemID="{EC9E5261-864E-4942-B3AD-068B4262188A}">
  <ds:schemaRefs/>
</ds:datastoreItem>
</file>

<file path=customXml/itemProps45.xml><?xml version="1.0" encoding="utf-8"?>
<ds:datastoreItem xmlns:ds="http://schemas.openxmlformats.org/officeDocument/2006/customXml" ds:itemID="{35AD5248-7611-47B2-B693-7DCB94EEEC63}">
  <ds:schemaRefs/>
</ds:datastoreItem>
</file>

<file path=customXml/itemProps46.xml><?xml version="1.0" encoding="utf-8"?>
<ds:datastoreItem xmlns:ds="http://schemas.openxmlformats.org/officeDocument/2006/customXml" ds:itemID="{2715F0B1-0A37-40A1-9DA0-63771DAEAA59}">
  <ds:schemaRefs/>
</ds:datastoreItem>
</file>

<file path=customXml/itemProps47.xml><?xml version="1.0" encoding="utf-8"?>
<ds:datastoreItem xmlns:ds="http://schemas.openxmlformats.org/officeDocument/2006/customXml" ds:itemID="{2A265F01-2540-4040-B976-F4CFBF1B1362}">
  <ds:schemaRefs/>
</ds:datastoreItem>
</file>

<file path=customXml/itemProps48.xml><?xml version="1.0" encoding="utf-8"?>
<ds:datastoreItem xmlns:ds="http://schemas.openxmlformats.org/officeDocument/2006/customXml" ds:itemID="{E2CDFE5B-0428-422F-9FF3-79E974C5FCC9}">
  <ds:schemaRefs/>
</ds:datastoreItem>
</file>

<file path=customXml/itemProps49.xml><?xml version="1.0" encoding="utf-8"?>
<ds:datastoreItem xmlns:ds="http://schemas.openxmlformats.org/officeDocument/2006/customXml" ds:itemID="{8391C444-913C-4E82-8B2B-8CF7FDCBB0B0}">
  <ds:schemaRefs/>
</ds:datastoreItem>
</file>

<file path=customXml/itemProps5.xml><?xml version="1.0" encoding="utf-8"?>
<ds:datastoreItem xmlns:ds="http://schemas.openxmlformats.org/officeDocument/2006/customXml" ds:itemID="{04ABA2B0-0D4E-4C28-9AB9-C8CDE24D9C7B}">
  <ds:schemaRefs/>
</ds:datastoreItem>
</file>

<file path=customXml/itemProps50.xml><?xml version="1.0" encoding="utf-8"?>
<ds:datastoreItem xmlns:ds="http://schemas.openxmlformats.org/officeDocument/2006/customXml" ds:itemID="{700F0703-DD91-43CC-9672-E313873F5BE0}">
  <ds:schemaRefs/>
</ds:datastoreItem>
</file>

<file path=customXml/itemProps51.xml><?xml version="1.0" encoding="utf-8"?>
<ds:datastoreItem xmlns:ds="http://schemas.openxmlformats.org/officeDocument/2006/customXml" ds:itemID="{9C3BD6B1-491D-42CE-8872-DD6E6397539C}">
  <ds:schemaRefs/>
</ds:datastoreItem>
</file>

<file path=customXml/itemProps52.xml><?xml version="1.0" encoding="utf-8"?>
<ds:datastoreItem xmlns:ds="http://schemas.openxmlformats.org/officeDocument/2006/customXml" ds:itemID="{C73BF057-14A6-49FF-9485-BFDBCF8F3BD7}">
  <ds:schemaRefs/>
</ds:datastoreItem>
</file>

<file path=customXml/itemProps53.xml><?xml version="1.0" encoding="utf-8"?>
<ds:datastoreItem xmlns:ds="http://schemas.openxmlformats.org/officeDocument/2006/customXml" ds:itemID="{32FA8F41-A0CC-48E4-97F4-8F60FCE2CB30}">
  <ds:schemaRefs/>
</ds:datastoreItem>
</file>

<file path=customXml/itemProps54.xml><?xml version="1.0" encoding="utf-8"?>
<ds:datastoreItem xmlns:ds="http://schemas.openxmlformats.org/officeDocument/2006/customXml" ds:itemID="{384AC712-F5FA-4876-A4D8-BB19F3C5BFD8}">
  <ds:schemaRefs/>
</ds:datastoreItem>
</file>

<file path=customXml/itemProps55.xml><?xml version="1.0" encoding="utf-8"?>
<ds:datastoreItem xmlns:ds="http://schemas.openxmlformats.org/officeDocument/2006/customXml" ds:itemID="{1D06F5F2-F3D5-447B-A034-666EC6BCB40C}">
  <ds:schemaRefs/>
</ds:datastoreItem>
</file>

<file path=customXml/itemProps56.xml><?xml version="1.0" encoding="utf-8"?>
<ds:datastoreItem xmlns:ds="http://schemas.openxmlformats.org/officeDocument/2006/customXml" ds:itemID="{7C667010-EC3D-45BB-9DF1-63674547A384}">
  <ds:schemaRefs/>
</ds:datastoreItem>
</file>

<file path=customXml/itemProps57.xml><?xml version="1.0" encoding="utf-8"?>
<ds:datastoreItem xmlns:ds="http://schemas.openxmlformats.org/officeDocument/2006/customXml" ds:itemID="{8034571D-0AF0-4186-936A-7486D6FCAA65}">
  <ds:schemaRefs/>
</ds:datastoreItem>
</file>

<file path=customXml/itemProps58.xml><?xml version="1.0" encoding="utf-8"?>
<ds:datastoreItem xmlns:ds="http://schemas.openxmlformats.org/officeDocument/2006/customXml" ds:itemID="{50E1C481-A088-41BB-ACC9-A78FE0636C99}">
  <ds:schemaRefs/>
</ds:datastoreItem>
</file>

<file path=customXml/itemProps59.xml><?xml version="1.0" encoding="utf-8"?>
<ds:datastoreItem xmlns:ds="http://schemas.openxmlformats.org/officeDocument/2006/customXml" ds:itemID="{C90D7C91-BA11-4387-BDCE-B727F6E99076}">
  <ds:schemaRefs/>
</ds:datastoreItem>
</file>

<file path=customXml/itemProps6.xml><?xml version="1.0" encoding="utf-8"?>
<ds:datastoreItem xmlns:ds="http://schemas.openxmlformats.org/officeDocument/2006/customXml" ds:itemID="{ABEECF10-2671-47DF-BDB4-1C960C47E738}">
  <ds:schemaRefs/>
</ds:datastoreItem>
</file>

<file path=customXml/itemProps60.xml><?xml version="1.0" encoding="utf-8"?>
<ds:datastoreItem xmlns:ds="http://schemas.openxmlformats.org/officeDocument/2006/customXml" ds:itemID="{1FC3E40B-0218-4AF2-8255-CF67F022BCE1}">
  <ds:schemaRefs/>
</ds:datastoreItem>
</file>

<file path=customXml/itemProps61.xml><?xml version="1.0" encoding="utf-8"?>
<ds:datastoreItem xmlns:ds="http://schemas.openxmlformats.org/officeDocument/2006/customXml" ds:itemID="{22E3F29F-C274-4DF1-AEA4-3CDCEDE3ACF2}">
  <ds:schemaRefs/>
</ds:datastoreItem>
</file>

<file path=customXml/itemProps62.xml><?xml version="1.0" encoding="utf-8"?>
<ds:datastoreItem xmlns:ds="http://schemas.openxmlformats.org/officeDocument/2006/customXml" ds:itemID="{652E0E02-9E0B-4B13-985C-DC3CBDB1052B}">
  <ds:schemaRefs/>
</ds:datastoreItem>
</file>

<file path=customXml/itemProps63.xml><?xml version="1.0" encoding="utf-8"?>
<ds:datastoreItem xmlns:ds="http://schemas.openxmlformats.org/officeDocument/2006/customXml" ds:itemID="{750965E1-AF40-460F-BE00-F8DE623EDA1A}">
  <ds:schemaRefs/>
</ds:datastoreItem>
</file>

<file path=customXml/itemProps64.xml><?xml version="1.0" encoding="utf-8"?>
<ds:datastoreItem xmlns:ds="http://schemas.openxmlformats.org/officeDocument/2006/customXml" ds:itemID="{EB2FF0E1-9B21-4A89-879F-7CA2EE00B56B}">
  <ds:schemaRefs/>
</ds:datastoreItem>
</file>

<file path=customXml/itemProps65.xml><?xml version="1.0" encoding="utf-8"?>
<ds:datastoreItem xmlns:ds="http://schemas.openxmlformats.org/officeDocument/2006/customXml" ds:itemID="{7D5F8736-0A45-435E-9271-0136B04B3ED8}">
  <ds:schemaRefs/>
</ds:datastoreItem>
</file>

<file path=customXml/itemProps66.xml><?xml version="1.0" encoding="utf-8"?>
<ds:datastoreItem xmlns:ds="http://schemas.openxmlformats.org/officeDocument/2006/customXml" ds:itemID="{15B8DD5F-BF24-4096-904D-401EA963C0D4}">
  <ds:schemaRefs/>
</ds:datastoreItem>
</file>

<file path=customXml/itemProps67.xml><?xml version="1.0" encoding="utf-8"?>
<ds:datastoreItem xmlns:ds="http://schemas.openxmlformats.org/officeDocument/2006/customXml" ds:itemID="{80F42E06-2F6D-4BE2-9342-086C4ECC4A16}">
  <ds:schemaRefs/>
</ds:datastoreItem>
</file>

<file path=customXml/itemProps68.xml><?xml version="1.0" encoding="utf-8"?>
<ds:datastoreItem xmlns:ds="http://schemas.openxmlformats.org/officeDocument/2006/customXml" ds:itemID="{5D4506D4-A83A-44FF-9769-FFF327823973}">
  <ds:schemaRefs/>
</ds:datastoreItem>
</file>

<file path=customXml/itemProps69.xml><?xml version="1.0" encoding="utf-8"?>
<ds:datastoreItem xmlns:ds="http://schemas.openxmlformats.org/officeDocument/2006/customXml" ds:itemID="{703005B1-8145-4966-9ED3-2D0CFD88470A}">
  <ds:schemaRefs/>
</ds:datastoreItem>
</file>

<file path=customXml/itemProps7.xml><?xml version="1.0" encoding="utf-8"?>
<ds:datastoreItem xmlns:ds="http://schemas.openxmlformats.org/officeDocument/2006/customXml" ds:itemID="{ED4749EC-FCCC-4A6B-B016-65CA66EE0B63}">
  <ds:schemaRefs/>
</ds:datastoreItem>
</file>

<file path=customXml/itemProps70.xml><?xml version="1.0" encoding="utf-8"?>
<ds:datastoreItem xmlns:ds="http://schemas.openxmlformats.org/officeDocument/2006/customXml" ds:itemID="{1BA962D8-9DCB-4905-B1D3-2E7BE66BC207}">
  <ds:schemaRefs/>
</ds:datastoreItem>
</file>

<file path=customXml/itemProps71.xml><?xml version="1.0" encoding="utf-8"?>
<ds:datastoreItem xmlns:ds="http://schemas.openxmlformats.org/officeDocument/2006/customXml" ds:itemID="{332826D5-4F9C-463A-A5F4-ECCCF51025D5}">
  <ds:schemaRefs/>
</ds:datastoreItem>
</file>

<file path=customXml/itemProps72.xml><?xml version="1.0" encoding="utf-8"?>
<ds:datastoreItem xmlns:ds="http://schemas.openxmlformats.org/officeDocument/2006/customXml" ds:itemID="{141953E6-7028-4C7C-904D-AC513A6FBE0D}">
  <ds:schemaRefs/>
</ds:datastoreItem>
</file>

<file path=customXml/itemProps73.xml><?xml version="1.0" encoding="utf-8"?>
<ds:datastoreItem xmlns:ds="http://schemas.openxmlformats.org/officeDocument/2006/customXml" ds:itemID="{83594925-7583-4475-B38C-821E21FA1771}">
  <ds:schemaRefs/>
</ds:datastoreItem>
</file>

<file path=customXml/itemProps74.xml><?xml version="1.0" encoding="utf-8"?>
<ds:datastoreItem xmlns:ds="http://schemas.openxmlformats.org/officeDocument/2006/customXml" ds:itemID="{E7FF446F-737D-493F-A5B0-0CBBA573CD10}">
  <ds:schemaRefs/>
</ds:datastoreItem>
</file>

<file path=customXml/itemProps75.xml><?xml version="1.0" encoding="utf-8"?>
<ds:datastoreItem xmlns:ds="http://schemas.openxmlformats.org/officeDocument/2006/customXml" ds:itemID="{460AFC5B-B144-45F6-995A-DF928E0FF2EE}">
  <ds:schemaRefs/>
</ds:datastoreItem>
</file>

<file path=customXml/itemProps76.xml><?xml version="1.0" encoding="utf-8"?>
<ds:datastoreItem xmlns:ds="http://schemas.openxmlformats.org/officeDocument/2006/customXml" ds:itemID="{242DBF8C-A996-42DF-88B4-5EEF56827D92}">
  <ds:schemaRefs/>
</ds:datastoreItem>
</file>

<file path=customXml/itemProps77.xml><?xml version="1.0" encoding="utf-8"?>
<ds:datastoreItem xmlns:ds="http://schemas.openxmlformats.org/officeDocument/2006/customXml" ds:itemID="{7AF4B740-9888-4AFC-BD74-76E4CF72F2CE}">
  <ds:schemaRefs/>
</ds:datastoreItem>
</file>

<file path=customXml/itemProps78.xml><?xml version="1.0" encoding="utf-8"?>
<ds:datastoreItem xmlns:ds="http://schemas.openxmlformats.org/officeDocument/2006/customXml" ds:itemID="{CADF4A8D-B8F9-4C4C-8FA9-E8E44B650D15}">
  <ds:schemaRefs/>
</ds:datastoreItem>
</file>

<file path=customXml/itemProps79.xml><?xml version="1.0" encoding="utf-8"?>
<ds:datastoreItem xmlns:ds="http://schemas.openxmlformats.org/officeDocument/2006/customXml" ds:itemID="{E2EB90A9-AAA0-4B4C-A1E6-19ADE216D510}">
  <ds:schemaRefs/>
</ds:datastoreItem>
</file>

<file path=customXml/itemProps8.xml><?xml version="1.0" encoding="utf-8"?>
<ds:datastoreItem xmlns:ds="http://schemas.openxmlformats.org/officeDocument/2006/customXml" ds:itemID="{BF505927-24A9-49AA-ABF1-8EF61C1CF5BE}">
  <ds:schemaRefs/>
</ds:datastoreItem>
</file>

<file path=customXml/itemProps80.xml><?xml version="1.0" encoding="utf-8"?>
<ds:datastoreItem xmlns:ds="http://schemas.openxmlformats.org/officeDocument/2006/customXml" ds:itemID="{05CA7365-9D02-40CE-B1DE-DD3B3071361C}">
  <ds:schemaRefs/>
</ds:datastoreItem>
</file>

<file path=customXml/itemProps81.xml><?xml version="1.0" encoding="utf-8"?>
<ds:datastoreItem xmlns:ds="http://schemas.openxmlformats.org/officeDocument/2006/customXml" ds:itemID="{CF54D04A-2D6B-4F4D-8B0F-B4CD2E4C5300}">
  <ds:schemaRefs/>
</ds:datastoreItem>
</file>

<file path=customXml/itemProps82.xml><?xml version="1.0" encoding="utf-8"?>
<ds:datastoreItem xmlns:ds="http://schemas.openxmlformats.org/officeDocument/2006/customXml" ds:itemID="{7C556053-F5DC-4014-BF99-94FBD7AED1D8}">
  <ds:schemaRefs/>
</ds:datastoreItem>
</file>

<file path=customXml/itemProps83.xml><?xml version="1.0" encoding="utf-8"?>
<ds:datastoreItem xmlns:ds="http://schemas.openxmlformats.org/officeDocument/2006/customXml" ds:itemID="{8DB92D42-913B-4210-9C54-12B8517CEEE1}">
  <ds:schemaRefs/>
</ds:datastoreItem>
</file>

<file path=customXml/itemProps84.xml><?xml version="1.0" encoding="utf-8"?>
<ds:datastoreItem xmlns:ds="http://schemas.openxmlformats.org/officeDocument/2006/customXml" ds:itemID="{D87E9F78-D5F5-44BF-8293-4F096538DF75}">
  <ds:schemaRefs/>
</ds:datastoreItem>
</file>

<file path=customXml/itemProps85.xml><?xml version="1.0" encoding="utf-8"?>
<ds:datastoreItem xmlns:ds="http://schemas.openxmlformats.org/officeDocument/2006/customXml" ds:itemID="{0D582E8C-992B-44DB-BF8B-1E74C2D805B2}">
  <ds:schemaRefs/>
</ds:datastoreItem>
</file>

<file path=customXml/itemProps86.xml><?xml version="1.0" encoding="utf-8"?>
<ds:datastoreItem xmlns:ds="http://schemas.openxmlformats.org/officeDocument/2006/customXml" ds:itemID="{C81F07C9-CF40-4032-AB63-341047ABDBAB}">
  <ds:schemaRefs/>
</ds:datastoreItem>
</file>

<file path=customXml/itemProps87.xml><?xml version="1.0" encoding="utf-8"?>
<ds:datastoreItem xmlns:ds="http://schemas.openxmlformats.org/officeDocument/2006/customXml" ds:itemID="{5D24214D-5465-4693-B806-51AD3E7BC775}">
  <ds:schemaRefs/>
</ds:datastoreItem>
</file>

<file path=customXml/itemProps88.xml><?xml version="1.0" encoding="utf-8"?>
<ds:datastoreItem xmlns:ds="http://schemas.openxmlformats.org/officeDocument/2006/customXml" ds:itemID="{BF1C249C-D8D3-4C01-9E78-F3E7F65E0BDF}">
  <ds:schemaRefs/>
</ds:datastoreItem>
</file>

<file path=customXml/itemProps89.xml><?xml version="1.0" encoding="utf-8"?>
<ds:datastoreItem xmlns:ds="http://schemas.openxmlformats.org/officeDocument/2006/customXml" ds:itemID="{C3721384-845C-479B-8A3E-D7950C09EFCA}">
  <ds:schemaRefs/>
</ds:datastoreItem>
</file>

<file path=customXml/itemProps9.xml><?xml version="1.0" encoding="utf-8"?>
<ds:datastoreItem xmlns:ds="http://schemas.openxmlformats.org/officeDocument/2006/customXml" ds:itemID="{D20DD8DB-67AA-4766-89C1-6A273C06C5DB}">
  <ds:schemaRefs/>
</ds:datastoreItem>
</file>

<file path=customXml/itemProps90.xml><?xml version="1.0" encoding="utf-8"?>
<ds:datastoreItem xmlns:ds="http://schemas.openxmlformats.org/officeDocument/2006/customXml" ds:itemID="{D72F50F5-BCED-496E-9FE2-E7F2A00E2B37}">
  <ds:schemaRefs/>
</ds:datastoreItem>
</file>

<file path=customXml/itemProps91.xml><?xml version="1.0" encoding="utf-8"?>
<ds:datastoreItem xmlns:ds="http://schemas.openxmlformats.org/officeDocument/2006/customXml" ds:itemID="{111E90C8-623F-49F9-AFC7-583D1FDF9377}">
  <ds:schemaRefs/>
</ds:datastoreItem>
</file>

<file path=customXml/itemProps92.xml><?xml version="1.0" encoding="utf-8"?>
<ds:datastoreItem xmlns:ds="http://schemas.openxmlformats.org/officeDocument/2006/customXml" ds:itemID="{5AF9EB1A-F987-4B3D-8927-118266DC148B}">
  <ds:schemaRefs/>
</ds:datastoreItem>
</file>

<file path=customXml/itemProps93.xml><?xml version="1.0" encoding="utf-8"?>
<ds:datastoreItem xmlns:ds="http://schemas.openxmlformats.org/officeDocument/2006/customXml" ds:itemID="{C05B724A-B241-4BD5-B54C-0D3CE711A038}">
  <ds:schemaRefs/>
</ds:datastoreItem>
</file>

<file path=customXml/itemProps94.xml><?xml version="1.0" encoding="utf-8"?>
<ds:datastoreItem xmlns:ds="http://schemas.openxmlformats.org/officeDocument/2006/customXml" ds:itemID="{CCA39206-F8AF-49B1-878B-30DC82682FBD}">
  <ds:schemaRefs/>
</ds:datastoreItem>
</file>

<file path=customXml/itemProps95.xml><?xml version="1.0" encoding="utf-8"?>
<ds:datastoreItem xmlns:ds="http://schemas.openxmlformats.org/officeDocument/2006/customXml" ds:itemID="{17E1F41E-BCD0-431C-9E59-A5E4385B9E42}">
  <ds:schemaRefs/>
</ds:datastoreItem>
</file>

<file path=customXml/itemProps96.xml><?xml version="1.0" encoding="utf-8"?>
<ds:datastoreItem xmlns:ds="http://schemas.openxmlformats.org/officeDocument/2006/customXml" ds:itemID="{0B866420-07CB-450E-B566-E3DBA9118803}">
  <ds:schemaRefs/>
</ds:datastoreItem>
</file>

<file path=customXml/itemProps97.xml><?xml version="1.0" encoding="utf-8"?>
<ds:datastoreItem xmlns:ds="http://schemas.openxmlformats.org/officeDocument/2006/customXml" ds:itemID="{5FDB9CD6-47A7-49B0-BB86-047754794508}">
  <ds:schemaRefs/>
</ds:datastoreItem>
</file>

<file path=customXml/itemProps98.xml><?xml version="1.0" encoding="utf-8"?>
<ds:datastoreItem xmlns:ds="http://schemas.openxmlformats.org/officeDocument/2006/customXml" ds:itemID="{1FD764BC-A848-4337-A035-BF30A788279A}">
  <ds:schemaRefs/>
</ds:datastoreItem>
</file>

<file path=customXml/itemProps99.xml><?xml version="1.0" encoding="utf-8"?>
<ds:datastoreItem xmlns:ds="http://schemas.openxmlformats.org/officeDocument/2006/customXml" ds:itemID="{F86202B9-C422-4C68-87D4-CD83B97AE615}">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30</TotalTime>
  <Words>38751</Words>
  <Application>Microsoft Office PowerPoint</Application>
  <PresentationFormat>自定义</PresentationFormat>
  <Paragraphs>1117</Paragraphs>
  <Slides>189</Slides>
  <Notes>189</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189</vt:i4>
      </vt:variant>
    </vt:vector>
  </HeadingPairs>
  <TitlesOfParts>
    <vt:vector size="196" baseType="lpstr">
      <vt:lpstr>黑体</vt:lpstr>
      <vt:lpstr>Microsoft YaHei</vt:lpstr>
      <vt:lpstr>Arial</vt:lpstr>
      <vt:lpstr>Calibri</vt:lpstr>
      <vt:lpstr>Times New Roman</vt:lpstr>
      <vt:lpstr>21版53中考主题1</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207</cp:revision>
  <dcterms:modified xsi:type="dcterms:W3CDTF">2020-09-29T05:34:36Z</dcterms:modified>
</cp:coreProperties>
</file>