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1"/>
  </p:sldMasterIdLst>
  <p:sldIdLst>
    <p:sldId id="256" r:id="rId2"/>
    <p:sldId id="260" r:id="rId3"/>
    <p:sldId id="262" r:id="rId4"/>
    <p:sldId id="263" r:id="rId5"/>
    <p:sldId id="259" r:id="rId6"/>
    <p:sldId id="269" r:id="rId7"/>
    <p:sldId id="277" r:id="rId8"/>
    <p:sldId id="278" r:id="rId9"/>
    <p:sldId id="279" r:id="rId10"/>
    <p:sldId id="283" r:id="rId11"/>
    <p:sldId id="284" r:id="rId12"/>
    <p:sldId id="285" r:id="rId13"/>
    <p:sldId id="286" r:id="rId14"/>
    <p:sldId id="287" r:id="rId15"/>
    <p:sldId id="288" r:id="rId16"/>
    <p:sldId id="289" r:id="rId17"/>
    <p:sldId id="290" r:id="rId18"/>
    <p:sldId id="291" r:id="rId19"/>
    <p:sldId id="292" r:id="rId20"/>
    <p:sldId id="293" r:id="rId21"/>
    <p:sldId id="294" r:id="rId22"/>
    <p:sldId id="295" r:id="rId23"/>
    <p:sldId id="296" r:id="rId24"/>
    <p:sldId id="297" r:id="rId25"/>
    <p:sldId id="298" r:id="rId26"/>
    <p:sldId id="299" r:id="rId27"/>
    <p:sldId id="303" r:id="rId28"/>
    <p:sldId id="304" r:id="rId29"/>
    <p:sldId id="305" r:id="rId30"/>
    <p:sldId id="306" r:id="rId31"/>
    <p:sldId id="307" r:id="rId32"/>
    <p:sldId id="264" r:id="rId33"/>
    <p:sldId id="266" r:id="rId34"/>
    <p:sldId id="280" r:id="rId35"/>
    <p:sldId id="281" r:id="rId36"/>
    <p:sldId id="274" r:id="rId3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1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48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84"/>
      </p:cViewPr>
      <p:guideLst>
        <p:guide orient="horz" pos="51"/>
        <p:guide pos="3840"/>
        <p:guide orient="horz" pos="482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49988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2458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003710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88067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843943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79888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26364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6876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hlinkClick r:id="rId2" action="ppaction://hlinksldjump">
              <a:snd r:embed="rId3" name="camera.wav"/>
            </a:hlinkClick>
          </p:cNvPr>
          <p:cNvPicPr>
            <a:picLocks noChangeAspect="1"/>
          </p:cNvPicPr>
          <p:nvPr userDrawn="1"/>
        </p:nvPicPr>
        <p:blipFill rotWithShape="1">
          <a:blip r:embed="rId4">
            <a:clrChange>
              <a:clrFrom>
                <a:srgbClr val="E8EDD9"/>
              </a:clrFrom>
              <a:clrTo>
                <a:srgbClr val="E8EDD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14" t="37967" b="6776"/>
          <a:stretch/>
        </p:blipFill>
        <p:spPr>
          <a:xfrm>
            <a:off x="10363200" y="0"/>
            <a:ext cx="18288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5965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38221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64154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99667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09661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73194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53598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6277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2885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slide" Target="slide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6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692150" y="1738805"/>
            <a:ext cx="108077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第一板块　专题综合</a:t>
            </a:r>
            <a:r>
              <a:rPr lang="zh-CN" altLang="en-US" sz="60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突破</a:t>
            </a:r>
            <a:endParaRPr lang="en-US" altLang="zh-CN" sz="6000" b="1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6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专题四　病句的辨析与修改</a:t>
            </a:r>
            <a:endParaRPr lang="zh-CN" altLang="en-US" sz="6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6595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78137"/>
            <a:ext cx="108077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动词修饰语次序不当。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开考半个小时后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就有人陆续交卷。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陆续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应移到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的前面。多项状语次序比较复杂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须特别注意的是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先时间后处所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先介词结构后动词、形容词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表示对象的介词结构一般紧靠中心语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不要弄错修饰对象。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关联词位置不当。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他如果不能实事求是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事业就会受到损失。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应移到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后面。一般来说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两个分句同一个主语时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关联词在主语后边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不同主语时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关联词在主语前边。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1102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92150" y="1189871"/>
            <a:ext cx="10807700" cy="41503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成分残缺或赘余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缺少主语。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通过形式多样的活动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使广大青年学生树立了正确的人生观和价值观。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通过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形式多样的活动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构成介宾短语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充当状语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后一分句由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领起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造成该句缺少主语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通过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保留一个即可。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7858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344464"/>
            <a:ext cx="10807700" cy="59450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缺少宾语中心语。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推行有偿使用塑料袋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主要是通过经济手段培养人们尽量减少使用塑料袋。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培养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后面缺少宾语中心语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应改为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培养人们尽量减少使用塑料袋的习惯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主语赘余。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我们的革命先辈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为了人民的利益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为了将革命进行到底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这些革命战士流了多少血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献出了多少宝贵生命。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句首有主语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我们的革命先辈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中间又出现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这些革命战士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造成主语赘余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应删去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这些革命战士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374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344464"/>
            <a:ext cx="10807700" cy="59450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谓语赘余。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这部小说曾在《扬子晚报》上连载发表。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连续刊载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的意思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重复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应删去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宾语赘余。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她说出了自己的心事和心里话。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此句宾语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心事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心里话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意思有交叉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应删去其中一个。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修饰语赘余。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这种非常奇缺的药品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不到万不得已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是不能动用的。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奇缺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非常缺少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的意思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前面再用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非常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修饰就多余了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应删去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非常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7734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889867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结构混乱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一个句子套用了两种结构。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一个人变好变坏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关键在于内因起决定作用。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关键在于内因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内因起决定作用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保留一个即可。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止咳祛痰片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它里面的主要成分是远志、桔梗、贝母、氯化铵等配制而成的。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要么用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主要成分是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要么用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等配制而成的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不能将二者杂糅在一起。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5029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210654"/>
            <a:ext cx="10807700" cy="41503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两个分句杂糅成一个单句。指本来是两个分句组成的复句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却被杂糅成一个单句。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小张除跳舞外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兼任报幕、开场、结尾的节目还得由她编导。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兼任报幕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由她编导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是两个分句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各有主语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其间误用顿号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兼任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一词一直管到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节目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造成杂糅和搭配不当的双重语病。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8201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98367"/>
            <a:ext cx="108077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藕断丝连。指一句话结构已完整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却把它的最后部分用作另一部分的开头。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处理好人与自然的关系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要靠政府的力量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同时也不能不发挥民间力量在舆论动员、监督检查等方面起到无可替代的作用。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民间力量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在前部分作宾语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整个句子已经完整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但加上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在舆论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的作用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又使它作了后部分的主语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整个句子的结构就乱了。为突出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民间力量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可从它后面断开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在舆论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的作用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前加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民间力量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使整个句子变成两句话。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7709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443200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中途易辙。一句话说了一半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忽然另起炉灶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重来一句。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观摩了这次关于农村经营承包合同法的庭审以后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对我们这些村干部的法律水平有了很大的提高。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观摩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庭审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的主语无疑是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省略了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但接下来的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对我们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的主语显然不是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中途更换主语造成了结构的混乱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应删去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9442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68935"/>
            <a:ext cx="10807700" cy="59450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不合逻辑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自相矛盾。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他是多少个死难者中幸存的一个。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既然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幸存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自然是没有死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怎么能说是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死难者中的一个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呢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应改为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多少人遇难了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他是幸存的一个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并列不当。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他们一面拼命地往上爬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一面又不免跌落深渊。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一面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一面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表示两件事同时进行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句中的两件事显然不是同时的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应改为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他们虽然拼命地向上爬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但是终于不免跌落深渊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743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323682"/>
            <a:ext cx="10807700" cy="59450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强加因果。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最近我这位朋友去了一趟南方回来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结果他的思想依然如故。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去了南方回来思想变了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可以说是去了一趟南方的结果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现在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思想依然如故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怎么能说是去了一趟南方的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结果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呢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主客颠倒。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他从小在这儿长大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这里的山山水水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对他太熟悉了。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山山水水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熟悉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的客体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熟悉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的主体。这句话正确的说法应该是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他从小在这儿长大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对这里的山山水水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他太熟悉了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6074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50000"/>
                <a:lumOff val="5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40470" y="889148"/>
            <a:ext cx="1105802" cy="815646"/>
            <a:chOff x="-1604504" y="2147667"/>
            <a:chExt cx="3687215" cy="2719712"/>
          </a:xfrm>
        </p:grpSpPr>
        <p:cxnSp>
          <p:nvCxnSpPr>
            <p:cNvPr id="8" name="直接连接符 7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noFill/>
            <a:ln w="76200" cap="flat" cmpd="sng" algn="ctr">
              <a:solidFill>
                <a:schemeClr val="tx2">
                  <a:lumMod val="50000"/>
                </a:schemeClr>
              </a:solidFill>
              <a:prstDash val="solid"/>
            </a:ln>
            <a:effectLst/>
          </p:spPr>
        </p:cxnSp>
        <p:cxnSp>
          <p:nvCxnSpPr>
            <p:cNvPr id="9" name="直接连接符 8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noFill/>
            <a:ln w="12700" cap="flat" cmpd="sng" algn="ctr">
              <a:solidFill>
                <a:schemeClr val="tx2">
                  <a:lumMod val="50000"/>
                </a:schemeClr>
              </a:solidFill>
              <a:prstDash val="solid"/>
            </a:ln>
            <a:effectLst/>
          </p:spPr>
        </p:cxnSp>
      </p:grpSp>
      <p:grpSp>
        <p:nvGrpSpPr>
          <p:cNvPr id="10" name="组合 9"/>
          <p:cNvGrpSpPr/>
          <p:nvPr/>
        </p:nvGrpSpPr>
        <p:grpSpPr>
          <a:xfrm flipH="1" flipV="1">
            <a:off x="10244023" y="4563733"/>
            <a:ext cx="1105803" cy="815646"/>
            <a:chOff x="-1604504" y="2147667"/>
            <a:chExt cx="3687215" cy="2719712"/>
          </a:xfrm>
        </p:grpSpPr>
        <p:cxnSp>
          <p:nvCxnSpPr>
            <p:cNvPr id="11" name="直接连接符 10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noFill/>
            <a:ln w="762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</a:ln>
            <a:effectLst/>
          </p:spPr>
        </p:cxnSp>
        <p:cxnSp>
          <p:nvCxnSpPr>
            <p:cNvPr id="12" name="直接连接符 11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</a:ln>
            <a:effectLst/>
          </p:spPr>
        </p:cxnSp>
      </p:grpSp>
      <p:sp>
        <p:nvSpPr>
          <p:cNvPr id="17" name="剪去单角的矩形 16">
            <a:hlinkClick r:id="rId2" action="ppaction://hlinksldjump">
              <a:snd r:embed="rId3" name="chimes.wav"/>
            </a:hlinkClick>
          </p:cNvPr>
          <p:cNvSpPr/>
          <p:nvPr/>
        </p:nvSpPr>
        <p:spPr>
          <a:xfrm>
            <a:off x="2269066" y="1704794"/>
            <a:ext cx="8376355" cy="1004711"/>
          </a:xfrm>
          <a:prstGeom prst="snip1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考试目标锁定</a:t>
            </a:r>
            <a:endParaRPr lang="zh-CN" altLang="zh-CN" sz="4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8" name="剪去单角的矩形 17">
            <a:hlinkClick r:id="rId4" action="ppaction://hlinksldjump">
              <a:snd r:embed="rId3" name="chimes.wav"/>
            </a:hlinkClick>
          </p:cNvPr>
          <p:cNvSpPr/>
          <p:nvPr/>
        </p:nvSpPr>
        <p:spPr>
          <a:xfrm>
            <a:off x="2269066" y="3338175"/>
            <a:ext cx="8376355" cy="1004711"/>
          </a:xfrm>
          <a:prstGeom prst="snip1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规律方法探究</a:t>
            </a:r>
            <a:endParaRPr lang="zh-CN" altLang="zh-CN" sz="4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014615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013350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表意不明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表意不明的类型主要有语意不明、指代不明、有歧义等。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两个学校的学生来到锦江公园。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两个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是修饰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还是修饰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表意不明。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631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67142"/>
            <a:ext cx="10807700" cy="474129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下列句子中没有语病的一项是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通过为期三个月的市容环境整治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使老城区的面貌焕然一新。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回首三年的初中生活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我们再一次明白了这样的道理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勤奋、踏实是学习成败的关键。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为了避免道路交通不拥堵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各地纷纷出台交通管理新措施。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端午节前夕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许多厂家推出了物美价廉的节日礼盒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来满足消费者馈赠亲友的需求。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8275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749056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该题要求选出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没有语病的一项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宜用排除法。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通过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句子缺少主语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;B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勤奋、踏实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学习成败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不对应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属于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一面对两面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”;C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否定不当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应去掉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不拥堵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1572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961394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二、语句修改类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【方法归纳】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修改病句以改正确、改通顺为原则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不做语言修饰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不改变句子原意。正确地把握句子结构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了解常见病句类型及修改方法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是基本应对策略。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5527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46483"/>
            <a:ext cx="108077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下列对病句的修改不正确的一项是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我们在修改作文时要改正并找出文章中的错别字。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改正并找出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改为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找出并改正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号线的正式运营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极大地缓解了市内交通拥堵。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交通拥堵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后加上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状况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在老师的教育下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方凯很快克服了自己的缺点和错误。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删去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和错误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我国人工栽培牡丹的历史大约有三百年左右。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删去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左右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9842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339988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删去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和错误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克服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缺点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仍然不能搭配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克服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改正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7414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92150" y="1433382"/>
            <a:ext cx="10807700" cy="35594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三、语段内病句修改类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【方法归纳】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该类题既要辨析出病句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又要进行修改或提出修改意见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难度较前两种类型要大。应先认真读语段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凭借语法知识和语感找病句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再判断病因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然后用增、删、调、换等方法修改。修改时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尽量保持原句的结构特点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不能改变原句的意思。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1055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1354"/>
            <a:ext cx="10807700" cy="653602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下面一段话中有两处语病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请找出来并写出修改意见。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电信诈骗的泛滥和滋生使许多人成为受害者。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电信诈骗不仅损害了公民权益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而且扰乱了社会秩序。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开展防电信诈骗进校园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是保护未成年人合法权益和维护社会秩序的需要。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通读全段发现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句有语病。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句语序不当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滋生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泛滥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”;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开展防电信诈骗进校园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中动词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无宾语与之搭配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应补出。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(1)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泛滥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滋生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交换位置。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校园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活动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等宾语。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39342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92150" y="336585"/>
            <a:ext cx="10807700" cy="5868321"/>
            <a:chOff x="692150" y="336585"/>
            <a:chExt cx="10807700" cy="586832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92150" y="336585"/>
              <a:ext cx="10807700" cy="5836158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35207" y="6144900"/>
              <a:ext cx="10689640" cy="6000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654830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92150" y="2348623"/>
            <a:ext cx="10807700" cy="1948332"/>
            <a:chOff x="692150" y="2348623"/>
            <a:chExt cx="10807700" cy="194833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92150" y="2387847"/>
              <a:ext cx="10807700" cy="187910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35207" y="2348623"/>
              <a:ext cx="10689640" cy="60006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35207" y="4236949"/>
              <a:ext cx="10689640" cy="6000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622835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625616" y="1371600"/>
            <a:ext cx="7867124" cy="224474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</a:bodyPr>
          <a:lstStyle/>
          <a:p>
            <a:pPr algn="ctr"/>
            <a:r>
              <a:rPr lang="zh-CN" altLang="en-US" sz="7200" b="0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考试目标锁定</a:t>
            </a:r>
            <a:endParaRPr lang="zh-CN" altLang="en-US" sz="72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57833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692150" y="1044879"/>
            <a:ext cx="10807700" cy="4455026"/>
            <a:chOff x="692150" y="1044879"/>
            <a:chExt cx="10807700" cy="445502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92150" y="1071768"/>
              <a:ext cx="10807700" cy="440735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35207" y="5439899"/>
              <a:ext cx="10689640" cy="60006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35207" y="1044879"/>
              <a:ext cx="10689640" cy="6000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772501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692150" y="1740114"/>
            <a:ext cx="10807700" cy="3403170"/>
            <a:chOff x="692150" y="1844024"/>
            <a:chExt cx="10807700" cy="340317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92150" y="1864806"/>
              <a:ext cx="10807700" cy="3382388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35207" y="1844024"/>
              <a:ext cx="10689640" cy="6000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478138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11"/>
          <p:cNvSpPr/>
          <p:nvPr/>
        </p:nvSpPr>
        <p:spPr bwMode="auto">
          <a:xfrm>
            <a:off x="240030" y="2000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/>
          <a:lstStyle/>
          <a:p>
            <a:r>
              <a:rPr lang="zh-CN" altLang="en-US" sz="24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易错剖析</a:t>
            </a:r>
            <a:endParaRPr lang="zh-CN" altLang="zh-CN" sz="2400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92150" y="780059"/>
            <a:ext cx="108077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下列句子没有语病的一项是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这篇调查报告列举了大量事实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控诉了人类破坏自然、滥杀动物。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屠呦呦科研团队研究出了用青蒿素治疗疟疾的方法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使全球数亿人受益。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经过三年的艰苦拼搏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使我市完成了有史以来最大规模的城市建设与改造。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对位于小街小巷的中小学校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公安机关长期必须派出巡警维持治安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防止不法分子借机作案。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7587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199686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错误解答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错因诊断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项从语感来说没有别扭、拗口、不合语言习惯等问题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有的学生没有找出句子主干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导致判断有误。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控诉了人类破坏自然、滥杀动物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缺宾语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应为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控诉了人类破坏自然、滥杀动物的行为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”;C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缺主语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删去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经过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”;D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长期必须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语序不当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应改为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必须长期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正确答案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5784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35396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下列句子没有语病的一项是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球馆设施齐全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可为乒乓球爱好者提供球拍、球衣、球鞋和衣柜等乒乓器材。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当访问团来到长沙时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受到了长沙人民的热情接待与热烈欢迎。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在政协会议上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一位中学校长呼吁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不要把青少年的心理问题当成品德问题。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能否保持一颗平常心是考试正常发挥的关键。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5062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039304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错误解答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错因诊断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易错选为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这在平常的练习中也是学生常犯的错误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在生活中学生也常这样表达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认为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考试正常发挥的关键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就是看能不能保持一颗平常心。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球衣、球鞋和衣柜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不属于乒乓器材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;B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主语残缺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应去掉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热情接待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热烈欢迎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语序不当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;D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前后不一致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前面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属于肯定加否定式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后面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正常发挥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为肯定式。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正确答案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232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114309" y="1447144"/>
            <a:ext cx="9972791" cy="29356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不要为这个世界而惊叹，</a:t>
            </a:r>
            <a:endParaRPr lang="en-US" altLang="zh-CN" sz="66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r">
              <a:lnSpc>
                <a:spcPct val="150000"/>
              </a:lnSpc>
            </a:pPr>
            <a:r>
              <a:rPr lang="zh-CN" altLang="en-US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要</a:t>
            </a:r>
            <a:r>
              <a:rPr lang="zh-CN" altLang="en-US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让这个世界为你而惊叹！</a:t>
            </a:r>
            <a:endParaRPr lang="en-US" altLang="zh-CN" sz="66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6650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6864051"/>
              </p:ext>
            </p:extLst>
          </p:nvPr>
        </p:nvGraphicFramePr>
        <p:xfrm>
          <a:off x="692150" y="771484"/>
          <a:ext cx="10807700" cy="55690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文档" r:id="rId3" imgW="3826154" imgH="1971555" progId="Word.Document.12">
                  <p:embed/>
                </p:oleObj>
              </mc:Choice>
              <mc:Fallback>
                <p:oleObj name="文档" r:id="rId3" imgW="3826154" imgH="197155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771484"/>
                        <a:ext cx="10807700" cy="55690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76060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hlinkClick r:id="rId2" action="ppaction://hlinksldjump"/>
          </p:cNvPr>
          <p:cNvSpPr/>
          <p:nvPr/>
        </p:nvSpPr>
        <p:spPr>
          <a:xfrm>
            <a:off x="4565423" y="4229001"/>
            <a:ext cx="1554587" cy="438511"/>
          </a:xfrm>
          <a:prstGeom prst="ellipse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典例精析</a:t>
            </a:r>
            <a:endParaRPr lang="zh-CN" altLang="en-US" dirty="0"/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6212318" y="4229001"/>
            <a:ext cx="1554587" cy="438511"/>
          </a:xfrm>
          <a:prstGeom prst="ellipse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易错剖析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2317006" y="1383030"/>
            <a:ext cx="7867124" cy="224474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</a:bodyPr>
          <a:lstStyle/>
          <a:p>
            <a:pPr algn="ctr"/>
            <a:r>
              <a:rPr lang="zh-CN" altLang="en-US" sz="7200" b="0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规律方法探究</a:t>
            </a:r>
            <a:endParaRPr lang="zh-CN" altLang="en-US" sz="72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4856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11"/>
          <p:cNvSpPr/>
          <p:nvPr/>
        </p:nvSpPr>
        <p:spPr bwMode="auto">
          <a:xfrm>
            <a:off x="240030" y="2000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/>
          <a:lstStyle/>
          <a:p>
            <a:r>
              <a:rPr lang="zh-CN" altLang="en-US" sz="24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典例精析</a:t>
            </a:r>
            <a:endParaRPr lang="zh-CN" altLang="zh-CN" sz="2400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92150" y="775566"/>
            <a:ext cx="108077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一、选择辨析类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【方法归纳】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选出有语病的一项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选出没有语病的一项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两种情况。解答此类题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明确病因是关键。常见病句的类型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搭配不当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主谓搭配不当。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他一进教室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同学们的眼睛都集中到他的身上。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句中主语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眼睛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与谓语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集中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搭配不当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眼睛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集中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应改为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目光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5817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04220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动宾搭配不当。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英雄们把红旗和胜利插上了敌人的阵地。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句中动宾搭配不当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红旗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可以插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胜利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怎么插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应改为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英雄们在敌人的阵地插上了红旗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主宾搭配不当。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冬天的上海是美丽的季节。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本句提取主干为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上海是季节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冬天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季节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季节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应改为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上海的冬天是美丽的季节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4520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1275"/>
            <a:ext cx="10807700" cy="651409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修饰语和中心语搭配不当。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我们有一双聪明能干的手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什么造不出来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本句属于修饰语和中心语搭配不当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聪明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不能修饰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应把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聪明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改为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灵巧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一面与两面搭配不当。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摄影作品拍得好坏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诗歌写得有味无味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是由一个人的思想、艺术修养决定的。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句中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思想、艺术修养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的含义是确定的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意思是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有思想、艺术修养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只能与前面的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拍得好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写得有味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意思搭配。这个句子要做到前后搭配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需要在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思想、艺术修养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一词。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275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210080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语序不当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名词修饰语次序不当。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在中国的建设事业中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他们发挥着无穷的蕴藏着的力量。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无穷的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应紧靠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力量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。多项定语与中心语的正确次序一般是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表领属性的或时间、处所的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指称或数量的短语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动词或动词短语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形容词或形容词短语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名词或名词短语。另外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的定语放在不带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的定语前。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3166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丝状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剪切</Template>
  <TotalTime>277</TotalTime>
  <Words>2329</Words>
  <Application>Microsoft Office PowerPoint</Application>
  <PresentationFormat>宽屏</PresentationFormat>
  <Paragraphs>134</Paragraphs>
  <Slides>36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50" baseType="lpstr">
      <vt:lpstr>NEU-BZ-S92</vt:lpstr>
      <vt:lpstr>方正书宋_GBK</vt:lpstr>
      <vt:lpstr>黑体</vt:lpstr>
      <vt:lpstr>华文新魏</vt:lpstr>
      <vt:lpstr>楷体</vt:lpstr>
      <vt:lpstr>宋体</vt:lpstr>
      <vt:lpstr>微软雅黑</vt:lpstr>
      <vt:lpstr>幼圆</vt:lpstr>
      <vt:lpstr>Arial</vt:lpstr>
      <vt:lpstr>Century Gothic</vt:lpstr>
      <vt:lpstr>Times New Roman</vt:lpstr>
      <vt:lpstr>Wingdings 3</vt:lpstr>
      <vt:lpstr>丝状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第一节 地球的宇宙环境</dc:title>
  <dc:creator>Administrator</dc:creator>
  <cp:lastModifiedBy>SkyUser</cp:lastModifiedBy>
  <cp:revision>34</cp:revision>
  <dcterms:created xsi:type="dcterms:W3CDTF">2020-12-05T02:41:23Z</dcterms:created>
  <dcterms:modified xsi:type="dcterms:W3CDTF">2021-01-14T07:49:21Z</dcterms:modified>
</cp:coreProperties>
</file>