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5" r:id="rId6"/>
    <p:sldId id="259" r:id="rId7"/>
    <p:sldId id="269" r:id="rId8"/>
    <p:sldId id="277" r:id="rId9"/>
    <p:sldId id="327" r:id="rId10"/>
    <p:sldId id="278" r:id="rId11"/>
    <p:sldId id="279"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 id="317" r:id="rId47"/>
    <p:sldId id="318" r:id="rId48"/>
    <p:sldId id="264" r:id="rId49"/>
    <p:sldId id="266" r:id="rId50"/>
    <p:sldId id="280" r:id="rId51"/>
    <p:sldId id="281" r:id="rId52"/>
    <p:sldId id="282" r:id="rId53"/>
    <p:sldId id="325" r:id="rId54"/>
    <p:sldId id="326" r:id="rId55"/>
    <p:sldId id="274" r:id="rId5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guide id="3" orient="horz" pos="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 orient="horz" pos="482"/>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1/15/2021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8.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9.emf"/></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0.emf"/></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1.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Word___10.docx"/><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2.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13.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738805"/>
            <a:ext cx="10807700" cy="2862322"/>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第一板块　专题综合</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突破</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6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专题十四　说明文阅读</a:t>
            </a:r>
            <a:endParaRPr lang="zh-CN" altLang="en-US" sz="6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85337"/>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花儿不劳作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也不创造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它们为什么要睡觉呢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一百多年前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英国生物学家达尔文就发现了植物的睡眠现象。他对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69</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种植物的夜间活动进行了长期观察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发现那些积满露水的叶片更容易受伤。他把叶片固定住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也得到同样的结果。达尔文由此断定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叶片睡眠可以保护其不受伤害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并可以抵御夜间寒冷。</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9275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41564"/>
            <a:ext cx="10807700" cy="6779676"/>
          </a:xfrm>
          <a:prstGeom prst="rect">
            <a:avLst/>
          </a:prstGeom>
        </p:spPr>
        <p:txBody>
          <a:bodyPr>
            <a:spAutoFit/>
          </a:bodyPr>
          <a:lstStyle/>
          <a:p>
            <a:pPr indent="267970">
              <a:lnSpc>
                <a:spcPct val="114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科学家们印证了达尔文的观点。植物睡眠可以减少热量散失和水分蒸发。像合欢树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不仅夜晚用睡眠保护自己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当遭遇狂风骤雨时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叶片也会逐渐合拢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以防叶片受到暴风雨的摧残。美国科学家恩瑞特还发现了一个更有趣的现象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他用一根温度探测针在夜间测量多种植物叶片的温度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发现不睡眠的叶子温度总比睡眠的叶子温度低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的微小差异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成为阻止或减缓叶子生长的重要因素。因此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结论出来了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在相同环境中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睡眠的植物生长速度较快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比不睡眠的植物具有更强的生存竞争能力。科学家还发现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某些植物不仅夜晚睡觉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白天竟然与人一样还要午睡。它们上午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时至下午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关闭叶子气孔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光合作用明显降低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这就可以减少水分散失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增强它们的抗旱能力。</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166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44148"/>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latin typeface="NEU-BZ-S92"/>
                <a:ea typeface="宋体" panose="02010600030101010101" pitchFamily="2" charset="-122"/>
                <a:cs typeface="宋体" panose="02010600030101010101" pitchFamily="2" charset="-122"/>
              </a:rPr>
              <a:t>⑤</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植物夜晚睡眠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可以避免寒露和霜冻侵袭</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减少水分蒸发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保持湿度</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白天睡眠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可减少水分蒸发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还可避免昆虫骚扰。</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让人类羡慕的是</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人有时候会受情绪或疾病的困扰而失眠</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植物却不会受到任何影响</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到了该睡觉的时间</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无论出现什么情况它们都能准时入睡。</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第二天再见时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一准儿是神采奕奕</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精神抖擞。</a:t>
            </a:r>
            <a:endParaRPr lang="zh-CN" altLang="zh-CN" sz="3200" dirty="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10491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78158"/>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现代科学家与达尔文对植物为什么要睡眠分别如何解说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该题考查对说明内容的概括。首先要通读全文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对文章内容有个整体感知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然后依据题目要求确定答题区间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现代科学家对植物睡眠的原因的介绍在第</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达尔文对植物睡眠的原因的介绍在第</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最后从相应区间中提取相关词句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组织语言即可。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现代科学家认为植物睡眠可以减少热量散失和水分蒸发。</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达尔文认为叶片睡眠可以保护其不受伤害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并可以抵御夜间寒冷。</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56998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77584"/>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下列表述不符合原文意思的一项是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植物也会睡眠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不同的植物睡眠的形式不同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有的用叶子睡眠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有的用花朵睡眠。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夜间气温低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容易产生露水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而叶片上如果积满了露水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叶片更容易受到伤害。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在夜晚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不同植物的叶子温度存在着微小的差异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这种差异是由植物是否进入睡眠而造成的。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有些植物还会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午休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为的是降低光合作用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从而使叶子气孔关闭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增强它们的抗旱能力。</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83488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98367"/>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该题考查对内容信息的提取。选择题首先要明确题目要求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看清楚是找出有错误的一项还是正确的一项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可采用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三判断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即在原文中找出与选项相对应的句子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即比较选项与原文的细微差别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三判断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即判断两者的说法是否一致。选文第</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段关于植物午休的解释是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关闭叶子气孔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光合作用明显降低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这就可以减少水分散失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增强它们的抗旱能力。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项的表述因果倒置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与原文不符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57265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79476"/>
            <a:ext cx="10807700" cy="47611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选文的说明对象是什么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这是一篇事理说明文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故说明对象是抽象的事理。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植物为什么要睡眠。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用一句话概括第</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段说明的内容。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概括选段内容即概括段意。如果有中心句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就把中心句提取出来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如果没有中心句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就需提取关键词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自己归纳。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植物也要睡觉。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5147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barn(inVertical)">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barn(inVertical)">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53428"/>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二、梳理文章结构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理清说明顺序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91490069"/>
              </p:ext>
            </p:extLst>
          </p:nvPr>
        </p:nvGraphicFramePr>
        <p:xfrm>
          <a:off x="692150" y="2484223"/>
          <a:ext cx="10807700" cy="3224015"/>
        </p:xfrm>
        <a:graphic>
          <a:graphicData uri="http://schemas.openxmlformats.org/presentationml/2006/ole">
            <mc:AlternateContent xmlns:mc="http://schemas.openxmlformats.org/markup-compatibility/2006">
              <mc:Choice xmlns:v="urn:schemas-microsoft-com:vml" Requires="v">
                <p:oleObj spid="_x0000_s4103" name="文档" r:id="rId3" imgW="3837245" imgH="1144678" progId="Word.Document.12">
                  <p:embed/>
                </p:oleObj>
              </mc:Choice>
              <mc:Fallback>
                <p:oleObj name="文档" r:id="rId3" imgW="3837245" imgH="1144678" progId="Word.Document.12">
                  <p:embed/>
                  <p:pic>
                    <p:nvPicPr>
                      <p:cNvPr id="0" name=""/>
                      <p:cNvPicPr/>
                      <p:nvPr/>
                    </p:nvPicPr>
                    <p:blipFill>
                      <a:blip r:embed="rId4"/>
                      <a:stretch>
                        <a:fillRect/>
                      </a:stretch>
                    </p:blipFill>
                    <p:spPr>
                      <a:xfrm>
                        <a:off x="692150" y="2484223"/>
                        <a:ext cx="10807700" cy="3224015"/>
                      </a:xfrm>
                      <a:prstGeom prst="rect">
                        <a:avLst/>
                      </a:prstGeom>
                    </p:spPr>
                  </p:pic>
                </p:oleObj>
              </mc:Fallback>
            </mc:AlternateContent>
          </a:graphicData>
        </a:graphic>
      </p:graphicFrame>
    </p:spTree>
    <p:extLst>
      <p:ext uri="{BB962C8B-B14F-4D97-AF65-F5344CB8AC3E}">
        <p14:creationId xmlns:p14="http://schemas.microsoft.com/office/powerpoint/2010/main" val="35854748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866996578"/>
              </p:ext>
            </p:extLst>
          </p:nvPr>
        </p:nvGraphicFramePr>
        <p:xfrm>
          <a:off x="692150" y="216909"/>
          <a:ext cx="10807700" cy="6802873"/>
        </p:xfrm>
        <a:graphic>
          <a:graphicData uri="http://schemas.openxmlformats.org/presentationml/2006/ole">
            <mc:AlternateContent xmlns:mc="http://schemas.openxmlformats.org/markup-compatibility/2006">
              <mc:Choice xmlns:v="urn:schemas-microsoft-com:vml" Requires="v">
                <p:oleObj spid="_x0000_s5127" name="文档" r:id="rId3" imgW="3837245" imgH="2415342" progId="Word.Document.12">
                  <p:embed/>
                </p:oleObj>
              </mc:Choice>
              <mc:Fallback>
                <p:oleObj name="文档" r:id="rId3" imgW="3837245" imgH="2415342" progId="Word.Document.12">
                  <p:embed/>
                  <p:pic>
                    <p:nvPicPr>
                      <p:cNvPr id="0" name=""/>
                      <p:cNvPicPr/>
                      <p:nvPr/>
                    </p:nvPicPr>
                    <p:blipFill>
                      <a:blip r:embed="rId4"/>
                      <a:stretch>
                        <a:fillRect/>
                      </a:stretch>
                    </p:blipFill>
                    <p:spPr>
                      <a:xfrm>
                        <a:off x="692150" y="216909"/>
                        <a:ext cx="10807700" cy="6802873"/>
                      </a:xfrm>
                      <a:prstGeom prst="rect">
                        <a:avLst/>
                      </a:prstGeom>
                    </p:spPr>
                  </p:pic>
                </p:oleObj>
              </mc:Fallback>
            </mc:AlternateContent>
          </a:graphicData>
        </a:graphic>
      </p:graphicFrame>
    </p:spTree>
    <p:extLst>
      <p:ext uri="{BB962C8B-B14F-4D97-AF65-F5344CB8AC3E}">
        <p14:creationId xmlns:p14="http://schemas.microsoft.com/office/powerpoint/2010/main" val="2217243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782681"/>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选文见例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这篇说明文采用了怎样的说明顺序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请简要说明。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该题考查说明的顺序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要求既要指出具体的顺序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还要有分析的过程。分析得知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这是篇事理说明文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先说明植物的睡眠现象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再解释植物睡眠的原理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所以是按由现象到原因的逻辑顺序来说明的。解答时要把这种分析写出来。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逻辑顺序。</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先讲植物也有睡眠现象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再探讨植物为什么要睡眠。</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7493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考试目标锁定</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67904"/>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选文的整体结构属于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并列式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递进式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总分式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分总式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该题考查说明文的结构。解答此类题要分析段落之间的关系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把文章段落进行合并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从而进行判断。选文前两段指出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植物睡觉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后三段探讨植物为什么要睡眠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故应为总分式。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3540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arn(inVertical)">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barn(inVertical)">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89297"/>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③④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段的顺序能否颠倒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判断语段间能否调换顺序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一要看段落内容间的关联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二要注意语段前后的照应。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段介绍一百多年前达尔文对植物睡觉原因的解释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段介绍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年代科学家们对达尔文观点的印证。由此可以看出这两段是从时间和逻辑两个方面安排顺序的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所以二者不能调换。</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21050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0642"/>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三、辨析说明方法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品析说明语言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87928084"/>
              </p:ext>
            </p:extLst>
          </p:nvPr>
        </p:nvGraphicFramePr>
        <p:xfrm>
          <a:off x="692150" y="1881437"/>
          <a:ext cx="10807700" cy="4429472"/>
        </p:xfrm>
        <a:graphic>
          <a:graphicData uri="http://schemas.openxmlformats.org/presentationml/2006/ole">
            <mc:AlternateContent xmlns:mc="http://schemas.openxmlformats.org/markup-compatibility/2006">
              <mc:Choice xmlns:v="urn:schemas-microsoft-com:vml" Requires="v">
                <p:oleObj spid="_x0000_s6151" name="文档" r:id="rId3" imgW="3837245" imgH="1572672" progId="Word.Document.12">
                  <p:embed/>
                </p:oleObj>
              </mc:Choice>
              <mc:Fallback>
                <p:oleObj name="文档" r:id="rId3" imgW="3837245" imgH="1572672" progId="Word.Document.12">
                  <p:embed/>
                  <p:pic>
                    <p:nvPicPr>
                      <p:cNvPr id="0" name=""/>
                      <p:cNvPicPr/>
                      <p:nvPr/>
                    </p:nvPicPr>
                    <p:blipFill>
                      <a:blip r:embed="rId4"/>
                      <a:stretch>
                        <a:fillRect/>
                      </a:stretch>
                    </p:blipFill>
                    <p:spPr>
                      <a:xfrm>
                        <a:off x="692150" y="1881437"/>
                        <a:ext cx="10807700" cy="4429472"/>
                      </a:xfrm>
                      <a:prstGeom prst="rect">
                        <a:avLst/>
                      </a:prstGeom>
                    </p:spPr>
                  </p:pic>
                </p:oleObj>
              </mc:Fallback>
            </mc:AlternateContent>
          </a:graphicData>
        </a:graphic>
      </p:graphicFrame>
    </p:spTree>
    <p:extLst>
      <p:ext uri="{BB962C8B-B14F-4D97-AF65-F5344CB8AC3E}">
        <p14:creationId xmlns:p14="http://schemas.microsoft.com/office/powerpoint/2010/main" val="21562046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689686364"/>
              </p:ext>
            </p:extLst>
          </p:nvPr>
        </p:nvGraphicFramePr>
        <p:xfrm>
          <a:off x="692150" y="1031535"/>
          <a:ext cx="10807700" cy="5048929"/>
        </p:xfrm>
        <a:graphic>
          <a:graphicData uri="http://schemas.openxmlformats.org/presentationml/2006/ole">
            <mc:AlternateContent xmlns:mc="http://schemas.openxmlformats.org/markup-compatibility/2006">
              <mc:Choice xmlns:v="urn:schemas-microsoft-com:vml" Requires="v">
                <p:oleObj spid="_x0000_s7175" name="文档" r:id="rId3" imgW="3837245" imgH="1792609" progId="Word.Document.12">
                  <p:embed/>
                </p:oleObj>
              </mc:Choice>
              <mc:Fallback>
                <p:oleObj name="文档" r:id="rId3" imgW="3837245" imgH="1792609" progId="Word.Document.12">
                  <p:embed/>
                  <p:pic>
                    <p:nvPicPr>
                      <p:cNvPr id="0" name=""/>
                      <p:cNvPicPr/>
                      <p:nvPr/>
                    </p:nvPicPr>
                    <p:blipFill>
                      <a:blip r:embed="rId4"/>
                      <a:stretch>
                        <a:fillRect/>
                      </a:stretch>
                    </p:blipFill>
                    <p:spPr>
                      <a:xfrm>
                        <a:off x="692150" y="1031535"/>
                        <a:ext cx="10807700" cy="5048929"/>
                      </a:xfrm>
                      <a:prstGeom prst="rect">
                        <a:avLst/>
                      </a:prstGeom>
                    </p:spPr>
                  </p:pic>
                </p:oleObj>
              </mc:Fallback>
            </mc:AlternateContent>
          </a:graphicData>
        </a:graphic>
      </p:graphicFrame>
    </p:spTree>
    <p:extLst>
      <p:ext uri="{BB962C8B-B14F-4D97-AF65-F5344CB8AC3E}">
        <p14:creationId xmlns:p14="http://schemas.microsoft.com/office/powerpoint/2010/main" val="37503643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606199976"/>
              </p:ext>
            </p:extLst>
          </p:nvPr>
        </p:nvGraphicFramePr>
        <p:xfrm>
          <a:off x="692150" y="756784"/>
          <a:ext cx="10807700" cy="5598431"/>
        </p:xfrm>
        <a:graphic>
          <a:graphicData uri="http://schemas.openxmlformats.org/presentationml/2006/ole">
            <mc:AlternateContent xmlns:mc="http://schemas.openxmlformats.org/markup-compatibility/2006">
              <mc:Choice xmlns:v="urn:schemas-microsoft-com:vml" Requires="v">
                <p:oleObj spid="_x0000_s8199" name="文档" r:id="rId3" imgW="3837245" imgH="1987708" progId="Word.Document.12">
                  <p:embed/>
                </p:oleObj>
              </mc:Choice>
              <mc:Fallback>
                <p:oleObj name="文档" r:id="rId3" imgW="3837245" imgH="1987708" progId="Word.Document.12">
                  <p:embed/>
                  <p:pic>
                    <p:nvPicPr>
                      <p:cNvPr id="0" name=""/>
                      <p:cNvPicPr/>
                      <p:nvPr/>
                    </p:nvPicPr>
                    <p:blipFill>
                      <a:blip r:embed="rId4"/>
                      <a:stretch>
                        <a:fillRect/>
                      </a:stretch>
                    </p:blipFill>
                    <p:spPr>
                      <a:xfrm>
                        <a:off x="692150" y="756784"/>
                        <a:ext cx="10807700" cy="5598431"/>
                      </a:xfrm>
                      <a:prstGeom prst="rect">
                        <a:avLst/>
                      </a:prstGeom>
                    </p:spPr>
                  </p:pic>
                </p:oleObj>
              </mc:Fallback>
            </mc:AlternateContent>
          </a:graphicData>
        </a:graphic>
      </p:graphicFrame>
    </p:spTree>
    <p:extLst>
      <p:ext uri="{BB962C8B-B14F-4D97-AF65-F5344CB8AC3E}">
        <p14:creationId xmlns:p14="http://schemas.microsoft.com/office/powerpoint/2010/main" val="1764057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692150" y="604776"/>
            <a:ext cx="10807700" cy="5354158"/>
            <a:chOff x="692150" y="635949"/>
            <a:chExt cx="10807700" cy="5354158"/>
          </a:xfrm>
        </p:grpSpPr>
        <p:sp>
          <p:nvSpPr>
            <p:cNvPr id="2" name="矩形 1"/>
            <p:cNvSpPr>
              <a:spLocks noChangeAspect="1"/>
            </p:cNvSpPr>
            <p:nvPr/>
          </p:nvSpPr>
          <p:spPr>
            <a:xfrm>
              <a:off x="692150" y="635949"/>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注意雾霾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方正宋黑_GBK" panose="03000509000000000000" pitchFamily="65" charset="-122"/>
                  <a:cs typeface="Times New Roman" panose="02020603050405020304" pitchFamily="18" charset="0"/>
                </a:rPr>
                <a:t>别忽略烟霾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室外污染造成的雾霾人们很容易看得到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而室内的烟霾人们却往往容易忽略。一项针对卷烟燃烧释放物对室内空气质量影响的实验结果显示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室内外空气中的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有关联性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门窗关不住室外空气中细小颗粒物的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若室内有人抽烟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烟霾中的颗粒物会成为室内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的主要组成部分。</a:t>
              </a:r>
              <a:r>
                <a:rPr lang="zh-CN" altLang="zh-CN" sz="3200" b="1"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例如有人在门窗紧闭的房间里吸</a:t>
              </a:r>
              <a:r>
                <a:rPr lang="en-US" altLang="zh-CN" sz="3200"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支烟</a:t>
              </a:r>
              <a:r>
                <a:rPr lang="en-US" altLang="zh-CN" sz="3200"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3200"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小时内室内空气中</a:t>
              </a:r>
              <a:r>
                <a:rPr lang="en-US" altLang="zh-CN" sz="3200"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u="sng" baseline="-25000"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含量会翻</a:t>
              </a:r>
              <a:r>
                <a:rPr lang="en-US" altLang="zh-CN" sz="3200"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3200"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且室内的烟霾浓度远远超过室外的雾霾。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587737" y="274236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4" name="矩形 3"/>
            <p:cNvSpPr>
              <a:spLocks noChangeAspect="1"/>
            </p:cNvSpPr>
            <p:nvPr/>
          </p:nvSpPr>
          <p:spPr>
            <a:xfrm>
              <a:off x="2004011" y="2742362"/>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grpSp>
    </p:spTree>
    <p:extLst>
      <p:ext uri="{BB962C8B-B14F-4D97-AF65-F5344CB8AC3E}">
        <p14:creationId xmlns:p14="http://schemas.microsoft.com/office/powerpoint/2010/main" val="1817980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16509"/>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某健康发展研究中心副主任吴宜群表示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雾霾与室内烟霾叠加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对人体可造成更大的健康危害。他指出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很多人对室外环境的雾霾心有余悸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外出戴口罩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减少户外活动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购买各种空气净化器</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但对室内二手烟产生的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甚至更小粒子的烟霾却掉以轻心。为此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该健康发展研究中心医学实验部开展了卷烟燃烧释放物对于室内空气质量的影响的实验研究。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3326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6803"/>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实验数据表明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室内的烟霾浓度远远超过室外的雾霾。室内如有人吸烟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烟雾中的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将与室外雾霾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浓度叠加。无烟室的空气中未检出亚硝胺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而吸烟室内检测出了亚硝胺和金属镉。亚硝胺是一种在烟草晒制、处理、发酵和燃烧过程中产生的致癌物。吸烟室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中的金属镉主要来自于卷烟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而金属镉是最易在人体内蓄积的毒性物质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也是一种致癌物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对呼吸系统和生殖系统有害。无烟室空气中未检出亚硝胺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由此证明吸烟室中的亚硝胺和金属镉均来自烟草烟雾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是烟草特有的。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504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692150" y="775566"/>
            <a:ext cx="10807700" cy="4763227"/>
            <a:chOff x="692150" y="775566"/>
            <a:chExt cx="10807700" cy="4763227"/>
          </a:xfrm>
        </p:grpSpPr>
        <p:sp>
          <p:nvSpPr>
            <p:cNvPr id="2" name="矩形 1"/>
            <p:cNvSpPr>
              <a:spLocks noChangeAspect="1"/>
            </p:cNvSpPr>
            <p:nvPr/>
          </p:nvSpPr>
          <p:spPr>
            <a:xfrm>
              <a:off x="692150" y="775566"/>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专家强调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即使是低焦油的卷烟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室内空气就会受到烟草烟雾的污染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无烟环境的建立是消除室内烟霾的唯一手段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是保护大众健康的根本。烟霾与雾霾同样造成健康危机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而且是不可忽视、需要立即应对的危机。为倡导全社会改变送烟、敬烟这一社会习惯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努力营造无烟氛围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中国疾控中心、中华预防医学会等五家单位共同向全国人民发起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五个不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的倡议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不送烟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不敬烟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不劝烟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在公共场所不吸烟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勇于对二手烟说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50323" y="2263356"/>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4" name="矩形 3"/>
            <p:cNvSpPr>
              <a:spLocks noChangeAspect="1"/>
            </p:cNvSpPr>
            <p:nvPr/>
          </p:nvSpPr>
          <p:spPr>
            <a:xfrm>
              <a:off x="2403891" y="2263356"/>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grpSp>
    </p:spTree>
    <p:extLst>
      <p:ext uri="{BB962C8B-B14F-4D97-AF65-F5344CB8AC3E}">
        <p14:creationId xmlns:p14="http://schemas.microsoft.com/office/powerpoint/2010/main" val="2594256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88548"/>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段中加点的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此题考查说明文语言的准确性。答题步骤分四步。</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换还是不换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定性。在程度、状态、性质、范围上加以限制、强调、说明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等词表程度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等表估计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等表数量。</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解释句意变化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先解词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说明原句意思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意思变为</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与实际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或不准确、不严密、不科学、显得太绝对化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词体现了说明文语言的准确性、周密性、科学性。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79876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考试目标锁定</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34129"/>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不能换。因为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指最重要的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并不排除其他手段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表示限定范围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无烟环境的建立是消除室内烟霾独一无二的手段。如果换成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与原文意思不符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一词体现了说明文语言的准确性。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4685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86028"/>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段中画横线的句子运用了哪几种说明方法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有什么作用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此题考查对说明方法的辨析及其作用。审题时要注意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哪几种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这个关键词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找全说明方法。画线句整体上运用了举例子的说明方法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提示词是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含量会翻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是列数字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烟霾浓度远远超过室外的雾霾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是作比较。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举例子、列数字、作比较。突出了室内吸烟的严重危害性。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突出室内吸烟造成的烟霾浓度远远超过室外雾霾的特点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8691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10653"/>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段主要运用了哪种说明方法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并简析其作用。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此题考查说明方法的辨析及作用。解答此类题首先要仔细阅读该段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依据说明方法的特点辨析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然后紧扣该句内容分析其作用。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作比较。把吸烟室与无烟室进行比较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从而突出说明了室内的烟霾浓度远远超过室外的雾霾。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108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32692"/>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段加点的词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能否删去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此题考查说明文语言的准确性。首先应指出能否删去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然后解释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的词义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再比较删去前后文意的变化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最后指出该词体现了说明文语言的准确性、科学性。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不能删去。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在这里表频率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的意思。原句说明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室内的烟霾人们却常常容易忽略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若删去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则变成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室内的烟霾人们却容易忽略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表述变得不准确。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体现出说明文语言的准确性、科学性特点。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0460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8582"/>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四、分析生活现象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解决现实问题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31381303"/>
              </p:ext>
            </p:extLst>
          </p:nvPr>
        </p:nvGraphicFramePr>
        <p:xfrm>
          <a:off x="692150" y="1404288"/>
          <a:ext cx="10807700" cy="5526449"/>
        </p:xfrm>
        <a:graphic>
          <a:graphicData uri="http://schemas.openxmlformats.org/presentationml/2006/ole">
            <mc:AlternateContent xmlns:mc="http://schemas.openxmlformats.org/markup-compatibility/2006">
              <mc:Choice xmlns:v="urn:schemas-microsoft-com:vml" Requires="v">
                <p:oleObj spid="_x0000_s9222" name="文档" r:id="rId3" imgW="3837245" imgH="1962151" progId="Word.Document.12">
                  <p:embed/>
                </p:oleObj>
              </mc:Choice>
              <mc:Fallback>
                <p:oleObj name="文档" r:id="rId3" imgW="3837245" imgH="1962151" progId="Word.Document.12">
                  <p:embed/>
                  <p:pic>
                    <p:nvPicPr>
                      <p:cNvPr id="0" name=""/>
                      <p:cNvPicPr/>
                      <p:nvPr/>
                    </p:nvPicPr>
                    <p:blipFill>
                      <a:blip r:embed="rId4"/>
                      <a:stretch>
                        <a:fillRect/>
                      </a:stretch>
                    </p:blipFill>
                    <p:spPr>
                      <a:xfrm>
                        <a:off x="692150" y="1404288"/>
                        <a:ext cx="10807700" cy="5526449"/>
                      </a:xfrm>
                      <a:prstGeom prst="rect">
                        <a:avLst/>
                      </a:prstGeom>
                    </p:spPr>
                  </p:pic>
                </p:oleObj>
              </mc:Fallback>
            </mc:AlternateContent>
          </a:graphicData>
        </a:graphic>
      </p:graphicFrame>
    </p:spTree>
    <p:extLst>
      <p:ext uri="{BB962C8B-B14F-4D97-AF65-F5344CB8AC3E}">
        <p14:creationId xmlns:p14="http://schemas.microsoft.com/office/powerpoint/2010/main" val="3642677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641950776"/>
              </p:ext>
            </p:extLst>
          </p:nvPr>
        </p:nvGraphicFramePr>
        <p:xfrm>
          <a:off x="692150" y="1084762"/>
          <a:ext cx="10807700" cy="4942477"/>
        </p:xfrm>
        <a:graphic>
          <a:graphicData uri="http://schemas.openxmlformats.org/presentationml/2006/ole">
            <mc:AlternateContent xmlns:mc="http://schemas.openxmlformats.org/markup-compatibility/2006">
              <mc:Choice xmlns:v="urn:schemas-microsoft-com:vml" Requires="v">
                <p:oleObj spid="_x0000_s10246" name="文档" r:id="rId3" imgW="3837245" imgH="1754813" progId="Word.Document.12">
                  <p:embed/>
                </p:oleObj>
              </mc:Choice>
              <mc:Fallback>
                <p:oleObj name="文档" r:id="rId3" imgW="3837245" imgH="1754813" progId="Word.Document.12">
                  <p:embed/>
                  <p:pic>
                    <p:nvPicPr>
                      <p:cNvPr id="0" name=""/>
                      <p:cNvPicPr/>
                      <p:nvPr/>
                    </p:nvPicPr>
                    <p:blipFill>
                      <a:blip r:embed="rId4"/>
                      <a:stretch>
                        <a:fillRect/>
                      </a:stretch>
                    </p:blipFill>
                    <p:spPr>
                      <a:xfrm>
                        <a:off x="692150" y="1084762"/>
                        <a:ext cx="10807700" cy="4942477"/>
                      </a:xfrm>
                      <a:prstGeom prst="rect">
                        <a:avLst/>
                      </a:prstGeom>
                    </p:spPr>
                  </p:pic>
                </p:oleObj>
              </mc:Fallback>
            </mc:AlternateContent>
          </a:graphicData>
        </a:graphic>
      </p:graphicFrame>
    </p:spTree>
    <p:extLst>
      <p:ext uri="{BB962C8B-B14F-4D97-AF65-F5344CB8AC3E}">
        <p14:creationId xmlns:p14="http://schemas.microsoft.com/office/powerpoint/2010/main" val="559171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9688"/>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宜居城市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美好的生活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离不开优美的环境。一座适宜居住的城市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会让我们的生活更加美好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为了促进城市的建设和发展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一些国际组织经常举办评选宜居城市的活动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评选出来的宜居城市各具特色。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宜居城市应该具备这样一些共同特点。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878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4613"/>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宜居城市具有良好的生态环境。加拿大的重要港口城市多伦多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被人们认为是最适合人类居住的地方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这里一年四季风景如画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春天花木欣欣向荣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夏季海滩阳光灿烂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深秋树木艳丽多彩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冬日冰雪充满神奇。法国南部的小镇普罗旺斯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蓝天澄澈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空气新鲜。每到七、八月间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紫色的薰衣草装饰着翠绿的山谷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浓郁的芳香沁人心脾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整个小镇充满了浪漫的气息。一座具有良好生态环境的城市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可以让居住在这里的人们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每时每刻都享受着大自然带来的温馨和惬意。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3711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26402"/>
          </a:xfrm>
          <a:prstGeom prst="rect">
            <a:avLst/>
          </a:prstGeom>
        </p:spPr>
        <p:txBody>
          <a:bodyPr>
            <a:spAutoFit/>
          </a:bodyPr>
          <a:lstStyle/>
          <a:p>
            <a:pPr indent="267970">
              <a:lnSpc>
                <a:spcPct val="11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宜居城市具有合理的城市规划。奥地利首都维也纳位于美丽的多瑙河畔。维也纳老城保留着大量巴洛克式、哥特式、罗马式建筑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这些建筑内部的卫生设备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供水、供暖、排污系统等都在不断地更新改建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但其外部始终保持原样。虽然经历过两次世界大战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那些被破坏的建筑也仍然按照原样进行修复或重建。维也纳的新建筑则集中在老城之外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现代气息浓厚。这样的规划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使这座城市兼具古典与现代气质。荷兰首都阿姆斯特丹有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北方威尼斯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是一个地少人稠的城市。但是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与其他一些大城市的喧嚣和拥挤不同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阿姆斯特丹的城市交通网覆盖面广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规划合理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发达高效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人们出行方便快捷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再加之治安稳定、供给充足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为居住在这里的人们提供了良好的生活环境。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3421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24257"/>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宜居城市具有浓厚的文化氛围。墨尔本是澳大利亚的工业重镇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但同时又是一个具有浓郁文化气息的城市。维多利亚国立美术馆建筑宏伟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收藏着数量众多的艺术精品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维多利亚艺术中心为人们提供了芭蕾舞、戏剧、音乐会等丰富多彩的世界级演出。值得一提的是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墨尔本拥有全澳洲唯一被列入联合国世界文化遗产的墨尔本皇家展览馆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它和著名的圣保罗教堂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弗林德斯街火车站等共同显示出这座城市辉煌的人文历史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令人驻足赞叹。墨尔本还以时装、美食、娱乐及体育活动著称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浓郁的文化气息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让居住在这里的人们得到了精神上的愉悦和满足。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25045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22370443"/>
              </p:ext>
            </p:extLst>
          </p:nvPr>
        </p:nvGraphicFramePr>
        <p:xfrm>
          <a:off x="692150" y="1028314"/>
          <a:ext cx="10807700" cy="5055373"/>
        </p:xfrm>
        <a:graphic>
          <a:graphicData uri="http://schemas.openxmlformats.org/presentationml/2006/ole">
            <mc:AlternateContent xmlns:mc="http://schemas.openxmlformats.org/markup-compatibility/2006">
              <mc:Choice xmlns:v="urn:schemas-microsoft-com:vml" Requires="v">
                <p:oleObj spid="_x0000_s1031" name="文档" r:id="rId3" imgW="3826154" imgH="1789709" progId="Word.Document.12">
                  <p:embed/>
                </p:oleObj>
              </mc:Choice>
              <mc:Fallback>
                <p:oleObj name="文档" r:id="rId3" imgW="3826154" imgH="1789709" progId="Word.Document.12">
                  <p:embed/>
                  <p:pic>
                    <p:nvPicPr>
                      <p:cNvPr id="0" name=""/>
                      <p:cNvPicPr/>
                      <p:nvPr/>
                    </p:nvPicPr>
                    <p:blipFill>
                      <a:blip r:embed="rId4"/>
                      <a:stretch>
                        <a:fillRect/>
                      </a:stretch>
                    </p:blipFill>
                    <p:spPr>
                      <a:xfrm>
                        <a:off x="692150" y="1028314"/>
                        <a:ext cx="10807700" cy="5055373"/>
                      </a:xfrm>
                      <a:prstGeom prst="rect">
                        <a:avLst/>
                      </a:prstGeom>
                    </p:spPr>
                  </p:pic>
                </p:oleObj>
              </mc:Fallback>
            </mc:AlternateContent>
          </a:graphicData>
        </a:graphic>
      </p:graphicFrame>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44521"/>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⑥</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良好的生活环境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给人以舒适、惬意的享受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合理的城市规划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给人以有序、便利的感觉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浓厚的艺术氛围、丰富的文化浸染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让人们心灵受到洗礼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精神得到升华。生活在这样的城市里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人们舒心、安心、放心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这样的城市就是宜居城市。</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4908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9688"/>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结合上文对宜居城市的说明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谈谈你怎样看待汽车与宜居城市之间的关系。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没有汽车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街道的宽度适合马车与行人的出行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人们有步行的空间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人是城市的主人。汽车的出现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既给人们的生活带来便利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又促进经济发展。于是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人们大力发展汽车工业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还修建了快速路、主干路、支路等不同等级的道路。汽车改变了生活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也改变了城市。</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0211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8010"/>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英国伦敦为减少汽车尾气排放量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采取的措施有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开车进城要收费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动员社会知名人士徒步、骑车或乘坐公交车出行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因为他们的社会影响力大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动员中小学生劝说家长不要开车送自己上学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并展开评比。仅几年时间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伦敦的出行情况就有了明显改变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虽然汽车保有量在增长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但汽车的出行量却没有增长。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该题属于材料探究类考题。它不是用文章中的知识去解决实际问题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而是考查文章与材料之间的关系。材料围绕汽车给人们带来的便利、问题来谈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要把这些内容与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宜居城市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结合起来思考。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38507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02584"/>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居城市一要有合理的规划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让人们生活更快捷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二要有良好的生活环境。汽车出行在一定程度上给人们的出行和生活带来便利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让人们出行方便快捷。但为了能高效地出行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人们需要修建不同级别的道路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使交通网覆盖面广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这就需要对城市进行合理的规划。同时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需要通过各种有效措施减少汽车尾气的排放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以保证良好的生活环境。综上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要对汽车出行进行合理的规划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才能有助于宜居城市的建设。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867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4797"/>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结合选文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指出你所在的城市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与宜居城市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有哪些差距。在此基础上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给当地政府提一条建议。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该题属于分析生活现象与提建议的综合题。解答第一问首先要从选文中找出宜居城市的特征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然后与自己所在城市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的具体条件作比较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从而得出欠缺之处。第二问要针对第一问找出的差距提出具体建议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建议要有针对性和可操作性。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1783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56485"/>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我所在的城市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生态环境不达标。建议政府加大治污力度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重现碧水蓝天。</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我所在的城市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缺乏合理的城市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规划。建议政府制定长远的建设规划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为居住在这里的人们提供良好的生活环境。</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我所在的城市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缺乏浓厚的文化氛围。建议政府创建图书馆、阅览室、美术馆、展览馆等文化场馆。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32783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50629"/>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请用相对整齐的句式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为打造宜居城市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拟写一则宣传语。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内容上要凸显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打造宜居城市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形式上要符合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相对整齐的句式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节能环保人人参与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碧水蓝天早日到来。</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百年大计。</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营造文化氛围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创建宜居城市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村镇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14252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280207" y="122662"/>
            <a:ext cx="9631587" cy="6492603"/>
          </a:xfrm>
          <a:prstGeom prst="rect">
            <a:avLst/>
          </a:prstGeom>
        </p:spPr>
      </p:pic>
    </p:spTree>
    <p:extLst>
      <p:ext uri="{BB962C8B-B14F-4D97-AF65-F5344CB8AC3E}">
        <p14:creationId xmlns:p14="http://schemas.microsoft.com/office/powerpoint/2010/main" val="487428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易错剖析</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1905493"/>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方正宋黑_GBK" panose="03000509000000000000" pitchFamily="65" charset="-122"/>
                <a:cs typeface="Times New Roman" panose="02020603050405020304" pitchFamily="18" charset="0"/>
              </a:rPr>
              <a:t>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通常是由海底地震引起的。海啸所掀起的狂涛巨澜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是破坏力极强的水文气象灾难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如不及时躲避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人们很难从它的魔爪下逃生。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7587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45038"/>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海啸可分为自然型与人为型两类。自然型海啸又可分为气象变化引起的风暴潮与火山爆发、地震、水下地陷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也称海底滑坡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引起的海啸。海啸大多来自海底地震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有破坏性的地震海啸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里氏震级达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级以上。在现代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水下核试验也常常会造成一种人为的海啸。如第二次世界大战结束不久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美国在北太平洋比基尼岛开始长达二十多年的核试验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其中一次水下氢弹爆炸试验引发的海啸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中心部位的巨浪达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米高的大浪横扫海面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不少正在附近航行的舰船被巨浪掀翻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海啸浪传到几百千米以外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浪高仍在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造成沿岸不少小船倾覆。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5784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828836460"/>
              </p:ext>
            </p:extLst>
          </p:nvPr>
        </p:nvGraphicFramePr>
        <p:xfrm>
          <a:off x="692150" y="789249"/>
          <a:ext cx="10807700" cy="5533501"/>
        </p:xfrm>
        <a:graphic>
          <a:graphicData uri="http://schemas.openxmlformats.org/presentationml/2006/ole">
            <mc:AlternateContent xmlns:mc="http://schemas.openxmlformats.org/markup-compatibility/2006">
              <mc:Choice xmlns:v="urn:schemas-microsoft-com:vml" Requires="v">
                <p:oleObj spid="_x0000_s2055" name="文档" r:id="rId3" imgW="3826154" imgH="1958976" progId="Word.Document.12">
                  <p:embed/>
                </p:oleObj>
              </mc:Choice>
              <mc:Fallback>
                <p:oleObj name="文档" r:id="rId3" imgW="3826154" imgH="1958976" progId="Word.Document.12">
                  <p:embed/>
                  <p:pic>
                    <p:nvPicPr>
                      <p:cNvPr id="0" name=""/>
                      <p:cNvPicPr/>
                      <p:nvPr/>
                    </p:nvPicPr>
                    <p:blipFill>
                      <a:blip r:embed="rId4"/>
                      <a:stretch>
                        <a:fillRect/>
                      </a:stretch>
                    </p:blipFill>
                    <p:spPr>
                      <a:xfrm>
                        <a:off x="692150" y="789249"/>
                        <a:ext cx="10807700" cy="5533501"/>
                      </a:xfrm>
                      <a:prstGeom prst="rect">
                        <a:avLst/>
                      </a:prstGeom>
                    </p:spPr>
                  </p:pic>
                </p:oleObj>
              </mc:Fallback>
            </mc:AlternateContent>
          </a:graphicData>
        </a:graphic>
      </p:graphicFrame>
    </p:spTree>
    <p:extLst>
      <p:ext uri="{BB962C8B-B14F-4D97-AF65-F5344CB8AC3E}">
        <p14:creationId xmlns:p14="http://schemas.microsoft.com/office/powerpoint/2010/main" val="3073834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128"/>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海啸是一种频率介于潮波和涌浪之间的重力长波。海啸浪的波长达几十千米至几百千米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周期范围比较大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2~200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因此海啸发生时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往往第一个浪头涌来时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海面上升了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过了一段时间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潮水出现回降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又过了一段时间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第二个浪头涌来。海啸常见的周期为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分钟以内。据科学家推算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当大洋深度为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米时所发生的海啸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其大浪的周期为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分钟。海啸波的传播速度为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波长为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475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千米。海啸震源的水面最初升高幅度为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海啸在深海大洋传播时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由于波高与波长之比很小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周期较长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往往一时难以察觉到。只有快接近海岸时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才会形成有破坏力的巨浪。因而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有经验的船长在遇到海啸时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都会把船迅速驶离海岸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离岸越远越好。</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5062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74945"/>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太平洋地区是世界上发生海啸最多的地区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占全球的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。西北太平洋海域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更是地震海啸的集中发生区域。就全球而言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海啸主要出现在日本沿岸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太平洋的西部、西南部和南部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夏威夷群岛和阿留申群岛沿岸。我国虽然是一个多地震国家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但海啸却不多见。近两年来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中国沿海有确切记录的地震海啸为数很少。</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232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78158"/>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根据第</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下一个定义。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海啸是由海底地震引起的、破坏力极强的水文气象灾难。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下定义是一种科学的说明方法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它是对事物最本质的概括。解答漏掉了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这个重要信息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造成语言表达错误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具有极强破坏力的是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海啸所掀起的狂涛巨澜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解答没有这层意思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造成表达不严密。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海啸通常是由海底地震引起的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所掀起的狂涛巨澜具有极强破坏力的水文气象灾难。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248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4222"/>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段交代了海啸的哪些特点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海啸浪的波长很长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周期较长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海啸波传播速度快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难以觉察到。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筛选信息要全面、准确。解答把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难以觉察到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当成了海啸的特点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难以觉察到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的原因是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波高与波长之比很小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周期较长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这才是海啸的特点。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海啸浪的波长很长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周期较长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海啸波的传播速度快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波高与波长之比很小。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10534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4889"/>
            <a:ext cx="10807700" cy="47611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从内容看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段介绍海啸的</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段介绍海啸的特征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段介绍海啸的</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。全文的说明顺序是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分类　发生地区　总分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概括说明内容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理清说明顺序是说明文阅读的关键。解答中对内容的理解与概括是正确的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但因为没有掌握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说明文顺序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这一知识点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错误地把结构理解成了顺序。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类型　发生地区　逻辑</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77845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hlinkClick r:id="rId2" action="ppaction://hlinksldjump"/>
          </p:cNvPr>
          <p:cNvSpPr/>
          <p:nvPr/>
        </p:nvSpPr>
        <p:spPr>
          <a:xfrm>
            <a:off x="4565423" y="4229001"/>
            <a:ext cx="1554587"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典例精析</a:t>
            </a:r>
            <a:endParaRPr lang="zh-CN" altLang="en-US" dirty="0"/>
          </a:p>
        </p:txBody>
      </p:sp>
      <p:sp>
        <p:nvSpPr>
          <p:cNvPr id="5" name="椭圆 4">
            <a:hlinkClick r:id="rId3" action="ppaction://hlinksldjump"/>
          </p:cNvPr>
          <p:cNvSpPr/>
          <p:nvPr/>
        </p:nvSpPr>
        <p:spPr>
          <a:xfrm>
            <a:off x="6212318" y="4229001"/>
            <a:ext cx="1554587"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易错剖析</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典例精析</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1295112"/>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一、把握说明对象或说明内容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3923824"/>
              </p:ext>
            </p:extLst>
          </p:nvPr>
        </p:nvGraphicFramePr>
        <p:xfrm>
          <a:off x="692150" y="2619855"/>
          <a:ext cx="10807700" cy="3264675"/>
        </p:xfrm>
        <a:graphic>
          <a:graphicData uri="http://schemas.openxmlformats.org/presentationml/2006/ole">
            <mc:AlternateContent xmlns:mc="http://schemas.openxmlformats.org/markup-compatibility/2006">
              <mc:Choice xmlns:v="urn:schemas-microsoft-com:vml" Requires="v">
                <p:oleObj spid="_x0000_s3079" name="文档" r:id="rId3" imgW="3826154" imgH="1155764" progId="Word.Document.12">
                  <p:embed/>
                </p:oleObj>
              </mc:Choice>
              <mc:Fallback>
                <p:oleObj name="文档" r:id="rId3" imgW="3826154" imgH="1155764" progId="Word.Document.12">
                  <p:embed/>
                  <p:pic>
                    <p:nvPicPr>
                      <p:cNvPr id="0" name=""/>
                      <p:cNvPicPr/>
                      <p:nvPr/>
                    </p:nvPicPr>
                    <p:blipFill>
                      <a:blip r:embed="rId4"/>
                      <a:stretch>
                        <a:fillRect/>
                      </a:stretch>
                    </p:blipFill>
                    <p:spPr>
                      <a:xfrm>
                        <a:off x="692150" y="2619855"/>
                        <a:ext cx="10807700" cy="3264675"/>
                      </a:xfrm>
                      <a:prstGeom prst="rect">
                        <a:avLst/>
                      </a:prstGeom>
                    </p:spPr>
                  </p:pic>
                </p:oleObj>
              </mc:Fallback>
            </mc:AlternateContent>
          </a:graphicData>
        </a:graphic>
      </p:graphicFrame>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089038739"/>
              </p:ext>
            </p:extLst>
          </p:nvPr>
        </p:nvGraphicFramePr>
        <p:xfrm>
          <a:off x="692150" y="1941936"/>
          <a:ext cx="10807700" cy="3228129"/>
        </p:xfrm>
        <a:graphic>
          <a:graphicData uri="http://schemas.openxmlformats.org/presentationml/2006/ole">
            <mc:AlternateContent xmlns:mc="http://schemas.openxmlformats.org/markup-compatibility/2006">
              <mc:Choice xmlns:v="urn:schemas-microsoft-com:vml" Requires="v">
                <p:oleObj spid="_x0000_s11267" name="文档" r:id="rId3" imgW="3826154" imgH="1142826" progId="Word.Document.12">
                  <p:embed/>
                </p:oleObj>
              </mc:Choice>
              <mc:Fallback>
                <p:oleObj name="文档" r:id="rId3" imgW="3826154" imgH="1142826" progId="Word.Document.12">
                  <p:embed/>
                  <p:pic>
                    <p:nvPicPr>
                      <p:cNvPr id="0" name=""/>
                      <p:cNvPicPr/>
                      <p:nvPr/>
                    </p:nvPicPr>
                    <p:blipFill>
                      <a:blip r:embed="rId4"/>
                      <a:stretch>
                        <a:fillRect/>
                      </a:stretch>
                    </p:blipFill>
                    <p:spPr>
                      <a:xfrm>
                        <a:off x="692150" y="1941936"/>
                        <a:ext cx="10807700" cy="3228129"/>
                      </a:xfrm>
                      <a:prstGeom prst="rect">
                        <a:avLst/>
                      </a:prstGeom>
                    </p:spPr>
                  </p:pic>
                </p:oleObj>
              </mc:Fallback>
            </mc:AlternateContent>
          </a:graphicData>
        </a:graphic>
      </p:graphicFrame>
    </p:spTree>
    <p:extLst>
      <p:ext uri="{BB962C8B-B14F-4D97-AF65-F5344CB8AC3E}">
        <p14:creationId xmlns:p14="http://schemas.microsoft.com/office/powerpoint/2010/main" val="323452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22044"/>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植物不</a:t>
            </a:r>
            <a:r>
              <a:rPr lang="zh-CN" altLang="zh-CN" sz="3200" b="1" dirty="0" smtClean="0">
                <a:solidFill>
                  <a:srgbClr val="000000"/>
                </a:solidFill>
                <a:latin typeface="NEU-BZ-S92"/>
                <a:ea typeface="方正宋黑_GBK" panose="03000509000000000000" pitchFamily="65" charset="-122"/>
                <a:cs typeface="Times New Roman" panose="02020603050405020304" pitchFamily="18" charset="0"/>
              </a:rPr>
              <a:t>失眠</a:t>
            </a:r>
            <a:endParaRPr lang="en-US"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植物也要睡觉。合欢树的睡态很美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叶片柔柔地低垂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耷拉着脑袋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不用酝酿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只要叶片低下来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它们很快就会入睡。但并不是所有的植物都用叶子来睡眠。像睡莲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就是叶子醒着花儿睡。黄昏池塘边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白天还是昂首怒放的睡莲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随着晚风飞舞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它将花瓣儿慢慢收拢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紧紧闭合。一朵、两朵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后来所有的花朵全部闭合成了一个个小球儿。</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38946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301</TotalTime>
  <Words>3938</Words>
  <Application>Microsoft Office PowerPoint</Application>
  <PresentationFormat>宽屏</PresentationFormat>
  <Paragraphs>120</Paragraphs>
  <Slides>55</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2</vt:i4>
      </vt:variant>
      <vt:variant>
        <vt:lpstr>幻灯片标题</vt:lpstr>
      </vt:variant>
      <vt:variant>
        <vt:i4>55</vt:i4>
      </vt:variant>
    </vt:vector>
  </HeadingPairs>
  <TitlesOfParts>
    <vt:vector size="71" baseType="lpstr">
      <vt:lpstr>NEU-BZ-S92</vt:lpstr>
      <vt:lpstr>方正书宋_GBK</vt:lpstr>
      <vt:lpstr>方正宋黑_GBK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36</cp:revision>
  <dcterms:created xsi:type="dcterms:W3CDTF">2020-12-05T02:41:23Z</dcterms:created>
  <dcterms:modified xsi:type="dcterms:W3CDTF">2021-01-15T10:21:35Z</dcterms:modified>
</cp:coreProperties>
</file>