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04"/>
  </p:sldMasterIdLst>
  <p:notesMasterIdLst>
    <p:notesMasterId r:id="rId208"/>
  </p:notesMasterIdLst>
  <p:sldIdLst>
    <p:sldId id="464" r:id="rId105"/>
    <p:sldId id="258" r:id="rId106"/>
    <p:sldId id="262" r:id="rId107"/>
    <p:sldId id="265" r:id="rId108"/>
    <p:sldId id="268" r:id="rId109"/>
    <p:sldId id="270" r:id="rId110"/>
    <p:sldId id="278" r:id="rId111"/>
    <p:sldId id="280" r:id="rId112"/>
    <p:sldId id="282" r:id="rId113"/>
    <p:sldId id="285" r:id="rId114"/>
    <p:sldId id="287" r:id="rId115"/>
    <p:sldId id="288" r:id="rId116"/>
    <p:sldId id="290" r:id="rId117"/>
    <p:sldId id="292" r:id="rId118"/>
    <p:sldId id="294" r:id="rId119"/>
    <p:sldId id="296" r:id="rId120"/>
    <p:sldId id="298" r:id="rId121"/>
    <p:sldId id="300" r:id="rId122"/>
    <p:sldId id="302" r:id="rId123"/>
    <p:sldId id="304" r:id="rId124"/>
    <p:sldId id="305" r:id="rId125"/>
    <p:sldId id="309" r:id="rId126"/>
    <p:sldId id="312" r:id="rId127"/>
    <p:sldId id="315" r:id="rId128"/>
    <p:sldId id="316" r:id="rId129"/>
    <p:sldId id="317" r:id="rId130"/>
    <p:sldId id="320" r:id="rId131"/>
    <p:sldId id="323" r:id="rId132"/>
    <p:sldId id="324" r:id="rId133"/>
    <p:sldId id="326" r:id="rId134"/>
    <p:sldId id="328" r:id="rId135"/>
    <p:sldId id="329" r:id="rId136"/>
    <p:sldId id="330" r:id="rId137"/>
    <p:sldId id="331" r:id="rId138"/>
    <p:sldId id="332" r:id="rId139"/>
    <p:sldId id="333" r:id="rId140"/>
    <p:sldId id="335" r:id="rId141"/>
    <p:sldId id="337" r:id="rId142"/>
    <p:sldId id="338" r:id="rId143"/>
    <p:sldId id="339" r:id="rId144"/>
    <p:sldId id="340" r:id="rId145"/>
    <p:sldId id="342" r:id="rId146"/>
    <p:sldId id="343" r:id="rId147"/>
    <p:sldId id="346" r:id="rId148"/>
    <p:sldId id="348" r:id="rId149"/>
    <p:sldId id="350" r:id="rId150"/>
    <p:sldId id="353" r:id="rId151"/>
    <p:sldId id="356" r:id="rId152"/>
    <p:sldId id="358" r:id="rId153"/>
    <p:sldId id="361" r:id="rId154"/>
    <p:sldId id="363" r:id="rId155"/>
    <p:sldId id="365" r:id="rId156"/>
    <p:sldId id="367" r:id="rId157"/>
    <p:sldId id="369" r:id="rId158"/>
    <p:sldId id="372" r:id="rId159"/>
    <p:sldId id="374" r:id="rId160"/>
    <p:sldId id="376" r:id="rId161"/>
    <p:sldId id="378" r:id="rId162"/>
    <p:sldId id="380" r:id="rId163"/>
    <p:sldId id="383" r:id="rId164"/>
    <p:sldId id="384" r:id="rId165"/>
    <p:sldId id="387" r:id="rId166"/>
    <p:sldId id="388" r:id="rId167"/>
    <p:sldId id="391" r:id="rId168"/>
    <p:sldId id="392" r:id="rId169"/>
    <p:sldId id="393" r:id="rId170"/>
    <p:sldId id="394" r:id="rId171"/>
    <p:sldId id="395" r:id="rId172"/>
    <p:sldId id="396" r:id="rId173"/>
    <p:sldId id="397" r:id="rId174"/>
    <p:sldId id="399" r:id="rId175"/>
    <p:sldId id="402" r:id="rId176"/>
    <p:sldId id="403" r:id="rId177"/>
    <p:sldId id="404" r:id="rId178"/>
    <p:sldId id="405" r:id="rId179"/>
    <p:sldId id="407" r:id="rId180"/>
    <p:sldId id="408" r:id="rId181"/>
    <p:sldId id="410" r:id="rId182"/>
    <p:sldId id="413" r:id="rId183"/>
    <p:sldId id="414" r:id="rId184"/>
    <p:sldId id="417" r:id="rId185"/>
    <p:sldId id="420" r:id="rId186"/>
    <p:sldId id="422" r:id="rId187"/>
    <p:sldId id="424" r:id="rId188"/>
    <p:sldId id="427" r:id="rId189"/>
    <p:sldId id="430" r:id="rId190"/>
    <p:sldId id="432" r:id="rId191"/>
    <p:sldId id="435" r:id="rId192"/>
    <p:sldId id="437" r:id="rId193"/>
    <p:sldId id="439" r:id="rId194"/>
    <p:sldId id="441" r:id="rId195"/>
    <p:sldId id="443" r:id="rId196"/>
    <p:sldId id="445" r:id="rId197"/>
    <p:sldId id="446" r:id="rId198"/>
    <p:sldId id="449" r:id="rId199"/>
    <p:sldId id="450" r:id="rId200"/>
    <p:sldId id="453" r:id="rId201"/>
    <p:sldId id="454" r:id="rId202"/>
    <p:sldId id="456" r:id="rId203"/>
    <p:sldId id="457" r:id="rId204"/>
    <p:sldId id="460" r:id="rId205"/>
    <p:sldId id="461" r:id="rId206"/>
    <p:sldId id="462" r:id="rId207"/>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3.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34.xml"/><Relationship Id="rId159" Type="http://schemas.openxmlformats.org/officeDocument/2006/relationships/slide" Target="slides/slide55.xml"/><Relationship Id="rId170" Type="http://schemas.openxmlformats.org/officeDocument/2006/relationships/slide" Target="slides/slide66.xml"/><Relationship Id="rId191" Type="http://schemas.openxmlformats.org/officeDocument/2006/relationships/slide" Target="slides/slide87.xml"/><Relationship Id="rId205" Type="http://schemas.openxmlformats.org/officeDocument/2006/relationships/slide" Target="slides/slide101.xml"/><Relationship Id="rId107" Type="http://schemas.openxmlformats.org/officeDocument/2006/relationships/slide" Target="slides/slide3.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 Target="slides/slide19.xml"/><Relationship Id="rId128" Type="http://schemas.openxmlformats.org/officeDocument/2006/relationships/slide" Target="slides/slide24.xml"/><Relationship Id="rId144" Type="http://schemas.openxmlformats.org/officeDocument/2006/relationships/slide" Target="slides/slide40.xml"/><Relationship Id="rId149" Type="http://schemas.openxmlformats.org/officeDocument/2006/relationships/slide" Target="slides/slide45.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customXml" Target="../customXml/item95.xml"/><Relationship Id="rId160" Type="http://schemas.openxmlformats.org/officeDocument/2006/relationships/slide" Target="slides/slide56.xml"/><Relationship Id="rId165" Type="http://schemas.openxmlformats.org/officeDocument/2006/relationships/slide" Target="slides/slide61.xml"/><Relationship Id="rId181" Type="http://schemas.openxmlformats.org/officeDocument/2006/relationships/slide" Target="slides/slide77.xml"/><Relationship Id="rId186" Type="http://schemas.openxmlformats.org/officeDocument/2006/relationships/slide" Target="slides/slide82.xml"/><Relationship Id="rId211" Type="http://schemas.openxmlformats.org/officeDocument/2006/relationships/theme" Target="theme/theme1.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9.xml"/><Relationship Id="rId118" Type="http://schemas.openxmlformats.org/officeDocument/2006/relationships/slide" Target="slides/slide14.xml"/><Relationship Id="rId134" Type="http://schemas.openxmlformats.org/officeDocument/2006/relationships/slide" Target="slides/slide30.xml"/><Relationship Id="rId139" Type="http://schemas.openxmlformats.org/officeDocument/2006/relationships/slide" Target="slides/slide35.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46.xml"/><Relationship Id="rId155" Type="http://schemas.openxmlformats.org/officeDocument/2006/relationships/slide" Target="slides/slide51.xml"/><Relationship Id="rId171" Type="http://schemas.openxmlformats.org/officeDocument/2006/relationships/slide" Target="slides/slide67.xml"/><Relationship Id="rId176" Type="http://schemas.openxmlformats.org/officeDocument/2006/relationships/slide" Target="slides/slide72.xml"/><Relationship Id="rId192" Type="http://schemas.openxmlformats.org/officeDocument/2006/relationships/slide" Target="slides/slide88.xml"/><Relationship Id="rId197" Type="http://schemas.openxmlformats.org/officeDocument/2006/relationships/slide" Target="slides/slide93.xml"/><Relationship Id="rId206" Type="http://schemas.openxmlformats.org/officeDocument/2006/relationships/slide" Target="slides/slide102.xml"/><Relationship Id="rId201" Type="http://schemas.openxmlformats.org/officeDocument/2006/relationships/slide" Target="slides/slide97.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slide" Target="slides/slide4.xml"/><Relationship Id="rId124" Type="http://schemas.openxmlformats.org/officeDocument/2006/relationships/slide" Target="slides/slide20.xml"/><Relationship Id="rId129" Type="http://schemas.openxmlformats.org/officeDocument/2006/relationships/slide" Target="slides/slide25.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36.xml"/><Relationship Id="rId145" Type="http://schemas.openxmlformats.org/officeDocument/2006/relationships/slide" Target="slides/slide41.xml"/><Relationship Id="rId161" Type="http://schemas.openxmlformats.org/officeDocument/2006/relationships/slide" Target="slides/slide57.xml"/><Relationship Id="rId166" Type="http://schemas.openxmlformats.org/officeDocument/2006/relationships/slide" Target="slides/slide62.xml"/><Relationship Id="rId182" Type="http://schemas.openxmlformats.org/officeDocument/2006/relationships/slide" Target="slides/slide78.xml"/><Relationship Id="rId187" Type="http://schemas.openxmlformats.org/officeDocument/2006/relationships/slide" Target="slides/slide83.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tableStyles" Target="tableStyles.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0.xml"/><Relationship Id="rId119" Type="http://schemas.openxmlformats.org/officeDocument/2006/relationships/slide" Target="slides/slide15.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26.xml"/><Relationship Id="rId135" Type="http://schemas.openxmlformats.org/officeDocument/2006/relationships/slide" Target="slides/slide31.xml"/><Relationship Id="rId151" Type="http://schemas.openxmlformats.org/officeDocument/2006/relationships/slide" Target="slides/slide47.xml"/><Relationship Id="rId156" Type="http://schemas.openxmlformats.org/officeDocument/2006/relationships/slide" Target="slides/slide52.xml"/><Relationship Id="rId177" Type="http://schemas.openxmlformats.org/officeDocument/2006/relationships/slide" Target="slides/slide73.xml"/><Relationship Id="rId198" Type="http://schemas.openxmlformats.org/officeDocument/2006/relationships/slide" Target="slides/slide94.xml"/><Relationship Id="rId172" Type="http://schemas.openxmlformats.org/officeDocument/2006/relationships/slide" Target="slides/slide68.xml"/><Relationship Id="rId193" Type="http://schemas.openxmlformats.org/officeDocument/2006/relationships/slide" Target="slides/slide89.xml"/><Relationship Id="rId202" Type="http://schemas.openxmlformats.org/officeDocument/2006/relationships/slide" Target="slides/slide98.xml"/><Relationship Id="rId207" Type="http://schemas.openxmlformats.org/officeDocument/2006/relationships/slide" Target="slides/slide103.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5.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slideMaster" Target="slideMasters/slideMaster1.xml"/><Relationship Id="rId120" Type="http://schemas.openxmlformats.org/officeDocument/2006/relationships/slide" Target="slides/slide16.xml"/><Relationship Id="rId125" Type="http://schemas.openxmlformats.org/officeDocument/2006/relationships/slide" Target="slides/slide21.xml"/><Relationship Id="rId141" Type="http://schemas.openxmlformats.org/officeDocument/2006/relationships/slide" Target="slides/slide37.xml"/><Relationship Id="rId146" Type="http://schemas.openxmlformats.org/officeDocument/2006/relationships/slide" Target="slides/slide42.xml"/><Relationship Id="rId167" Type="http://schemas.openxmlformats.org/officeDocument/2006/relationships/slide" Target="slides/slide63.xml"/><Relationship Id="rId188" Type="http://schemas.openxmlformats.org/officeDocument/2006/relationships/slide" Target="slides/slide84.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58.xml"/><Relationship Id="rId183" Type="http://schemas.openxmlformats.org/officeDocument/2006/relationships/slide" Target="slides/slide79.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6.xml"/><Relationship Id="rId115" Type="http://schemas.openxmlformats.org/officeDocument/2006/relationships/slide" Target="slides/slide11.xml"/><Relationship Id="rId131" Type="http://schemas.openxmlformats.org/officeDocument/2006/relationships/slide" Target="slides/slide27.xml"/><Relationship Id="rId136" Type="http://schemas.openxmlformats.org/officeDocument/2006/relationships/slide" Target="slides/slide32.xml"/><Relationship Id="rId157" Type="http://schemas.openxmlformats.org/officeDocument/2006/relationships/slide" Target="slides/slide53.xml"/><Relationship Id="rId178" Type="http://schemas.openxmlformats.org/officeDocument/2006/relationships/slide" Target="slides/slide74.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48.xml"/><Relationship Id="rId173" Type="http://schemas.openxmlformats.org/officeDocument/2006/relationships/slide" Target="slides/slide69.xml"/><Relationship Id="rId194" Type="http://schemas.openxmlformats.org/officeDocument/2006/relationships/slide" Target="slides/slide90.xml"/><Relationship Id="rId199" Type="http://schemas.openxmlformats.org/officeDocument/2006/relationships/slide" Target="slides/slide95.xml"/><Relationship Id="rId203" Type="http://schemas.openxmlformats.org/officeDocument/2006/relationships/slide" Target="slides/slide99.xml"/><Relationship Id="rId208" Type="http://schemas.openxmlformats.org/officeDocument/2006/relationships/notesMaster" Target="notesMasters/notesMaster1.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slide" Target="slides/slide1.xml"/><Relationship Id="rId126" Type="http://schemas.openxmlformats.org/officeDocument/2006/relationships/slide" Target="slides/slide22.xml"/><Relationship Id="rId147" Type="http://schemas.openxmlformats.org/officeDocument/2006/relationships/slide" Target="slides/slide43.xml"/><Relationship Id="rId168" Type="http://schemas.openxmlformats.org/officeDocument/2006/relationships/slide" Target="slides/slide6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17.xml"/><Relationship Id="rId142" Type="http://schemas.openxmlformats.org/officeDocument/2006/relationships/slide" Target="slides/slide38.xml"/><Relationship Id="rId163" Type="http://schemas.openxmlformats.org/officeDocument/2006/relationships/slide" Target="slides/slide59.xml"/><Relationship Id="rId184" Type="http://schemas.openxmlformats.org/officeDocument/2006/relationships/slide" Target="slides/slide80.xml"/><Relationship Id="rId189" Type="http://schemas.openxmlformats.org/officeDocument/2006/relationships/slide" Target="slides/slide85.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12.xml"/><Relationship Id="rId137" Type="http://schemas.openxmlformats.org/officeDocument/2006/relationships/slide" Target="slides/slide33.xml"/><Relationship Id="rId158" Type="http://schemas.openxmlformats.org/officeDocument/2006/relationships/slide" Target="slides/slide5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7.xml"/><Relationship Id="rId132" Type="http://schemas.openxmlformats.org/officeDocument/2006/relationships/slide" Target="slides/slide28.xml"/><Relationship Id="rId153" Type="http://schemas.openxmlformats.org/officeDocument/2006/relationships/slide" Target="slides/slide49.xml"/><Relationship Id="rId174" Type="http://schemas.openxmlformats.org/officeDocument/2006/relationships/slide" Target="slides/slide70.xml"/><Relationship Id="rId179" Type="http://schemas.openxmlformats.org/officeDocument/2006/relationships/slide" Target="slides/slide75.xml"/><Relationship Id="rId195" Type="http://schemas.openxmlformats.org/officeDocument/2006/relationships/slide" Target="slides/slide91.xml"/><Relationship Id="rId209" Type="http://schemas.openxmlformats.org/officeDocument/2006/relationships/presProps" Target="presProps.xml"/><Relationship Id="rId190" Type="http://schemas.openxmlformats.org/officeDocument/2006/relationships/slide" Target="slides/slide86.xml"/><Relationship Id="rId204" Type="http://schemas.openxmlformats.org/officeDocument/2006/relationships/slide" Target="slides/slide10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2.xml"/><Relationship Id="rId127" Type="http://schemas.openxmlformats.org/officeDocument/2006/relationships/slide" Target="slides/slide2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18.xml"/><Relationship Id="rId143" Type="http://schemas.openxmlformats.org/officeDocument/2006/relationships/slide" Target="slides/slide39.xml"/><Relationship Id="rId148" Type="http://schemas.openxmlformats.org/officeDocument/2006/relationships/slide" Target="slides/slide44.xml"/><Relationship Id="rId164" Type="http://schemas.openxmlformats.org/officeDocument/2006/relationships/slide" Target="slides/slide60.xml"/><Relationship Id="rId169" Type="http://schemas.openxmlformats.org/officeDocument/2006/relationships/slide" Target="slides/slide65.xml"/><Relationship Id="rId185" Type="http://schemas.openxmlformats.org/officeDocument/2006/relationships/slide" Target="slides/slide8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76.xml"/><Relationship Id="rId210" Type="http://schemas.openxmlformats.org/officeDocument/2006/relationships/viewProps" Target="viewProps.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slide" Target="slides/slide8.xml"/><Relationship Id="rId133" Type="http://schemas.openxmlformats.org/officeDocument/2006/relationships/slide" Target="slides/slide29.xml"/><Relationship Id="rId154" Type="http://schemas.openxmlformats.org/officeDocument/2006/relationships/slide" Target="slides/slide50.xml"/><Relationship Id="rId175" Type="http://schemas.openxmlformats.org/officeDocument/2006/relationships/slide" Target="slides/slide71.xml"/><Relationship Id="rId196" Type="http://schemas.openxmlformats.org/officeDocument/2006/relationships/slide" Target="slides/slide92.xml"/><Relationship Id="rId200" Type="http://schemas.openxmlformats.org/officeDocument/2006/relationships/slide" Target="slides/slide96.xml"/><Relationship Id="rId16" Type="http://schemas.openxmlformats.org/officeDocument/2006/relationships/customXml" Target="../customXml/item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8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899520"/>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en-US" altLang="zh-CN"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101.xml"/><Relationship Id="rId5" Type="http://schemas.openxmlformats.org/officeDocument/2006/relationships/image" Target="../media/image7.jpe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69.xml"/><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44.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2.xml"/><Relationship Id="rId5" Type="http://schemas.openxmlformats.org/officeDocument/2006/relationships/image" Target="../media/image5.jpeg"/><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10.xml"/><Relationship Id="rId4" Type="http://schemas.openxmlformats.org/officeDocument/2006/relationships/image" Target="../media/image8.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8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71.xml"/><Relationship Id="rId4" Type="http://schemas.openxmlformats.org/officeDocument/2006/relationships/image" Target="../media/image9.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12.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89.xml"/><Relationship Id="rId4" Type="http://schemas.openxmlformats.org/officeDocument/2006/relationships/image" Target="../media/image12.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82.xml"/><Relationship Id="rId4" Type="http://schemas.openxmlformats.org/officeDocument/2006/relationships/image" Target="../media/image13.emf"/></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800" baseline="30000" dirty="0">
                <a:solidFill>
                  <a:srgbClr val="FFFF00"/>
                </a:solidFill>
                <a:latin typeface="Microsoft YaHei"/>
                <a:ea typeface="Microsoft YaHei"/>
                <a:cs typeface="Microsoft YaHei"/>
              </a:rPr>
              <a:t>第一部分　基础知识积累与运用</a:t>
            </a:r>
          </a:p>
          <a:p>
            <a:pPr>
              <a:lnSpc>
                <a:spcPct val="120000"/>
              </a:lnSpc>
            </a:pPr>
            <a:r>
              <a:rPr lang="zh-CN" altLang="en-US" sz="2000" baseline="30000" dirty="0">
                <a:solidFill>
                  <a:srgbClr val="FFFF00"/>
                </a:solidFill>
                <a:latin typeface="Microsoft YaHei"/>
                <a:ea typeface="Microsoft YaHei"/>
                <a:cs typeface="Microsoft YaHei"/>
              </a:rPr>
              <a:t>专题一　识字与写字</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(2020邵阳,22)下列各组字形和加点字读音全部正确的一项是(2分)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侍</a:t>
            </a:r>
            <a:r>
              <a:rPr lang="zh-CN" altLang="en-US" sz="1417" kern="0" dirty="0">
                <a:solidFill>
                  <a:srgbClr val="000000"/>
                </a:solidFill>
                <a:latin typeface="Times New Roman" pitchFamily="65" charset="-122"/>
                <a:ea typeface="宋体" pitchFamily="65" charset="-122"/>
              </a:rPr>
              <a:t>sì弄　　闲暇　一泻万丈　纷至踏来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歼</a:t>
            </a:r>
            <a:r>
              <a:rPr lang="zh-CN" altLang="en-US" sz="1417" kern="0" dirty="0">
                <a:solidFill>
                  <a:srgbClr val="000000"/>
                </a:solidFill>
                <a:latin typeface="Times New Roman" pitchFamily="65" charset="-122"/>
                <a:ea typeface="宋体" pitchFamily="65" charset="-122"/>
              </a:rPr>
              <a:t>qiān灭　聒躁　坦荡如坻　历尽心血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C.脸</a:t>
            </a:r>
            <a:r>
              <a:rPr lang="zh-CN" altLang="en-US" sz="1417" u="sng" kern="0" dirty="0">
                <a:solidFill>
                  <a:srgbClr val="000000"/>
                </a:solidFill>
                <a:latin typeface="Times New Roman" pitchFamily="65" charset="-122"/>
                <a:ea typeface="宋体" pitchFamily="65" charset="-122"/>
              </a:rPr>
              <a:t>颊</a:t>
            </a:r>
            <a:r>
              <a:rPr lang="zh-CN" altLang="en-US" sz="1417" kern="0" dirty="0">
                <a:solidFill>
                  <a:srgbClr val="000000"/>
                </a:solidFill>
                <a:latin typeface="Times New Roman" pitchFamily="65" charset="-122"/>
                <a:ea typeface="宋体" pitchFamily="65" charset="-122"/>
              </a:rPr>
              <a:t>jiá　　簇新　风云变幻　锐不可当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D.凝结　　　飘缈    </a:t>
            </a:r>
            <a:r>
              <a:rPr lang="zh-CN" altLang="en-US" sz="1417" u="sng" kern="0" dirty="0">
                <a:solidFill>
                  <a:srgbClr val="000000"/>
                </a:solidFill>
                <a:latin typeface="Times New Roman" pitchFamily="65" charset="-122"/>
                <a:ea typeface="宋体" pitchFamily="65" charset="-122"/>
              </a:rPr>
              <a:t>锲</a:t>
            </a:r>
            <a:r>
              <a:rPr lang="zh-CN" altLang="en-US" sz="1417" kern="0" dirty="0">
                <a:solidFill>
                  <a:srgbClr val="000000"/>
                </a:solidFill>
                <a:latin typeface="Times New Roman" pitchFamily="65" charset="-122"/>
                <a:ea typeface="宋体" pitchFamily="65" charset="-122"/>
              </a:rPr>
              <a:t>qì而不舍　妇儒皆知</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A.sì→shì,踏→沓;B.qiān→jiān,躁→噪,坻→砥,历→沥;D.缈→渺,qì→qiè,儒→孺。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838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(2019邵阳二模,1)阅读下面的文字,按要求答题。(5分)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梦想潜伏在我们每个人的心底,它给了我们划破天qióng</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的翅膀,让我们在广mào</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的长空</a:t>
            </a:r>
            <a:br>
              <a:rPr dirty="0"/>
            </a:br>
            <a:r>
              <a:rPr lang="zh-CN" altLang="en-US" sz="1417" kern="0" dirty="0">
                <a:solidFill>
                  <a:srgbClr val="000000"/>
                </a:solidFill>
                <a:latin typeface="Times New Roman" pitchFamily="65" charset="-122"/>
                <a:ea typeface="宋体" pitchFamily="65" charset="-122"/>
              </a:rPr>
              <a:t>中翱翔;它给了我们驰</a:t>
            </a:r>
            <a:r>
              <a:rPr lang="zh-CN" altLang="en-US" sz="1417" u="sng" kern="0" dirty="0">
                <a:solidFill>
                  <a:srgbClr val="000000"/>
                </a:solidFill>
                <a:latin typeface="Times New Roman" pitchFamily="65" charset="-122"/>
                <a:ea typeface="宋体" pitchFamily="65" charset="-122"/>
              </a:rPr>
              <a:t>骋　　　    </a:t>
            </a:r>
            <a:r>
              <a:rPr lang="zh-CN" altLang="en-US" sz="1417" kern="0" dirty="0">
                <a:solidFill>
                  <a:srgbClr val="000000"/>
                </a:solidFill>
                <a:latin typeface="Times New Roman" pitchFamily="65" charset="-122"/>
                <a:ea typeface="宋体" pitchFamily="65" charset="-122"/>
              </a:rPr>
              <a:t>草原的骏马,让我们在宽广的牧场上执鞭狂</a:t>
            </a:r>
            <a:r>
              <a:rPr lang="zh-CN" altLang="en-US" sz="1417" u="sng" kern="0" dirty="0">
                <a:solidFill>
                  <a:srgbClr val="000000"/>
                </a:solidFill>
                <a:latin typeface="Times New Roman" pitchFamily="65" charset="-122"/>
                <a:ea typeface="宋体" pitchFamily="65" charset="-122"/>
              </a:rPr>
              <a:t>奔　　　    </a:t>
            </a:r>
            <a:r>
              <a:rPr lang="zh-CN" altLang="en-US" sz="1417" kern="0" dirty="0">
                <a:solidFill>
                  <a:srgbClr val="000000"/>
                </a:solidFill>
                <a:latin typeface="Times New Roman" pitchFamily="65" charset="-122"/>
                <a:ea typeface="宋体" pitchFamily="65" charset="-122"/>
              </a:rPr>
              <a:t>;它给了我们点亮</a:t>
            </a:r>
            <a:br>
              <a:rPr dirty="0"/>
            </a:br>
            <a:r>
              <a:rPr lang="zh-CN" altLang="en-US" sz="1417" kern="0" dirty="0">
                <a:solidFill>
                  <a:srgbClr val="000000"/>
                </a:solidFill>
                <a:latin typeface="Times New Roman" pitchFamily="65" charset="-122"/>
                <a:ea typeface="宋体" pitchFamily="65" charset="-122"/>
              </a:rPr>
              <a:t>黑暗的明灯,让我们在漆黑的世界里洞察万物。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天qióng</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广mào</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(2)给加点字注音。(2分)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驰</a:t>
            </a:r>
            <a:r>
              <a:rPr lang="zh-CN" altLang="en-US" sz="1417" u="sng" kern="0" dirty="0">
                <a:solidFill>
                  <a:srgbClr val="000000"/>
                </a:solidFill>
                <a:latin typeface="Times New Roman" pitchFamily="65" charset="-122"/>
                <a:ea typeface="宋体" pitchFamily="65" charset="-122"/>
              </a:rPr>
              <a:t>骋</a:t>
            </a:r>
            <a:r>
              <a:rPr lang="zh-CN" altLang="en-US" sz="1417" kern="0" dirty="0">
                <a:solidFill>
                  <a:srgbClr val="000000"/>
                </a:solidFill>
                <a:latin typeface="Times New Roman" pitchFamily="65" charset="-122"/>
                <a:ea typeface="宋体" pitchFamily="65" charset="-122"/>
              </a:rPr>
              <a:t>(　　)　狂</a:t>
            </a:r>
            <a:r>
              <a:rPr lang="zh-CN" altLang="en-US" sz="1417" u="sng" kern="0" dirty="0">
                <a:solidFill>
                  <a:srgbClr val="000000"/>
                </a:solidFill>
                <a:latin typeface="Times New Roman" pitchFamily="65" charset="-122"/>
                <a:ea typeface="宋体" pitchFamily="65" charset="-122"/>
              </a:rPr>
              <a:t>奔</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(3)“驰”第六笔笔画名称是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p:txBody>
      </p:sp>
      <p:sp>
        <p:nvSpPr>
          <p:cNvPr id="3" name="TextBox 2"/>
          <p:cNvSpPr txBox="1"/>
          <p:nvPr/>
        </p:nvSpPr>
        <p:spPr>
          <a:xfrm>
            <a:off x="720000" y="386889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(1)穹　袤　(2)chěng　bēn　(3)竖弯钩</a:t>
            </a:r>
            <a:endParaRPr lang="zh-CN" altLang="en-US" dirty="0"/>
          </a:p>
        </p:txBody>
      </p:sp>
      <p:sp>
        <p:nvSpPr>
          <p:cNvPr id="4" name="TextBox 3"/>
          <p:cNvSpPr txBox="1"/>
          <p:nvPr/>
        </p:nvSpPr>
        <p:spPr>
          <a:xfrm>
            <a:off x="720000" y="4187609"/>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本题考查字音、字形的正确拼读与书写能力及认知笔画的能力。平常要注重积累,根据字义识记</a:t>
            </a:r>
            <a:br>
              <a:rPr dirty="0"/>
            </a:br>
            <a:r>
              <a:rPr lang="zh-CN" altLang="en-US" sz="1417" kern="0" dirty="0">
                <a:solidFill>
                  <a:srgbClr val="000000"/>
                </a:solidFill>
                <a:latin typeface="Times New Roman" pitchFamily="65" charset="-122"/>
                <a:ea typeface="宋体" pitchFamily="65" charset="-122"/>
              </a:rPr>
              <a:t>汉字的字形,前鼻音和后鼻音不要混淆。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(2018怀化十模,1—4)阅读下面文段,完成(1)—(4)题。(10分)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曲曲折折的荷塘上面,</a:t>
            </a:r>
            <a:r>
              <a:rPr lang="zh-CN" altLang="en-US" sz="1417" u="sng" kern="0" dirty="0">
                <a:solidFill>
                  <a:srgbClr val="000000"/>
                </a:solidFill>
                <a:latin typeface="Times New Roman" pitchFamily="65" charset="-122"/>
                <a:ea typeface="宋体" pitchFamily="65" charset="-122"/>
              </a:rPr>
              <a:t>弥</a:t>
            </a:r>
            <a:r>
              <a:rPr lang="zh-CN" altLang="en-US" sz="1417" kern="0" dirty="0">
                <a:solidFill>
                  <a:srgbClr val="000000"/>
                </a:solidFill>
                <a:latin typeface="Times New Roman" pitchFamily="65" charset="-122"/>
                <a:ea typeface="宋体" pitchFamily="65" charset="-122"/>
              </a:rPr>
              <a:t>望的是田田的叶子。叶子出水很高,像亭亭的舞女的裙。层层的叶子中间,零星地</a:t>
            </a:r>
            <a:br>
              <a:rPr dirty="0"/>
            </a:br>
            <a:r>
              <a:rPr lang="zh-CN" altLang="en-US" sz="1417" kern="0" dirty="0">
                <a:solidFill>
                  <a:srgbClr val="000000"/>
                </a:solidFill>
                <a:latin typeface="Times New Roman" pitchFamily="65" charset="-122"/>
                <a:ea typeface="宋体" pitchFamily="65" charset="-122"/>
              </a:rPr>
              <a:t>点zhuì(　　)着些白花,有袅娜地开着的,有羞涩地打着朵儿的;正如一粒粒的明珠,又如碧天里的星星,又如</a:t>
            </a:r>
            <a:br>
              <a:rPr dirty="0"/>
            </a:br>
            <a:r>
              <a:rPr lang="zh-CN" altLang="en-US" sz="1417" kern="0" dirty="0">
                <a:solidFill>
                  <a:srgbClr val="000000"/>
                </a:solidFill>
                <a:latin typeface="Times New Roman" pitchFamily="65" charset="-122"/>
                <a:ea typeface="宋体" pitchFamily="65" charset="-122"/>
              </a:rPr>
              <a:t>刚出浴的美人。微风过处,送来缕缕清香,仿佛远处高楼上渺茫的歌声似的。这时候叶子与花也有一丝的</a:t>
            </a:r>
            <a:br>
              <a:rPr dirty="0"/>
            </a:br>
            <a:r>
              <a:rPr lang="zh-CN" altLang="en-US" sz="1417" kern="0" dirty="0">
                <a:solidFill>
                  <a:srgbClr val="000000"/>
                </a:solidFill>
                <a:latin typeface="Times New Roman" pitchFamily="65" charset="-122"/>
                <a:ea typeface="宋体" pitchFamily="65" charset="-122"/>
              </a:rPr>
              <a:t>颤动,像闪电般,</a:t>
            </a:r>
            <a:r>
              <a:rPr lang="zh-CN" altLang="en-US" sz="1417" u="sng" kern="0" dirty="0">
                <a:solidFill>
                  <a:srgbClr val="000000"/>
                </a:solidFill>
                <a:latin typeface="Times New Roman" pitchFamily="65" charset="-122"/>
                <a:ea typeface="宋体" pitchFamily="65" charset="-122"/>
              </a:rPr>
              <a:t>霎</a:t>
            </a:r>
            <a:r>
              <a:rPr lang="zh-CN" altLang="en-US" sz="1417" kern="0" dirty="0">
                <a:solidFill>
                  <a:srgbClr val="000000"/>
                </a:solidFill>
                <a:latin typeface="Times New Roman" pitchFamily="65" charset="-122"/>
                <a:ea typeface="宋体" pitchFamily="65" charset="-122"/>
              </a:rPr>
              <a:t>时传过荷塘的那边去了。叶子本是肩并肩密密地挨着,这便wǎn(　　)然有了一道凝碧</a:t>
            </a:r>
            <a:br>
              <a:rPr dirty="0"/>
            </a:br>
            <a:r>
              <a:rPr lang="zh-CN" altLang="en-US" sz="1417" kern="0" dirty="0">
                <a:solidFill>
                  <a:srgbClr val="000000"/>
                </a:solidFill>
                <a:latin typeface="Times New Roman" pitchFamily="65" charset="-122"/>
                <a:ea typeface="宋体" pitchFamily="65" charset="-122"/>
              </a:rPr>
              <a:t>的波痕。叶子底下是脉脉的流水,遮住了,不能见一些颜色;而叶子却更见风致了。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(1)根据拼音写出相应的汉字(要求规范、工整、美观),给加点字注音。(4分)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弥</a:t>
            </a:r>
            <a:r>
              <a:rPr lang="zh-CN" altLang="en-US" sz="1417" kern="0" dirty="0">
                <a:solidFill>
                  <a:srgbClr val="000000"/>
                </a:solidFill>
                <a:latin typeface="Times New Roman" pitchFamily="65" charset="-122"/>
                <a:ea typeface="宋体" pitchFamily="65" charset="-122"/>
              </a:rPr>
              <a:t>(　　)望　　　②点zhuì(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霎</a:t>
            </a:r>
            <a:r>
              <a:rPr lang="zh-CN" altLang="en-US" sz="1417" kern="0" dirty="0">
                <a:solidFill>
                  <a:srgbClr val="000000"/>
                </a:solidFill>
                <a:latin typeface="Times New Roman" pitchFamily="65" charset="-122"/>
                <a:ea typeface="宋体" pitchFamily="65" charset="-122"/>
              </a:rPr>
              <a:t>(　　)时　　　④wǎn(　　)然</a:t>
            </a:r>
            <a:endParaRPr lang="zh-CN" altLang="en-US" dirty="0"/>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7400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(2)用部首检字法查“袅”:先查部首</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,再查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画。用音序检字法查“袅”:先查音序</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,再</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查音节</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(3)这段描写文字最突出的特点是对比喻修辞手法的运用,作者把叶子比喻为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,把叶子中的白花比</a:t>
            </a:r>
            <a:br>
              <a:rPr dirty="0"/>
            </a:br>
            <a:r>
              <a:rPr lang="zh-CN" altLang="en-US" sz="1417" kern="0" dirty="0">
                <a:solidFill>
                  <a:srgbClr val="000000"/>
                </a:solidFill>
                <a:latin typeface="Times New Roman" pitchFamily="65" charset="-122"/>
                <a:ea typeface="宋体" pitchFamily="65" charset="-122"/>
              </a:rPr>
              <a:t>喻为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,甚至还把白花散发出的清香比喻为渺茫的歌声。(2分)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(4)对文段最后一句的语法分析正确的一项是(2分)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叶子底下是脉脉的流水,遮住了,不能见一些颜色;而叶子却更见风致了。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A.这个句子是个条件关系的复句。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B.“叶子底下”表示处所,在句中做状语。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C.“更”是形容词,在句中做定语。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D.“脉脉的流水”是偏正短语。</a:t>
            </a:r>
            <a:endParaRPr lang="zh-CN" altLang="en-US" dirty="0"/>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(1)①mí　②缀　③shà　④宛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(2)衣　四    N    niǎo</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(3)舞女的裙　明珠、星星和刚出浴的美人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(4)D</a:t>
            </a:r>
            <a:endParaRPr lang="zh-CN" altLang="en-US" dirty="0"/>
          </a:p>
        </p:txBody>
      </p:sp>
      <p:sp>
        <p:nvSpPr>
          <p:cNvPr id="3" name="TextBox 2"/>
          <p:cNvSpPr txBox="1"/>
          <p:nvPr/>
        </p:nvSpPr>
        <p:spPr>
          <a:xfrm>
            <a:off x="720000" y="2939043"/>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前两个小题考查对字音、字形、笔画等知识的掌握。第(3)题考查对修辞的掌握。第(4)题:A.该句</a:t>
            </a:r>
            <a:br>
              <a:rPr dirty="0"/>
            </a:br>
            <a:r>
              <a:rPr lang="zh-CN" altLang="en-US" sz="1417" kern="0" dirty="0">
                <a:solidFill>
                  <a:srgbClr val="000000"/>
                </a:solidFill>
                <a:latin typeface="Times New Roman" pitchFamily="65" charset="-122"/>
                <a:ea typeface="宋体" pitchFamily="65" charset="-122"/>
              </a:rPr>
              <a:t>为转折关系复句。B.“叶子底下”表处所,在句中做主语。C.“更”是副词,在句中做状语。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(2019岳阳,1)下列句子中加点字的字音或字形完全正确的一项是(4分)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A.规划自己的职业生涯,使事业和人生呈现</a:t>
            </a:r>
            <a:r>
              <a:rPr lang="zh-CN" altLang="en-US" sz="1417" u="sng" kern="0" dirty="0">
                <a:solidFill>
                  <a:srgbClr val="000000"/>
                </a:solidFill>
                <a:latin typeface="Times New Roman" pitchFamily="65" charset="-122"/>
                <a:ea typeface="宋体" pitchFamily="65" charset="-122"/>
              </a:rPr>
              <a:t>缤</a:t>
            </a:r>
            <a:r>
              <a:rPr lang="zh-CN" altLang="en-US" sz="1417" kern="0" dirty="0">
                <a:solidFill>
                  <a:srgbClr val="000000"/>
                </a:solidFill>
                <a:latin typeface="Times New Roman" pitchFamily="65" charset="-122"/>
                <a:ea typeface="宋体" pitchFamily="65" charset="-122"/>
              </a:rPr>
              <a:t>(bīng)纷和谐、相得益</a:t>
            </a:r>
            <a:r>
              <a:rPr lang="zh-CN" altLang="en-US" sz="1417" u="sng" kern="0" dirty="0">
                <a:solidFill>
                  <a:srgbClr val="000000"/>
                </a:solidFill>
                <a:latin typeface="Times New Roman" pitchFamily="65" charset="-122"/>
                <a:ea typeface="宋体" pitchFamily="65" charset="-122"/>
              </a:rPr>
              <a:t>章</a:t>
            </a:r>
            <a:r>
              <a:rPr lang="zh-CN" altLang="en-US" sz="1417" kern="0" dirty="0">
                <a:solidFill>
                  <a:srgbClr val="000000"/>
                </a:solidFill>
                <a:latin typeface="Times New Roman" pitchFamily="65" charset="-122"/>
                <a:ea typeface="宋体" pitchFamily="65" charset="-122"/>
              </a:rPr>
              <a:t>的局面。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B.对同志对人民不是满腔热</a:t>
            </a:r>
            <a:r>
              <a:rPr lang="zh-CN" altLang="en-US" sz="1417" u="sng" kern="0" dirty="0">
                <a:solidFill>
                  <a:srgbClr val="000000"/>
                </a:solidFill>
                <a:latin typeface="Times New Roman" pitchFamily="65" charset="-122"/>
                <a:ea typeface="宋体" pitchFamily="65" charset="-122"/>
              </a:rPr>
              <a:t>忱</a:t>
            </a:r>
            <a:r>
              <a:rPr lang="zh-CN" altLang="en-US" sz="1417" kern="0" dirty="0">
                <a:solidFill>
                  <a:srgbClr val="000000"/>
                </a:solidFill>
                <a:latin typeface="Times New Roman" pitchFamily="65" charset="-122"/>
                <a:ea typeface="宋体" pitchFamily="65" charset="-122"/>
              </a:rPr>
              <a:t>(chěn),而是冷冷清清,</a:t>
            </a:r>
            <a:r>
              <a:rPr lang="zh-CN" altLang="en-US" sz="1417" u="sng" kern="0" dirty="0">
                <a:solidFill>
                  <a:srgbClr val="000000"/>
                </a:solidFill>
                <a:latin typeface="Times New Roman" pitchFamily="65" charset="-122"/>
                <a:ea typeface="宋体" pitchFamily="65" charset="-122"/>
              </a:rPr>
              <a:t>莫</a:t>
            </a:r>
            <a:r>
              <a:rPr lang="zh-CN" altLang="en-US" sz="1417" kern="0" dirty="0">
                <a:solidFill>
                  <a:srgbClr val="000000"/>
                </a:solidFill>
                <a:latin typeface="Times New Roman" pitchFamily="65" charset="-122"/>
                <a:ea typeface="宋体" pitchFamily="65" charset="-122"/>
              </a:rPr>
              <a:t>不关心,麻木不仁。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C.仰之弥高,越高,攀得越起劲;钻之</a:t>
            </a:r>
            <a:r>
              <a:rPr lang="zh-CN" altLang="en-US" sz="1417" u="sng" kern="0" dirty="0">
                <a:solidFill>
                  <a:srgbClr val="000000"/>
                </a:solidFill>
                <a:latin typeface="Times New Roman" pitchFamily="65" charset="-122"/>
                <a:ea typeface="宋体" pitchFamily="65" charset="-122"/>
              </a:rPr>
              <a:t>弥</a:t>
            </a:r>
            <a:r>
              <a:rPr lang="zh-CN" altLang="en-US" sz="1417" kern="0" dirty="0">
                <a:solidFill>
                  <a:srgbClr val="000000"/>
                </a:solidFill>
                <a:latin typeface="Times New Roman" pitchFamily="65" charset="-122"/>
                <a:ea typeface="宋体" pitchFamily="65" charset="-122"/>
              </a:rPr>
              <a:t>(mǐ)坚,越坚,钻得越</a:t>
            </a:r>
            <a:r>
              <a:rPr lang="zh-CN" altLang="en-US" sz="1417" u="sng" kern="0" dirty="0">
                <a:solidFill>
                  <a:srgbClr val="000000"/>
                </a:solidFill>
                <a:latin typeface="Times New Roman" pitchFamily="65" charset="-122"/>
                <a:ea typeface="宋体" pitchFamily="65" charset="-122"/>
              </a:rPr>
              <a:t>契</a:t>
            </a:r>
            <a:r>
              <a:rPr lang="zh-CN" altLang="en-US" sz="1417" kern="0" dirty="0">
                <a:solidFill>
                  <a:srgbClr val="000000"/>
                </a:solidFill>
                <a:latin typeface="Times New Roman" pitchFamily="65" charset="-122"/>
                <a:ea typeface="宋体" pitchFamily="65" charset="-122"/>
              </a:rPr>
              <a:t>而不舍。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D.凡做一件事,便忠于一件事,将全</a:t>
            </a:r>
            <a:r>
              <a:rPr lang="zh-CN" altLang="en-US" sz="1417" u="sng" kern="0" dirty="0">
                <a:solidFill>
                  <a:srgbClr val="000000"/>
                </a:solidFill>
                <a:latin typeface="Times New Roman" pitchFamily="65" charset="-122"/>
                <a:ea typeface="宋体" pitchFamily="65" charset="-122"/>
              </a:rPr>
              <a:t>副</a:t>
            </a:r>
            <a:r>
              <a:rPr lang="zh-CN" altLang="en-US" sz="1417" kern="0" dirty="0">
                <a:solidFill>
                  <a:srgbClr val="000000"/>
                </a:solidFill>
                <a:latin typeface="Times New Roman" pitchFamily="65" charset="-122"/>
                <a:ea typeface="宋体" pitchFamily="65" charset="-122"/>
              </a:rPr>
              <a:t>精力集中到这事上头,一点不旁</a:t>
            </a:r>
            <a:r>
              <a:rPr lang="zh-CN" altLang="en-US" sz="1417" u="sng" kern="0" dirty="0">
                <a:solidFill>
                  <a:srgbClr val="000000"/>
                </a:solidFill>
                <a:latin typeface="Times New Roman" pitchFamily="65" charset="-122"/>
                <a:ea typeface="宋体" pitchFamily="65" charset="-122"/>
              </a:rPr>
              <a:t>骛</a:t>
            </a:r>
            <a:r>
              <a:rPr lang="zh-CN" altLang="en-US" sz="1417" kern="0" dirty="0">
                <a:solidFill>
                  <a:srgbClr val="000000"/>
                </a:solidFill>
                <a:latin typeface="Times New Roman" pitchFamily="65" charset="-122"/>
                <a:ea typeface="宋体" pitchFamily="65" charset="-122"/>
              </a:rPr>
              <a:t>(wù),便是敬。</a:t>
            </a:r>
            <a:endParaRPr lang="zh-CN" altLang="en-US" dirty="0"/>
          </a:p>
        </p:txBody>
      </p:sp>
      <p:sp>
        <p:nvSpPr>
          <p:cNvPr id="3" name="TextBox 2"/>
          <p:cNvSpPr txBox="1"/>
          <p:nvPr/>
        </p:nvSpPr>
        <p:spPr>
          <a:xfrm>
            <a:off x="720000" y="314053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A.bīng→bīn,章→彰。B.chěn→chén,莫→漠。C.mǐ→mí,契→锲。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
        <p:nvSpPr>
          <p:cNvPr id="3" name="TextBox 2"/>
          <p:cNvSpPr txBox="1"/>
          <p:nvPr/>
        </p:nvSpPr>
        <p:spPr>
          <a:xfrm>
            <a:off x="720000" y="1329366"/>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(2020永州,2—5)阅读以下描绘永州山水的语段,完成(1)—(4)题。(12分)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文段一:在金洞的晒北滩,一条河里,匍匐着几座大山。这河流,(　　)了几多年呢?这大山,匍匐了几多年呢?</a:t>
            </a:r>
            <a:br>
              <a:rPr dirty="0"/>
            </a:br>
            <a:r>
              <a:rPr lang="zh-CN" altLang="en-US" sz="1417" kern="0" dirty="0">
                <a:solidFill>
                  <a:srgbClr val="000000"/>
                </a:solidFill>
                <a:latin typeface="Times New Roman" pitchFamily="65" charset="-122"/>
                <a:ea typeface="宋体" pitchFamily="65" charset="-122"/>
              </a:rPr>
              <a:t>这几座山竟然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地对着这条河流在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　　),充满了(　　)般的感恩之情。</a:t>
            </a:r>
            <a:r>
              <a:rPr lang="zh-CN" altLang="en-US" sz="1417" u="sng" kern="0" dirty="0">
                <a:solidFill>
                  <a:srgbClr val="000000"/>
                </a:solidFill>
                <a:latin typeface="Times New Roman" pitchFamily="65" charset="-122"/>
                <a:ea typeface="宋体" pitchFamily="65" charset="-122"/>
              </a:rPr>
              <a:t>能否懂得感恩</a:t>
            </a:r>
            <a:br>
              <a:rPr dirty="0"/>
            </a:br>
            <a:r>
              <a:rPr lang="zh-CN" altLang="en-US" sz="1417" u="sng" kern="0" dirty="0">
                <a:solidFill>
                  <a:srgbClr val="000000"/>
                </a:solidFill>
                <a:latin typeface="Times New Roman" pitchFamily="65" charset="-122"/>
                <a:ea typeface="宋体" pitchFamily="65" charset="-122"/>
              </a:rPr>
              <a:t>的生灵,才会有温情。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文段二:①很多惊艳之美,在人们的习惯视觉里都是不起眼的。②登舜皇山,不仅要用脚(　　),而且要用心,</a:t>
            </a:r>
            <a:br>
              <a:rPr dirty="0"/>
            </a:br>
            <a:r>
              <a:rPr lang="zh-CN" altLang="en-US" sz="1417" kern="0" dirty="0">
                <a:solidFill>
                  <a:srgbClr val="000000"/>
                </a:solidFill>
                <a:latin typeface="Times New Roman" pitchFamily="65" charset="-122"/>
                <a:ea typeface="宋体" pitchFamily="65" charset="-122"/>
              </a:rPr>
              <a:t>一颗最真诚的心。③用脚爬上舜皇山顶峰,你只能看到四周的自然景色,只能看到你脚下的高度。④用心</a:t>
            </a:r>
            <a:br>
              <a:rPr dirty="0"/>
            </a:br>
            <a:r>
              <a:rPr lang="zh-CN" altLang="en-US" sz="1417" kern="0" dirty="0">
                <a:solidFill>
                  <a:srgbClr val="000000"/>
                </a:solidFill>
                <a:latin typeface="Times New Roman" pitchFamily="65" charset="-122"/>
                <a:ea typeface="宋体" pitchFamily="65" charset="-122"/>
              </a:rPr>
              <a:t>爬上舜皇山顶峰,你才会看到那个舜皇山</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的背影,才会看到灵魂的高度。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(1)依次填入文段括号内的词语字形和读音都正确的一项是(3分)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A.流倘　膜拜　朝圣(zhāo)　攀行(pān)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B.流淌　膜拜　朝圣(cháo)　攀行(pān)</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C.流淌　模拜　朝圣(cháo)　攀行(pāng)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D.流倘　模拜　朝圣(zhāo)　攀行(pàng)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(2)依次填入文段横线处的词语,最恰当的一项是(3分)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A.不期而遇　真诚　不朽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B.不约而同　真诚　不老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C.不期而遇　虔诚　不老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D.不约而同　虔诚　不朽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(3)将“因为,这里诉说着舜帝对这片土地的恩泽大爱。”一句放入文段二,衔接最恰当的是(3分)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A.第①句后　　　　　B.第②句后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C.第③句后　　　　　D.第④句后</a:t>
            </a:r>
            <a:endParaRPr lang="zh-CN" altLang="en-US" dirty="0"/>
          </a:p>
        </p:txBody>
      </p:sp>
      <p:sp>
        <p:nvSpPr>
          <p:cNvPr id="3" name="TextBox 2"/>
          <p:cNvSpPr txBox="1"/>
          <p:nvPr/>
        </p:nvSpPr>
        <p:spPr>
          <a:xfrm>
            <a:off x="710470" y="4103347"/>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(4)文段画波浪线句子有语病,请修改在横线上。(3分)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能否懂得感恩的生灵,才会有温情。</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(1)B　(2)D　(3)B　(4)懂得感恩的生灵,才会有温情。</a:t>
            </a:r>
            <a:endParaRPr lang="zh-CN" altLang="en-US" dirty="0"/>
          </a:p>
        </p:txBody>
      </p:sp>
      <p:sp>
        <p:nvSpPr>
          <p:cNvPr id="3" name="TextBox 2"/>
          <p:cNvSpPr txBox="1"/>
          <p:nvPr/>
        </p:nvSpPr>
        <p:spPr>
          <a:xfrm>
            <a:off x="720000" y="1886183"/>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(1)本题考查学生字音字形的辨析能力。注意平时的积累:模样、模型;流淌、倘若;朝阳(zhāo)、</a:t>
            </a:r>
            <a:br>
              <a:rPr dirty="0"/>
            </a:br>
            <a:r>
              <a:rPr lang="zh-CN" altLang="en-US" sz="1417" kern="0" dirty="0">
                <a:solidFill>
                  <a:srgbClr val="000000"/>
                </a:solidFill>
                <a:latin typeface="Times New Roman" pitchFamily="65" charset="-122"/>
                <a:ea typeface="宋体" pitchFamily="65" charset="-122"/>
              </a:rPr>
              <a:t>朝圣(cháo)。(2)本题考查学生词语辨析与搭配的能力。不期而遇:没有约定而意外地相遇。不约而同:没</a:t>
            </a:r>
            <a:br>
              <a:rPr dirty="0"/>
            </a:br>
            <a:r>
              <a:rPr lang="zh-CN" altLang="en-US" sz="1417" kern="0" dirty="0">
                <a:solidFill>
                  <a:srgbClr val="000000"/>
                </a:solidFill>
                <a:latin typeface="Times New Roman" pitchFamily="65" charset="-122"/>
                <a:ea typeface="宋体" pitchFamily="65" charset="-122"/>
              </a:rPr>
              <a:t>有事先商量而彼此见解或行动一致。真诚:真实诚恳。虔诚:恭敬而有诚意。不朽:永不磨灭。(3)本题考查</a:t>
            </a:r>
            <a:br>
              <a:rPr dirty="0"/>
            </a:br>
            <a:r>
              <a:rPr lang="zh-CN" altLang="en-US" sz="1417" kern="0" dirty="0">
                <a:solidFill>
                  <a:srgbClr val="000000"/>
                </a:solidFill>
                <a:latin typeface="Times New Roman" pitchFamily="65" charset="-122"/>
                <a:ea typeface="宋体" pitchFamily="65" charset="-122"/>
              </a:rPr>
              <a:t>学生句子衔接的能力。这一句承接第②句,陈述登舜皇山时要“用心”的原因。(4)本题考查学生病句的</a:t>
            </a:r>
            <a:br>
              <a:rPr dirty="0"/>
            </a:br>
            <a:r>
              <a:rPr lang="zh-CN" altLang="en-US" sz="1417" kern="0" dirty="0">
                <a:solidFill>
                  <a:srgbClr val="000000"/>
                </a:solidFill>
                <a:latin typeface="Times New Roman" pitchFamily="65" charset="-122"/>
                <a:ea typeface="宋体" pitchFamily="65" charset="-122"/>
              </a:rPr>
              <a:t>修改能力。画波浪线句子两面对一面,去掉“能否”。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27049"/>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(2020常德,1—2)阅读下面的文字,回答问题。(6分)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与动辄上千公里的大江大河相比,枉水似乎苍白寡淡。典jí(　　)上关于她的记载,均显得颇为不屑:源出九</a:t>
            </a:r>
            <a:br>
              <a:rPr dirty="0"/>
            </a:br>
            <a:r>
              <a:rPr lang="zh-CN" altLang="en-US" sz="1417" kern="0" dirty="0">
                <a:solidFill>
                  <a:srgbClr val="000000"/>
                </a:solidFill>
                <a:latin typeface="Times New Roman" pitchFamily="65" charset="-122"/>
                <a:ea typeface="宋体" pitchFamily="65" charset="-122"/>
              </a:rPr>
              <a:t>龙山麓,经黄土店、草坪、响水垱、二里岗、茅湾至德山注沅水,全长五十余公里,流域面积不到五百平方</a:t>
            </a:r>
            <a:br>
              <a:rPr dirty="0"/>
            </a:br>
            <a:r>
              <a:rPr lang="zh-CN" altLang="en-US" sz="1417" kern="0" dirty="0">
                <a:solidFill>
                  <a:srgbClr val="000000"/>
                </a:solidFill>
                <a:latin typeface="Times New Roman" pitchFamily="65" charset="-122"/>
                <a:ea typeface="宋体" pitchFamily="65" charset="-122"/>
              </a:rPr>
              <a:t>公里。然而,</a:t>
            </a:r>
            <a:r>
              <a:rPr lang="zh-CN" altLang="en-US" sz="1417" u="sng" kern="0" dirty="0">
                <a:solidFill>
                  <a:srgbClr val="000000"/>
                </a:solidFill>
                <a:latin typeface="Times New Roman" pitchFamily="65" charset="-122"/>
                <a:ea typeface="宋体" pitchFamily="65" charset="-122"/>
              </a:rPr>
              <a:t>一些与枉水相关联的人和事偏偏所有记载了枉水的史志在注释中均不约而同地提到了</a:t>
            </a:r>
            <a:r>
              <a:rPr lang="zh-CN" altLang="en-US" sz="1417" kern="0" dirty="0">
                <a:solidFill>
                  <a:srgbClr val="000000"/>
                </a:solidFill>
                <a:latin typeface="Times New Roman" pitchFamily="65" charset="-122"/>
                <a:ea typeface="宋体" pitchFamily="65" charset="-122"/>
              </a:rPr>
              <a:t>:比如</a:t>
            </a:r>
            <a:br>
              <a:rPr dirty="0"/>
            </a:br>
            <a:r>
              <a:rPr lang="zh-CN" altLang="en-US" sz="1417" kern="0" dirty="0">
                <a:solidFill>
                  <a:srgbClr val="000000"/>
                </a:solidFill>
                <a:latin typeface="Times New Roman" pitchFamily="65" charset="-122"/>
                <a:ea typeface="宋体" pitchFamily="65" charset="-122"/>
              </a:rPr>
              <a:t>德山原名枉山,改名德山实为纪念善卷;比如善卷钓湾、善卷钓台、善卷村、善卷坛;比如屈原在顷襄王</a:t>
            </a:r>
            <a:br>
              <a:rPr dirty="0"/>
            </a:br>
            <a:r>
              <a:rPr lang="zh-CN" altLang="en-US" sz="1417" kern="0" dirty="0">
                <a:solidFill>
                  <a:srgbClr val="000000"/>
                </a:solidFill>
                <a:latin typeface="Times New Roman" pitchFamily="65" charset="-122"/>
                <a:ea typeface="宋体" pitchFamily="65" charset="-122"/>
              </a:rPr>
              <a:t>时,被逐沅湘。四千多年前的上古时期,善卷为免遭tú(　　)戮,带领其部落隐入深山,“不知所终”。两千</a:t>
            </a:r>
            <a:br>
              <a:rPr dirty="0"/>
            </a:br>
            <a:r>
              <a:rPr lang="zh-CN" altLang="en-US" sz="1417" kern="0" dirty="0">
                <a:solidFill>
                  <a:srgbClr val="000000"/>
                </a:solidFill>
                <a:latin typeface="Times New Roman" pitchFamily="65" charset="-122"/>
                <a:ea typeface="宋体" pitchFamily="65" charset="-122"/>
              </a:rPr>
              <a:t>多年后,枉水又等来了一位重要客人,他就是伟大的诗人屈原。他与枉水最明白的关系便是《涉江》中的</a:t>
            </a:r>
            <a:br>
              <a:rPr dirty="0"/>
            </a:br>
            <a:r>
              <a:rPr lang="zh-CN" altLang="en-US" sz="1417" kern="0" dirty="0">
                <a:solidFill>
                  <a:srgbClr val="000000"/>
                </a:solidFill>
                <a:latin typeface="Times New Roman" pitchFamily="65" charset="-122"/>
                <a:ea typeface="宋体" pitchFamily="65" charset="-122"/>
              </a:rPr>
              <a:t>那一句:“朝发枉</a:t>
            </a:r>
            <a:r>
              <a:rPr lang="zh-CN" altLang="en-US" sz="1417" u="sng" kern="0" dirty="0">
                <a:solidFill>
                  <a:srgbClr val="000000"/>
                </a:solidFill>
                <a:latin typeface="Times New Roman" pitchFamily="65" charset="-122"/>
                <a:ea typeface="宋体" pitchFamily="65" charset="-122"/>
              </a:rPr>
              <a:t>渚</a:t>
            </a:r>
            <a:r>
              <a:rPr lang="zh-CN" altLang="en-US" sz="1417" kern="0" dirty="0">
                <a:solidFill>
                  <a:srgbClr val="000000"/>
                </a:solidFill>
                <a:latin typeface="Times New Roman" pitchFamily="65" charset="-122"/>
                <a:ea typeface="宋体" pitchFamily="65" charset="-122"/>
              </a:rPr>
              <a:t>(　　)兮,夕宿辰阳。”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(1)给加点的字注音,根据拼音写汉字。(3分)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(2)文中画横线的句子有语病,下列修改最恰当的一项是(3分)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81908" y="3780608"/>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A.一些与枉水相关联的人和事偏偏在注释中均不约而同地被所有记载了枉水的史志提到了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B.一些与枉水相关联的人和事被所有记载了枉水的史志均不约而同地偏偏在注释中提到了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C.偏偏在所有注释中记载了枉水的史志不约而同地均提到了一些与枉水相关联的人和事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D.偏偏所有记载了枉水的史志均不约而同地在注释中提到了一些与枉水相关联的人和事</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(1)籍　屠    zhǔ　(2)D</a:t>
            </a:r>
            <a:endParaRPr lang="zh-CN" altLang="en-US" dirty="0"/>
          </a:p>
        </p:txBody>
      </p:sp>
      <p:sp>
        <p:nvSpPr>
          <p:cNvPr id="3" name="TextBox 2"/>
          <p:cNvSpPr txBox="1"/>
          <p:nvPr/>
        </p:nvSpPr>
        <p:spPr>
          <a:xfrm>
            <a:off x="720000" y="1877430"/>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(1)本题考查音形转换与书写的能力。注意“籍”与“藉”的区别,“渚”读作“zhǔ”。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(2)本题考查修改病句的能力。“一些与枉水相关联的人和事”是“枉水的史志”中记载的,并且是在</a:t>
            </a:r>
            <a:br>
              <a:rPr dirty="0"/>
            </a:br>
            <a:r>
              <a:rPr lang="zh-CN" altLang="en-US" sz="1417" kern="0" dirty="0">
                <a:solidFill>
                  <a:srgbClr val="000000"/>
                </a:solidFill>
                <a:latin typeface="Times New Roman" pitchFamily="65" charset="-122"/>
                <a:ea typeface="宋体" pitchFamily="65" charset="-122"/>
              </a:rPr>
              <a:t>“注释中”被“提到”,按照范围由大到小,语序应先是“枉水的史志”,再是“注释”,最后是“与枉水相</a:t>
            </a:r>
            <a:br>
              <a:rPr dirty="0"/>
            </a:br>
            <a:r>
              <a:rPr lang="zh-CN" altLang="en-US" sz="1417" kern="0" dirty="0">
                <a:solidFill>
                  <a:srgbClr val="000000"/>
                </a:solidFill>
                <a:latin typeface="Times New Roman" pitchFamily="65" charset="-122"/>
                <a:ea typeface="宋体" pitchFamily="65" charset="-122"/>
              </a:rPr>
              <a:t>关联的人和事”。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17606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(2019邵阳,1)阅读下面的文字,按要求答题。(6分)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新生活从选定方向开始,前行就是少年的方向。背着沉重的书包,带着家人的</a:t>
            </a:r>
            <a:r>
              <a:rPr lang="zh-CN" altLang="en-US" sz="1417" u="sng" kern="0" dirty="0">
                <a:solidFill>
                  <a:srgbClr val="000000"/>
                </a:solidFill>
                <a:latin typeface="Times New Roman" pitchFamily="65" charset="-122"/>
                <a:ea typeface="宋体" pitchFamily="65" charset="-122"/>
              </a:rPr>
              <a:t>殷</a:t>
            </a:r>
            <a:r>
              <a:rPr lang="zh-CN" altLang="en-US" sz="1417" kern="0" dirty="0">
                <a:solidFill>
                  <a:srgbClr val="000000"/>
                </a:solidFill>
                <a:latin typeface="Times New Roman" pitchFamily="65" charset="-122"/>
                <a:ea typeface="宋体" pitchFamily="65" charset="-122"/>
              </a:rPr>
              <a:t>切期望,聆听着老师的</a:t>
            </a:r>
            <a:br>
              <a:rPr dirty="0"/>
            </a:br>
            <a:r>
              <a:rPr lang="zh-CN" altLang="en-US" sz="2194" kern="0" spc="643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(恳切耐心的教导),年轻的我们一路踏歌前行。期间有过胆qiè,有过徘徊,有过jǔ丧,但回首</a:t>
            </a:r>
            <a:endParaRPr lang="zh-CN" altLang="en-US" dirty="0"/>
          </a:p>
          <a:p>
            <a:pPr marL="0" indent="0" eaLnBrk="0" latinLnBrk="1" hangingPunct="0">
              <a:lnSpc>
                <a:spcPct val="150000"/>
              </a:lnSpc>
              <a:spcBef>
                <a:spcPts val="187"/>
              </a:spcBef>
              <a:buNone/>
            </a:pPr>
            <a:r>
              <a:rPr lang="zh-CN" altLang="en-US" sz="1417" kern="0" dirty="0">
                <a:solidFill>
                  <a:srgbClr val="000000"/>
                </a:solidFill>
                <a:latin typeface="Times New Roman" pitchFamily="65" charset="-122"/>
                <a:ea typeface="宋体" pitchFamily="65" charset="-122"/>
              </a:rPr>
              <a:t>逝去的岁月后,我们依旧踏着追梦的稳健步伐。让生命的车轮缓缓而执着地转动,驶过稚</a:t>
            </a:r>
            <a:r>
              <a:rPr lang="zh-CN" altLang="en-US" sz="1417" u="sng" kern="0" dirty="0">
                <a:solidFill>
                  <a:srgbClr val="000000"/>
                </a:solidFill>
                <a:latin typeface="Times New Roman" pitchFamily="65" charset="-122"/>
                <a:ea typeface="宋体" pitchFamily="65" charset="-122"/>
              </a:rPr>
              <a:t>嫩</a:t>
            </a:r>
            <a:r>
              <a:rPr lang="zh-CN" altLang="en-US" sz="1417" kern="0" dirty="0">
                <a:solidFill>
                  <a:srgbClr val="000000"/>
                </a:solidFill>
                <a:latin typeface="Times New Roman" pitchFamily="65" charset="-122"/>
                <a:ea typeface="宋体" pitchFamily="65" charset="-122"/>
              </a:rPr>
              <a:t>,驶过天真,驶过</a:t>
            </a:r>
            <a:br>
              <a:rPr dirty="0"/>
            </a:br>
            <a:r>
              <a:rPr lang="zh-CN" altLang="en-US" sz="1417" kern="0" dirty="0">
                <a:solidFill>
                  <a:srgbClr val="000000"/>
                </a:solidFill>
                <a:latin typeface="Times New Roman" pitchFamily="65" charset="-122"/>
                <a:ea typeface="宋体" pitchFamily="65" charset="-122"/>
              </a:rPr>
              <a:t>冲动,驶向成熟</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(1)给加点的字注音。(2分)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殷</a:t>
            </a:r>
            <a:r>
              <a:rPr lang="zh-CN" altLang="en-US" sz="1417" kern="0" dirty="0">
                <a:solidFill>
                  <a:srgbClr val="000000"/>
                </a:solidFill>
                <a:latin typeface="Times New Roman" pitchFamily="65" charset="-122"/>
                <a:ea typeface="宋体" pitchFamily="65" charset="-122"/>
              </a:rPr>
              <a:t>切</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稚</a:t>
            </a:r>
            <a:r>
              <a:rPr lang="zh-CN" altLang="en-US" sz="1417" u="sng" kern="0" dirty="0">
                <a:solidFill>
                  <a:srgbClr val="000000"/>
                </a:solidFill>
                <a:latin typeface="Times New Roman" pitchFamily="65" charset="-122"/>
                <a:ea typeface="宋体" pitchFamily="65" charset="-122"/>
              </a:rPr>
              <a:t>嫩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胆qiè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jǔ</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丧</a:t>
            </a:r>
            <a:endParaRPr lang="zh-CN" altLang="en-US" dirty="0"/>
          </a:p>
        </p:txBody>
      </p:sp>
      <p:pic>
        <p:nvPicPr>
          <p:cNvPr id="3" name="图片 3" descr="textimage5.jpeg"/>
          <p:cNvPicPr>
            <a:picLocks noChangeAspect="1"/>
          </p:cNvPicPr>
          <p:nvPr/>
        </p:nvPicPr>
        <p:blipFill>
          <a:blip r:embed="rId4" cstate="print"/>
          <a:stretch>
            <a:fillRect/>
          </a:stretch>
        </p:blipFill>
        <p:spPr>
          <a:xfrm>
            <a:off x="720000" y="1630597"/>
            <a:ext cx="1095374" cy="295274"/>
          </a:xfrm>
          <a:prstGeom prst="rect">
            <a:avLst/>
          </a:prstGeom>
        </p:spPr>
      </p:pic>
      <p:sp>
        <p:nvSpPr>
          <p:cNvPr id="4" name="TextBox 2"/>
          <p:cNvSpPr txBox="1"/>
          <p:nvPr/>
        </p:nvSpPr>
        <p:spPr>
          <a:xfrm>
            <a:off x="720000" y="3899025"/>
            <a:ext cx="8505000" cy="6299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(3)根据文中括号里的提示,用正楷字写出一个相应的成语</a:t>
            </a:r>
            <a:r>
              <a:rPr lang="zh-CN" altLang="en-US" sz="2729" kern="0" spc="867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p:txBody>
      </p:sp>
      <p:pic>
        <p:nvPicPr>
          <p:cNvPr id="5" name="图片 3" descr="textimage6.jpeg"/>
          <p:cNvPicPr>
            <a:picLocks noChangeAspect="1"/>
          </p:cNvPicPr>
          <p:nvPr/>
        </p:nvPicPr>
        <p:blipFill>
          <a:blip r:embed="rId5" cstate="print"/>
          <a:stretch>
            <a:fillRect/>
          </a:stretch>
        </p:blipFill>
        <p:spPr>
          <a:xfrm>
            <a:off x="5143504" y="4086206"/>
            <a:ext cx="1447800" cy="381000"/>
          </a:xfrm>
          <a:prstGeom prst="rect">
            <a:avLst/>
          </a:prstGeom>
        </p:spPr>
      </p:pic>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720000" y="144000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(1)yīn　nèn　(2)怯　沮　(3)谆谆教诲</a:t>
            </a:r>
            <a:endParaRPr lang="zh-CN" altLang="en-US" dirty="0"/>
          </a:p>
        </p:txBody>
      </p:sp>
      <p:sp>
        <p:nvSpPr>
          <p:cNvPr id="5" name="TextBox 4"/>
          <p:cNvSpPr txBox="1"/>
          <p:nvPr/>
        </p:nvSpPr>
        <p:spPr>
          <a:xfrm>
            <a:off x="720000" y="1796035"/>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(1)“殷”是多音字,不要误写成“yān”,读“yān”时,可以是“殷红”,“nèn”易误写成“nèng”。</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(2)“怯”是一种心理,所以是“忄”旁。(3)注意“谆”和“诲”的写法。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(2018邵阳,1)阅读下面的文字,按要求答题。(6分)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《外卖,正在毁灭我们的下一代》这篇网文为了传达“外卖有罪”的理念,不惜</a:t>
            </a:r>
            <a:r>
              <a:rPr lang="zh-CN" altLang="en-US" sz="1417" u="sng" kern="0" dirty="0">
                <a:solidFill>
                  <a:srgbClr val="000000"/>
                </a:solidFill>
                <a:latin typeface="Times New Roman" pitchFamily="65" charset="-122"/>
                <a:ea typeface="宋体" pitchFamily="65" charset="-122"/>
              </a:rPr>
              <a:t>诅</a:t>
            </a:r>
            <a:r>
              <a:rPr lang="zh-CN" altLang="en-US" sz="1417" kern="0" dirty="0">
                <a:solidFill>
                  <a:srgbClr val="000000"/>
                </a:solidFill>
                <a:latin typeface="Times New Roman" pitchFamily="65" charset="-122"/>
                <a:ea typeface="宋体" pitchFamily="65" charset="-122"/>
              </a:rPr>
              <a:t>咒下一代。过去很多人</a:t>
            </a:r>
            <a:br>
              <a:rPr dirty="0"/>
            </a:br>
            <a:r>
              <a:rPr lang="zh-CN" altLang="en-US" sz="1417" kern="0" dirty="0">
                <a:solidFill>
                  <a:srgbClr val="000000"/>
                </a:solidFill>
                <a:latin typeface="Times New Roman" pitchFamily="65" charset="-122"/>
                <a:ea typeface="宋体" pitchFamily="65" charset="-122"/>
              </a:rPr>
              <a:t>都被《你穿过的每一条牛仔裤都在毁灭我们的未来》刷过屏。文中同样给出一个十分hǔ人的数字:牛仔</a:t>
            </a:r>
            <a:br>
              <a:rPr dirty="0"/>
            </a:br>
            <a:r>
              <a:rPr lang="zh-CN" altLang="en-US" sz="1417" kern="0" dirty="0">
                <a:solidFill>
                  <a:srgbClr val="000000"/>
                </a:solidFill>
                <a:latin typeface="Times New Roman" pitchFamily="65" charset="-122"/>
                <a:ea typeface="宋体" pitchFamily="65" charset="-122"/>
              </a:rPr>
              <a:t>裤几乎就是由水制成的,一条牛仔裤居然要</a:t>
            </a:r>
            <a:r>
              <a:rPr lang="zh-CN" altLang="en-US" sz="1417" u="sng" kern="0" dirty="0">
                <a:solidFill>
                  <a:srgbClr val="000000"/>
                </a:solidFill>
                <a:latin typeface="Times New Roman" pitchFamily="65" charset="-122"/>
                <a:ea typeface="宋体" pitchFamily="65" charset="-122"/>
              </a:rPr>
              <a:t>耗</a:t>
            </a:r>
            <a:r>
              <a:rPr lang="zh-CN" altLang="en-US" sz="1417" kern="0" dirty="0">
                <a:solidFill>
                  <a:srgbClr val="000000"/>
                </a:solidFill>
                <a:latin typeface="Times New Roman" pitchFamily="65" charset="-122"/>
                <a:ea typeface="宋体" pitchFamily="65" charset="-122"/>
              </a:rPr>
              <a:t>费3480升水。呼吁环保是一件好事,但</a:t>
            </a:r>
            <a:r>
              <a:rPr lang="zh-CN" altLang="en-US" sz="2194" kern="0" spc="643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(故意说</a:t>
            </a:r>
            <a:endParaRPr lang="zh-CN" altLang="en-US" dirty="0"/>
          </a:p>
          <a:p>
            <a:pPr marL="0" indent="0" eaLnBrk="0" latinLnBrk="1" hangingPunct="0">
              <a:lnSpc>
                <a:spcPct val="150000"/>
              </a:lnSpc>
              <a:spcBef>
                <a:spcPts val="187"/>
              </a:spcBef>
              <a:buNone/>
            </a:pPr>
            <a:r>
              <a:rPr lang="zh-CN" altLang="en-US" sz="1417" kern="0" dirty="0">
                <a:solidFill>
                  <a:srgbClr val="000000"/>
                </a:solidFill>
                <a:latin typeface="Times New Roman" pitchFamily="65" charset="-122"/>
                <a:ea typeface="宋体" pitchFamily="65" charset="-122"/>
              </a:rPr>
              <a:t>些夸大吓人的话,使人惊疑震动)是不正确的方式。与其妖魔化外卖,不如关心一下垃圾分类体系的建设更</a:t>
            </a:r>
            <a:br>
              <a:rPr dirty="0"/>
            </a:br>
            <a:r>
              <a:rPr lang="zh-CN" altLang="en-US" sz="1417" kern="0" dirty="0">
                <a:solidFill>
                  <a:srgbClr val="000000"/>
                </a:solidFill>
                <a:latin typeface="Times New Roman" pitchFamily="65" charset="-122"/>
                <a:ea typeface="宋体" pitchFamily="65" charset="-122"/>
              </a:rPr>
              <a:t>靠pǔ一些。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(1)给加点的字注音。(2分)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诅</a:t>
            </a:r>
            <a:r>
              <a:rPr lang="zh-CN" altLang="en-US" sz="1417" kern="0" dirty="0">
                <a:solidFill>
                  <a:srgbClr val="000000"/>
                </a:solidFill>
                <a:latin typeface="Times New Roman" pitchFamily="65" charset="-122"/>
                <a:ea typeface="宋体" pitchFamily="65" charset="-122"/>
              </a:rPr>
              <a:t>咒</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耗</a:t>
            </a:r>
            <a:r>
              <a:rPr lang="zh-CN" altLang="en-US" sz="1417" kern="0" dirty="0">
                <a:solidFill>
                  <a:srgbClr val="000000"/>
                </a:solidFill>
                <a:latin typeface="Times New Roman" pitchFamily="65" charset="-122"/>
                <a:ea typeface="宋体" pitchFamily="65" charset="-122"/>
              </a:rPr>
              <a:t>费</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hǔ</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人　　　靠pǔ</a:t>
            </a:r>
            <a:r>
              <a:rPr lang="zh-CN" altLang="en-US" sz="1417" u="sng" kern="0" dirty="0">
                <a:solidFill>
                  <a:srgbClr val="000000"/>
                </a:solidFill>
                <a:latin typeface="Times New Roman" pitchFamily="65" charset="-122"/>
                <a:ea typeface="宋体" pitchFamily="65" charset="-122"/>
              </a:rPr>
              <a:t>　    </a:t>
            </a:r>
            <a:endParaRPr lang="zh-CN" altLang="en-US" dirty="0"/>
          </a:p>
        </p:txBody>
      </p:sp>
      <p:pic>
        <p:nvPicPr>
          <p:cNvPr id="3" name="图片 3" descr="textimage7.jpeg"/>
          <p:cNvPicPr>
            <a:picLocks noChangeAspect="1"/>
          </p:cNvPicPr>
          <p:nvPr/>
        </p:nvPicPr>
        <p:blipFill>
          <a:blip r:embed="rId4" cstate="print"/>
          <a:stretch>
            <a:fillRect/>
          </a:stretch>
        </p:blipFill>
        <p:spPr>
          <a:xfrm>
            <a:off x="7110000" y="1958197"/>
            <a:ext cx="1095375" cy="295275"/>
          </a:xfrm>
          <a:prstGeom prst="rect">
            <a:avLst/>
          </a:prstGeom>
        </p:spPr>
      </p:pic>
      <p:sp>
        <p:nvSpPr>
          <p:cNvPr id="4" name="TextBox 2"/>
          <p:cNvSpPr txBox="1"/>
          <p:nvPr/>
        </p:nvSpPr>
        <p:spPr>
          <a:xfrm>
            <a:off x="710470" y="4242287"/>
            <a:ext cx="8505000" cy="6299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(3)根据文中括号里的提示,用正楷字写出一个恰当的成语:</a:t>
            </a:r>
            <a:r>
              <a:rPr lang="zh-CN" altLang="en-US" sz="2729" kern="0" spc="867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p:txBody>
      </p:sp>
      <p:pic>
        <p:nvPicPr>
          <p:cNvPr id="5" name="图片 3" descr="textimage8.jpeg"/>
          <p:cNvPicPr>
            <a:picLocks noChangeAspect="1"/>
          </p:cNvPicPr>
          <p:nvPr/>
        </p:nvPicPr>
        <p:blipFill>
          <a:blip r:embed="rId5" cstate="print"/>
          <a:stretch>
            <a:fillRect/>
          </a:stretch>
        </p:blipFill>
        <p:spPr>
          <a:xfrm>
            <a:off x="5148064" y="4429468"/>
            <a:ext cx="1447800" cy="381000"/>
          </a:xfrm>
          <a:prstGeom prst="rect">
            <a:avLst/>
          </a:prstGeom>
        </p:spPr>
      </p:pic>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音形转换与书写</a:t>
            </a:r>
          </a:p>
        </p:txBody>
      </p:sp>
      <p:pic>
        <p:nvPicPr>
          <p:cNvPr id="3" name="图片 2"/>
          <p:cNvPicPr>
            <a:picLocks noChangeAspect="1"/>
          </p:cNvPicPr>
          <p:nvPr/>
        </p:nvPicPr>
        <p:blipFill>
          <a:blip r:embed="rId4"/>
          <a:stretch>
            <a:fillRect/>
          </a:stretch>
        </p:blipFill>
        <p:spPr>
          <a:xfrm>
            <a:off x="786698" y="805401"/>
            <a:ext cx="7645400" cy="546100"/>
          </a:xfrm>
          <a:prstGeom prst="rect">
            <a:avLst/>
          </a:prstGeom>
        </p:spPr>
      </p:pic>
      <p:sp>
        <p:nvSpPr>
          <p:cNvPr id="4" name="TextBox 2"/>
          <p:cNvSpPr txBox="1"/>
          <p:nvPr/>
        </p:nvSpPr>
        <p:spPr>
          <a:xfrm>
            <a:off x="720000" y="2271938"/>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(2020张家界,1)读下面的文字,在括号里填上相应的拼音或汉字。(2分)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张家界的韵味既是吊脚楼里土司历史的兴衰更①</a:t>
            </a:r>
            <a:r>
              <a:rPr lang="zh-CN" altLang="en-US" sz="1417" u="sng" kern="0" dirty="0">
                <a:solidFill>
                  <a:srgbClr val="000000"/>
                </a:solidFill>
                <a:latin typeface="Times New Roman" pitchFamily="65" charset="-122"/>
                <a:ea typeface="宋体" pitchFamily="65" charset="-122"/>
              </a:rPr>
              <a:t>迭</a:t>
            </a:r>
            <a:r>
              <a:rPr lang="zh-CN" altLang="en-US" sz="1417" kern="0" dirty="0">
                <a:solidFill>
                  <a:srgbClr val="000000"/>
                </a:solidFill>
                <a:latin typeface="Times New Roman" pitchFamily="65" charset="-122"/>
                <a:ea typeface="宋体" pitchFamily="65" charset="-122"/>
              </a:rPr>
              <a:t>(　　),也是武陵山脉中神话传说的奇趣横生;既有</a:t>
            </a:r>
            <a:br>
              <a:rPr dirty="0"/>
            </a:br>
            <a:r>
              <a:rPr lang="zh-CN" altLang="en-US" sz="1417" kern="0" dirty="0">
                <a:solidFill>
                  <a:srgbClr val="000000"/>
                </a:solidFill>
                <a:latin typeface="Times New Roman" pitchFamily="65" charset="-122"/>
                <a:ea typeface="宋体" pitchFamily="65" charset="-122"/>
              </a:rPr>
              <a:t>《马桑树儿搭灯台》的婉约绵长,也有“两把菜刀闹革命”的粗②ɡuǎnɡ(　　)豪壮</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多元灿烂的土</a:t>
            </a:r>
            <a:br>
              <a:rPr dirty="0"/>
            </a:br>
            <a:r>
              <a:rPr lang="zh-CN" altLang="en-US" sz="1417" kern="0" dirty="0">
                <a:solidFill>
                  <a:srgbClr val="000000"/>
                </a:solidFill>
                <a:latin typeface="Times New Roman" pitchFamily="65" charset="-122"/>
                <a:ea typeface="宋体" pitchFamily="65" charset="-122"/>
              </a:rPr>
              <a:t>家族文化滋养着张家界儿女,成为我们血脉中的独特印记。</a:t>
            </a:r>
            <a:endParaRPr lang="zh-CN" altLang="en-US" dirty="0"/>
          </a:p>
        </p:txBody>
      </p:sp>
      <p:sp>
        <p:nvSpPr>
          <p:cNvPr id="5" name="TextBox 2"/>
          <p:cNvSpPr txBox="1"/>
          <p:nvPr/>
        </p:nvSpPr>
        <p:spPr>
          <a:xfrm>
            <a:off x="720000" y="365457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dié　 犷</a:t>
            </a:r>
            <a:endParaRPr lang="zh-CN" altLang="en-US" dirty="0"/>
          </a:p>
        </p:txBody>
      </p:sp>
      <p:sp>
        <p:nvSpPr>
          <p:cNvPr id="6" name="TextBox 5"/>
          <p:cNvSpPr txBox="1"/>
          <p:nvPr/>
        </p:nvSpPr>
        <p:spPr>
          <a:xfrm>
            <a:off x="714348" y="398056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“迭”字切忌念成“shī”,“犷”易写成“旷(kuàng)”。</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(1)zǔ　hào　(2)唬　谱　(3)危言耸听/骇人听闻/耸人听闻</a:t>
            </a:r>
            <a:endParaRPr lang="zh-CN" altLang="en-US" dirty="0"/>
          </a:p>
        </p:txBody>
      </p:sp>
      <p:sp>
        <p:nvSpPr>
          <p:cNvPr id="3" name="TextBox 2"/>
          <p:cNvSpPr txBox="1"/>
          <p:nvPr/>
        </p:nvSpPr>
        <p:spPr>
          <a:xfrm>
            <a:off x="720000" y="1830486"/>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本题考查音形转换与书写以及把握成语的能力。“唬”的意思是“虚张声势、夸大事实来吓唬人</a:t>
            </a:r>
            <a:br>
              <a:rPr dirty="0"/>
            </a:br>
            <a:r>
              <a:rPr lang="zh-CN" altLang="en-US" sz="1417" kern="0" dirty="0">
                <a:solidFill>
                  <a:srgbClr val="000000"/>
                </a:solidFill>
                <a:latin typeface="Times New Roman" pitchFamily="65" charset="-122"/>
                <a:ea typeface="宋体" pitchFamily="65" charset="-122"/>
              </a:rPr>
              <a:t>或糊弄人”,不要写成“虎”;“谱”不要写成“普”。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音形转换与书写</a:t>
            </a:r>
          </a:p>
        </p:txBody>
      </p:sp>
      <p:sp>
        <p:nvSpPr>
          <p:cNvPr id="3" name="TextBox 2"/>
          <p:cNvSpPr txBox="1"/>
          <p:nvPr/>
        </p:nvSpPr>
        <p:spPr>
          <a:xfrm>
            <a:off x="720000" y="1774788"/>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(2020贵州贵阳,2)根据语境和拼音,请用楷体字写出文句中空白处相应的词语。(4分)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劳动带来的幸福不是简单而fū qiǎn①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的娱乐,更非不劳而获的享受,而是动手实践、出力流</a:t>
            </a:r>
            <a:br>
              <a:rPr dirty="0"/>
            </a:br>
            <a:r>
              <a:rPr lang="zh-CN" altLang="en-US" sz="1417" kern="0" dirty="0">
                <a:solidFill>
                  <a:srgbClr val="000000"/>
                </a:solidFill>
                <a:latin typeface="Times New Roman" pitchFamily="65" charset="-122"/>
                <a:ea typeface="宋体" pitchFamily="65" charset="-122"/>
              </a:rPr>
              <a:t>汗、经受磨炼后苦尽甘来的成就感。因此,每一位劳动者都值得尊敬,他们创造的劳动成果应该被珍惜。</a:t>
            </a:r>
            <a:br>
              <a:rPr dirty="0"/>
            </a:br>
            <a:r>
              <a:rPr lang="zh-CN" altLang="en-US" sz="1417" kern="0" dirty="0">
                <a:solidFill>
                  <a:srgbClr val="000000"/>
                </a:solidFill>
                <a:latin typeface="Times New Roman" pitchFamily="65" charset="-122"/>
                <a:ea typeface="宋体" pitchFamily="65" charset="-122"/>
              </a:rPr>
              <a:t>在对各个领域mái tóu kǔ gàn②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的劳动者肃然起敬的同时,我们更应激励自己也成为幸福</a:t>
            </a:r>
            <a:br>
              <a:rPr dirty="0"/>
            </a:br>
            <a:r>
              <a:rPr lang="zh-CN" altLang="en-US" sz="1417" kern="0" dirty="0">
                <a:solidFill>
                  <a:srgbClr val="000000"/>
                </a:solidFill>
                <a:latin typeface="Times New Roman" pitchFamily="65" charset="-122"/>
                <a:ea typeface="宋体" pitchFamily="65" charset="-122"/>
              </a:rPr>
              <a:t>的劳动者,用劳动体现生命的意义和价值。</a:t>
            </a:r>
            <a:endParaRPr lang="zh-CN" altLang="en-US" dirty="0"/>
          </a:p>
        </p:txBody>
      </p:sp>
      <p:sp>
        <p:nvSpPr>
          <p:cNvPr id="4" name="TextBox 2"/>
          <p:cNvSpPr txBox="1"/>
          <p:nvPr/>
        </p:nvSpPr>
        <p:spPr>
          <a:xfrm>
            <a:off x="720000" y="3413131"/>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①肤浅　②埋头苦干</a:t>
            </a:r>
            <a:endParaRPr lang="zh-CN" altLang="en-US" dirty="0"/>
          </a:p>
        </p:txBody>
      </p:sp>
      <p:sp>
        <p:nvSpPr>
          <p:cNvPr id="5" name="TextBox 4"/>
          <p:cNvSpPr txBox="1"/>
          <p:nvPr/>
        </p:nvSpPr>
        <p:spPr>
          <a:xfrm>
            <a:off x="720000" y="372777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本题考查学生在具体语境下根据拼音写汉字的能力。做题时,要通读全段文字,并正确拼读拼音,根</a:t>
            </a:r>
            <a:br>
              <a:rPr dirty="0"/>
            </a:br>
            <a:r>
              <a:rPr lang="zh-CN" altLang="en-US" sz="1417" kern="0" dirty="0">
                <a:solidFill>
                  <a:srgbClr val="000000"/>
                </a:solidFill>
                <a:latin typeface="Times New Roman" pitchFamily="65" charset="-122"/>
                <a:ea typeface="宋体" pitchFamily="65" charset="-122"/>
              </a:rPr>
              <a:t>据空白处所在句和全段文本的意思来判断要写的词语。①根据文中的拼音和“简单”的近义词来判断,</a:t>
            </a:r>
            <a:br>
              <a:rPr dirty="0"/>
            </a:br>
            <a:r>
              <a:rPr lang="zh-CN" altLang="en-US" sz="1417" kern="0" dirty="0">
                <a:solidFill>
                  <a:srgbClr val="000000"/>
                </a:solidFill>
                <a:latin typeface="Times New Roman" pitchFamily="65" charset="-122"/>
                <a:ea typeface="宋体" pitchFamily="65" charset="-122"/>
              </a:rPr>
              <a:t>“肤”不能写成“浮”。②根据段意和拼读,得出应是成语“埋头苦干”,注意“埋”的写法。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(2019河北改编,2&lt;2&gt;)阅读下面文字,回答后面的问题。(2分)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章鱼是一种海洋肉食性动物,以捕食鱼虾为生。由于没有脊椎,章鱼的身体异常柔软,可以灵活地变形,为它</a:t>
            </a:r>
            <a:br>
              <a:rPr dirty="0"/>
            </a:br>
            <a:r>
              <a:rPr lang="zh-CN" altLang="en-US" sz="1417" kern="0" dirty="0">
                <a:solidFill>
                  <a:srgbClr val="000000"/>
                </a:solidFill>
                <a:latin typeface="Times New Roman" pitchFamily="65" charset="-122"/>
                <a:ea typeface="宋体" pitchFamily="65" charset="-122"/>
              </a:rPr>
              <a:t>的捕食活动提供了极其便利的条件。在发现猎物时,章鱼会伪装成一块长满苔藓的石头藏身在珊瑚的缝</a:t>
            </a:r>
            <a:br>
              <a:rPr dirty="0"/>
            </a:br>
            <a:r>
              <a:rPr lang="zh-CN" altLang="en-US" sz="1417" kern="0" dirty="0">
                <a:solidFill>
                  <a:srgbClr val="000000"/>
                </a:solidFill>
                <a:latin typeface="Times New Roman" pitchFamily="65" charset="-122"/>
                <a:ea typeface="宋体" pitchFamily="65" charset="-122"/>
              </a:rPr>
              <a:t>隙间,或者把自己塞进海螺壳里</a:t>
            </a:r>
            <a:r>
              <a:rPr lang="zh-CN" altLang="en-US" sz="1417" u="sng" kern="0" dirty="0">
                <a:solidFill>
                  <a:srgbClr val="000000"/>
                </a:solidFill>
                <a:latin typeface="Times New Roman" pitchFamily="65" charset="-122"/>
                <a:ea typeface="宋体" pitchFamily="65" charset="-122"/>
              </a:rPr>
              <a:t>潜伏</a:t>
            </a:r>
            <a:r>
              <a:rPr lang="zh-CN" altLang="en-US" sz="1417" kern="0" dirty="0">
                <a:solidFill>
                  <a:srgbClr val="000000"/>
                </a:solidFill>
                <a:latin typeface="Times New Roman" pitchFamily="65" charset="-122"/>
                <a:ea typeface="宋体" pitchFamily="65" charset="-122"/>
              </a:rPr>
              <a:t>起来,等猎物靠近后,就迅速扑过去,用布满吸盘的触手缠住猎物,注入</a:t>
            </a:r>
            <a:br>
              <a:rPr dirty="0"/>
            </a:br>
            <a:r>
              <a:rPr lang="zh-CN" altLang="en-US" sz="1417" kern="0" dirty="0">
                <a:solidFill>
                  <a:srgbClr val="000000"/>
                </a:solidFill>
                <a:latin typeface="Times New Roman" pitchFamily="65" charset="-122"/>
                <a:ea typeface="宋体" pitchFamily="65" charset="-122"/>
              </a:rPr>
              <a:t>毒液使其</a:t>
            </a:r>
            <a:r>
              <a:rPr lang="zh-CN" altLang="en-US" sz="1417" u="sng" kern="0" dirty="0">
                <a:solidFill>
                  <a:srgbClr val="000000"/>
                </a:solidFill>
                <a:latin typeface="Times New Roman" pitchFamily="65" charset="-122"/>
                <a:ea typeface="宋体" pitchFamily="65" charset="-122"/>
              </a:rPr>
              <a:t>麻痹</a:t>
            </a:r>
            <a:r>
              <a:rPr lang="zh-CN" altLang="en-US" sz="1417" kern="0" dirty="0">
                <a:solidFill>
                  <a:srgbClr val="000000"/>
                </a:solidFill>
                <a:latin typeface="Times New Roman" pitchFamily="65" charset="-122"/>
                <a:ea typeface="宋体" pitchFamily="65" charset="-122"/>
              </a:rPr>
              <a:t>,然后美美地享用一餐。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给这段文字中加着重号的词语注音。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①潜伏(　　　)　　②麻痹(　　　)</a:t>
            </a:r>
            <a:endParaRPr lang="zh-CN" altLang="en-US" dirty="0"/>
          </a:p>
        </p:txBody>
      </p:sp>
      <p:sp>
        <p:nvSpPr>
          <p:cNvPr id="3" name="TextBox 2"/>
          <p:cNvSpPr txBox="1"/>
          <p:nvPr/>
        </p:nvSpPr>
        <p:spPr>
          <a:xfrm>
            <a:off x="720000" y="3793383"/>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①qián fú　②má bì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(拼写有误该空不给分)</a:t>
            </a:r>
            <a:endParaRPr lang="zh-CN" altLang="en-US" dirty="0"/>
          </a:p>
        </p:txBody>
      </p:sp>
      <p:sp>
        <p:nvSpPr>
          <p:cNvPr id="4" name="TextBox 3"/>
          <p:cNvSpPr txBox="1"/>
          <p:nvPr/>
        </p:nvSpPr>
        <p:spPr>
          <a:xfrm>
            <a:off x="720000" y="448063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“潜伏”应为“qián fú”,易误读为“qiǎn fú”。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(2018江苏苏州改编,1)阅读下面一段文字,按要求答题。(4分)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中华民族有着优良的读书传统。闲来读书是一种良好的习惯,勤学善学之风更是一脉相(chéng)</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。孔</a:t>
            </a:r>
            <a:br>
              <a:rPr dirty="0"/>
            </a:br>
            <a:r>
              <a:rPr lang="zh-CN" altLang="en-US" sz="1417" kern="0" dirty="0">
                <a:solidFill>
                  <a:srgbClr val="000000"/>
                </a:solidFill>
                <a:latin typeface="Times New Roman" pitchFamily="65" charset="-122"/>
                <a:ea typeface="宋体" pitchFamily="65" charset="-122"/>
              </a:rPr>
              <a:t>子的“学而不思则罔,思而不学则殆”,杜甫的“读书破万卷,下笔如有神”,苏轼的“旧书不厌百回读,熟</a:t>
            </a:r>
            <a:br>
              <a:rPr dirty="0"/>
            </a:br>
            <a:r>
              <a:rPr lang="zh-CN" altLang="en-US" sz="1417" kern="0" dirty="0">
                <a:solidFill>
                  <a:srgbClr val="000000"/>
                </a:solidFill>
                <a:latin typeface="Times New Roman" pitchFamily="65" charset="-122"/>
                <a:ea typeface="宋体" pitchFamily="65" charset="-122"/>
              </a:rPr>
              <a:t>读深思子自知”,于谦的“书卷多情似故人,晨昏忧乐每相亲”</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无不体现了中国人对阅读的推崇。书</a:t>
            </a:r>
            <a:br>
              <a:rPr dirty="0"/>
            </a:br>
            <a:r>
              <a:rPr lang="zh-CN" altLang="en-US" sz="1417" kern="0" dirty="0">
                <a:solidFill>
                  <a:srgbClr val="000000"/>
                </a:solidFill>
                <a:latin typeface="Times New Roman" pitchFamily="65" charset="-122"/>
                <a:ea typeface="宋体" pitchFamily="65" charset="-122"/>
              </a:rPr>
              <a:t>籍,能描(huì)</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浩瀚天地间千姿百态的风俗和人情,能传递(màn)</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长岁月里灿烂美好的理想</a:t>
            </a:r>
            <a:br>
              <a:rPr dirty="0"/>
            </a:br>
            <a:r>
              <a:rPr lang="zh-CN" altLang="en-US" sz="1417" kern="0" dirty="0">
                <a:solidFill>
                  <a:srgbClr val="000000"/>
                </a:solidFill>
                <a:latin typeface="Times New Roman" pitchFamily="65" charset="-122"/>
                <a:ea typeface="宋体" pitchFamily="65" charset="-122"/>
              </a:rPr>
              <a:t>和智慧。人生几十年光阴,居然能驰骋古今,经天(wěi)</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地,至少有一半要归功于阅读。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根据汉语拼音,写出相应的汉字。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①一脉相(chéng)</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②描(huì)</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③(màn)</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长　　　④经天(wěi)</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a:t>
            </a:r>
            <a:endParaRPr lang="zh-CN" altLang="en-US" dirty="0"/>
          </a:p>
        </p:txBody>
      </p:sp>
      <p:sp>
        <p:nvSpPr>
          <p:cNvPr id="3" name="TextBox 2"/>
          <p:cNvSpPr txBox="1"/>
          <p:nvPr/>
        </p:nvSpPr>
        <p:spPr>
          <a:xfrm>
            <a:off x="720000" y="391319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①承　②绘　③漫　④纬</a:t>
            </a:r>
            <a:endParaRPr lang="zh-CN" altLang="en-US" dirty="0"/>
          </a:p>
        </p:txBody>
      </p:sp>
      <p:sp>
        <p:nvSpPr>
          <p:cNvPr id="4" name="TextBox 3"/>
          <p:cNvSpPr txBox="1"/>
          <p:nvPr/>
        </p:nvSpPr>
        <p:spPr>
          <a:xfrm>
            <a:off x="720000" y="426923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本题考查拼写汉字的能力。“一脉相承”的“承”是“继承”的意思。“经”指织物上纵的方向</a:t>
            </a:r>
            <a:br>
              <a:rPr dirty="0"/>
            </a:br>
            <a:r>
              <a:rPr lang="zh-CN" altLang="en-US" sz="1417" kern="0" dirty="0">
                <a:solidFill>
                  <a:srgbClr val="000000"/>
                </a:solidFill>
                <a:latin typeface="Times New Roman" pitchFamily="65" charset="-122"/>
                <a:ea typeface="宋体" pitchFamily="65" charset="-122"/>
              </a:rPr>
              <a:t>的纱或线,“纬”指织物上横的方向的纱或线,“经天纬地”指谋划天下之事,多用来形容人才能极大。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(2017河北,2)给加着重号的词语注音,根据注音写出相应的词语。(每小题1分,共4分)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(1)愿我们的</a:t>
            </a:r>
            <a:r>
              <a:rPr lang="zh-CN" altLang="en-US" sz="1417" u="sng" kern="0" dirty="0">
                <a:solidFill>
                  <a:srgbClr val="000000"/>
                </a:solidFill>
                <a:latin typeface="Times New Roman" pitchFamily="65" charset="-122"/>
                <a:ea typeface="宋体" pitchFamily="65" charset="-122"/>
              </a:rPr>
              <a:t>友谊</a:t>
            </a:r>
            <a:r>
              <a:rPr lang="zh-CN" altLang="en-US" sz="1417" kern="0" dirty="0">
                <a:solidFill>
                  <a:srgbClr val="000000"/>
                </a:solidFill>
                <a:latin typeface="Times New Roman" pitchFamily="65" charset="-122"/>
                <a:ea typeface="宋体" pitchFamily="65" charset="-122"/>
              </a:rPr>
              <a:t>(　　　)地久天长。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(2)用</a:t>
            </a:r>
            <a:r>
              <a:rPr lang="zh-CN" altLang="en-US" sz="1417" u="sng" kern="0" dirty="0">
                <a:solidFill>
                  <a:srgbClr val="000000"/>
                </a:solidFill>
                <a:latin typeface="Times New Roman" pitchFamily="65" charset="-122"/>
                <a:ea typeface="宋体" pitchFamily="65" charset="-122"/>
              </a:rPr>
              <a:t>解剖</a:t>
            </a:r>
            <a:r>
              <a:rPr lang="zh-CN" altLang="en-US" sz="1417" kern="0" dirty="0">
                <a:solidFill>
                  <a:srgbClr val="000000"/>
                </a:solidFill>
                <a:latin typeface="Times New Roman" pitchFamily="65" charset="-122"/>
                <a:ea typeface="宋体" pitchFamily="65" charset="-122"/>
              </a:rPr>
              <a:t>(　　　)麻雀的办法寻找解决问题的最佳方案。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(3)青少年</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(chén nì)于网络游戏有害身心健康。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(4)宇宙中还有太多的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(ào mì)等待我们去探索。</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(1)yǒu yì　(2)jiě pōu　(3)沉溺　(4)奥秘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(每小题1分,有错该小题不给分)</a:t>
            </a:r>
            <a:endParaRPr lang="zh-CN" altLang="en-US" dirty="0"/>
          </a:p>
        </p:txBody>
      </p:sp>
      <p:sp>
        <p:nvSpPr>
          <p:cNvPr id="3" name="TextBox 2"/>
          <p:cNvSpPr txBox="1"/>
          <p:nvPr/>
        </p:nvSpPr>
        <p:spPr>
          <a:xfrm>
            <a:off x="714348" y="221183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注音题涉及易读错字,在日常生活中经常会读错。字形题考查的字比较简单,为常用字。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音形辨析</a:t>
            </a:r>
          </a:p>
        </p:txBody>
      </p:sp>
      <p:sp>
        <p:nvSpPr>
          <p:cNvPr id="3" name="TextBox 2"/>
          <p:cNvSpPr txBox="1"/>
          <p:nvPr/>
        </p:nvSpPr>
        <p:spPr>
          <a:xfrm>
            <a:off x="720000" y="1162274"/>
            <a:ext cx="8505000" cy="19091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(2020四川南充,1)下列加点字注音完全正确的一项是(3分)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A.眼</a:t>
            </a:r>
            <a:r>
              <a:rPr lang="zh-CN" altLang="en-US" sz="1417" u="sng" kern="0" dirty="0">
                <a:solidFill>
                  <a:srgbClr val="000000"/>
                </a:solidFill>
                <a:latin typeface="Times New Roman" pitchFamily="65" charset="-122"/>
                <a:ea typeface="宋体" pitchFamily="65" charset="-122"/>
              </a:rPr>
              <a:t>眶</a:t>
            </a:r>
            <a:r>
              <a:rPr lang="zh-CN" altLang="en-US" sz="1417" kern="0" dirty="0">
                <a:solidFill>
                  <a:srgbClr val="000000"/>
                </a:solidFill>
                <a:latin typeface="Times New Roman" pitchFamily="65" charset="-122"/>
                <a:ea typeface="宋体" pitchFamily="65" charset="-122"/>
              </a:rPr>
              <a:t>(kuàng)　　</a:t>
            </a:r>
            <a:r>
              <a:rPr lang="zh-CN" altLang="en-US" sz="1417" u="sng" kern="0" dirty="0">
                <a:solidFill>
                  <a:srgbClr val="000000"/>
                </a:solidFill>
                <a:latin typeface="Times New Roman" pitchFamily="65" charset="-122"/>
                <a:ea typeface="宋体" pitchFamily="65" charset="-122"/>
              </a:rPr>
              <a:t>殉</a:t>
            </a:r>
            <a:r>
              <a:rPr lang="zh-CN" altLang="en-US" sz="1417" kern="0" dirty="0">
                <a:solidFill>
                  <a:srgbClr val="000000"/>
                </a:solidFill>
                <a:latin typeface="Times New Roman" pitchFamily="65" charset="-122"/>
                <a:ea typeface="宋体" pitchFamily="65" charset="-122"/>
              </a:rPr>
              <a:t>职(xún)</a:t>
            </a:r>
            <a:r>
              <a:rPr lang="zh-CN" altLang="en-US" dirty="0"/>
              <a:t>         </a:t>
            </a:r>
            <a:r>
              <a:rPr lang="zh-CN" altLang="en-US" sz="1417" kern="0" dirty="0">
                <a:solidFill>
                  <a:srgbClr val="000000"/>
                </a:solidFill>
                <a:latin typeface="Times New Roman" pitchFamily="65" charset="-122"/>
                <a:ea typeface="宋体" pitchFamily="65" charset="-122"/>
              </a:rPr>
              <a:t>搓</a:t>
            </a:r>
            <a:r>
              <a:rPr lang="zh-CN" altLang="en-US" sz="1417" u="sng" kern="0" dirty="0">
                <a:solidFill>
                  <a:srgbClr val="000000"/>
                </a:solidFill>
                <a:latin typeface="Times New Roman" pitchFamily="65" charset="-122"/>
                <a:ea typeface="宋体" pitchFamily="65" charset="-122"/>
              </a:rPr>
              <a:t>捻</a:t>
            </a:r>
            <a:r>
              <a:rPr lang="zh-CN" altLang="en-US" sz="1417" kern="0" dirty="0">
                <a:solidFill>
                  <a:srgbClr val="000000"/>
                </a:solidFill>
                <a:latin typeface="Times New Roman" pitchFamily="65" charset="-122"/>
                <a:ea typeface="宋体" pitchFamily="65" charset="-122"/>
              </a:rPr>
              <a:t>(niǎn)　　    </a:t>
            </a:r>
            <a:r>
              <a:rPr lang="zh-CN" altLang="en-US" sz="1417" u="sng" kern="0" dirty="0">
                <a:solidFill>
                  <a:srgbClr val="000000"/>
                </a:solidFill>
                <a:latin typeface="Times New Roman" pitchFamily="65" charset="-122"/>
                <a:ea typeface="宋体" pitchFamily="65" charset="-122"/>
              </a:rPr>
              <a:t>混</a:t>
            </a:r>
            <a:r>
              <a:rPr lang="zh-CN" altLang="en-US" sz="1417" kern="0" dirty="0">
                <a:solidFill>
                  <a:srgbClr val="000000"/>
                </a:solidFill>
                <a:latin typeface="Times New Roman" pitchFamily="65" charset="-122"/>
                <a:ea typeface="宋体" pitchFamily="65" charset="-122"/>
              </a:rPr>
              <a:t>为一谈(hùn)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B.诡</a:t>
            </a:r>
            <a:r>
              <a:rPr lang="zh-CN" altLang="en-US" sz="1417" u="sng" kern="0" dirty="0">
                <a:solidFill>
                  <a:srgbClr val="000000"/>
                </a:solidFill>
                <a:latin typeface="Times New Roman" pitchFamily="65" charset="-122"/>
                <a:ea typeface="宋体" pitchFamily="65" charset="-122"/>
              </a:rPr>
              <a:t>谲</a:t>
            </a:r>
            <a:r>
              <a:rPr lang="zh-CN" altLang="en-US" sz="1417" kern="0" dirty="0">
                <a:solidFill>
                  <a:srgbClr val="000000"/>
                </a:solidFill>
                <a:latin typeface="Times New Roman" pitchFamily="65" charset="-122"/>
                <a:ea typeface="宋体" pitchFamily="65" charset="-122"/>
              </a:rPr>
              <a:t>(jué)　　　褴</a:t>
            </a:r>
            <a:r>
              <a:rPr lang="zh-CN" altLang="en-US" sz="1417" u="sng" kern="0" dirty="0">
                <a:solidFill>
                  <a:srgbClr val="000000"/>
                </a:solidFill>
                <a:latin typeface="Times New Roman" pitchFamily="65" charset="-122"/>
                <a:ea typeface="宋体" pitchFamily="65" charset="-122"/>
              </a:rPr>
              <a:t>褛</a:t>
            </a:r>
            <a:r>
              <a:rPr lang="zh-CN" altLang="en-US" sz="1417" kern="0" dirty="0">
                <a:solidFill>
                  <a:srgbClr val="000000"/>
                </a:solidFill>
                <a:latin typeface="Times New Roman" pitchFamily="65" charset="-122"/>
                <a:ea typeface="宋体" pitchFamily="65" charset="-122"/>
              </a:rPr>
              <a:t>(lǚ)</a:t>
            </a:r>
            <a:r>
              <a:rPr lang="zh-CN" altLang="en-US" dirty="0"/>
              <a:t>             </a:t>
            </a:r>
            <a:r>
              <a:rPr lang="zh-CN" altLang="en-US" sz="1417" u="sng" kern="0" dirty="0">
                <a:solidFill>
                  <a:srgbClr val="000000"/>
                </a:solidFill>
                <a:latin typeface="Times New Roman" pitchFamily="65" charset="-122"/>
                <a:ea typeface="宋体" pitchFamily="65" charset="-122"/>
              </a:rPr>
              <a:t>濒</a:t>
            </a:r>
            <a:r>
              <a:rPr lang="zh-CN" altLang="en-US" sz="1417" kern="0" dirty="0">
                <a:solidFill>
                  <a:srgbClr val="000000"/>
                </a:solidFill>
                <a:latin typeface="Times New Roman" pitchFamily="65" charset="-122"/>
                <a:ea typeface="宋体" pitchFamily="65" charset="-122"/>
              </a:rPr>
              <a:t>临(bīn)　　　装</a:t>
            </a:r>
            <a:r>
              <a:rPr lang="zh-CN" altLang="en-US" sz="1417" u="sng" kern="0" dirty="0">
                <a:solidFill>
                  <a:srgbClr val="000000"/>
                </a:solidFill>
                <a:latin typeface="Times New Roman" pitchFamily="65" charset="-122"/>
                <a:ea typeface="宋体" pitchFamily="65" charset="-122"/>
              </a:rPr>
              <a:t>模</a:t>
            </a:r>
            <a:r>
              <a:rPr lang="zh-CN" altLang="en-US" sz="1417" kern="0" dirty="0">
                <a:solidFill>
                  <a:srgbClr val="000000"/>
                </a:solidFill>
                <a:latin typeface="Times New Roman" pitchFamily="65" charset="-122"/>
                <a:ea typeface="宋体" pitchFamily="65" charset="-122"/>
              </a:rPr>
              <a:t>作样(mú)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悄</a:t>
            </a:r>
            <a:r>
              <a:rPr lang="zh-CN" altLang="en-US" sz="1417" kern="0" dirty="0">
                <a:solidFill>
                  <a:srgbClr val="000000"/>
                </a:solidFill>
                <a:latin typeface="Times New Roman" pitchFamily="65" charset="-122"/>
                <a:ea typeface="宋体" pitchFamily="65" charset="-122"/>
              </a:rPr>
              <a:t>然(qiǎo)　　   </a:t>
            </a:r>
            <a:r>
              <a:rPr lang="zh-CN" altLang="en-US" sz="1417" u="sng" kern="0" dirty="0">
                <a:solidFill>
                  <a:srgbClr val="000000"/>
                </a:solidFill>
                <a:latin typeface="Times New Roman" pitchFamily="65" charset="-122"/>
                <a:ea typeface="宋体" pitchFamily="65" charset="-122"/>
              </a:rPr>
              <a:t>勾</a:t>
            </a:r>
            <a:r>
              <a:rPr lang="zh-CN" altLang="en-US" sz="1417" kern="0" dirty="0">
                <a:solidFill>
                  <a:srgbClr val="000000"/>
                </a:solidFill>
                <a:latin typeface="Times New Roman" pitchFamily="65" charset="-122"/>
                <a:ea typeface="宋体" pitchFamily="65" charset="-122"/>
              </a:rPr>
              <a:t>当(gōu)           </a:t>
            </a:r>
            <a:r>
              <a:rPr lang="zh-CN" altLang="en-US" sz="1417" u="sng" kern="0" dirty="0">
                <a:solidFill>
                  <a:srgbClr val="000000"/>
                </a:solidFill>
                <a:latin typeface="Times New Roman" pitchFamily="65" charset="-122"/>
                <a:ea typeface="宋体" pitchFamily="65" charset="-122"/>
              </a:rPr>
              <a:t>锃</a:t>
            </a:r>
            <a:r>
              <a:rPr lang="zh-CN" altLang="en-US" sz="1417" kern="0" dirty="0">
                <a:solidFill>
                  <a:srgbClr val="000000"/>
                </a:solidFill>
                <a:latin typeface="Times New Roman" pitchFamily="65" charset="-122"/>
                <a:ea typeface="宋体" pitchFamily="65" charset="-122"/>
              </a:rPr>
              <a:t>亮(zèng)　　    </a:t>
            </a:r>
            <a:r>
              <a:rPr lang="zh-CN" altLang="en-US" sz="1417" u="sng" kern="0" dirty="0">
                <a:solidFill>
                  <a:srgbClr val="000000"/>
                </a:solidFill>
                <a:latin typeface="Times New Roman" pitchFamily="65" charset="-122"/>
                <a:ea typeface="宋体" pitchFamily="65" charset="-122"/>
              </a:rPr>
              <a:t>怏</a:t>
            </a:r>
            <a:r>
              <a:rPr lang="zh-CN" altLang="en-US" sz="1417" kern="0" dirty="0">
                <a:solidFill>
                  <a:srgbClr val="000000"/>
                </a:solidFill>
                <a:latin typeface="Times New Roman" pitchFamily="65" charset="-122"/>
                <a:ea typeface="宋体" pitchFamily="65" charset="-122"/>
              </a:rPr>
              <a:t>怏不乐(yàng)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撺</a:t>
            </a:r>
            <a:r>
              <a:rPr lang="zh-CN" altLang="en-US" sz="1417" kern="0" dirty="0">
                <a:solidFill>
                  <a:srgbClr val="000000"/>
                </a:solidFill>
                <a:latin typeface="Times New Roman" pitchFamily="65" charset="-122"/>
                <a:ea typeface="宋体" pitchFamily="65" charset="-122"/>
              </a:rPr>
              <a:t>掇(cuān)　　  出</a:t>
            </a:r>
            <a:r>
              <a:rPr lang="zh-CN" altLang="en-US" sz="1417" u="sng" kern="0" dirty="0">
                <a:solidFill>
                  <a:srgbClr val="000000"/>
                </a:solidFill>
                <a:latin typeface="Times New Roman" pitchFamily="65" charset="-122"/>
                <a:ea typeface="宋体" pitchFamily="65" charset="-122"/>
              </a:rPr>
              <a:t>轧</a:t>
            </a:r>
            <a:r>
              <a:rPr lang="zh-CN" altLang="en-US" sz="1417" kern="0" dirty="0">
                <a:solidFill>
                  <a:srgbClr val="000000"/>
                </a:solidFill>
                <a:latin typeface="Times New Roman" pitchFamily="65" charset="-122"/>
                <a:ea typeface="宋体" pitchFamily="65" charset="-122"/>
              </a:rPr>
              <a:t>(zhá)</a:t>
            </a:r>
            <a:r>
              <a:rPr lang="zh-CN" altLang="en-US" dirty="0"/>
              <a:t>          </a:t>
            </a:r>
            <a:r>
              <a:rPr lang="zh-CN" altLang="en-US" sz="1417" u="sng" kern="0" dirty="0">
                <a:solidFill>
                  <a:srgbClr val="000000"/>
                </a:solidFill>
                <a:latin typeface="Times New Roman" pitchFamily="65" charset="-122"/>
                <a:ea typeface="宋体" pitchFamily="65" charset="-122"/>
              </a:rPr>
              <a:t>亘</a:t>
            </a:r>
            <a:r>
              <a:rPr lang="zh-CN" altLang="en-US" sz="1417" kern="0" dirty="0">
                <a:solidFill>
                  <a:srgbClr val="000000"/>
                </a:solidFill>
                <a:latin typeface="Times New Roman" pitchFamily="65" charset="-122"/>
                <a:ea typeface="宋体" pitchFamily="65" charset="-122"/>
              </a:rPr>
              <a:t>古(gèng)　　    </a:t>
            </a:r>
            <a:r>
              <a:rPr lang="zh-CN" altLang="en-US" sz="1417" u="sng" kern="0" dirty="0">
                <a:solidFill>
                  <a:srgbClr val="000000"/>
                </a:solidFill>
                <a:latin typeface="Times New Roman" pitchFamily="65" charset="-122"/>
                <a:ea typeface="宋体" pitchFamily="65" charset="-122"/>
              </a:rPr>
              <a:t>鲜</a:t>
            </a:r>
            <a:r>
              <a:rPr lang="zh-CN" altLang="en-US" sz="1417" kern="0" dirty="0">
                <a:solidFill>
                  <a:srgbClr val="000000"/>
                </a:solidFill>
                <a:latin typeface="Times New Roman" pitchFamily="65" charset="-122"/>
                <a:ea typeface="宋体" pitchFamily="65" charset="-122"/>
              </a:rPr>
              <a:t>为人知(xiǎn)</a:t>
            </a:r>
            <a:endParaRPr lang="zh-CN" altLang="en-US" dirty="0"/>
          </a:p>
        </p:txBody>
      </p:sp>
      <p:sp>
        <p:nvSpPr>
          <p:cNvPr id="4" name="TextBox 2"/>
          <p:cNvSpPr txBox="1"/>
          <p:nvPr/>
        </p:nvSpPr>
        <p:spPr>
          <a:xfrm>
            <a:off x="664040" y="334796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A.殉xùn。C.勾gòu。D.亘gèn。</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27683"/>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.(2019山东青岛,1)下列各句中,加点字的注音和字形全都正确的一项是(3分)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绿茵茵</a:t>
            </a:r>
            <a:r>
              <a:rPr lang="zh-CN" altLang="en-US" sz="1417" kern="0" dirty="0">
                <a:solidFill>
                  <a:srgbClr val="000000"/>
                </a:solidFill>
                <a:latin typeface="Times New Roman" pitchFamily="65" charset="-122"/>
                <a:ea typeface="宋体" pitchFamily="65" charset="-122"/>
              </a:rPr>
              <a:t>的草地,踩在上面软软的,空气里</a:t>
            </a:r>
            <a:r>
              <a:rPr lang="zh-CN" altLang="en-US" sz="1417" u="sng" kern="0" dirty="0">
                <a:solidFill>
                  <a:srgbClr val="000000"/>
                </a:solidFill>
                <a:latin typeface="Times New Roman" pitchFamily="65" charset="-122"/>
                <a:ea typeface="宋体" pitchFamily="65" charset="-122"/>
              </a:rPr>
              <a:t>弥</a:t>
            </a:r>
            <a:r>
              <a:rPr lang="zh-CN" altLang="en-US" sz="1417" kern="0" dirty="0">
                <a:solidFill>
                  <a:srgbClr val="000000"/>
                </a:solidFill>
                <a:latin typeface="Times New Roman" pitchFamily="65" charset="-122"/>
                <a:ea typeface="宋体" pitchFamily="65" charset="-122"/>
              </a:rPr>
              <a:t>(ní)漫着青草味儿,置身其中,我们仿佛回到了童年。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B.展览馆里,一只泥塑小猪半蹲在地上,眼珠</a:t>
            </a:r>
            <a:r>
              <a:rPr lang="zh-CN" altLang="en-US" sz="1417" u="sng" kern="0" dirty="0">
                <a:solidFill>
                  <a:srgbClr val="000000"/>
                </a:solidFill>
                <a:latin typeface="Times New Roman" pitchFamily="65" charset="-122"/>
                <a:ea typeface="宋体" pitchFamily="65" charset="-122"/>
              </a:rPr>
              <a:t>瞥</a:t>
            </a:r>
            <a:r>
              <a:rPr lang="zh-CN" altLang="en-US" sz="1417" kern="0" dirty="0">
                <a:solidFill>
                  <a:srgbClr val="000000"/>
                </a:solidFill>
                <a:latin typeface="Times New Roman" pitchFamily="65" charset="-122"/>
                <a:ea typeface="宋体" pitchFamily="65" charset="-122"/>
              </a:rPr>
              <a:t>向一侧,嘴角露出狡</a:t>
            </a:r>
            <a:r>
              <a:rPr lang="zh-CN" altLang="en-US" sz="1417" u="sng" kern="0" dirty="0">
                <a:solidFill>
                  <a:srgbClr val="000000"/>
                </a:solidFill>
                <a:latin typeface="Times New Roman" pitchFamily="65" charset="-122"/>
                <a:ea typeface="宋体" pitchFamily="65" charset="-122"/>
              </a:rPr>
              <a:t>黠</a:t>
            </a:r>
            <a:r>
              <a:rPr lang="zh-CN" altLang="en-US" sz="1417" kern="0" dirty="0">
                <a:solidFill>
                  <a:srgbClr val="000000"/>
                </a:solidFill>
                <a:latin typeface="Times New Roman" pitchFamily="65" charset="-122"/>
                <a:ea typeface="宋体" pitchFamily="65" charset="-122"/>
              </a:rPr>
              <a:t>(jié)的微笑,显得俏皮又灵动。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C.优秀的传统并不是静止不动的历史沉淀物,而是</a:t>
            </a:r>
            <a:r>
              <a:rPr lang="zh-CN" altLang="en-US" sz="1417" u="sng" kern="0" dirty="0">
                <a:solidFill>
                  <a:srgbClr val="000000"/>
                </a:solidFill>
                <a:latin typeface="Times New Roman" pitchFamily="65" charset="-122"/>
                <a:ea typeface="宋体" pitchFamily="65" charset="-122"/>
              </a:rPr>
              <a:t>亘</a:t>
            </a:r>
            <a:r>
              <a:rPr lang="zh-CN" altLang="en-US" sz="1417" kern="0" dirty="0">
                <a:solidFill>
                  <a:srgbClr val="000000"/>
                </a:solidFill>
                <a:latin typeface="Times New Roman" pitchFamily="65" charset="-122"/>
                <a:ea typeface="宋体" pitchFamily="65" charset="-122"/>
              </a:rPr>
              <a:t>(ɡèn)古绵延的长流,这是</a:t>
            </a:r>
            <a:r>
              <a:rPr lang="zh-CN" altLang="en-US" sz="1417" u="sng" kern="0" dirty="0">
                <a:solidFill>
                  <a:srgbClr val="000000"/>
                </a:solidFill>
                <a:latin typeface="Times New Roman" pitchFamily="65" charset="-122"/>
                <a:ea typeface="宋体" pitchFamily="65" charset="-122"/>
              </a:rPr>
              <a:t>不言而喻</a:t>
            </a:r>
            <a:r>
              <a:rPr lang="zh-CN" altLang="en-US" sz="1417" kern="0" dirty="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D.北京世园会5G体验馆里,高清投影投射的画面上,老人笑脸上的</a:t>
            </a:r>
            <a:r>
              <a:rPr lang="zh-CN" altLang="en-US" sz="1417" u="sng" kern="0" dirty="0">
                <a:solidFill>
                  <a:srgbClr val="000000"/>
                </a:solidFill>
                <a:latin typeface="Times New Roman" pitchFamily="65" charset="-122"/>
                <a:ea typeface="宋体" pitchFamily="65" charset="-122"/>
              </a:rPr>
              <a:t>褶</a:t>
            </a:r>
            <a:r>
              <a:rPr lang="zh-CN" altLang="en-US" sz="1417" kern="0" dirty="0">
                <a:solidFill>
                  <a:srgbClr val="000000"/>
                </a:solidFill>
                <a:latin typeface="Times New Roman" pitchFamily="65" charset="-122"/>
                <a:ea typeface="宋体" pitchFamily="65" charset="-122"/>
              </a:rPr>
              <a:t>(zhě)皱清晰可见,给人极大的视觉</a:t>
            </a:r>
            <a:r>
              <a:rPr lang="zh-CN" altLang="en-US" sz="1417" u="sng" kern="0" dirty="0">
                <a:solidFill>
                  <a:srgbClr val="000000"/>
                </a:solidFill>
                <a:latin typeface="Times New Roman" pitchFamily="65" charset="-122"/>
                <a:ea typeface="宋体" pitchFamily="65" charset="-122"/>
              </a:rPr>
              <a:t>震</a:t>
            </a:r>
            <a:br>
              <a:rPr dirty="0"/>
            </a:br>
            <a:r>
              <a:rPr lang="zh-CN" altLang="en-US" sz="1417" u="sng" kern="0" dirty="0">
                <a:solidFill>
                  <a:srgbClr val="000000"/>
                </a:solidFill>
                <a:latin typeface="Times New Roman" pitchFamily="65" charset="-122"/>
                <a:ea typeface="宋体" pitchFamily="65" charset="-122"/>
              </a:rPr>
              <a:t>憾</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55002" y="285650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本题考查辨析字音、字形的能力。A.“弥”读mí。B.“黠”读xiá。D.“震憾”应写作“震</a:t>
            </a:r>
            <a:br>
              <a:rPr dirty="0"/>
            </a:br>
            <a:r>
              <a:rPr lang="zh-CN" altLang="en-US" sz="1417" kern="0" dirty="0">
                <a:solidFill>
                  <a:srgbClr val="000000"/>
                </a:solidFill>
                <a:latin typeface="Times New Roman" pitchFamily="65" charset="-122"/>
                <a:ea typeface="宋体" pitchFamily="65" charset="-122"/>
              </a:rPr>
              <a:t>撼”。</a:t>
            </a:r>
            <a:endParaRPr lang="zh-CN" altLang="en-US" dirty="0"/>
          </a:p>
        </p:txBody>
      </p:sp>
      <p:sp>
        <p:nvSpPr>
          <p:cNvPr id="4" name="TextBox 2">
            <a:extLst>
              <a:ext uri="{FF2B5EF4-FFF2-40B4-BE49-F238E27FC236}">
                <a16:creationId xmlns:a16="http://schemas.microsoft.com/office/drawing/2014/main" id="{0D22FA5C-8CAF-43A3-892C-C6EFC1466E6C}"/>
              </a:ext>
            </a:extLst>
          </p:cNvPr>
          <p:cNvSpPr txBox="1"/>
          <p:nvPr/>
        </p:nvSpPr>
        <p:spPr>
          <a:xfrm>
            <a:off x="720000" y="3805602"/>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“憾”与“撼”形义比较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“憾”的形旁是“忄”,因此多用于和心理活动有关的词中,比如遗憾、缺憾;“撼”的形旁是“扌”,因</a:t>
            </a:r>
            <a:br>
              <a:rPr dirty="0"/>
            </a:br>
            <a:r>
              <a:rPr lang="zh-CN" altLang="en-US" sz="1417" kern="0" dirty="0">
                <a:solidFill>
                  <a:srgbClr val="000000"/>
                </a:solidFill>
                <a:latin typeface="Times New Roman" pitchFamily="65" charset="-122"/>
                <a:ea typeface="宋体" pitchFamily="65" charset="-122"/>
              </a:rPr>
              <a:t>此多用于和肢体运动有关的词中,比如撼动、摇撼。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(2017陕西,2)下列各组词语中,汉字书写全都正确的一组是(2分)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A.妍丽　　庸碌　　好意难确　　持之以恒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B.欣尉　　　倾诉　　　酣然入梦　　　杂乱无章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C.筹划　　　精炼　　　饶有兴味　　　仗势欺人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D.诸候　　　企盼　　　登峰造及　　　绝处逢生</a:t>
            </a:r>
            <a:endParaRPr lang="zh-CN" altLang="en-US" dirty="0"/>
          </a:p>
        </p:txBody>
      </p:sp>
      <p:sp>
        <p:nvSpPr>
          <p:cNvPr id="3" name="TextBox 2"/>
          <p:cNvSpPr txBox="1"/>
          <p:nvPr/>
        </p:nvSpPr>
        <p:spPr>
          <a:xfrm>
            <a:off x="720000" y="321197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A.确→却。B.尉→慰。D.候→侯,及→极。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
        <p:nvSpPr>
          <p:cNvPr id="3" name="TextBox 2"/>
          <p:cNvSpPr txBox="1"/>
          <p:nvPr/>
        </p:nvSpPr>
        <p:spPr>
          <a:xfrm>
            <a:off x="720000" y="1179499"/>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.(2020吉林,6)阅读语段,按要求完成题目。(3分)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容不得束缚,容不得羁绊,容不得闭塞。是挣脱了、冲破了</a:t>
            </a:r>
            <a:r>
              <a:rPr lang="zh-CN" altLang="en-US" sz="1417" u="sng" kern="0" dirty="0">
                <a:solidFill>
                  <a:srgbClr val="000000"/>
                </a:solidFill>
                <a:latin typeface="Times New Roman" pitchFamily="65" charset="-122"/>
                <a:ea typeface="宋体" pitchFamily="65" charset="-122"/>
              </a:rPr>
              <a:t>　①    </a:t>
            </a:r>
            <a:r>
              <a:rPr lang="zh-CN" altLang="en-US" sz="1417" kern="0" dirty="0">
                <a:solidFill>
                  <a:srgbClr val="000000"/>
                </a:solidFill>
                <a:latin typeface="Times New Roman" pitchFamily="65" charset="-122"/>
                <a:ea typeface="宋体" pitchFamily="65" charset="-122"/>
              </a:rPr>
              <a:t>撞开了的那么一股劲</a:t>
            </a:r>
            <a:r>
              <a:rPr lang="zh-CN" altLang="en-US" sz="1417" u="sng" kern="0" dirty="0">
                <a:solidFill>
                  <a:srgbClr val="000000"/>
                </a:solidFill>
                <a:latin typeface="Times New Roman" pitchFamily="65" charset="-122"/>
                <a:ea typeface="宋体" pitchFamily="65" charset="-122"/>
              </a:rPr>
              <a:t>　②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(刘成章《安塞腰鼓》)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(1)给下列加点的字注音。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束</a:t>
            </a:r>
            <a:r>
              <a:rPr lang="zh-CN" altLang="en-US" sz="1417" kern="0" dirty="0">
                <a:solidFill>
                  <a:srgbClr val="000000"/>
                </a:solidFill>
                <a:latin typeface="Times New Roman" pitchFamily="65" charset="-122"/>
                <a:ea typeface="宋体" pitchFamily="65" charset="-122"/>
              </a:rPr>
              <a:t>缚(　　)　　　②</a:t>
            </a:r>
            <a:r>
              <a:rPr lang="zh-CN" altLang="en-US" sz="1417" u="sng" kern="0" dirty="0">
                <a:solidFill>
                  <a:srgbClr val="000000"/>
                </a:solidFill>
                <a:latin typeface="Times New Roman" pitchFamily="65" charset="-122"/>
                <a:ea typeface="宋体" pitchFamily="65" charset="-122"/>
              </a:rPr>
              <a:t>羁</a:t>
            </a:r>
            <a:r>
              <a:rPr lang="zh-CN" altLang="en-US" sz="1417" kern="0" dirty="0">
                <a:solidFill>
                  <a:srgbClr val="000000"/>
                </a:solidFill>
                <a:latin typeface="Times New Roman" pitchFamily="65" charset="-122"/>
                <a:ea typeface="宋体" pitchFamily="65" charset="-122"/>
              </a:rPr>
              <a:t>绊(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(2)在语段横线处应填入标点符号,正确的一项是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A.①逗号　　②句号　　　B.①破折号　②问号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C.①省略号　②省略号　　　D.①顿号　　　②叹号</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81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(2020郴州,1)认真阅读下面这段文字,完成(1)—(2)题。(4分)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桂东县素有“天然氧吧”的美yù(　　),该县沤江镇青竹村远山如</a:t>
            </a:r>
            <a:r>
              <a:rPr lang="zh-CN" altLang="en-US" sz="1417" u="sng" kern="0" dirty="0">
                <a:solidFill>
                  <a:srgbClr val="000000"/>
                </a:solidFill>
                <a:latin typeface="Times New Roman" pitchFamily="65" charset="-122"/>
                <a:ea typeface="宋体" pitchFamily="65" charset="-122"/>
              </a:rPr>
              <a:t>黛</a:t>
            </a:r>
            <a:r>
              <a:rPr lang="zh-CN" altLang="en-US" sz="1417" kern="0" dirty="0">
                <a:solidFill>
                  <a:srgbClr val="000000"/>
                </a:solidFill>
                <a:latin typeface="Times New Roman" pitchFamily="65" charset="-122"/>
                <a:ea typeface="宋体" pitchFamily="65" charset="-122"/>
              </a:rPr>
              <a:t>,风景</a:t>
            </a:r>
            <a:r>
              <a:rPr lang="zh-CN" altLang="en-US" sz="1417" u="sng" kern="0" dirty="0">
                <a:solidFill>
                  <a:srgbClr val="000000"/>
                </a:solidFill>
                <a:latin typeface="Times New Roman" pitchFamily="65" charset="-122"/>
                <a:ea typeface="宋体" pitchFamily="65" charset="-122"/>
              </a:rPr>
              <a:t>怡</a:t>
            </a:r>
            <a:r>
              <a:rPr lang="zh-CN" altLang="en-US" sz="1417" kern="0" dirty="0">
                <a:solidFill>
                  <a:srgbClr val="000000"/>
                </a:solidFill>
                <a:latin typeface="Times New Roman" pitchFamily="65" charset="-122"/>
                <a:ea typeface="宋体" pitchFamily="65" charset="-122"/>
              </a:rPr>
              <a:t>人,自然风光优美,夏季气候凉</a:t>
            </a:r>
            <a:br>
              <a:rPr dirty="0"/>
            </a:br>
            <a:r>
              <a:rPr lang="zh-CN" altLang="en-US" sz="1417" kern="0" dirty="0">
                <a:solidFill>
                  <a:srgbClr val="000000"/>
                </a:solidFill>
                <a:latin typeface="Times New Roman" pitchFamily="65" charset="-122"/>
                <a:ea typeface="宋体" pitchFamily="65" charset="-122"/>
              </a:rPr>
              <a:t>爽,是避暑休闲的胜地。近年来,青竹村大力发展生态旅游,成为了备受追捧的旅游“网红村”。如今的青</a:t>
            </a:r>
            <a:br>
              <a:rPr dirty="0"/>
            </a:br>
            <a:r>
              <a:rPr lang="zh-CN" altLang="en-US" sz="1417" kern="0" dirty="0">
                <a:solidFill>
                  <a:srgbClr val="000000"/>
                </a:solidFill>
                <a:latin typeface="Times New Roman" pitchFamily="65" charset="-122"/>
                <a:ea typeface="宋体" pitchFamily="65" charset="-122"/>
              </a:rPr>
              <a:t>竹村,慕名而来的游客luò(　　)绎不绝。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(1)给文中加点字注意。(2分)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远山如</a:t>
            </a:r>
            <a:r>
              <a:rPr lang="zh-CN" altLang="en-US" sz="1417" u="sng" kern="0" dirty="0">
                <a:solidFill>
                  <a:srgbClr val="000000"/>
                </a:solidFill>
                <a:latin typeface="Times New Roman" pitchFamily="65" charset="-122"/>
                <a:ea typeface="宋体" pitchFamily="65" charset="-122"/>
              </a:rPr>
              <a:t>黛</a:t>
            </a:r>
            <a:r>
              <a:rPr lang="zh-CN" altLang="en-US" sz="1417" kern="0" dirty="0">
                <a:solidFill>
                  <a:srgbClr val="000000"/>
                </a:solidFill>
                <a:latin typeface="Times New Roman" pitchFamily="65" charset="-122"/>
                <a:ea typeface="宋体" pitchFamily="65" charset="-122"/>
              </a:rPr>
              <a:t>(　　)　　　　　风景</a:t>
            </a:r>
            <a:r>
              <a:rPr lang="zh-CN" altLang="en-US" sz="1417" u="sng" kern="0" dirty="0">
                <a:solidFill>
                  <a:srgbClr val="000000"/>
                </a:solidFill>
                <a:latin typeface="Times New Roman" pitchFamily="65" charset="-122"/>
                <a:ea typeface="宋体" pitchFamily="65" charset="-122"/>
              </a:rPr>
              <a:t>怡</a:t>
            </a:r>
            <a:r>
              <a:rPr lang="zh-CN" altLang="en-US" sz="1417" kern="0" dirty="0">
                <a:solidFill>
                  <a:srgbClr val="000000"/>
                </a:solidFill>
                <a:latin typeface="Times New Roman" pitchFamily="65" charset="-122"/>
                <a:ea typeface="宋体" pitchFamily="65" charset="-122"/>
              </a:rPr>
              <a:t>人(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美yù(　　)　　　　　luò(　　)绎不绝</a:t>
            </a:r>
            <a:endParaRPr lang="zh-CN" altLang="en-US" dirty="0"/>
          </a:p>
        </p:txBody>
      </p:sp>
      <p:sp>
        <p:nvSpPr>
          <p:cNvPr id="3" name="TextBox 2"/>
          <p:cNvSpPr txBox="1"/>
          <p:nvPr/>
        </p:nvSpPr>
        <p:spPr>
          <a:xfrm>
            <a:off x="720000" y="365342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(1)dài　yí　(2)誉　络</a:t>
            </a:r>
            <a:endParaRPr lang="zh-CN" altLang="en-US" dirty="0"/>
          </a:p>
        </p:txBody>
      </p:sp>
      <p:sp>
        <p:nvSpPr>
          <p:cNvPr id="4" name="TextBox 3"/>
          <p:cNvSpPr txBox="1"/>
          <p:nvPr/>
        </p:nvSpPr>
        <p:spPr>
          <a:xfrm>
            <a:off x="720000" y="398348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本题考查学生音形转换与书写的能力。(1)在正确拼读的基础上给汉字注音。(2)要注意将“络”</a:t>
            </a:r>
            <a:br>
              <a:rPr dirty="0"/>
            </a:br>
            <a:r>
              <a:rPr lang="zh-CN" altLang="en-US" sz="1417" kern="0" dirty="0">
                <a:solidFill>
                  <a:srgbClr val="000000"/>
                </a:solidFill>
                <a:latin typeface="Times New Roman" pitchFamily="65" charset="-122"/>
                <a:ea typeface="宋体" pitchFamily="65" charset="-122"/>
              </a:rPr>
              <a:t>与“洛”区分开。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2121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(3)下列句子与语段</a:t>
            </a:r>
            <a:r>
              <a:rPr lang="zh-CN" altLang="en-US" sz="1417" u="sng" kern="0" dirty="0">
                <a:solidFill>
                  <a:srgbClr val="000000"/>
                </a:solidFill>
                <a:latin typeface="Times New Roman" pitchFamily="65" charset="-122"/>
                <a:ea typeface="宋体" pitchFamily="65" charset="-122"/>
              </a:rPr>
              <a:t>没有</a:t>
            </a:r>
            <a:r>
              <a:rPr lang="zh-CN" altLang="en-US" sz="1417" kern="0" dirty="0">
                <a:solidFill>
                  <a:srgbClr val="000000"/>
                </a:solidFill>
                <a:latin typeface="Times New Roman" pitchFamily="65" charset="-122"/>
                <a:ea typeface="宋体" pitchFamily="65" charset="-122"/>
              </a:rPr>
              <a:t>相同修辞的一项是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A.街衢睡了而路灯醒着,泥土睡了而树根醒着,鸟雀睡了而翅膀醒着。</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(洛夫《雪落无声》)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B.懂得和树交谈,听树呢喃的人,就了解真理。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(赫·黑塞《热爱自然的声音》)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C.如果我有一根钓竿,我就钓那些花,我就钓那些水中的云影,我就钓那些失去了的闲情。</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(张晓风《一钵</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D.是的,在人群中寻觅诗意,其实是一种对真诚的渴望,渴望真诚的友情,渴望爱和被爱,渴望真诚的呼唤能</a:t>
            </a:r>
            <a:br>
              <a:rPr dirty="0"/>
            </a:br>
            <a:r>
              <a:rPr lang="zh-CN" altLang="en-US" sz="1417" kern="0" dirty="0">
                <a:solidFill>
                  <a:srgbClr val="000000"/>
                </a:solidFill>
                <a:latin typeface="Times New Roman" pitchFamily="65" charset="-122"/>
                <a:ea typeface="宋体" pitchFamily="65" charset="-122"/>
              </a:rPr>
              <a:t>得到真诚的回报。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(赵丽宏《诗意》)</a:t>
            </a:r>
            <a:endParaRPr lang="zh-CN" altLang="en-US" dirty="0"/>
          </a:p>
        </p:txBody>
      </p:sp>
      <p:sp>
        <p:nvSpPr>
          <p:cNvPr id="3" name="TextBox 2"/>
          <p:cNvSpPr txBox="1"/>
          <p:nvPr/>
        </p:nvSpPr>
        <p:spPr>
          <a:xfrm>
            <a:off x="639000" y="4026201"/>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(1)①shù　②jī(共1分,每空0.5分)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(2)D　(3)B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511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(1)此题考查常见字的字音。这些字词是生活中常用的,在学习过程中应该记牢字音,特别注意平舌</a:t>
            </a:r>
            <a:br>
              <a:rPr dirty="0"/>
            </a:br>
            <a:r>
              <a:rPr lang="zh-CN" altLang="en-US" sz="1417" kern="0" dirty="0">
                <a:solidFill>
                  <a:srgbClr val="000000"/>
                </a:solidFill>
                <a:latin typeface="Times New Roman" pitchFamily="65" charset="-122"/>
                <a:ea typeface="宋体" pitchFamily="65" charset="-122"/>
              </a:rPr>
              <a:t>音和卷舌音,如“束缚”的“束”应是shù。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(2)此题考查标点符号的使用。“挣脱了”“冲破了”“撞开了”是并列词组,所以中间应该用顿号。这</a:t>
            </a:r>
            <a:br>
              <a:rPr dirty="0"/>
            </a:br>
            <a:r>
              <a:rPr lang="zh-CN" altLang="en-US" sz="1417" kern="0" dirty="0">
                <a:solidFill>
                  <a:srgbClr val="000000"/>
                </a:solidFill>
                <a:latin typeface="Times New Roman" pitchFamily="65" charset="-122"/>
                <a:ea typeface="宋体" pitchFamily="65" charset="-122"/>
              </a:rPr>
              <a:t>句话的语气应该是激烈的,最后应该是叹号。因此选择D。</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(3)此题考查修辞手法。所给语段运用了排比的修辞手法。A、C、D这三项都用了排比的修辞手法,B项</a:t>
            </a:r>
            <a:br>
              <a:rPr dirty="0"/>
            </a:br>
            <a:r>
              <a:rPr lang="zh-CN" altLang="en-US" sz="1417" kern="0" dirty="0">
                <a:solidFill>
                  <a:srgbClr val="000000"/>
                </a:solidFill>
                <a:latin typeface="Times New Roman" pitchFamily="65" charset="-122"/>
                <a:ea typeface="宋体" pitchFamily="65" charset="-122"/>
              </a:rPr>
              <a:t>没有。</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(2019江苏苏州,1)阅读下面一篇短文,按要求答题。(7分)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不除糟粕,何来精华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目睹朋友加工琥珀,一块105克的原石,本来是黯淡的深褐色,其貌不</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(yáng),切除边角后余82克,隐</a:t>
            </a:r>
            <a:br>
              <a:rPr dirty="0"/>
            </a:br>
            <a:r>
              <a:rPr lang="zh-CN" altLang="en-US" sz="1417" kern="0" dirty="0">
                <a:solidFill>
                  <a:srgbClr val="000000"/>
                </a:solidFill>
                <a:latin typeface="Times New Roman" pitchFamily="65" charset="-122"/>
                <a:ea typeface="宋体" pitchFamily="65" charset="-122"/>
              </a:rPr>
              <a:t>约可见内在的微光,继续打磨,最终诞生一枚30克的大圆珠,清洁光亮,晶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(yíng)剔透,质地柔美,色泽</a:t>
            </a:r>
            <a:br>
              <a:rPr dirty="0"/>
            </a:br>
            <a:r>
              <a:rPr lang="zh-CN" altLang="en-US" sz="1417" kern="0" dirty="0">
                <a:solidFill>
                  <a:srgbClr val="000000"/>
                </a:solidFill>
                <a:latin typeface="Times New Roman" pitchFamily="65" charset="-122"/>
                <a:ea typeface="宋体" pitchFamily="65" charset="-122"/>
              </a:rPr>
              <a:t>温润。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不除糟粕,何来精华?人也是这样。不经历风吹雨打,不历事炼心,又如何在</a:t>
            </a:r>
            <a:r>
              <a:rPr lang="zh-CN" altLang="en-US" sz="1417" u="sng" kern="0" dirty="0">
                <a:solidFill>
                  <a:srgbClr val="000000"/>
                </a:solidFill>
                <a:latin typeface="Times New Roman" pitchFamily="65" charset="-122"/>
                <a:ea typeface="宋体" pitchFamily="65" charset="-122"/>
              </a:rPr>
              <a:t>蜕</a:t>
            </a:r>
            <a:r>
              <a:rPr lang="zh-CN" altLang="en-US" sz="1417" kern="0" dirty="0">
                <a:solidFill>
                  <a:srgbClr val="000000"/>
                </a:solidFill>
                <a:latin typeface="Times New Roman" pitchFamily="65" charset="-122"/>
                <a:ea typeface="宋体" pitchFamily="65" charset="-122"/>
              </a:rPr>
              <a:t>变中实现华丽转身?</a:t>
            </a:r>
            <a:r>
              <a:rPr lang="zh-CN" altLang="en-US" sz="1417" u="sng" kern="0" dirty="0">
                <a:solidFill>
                  <a:srgbClr val="000000"/>
                </a:solidFill>
                <a:latin typeface="Times New Roman" pitchFamily="65" charset="-122"/>
                <a:ea typeface="宋体" pitchFamily="65" charset="-122"/>
              </a:rPr>
              <a:t>愈来愈璀</a:t>
            </a:r>
            <a:br>
              <a:rPr dirty="0"/>
            </a:br>
            <a:r>
              <a:rPr lang="zh-CN" altLang="en-US" sz="1417" u="sng" kern="0" dirty="0">
                <a:solidFill>
                  <a:srgbClr val="000000"/>
                </a:solidFill>
                <a:latin typeface="Times New Roman" pitchFamily="65" charset="-122"/>
                <a:ea typeface="宋体" pitchFamily="65" charset="-122"/>
              </a:rPr>
              <a:t>璨的那条路,必然是一个层层磨砺淬炼的过程。</a:t>
            </a:r>
            <a:r>
              <a:rPr lang="zh-CN" altLang="en-US" sz="1417" kern="0" dirty="0">
                <a:solidFill>
                  <a:srgbClr val="000000"/>
                </a:solidFill>
                <a:latin typeface="Times New Roman" pitchFamily="65" charset="-122"/>
                <a:ea typeface="宋体" pitchFamily="65" charset="-122"/>
              </a:rPr>
              <a:t>越经世事的打磨,生命越圆润,越精致,越美丽,越有品质的</a:t>
            </a:r>
            <a:br>
              <a:rPr dirty="0"/>
            </a:br>
            <a:r>
              <a:rPr lang="zh-CN" altLang="en-US" sz="1417" kern="0" dirty="0">
                <a:solidFill>
                  <a:srgbClr val="000000"/>
                </a:solidFill>
                <a:latin typeface="Times New Roman" pitchFamily="65" charset="-122"/>
                <a:ea typeface="宋体" pitchFamily="65" charset="-122"/>
              </a:rPr>
              <a:t>芳香。那些风雨,其实,都是人生的抛光与包浆,所以,只要勇于承受,选择忍耐,那些疼痛,都会变成生命的滋</a:t>
            </a:r>
            <a:br>
              <a:rPr dirty="0"/>
            </a:br>
            <a:r>
              <a:rPr lang="zh-CN" altLang="en-US" sz="1417" kern="0" dirty="0">
                <a:solidFill>
                  <a:srgbClr val="000000"/>
                </a:solidFill>
                <a:latin typeface="Times New Roman" pitchFamily="65" charset="-122"/>
                <a:ea typeface="宋体" pitchFamily="65" charset="-122"/>
              </a:rPr>
              <a:t>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不改变错误的认知,便难有正确的信念;不清理心灵的污</a:t>
            </a:r>
            <a:r>
              <a:rPr lang="zh-CN" altLang="en-US" sz="1417" u="sng" kern="0" dirty="0">
                <a:solidFill>
                  <a:srgbClr val="000000"/>
                </a:solidFill>
                <a:latin typeface="Times New Roman" pitchFamily="65" charset="-122"/>
                <a:ea typeface="宋体" pitchFamily="65" charset="-122"/>
              </a:rPr>
              <a:t>垢</a:t>
            </a:r>
            <a:r>
              <a:rPr lang="zh-CN" altLang="en-US" sz="1417" kern="0" dirty="0">
                <a:solidFill>
                  <a:srgbClr val="000000"/>
                </a:solidFill>
                <a:latin typeface="Times New Roman" pitchFamily="65" charset="-122"/>
                <a:ea typeface="宋体" pitchFamily="65" charset="-122"/>
              </a:rPr>
              <a:t>,便无法彰显圣洁的华彩;不剔除思想的糟粕,便</a:t>
            </a:r>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不会拥有灵透的智慧。</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弃糟粕,留精华,也是一个去粗取精、去伪存真的过程。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(1)根据拼音写出相应的汉字,给加点字选择正确的读音。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①其貌不</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(yáng)　②晶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(yíng)剔透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蜕</a:t>
            </a:r>
            <a:r>
              <a:rPr lang="zh-CN" altLang="en-US" sz="1417" kern="0" dirty="0">
                <a:solidFill>
                  <a:srgbClr val="000000"/>
                </a:solidFill>
                <a:latin typeface="Times New Roman" pitchFamily="65" charset="-122"/>
                <a:ea typeface="宋体" pitchFamily="65" charset="-122"/>
              </a:rPr>
              <a:t>变(A.duì　B.tuì)　　　④污</a:t>
            </a:r>
            <a:r>
              <a:rPr lang="zh-CN" altLang="en-US" sz="1417" u="sng" kern="0" dirty="0">
                <a:solidFill>
                  <a:srgbClr val="000000"/>
                </a:solidFill>
                <a:latin typeface="Times New Roman" pitchFamily="65" charset="-122"/>
                <a:ea typeface="宋体" pitchFamily="65" charset="-122"/>
              </a:rPr>
              <a:t>垢</a:t>
            </a:r>
            <a:r>
              <a:rPr lang="zh-CN" altLang="en-US" sz="1417" kern="0" dirty="0">
                <a:solidFill>
                  <a:srgbClr val="000000"/>
                </a:solidFill>
                <a:latin typeface="Times New Roman" pitchFamily="65" charset="-122"/>
                <a:ea typeface="宋体" pitchFamily="65" charset="-122"/>
              </a:rPr>
              <a:t>(A.gòu　B.hòu)</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(2)文中画线的两个句子哪一句是病句?</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A.愈来愈璀璨的那条路,必然是一个层层磨砺淬炼的过程。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B.弃糟粕,留精华,也是一个去粗取精、去伪存真的过程。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(3)不改变原意,把“不除糟粕,何来精华?”改成陈述句,然后说说原句的表达效果。</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(1)①扬　②莹　③B　④A(4分)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(3)改句:不除糟粕,就没有精华。表达效果:原句采用反问的形式,比一般的陈述句语气更加强烈,更能引起</a:t>
            </a:r>
            <a:br>
              <a:rPr dirty="0"/>
            </a:br>
            <a:r>
              <a:rPr lang="zh-CN" altLang="en-US" sz="1417" kern="0" dirty="0">
                <a:solidFill>
                  <a:srgbClr val="000000"/>
                </a:solidFill>
                <a:latin typeface="Times New Roman" pitchFamily="65" charset="-122"/>
                <a:ea typeface="宋体" pitchFamily="65" charset="-122"/>
              </a:rPr>
              <a:t>人们的深思。(2分)</a:t>
            </a: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(1)平时要注意辨析音同形近字,切忌字读半边。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(2)本题考查学生辨析病句的能力。“路”是“过程”,主语和宾语在意义上搭配不当。“璀璨”的</a:t>
            </a:r>
            <a:br>
              <a:rPr dirty="0"/>
            </a:br>
            <a:r>
              <a:rPr lang="zh-CN" altLang="en-US" sz="1417" kern="0" dirty="0">
                <a:solidFill>
                  <a:srgbClr val="000000"/>
                </a:solidFill>
                <a:latin typeface="Times New Roman" pitchFamily="65" charset="-122"/>
                <a:ea typeface="宋体" pitchFamily="65" charset="-122"/>
              </a:rPr>
              <a:t>“路”,定语和中心语搭配不当。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(3)反问句实际上是说话者在强调某个肯定或否定的答案,也就是明知故问,突出强调某些内容或思想,引人</a:t>
            </a:r>
            <a:br>
              <a:rPr dirty="0"/>
            </a:br>
            <a:r>
              <a:rPr lang="zh-CN" altLang="en-US" sz="1417" kern="0" dirty="0">
                <a:solidFill>
                  <a:srgbClr val="000000"/>
                </a:solidFill>
                <a:latin typeface="Times New Roman" pitchFamily="65" charset="-122"/>
                <a:ea typeface="宋体" pitchFamily="65" charset="-122"/>
              </a:rPr>
              <a:t>深思。就本题而言,突出强调的是除去糟粕的重要性,发人深省。</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(2018安徽,2)阅读下面的文字,完成(1)—(4)题。(9分)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森林是地球之肺,对保护环境具有重要作用,但我国的森林fù盖率却比</a:t>
            </a:r>
            <a:r>
              <a:rPr lang="zh-CN" altLang="en-US" sz="1417" u="sng" kern="0" dirty="0">
                <a:solidFill>
                  <a:srgbClr val="000000"/>
                </a:solidFill>
                <a:latin typeface="Times New Roman" pitchFamily="65" charset="-122"/>
                <a:ea typeface="宋体" pitchFamily="65" charset="-122"/>
              </a:rPr>
              <a:t>较</a:t>
            </a:r>
            <a:r>
              <a:rPr lang="zh-CN" altLang="en-US" sz="1417" kern="0" dirty="0">
                <a:solidFill>
                  <a:srgbClr val="000000"/>
                </a:solidFill>
                <a:latin typeface="Times New Roman" pitchFamily="65" charset="-122"/>
                <a:ea typeface="宋体" pitchFamily="65" charset="-122"/>
              </a:rPr>
              <a:t>低,</a:t>
            </a:r>
            <a:r>
              <a:rPr lang="zh-CN" altLang="en-US" sz="1417" u="sng" kern="0" dirty="0">
                <a:solidFill>
                  <a:srgbClr val="000000"/>
                </a:solidFill>
                <a:latin typeface="Times New Roman" pitchFamily="65" charset="-122"/>
                <a:ea typeface="宋体" pitchFamily="65" charset="-122"/>
              </a:rPr>
              <a:t>这难道不令人担忧吗?</a:t>
            </a:r>
            <a:r>
              <a:rPr lang="zh-CN" altLang="en-US" sz="1417" kern="0" dirty="0">
                <a:solidFill>
                  <a:srgbClr val="000000"/>
                </a:solidFill>
                <a:latin typeface="Times New Roman" pitchFamily="65" charset="-122"/>
                <a:ea typeface="宋体" pitchFamily="65" charset="-122"/>
              </a:rPr>
              <a:t>1981年,</a:t>
            </a:r>
            <a:br>
              <a:rPr dirty="0"/>
            </a:br>
            <a:r>
              <a:rPr lang="zh-CN" altLang="en-US" sz="1417" kern="0" dirty="0">
                <a:solidFill>
                  <a:srgbClr val="000000"/>
                </a:solidFill>
                <a:latin typeface="Times New Roman" pitchFamily="65" charset="-122"/>
                <a:ea typeface="宋体" pitchFamily="65" charset="-122"/>
              </a:rPr>
              <a:t>我国立法规定</a:t>
            </a:r>
            <a:r>
              <a:rPr lang="zh-CN" altLang="en-US" sz="1417" u="sng" kern="0" dirty="0">
                <a:solidFill>
                  <a:srgbClr val="000000"/>
                </a:solidFill>
                <a:latin typeface="Times New Roman" pitchFamily="65" charset="-122"/>
                <a:ea typeface="宋体" pitchFamily="65" charset="-122"/>
              </a:rPr>
              <a:t>适</a:t>
            </a:r>
            <a:r>
              <a:rPr lang="zh-CN" altLang="en-US" sz="1417" kern="0" dirty="0">
                <a:solidFill>
                  <a:srgbClr val="000000"/>
                </a:solidFill>
                <a:latin typeface="Times New Roman" pitchFamily="65" charset="-122"/>
                <a:ea typeface="宋体" pitchFamily="65" charset="-122"/>
              </a:rPr>
              <a:t>龄公民必须lǚ行植树义务。政府通过广泛宣传,持续开展全民义务植树活动,使人均绿地</a:t>
            </a:r>
            <a:br>
              <a:rPr dirty="0"/>
            </a:br>
            <a:r>
              <a:rPr lang="zh-CN" altLang="en-US" sz="1417" kern="0" dirty="0">
                <a:solidFill>
                  <a:srgbClr val="000000"/>
                </a:solidFill>
                <a:latin typeface="Times New Roman" pitchFamily="65" charset="-122"/>
                <a:ea typeface="宋体" pitchFamily="65" charset="-122"/>
              </a:rPr>
              <a:t>面积有所增加。放眼未来,我们必须进一步行动起来,自觉爱绿、植绿、护绿,让绿水清山遍布祖国大地。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(1)根据拼音写汉字,给加点的字注音。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fù(　　)盖　　比</a:t>
            </a:r>
            <a:r>
              <a:rPr lang="zh-CN" altLang="en-US" sz="1417" u="sng" kern="0" dirty="0">
                <a:solidFill>
                  <a:srgbClr val="000000"/>
                </a:solidFill>
                <a:latin typeface="Times New Roman" pitchFamily="65" charset="-122"/>
                <a:ea typeface="宋体" pitchFamily="65" charset="-122"/>
              </a:rPr>
              <a:t>较</a:t>
            </a:r>
            <a:r>
              <a:rPr lang="zh-CN" altLang="en-US" sz="1417" kern="0" dirty="0">
                <a:solidFill>
                  <a:srgbClr val="000000"/>
                </a:solidFill>
                <a:latin typeface="Times New Roman" pitchFamily="65" charset="-122"/>
                <a:ea typeface="宋体" pitchFamily="65" charset="-122"/>
              </a:rPr>
              <a:t>(　　)　　lǚ(　　)行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(2)最后一句中有错别字的词语是“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”,正确写法是“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(3)“适龄公民”中“适”的意思是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A.切合、相合　B.刚才、方才　C.往、到　D.舒服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(4)把文中画线的句子改为陈述句:</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097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(1)覆    jiào　履(共3分。每空1分)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(2)绿水清山　绿水青山(共2分。每空1分)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(3)A(共2分)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(4)这很令人担忧。(共2分。意思对即可)</a:t>
            </a:r>
            <a:endParaRPr lang="zh-CN" altLang="en-US" dirty="0"/>
          </a:p>
        </p:txBody>
      </p:sp>
      <p:sp>
        <p:nvSpPr>
          <p:cNvPr id="3" name="TextBox 2"/>
          <p:cNvSpPr txBox="1"/>
          <p:nvPr/>
        </p:nvSpPr>
        <p:spPr>
          <a:xfrm>
            <a:off x="720000" y="2854781"/>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本题综合考查常用汉字正确书写、辨读的能力,以及词语解释和句式变换的能力。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(1)在做题过程中,不要过分自信,可查字典进行确定。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2597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查字典的三种方法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①音序查字法。很多字典或词典是按汉语拼音字母的顺序编排的。根据一个字的汉语拼音的第一个字</a:t>
            </a:r>
            <a:br>
              <a:rPr dirty="0"/>
            </a:br>
            <a:r>
              <a:rPr lang="zh-CN" altLang="en-US" sz="1417" kern="0" dirty="0">
                <a:solidFill>
                  <a:srgbClr val="000000"/>
                </a:solidFill>
                <a:latin typeface="Times New Roman" pitchFamily="65" charset="-122"/>
                <a:ea typeface="宋体" pitchFamily="65" charset="-122"/>
              </a:rPr>
              <a:t>母,就可以在“汉语拼音音节表”中找到这个字的拼音音节在正文中的页码,再按照这个字的声调到那一</a:t>
            </a:r>
            <a:br>
              <a:rPr dirty="0"/>
            </a:br>
            <a:r>
              <a:rPr lang="zh-CN" altLang="en-US" sz="1417" kern="0" dirty="0">
                <a:solidFill>
                  <a:srgbClr val="000000"/>
                </a:solidFill>
                <a:latin typeface="Times New Roman" pitchFamily="65" charset="-122"/>
                <a:ea typeface="宋体" pitchFamily="65" charset="-122"/>
              </a:rPr>
              <a:t>页中去找。凡是要查只知道读音而不知道写法或意义的字,都可以用这种方法,但必须熟悉汉语拼音字母</a:t>
            </a:r>
            <a:br>
              <a:rPr dirty="0"/>
            </a:br>
            <a:r>
              <a:rPr lang="zh-CN" altLang="en-US" sz="1417" kern="0" dirty="0">
                <a:solidFill>
                  <a:srgbClr val="000000"/>
                </a:solidFill>
                <a:latin typeface="Times New Roman" pitchFamily="65" charset="-122"/>
                <a:ea typeface="宋体" pitchFamily="65" charset="-122"/>
              </a:rPr>
              <a:t>顺序和汉语拼音音节。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②部首查字法。有些字典或词典是按照部首编排的,按音序编排的字典往往附有部首检字表。查字时首</a:t>
            </a:r>
            <a:br>
              <a:rPr dirty="0"/>
            </a:br>
            <a:r>
              <a:rPr lang="zh-CN" altLang="en-US" sz="1417" kern="0" dirty="0">
                <a:solidFill>
                  <a:srgbClr val="000000"/>
                </a:solidFill>
                <a:latin typeface="Times New Roman" pitchFamily="65" charset="-122"/>
                <a:ea typeface="宋体" pitchFamily="65" charset="-122"/>
              </a:rPr>
              <a:t>先要确定这个字的部首,然后从字典的“部首目录”中查出属于这个部首的字在部首检字表中的页码,按</a:t>
            </a:r>
            <a:br>
              <a:rPr dirty="0"/>
            </a:br>
            <a:r>
              <a:rPr lang="zh-CN" altLang="en-US" sz="1417" kern="0" dirty="0">
                <a:solidFill>
                  <a:srgbClr val="000000"/>
                </a:solidFill>
                <a:latin typeface="Times New Roman" pitchFamily="65" charset="-122"/>
                <a:ea typeface="宋体" pitchFamily="65" charset="-122"/>
              </a:rPr>
              <a:t>照这个字除部首以外部分的笔画数在正文中找到它。有些字在检字表中分别放在不同部首下,例如</a:t>
            </a:r>
            <a:br>
              <a:rPr dirty="0"/>
            </a:br>
            <a:r>
              <a:rPr lang="zh-CN" altLang="en-US" sz="1417" kern="0" dirty="0">
                <a:solidFill>
                  <a:srgbClr val="000000"/>
                </a:solidFill>
                <a:latin typeface="Times New Roman" pitchFamily="65" charset="-122"/>
                <a:ea typeface="宋体" pitchFamily="65" charset="-122"/>
              </a:rPr>
              <a:t>“功”在“工”部和“力”部中都可以查到。凡是要查只知道写法而不知道读音和意义的字,都可以用</a:t>
            </a:r>
            <a:br>
              <a:rPr dirty="0"/>
            </a:br>
            <a:r>
              <a:rPr lang="zh-CN" altLang="en-US" sz="1417" kern="0" dirty="0">
                <a:solidFill>
                  <a:srgbClr val="000000"/>
                </a:solidFill>
                <a:latin typeface="Times New Roman" pitchFamily="65" charset="-122"/>
                <a:ea typeface="宋体" pitchFamily="65" charset="-122"/>
              </a:rPr>
              <a:t>这种方法,但必须熟悉汉字常见的部首。</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6842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③笔画查字法。凡是查读音不知道、部首又不明显的字,宜用这种方法。只要数准字的笔画,就可以在字</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典的“难检字笔画索引”中查到这个字在正文中的页码。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(2)“绿水青山”是一个并列短语,“绿”与“青”对应,均指色彩,故而,“青”不应该写成三点水旁的</a:t>
            </a:r>
            <a:br>
              <a:rPr dirty="0"/>
            </a:br>
            <a:r>
              <a:rPr lang="zh-CN" altLang="en-US" sz="1417" kern="0" dirty="0">
                <a:solidFill>
                  <a:srgbClr val="000000"/>
                </a:solidFill>
                <a:latin typeface="Times New Roman" pitchFamily="65" charset="-122"/>
                <a:ea typeface="宋体" pitchFamily="65" charset="-122"/>
              </a:rPr>
              <a:t>“清”。另外,做此类题,查字典也是一种简便易行的方法。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(3)通过阅读短文或者查阅字典,可以比较容易理解“适龄公民”中“适龄”是指适合某种要求的年龄,</a:t>
            </a:r>
            <a:br>
              <a:rPr dirty="0"/>
            </a:br>
            <a:r>
              <a:rPr lang="zh-CN" altLang="en-US" sz="1417" kern="0" dirty="0">
                <a:solidFill>
                  <a:srgbClr val="000000"/>
                </a:solidFill>
                <a:latin typeface="Times New Roman" pitchFamily="65" charset="-122"/>
                <a:ea typeface="宋体" pitchFamily="65" charset="-122"/>
              </a:rPr>
              <a:t>“适”为切合、相合之意,故而选A。</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(4)句式转换题,首先明确原句的句式,分析可知原句为反问句,而反问句中,否定的句子表达的是肯定的意</a:t>
            </a:r>
            <a:br>
              <a:rPr dirty="0"/>
            </a:br>
            <a:r>
              <a:rPr lang="zh-CN" altLang="en-US" sz="1417" kern="0" dirty="0">
                <a:solidFill>
                  <a:srgbClr val="000000"/>
                </a:solidFill>
                <a:latin typeface="Times New Roman" pitchFamily="65" charset="-122"/>
                <a:ea typeface="宋体" pitchFamily="65" charset="-122"/>
              </a:rPr>
              <a:t>思。因此,在改为陈述句时,注意改为肯定陈述句。</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(2019郴州,1)认真阅读下面这段有哲理的文字,完成(1)—(2)题。(4分)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人的心灵就像黝黑的泥土,播种什么就会收获什么。比如,当你因忙碌而qiáo悴时,能静下来,品清茗的芬芳,</a:t>
            </a:r>
            <a:br>
              <a:rPr dirty="0"/>
            </a:br>
            <a:r>
              <a:rPr lang="zh-CN" altLang="en-US" sz="1417" kern="0" dirty="0">
                <a:solidFill>
                  <a:srgbClr val="000000"/>
                </a:solidFill>
                <a:latin typeface="Times New Roman" pitchFamily="65" charset="-122"/>
                <a:ea typeface="宋体" pitchFamily="65" charset="-122"/>
              </a:rPr>
              <a:t>听微风的轻吟,疲bèi的心神就会有所慰藉,甚至收获</a:t>
            </a:r>
            <a:r>
              <a:rPr lang="zh-CN" altLang="en-US" sz="1417" u="sng" kern="0" dirty="0">
                <a:solidFill>
                  <a:srgbClr val="000000"/>
                </a:solidFill>
                <a:latin typeface="Times New Roman" pitchFamily="65" charset="-122"/>
                <a:ea typeface="宋体" pitchFamily="65" charset="-122"/>
              </a:rPr>
              <a:t>绽</a:t>
            </a:r>
            <a:r>
              <a:rPr lang="zh-CN" altLang="en-US" sz="1417" kern="0" dirty="0">
                <a:solidFill>
                  <a:srgbClr val="000000"/>
                </a:solidFill>
                <a:latin typeface="Times New Roman" pitchFamily="65" charset="-122"/>
                <a:ea typeface="宋体" pitchFamily="65" charset="-122"/>
              </a:rPr>
              <a:t>放的心花;当你感到思想干瘪,言辞匮乏的时候,能坐</a:t>
            </a:r>
            <a:br>
              <a:rPr dirty="0"/>
            </a:br>
            <a:r>
              <a:rPr lang="zh-CN" altLang="en-US" sz="1417" kern="0" dirty="0">
                <a:solidFill>
                  <a:srgbClr val="000000"/>
                </a:solidFill>
                <a:latin typeface="Times New Roman" pitchFamily="65" charset="-122"/>
                <a:ea typeface="宋体" pitchFamily="65" charset="-122"/>
              </a:rPr>
              <a:t>下来,读古人的智慧,阅今人的风流,深邃思想的</a:t>
            </a:r>
            <a:r>
              <a:rPr lang="zh-CN" altLang="en-US" sz="1417" u="sng" kern="0" dirty="0">
                <a:solidFill>
                  <a:srgbClr val="000000"/>
                </a:solidFill>
                <a:latin typeface="Times New Roman" pitchFamily="65" charset="-122"/>
                <a:ea typeface="宋体" pitchFamily="65" charset="-122"/>
              </a:rPr>
              <a:t>胚</a:t>
            </a:r>
            <a:r>
              <a:rPr lang="zh-CN" altLang="en-US" sz="1417" kern="0" dirty="0">
                <a:solidFill>
                  <a:srgbClr val="000000"/>
                </a:solidFill>
                <a:latin typeface="Times New Roman" pitchFamily="65" charset="-122"/>
                <a:ea typeface="宋体" pitchFamily="65" charset="-122"/>
              </a:rPr>
              <a:t>芽就会在心中茁壮成长,能保持这样一颗赤子之心,是在</a:t>
            </a:r>
            <a:br>
              <a:rPr dirty="0"/>
            </a:br>
            <a:r>
              <a:rPr lang="zh-CN" altLang="en-US" sz="1417" kern="0" dirty="0">
                <a:solidFill>
                  <a:srgbClr val="000000"/>
                </a:solidFill>
                <a:latin typeface="Times New Roman" pitchFamily="65" charset="-122"/>
                <a:ea typeface="宋体" pitchFamily="65" charset="-122"/>
              </a:rPr>
              <a:t>尘世获得幸福的关键。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(1)给加点字注音。(2分)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绽</a:t>
            </a:r>
            <a:r>
              <a:rPr lang="zh-CN" altLang="en-US" sz="1417" kern="0" dirty="0">
                <a:solidFill>
                  <a:srgbClr val="000000"/>
                </a:solidFill>
                <a:latin typeface="Times New Roman" pitchFamily="65" charset="-122"/>
                <a:ea typeface="宋体" pitchFamily="65" charset="-122"/>
              </a:rPr>
              <a:t>(　　)放　    </a:t>
            </a:r>
            <a:r>
              <a:rPr lang="zh-CN" altLang="en-US" sz="1417" u="sng" kern="0" dirty="0">
                <a:solidFill>
                  <a:srgbClr val="000000"/>
                </a:solidFill>
                <a:latin typeface="Times New Roman" pitchFamily="65" charset="-122"/>
                <a:ea typeface="宋体" pitchFamily="65" charset="-122"/>
              </a:rPr>
              <a:t>胚</a:t>
            </a:r>
            <a:r>
              <a:rPr lang="zh-CN" altLang="en-US" sz="1417" kern="0" dirty="0">
                <a:solidFill>
                  <a:srgbClr val="000000"/>
                </a:solidFill>
                <a:latin typeface="Times New Roman" pitchFamily="65" charset="-122"/>
                <a:ea typeface="宋体" pitchFamily="65" charset="-122"/>
              </a:rPr>
              <a:t>(　　)芽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qiáo(　　)悴　　　疲bèi(　　)</a:t>
            </a:r>
            <a:endParaRPr lang="zh-CN" altLang="en-US" dirty="0"/>
          </a:p>
        </p:txBody>
      </p:sp>
      <p:sp>
        <p:nvSpPr>
          <p:cNvPr id="3" name="TextBox 2"/>
          <p:cNvSpPr txBox="1"/>
          <p:nvPr/>
        </p:nvSpPr>
        <p:spPr>
          <a:xfrm>
            <a:off x="720000" y="372601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(1)zhàn　pēi　(2)憔　惫</a:t>
            </a:r>
            <a:endParaRPr lang="zh-CN" altLang="en-US" dirty="0"/>
          </a:p>
        </p:txBody>
      </p:sp>
      <p:sp>
        <p:nvSpPr>
          <p:cNvPr id="4" name="TextBox 3"/>
          <p:cNvSpPr txBox="1"/>
          <p:nvPr/>
        </p:nvSpPr>
        <p:spPr>
          <a:xfrm>
            <a:off x="539552" y="4015839"/>
            <a:ext cx="8685448"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本题考查学生音形转换与书写的能力。在正确拼读的基础上给汉字注音。“绽(zhàn)”与“淀(diàn)”、“胚(pēi)”与“坯(pī)”要区分开来,“憔”与“悴”的偏旁是一样的,“惫”字的“心”字底</a:t>
            </a:r>
            <a:br>
              <a:rPr dirty="0"/>
            </a:br>
            <a:r>
              <a:rPr lang="zh-CN" altLang="en-US" sz="1417" kern="0" dirty="0">
                <a:solidFill>
                  <a:srgbClr val="000000"/>
                </a:solidFill>
                <a:latin typeface="Times New Roman" pitchFamily="65" charset="-122"/>
                <a:ea typeface="宋体" pitchFamily="65" charset="-122"/>
              </a:rPr>
              <a:t>切忌漏写。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1055677"/>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反问句改陈述句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①去:将反问句中的怎么、难道等和句末的疑问助词(呢、吗等)去掉。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②反:将反问句中的肯定词改为否定词,或将否定词改为肯定词。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③改:把问号改为句号。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④查:检查修改后的句子意思是否和原来一致。</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568" y="899691"/>
            <a:ext cx="8505000" cy="2693814"/>
          </a:xfrm>
          <a:prstGeom prst="rect">
            <a:avLst/>
          </a:prstGeom>
          <a:noFill/>
        </p:spPr>
        <p:txBody>
          <a:bodyPr wrap="square" lIns="0" tIns="0" rIns="0" bIns="0" rtlCol="0">
            <a:spAutoFit/>
          </a:bodyPr>
          <a:lstStyle/>
          <a:p>
            <a:pPr algn="ctr" eaLnBrk="0" latinLnBrk="1" hangingPunct="0">
              <a:lnSpc>
                <a:spcPct val="150000"/>
              </a:lnSpc>
              <a:spcBef>
                <a:spcPts val="141"/>
              </a:spcBef>
            </a:pPr>
            <a:r>
              <a:rPr lang="zh-CN" altLang="en-US" sz="1500" dirty="0">
                <a:latin typeface="Microsoft YaHei"/>
                <a:ea typeface="Microsoft YaHei"/>
                <a:cs typeface="Microsoft YaHei"/>
              </a:rPr>
              <a:t>C组　教师专用题组</a:t>
            </a:r>
          </a:p>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考点一　音形转换与书写</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(2019常德,1)读下面一段文字,给加点的字注音,根据拼音写汉字。(3分)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朗州十年,是刘禹锡23年贬</a:t>
            </a:r>
            <a:r>
              <a:rPr lang="zh-CN" altLang="en-US" sz="1417" u="sng" kern="0" dirty="0">
                <a:solidFill>
                  <a:srgbClr val="000000"/>
                </a:solidFill>
                <a:latin typeface="Times New Roman" pitchFamily="65" charset="-122"/>
                <a:ea typeface="宋体" pitchFamily="65" charset="-122"/>
              </a:rPr>
              <a:t>谪</a:t>
            </a:r>
            <a:r>
              <a:rPr lang="zh-CN" altLang="en-US" sz="1417" kern="0" dirty="0">
                <a:solidFill>
                  <a:srgbClr val="000000"/>
                </a:solidFill>
                <a:latin typeface="Times New Roman" pitchFamily="65" charset="-122"/>
                <a:ea typeface="宋体" pitchFamily="65" charset="-122"/>
              </a:rPr>
              <a:t>(　　)生涯中时间最长、处境最差、变故最多的时期,也是他采风最深入、</a:t>
            </a:r>
            <a:br>
              <a:rPr dirty="0"/>
            </a:br>
            <a:r>
              <a:rPr lang="zh-CN" altLang="en-US" sz="1417" kern="0" dirty="0">
                <a:solidFill>
                  <a:srgbClr val="000000"/>
                </a:solidFill>
                <a:latin typeface="Times New Roman" pitchFamily="65" charset="-122"/>
                <a:ea typeface="宋体" pitchFamily="65" charset="-122"/>
              </a:rPr>
              <a:t>积累最丰富、思考最深刻、信念最坚定的时期。在朗州,他登德山,攀孤峰,临枉渚;寻古城遗迹,观沅江竞</a:t>
            </a:r>
            <a:br>
              <a:rPr dirty="0"/>
            </a:br>
            <a:r>
              <a:rPr lang="zh-CN" altLang="en-US" sz="1417" kern="0" dirty="0">
                <a:solidFill>
                  <a:srgbClr val="000000"/>
                </a:solidFill>
                <a:latin typeface="Times New Roman" pitchFamily="65" charset="-122"/>
                <a:ea typeface="宋体" pitchFamily="65" charset="-122"/>
              </a:rPr>
              <a:t>渡,听洞庭唱晚;怀善卷,思屈子,吊马援;赏月桃花源,祭sì(　　)太阳山,采菱白马湖。刘禹锡将一生中最美</a:t>
            </a:r>
            <a:br>
              <a:rPr dirty="0"/>
            </a:br>
            <a:r>
              <a:rPr lang="zh-CN" altLang="en-US" sz="1417" kern="0" dirty="0">
                <a:solidFill>
                  <a:srgbClr val="000000"/>
                </a:solidFill>
                <a:latin typeface="Times New Roman" pitchFamily="65" charset="-122"/>
                <a:ea typeface="宋体" pitchFamily="65" charset="-122"/>
              </a:rPr>
              <a:t>好、最富创造力的时光留给了朗州。奠定他文学地位、历史贡献和体现唯物主义思想的主要作品,都深</a:t>
            </a:r>
            <a:br>
              <a:rPr dirty="0"/>
            </a:br>
            <a:r>
              <a:rPr lang="zh-CN" altLang="en-US" sz="1417" kern="0" dirty="0">
                <a:solidFill>
                  <a:srgbClr val="000000"/>
                </a:solidFill>
                <a:latin typeface="Times New Roman" pitchFamily="65" charset="-122"/>
                <a:ea typeface="宋体" pitchFamily="65" charset="-122"/>
              </a:rPr>
              <a:t>深</a:t>
            </a:r>
            <a:r>
              <a:rPr lang="zh-CN" altLang="en-US" sz="1417" u="sng" kern="0" dirty="0">
                <a:solidFill>
                  <a:srgbClr val="000000"/>
                </a:solidFill>
                <a:latin typeface="Times New Roman" pitchFamily="65" charset="-122"/>
                <a:ea typeface="宋体" pitchFamily="65" charset="-122"/>
              </a:rPr>
              <a:t>烙</a:t>
            </a:r>
            <a:r>
              <a:rPr lang="zh-CN" altLang="en-US" sz="1417" kern="0" dirty="0">
                <a:solidFill>
                  <a:srgbClr val="000000"/>
                </a:solidFill>
                <a:latin typeface="Times New Roman" pitchFamily="65" charset="-122"/>
                <a:ea typeface="宋体" pitchFamily="65" charset="-122"/>
              </a:rPr>
              <a:t>(　　)上了朗州的印迹。</a:t>
            </a:r>
            <a:endParaRPr lang="zh-CN" altLang="en-US" dirty="0"/>
          </a:p>
        </p:txBody>
      </p:sp>
      <p:sp>
        <p:nvSpPr>
          <p:cNvPr id="3" name="TextBox 2"/>
          <p:cNvSpPr txBox="1"/>
          <p:nvPr/>
        </p:nvSpPr>
        <p:spPr>
          <a:xfrm>
            <a:off x="659343" y="359350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zhé　祀　lào</a:t>
            </a:r>
            <a:endParaRPr lang="zh-CN" altLang="en-US" dirty="0"/>
          </a:p>
        </p:txBody>
      </p:sp>
      <p:sp>
        <p:nvSpPr>
          <p:cNvPr id="4" name="TextBox 2">
            <a:extLst>
              <a:ext uri="{FF2B5EF4-FFF2-40B4-BE49-F238E27FC236}">
                <a16:creationId xmlns:a16="http://schemas.microsoft.com/office/drawing/2014/main" id="{8AEE76F5-13A3-4AC7-9687-8308FD8BC271}"/>
              </a:ext>
            </a:extLst>
          </p:cNvPr>
          <p:cNvSpPr txBox="1"/>
          <p:nvPr/>
        </p:nvSpPr>
        <p:spPr>
          <a:xfrm>
            <a:off x="638925" y="4212009"/>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本题考查学生音形转换与书写的能力。在正确拼读的基础上给汉字注音。将“谪”和“滴”</a:t>
            </a:r>
            <a:br>
              <a:rPr dirty="0"/>
            </a:br>
            <a:r>
              <a:rPr lang="zh-CN" altLang="en-US" sz="1417" kern="0" dirty="0">
                <a:solidFill>
                  <a:srgbClr val="000000"/>
                </a:solidFill>
                <a:latin typeface="Times New Roman" pitchFamily="65" charset="-122"/>
                <a:ea typeface="宋体" pitchFamily="65" charset="-122"/>
              </a:rPr>
              <a:t>“摘”,“烙”和“洛”区分开来。“祀”切忌写成“衤”旁。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9731"/>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(2017岳阳,1)阅读下面的文字,给加点字注音,根据拼音写汉字。(4分)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生活是什么?生活是一座山,有</a:t>
            </a:r>
            <a:r>
              <a:rPr lang="zh-CN" altLang="en-US" sz="1417" u="sng" kern="0" dirty="0">
                <a:solidFill>
                  <a:srgbClr val="000000"/>
                </a:solidFill>
                <a:latin typeface="Times New Roman" pitchFamily="65" charset="-122"/>
                <a:ea typeface="宋体" pitchFamily="65" charset="-122"/>
              </a:rPr>
              <a:t>屹</a:t>
            </a:r>
            <a:r>
              <a:rPr lang="zh-CN" altLang="en-US" sz="1417" kern="0" dirty="0">
                <a:solidFill>
                  <a:srgbClr val="000000"/>
                </a:solidFill>
                <a:latin typeface="Times New Roman" pitchFamily="65" charset="-122"/>
                <a:ea typeface="宋体" pitchFamily="65" charset="-122"/>
              </a:rPr>
              <a:t>(　　)立的山峰也有qū(　　)折的幽谷;生活也像一条路,有平直的坦途</a:t>
            </a:r>
            <a:br>
              <a:rPr dirty="0"/>
            </a:br>
            <a:r>
              <a:rPr lang="zh-CN" altLang="en-US" sz="1417" kern="0" dirty="0">
                <a:solidFill>
                  <a:srgbClr val="000000"/>
                </a:solidFill>
                <a:latin typeface="Times New Roman" pitchFamily="65" charset="-122"/>
                <a:ea typeface="宋体" pitchFamily="65" charset="-122"/>
              </a:rPr>
              <a:t>也有</a:t>
            </a:r>
            <a:r>
              <a:rPr lang="zh-CN" altLang="en-US" sz="1417" u="sng" kern="0" dirty="0">
                <a:solidFill>
                  <a:srgbClr val="000000"/>
                </a:solidFill>
                <a:latin typeface="Times New Roman" pitchFamily="65" charset="-122"/>
                <a:ea typeface="宋体" pitchFamily="65" charset="-122"/>
              </a:rPr>
              <a:t>崎</a:t>
            </a:r>
            <a:r>
              <a:rPr lang="zh-CN" altLang="en-US" sz="1417" kern="0" dirty="0">
                <a:solidFill>
                  <a:srgbClr val="000000"/>
                </a:solidFill>
                <a:latin typeface="Times New Roman" pitchFamily="65" charset="-122"/>
                <a:ea typeface="宋体" pitchFamily="65" charset="-122"/>
              </a:rPr>
              <a:t>(　　)岖的小径;生活又如一条河,有奔ténɡ(　　)的激流也有低回的深潭。一路行过,风光无限。</a:t>
            </a:r>
            <a:endParaRPr lang="zh-CN" altLang="en-US" dirty="0"/>
          </a:p>
        </p:txBody>
      </p:sp>
      <p:sp>
        <p:nvSpPr>
          <p:cNvPr id="3" name="TextBox 2"/>
          <p:cNvSpPr txBox="1"/>
          <p:nvPr/>
        </p:nvSpPr>
        <p:spPr>
          <a:xfrm>
            <a:off x="720000" y="251157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yì　曲　qí　腾</a:t>
            </a:r>
            <a:endParaRPr lang="zh-CN" altLang="en-US" dirty="0"/>
          </a:p>
        </p:txBody>
      </p:sp>
      <p:sp>
        <p:nvSpPr>
          <p:cNvPr id="4" name="TextBox 3"/>
          <p:cNvSpPr txBox="1"/>
          <p:nvPr/>
        </p:nvSpPr>
        <p:spPr>
          <a:xfrm>
            <a:off x="720000" y="286760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本题考查音形转换与书写的能力。根据拼音写汉字,首先要正确拼读,其次还要注意不写错别字。</a:t>
            </a:r>
            <a:br>
              <a:rPr dirty="0"/>
            </a:br>
            <a:r>
              <a:rPr lang="zh-CN" altLang="en-US" sz="1417" kern="0" dirty="0">
                <a:solidFill>
                  <a:srgbClr val="000000"/>
                </a:solidFill>
                <a:latin typeface="Times New Roman" pitchFamily="65" charset="-122"/>
                <a:ea typeface="宋体" pitchFamily="65" charset="-122"/>
              </a:rPr>
              <a:t>“屹”不要读“乞”qǐ的音,“腾”不要写成“滕”。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00738"/>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.(2020河北,1)阅读下面文字,回答后面的问题。(4分)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与春夏相比,这山上不变的是松柏。一出</a:t>
            </a:r>
            <a:r>
              <a:rPr lang="zh-CN" altLang="en-US" sz="1417" u="sng" kern="0" dirty="0">
                <a:solidFill>
                  <a:srgbClr val="000000"/>
                </a:solidFill>
                <a:latin typeface="Times New Roman" pitchFamily="65" charset="-122"/>
                <a:ea typeface="宋体" pitchFamily="65" charset="-122"/>
              </a:rPr>
              <a:t>别墅</a:t>
            </a:r>
            <a:r>
              <a:rPr lang="zh-CN" altLang="en-US" sz="1417" kern="0" dirty="0">
                <a:solidFill>
                  <a:srgbClr val="000000"/>
                </a:solidFill>
                <a:latin typeface="Times New Roman" pitchFamily="65" charset="-122"/>
                <a:ea typeface="宋体" pitchFamily="65" charset="-122"/>
              </a:rPr>
              <a:t>的后门就有十几株两抱之粗的苍松直通天穹。树干粗粗壮</a:t>
            </a:r>
            <a:br>
              <a:rPr dirty="0"/>
            </a:br>
            <a:r>
              <a:rPr lang="zh-CN" altLang="en-US" sz="1417" kern="0" dirty="0">
                <a:solidFill>
                  <a:srgbClr val="000000"/>
                </a:solidFill>
                <a:latin typeface="Times New Roman" pitchFamily="65" charset="-122"/>
                <a:ea typeface="宋体" pitchFamily="65" charset="-122"/>
              </a:rPr>
              <a:t>壮,溜光挺直,直到树梢尽头才伸出几根虬劲的枝,枝上挂着束束松针,该怎样绿还是怎样绿。树皮在寒风中</a:t>
            </a:r>
            <a:br>
              <a:rPr dirty="0"/>
            </a:br>
            <a:r>
              <a:rPr lang="zh-CN" altLang="en-US" sz="1417" kern="0" dirty="0">
                <a:solidFill>
                  <a:srgbClr val="000000"/>
                </a:solidFill>
                <a:latin typeface="Times New Roman" pitchFamily="65" charset="-122"/>
                <a:ea typeface="宋体" pitchFamily="65" charset="-122"/>
              </a:rPr>
              <a:t>(chénɡ xiàn)出紫红色,像壮汉的脸。这时太阳从东方冉冉升起,走到松枝间却寂然不动了。我</a:t>
            </a:r>
            <a:r>
              <a:rPr lang="zh-CN" altLang="en-US" sz="1417" u="sng" kern="0" dirty="0">
                <a:solidFill>
                  <a:srgbClr val="000000"/>
                </a:solidFill>
                <a:latin typeface="Times New Roman" pitchFamily="65" charset="-122"/>
                <a:ea typeface="宋体" pitchFamily="65" charset="-122"/>
              </a:rPr>
              <a:t>徘徊</a:t>
            </a:r>
            <a:r>
              <a:rPr lang="zh-CN" altLang="en-US" sz="1417" kern="0" dirty="0">
                <a:solidFill>
                  <a:srgbClr val="000000"/>
                </a:solidFill>
                <a:latin typeface="Times New Roman" pitchFamily="65" charset="-122"/>
                <a:ea typeface="宋体" pitchFamily="65" charset="-122"/>
              </a:rPr>
              <a:t>于树</a:t>
            </a:r>
            <a:br>
              <a:rPr dirty="0"/>
            </a:br>
            <a:r>
              <a:rPr lang="zh-CN" altLang="en-US" sz="1417" kern="0" dirty="0">
                <a:solidFill>
                  <a:srgbClr val="000000"/>
                </a:solidFill>
                <a:latin typeface="Times New Roman" pitchFamily="65" charset="-122"/>
                <a:ea typeface="宋体" pitchFamily="65" charset="-122"/>
              </a:rPr>
              <a:t>下又斜倚在石上,看着这红日绿松,心中清静安闲,觉得胸若虚谷、头悬明镜、人山一体。此时我只感到山</a:t>
            </a:r>
            <a:br>
              <a:rPr dirty="0"/>
            </a:br>
            <a:r>
              <a:rPr lang="zh-CN" altLang="en-US" sz="1417" kern="0" dirty="0">
                <a:solidFill>
                  <a:srgbClr val="000000"/>
                </a:solidFill>
                <a:latin typeface="Times New Roman" pitchFamily="65" charset="-122"/>
                <a:ea typeface="宋体" pitchFamily="65" charset="-122"/>
              </a:rPr>
              <a:t>的(wēi é)与松的伟岸,冬日香山就只剩下这两样东西了。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(1)给这段文字中加着重号的词语注音。(2分)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①别墅(　　　　　)　　②徘徊(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(2)根据这段文字中的注音写出相应的词语。(2分)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①(chénɡ xiàn)</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430043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②(wēi é)</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(1)①bié shù　②pái huái</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(2)①呈现　②巍峨</a:t>
            </a:r>
            <a:endParaRPr lang="zh-CN" altLang="en-US" dirty="0"/>
          </a:p>
        </p:txBody>
      </p:sp>
      <p:sp>
        <p:nvSpPr>
          <p:cNvPr id="3" name="TextBox 2"/>
          <p:cNvSpPr txBox="1"/>
          <p:nvPr/>
        </p:nvSpPr>
        <p:spPr>
          <a:xfrm>
            <a:off x="720000" y="215729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本题考查字音字形,尤其是易读错、易写错字,字词基础要夯实,平时需注意多积累。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(2018河北,2)给加着重号的词语注音,根据注音写出相应的词语。(每小题1分,共4分)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(1)春风</a:t>
            </a:r>
            <a:r>
              <a:rPr lang="zh-CN" altLang="en-US" sz="1417" u="sng" kern="0" dirty="0">
                <a:solidFill>
                  <a:srgbClr val="000000"/>
                </a:solidFill>
                <a:latin typeface="Times New Roman" pitchFamily="65" charset="-122"/>
                <a:ea typeface="宋体" pitchFamily="65" charset="-122"/>
              </a:rPr>
              <a:t>吹拂</a:t>
            </a:r>
            <a:r>
              <a:rPr lang="zh-CN" altLang="en-US" sz="1417" kern="0" dirty="0">
                <a:solidFill>
                  <a:srgbClr val="000000"/>
                </a:solidFill>
                <a:latin typeface="Times New Roman" pitchFamily="65" charset="-122"/>
                <a:ea typeface="宋体" pitchFamily="65" charset="-122"/>
              </a:rPr>
              <a:t>(　　　　)着大地,花儿绽放出灿烂的笑容。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(2)雨后天晴,月亮更显得</a:t>
            </a:r>
            <a:r>
              <a:rPr lang="zh-CN" altLang="en-US" sz="1417" u="sng" kern="0" dirty="0">
                <a:solidFill>
                  <a:srgbClr val="000000"/>
                </a:solidFill>
                <a:latin typeface="Times New Roman" pitchFamily="65" charset="-122"/>
                <a:ea typeface="宋体" pitchFamily="65" charset="-122"/>
              </a:rPr>
              <a:t>澄莹</a:t>
            </a:r>
            <a:r>
              <a:rPr lang="zh-CN" altLang="en-US" sz="1417" kern="0" dirty="0">
                <a:solidFill>
                  <a:srgbClr val="000000"/>
                </a:solidFill>
                <a:latin typeface="Times New Roman" pitchFamily="65" charset="-122"/>
                <a:ea typeface="宋体" pitchFamily="65" charset="-122"/>
              </a:rPr>
              <a:t>(　　　　)皎洁了。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(3)他遇事不慌不忙,非常</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(zhèn jìng)。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(4)我们要</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(qiān xū)谨慎,不要骄傲自满。</a:t>
            </a:r>
            <a:endParaRPr lang="zh-CN" altLang="en-US" dirty="0"/>
          </a:p>
        </p:txBody>
      </p:sp>
      <p:sp>
        <p:nvSpPr>
          <p:cNvPr id="3" name="TextBox 2"/>
          <p:cNvSpPr txBox="1"/>
          <p:nvPr/>
        </p:nvSpPr>
        <p:spPr>
          <a:xfrm>
            <a:off x="720000" y="313183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(1)chuī fú　(2)chéng yíng　(3)镇静　(4)谦虚(每小题1分,有错该小题不给分)</a:t>
            </a:r>
            <a:endParaRPr lang="zh-CN" altLang="en-US" dirty="0"/>
          </a:p>
        </p:txBody>
      </p:sp>
      <p:sp>
        <p:nvSpPr>
          <p:cNvPr id="4" name="TextBox 3"/>
          <p:cNvSpPr txBox="1"/>
          <p:nvPr/>
        </p:nvSpPr>
        <p:spPr>
          <a:xfrm>
            <a:off x="720000" y="3461890"/>
            <a:ext cx="8505000" cy="1308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本题考查对字音字形的掌握能力。注音题涉及易读错字,如拂(fú),不读fó。“澄”是个多音字,有</a:t>
            </a:r>
            <a:br>
              <a:rPr dirty="0"/>
            </a:br>
            <a:r>
              <a:rPr lang="zh-CN" altLang="en-US" sz="1417" kern="0" dirty="0">
                <a:solidFill>
                  <a:srgbClr val="000000"/>
                </a:solidFill>
                <a:latin typeface="Times New Roman" pitchFamily="65" charset="-122"/>
                <a:ea typeface="宋体" pitchFamily="65" charset="-122"/>
              </a:rPr>
              <a:t>chéng和dèng两个音。读chéng时是“水静而清”的意思,例如“澄莹”;读dèng时是“使液体里的杂质沉</a:t>
            </a:r>
            <a:br>
              <a:rPr dirty="0"/>
            </a:br>
            <a:r>
              <a:rPr lang="zh-CN" altLang="en-US" sz="1417" kern="0" dirty="0">
                <a:solidFill>
                  <a:srgbClr val="000000"/>
                </a:solidFill>
                <a:latin typeface="Times New Roman" pitchFamily="65" charset="-122"/>
                <a:ea typeface="宋体" pitchFamily="65" charset="-122"/>
              </a:rPr>
              <a:t>下去”的意思,例如“澄清泥沙”。“镇静”不要写成“震惊”或“振静”。“谦虚”不要写成“歉</a:t>
            </a:r>
            <a:br>
              <a:rPr dirty="0"/>
            </a:br>
            <a:r>
              <a:rPr lang="zh-CN" altLang="en-US" sz="1417" kern="0" dirty="0">
                <a:solidFill>
                  <a:srgbClr val="000000"/>
                </a:solidFill>
                <a:latin typeface="Times New Roman" pitchFamily="65" charset="-122"/>
                <a:ea typeface="宋体" pitchFamily="65" charset="-122"/>
              </a:rPr>
              <a:t>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(2016河北,2)根据注音写出相应的词语,给加着重号的词语注音。(4分)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(1)今天的天气预报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(bō sòng)完了。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(2)人们载歌载舞,</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(huān dù)新春佳节。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(3)这对双胞胎姊妹,</a:t>
            </a:r>
            <a:r>
              <a:rPr lang="zh-CN" altLang="en-US" sz="1417" u="sng" kern="0" dirty="0">
                <a:solidFill>
                  <a:srgbClr val="000000"/>
                </a:solidFill>
                <a:latin typeface="Times New Roman" pitchFamily="65" charset="-122"/>
                <a:ea typeface="宋体" pitchFamily="65" charset="-122"/>
              </a:rPr>
              <a:t>模样</a:t>
            </a:r>
            <a:r>
              <a:rPr lang="zh-CN" altLang="en-US" sz="1417" kern="0" dirty="0">
                <a:solidFill>
                  <a:srgbClr val="000000"/>
                </a:solidFill>
                <a:latin typeface="Times New Roman" pitchFamily="65" charset="-122"/>
                <a:ea typeface="宋体" pitchFamily="65" charset="-122"/>
              </a:rPr>
              <a:t>(　　　　)相似,让人难以辨识。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(4)对学习困难的学生,我们应</a:t>
            </a:r>
            <a:r>
              <a:rPr lang="zh-CN" altLang="en-US" sz="1417" u="sng" kern="0" dirty="0">
                <a:solidFill>
                  <a:srgbClr val="000000"/>
                </a:solidFill>
                <a:latin typeface="Times New Roman" pitchFamily="65" charset="-122"/>
                <a:ea typeface="宋体" pitchFamily="65" charset="-122"/>
              </a:rPr>
              <a:t>给予</a:t>
            </a:r>
            <a:r>
              <a:rPr lang="zh-CN" altLang="en-US" sz="1417" kern="0" dirty="0">
                <a:solidFill>
                  <a:srgbClr val="000000"/>
                </a:solidFill>
                <a:latin typeface="Times New Roman" pitchFamily="65" charset="-122"/>
                <a:ea typeface="宋体" pitchFamily="65" charset="-122"/>
              </a:rPr>
              <a:t>(　　　　)更多的帮助。</a:t>
            </a:r>
            <a:endParaRPr lang="zh-CN" altLang="en-US" dirty="0"/>
          </a:p>
        </p:txBody>
      </p:sp>
      <p:sp>
        <p:nvSpPr>
          <p:cNvPr id="3" name="TextBox 2"/>
          <p:cNvSpPr txBox="1"/>
          <p:nvPr/>
        </p:nvSpPr>
        <p:spPr>
          <a:xfrm>
            <a:off x="720000" y="3198817"/>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(1)播送　(2)欢度　(3)mú yàng　(4)jǐ yǔ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(每小题1分,有错该题不给分)</a:t>
            </a:r>
            <a:endParaRPr lang="zh-CN" altLang="en-US" dirty="0"/>
          </a:p>
        </p:txBody>
      </p:sp>
      <p:sp>
        <p:nvSpPr>
          <p:cNvPr id="4" name="TextBox 3"/>
          <p:cNvSpPr txBox="1"/>
          <p:nvPr/>
        </p:nvSpPr>
        <p:spPr>
          <a:xfrm>
            <a:off x="720000" y="3912042"/>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注意平时容易混淆的字音字形:“欢度”不要误写成“欢渡”;“模样”的“模”不要读成“mó”;</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“给予”的“给”不要读成“gěi”。</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(2016福建福州,1)阅读下面的文字,给加点字注音,根据拼音写汉字。(4分)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大气,是一种优秀的品质。大海大气,不拒绝点滴清澈的泉水抑或浑浊的污水,于是,他的心胸更加广阔,拥</a:t>
            </a:r>
            <a:br>
              <a:rPr dirty="0"/>
            </a:br>
            <a:r>
              <a:rPr lang="zh-CN" altLang="en-US" sz="1417" kern="0" dirty="0">
                <a:solidFill>
                  <a:srgbClr val="000000"/>
                </a:solidFill>
                <a:latin typeface="Times New Roman" pitchFamily="65" charset="-122"/>
                <a:ea typeface="宋体" pitchFamily="65" charset="-122"/>
              </a:rPr>
              <a:t>有了hào hàn(　　)与澎湃;高山大气,不嫌弃一块石头的丑陋,一棵小草的卑微,于是,他的身姿更加伟岸,拥</a:t>
            </a:r>
            <a:br>
              <a:rPr dirty="0"/>
            </a:br>
            <a:r>
              <a:rPr lang="zh-CN" altLang="en-US" sz="1417" kern="0" dirty="0">
                <a:solidFill>
                  <a:srgbClr val="000000"/>
                </a:solidFill>
                <a:latin typeface="Times New Roman" pitchFamily="65" charset="-122"/>
                <a:ea typeface="宋体" pitchFamily="65" charset="-122"/>
              </a:rPr>
              <a:t>有了巍峨与坚定;蓝天大气,不厌恶一片乌云的阴</a:t>
            </a:r>
            <a:r>
              <a:rPr lang="zh-CN" altLang="en-US" sz="1417" u="sng" kern="0" dirty="0">
                <a:solidFill>
                  <a:srgbClr val="000000"/>
                </a:solidFill>
                <a:latin typeface="Times New Roman" pitchFamily="65" charset="-122"/>
                <a:ea typeface="宋体" pitchFamily="65" charset="-122"/>
              </a:rPr>
              <a:t>晦</a:t>
            </a:r>
            <a:r>
              <a:rPr lang="zh-CN" altLang="en-US" sz="1417" kern="0" dirty="0">
                <a:solidFill>
                  <a:srgbClr val="000000"/>
                </a:solidFill>
                <a:latin typeface="Times New Roman" pitchFamily="65" charset="-122"/>
                <a:ea typeface="宋体" pitchFamily="65" charset="-122"/>
              </a:rPr>
              <a:t>(　　),一只小鸟的</a:t>
            </a:r>
            <a:r>
              <a:rPr lang="zh-CN" altLang="en-US" sz="1417" u="sng" kern="0" dirty="0">
                <a:solidFill>
                  <a:srgbClr val="000000"/>
                </a:solidFill>
                <a:latin typeface="Times New Roman" pitchFamily="65" charset="-122"/>
                <a:ea typeface="宋体" pitchFamily="65" charset="-122"/>
              </a:rPr>
              <a:t>聒</a:t>
            </a:r>
            <a:r>
              <a:rPr lang="zh-CN" altLang="en-US" sz="1417" kern="0" dirty="0">
                <a:solidFill>
                  <a:srgbClr val="000000"/>
                </a:solidFill>
                <a:latin typeface="Times New Roman" pitchFamily="65" charset="-122"/>
                <a:ea typeface="宋体" pitchFamily="65" charset="-122"/>
              </a:rPr>
              <a:t>(　　)噪,于是,他的眼界更加辽远,</a:t>
            </a:r>
            <a:br>
              <a:rPr dirty="0"/>
            </a:br>
            <a:r>
              <a:rPr lang="zh-CN" altLang="en-US" sz="1417" kern="0" dirty="0">
                <a:solidFill>
                  <a:srgbClr val="000000"/>
                </a:solidFill>
                <a:latin typeface="Times New Roman" pitchFamily="65" charset="-122"/>
                <a:ea typeface="宋体" pitchFamily="65" charset="-122"/>
              </a:rPr>
              <a:t>拥有了广mào(　　)与无边。</a:t>
            </a:r>
            <a:endParaRPr lang="zh-CN" altLang="en-US" dirty="0"/>
          </a:p>
        </p:txBody>
      </p:sp>
      <p:sp>
        <p:nvSpPr>
          <p:cNvPr id="3" name="TextBox 2"/>
          <p:cNvSpPr txBox="1"/>
          <p:nvPr/>
        </p:nvSpPr>
        <p:spPr>
          <a:xfrm>
            <a:off x="720000" y="293904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浩瀚    huì    ɡuō　袤</a:t>
            </a:r>
            <a:endParaRPr lang="zh-CN" altLang="en-US" dirty="0"/>
          </a:p>
        </p:txBody>
      </p:sp>
      <p:sp>
        <p:nvSpPr>
          <p:cNvPr id="4" name="TextBox 3"/>
          <p:cNvSpPr txBox="1"/>
          <p:nvPr/>
        </p:nvSpPr>
        <p:spPr>
          <a:xfrm>
            <a:off x="720000" y="3340538"/>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本题考查拼读与书写能力。要注意结合语境写成正确的汉字,“瀚”不要误写为“翰”。给加点</a:t>
            </a:r>
            <a:br>
              <a:rPr dirty="0"/>
            </a:br>
            <a:r>
              <a:rPr lang="zh-CN" altLang="en-US" sz="1417" kern="0" dirty="0">
                <a:solidFill>
                  <a:srgbClr val="000000"/>
                </a:solidFill>
                <a:latin typeface="Times New Roman" pitchFamily="65" charset="-122"/>
                <a:ea typeface="宋体" pitchFamily="65" charset="-122"/>
              </a:rPr>
              <a:t>字注音要注意正确标注声调。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音形辨析</a:t>
            </a:r>
          </a:p>
        </p:txBody>
      </p:sp>
      <p:sp>
        <p:nvSpPr>
          <p:cNvPr id="3" name="TextBox 2"/>
          <p:cNvSpPr txBox="1"/>
          <p:nvPr/>
        </p:nvSpPr>
        <p:spPr>
          <a:xfrm>
            <a:off x="720000" y="1376588"/>
            <a:ext cx="8505000"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.(2020湘西土家族苗族自治州,1)下列加点字的注音完全正确的一项是(2分)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A.祈</a:t>
            </a:r>
            <a:r>
              <a:rPr lang="zh-CN" altLang="en-US" sz="1417" u="sng" kern="0" dirty="0">
                <a:solidFill>
                  <a:srgbClr val="000000"/>
                </a:solidFill>
                <a:latin typeface="Times New Roman" pitchFamily="65" charset="-122"/>
                <a:ea typeface="宋体" pitchFamily="65" charset="-122"/>
              </a:rPr>
              <a:t>祷</a:t>
            </a:r>
            <a:r>
              <a:rPr lang="zh-CN" altLang="en-US" sz="1417" kern="0" dirty="0">
                <a:solidFill>
                  <a:srgbClr val="000000"/>
                </a:solidFill>
                <a:latin typeface="Times New Roman" pitchFamily="65" charset="-122"/>
                <a:ea typeface="宋体" pitchFamily="65" charset="-122"/>
              </a:rPr>
              <a:t>(dǎo)　　　　　黄</a:t>
            </a:r>
            <a:r>
              <a:rPr lang="zh-CN" altLang="en-US" sz="1417" u="sng" kern="0" dirty="0">
                <a:solidFill>
                  <a:srgbClr val="000000"/>
                </a:solidFill>
                <a:latin typeface="Times New Roman" pitchFamily="65" charset="-122"/>
                <a:ea typeface="宋体" pitchFamily="65" charset="-122"/>
              </a:rPr>
              <a:t>晕</a:t>
            </a:r>
            <a:r>
              <a:rPr lang="zh-CN" altLang="en-US" sz="1417" kern="0" dirty="0">
                <a:solidFill>
                  <a:srgbClr val="000000"/>
                </a:solidFill>
                <a:latin typeface="Times New Roman" pitchFamily="65" charset="-122"/>
                <a:ea typeface="宋体" pitchFamily="65" charset="-122"/>
              </a:rPr>
              <a:t>(yùn)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热</a:t>
            </a:r>
            <a:r>
              <a:rPr lang="zh-CN" altLang="en-US" sz="1417" u="sng" kern="0" dirty="0">
                <a:solidFill>
                  <a:srgbClr val="000000"/>
                </a:solidFill>
                <a:latin typeface="Times New Roman" pitchFamily="65" charset="-122"/>
                <a:ea typeface="宋体" pitchFamily="65" charset="-122"/>
              </a:rPr>
              <a:t>忱</a:t>
            </a:r>
            <a:r>
              <a:rPr lang="zh-CN" altLang="en-US" sz="1417" kern="0" dirty="0">
                <a:solidFill>
                  <a:srgbClr val="000000"/>
                </a:solidFill>
                <a:latin typeface="Times New Roman" pitchFamily="65" charset="-122"/>
                <a:ea typeface="宋体" pitchFamily="65" charset="-122"/>
              </a:rPr>
              <a:t>(chén)　　　　    </a:t>
            </a:r>
            <a:r>
              <a:rPr lang="zh-CN" altLang="en-US" sz="1417" u="sng" kern="0" dirty="0">
                <a:solidFill>
                  <a:srgbClr val="000000"/>
                </a:solidFill>
                <a:latin typeface="Times New Roman" pitchFamily="65" charset="-122"/>
                <a:ea typeface="宋体" pitchFamily="65" charset="-122"/>
              </a:rPr>
              <a:t>拈</a:t>
            </a:r>
            <a:r>
              <a:rPr lang="zh-CN" altLang="en-US" sz="1417" kern="0" dirty="0">
                <a:solidFill>
                  <a:srgbClr val="000000"/>
                </a:solidFill>
                <a:latin typeface="Times New Roman" pitchFamily="65" charset="-122"/>
                <a:ea typeface="宋体" pitchFamily="65" charset="-122"/>
              </a:rPr>
              <a:t>轻怕重(zhān)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B.怪</a:t>
            </a:r>
            <a:r>
              <a:rPr lang="zh-CN" altLang="en-US" sz="1417" u="sng" kern="0" dirty="0">
                <a:solidFill>
                  <a:srgbClr val="000000"/>
                </a:solidFill>
                <a:latin typeface="Times New Roman" pitchFamily="65" charset="-122"/>
                <a:ea typeface="宋体" pitchFamily="65" charset="-122"/>
              </a:rPr>
              <a:t>诞</a:t>
            </a:r>
            <a:r>
              <a:rPr lang="zh-CN" altLang="en-US" sz="1417" kern="0" dirty="0">
                <a:solidFill>
                  <a:srgbClr val="000000"/>
                </a:solidFill>
                <a:latin typeface="Times New Roman" pitchFamily="65" charset="-122"/>
                <a:ea typeface="宋体" pitchFamily="65" charset="-122"/>
              </a:rPr>
              <a:t>(dàn)　　　　    </a:t>
            </a:r>
            <a:r>
              <a:rPr lang="zh-CN" altLang="en-US" sz="1417" u="sng" kern="0" dirty="0">
                <a:solidFill>
                  <a:srgbClr val="000000"/>
                </a:solidFill>
                <a:latin typeface="Times New Roman" pitchFamily="65" charset="-122"/>
                <a:ea typeface="宋体" pitchFamily="65" charset="-122"/>
              </a:rPr>
              <a:t>炽</a:t>
            </a:r>
            <a:r>
              <a:rPr lang="zh-CN" altLang="en-US" sz="1417" kern="0" dirty="0">
                <a:solidFill>
                  <a:srgbClr val="000000"/>
                </a:solidFill>
                <a:latin typeface="Times New Roman" pitchFamily="65" charset="-122"/>
                <a:ea typeface="宋体" pitchFamily="65" charset="-122"/>
              </a:rPr>
              <a:t>热(chì)</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萦</a:t>
            </a:r>
            <a:r>
              <a:rPr lang="zh-CN" altLang="en-US" sz="1417" kern="0" dirty="0">
                <a:solidFill>
                  <a:srgbClr val="000000"/>
                </a:solidFill>
                <a:latin typeface="Times New Roman" pitchFamily="65" charset="-122"/>
                <a:ea typeface="宋体" pitchFamily="65" charset="-122"/>
              </a:rPr>
              <a:t>绕(yínɡ)　　　　　忧心</a:t>
            </a:r>
            <a:r>
              <a:rPr lang="zh-CN" altLang="en-US" sz="1417" u="sng" kern="0" dirty="0">
                <a:solidFill>
                  <a:srgbClr val="000000"/>
                </a:solidFill>
                <a:latin typeface="Times New Roman" pitchFamily="65" charset="-122"/>
                <a:ea typeface="宋体" pitchFamily="65" charset="-122"/>
              </a:rPr>
              <a:t>忡忡</a:t>
            </a:r>
            <a:r>
              <a:rPr lang="zh-CN" altLang="en-US" sz="1417" kern="0" dirty="0">
                <a:solidFill>
                  <a:srgbClr val="000000"/>
                </a:solidFill>
                <a:latin typeface="Times New Roman" pitchFamily="65" charset="-122"/>
                <a:ea typeface="宋体" pitchFamily="65" charset="-122"/>
              </a:rPr>
              <a:t>(chōnɡ)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菌</a:t>
            </a:r>
            <a:r>
              <a:rPr lang="zh-CN" altLang="en-US" sz="1417" kern="0" dirty="0">
                <a:solidFill>
                  <a:srgbClr val="000000"/>
                </a:solidFill>
                <a:latin typeface="Times New Roman" pitchFamily="65" charset="-122"/>
                <a:ea typeface="宋体" pitchFamily="65" charset="-122"/>
              </a:rPr>
              <a:t>子(jùn)　　　　    </a:t>
            </a:r>
            <a:r>
              <a:rPr lang="zh-CN" altLang="en-US" sz="1417" u="sng" kern="0" dirty="0">
                <a:solidFill>
                  <a:srgbClr val="000000"/>
                </a:solidFill>
                <a:latin typeface="Times New Roman" pitchFamily="65" charset="-122"/>
                <a:ea typeface="宋体" pitchFamily="65" charset="-122"/>
              </a:rPr>
              <a:t>悄</a:t>
            </a:r>
            <a:r>
              <a:rPr lang="zh-CN" altLang="en-US" sz="1417" kern="0" dirty="0">
                <a:solidFill>
                  <a:srgbClr val="000000"/>
                </a:solidFill>
                <a:latin typeface="Times New Roman" pitchFamily="65" charset="-122"/>
                <a:ea typeface="宋体" pitchFamily="65" charset="-122"/>
              </a:rPr>
              <a:t>然(qiāo)</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箴</a:t>
            </a:r>
            <a:r>
              <a:rPr lang="zh-CN" altLang="en-US" sz="1417" kern="0" dirty="0">
                <a:solidFill>
                  <a:srgbClr val="000000"/>
                </a:solidFill>
                <a:latin typeface="Times New Roman" pitchFamily="65" charset="-122"/>
                <a:ea typeface="宋体" pitchFamily="65" charset="-122"/>
              </a:rPr>
              <a:t>言(zhēn)　　　　    </a:t>
            </a:r>
            <a:r>
              <a:rPr lang="zh-CN" altLang="en-US" sz="1417" u="sng" kern="0" dirty="0">
                <a:solidFill>
                  <a:srgbClr val="000000"/>
                </a:solidFill>
                <a:latin typeface="Times New Roman" pitchFamily="65" charset="-122"/>
                <a:ea typeface="宋体" pitchFamily="65" charset="-122"/>
              </a:rPr>
              <a:t>戛</a:t>
            </a:r>
            <a:r>
              <a:rPr lang="zh-CN" altLang="en-US" sz="1417" kern="0" dirty="0">
                <a:solidFill>
                  <a:srgbClr val="000000"/>
                </a:solidFill>
                <a:latin typeface="Times New Roman" pitchFamily="65" charset="-122"/>
                <a:ea typeface="宋体" pitchFamily="65" charset="-122"/>
              </a:rPr>
              <a:t>然而止(gá)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D.狭</a:t>
            </a:r>
            <a:r>
              <a:rPr lang="zh-CN" altLang="en-US" sz="1417" u="sng" kern="0" dirty="0">
                <a:solidFill>
                  <a:srgbClr val="000000"/>
                </a:solidFill>
                <a:latin typeface="Times New Roman" pitchFamily="65" charset="-122"/>
                <a:ea typeface="宋体" pitchFamily="65" charset="-122"/>
              </a:rPr>
              <a:t>隘</a:t>
            </a:r>
            <a:r>
              <a:rPr lang="zh-CN" altLang="en-US" sz="1417" kern="0" dirty="0">
                <a:solidFill>
                  <a:srgbClr val="000000"/>
                </a:solidFill>
                <a:latin typeface="Times New Roman" pitchFamily="65" charset="-122"/>
                <a:ea typeface="宋体" pitchFamily="65" charset="-122"/>
              </a:rPr>
              <a:t>(ài)　　　　    </a:t>
            </a:r>
            <a:r>
              <a:rPr lang="zh-CN" altLang="en-US" sz="1417" u="sng" kern="0" dirty="0">
                <a:solidFill>
                  <a:srgbClr val="000000"/>
                </a:solidFill>
                <a:latin typeface="Times New Roman" pitchFamily="65" charset="-122"/>
                <a:ea typeface="宋体" pitchFamily="65" charset="-122"/>
              </a:rPr>
              <a:t>麾</a:t>
            </a:r>
            <a:r>
              <a:rPr lang="zh-CN" altLang="en-US" sz="1417" kern="0" dirty="0">
                <a:solidFill>
                  <a:srgbClr val="000000"/>
                </a:solidFill>
                <a:latin typeface="Times New Roman" pitchFamily="65" charset="-122"/>
                <a:ea typeface="宋体" pitchFamily="65" charset="-122"/>
              </a:rPr>
              <a:t>下(kuī)</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栈</a:t>
            </a:r>
            <a:r>
              <a:rPr lang="zh-CN" altLang="en-US" sz="1417" kern="0" dirty="0">
                <a:solidFill>
                  <a:srgbClr val="000000"/>
                </a:solidFill>
                <a:latin typeface="Times New Roman" pitchFamily="65" charset="-122"/>
                <a:ea typeface="宋体" pitchFamily="65" charset="-122"/>
              </a:rPr>
              <a:t>桥(zhàn)　　　　    </a:t>
            </a:r>
            <a:r>
              <a:rPr lang="zh-CN" altLang="en-US" sz="1417" u="sng" kern="0" dirty="0">
                <a:solidFill>
                  <a:srgbClr val="000000"/>
                </a:solidFill>
                <a:latin typeface="Times New Roman" pitchFamily="65" charset="-122"/>
                <a:ea typeface="宋体" pitchFamily="65" charset="-122"/>
              </a:rPr>
              <a:t>锲</a:t>
            </a:r>
            <a:r>
              <a:rPr lang="zh-CN" altLang="en-US" sz="1417" kern="0" dirty="0">
                <a:solidFill>
                  <a:srgbClr val="000000"/>
                </a:solidFill>
                <a:latin typeface="Times New Roman" pitchFamily="65" charset="-122"/>
                <a:ea typeface="宋体" pitchFamily="65" charset="-122"/>
              </a:rPr>
              <a:t>而不舍(qiè)</a:t>
            </a:r>
            <a:endParaRPr lang="zh-CN" altLang="en-US" dirty="0"/>
          </a:p>
        </p:txBody>
      </p:sp>
      <p:sp>
        <p:nvSpPr>
          <p:cNvPr id="4" name="TextBox 2"/>
          <p:cNvSpPr txBox="1"/>
          <p:nvPr/>
        </p:nvSpPr>
        <p:spPr>
          <a:xfrm>
            <a:off x="720000" y="448063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a:t>
            </a:r>
            <a:r>
              <a:rPr lang="zh-CN" altLang="en-US" sz="1417" b="1" kern="0" dirty="0">
                <a:solidFill>
                  <a:srgbClr val="000000"/>
                </a:solidFill>
                <a:latin typeface="Times New Roman" pitchFamily="65" charset="-122"/>
                <a:ea typeface="宋体" pitchFamily="65" charset="-122"/>
              </a:rPr>
              <a:t>B</a:t>
            </a:r>
            <a:r>
              <a:rPr lang="zh-CN" altLang="en-US" sz="1417" kern="0" dirty="0">
                <a:solidFill>
                  <a:srgbClr val="000000"/>
                </a:solidFill>
                <a:latin typeface="Times New Roman" pitchFamily="65" charset="-122"/>
                <a:ea typeface="宋体" pitchFamily="65" charset="-122"/>
              </a:rPr>
              <a:t>　A.zhān→niān。C.qiāo→qiǎo,gá→jiá。D.kuī→huī。</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(2018衡阳,1)根据拼音写出相应的汉字,或根据汉字写出相应的拼音。(4分)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初雪后的河</a:t>
            </a:r>
            <a:r>
              <a:rPr lang="zh-CN" altLang="en-US" sz="1417" u="sng" kern="0" dirty="0">
                <a:solidFill>
                  <a:srgbClr val="000000"/>
                </a:solidFill>
                <a:latin typeface="Times New Roman" pitchFamily="65" charset="-122"/>
                <a:ea typeface="宋体" pitchFamily="65" charset="-122"/>
              </a:rPr>
              <a:t>畔</a:t>
            </a:r>
            <a:r>
              <a:rPr lang="zh-CN" altLang="en-US" sz="1417" kern="0" dirty="0">
                <a:solidFill>
                  <a:srgbClr val="000000"/>
                </a:solidFill>
                <a:latin typeface="Times New Roman" pitchFamily="65" charset="-122"/>
                <a:ea typeface="宋体" pitchFamily="65" charset="-122"/>
              </a:rPr>
              <a:t>(　　),沐浴着明媚的阳光。眼前的城郭乡野,呈现出格外的清新和洁净之美,浮动着一种甜</a:t>
            </a:r>
            <a:br>
              <a:rPr dirty="0"/>
            </a:br>
            <a:r>
              <a:rPr lang="zh-CN" altLang="en-US" sz="1417" kern="0" dirty="0">
                <a:solidFill>
                  <a:srgbClr val="000000"/>
                </a:solidFill>
                <a:latin typeface="Times New Roman" pitchFamily="65" charset="-122"/>
                <a:ea typeface="宋体" pitchFamily="65" charset="-122"/>
              </a:rPr>
              <a:t>润和安</a:t>
            </a:r>
            <a:r>
              <a:rPr lang="zh-CN" altLang="en-US" sz="1417" u="sng" kern="0" dirty="0">
                <a:solidFill>
                  <a:srgbClr val="000000"/>
                </a:solidFill>
                <a:latin typeface="Times New Roman" pitchFamily="65" charset="-122"/>
                <a:ea typeface="宋体" pitchFamily="65" charset="-122"/>
              </a:rPr>
              <a:t>谧</a:t>
            </a:r>
            <a:r>
              <a:rPr lang="zh-CN" altLang="en-US" sz="1417" kern="0" dirty="0">
                <a:solidFill>
                  <a:srgbClr val="000000"/>
                </a:solidFill>
                <a:latin typeface="Times New Roman" pitchFamily="65" charset="-122"/>
                <a:ea typeface="宋体" pitchFamily="65" charset="-122"/>
              </a:rPr>
              <a:t>(　　)。整个山川,所有的景物,轮kuò(　　)清晰,色彩分明,洋溢着丰盈蓬勃,全然没有一丝寒冬</a:t>
            </a:r>
            <a:br>
              <a:rPr dirty="0"/>
            </a:br>
            <a:r>
              <a:rPr lang="zh-CN" altLang="en-US" sz="1417" kern="0" dirty="0">
                <a:solidFill>
                  <a:srgbClr val="000000"/>
                </a:solidFill>
                <a:latin typeface="Times New Roman" pitchFamily="65" charset="-122"/>
                <a:ea typeface="宋体" pitchFamily="65" charset="-122"/>
              </a:rPr>
              <a:t>的níng(　　)重与苍凉。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河</a:t>
            </a:r>
            <a:r>
              <a:rPr lang="zh-CN" altLang="en-US" sz="1417" u="sng" kern="0" dirty="0">
                <a:solidFill>
                  <a:srgbClr val="000000"/>
                </a:solidFill>
                <a:latin typeface="Times New Roman" pitchFamily="65" charset="-122"/>
                <a:ea typeface="宋体" pitchFamily="65" charset="-122"/>
              </a:rPr>
              <a:t>畔</a:t>
            </a:r>
            <a:r>
              <a:rPr lang="zh-CN" altLang="en-US" sz="1417" kern="0" dirty="0">
                <a:solidFill>
                  <a:srgbClr val="000000"/>
                </a:solidFill>
                <a:latin typeface="Times New Roman" pitchFamily="65" charset="-122"/>
                <a:ea typeface="宋体" pitchFamily="65" charset="-122"/>
              </a:rPr>
              <a:t>(　　)　　　　　安</a:t>
            </a:r>
            <a:r>
              <a:rPr lang="zh-CN" altLang="en-US" sz="1417" u="sng" kern="0" dirty="0">
                <a:solidFill>
                  <a:srgbClr val="000000"/>
                </a:solidFill>
                <a:latin typeface="Times New Roman" pitchFamily="65" charset="-122"/>
                <a:ea typeface="宋体" pitchFamily="65" charset="-122"/>
              </a:rPr>
              <a:t>谧</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轮kuò(　　)　　          níng(　　)重</a:t>
            </a:r>
            <a:endParaRPr lang="zh-CN" altLang="en-US" dirty="0"/>
          </a:p>
        </p:txBody>
      </p:sp>
      <p:sp>
        <p:nvSpPr>
          <p:cNvPr id="3" name="TextBox 2"/>
          <p:cNvSpPr txBox="1"/>
          <p:nvPr/>
        </p:nvSpPr>
        <p:spPr>
          <a:xfrm>
            <a:off x="720000" y="298631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pàn　mì　廓　凝</a:t>
            </a:r>
            <a:endParaRPr lang="zh-CN" altLang="en-US" dirty="0"/>
          </a:p>
        </p:txBody>
      </p:sp>
      <p:sp>
        <p:nvSpPr>
          <p:cNvPr id="4" name="TextBox 3"/>
          <p:cNvSpPr txBox="1"/>
          <p:nvPr/>
        </p:nvSpPr>
        <p:spPr>
          <a:xfrm>
            <a:off x="720000" y="331637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本题考查音形转换与书写的能力。给汉字注音,首先要注意正确拼读,然后注意书写。“畔”不要</a:t>
            </a:r>
            <a:br>
              <a:rPr dirty="0"/>
            </a:br>
            <a:r>
              <a:rPr lang="zh-CN" altLang="en-US" sz="1417" kern="0" dirty="0">
                <a:solidFill>
                  <a:srgbClr val="000000"/>
                </a:solidFill>
                <a:latin typeface="Times New Roman" pitchFamily="65" charset="-122"/>
                <a:ea typeface="宋体" pitchFamily="65" charset="-122"/>
              </a:rPr>
              <a:t>读“bàn”,“谧”不要读“bì”。根据拼音写汉字,注意不要写错别字。“廓”的部首不要写成“宀”,</a:t>
            </a:r>
            <a:br>
              <a:rPr dirty="0"/>
            </a:br>
            <a:r>
              <a:rPr lang="zh-CN" altLang="en-US" sz="1417" kern="0" dirty="0">
                <a:solidFill>
                  <a:srgbClr val="000000"/>
                </a:solidFill>
                <a:latin typeface="Times New Roman" pitchFamily="65" charset="-122"/>
                <a:ea typeface="宋体" pitchFamily="65" charset="-122"/>
              </a:rPr>
              <a:t>“凝”的部首不要写成“氵”。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(2019株洲,1)下列句子中加点字的注音有错误的一句是(3分)(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A.游泳场的八千名观众一齐</a:t>
            </a:r>
            <a:r>
              <a:rPr lang="zh-CN" altLang="en-US" sz="1417" u="sng" kern="0" dirty="0">
                <a:solidFill>
                  <a:srgbClr val="000000"/>
                </a:solidFill>
                <a:latin typeface="Times New Roman" pitchFamily="65" charset="-122"/>
                <a:ea typeface="宋体" pitchFamily="65" charset="-122"/>
              </a:rPr>
              <a:t>翘</a:t>
            </a:r>
            <a:r>
              <a:rPr lang="zh-CN" altLang="en-US" sz="1417" kern="0" dirty="0">
                <a:solidFill>
                  <a:srgbClr val="000000"/>
                </a:solidFill>
                <a:latin typeface="Times New Roman" pitchFamily="65" charset="-122"/>
                <a:ea typeface="宋体" pitchFamily="65" charset="-122"/>
              </a:rPr>
              <a:t>(qiào)首而望、</a:t>
            </a:r>
            <a:r>
              <a:rPr lang="zh-CN" altLang="en-US" sz="1417" u="sng" kern="0" dirty="0">
                <a:solidFill>
                  <a:srgbClr val="000000"/>
                </a:solidFill>
                <a:latin typeface="Times New Roman" pitchFamily="65" charset="-122"/>
                <a:ea typeface="宋体" pitchFamily="65" charset="-122"/>
              </a:rPr>
              <a:t>屏</a:t>
            </a:r>
            <a:r>
              <a:rPr lang="zh-CN" altLang="en-US" sz="1417" kern="0" dirty="0">
                <a:solidFill>
                  <a:srgbClr val="000000"/>
                </a:solidFill>
                <a:latin typeface="Times New Roman" pitchFamily="65" charset="-122"/>
                <a:ea typeface="宋体" pitchFamily="65" charset="-122"/>
              </a:rPr>
              <a:t>(pínɡ)息敛声的一刹那。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B.各种花的香在空气里</a:t>
            </a:r>
            <a:r>
              <a:rPr lang="zh-CN" altLang="en-US" sz="1417" u="sng" kern="0" dirty="0">
                <a:solidFill>
                  <a:srgbClr val="000000"/>
                </a:solidFill>
                <a:latin typeface="Times New Roman" pitchFamily="65" charset="-122"/>
                <a:ea typeface="宋体" pitchFamily="65" charset="-122"/>
              </a:rPr>
              <a:t>酝酿</a:t>
            </a:r>
            <a:r>
              <a:rPr lang="zh-CN" altLang="en-US" sz="1417" kern="0" dirty="0">
                <a:solidFill>
                  <a:srgbClr val="000000"/>
                </a:solidFill>
                <a:latin typeface="Times New Roman" pitchFamily="65" charset="-122"/>
                <a:ea typeface="宋体" pitchFamily="65" charset="-122"/>
              </a:rPr>
              <a:t>(yùn niànɡ),鸟儿将</a:t>
            </a:r>
            <a:r>
              <a:rPr lang="zh-CN" altLang="en-US" sz="1417" u="sng" kern="0" dirty="0">
                <a:solidFill>
                  <a:srgbClr val="000000"/>
                </a:solidFill>
                <a:latin typeface="Times New Roman" pitchFamily="65" charset="-122"/>
                <a:ea typeface="宋体" pitchFamily="65" charset="-122"/>
              </a:rPr>
              <a:t>窠</a:t>
            </a:r>
            <a:r>
              <a:rPr lang="zh-CN" altLang="en-US" sz="1417" kern="0" dirty="0">
                <a:solidFill>
                  <a:srgbClr val="000000"/>
                </a:solidFill>
                <a:latin typeface="Times New Roman" pitchFamily="65" charset="-122"/>
                <a:ea typeface="宋体" pitchFamily="65" charset="-122"/>
              </a:rPr>
              <a:t>(kē)巢安在繁花嫩叶当中。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C.用一枝短棒支起一面大竹筛,下面撒些</a:t>
            </a:r>
            <a:r>
              <a:rPr lang="zh-CN" altLang="en-US" sz="1417" u="sng" kern="0" dirty="0">
                <a:solidFill>
                  <a:srgbClr val="000000"/>
                </a:solidFill>
                <a:latin typeface="Times New Roman" pitchFamily="65" charset="-122"/>
                <a:ea typeface="宋体" pitchFamily="65" charset="-122"/>
              </a:rPr>
              <a:t>秕</a:t>
            </a:r>
            <a:r>
              <a:rPr lang="zh-CN" altLang="en-US" sz="1417" kern="0" dirty="0">
                <a:solidFill>
                  <a:srgbClr val="000000"/>
                </a:solidFill>
                <a:latin typeface="Times New Roman" pitchFamily="65" charset="-122"/>
                <a:ea typeface="宋体" pitchFamily="65" charset="-122"/>
              </a:rPr>
              <a:t>(bǐ)谷,棒上</a:t>
            </a:r>
            <a:r>
              <a:rPr lang="zh-CN" altLang="en-US" sz="1417" u="sng" kern="0" dirty="0">
                <a:solidFill>
                  <a:srgbClr val="000000"/>
                </a:solidFill>
                <a:latin typeface="Times New Roman" pitchFamily="65" charset="-122"/>
                <a:ea typeface="宋体" pitchFamily="65" charset="-122"/>
              </a:rPr>
              <a:t>系</a:t>
            </a:r>
            <a:r>
              <a:rPr lang="zh-CN" altLang="en-US" sz="1417" kern="0" dirty="0">
                <a:solidFill>
                  <a:srgbClr val="000000"/>
                </a:solidFill>
                <a:latin typeface="Times New Roman" pitchFamily="65" charset="-122"/>
                <a:ea typeface="宋体" pitchFamily="65" charset="-122"/>
              </a:rPr>
              <a:t>(jì)一条长绳。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D.要论中国人,必须不被</a:t>
            </a:r>
            <a:r>
              <a:rPr lang="zh-CN" altLang="en-US" sz="1417" u="sng" kern="0" dirty="0">
                <a:solidFill>
                  <a:srgbClr val="000000"/>
                </a:solidFill>
                <a:latin typeface="Times New Roman" pitchFamily="65" charset="-122"/>
                <a:ea typeface="宋体" pitchFamily="65" charset="-122"/>
              </a:rPr>
              <a:t>搽</a:t>
            </a:r>
            <a:r>
              <a:rPr lang="zh-CN" altLang="en-US" sz="1417" kern="0" dirty="0">
                <a:solidFill>
                  <a:srgbClr val="000000"/>
                </a:solidFill>
                <a:latin typeface="Times New Roman" pitchFamily="65" charset="-122"/>
                <a:ea typeface="宋体" pitchFamily="65" charset="-122"/>
              </a:rPr>
              <a:t>(chá)在表面的自欺欺人的脂粉所</a:t>
            </a:r>
            <a:r>
              <a:rPr lang="zh-CN" altLang="en-US" sz="1417" u="sng" kern="0" dirty="0">
                <a:solidFill>
                  <a:srgbClr val="000000"/>
                </a:solidFill>
                <a:latin typeface="Times New Roman" pitchFamily="65" charset="-122"/>
                <a:ea typeface="宋体" pitchFamily="65" charset="-122"/>
              </a:rPr>
              <a:t>诓</a:t>
            </a:r>
            <a:r>
              <a:rPr lang="zh-CN" altLang="en-US" sz="1417" kern="0" dirty="0">
                <a:solidFill>
                  <a:srgbClr val="000000"/>
                </a:solidFill>
                <a:latin typeface="Times New Roman" pitchFamily="65" charset="-122"/>
                <a:ea typeface="宋体" pitchFamily="65" charset="-122"/>
              </a:rPr>
              <a:t>(kuānɡ)骗。</a:t>
            </a:r>
            <a:endParaRPr lang="zh-CN" altLang="en-US" dirty="0"/>
          </a:p>
        </p:txBody>
      </p:sp>
      <p:sp>
        <p:nvSpPr>
          <p:cNvPr id="3" name="TextBox 2"/>
          <p:cNvSpPr txBox="1"/>
          <p:nvPr/>
        </p:nvSpPr>
        <p:spPr>
          <a:xfrm>
            <a:off x="720000" y="322886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qiào→qiáo,píng→bǐng。</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2018永州,1)下列各组词语中字形和加点字的注音完全正确的一项是(3分)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哂</a:t>
            </a:r>
            <a:r>
              <a:rPr lang="zh-CN" altLang="en-US" sz="1417" kern="0" dirty="0">
                <a:solidFill>
                  <a:srgbClr val="000000"/>
                </a:solidFill>
                <a:latin typeface="Times New Roman" pitchFamily="65" charset="-122"/>
                <a:ea typeface="宋体" pitchFamily="65" charset="-122"/>
              </a:rPr>
              <a:t>笑(shěn)　      告磬　         </a:t>
            </a:r>
            <a:r>
              <a:rPr lang="zh-CN" altLang="en-US" sz="1417" u="sng" kern="0" dirty="0">
                <a:solidFill>
                  <a:srgbClr val="000000"/>
                </a:solidFill>
                <a:latin typeface="Times New Roman" pitchFamily="65" charset="-122"/>
                <a:ea typeface="宋体" pitchFamily="65" charset="-122"/>
              </a:rPr>
              <a:t>潸</a:t>
            </a:r>
            <a:r>
              <a:rPr lang="zh-CN" altLang="en-US" sz="1417" kern="0" dirty="0">
                <a:solidFill>
                  <a:srgbClr val="000000"/>
                </a:solidFill>
                <a:latin typeface="Times New Roman" pitchFamily="65" charset="-122"/>
                <a:ea typeface="宋体" pitchFamily="65" charset="-122"/>
              </a:rPr>
              <a:t>然泪下(sān)　        锲而不舍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B.吞</a:t>
            </a:r>
            <a:r>
              <a:rPr lang="zh-CN" altLang="en-US" sz="1417" u="sng" kern="0" dirty="0">
                <a:solidFill>
                  <a:srgbClr val="000000"/>
                </a:solidFill>
                <a:latin typeface="Times New Roman" pitchFamily="65" charset="-122"/>
                <a:ea typeface="宋体" pitchFamily="65" charset="-122"/>
              </a:rPr>
              <a:t>噬</a:t>
            </a:r>
            <a:r>
              <a:rPr lang="zh-CN" altLang="en-US" sz="1417" kern="0" dirty="0">
                <a:solidFill>
                  <a:srgbClr val="000000"/>
                </a:solidFill>
                <a:latin typeface="Times New Roman" pitchFamily="65" charset="-122"/>
                <a:ea typeface="宋体" pitchFamily="65" charset="-122"/>
              </a:rPr>
              <a:t>(shì)　　　  攫取　　　鳞次</a:t>
            </a:r>
            <a:r>
              <a:rPr lang="zh-CN" altLang="en-US" sz="1417" u="sng" kern="0" dirty="0">
                <a:solidFill>
                  <a:srgbClr val="000000"/>
                </a:solidFill>
                <a:latin typeface="Times New Roman" pitchFamily="65" charset="-122"/>
                <a:ea typeface="宋体" pitchFamily="65" charset="-122"/>
              </a:rPr>
              <a:t>栉</a:t>
            </a:r>
            <a:r>
              <a:rPr lang="zh-CN" altLang="en-US" sz="1417" kern="0" dirty="0">
                <a:solidFill>
                  <a:srgbClr val="000000"/>
                </a:solidFill>
                <a:latin typeface="Times New Roman" pitchFamily="65" charset="-122"/>
                <a:ea typeface="宋体" pitchFamily="65" charset="-122"/>
              </a:rPr>
              <a:t>比(zhì)　　　莫衷一是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C.酷</a:t>
            </a:r>
            <a:r>
              <a:rPr lang="zh-CN" altLang="en-US" sz="1417" u="sng" kern="0" dirty="0">
                <a:solidFill>
                  <a:srgbClr val="000000"/>
                </a:solidFill>
                <a:latin typeface="Times New Roman" pitchFamily="65" charset="-122"/>
                <a:ea typeface="宋体" pitchFamily="65" charset="-122"/>
              </a:rPr>
              <a:t>肖</a:t>
            </a:r>
            <a:r>
              <a:rPr lang="zh-CN" altLang="en-US" sz="1417" kern="0" dirty="0">
                <a:solidFill>
                  <a:srgbClr val="000000"/>
                </a:solidFill>
                <a:latin typeface="Times New Roman" pitchFamily="65" charset="-122"/>
                <a:ea typeface="宋体" pitchFamily="65" charset="-122"/>
              </a:rPr>
              <a:t>(xiāo)　　　禁锢　　　面面相</a:t>
            </a:r>
            <a:r>
              <a:rPr lang="zh-CN" altLang="en-US" sz="1417" u="sng" kern="0" dirty="0">
                <a:solidFill>
                  <a:srgbClr val="000000"/>
                </a:solidFill>
                <a:latin typeface="Times New Roman" pitchFamily="65" charset="-122"/>
                <a:ea typeface="宋体" pitchFamily="65" charset="-122"/>
              </a:rPr>
              <a:t>觑</a:t>
            </a:r>
            <a:r>
              <a:rPr lang="zh-CN" altLang="en-US" sz="1417" kern="0" dirty="0">
                <a:solidFill>
                  <a:srgbClr val="000000"/>
                </a:solidFill>
                <a:latin typeface="Times New Roman" pitchFamily="65" charset="-122"/>
                <a:ea typeface="宋体" pitchFamily="65" charset="-122"/>
              </a:rPr>
              <a:t>(qù)　　　格物至知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羸</a:t>
            </a:r>
            <a:r>
              <a:rPr lang="zh-CN" altLang="en-US" sz="1417" kern="0" dirty="0">
                <a:solidFill>
                  <a:srgbClr val="000000"/>
                </a:solidFill>
                <a:latin typeface="Times New Roman" pitchFamily="65" charset="-122"/>
                <a:ea typeface="宋体" pitchFamily="65" charset="-122"/>
              </a:rPr>
              <a:t>弱(yíng)　　　沉缅　　    </a:t>
            </a:r>
            <a:r>
              <a:rPr lang="zh-CN" altLang="en-US" sz="1417" u="sng" kern="0" dirty="0">
                <a:solidFill>
                  <a:srgbClr val="000000"/>
                </a:solidFill>
                <a:latin typeface="Times New Roman" pitchFamily="65" charset="-122"/>
                <a:ea typeface="宋体" pitchFamily="65" charset="-122"/>
              </a:rPr>
              <a:t>孜</a:t>
            </a:r>
            <a:r>
              <a:rPr lang="zh-CN" altLang="en-US" sz="1417" kern="0" dirty="0">
                <a:solidFill>
                  <a:srgbClr val="000000"/>
                </a:solidFill>
                <a:latin typeface="Times New Roman" pitchFamily="65" charset="-122"/>
                <a:ea typeface="宋体" pitchFamily="65" charset="-122"/>
              </a:rPr>
              <a:t>孜不倦(zī)　　　 独占鳌头</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A.磬→罄,潸shān。C.肖xiào,至→致。D.羸léi,缅→湎。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(2018怀化,1)下列句子中加点字的字音或字形完全正确的一项是(3分)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A.我从北京到徐州,打算跟着父亲奔</a:t>
            </a:r>
            <a:r>
              <a:rPr lang="zh-CN" altLang="en-US" sz="1417" u="sng" kern="0" dirty="0">
                <a:solidFill>
                  <a:srgbClr val="000000"/>
                </a:solidFill>
                <a:latin typeface="Times New Roman" pitchFamily="65" charset="-122"/>
                <a:ea typeface="宋体" pitchFamily="65" charset="-122"/>
              </a:rPr>
              <a:t>丧</a:t>
            </a:r>
            <a:r>
              <a:rPr lang="zh-CN" altLang="en-US" sz="1417" kern="0" dirty="0">
                <a:solidFill>
                  <a:srgbClr val="000000"/>
                </a:solidFill>
                <a:latin typeface="Times New Roman" pitchFamily="65" charset="-122"/>
                <a:ea typeface="宋体" pitchFamily="65" charset="-122"/>
              </a:rPr>
              <a:t>(sàng)回家。到徐州见着父亲,看见满院狼</a:t>
            </a:r>
            <a:r>
              <a:rPr lang="zh-CN" altLang="en-US" sz="1417" u="sng" kern="0" dirty="0">
                <a:solidFill>
                  <a:srgbClr val="000000"/>
                </a:solidFill>
                <a:latin typeface="Times New Roman" pitchFamily="65" charset="-122"/>
                <a:ea typeface="宋体" pitchFamily="65" charset="-122"/>
              </a:rPr>
              <a:t>籍</a:t>
            </a:r>
            <a:r>
              <a:rPr lang="zh-CN" altLang="en-US" sz="1417" kern="0" dirty="0">
                <a:solidFill>
                  <a:srgbClr val="000000"/>
                </a:solidFill>
                <a:latin typeface="Times New Roman" pitchFamily="65" charset="-122"/>
                <a:ea typeface="宋体" pitchFamily="65" charset="-122"/>
              </a:rPr>
              <a:t>的东西,又想起祖母,不</a:t>
            </a:r>
            <a:br>
              <a:rPr dirty="0"/>
            </a:br>
            <a:r>
              <a:rPr lang="zh-CN" altLang="en-US" sz="1417" kern="0" dirty="0">
                <a:solidFill>
                  <a:srgbClr val="000000"/>
                </a:solidFill>
                <a:latin typeface="Times New Roman" pitchFamily="65" charset="-122"/>
                <a:ea typeface="宋体" pitchFamily="65" charset="-122"/>
              </a:rPr>
              <a:t>禁簌簌地流下眼泪。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B.他总是把无穷的</a:t>
            </a:r>
            <a:r>
              <a:rPr lang="zh-CN" altLang="en-US" sz="1417" u="sng" kern="0" dirty="0">
                <a:solidFill>
                  <a:srgbClr val="000000"/>
                </a:solidFill>
                <a:latin typeface="Times New Roman" pitchFamily="65" charset="-122"/>
                <a:ea typeface="宋体" pitchFamily="65" charset="-122"/>
              </a:rPr>
              <a:t>忧</a:t>
            </a:r>
            <a:r>
              <a:rPr lang="zh-CN" altLang="en-US" sz="1417" kern="0" dirty="0">
                <a:solidFill>
                  <a:srgbClr val="000000"/>
                </a:solidFill>
                <a:latin typeface="Times New Roman" pitchFamily="65" charset="-122"/>
                <a:ea typeface="宋体" pitchFamily="65" charset="-122"/>
              </a:rPr>
              <a:t>怨和紧迫的告急调理成文</a:t>
            </a:r>
            <a:r>
              <a:rPr lang="zh-CN" altLang="en-US" sz="1417" u="sng" kern="0" dirty="0">
                <a:solidFill>
                  <a:srgbClr val="000000"/>
                </a:solidFill>
                <a:latin typeface="Times New Roman" pitchFamily="65" charset="-122"/>
                <a:ea typeface="宋体" pitchFamily="65" charset="-122"/>
              </a:rPr>
              <a:t>绉绉</a:t>
            </a:r>
            <a:r>
              <a:rPr lang="zh-CN" altLang="en-US" sz="1417" kern="0" dirty="0">
                <a:solidFill>
                  <a:srgbClr val="000000"/>
                </a:solidFill>
                <a:latin typeface="Times New Roman" pitchFamily="65" charset="-122"/>
                <a:ea typeface="宋体" pitchFamily="65" charset="-122"/>
              </a:rPr>
              <a:t>(zǒu)的语句,郑重地装进信封,然后,把一颗颗破碎和</a:t>
            </a:r>
            <a:br>
              <a:rPr dirty="0"/>
            </a:br>
            <a:r>
              <a:rPr lang="zh-CN" altLang="en-US" sz="1417" kern="0" dirty="0">
                <a:solidFill>
                  <a:srgbClr val="000000"/>
                </a:solidFill>
                <a:latin typeface="Times New Roman" pitchFamily="65" charset="-122"/>
                <a:ea typeface="宋体" pitchFamily="65" charset="-122"/>
              </a:rPr>
              <a:t>焦</a:t>
            </a:r>
            <a:r>
              <a:rPr lang="zh-CN" altLang="en-US" sz="1417" u="sng" kern="0" dirty="0">
                <a:solidFill>
                  <a:srgbClr val="000000"/>
                </a:solidFill>
                <a:latin typeface="Times New Roman" pitchFamily="65" charset="-122"/>
                <a:ea typeface="宋体" pitchFamily="65" charset="-122"/>
              </a:rPr>
              <a:t>灼</a:t>
            </a:r>
            <a:r>
              <a:rPr lang="zh-CN" altLang="en-US" sz="1417" kern="0" dirty="0">
                <a:solidFill>
                  <a:srgbClr val="000000"/>
                </a:solidFill>
                <a:latin typeface="Times New Roman" pitchFamily="65" charset="-122"/>
                <a:ea typeface="宋体" pitchFamily="65" charset="-122"/>
              </a:rPr>
              <a:t>(zhuō)的心亲自带向远方。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C.这不是害怕自己会束手无</a:t>
            </a:r>
            <a:r>
              <a:rPr lang="zh-CN" altLang="en-US" sz="1417" u="sng" kern="0" dirty="0">
                <a:solidFill>
                  <a:srgbClr val="000000"/>
                </a:solidFill>
                <a:latin typeface="Times New Roman" pitchFamily="65" charset="-122"/>
                <a:ea typeface="宋体" pitchFamily="65" charset="-122"/>
              </a:rPr>
              <a:t>策</a:t>
            </a:r>
            <a:r>
              <a:rPr lang="zh-CN" altLang="en-US" sz="1417" kern="0" dirty="0">
                <a:solidFill>
                  <a:srgbClr val="000000"/>
                </a:solidFill>
                <a:latin typeface="Times New Roman" pitchFamily="65" charset="-122"/>
                <a:ea typeface="宋体" pitchFamily="65" charset="-122"/>
              </a:rPr>
              <a:t>(cè)地死于断粮的恐惧,而是害怕在饥饿还没有</a:t>
            </a:r>
            <a:r>
              <a:rPr lang="zh-CN" altLang="en-US" sz="1417" u="sng" kern="0" dirty="0">
                <a:solidFill>
                  <a:srgbClr val="000000"/>
                </a:solidFill>
                <a:latin typeface="Times New Roman" pitchFamily="65" charset="-122"/>
                <a:ea typeface="宋体" pitchFamily="65" charset="-122"/>
              </a:rPr>
              <a:t>耗</a:t>
            </a:r>
            <a:r>
              <a:rPr lang="zh-CN" altLang="en-US" sz="1417" kern="0" dirty="0">
                <a:solidFill>
                  <a:srgbClr val="000000"/>
                </a:solidFill>
                <a:latin typeface="Times New Roman" pitchFamily="65" charset="-122"/>
                <a:ea typeface="宋体" pitchFamily="65" charset="-122"/>
              </a:rPr>
              <a:t>(hào)尽他的最后一点求生</a:t>
            </a:r>
            <a:br>
              <a:rPr dirty="0"/>
            </a:br>
            <a:r>
              <a:rPr lang="zh-CN" altLang="en-US" sz="1417" kern="0" dirty="0">
                <a:solidFill>
                  <a:srgbClr val="000000"/>
                </a:solidFill>
                <a:latin typeface="Times New Roman" pitchFamily="65" charset="-122"/>
                <a:ea typeface="宋体" pitchFamily="65" charset="-122"/>
              </a:rPr>
              <a:t>力之前,他已经被凶残地</a:t>
            </a:r>
            <a:r>
              <a:rPr lang="zh-CN" altLang="en-US" sz="1417" u="sng" kern="0" dirty="0">
                <a:solidFill>
                  <a:srgbClr val="000000"/>
                </a:solidFill>
                <a:latin typeface="Times New Roman" pitchFamily="65" charset="-122"/>
                <a:ea typeface="宋体" pitchFamily="65" charset="-122"/>
              </a:rPr>
              <a:t>摧</a:t>
            </a:r>
            <a:r>
              <a:rPr lang="zh-CN" altLang="en-US" sz="1417" kern="0" dirty="0">
                <a:solidFill>
                  <a:srgbClr val="000000"/>
                </a:solidFill>
                <a:latin typeface="Times New Roman" pitchFamily="65" charset="-122"/>
                <a:ea typeface="宋体" pitchFamily="65" charset="-122"/>
              </a:rPr>
              <a:t>毁了。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D.月色便朦胧在这水汽里。淡黑起伏的连山,仿</a:t>
            </a:r>
            <a:r>
              <a:rPr lang="zh-CN" altLang="en-US" sz="1417" u="sng" kern="0" dirty="0">
                <a:solidFill>
                  <a:srgbClr val="000000"/>
                </a:solidFill>
                <a:latin typeface="Times New Roman" pitchFamily="65" charset="-122"/>
                <a:ea typeface="宋体" pitchFamily="65" charset="-122"/>
              </a:rPr>
              <a:t>佛</a:t>
            </a:r>
            <a:r>
              <a:rPr lang="zh-CN" altLang="en-US" sz="1417" kern="0" dirty="0">
                <a:solidFill>
                  <a:srgbClr val="000000"/>
                </a:solidFill>
                <a:latin typeface="Times New Roman" pitchFamily="65" charset="-122"/>
                <a:ea typeface="宋体" pitchFamily="65" charset="-122"/>
              </a:rPr>
              <a:t>(fó)是</a:t>
            </a:r>
            <a:r>
              <a:rPr lang="zh-CN" altLang="en-US" sz="1417" u="sng" kern="0" dirty="0">
                <a:solidFill>
                  <a:srgbClr val="000000"/>
                </a:solidFill>
                <a:latin typeface="Times New Roman" pitchFamily="65" charset="-122"/>
                <a:ea typeface="宋体" pitchFamily="65" charset="-122"/>
              </a:rPr>
              <a:t>涌</a:t>
            </a:r>
            <a:r>
              <a:rPr lang="zh-CN" altLang="en-US" sz="1417" kern="0" dirty="0">
                <a:solidFill>
                  <a:srgbClr val="000000"/>
                </a:solidFill>
                <a:latin typeface="Times New Roman" pitchFamily="65" charset="-122"/>
                <a:ea typeface="宋体" pitchFamily="65" charset="-122"/>
              </a:rPr>
              <a:t>跃的铁的兽脊似的,都远远地向船尾跑去了。</a:t>
            </a:r>
            <a:endParaRPr lang="zh-CN" altLang="en-US" dirty="0"/>
          </a:p>
        </p:txBody>
      </p:sp>
      <p:sp>
        <p:nvSpPr>
          <p:cNvPr id="3" name="TextBox 2"/>
          <p:cNvSpPr txBox="1"/>
          <p:nvPr/>
        </p:nvSpPr>
        <p:spPr>
          <a:xfrm>
            <a:off x="720000" y="412344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A.丧sāng,籍→藉。B.忧→幽,绉zhōu,灼zhuó。D.佛fú,涌→踊。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(2017郴州,2)下列词语书写全部正确的一项是(2分)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A.诀别　　　感概　　　嶙峋　　　锋芒毕露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B.琐屑　　　妖娆　　　取缔　　　语无轮次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C.亵渎　　　商酌　　　藉贯　　　重峦叠嶂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D.推崇　　　禁锢　　　恻隐　　　唯唯连声</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本题考查辨析字形的能力。A.概→慨。B.轮→伦。C.藉→籍。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.(2016衡阳,1)下列加点字注音全对的一项是(2分)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贻</a:t>
            </a:r>
            <a:r>
              <a:rPr lang="zh-CN" altLang="en-US" sz="1417" kern="0" dirty="0">
                <a:solidFill>
                  <a:srgbClr val="000000"/>
                </a:solidFill>
                <a:latin typeface="Times New Roman" pitchFamily="65" charset="-122"/>
                <a:ea typeface="宋体" pitchFamily="65" charset="-122"/>
              </a:rPr>
              <a:t>误(yí)              </a:t>
            </a:r>
            <a:r>
              <a:rPr lang="zh-CN" altLang="en-US" sz="1417" u="sng" kern="0" dirty="0">
                <a:solidFill>
                  <a:srgbClr val="000000"/>
                </a:solidFill>
                <a:latin typeface="Times New Roman" pitchFamily="65" charset="-122"/>
                <a:ea typeface="宋体" pitchFamily="65" charset="-122"/>
              </a:rPr>
              <a:t>烙</a:t>
            </a:r>
            <a:r>
              <a:rPr lang="zh-CN" altLang="en-US" sz="1417" kern="0" dirty="0">
                <a:solidFill>
                  <a:srgbClr val="000000"/>
                </a:solidFill>
                <a:latin typeface="Times New Roman" pitchFamily="65" charset="-122"/>
                <a:ea typeface="宋体" pitchFamily="65" charset="-122"/>
              </a:rPr>
              <a:t>印(lào)          　田</a:t>
            </a:r>
            <a:r>
              <a:rPr lang="zh-CN" altLang="en-US" sz="1417" u="sng" kern="0" dirty="0">
                <a:solidFill>
                  <a:srgbClr val="000000"/>
                </a:solidFill>
                <a:latin typeface="Times New Roman" pitchFamily="65" charset="-122"/>
                <a:ea typeface="宋体" pitchFamily="65" charset="-122"/>
              </a:rPr>
              <a:t>圃</a:t>
            </a:r>
            <a:r>
              <a:rPr lang="zh-CN" altLang="en-US" sz="1417" kern="0" dirty="0">
                <a:solidFill>
                  <a:srgbClr val="000000"/>
                </a:solidFill>
                <a:latin typeface="Times New Roman" pitchFamily="65" charset="-122"/>
                <a:ea typeface="宋体" pitchFamily="65" charset="-122"/>
              </a:rPr>
              <a:t>(bǔ)　           叱</a:t>
            </a:r>
            <a:r>
              <a:rPr lang="zh-CN" altLang="en-US" sz="1417" u="sng" kern="0" dirty="0">
                <a:solidFill>
                  <a:srgbClr val="000000"/>
                </a:solidFill>
                <a:latin typeface="Times New Roman" pitchFamily="65" charset="-122"/>
                <a:ea typeface="宋体" pitchFamily="65" charset="-122"/>
              </a:rPr>
              <a:t>咤</a:t>
            </a:r>
            <a:r>
              <a:rPr lang="zh-CN" altLang="en-US" sz="1417" kern="0" dirty="0">
                <a:solidFill>
                  <a:srgbClr val="000000"/>
                </a:solidFill>
                <a:latin typeface="Times New Roman" pitchFamily="65" charset="-122"/>
                <a:ea typeface="宋体" pitchFamily="65" charset="-122"/>
              </a:rPr>
              <a:t>风云(chà)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B.风</a:t>
            </a:r>
            <a:r>
              <a:rPr lang="zh-CN" altLang="en-US" sz="1417" u="sng" kern="0" dirty="0">
                <a:solidFill>
                  <a:srgbClr val="000000"/>
                </a:solidFill>
                <a:latin typeface="Times New Roman" pitchFamily="65" charset="-122"/>
                <a:ea typeface="宋体" pitchFamily="65" charset="-122"/>
              </a:rPr>
              <a:t>靡</a:t>
            </a:r>
            <a:r>
              <a:rPr lang="zh-CN" altLang="en-US" sz="1417" kern="0" dirty="0">
                <a:solidFill>
                  <a:srgbClr val="000000"/>
                </a:solidFill>
                <a:latin typeface="Times New Roman" pitchFamily="65" charset="-122"/>
                <a:ea typeface="宋体" pitchFamily="65" charset="-122"/>
              </a:rPr>
              <a:t>(mí)　　　笨</a:t>
            </a:r>
            <a:r>
              <a:rPr lang="zh-CN" altLang="en-US" sz="1417" u="sng" kern="0" dirty="0">
                <a:solidFill>
                  <a:srgbClr val="000000"/>
                </a:solidFill>
                <a:latin typeface="Times New Roman" pitchFamily="65" charset="-122"/>
                <a:ea typeface="宋体" pitchFamily="65" charset="-122"/>
              </a:rPr>
              <a:t>拙</a:t>
            </a:r>
            <a:r>
              <a:rPr lang="zh-CN" altLang="en-US" sz="1417" kern="0" dirty="0">
                <a:solidFill>
                  <a:srgbClr val="000000"/>
                </a:solidFill>
                <a:latin typeface="Times New Roman" pitchFamily="65" charset="-122"/>
                <a:ea typeface="宋体" pitchFamily="65" charset="-122"/>
              </a:rPr>
              <a:t>(zhuō)　　　分</a:t>
            </a:r>
            <a:r>
              <a:rPr lang="zh-CN" altLang="en-US" sz="1417" u="sng" kern="0" dirty="0">
                <a:solidFill>
                  <a:srgbClr val="000000"/>
                </a:solidFill>
                <a:latin typeface="Times New Roman" pitchFamily="65" charset="-122"/>
                <a:ea typeface="宋体" pitchFamily="65" charset="-122"/>
              </a:rPr>
              <a:t>娩</a:t>
            </a:r>
            <a:r>
              <a:rPr lang="zh-CN" altLang="en-US" sz="1417" kern="0" dirty="0">
                <a:solidFill>
                  <a:srgbClr val="000000"/>
                </a:solidFill>
                <a:latin typeface="Times New Roman" pitchFamily="65" charset="-122"/>
                <a:ea typeface="宋体" pitchFamily="65" charset="-122"/>
              </a:rPr>
              <a:t>(wǎn)　　　芳草如</a:t>
            </a:r>
            <a:r>
              <a:rPr lang="zh-CN" altLang="en-US" sz="1417" u="sng" kern="0" dirty="0">
                <a:solidFill>
                  <a:srgbClr val="000000"/>
                </a:solidFill>
                <a:latin typeface="Times New Roman" pitchFamily="65" charset="-122"/>
                <a:ea typeface="宋体" pitchFamily="65" charset="-122"/>
              </a:rPr>
              <a:t>茵</a:t>
            </a:r>
            <a:r>
              <a:rPr lang="zh-CN" altLang="en-US" sz="1417" kern="0" dirty="0">
                <a:solidFill>
                  <a:srgbClr val="000000"/>
                </a:solidFill>
                <a:latin typeface="Times New Roman" pitchFamily="65" charset="-122"/>
                <a:ea typeface="宋体" pitchFamily="65" charset="-122"/>
              </a:rPr>
              <a:t>(yīn)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解</a:t>
            </a:r>
            <a:r>
              <a:rPr lang="zh-CN" altLang="en-US" sz="1417" kern="0" dirty="0">
                <a:solidFill>
                  <a:srgbClr val="000000"/>
                </a:solidFill>
                <a:latin typeface="Times New Roman" pitchFamily="65" charset="-122"/>
                <a:ea typeface="宋体" pitchFamily="65" charset="-122"/>
              </a:rPr>
              <a:t>数(xiè)　　　吞</a:t>
            </a:r>
            <a:r>
              <a:rPr lang="zh-CN" altLang="en-US" sz="1417" u="sng" kern="0" dirty="0">
                <a:solidFill>
                  <a:srgbClr val="000000"/>
                </a:solidFill>
                <a:latin typeface="Times New Roman" pitchFamily="65" charset="-122"/>
                <a:ea typeface="宋体" pitchFamily="65" charset="-122"/>
              </a:rPr>
              <a:t>噬</a:t>
            </a:r>
            <a:r>
              <a:rPr lang="zh-CN" altLang="en-US" sz="1417" kern="0" dirty="0">
                <a:solidFill>
                  <a:srgbClr val="000000"/>
                </a:solidFill>
                <a:latin typeface="Times New Roman" pitchFamily="65" charset="-122"/>
                <a:ea typeface="宋体" pitchFamily="65" charset="-122"/>
              </a:rPr>
              <a:t>(shì)　　      粗</a:t>
            </a:r>
            <a:r>
              <a:rPr lang="zh-CN" altLang="en-US" sz="1417" u="sng" kern="0" dirty="0">
                <a:solidFill>
                  <a:srgbClr val="000000"/>
                </a:solidFill>
                <a:latin typeface="Times New Roman" pitchFamily="65" charset="-122"/>
                <a:ea typeface="宋体" pitchFamily="65" charset="-122"/>
              </a:rPr>
              <a:t>犷</a:t>
            </a:r>
            <a:r>
              <a:rPr lang="zh-CN" altLang="en-US" sz="1417" kern="0" dirty="0">
                <a:solidFill>
                  <a:srgbClr val="000000"/>
                </a:solidFill>
                <a:latin typeface="Times New Roman" pitchFamily="65" charset="-122"/>
                <a:ea typeface="宋体" pitchFamily="65" charset="-122"/>
              </a:rPr>
              <a:t>(ɡuǎnɡ)　　    </a:t>
            </a:r>
            <a:r>
              <a:rPr lang="zh-CN" altLang="en-US" sz="1417" u="sng" kern="0" dirty="0">
                <a:solidFill>
                  <a:srgbClr val="000000"/>
                </a:solidFill>
                <a:latin typeface="Times New Roman" pitchFamily="65" charset="-122"/>
                <a:ea typeface="宋体" pitchFamily="65" charset="-122"/>
              </a:rPr>
              <a:t>呕</a:t>
            </a:r>
            <a:r>
              <a:rPr lang="zh-CN" altLang="en-US" sz="1417" kern="0" dirty="0">
                <a:solidFill>
                  <a:srgbClr val="000000"/>
                </a:solidFill>
                <a:latin typeface="Times New Roman" pitchFamily="65" charset="-122"/>
                <a:ea typeface="宋体" pitchFamily="65" charset="-122"/>
              </a:rPr>
              <a:t>心沥血(ǒu)</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蕴</a:t>
            </a:r>
            <a:r>
              <a:rPr lang="zh-CN" altLang="en-US" sz="1417" kern="0" dirty="0">
                <a:solidFill>
                  <a:srgbClr val="000000"/>
                </a:solidFill>
                <a:latin typeface="Times New Roman" pitchFamily="65" charset="-122"/>
                <a:ea typeface="宋体" pitchFamily="65" charset="-122"/>
              </a:rPr>
              <a:t>含(yùn)　　　妖</a:t>
            </a:r>
            <a:r>
              <a:rPr lang="zh-CN" altLang="en-US" sz="1417" u="sng" kern="0" dirty="0">
                <a:solidFill>
                  <a:srgbClr val="000000"/>
                </a:solidFill>
                <a:latin typeface="Times New Roman" pitchFamily="65" charset="-122"/>
                <a:ea typeface="宋体" pitchFamily="65" charset="-122"/>
              </a:rPr>
              <a:t>娆</a:t>
            </a:r>
            <a:r>
              <a:rPr lang="zh-CN" altLang="en-US" sz="1417" kern="0" dirty="0">
                <a:solidFill>
                  <a:srgbClr val="000000"/>
                </a:solidFill>
                <a:latin typeface="Times New Roman" pitchFamily="65" charset="-122"/>
                <a:ea typeface="宋体" pitchFamily="65" charset="-122"/>
              </a:rPr>
              <a:t>(láo)　　　袅</a:t>
            </a:r>
            <a:r>
              <a:rPr lang="zh-CN" altLang="en-US" sz="1417" u="sng" kern="0" dirty="0">
                <a:solidFill>
                  <a:srgbClr val="000000"/>
                </a:solidFill>
                <a:latin typeface="Times New Roman" pitchFamily="65" charset="-122"/>
                <a:ea typeface="宋体" pitchFamily="65" charset="-122"/>
              </a:rPr>
              <a:t>娜</a:t>
            </a:r>
            <a:r>
              <a:rPr lang="zh-CN" altLang="en-US" sz="1417" kern="0" dirty="0">
                <a:solidFill>
                  <a:srgbClr val="000000"/>
                </a:solidFill>
                <a:latin typeface="Times New Roman" pitchFamily="65" charset="-122"/>
                <a:ea typeface="宋体" pitchFamily="65" charset="-122"/>
              </a:rPr>
              <a:t>(nà)　　　      含辛</a:t>
            </a:r>
            <a:r>
              <a:rPr lang="zh-CN" altLang="en-US" sz="1417" u="sng" kern="0" dirty="0">
                <a:solidFill>
                  <a:srgbClr val="000000"/>
                </a:solidFill>
                <a:latin typeface="Times New Roman" pitchFamily="65" charset="-122"/>
                <a:ea typeface="宋体" pitchFamily="65" charset="-122"/>
              </a:rPr>
              <a:t>茹</a:t>
            </a:r>
            <a:r>
              <a:rPr lang="zh-CN" altLang="en-US" sz="1417" kern="0" dirty="0">
                <a:solidFill>
                  <a:srgbClr val="000000"/>
                </a:solidFill>
                <a:latin typeface="Times New Roman" pitchFamily="65" charset="-122"/>
                <a:ea typeface="宋体" pitchFamily="65" charset="-122"/>
              </a:rPr>
              <a:t>苦(rú)</a:t>
            </a:r>
            <a:endParaRPr lang="zh-CN" altLang="en-US" dirty="0"/>
          </a:p>
        </p:txBody>
      </p:sp>
      <p:sp>
        <p:nvSpPr>
          <p:cNvPr id="3" name="TextBox 2"/>
          <p:cNvSpPr txBox="1"/>
          <p:nvPr/>
        </p:nvSpPr>
        <p:spPr>
          <a:xfrm>
            <a:off x="720000" y="315742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A.圃pǔ,咤zhà。B.靡mǐ,娩miǎn。D.娆ráo,娜nuó。</a:t>
            </a:r>
            <a:endParaRPr lang="zh-CN" altLang="en-US" dirty="0"/>
          </a:p>
        </p:txBody>
      </p:sp>
      <p:sp>
        <p:nvSpPr>
          <p:cNvPr id="4" name="TextBox 2"/>
          <p:cNvSpPr txBox="1"/>
          <p:nvPr/>
        </p:nvSpPr>
        <p:spPr>
          <a:xfrm>
            <a:off x="720000" y="3473229"/>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“烙”在这里读“lào”不读“luò”;“拙”读“zhuō”不读“zhuó”;“解”在这里读“xiè”,</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它是多音字;“犷”读“guǎng”不读“kuàng”。</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(2016张家界,1)下列词语中加点字注音完全正确的一组是(2分)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禀</a:t>
            </a:r>
            <a:r>
              <a:rPr lang="zh-CN" altLang="en-US" sz="1417" kern="0" dirty="0">
                <a:solidFill>
                  <a:srgbClr val="000000"/>
                </a:solidFill>
                <a:latin typeface="Times New Roman" pitchFamily="65" charset="-122"/>
                <a:ea typeface="宋体" pitchFamily="65" charset="-122"/>
              </a:rPr>
              <a:t>告(bǐng)　        慰</a:t>
            </a:r>
            <a:r>
              <a:rPr lang="zh-CN" altLang="en-US" sz="1417" u="sng" kern="0" dirty="0">
                <a:solidFill>
                  <a:srgbClr val="000000"/>
                </a:solidFill>
                <a:latin typeface="Times New Roman" pitchFamily="65" charset="-122"/>
                <a:ea typeface="宋体" pitchFamily="65" charset="-122"/>
              </a:rPr>
              <a:t>藉</a:t>
            </a:r>
            <a:r>
              <a:rPr lang="zh-CN" altLang="en-US" sz="1417" kern="0" dirty="0">
                <a:solidFill>
                  <a:srgbClr val="000000"/>
                </a:solidFill>
                <a:latin typeface="Times New Roman" pitchFamily="65" charset="-122"/>
                <a:ea typeface="宋体" pitchFamily="65" charset="-122"/>
              </a:rPr>
              <a:t>(jí)　          </a:t>
            </a:r>
            <a:r>
              <a:rPr lang="zh-CN" altLang="en-US" sz="1417" u="sng" kern="0" dirty="0">
                <a:solidFill>
                  <a:srgbClr val="000000"/>
                </a:solidFill>
                <a:latin typeface="Times New Roman" pitchFamily="65" charset="-122"/>
                <a:ea typeface="宋体" pitchFamily="65" charset="-122"/>
              </a:rPr>
              <a:t>辍</a:t>
            </a:r>
            <a:r>
              <a:rPr lang="zh-CN" altLang="en-US" sz="1417" kern="0" dirty="0">
                <a:solidFill>
                  <a:srgbClr val="000000"/>
                </a:solidFill>
                <a:latin typeface="Times New Roman" pitchFamily="65" charset="-122"/>
                <a:ea typeface="宋体" pitchFamily="65" charset="-122"/>
              </a:rPr>
              <a:t>学(zhuì)           </a:t>
            </a:r>
            <a:r>
              <a:rPr lang="zh-CN" altLang="en-US" sz="1417" u="sng" kern="0" dirty="0">
                <a:solidFill>
                  <a:srgbClr val="000000"/>
                </a:solidFill>
                <a:latin typeface="Times New Roman" pitchFamily="65" charset="-122"/>
                <a:ea typeface="宋体" pitchFamily="65" charset="-122"/>
              </a:rPr>
              <a:t>颔</a:t>
            </a:r>
            <a:r>
              <a:rPr lang="zh-CN" altLang="en-US" sz="1417" kern="0" dirty="0">
                <a:solidFill>
                  <a:srgbClr val="000000"/>
                </a:solidFill>
                <a:latin typeface="Times New Roman" pitchFamily="65" charset="-122"/>
                <a:ea typeface="宋体" pitchFamily="65" charset="-122"/>
              </a:rPr>
              <a:t>首低眉(hàn)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喘</a:t>
            </a:r>
            <a:r>
              <a:rPr lang="zh-CN" altLang="en-US" sz="1417" kern="0" dirty="0">
                <a:solidFill>
                  <a:srgbClr val="000000"/>
                </a:solidFill>
                <a:latin typeface="Times New Roman" pitchFamily="65" charset="-122"/>
                <a:ea typeface="宋体" pitchFamily="65" charset="-122"/>
              </a:rPr>
              <a:t>气(chuǎn)　　 恣</a:t>
            </a:r>
            <a:r>
              <a:rPr lang="zh-CN" altLang="en-US" sz="1417" u="sng" kern="0" dirty="0">
                <a:solidFill>
                  <a:srgbClr val="000000"/>
                </a:solidFill>
                <a:latin typeface="Times New Roman" pitchFamily="65" charset="-122"/>
                <a:ea typeface="宋体" pitchFamily="65" charset="-122"/>
              </a:rPr>
              <a:t>睢</a:t>
            </a:r>
            <a:r>
              <a:rPr lang="zh-CN" altLang="en-US" sz="1417" kern="0" dirty="0">
                <a:solidFill>
                  <a:srgbClr val="000000"/>
                </a:solidFill>
                <a:latin typeface="Times New Roman" pitchFamily="65" charset="-122"/>
                <a:ea typeface="宋体" pitchFamily="65" charset="-122"/>
              </a:rPr>
              <a:t>(suī)　　    </a:t>
            </a:r>
            <a:r>
              <a:rPr lang="zh-CN" altLang="en-US" sz="1417" u="sng" kern="0" dirty="0">
                <a:solidFill>
                  <a:srgbClr val="000000"/>
                </a:solidFill>
                <a:latin typeface="Times New Roman" pitchFamily="65" charset="-122"/>
                <a:ea typeface="宋体" pitchFamily="65" charset="-122"/>
              </a:rPr>
              <a:t>彷</a:t>
            </a:r>
            <a:r>
              <a:rPr lang="zh-CN" altLang="en-US" sz="1417" kern="0" dirty="0">
                <a:solidFill>
                  <a:srgbClr val="000000"/>
                </a:solidFill>
                <a:latin typeface="Times New Roman" pitchFamily="65" charset="-122"/>
                <a:ea typeface="宋体" pitchFamily="65" charset="-122"/>
              </a:rPr>
              <a:t>徨(fāng)　　  相形见</a:t>
            </a:r>
            <a:r>
              <a:rPr lang="zh-CN" altLang="en-US" sz="1417" u="sng" kern="0" dirty="0">
                <a:solidFill>
                  <a:srgbClr val="000000"/>
                </a:solidFill>
                <a:latin typeface="Times New Roman" pitchFamily="65" charset="-122"/>
                <a:ea typeface="宋体" pitchFamily="65" charset="-122"/>
              </a:rPr>
              <a:t>绌</a:t>
            </a:r>
            <a:r>
              <a:rPr lang="zh-CN" altLang="en-US" sz="1417" kern="0" dirty="0">
                <a:solidFill>
                  <a:srgbClr val="000000"/>
                </a:solidFill>
                <a:latin typeface="Times New Roman" pitchFamily="65" charset="-122"/>
                <a:ea typeface="宋体" pitchFamily="65" charset="-122"/>
              </a:rPr>
              <a:t>(zhuō)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濡</a:t>
            </a:r>
            <a:r>
              <a:rPr lang="zh-CN" altLang="en-US" sz="1417" kern="0" dirty="0">
                <a:solidFill>
                  <a:srgbClr val="000000"/>
                </a:solidFill>
                <a:latin typeface="Times New Roman" pitchFamily="65" charset="-122"/>
                <a:ea typeface="宋体" pitchFamily="65" charset="-122"/>
              </a:rPr>
              <a:t>染(rú)　　　    繁</a:t>
            </a:r>
            <a:r>
              <a:rPr lang="zh-CN" altLang="en-US" sz="1417" u="sng" kern="0" dirty="0">
                <a:solidFill>
                  <a:srgbClr val="000000"/>
                </a:solidFill>
                <a:latin typeface="Times New Roman" pitchFamily="65" charset="-122"/>
                <a:ea typeface="宋体" pitchFamily="65" charset="-122"/>
              </a:rPr>
              <a:t>衍</a:t>
            </a:r>
            <a:r>
              <a:rPr lang="zh-CN" altLang="en-US" sz="1417" kern="0" dirty="0">
                <a:solidFill>
                  <a:srgbClr val="000000"/>
                </a:solidFill>
                <a:latin typeface="Times New Roman" pitchFamily="65" charset="-122"/>
                <a:ea typeface="宋体" pitchFamily="65" charset="-122"/>
              </a:rPr>
              <a:t>(yǎn)　　   </a:t>
            </a:r>
            <a:r>
              <a:rPr lang="zh-CN" altLang="en-US" sz="1417" u="sng" kern="0" dirty="0">
                <a:solidFill>
                  <a:srgbClr val="000000"/>
                </a:solidFill>
                <a:latin typeface="Times New Roman" pitchFamily="65" charset="-122"/>
                <a:ea typeface="宋体" pitchFamily="65" charset="-122"/>
              </a:rPr>
              <a:t>颓</a:t>
            </a:r>
            <a:r>
              <a:rPr lang="zh-CN" altLang="en-US" sz="1417" kern="0" dirty="0">
                <a:solidFill>
                  <a:srgbClr val="000000"/>
                </a:solidFill>
                <a:latin typeface="Times New Roman" pitchFamily="65" charset="-122"/>
                <a:ea typeface="宋体" pitchFamily="65" charset="-122"/>
              </a:rPr>
              <a:t>唐(tuí)　　　 广</a:t>
            </a:r>
            <a:r>
              <a:rPr lang="zh-CN" altLang="en-US" sz="1417" u="sng" kern="0" dirty="0">
                <a:solidFill>
                  <a:srgbClr val="000000"/>
                </a:solidFill>
                <a:latin typeface="Times New Roman" pitchFamily="65" charset="-122"/>
                <a:ea typeface="宋体" pitchFamily="65" charset="-122"/>
              </a:rPr>
              <a:t>袤</a:t>
            </a:r>
            <a:r>
              <a:rPr lang="zh-CN" altLang="en-US" sz="1417" kern="0" dirty="0">
                <a:solidFill>
                  <a:srgbClr val="000000"/>
                </a:solidFill>
                <a:latin typeface="Times New Roman" pitchFamily="65" charset="-122"/>
                <a:ea typeface="宋体" pitchFamily="65" charset="-122"/>
              </a:rPr>
              <a:t>无垠(mào)</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D.荒</a:t>
            </a:r>
            <a:r>
              <a:rPr lang="zh-CN" altLang="en-US" sz="1417" u="sng" kern="0" dirty="0">
                <a:solidFill>
                  <a:srgbClr val="000000"/>
                </a:solidFill>
                <a:latin typeface="Times New Roman" pitchFamily="65" charset="-122"/>
                <a:ea typeface="宋体" pitchFamily="65" charset="-122"/>
              </a:rPr>
              <a:t>谬</a:t>
            </a:r>
            <a:r>
              <a:rPr lang="zh-CN" altLang="en-US" sz="1417" kern="0" dirty="0">
                <a:solidFill>
                  <a:srgbClr val="000000"/>
                </a:solidFill>
                <a:latin typeface="Times New Roman" pitchFamily="65" charset="-122"/>
                <a:ea typeface="宋体" pitchFamily="65" charset="-122"/>
              </a:rPr>
              <a:t>(miào)　　    </a:t>
            </a:r>
            <a:r>
              <a:rPr lang="zh-CN" altLang="en-US" sz="1417" u="sng" kern="0" dirty="0">
                <a:solidFill>
                  <a:srgbClr val="000000"/>
                </a:solidFill>
                <a:latin typeface="Times New Roman" pitchFamily="65" charset="-122"/>
                <a:ea typeface="宋体" pitchFamily="65" charset="-122"/>
              </a:rPr>
              <a:t>剽</a:t>
            </a:r>
            <a:r>
              <a:rPr lang="zh-CN" altLang="en-US" sz="1417" kern="0" dirty="0">
                <a:solidFill>
                  <a:srgbClr val="000000"/>
                </a:solidFill>
                <a:latin typeface="Times New Roman" pitchFamily="65" charset="-122"/>
                <a:ea typeface="宋体" pitchFamily="65" charset="-122"/>
              </a:rPr>
              <a:t>悍(biāo)　　  </a:t>
            </a:r>
            <a:r>
              <a:rPr lang="zh-CN" altLang="en-US" sz="1417" u="sng" kern="0" dirty="0">
                <a:solidFill>
                  <a:srgbClr val="000000"/>
                </a:solidFill>
                <a:latin typeface="Times New Roman" pitchFamily="65" charset="-122"/>
                <a:ea typeface="宋体" pitchFamily="65" charset="-122"/>
              </a:rPr>
              <a:t>黝</a:t>
            </a:r>
            <a:r>
              <a:rPr lang="zh-CN" altLang="en-US" sz="1417" kern="0" dirty="0">
                <a:solidFill>
                  <a:srgbClr val="000000"/>
                </a:solidFill>
                <a:latin typeface="Times New Roman" pitchFamily="65" charset="-122"/>
                <a:ea typeface="宋体" pitchFamily="65" charset="-122"/>
              </a:rPr>
              <a:t>黑(yǒu)　　  长</a:t>
            </a:r>
            <a:r>
              <a:rPr lang="zh-CN" altLang="en-US" sz="1417" u="sng" kern="0" dirty="0">
                <a:solidFill>
                  <a:srgbClr val="000000"/>
                </a:solidFill>
                <a:latin typeface="Times New Roman" pitchFamily="65" charset="-122"/>
                <a:ea typeface="宋体" pitchFamily="65" charset="-122"/>
              </a:rPr>
              <a:t>吁</a:t>
            </a:r>
            <a:r>
              <a:rPr lang="zh-CN" altLang="en-US" sz="1417" kern="0" dirty="0">
                <a:solidFill>
                  <a:srgbClr val="000000"/>
                </a:solidFill>
                <a:latin typeface="Times New Roman" pitchFamily="65" charset="-122"/>
                <a:ea typeface="宋体" pitchFamily="65" charset="-122"/>
              </a:rPr>
              <a:t>短叹(xū)</a:t>
            </a:r>
            <a:endParaRPr lang="zh-CN" altLang="en-US" dirty="0"/>
          </a:p>
        </p:txBody>
      </p:sp>
      <p:sp>
        <p:nvSpPr>
          <p:cNvPr id="3" name="TextBox 2"/>
          <p:cNvSpPr txBox="1"/>
          <p:nvPr/>
        </p:nvSpPr>
        <p:spPr>
          <a:xfrm>
            <a:off x="720000" y="31233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A.藉jiè,辍chuò。B.彷páng,绌chù。D.谬miù,剽piāo。</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2020内蒙古包头,2)下列词语中,没有错别字的一项是(3分)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A.派遣　造访　密匝匝　　格物致知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B.镌刻　睦邻　三缄其口　言不及意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C.谛造　蔓延　目眩神迷　德艺双馨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D.萦绕　搏弈　循规蹈矩　直抒胸臆</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B项,言不及意→言不及义。C项,谛造→缔造。D项,搏弈→博弈。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(2020辽宁本溪辽阳葫芦岛,1)选出下列词语中加点字</a:t>
            </a:r>
            <a:r>
              <a:rPr lang="zh-CN" altLang="en-US" sz="1417" u="sng" kern="0" dirty="0">
                <a:solidFill>
                  <a:srgbClr val="000000"/>
                </a:solidFill>
                <a:latin typeface="Times New Roman" pitchFamily="65" charset="-122"/>
                <a:ea typeface="宋体" pitchFamily="65" charset="-122"/>
              </a:rPr>
              <a:t>音形</a:t>
            </a:r>
            <a:r>
              <a:rPr lang="zh-CN" altLang="en-US" sz="1417" kern="0" dirty="0">
                <a:solidFill>
                  <a:srgbClr val="000000"/>
                </a:solidFill>
                <a:latin typeface="Times New Roman" pitchFamily="65" charset="-122"/>
                <a:ea typeface="宋体" pitchFamily="65" charset="-122"/>
              </a:rPr>
              <a:t>完全</a:t>
            </a:r>
            <a:r>
              <a:rPr lang="zh-CN" altLang="en-US" sz="1417" u="sng" kern="0" dirty="0">
                <a:solidFill>
                  <a:srgbClr val="000000"/>
                </a:solidFill>
                <a:latin typeface="Times New Roman" pitchFamily="65" charset="-122"/>
                <a:ea typeface="宋体" pitchFamily="65" charset="-122"/>
              </a:rPr>
              <a:t>正确</a:t>
            </a:r>
            <a:r>
              <a:rPr lang="zh-CN" altLang="en-US" sz="1417" kern="0" dirty="0">
                <a:solidFill>
                  <a:srgbClr val="000000"/>
                </a:solidFill>
                <a:latin typeface="Times New Roman" pitchFamily="65" charset="-122"/>
                <a:ea typeface="宋体" pitchFamily="65" charset="-122"/>
              </a:rPr>
              <a:t>的一项(2分)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练</a:t>
            </a:r>
            <a:r>
              <a:rPr lang="zh-CN" altLang="en-US" sz="1417" kern="0" dirty="0">
                <a:solidFill>
                  <a:srgbClr val="000000"/>
                </a:solidFill>
                <a:latin typeface="Times New Roman" pitchFamily="65" charset="-122"/>
                <a:ea typeface="宋体" pitchFamily="65" charset="-122"/>
              </a:rPr>
              <a:t>达liàn　        </a:t>
            </a:r>
            <a:r>
              <a:rPr lang="zh-CN" altLang="en-US" sz="1417" u="sng" kern="0" dirty="0">
                <a:solidFill>
                  <a:srgbClr val="000000"/>
                </a:solidFill>
                <a:latin typeface="Times New Roman" pitchFamily="65" charset="-122"/>
                <a:ea typeface="宋体" pitchFamily="65" charset="-122"/>
              </a:rPr>
              <a:t>邀</a:t>
            </a:r>
            <a:r>
              <a:rPr lang="zh-CN" altLang="en-US" sz="1417" kern="0" dirty="0">
                <a:solidFill>
                  <a:srgbClr val="000000"/>
                </a:solidFill>
                <a:latin typeface="Times New Roman" pitchFamily="65" charset="-122"/>
                <a:ea typeface="宋体" pitchFamily="65" charset="-122"/>
              </a:rPr>
              <a:t>请yāo　        喷</a:t>
            </a:r>
            <a:r>
              <a:rPr lang="zh-CN" altLang="en-US" sz="1417" u="sng" kern="0" dirty="0">
                <a:solidFill>
                  <a:srgbClr val="000000"/>
                </a:solidFill>
                <a:latin typeface="Times New Roman" pitchFamily="65" charset="-122"/>
                <a:ea typeface="宋体" pitchFamily="65" charset="-122"/>
              </a:rPr>
              <a:t>薄</a:t>
            </a:r>
            <a:r>
              <a:rPr lang="zh-CN" altLang="en-US" sz="1417" kern="0" dirty="0">
                <a:solidFill>
                  <a:srgbClr val="000000"/>
                </a:solidFill>
                <a:latin typeface="Times New Roman" pitchFamily="65" charset="-122"/>
                <a:ea typeface="宋体" pitchFamily="65" charset="-122"/>
              </a:rPr>
              <a:t>buó　       亭台楼</a:t>
            </a:r>
            <a:r>
              <a:rPr lang="zh-CN" altLang="en-US" sz="1417" u="sng" kern="0" dirty="0">
                <a:solidFill>
                  <a:srgbClr val="000000"/>
                </a:solidFill>
                <a:latin typeface="Times New Roman" pitchFamily="65" charset="-122"/>
                <a:ea typeface="宋体" pitchFamily="65" charset="-122"/>
              </a:rPr>
              <a:t>阁</a:t>
            </a:r>
            <a:r>
              <a:rPr lang="zh-CN" altLang="en-US" sz="1417" kern="0" dirty="0">
                <a:solidFill>
                  <a:srgbClr val="000000"/>
                </a:solidFill>
                <a:latin typeface="Times New Roman" pitchFamily="65" charset="-122"/>
                <a:ea typeface="宋体" pitchFamily="65" charset="-122"/>
              </a:rPr>
              <a:t>gé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B.朗</a:t>
            </a:r>
            <a:r>
              <a:rPr lang="zh-CN" altLang="en-US" sz="1417" u="sng" kern="0" dirty="0">
                <a:solidFill>
                  <a:srgbClr val="000000"/>
                </a:solidFill>
                <a:latin typeface="Times New Roman" pitchFamily="65" charset="-122"/>
                <a:ea typeface="宋体" pitchFamily="65" charset="-122"/>
              </a:rPr>
              <a:t>润</a:t>
            </a:r>
            <a:r>
              <a:rPr lang="zh-CN" altLang="en-US" sz="1417" kern="0" dirty="0">
                <a:solidFill>
                  <a:srgbClr val="000000"/>
                </a:solidFill>
                <a:latin typeface="Times New Roman" pitchFamily="65" charset="-122"/>
                <a:ea typeface="宋体" pitchFamily="65" charset="-122"/>
              </a:rPr>
              <a:t>yùn　　    </a:t>
            </a:r>
            <a:r>
              <a:rPr lang="zh-CN" altLang="en-US" sz="1417" u="sng" kern="0" dirty="0">
                <a:solidFill>
                  <a:srgbClr val="000000"/>
                </a:solidFill>
                <a:latin typeface="Times New Roman" pitchFamily="65" charset="-122"/>
                <a:ea typeface="宋体" pitchFamily="65" charset="-122"/>
              </a:rPr>
              <a:t>缭</a:t>
            </a:r>
            <a:r>
              <a:rPr lang="zh-CN" altLang="en-US" sz="1417" kern="0" dirty="0">
                <a:solidFill>
                  <a:srgbClr val="000000"/>
                </a:solidFill>
                <a:latin typeface="Times New Roman" pitchFamily="65" charset="-122"/>
                <a:ea typeface="宋体" pitchFamily="65" charset="-122"/>
              </a:rPr>
              <a:t>绕liáo　　　叮</a:t>
            </a:r>
            <a:r>
              <a:rPr lang="zh-CN" altLang="en-US" sz="1417" u="sng" kern="0" dirty="0">
                <a:solidFill>
                  <a:srgbClr val="000000"/>
                </a:solidFill>
                <a:latin typeface="Times New Roman" pitchFamily="65" charset="-122"/>
                <a:ea typeface="宋体" pitchFamily="65" charset="-122"/>
              </a:rPr>
              <a:t>嘱</a:t>
            </a:r>
            <a:r>
              <a:rPr lang="zh-CN" altLang="en-US" sz="1417" kern="0" dirty="0">
                <a:solidFill>
                  <a:srgbClr val="000000"/>
                </a:solidFill>
                <a:latin typeface="Times New Roman" pitchFamily="65" charset="-122"/>
                <a:ea typeface="宋体" pitchFamily="65" charset="-122"/>
              </a:rPr>
              <a:t>zhǔ　　　与日</a:t>
            </a:r>
            <a:r>
              <a:rPr lang="zh-CN" altLang="en-US" sz="1417" u="sng" kern="0" dirty="0">
                <a:solidFill>
                  <a:srgbClr val="000000"/>
                </a:solidFill>
                <a:latin typeface="Times New Roman" pitchFamily="65" charset="-122"/>
                <a:ea typeface="宋体" pitchFamily="65" charset="-122"/>
              </a:rPr>
              <a:t>具</a:t>
            </a:r>
            <a:r>
              <a:rPr lang="zh-CN" altLang="en-US" sz="1417" kern="0" dirty="0">
                <a:solidFill>
                  <a:srgbClr val="000000"/>
                </a:solidFill>
                <a:latin typeface="Times New Roman" pitchFamily="65" charset="-122"/>
                <a:ea typeface="宋体" pitchFamily="65" charset="-122"/>
              </a:rPr>
              <a:t>增jù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绚</a:t>
            </a:r>
            <a:r>
              <a:rPr lang="zh-CN" altLang="en-US" sz="1417" kern="0" dirty="0">
                <a:solidFill>
                  <a:srgbClr val="000000"/>
                </a:solidFill>
                <a:latin typeface="Times New Roman" pitchFamily="65" charset="-122"/>
                <a:ea typeface="宋体" pitchFamily="65" charset="-122"/>
              </a:rPr>
              <a:t>丽xuàn　　   </a:t>
            </a:r>
            <a:r>
              <a:rPr lang="zh-CN" altLang="en-US" sz="1417" u="sng" kern="0" dirty="0">
                <a:solidFill>
                  <a:srgbClr val="000000"/>
                </a:solidFill>
                <a:latin typeface="Times New Roman" pitchFamily="65" charset="-122"/>
                <a:ea typeface="宋体" pitchFamily="65" charset="-122"/>
              </a:rPr>
              <a:t>涵</a:t>
            </a:r>
            <a:r>
              <a:rPr lang="zh-CN" altLang="en-US" sz="1417" kern="0" dirty="0">
                <a:solidFill>
                  <a:srgbClr val="000000"/>
                </a:solidFill>
                <a:latin typeface="Times New Roman" pitchFamily="65" charset="-122"/>
                <a:ea typeface="宋体" pitchFamily="65" charset="-122"/>
              </a:rPr>
              <a:t>养hán　　　别</a:t>
            </a:r>
            <a:r>
              <a:rPr lang="zh-CN" altLang="en-US" sz="1417" u="sng" kern="0" dirty="0">
                <a:solidFill>
                  <a:srgbClr val="000000"/>
                </a:solidFill>
                <a:latin typeface="Times New Roman" pitchFamily="65" charset="-122"/>
                <a:ea typeface="宋体" pitchFamily="65" charset="-122"/>
              </a:rPr>
              <a:t>墅</a:t>
            </a:r>
            <a:r>
              <a:rPr lang="zh-CN" altLang="en-US" sz="1417" kern="0" dirty="0">
                <a:solidFill>
                  <a:srgbClr val="000000"/>
                </a:solidFill>
                <a:latin typeface="Times New Roman" pitchFamily="65" charset="-122"/>
                <a:ea typeface="宋体" pitchFamily="65" charset="-122"/>
              </a:rPr>
              <a:t>shù　　　妙手</a:t>
            </a:r>
            <a:r>
              <a:rPr lang="zh-CN" altLang="en-US" sz="1417" u="sng" kern="0" dirty="0">
                <a:solidFill>
                  <a:srgbClr val="000000"/>
                </a:solidFill>
                <a:latin typeface="Times New Roman" pitchFamily="65" charset="-122"/>
                <a:ea typeface="宋体" pitchFamily="65" charset="-122"/>
              </a:rPr>
              <a:t>偶</a:t>
            </a:r>
            <a:r>
              <a:rPr lang="zh-CN" altLang="en-US" sz="1417" kern="0" dirty="0">
                <a:solidFill>
                  <a:srgbClr val="000000"/>
                </a:solidFill>
                <a:latin typeface="Times New Roman" pitchFamily="65" charset="-122"/>
                <a:ea typeface="宋体" pitchFamily="65" charset="-122"/>
              </a:rPr>
              <a:t>得ǒu</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D.统</a:t>
            </a:r>
            <a:r>
              <a:rPr lang="zh-CN" altLang="en-US" sz="1417" u="sng" kern="0" dirty="0">
                <a:solidFill>
                  <a:srgbClr val="000000"/>
                </a:solidFill>
                <a:latin typeface="Times New Roman" pitchFamily="65" charset="-122"/>
                <a:ea typeface="宋体" pitchFamily="65" charset="-122"/>
              </a:rPr>
              <a:t>筹</a:t>
            </a:r>
            <a:r>
              <a:rPr lang="zh-CN" altLang="en-US" sz="1417" kern="0" dirty="0">
                <a:solidFill>
                  <a:srgbClr val="000000"/>
                </a:solidFill>
                <a:latin typeface="Times New Roman" pitchFamily="65" charset="-122"/>
                <a:ea typeface="宋体" pitchFamily="65" charset="-122"/>
              </a:rPr>
              <a:t>chóu　　   </a:t>
            </a:r>
            <a:r>
              <a:rPr lang="zh-CN" altLang="en-US" sz="1417" u="sng" kern="0" dirty="0">
                <a:solidFill>
                  <a:srgbClr val="000000"/>
                </a:solidFill>
                <a:latin typeface="Times New Roman" pitchFamily="65" charset="-122"/>
                <a:ea typeface="宋体" pitchFamily="65" charset="-122"/>
              </a:rPr>
              <a:t>惟</a:t>
            </a:r>
            <a:r>
              <a:rPr lang="zh-CN" altLang="en-US" sz="1417" kern="0" dirty="0">
                <a:solidFill>
                  <a:srgbClr val="000000"/>
                </a:solidFill>
                <a:latin typeface="Times New Roman" pitchFamily="65" charset="-122"/>
                <a:ea typeface="宋体" pitchFamily="65" charset="-122"/>
              </a:rPr>
              <a:t>幕wéi　　　闲</a:t>
            </a:r>
            <a:r>
              <a:rPr lang="zh-CN" altLang="en-US" sz="1417" u="sng" kern="0" dirty="0">
                <a:solidFill>
                  <a:srgbClr val="000000"/>
                </a:solidFill>
                <a:latin typeface="Times New Roman" pitchFamily="65" charset="-122"/>
                <a:ea typeface="宋体" pitchFamily="65" charset="-122"/>
              </a:rPr>
              <a:t>暇</a:t>
            </a:r>
            <a:r>
              <a:rPr lang="zh-CN" altLang="en-US" sz="1417" kern="0" dirty="0">
                <a:solidFill>
                  <a:srgbClr val="000000"/>
                </a:solidFill>
                <a:latin typeface="Times New Roman" pitchFamily="65" charset="-122"/>
                <a:ea typeface="宋体" pitchFamily="65" charset="-122"/>
              </a:rPr>
              <a:t>xiá　　　相得益</a:t>
            </a:r>
            <a:r>
              <a:rPr lang="zh-CN" altLang="en-US" sz="1417" u="sng" kern="0" dirty="0">
                <a:solidFill>
                  <a:srgbClr val="000000"/>
                </a:solidFill>
                <a:latin typeface="Times New Roman" pitchFamily="65" charset="-122"/>
                <a:ea typeface="宋体" pitchFamily="65" charset="-122"/>
              </a:rPr>
              <a:t>彰</a:t>
            </a:r>
            <a:r>
              <a:rPr lang="zh-CN" altLang="en-US" sz="1417" kern="0" dirty="0">
                <a:solidFill>
                  <a:srgbClr val="000000"/>
                </a:solidFill>
                <a:latin typeface="Times New Roman" pitchFamily="65" charset="-122"/>
                <a:ea typeface="宋体" pitchFamily="65" charset="-122"/>
              </a:rPr>
              <a:t>zhāng</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   A项,薄bó。B项,润rùn,具→俱。D项,惟→帷。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(2020四川成都A卷,2)下列语句中书写正确的一项是(3分)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A.但是当冬天来临的时候,雨已经化了妆,它经常会变成美丽的雪花,飘然莅临人间。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B.在人类的生活中,恐惧是工作和休息的天敌,面对它,人类学会用勇气来争锋相对。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C.我沉浸在烦密的花朵的光辉中,别的暂时都不存在,有的只是精神的宁静和喜悦。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D.“他哥哥来啦?”奥楚蔑洛夫问,整个脸上洋溢着含笑的温晴,“哎呀,我还不知道呢!”</a:t>
            </a:r>
            <a:endParaRPr lang="zh-CN" altLang="en-US" dirty="0"/>
          </a:p>
        </p:txBody>
      </p:sp>
      <p:sp>
        <p:nvSpPr>
          <p:cNvPr id="3" name="TextBox 2"/>
          <p:cNvSpPr txBox="1"/>
          <p:nvPr/>
        </p:nvSpPr>
        <p:spPr>
          <a:xfrm>
            <a:off x="720000" y="319474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本题考查辨析字形的能力。B项,争锋相对→针锋相对。C项,烦密→繁密。D项,温晴→温情。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(2019黑龙江齐齐哈尔,2)下列字词书写正确的一项是(2分)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A.羸弱　　　要诀　　　名副其实　　　走头无路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B.贮蓄　　　盘桓　　　轻歌曼舞　　　郑重其事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C.练达　　　愧怍　　　谈笑风声　　　李代桃僵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D.纯粹　　　遏制　　　鸠占雀巢　　　销声匿迹</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本题考查对汉字字形的识记能力。A.走头无路→走投无路。C.谈笑风声→谈笑风生。D.鸠占</a:t>
            </a:r>
            <a:br>
              <a:rPr dirty="0"/>
            </a:br>
            <a:r>
              <a:rPr lang="zh-CN" altLang="en-US" sz="1417" kern="0" dirty="0">
                <a:solidFill>
                  <a:srgbClr val="000000"/>
                </a:solidFill>
                <a:latin typeface="Times New Roman" pitchFamily="65" charset="-122"/>
                <a:ea typeface="宋体" pitchFamily="65" charset="-122"/>
              </a:rPr>
              <a:t>雀巢→鸠占鹊巢。</a:t>
            </a:r>
            <a:endParaRPr lang="zh-CN" altLang="en-US" dirty="0"/>
          </a:p>
        </p:txBody>
      </p:sp>
      <p:sp>
        <p:nvSpPr>
          <p:cNvPr id="4" name="TextBox 2"/>
          <p:cNvSpPr txBox="1"/>
          <p:nvPr/>
        </p:nvSpPr>
        <p:spPr>
          <a:xfrm>
            <a:off x="720000" y="393917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除了上面的错别字以外,这里还有几个字形要注意。与“羸”字形相似的还有“赢”“嬴”</a:t>
            </a:r>
            <a:br>
              <a:rPr dirty="0"/>
            </a:br>
            <a:r>
              <a:rPr lang="zh-CN" altLang="en-US" sz="1417" kern="0" dirty="0">
                <a:solidFill>
                  <a:srgbClr val="000000"/>
                </a:solidFill>
                <a:latin typeface="Times New Roman" pitchFamily="65" charset="-122"/>
                <a:ea typeface="宋体" pitchFamily="65" charset="-122"/>
              </a:rPr>
              <a:t>等,不要混淆。“轻歌曼舞”不能写成“轻歌慢舞”。“销声匿迹”不能写成“消声匿迹”。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音形辨析</a:t>
            </a:r>
          </a:p>
        </p:txBody>
      </p:sp>
      <p:sp>
        <p:nvSpPr>
          <p:cNvPr id="3" name="TextBox 2"/>
          <p:cNvSpPr txBox="1"/>
          <p:nvPr/>
        </p:nvSpPr>
        <p:spPr>
          <a:xfrm>
            <a:off x="720000" y="126999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(2020长沙,1)学校开展以“我的语文学习”为主题的“知识闯关大赛”,下面是小玲同学抽到的一组闯</a:t>
            </a:r>
            <a:br>
              <a:rPr dirty="0"/>
            </a:br>
            <a:r>
              <a:rPr lang="zh-CN" altLang="en-US" sz="1417" kern="0" dirty="0">
                <a:solidFill>
                  <a:srgbClr val="000000"/>
                </a:solidFill>
                <a:latin typeface="Times New Roman" pitchFamily="65" charset="-122"/>
                <a:ea typeface="宋体" pitchFamily="65" charset="-122"/>
              </a:rPr>
              <a:t>关题,请你和她一起完成。[字词迷宫]下列词语字音和字形全都正确的一项是(2分)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143989268"/>
              </p:ext>
            </p:extLst>
          </p:nvPr>
        </p:nvGraphicFramePr>
        <p:xfrm>
          <a:off x="611560" y="1985368"/>
          <a:ext cx="1763767" cy="1440805"/>
        </p:xfrm>
        <a:graphic>
          <a:graphicData uri="http://schemas.openxmlformats.org/drawingml/2006/table">
            <a:tbl>
              <a:tblPr/>
              <a:tblGrid>
                <a:gridCol w="1763767">
                  <a:extLst>
                    <a:ext uri="{9D8B030D-6E8A-4147-A177-3AD203B41FA5}">
                      <a16:colId xmlns:a16="http://schemas.microsoft.com/office/drawing/2014/main" val="20000"/>
                    </a:ext>
                  </a:extLst>
                </a:gridCol>
              </a:tblGrid>
              <a:tr h="418391">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姓氏</a:t>
                      </a:r>
                    </a:p>
                  </a:txBody>
                  <a:tcPr marL="45720" marR="45720"/>
                </a:tc>
                <a:extLst>
                  <a:ext uri="{0D108BD9-81ED-4DB2-BD59-A6C34878D82A}">
                    <a16:rowId xmlns:a16="http://schemas.microsoft.com/office/drawing/2014/main" val="10000"/>
                  </a:ext>
                </a:extLst>
              </a:tr>
              <a:tr h="999668">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臧</a:t>
                      </a:r>
                      <a:r>
                        <a:rPr lang="zh-CN" altLang="en-US" sz="1417" kern="0" dirty="0">
                          <a:solidFill>
                            <a:srgbClr val="000000"/>
                          </a:solidFill>
                          <a:latin typeface="Times New Roman" pitchFamily="65" charset="-122"/>
                          <a:ea typeface="宋体" pitchFamily="65" charset="-122"/>
                        </a:rPr>
                        <a:t>(zàng)克家</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岑</a:t>
                      </a:r>
                      <a:r>
                        <a:rPr lang="zh-CN" altLang="en-US" sz="1417" kern="0" dirty="0">
                          <a:solidFill>
                            <a:srgbClr val="000000"/>
                          </a:solidFill>
                          <a:latin typeface="Times New Roman" pitchFamily="65" charset="-122"/>
                          <a:ea typeface="宋体" pitchFamily="65" charset="-122"/>
                        </a:rPr>
                        <a:t>(jīn)参</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卞</a:t>
                      </a:r>
                      <a:r>
                        <a:rPr lang="zh-CN" altLang="en-US" sz="1417" kern="0" dirty="0">
                          <a:solidFill>
                            <a:srgbClr val="000000"/>
                          </a:solidFill>
                          <a:latin typeface="Times New Roman" pitchFamily="65" charset="-122"/>
                          <a:ea typeface="宋体" pitchFamily="65" charset="-122"/>
                        </a:rPr>
                        <a:t>(biàn)之琳</a:t>
                      </a:r>
                    </a:p>
                  </a:txBody>
                  <a:tcPr marL="45720" marR="45720"/>
                </a:tc>
                <a:extLst>
                  <a:ext uri="{0D108BD9-81ED-4DB2-BD59-A6C34878D82A}">
                    <a16:rowId xmlns:a16="http://schemas.microsoft.com/office/drawing/2014/main" val="10001"/>
                  </a:ext>
                </a:extLst>
              </a:tr>
            </a:tbl>
          </a:graphicData>
        </a:graphic>
      </p:graphicFrame>
      <p:graphicFrame>
        <p:nvGraphicFramePr>
          <p:cNvPr id="5" name="表格 2">
            <a:extLst>
              <a:ext uri="{FF2B5EF4-FFF2-40B4-BE49-F238E27FC236}">
                <a16:creationId xmlns:a16="http://schemas.microsoft.com/office/drawing/2014/main" id="{BD18C665-3BEA-47D9-B0FE-BC7CB2A6D951}"/>
              </a:ext>
            </a:extLst>
          </p:cNvPr>
          <p:cNvGraphicFramePr>
            <a:graphicFrameLocks noGrp="1"/>
          </p:cNvGraphicFramePr>
          <p:nvPr>
            <p:extLst>
              <p:ext uri="{D42A27DB-BD31-4B8C-83A1-F6EECF244321}">
                <p14:modId xmlns:p14="http://schemas.microsoft.com/office/powerpoint/2010/main" val="3181644273"/>
              </p:ext>
            </p:extLst>
          </p:nvPr>
        </p:nvGraphicFramePr>
        <p:xfrm>
          <a:off x="2627784" y="1998247"/>
          <a:ext cx="1763768" cy="1396874"/>
        </p:xfrm>
        <a:graphic>
          <a:graphicData uri="http://schemas.openxmlformats.org/drawingml/2006/table">
            <a:tbl>
              <a:tblPr/>
              <a:tblGrid>
                <a:gridCol w="1763768">
                  <a:extLst>
                    <a:ext uri="{9D8B030D-6E8A-4147-A177-3AD203B41FA5}">
                      <a16:colId xmlns:a16="http://schemas.microsoft.com/office/drawing/2014/main" val="20000"/>
                    </a:ext>
                  </a:extLst>
                </a:gridCol>
              </a:tblGrid>
              <a:tr h="365687">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形近字</a:t>
                      </a:r>
                    </a:p>
                  </a:txBody>
                  <a:tcPr marL="45720" marR="45720"/>
                </a:tc>
                <a:extLst>
                  <a:ext uri="{0D108BD9-81ED-4DB2-BD59-A6C34878D82A}">
                    <a16:rowId xmlns:a16="http://schemas.microsoft.com/office/drawing/2014/main" val="10000"/>
                  </a:ext>
                </a:extLst>
              </a:tr>
              <a:tr h="873741">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④珊珊来迟</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⑤蹒跚</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⑥珊瑚</a:t>
                      </a:r>
                    </a:p>
                  </a:txBody>
                  <a:tcPr marL="45720" marR="45720"/>
                </a:tc>
                <a:extLst>
                  <a:ext uri="{0D108BD9-81ED-4DB2-BD59-A6C34878D82A}">
                    <a16:rowId xmlns:a16="http://schemas.microsoft.com/office/drawing/2014/main" val="10001"/>
                  </a:ext>
                </a:extLst>
              </a:tr>
            </a:tbl>
          </a:graphicData>
        </a:graphic>
      </p:graphicFrame>
      <p:graphicFrame>
        <p:nvGraphicFramePr>
          <p:cNvPr id="6" name="表格 5">
            <a:extLst>
              <a:ext uri="{FF2B5EF4-FFF2-40B4-BE49-F238E27FC236}">
                <a16:creationId xmlns:a16="http://schemas.microsoft.com/office/drawing/2014/main" id="{8CB785DC-11D7-47DC-A5BD-2392A46CBB82}"/>
              </a:ext>
            </a:extLst>
          </p:cNvPr>
          <p:cNvGraphicFramePr>
            <a:graphicFrameLocks noGrp="1"/>
          </p:cNvGraphicFramePr>
          <p:nvPr>
            <p:extLst>
              <p:ext uri="{D42A27DB-BD31-4B8C-83A1-F6EECF244321}">
                <p14:modId xmlns:p14="http://schemas.microsoft.com/office/powerpoint/2010/main" val="2123334043"/>
              </p:ext>
            </p:extLst>
          </p:nvPr>
        </p:nvGraphicFramePr>
        <p:xfrm>
          <a:off x="4644009" y="2027140"/>
          <a:ext cx="1656183" cy="1396874"/>
        </p:xfrm>
        <a:graphic>
          <a:graphicData uri="http://schemas.openxmlformats.org/drawingml/2006/table">
            <a:tbl>
              <a:tblPr/>
              <a:tblGrid>
                <a:gridCol w="1656183">
                  <a:extLst>
                    <a:ext uri="{9D8B030D-6E8A-4147-A177-3AD203B41FA5}">
                      <a16:colId xmlns:a16="http://schemas.microsoft.com/office/drawing/2014/main" val="20000"/>
                    </a:ext>
                  </a:extLst>
                </a:gridCol>
              </a:tblGrid>
              <a:tr h="321056">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多音字</a:t>
                      </a:r>
                    </a:p>
                  </a:txBody>
                  <a:tcPr marL="45720" marR="45720"/>
                </a:tc>
                <a:extLst>
                  <a:ext uri="{0D108BD9-81ED-4DB2-BD59-A6C34878D82A}">
                    <a16:rowId xmlns:a16="http://schemas.microsoft.com/office/drawing/2014/main" val="10000"/>
                  </a:ext>
                </a:extLst>
              </a:tr>
              <a:tr h="876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⑦</a:t>
                      </a:r>
                      <a:r>
                        <a:rPr lang="zh-CN" altLang="en-US" sz="1417" u="sng" kern="0" dirty="0">
                          <a:solidFill>
                            <a:srgbClr val="000000"/>
                          </a:solidFill>
                          <a:latin typeface="Times New Roman" pitchFamily="65" charset="-122"/>
                          <a:ea typeface="宋体" pitchFamily="65" charset="-122"/>
                        </a:rPr>
                        <a:t>强</a:t>
                      </a:r>
                      <a:r>
                        <a:rPr lang="zh-CN" altLang="en-US" sz="1417" kern="0" dirty="0">
                          <a:solidFill>
                            <a:srgbClr val="000000"/>
                          </a:solidFill>
                          <a:latin typeface="Times New Roman" pitchFamily="65" charset="-122"/>
                          <a:ea typeface="宋体" pitchFamily="65" charset="-122"/>
                        </a:rPr>
                        <a:t>(qiáng)词夺理</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⑧顽</a:t>
                      </a:r>
                      <a:r>
                        <a:rPr lang="zh-CN" altLang="en-US" sz="1417" u="sng" kern="0" dirty="0">
                          <a:solidFill>
                            <a:srgbClr val="000000"/>
                          </a:solidFill>
                          <a:latin typeface="Times New Roman" pitchFamily="65" charset="-122"/>
                          <a:ea typeface="宋体" pitchFamily="65" charset="-122"/>
                        </a:rPr>
                        <a:t>强</a:t>
                      </a:r>
                      <a:r>
                        <a:rPr lang="zh-CN" altLang="en-US" sz="1417" kern="0" dirty="0">
                          <a:solidFill>
                            <a:srgbClr val="000000"/>
                          </a:solidFill>
                          <a:latin typeface="Times New Roman" pitchFamily="65" charset="-122"/>
                          <a:ea typeface="宋体" pitchFamily="65" charset="-122"/>
                        </a:rPr>
                        <a:t>(qiáng)</a:t>
                      </a:r>
                    </a:p>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⑨倔</a:t>
                      </a:r>
                      <a:r>
                        <a:rPr lang="zh-CN" altLang="en-US" sz="1417" u="sng" kern="0" dirty="0">
                          <a:solidFill>
                            <a:srgbClr val="000000"/>
                          </a:solidFill>
                          <a:latin typeface="Times New Roman" pitchFamily="65" charset="-122"/>
                          <a:ea typeface="宋体" pitchFamily="65" charset="-122"/>
                        </a:rPr>
                        <a:t>强</a:t>
                      </a:r>
                      <a:r>
                        <a:rPr lang="zh-CN" altLang="en-US" sz="1417" kern="0" dirty="0">
                          <a:solidFill>
                            <a:srgbClr val="000000"/>
                          </a:solidFill>
                          <a:latin typeface="Times New Roman" pitchFamily="65" charset="-122"/>
                          <a:ea typeface="宋体" pitchFamily="65" charset="-122"/>
                        </a:rPr>
                        <a:t>(jiàng)</a:t>
                      </a:r>
                    </a:p>
                  </a:txBody>
                  <a:tcPr marL="45720" marR="45720"/>
                </a:tc>
                <a:extLst>
                  <a:ext uri="{0D108BD9-81ED-4DB2-BD59-A6C34878D82A}">
                    <a16:rowId xmlns:a16="http://schemas.microsoft.com/office/drawing/2014/main" val="10001"/>
                  </a:ext>
                </a:extLst>
              </a:tr>
            </a:tbl>
          </a:graphicData>
        </a:graphic>
      </p:graphicFrame>
      <p:graphicFrame>
        <p:nvGraphicFramePr>
          <p:cNvPr id="7" name="表格 2">
            <a:extLst>
              <a:ext uri="{FF2B5EF4-FFF2-40B4-BE49-F238E27FC236}">
                <a16:creationId xmlns:a16="http://schemas.microsoft.com/office/drawing/2014/main" id="{A3066381-3D30-4E75-A7ED-5E520C42DF50}"/>
              </a:ext>
            </a:extLst>
          </p:cNvPr>
          <p:cNvGraphicFramePr>
            <a:graphicFrameLocks noGrp="1"/>
          </p:cNvGraphicFramePr>
          <p:nvPr>
            <p:extLst>
              <p:ext uri="{D42A27DB-BD31-4B8C-83A1-F6EECF244321}">
                <p14:modId xmlns:p14="http://schemas.microsoft.com/office/powerpoint/2010/main" val="1470085703"/>
              </p:ext>
            </p:extLst>
          </p:nvPr>
        </p:nvGraphicFramePr>
        <p:xfrm>
          <a:off x="6827371" y="2027140"/>
          <a:ext cx="1345029" cy="1432644"/>
        </p:xfrm>
        <a:graphic>
          <a:graphicData uri="http://schemas.openxmlformats.org/drawingml/2006/table">
            <a:tbl>
              <a:tblPr/>
              <a:tblGrid>
                <a:gridCol w="1345029">
                  <a:extLst>
                    <a:ext uri="{9D8B030D-6E8A-4147-A177-3AD203B41FA5}">
                      <a16:colId xmlns:a16="http://schemas.microsoft.com/office/drawing/2014/main" val="20000"/>
                    </a:ext>
                  </a:extLst>
                </a:gridCol>
              </a:tblGrid>
              <a:tr h="41023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成语</a:t>
                      </a:r>
                    </a:p>
                  </a:txBody>
                  <a:tcPr marL="45720" marR="45720"/>
                </a:tc>
                <a:extLst>
                  <a:ext uri="{0D108BD9-81ED-4DB2-BD59-A6C34878D82A}">
                    <a16:rowId xmlns:a16="http://schemas.microsoft.com/office/drawing/2014/main" val="10000"/>
                  </a:ext>
                </a:extLst>
              </a:tr>
              <a:tr h="986644">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⑩不屑置辨</a:t>
                      </a:r>
                    </a:p>
                    <a:p>
                      <a:pPr algn="ctr" eaLnBrk="0" latinLnBrk="1" hangingPunct="0">
                        <a:lnSpc>
                          <a:spcPct val="150000"/>
                        </a:lnSpc>
                        <a:spcBef>
                          <a:spcPts val="0"/>
                        </a:spcBef>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走投无路</a:t>
                      </a:r>
                    </a:p>
                    <a:p>
                      <a:pPr algn="ctr" eaLnBrk="0" latinLnBrk="1" hangingPunct="0">
                        <a:lnSpc>
                          <a:spcPct val="150000"/>
                        </a:lnSpc>
                        <a:spcBef>
                          <a:spcPts val="0"/>
                        </a:spcBef>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粗制烂造</a:t>
                      </a:r>
                    </a:p>
                  </a:txBody>
                  <a:tcPr marL="45720" marR="45720"/>
                </a:tc>
                <a:extLst>
                  <a:ext uri="{0D108BD9-81ED-4DB2-BD59-A6C34878D82A}">
                    <a16:rowId xmlns:a16="http://schemas.microsoft.com/office/drawing/2014/main" val="10001"/>
                  </a:ext>
                </a:extLst>
              </a:tr>
            </a:tbl>
          </a:graphicData>
        </a:graphic>
      </p:graphicFrame>
      <p:pic>
        <p:nvPicPr>
          <p:cNvPr id="8" name="图片 3" descr="textimage0.jpeg">
            <a:extLst>
              <a:ext uri="{FF2B5EF4-FFF2-40B4-BE49-F238E27FC236}">
                <a16:creationId xmlns:a16="http://schemas.microsoft.com/office/drawing/2014/main" id="{FE6C912C-A30E-48DF-BAA9-31AFAA23D061}"/>
              </a:ext>
            </a:extLst>
          </p:cNvPr>
          <p:cNvPicPr>
            <a:picLocks noChangeAspect="1"/>
          </p:cNvPicPr>
          <p:nvPr/>
        </p:nvPicPr>
        <p:blipFill>
          <a:blip r:embed="rId4"/>
          <a:stretch>
            <a:fillRect/>
          </a:stretch>
        </p:blipFill>
        <p:spPr>
          <a:xfrm>
            <a:off x="6973788" y="2892346"/>
            <a:ext cx="190500" cy="200025"/>
          </a:xfrm>
          <a:prstGeom prst="rect">
            <a:avLst/>
          </a:prstGeom>
        </p:spPr>
      </p:pic>
      <p:pic>
        <p:nvPicPr>
          <p:cNvPr id="9" name="图片 4" descr="textimage1.jpeg">
            <a:extLst>
              <a:ext uri="{FF2B5EF4-FFF2-40B4-BE49-F238E27FC236}">
                <a16:creationId xmlns:a16="http://schemas.microsoft.com/office/drawing/2014/main" id="{4E1925CD-F6E8-41BD-BD63-31D9292B247D}"/>
              </a:ext>
            </a:extLst>
          </p:cNvPr>
          <p:cNvPicPr>
            <a:picLocks noChangeAspect="1"/>
          </p:cNvPicPr>
          <p:nvPr/>
        </p:nvPicPr>
        <p:blipFill>
          <a:blip r:embed="rId5" cstate="print"/>
          <a:stretch>
            <a:fillRect/>
          </a:stretch>
        </p:blipFill>
        <p:spPr>
          <a:xfrm>
            <a:off x="6973788" y="3219946"/>
            <a:ext cx="190500" cy="200025"/>
          </a:xfrm>
          <a:prstGeom prst="rect">
            <a:avLst/>
          </a:prstGeom>
        </p:spPr>
      </p:pic>
      <p:sp>
        <p:nvSpPr>
          <p:cNvPr id="10" name="TextBox 2">
            <a:extLst>
              <a:ext uri="{FF2B5EF4-FFF2-40B4-BE49-F238E27FC236}">
                <a16:creationId xmlns:a16="http://schemas.microsoft.com/office/drawing/2014/main" id="{66E812D4-0DEA-4B75-B08E-38B5A17823FB}"/>
              </a:ext>
            </a:extLst>
          </p:cNvPr>
          <p:cNvSpPr txBox="1"/>
          <p:nvPr/>
        </p:nvSpPr>
        <p:spPr>
          <a:xfrm>
            <a:off x="611560" y="3622114"/>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A.①④⑨⑩　　　B.③⑤⑨</a:t>
            </a:r>
            <a:r>
              <a:rPr lang="zh-CN" altLang="en-US" sz="1177" kern="0" spc="32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C.②⑥⑧⑩　　　D.③⑤⑦</a:t>
            </a:r>
            <a:r>
              <a:rPr lang="zh-CN" altLang="en-US" sz="1177" kern="0" spc="322" dirty="0">
                <a:solidFill>
                  <a:srgbClr val="000000"/>
                </a:solidFill>
                <a:latin typeface="Times New Roman" pitchFamily="65" charset="-122"/>
                <a:ea typeface="宋体" pitchFamily="65" charset="-122"/>
              </a:rPr>
              <a:t> </a:t>
            </a:r>
            <a:endParaRPr lang="zh-CN" altLang="en-US" dirty="0"/>
          </a:p>
        </p:txBody>
      </p:sp>
      <p:sp>
        <p:nvSpPr>
          <p:cNvPr id="11" name="TextBox 2">
            <a:extLst>
              <a:ext uri="{FF2B5EF4-FFF2-40B4-BE49-F238E27FC236}">
                <a16:creationId xmlns:a16="http://schemas.microsoft.com/office/drawing/2014/main" id="{8216D9D2-8E23-42E9-81D8-6D3F12465C2F}"/>
              </a:ext>
            </a:extLst>
          </p:cNvPr>
          <p:cNvSpPr txBox="1"/>
          <p:nvPr/>
        </p:nvSpPr>
        <p:spPr>
          <a:xfrm>
            <a:off x="611560" y="435658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①zàng→zāng;②jīn→cén;④珊珊→姗姗;⑦qiáng→qiǎng;⑩辨→辩;</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烂→滥。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514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12.</a:t>
            </a:r>
            <a:r>
              <a:rPr lang="zh-CN" altLang="en-US" sz="1417" kern="0" dirty="0">
                <a:solidFill>
                  <a:srgbClr val="000000"/>
                </a:solidFill>
                <a:latin typeface="Times New Roman" pitchFamily="65" charset="-122"/>
                <a:ea typeface="宋体" pitchFamily="65" charset="-122"/>
              </a:rPr>
              <a:t>(2018山西,3)“初心”是一个美好的词汇,它关乎生命的价值和人生的意义。请积极参与“学语文·悟</a:t>
            </a:r>
            <a:br>
              <a:rPr dirty="0"/>
            </a:br>
            <a:r>
              <a:rPr lang="zh-CN" altLang="en-US" sz="1417" kern="0" dirty="0">
                <a:solidFill>
                  <a:srgbClr val="000000"/>
                </a:solidFill>
                <a:latin typeface="Times New Roman" pitchFamily="65" charset="-122"/>
                <a:ea typeface="宋体" pitchFamily="65" charset="-122"/>
              </a:rPr>
              <a:t>初心”主题活动,完成下面的任务。</a:t>
            </a:r>
            <a:endParaRPr lang="zh-CN" altLang="en-US" dirty="0"/>
          </a:p>
          <a:p>
            <a:pPr marL="0" indent="0" eaLnBrk="0" latinLnBrk="1" hangingPunct="0">
              <a:lnSpc>
                <a:spcPct val="150000"/>
              </a:lnSpc>
              <a:spcBef>
                <a:spcPts val="141"/>
              </a:spcBef>
              <a:buNone/>
            </a:pPr>
            <a:r>
              <a:rPr lang="zh-CN" altLang="en-US" sz="8818" kern="0" spc="3708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[画说“初心”]</a:t>
            </a:r>
            <a:endParaRPr lang="zh-CN" altLang="en-US" dirty="0"/>
          </a:p>
        </p:txBody>
      </p:sp>
      <p:pic>
        <p:nvPicPr>
          <p:cNvPr id="3" name="图片 3" descr="textimage9.jpeg"/>
          <p:cNvPicPr>
            <a:picLocks noChangeAspect="1"/>
          </p:cNvPicPr>
          <p:nvPr/>
        </p:nvPicPr>
        <p:blipFill>
          <a:blip r:embed="rId4"/>
          <a:stretch>
            <a:fillRect/>
          </a:stretch>
        </p:blipFill>
        <p:spPr>
          <a:xfrm>
            <a:off x="1000100" y="1742924"/>
            <a:ext cx="5175129" cy="2156304"/>
          </a:xfrm>
          <a:prstGeom prst="rect">
            <a:avLst/>
          </a:prstGeom>
        </p:spPr>
      </p:pic>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为使同学们更好地理解“初心”二字的本源,第一小组展示了以上材料。细心的你发现两段“解说”中</a:t>
            </a:r>
            <a:br>
              <a:rPr dirty="0"/>
            </a:br>
            <a:r>
              <a:rPr lang="zh-CN" altLang="en-US" sz="1417" kern="0" dirty="0">
                <a:solidFill>
                  <a:srgbClr val="000000"/>
                </a:solidFill>
                <a:latin typeface="Times New Roman" pitchFamily="65" charset="-122"/>
                <a:ea typeface="宋体" pitchFamily="65" charset="-122"/>
              </a:rPr>
              <a:t>各有一个错别字,请找出并改正。(2分)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(1)图一“解说”中“</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”改成“</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(2)图二“解说”中“</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”改成“</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283755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(1)栽　裁　(2)弛　驰</a:t>
            </a:r>
            <a:endParaRPr lang="zh-CN" altLang="en-US" dirty="0"/>
          </a:p>
        </p:txBody>
      </p:sp>
      <p:sp>
        <p:nvSpPr>
          <p:cNvPr id="4" name="TextBox 2"/>
          <p:cNvSpPr txBox="1"/>
          <p:nvPr/>
        </p:nvSpPr>
        <p:spPr>
          <a:xfrm>
            <a:off x="720000" y="3288964"/>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“裁剪”的“裁”字要结合形旁“衣”字记字形。形近字“弛”是“放松、松懈”的意思,</a:t>
            </a:r>
            <a:br>
              <a:rPr dirty="0"/>
            </a:br>
            <a:r>
              <a:rPr lang="zh-CN" altLang="en-US" sz="1417" kern="0" dirty="0">
                <a:solidFill>
                  <a:srgbClr val="000000"/>
                </a:solidFill>
                <a:latin typeface="Times New Roman" pitchFamily="65" charset="-122"/>
                <a:ea typeface="宋体" pitchFamily="65" charset="-122"/>
              </a:rPr>
              <a:t>“驰”是“车马跑得快、传播、向往”的意思;“心驰神往”是“心神飞到(向往的地方)”的意思,所以</a:t>
            </a:r>
            <a:br>
              <a:rPr dirty="0"/>
            </a:br>
            <a:r>
              <a:rPr lang="zh-CN" altLang="en-US" sz="1417" kern="0" dirty="0">
                <a:solidFill>
                  <a:srgbClr val="000000"/>
                </a:solidFill>
                <a:latin typeface="Times New Roman" pitchFamily="65" charset="-122"/>
                <a:ea typeface="宋体" pitchFamily="65" charset="-122"/>
              </a:rPr>
              <a:t>“弛”应改为“驰”。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13.</a:t>
            </a:r>
            <a:r>
              <a:rPr lang="zh-CN" altLang="en-US" sz="1417" kern="0" dirty="0">
                <a:solidFill>
                  <a:srgbClr val="000000"/>
                </a:solidFill>
                <a:latin typeface="Times New Roman" pitchFamily="65" charset="-122"/>
                <a:ea typeface="宋体" pitchFamily="65" charset="-122"/>
              </a:rPr>
              <a:t>(2016河南,1)下列词语中加点的字,每对读音都不同的一项是(2分)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A.狼</a:t>
            </a:r>
            <a:r>
              <a:rPr lang="zh-CN" altLang="en-US" sz="1417" u="sng" kern="0" dirty="0">
                <a:solidFill>
                  <a:srgbClr val="000000"/>
                </a:solidFill>
                <a:latin typeface="Times New Roman" pitchFamily="65" charset="-122"/>
                <a:ea typeface="宋体" pitchFamily="65" charset="-122"/>
              </a:rPr>
              <a:t>藉</a:t>
            </a:r>
            <a:r>
              <a:rPr lang="zh-CN" altLang="en-US" sz="1417" kern="0" dirty="0">
                <a:solidFill>
                  <a:srgbClr val="000000"/>
                </a:solidFill>
                <a:latin typeface="Times New Roman" pitchFamily="65" charset="-122"/>
                <a:ea typeface="宋体" pitchFamily="65" charset="-122"/>
              </a:rPr>
              <a:t>/慰</a:t>
            </a:r>
            <a:r>
              <a:rPr lang="zh-CN" altLang="en-US" sz="1417" u="sng" kern="0" dirty="0">
                <a:solidFill>
                  <a:srgbClr val="000000"/>
                </a:solidFill>
                <a:latin typeface="Times New Roman" pitchFamily="65" charset="-122"/>
                <a:ea typeface="宋体" pitchFamily="65" charset="-122"/>
              </a:rPr>
              <a:t>藉</a:t>
            </a:r>
            <a:r>
              <a:rPr lang="zh-CN" altLang="en-US" sz="1417"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伺</a:t>
            </a:r>
            <a:r>
              <a:rPr lang="zh-CN" altLang="en-US" sz="1417" kern="0" dirty="0">
                <a:solidFill>
                  <a:srgbClr val="000000"/>
                </a:solidFill>
                <a:latin typeface="Times New Roman" pitchFamily="65" charset="-122"/>
                <a:ea typeface="宋体" pitchFamily="65" charset="-122"/>
              </a:rPr>
              <a:t>候/</a:t>
            </a:r>
            <a:r>
              <a:rPr lang="zh-CN" altLang="en-US" sz="1417" u="sng" kern="0" dirty="0">
                <a:solidFill>
                  <a:srgbClr val="000000"/>
                </a:solidFill>
                <a:latin typeface="Times New Roman" pitchFamily="65" charset="-122"/>
                <a:ea typeface="宋体" pitchFamily="65" charset="-122"/>
              </a:rPr>
              <a:t>伺</a:t>
            </a:r>
            <a:r>
              <a:rPr lang="zh-CN" altLang="en-US" sz="1417" kern="0" dirty="0">
                <a:solidFill>
                  <a:srgbClr val="000000"/>
                </a:solidFill>
                <a:latin typeface="Times New Roman" pitchFamily="65" charset="-122"/>
                <a:ea typeface="宋体" pitchFamily="65" charset="-122"/>
              </a:rPr>
              <a:t>机而动　        日</a:t>
            </a:r>
            <a:r>
              <a:rPr lang="zh-CN" altLang="en-US" sz="1417" u="sng" kern="0" dirty="0">
                <a:solidFill>
                  <a:srgbClr val="000000"/>
                </a:solidFill>
                <a:latin typeface="Times New Roman" pitchFamily="65" charset="-122"/>
                <a:ea typeface="宋体" pitchFamily="65" charset="-122"/>
              </a:rPr>
              <a:t>薄</a:t>
            </a:r>
            <a:r>
              <a:rPr lang="zh-CN" altLang="en-US" sz="1417" kern="0" dirty="0">
                <a:solidFill>
                  <a:srgbClr val="000000"/>
                </a:solidFill>
                <a:latin typeface="Times New Roman" pitchFamily="65" charset="-122"/>
                <a:ea typeface="宋体" pitchFamily="65" charset="-122"/>
              </a:rPr>
              <a:t>西山/</a:t>
            </a:r>
            <a:r>
              <a:rPr lang="zh-CN" altLang="en-US" sz="1417" u="sng" kern="0" dirty="0">
                <a:solidFill>
                  <a:srgbClr val="000000"/>
                </a:solidFill>
                <a:latin typeface="Times New Roman" pitchFamily="65" charset="-122"/>
                <a:ea typeface="宋体" pitchFamily="65" charset="-122"/>
              </a:rPr>
              <a:t>薄</a:t>
            </a:r>
            <a:r>
              <a:rPr lang="zh-CN" altLang="en-US" sz="1417" kern="0" dirty="0">
                <a:solidFill>
                  <a:srgbClr val="000000"/>
                </a:solidFill>
                <a:latin typeface="Times New Roman" pitchFamily="65" charset="-122"/>
                <a:ea typeface="宋体" pitchFamily="65" charset="-122"/>
              </a:rPr>
              <a:t>利多销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悖</a:t>
            </a:r>
            <a:r>
              <a:rPr lang="zh-CN" altLang="en-US" sz="1417" kern="0" dirty="0">
                <a:solidFill>
                  <a:srgbClr val="000000"/>
                </a:solidFill>
                <a:latin typeface="Times New Roman" pitchFamily="65" charset="-122"/>
                <a:ea typeface="宋体" pitchFamily="65" charset="-122"/>
              </a:rPr>
              <a:t>论/蓬</a:t>
            </a:r>
            <a:r>
              <a:rPr lang="zh-CN" altLang="en-US" sz="1417" u="sng" kern="0" dirty="0">
                <a:solidFill>
                  <a:srgbClr val="000000"/>
                </a:solidFill>
                <a:latin typeface="Times New Roman" pitchFamily="65" charset="-122"/>
                <a:ea typeface="宋体" pitchFamily="65" charset="-122"/>
              </a:rPr>
              <a:t>勃</a:t>
            </a:r>
            <a:r>
              <a:rPr lang="zh-CN" altLang="en-US" sz="1417"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催</a:t>
            </a:r>
            <a:r>
              <a:rPr lang="zh-CN" altLang="en-US" sz="1417" kern="0" dirty="0">
                <a:solidFill>
                  <a:srgbClr val="000000"/>
                </a:solidFill>
                <a:latin typeface="Times New Roman" pitchFamily="65" charset="-122"/>
                <a:ea typeface="宋体" pitchFamily="65" charset="-122"/>
              </a:rPr>
              <a:t>眠/</a:t>
            </a:r>
            <a:r>
              <a:rPr lang="zh-CN" altLang="en-US" sz="1417" u="sng" kern="0" dirty="0">
                <a:solidFill>
                  <a:srgbClr val="000000"/>
                </a:solidFill>
                <a:latin typeface="Times New Roman" pitchFamily="65" charset="-122"/>
                <a:ea typeface="宋体" pitchFamily="65" charset="-122"/>
              </a:rPr>
              <a:t>摧</a:t>
            </a:r>
            <a:r>
              <a:rPr lang="zh-CN" altLang="en-US" sz="1417" kern="0" dirty="0">
                <a:solidFill>
                  <a:srgbClr val="000000"/>
                </a:solidFill>
                <a:latin typeface="Times New Roman" pitchFamily="65" charset="-122"/>
                <a:ea typeface="宋体" pitchFamily="65" charset="-122"/>
              </a:rPr>
              <a:t>枯拉朽　　　巍然</a:t>
            </a:r>
            <a:r>
              <a:rPr lang="zh-CN" altLang="en-US" sz="1417" u="sng" kern="0" dirty="0">
                <a:solidFill>
                  <a:srgbClr val="000000"/>
                </a:solidFill>
                <a:latin typeface="Times New Roman" pitchFamily="65" charset="-122"/>
                <a:ea typeface="宋体" pitchFamily="65" charset="-122"/>
              </a:rPr>
              <a:t>屹</a:t>
            </a:r>
            <a:r>
              <a:rPr lang="zh-CN" altLang="en-US" sz="1417" kern="0" dirty="0">
                <a:solidFill>
                  <a:srgbClr val="000000"/>
                </a:solidFill>
                <a:latin typeface="Times New Roman" pitchFamily="65" charset="-122"/>
                <a:ea typeface="宋体" pitchFamily="65" charset="-122"/>
              </a:rPr>
              <a:t>立/</a:t>
            </a:r>
            <a:r>
              <a:rPr lang="zh-CN" altLang="en-US" sz="1417" u="sng" kern="0" dirty="0">
                <a:solidFill>
                  <a:srgbClr val="000000"/>
                </a:solidFill>
                <a:latin typeface="Times New Roman" pitchFamily="65" charset="-122"/>
                <a:ea typeface="宋体" pitchFamily="65" charset="-122"/>
              </a:rPr>
              <a:t>迄</a:t>
            </a:r>
            <a:r>
              <a:rPr lang="zh-CN" altLang="en-US" sz="1417" kern="0" dirty="0">
                <a:solidFill>
                  <a:srgbClr val="000000"/>
                </a:solidFill>
                <a:latin typeface="Times New Roman" pitchFamily="65" charset="-122"/>
                <a:ea typeface="宋体" pitchFamily="65" charset="-122"/>
              </a:rPr>
              <a:t>今为止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C.包</a:t>
            </a:r>
            <a:r>
              <a:rPr lang="zh-CN" altLang="en-US" sz="1417" u="sng" kern="0" dirty="0">
                <a:solidFill>
                  <a:srgbClr val="000000"/>
                </a:solidFill>
                <a:latin typeface="Times New Roman" pitchFamily="65" charset="-122"/>
                <a:ea typeface="宋体" pitchFamily="65" charset="-122"/>
              </a:rPr>
              <a:t>扎</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扎</a:t>
            </a:r>
            <a:r>
              <a:rPr lang="zh-CN" altLang="en-US" sz="1417" kern="0" dirty="0">
                <a:solidFill>
                  <a:srgbClr val="000000"/>
                </a:solidFill>
                <a:latin typeface="Times New Roman" pitchFamily="65" charset="-122"/>
                <a:ea typeface="宋体" pitchFamily="65" charset="-122"/>
              </a:rPr>
              <a:t>实　　    </a:t>
            </a:r>
            <a:r>
              <a:rPr lang="zh-CN" altLang="en-US" sz="1417" u="sng" kern="0" dirty="0">
                <a:solidFill>
                  <a:srgbClr val="000000"/>
                </a:solidFill>
                <a:latin typeface="Times New Roman" pitchFamily="65" charset="-122"/>
                <a:ea typeface="宋体" pitchFamily="65" charset="-122"/>
              </a:rPr>
              <a:t>巷</a:t>
            </a:r>
            <a:r>
              <a:rPr lang="zh-CN" altLang="en-US" sz="1417" kern="0" dirty="0">
                <a:solidFill>
                  <a:srgbClr val="000000"/>
                </a:solidFill>
                <a:latin typeface="Times New Roman" pitchFamily="65" charset="-122"/>
                <a:ea typeface="宋体" pitchFamily="65" charset="-122"/>
              </a:rPr>
              <a:t>道/街头</a:t>
            </a:r>
            <a:r>
              <a:rPr lang="zh-CN" altLang="en-US" sz="1417" u="sng" kern="0" dirty="0">
                <a:solidFill>
                  <a:srgbClr val="000000"/>
                </a:solidFill>
                <a:latin typeface="Times New Roman" pitchFamily="65" charset="-122"/>
                <a:ea typeface="宋体" pitchFamily="65" charset="-122"/>
              </a:rPr>
              <a:t>巷</a:t>
            </a:r>
            <a:r>
              <a:rPr lang="zh-CN" altLang="en-US" sz="1417" kern="0" dirty="0">
                <a:solidFill>
                  <a:srgbClr val="000000"/>
                </a:solidFill>
                <a:latin typeface="Times New Roman" pitchFamily="65" charset="-122"/>
                <a:ea typeface="宋体" pitchFamily="65" charset="-122"/>
              </a:rPr>
              <a:t>尾　　    </a:t>
            </a:r>
            <a:r>
              <a:rPr lang="zh-CN" altLang="en-US" sz="1417" u="sng" kern="0" dirty="0">
                <a:solidFill>
                  <a:srgbClr val="000000"/>
                </a:solidFill>
                <a:latin typeface="Times New Roman" pitchFamily="65" charset="-122"/>
                <a:ea typeface="宋体" pitchFamily="65" charset="-122"/>
              </a:rPr>
              <a:t>哄</a:t>
            </a:r>
            <a:r>
              <a:rPr lang="zh-CN" altLang="en-US" sz="1417" kern="0" dirty="0">
                <a:solidFill>
                  <a:srgbClr val="000000"/>
                </a:solidFill>
                <a:latin typeface="Times New Roman" pitchFamily="65" charset="-122"/>
                <a:ea typeface="宋体" pitchFamily="65" charset="-122"/>
              </a:rPr>
              <a:t>堂大笑/一</a:t>
            </a:r>
            <a:r>
              <a:rPr lang="zh-CN" altLang="en-US" sz="1417" u="sng" kern="0" dirty="0">
                <a:solidFill>
                  <a:srgbClr val="000000"/>
                </a:solidFill>
                <a:latin typeface="Times New Roman" pitchFamily="65" charset="-122"/>
                <a:ea typeface="宋体" pitchFamily="65" charset="-122"/>
              </a:rPr>
              <a:t>哄</a:t>
            </a:r>
            <a:r>
              <a:rPr lang="zh-CN" altLang="en-US" sz="1417" kern="0" dirty="0">
                <a:solidFill>
                  <a:srgbClr val="000000"/>
                </a:solidFill>
                <a:latin typeface="Times New Roman" pitchFamily="65" charset="-122"/>
                <a:ea typeface="宋体" pitchFamily="65" charset="-122"/>
              </a:rPr>
              <a:t>而起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D.咳</a:t>
            </a:r>
            <a:r>
              <a:rPr lang="zh-CN" altLang="en-US" sz="1417" u="sng" kern="0" dirty="0">
                <a:solidFill>
                  <a:srgbClr val="000000"/>
                </a:solidFill>
                <a:latin typeface="Times New Roman" pitchFamily="65" charset="-122"/>
                <a:ea typeface="宋体" pitchFamily="65" charset="-122"/>
              </a:rPr>
              <a:t>嗽</a:t>
            </a:r>
            <a:r>
              <a:rPr lang="zh-CN" altLang="en-US" sz="1417" kern="0" dirty="0">
                <a:solidFill>
                  <a:srgbClr val="000000"/>
                </a:solidFill>
                <a:latin typeface="Times New Roman" pitchFamily="65" charset="-122"/>
                <a:ea typeface="宋体" pitchFamily="65" charset="-122"/>
              </a:rPr>
              <a:t>/洗</a:t>
            </a:r>
            <a:r>
              <a:rPr lang="zh-CN" altLang="en-US" sz="1417" u="sng" kern="0" dirty="0">
                <a:solidFill>
                  <a:srgbClr val="000000"/>
                </a:solidFill>
                <a:latin typeface="Times New Roman" pitchFamily="65" charset="-122"/>
                <a:ea typeface="宋体" pitchFamily="65" charset="-122"/>
              </a:rPr>
              <a:t>漱</a:t>
            </a:r>
            <a:r>
              <a:rPr lang="zh-CN" altLang="en-US" sz="1417" kern="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晦</a:t>
            </a:r>
            <a:r>
              <a:rPr lang="zh-CN" altLang="en-US" sz="1417" kern="0" dirty="0">
                <a:solidFill>
                  <a:srgbClr val="000000"/>
                </a:solidFill>
                <a:latin typeface="Times New Roman" pitchFamily="65" charset="-122"/>
                <a:ea typeface="宋体" pitchFamily="65" charset="-122"/>
              </a:rPr>
              <a:t>涩/</a:t>
            </a:r>
            <a:r>
              <a:rPr lang="zh-CN" altLang="en-US" sz="1417" u="sng" kern="0" dirty="0">
                <a:solidFill>
                  <a:srgbClr val="000000"/>
                </a:solidFill>
                <a:latin typeface="Times New Roman" pitchFamily="65" charset="-122"/>
                <a:ea typeface="宋体" pitchFamily="65" charset="-122"/>
              </a:rPr>
              <a:t>诲</a:t>
            </a:r>
            <a:r>
              <a:rPr lang="zh-CN" altLang="en-US" sz="1417" kern="0" dirty="0">
                <a:solidFill>
                  <a:srgbClr val="000000"/>
                </a:solidFill>
                <a:latin typeface="Times New Roman" pitchFamily="65" charset="-122"/>
                <a:ea typeface="宋体" pitchFamily="65" charset="-122"/>
              </a:rPr>
              <a:t>人不倦　　　负</a:t>
            </a:r>
            <a:r>
              <a:rPr lang="zh-CN" altLang="en-US" sz="1417" u="sng" kern="0" dirty="0">
                <a:solidFill>
                  <a:srgbClr val="000000"/>
                </a:solidFill>
                <a:latin typeface="Times New Roman" pitchFamily="65" charset="-122"/>
                <a:ea typeface="宋体" pitchFamily="65" charset="-122"/>
              </a:rPr>
              <a:t>隅</a:t>
            </a:r>
            <a:r>
              <a:rPr lang="zh-CN" altLang="en-US" sz="1417" kern="0" dirty="0">
                <a:solidFill>
                  <a:srgbClr val="000000"/>
                </a:solidFill>
                <a:latin typeface="Times New Roman" pitchFamily="65" charset="-122"/>
                <a:ea typeface="宋体" pitchFamily="65" charset="-122"/>
              </a:rPr>
              <a:t>顽抗/无独有</a:t>
            </a:r>
            <a:r>
              <a:rPr lang="zh-CN" altLang="en-US" sz="1417" u="sng" kern="0" dirty="0">
                <a:solidFill>
                  <a:srgbClr val="000000"/>
                </a:solidFill>
                <a:latin typeface="Times New Roman" pitchFamily="65" charset="-122"/>
                <a:ea typeface="宋体" pitchFamily="65" charset="-122"/>
              </a:rPr>
              <a:t>偶</a:t>
            </a:r>
            <a:endParaRPr lang="zh-CN" altLang="en-US" dirty="0"/>
          </a:p>
        </p:txBody>
      </p:sp>
      <p:sp>
        <p:nvSpPr>
          <p:cNvPr id="3" name="TextBox 2"/>
          <p:cNvSpPr txBox="1"/>
          <p:nvPr/>
        </p:nvSpPr>
        <p:spPr>
          <a:xfrm>
            <a:off x="720000" y="317058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A.jí/jiè,cì/sì,bó。B.bèi/bó,cuī,yì/qì。C.zā/zhā,hànɡ/xiànɡ,hōnɡ/hònɡ。D.sou/shù,huì,yú/ǒu。</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
        <p:nvSpPr>
          <p:cNvPr id="3" name="TextBox 2"/>
          <p:cNvSpPr txBox="1"/>
          <p:nvPr/>
        </p:nvSpPr>
        <p:spPr>
          <a:xfrm>
            <a:off x="720000" y="1236125"/>
            <a:ext cx="8505000" cy="33643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(2016邵阳,3)下列对毛泽东手书《沁园春·雪》的欣赏,不恰当的一项是(2分)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8818" kern="0" spc="2583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A.大气磅礴　　　　　B.流畅奔放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C.龙飞凤舞　　　　　D.端正秀丽</a:t>
            </a:r>
            <a:endParaRPr lang="zh-CN" altLang="en-US" dirty="0"/>
          </a:p>
        </p:txBody>
      </p:sp>
      <p:pic>
        <p:nvPicPr>
          <p:cNvPr id="4" name="图片 3" descr="textimage10.jpeg"/>
          <p:cNvPicPr>
            <a:picLocks noChangeAspect="1"/>
          </p:cNvPicPr>
          <p:nvPr/>
        </p:nvPicPr>
        <p:blipFill>
          <a:blip r:embed="rId4"/>
          <a:stretch>
            <a:fillRect/>
          </a:stretch>
        </p:blipFill>
        <p:spPr>
          <a:xfrm>
            <a:off x="928662" y="1637620"/>
            <a:ext cx="3906715" cy="2156304"/>
          </a:xfrm>
          <a:prstGeom prst="rect">
            <a:avLst/>
          </a:prstGeom>
        </p:spPr>
      </p:pic>
      <p:sp>
        <p:nvSpPr>
          <p:cNvPr id="5" name="TextBox 2"/>
          <p:cNvSpPr txBox="1"/>
          <p:nvPr/>
        </p:nvSpPr>
        <p:spPr>
          <a:xfrm>
            <a:off x="720000" y="458618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毛泽东手写的这一幅字是行草,用“端正秀丽”形容是不恰当的。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“大气磅礴”,形容气势浩大。“流畅奔放”,指表达不受拘束,一气呵成。“龙飞凤舞”,指笔</a:t>
            </a:r>
            <a:br>
              <a:rPr dirty="0"/>
            </a:br>
            <a:r>
              <a:rPr lang="zh-CN" altLang="en-US" sz="1417" kern="0" dirty="0">
                <a:solidFill>
                  <a:srgbClr val="000000"/>
                </a:solidFill>
                <a:latin typeface="Times New Roman" pitchFamily="65" charset="-122"/>
                <a:ea typeface="宋体" pitchFamily="65" charset="-122"/>
              </a:rPr>
              <a:t>势有力,灵活舒展。“端正秀丽”,指字结构协调,好看规矩。</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(2020海南,2)阅读下面语段,按要求答题。(8分)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自贸春风劲,乡村显风采。“金山银山不如绿水青山”,在新的发展机遇面前,海南的乡村建设将更显独特</a:t>
            </a:r>
            <a:br>
              <a:rPr dirty="0"/>
            </a:br>
            <a:r>
              <a:rPr lang="zh-CN" altLang="en-US" sz="1417" kern="0" dirty="0">
                <a:solidFill>
                  <a:srgbClr val="000000"/>
                </a:solidFill>
                <a:latin typeface="Times New Roman" pitchFamily="65" charset="-122"/>
                <a:ea typeface="宋体" pitchFamily="65" charset="-122"/>
              </a:rPr>
              <a:t>优势。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你看,牙寒古黎村,那深深浅浅的绿色在田间尽情挥</a:t>
            </a:r>
            <a:r>
              <a:rPr lang="zh-CN" altLang="en-US" sz="1417" u="sng" kern="0" dirty="0">
                <a:solidFill>
                  <a:srgbClr val="000000"/>
                </a:solidFill>
                <a:latin typeface="Times New Roman" pitchFamily="65" charset="-122"/>
                <a:ea typeface="宋体" pitchFamily="65" charset="-122"/>
              </a:rPr>
              <a:t>洒</a:t>
            </a:r>
            <a:r>
              <a:rPr lang="zh-CN" altLang="en-US" sz="1417" kern="0" dirty="0">
                <a:solidFill>
                  <a:srgbClr val="000000"/>
                </a:solidFill>
                <a:latin typeface="Times New Roman" pitchFamily="65" charset="-122"/>
                <a:ea typeface="宋体" pitchFamily="65" charset="-122"/>
              </a:rPr>
              <a:t>,弯弯曲曲的小路向村落中延伸,错落有致的屋舍掩映</a:t>
            </a:r>
            <a:br>
              <a:rPr dirty="0"/>
            </a:br>
            <a:r>
              <a:rPr lang="zh-CN" altLang="en-US" sz="1417" kern="0" dirty="0">
                <a:solidFill>
                  <a:srgbClr val="000000"/>
                </a:solidFill>
                <a:latin typeface="Times New Roman" pitchFamily="65" charset="-122"/>
                <a:ea typeface="宋体" pitchFamily="65" charset="-122"/>
              </a:rPr>
              <a:t>在槟榔丛中。好客的村民,淳朴的民风,热气腾腾的生活,一切都那么美好tián(　　)静,构成一幅风格清</a:t>
            </a:r>
            <a:br>
              <a:rPr dirty="0"/>
            </a:br>
            <a:r>
              <a:rPr lang="zh-CN" altLang="en-US" sz="1417" kern="0" dirty="0">
                <a:solidFill>
                  <a:srgbClr val="000000"/>
                </a:solidFill>
                <a:latin typeface="Times New Roman" pitchFamily="65" charset="-122"/>
                <a:ea typeface="宋体" pitchFamily="65" charset="-122"/>
              </a:rPr>
              <a:t>新、令人①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(A.心旷神怡　B.栩栩如生)的水彩画。若是清晨,云雾在远远近近的山岭缭绕,飘</a:t>
            </a:r>
            <a:br>
              <a:rPr dirty="0"/>
            </a:br>
            <a:r>
              <a:rPr lang="zh-CN" altLang="en-US" sz="1417" kern="0" dirty="0">
                <a:solidFill>
                  <a:srgbClr val="000000"/>
                </a:solidFill>
                <a:latin typeface="Times New Roman" pitchFamily="65" charset="-122"/>
                <a:ea typeface="宋体" pitchFamily="65" charset="-122"/>
              </a:rPr>
              <a:t>飘荡荡,山岭②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(A.历历在目　B.若隐若现)。小山村上空chuī(　　)烟袅袅,飘出阵阵柴草的</a:t>
            </a:r>
            <a:br>
              <a:rPr dirty="0"/>
            </a:br>
            <a:r>
              <a:rPr lang="zh-CN" altLang="en-US" sz="1417" kern="0" dirty="0">
                <a:solidFill>
                  <a:srgbClr val="000000"/>
                </a:solidFill>
                <a:latin typeface="Times New Roman" pitchFamily="65" charset="-122"/>
                <a:ea typeface="宋体" pitchFamily="65" charset="-122"/>
              </a:rPr>
              <a:t>香气,响亮的鸡鸣划破湿润的空气,在山岭间回</a:t>
            </a:r>
            <a:r>
              <a:rPr lang="zh-CN" altLang="en-US" sz="1417" u="sng" kern="0" dirty="0">
                <a:solidFill>
                  <a:srgbClr val="000000"/>
                </a:solidFill>
                <a:latin typeface="Times New Roman" pitchFamily="65" charset="-122"/>
                <a:ea typeface="宋体" pitchFamily="65" charset="-122"/>
              </a:rPr>
              <a:t>荡</a:t>
            </a:r>
            <a:r>
              <a:rPr lang="zh-CN" altLang="en-US" sz="1417" kern="0" dirty="0">
                <a:solidFill>
                  <a:srgbClr val="000000"/>
                </a:solidFill>
                <a:latin typeface="Times New Roman" pitchFamily="65" charset="-122"/>
                <a:ea typeface="宋体" pitchFamily="65" charset="-122"/>
              </a:rPr>
              <a:t>。村旁路边的草丛间,山泉水哗啦啦,昼夜不息。不知名的</a:t>
            </a:r>
            <a:br>
              <a:rPr dirty="0"/>
            </a:br>
            <a:r>
              <a:rPr lang="zh-CN" altLang="en-US" sz="1417" kern="0" dirty="0">
                <a:solidFill>
                  <a:srgbClr val="000000"/>
                </a:solidFill>
                <a:latin typeface="Times New Roman" pitchFamily="65" charset="-122"/>
                <a:ea typeface="宋体" pitchFamily="65" charset="-122"/>
              </a:rPr>
              <a:t>鸟儿在林间叽叽喳喳唱着欢乐的歌儿</a:t>
            </a:r>
            <a:r>
              <a:rPr lang="zh-CN" altLang="en-US" sz="1417" kern="0" dirty="0">
                <a:solidFill>
                  <a:srgbClr val="000000"/>
                </a:solidFill>
                <a:latin typeface="黑体"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牙寒古黎村,山灵水秀,生活和美,一定是你心中的向往!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(节选自《系列人文与地理资料》,有删改)</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(1)给文段中加点的字注音,或根据拼音写汉字。(4分)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①挥</a:t>
            </a:r>
            <a:r>
              <a:rPr lang="zh-CN" altLang="en-US" sz="1417" u="sng" kern="0" dirty="0">
                <a:solidFill>
                  <a:srgbClr val="000000"/>
                </a:solidFill>
                <a:latin typeface="Times New Roman" pitchFamily="65" charset="-122"/>
                <a:ea typeface="宋体" pitchFamily="65" charset="-122"/>
              </a:rPr>
              <a:t>洒　　　　    </a:t>
            </a:r>
            <a:r>
              <a:rPr lang="zh-CN" altLang="en-US" sz="1417" kern="0" dirty="0">
                <a:solidFill>
                  <a:srgbClr val="000000"/>
                </a:solidFill>
                <a:latin typeface="Times New Roman" pitchFamily="65" charset="-122"/>
                <a:ea typeface="宋体" pitchFamily="65" charset="-122"/>
              </a:rPr>
              <a:t>　　②tián(　　)静</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③chuī(　　)烟　　　④回</a:t>
            </a:r>
            <a:r>
              <a:rPr lang="zh-CN" altLang="en-US" sz="1417" u="sng" kern="0" dirty="0">
                <a:solidFill>
                  <a:srgbClr val="000000"/>
                </a:solidFill>
                <a:latin typeface="Times New Roman" pitchFamily="65" charset="-122"/>
                <a:ea typeface="宋体" pitchFamily="65" charset="-122"/>
              </a:rPr>
              <a:t>荡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(2)结合语境选择恰当的成语,将字母序号填写在相应的位置上。(2分)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(3)仿照画线句子,拟写一句宣传语,向国内外游客介绍牙寒古黎村。(2分)</a:t>
            </a:r>
            <a:endParaRPr lang="zh-CN" altLang="en-US"/>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296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(1)①sǎ　②恬　③炊　④dàng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(2)①A　②B</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(3)(示例1)牙寒古黎村,曲径通幽,屋舍错落,一定是你向往的人间仙境。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(示例2)牙寒古黎村,绿林掩映,泉水潺潺,一定是你心目中的世外桃源。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(示例3)牙寒古黎村,民风淳朴,村民好客,一定令你有宾至如归的感觉。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(评分标准:突出对象及特点1分,表达宣传推荐之意1分,意思相近表达流畅即可,有欠缺酌情扣分)</a:t>
            </a:r>
            <a:endParaRPr lang="zh-CN" altLang="en-US" dirty="0"/>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0695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(1)本题考查字音字形。“洒”应读作sǎ;“恬静”的“恬”是安静、安然的意思,注意是竖心旁;</a:t>
            </a:r>
            <a:br>
              <a:rPr dirty="0"/>
            </a:br>
            <a:r>
              <a:rPr lang="zh-CN" altLang="en-US" sz="1417" kern="0" dirty="0">
                <a:solidFill>
                  <a:srgbClr val="000000"/>
                </a:solidFill>
                <a:latin typeface="Times New Roman" pitchFamily="65" charset="-122"/>
                <a:ea typeface="宋体" pitchFamily="65" charset="-122"/>
              </a:rPr>
              <a:t>“炊烟”指烧火做饭时冒出的烟,注意是火字旁;“荡”应读作dàng。(2)本题考查对成语的辨析能力。</a:t>
            </a:r>
            <a:br>
              <a:rPr dirty="0"/>
            </a:br>
            <a:r>
              <a:rPr lang="zh-CN" altLang="en-US" sz="1417" kern="0" dirty="0">
                <a:solidFill>
                  <a:srgbClr val="000000"/>
                </a:solidFill>
                <a:latin typeface="Times New Roman" pitchFamily="65" charset="-122"/>
                <a:ea typeface="宋体" pitchFamily="65" charset="-122"/>
              </a:rPr>
              <a:t>“心旷神怡”指心情舒畅,精神愉快。“栩栩如生”形容艺术形象生动逼真。根据语境,此处应填“心旷</a:t>
            </a:r>
            <a:br>
              <a:rPr dirty="0"/>
            </a:br>
            <a:r>
              <a:rPr lang="zh-CN" altLang="en-US" sz="1417" kern="0" dirty="0">
                <a:solidFill>
                  <a:srgbClr val="000000"/>
                </a:solidFill>
                <a:latin typeface="Times New Roman" pitchFamily="65" charset="-122"/>
                <a:ea typeface="宋体" pitchFamily="65" charset="-122"/>
              </a:rPr>
              <a:t>神怡”。“历历在目”形容某种景象清楚地展现在眼前。“若隐若现”形容隐隐约约。根据语境,此处</a:t>
            </a:r>
            <a:br>
              <a:rPr dirty="0"/>
            </a:br>
            <a:r>
              <a:rPr lang="zh-CN" altLang="en-US" sz="1417" kern="0" dirty="0">
                <a:solidFill>
                  <a:srgbClr val="000000"/>
                </a:solidFill>
                <a:latin typeface="Times New Roman" pitchFamily="65" charset="-122"/>
                <a:ea typeface="宋体" pitchFamily="65" charset="-122"/>
              </a:rPr>
              <a:t>应填“若隐若现”。(3)本题考查仿写的能力,要注意和画线句的句式保持一致。画线句中写到了牙寒古</a:t>
            </a:r>
            <a:br>
              <a:rPr dirty="0"/>
            </a:br>
            <a:r>
              <a:rPr lang="zh-CN" altLang="en-US" sz="1417" kern="0" dirty="0">
                <a:solidFill>
                  <a:srgbClr val="000000"/>
                </a:solidFill>
                <a:latin typeface="Times New Roman" pitchFamily="65" charset="-122"/>
                <a:ea typeface="宋体" pitchFamily="65" charset="-122"/>
              </a:rPr>
              <a:t>黎村的山、水、生活的特点,最后是对外的宣传语。答题时,根据语段中对牙寒古黎村的描述,先找到描述</a:t>
            </a:r>
            <a:br>
              <a:rPr dirty="0"/>
            </a:br>
            <a:r>
              <a:rPr lang="zh-CN" altLang="en-US" sz="1417" kern="0" dirty="0">
                <a:solidFill>
                  <a:srgbClr val="000000"/>
                </a:solidFill>
                <a:latin typeface="Times New Roman" pitchFamily="65" charset="-122"/>
                <a:ea typeface="宋体" pitchFamily="65" charset="-122"/>
              </a:rPr>
              <a:t>的对象,再结合语段概括其特点,最后表达出宣传和推荐的意思。如:“弯弯曲曲的小路向村落中延伸”可</a:t>
            </a:r>
            <a:br>
              <a:rPr dirty="0"/>
            </a:br>
            <a:r>
              <a:rPr lang="zh-CN" altLang="en-US" sz="1417" kern="0" dirty="0">
                <a:solidFill>
                  <a:srgbClr val="000000"/>
                </a:solidFill>
                <a:latin typeface="Times New Roman" pitchFamily="65" charset="-122"/>
                <a:ea typeface="宋体" pitchFamily="65" charset="-122"/>
              </a:rPr>
              <a:t>概括为“曲径通幽”,“错落有致的屋舍掩映在槟榔丛中”可概括为“屋舍错落”,这样的景色如人间仙</a:t>
            </a:r>
            <a:br>
              <a:rPr dirty="0"/>
            </a:br>
            <a:r>
              <a:rPr lang="zh-CN" altLang="en-US" sz="1417" kern="0" dirty="0">
                <a:solidFill>
                  <a:srgbClr val="000000"/>
                </a:solidFill>
                <a:latin typeface="Times New Roman" pitchFamily="65" charset="-122"/>
                <a:ea typeface="宋体" pitchFamily="65" charset="-122"/>
              </a:rPr>
              <a:t>境,可用“一定是你向往的人间仙境”来表达宣传和推荐的意思。</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(2020山东潍坊,1—4)下面是文宇同学摘抄在读书笔记上的美文片段,请阅读并完成各题。(8分)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坦荡如坻</a:t>
            </a:r>
            <a:r>
              <a:rPr lang="zh-CN" altLang="en-US" sz="1417" kern="0" dirty="0">
                <a:solidFill>
                  <a:srgbClr val="000000"/>
                </a:solidFill>
                <a:latin typeface="Times New Roman" pitchFamily="65" charset="-122"/>
                <a:ea typeface="宋体" pitchFamily="65" charset="-122"/>
              </a:rPr>
              <a:t>的原野上,千万棵萱草</a:t>
            </a:r>
            <a:r>
              <a:rPr lang="zh-CN" altLang="en-US" sz="1417" u="sng" kern="0" dirty="0">
                <a:solidFill>
                  <a:srgbClr val="000000"/>
                </a:solidFill>
                <a:latin typeface="Times New Roman" pitchFamily="65" charset="-122"/>
                <a:ea typeface="宋体" pitchFamily="65" charset="-122"/>
              </a:rPr>
              <a:t>擎着</a:t>
            </a:r>
            <a:r>
              <a:rPr lang="zh-CN" altLang="en-US" sz="1417" kern="0" dirty="0">
                <a:solidFill>
                  <a:srgbClr val="000000"/>
                </a:solidFill>
                <a:latin typeface="Times New Roman" pitchFamily="65" charset="-122"/>
                <a:ea typeface="宋体" pitchFamily="65" charset="-122"/>
              </a:rPr>
              <a:t>黄花</a:t>
            </a:r>
            <a:r>
              <a:rPr lang="zh-CN" altLang="en-US" sz="1417" u="sng" kern="0" dirty="0">
                <a:solidFill>
                  <a:srgbClr val="000000"/>
                </a:solidFill>
                <a:latin typeface="Times New Roman" pitchFamily="65" charset="-122"/>
                <a:ea typeface="宋体" pitchFamily="65" charset="-122"/>
              </a:rPr>
              <a:t>兴高彩烈</a:t>
            </a:r>
            <a:r>
              <a:rPr lang="zh-CN" altLang="en-US" sz="1417" kern="0" dirty="0">
                <a:solidFill>
                  <a:srgbClr val="000000"/>
                </a:solidFill>
                <a:latin typeface="Times New Roman" pitchFamily="65" charset="-122"/>
                <a:ea typeface="宋体" pitchFamily="65" charset="-122"/>
              </a:rPr>
              <a:t>地绽放,</a:t>
            </a:r>
            <a:r>
              <a:rPr lang="zh-CN" altLang="en-US" sz="1417" u="sng" kern="0" dirty="0">
                <a:solidFill>
                  <a:srgbClr val="000000"/>
                </a:solidFill>
                <a:latin typeface="Times New Roman" pitchFamily="65" charset="-122"/>
                <a:ea typeface="宋体" pitchFamily="65" charset="-122"/>
              </a:rPr>
              <a:t>汇聚</a:t>
            </a:r>
            <a:r>
              <a:rPr lang="zh-CN" altLang="en-US" sz="1417" kern="0" dirty="0">
                <a:solidFill>
                  <a:srgbClr val="000000"/>
                </a:solidFill>
                <a:latin typeface="Times New Roman" pitchFamily="65" charset="-122"/>
                <a:ea typeface="宋体" pitchFamily="65" charset="-122"/>
              </a:rPr>
              <a:t>成</a:t>
            </a:r>
            <a:r>
              <a:rPr lang="zh-CN" altLang="en-US" sz="1417" u="sng" kern="0" dirty="0">
                <a:solidFill>
                  <a:srgbClr val="000000"/>
                </a:solidFill>
                <a:latin typeface="Times New Roman" pitchFamily="65" charset="-122"/>
                <a:ea typeface="宋体" pitchFamily="65" charset="-122"/>
              </a:rPr>
              <a:t>浩浩汤汤</a:t>
            </a:r>
            <a:r>
              <a:rPr lang="zh-CN" altLang="en-US" sz="1417" kern="0" dirty="0">
                <a:solidFill>
                  <a:srgbClr val="000000"/>
                </a:solidFill>
                <a:latin typeface="Times New Roman" pitchFamily="65" charset="-122"/>
                <a:ea typeface="宋体" pitchFamily="65" charset="-122"/>
              </a:rPr>
              <a:t>的花海。它们开得泼泼洒洒,</a:t>
            </a:r>
            <a:br>
              <a:rPr dirty="0"/>
            </a:br>
            <a:r>
              <a:rPr lang="zh-CN" altLang="en-US" sz="1417" kern="0" dirty="0">
                <a:solidFill>
                  <a:srgbClr val="000000"/>
                </a:solidFill>
                <a:latin typeface="Times New Roman" pitchFamily="65" charset="-122"/>
                <a:ea typeface="宋体" pitchFamily="65" charset="-122"/>
              </a:rPr>
              <a:t>(也/却)香得</a:t>
            </a:r>
            <a:r>
              <a:rPr lang="zh-CN" altLang="en-US" sz="1417" u="sng" kern="0" dirty="0">
                <a:solidFill>
                  <a:srgbClr val="000000"/>
                </a:solidFill>
                <a:latin typeface="Times New Roman" pitchFamily="65" charset="-122"/>
                <a:ea typeface="宋体" pitchFamily="65" charset="-122"/>
              </a:rPr>
              <a:t>羞涩</a:t>
            </a:r>
            <a:r>
              <a:rPr lang="zh-CN" altLang="en-US" sz="1417" kern="0" dirty="0">
                <a:solidFill>
                  <a:srgbClr val="000000"/>
                </a:solidFill>
                <a:latin typeface="Times New Roman" pitchFamily="65" charset="-122"/>
                <a:ea typeface="宋体" pitchFamily="65" charset="-122"/>
              </a:rPr>
              <a:t>而</a:t>
            </a:r>
            <a:r>
              <a:rPr lang="zh-CN" altLang="en-US" sz="1417" u="sng" kern="0" dirty="0">
                <a:solidFill>
                  <a:srgbClr val="000000"/>
                </a:solidFill>
                <a:latin typeface="Times New Roman" pitchFamily="65" charset="-122"/>
                <a:ea typeface="宋体" pitchFamily="65" charset="-122"/>
              </a:rPr>
              <a:t>含蓄</a:t>
            </a:r>
            <a:r>
              <a:rPr lang="zh-CN" altLang="en-US" sz="1417" kern="0" dirty="0">
                <a:solidFill>
                  <a:srgbClr val="000000"/>
                </a:solidFill>
                <a:latin typeface="Times New Roman" pitchFamily="65" charset="-122"/>
                <a:ea typeface="宋体" pitchFamily="65" charset="-122"/>
              </a:rPr>
              <a:t>。微风</a:t>
            </a:r>
            <a:r>
              <a:rPr lang="zh-CN" altLang="en-US" sz="1417" u="sng" kern="0" dirty="0">
                <a:solidFill>
                  <a:srgbClr val="000000"/>
                </a:solidFill>
                <a:latin typeface="Times New Roman" pitchFamily="65" charset="-122"/>
                <a:ea typeface="宋体" pitchFamily="65" charset="-122"/>
              </a:rPr>
              <a:t>吹拂</a:t>
            </a:r>
            <a:r>
              <a:rPr lang="zh-CN" altLang="en-US" sz="1417" kern="0" dirty="0">
                <a:solidFill>
                  <a:srgbClr val="000000"/>
                </a:solidFill>
                <a:latin typeface="Times New Roman" pitchFamily="65" charset="-122"/>
                <a:ea typeface="宋体" pitchFamily="65" charset="-122"/>
              </a:rPr>
              <a:t>,碧绿的叶伴着金黄的花</a:t>
            </a:r>
            <a:r>
              <a:rPr lang="zh-CN" altLang="en-US" sz="1417" u="sng" kern="0" dirty="0">
                <a:solidFill>
                  <a:srgbClr val="000000"/>
                </a:solidFill>
                <a:latin typeface="Times New Roman" pitchFamily="65" charset="-122"/>
                <a:ea typeface="宋体" pitchFamily="65" charset="-122"/>
              </a:rPr>
              <a:t>婆娑</a:t>
            </a:r>
            <a:r>
              <a:rPr lang="zh-CN" altLang="en-US" sz="1417" kern="0" dirty="0">
                <a:solidFill>
                  <a:srgbClr val="000000"/>
                </a:solidFill>
                <a:latin typeface="Times New Roman" pitchFamily="65" charset="-122"/>
                <a:ea typeface="宋体" pitchFamily="65" charset="-122"/>
              </a:rPr>
              <a:t>起舞</a:t>
            </a:r>
            <a:r>
              <a:rPr lang="zh-CN" altLang="en-US" sz="1417" u="sng" kern="0" dirty="0">
                <a:solidFill>
                  <a:srgbClr val="000000"/>
                </a:solidFill>
                <a:latin typeface="Times New Roman" pitchFamily="65" charset="-122"/>
                <a:ea typeface="宋体" pitchFamily="65" charset="-122"/>
              </a:rPr>
              <a:t>　①    </a:t>
            </a:r>
            <a:r>
              <a:rPr lang="zh-CN" altLang="en-US" sz="1417" kern="0" dirty="0">
                <a:solidFill>
                  <a:srgbClr val="000000"/>
                </a:solidFill>
                <a:latin typeface="Times New Roman" pitchFamily="65" charset="-122"/>
                <a:ea typeface="宋体" pitchFamily="65" charset="-122"/>
              </a:rPr>
              <a:t>清淡的暗香</a:t>
            </a:r>
            <a:r>
              <a:rPr lang="zh-CN" altLang="en-US" sz="1417" u="sng" kern="0" dirty="0">
                <a:solidFill>
                  <a:srgbClr val="000000"/>
                </a:solidFill>
                <a:latin typeface="Times New Roman" pitchFamily="65" charset="-122"/>
                <a:ea typeface="宋体" pitchFamily="65" charset="-122"/>
              </a:rPr>
              <a:t>酝酿</a:t>
            </a:r>
            <a:r>
              <a:rPr lang="zh-CN" altLang="en-US" sz="1417" kern="0" dirty="0">
                <a:solidFill>
                  <a:srgbClr val="000000"/>
                </a:solidFill>
                <a:latin typeface="Times New Roman" pitchFamily="65" charset="-122"/>
                <a:ea typeface="宋体" pitchFamily="65" charset="-122"/>
              </a:rPr>
              <a:t>着,浮动着,</a:t>
            </a:r>
            <a:r>
              <a:rPr lang="zh-CN" altLang="en-US" sz="1417" u="sng" kern="0" dirty="0">
                <a:solidFill>
                  <a:srgbClr val="000000"/>
                </a:solidFill>
                <a:latin typeface="Times New Roman" pitchFamily="65" charset="-122"/>
                <a:ea typeface="宋体" pitchFamily="65" charset="-122"/>
              </a:rPr>
              <a:t>弥</a:t>
            </a:r>
            <a:br>
              <a:rPr dirty="0"/>
            </a:br>
            <a:r>
              <a:rPr lang="zh-CN" altLang="en-US" sz="1417" u="sng" kern="0" dirty="0">
                <a:solidFill>
                  <a:srgbClr val="000000"/>
                </a:solidFill>
                <a:latin typeface="Times New Roman" pitchFamily="65" charset="-122"/>
                <a:ea typeface="宋体" pitchFamily="65" charset="-122"/>
              </a:rPr>
              <a:t>散</a:t>
            </a:r>
            <a:r>
              <a:rPr lang="zh-CN" altLang="en-US" sz="1417" kern="0" dirty="0">
                <a:solidFill>
                  <a:srgbClr val="000000"/>
                </a:solidFill>
                <a:latin typeface="Times New Roman" pitchFamily="65" charset="-122"/>
                <a:ea typeface="宋体" pitchFamily="65" charset="-122"/>
              </a:rPr>
              <a:t>在微微润湿的空气里。近年来,樱花以东洋式雅致的(风骚/风韵),出尽了风头,可是开不了几日,就</a:t>
            </a:r>
            <a:r>
              <a:rPr lang="zh-CN" altLang="en-US" sz="1417" u="sng" kern="0" dirty="0">
                <a:solidFill>
                  <a:srgbClr val="000000"/>
                </a:solidFill>
                <a:latin typeface="Times New Roman" pitchFamily="65" charset="-122"/>
                <a:ea typeface="宋体" pitchFamily="65" charset="-122"/>
              </a:rPr>
              <a:t>落英缤</a:t>
            </a:r>
            <a:br>
              <a:rPr dirty="0"/>
            </a:br>
            <a:r>
              <a:rPr lang="zh-CN" altLang="en-US" sz="1417" u="sng" kern="0" dirty="0">
                <a:solidFill>
                  <a:srgbClr val="000000"/>
                </a:solidFill>
                <a:latin typeface="Times New Roman" pitchFamily="65" charset="-122"/>
                <a:ea typeface="宋体" pitchFamily="65" charset="-122"/>
              </a:rPr>
              <a:t>纷</a:t>
            </a:r>
            <a:r>
              <a:rPr lang="zh-CN" altLang="en-US" sz="1417" kern="0" dirty="0">
                <a:solidFill>
                  <a:srgbClr val="000000"/>
                </a:solidFill>
                <a:latin typeface="Times New Roman" pitchFamily="65" charset="-122"/>
                <a:ea typeface="宋体" pitchFamily="65" charset="-122"/>
              </a:rPr>
              <a:t>,残红遍地,最终(无人问津/置之不理)。萱草却另有樱花所达不到的境界</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萱草在盛开的同时,也在</a:t>
            </a:r>
            <a:br>
              <a:rPr dirty="0"/>
            </a:br>
            <a:r>
              <a:rPr lang="zh-CN" altLang="en-US" sz="1417" kern="0" dirty="0">
                <a:solidFill>
                  <a:srgbClr val="000000"/>
                </a:solidFill>
                <a:latin typeface="Times New Roman" pitchFamily="65" charset="-122"/>
                <a:ea typeface="宋体" pitchFamily="65" charset="-122"/>
              </a:rPr>
              <a:t>竭力为人们奉献</a:t>
            </a:r>
            <a:r>
              <a:rPr lang="zh-CN" altLang="en-US" sz="1417" u="sng" kern="0" dirty="0">
                <a:solidFill>
                  <a:srgbClr val="000000"/>
                </a:solidFill>
                <a:latin typeface="Times New Roman" pitchFamily="65" charset="-122"/>
                <a:ea typeface="宋体" pitchFamily="65" charset="-122"/>
              </a:rPr>
              <a:t>　③    </a:t>
            </a:r>
            <a:r>
              <a:rPr lang="zh-CN" altLang="en-US" sz="1417" kern="0" dirty="0">
                <a:solidFill>
                  <a:srgbClr val="000000"/>
                </a:solidFill>
                <a:latin typeface="Times New Roman" pitchFamily="65" charset="-122"/>
                <a:ea typeface="宋体" pitchFamily="65" charset="-122"/>
              </a:rPr>
              <a:t>成为佳肴</a:t>
            </a:r>
            <a:r>
              <a:rPr lang="zh-CN" altLang="en-US" sz="1417" u="sng" kern="0" dirty="0">
                <a:solidFill>
                  <a:srgbClr val="000000"/>
                </a:solidFill>
                <a:latin typeface="Times New Roman" pitchFamily="65" charset="-122"/>
                <a:ea typeface="宋体" pitchFamily="65" charset="-122"/>
              </a:rPr>
              <a:t>　④    </a:t>
            </a:r>
            <a:r>
              <a:rPr lang="zh-CN" altLang="en-US" sz="1417" kern="0" dirty="0">
                <a:solidFill>
                  <a:srgbClr val="000000"/>
                </a:solidFill>
                <a:latin typeface="Times New Roman" pitchFamily="65" charset="-122"/>
                <a:ea typeface="宋体" pitchFamily="65" charset="-122"/>
              </a:rPr>
              <a:t>成为良药。萱草作为母亲形象的独特代表,在世界母爱精神的百</a:t>
            </a:r>
            <a:br>
              <a:rPr dirty="0"/>
            </a:br>
            <a:r>
              <a:rPr lang="zh-CN" altLang="en-US" sz="1417" kern="0" dirty="0">
                <a:solidFill>
                  <a:srgbClr val="000000"/>
                </a:solidFill>
                <a:latin typeface="Times New Roman" pitchFamily="65" charset="-122"/>
                <a:ea typeface="宋体" pitchFamily="65" charset="-122"/>
              </a:rPr>
              <a:t>花园里散发出恒久的芬芳。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(1)下列字形和加点字的注音,全都正确的一项是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擎</a:t>
            </a:r>
            <a:r>
              <a:rPr lang="zh-CN" altLang="en-US" sz="1417" kern="0" dirty="0">
                <a:solidFill>
                  <a:srgbClr val="000000"/>
                </a:solidFill>
                <a:latin typeface="Times New Roman" pitchFamily="65" charset="-122"/>
                <a:ea typeface="宋体" pitchFamily="65" charset="-122"/>
              </a:rPr>
              <a:t>着(qíng)　　汇聚　　　　坦荡如坻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B.羞</a:t>
            </a:r>
            <a:r>
              <a:rPr lang="zh-CN" altLang="en-US" sz="1417" u="sng" kern="0" dirty="0">
                <a:solidFill>
                  <a:srgbClr val="000000"/>
                </a:solidFill>
                <a:latin typeface="Times New Roman" pitchFamily="65" charset="-122"/>
                <a:ea typeface="宋体" pitchFamily="65" charset="-122"/>
              </a:rPr>
              <a:t>涩</a:t>
            </a:r>
            <a:r>
              <a:rPr lang="zh-CN" altLang="en-US" sz="1417" kern="0" dirty="0">
                <a:solidFill>
                  <a:srgbClr val="000000"/>
                </a:solidFill>
                <a:latin typeface="Times New Roman" pitchFamily="65" charset="-122"/>
                <a:ea typeface="宋体" pitchFamily="65" charset="-122"/>
              </a:rPr>
              <a:t>(sè)　　　含蓄　　　兴高彩烈</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(2020衡阳,1)下列选项中加点字的注音,</a:t>
            </a:r>
            <a:r>
              <a:rPr lang="zh-CN" altLang="en-US" sz="1417" u="sng" kern="0" dirty="0">
                <a:solidFill>
                  <a:srgbClr val="000000"/>
                </a:solidFill>
                <a:latin typeface="Times New Roman" pitchFamily="65" charset="-122"/>
                <a:ea typeface="宋体" pitchFamily="65" charset="-122"/>
              </a:rPr>
              <a:t>错误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A.晴天里马儿戴着串铃在溜直的大道上跑着,狐仙姑深夜的</a:t>
            </a:r>
            <a:r>
              <a:rPr lang="zh-CN" altLang="en-US" sz="1417" u="sng" kern="0" dirty="0">
                <a:solidFill>
                  <a:srgbClr val="000000"/>
                </a:solidFill>
                <a:latin typeface="Times New Roman" pitchFamily="65" charset="-122"/>
                <a:ea typeface="宋体" pitchFamily="65" charset="-122"/>
              </a:rPr>
              <a:t>谰</a:t>
            </a:r>
            <a:r>
              <a:rPr lang="zh-CN" altLang="en-US" sz="1417" kern="0" dirty="0">
                <a:solidFill>
                  <a:srgbClr val="000000"/>
                </a:solidFill>
                <a:latin typeface="Times New Roman" pitchFamily="65" charset="-122"/>
                <a:ea typeface="宋体" pitchFamily="65" charset="-122"/>
              </a:rPr>
              <a:t>(lán)语,原野上怪诞的狂风</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B.人们在桥上,在堤上,说着不同的语言。在不同的语言里,都有那个词频</a:t>
            </a:r>
            <a:r>
              <a:rPr lang="zh-CN" altLang="en-US" sz="1417" u="sng" kern="0" dirty="0">
                <a:solidFill>
                  <a:srgbClr val="000000"/>
                </a:solidFill>
                <a:latin typeface="Times New Roman" pitchFamily="65" charset="-122"/>
                <a:ea typeface="宋体" pitchFamily="65" charset="-122"/>
              </a:rPr>
              <a:t>频</a:t>
            </a:r>
            <a:r>
              <a:rPr lang="zh-CN" altLang="en-US" sz="1417" kern="0" dirty="0">
                <a:solidFill>
                  <a:srgbClr val="000000"/>
                </a:solidFill>
                <a:latin typeface="Times New Roman" pitchFamily="65" charset="-122"/>
                <a:ea typeface="宋体" pitchFamily="65" charset="-122"/>
              </a:rPr>
              <a:t>(píng)出现:丽江,丽江。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C.我在若园巷二号住过,院里有一棵大</a:t>
            </a:r>
            <a:r>
              <a:rPr lang="zh-CN" altLang="en-US" sz="1417" u="sng" kern="0" dirty="0">
                <a:solidFill>
                  <a:srgbClr val="000000"/>
                </a:solidFill>
                <a:latin typeface="Times New Roman" pitchFamily="65" charset="-122"/>
                <a:ea typeface="宋体" pitchFamily="65" charset="-122"/>
              </a:rPr>
              <a:t>缅</a:t>
            </a:r>
            <a:r>
              <a:rPr lang="zh-CN" altLang="en-US" sz="1417" kern="0" dirty="0">
                <a:solidFill>
                  <a:srgbClr val="000000"/>
                </a:solidFill>
                <a:latin typeface="Times New Roman" pitchFamily="65" charset="-122"/>
                <a:ea typeface="宋体" pitchFamily="65" charset="-122"/>
              </a:rPr>
              <a:t>(miǎn)桂,密密的叶子,把四周房间都映绿了。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D.他腰里常常</a:t>
            </a:r>
            <a:r>
              <a:rPr lang="zh-CN" altLang="en-US" sz="1417" u="sng" kern="0" dirty="0">
                <a:solidFill>
                  <a:srgbClr val="000000"/>
                </a:solidFill>
                <a:latin typeface="Times New Roman" pitchFamily="65" charset="-122"/>
                <a:ea typeface="宋体" pitchFamily="65" charset="-122"/>
              </a:rPr>
              <a:t>揣</a:t>
            </a:r>
            <a:r>
              <a:rPr lang="zh-CN" altLang="en-US" sz="1417" kern="0" dirty="0">
                <a:solidFill>
                  <a:srgbClr val="000000"/>
                </a:solidFill>
                <a:latin typeface="Times New Roman" pitchFamily="65" charset="-122"/>
                <a:ea typeface="宋体" pitchFamily="65" charset="-122"/>
              </a:rPr>
              <a:t>(chuāi)着个北京老二酉堂出版的唱本,投宿住店,歇脚打尖,他就把唱本掏出来,咿咿哦哦</a:t>
            </a:r>
            <a:br>
              <a:rPr dirty="0"/>
            </a:br>
            <a:r>
              <a:rPr lang="zh-CN" altLang="en-US" sz="1417" kern="0" dirty="0">
                <a:solidFill>
                  <a:srgbClr val="000000"/>
                </a:solidFill>
                <a:latin typeface="Times New Roman" pitchFamily="65" charset="-122"/>
                <a:ea typeface="宋体" pitchFamily="65" charset="-122"/>
              </a:rPr>
              <a:t>地嘟念。</a:t>
            </a:r>
            <a:endParaRPr lang="zh-CN" altLang="en-US" dirty="0"/>
          </a:p>
        </p:txBody>
      </p:sp>
      <p:sp>
        <p:nvSpPr>
          <p:cNvPr id="3" name="TextBox 2"/>
          <p:cNvSpPr txBox="1"/>
          <p:nvPr/>
        </p:nvSpPr>
        <p:spPr>
          <a:xfrm>
            <a:off x="720000" y="309617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   píng→pín。</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755675"/>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C.吹拂　　　婆娑　　　浩浩</a:t>
            </a:r>
            <a:r>
              <a:rPr lang="zh-CN" altLang="en-US" sz="1417" u="sng" kern="0" dirty="0">
                <a:solidFill>
                  <a:srgbClr val="000000"/>
                </a:solidFill>
                <a:latin typeface="Times New Roman" pitchFamily="65" charset="-122"/>
                <a:ea typeface="宋体" pitchFamily="65" charset="-122"/>
              </a:rPr>
              <a:t>汤</a:t>
            </a:r>
            <a:r>
              <a:rPr lang="zh-CN" altLang="en-US" sz="1417" kern="0" dirty="0">
                <a:solidFill>
                  <a:srgbClr val="000000"/>
                </a:solidFill>
                <a:latin typeface="Times New Roman" pitchFamily="65" charset="-122"/>
                <a:ea typeface="宋体" pitchFamily="65" charset="-122"/>
              </a:rPr>
              <a:t>汤(shāng)</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D.酝酿　　　弥</a:t>
            </a:r>
            <a:r>
              <a:rPr lang="zh-CN" altLang="en-US" sz="1417" u="sng" kern="0" dirty="0">
                <a:solidFill>
                  <a:srgbClr val="000000"/>
                </a:solidFill>
                <a:latin typeface="Times New Roman" pitchFamily="65" charset="-122"/>
                <a:ea typeface="宋体" pitchFamily="65" charset="-122"/>
              </a:rPr>
              <a:t>散</a:t>
            </a:r>
            <a:r>
              <a:rPr lang="zh-CN" altLang="en-US" sz="1417" kern="0" dirty="0">
                <a:solidFill>
                  <a:srgbClr val="000000"/>
                </a:solidFill>
                <a:latin typeface="Times New Roman" pitchFamily="65" charset="-122"/>
                <a:ea typeface="宋体" pitchFamily="65" charset="-122"/>
              </a:rPr>
              <a:t>(sǎn)　　　落英缤纷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(2)依次选用文中括号内的词语,最恰当的一项是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A.却　风韵　无人问　　　B.也　风骚　无人问津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C.却　风骚　置之不理　　　D.也　风韵　置之不理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(3)在语段中对应序号横线处填入标点符号,最适合的一项是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graphicFrame>
        <p:nvGraphicFramePr>
          <p:cNvPr id="3" name="表格 2">
            <a:extLst>
              <a:ext uri="{FF2B5EF4-FFF2-40B4-BE49-F238E27FC236}">
                <a16:creationId xmlns:a16="http://schemas.microsoft.com/office/drawing/2014/main" id="{A03AB607-39D8-4C36-A785-56005D94114D}"/>
              </a:ext>
            </a:extLst>
          </p:cNvPr>
          <p:cNvGraphicFramePr>
            <a:graphicFrameLocks noGrp="1"/>
          </p:cNvGraphicFramePr>
          <p:nvPr>
            <p:extLst>
              <p:ext uri="{D42A27DB-BD31-4B8C-83A1-F6EECF244321}">
                <p14:modId xmlns:p14="http://schemas.microsoft.com/office/powerpoint/2010/main" val="697653249"/>
              </p:ext>
            </p:extLst>
          </p:nvPr>
        </p:nvGraphicFramePr>
        <p:xfrm>
          <a:off x="827584" y="2915915"/>
          <a:ext cx="5148145" cy="1883095"/>
        </p:xfrm>
        <a:graphic>
          <a:graphicData uri="http://schemas.openxmlformats.org/drawingml/2006/table">
            <a:tbl>
              <a:tblPr/>
              <a:tblGrid>
                <a:gridCol w="1029629">
                  <a:extLst>
                    <a:ext uri="{9D8B030D-6E8A-4147-A177-3AD203B41FA5}">
                      <a16:colId xmlns:a16="http://schemas.microsoft.com/office/drawing/2014/main" val="20000"/>
                    </a:ext>
                  </a:extLst>
                </a:gridCol>
                <a:gridCol w="1029629">
                  <a:extLst>
                    <a:ext uri="{9D8B030D-6E8A-4147-A177-3AD203B41FA5}">
                      <a16:colId xmlns:a16="http://schemas.microsoft.com/office/drawing/2014/main" val="20001"/>
                    </a:ext>
                  </a:extLst>
                </a:gridCol>
                <a:gridCol w="1029629">
                  <a:extLst>
                    <a:ext uri="{9D8B030D-6E8A-4147-A177-3AD203B41FA5}">
                      <a16:colId xmlns:a16="http://schemas.microsoft.com/office/drawing/2014/main" val="20002"/>
                    </a:ext>
                  </a:extLst>
                </a:gridCol>
                <a:gridCol w="1029629">
                  <a:extLst>
                    <a:ext uri="{9D8B030D-6E8A-4147-A177-3AD203B41FA5}">
                      <a16:colId xmlns:a16="http://schemas.microsoft.com/office/drawing/2014/main" val="20003"/>
                    </a:ext>
                  </a:extLst>
                </a:gridCol>
                <a:gridCol w="1029629">
                  <a:extLst>
                    <a:ext uri="{9D8B030D-6E8A-4147-A177-3AD203B41FA5}">
                      <a16:colId xmlns:a16="http://schemas.microsoft.com/office/drawing/2014/main" val="20004"/>
                    </a:ext>
                  </a:extLst>
                </a:gridCol>
              </a:tblGrid>
              <a:tr h="30238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①</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②</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③</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④</a:t>
                      </a:r>
                    </a:p>
                  </a:txBody>
                  <a:tcPr marL="45720" marR="45720"/>
                </a:tc>
                <a:extLst>
                  <a:ext uri="{0D108BD9-81ED-4DB2-BD59-A6C34878D82A}">
                    <a16:rowId xmlns:a16="http://schemas.microsoft.com/office/drawing/2014/main" val="10000"/>
                  </a:ext>
                </a:extLst>
              </a:tr>
              <a:tr h="30238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extLst>
                  <a:ext uri="{0D108BD9-81ED-4DB2-BD59-A6C34878D82A}">
                    <a16:rowId xmlns:a16="http://schemas.microsoft.com/office/drawing/2014/main" val="10001"/>
                  </a:ext>
                </a:extLst>
              </a:tr>
              <a:tr h="30238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B.</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extLst>
                  <a:ext uri="{0D108BD9-81ED-4DB2-BD59-A6C34878D82A}">
                    <a16:rowId xmlns:a16="http://schemas.microsoft.com/office/drawing/2014/main" val="10002"/>
                  </a:ext>
                </a:extLst>
              </a:tr>
              <a:tr h="30238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C.</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extLst>
                  <a:ext uri="{0D108BD9-81ED-4DB2-BD59-A6C34878D82A}">
                    <a16:rowId xmlns:a16="http://schemas.microsoft.com/office/drawing/2014/main" val="10003"/>
                  </a:ext>
                </a:extLst>
              </a:tr>
              <a:tr h="30238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D.</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(4)在中国传统文化中,萱草、椿树常被用来比喻母亲、父亲。为祝贺文宇兄弟二人的父母结婚二十周年,</a:t>
            </a:r>
            <a:br>
              <a:rPr dirty="0"/>
            </a:br>
            <a:r>
              <a:rPr lang="zh-CN" altLang="en-US" sz="1417" kern="0" dirty="0">
                <a:solidFill>
                  <a:srgbClr val="000000"/>
                </a:solidFill>
                <a:latin typeface="Times New Roman" pitchFamily="65" charset="-122"/>
                <a:ea typeface="宋体" pitchFamily="65" charset="-122"/>
              </a:rPr>
              <a:t>你准备奉上一副贺联,并拟出上联“椿萱并茂”,最佳下联应是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A.举案齐眉　　　B.父爱母慈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C.棠棣同馨　　　D.兄弟孝悌</a:t>
            </a:r>
            <a:endParaRPr lang="zh-CN" altLang="en-US" dirty="0"/>
          </a:p>
        </p:txBody>
      </p:sp>
      <p:sp>
        <p:nvSpPr>
          <p:cNvPr id="3" name="TextBox 2"/>
          <p:cNvSpPr txBox="1"/>
          <p:nvPr/>
        </p:nvSpPr>
        <p:spPr>
          <a:xfrm>
            <a:off x="720000" y="286468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(1)C　(2)A　(3)D　(4)C</a:t>
            </a:r>
            <a:endParaRPr lang="zh-CN" altLang="en-US" dirty="0"/>
          </a:p>
        </p:txBody>
      </p:sp>
      <p:sp>
        <p:nvSpPr>
          <p:cNvPr id="4" name="TextBox 3"/>
          <p:cNvSpPr txBox="1"/>
          <p:nvPr/>
        </p:nvSpPr>
        <p:spPr>
          <a:xfrm>
            <a:off x="714348" y="326618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(1)A项,坦荡如坻→坦荡如砥。B项,兴高彩烈→兴高采烈。D项,弥散sǎn→弥散sàn。</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砥:读作dǐ,意思为“细的磨刀石”。坻:①读作dǐ,用于地名,如宝坻;②读作chí,水中的小块</a:t>
            </a:r>
            <a:br>
              <a:rPr dirty="0"/>
            </a:br>
            <a:r>
              <a:rPr lang="zh-CN" altLang="en-US" sz="1417" kern="0" dirty="0">
                <a:solidFill>
                  <a:srgbClr val="000000"/>
                </a:solidFill>
                <a:latin typeface="Times New Roman" pitchFamily="65" charset="-122"/>
                <a:ea typeface="宋体" pitchFamily="65" charset="-122"/>
              </a:rPr>
              <a:t>陆地。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(2)“却”表转折关系,“也”表并列关系。“泼泼洒洒”与“羞涩而含蓄”语意上构成转折,故用</a:t>
            </a:r>
            <a:br>
              <a:rPr dirty="0"/>
            </a:br>
            <a:r>
              <a:rPr lang="zh-CN" altLang="en-US" sz="1417" kern="0" dirty="0">
                <a:solidFill>
                  <a:srgbClr val="000000"/>
                </a:solidFill>
                <a:latin typeface="Times New Roman" pitchFamily="65" charset="-122"/>
                <a:ea typeface="宋体" pitchFamily="65" charset="-122"/>
              </a:rPr>
              <a:t>“却”。风韵:①风度神韵(多用于女子);②指诗文书画的风格、韵味。风骚:①《诗经》中的《国风》和</a:t>
            </a:r>
            <a:br>
              <a:rPr dirty="0"/>
            </a:br>
            <a:r>
              <a:rPr lang="zh-CN" altLang="en-US" sz="1417" kern="0" dirty="0">
                <a:solidFill>
                  <a:srgbClr val="000000"/>
                </a:solidFill>
                <a:latin typeface="Times New Roman" pitchFamily="65" charset="-122"/>
                <a:ea typeface="宋体" pitchFamily="65" charset="-122"/>
              </a:rPr>
              <a:t>《楚辞》中的《离骚》,后来泛指文学;②在文坛居于领袖地位或在某方面领先叫领风骚;③指妇女举止轻</a:t>
            </a:r>
            <a:br>
              <a:rPr dirty="0"/>
            </a:br>
            <a:r>
              <a:rPr lang="zh-CN" altLang="en-US" sz="1417" kern="0" dirty="0">
                <a:solidFill>
                  <a:srgbClr val="000000"/>
                </a:solidFill>
                <a:latin typeface="Times New Roman" pitchFamily="65" charset="-122"/>
                <a:ea typeface="宋体" pitchFamily="65" charset="-122"/>
              </a:rPr>
              <a:t>佻。这里用于樱花,故用“风韵”。“无人问津”,比喻没人过问。“置之不理”,指放在一边而不予理</a:t>
            </a:r>
            <a:br>
              <a:rPr dirty="0"/>
            </a:br>
            <a:r>
              <a:rPr lang="zh-CN" altLang="en-US" sz="1417" kern="0" dirty="0">
                <a:solidFill>
                  <a:srgbClr val="000000"/>
                </a:solidFill>
                <a:latin typeface="Times New Roman" pitchFamily="65" charset="-122"/>
                <a:ea typeface="宋体" pitchFamily="65" charset="-122"/>
              </a:rPr>
              <a:t>睬。从语意看,用“无人问津”更合适。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(3)①分句中已有逗号的,并列分句之间用分号;②提示下文,用冒号;③解释说明,用破折号;④并列成分用作</a:t>
            </a:r>
            <a:br>
              <a:rPr dirty="0"/>
            </a:br>
            <a:r>
              <a:rPr lang="zh-CN" altLang="en-US" sz="1417" kern="0" dirty="0">
                <a:solidFill>
                  <a:srgbClr val="000000"/>
                </a:solidFill>
                <a:latin typeface="Times New Roman" pitchFamily="65" charset="-122"/>
                <a:ea typeface="宋体" pitchFamily="65" charset="-122"/>
              </a:rPr>
              <a:t>谓语,中间用逗号。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(4)“椿萱”对“棠棣”,都是名词性的并列短语,分别指父母和兄弟;“并茂”对“同馨”,都是形容词性</a:t>
            </a:r>
            <a:br>
              <a:rPr dirty="0"/>
            </a:br>
            <a:r>
              <a:rPr lang="zh-CN" altLang="en-US" sz="1417" kern="0" dirty="0">
                <a:solidFill>
                  <a:srgbClr val="000000"/>
                </a:solidFill>
                <a:latin typeface="Times New Roman" pitchFamily="65" charset="-122"/>
                <a:ea typeface="宋体" pitchFamily="65" charset="-122"/>
              </a:rPr>
              <a:t>的偏正短语,意义分别为健康、美好。</a:t>
            </a:r>
            <a:endParaRPr lang="zh-CN" altLang="en-US" dirty="0"/>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椿是一种多年生落叶乔木,古代传说大椿长寿,庄子曾经说过:“上古有大椿者,以八千岁为春,</a:t>
            </a:r>
            <a:br>
              <a:rPr dirty="0"/>
            </a:br>
            <a:r>
              <a:rPr lang="zh-CN" altLang="en-US" sz="1417" kern="0" dirty="0">
                <a:solidFill>
                  <a:srgbClr val="000000"/>
                </a:solidFill>
                <a:latin typeface="Times New Roman" pitchFamily="65" charset="-122"/>
                <a:ea typeface="宋体" pitchFamily="65" charset="-122"/>
              </a:rPr>
              <a:t>八千岁为秋。”古人用它来比喻父亲。又因为当年孔子的儿子孔鲤“趋而过庭”,因此古人就把“椿”</a:t>
            </a:r>
            <a:br>
              <a:rPr dirty="0"/>
            </a:br>
            <a:r>
              <a:rPr lang="zh-CN" altLang="en-US" sz="1417" kern="0" dirty="0">
                <a:solidFill>
                  <a:srgbClr val="000000"/>
                </a:solidFill>
                <a:latin typeface="Times New Roman" pitchFamily="65" charset="-122"/>
                <a:ea typeface="宋体" pitchFamily="65" charset="-122"/>
              </a:rPr>
              <a:t>和“庭”合起来称“椿庭”,并以此称父亲。萱草,在我国一向有“母亲花”的美称。古时候当游子要远</a:t>
            </a:r>
            <a:br>
              <a:rPr dirty="0"/>
            </a:br>
            <a:r>
              <a:rPr lang="zh-CN" altLang="en-US" sz="1417" kern="0" dirty="0">
                <a:solidFill>
                  <a:srgbClr val="000000"/>
                </a:solidFill>
                <a:latin typeface="Times New Roman" pitchFamily="65" charset="-122"/>
                <a:ea typeface="宋体" pitchFamily="65" charset="-122"/>
              </a:rPr>
              <a:t>行时,会在北堂种萱草,希望减轻母亲对孩子的思念,让她忘却烦忧(传说食萱草能令人忘忧)。“椿”</a:t>
            </a:r>
            <a:br>
              <a:rPr dirty="0"/>
            </a:br>
            <a:r>
              <a:rPr lang="zh-CN" altLang="en-US" sz="1417" kern="0" dirty="0">
                <a:solidFill>
                  <a:srgbClr val="000000"/>
                </a:solidFill>
                <a:latin typeface="Times New Roman" pitchFamily="65" charset="-122"/>
                <a:ea typeface="宋体" pitchFamily="65" charset="-122"/>
              </a:rPr>
              <a:t>“萱”合称代指父母,父母都健在称为“椿萱并茂”。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古诗《常棣》是《诗经》中的名篇,是周人宴会时歌唱兄弟亲情的诗,是中国诗史上最早歌唱兄弟友爱的</a:t>
            </a:r>
            <a:br>
              <a:rPr dirty="0"/>
            </a:br>
            <a:r>
              <a:rPr lang="zh-CN" altLang="en-US" sz="1417" kern="0" dirty="0">
                <a:solidFill>
                  <a:srgbClr val="000000"/>
                </a:solidFill>
                <a:latin typeface="Times New Roman" pitchFamily="65" charset="-122"/>
                <a:ea typeface="宋体" pitchFamily="65" charset="-122"/>
              </a:rPr>
              <a:t>诗作。后用以指兄弟。</a:t>
            </a:r>
            <a:endParaRPr lang="zh-CN" altLang="en-US" dirty="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827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(2019福建,3)阅读下面的文字,按要求作答。(6分)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北京世界园艺博览会是一个文明交流互鉴的窗口。中国馆的“锦绣如意”体现着悠远绵长的东方智慧,</a:t>
            </a:r>
            <a:br>
              <a:rPr dirty="0"/>
            </a:br>
            <a:r>
              <a:rPr lang="zh-CN" altLang="en-US" sz="1417" u="sng" kern="0" dirty="0">
                <a:solidFill>
                  <a:srgbClr val="000000"/>
                </a:solidFill>
                <a:latin typeface="Times New Roman" pitchFamily="65" charset="-122"/>
                <a:ea typeface="宋体" pitchFamily="65" charset="-122"/>
              </a:rPr>
              <a:t>而国外设计师打造的创意展园,也体现出东西交汇、古今融合。</a:t>
            </a:r>
            <a:r>
              <a:rPr lang="zh-CN" altLang="en-US" sz="1417" kern="0" dirty="0">
                <a:solidFill>
                  <a:srgbClr val="000000"/>
                </a:solidFill>
                <a:latin typeface="Times New Roman" pitchFamily="65" charset="-122"/>
                <a:ea typeface="宋体" pitchFamily="65" charset="-122"/>
              </a:rPr>
              <a:t>英国设计师受古丝绸之路的</a:t>
            </a:r>
            <a:r>
              <a:rPr lang="zh-CN" altLang="en-US" sz="1417" u="sng" kern="0" dirty="0">
                <a:solidFill>
                  <a:srgbClr val="000000"/>
                </a:solidFill>
                <a:latin typeface="Times New Roman" pitchFamily="65" charset="-122"/>
                <a:ea typeface="宋体" pitchFamily="65" charset="-122"/>
              </a:rPr>
              <a:t>    甲    </a:t>
            </a:r>
            <a:r>
              <a:rPr lang="zh-CN" altLang="en-US" sz="1417" kern="0" dirty="0">
                <a:solidFill>
                  <a:srgbClr val="000000"/>
                </a:solidFill>
                <a:latin typeface="Times New Roman" pitchFamily="65" charset="-122"/>
                <a:ea typeface="宋体" pitchFamily="65" charset="-122"/>
              </a:rPr>
              <a:t>(A.启</a:t>
            </a:r>
            <a:br>
              <a:rPr dirty="0"/>
            </a:br>
            <a:r>
              <a:rPr lang="zh-CN" altLang="en-US" sz="1417" kern="0" dirty="0">
                <a:solidFill>
                  <a:srgbClr val="000000"/>
                </a:solidFill>
                <a:latin typeface="Times New Roman" pitchFamily="65" charset="-122"/>
                <a:ea typeface="宋体" pitchFamily="65" charset="-122"/>
              </a:rPr>
              <a:t>发　B.启蒙),用植物</a:t>
            </a:r>
            <a:r>
              <a:rPr lang="zh-CN" altLang="en-US" sz="1417" u="sng" kern="0" dirty="0">
                <a:solidFill>
                  <a:srgbClr val="000000"/>
                </a:solidFill>
                <a:latin typeface="Times New Roman" pitchFamily="65" charset="-122"/>
                <a:ea typeface="宋体" pitchFamily="65" charset="-122"/>
              </a:rPr>
              <a:t>铺　①    </a:t>
            </a:r>
            <a:r>
              <a:rPr lang="zh-CN" altLang="en-US" sz="1417" kern="0" dirty="0">
                <a:solidFill>
                  <a:srgbClr val="000000"/>
                </a:solidFill>
                <a:latin typeface="Times New Roman" pitchFamily="65" charset="-122"/>
                <a:ea typeface="宋体" pitchFamily="65" charset="-122"/>
              </a:rPr>
              <a:t>(A.pù　B.pū)了一条“从北京到西方”的花园丝路,入口处是欧洲树种,核</a:t>
            </a:r>
            <a:br>
              <a:rPr dirty="0"/>
            </a:br>
            <a:r>
              <a:rPr lang="zh-CN" altLang="en-US" sz="1417" kern="0" dirty="0">
                <a:solidFill>
                  <a:srgbClr val="000000"/>
                </a:solidFill>
                <a:latin typeface="Times New Roman" pitchFamily="65" charset="-122"/>
                <a:ea typeface="宋体" pitchFamily="65" charset="-122"/>
              </a:rPr>
              <a:t>心区为北京乡土植物</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园艺是文明沟通与对话的桥liáng</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(A.梁　B.粱),正如国外设计师的感受,</a:t>
            </a:r>
            <a:br>
              <a:rPr dirty="0"/>
            </a:br>
            <a:r>
              <a:rPr lang="zh-CN" altLang="en-US" sz="1417" kern="0" dirty="0">
                <a:solidFill>
                  <a:srgbClr val="000000"/>
                </a:solidFill>
                <a:latin typeface="Times New Roman" pitchFamily="65" charset="-122"/>
                <a:ea typeface="宋体" pitchFamily="65" charset="-122"/>
              </a:rPr>
              <a:t>“中国正在拉近世界各国的距离”。在中国与世界的交流互鉴中,一个美丽的中国必将</a:t>
            </a:r>
            <a:r>
              <a:rPr lang="zh-CN" altLang="en-US" sz="1417" u="sng" kern="0" dirty="0">
                <a:solidFill>
                  <a:srgbClr val="000000"/>
                </a:solidFill>
                <a:latin typeface="Times New Roman" pitchFamily="65" charset="-122"/>
                <a:ea typeface="宋体" pitchFamily="65" charset="-122"/>
              </a:rPr>
              <a:t>    乙    </a:t>
            </a:r>
            <a:r>
              <a:rPr lang="zh-CN" altLang="en-US" sz="1417" kern="0" dirty="0">
                <a:solidFill>
                  <a:srgbClr val="000000"/>
                </a:solidFill>
                <a:latin typeface="Times New Roman" pitchFamily="65" charset="-122"/>
                <a:ea typeface="宋体" pitchFamily="65" charset="-122"/>
              </a:rPr>
              <a:t>(A.神采奕</a:t>
            </a:r>
            <a:br>
              <a:rPr dirty="0"/>
            </a:br>
            <a:r>
              <a:rPr lang="zh-CN" altLang="en-US" sz="1417" kern="0" dirty="0">
                <a:solidFill>
                  <a:srgbClr val="000000"/>
                </a:solidFill>
                <a:latin typeface="Times New Roman" pitchFamily="65" charset="-122"/>
                <a:ea typeface="宋体" pitchFamily="65" charset="-122"/>
              </a:rPr>
              <a:t>奕　B.光彩夺目)地绽放在世界文明的百花园。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(1)为文中①处加点字选择正确的读音,根据拼音为文中②处选择正确的汉字。(只填序号)(2分)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②</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68700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(2)从文中括号内选择符合语境的词语分别填入甲、乙处。(只填序号)(2分)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乙</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(3)文中画横线的句子有一处语病,请写出修改后的句子。(2分)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原句:而国外设计师打造的创意展园,也体现出东西交汇、古今融合。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修改句:</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3069095"/>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(1)①B　②A　(2)甲A　乙B</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(3)(示例)而国外设计师打造的创意展园,也体现出东西交汇、古今融合的理念。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299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本题考查对语言文字的运用能力。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(1)“铺”有两个读音:作名词时读pù;作动词时,读pū,意思是把东西展开或摊平。根据语境判断①处应选</a:t>
            </a:r>
            <a:br>
              <a:rPr dirty="0"/>
            </a:br>
            <a:r>
              <a:rPr lang="zh-CN" altLang="en-US" sz="1417" kern="0" dirty="0">
                <a:solidFill>
                  <a:srgbClr val="000000"/>
                </a:solidFill>
                <a:latin typeface="Times New Roman" pitchFamily="65" charset="-122"/>
                <a:ea typeface="宋体" pitchFamily="65" charset="-122"/>
              </a:rPr>
              <a:t>B项。“梁”指水平方向的长条形承重构体。“粱”是谷子的优良品种的统称。根据语境可知②处应选</a:t>
            </a:r>
            <a:br>
              <a:rPr dirty="0"/>
            </a:br>
            <a:r>
              <a:rPr lang="zh-CN" altLang="en-US" sz="1417" kern="0" dirty="0">
                <a:solidFill>
                  <a:srgbClr val="000000"/>
                </a:solidFill>
                <a:latin typeface="Times New Roman" pitchFamily="65" charset="-122"/>
                <a:ea typeface="宋体" pitchFamily="65" charset="-122"/>
              </a:rPr>
              <a:t>A项。(2)“启发”的意思是阐明事例,引起对方联想而有所领悟。“启蒙”的意思是使初学的人得到基</a:t>
            </a:r>
            <a:br>
              <a:rPr dirty="0"/>
            </a:br>
            <a:r>
              <a:rPr lang="zh-CN" altLang="en-US" sz="1417" kern="0" dirty="0">
                <a:solidFill>
                  <a:srgbClr val="000000"/>
                </a:solidFill>
                <a:latin typeface="Times New Roman" pitchFamily="65" charset="-122"/>
                <a:ea typeface="宋体" pitchFamily="65" charset="-122"/>
              </a:rPr>
              <a:t>本的、入门的知识;普及新知识,使摆脱愚昧和迷信。根据文意可判断甲处应该选“启发”。“神采奕</a:t>
            </a:r>
            <a:br>
              <a:rPr dirty="0"/>
            </a:br>
            <a:r>
              <a:rPr lang="zh-CN" altLang="en-US" sz="1417" kern="0" dirty="0">
                <a:solidFill>
                  <a:srgbClr val="000000"/>
                </a:solidFill>
                <a:latin typeface="Times New Roman" pitchFamily="65" charset="-122"/>
                <a:ea typeface="宋体" pitchFamily="65" charset="-122"/>
              </a:rPr>
              <a:t>奕”是形容精神饱满,容光焕发。“光彩夺目”是指光辉和色彩非常耀眼;形容物体鲜艳美丽,引人注目。</a:t>
            </a:r>
            <a:br>
              <a:rPr dirty="0"/>
            </a:br>
            <a:r>
              <a:rPr lang="zh-CN" altLang="en-US" sz="1417" kern="0" dirty="0">
                <a:solidFill>
                  <a:srgbClr val="000000"/>
                </a:solidFill>
                <a:latin typeface="Times New Roman" pitchFamily="65" charset="-122"/>
                <a:ea typeface="宋体" pitchFamily="65" charset="-122"/>
              </a:rPr>
              <a:t>根据文意乙处应该选“光彩夺目”。(3)成分残缺。动词“体现”的后面缺少宾语中心语,可在“古今融</a:t>
            </a:r>
            <a:br>
              <a:rPr dirty="0"/>
            </a:br>
            <a:r>
              <a:rPr lang="zh-CN" altLang="en-US" sz="1417" kern="0" dirty="0">
                <a:solidFill>
                  <a:srgbClr val="000000"/>
                </a:solidFill>
                <a:latin typeface="Times New Roman" pitchFamily="65" charset="-122"/>
                <a:ea typeface="宋体" pitchFamily="65" charset="-122"/>
              </a:rPr>
              <a:t>合”后加“的理念”。</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(2018吉林,5)阅读语段,按要求完成下面各题。(5分,每小题1分)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这样的小溪我见过不少,却不知有哪一条比温泉镇村边这条溪水更招人喜爱。</a:t>
            </a:r>
            <a:r>
              <a:rPr lang="zh-CN" altLang="en-US" sz="1417" u="sng" kern="0" dirty="0">
                <a:solidFill>
                  <a:srgbClr val="000000"/>
                </a:solidFill>
                <a:latin typeface="Times New Roman" pitchFamily="65" charset="-122"/>
                <a:ea typeface="宋体" pitchFamily="65" charset="-122"/>
              </a:rPr>
              <a:t>因为</a:t>
            </a:r>
            <a:r>
              <a:rPr lang="zh-CN" altLang="en-US" sz="1417" kern="0" dirty="0">
                <a:solidFill>
                  <a:srgbClr val="000000"/>
                </a:solidFill>
                <a:latin typeface="Times New Roman" pitchFamily="65" charset="-122"/>
                <a:ea typeface="宋体" pitchFamily="65" charset="-122"/>
              </a:rPr>
              <a:t>它流经的地方是那样</a:t>
            </a:r>
            <a:br>
              <a:rPr dirty="0"/>
            </a:br>
            <a:r>
              <a:rPr lang="zh-CN" altLang="en-US" sz="1417" kern="0" dirty="0">
                <a:solidFill>
                  <a:srgbClr val="000000"/>
                </a:solidFill>
                <a:latin typeface="Times New Roman" pitchFamily="65" charset="-122"/>
                <a:ea typeface="宋体" pitchFamily="65" charset="-122"/>
              </a:rPr>
              <a:t>偏僻,那样贫瘠,</a:t>
            </a:r>
            <a:r>
              <a:rPr lang="zh-CN" altLang="en-US" sz="1417" u="sng" kern="0" dirty="0">
                <a:solidFill>
                  <a:srgbClr val="000000"/>
                </a:solidFill>
                <a:latin typeface="Times New Roman" pitchFamily="65" charset="-122"/>
                <a:ea typeface="宋体" pitchFamily="65" charset="-122"/>
              </a:rPr>
              <a:t>但是</a:t>
            </a:r>
            <a:r>
              <a:rPr lang="zh-CN" altLang="en-US" sz="1417" kern="0" dirty="0">
                <a:solidFill>
                  <a:srgbClr val="000000"/>
                </a:solidFill>
                <a:latin typeface="Times New Roman" pitchFamily="65" charset="-122"/>
                <a:ea typeface="宋体" pitchFamily="65" charset="-122"/>
              </a:rPr>
              <a:t>每到春天,还是吸引着那么多人。①</a:t>
            </a:r>
            <a:r>
              <a:rPr lang="zh-CN" altLang="en-US" sz="1417" u="sng" kern="0" dirty="0">
                <a:solidFill>
                  <a:srgbClr val="000000"/>
                </a:solidFill>
                <a:latin typeface="Times New Roman" pitchFamily="65" charset="-122"/>
                <a:ea typeface="宋体" pitchFamily="65" charset="-122"/>
              </a:rPr>
              <a:t>一坐几省闻名的温泉疗养院就设在这里。</a:t>
            </a: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一路</a:t>
            </a:r>
            <a:br>
              <a:rPr dirty="0"/>
            </a:br>
            <a:r>
              <a:rPr lang="zh-CN" altLang="en-US" sz="1417" u="sng" kern="0" dirty="0">
                <a:solidFill>
                  <a:srgbClr val="000000"/>
                </a:solidFill>
                <a:latin typeface="Times New Roman" pitchFamily="65" charset="-122"/>
                <a:ea typeface="宋体" pitchFamily="65" charset="-122"/>
              </a:rPr>
              <a:t>上我设想猜测过它的容貌。</a:t>
            </a:r>
            <a:r>
              <a:rPr lang="zh-CN" altLang="en-US" sz="1417" kern="0" dirty="0">
                <a:solidFill>
                  <a:srgbClr val="000000"/>
                </a:solidFill>
                <a:latin typeface="Times New Roman" pitchFamily="65" charset="-122"/>
                <a:ea typeface="宋体" pitchFamily="65" charset="-122"/>
              </a:rPr>
              <a:t>温泉,你是条泼辣的瀑布从高处一泻而下</a:t>
            </a:r>
            <a:r>
              <a:rPr lang="zh-CN" altLang="en-US" sz="1417" u="sng" kern="0" dirty="0">
                <a:solidFill>
                  <a:srgbClr val="000000"/>
                </a:solidFill>
                <a:latin typeface="Times New Roman" pitchFamily="65" charset="-122"/>
                <a:ea typeface="宋体" pitchFamily="65" charset="-122"/>
              </a:rPr>
              <a:t>　③    </a:t>
            </a:r>
            <a:r>
              <a:rPr lang="zh-CN" altLang="en-US" sz="1417" kern="0" dirty="0">
                <a:solidFill>
                  <a:srgbClr val="000000"/>
                </a:solidFill>
                <a:latin typeface="Times New Roman" pitchFamily="65" charset="-122"/>
                <a:ea typeface="宋体" pitchFamily="65" charset="-122"/>
              </a:rPr>
              <a:t>还是一股柔软的热流从地下</a:t>
            </a:r>
            <a:br>
              <a:rPr dirty="0"/>
            </a:br>
            <a:r>
              <a:rPr lang="zh-CN" altLang="en-US" sz="1417" kern="0" dirty="0">
                <a:solidFill>
                  <a:srgbClr val="000000"/>
                </a:solidFill>
                <a:latin typeface="Times New Roman" pitchFamily="65" charset="-122"/>
                <a:ea typeface="宋体" pitchFamily="65" charset="-122"/>
              </a:rPr>
              <a:t>缓缓升起?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(1)语段中加点的一对关联词搭配不当,应将其中的“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”改为“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(2)“贫瘠”中“瘠”的读音是“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(3)①句中有一处错别字,应改为“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(4)②句存在语病,请将改正后的语句抄在下面。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(5)语段中③处应该选择哪个标点符号更恰当?</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4273303"/>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　　　　B.,　　　　C.——　　　　D.?</a:t>
            </a:r>
            <a:endParaRPr lang="zh-CN" altLang="en-US" dirty="0"/>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(1)因为　虽然 　(2)jí　(3)座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(4)一路上我设想过它的容貌。(或“一路上我猜测过它的容貌”)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(5)B</a:t>
            </a:r>
            <a:endParaRPr lang="zh-CN" altLang="en-US" dirty="0"/>
          </a:p>
        </p:txBody>
      </p:sp>
      <p:sp>
        <p:nvSpPr>
          <p:cNvPr id="3" name="TextBox 2"/>
          <p:cNvSpPr txBox="1"/>
          <p:nvPr/>
        </p:nvSpPr>
        <p:spPr>
          <a:xfrm>
            <a:off x="720000" y="2503146"/>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(1)加点关联词所在的两个分句是转折关系,所以应将“因为”改成“虽然”。(2)常用字词的读音</a:t>
            </a:r>
            <a:br>
              <a:rPr dirty="0"/>
            </a:br>
            <a:r>
              <a:rPr lang="zh-CN" altLang="en-US" sz="1417" kern="0" dirty="0">
                <a:solidFill>
                  <a:srgbClr val="000000"/>
                </a:solidFill>
                <a:latin typeface="Times New Roman" pitchFamily="65" charset="-122"/>
                <a:ea typeface="宋体" pitchFamily="65" charset="-122"/>
              </a:rPr>
              <a:t>应牢记。“瘠”的读音是jí。(3)“坐”与“座”中,只有“座”能当量词使用,所以应将“坐”改为</a:t>
            </a:r>
            <a:br>
              <a:rPr dirty="0"/>
            </a:br>
            <a:r>
              <a:rPr lang="zh-CN" altLang="en-US" sz="1417" kern="0" dirty="0">
                <a:solidFill>
                  <a:srgbClr val="000000"/>
                </a:solidFill>
                <a:latin typeface="Times New Roman" pitchFamily="65" charset="-122"/>
                <a:ea typeface="宋体" pitchFamily="65" charset="-122"/>
              </a:rPr>
              <a:t>“座”。(4)“设想”和“猜测”重复,应该删去其中一个。(5)选择疑问句的分句之间用逗号。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2017北京,1)欧阳询的字点画工妙,骨硬肉丰。古人评价其字的笔画“</a:t>
            </a:r>
            <a:r>
              <a:rPr lang="zh-CN" altLang="en-US" sz="900" kern="0" spc="-4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(斜钩)”具有“险而劲”的特</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点。请你欣赏右面欧阳询的《九成宫醴泉铭》选帖,完成(1)—(2)题。(5分)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(1)欧阳询的这幅字帖属于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体(字体),其中“武”字第</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笔的“</a:t>
            </a:r>
            <a:r>
              <a:rPr lang="zh-CN" altLang="en-US" sz="900" kern="0" spc="-4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(斜钩)”体现了“险而劲”的特</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(2)下面是古人评价书法的四句话。根据这幅字帖的特点,判断其中属于评价欧阳询《九成宫醴泉铭》书</a:t>
            </a:r>
            <a:br>
              <a:rPr dirty="0"/>
            </a:br>
            <a:r>
              <a:rPr lang="zh-CN" altLang="en-US" sz="1417" kern="0" dirty="0">
                <a:solidFill>
                  <a:srgbClr val="000000"/>
                </a:solidFill>
                <a:latin typeface="Times New Roman" pitchFamily="65" charset="-122"/>
                <a:ea typeface="宋体" pitchFamily="65" charset="-122"/>
              </a:rPr>
              <a:t>法作品的一项是(3分)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A.如云鹄游天,群鸿戏海,行间茂密,实亦难过。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B.翰林苏子瞻书法娟秀,虽用墨太丰而韵有余,于今为天下第一。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C.如深山至人,瘦硬清寒,而神气充腴,能令王者屈膝,非他刻可方驾也。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D.字之体势,一笔而成,偶有不连,而血脉不断,及其连者,气脉通于隔行。</a:t>
            </a:r>
            <a:endParaRPr lang="zh-CN" altLang="en-US" dirty="0"/>
          </a:p>
        </p:txBody>
      </p:sp>
      <p:pic>
        <p:nvPicPr>
          <p:cNvPr id="3" name="图片 3" descr="textimage12.jpeg"/>
          <p:cNvPicPr>
            <a:picLocks noChangeAspect="1"/>
          </p:cNvPicPr>
          <p:nvPr/>
        </p:nvPicPr>
        <p:blipFill>
          <a:blip r:embed="rId4" cstate="print"/>
          <a:stretch>
            <a:fillRect/>
          </a:stretch>
        </p:blipFill>
        <p:spPr>
          <a:xfrm>
            <a:off x="6194882" y="1560937"/>
            <a:ext cx="47624" cy="85724"/>
          </a:xfrm>
          <a:prstGeom prst="rect">
            <a:avLst/>
          </a:prstGeom>
        </p:spPr>
      </p:pic>
      <p:pic>
        <p:nvPicPr>
          <p:cNvPr id="4" name="图片 4" descr="textimage13.jpeg"/>
          <p:cNvPicPr>
            <a:picLocks noChangeAspect="1"/>
          </p:cNvPicPr>
          <p:nvPr/>
        </p:nvPicPr>
        <p:blipFill>
          <a:blip r:embed="rId4" cstate="print"/>
          <a:stretch>
            <a:fillRect/>
          </a:stretch>
        </p:blipFill>
        <p:spPr>
          <a:xfrm>
            <a:off x="5954765" y="2234137"/>
            <a:ext cx="47624" cy="85724"/>
          </a:xfrm>
          <a:prstGeom prst="rect">
            <a:avLst/>
          </a:prstGeom>
        </p:spPr>
      </p:pic>
      <p:sp>
        <p:nvSpPr>
          <p:cNvPr id="5" name="TextBox 2">
            <a:extLst>
              <a:ext uri="{FF2B5EF4-FFF2-40B4-BE49-F238E27FC236}">
                <a16:creationId xmlns:a16="http://schemas.microsoft.com/office/drawing/2014/main" id="{F606897C-BAA0-4AAE-9F3E-A3F5F3CF2450}"/>
              </a:ext>
            </a:extLst>
          </p:cNvPr>
          <p:cNvSpPr txBox="1"/>
          <p:nvPr/>
        </p:nvSpPr>
        <p:spPr>
          <a:xfrm>
            <a:off x="5771467" y="4500091"/>
            <a:ext cx="3476523" cy="215444"/>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400" kern="0" dirty="0">
                <a:solidFill>
                  <a:srgbClr val="000000"/>
                </a:solidFill>
                <a:latin typeface="Times New Roman" pitchFamily="65" charset="-122"/>
                <a:ea typeface="黑体" pitchFamily="65" charset="-122"/>
              </a:rPr>
              <a:t>《九成宫醴泉铭》选帖</a:t>
            </a:r>
            <a:endParaRPr lang="zh-CN" altLang="en-US" sz="1600" dirty="0"/>
          </a:p>
        </p:txBody>
      </p:sp>
      <p:pic>
        <p:nvPicPr>
          <p:cNvPr id="6" name="图片 3" descr="textimage11.jpeg">
            <a:extLst>
              <a:ext uri="{FF2B5EF4-FFF2-40B4-BE49-F238E27FC236}">
                <a16:creationId xmlns:a16="http://schemas.microsoft.com/office/drawing/2014/main" id="{B152CE69-D28E-4B03-BF22-2A7121D0F176}"/>
              </a:ext>
            </a:extLst>
          </p:cNvPr>
          <p:cNvPicPr>
            <a:picLocks noChangeAspect="1"/>
          </p:cNvPicPr>
          <p:nvPr/>
        </p:nvPicPr>
        <p:blipFill>
          <a:blip r:embed="rId5"/>
          <a:stretch>
            <a:fillRect/>
          </a:stretch>
        </p:blipFill>
        <p:spPr>
          <a:xfrm>
            <a:off x="6924970" y="2577232"/>
            <a:ext cx="1141861" cy="1780321"/>
          </a:xfrm>
          <a:prstGeom prst="rect">
            <a:avLst/>
          </a:prstGeom>
        </p:spPr>
      </p:pic>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(2020株洲,1)下列句子中加点字的注音有错误的一句是(3分)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A.那轻,那</a:t>
            </a:r>
            <a:r>
              <a:rPr lang="zh-CN" altLang="en-US" sz="1417" u="sng" kern="0" dirty="0">
                <a:solidFill>
                  <a:srgbClr val="000000"/>
                </a:solidFill>
                <a:latin typeface="Times New Roman" pitchFamily="65" charset="-122"/>
                <a:ea typeface="宋体" pitchFamily="65" charset="-122"/>
              </a:rPr>
              <a:t>娉</a:t>
            </a:r>
            <a:r>
              <a:rPr lang="zh-CN" altLang="en-US" sz="1417" kern="0" dirty="0">
                <a:solidFill>
                  <a:srgbClr val="000000"/>
                </a:solidFill>
                <a:latin typeface="Times New Roman" pitchFamily="65" charset="-122"/>
                <a:ea typeface="宋体" pitchFamily="65" charset="-122"/>
              </a:rPr>
              <a:t>(pīnɡ)婷,你是,鲜</a:t>
            </a:r>
            <a:r>
              <a:rPr lang="zh-CN" altLang="en-US" sz="1417" u="sng" kern="0" dirty="0">
                <a:solidFill>
                  <a:srgbClr val="000000"/>
                </a:solidFill>
                <a:latin typeface="Times New Roman" pitchFamily="65" charset="-122"/>
                <a:ea typeface="宋体" pitchFamily="65" charset="-122"/>
              </a:rPr>
              <a:t>妍</a:t>
            </a:r>
            <a:r>
              <a:rPr lang="zh-CN" altLang="en-US" sz="1417" kern="0" dirty="0">
                <a:solidFill>
                  <a:srgbClr val="000000"/>
                </a:solidFill>
                <a:latin typeface="Times New Roman" pitchFamily="65" charset="-122"/>
                <a:ea typeface="宋体" pitchFamily="65" charset="-122"/>
              </a:rPr>
              <a:t>(yán)/百花的冠冕你戴着,你是/天真,庄严。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B.这令人惊</a:t>
            </a:r>
            <a:r>
              <a:rPr lang="zh-CN" altLang="en-US" sz="1417" u="sng" kern="0" dirty="0">
                <a:solidFill>
                  <a:srgbClr val="000000"/>
                </a:solidFill>
                <a:latin typeface="Times New Roman" pitchFamily="65" charset="-122"/>
                <a:ea typeface="宋体" pitchFamily="65" charset="-122"/>
              </a:rPr>
              <a:t>骇</a:t>
            </a:r>
            <a:r>
              <a:rPr lang="zh-CN" altLang="en-US" sz="1417" kern="0" dirty="0">
                <a:solidFill>
                  <a:srgbClr val="000000"/>
                </a:solidFill>
                <a:latin typeface="Times New Roman" pitchFamily="65" charset="-122"/>
                <a:ea typeface="宋体" pitchFamily="65" charset="-122"/>
              </a:rPr>
              <a:t>(hài)的杰作,如在欧洲文明的地平线上</a:t>
            </a:r>
            <a:r>
              <a:rPr lang="zh-CN" altLang="en-US" sz="1417" u="sng" kern="0" dirty="0">
                <a:solidFill>
                  <a:srgbClr val="000000"/>
                </a:solidFill>
                <a:latin typeface="Times New Roman" pitchFamily="65" charset="-122"/>
                <a:ea typeface="宋体" pitchFamily="65" charset="-122"/>
              </a:rPr>
              <a:t>瞥</a:t>
            </a:r>
            <a:r>
              <a:rPr lang="zh-CN" altLang="en-US" sz="1417" kern="0" dirty="0">
                <a:solidFill>
                  <a:srgbClr val="000000"/>
                </a:solidFill>
                <a:latin typeface="Times New Roman" pitchFamily="65" charset="-122"/>
                <a:ea typeface="宋体" pitchFamily="65" charset="-122"/>
              </a:rPr>
              <a:t>(piē)见的亚洲文明的剪影。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C.如果出到十几文,那就能买一样</a:t>
            </a:r>
            <a:r>
              <a:rPr lang="zh-CN" altLang="en-US" sz="1417" u="sng" kern="0" dirty="0">
                <a:solidFill>
                  <a:srgbClr val="000000"/>
                </a:solidFill>
                <a:latin typeface="Times New Roman" pitchFamily="65" charset="-122"/>
                <a:ea typeface="宋体" pitchFamily="65" charset="-122"/>
              </a:rPr>
              <a:t>荤</a:t>
            </a:r>
            <a:r>
              <a:rPr lang="zh-CN" altLang="en-US" sz="1417" kern="0" dirty="0">
                <a:solidFill>
                  <a:srgbClr val="000000"/>
                </a:solidFill>
                <a:latin typeface="Times New Roman" pitchFamily="65" charset="-122"/>
                <a:ea typeface="宋体" pitchFamily="65" charset="-122"/>
              </a:rPr>
              <a:t>(kūn)菜,但这些顾客大抵没有这样阔</a:t>
            </a:r>
            <a:r>
              <a:rPr lang="zh-CN" altLang="en-US" sz="1417" u="sng" kern="0" dirty="0">
                <a:solidFill>
                  <a:srgbClr val="000000"/>
                </a:solidFill>
                <a:latin typeface="Times New Roman" pitchFamily="65" charset="-122"/>
                <a:ea typeface="宋体" pitchFamily="65" charset="-122"/>
              </a:rPr>
              <a:t>绰</a:t>
            </a:r>
            <a:r>
              <a:rPr lang="zh-CN" altLang="en-US" sz="1417" kern="0" dirty="0">
                <a:solidFill>
                  <a:srgbClr val="000000"/>
                </a:solidFill>
                <a:latin typeface="Times New Roman" pitchFamily="65" charset="-122"/>
                <a:ea typeface="宋体" pitchFamily="65" charset="-122"/>
              </a:rPr>
              <a:t>(cuō)。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D.我是你</a:t>
            </a:r>
            <a:r>
              <a:rPr lang="zh-CN" altLang="en-US" sz="1417" u="sng" kern="0" dirty="0">
                <a:solidFill>
                  <a:srgbClr val="000000"/>
                </a:solidFill>
                <a:latin typeface="Times New Roman" pitchFamily="65" charset="-122"/>
                <a:ea typeface="宋体" pitchFamily="65" charset="-122"/>
              </a:rPr>
              <a:t>簇</a:t>
            </a:r>
            <a:r>
              <a:rPr lang="zh-CN" altLang="en-US" sz="1417" kern="0" dirty="0">
                <a:solidFill>
                  <a:srgbClr val="000000"/>
                </a:solidFill>
                <a:latin typeface="Times New Roman" pitchFamily="65" charset="-122"/>
                <a:ea typeface="宋体" pitchFamily="65" charset="-122"/>
              </a:rPr>
              <a:t>(cù)新的理想,我是你雪被下古莲的胚芽,我是你挂着眼泪的笑</a:t>
            </a:r>
            <a:r>
              <a:rPr lang="zh-CN" altLang="en-US" sz="1417" u="sng" kern="0" dirty="0">
                <a:solidFill>
                  <a:srgbClr val="000000"/>
                </a:solidFill>
                <a:latin typeface="Times New Roman" pitchFamily="65" charset="-122"/>
                <a:ea typeface="宋体" pitchFamily="65" charset="-122"/>
              </a:rPr>
              <a:t>涡</a:t>
            </a:r>
            <a:r>
              <a:rPr lang="zh-CN" altLang="en-US" sz="1417" kern="0" dirty="0">
                <a:solidFill>
                  <a:srgbClr val="000000"/>
                </a:solidFill>
                <a:latin typeface="Times New Roman" pitchFamily="65" charset="-122"/>
                <a:ea typeface="宋体" pitchFamily="65" charset="-122"/>
              </a:rPr>
              <a:t>(wō)。</a:t>
            </a:r>
            <a:endParaRPr lang="zh-CN" altLang="en-US" dirty="0"/>
          </a:p>
        </p:txBody>
      </p:sp>
      <p:sp>
        <p:nvSpPr>
          <p:cNvPr id="3" name="TextBox 2"/>
          <p:cNvSpPr txBox="1"/>
          <p:nvPr/>
        </p:nvSpPr>
        <p:spPr>
          <a:xfrm>
            <a:off x="720000" y="312330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kūn→hūn,cuō→chuò。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(1)楷　七　(2)C</a:t>
            </a:r>
            <a:endParaRPr lang="zh-CN" altLang="en-US" dirty="0"/>
          </a:p>
        </p:txBody>
      </p:sp>
      <p:sp>
        <p:nvSpPr>
          <p:cNvPr id="3" name="TextBox 2"/>
          <p:cNvSpPr txBox="1"/>
          <p:nvPr/>
        </p:nvSpPr>
        <p:spPr>
          <a:xfrm>
            <a:off x="720000" y="1843310"/>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(1)观察字帖可知,笔顺规矩,字形端正,一笔一画,可推断是楷书。“武”的笔顺是一一丨一丨</a:t>
            </a:r>
            <a:r>
              <a:rPr lang="zh-CN" altLang="en-US" sz="900" kern="0" spc="26"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r>
              <a:rPr lang="zh-CN" altLang="en-US" sz="900" kern="0" spc="-46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丶。</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所以斜钩是第七画。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(2)A项中描述的是行书,和选帖作品不符合。B项评价的是苏子瞻(苏轼)的作品,而不是欧阳询的作品。D</a:t>
            </a:r>
            <a:br>
              <a:rPr dirty="0"/>
            </a:br>
            <a:r>
              <a:rPr lang="zh-CN" altLang="en-US" sz="1417" kern="0" dirty="0">
                <a:solidFill>
                  <a:srgbClr val="000000"/>
                </a:solidFill>
                <a:latin typeface="Times New Roman" pitchFamily="65" charset="-122"/>
                <a:ea typeface="宋体" pitchFamily="65" charset="-122"/>
              </a:rPr>
              <a:t>项评价的是草书。所以选择C。</a:t>
            </a:r>
            <a:endParaRPr lang="zh-CN" altLang="en-US" dirty="0"/>
          </a:p>
        </p:txBody>
      </p:sp>
      <p:sp>
        <p:nvSpPr>
          <p:cNvPr id="4" name="TextBox 2"/>
          <p:cNvSpPr txBox="1"/>
          <p:nvPr/>
        </p:nvSpPr>
        <p:spPr>
          <a:xfrm>
            <a:off x="720000" y="3247576"/>
            <a:ext cx="8505000" cy="1308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  </a:t>
            </a:r>
            <a:r>
              <a:rPr lang="zh-CN" altLang="en-US" sz="1417" kern="0" dirty="0">
                <a:solidFill>
                  <a:srgbClr val="000000"/>
                </a:solidFill>
                <a:latin typeface="Times New Roman" pitchFamily="65" charset="-122"/>
                <a:ea typeface="宋体" pitchFamily="65" charset="-122"/>
              </a:rPr>
              <a:t>  欧阳询晚年书写《九成宫醴泉铭》。书法高华浑穆,丰厚挺拔,既有晋人风韵,又开唐人新风,是</a:t>
            </a:r>
            <a:br>
              <a:rPr dirty="0"/>
            </a:br>
            <a:r>
              <a:rPr lang="zh-CN" altLang="en-US" sz="1417" kern="0" dirty="0">
                <a:solidFill>
                  <a:srgbClr val="000000"/>
                </a:solidFill>
                <a:latin typeface="Times New Roman" pitchFamily="65" charset="-122"/>
                <a:ea typeface="宋体" pitchFamily="65" charset="-122"/>
              </a:rPr>
              <a:t>千余年来楷书登峰造极之作。欧阳询,字信本,潭州临湘(今湖南长沙)人。历经陈、隋、唐三朝。贞观初</a:t>
            </a:r>
            <a:br>
              <a:rPr dirty="0"/>
            </a:br>
            <a:r>
              <a:rPr lang="zh-CN" altLang="en-US" sz="1417" kern="0" dirty="0">
                <a:solidFill>
                  <a:srgbClr val="000000"/>
                </a:solidFill>
                <a:latin typeface="Times New Roman" pitchFamily="65" charset="-122"/>
                <a:ea typeface="宋体" pitchFamily="65" charset="-122"/>
              </a:rPr>
              <a:t>官至太子率更令、弘文馆学士,封渤海县男。八体尽能,尤工正书。书名广传天下,影响后世深远,与虞世</a:t>
            </a:r>
            <a:br>
              <a:rPr dirty="0"/>
            </a:br>
            <a:r>
              <a:rPr lang="zh-CN" altLang="en-US" sz="1417" kern="0" dirty="0">
                <a:solidFill>
                  <a:srgbClr val="000000"/>
                </a:solidFill>
                <a:latin typeface="Times New Roman" pitchFamily="65" charset="-122"/>
                <a:ea typeface="宋体" pitchFamily="65" charset="-122"/>
              </a:rPr>
              <a:t>南、褚遂良、薛稷并称“初唐四大家”,其书法被称为“欧体”。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702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(2016北京,2)下面是利用汉字结构创作的一幅窗花。这幅窗花中有四个跟“口”有关的汉字。请你将</a:t>
            </a:r>
            <a:br>
              <a:rPr dirty="0"/>
            </a:br>
            <a:r>
              <a:rPr lang="zh-CN" altLang="en-US" sz="1417" kern="0" dirty="0">
                <a:solidFill>
                  <a:srgbClr val="000000"/>
                </a:solidFill>
                <a:latin typeface="Times New Roman" pitchFamily="65" charset="-122"/>
                <a:ea typeface="宋体" pitchFamily="65" charset="-122"/>
              </a:rPr>
              <a:t>这四个字填入下面的方框内,组成一个表达人生态度的四字短语。(2分)</a:t>
            </a:r>
            <a:endParaRPr lang="zh-CN" altLang="en-US" dirty="0"/>
          </a:p>
          <a:p>
            <a:pPr marL="0" indent="0" eaLnBrk="0" latinLnBrk="1" hangingPunct="0">
              <a:lnSpc>
                <a:spcPct val="150000"/>
              </a:lnSpc>
              <a:spcBef>
                <a:spcPts val="141"/>
              </a:spcBef>
              <a:buNone/>
            </a:pPr>
            <a:r>
              <a:rPr lang="zh-CN" altLang="en-US" sz="8818" kern="0" spc="37006"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pic>
        <p:nvPicPr>
          <p:cNvPr id="3" name="图片 3" descr="textimage16.jpeg"/>
          <p:cNvPicPr>
            <a:picLocks noChangeAspect="1"/>
          </p:cNvPicPr>
          <p:nvPr/>
        </p:nvPicPr>
        <p:blipFill>
          <a:blip r:embed="rId4"/>
          <a:stretch>
            <a:fillRect/>
          </a:stretch>
        </p:blipFill>
        <p:spPr>
          <a:xfrm>
            <a:off x="720000" y="1693749"/>
            <a:ext cx="5819775" cy="2428875"/>
          </a:xfrm>
          <a:prstGeom prst="rect">
            <a:avLst/>
          </a:prstGeom>
        </p:spPr>
      </p:pic>
      <p:sp>
        <p:nvSpPr>
          <p:cNvPr id="4" name="TextBox 2"/>
          <p:cNvSpPr txBox="1"/>
          <p:nvPr/>
        </p:nvSpPr>
        <p:spPr>
          <a:xfrm>
            <a:off x="500034" y="410037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唯吾知足</a:t>
            </a:r>
            <a:endParaRPr lang="zh-CN" altLang="en-US" dirty="0"/>
          </a:p>
        </p:txBody>
      </p:sp>
      <p:sp>
        <p:nvSpPr>
          <p:cNvPr id="5" name="TextBox 2"/>
          <p:cNvSpPr txBox="1"/>
          <p:nvPr/>
        </p:nvSpPr>
        <p:spPr>
          <a:xfrm>
            <a:off x="500034" y="4401923"/>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仔细观察这幅窗花,可以看出,围绕“口”字而组成的四个字是“吾”“唯”“足”“知”;同时应</a:t>
            </a:r>
            <a:br>
              <a:rPr dirty="0"/>
            </a:br>
            <a:r>
              <a:rPr lang="zh-CN" altLang="en-US" sz="1417" kern="0" dirty="0">
                <a:solidFill>
                  <a:srgbClr val="000000"/>
                </a:solidFill>
                <a:latin typeface="Times New Roman" pitchFamily="65" charset="-122"/>
                <a:ea typeface="宋体" pitchFamily="65" charset="-122"/>
              </a:rPr>
              <a:t>表达出一种人生态度,所以这四个字的正确排列顺序应是“唯吾知足”。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86213"/>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题组一　音形转换与书写</a:t>
            </a:r>
            <a:endParaRPr lang="zh-CN" altLang="en-US" b="1" dirty="0"/>
          </a:p>
        </p:txBody>
      </p:sp>
      <p:pic>
        <p:nvPicPr>
          <p:cNvPr id="3" name="图片 2"/>
          <p:cNvPicPr>
            <a:picLocks noChangeAspect="1"/>
          </p:cNvPicPr>
          <p:nvPr/>
        </p:nvPicPr>
        <p:blipFill>
          <a:blip r:embed="rId4"/>
          <a:stretch>
            <a:fillRect/>
          </a:stretch>
        </p:blipFill>
        <p:spPr>
          <a:xfrm>
            <a:off x="758822" y="924570"/>
            <a:ext cx="7632700" cy="482600"/>
          </a:xfrm>
          <a:prstGeom prst="rect">
            <a:avLst/>
          </a:prstGeom>
        </p:spPr>
      </p:pic>
      <p:sp>
        <p:nvSpPr>
          <p:cNvPr id="4" name="TextBox 2"/>
          <p:cNvSpPr txBox="1"/>
          <p:nvPr/>
        </p:nvSpPr>
        <p:spPr>
          <a:xfrm>
            <a:off x="720000" y="2198685"/>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(2020常德临澧入学考试,1)给下列加点字注音或根据拼音写出汉字。(3分)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(1)《清明上河图》采用了中国传统绘画特有的手卷形式,却繁而不乱,长而不冗,结构严谨;采用兼工带写</a:t>
            </a:r>
            <a:br>
              <a:rPr dirty="0"/>
            </a:br>
            <a:r>
              <a:rPr lang="zh-CN" altLang="en-US" sz="1417" kern="0" dirty="0">
                <a:solidFill>
                  <a:srgbClr val="000000"/>
                </a:solidFill>
                <a:latin typeface="Times New Roman" pitchFamily="65" charset="-122"/>
                <a:ea typeface="宋体" pitchFamily="65" charset="-122"/>
              </a:rPr>
              <a:t>的手法,线条遒</a:t>
            </a:r>
            <a:r>
              <a:rPr lang="zh-CN" altLang="en-US" sz="1417" u="sng" kern="0" dirty="0">
                <a:solidFill>
                  <a:srgbClr val="000000"/>
                </a:solidFill>
                <a:latin typeface="Times New Roman" pitchFamily="65" charset="-122"/>
                <a:ea typeface="宋体" pitchFamily="65" charset="-122"/>
              </a:rPr>
              <a:t>劲</a:t>
            </a:r>
            <a:r>
              <a:rPr lang="zh-CN" altLang="en-US" sz="1417" kern="0" dirty="0">
                <a:solidFill>
                  <a:srgbClr val="000000"/>
                </a:solidFill>
                <a:latin typeface="Times New Roman" pitchFamily="65" charset="-122"/>
                <a:ea typeface="宋体" pitchFamily="65" charset="-122"/>
              </a:rPr>
              <a:t>(　　),笔法灵动,有别于一般的界画。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(2)社会的发展如湍急的流水,任何平庸与狭ài(　　)的理想都无法溅起成功的波澜。享誉十九世纪的美国</a:t>
            </a:r>
            <a:br>
              <a:rPr dirty="0"/>
            </a:br>
            <a:r>
              <a:rPr lang="zh-CN" altLang="en-US" sz="1417" kern="0" dirty="0">
                <a:solidFill>
                  <a:srgbClr val="000000"/>
                </a:solidFill>
                <a:latin typeface="Times New Roman" pitchFamily="65" charset="-122"/>
                <a:ea typeface="宋体" pitchFamily="65" charset="-122"/>
              </a:rPr>
              <a:t>雷诺公司,因没有深远的理想和目标而停滞不前,最终无法逃脱被吞 shì(　　)的厄运。</a:t>
            </a:r>
            <a:endParaRPr lang="zh-CN" altLang="en-US" dirty="0"/>
          </a:p>
        </p:txBody>
      </p:sp>
      <p:sp>
        <p:nvSpPr>
          <p:cNvPr id="5" name="TextBox 2"/>
          <p:cNvSpPr txBox="1"/>
          <p:nvPr/>
        </p:nvSpPr>
        <p:spPr>
          <a:xfrm>
            <a:off x="720000" y="394324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(1)jìng　(2)隘　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770057"/>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本题考查学生音形转换与书写的能力。学生在平时的学习中要多读、多记、多写,才能够准确无</a:t>
            </a:r>
            <a:br>
              <a:rPr dirty="0"/>
            </a:br>
            <a:r>
              <a:rPr lang="zh-CN" altLang="en-US" sz="1417" kern="0" dirty="0">
                <a:solidFill>
                  <a:srgbClr val="000000"/>
                </a:solidFill>
                <a:latin typeface="Times New Roman" pitchFamily="65" charset="-122"/>
                <a:ea typeface="宋体" pitchFamily="65" charset="-122"/>
              </a:rPr>
              <a:t>误地书写出来,特别是同音字、形近字、多音字更应引起重视。“遒劲”意思是“雄健有力”,“劲”读</a:t>
            </a:r>
            <a:br>
              <a:rPr dirty="0"/>
            </a:br>
            <a:r>
              <a:rPr lang="zh-CN" altLang="en-US" sz="1417" kern="0" dirty="0">
                <a:solidFill>
                  <a:srgbClr val="000000"/>
                </a:solidFill>
                <a:latin typeface="Times New Roman" pitchFamily="65" charset="-122"/>
                <a:ea typeface="宋体" pitchFamily="65" charset="-122"/>
              </a:rPr>
              <a:t>作“jìng”,“劲”是多音字,意思是“力气”“精神”“趣味”“神情”的时候,读作“jìn”。“噬”是</a:t>
            </a:r>
            <a:br>
              <a:rPr dirty="0"/>
            </a:br>
            <a:r>
              <a:rPr lang="zh-CN" altLang="en-US" sz="1417" kern="0" dirty="0">
                <a:solidFill>
                  <a:srgbClr val="000000"/>
                </a:solidFill>
                <a:latin typeface="Times New Roman" pitchFamily="65" charset="-122"/>
                <a:ea typeface="宋体" pitchFamily="65" charset="-122"/>
              </a:rPr>
              <a:t>左右结构,不要写成上下结构。</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(2020岳阳城区二十六校联考改编,1&lt;1&gt;)阅读下面文字,回答问题。(2分)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时间之河</a:t>
            </a:r>
            <a:r>
              <a:rPr lang="zh-CN" altLang="en-US" sz="1417" u="sng" kern="0" dirty="0">
                <a:solidFill>
                  <a:srgbClr val="000000"/>
                </a:solidFill>
                <a:latin typeface="Times New Roman" pitchFamily="65" charset="-122"/>
                <a:ea typeface="宋体" pitchFamily="65" charset="-122"/>
              </a:rPr>
              <a:t>川</a:t>
            </a:r>
            <a:r>
              <a:rPr lang="zh-CN" altLang="en-US" sz="1417" kern="0" dirty="0">
                <a:solidFill>
                  <a:srgbClr val="000000"/>
                </a:solidFill>
                <a:latin typeface="Times New Roman" pitchFamily="65" charset="-122"/>
                <a:ea typeface="宋体" pitchFamily="65" charset="-122"/>
              </a:rPr>
              <a:t>流不息,复兴路上风华正茂。如今,一代代革命先驱孜孜以求的强国梦、复兴梦,从未像今天这</a:t>
            </a:r>
            <a:br>
              <a:rPr dirty="0"/>
            </a:br>
            <a:r>
              <a:rPr lang="zh-CN" altLang="en-US" sz="1417" kern="0" dirty="0">
                <a:solidFill>
                  <a:srgbClr val="000000"/>
                </a:solidFill>
                <a:latin typeface="Times New Roman" pitchFamily="65" charset="-122"/>
                <a:ea typeface="宋体" pitchFamily="65" charset="-122"/>
              </a:rPr>
              <a:t>样距离我们如此之近。然而,面对“百年未有之大变局”,我们仍需要回答属于这个时代的命题,应对属于</a:t>
            </a:r>
            <a:br>
              <a:rPr dirty="0"/>
            </a:br>
            <a:r>
              <a:rPr lang="zh-CN" altLang="en-US" sz="1417" kern="0" dirty="0">
                <a:solidFill>
                  <a:srgbClr val="000000"/>
                </a:solidFill>
                <a:latin typeface="Times New Roman" pitchFamily="65" charset="-122"/>
                <a:ea typeface="宋体" pitchFamily="65" charset="-122"/>
              </a:rPr>
              <a:t>这个时代的挑战,正如习近平总书记所强调的“中华民族伟大复兴,绝不是轻轻松松、敲锣打鼓就能实现</a:t>
            </a:r>
            <a:br>
              <a:rPr dirty="0"/>
            </a:br>
            <a:r>
              <a:rPr lang="zh-CN" altLang="en-US" sz="1417" kern="0" dirty="0">
                <a:solidFill>
                  <a:srgbClr val="000000"/>
                </a:solidFill>
                <a:latin typeface="Times New Roman" pitchFamily="65" charset="-122"/>
                <a:ea typeface="宋体" pitchFamily="65" charset="-122"/>
              </a:rPr>
              <a:t>的。全党必须准备付出更为艰巨、更为艰苦的努力”。与五四对话,正是为了沉淀昨天的河床、展望明</a:t>
            </a:r>
            <a:br>
              <a:rPr dirty="0"/>
            </a:br>
            <a:r>
              <a:rPr lang="zh-CN" altLang="en-US" sz="1417" kern="0" dirty="0">
                <a:solidFill>
                  <a:srgbClr val="000000"/>
                </a:solidFill>
                <a:latin typeface="Times New Roman" pitchFamily="65" charset="-122"/>
                <a:ea typeface="宋体" pitchFamily="65" charset="-122"/>
              </a:rPr>
              <a:t>天的道路,让我wēi wēi中华青春永驻。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给加点的字注音,根据拼音写出汉字。</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川　　　    </a:t>
            </a:r>
            <a:r>
              <a:rPr lang="zh-CN" altLang="en-US" sz="1417" kern="0" dirty="0">
                <a:solidFill>
                  <a:srgbClr val="000000"/>
                </a:solidFill>
                <a:latin typeface="Times New Roman" pitchFamily="65" charset="-122"/>
                <a:ea typeface="宋体" pitchFamily="65" charset="-122"/>
              </a:rPr>
              <a:t>流不息　　　　    wēi wēi</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中华</a:t>
            </a:r>
            <a:endParaRPr lang="zh-CN" altLang="en-US" dirty="0"/>
          </a:p>
        </p:txBody>
      </p:sp>
      <p:sp>
        <p:nvSpPr>
          <p:cNvPr id="3" name="TextBox 2"/>
          <p:cNvSpPr txBox="1"/>
          <p:nvPr/>
        </p:nvSpPr>
        <p:spPr>
          <a:xfrm>
            <a:off x="720000" y="346915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chuān　巍巍</a:t>
            </a:r>
            <a:endParaRPr lang="zh-CN" altLang="en-US" dirty="0"/>
          </a:p>
        </p:txBody>
      </p:sp>
      <p:sp>
        <p:nvSpPr>
          <p:cNvPr id="4" name="TextBox 3"/>
          <p:cNvSpPr txBox="1"/>
          <p:nvPr/>
        </p:nvSpPr>
        <p:spPr>
          <a:xfrm>
            <a:off x="720000" y="379921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本题考查学生音形转换与书写的能力。音调的标记:按照ɑ o e i u ü的先后顺序确定音调的标记位</a:t>
            </a:r>
            <a:br>
              <a:rPr dirty="0"/>
            </a:br>
            <a:r>
              <a:rPr lang="zh-CN" altLang="en-US" sz="1417" kern="0" dirty="0">
                <a:solidFill>
                  <a:srgbClr val="000000"/>
                </a:solidFill>
                <a:latin typeface="Times New Roman" pitchFamily="65" charset="-122"/>
                <a:ea typeface="宋体" pitchFamily="65" charset="-122"/>
              </a:rPr>
              <a:t>置,谁在前标在谁之上,如“黝yǒu”“袄ǎo”;“i”和“u”连用时,谁在后面,音调就标在谁之上,如“会</a:t>
            </a:r>
            <a:br>
              <a:rPr dirty="0"/>
            </a:br>
            <a:r>
              <a:rPr lang="zh-CN" altLang="en-US" sz="1417" kern="0" dirty="0">
                <a:solidFill>
                  <a:srgbClr val="000000"/>
                </a:solidFill>
                <a:latin typeface="Times New Roman" pitchFamily="65" charset="-122"/>
                <a:ea typeface="宋体" pitchFamily="65" charset="-122"/>
              </a:rPr>
              <a:t>huì”“秋qiū”。注意“巍”是上下结构的字,“山”字头要写上。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(2019岳阳十四校联考,1)阅读下面一段文字,根据拼音写出正确的汉字并给加点的汉字注音。(4分)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时光荏苒,我们跨入了九年级。也许,是时候告别喧嚣的心境了。曾经怒不可遏的对生活的挑剔,曾经“心</a:t>
            </a:r>
            <a:br>
              <a:rPr dirty="0"/>
            </a:br>
            <a:r>
              <a:rPr lang="zh-CN" altLang="en-US" sz="1417" kern="0" dirty="0">
                <a:solidFill>
                  <a:srgbClr val="000000"/>
                </a:solidFill>
                <a:latin typeface="Times New Roman" pitchFamily="65" charset="-122"/>
                <a:ea typeface="宋体" pitchFamily="65" charset="-122"/>
              </a:rPr>
              <a:t>无旁wù(　　)”的对玩乐的追求,也是时候应该如一颗残星般</a:t>
            </a:r>
            <a:r>
              <a:rPr lang="zh-CN" altLang="en-US" sz="1417" u="sng" kern="0" dirty="0">
                <a:solidFill>
                  <a:srgbClr val="000000"/>
                </a:solidFill>
                <a:latin typeface="Times New Roman" pitchFamily="65" charset="-122"/>
                <a:ea typeface="宋体" pitchFamily="65" charset="-122"/>
              </a:rPr>
              <a:t>陨</a:t>
            </a:r>
            <a:r>
              <a:rPr lang="zh-CN" altLang="en-US" sz="1417" kern="0" dirty="0">
                <a:solidFill>
                  <a:srgbClr val="000000"/>
                </a:solidFill>
                <a:latin typeface="Times New Roman" pitchFamily="65" charset="-122"/>
                <a:ea typeface="宋体" pitchFamily="65" charset="-122"/>
              </a:rPr>
              <a:t>落风化了。我们的世界,应该是深</a:t>
            </a:r>
            <a:r>
              <a:rPr lang="zh-CN" altLang="en-US" sz="1417" u="sng" kern="0" dirty="0">
                <a:solidFill>
                  <a:srgbClr val="000000"/>
                </a:solidFill>
                <a:latin typeface="Times New Roman" pitchFamily="65" charset="-122"/>
                <a:ea typeface="宋体" pitchFamily="65" charset="-122"/>
              </a:rPr>
              <a:t>邃</a:t>
            </a:r>
            <a:r>
              <a:rPr lang="zh-CN" altLang="en-US" sz="1417" kern="0" dirty="0">
                <a:solidFill>
                  <a:srgbClr val="000000"/>
                </a:solidFill>
                <a:latin typeface="Times New Roman" pitchFamily="65" charset="-122"/>
                <a:ea typeface="宋体" pitchFamily="65" charset="-122"/>
              </a:rPr>
              <a:t>而又</a:t>
            </a:r>
            <a:br>
              <a:rPr dirty="0"/>
            </a:br>
            <a:r>
              <a:rPr lang="zh-CN" altLang="en-US" sz="1417" kern="0" dirty="0">
                <a:solidFill>
                  <a:srgbClr val="000000"/>
                </a:solidFill>
                <a:latin typeface="Times New Roman" pitchFamily="65" charset="-122"/>
                <a:ea typeface="宋体" pitchFamily="65" charset="-122"/>
              </a:rPr>
              <a:t>圆润、ruì(　　)智而又流通的,而不应该是僵硬的、停滞的。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心无旁wù(　　)　　    </a:t>
            </a:r>
            <a:r>
              <a:rPr lang="zh-CN" altLang="en-US" sz="1417" u="sng" kern="0" dirty="0">
                <a:solidFill>
                  <a:srgbClr val="000000"/>
                </a:solidFill>
                <a:latin typeface="Times New Roman" pitchFamily="65" charset="-122"/>
                <a:ea typeface="宋体" pitchFamily="65" charset="-122"/>
              </a:rPr>
              <a:t>陨</a:t>
            </a:r>
            <a:r>
              <a:rPr lang="zh-CN" altLang="en-US" sz="1417" kern="0" dirty="0">
                <a:solidFill>
                  <a:srgbClr val="000000"/>
                </a:solidFill>
                <a:latin typeface="Times New Roman" pitchFamily="65" charset="-122"/>
                <a:ea typeface="宋体" pitchFamily="65" charset="-122"/>
              </a:rPr>
              <a:t>落(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深</a:t>
            </a:r>
            <a:r>
              <a:rPr lang="zh-CN" altLang="en-US" sz="1417" u="sng" kern="0" dirty="0">
                <a:solidFill>
                  <a:srgbClr val="000000"/>
                </a:solidFill>
                <a:latin typeface="Times New Roman" pitchFamily="65" charset="-122"/>
                <a:ea typeface="宋体" pitchFamily="65" charset="-122"/>
              </a:rPr>
              <a:t>邃</a:t>
            </a:r>
            <a:r>
              <a:rPr lang="zh-CN" altLang="en-US" sz="1417" kern="0" dirty="0">
                <a:solidFill>
                  <a:srgbClr val="000000"/>
                </a:solidFill>
                <a:latin typeface="Times New Roman" pitchFamily="65" charset="-122"/>
                <a:ea typeface="宋体" pitchFamily="65" charset="-122"/>
              </a:rPr>
              <a:t>(　　)　　　         ruì(　　)智</a:t>
            </a:r>
            <a:endParaRPr lang="zh-CN" altLang="en-US" dirty="0"/>
          </a:p>
        </p:txBody>
      </p:sp>
      <p:sp>
        <p:nvSpPr>
          <p:cNvPr id="3" name="TextBox 2"/>
          <p:cNvSpPr txBox="1"/>
          <p:nvPr/>
        </p:nvSpPr>
        <p:spPr>
          <a:xfrm>
            <a:off x="720000" y="3058857"/>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骛　yǔn　suì　睿</a:t>
            </a:r>
            <a:endParaRPr lang="zh-CN" altLang="en-US" dirty="0"/>
          </a:p>
        </p:txBody>
      </p:sp>
      <p:sp>
        <p:nvSpPr>
          <p:cNvPr id="4" name="TextBox 2"/>
          <p:cNvSpPr txBox="1"/>
          <p:nvPr/>
        </p:nvSpPr>
        <p:spPr>
          <a:xfrm>
            <a:off x="720000" y="344202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本题考查音形转换与书写的能力。在正确拼读的前提下书写汉字,切忌写错别字。“骛”字不要</a:t>
            </a:r>
            <a:br>
              <a:rPr dirty="0"/>
            </a:br>
            <a:r>
              <a:rPr lang="zh-CN" altLang="en-US" sz="1417" kern="0" dirty="0">
                <a:solidFill>
                  <a:srgbClr val="000000"/>
                </a:solidFill>
                <a:latin typeface="Times New Roman" pitchFamily="65" charset="-122"/>
                <a:ea typeface="宋体" pitchFamily="65" charset="-122"/>
              </a:rPr>
              <a:t>写成“鹜”;“ǔn”在“y”后,不要写成“ǚn”;不要把“suì”写成“suèi”;“睿”字是“目”字底,而</a:t>
            </a:r>
            <a:br>
              <a:rPr dirty="0"/>
            </a:br>
            <a:r>
              <a:rPr lang="zh-CN" altLang="en-US" sz="1417" kern="0" dirty="0">
                <a:solidFill>
                  <a:srgbClr val="000000"/>
                </a:solidFill>
                <a:latin typeface="Times New Roman" pitchFamily="65" charset="-122"/>
                <a:ea typeface="宋体" pitchFamily="65" charset="-122"/>
              </a:rPr>
              <a:t>非“日”字底。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.(2018岳阳一模,1)阅读下面的文字,给加点字注音,或根据拼音写汉字。(4分)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我喜欢读各种风格的散文,喜欢鲁迅的深沉冷峻、巴金的自然真zhì(　　)、茅盾的淳厚质朴、冰心的wǎn</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)约清秀,也喜欢林语堂的幽默</a:t>
            </a:r>
            <a:r>
              <a:rPr lang="zh-CN" altLang="en-US" sz="1417" u="sng" kern="0" dirty="0">
                <a:solidFill>
                  <a:srgbClr val="000000"/>
                </a:solidFill>
                <a:latin typeface="Times New Roman" pitchFamily="65" charset="-122"/>
                <a:ea typeface="宋体" pitchFamily="65" charset="-122"/>
              </a:rPr>
              <a:t>隽</a:t>
            </a:r>
            <a:r>
              <a:rPr lang="zh-CN" altLang="en-US" sz="1417" kern="0" dirty="0">
                <a:solidFill>
                  <a:srgbClr val="000000"/>
                </a:solidFill>
                <a:latin typeface="Times New Roman" pitchFamily="65" charset="-122"/>
                <a:ea typeface="宋体" pitchFamily="65" charset="-122"/>
              </a:rPr>
              <a:t>(　　)永、汪曾祺的恬淡纯净、秦牧的博识</a:t>
            </a:r>
            <a:r>
              <a:rPr lang="zh-CN" altLang="en-US" sz="1417" u="sng" kern="0" dirty="0">
                <a:solidFill>
                  <a:srgbClr val="000000"/>
                </a:solidFill>
                <a:latin typeface="Times New Roman" pitchFamily="65" charset="-122"/>
                <a:ea typeface="宋体" pitchFamily="65" charset="-122"/>
              </a:rPr>
              <a:t>睿</a:t>
            </a:r>
            <a:r>
              <a:rPr lang="zh-CN" altLang="en-US" sz="1417" kern="0" dirty="0">
                <a:solidFill>
                  <a:srgbClr val="000000"/>
                </a:solidFill>
                <a:latin typeface="Times New Roman" pitchFamily="65" charset="-122"/>
                <a:ea typeface="宋体" pitchFamily="65" charset="-122"/>
              </a:rPr>
              <a:t>(　　)智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读一篇</a:t>
            </a:r>
            <a:br>
              <a:rPr dirty="0"/>
            </a:br>
            <a:r>
              <a:rPr lang="zh-CN" altLang="en-US" sz="1417" kern="0" dirty="0">
                <a:solidFill>
                  <a:srgbClr val="000000"/>
                </a:solidFill>
                <a:latin typeface="Times New Roman" pitchFamily="65" charset="-122"/>
                <a:ea typeface="宋体" pitchFamily="65" charset="-122"/>
              </a:rPr>
              <a:t>篇散文,就像在和一个个高尚的人谈话。</a:t>
            </a:r>
            <a:endParaRPr lang="zh-CN" altLang="en-US" dirty="0"/>
          </a:p>
        </p:txBody>
      </p:sp>
      <p:sp>
        <p:nvSpPr>
          <p:cNvPr id="3" name="TextBox 2"/>
          <p:cNvSpPr txBox="1"/>
          <p:nvPr/>
        </p:nvSpPr>
        <p:spPr>
          <a:xfrm>
            <a:off x="720000" y="283755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挚　婉    juàn　ruì</a:t>
            </a:r>
            <a:endParaRPr lang="zh-CN" altLang="en-US" dirty="0"/>
          </a:p>
        </p:txBody>
      </p:sp>
      <p:sp>
        <p:nvSpPr>
          <p:cNvPr id="4" name="TextBox 2"/>
          <p:cNvSpPr txBox="1"/>
          <p:nvPr/>
        </p:nvSpPr>
        <p:spPr>
          <a:xfrm>
            <a:off x="714348" y="324202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本题考查音形转换与书写的能力。“婉”不要写成“宛”,“隽”不要读成“jùn”,“ruì”不要写</a:t>
            </a:r>
            <a:br>
              <a:rPr dirty="0"/>
            </a:br>
            <a:r>
              <a:rPr lang="zh-CN" altLang="en-US" sz="1417" kern="0" dirty="0">
                <a:solidFill>
                  <a:srgbClr val="000000"/>
                </a:solidFill>
                <a:latin typeface="Times New Roman" pitchFamily="65" charset="-122"/>
                <a:ea typeface="宋体" pitchFamily="65" charset="-122"/>
              </a:rPr>
              <a:t>成“ruèi”。</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题组二　音形辨析</a:t>
            </a:r>
            <a:endParaRPr lang="zh-CN" altLang="en-US" b="1" dirty="0"/>
          </a:p>
        </p:txBody>
      </p:sp>
      <p:sp>
        <p:nvSpPr>
          <p:cNvPr id="3" name="TextBox 2"/>
          <p:cNvSpPr txBox="1"/>
          <p:nvPr/>
        </p:nvSpPr>
        <p:spPr>
          <a:xfrm>
            <a:off x="720000" y="1198553"/>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(2020长沙初中学业水平考试,1)下列句子中,没有错别字且加点字的注音完全正确的一项是(2分)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A.初夏,栀子花开,蝶儿翩飞,翠绿的藤蔓也按</a:t>
            </a:r>
            <a:r>
              <a:rPr lang="zh-CN" altLang="en-US" sz="1417" u="sng" kern="0" dirty="0">
                <a:solidFill>
                  <a:srgbClr val="000000"/>
                </a:solidFill>
                <a:latin typeface="Times New Roman" pitchFamily="65" charset="-122"/>
                <a:ea typeface="宋体" pitchFamily="65" charset="-122"/>
              </a:rPr>
              <a:t>捺</a:t>
            </a:r>
            <a:r>
              <a:rPr lang="zh-CN" altLang="en-US" sz="1417" kern="0" dirty="0">
                <a:solidFill>
                  <a:srgbClr val="000000"/>
                </a:solidFill>
                <a:latin typeface="Times New Roman" pitchFamily="65" charset="-122"/>
                <a:ea typeface="宋体" pitchFamily="65" charset="-122"/>
              </a:rPr>
              <a:t>(nài)不住爬上白墙的冲动。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B.成功总是垂青有准备的人,这是</a:t>
            </a:r>
            <a:r>
              <a:rPr lang="zh-CN" altLang="en-US" sz="1417" u="sng" kern="0" dirty="0">
                <a:solidFill>
                  <a:srgbClr val="000000"/>
                </a:solidFill>
                <a:latin typeface="Times New Roman" pitchFamily="65" charset="-122"/>
                <a:ea typeface="宋体" pitchFamily="65" charset="-122"/>
              </a:rPr>
              <a:t>亘</a:t>
            </a:r>
            <a:r>
              <a:rPr lang="zh-CN" altLang="en-US" sz="1417" kern="0" dirty="0">
                <a:solidFill>
                  <a:srgbClr val="000000"/>
                </a:solidFill>
                <a:latin typeface="Times New Roman" pitchFamily="65" charset="-122"/>
                <a:ea typeface="宋体" pitchFamily="65" charset="-122"/>
              </a:rPr>
              <a:t>(gèng)古不变的真理。可惜父母老师苦口婆心的劝说,总有人无动于</a:t>
            </a:r>
            <a:br>
              <a:rPr dirty="0"/>
            </a:br>
            <a:r>
              <a:rPr lang="zh-CN" altLang="en-US" sz="1417" kern="0" dirty="0">
                <a:solidFill>
                  <a:srgbClr val="000000"/>
                </a:solidFill>
                <a:latin typeface="Times New Roman" pitchFamily="65" charset="-122"/>
                <a:ea typeface="宋体" pitchFamily="65" charset="-122"/>
              </a:rPr>
              <a:t>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C.昨天考试他又考砸了,</a:t>
            </a:r>
            <a:r>
              <a:rPr lang="zh-CN" altLang="en-US" sz="1417" u="sng" kern="0" dirty="0">
                <a:solidFill>
                  <a:srgbClr val="000000"/>
                </a:solidFill>
                <a:latin typeface="Times New Roman" pitchFamily="65" charset="-122"/>
                <a:ea typeface="宋体" pitchFamily="65" charset="-122"/>
              </a:rPr>
              <a:t>彪</a:t>
            </a:r>
            <a:r>
              <a:rPr lang="zh-CN" altLang="en-US" sz="1417" kern="0" dirty="0">
                <a:solidFill>
                  <a:srgbClr val="000000"/>
                </a:solidFill>
                <a:latin typeface="Times New Roman" pitchFamily="65" charset="-122"/>
                <a:ea typeface="宋体" pitchFamily="65" charset="-122"/>
              </a:rPr>
              <a:t>(piāo)悍的母亲开始唠叨,说他不够努力,他不屑置辨,出去打球去了。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D.一批批医护人员心神</a:t>
            </a:r>
            <a:r>
              <a:rPr lang="zh-CN" altLang="en-US" sz="1417" u="sng" kern="0" dirty="0">
                <a:solidFill>
                  <a:srgbClr val="000000"/>
                </a:solidFill>
                <a:latin typeface="Times New Roman" pitchFamily="65" charset="-122"/>
                <a:ea typeface="宋体" pitchFamily="65" charset="-122"/>
              </a:rPr>
              <a:t>笃</a:t>
            </a:r>
            <a:r>
              <a:rPr lang="zh-CN" altLang="en-US" sz="1417" kern="0" dirty="0">
                <a:solidFill>
                  <a:srgbClr val="000000"/>
                </a:solidFill>
                <a:latin typeface="Times New Roman" pitchFamily="65" charset="-122"/>
                <a:ea typeface="宋体" pitchFamily="65" charset="-122"/>
              </a:rPr>
              <a:t>(dǔ)定,毅然决然向着疫情最严重的地方前行,越是危难关头,越能见证他们“倘</a:t>
            </a:r>
            <a:br>
              <a:rPr dirty="0"/>
            </a:br>
            <a:r>
              <a:rPr lang="zh-CN" altLang="en-US" sz="1417" kern="0" dirty="0">
                <a:solidFill>
                  <a:srgbClr val="000000"/>
                </a:solidFill>
                <a:latin typeface="Times New Roman" pitchFamily="65" charset="-122"/>
                <a:ea typeface="宋体" pitchFamily="65" charset="-122"/>
              </a:rPr>
              <a:t>有急需,余必接济”的医者仁心。</a:t>
            </a:r>
            <a:endParaRPr lang="zh-CN" altLang="en-US" dirty="0"/>
          </a:p>
        </p:txBody>
      </p:sp>
      <p:sp>
        <p:nvSpPr>
          <p:cNvPr id="4" name="TextBox 2"/>
          <p:cNvSpPr txBox="1"/>
          <p:nvPr/>
        </p:nvSpPr>
        <p:spPr>
          <a:xfrm>
            <a:off x="720000" y="358078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A.捺nài→nà;B.亘gèng→gèn;C.彪piāo→biāo,辨→辩。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.(2020长沙长郡双语入学检测,1)下列句子中,没有错别字且加点字的注音完全</a:t>
            </a:r>
            <a:r>
              <a:rPr lang="zh-CN" altLang="en-US" sz="1417" u="sng" kern="0" dirty="0">
                <a:solidFill>
                  <a:srgbClr val="000000"/>
                </a:solidFill>
                <a:latin typeface="Times New Roman" pitchFamily="65" charset="-122"/>
                <a:ea typeface="宋体" pitchFamily="65" charset="-122"/>
              </a:rPr>
              <a:t>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A.她站在十米高台的前沿,沉静自若,风度优雅,白云似在她的头顶飘浮,飞鸟掠过她的身旁。这是游泳场的</a:t>
            </a:r>
            <a:br>
              <a:rPr dirty="0"/>
            </a:br>
            <a:r>
              <a:rPr lang="zh-CN" altLang="en-US" sz="1417" kern="0" dirty="0">
                <a:solidFill>
                  <a:srgbClr val="000000"/>
                </a:solidFill>
                <a:latin typeface="Times New Roman" pitchFamily="65" charset="-122"/>
                <a:ea typeface="宋体" pitchFamily="65" charset="-122"/>
              </a:rPr>
              <a:t>八千名观众一齐翘首而望、</a:t>
            </a:r>
            <a:r>
              <a:rPr lang="zh-CN" altLang="en-US" sz="1417" u="sng" kern="0" dirty="0">
                <a:solidFill>
                  <a:srgbClr val="000000"/>
                </a:solidFill>
                <a:latin typeface="Times New Roman" pitchFamily="65" charset="-122"/>
                <a:ea typeface="宋体" pitchFamily="65" charset="-122"/>
              </a:rPr>
              <a:t>屏</a:t>
            </a:r>
            <a:r>
              <a:rPr lang="zh-CN" altLang="en-US" sz="1417" kern="0" dirty="0">
                <a:solidFill>
                  <a:srgbClr val="000000"/>
                </a:solidFill>
                <a:latin typeface="Times New Roman" pitchFamily="65" charset="-122"/>
                <a:ea typeface="宋体" pitchFamily="65" charset="-122"/>
              </a:rPr>
              <a:t>(píng)息敛声的一刹那。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B.各类店铺经营着罗锦布匹、沉檀香料、香烛纸马。另有医药门诊、大车修理、看相算命、修面整容,</a:t>
            </a:r>
            <a:br>
              <a:rPr dirty="0"/>
            </a:br>
            <a:r>
              <a:rPr lang="zh-CN" altLang="en-US" sz="1417" kern="0" dirty="0">
                <a:solidFill>
                  <a:srgbClr val="000000"/>
                </a:solidFill>
                <a:latin typeface="Times New Roman" pitchFamily="65" charset="-122"/>
                <a:ea typeface="宋体" pitchFamily="65" charset="-122"/>
              </a:rPr>
              <a:t>应有尽有。街上行人摩肩接踵,</a:t>
            </a:r>
            <a:r>
              <a:rPr lang="zh-CN" altLang="en-US" sz="1417" u="sng" kern="0" dirty="0">
                <a:solidFill>
                  <a:srgbClr val="000000"/>
                </a:solidFill>
                <a:latin typeface="Times New Roman" pitchFamily="65" charset="-122"/>
                <a:ea typeface="宋体" pitchFamily="65" charset="-122"/>
              </a:rPr>
              <a:t>络</a:t>
            </a:r>
            <a:r>
              <a:rPr lang="zh-CN" altLang="en-US" sz="1417" kern="0" dirty="0">
                <a:solidFill>
                  <a:srgbClr val="000000"/>
                </a:solidFill>
                <a:latin typeface="Times New Roman" pitchFamily="65" charset="-122"/>
                <a:ea typeface="宋体" pitchFamily="65" charset="-122"/>
              </a:rPr>
              <a:t>(lào)绎不绝,各行各业,无所不备。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C.他们顺着弯曲的河流拐来拐去,穿过现在已经没有猎枪的</a:t>
            </a:r>
            <a:r>
              <a:rPr lang="zh-CN" altLang="en-US" sz="1417" u="sng" kern="0" dirty="0">
                <a:solidFill>
                  <a:srgbClr val="000000"/>
                </a:solidFill>
                <a:latin typeface="Times New Roman" pitchFamily="65" charset="-122"/>
                <a:ea typeface="宋体" pitchFamily="65" charset="-122"/>
              </a:rPr>
              <a:t>狩</a:t>
            </a:r>
            <a:r>
              <a:rPr lang="zh-CN" altLang="en-US" sz="1417" kern="0" dirty="0">
                <a:solidFill>
                  <a:srgbClr val="000000"/>
                </a:solidFill>
                <a:latin typeface="Times New Roman" pitchFamily="65" charset="-122"/>
                <a:ea typeface="宋体" pitchFamily="65" charset="-122"/>
              </a:rPr>
              <a:t>(shòu)猎点和小洲,向每个沙滩低语着,如同</a:t>
            </a:r>
            <a:br>
              <a:rPr dirty="0"/>
            </a:br>
            <a:r>
              <a:rPr lang="zh-CN" altLang="en-US" sz="1417" kern="0" dirty="0">
                <a:solidFill>
                  <a:srgbClr val="000000"/>
                </a:solidFill>
                <a:latin typeface="Times New Roman" pitchFamily="65" charset="-122"/>
                <a:ea typeface="宋体" pitchFamily="65" charset="-122"/>
              </a:rPr>
              <a:t>向久别的朋友低语一样。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a:t>
            </a:r>
            <a:r>
              <a:rPr lang="zh-CN" altLang="en-US" sz="1417" u="sng" kern="0" dirty="0">
                <a:solidFill>
                  <a:srgbClr val="000000"/>
                </a:solidFill>
                <a:latin typeface="Times New Roman" pitchFamily="65" charset="-122"/>
                <a:ea typeface="宋体" pitchFamily="65" charset="-122"/>
              </a:rPr>
              <a:t>逗</a:t>
            </a:r>
            <a:r>
              <a:rPr lang="zh-CN" altLang="en-US" sz="1417" kern="0" dirty="0">
                <a:solidFill>
                  <a:srgbClr val="000000"/>
                </a:solidFill>
                <a:latin typeface="Times New Roman" pitchFamily="65" charset="-122"/>
                <a:ea typeface="宋体" pitchFamily="65" charset="-122"/>
              </a:rPr>
              <a:t>(dòu)留高地、向山下进发之前,我们曾仰面遥望附近的一座峰巅,但见色彩斑斓,彩霞满天,白云缭</a:t>
            </a:r>
            <a:br>
              <a:rPr dirty="0"/>
            </a:br>
            <a:r>
              <a:rPr lang="zh-CN" altLang="en-US" sz="1417" kern="0" dirty="0">
                <a:solidFill>
                  <a:srgbClr val="000000"/>
                </a:solidFill>
                <a:latin typeface="Times New Roman" pitchFamily="65" charset="-122"/>
                <a:ea typeface="宋体" pitchFamily="65" charset="-122"/>
              </a:rPr>
              <a:t>绕,轻歌慢舞,那朵朵白云精美柔细,宛如游丝蛛网一般。</a:t>
            </a:r>
            <a:endParaRPr lang="zh-CN" altLang="en-US" dirty="0"/>
          </a:p>
        </p:txBody>
      </p:sp>
      <p:sp>
        <p:nvSpPr>
          <p:cNvPr id="3" name="TextBox 2"/>
          <p:cNvSpPr txBox="1"/>
          <p:nvPr/>
        </p:nvSpPr>
        <p:spPr>
          <a:xfrm>
            <a:off x="720000" y="422899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A.屏píng→bǐng;B.络lào→luò;D.慢→曼。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(2020娄底二中月考,1)下列词语中,字音字形完全正确的一项是(2分)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摒</a:t>
            </a:r>
            <a:r>
              <a:rPr lang="zh-CN" altLang="en-US" sz="1417" kern="0" dirty="0">
                <a:solidFill>
                  <a:srgbClr val="000000"/>
                </a:solidFill>
                <a:latin typeface="Times New Roman" pitchFamily="65" charset="-122"/>
                <a:ea typeface="宋体" pitchFamily="65" charset="-122"/>
              </a:rPr>
              <a:t>弃(bìng)　     </a:t>
            </a:r>
            <a:r>
              <a:rPr lang="zh-CN" altLang="en-US" sz="1417" u="sng" kern="0" dirty="0">
                <a:solidFill>
                  <a:srgbClr val="000000"/>
                </a:solidFill>
                <a:latin typeface="Times New Roman" pitchFamily="65" charset="-122"/>
                <a:ea typeface="宋体" pitchFamily="65" charset="-122"/>
              </a:rPr>
              <a:t>拾</a:t>
            </a:r>
            <a:r>
              <a:rPr lang="zh-CN" altLang="en-US" sz="1417" kern="0" dirty="0">
                <a:solidFill>
                  <a:srgbClr val="000000"/>
                </a:solidFill>
                <a:latin typeface="Times New Roman" pitchFamily="65" charset="-122"/>
                <a:ea typeface="宋体" pitchFamily="65" charset="-122"/>
              </a:rPr>
              <a:t>级(shí) 　        迫不及待　       大相径庭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稽</a:t>
            </a:r>
            <a:r>
              <a:rPr lang="zh-CN" altLang="en-US" sz="1417" kern="0" dirty="0">
                <a:solidFill>
                  <a:srgbClr val="000000"/>
                </a:solidFill>
                <a:latin typeface="Times New Roman" pitchFamily="65" charset="-122"/>
                <a:ea typeface="宋体" pitchFamily="65" charset="-122"/>
              </a:rPr>
              <a:t>首(qǐ)　　　 旁</a:t>
            </a:r>
            <a:r>
              <a:rPr lang="zh-CN" altLang="en-US" sz="1417" u="sng" kern="0" dirty="0">
                <a:solidFill>
                  <a:srgbClr val="000000"/>
                </a:solidFill>
                <a:latin typeface="Times New Roman" pitchFamily="65" charset="-122"/>
                <a:ea typeface="宋体" pitchFamily="65" charset="-122"/>
              </a:rPr>
              <a:t>骛</a:t>
            </a:r>
            <a:r>
              <a:rPr lang="zh-CN" altLang="en-US" sz="1417" kern="0" dirty="0">
                <a:solidFill>
                  <a:srgbClr val="000000"/>
                </a:solidFill>
                <a:latin typeface="Times New Roman" pitchFamily="65" charset="-122"/>
                <a:ea typeface="宋体" pitchFamily="65" charset="-122"/>
              </a:rPr>
              <a:t>(wù)　　　无精打彩　　　声色俱厉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炽</a:t>
            </a:r>
            <a:r>
              <a:rPr lang="zh-CN" altLang="en-US" sz="1417" kern="0" dirty="0">
                <a:solidFill>
                  <a:srgbClr val="000000"/>
                </a:solidFill>
                <a:latin typeface="Times New Roman" pitchFamily="65" charset="-122"/>
                <a:ea typeface="宋体" pitchFamily="65" charset="-122"/>
              </a:rPr>
              <a:t>热(chì)　　    </a:t>
            </a:r>
            <a:r>
              <a:rPr lang="zh-CN" altLang="en-US" sz="1417" u="sng" kern="0" dirty="0">
                <a:solidFill>
                  <a:srgbClr val="000000"/>
                </a:solidFill>
                <a:latin typeface="Times New Roman" pitchFamily="65" charset="-122"/>
                <a:ea typeface="宋体" pitchFamily="65" charset="-122"/>
              </a:rPr>
              <a:t>殉</a:t>
            </a:r>
            <a:r>
              <a:rPr lang="zh-CN" altLang="en-US" sz="1417" kern="0" dirty="0">
                <a:solidFill>
                  <a:srgbClr val="000000"/>
                </a:solidFill>
                <a:latin typeface="Times New Roman" pitchFamily="65" charset="-122"/>
                <a:ea typeface="宋体" pitchFamily="65" charset="-122"/>
              </a:rPr>
              <a:t>职(xùn)　　   针贬时事　　　记忆犹新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D.粗</a:t>
            </a:r>
            <a:r>
              <a:rPr lang="zh-CN" altLang="en-US" sz="1417" u="sng" kern="0" dirty="0">
                <a:solidFill>
                  <a:srgbClr val="000000"/>
                </a:solidFill>
                <a:latin typeface="Times New Roman" pitchFamily="65" charset="-122"/>
                <a:ea typeface="宋体" pitchFamily="65" charset="-122"/>
              </a:rPr>
              <a:t>犷</a:t>
            </a:r>
            <a:r>
              <a:rPr lang="zh-CN" altLang="en-US" sz="1417" kern="0" dirty="0">
                <a:solidFill>
                  <a:srgbClr val="000000"/>
                </a:solidFill>
                <a:latin typeface="Times New Roman" pitchFamily="65" charset="-122"/>
                <a:ea typeface="宋体" pitchFamily="65" charset="-122"/>
              </a:rPr>
              <a:t>(guǎng)　   </a:t>
            </a:r>
            <a:r>
              <a:rPr lang="zh-CN" altLang="en-US" sz="1417" u="sng" kern="0" dirty="0">
                <a:solidFill>
                  <a:srgbClr val="000000"/>
                </a:solidFill>
                <a:latin typeface="Times New Roman" pitchFamily="65" charset="-122"/>
                <a:ea typeface="宋体" pitchFamily="65" charset="-122"/>
              </a:rPr>
              <a:t>谄</a:t>
            </a:r>
            <a:r>
              <a:rPr lang="zh-CN" altLang="en-US" sz="1417" kern="0" dirty="0">
                <a:solidFill>
                  <a:srgbClr val="000000"/>
                </a:solidFill>
                <a:latin typeface="Times New Roman" pitchFamily="65" charset="-122"/>
                <a:ea typeface="宋体" pitchFamily="65" charset="-122"/>
              </a:rPr>
              <a:t>媚(chǎn)　　  吹毛求疵　　　忧心忡忡</a:t>
            </a:r>
            <a:endParaRPr lang="zh-CN" altLang="en-US" dirty="0"/>
          </a:p>
        </p:txBody>
      </p:sp>
      <p:sp>
        <p:nvSpPr>
          <p:cNvPr id="3" name="TextBox 2"/>
          <p:cNvSpPr txBox="1"/>
          <p:nvPr/>
        </p:nvSpPr>
        <p:spPr>
          <a:xfrm>
            <a:off x="720000" y="315742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A.shí→shè;B.彩→采;C.贬→砭。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967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(2020岳阳,1)一位同学摘录了有关英雄的一段文字,请你阅读这段文字,完成(1)(2)题。(4分)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英雄是中华民族的</a:t>
            </a:r>
            <a:r>
              <a:rPr lang="zh-CN" altLang="en-US" sz="1417" u="sng" kern="0" dirty="0">
                <a:solidFill>
                  <a:srgbClr val="000000"/>
                </a:solidFill>
                <a:latin typeface="Times New Roman" pitchFamily="65" charset="-122"/>
                <a:ea typeface="宋体" pitchFamily="65" charset="-122"/>
              </a:rPr>
              <a:t>脊</a:t>
            </a:r>
            <a:r>
              <a:rPr lang="zh-CN" altLang="en-US" sz="1417" kern="0" dirty="0">
                <a:solidFill>
                  <a:srgbClr val="000000"/>
                </a:solidFill>
                <a:latin typeface="Times New Roman" pitchFamily="65" charset="-122"/>
                <a:ea typeface="宋体" pitchFamily="65" charset="-122"/>
              </a:rPr>
              <a:t>梁。一个有希望的民族不能没有英雄,一个有前途的国家不能没有先①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习近平总书记也强调:“</a:t>
            </a:r>
            <a:r>
              <a:rPr lang="zh-CN" altLang="en-US" sz="1417" u="sng" kern="0" dirty="0">
                <a:solidFill>
                  <a:srgbClr val="000000"/>
                </a:solidFill>
                <a:latin typeface="Times New Roman" pitchFamily="65" charset="-122"/>
                <a:ea typeface="宋体" pitchFamily="65" charset="-122"/>
              </a:rPr>
              <a:t>崇</a:t>
            </a:r>
            <a:r>
              <a:rPr lang="zh-CN" altLang="en-US" sz="1417" kern="0" dirty="0">
                <a:solidFill>
                  <a:srgbClr val="000000"/>
                </a:solidFill>
                <a:latin typeface="Times New Roman" pitchFamily="65" charset="-122"/>
                <a:ea typeface="宋体" pitchFamily="65" charset="-122"/>
              </a:rPr>
              <a:t>尚英雄才会产生英雄,争做英雄才能英雄②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(1)依次给这段文字加点的字注音,全部正确的一项是(2分)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A.脊(jǐ)　崇(cónɡ) 　　B.脊(jí)　崇(cónɡ)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C.脊(jǐ)　　　崇(chónɡ)　　　D.脊(jí)　　　崇(chónɡ)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(2)在这段文字横线处填入汉字,全部正确的一项是(2分)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A.①峰　　②倍　　　　　B.①锋　　②辈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C.①锋　　②倍　　　　　D.①峰　　②辈</a:t>
            </a:r>
            <a:endParaRPr lang="zh-CN" altLang="en-US" dirty="0"/>
          </a:p>
        </p:txBody>
      </p:sp>
      <p:sp>
        <p:nvSpPr>
          <p:cNvPr id="3" name="TextBox 2"/>
          <p:cNvSpPr txBox="1"/>
          <p:nvPr/>
        </p:nvSpPr>
        <p:spPr>
          <a:xfrm>
            <a:off x="639000" y="395750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(1)C　 (2)B</a:t>
            </a:r>
            <a:endParaRPr lang="zh-CN" altLang="en-US" dirty="0"/>
          </a:p>
        </p:txBody>
      </p:sp>
      <p:sp>
        <p:nvSpPr>
          <p:cNvPr id="4" name="TextBox 2"/>
          <p:cNvSpPr txBox="1"/>
          <p:nvPr/>
        </p:nvSpPr>
        <p:spPr>
          <a:xfrm>
            <a:off x="571472" y="429636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(1)在正确拼读的基础上作答即可。(2)先锋:旧指率领先头部队的将领,现多用来比喻起先进作用的</a:t>
            </a:r>
            <a:br>
              <a:rPr dirty="0"/>
            </a:br>
            <a:r>
              <a:rPr lang="zh-CN" altLang="en-US" sz="1417" kern="0" dirty="0">
                <a:solidFill>
                  <a:srgbClr val="000000"/>
                </a:solidFill>
                <a:latin typeface="Times New Roman" pitchFamily="65" charset="-122"/>
                <a:ea typeface="宋体" pitchFamily="65" charset="-122"/>
              </a:rPr>
              <a:t>人或集体。英雄辈出:英雄层出不穷。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.(2020株洲仿真押题卷&lt;一&gt;,1)下列词语中加点字的注音</a:t>
            </a:r>
            <a:r>
              <a:rPr lang="zh-CN" altLang="en-US" sz="1417" u="sng" kern="0" dirty="0">
                <a:solidFill>
                  <a:srgbClr val="000000"/>
                </a:solidFill>
                <a:latin typeface="Times New Roman" pitchFamily="65" charset="-122"/>
                <a:ea typeface="宋体" pitchFamily="65" charset="-122"/>
              </a:rPr>
              <a:t>有错误</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娉</a:t>
            </a:r>
            <a:r>
              <a:rPr lang="zh-CN" altLang="en-US" sz="1417" kern="0" dirty="0">
                <a:solidFill>
                  <a:srgbClr val="000000"/>
                </a:solidFill>
                <a:latin typeface="Times New Roman" pitchFamily="65" charset="-122"/>
                <a:ea typeface="宋体" pitchFamily="65" charset="-122"/>
              </a:rPr>
              <a:t>(pīng)婷　　　　　摇</a:t>
            </a:r>
            <a:r>
              <a:rPr lang="zh-CN" altLang="en-US" sz="1417" u="sng" kern="0" dirty="0">
                <a:solidFill>
                  <a:srgbClr val="000000"/>
                </a:solidFill>
                <a:latin typeface="Times New Roman" pitchFamily="65" charset="-122"/>
                <a:ea typeface="宋体" pitchFamily="65" charset="-122"/>
              </a:rPr>
              <a:t>曳</a:t>
            </a:r>
            <a:r>
              <a:rPr lang="zh-CN" altLang="en-US" sz="1417" kern="0" dirty="0">
                <a:solidFill>
                  <a:srgbClr val="000000"/>
                </a:solidFill>
                <a:latin typeface="Times New Roman" pitchFamily="65" charset="-122"/>
                <a:ea typeface="宋体" pitchFamily="65" charset="-122"/>
              </a:rPr>
              <a:t>(yè)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心无旁</a:t>
            </a:r>
            <a:r>
              <a:rPr lang="zh-CN" altLang="en-US" sz="1417" u="sng" kern="0" dirty="0">
                <a:solidFill>
                  <a:srgbClr val="000000"/>
                </a:solidFill>
                <a:latin typeface="Times New Roman" pitchFamily="65" charset="-122"/>
                <a:ea typeface="宋体" pitchFamily="65" charset="-122"/>
              </a:rPr>
              <a:t>骛</a:t>
            </a:r>
            <a:r>
              <a:rPr lang="zh-CN" altLang="en-US" sz="1417" kern="0" dirty="0">
                <a:solidFill>
                  <a:srgbClr val="000000"/>
                </a:solidFill>
                <a:latin typeface="Times New Roman" pitchFamily="65" charset="-122"/>
                <a:ea typeface="宋体" pitchFamily="65" charset="-122"/>
              </a:rPr>
              <a:t>(wù)　　　  抽丝剥</a:t>
            </a:r>
            <a:r>
              <a:rPr lang="zh-CN" altLang="en-US" sz="1417" u="sng" kern="0" dirty="0">
                <a:solidFill>
                  <a:srgbClr val="000000"/>
                </a:solidFill>
                <a:latin typeface="Times New Roman" pitchFamily="65" charset="-122"/>
                <a:ea typeface="宋体" pitchFamily="65" charset="-122"/>
              </a:rPr>
              <a:t>茧</a:t>
            </a:r>
            <a:r>
              <a:rPr lang="zh-CN" altLang="en-US" sz="1417" kern="0" dirty="0">
                <a:solidFill>
                  <a:srgbClr val="000000"/>
                </a:solidFill>
                <a:latin typeface="Times New Roman" pitchFamily="65" charset="-122"/>
                <a:ea typeface="宋体" pitchFamily="65" charset="-122"/>
              </a:rPr>
              <a:t>(jiǎn)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B.亵</a:t>
            </a:r>
            <a:r>
              <a:rPr lang="zh-CN" altLang="en-US" sz="1417" u="sng" kern="0" dirty="0">
                <a:solidFill>
                  <a:srgbClr val="000000"/>
                </a:solidFill>
                <a:latin typeface="Times New Roman" pitchFamily="65" charset="-122"/>
                <a:ea typeface="宋体" pitchFamily="65" charset="-122"/>
              </a:rPr>
              <a:t>渎</a:t>
            </a:r>
            <a:r>
              <a:rPr lang="zh-CN" altLang="en-US" sz="1417" kern="0" dirty="0">
                <a:solidFill>
                  <a:srgbClr val="000000"/>
                </a:solidFill>
                <a:latin typeface="Times New Roman" pitchFamily="65" charset="-122"/>
                <a:ea typeface="宋体" pitchFamily="65" charset="-122"/>
              </a:rPr>
              <a:t>(dú)　　　　        </a:t>
            </a:r>
            <a:r>
              <a:rPr lang="zh-CN" altLang="en-US" sz="1417" u="sng" kern="0" dirty="0">
                <a:solidFill>
                  <a:srgbClr val="000000"/>
                </a:solidFill>
                <a:latin typeface="Times New Roman" pitchFamily="65" charset="-122"/>
                <a:ea typeface="宋体" pitchFamily="65" charset="-122"/>
              </a:rPr>
              <a:t>瞥</a:t>
            </a:r>
            <a:r>
              <a:rPr lang="zh-CN" altLang="en-US" sz="1417" kern="0" dirty="0">
                <a:solidFill>
                  <a:srgbClr val="000000"/>
                </a:solidFill>
                <a:latin typeface="Times New Roman" pitchFamily="65" charset="-122"/>
                <a:ea typeface="宋体" pitchFamily="65" charset="-122"/>
              </a:rPr>
              <a:t>(piē)见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大发雷</a:t>
            </a:r>
            <a:r>
              <a:rPr lang="zh-CN" altLang="en-US" sz="1417" u="sng" kern="0" dirty="0">
                <a:solidFill>
                  <a:srgbClr val="000000"/>
                </a:solidFill>
                <a:latin typeface="Times New Roman" pitchFamily="65" charset="-122"/>
                <a:ea typeface="宋体" pitchFamily="65" charset="-122"/>
              </a:rPr>
              <a:t>霆</a:t>
            </a:r>
            <a:r>
              <a:rPr lang="zh-CN" altLang="en-US" sz="1417" kern="0" dirty="0">
                <a:solidFill>
                  <a:srgbClr val="000000"/>
                </a:solidFill>
                <a:latin typeface="Times New Roman" pitchFamily="65" charset="-122"/>
                <a:ea typeface="宋体" pitchFamily="65" charset="-122"/>
              </a:rPr>
              <a:t>(tíng)　　　孜孜不</a:t>
            </a:r>
            <a:r>
              <a:rPr lang="zh-CN" altLang="en-US" sz="1417" u="sng" kern="0" dirty="0">
                <a:solidFill>
                  <a:srgbClr val="000000"/>
                </a:solidFill>
                <a:latin typeface="Times New Roman" pitchFamily="65" charset="-122"/>
                <a:ea typeface="宋体" pitchFamily="65" charset="-122"/>
              </a:rPr>
              <a:t>倦</a:t>
            </a:r>
            <a:r>
              <a:rPr lang="zh-CN" altLang="en-US" sz="1417" kern="0" dirty="0">
                <a:solidFill>
                  <a:srgbClr val="000000"/>
                </a:solidFill>
                <a:latin typeface="Times New Roman" pitchFamily="65" charset="-122"/>
                <a:ea typeface="宋体" pitchFamily="65" charset="-122"/>
              </a:rPr>
              <a:t>(juàn)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栈</a:t>
            </a:r>
            <a:r>
              <a:rPr lang="zh-CN" altLang="en-US" sz="1417" kern="0" dirty="0">
                <a:solidFill>
                  <a:srgbClr val="000000"/>
                </a:solidFill>
                <a:latin typeface="Times New Roman" pitchFamily="65" charset="-122"/>
                <a:ea typeface="宋体" pitchFamily="65" charset="-122"/>
              </a:rPr>
              <a:t>(zhàn)桥　　　　    </a:t>
            </a:r>
            <a:r>
              <a:rPr lang="zh-CN" altLang="en-US" sz="1417" u="sng" kern="0" dirty="0">
                <a:solidFill>
                  <a:srgbClr val="000000"/>
                </a:solidFill>
                <a:latin typeface="Times New Roman" pitchFamily="65" charset="-122"/>
                <a:ea typeface="宋体" pitchFamily="65" charset="-122"/>
              </a:rPr>
              <a:t>箴</a:t>
            </a:r>
            <a:r>
              <a:rPr lang="zh-CN" altLang="en-US" sz="1417" kern="0" dirty="0">
                <a:solidFill>
                  <a:srgbClr val="000000"/>
                </a:solidFill>
                <a:latin typeface="Times New Roman" pitchFamily="65" charset="-122"/>
                <a:ea typeface="宋体" pitchFamily="65" charset="-122"/>
              </a:rPr>
              <a:t>(jiǎn)言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根深</a:t>
            </a:r>
            <a:r>
              <a:rPr lang="zh-CN" altLang="en-US" sz="1417" u="sng" kern="0" dirty="0">
                <a:solidFill>
                  <a:srgbClr val="000000"/>
                </a:solidFill>
                <a:latin typeface="Times New Roman" pitchFamily="65" charset="-122"/>
                <a:ea typeface="宋体" pitchFamily="65" charset="-122"/>
              </a:rPr>
              <a:t>蒂</a:t>
            </a:r>
            <a:r>
              <a:rPr lang="zh-CN" altLang="en-US" sz="1417" kern="0" dirty="0">
                <a:solidFill>
                  <a:srgbClr val="000000"/>
                </a:solidFill>
                <a:latin typeface="Times New Roman" pitchFamily="65" charset="-122"/>
                <a:ea typeface="宋体" pitchFamily="65" charset="-122"/>
              </a:rPr>
              <a:t>(dì)固　　　    </a:t>
            </a:r>
            <a:r>
              <a:rPr lang="zh-CN" altLang="en-US" sz="1417" u="sng" kern="0" dirty="0">
                <a:solidFill>
                  <a:srgbClr val="000000"/>
                </a:solidFill>
                <a:latin typeface="Times New Roman" pitchFamily="65" charset="-122"/>
                <a:ea typeface="宋体" pitchFamily="65" charset="-122"/>
              </a:rPr>
              <a:t>箪</a:t>
            </a:r>
            <a:r>
              <a:rPr lang="zh-CN" altLang="en-US" sz="1417" kern="0" dirty="0">
                <a:solidFill>
                  <a:srgbClr val="000000"/>
                </a:solidFill>
                <a:latin typeface="Times New Roman" pitchFamily="65" charset="-122"/>
                <a:ea typeface="宋体" pitchFamily="65" charset="-122"/>
              </a:rPr>
              <a:t>(dān)食壶浆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D.停</a:t>
            </a:r>
            <a:r>
              <a:rPr lang="zh-CN" altLang="en-US" sz="1417" u="sng" kern="0" dirty="0">
                <a:solidFill>
                  <a:srgbClr val="000000"/>
                </a:solidFill>
                <a:latin typeface="Times New Roman" pitchFamily="65" charset="-122"/>
                <a:ea typeface="宋体" pitchFamily="65" charset="-122"/>
              </a:rPr>
              <a:t>滞</a:t>
            </a:r>
            <a:r>
              <a:rPr lang="zh-CN" altLang="en-US" sz="1417" kern="0" dirty="0">
                <a:solidFill>
                  <a:srgbClr val="000000"/>
                </a:solidFill>
                <a:latin typeface="Times New Roman" pitchFamily="65" charset="-122"/>
                <a:ea typeface="宋体" pitchFamily="65" charset="-122"/>
              </a:rPr>
              <a:t>(zhì)　　　  　    </a:t>
            </a:r>
            <a:r>
              <a:rPr lang="zh-CN" altLang="en-US" sz="1417" u="sng" kern="0" dirty="0">
                <a:solidFill>
                  <a:srgbClr val="000000"/>
                </a:solidFill>
                <a:latin typeface="Times New Roman" pitchFamily="65" charset="-122"/>
                <a:ea typeface="宋体" pitchFamily="65" charset="-122"/>
              </a:rPr>
              <a:t>麾</a:t>
            </a:r>
            <a:r>
              <a:rPr lang="zh-CN" altLang="en-US" sz="1417" kern="0" dirty="0">
                <a:solidFill>
                  <a:srgbClr val="000000"/>
                </a:solidFill>
                <a:latin typeface="Times New Roman" pitchFamily="65" charset="-122"/>
                <a:ea typeface="宋体" pitchFamily="65" charset="-122"/>
              </a:rPr>
              <a:t>(huī)下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金</a:t>
            </a:r>
            <a:r>
              <a:rPr lang="zh-CN" altLang="en-US" sz="1417" u="sng" kern="0" dirty="0">
                <a:solidFill>
                  <a:srgbClr val="000000"/>
                </a:solidFill>
                <a:latin typeface="Times New Roman" pitchFamily="65" charset="-122"/>
                <a:ea typeface="宋体" pitchFamily="65" charset="-122"/>
              </a:rPr>
              <a:t>戈</a:t>
            </a:r>
            <a:r>
              <a:rPr lang="zh-CN" altLang="en-US" sz="1417" kern="0" dirty="0">
                <a:solidFill>
                  <a:srgbClr val="000000"/>
                </a:solidFill>
                <a:latin typeface="Times New Roman" pitchFamily="65" charset="-122"/>
                <a:ea typeface="宋体" pitchFamily="65" charset="-122"/>
              </a:rPr>
              <a:t>(gē)铁马　　      </a:t>
            </a:r>
            <a:r>
              <a:rPr lang="zh-CN" altLang="en-US" sz="1417" u="sng" kern="0" dirty="0">
                <a:solidFill>
                  <a:srgbClr val="000000"/>
                </a:solidFill>
                <a:latin typeface="Times New Roman" pitchFamily="65" charset="-122"/>
                <a:ea typeface="宋体" pitchFamily="65" charset="-122"/>
              </a:rPr>
              <a:t>鸠</a:t>
            </a:r>
            <a:r>
              <a:rPr lang="zh-CN" altLang="en-US" sz="1417" kern="0" dirty="0">
                <a:solidFill>
                  <a:srgbClr val="000000"/>
                </a:solidFill>
                <a:latin typeface="Times New Roman" pitchFamily="65" charset="-122"/>
                <a:ea typeface="宋体" pitchFamily="65" charset="-122"/>
              </a:rPr>
              <a:t>(jiū)占鹊巢</a:t>
            </a:r>
            <a:endParaRPr lang="zh-CN" altLang="en-US" dirty="0"/>
          </a:p>
        </p:txBody>
      </p:sp>
      <p:sp>
        <p:nvSpPr>
          <p:cNvPr id="3" name="TextBox 2"/>
          <p:cNvSpPr txBox="1"/>
          <p:nvPr/>
        </p:nvSpPr>
        <p:spPr>
          <a:xfrm>
            <a:off x="639000" y="410037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jiǎn→zhēn。</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974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(2020永州全真模拟&lt;一&gt;,2)下列各组词语中字形和加点字的注音完全正确的一项是(3分)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A.报</a:t>
            </a:r>
            <a:r>
              <a:rPr lang="zh-CN" altLang="en-US" sz="1417" u="sng" kern="0" dirty="0">
                <a:solidFill>
                  <a:srgbClr val="000000"/>
                </a:solidFill>
                <a:latin typeface="Times New Roman" pitchFamily="65" charset="-122"/>
                <a:ea typeface="宋体" pitchFamily="65" charset="-122"/>
              </a:rPr>
              <a:t>帖</a:t>
            </a:r>
            <a:r>
              <a:rPr lang="zh-CN" altLang="en-US" sz="1417" kern="0" dirty="0">
                <a:solidFill>
                  <a:srgbClr val="000000"/>
                </a:solidFill>
                <a:latin typeface="Times New Roman" pitchFamily="65" charset="-122"/>
                <a:ea typeface="宋体" pitchFamily="65" charset="-122"/>
              </a:rPr>
              <a:t>(tiě)　　    </a:t>
            </a:r>
            <a:r>
              <a:rPr lang="zh-CN" altLang="en-US" sz="1417" u="sng" kern="0" dirty="0">
                <a:solidFill>
                  <a:srgbClr val="000000"/>
                </a:solidFill>
                <a:latin typeface="Times New Roman" pitchFamily="65" charset="-122"/>
                <a:ea typeface="宋体" pitchFamily="65" charset="-122"/>
              </a:rPr>
              <a:t>朴</a:t>
            </a:r>
            <a:r>
              <a:rPr lang="zh-CN" altLang="en-US" sz="1417" kern="0" dirty="0">
                <a:solidFill>
                  <a:srgbClr val="000000"/>
                </a:solidFill>
                <a:latin typeface="Times New Roman" pitchFamily="65" charset="-122"/>
                <a:ea typeface="宋体" pitchFamily="65" charset="-122"/>
              </a:rPr>
              <a:t>(pō)刀</a:t>
            </a:r>
            <a:r>
              <a:rPr lang="zh-CN" altLang="en-US" dirty="0"/>
              <a:t>       </a:t>
            </a:r>
            <a:r>
              <a:rPr lang="zh-CN" altLang="en-US" sz="1417" kern="0" dirty="0">
                <a:solidFill>
                  <a:srgbClr val="000000"/>
                </a:solidFill>
                <a:latin typeface="Times New Roman" pitchFamily="65" charset="-122"/>
                <a:ea typeface="宋体" pitchFamily="65" charset="-122"/>
              </a:rPr>
              <a:t>脂粉</a:t>
            </a:r>
            <a:r>
              <a:rPr lang="zh-CN" altLang="en-US" sz="1417" u="sng" kern="0" dirty="0">
                <a:solidFill>
                  <a:srgbClr val="000000"/>
                </a:solidFill>
                <a:latin typeface="Times New Roman" pitchFamily="65" charset="-122"/>
                <a:ea typeface="宋体" pitchFamily="65" charset="-122"/>
              </a:rPr>
              <a:t>奁</a:t>
            </a:r>
            <a:r>
              <a:rPr lang="zh-CN" altLang="en-US" sz="1417" kern="0" dirty="0">
                <a:solidFill>
                  <a:srgbClr val="000000"/>
                </a:solidFill>
                <a:latin typeface="Times New Roman" pitchFamily="65" charset="-122"/>
                <a:ea typeface="宋体" pitchFamily="65" charset="-122"/>
              </a:rPr>
              <a:t>(lián)　　长</a:t>
            </a:r>
            <a:r>
              <a:rPr lang="zh-CN" altLang="en-US" sz="1417" u="sng" kern="0" dirty="0">
                <a:solidFill>
                  <a:srgbClr val="000000"/>
                </a:solidFill>
                <a:latin typeface="Times New Roman" pitchFamily="65" charset="-122"/>
                <a:ea typeface="宋体" pitchFamily="65" charset="-122"/>
              </a:rPr>
              <a:t>吁</a:t>
            </a:r>
            <a:r>
              <a:rPr lang="zh-CN" altLang="en-US" sz="1417" kern="0" dirty="0">
                <a:solidFill>
                  <a:srgbClr val="000000"/>
                </a:solidFill>
                <a:latin typeface="Times New Roman" pitchFamily="65" charset="-122"/>
                <a:ea typeface="宋体" pitchFamily="65" charset="-122"/>
              </a:rPr>
              <a:t>(xū)短叹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拓</a:t>
            </a:r>
            <a:r>
              <a:rPr lang="zh-CN" altLang="en-US" sz="1417" kern="0" dirty="0">
                <a:solidFill>
                  <a:srgbClr val="000000"/>
                </a:solidFill>
                <a:latin typeface="Times New Roman" pitchFamily="65" charset="-122"/>
                <a:ea typeface="宋体" pitchFamily="65" charset="-122"/>
              </a:rPr>
              <a:t>(tà)本　　     </a:t>
            </a:r>
            <a:r>
              <a:rPr lang="zh-CN" altLang="en-US" sz="1417" u="sng" kern="0" dirty="0">
                <a:solidFill>
                  <a:srgbClr val="000000"/>
                </a:solidFill>
                <a:latin typeface="Times New Roman" pitchFamily="65" charset="-122"/>
                <a:ea typeface="宋体" pitchFamily="65" charset="-122"/>
              </a:rPr>
              <a:t>渲</a:t>
            </a:r>
            <a:r>
              <a:rPr lang="zh-CN" altLang="en-US" sz="1417" kern="0" dirty="0">
                <a:solidFill>
                  <a:srgbClr val="000000"/>
                </a:solidFill>
                <a:latin typeface="Times New Roman" pitchFamily="65" charset="-122"/>
                <a:ea typeface="宋体" pitchFamily="65" charset="-122"/>
              </a:rPr>
              <a:t>(xuàn)染</a:t>
            </a:r>
            <a:r>
              <a:rPr lang="zh-CN" altLang="en-US" dirty="0"/>
              <a:t>    </a:t>
            </a:r>
            <a:r>
              <a:rPr lang="zh-CN" altLang="en-US" sz="1417" u="sng" kern="0" dirty="0">
                <a:solidFill>
                  <a:srgbClr val="000000"/>
                </a:solidFill>
                <a:latin typeface="Times New Roman" pitchFamily="65" charset="-122"/>
                <a:ea typeface="宋体" pitchFamily="65" charset="-122"/>
              </a:rPr>
              <a:t>嫩</a:t>
            </a:r>
            <a:r>
              <a:rPr lang="zh-CN" altLang="en-US" sz="1417" kern="0" dirty="0">
                <a:solidFill>
                  <a:srgbClr val="000000"/>
                </a:solidFill>
                <a:latin typeface="Times New Roman" pitchFamily="65" charset="-122"/>
                <a:ea typeface="宋体" pitchFamily="65" charset="-122"/>
              </a:rPr>
              <a:t>(lèn)嫩的　 　铢两悉</a:t>
            </a:r>
            <a:r>
              <a:rPr lang="zh-CN" altLang="en-US" sz="1417" u="sng" kern="0" dirty="0">
                <a:solidFill>
                  <a:srgbClr val="000000"/>
                </a:solidFill>
                <a:latin typeface="Times New Roman" pitchFamily="65" charset="-122"/>
                <a:ea typeface="宋体" pitchFamily="65" charset="-122"/>
              </a:rPr>
              <a:t>称</a:t>
            </a:r>
            <a:r>
              <a:rPr lang="zh-CN" altLang="en-US" sz="1417" kern="0" dirty="0">
                <a:solidFill>
                  <a:srgbClr val="000000"/>
                </a:solidFill>
                <a:latin typeface="Times New Roman" pitchFamily="65" charset="-122"/>
                <a:ea typeface="宋体" pitchFamily="65" charset="-122"/>
              </a:rPr>
              <a:t>(chèn)</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折</a:t>
            </a:r>
            <a:r>
              <a:rPr lang="zh-CN" altLang="en-US" sz="1417" kern="0" dirty="0">
                <a:solidFill>
                  <a:srgbClr val="000000"/>
                </a:solidFill>
                <a:latin typeface="Times New Roman" pitchFamily="65" charset="-122"/>
                <a:ea typeface="宋体" pitchFamily="65" charset="-122"/>
              </a:rPr>
              <a:t>(shé)本　  　幽</a:t>
            </a:r>
            <a:r>
              <a:rPr lang="zh-CN" altLang="en-US" sz="1417" u="sng" kern="0" dirty="0">
                <a:solidFill>
                  <a:srgbClr val="000000"/>
                </a:solidFill>
                <a:latin typeface="Times New Roman" pitchFamily="65" charset="-122"/>
                <a:ea typeface="宋体" pitchFamily="65" charset="-122"/>
              </a:rPr>
              <a:t>悄</a:t>
            </a:r>
            <a:r>
              <a:rPr lang="zh-CN" altLang="en-US" sz="1417" kern="0" dirty="0">
                <a:solidFill>
                  <a:srgbClr val="000000"/>
                </a:solidFill>
                <a:latin typeface="Times New Roman" pitchFamily="65" charset="-122"/>
                <a:ea typeface="宋体" pitchFamily="65" charset="-122"/>
              </a:rPr>
              <a:t>(qiāo)</a:t>
            </a:r>
            <a:r>
              <a:rPr lang="zh-CN" altLang="en-US" dirty="0"/>
              <a:t>     </a:t>
            </a:r>
            <a:r>
              <a:rPr lang="zh-CN" altLang="en-US" sz="1417" kern="0" dirty="0">
                <a:solidFill>
                  <a:srgbClr val="000000"/>
                </a:solidFill>
                <a:latin typeface="Times New Roman" pitchFamily="65" charset="-122"/>
                <a:ea typeface="宋体" pitchFamily="65" charset="-122"/>
              </a:rPr>
              <a:t>孤</a:t>
            </a:r>
            <a:r>
              <a:rPr lang="zh-CN" altLang="en-US" sz="1417" u="sng" kern="0" dirty="0">
                <a:solidFill>
                  <a:srgbClr val="000000"/>
                </a:solidFill>
                <a:latin typeface="Times New Roman" pitchFamily="65" charset="-122"/>
                <a:ea typeface="宋体" pitchFamily="65" charset="-122"/>
              </a:rPr>
              <a:t>零</a:t>
            </a:r>
            <a:r>
              <a:rPr lang="zh-CN" altLang="en-US" sz="1417" kern="0" dirty="0">
                <a:solidFill>
                  <a:srgbClr val="000000"/>
                </a:solidFill>
                <a:latin typeface="Times New Roman" pitchFamily="65" charset="-122"/>
                <a:ea typeface="宋体" pitchFamily="65" charset="-122"/>
              </a:rPr>
              <a:t>(líng)零　    目</a:t>
            </a:r>
            <a:r>
              <a:rPr lang="zh-CN" altLang="en-US" sz="1417" u="sng" kern="0" dirty="0">
                <a:solidFill>
                  <a:srgbClr val="000000"/>
                </a:solidFill>
                <a:latin typeface="Times New Roman" pitchFamily="65" charset="-122"/>
                <a:ea typeface="宋体" pitchFamily="65" charset="-122"/>
              </a:rPr>
              <a:t>炫</a:t>
            </a:r>
            <a:r>
              <a:rPr lang="zh-CN" altLang="en-US" sz="1417" kern="0" dirty="0">
                <a:solidFill>
                  <a:srgbClr val="000000"/>
                </a:solidFill>
                <a:latin typeface="Times New Roman" pitchFamily="65" charset="-122"/>
                <a:ea typeface="宋体" pitchFamily="65" charset="-122"/>
              </a:rPr>
              <a:t>(xuàn)神迷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D.一</a:t>
            </a:r>
            <a:r>
              <a:rPr lang="zh-CN" altLang="en-US" sz="1417" u="sng" kern="0" dirty="0">
                <a:solidFill>
                  <a:srgbClr val="000000"/>
                </a:solidFill>
                <a:latin typeface="Times New Roman" pitchFamily="65" charset="-122"/>
                <a:ea typeface="宋体" pitchFamily="65" charset="-122"/>
              </a:rPr>
              <a:t>绺</a:t>
            </a:r>
            <a:r>
              <a:rPr lang="zh-CN" altLang="en-US" sz="1417" kern="0" dirty="0">
                <a:solidFill>
                  <a:srgbClr val="000000"/>
                </a:solidFill>
                <a:latin typeface="Times New Roman" pitchFamily="65" charset="-122"/>
                <a:ea typeface="宋体" pitchFamily="65" charset="-122"/>
              </a:rPr>
              <a:t>(liǔ)　　  </a:t>
            </a:r>
            <a:r>
              <a:rPr lang="zh-CN" altLang="en-US" sz="1417" u="sng" kern="0" dirty="0">
                <a:solidFill>
                  <a:srgbClr val="000000"/>
                </a:solidFill>
                <a:latin typeface="Times New Roman" pitchFamily="65" charset="-122"/>
                <a:ea typeface="宋体" pitchFamily="65" charset="-122"/>
              </a:rPr>
              <a:t>间</a:t>
            </a:r>
            <a:r>
              <a:rPr lang="zh-CN" altLang="en-US" sz="1417" kern="0" dirty="0">
                <a:solidFill>
                  <a:srgbClr val="000000"/>
                </a:solidFill>
                <a:latin typeface="Times New Roman" pitchFamily="65" charset="-122"/>
                <a:ea typeface="宋体" pitchFamily="65" charset="-122"/>
              </a:rPr>
              <a:t>(jiàn)或</a:t>
            </a:r>
            <a:r>
              <a:rPr lang="zh-CN" altLang="en-US" dirty="0"/>
              <a:t>       </a:t>
            </a:r>
            <a:r>
              <a:rPr lang="zh-CN" altLang="en-US" sz="1417" u="sng" kern="0" dirty="0">
                <a:solidFill>
                  <a:srgbClr val="000000"/>
                </a:solidFill>
                <a:latin typeface="Times New Roman" pitchFamily="65" charset="-122"/>
                <a:ea typeface="宋体" pitchFamily="65" charset="-122"/>
              </a:rPr>
              <a:t>捎</a:t>
            </a:r>
            <a:r>
              <a:rPr lang="zh-CN" altLang="en-US" sz="1417" kern="0" dirty="0">
                <a:solidFill>
                  <a:srgbClr val="000000"/>
                </a:solidFill>
                <a:latin typeface="Times New Roman" pitchFamily="65" charset="-122"/>
                <a:ea typeface="宋体" pitchFamily="65" charset="-122"/>
              </a:rPr>
              <a:t>(shào)马子　  人才</a:t>
            </a:r>
            <a:r>
              <a:rPr lang="zh-CN" altLang="en-US" sz="1417" u="sng" kern="0" dirty="0">
                <a:solidFill>
                  <a:srgbClr val="000000"/>
                </a:solidFill>
                <a:latin typeface="Times New Roman" pitchFamily="65" charset="-122"/>
                <a:ea typeface="宋体" pitchFamily="65" charset="-122"/>
              </a:rPr>
              <a:t>倍</a:t>
            </a:r>
            <a:r>
              <a:rPr lang="zh-CN" altLang="en-US" sz="1417" kern="0" dirty="0">
                <a:solidFill>
                  <a:srgbClr val="000000"/>
                </a:solidFill>
                <a:latin typeface="Times New Roman" pitchFamily="65" charset="-122"/>
                <a:ea typeface="宋体" pitchFamily="65" charset="-122"/>
              </a:rPr>
              <a:t>(bèi)出</a:t>
            </a:r>
            <a:endParaRPr lang="zh-CN" altLang="en-US" dirty="0"/>
          </a:p>
        </p:txBody>
      </p:sp>
      <p:sp>
        <p:nvSpPr>
          <p:cNvPr id="3" name="TextBox 2"/>
          <p:cNvSpPr txBox="1"/>
          <p:nvPr/>
        </p:nvSpPr>
        <p:spPr>
          <a:xfrm>
            <a:off x="639000" y="3275955"/>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B.lèn→nèn;C.qiāo→qiǎo,炫→眩;D.shào→shāo,倍→辈。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(2019长沙一模,1)下列各句中加点字的注音或书写全都正确的一项是(2分)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A.长沙金井茶的历史可追</a:t>
            </a:r>
            <a:r>
              <a:rPr lang="zh-CN" altLang="en-US" sz="1417" u="sng" kern="0" dirty="0">
                <a:solidFill>
                  <a:srgbClr val="000000"/>
                </a:solidFill>
                <a:latin typeface="Times New Roman" pitchFamily="65" charset="-122"/>
                <a:ea typeface="宋体" pitchFamily="65" charset="-122"/>
              </a:rPr>
              <a:t>溯</a:t>
            </a:r>
            <a:r>
              <a:rPr lang="zh-CN" altLang="en-US" sz="1417" kern="0" dirty="0">
                <a:solidFill>
                  <a:srgbClr val="000000"/>
                </a:solidFill>
                <a:latin typeface="Times New Roman" pitchFamily="65" charset="-122"/>
                <a:ea typeface="宋体" pitchFamily="65" charset="-122"/>
              </a:rPr>
              <a:t>(suò)到宋代,传说赵匡胤带兵平定湖南,途中在金井镇</a:t>
            </a:r>
            <a:r>
              <a:rPr lang="zh-CN" altLang="en-US" sz="1417" u="sng" kern="0" dirty="0">
                <a:solidFill>
                  <a:srgbClr val="000000"/>
                </a:solidFill>
                <a:latin typeface="Times New Roman" pitchFamily="65" charset="-122"/>
                <a:ea typeface="宋体" pitchFamily="65" charset="-122"/>
              </a:rPr>
              <a:t>小憩</a:t>
            </a:r>
            <a:r>
              <a:rPr lang="zh-CN" altLang="en-US" sz="1417" kern="0" dirty="0">
                <a:solidFill>
                  <a:srgbClr val="000000"/>
                </a:solidFill>
                <a:latin typeface="Times New Roman" pitchFamily="65" charset="-122"/>
                <a:ea typeface="宋体" pitchFamily="65" charset="-122"/>
              </a:rPr>
              <a:t>,农户献给他们一大</a:t>
            </a:r>
            <a:br>
              <a:rPr dirty="0"/>
            </a:br>
            <a:r>
              <a:rPr lang="zh-CN" altLang="en-US" sz="1417" kern="0" dirty="0">
                <a:solidFill>
                  <a:srgbClr val="000000"/>
                </a:solidFill>
                <a:latin typeface="Times New Roman" pitchFamily="65" charset="-122"/>
                <a:ea typeface="宋体" pitchFamily="65" charset="-122"/>
              </a:rPr>
              <a:t>包绿茶,赵匡胤非常喜爱,从此,这里的绿茶声名远播。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B.鹳鹊楼又称鹳雀楼,因时有鹳雀</a:t>
            </a:r>
            <a:r>
              <a:rPr lang="zh-CN" altLang="en-US" sz="1417" u="sng" kern="0" dirty="0">
                <a:solidFill>
                  <a:srgbClr val="000000"/>
                </a:solidFill>
                <a:latin typeface="Times New Roman" pitchFamily="65" charset="-122"/>
                <a:ea typeface="宋体" pitchFamily="65" charset="-122"/>
              </a:rPr>
              <a:t>栖</a:t>
            </a:r>
            <a:r>
              <a:rPr lang="zh-CN" altLang="en-US" sz="1417" kern="0" dirty="0">
                <a:solidFill>
                  <a:srgbClr val="000000"/>
                </a:solidFill>
                <a:latin typeface="Times New Roman" pitchFamily="65" charset="-122"/>
                <a:ea typeface="宋体" pitchFamily="65" charset="-122"/>
              </a:rPr>
              <a:t>(xī)息其上而得名,</a:t>
            </a:r>
            <a:r>
              <a:rPr lang="zh-CN" altLang="en-US" sz="1417" u="sng" kern="0" dirty="0">
                <a:solidFill>
                  <a:srgbClr val="000000"/>
                </a:solidFill>
                <a:latin typeface="Times New Roman" pitchFamily="65" charset="-122"/>
                <a:ea typeface="宋体" pitchFamily="65" charset="-122"/>
              </a:rPr>
              <a:t>坐落</a:t>
            </a:r>
            <a:r>
              <a:rPr lang="zh-CN" altLang="en-US" sz="1417" kern="0" dirty="0">
                <a:solidFill>
                  <a:srgbClr val="000000"/>
                </a:solidFill>
                <a:latin typeface="Times New Roman" pitchFamily="65" charset="-122"/>
                <a:ea typeface="宋体" pitchFamily="65" charset="-122"/>
              </a:rPr>
              <a:t>在蒲州(今山西永济)府城;后倾圮,其</a:t>
            </a:r>
            <a:r>
              <a:rPr lang="zh-CN" altLang="en-US" sz="1417" u="sng" kern="0" dirty="0">
                <a:solidFill>
                  <a:srgbClr val="000000"/>
                </a:solidFill>
                <a:latin typeface="Times New Roman" pitchFamily="65" charset="-122"/>
                <a:ea typeface="宋体" pitchFamily="65" charset="-122"/>
              </a:rPr>
              <a:t>匾</a:t>
            </a:r>
            <a:r>
              <a:rPr lang="zh-CN" altLang="en-US" sz="1417" kern="0" dirty="0">
                <a:solidFill>
                  <a:srgbClr val="000000"/>
                </a:solidFill>
                <a:latin typeface="Times New Roman" pitchFamily="65" charset="-122"/>
                <a:ea typeface="宋体" pitchFamily="65" charset="-122"/>
              </a:rPr>
              <a:t>(biǎn)</a:t>
            </a:r>
            <a:br>
              <a:rPr dirty="0"/>
            </a:br>
            <a:r>
              <a:rPr lang="zh-CN" altLang="en-US" sz="1417" kern="0" dirty="0">
                <a:solidFill>
                  <a:srgbClr val="000000"/>
                </a:solidFill>
                <a:latin typeface="Times New Roman" pitchFamily="65" charset="-122"/>
                <a:ea typeface="宋体" pitchFamily="65" charset="-122"/>
              </a:rPr>
              <a:t>额移至城楼上。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突如奇来</a:t>
            </a:r>
            <a:r>
              <a:rPr lang="zh-CN" altLang="en-US" sz="1417" kern="0" dirty="0">
                <a:solidFill>
                  <a:srgbClr val="000000"/>
                </a:solidFill>
                <a:latin typeface="Times New Roman" pitchFamily="65" charset="-122"/>
                <a:ea typeface="宋体" pitchFamily="65" charset="-122"/>
              </a:rPr>
              <a:t>的暴雨带来了丰</a:t>
            </a:r>
            <a:r>
              <a:rPr lang="zh-CN" altLang="en-US" sz="1417" u="sng" kern="0" dirty="0">
                <a:solidFill>
                  <a:srgbClr val="000000"/>
                </a:solidFill>
                <a:latin typeface="Times New Roman" pitchFamily="65" charset="-122"/>
                <a:ea typeface="宋体" pitchFamily="65" charset="-122"/>
              </a:rPr>
              <a:t>沛</a:t>
            </a:r>
            <a:r>
              <a:rPr lang="zh-CN" altLang="en-US" sz="1417" kern="0" dirty="0">
                <a:solidFill>
                  <a:srgbClr val="000000"/>
                </a:solidFill>
                <a:latin typeface="Times New Roman" pitchFamily="65" charset="-122"/>
                <a:ea typeface="宋体" pitchFamily="65" charset="-122"/>
              </a:rPr>
              <a:t>(pèi)的降水,植物种子纷纷发芽、生长,往日死寂的沙漠不久就变成了</a:t>
            </a:r>
            <a:r>
              <a:rPr lang="zh-CN" altLang="en-US" sz="1417" u="sng" kern="0" dirty="0">
                <a:solidFill>
                  <a:srgbClr val="000000"/>
                </a:solidFill>
                <a:latin typeface="Times New Roman" pitchFamily="65" charset="-122"/>
                <a:ea typeface="宋体" pitchFamily="65" charset="-122"/>
              </a:rPr>
              <a:t>绚</a:t>
            </a:r>
            <a:endParaRPr lang="en-US" altLang="zh-CN" sz="1417" u="sng"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(xuàn)丽的花海。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D.英雄精神既体现在</a:t>
            </a:r>
            <a:r>
              <a:rPr lang="zh-CN" altLang="en-US" sz="1417" u="sng" kern="0" dirty="0">
                <a:solidFill>
                  <a:srgbClr val="000000"/>
                </a:solidFill>
                <a:latin typeface="Times New Roman" pitchFamily="65" charset="-122"/>
                <a:ea typeface="宋体" pitchFamily="65" charset="-122"/>
              </a:rPr>
              <a:t>刹</a:t>
            </a:r>
            <a:r>
              <a:rPr lang="zh-CN" altLang="en-US" sz="1417" kern="0" dirty="0">
                <a:solidFill>
                  <a:srgbClr val="000000"/>
                </a:solidFill>
                <a:latin typeface="Times New Roman" pitchFamily="65" charset="-122"/>
                <a:ea typeface="宋体" pitchFamily="65" charset="-122"/>
              </a:rPr>
              <a:t>(chà)那间的生死抉择,也体现在经年</a:t>
            </a:r>
            <a:r>
              <a:rPr lang="zh-CN" altLang="en-US" sz="1417" u="sng" kern="0" dirty="0">
                <a:solidFill>
                  <a:srgbClr val="000000"/>
                </a:solidFill>
                <a:latin typeface="Times New Roman" pitchFamily="65" charset="-122"/>
                <a:ea typeface="宋体" pitchFamily="65" charset="-122"/>
              </a:rPr>
              <a:t>累</a:t>
            </a:r>
            <a:r>
              <a:rPr lang="zh-CN" altLang="en-US" sz="1417" kern="0" dirty="0">
                <a:solidFill>
                  <a:srgbClr val="000000"/>
                </a:solidFill>
                <a:latin typeface="Times New Roman" pitchFamily="65" charset="-122"/>
                <a:ea typeface="宋体" pitchFamily="65" charset="-122"/>
              </a:rPr>
              <a:t>(lěi)月的执着坚守,比如那些默默钻研技术</a:t>
            </a:r>
            <a:br>
              <a:rPr dirty="0"/>
            </a:br>
            <a:r>
              <a:rPr lang="zh-CN" altLang="en-US" sz="1417" kern="0" dirty="0">
                <a:solidFill>
                  <a:srgbClr val="000000"/>
                </a:solidFill>
                <a:latin typeface="Times New Roman" pitchFamily="65" charset="-122"/>
                <a:ea typeface="宋体" pitchFamily="65" charset="-122"/>
              </a:rPr>
              <a:t>几十载的航天人。</a:t>
            </a:r>
            <a:endParaRPr lang="zh-CN" altLang="en-US" dirty="0"/>
          </a:p>
        </p:txBody>
      </p:sp>
      <p:sp>
        <p:nvSpPr>
          <p:cNvPr id="3" name="TextBox 2"/>
          <p:cNvSpPr txBox="1"/>
          <p:nvPr/>
        </p:nvSpPr>
        <p:spPr>
          <a:xfrm>
            <a:off x="720000" y="4443312"/>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A.suò→sù。B.xī→qī。C.奇→其。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(2018益阳调研三,2)下列各句中,书写完全正确的一项是(3分)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A.山雀早就迫不急待地开始清理嗓子,鸣叫声打破了清晨的静谧,提醒我新的一天开始了。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B.《朗读者》节目播出后,好评如潮,主持人董卿精美的语言和锐智的思想,让很多观众获益匪浅。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C.青岛的小巷美不盛收,道路两旁的老式小洋楼、斑驳的院墙、光滑的石板路,在时光的打磨下增添了遒</a:t>
            </a:r>
            <a:br>
              <a:rPr dirty="0"/>
            </a:br>
            <a:r>
              <a:rPr lang="zh-CN" altLang="en-US" sz="1417" kern="0" dirty="0">
                <a:solidFill>
                  <a:srgbClr val="000000"/>
                </a:solidFill>
                <a:latin typeface="Times New Roman" pitchFamily="65" charset="-122"/>
                <a:ea typeface="宋体" pitchFamily="65" charset="-122"/>
              </a:rPr>
              <a:t>劲沧桑的质感。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D.任时光流逝,那些陪伴我们成长的人、事、物永远挥之不去,即使海枯石烂,那些美好也始终镶嵌在心灵</a:t>
            </a:r>
            <a:br>
              <a:rPr dirty="0"/>
            </a:br>
            <a:r>
              <a:rPr lang="zh-CN" altLang="en-US" sz="1417" kern="0" dirty="0">
                <a:solidFill>
                  <a:srgbClr val="000000"/>
                </a:solidFill>
                <a:latin typeface="Times New Roman" pitchFamily="65" charset="-122"/>
                <a:ea typeface="宋体" pitchFamily="65" charset="-122"/>
              </a:rPr>
              <a:t>深处。</a:t>
            </a:r>
            <a:endParaRPr lang="zh-CN" altLang="en-US" dirty="0"/>
          </a:p>
        </p:txBody>
      </p:sp>
      <p:sp>
        <p:nvSpPr>
          <p:cNvPr id="3" name="TextBox 2"/>
          <p:cNvSpPr txBox="1"/>
          <p:nvPr/>
        </p:nvSpPr>
        <p:spPr>
          <a:xfrm>
            <a:off x="720000" y="374615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A.急→及。B.锐→睿。C.盛→胜。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题组三　综合运用</a:t>
            </a:r>
            <a:endParaRPr lang="zh-CN" altLang="en-US" b="1" dirty="0"/>
          </a:p>
        </p:txBody>
      </p:sp>
      <p:sp>
        <p:nvSpPr>
          <p:cNvPr id="3" name="TextBox 2"/>
          <p:cNvSpPr txBox="1"/>
          <p:nvPr/>
        </p:nvSpPr>
        <p:spPr>
          <a:xfrm>
            <a:off x="720000" y="1198553"/>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(2020邵阳二模,1)阅读下面的文字,按要求答题。(6分)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生活从来都不是一帆风顺的,酸甜苦辣的róng合,才是生活本身的味道。有时候即便我们做了充足的准备,</a:t>
            </a:r>
            <a:br>
              <a:rPr dirty="0"/>
            </a:br>
            <a:r>
              <a:rPr lang="zh-CN" altLang="en-US" sz="1417" kern="0" dirty="0">
                <a:solidFill>
                  <a:srgbClr val="000000"/>
                </a:solidFill>
                <a:latin typeface="Times New Roman" pitchFamily="65" charset="-122"/>
                <a:ea typeface="宋体" pitchFamily="65" charset="-122"/>
              </a:rPr>
              <a:t>但</a:t>
            </a:r>
            <a:r>
              <a:rPr lang="zh-CN" altLang="en-US" sz="1417" u="sng" kern="0" dirty="0">
                <a:solidFill>
                  <a:srgbClr val="000000"/>
                </a:solidFill>
                <a:latin typeface="Times New Roman" pitchFamily="65" charset="-122"/>
                <a:ea typeface="宋体" pitchFamily="65" charset="-122"/>
              </a:rPr>
              <a:t>猝</a:t>
            </a:r>
            <a:r>
              <a:rPr lang="zh-CN" altLang="en-US" sz="1417" kern="0" dirty="0">
                <a:solidFill>
                  <a:srgbClr val="000000"/>
                </a:solidFill>
                <a:latin typeface="Times New Roman" pitchFamily="65" charset="-122"/>
                <a:ea typeface="宋体" pitchFamily="65" charset="-122"/>
              </a:rPr>
              <a:t>不及防出现的暴风雨,还是会将我们的生活打得</a:t>
            </a:r>
            <a:r>
              <a:rPr lang="zh-CN" altLang="en-US" sz="1417" kern="0" dirty="0">
                <a:solidFill>
                  <a:srgbClr val="000000"/>
                </a:solidFill>
                <a:latin typeface="NEU-BZ" pitchFamily="65" charset="-122"/>
                <a:ea typeface="NEU-BZ" pitchFamily="65" charset="-122"/>
              </a:rPr>
              <a:t>□□□□</a:t>
            </a:r>
            <a:r>
              <a:rPr lang="zh-CN" altLang="en-US" sz="1417" kern="0" dirty="0">
                <a:solidFill>
                  <a:srgbClr val="000000"/>
                </a:solidFill>
                <a:latin typeface="Times New Roman" pitchFamily="65" charset="-122"/>
                <a:ea typeface="宋体" pitchFamily="65" charset="-122"/>
              </a:rPr>
              <a:t>(形容零散纷乱的样子)。我们一定要学会让</a:t>
            </a:r>
            <a:br>
              <a:rPr dirty="0"/>
            </a:br>
            <a:r>
              <a:rPr lang="zh-CN" altLang="en-US" sz="1417" kern="0" dirty="0">
                <a:solidFill>
                  <a:srgbClr val="000000"/>
                </a:solidFill>
                <a:latin typeface="Times New Roman" pitchFamily="65" charset="-122"/>
                <a:ea typeface="宋体" pitchFamily="65" charset="-122"/>
              </a:rPr>
              <a:t>自己成为一束光,昂首迎击生活中随时出现的各种各样大大小小的关</a:t>
            </a:r>
            <a:r>
              <a:rPr lang="zh-CN" altLang="en-US" sz="1417" u="sng" kern="0" dirty="0">
                <a:solidFill>
                  <a:srgbClr val="000000"/>
                </a:solidFill>
                <a:latin typeface="Times New Roman" pitchFamily="65" charset="-122"/>
                <a:ea typeface="宋体" pitchFamily="65" charset="-122"/>
              </a:rPr>
              <a:t>卡</a:t>
            </a:r>
            <a:r>
              <a:rPr lang="zh-CN" altLang="en-US" sz="1417" kern="0" dirty="0">
                <a:solidFill>
                  <a:srgbClr val="000000"/>
                </a:solidFill>
                <a:latin typeface="Times New Roman" pitchFamily="65" charset="-122"/>
                <a:ea typeface="宋体" pitchFamily="65" charset="-122"/>
              </a:rPr>
              <a:t>,只有这样,我们的生活才会“峰回</a:t>
            </a:r>
            <a:br>
              <a:rPr dirty="0"/>
            </a:br>
            <a:r>
              <a:rPr lang="zh-CN" altLang="en-US" sz="1417" kern="0" dirty="0">
                <a:solidFill>
                  <a:srgbClr val="000000"/>
                </a:solidFill>
                <a:latin typeface="Times New Roman" pitchFamily="65" charset="-122"/>
                <a:ea typeface="宋体" pitchFamily="65" charset="-122"/>
              </a:rPr>
              <a:t>路转”,才能迎来“山重水复疑无路,柳暗花明又一村”的shǔ光。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(1)给加点的字注音。(2分)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猝</a:t>
            </a:r>
            <a:r>
              <a:rPr lang="zh-CN" altLang="en-US" sz="1417" kern="0" dirty="0">
                <a:solidFill>
                  <a:srgbClr val="000000"/>
                </a:solidFill>
                <a:latin typeface="Times New Roman" pitchFamily="65" charset="-122"/>
                <a:ea typeface="宋体" pitchFamily="65" charset="-122"/>
              </a:rPr>
              <a:t>不及防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关</a:t>
            </a:r>
            <a:r>
              <a:rPr lang="zh-CN" altLang="en-US" sz="1417" u="sng" kern="0" dirty="0">
                <a:solidFill>
                  <a:srgbClr val="000000"/>
                </a:solidFill>
                <a:latin typeface="Times New Roman" pitchFamily="65" charset="-122"/>
                <a:ea typeface="宋体" pitchFamily="65" charset="-122"/>
              </a:rPr>
              <a:t>卡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(2)根据拼音写汉字。(2分)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róng</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合　　　　　shǔ</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(3)根据文中括号里的提示,用正楷字写出一个相应的成语。(2分)</a:t>
            </a:r>
            <a:endParaRPr lang="zh-CN" altLang="en-US" dirty="0"/>
          </a:p>
        </p:txBody>
      </p:sp>
      <p:sp>
        <p:nvSpPr>
          <p:cNvPr id="4" name="TextBox 2"/>
          <p:cNvSpPr txBox="1"/>
          <p:nvPr/>
        </p:nvSpPr>
        <p:spPr>
          <a:xfrm>
            <a:off x="720000" y="458618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(1)cù　qiǎ　(2)融　曙　(3)七零八落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本题考查学生正确拼读与书写字音、字形的能力及成语积累运用的能力。注意平时的积累,</a:t>
            </a:r>
            <a:br>
              <a:rPr dirty="0"/>
            </a:br>
            <a:r>
              <a:rPr lang="zh-CN" altLang="en-US" sz="1417" kern="0" dirty="0">
                <a:solidFill>
                  <a:srgbClr val="000000"/>
                </a:solidFill>
                <a:latin typeface="Times New Roman" pitchFamily="65" charset="-122"/>
                <a:ea typeface="宋体" pitchFamily="65" charset="-122"/>
              </a:rPr>
              <a:t>“融”与“溶”要区分开,融合,溶解;“曙”字中的“署”与“暑”不可混淆。</a:t>
            </a:r>
            <a:endParaRPr lang="zh-CN" altLang="en-US" dirty="0"/>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(2020邵阳全真测试卷,1)阅读下面的文字,按要求答题。(6分)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在任何一种博大的辉煌背后,都yǎn藏着许许多多鲜为人知的苦痛和艰辛。也许正因为这苦痛和艰辛,那</a:t>
            </a:r>
            <a:br>
              <a:rPr dirty="0"/>
            </a:br>
            <a:r>
              <a:rPr lang="zh-CN" altLang="en-US" sz="1417" kern="0" dirty="0">
                <a:solidFill>
                  <a:srgbClr val="000000"/>
                </a:solidFill>
                <a:latin typeface="Times New Roman" pitchFamily="65" charset="-122"/>
                <a:ea typeface="宋体" pitchFamily="65" charset="-122"/>
              </a:rPr>
              <a:t>辉煌才更令人敬yǎng、向往。就像我们的生命,是必须要经历漫长的跋shè和坎坷,才能到达那风光迷人</a:t>
            </a:r>
            <a:br>
              <a:rPr dirty="0"/>
            </a:br>
            <a:r>
              <a:rPr lang="zh-CN" altLang="en-US" sz="1417" kern="0" dirty="0">
                <a:solidFill>
                  <a:srgbClr val="000000"/>
                </a:solidFill>
                <a:latin typeface="Times New Roman" pitchFamily="65" charset="-122"/>
                <a:ea typeface="宋体" pitchFamily="65" charset="-122"/>
              </a:rPr>
              <a:t>的峰</a:t>
            </a:r>
            <a:r>
              <a:rPr lang="zh-CN" altLang="en-US" sz="1417" u="sng" kern="0" dirty="0">
                <a:solidFill>
                  <a:srgbClr val="000000"/>
                </a:solidFill>
                <a:latin typeface="Times New Roman" pitchFamily="65" charset="-122"/>
                <a:ea typeface="宋体" pitchFamily="65" charset="-122"/>
              </a:rPr>
              <a:t>巅</a:t>
            </a:r>
            <a:r>
              <a:rPr lang="zh-CN" altLang="en-US" sz="1417" kern="0" dirty="0">
                <a:solidFill>
                  <a:srgbClr val="000000"/>
                </a:solidFill>
                <a:latin typeface="Times New Roman" pitchFamily="65" charset="-122"/>
                <a:ea typeface="宋体" pitchFamily="65" charset="-122"/>
              </a:rPr>
              <a:t>。而那峰顶,也只有经过期待和失望的磨</a:t>
            </a:r>
            <a:r>
              <a:rPr lang="zh-CN" altLang="en-US" sz="1417" u="sng" kern="0" dirty="0">
                <a:solidFill>
                  <a:srgbClr val="000000"/>
                </a:solidFill>
                <a:latin typeface="Times New Roman" pitchFamily="65" charset="-122"/>
                <a:ea typeface="宋体" pitchFamily="65" charset="-122"/>
              </a:rPr>
              <a:t>砺</a:t>
            </a:r>
            <a:r>
              <a:rPr lang="zh-CN" altLang="en-US" sz="1417" kern="0" dirty="0">
                <a:solidFill>
                  <a:srgbClr val="000000"/>
                </a:solidFill>
                <a:latin typeface="Times New Roman" pitchFamily="65" charset="-122"/>
                <a:ea typeface="宋体" pitchFamily="65" charset="-122"/>
              </a:rPr>
              <a:t>,才会更加美丽迷人。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(1)根据拼音写汉字。(3分)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yǎn藏(　　) 　敬yǎng(　　)　 跋shè(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(2)给加点字注音。(2分)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峰</a:t>
            </a:r>
            <a:r>
              <a:rPr lang="zh-CN" altLang="en-US" sz="1417" u="sng" kern="0" dirty="0">
                <a:solidFill>
                  <a:srgbClr val="000000"/>
                </a:solidFill>
                <a:latin typeface="Times New Roman" pitchFamily="65" charset="-122"/>
                <a:ea typeface="宋体" pitchFamily="65" charset="-122"/>
              </a:rPr>
              <a:t>巅</a:t>
            </a:r>
            <a:r>
              <a:rPr lang="zh-CN" altLang="en-US" sz="1417" kern="0" dirty="0">
                <a:solidFill>
                  <a:srgbClr val="000000"/>
                </a:solidFill>
                <a:latin typeface="Times New Roman" pitchFamily="65" charset="-122"/>
                <a:ea typeface="宋体" pitchFamily="65" charset="-122"/>
              </a:rPr>
              <a:t>(　　)　　　磨</a:t>
            </a:r>
            <a:r>
              <a:rPr lang="zh-CN" altLang="en-US" sz="1417" u="sng" kern="0" dirty="0">
                <a:solidFill>
                  <a:srgbClr val="000000"/>
                </a:solidFill>
                <a:latin typeface="Times New Roman" pitchFamily="65" charset="-122"/>
                <a:ea typeface="宋体" pitchFamily="65" charset="-122"/>
              </a:rPr>
              <a:t>砺</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(3)“痛”的部首是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p:txBody>
      </p:sp>
      <p:sp>
        <p:nvSpPr>
          <p:cNvPr id="3" name="TextBox 2"/>
          <p:cNvSpPr txBox="1"/>
          <p:nvPr/>
        </p:nvSpPr>
        <p:spPr>
          <a:xfrm>
            <a:off x="720000" y="386046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(1)掩　仰　涉　(2)diān　lì　(3)疒</a:t>
            </a:r>
            <a:endParaRPr lang="zh-CN" altLang="en-US" dirty="0"/>
          </a:p>
        </p:txBody>
      </p:sp>
      <p:sp>
        <p:nvSpPr>
          <p:cNvPr id="4" name="TextBox 3"/>
          <p:cNvSpPr txBox="1"/>
          <p:nvPr/>
        </p:nvSpPr>
        <p:spPr>
          <a:xfrm>
            <a:off x="720000" y="4190525"/>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本题考查学生正确拼读与书写字音、字形的能力及认知部首的能力。平时要注意积累,“掩藏”</a:t>
            </a:r>
            <a:br>
              <a:rPr dirty="0"/>
            </a:br>
            <a:r>
              <a:rPr lang="zh-CN" altLang="en-US" sz="1417" kern="0" dirty="0">
                <a:solidFill>
                  <a:srgbClr val="000000"/>
                </a:solidFill>
                <a:latin typeface="Times New Roman" pitchFamily="65" charset="-122"/>
                <a:ea typeface="宋体" pitchFamily="65" charset="-122"/>
              </a:rPr>
              <a:t>中,“掩”与“淹”不可混淆;“仰”字内的“卬”切勿写成“卯”;“跋涉”中,“涉”与“踄”不可混</a:t>
            </a:r>
            <a:br>
              <a:rPr dirty="0"/>
            </a:br>
            <a:r>
              <a:rPr lang="zh-CN" altLang="en-US" sz="1417" kern="0" dirty="0">
                <a:solidFill>
                  <a:srgbClr val="000000"/>
                </a:solidFill>
                <a:latin typeface="Times New Roman" pitchFamily="65" charset="-122"/>
                <a:ea typeface="宋体" pitchFamily="65" charset="-122"/>
              </a:rPr>
              <a:t>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(2020常德三模,1—3)阅读下面的文字,完成(1)—(3)题。(7分)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人为什么要读书呢?书,可以唤醒</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的心灵,可以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mí wǎng(　　)的灵魂。一本好书,就是一</a:t>
            </a:r>
            <a:br>
              <a:rPr dirty="0"/>
            </a:br>
            <a:r>
              <a:rPr lang="zh-CN" altLang="en-US" sz="1417" kern="0" dirty="0">
                <a:solidFill>
                  <a:srgbClr val="000000"/>
                </a:solidFill>
                <a:latin typeface="Times New Roman" pitchFamily="65" charset="-122"/>
                <a:ea typeface="宋体" pitchFamily="65" charset="-122"/>
              </a:rPr>
              <a:t>个崭新的世界。读艾青的诗歌,我坚定了不断前行的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;读史铁生的散文,我鼓起了直面人生的勇</a:t>
            </a:r>
            <a:br>
              <a:rPr dirty="0"/>
            </a:br>
            <a:r>
              <a:rPr lang="zh-CN" altLang="en-US" sz="1417" kern="0" dirty="0">
                <a:solidFill>
                  <a:srgbClr val="000000"/>
                </a:solidFill>
                <a:latin typeface="Times New Roman" pitchFamily="65" charset="-122"/>
                <a:ea typeface="宋体" pitchFamily="65" charset="-122"/>
              </a:rPr>
              <a:t>气;读托尔斯泰的小说,我充满了对精神家园的</a:t>
            </a:r>
            <a:r>
              <a:rPr lang="zh-CN" altLang="en-US" sz="1417" u="sng" kern="0" dirty="0">
                <a:solidFill>
                  <a:srgbClr val="000000"/>
                </a:solidFill>
                <a:latin typeface="Times New Roman" pitchFamily="65" charset="-122"/>
                <a:ea typeface="宋体" pitchFamily="65" charset="-122"/>
              </a:rPr>
              <a:t>憧憬</a:t>
            </a:r>
            <a:r>
              <a:rPr lang="zh-CN" altLang="en-US"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读书,就像用麦管shǔn xī(　　)甘露,让人</a:t>
            </a:r>
            <a:br>
              <a:rPr dirty="0"/>
            </a:br>
            <a:r>
              <a:rPr lang="zh-CN" altLang="en-US" sz="1417" kern="0" dirty="0">
                <a:solidFill>
                  <a:srgbClr val="000000"/>
                </a:solidFill>
                <a:latin typeface="Times New Roman" pitchFamily="65" charset="-122"/>
                <a:ea typeface="宋体" pitchFamily="65" charset="-122"/>
              </a:rPr>
              <a:t>欣喜,让人着迷。还有什么比读书更能产生令人陶醉的内心</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(1)根据拼音写词语,给加点的词语注音。(3分)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mí wǎng(　　　　)　　　    </a:t>
            </a:r>
            <a:r>
              <a:rPr lang="zh-CN" altLang="en-US" sz="1417" u="sng" kern="0" dirty="0">
                <a:solidFill>
                  <a:srgbClr val="000000"/>
                </a:solidFill>
                <a:latin typeface="Times New Roman" pitchFamily="65" charset="-122"/>
                <a:ea typeface="宋体" pitchFamily="65" charset="-122"/>
              </a:rPr>
              <a:t>憧憬</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shǔn xī(　　　　)</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38682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(2)下列各项中,对文段中依次使用的修辞手法判断正确的一项是(2分)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A.反问　　排比　　比喻　　设问</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B.反问　　排比　　拟人　　设问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C.设问　　排比　　比喻　　反问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D.设问　　排比　　拟人　　反问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(3)填入语段横线处的词语正确的一项是(2分)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A.沉醉　　引领　　信心　　体会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B.沉睡　　引领　　信念　　体验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C.沉醉　　领导　　信念　　体会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D.沉睡　　领导　　信心　　体验</a:t>
            </a:r>
            <a:endParaRPr lang="zh-CN" altLang="en-US" dirty="0"/>
          </a:p>
        </p:txBody>
      </p:sp>
      <p:sp>
        <p:nvSpPr>
          <p:cNvPr id="3" name="TextBox 2"/>
          <p:cNvSpPr txBox="1"/>
          <p:nvPr/>
        </p:nvSpPr>
        <p:spPr>
          <a:xfrm>
            <a:off x="639000" y="415185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(1)迷惘    chōng jǐng　吮吸    (2)C　(3)B</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127115"/>
            <a:ext cx="8505000" cy="26054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(1)本题考查学生正确拼读与书写字音、字形的能力。“迷惘”表达的是一种心理,所以“惘”的</a:t>
            </a:r>
            <a:br>
              <a:rPr dirty="0"/>
            </a:br>
            <a:r>
              <a:rPr lang="zh-CN" altLang="en-US" sz="1417" kern="0" dirty="0">
                <a:solidFill>
                  <a:srgbClr val="000000"/>
                </a:solidFill>
                <a:latin typeface="Times New Roman" pitchFamily="65" charset="-122"/>
                <a:ea typeface="宋体" pitchFamily="65" charset="-122"/>
              </a:rPr>
              <a:t>偏旁是“忄”;“憧憬”是后鼻音,须加上“g”;“吮”字中的“允”切忌写成“充”。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(2)本题考查学生辨析修辞手法的能力。语段开头运用的是设问的修辞手法,提出问题,并予以回答;“读艾</a:t>
            </a:r>
            <a:br>
              <a:rPr dirty="0"/>
            </a:br>
            <a:r>
              <a:rPr lang="zh-CN" altLang="en-US" sz="1417" kern="0" dirty="0">
                <a:solidFill>
                  <a:srgbClr val="000000"/>
                </a:solidFill>
                <a:latin typeface="Times New Roman" pitchFamily="65" charset="-122"/>
                <a:ea typeface="宋体" pitchFamily="65" charset="-122"/>
              </a:rPr>
              <a:t>青的诗歌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读史铁生的散文</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读托尔斯泰的小说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”运用的是排比的修辞手法;接下来,将读书比</a:t>
            </a:r>
            <a:br>
              <a:rPr dirty="0"/>
            </a:br>
            <a:r>
              <a:rPr lang="zh-CN" altLang="en-US" sz="1417" kern="0" dirty="0">
                <a:solidFill>
                  <a:srgbClr val="000000"/>
                </a:solidFill>
                <a:latin typeface="Times New Roman" pitchFamily="65" charset="-122"/>
                <a:ea typeface="宋体" pitchFamily="65" charset="-122"/>
              </a:rPr>
              <a:t>作“用麦管shǔn xī甘露”,采用了比喻的修辞手法;语段的最后一句只问不答,答在其中,运用了反问的</a:t>
            </a:r>
            <a:br>
              <a:rPr dirty="0"/>
            </a:br>
            <a:r>
              <a:rPr lang="zh-CN" altLang="en-US" sz="1417" kern="0" dirty="0">
                <a:solidFill>
                  <a:srgbClr val="000000"/>
                </a:solidFill>
                <a:latin typeface="Times New Roman" pitchFamily="65" charset="-122"/>
                <a:ea typeface="宋体" pitchFamily="65" charset="-122"/>
              </a:rPr>
              <a:t>修辞手法。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(3)本题考查学生辨析近义词的能力。因前面的动词是“唤醒”,后面选“沉睡”;“领导”不能与“灵</a:t>
            </a:r>
            <a:br>
              <a:rPr dirty="0"/>
            </a:br>
            <a:r>
              <a:rPr lang="zh-CN" altLang="en-US" sz="1417" kern="0" dirty="0">
                <a:solidFill>
                  <a:srgbClr val="000000"/>
                </a:solidFill>
                <a:latin typeface="Times New Roman" pitchFamily="65" charset="-122"/>
                <a:ea typeface="宋体" pitchFamily="65" charset="-122"/>
              </a:rPr>
              <a:t>魂”搭配;“坚定”搭配“信念”更符合情境;“体验”是指通过实践来认识周围的事物,更符合情境。</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0AD6FAFA-BE4C-425A-8BEB-804210ABB426}">
  <ds:schemaRefs/>
</ds:datastoreItem>
</file>

<file path=customXml/itemProps10.xml><?xml version="1.0" encoding="utf-8"?>
<ds:datastoreItem xmlns:ds="http://schemas.openxmlformats.org/officeDocument/2006/customXml" ds:itemID="{6305B56C-C806-4F62-8A52-2FA232902FEA}">
  <ds:schemaRefs/>
</ds:datastoreItem>
</file>

<file path=customXml/itemProps100.xml><?xml version="1.0" encoding="utf-8"?>
<ds:datastoreItem xmlns:ds="http://schemas.openxmlformats.org/officeDocument/2006/customXml" ds:itemID="{84CF059F-6ECD-494C-9F1D-846DEBCCB92F}">
  <ds:schemaRefs/>
</ds:datastoreItem>
</file>

<file path=customXml/itemProps101.xml><?xml version="1.0" encoding="utf-8"?>
<ds:datastoreItem xmlns:ds="http://schemas.openxmlformats.org/officeDocument/2006/customXml" ds:itemID="{A0FDE55E-B84A-46D1-9026-6955239B167A}">
  <ds:schemaRefs/>
</ds:datastoreItem>
</file>

<file path=customXml/itemProps102.xml><?xml version="1.0" encoding="utf-8"?>
<ds:datastoreItem xmlns:ds="http://schemas.openxmlformats.org/officeDocument/2006/customXml" ds:itemID="{2FF1D9F8-D271-4DF8-9180-86EEFD3F5B87}">
  <ds:schemaRefs/>
</ds:datastoreItem>
</file>

<file path=customXml/itemProps103.xml><?xml version="1.0" encoding="utf-8"?>
<ds:datastoreItem xmlns:ds="http://schemas.openxmlformats.org/officeDocument/2006/customXml" ds:itemID="{0336C13B-5364-4B72-AFB2-B4539B2DF675}">
  <ds:schemaRefs/>
</ds:datastoreItem>
</file>

<file path=customXml/itemProps11.xml><?xml version="1.0" encoding="utf-8"?>
<ds:datastoreItem xmlns:ds="http://schemas.openxmlformats.org/officeDocument/2006/customXml" ds:itemID="{011BE8A3-3472-46F6-BAC2-4D56E5653EB7}">
  <ds:schemaRefs/>
</ds:datastoreItem>
</file>

<file path=customXml/itemProps12.xml><?xml version="1.0" encoding="utf-8"?>
<ds:datastoreItem xmlns:ds="http://schemas.openxmlformats.org/officeDocument/2006/customXml" ds:itemID="{42587629-7069-48DC-ADB2-6C76F555700C}">
  <ds:schemaRefs/>
</ds:datastoreItem>
</file>

<file path=customXml/itemProps13.xml><?xml version="1.0" encoding="utf-8"?>
<ds:datastoreItem xmlns:ds="http://schemas.openxmlformats.org/officeDocument/2006/customXml" ds:itemID="{85B1A223-D351-4615-A201-8125357F02BA}">
  <ds:schemaRefs/>
</ds:datastoreItem>
</file>

<file path=customXml/itemProps14.xml><?xml version="1.0" encoding="utf-8"?>
<ds:datastoreItem xmlns:ds="http://schemas.openxmlformats.org/officeDocument/2006/customXml" ds:itemID="{096AE716-F334-41AF-844F-C7426613207E}">
  <ds:schemaRefs/>
</ds:datastoreItem>
</file>

<file path=customXml/itemProps15.xml><?xml version="1.0" encoding="utf-8"?>
<ds:datastoreItem xmlns:ds="http://schemas.openxmlformats.org/officeDocument/2006/customXml" ds:itemID="{2EE6AEA9-386B-4689-A93B-38634D28625C}">
  <ds:schemaRefs/>
</ds:datastoreItem>
</file>

<file path=customXml/itemProps16.xml><?xml version="1.0" encoding="utf-8"?>
<ds:datastoreItem xmlns:ds="http://schemas.openxmlformats.org/officeDocument/2006/customXml" ds:itemID="{85DA0598-6708-4D05-8F42-4637A9F23308}">
  <ds:schemaRefs/>
</ds:datastoreItem>
</file>

<file path=customXml/itemProps17.xml><?xml version="1.0" encoding="utf-8"?>
<ds:datastoreItem xmlns:ds="http://schemas.openxmlformats.org/officeDocument/2006/customXml" ds:itemID="{FD1CF30F-3091-4A4D-8083-31C833A4C14C}">
  <ds:schemaRefs/>
</ds:datastoreItem>
</file>

<file path=customXml/itemProps18.xml><?xml version="1.0" encoding="utf-8"?>
<ds:datastoreItem xmlns:ds="http://schemas.openxmlformats.org/officeDocument/2006/customXml" ds:itemID="{544D086E-79D8-48AE-B72B-F1B3561E75C7}">
  <ds:schemaRefs/>
</ds:datastoreItem>
</file>

<file path=customXml/itemProps19.xml><?xml version="1.0" encoding="utf-8"?>
<ds:datastoreItem xmlns:ds="http://schemas.openxmlformats.org/officeDocument/2006/customXml" ds:itemID="{842C0871-43DE-4BB0-9E6A-981B470BF857}">
  <ds:schemaRefs/>
</ds:datastoreItem>
</file>

<file path=customXml/itemProps2.xml><?xml version="1.0" encoding="utf-8"?>
<ds:datastoreItem xmlns:ds="http://schemas.openxmlformats.org/officeDocument/2006/customXml" ds:itemID="{B9FF5B8B-57F6-4F8B-B3EA-58D79553E503}">
  <ds:schemaRefs/>
</ds:datastoreItem>
</file>

<file path=customXml/itemProps20.xml><?xml version="1.0" encoding="utf-8"?>
<ds:datastoreItem xmlns:ds="http://schemas.openxmlformats.org/officeDocument/2006/customXml" ds:itemID="{04A613D4-8C28-4016-98A3-4ACA7090D0CB}">
  <ds:schemaRefs/>
</ds:datastoreItem>
</file>

<file path=customXml/itemProps21.xml><?xml version="1.0" encoding="utf-8"?>
<ds:datastoreItem xmlns:ds="http://schemas.openxmlformats.org/officeDocument/2006/customXml" ds:itemID="{055F481C-47DA-464B-8C6F-7CB59F23003C}">
  <ds:schemaRefs/>
</ds:datastoreItem>
</file>

<file path=customXml/itemProps22.xml><?xml version="1.0" encoding="utf-8"?>
<ds:datastoreItem xmlns:ds="http://schemas.openxmlformats.org/officeDocument/2006/customXml" ds:itemID="{C9BBCF69-51DA-4709-A002-036EB8E78828}">
  <ds:schemaRefs/>
</ds:datastoreItem>
</file>

<file path=customXml/itemProps23.xml><?xml version="1.0" encoding="utf-8"?>
<ds:datastoreItem xmlns:ds="http://schemas.openxmlformats.org/officeDocument/2006/customXml" ds:itemID="{25B16A22-5E47-440E-9D96-ACC269091CBA}">
  <ds:schemaRefs/>
</ds:datastoreItem>
</file>

<file path=customXml/itemProps24.xml><?xml version="1.0" encoding="utf-8"?>
<ds:datastoreItem xmlns:ds="http://schemas.openxmlformats.org/officeDocument/2006/customXml" ds:itemID="{B41CABB2-92F1-4551-AB5C-EA5B074F421F}">
  <ds:schemaRefs/>
</ds:datastoreItem>
</file>

<file path=customXml/itemProps25.xml><?xml version="1.0" encoding="utf-8"?>
<ds:datastoreItem xmlns:ds="http://schemas.openxmlformats.org/officeDocument/2006/customXml" ds:itemID="{5124AA56-1EAB-40EC-8A04-2C2DD801C389}">
  <ds:schemaRefs/>
</ds:datastoreItem>
</file>

<file path=customXml/itemProps26.xml><?xml version="1.0" encoding="utf-8"?>
<ds:datastoreItem xmlns:ds="http://schemas.openxmlformats.org/officeDocument/2006/customXml" ds:itemID="{3579B9B8-A8AD-48C9-9B4D-A5431D28BA23}">
  <ds:schemaRefs/>
</ds:datastoreItem>
</file>

<file path=customXml/itemProps27.xml><?xml version="1.0" encoding="utf-8"?>
<ds:datastoreItem xmlns:ds="http://schemas.openxmlformats.org/officeDocument/2006/customXml" ds:itemID="{A0E64978-F7DF-4D93-AA1B-8E34870D8809}">
  <ds:schemaRefs/>
</ds:datastoreItem>
</file>

<file path=customXml/itemProps28.xml><?xml version="1.0" encoding="utf-8"?>
<ds:datastoreItem xmlns:ds="http://schemas.openxmlformats.org/officeDocument/2006/customXml" ds:itemID="{69F057B4-C90D-42B1-8DCA-2CE2AE4BB15D}">
  <ds:schemaRefs/>
</ds:datastoreItem>
</file>

<file path=customXml/itemProps29.xml><?xml version="1.0" encoding="utf-8"?>
<ds:datastoreItem xmlns:ds="http://schemas.openxmlformats.org/officeDocument/2006/customXml" ds:itemID="{4C922137-209C-4A7A-866F-64C5D9984CB6}">
  <ds:schemaRefs/>
</ds:datastoreItem>
</file>

<file path=customXml/itemProps3.xml><?xml version="1.0" encoding="utf-8"?>
<ds:datastoreItem xmlns:ds="http://schemas.openxmlformats.org/officeDocument/2006/customXml" ds:itemID="{C79C4F2E-AA6A-4C72-841C-9104F1D3CE59}">
  <ds:schemaRefs/>
</ds:datastoreItem>
</file>

<file path=customXml/itemProps30.xml><?xml version="1.0" encoding="utf-8"?>
<ds:datastoreItem xmlns:ds="http://schemas.openxmlformats.org/officeDocument/2006/customXml" ds:itemID="{89A195AA-3A21-4079-9D09-934C014057B4}">
  <ds:schemaRefs/>
</ds:datastoreItem>
</file>

<file path=customXml/itemProps31.xml><?xml version="1.0" encoding="utf-8"?>
<ds:datastoreItem xmlns:ds="http://schemas.openxmlformats.org/officeDocument/2006/customXml" ds:itemID="{58675183-A8FA-4C46-9408-02CF2B4516FC}">
  <ds:schemaRefs/>
</ds:datastoreItem>
</file>

<file path=customXml/itemProps32.xml><?xml version="1.0" encoding="utf-8"?>
<ds:datastoreItem xmlns:ds="http://schemas.openxmlformats.org/officeDocument/2006/customXml" ds:itemID="{3F71DE19-85D9-4868-8A39-3761E4C2B91B}">
  <ds:schemaRefs/>
</ds:datastoreItem>
</file>

<file path=customXml/itemProps33.xml><?xml version="1.0" encoding="utf-8"?>
<ds:datastoreItem xmlns:ds="http://schemas.openxmlformats.org/officeDocument/2006/customXml" ds:itemID="{246EEB25-940C-4B24-A24C-2857351149A9}">
  <ds:schemaRefs/>
</ds:datastoreItem>
</file>

<file path=customXml/itemProps34.xml><?xml version="1.0" encoding="utf-8"?>
<ds:datastoreItem xmlns:ds="http://schemas.openxmlformats.org/officeDocument/2006/customXml" ds:itemID="{13981D44-5332-4850-82C1-93AA86D62025}">
  <ds:schemaRefs/>
</ds:datastoreItem>
</file>

<file path=customXml/itemProps35.xml><?xml version="1.0" encoding="utf-8"?>
<ds:datastoreItem xmlns:ds="http://schemas.openxmlformats.org/officeDocument/2006/customXml" ds:itemID="{82A4E67D-1027-4FAF-B078-2D2FDFAA0F48}">
  <ds:schemaRefs/>
</ds:datastoreItem>
</file>

<file path=customXml/itemProps36.xml><?xml version="1.0" encoding="utf-8"?>
<ds:datastoreItem xmlns:ds="http://schemas.openxmlformats.org/officeDocument/2006/customXml" ds:itemID="{17B21ACD-6564-4A49-9AB4-244AEB37B889}">
  <ds:schemaRefs/>
</ds:datastoreItem>
</file>

<file path=customXml/itemProps37.xml><?xml version="1.0" encoding="utf-8"?>
<ds:datastoreItem xmlns:ds="http://schemas.openxmlformats.org/officeDocument/2006/customXml" ds:itemID="{538C50E5-CE0C-4397-92E4-F6EE1F0A6C7C}">
  <ds:schemaRefs/>
</ds:datastoreItem>
</file>

<file path=customXml/itemProps38.xml><?xml version="1.0" encoding="utf-8"?>
<ds:datastoreItem xmlns:ds="http://schemas.openxmlformats.org/officeDocument/2006/customXml" ds:itemID="{D8CFE9B3-AF69-489A-82A7-78E4868B9025}">
  <ds:schemaRefs/>
</ds:datastoreItem>
</file>

<file path=customXml/itemProps39.xml><?xml version="1.0" encoding="utf-8"?>
<ds:datastoreItem xmlns:ds="http://schemas.openxmlformats.org/officeDocument/2006/customXml" ds:itemID="{420C9E98-39F6-472A-86B3-86E9ABE786EA}">
  <ds:schemaRefs/>
</ds:datastoreItem>
</file>

<file path=customXml/itemProps4.xml><?xml version="1.0" encoding="utf-8"?>
<ds:datastoreItem xmlns:ds="http://schemas.openxmlformats.org/officeDocument/2006/customXml" ds:itemID="{FB92D257-E87C-45C6-911C-1048DC660496}">
  <ds:schemaRefs/>
</ds:datastoreItem>
</file>

<file path=customXml/itemProps40.xml><?xml version="1.0" encoding="utf-8"?>
<ds:datastoreItem xmlns:ds="http://schemas.openxmlformats.org/officeDocument/2006/customXml" ds:itemID="{A92FF877-DDAA-4446-A0F2-6FB17583AAE8}">
  <ds:schemaRefs/>
</ds:datastoreItem>
</file>

<file path=customXml/itemProps41.xml><?xml version="1.0" encoding="utf-8"?>
<ds:datastoreItem xmlns:ds="http://schemas.openxmlformats.org/officeDocument/2006/customXml" ds:itemID="{FAA90171-DF5C-48AB-9586-F870BD42172A}">
  <ds:schemaRefs/>
</ds:datastoreItem>
</file>

<file path=customXml/itemProps42.xml><?xml version="1.0" encoding="utf-8"?>
<ds:datastoreItem xmlns:ds="http://schemas.openxmlformats.org/officeDocument/2006/customXml" ds:itemID="{85D8DB83-1218-4E9F-8831-D10A2A93158B}">
  <ds:schemaRefs/>
</ds:datastoreItem>
</file>

<file path=customXml/itemProps43.xml><?xml version="1.0" encoding="utf-8"?>
<ds:datastoreItem xmlns:ds="http://schemas.openxmlformats.org/officeDocument/2006/customXml" ds:itemID="{50A7224E-6B83-48DF-A43B-21D997979CEA}">
  <ds:schemaRefs/>
</ds:datastoreItem>
</file>

<file path=customXml/itemProps44.xml><?xml version="1.0" encoding="utf-8"?>
<ds:datastoreItem xmlns:ds="http://schemas.openxmlformats.org/officeDocument/2006/customXml" ds:itemID="{6450CE2A-5C7B-4A81-BBEA-693C7FF42C2E}">
  <ds:schemaRefs/>
</ds:datastoreItem>
</file>

<file path=customXml/itemProps45.xml><?xml version="1.0" encoding="utf-8"?>
<ds:datastoreItem xmlns:ds="http://schemas.openxmlformats.org/officeDocument/2006/customXml" ds:itemID="{5A96FB15-C651-4238-BA40-387B345BE747}">
  <ds:schemaRefs/>
</ds:datastoreItem>
</file>

<file path=customXml/itemProps46.xml><?xml version="1.0" encoding="utf-8"?>
<ds:datastoreItem xmlns:ds="http://schemas.openxmlformats.org/officeDocument/2006/customXml" ds:itemID="{3D11CAC6-AD87-4BAB-97F8-FE1D814ED960}">
  <ds:schemaRefs/>
</ds:datastoreItem>
</file>

<file path=customXml/itemProps47.xml><?xml version="1.0" encoding="utf-8"?>
<ds:datastoreItem xmlns:ds="http://schemas.openxmlformats.org/officeDocument/2006/customXml" ds:itemID="{C4E4934C-6A5E-4316-A386-F307020C3FB4}">
  <ds:schemaRefs/>
</ds:datastoreItem>
</file>

<file path=customXml/itemProps48.xml><?xml version="1.0" encoding="utf-8"?>
<ds:datastoreItem xmlns:ds="http://schemas.openxmlformats.org/officeDocument/2006/customXml" ds:itemID="{1BFA4D86-AD4E-4A2A-82AE-74CD90870407}">
  <ds:schemaRefs/>
</ds:datastoreItem>
</file>

<file path=customXml/itemProps49.xml><?xml version="1.0" encoding="utf-8"?>
<ds:datastoreItem xmlns:ds="http://schemas.openxmlformats.org/officeDocument/2006/customXml" ds:itemID="{D42E212A-0AF1-4103-B212-CC00734EA66D}">
  <ds:schemaRefs/>
</ds:datastoreItem>
</file>

<file path=customXml/itemProps5.xml><?xml version="1.0" encoding="utf-8"?>
<ds:datastoreItem xmlns:ds="http://schemas.openxmlformats.org/officeDocument/2006/customXml" ds:itemID="{4E03CDEB-E09A-4D5E-9959-54F6E8F89CCF}">
  <ds:schemaRefs/>
</ds:datastoreItem>
</file>

<file path=customXml/itemProps50.xml><?xml version="1.0" encoding="utf-8"?>
<ds:datastoreItem xmlns:ds="http://schemas.openxmlformats.org/officeDocument/2006/customXml" ds:itemID="{77603A42-CFA5-49F0-8201-BC2702A632D7}">
  <ds:schemaRefs/>
</ds:datastoreItem>
</file>

<file path=customXml/itemProps51.xml><?xml version="1.0" encoding="utf-8"?>
<ds:datastoreItem xmlns:ds="http://schemas.openxmlformats.org/officeDocument/2006/customXml" ds:itemID="{4C69D894-9411-403F-8A1F-772C112BE20C}">
  <ds:schemaRefs/>
</ds:datastoreItem>
</file>

<file path=customXml/itemProps52.xml><?xml version="1.0" encoding="utf-8"?>
<ds:datastoreItem xmlns:ds="http://schemas.openxmlformats.org/officeDocument/2006/customXml" ds:itemID="{CA638CE7-321E-46C0-861B-E7F9472B6C21}">
  <ds:schemaRefs/>
</ds:datastoreItem>
</file>

<file path=customXml/itemProps53.xml><?xml version="1.0" encoding="utf-8"?>
<ds:datastoreItem xmlns:ds="http://schemas.openxmlformats.org/officeDocument/2006/customXml" ds:itemID="{38505455-6AAD-4A87-B676-B7D5E29ABDBF}">
  <ds:schemaRefs/>
</ds:datastoreItem>
</file>

<file path=customXml/itemProps54.xml><?xml version="1.0" encoding="utf-8"?>
<ds:datastoreItem xmlns:ds="http://schemas.openxmlformats.org/officeDocument/2006/customXml" ds:itemID="{FEA1D8E6-8CBD-4331-902C-7A4CB599C983}">
  <ds:schemaRefs/>
</ds:datastoreItem>
</file>

<file path=customXml/itemProps55.xml><?xml version="1.0" encoding="utf-8"?>
<ds:datastoreItem xmlns:ds="http://schemas.openxmlformats.org/officeDocument/2006/customXml" ds:itemID="{FC9E7636-C926-40B1-BFA0-8FF0E4A3B3EE}">
  <ds:schemaRefs/>
</ds:datastoreItem>
</file>

<file path=customXml/itemProps56.xml><?xml version="1.0" encoding="utf-8"?>
<ds:datastoreItem xmlns:ds="http://schemas.openxmlformats.org/officeDocument/2006/customXml" ds:itemID="{E349A884-B201-4469-B38B-1C78C3E8DECF}">
  <ds:schemaRefs/>
</ds:datastoreItem>
</file>

<file path=customXml/itemProps57.xml><?xml version="1.0" encoding="utf-8"?>
<ds:datastoreItem xmlns:ds="http://schemas.openxmlformats.org/officeDocument/2006/customXml" ds:itemID="{5D31C30B-F433-4A64-AC8D-924FFDC8B5FA}">
  <ds:schemaRefs/>
</ds:datastoreItem>
</file>

<file path=customXml/itemProps58.xml><?xml version="1.0" encoding="utf-8"?>
<ds:datastoreItem xmlns:ds="http://schemas.openxmlformats.org/officeDocument/2006/customXml" ds:itemID="{E3D5A13B-A450-4926-9A8B-7E35727DBF87}">
  <ds:schemaRefs/>
</ds:datastoreItem>
</file>

<file path=customXml/itemProps59.xml><?xml version="1.0" encoding="utf-8"?>
<ds:datastoreItem xmlns:ds="http://schemas.openxmlformats.org/officeDocument/2006/customXml" ds:itemID="{9D5C6EB0-13BC-4F2A-B197-0D63703CB82F}">
  <ds:schemaRefs/>
</ds:datastoreItem>
</file>

<file path=customXml/itemProps6.xml><?xml version="1.0" encoding="utf-8"?>
<ds:datastoreItem xmlns:ds="http://schemas.openxmlformats.org/officeDocument/2006/customXml" ds:itemID="{8E94CA45-0718-4CE1-B7FB-49FFBAE9ED7F}">
  <ds:schemaRefs/>
</ds:datastoreItem>
</file>

<file path=customXml/itemProps60.xml><?xml version="1.0" encoding="utf-8"?>
<ds:datastoreItem xmlns:ds="http://schemas.openxmlformats.org/officeDocument/2006/customXml" ds:itemID="{9DD0FE3C-B536-455C-8038-1F2883F6B62B}">
  <ds:schemaRefs/>
</ds:datastoreItem>
</file>

<file path=customXml/itemProps61.xml><?xml version="1.0" encoding="utf-8"?>
<ds:datastoreItem xmlns:ds="http://schemas.openxmlformats.org/officeDocument/2006/customXml" ds:itemID="{9E5E5DAA-7AE8-4D65-A396-76AB3424652B}">
  <ds:schemaRefs/>
</ds:datastoreItem>
</file>

<file path=customXml/itemProps62.xml><?xml version="1.0" encoding="utf-8"?>
<ds:datastoreItem xmlns:ds="http://schemas.openxmlformats.org/officeDocument/2006/customXml" ds:itemID="{0201DC97-6A17-4BCD-811E-791D42226859}">
  <ds:schemaRefs/>
</ds:datastoreItem>
</file>

<file path=customXml/itemProps63.xml><?xml version="1.0" encoding="utf-8"?>
<ds:datastoreItem xmlns:ds="http://schemas.openxmlformats.org/officeDocument/2006/customXml" ds:itemID="{73AAB1EC-E2E5-4738-A6E7-9A0950E7BDE1}">
  <ds:schemaRefs/>
</ds:datastoreItem>
</file>

<file path=customXml/itemProps64.xml><?xml version="1.0" encoding="utf-8"?>
<ds:datastoreItem xmlns:ds="http://schemas.openxmlformats.org/officeDocument/2006/customXml" ds:itemID="{300A7898-1F6A-4F4F-A2C3-367E5A5AE07B}">
  <ds:schemaRefs/>
</ds:datastoreItem>
</file>

<file path=customXml/itemProps65.xml><?xml version="1.0" encoding="utf-8"?>
<ds:datastoreItem xmlns:ds="http://schemas.openxmlformats.org/officeDocument/2006/customXml" ds:itemID="{9531FB7D-0E14-4677-A555-0C9ECB81D20F}">
  <ds:schemaRefs/>
</ds:datastoreItem>
</file>

<file path=customXml/itemProps66.xml><?xml version="1.0" encoding="utf-8"?>
<ds:datastoreItem xmlns:ds="http://schemas.openxmlformats.org/officeDocument/2006/customXml" ds:itemID="{F9D88D16-4562-4594-A7B5-3FD6181AE60C}">
  <ds:schemaRefs/>
</ds:datastoreItem>
</file>

<file path=customXml/itemProps67.xml><?xml version="1.0" encoding="utf-8"?>
<ds:datastoreItem xmlns:ds="http://schemas.openxmlformats.org/officeDocument/2006/customXml" ds:itemID="{73AFB62D-D8CA-4034-898C-78946619D691}">
  <ds:schemaRefs/>
</ds:datastoreItem>
</file>

<file path=customXml/itemProps68.xml><?xml version="1.0" encoding="utf-8"?>
<ds:datastoreItem xmlns:ds="http://schemas.openxmlformats.org/officeDocument/2006/customXml" ds:itemID="{CF2739E5-8A31-4FD1-A0EA-1443833929BA}">
  <ds:schemaRefs/>
</ds:datastoreItem>
</file>

<file path=customXml/itemProps69.xml><?xml version="1.0" encoding="utf-8"?>
<ds:datastoreItem xmlns:ds="http://schemas.openxmlformats.org/officeDocument/2006/customXml" ds:itemID="{93663D48-FBE4-4612-B970-B00F8B498A35}">
  <ds:schemaRefs/>
</ds:datastoreItem>
</file>

<file path=customXml/itemProps7.xml><?xml version="1.0" encoding="utf-8"?>
<ds:datastoreItem xmlns:ds="http://schemas.openxmlformats.org/officeDocument/2006/customXml" ds:itemID="{BF2E7625-4EF8-474C-B4CF-ACF946A29763}">
  <ds:schemaRefs/>
</ds:datastoreItem>
</file>

<file path=customXml/itemProps70.xml><?xml version="1.0" encoding="utf-8"?>
<ds:datastoreItem xmlns:ds="http://schemas.openxmlformats.org/officeDocument/2006/customXml" ds:itemID="{D909A864-7A52-465E-8DC2-D11B2F016D1D}">
  <ds:schemaRefs/>
</ds:datastoreItem>
</file>

<file path=customXml/itemProps71.xml><?xml version="1.0" encoding="utf-8"?>
<ds:datastoreItem xmlns:ds="http://schemas.openxmlformats.org/officeDocument/2006/customXml" ds:itemID="{23B1E09E-DB90-407A-8549-350C69C9D66F}">
  <ds:schemaRefs/>
</ds:datastoreItem>
</file>

<file path=customXml/itemProps72.xml><?xml version="1.0" encoding="utf-8"?>
<ds:datastoreItem xmlns:ds="http://schemas.openxmlformats.org/officeDocument/2006/customXml" ds:itemID="{522B5C15-21FE-4147-B4D5-50B5E72E9AC5}">
  <ds:schemaRefs/>
</ds:datastoreItem>
</file>

<file path=customXml/itemProps73.xml><?xml version="1.0" encoding="utf-8"?>
<ds:datastoreItem xmlns:ds="http://schemas.openxmlformats.org/officeDocument/2006/customXml" ds:itemID="{2F22CBA8-87FA-4D2A-805F-1B01C0865328}">
  <ds:schemaRefs/>
</ds:datastoreItem>
</file>

<file path=customXml/itemProps74.xml><?xml version="1.0" encoding="utf-8"?>
<ds:datastoreItem xmlns:ds="http://schemas.openxmlformats.org/officeDocument/2006/customXml" ds:itemID="{8578AA73-66D4-4DD5-A41B-21A1D18B57CC}">
  <ds:schemaRefs/>
</ds:datastoreItem>
</file>

<file path=customXml/itemProps75.xml><?xml version="1.0" encoding="utf-8"?>
<ds:datastoreItem xmlns:ds="http://schemas.openxmlformats.org/officeDocument/2006/customXml" ds:itemID="{6287C2AF-D69D-47B3-AD8A-07B5BC602E50}">
  <ds:schemaRefs/>
</ds:datastoreItem>
</file>

<file path=customXml/itemProps76.xml><?xml version="1.0" encoding="utf-8"?>
<ds:datastoreItem xmlns:ds="http://schemas.openxmlformats.org/officeDocument/2006/customXml" ds:itemID="{4DC8A6ED-F8F0-452D-8604-0B45C69D5A26}">
  <ds:schemaRefs/>
</ds:datastoreItem>
</file>

<file path=customXml/itemProps77.xml><?xml version="1.0" encoding="utf-8"?>
<ds:datastoreItem xmlns:ds="http://schemas.openxmlformats.org/officeDocument/2006/customXml" ds:itemID="{DEFC47C8-0497-498F-B36A-7BAF73FC8866}">
  <ds:schemaRefs/>
</ds:datastoreItem>
</file>

<file path=customXml/itemProps78.xml><?xml version="1.0" encoding="utf-8"?>
<ds:datastoreItem xmlns:ds="http://schemas.openxmlformats.org/officeDocument/2006/customXml" ds:itemID="{FB229525-9B43-4EDD-810E-CC2BF984BE16}">
  <ds:schemaRefs/>
</ds:datastoreItem>
</file>

<file path=customXml/itemProps79.xml><?xml version="1.0" encoding="utf-8"?>
<ds:datastoreItem xmlns:ds="http://schemas.openxmlformats.org/officeDocument/2006/customXml" ds:itemID="{0637F836-C890-4554-BCB3-73F2FE2B6CD8}">
  <ds:schemaRefs/>
</ds:datastoreItem>
</file>

<file path=customXml/itemProps8.xml><?xml version="1.0" encoding="utf-8"?>
<ds:datastoreItem xmlns:ds="http://schemas.openxmlformats.org/officeDocument/2006/customXml" ds:itemID="{B236647C-3BF2-4A95-931A-F2F898DD9170}">
  <ds:schemaRefs/>
</ds:datastoreItem>
</file>

<file path=customXml/itemProps80.xml><?xml version="1.0" encoding="utf-8"?>
<ds:datastoreItem xmlns:ds="http://schemas.openxmlformats.org/officeDocument/2006/customXml" ds:itemID="{0538D8CB-DDB1-4286-B763-4149F118384E}">
  <ds:schemaRefs/>
</ds:datastoreItem>
</file>

<file path=customXml/itemProps81.xml><?xml version="1.0" encoding="utf-8"?>
<ds:datastoreItem xmlns:ds="http://schemas.openxmlformats.org/officeDocument/2006/customXml" ds:itemID="{001D9AE7-F999-4AF1-A51A-4F8BCBCCA6E4}">
  <ds:schemaRefs/>
</ds:datastoreItem>
</file>

<file path=customXml/itemProps82.xml><?xml version="1.0" encoding="utf-8"?>
<ds:datastoreItem xmlns:ds="http://schemas.openxmlformats.org/officeDocument/2006/customXml" ds:itemID="{E6869F15-1F42-4335-BF62-68D039149B3A}">
  <ds:schemaRefs/>
</ds:datastoreItem>
</file>

<file path=customXml/itemProps83.xml><?xml version="1.0" encoding="utf-8"?>
<ds:datastoreItem xmlns:ds="http://schemas.openxmlformats.org/officeDocument/2006/customXml" ds:itemID="{D5BCC0D3-D87F-40EE-A926-8A88D029C738}">
  <ds:schemaRefs/>
</ds:datastoreItem>
</file>

<file path=customXml/itemProps84.xml><?xml version="1.0" encoding="utf-8"?>
<ds:datastoreItem xmlns:ds="http://schemas.openxmlformats.org/officeDocument/2006/customXml" ds:itemID="{BF2A15A9-9FFB-4B20-B46C-D322E40DAA8D}">
  <ds:schemaRefs/>
</ds:datastoreItem>
</file>

<file path=customXml/itemProps85.xml><?xml version="1.0" encoding="utf-8"?>
<ds:datastoreItem xmlns:ds="http://schemas.openxmlformats.org/officeDocument/2006/customXml" ds:itemID="{F22A5272-267D-4EE0-A8C9-38D16DF3B580}">
  <ds:schemaRefs/>
</ds:datastoreItem>
</file>

<file path=customXml/itemProps86.xml><?xml version="1.0" encoding="utf-8"?>
<ds:datastoreItem xmlns:ds="http://schemas.openxmlformats.org/officeDocument/2006/customXml" ds:itemID="{3BA589B8-69E5-42F9-82AA-71C190671BC2}">
  <ds:schemaRefs/>
</ds:datastoreItem>
</file>

<file path=customXml/itemProps87.xml><?xml version="1.0" encoding="utf-8"?>
<ds:datastoreItem xmlns:ds="http://schemas.openxmlformats.org/officeDocument/2006/customXml" ds:itemID="{428176EA-0867-4D9C-B505-E146239FC023}">
  <ds:schemaRefs/>
</ds:datastoreItem>
</file>

<file path=customXml/itemProps88.xml><?xml version="1.0" encoding="utf-8"?>
<ds:datastoreItem xmlns:ds="http://schemas.openxmlformats.org/officeDocument/2006/customXml" ds:itemID="{F9283E06-8847-4ED9-AC30-3D20FF1AB1B1}">
  <ds:schemaRefs/>
</ds:datastoreItem>
</file>

<file path=customXml/itemProps89.xml><?xml version="1.0" encoding="utf-8"?>
<ds:datastoreItem xmlns:ds="http://schemas.openxmlformats.org/officeDocument/2006/customXml" ds:itemID="{5B34687D-5A77-418E-8747-2BF5C34942C2}">
  <ds:schemaRefs/>
</ds:datastoreItem>
</file>

<file path=customXml/itemProps9.xml><?xml version="1.0" encoding="utf-8"?>
<ds:datastoreItem xmlns:ds="http://schemas.openxmlformats.org/officeDocument/2006/customXml" ds:itemID="{5AF0F994-0C19-4A60-AA8A-E59074B09732}">
  <ds:schemaRefs/>
</ds:datastoreItem>
</file>

<file path=customXml/itemProps90.xml><?xml version="1.0" encoding="utf-8"?>
<ds:datastoreItem xmlns:ds="http://schemas.openxmlformats.org/officeDocument/2006/customXml" ds:itemID="{022CF90E-CAC6-41BA-AA1C-0F76CE95BD1A}">
  <ds:schemaRefs/>
</ds:datastoreItem>
</file>

<file path=customXml/itemProps91.xml><?xml version="1.0" encoding="utf-8"?>
<ds:datastoreItem xmlns:ds="http://schemas.openxmlformats.org/officeDocument/2006/customXml" ds:itemID="{B947A207-29A6-49FB-B834-851F0EEF5A5C}">
  <ds:schemaRefs/>
</ds:datastoreItem>
</file>

<file path=customXml/itemProps92.xml><?xml version="1.0" encoding="utf-8"?>
<ds:datastoreItem xmlns:ds="http://schemas.openxmlformats.org/officeDocument/2006/customXml" ds:itemID="{4B6409E3-98E7-428F-95C8-A5384D4E2CDD}">
  <ds:schemaRefs/>
</ds:datastoreItem>
</file>

<file path=customXml/itemProps93.xml><?xml version="1.0" encoding="utf-8"?>
<ds:datastoreItem xmlns:ds="http://schemas.openxmlformats.org/officeDocument/2006/customXml" ds:itemID="{F6E655CF-D23B-4DEA-831B-1664F1E98E86}">
  <ds:schemaRefs/>
</ds:datastoreItem>
</file>

<file path=customXml/itemProps94.xml><?xml version="1.0" encoding="utf-8"?>
<ds:datastoreItem xmlns:ds="http://schemas.openxmlformats.org/officeDocument/2006/customXml" ds:itemID="{55F80447-9271-4D14-9835-4CD650355B15}">
  <ds:schemaRefs/>
</ds:datastoreItem>
</file>

<file path=customXml/itemProps95.xml><?xml version="1.0" encoding="utf-8"?>
<ds:datastoreItem xmlns:ds="http://schemas.openxmlformats.org/officeDocument/2006/customXml" ds:itemID="{6F46322F-F0F8-4F6C-9433-8D1333C136CF}">
  <ds:schemaRefs/>
</ds:datastoreItem>
</file>

<file path=customXml/itemProps96.xml><?xml version="1.0" encoding="utf-8"?>
<ds:datastoreItem xmlns:ds="http://schemas.openxmlformats.org/officeDocument/2006/customXml" ds:itemID="{7F04763F-5BB1-4B68-9AD3-9C874E94EA0E}">
  <ds:schemaRefs/>
</ds:datastoreItem>
</file>

<file path=customXml/itemProps97.xml><?xml version="1.0" encoding="utf-8"?>
<ds:datastoreItem xmlns:ds="http://schemas.openxmlformats.org/officeDocument/2006/customXml" ds:itemID="{D27F77D4-90F9-42C9-AF2F-5749D99617DD}">
  <ds:schemaRefs/>
</ds:datastoreItem>
</file>

<file path=customXml/itemProps98.xml><?xml version="1.0" encoding="utf-8"?>
<ds:datastoreItem xmlns:ds="http://schemas.openxmlformats.org/officeDocument/2006/customXml" ds:itemID="{2BACCC1B-CF7A-40C0-918B-50B8600D34C8}">
  <ds:schemaRefs/>
</ds:datastoreItem>
</file>

<file path=customXml/itemProps99.xml><?xml version="1.0" encoding="utf-8"?>
<ds:datastoreItem xmlns:ds="http://schemas.openxmlformats.org/officeDocument/2006/customXml" ds:itemID="{8BF2C449-3CCE-4F66-9E4D-0FFDA23DEED5}">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106</TotalTime>
  <Words>17483</Words>
  <Application>Microsoft Office PowerPoint</Application>
  <PresentationFormat>自定义</PresentationFormat>
  <Paragraphs>639</Paragraphs>
  <Slides>103</Slides>
  <Notes>103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103</vt:i4>
      </vt:variant>
    </vt:vector>
  </HeadingPairs>
  <TitlesOfParts>
    <vt:vector size="110" baseType="lpstr">
      <vt:lpstr>NEU-BZ</vt:lpstr>
      <vt:lpstr>黑体</vt:lpstr>
      <vt:lpstr>Microsoft YaHei</vt:lpstr>
      <vt:lpstr>Arial</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218</cp:revision>
  <dcterms:modified xsi:type="dcterms:W3CDTF">2020-09-29T01:40:08Z</dcterms:modified>
</cp:coreProperties>
</file>