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426.xml" ContentType="application/vnd.openxmlformats-officedocument.presentationml.slide+xml"/>
  <Override PartName="/ppt/slides/slide473.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388.xml" ContentType="application/vnd.openxmlformats-officedocument.presentationml.slide+xml"/>
  <Override PartName="/ppt/slides/slide404.xml" ContentType="application/vnd.openxmlformats-officedocument.presentationml.slide+xml"/>
  <Override PartName="/ppt/slides/slide451.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slides/slide221.xml" ContentType="application/vnd.openxmlformats-officedocument.presentationml.slide+xml"/>
  <Override PartName="/ppt/slides/slide319.xml" ContentType="application/vnd.openxmlformats-officedocument.presentationml.slide+xml"/>
  <Override PartName="/ppt/slides/slide366.xml" ContentType="application/vnd.openxmlformats-officedocument.presentationml.slide+xml"/>
  <Override PartName="/ppt/slides/slide158.xml" ContentType="application/vnd.openxmlformats-officedocument.presentationml.slide+xml"/>
  <Override PartName="/ppt/slides/slide344.xml" ContentType="application/vnd.openxmlformats-officedocument.presentationml.slide+xml"/>
  <Override PartName="/ppt/slides/slide391.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467.xml" ContentType="application/vnd.openxmlformats-officedocument.presentationml.slide+xml"/>
  <Override PartName="/ppt/slides/slide88.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s/slide300.xml" ContentType="application/vnd.openxmlformats-officedocument.presentationml.slide+xml"/>
  <Override PartName="/ppt/slides/slide445.xml" ContentType="application/vnd.openxmlformats-officedocument.presentationml.slide+xml"/>
  <Default Extension="png" ContentType="image/png"/>
  <Override PartName="/ppt/slides/slide237.xml" ContentType="application/vnd.openxmlformats-officedocument.presentationml.slide+xml"/>
  <Override PartName="/ppt/slides/slide284.xml" ContentType="application/vnd.openxmlformats-officedocument.presentationml.slide+xml"/>
  <Override PartName="/ppt/slides/slide423.xml" ContentType="application/vnd.openxmlformats-officedocument.presentationml.slide+xml"/>
  <Override PartName="/ppt/slides/slide470.xml" ContentType="application/vnd.openxmlformats-officedocument.presentationml.slide+xml"/>
  <Override PartName="/ppt/theme/theme2.xml" ContentType="application/vnd.openxmlformats-officedocument.them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Default Extension="emf" ContentType="image/x-emf"/>
  <Override PartName="/ppt/slides/slide22.xml" ContentType="application/vnd.openxmlformats-officedocument.presentationml.slide+xml"/>
  <Override PartName="/ppt/slides/slide199.xml" ContentType="application/vnd.openxmlformats-officedocument.presentationml.slide+xml"/>
  <Override PartName="/ppt/slides/slide401.xml" ContentType="application/vnd.openxmlformats-officedocument.presentationml.slide+xml"/>
  <Override PartName="/ppt/slides/slide240.xml" ContentType="application/vnd.openxmlformats-officedocument.presentationml.slide+xml"/>
  <Override PartName="/ppt/slides/slide338.xml" ContentType="application/vnd.openxmlformats-officedocument.presentationml.slide+xml"/>
  <Override PartName="/ppt/slides/slide385.xml" ContentType="application/vnd.openxmlformats-officedocument.presentationml.slide+xml"/>
  <Override PartName="/ppt/slides/slide177.xml" ContentType="application/vnd.openxmlformats-officedocument.presentationml.slide+xml"/>
  <Override PartName="/ppt/slides/slide316.xml" ContentType="application/vnd.openxmlformats-officedocument.presentationml.slide+xml"/>
  <Override PartName="/ppt/slides/slide363.xml" ContentType="application/vnd.openxmlformats-officedocument.presentationml.slide+xml"/>
  <Override PartName="/ppt/slides/slide108.xml" ContentType="application/vnd.openxmlformats-officedocument.presentationml.slide+xml"/>
  <Override PartName="/ppt/slides/slide155.xml" ContentType="application/vnd.openxmlformats-officedocument.presentationml.slide+xml"/>
  <Override PartName="/ppt/slides/slide439.xml" ContentType="application/vnd.openxmlformats-officedocument.presentationml.slide+xml"/>
  <Override PartName="/ppt/slides/slide278.xml" ContentType="application/vnd.openxmlformats-officedocument.presentationml.slide+xml"/>
  <Override PartName="/ppt/slides/slide341.xml" ContentType="application/vnd.openxmlformats-officedocument.presentationml.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417.xml" ContentType="application/vnd.openxmlformats-officedocument.presentationml.slide+xml"/>
  <Override PartName="/ppt/slides/slide46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s/slide442.xml" ContentType="application/vnd.openxmlformats-officedocument.presentationml.slide+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slides/slide281.xml" ContentType="application/vnd.openxmlformats-officedocument.presentationml.slide+xml"/>
  <Override PartName="/ppt/slides/slide379.xml" ContentType="application/vnd.openxmlformats-officedocument.presentationml.slide+xml"/>
  <Override PartName="/ppt/tags/tag2.xml" ContentType="application/vnd.openxmlformats-officedocument.presentationml.tags+xml"/>
  <Override PartName="/ppt/slides/slide41.xml" ContentType="application/vnd.openxmlformats-officedocument.presentationml.slide+xml"/>
  <Override PartName="/ppt/slides/slide357.xml" ContentType="application/vnd.openxmlformats-officedocument.presentationml.slide+xml"/>
  <Override PartName="/ppt/slides/slide42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335.xml" ContentType="application/vnd.openxmlformats-officedocument.presentationml.slide+xml"/>
  <Override PartName="/ppt/slides/slide382.xml" ContentType="application/vnd.openxmlformats-officedocument.presentationml.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s/slide324.xml" ContentType="application/vnd.openxmlformats-officedocument.presentationml.slide+xml"/>
  <Override PartName="/ppt/slides/slide371.xml" ContentType="application/vnd.openxmlformats-officedocument.presentationml.slide+xml"/>
  <Override PartName="/ppt/slides/slide458.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297.xml" ContentType="application/vnd.openxmlformats-officedocument.presentationml.slide+xml"/>
  <Override PartName="/ppt/slides/slide302.xml" ContentType="application/vnd.openxmlformats-officedocument.presentationml.slide+xml"/>
  <Override PartName="/ppt/slides/slide313.xml" ContentType="application/vnd.openxmlformats-officedocument.presentationml.slide+xml"/>
  <Override PartName="/ppt/slides/slide360.xml" ContentType="application/vnd.openxmlformats-officedocument.presentationml.slide+xml"/>
  <Override PartName="/ppt/slides/slide447.xml" ContentType="application/vnd.openxmlformats-officedocument.presentationml.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slides/slide425.xml" ContentType="application/vnd.openxmlformats-officedocument.presentationml.slide+xml"/>
  <Override PartName="/ppt/slides/slide436.xml" ContentType="application/vnd.openxmlformats-officedocument.presentationml.slide+xml"/>
  <Override PartName="/ppt/slides/slide472.xml" ContentType="application/vnd.openxmlformats-officedocument.presentationml.slide+xml"/>
  <Override PartName="/ppt/slides/slide483.xml" ContentType="application/vnd.openxmlformats-officedocument.presentationml.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64.xml" ContentType="application/vnd.openxmlformats-officedocument.presentationml.slide+xml"/>
  <Override PartName="/ppt/slides/slide275.xml" ContentType="application/vnd.openxmlformats-officedocument.presentationml.slide+xml"/>
  <Override PartName="/ppt/slides/slide414.xml" ContentType="application/vnd.openxmlformats-officedocument.presentationml.slide+xml"/>
  <Override PartName="/ppt/slides/slide461.xml" ContentType="application/vnd.openxmlformats-officedocument.presentationml.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slides/slide398.xml" ContentType="application/vnd.openxmlformats-officedocument.presentationml.slide+xml"/>
  <Override PartName="/ppt/slides/slide403.xml" ContentType="application/vnd.openxmlformats-officedocument.presentationml.slide+xml"/>
  <Override PartName="/ppt/slides/slide450.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s/slide329.xml" ContentType="application/vnd.openxmlformats-officedocument.presentationml.slide+xml"/>
  <Override PartName="/ppt/slides/slide376.xml" ContentType="application/vnd.openxmlformats-officedocument.presentationml.slide+xml"/>
  <Override PartName="/ppt/slides/slide387.xml" ContentType="application/vnd.openxmlformats-officedocument.presentationml.slide+xml"/>
  <Override PartName="/ppt/slideLayouts/slideLayout1.xml" ContentType="application/vnd.openxmlformats-officedocument.presentationml.slideLayout+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slides/slide318.xml" ContentType="application/vnd.openxmlformats-officedocument.presentationml.slide+xml"/>
  <Override PartName="/ppt/slides/slide365.xml" ContentType="application/vnd.openxmlformats-officedocument.presentationml.slide+xml"/>
  <Override PartName="/ppt/slides/slide157.xml" ContentType="application/vnd.openxmlformats-officedocument.presentationml.slide+xml"/>
  <Override PartName="/ppt/slides/slide220.xml" ContentType="application/vnd.openxmlformats-officedocument.presentationml.slide+xml"/>
  <Override PartName="/ppt/slides/slide307.xml" ContentType="application/vnd.openxmlformats-officedocument.presentationml.slide+xml"/>
  <Override PartName="/ppt/slides/slide354.xml" ContentType="application/vnd.openxmlformats-officedocument.presentationml.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slides/slide343.xml" ContentType="application/vnd.openxmlformats-officedocument.presentationml.slide+xml"/>
  <Override PartName="/ppt/slides/slide390.xml" ContentType="application/vnd.openxmlformats-officedocument.presentationml.slide+xml"/>
  <Override PartName="/ppt/slides/slide477.xml" ContentType="application/vnd.openxmlformats-officedocument.presentationml.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321.xml" ContentType="application/vnd.openxmlformats-officedocument.presentationml.slide+xml"/>
  <Override PartName="/ppt/slides/slide419.xml" ContentType="application/vnd.openxmlformats-officedocument.presentationml.slide+xml"/>
  <Override PartName="/ppt/slides/slide466.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310.xml" ContentType="application/vnd.openxmlformats-officedocument.presentationml.slide+xml"/>
  <Override PartName="/ppt/slides/slide408.xml" ContentType="application/vnd.openxmlformats-officedocument.presentationml.slide+xml"/>
  <Override PartName="/ppt/slides/slide444.xml" ContentType="application/vnd.openxmlformats-officedocument.presentationml.slide+xml"/>
  <Override PartName="/ppt/slides/slide455.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s/slide294.xml" ContentType="application/vnd.openxmlformats-officedocument.presentationml.slide+xml"/>
  <Override PartName="/ppt/slides/slide433.xml" ContentType="application/vnd.openxmlformats-officedocument.presentationml.slide+xml"/>
  <Override PartName="/ppt/slides/slide480.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slides/slide422.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348.xml" ContentType="application/vnd.openxmlformats-officedocument.presentationml.slide+xml"/>
  <Override PartName="/ppt/slides/slide359.xml" ContentType="application/vnd.openxmlformats-officedocument.presentationml.slide+xml"/>
  <Override PartName="/ppt/slides/slide395.xml" ContentType="application/vnd.openxmlformats-officedocument.presentationml.slide+xml"/>
  <Override PartName="/ppt/slides/slide400.xml" ContentType="application/vnd.openxmlformats-officedocument.presentationml.slide+xml"/>
  <Override PartName="/ppt/slides/slide411.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337.xml" ContentType="application/vnd.openxmlformats-officedocument.presentationml.slide+xml"/>
  <Override PartName="/ppt/slides/slide384.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326.xml" ContentType="application/vnd.openxmlformats-officedocument.presentationml.slide+xml"/>
  <Override PartName="/ppt/slides/slide373.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299.xml" ContentType="application/vnd.openxmlformats-officedocument.presentationml.slide+xml"/>
  <Override PartName="/ppt/slides/slide304.xml" ContentType="application/vnd.openxmlformats-officedocument.presentationml.slide+xml"/>
  <Override PartName="/ppt/slides/slide315.xml" ContentType="application/vnd.openxmlformats-officedocument.presentationml.slide+xml"/>
  <Override PartName="/ppt/slides/slide351.xml" ContentType="application/vnd.openxmlformats-officedocument.presentationml.slide+xml"/>
  <Override PartName="/ppt/slides/slide362.xml" ContentType="application/vnd.openxmlformats-officedocument.presentationml.slide+xml"/>
  <Override PartName="/ppt/slides/slide44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slides/slide340.xml" ContentType="application/vnd.openxmlformats-officedocument.presentationml.slide+xml"/>
  <Override PartName="/ppt/slides/slide438.xml" ContentType="application/vnd.openxmlformats-officedocument.presentationml.slide+xml"/>
  <Override PartName="/ppt/slides/slide485.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slides/slide416.xml" ContentType="application/vnd.openxmlformats-officedocument.presentationml.slide+xml"/>
  <Override PartName="/ppt/slides/slide427.xml" ContentType="application/vnd.openxmlformats-officedocument.presentationml.slide+xml"/>
  <Override PartName="/ppt/slides/slide463.xml" ContentType="application/vnd.openxmlformats-officedocument.presentationml.slide+xml"/>
  <Override PartName="/ppt/slides/slide474.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slides/slide405.xml" ContentType="application/vnd.openxmlformats-officedocument.presentationml.slide+xml"/>
  <Override PartName="/ppt/slides/slide452.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s/slide378.xml" ContentType="application/vnd.openxmlformats-officedocument.presentationml.slide+xml"/>
  <Override PartName="/ppt/slides/slide389.xml" ContentType="application/vnd.openxmlformats-officedocument.presentationml.slide+xml"/>
  <Override PartName="/ppt/slides/slide441.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s/slide367.xml" ContentType="application/vnd.openxmlformats-officedocument.presentationml.slide+xml"/>
  <Override PartName="/ppt/slides/slide430.xml" ContentType="application/vnd.openxmlformats-officedocument.presentationml.slide+xml"/>
  <Override PartName="/ppt/tags/tag1.xml" ContentType="application/vnd.openxmlformats-officedocument.presentationml.tags+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345.xml" ContentType="application/vnd.openxmlformats-officedocument.presentationml.slide+xml"/>
  <Override PartName="/ppt/slides/slide392.xml" ContentType="application/vnd.openxmlformats-officedocument.presentationml.slide+xml"/>
  <Override PartName="/ppt/slides/slide479.xml" ContentType="application/vnd.openxmlformats-officedocument.presentationml.slide+xml"/>
  <Default Extension="gif" ContentType="image/gif"/>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slides/slide334.xml" ContentType="application/vnd.openxmlformats-officedocument.presentationml.slide+xml"/>
  <Override PartName="/ppt/slides/slide370.xml" ContentType="application/vnd.openxmlformats-officedocument.presentationml.slide+xml"/>
  <Override PartName="/ppt/slides/slide381.xml" ContentType="application/vnd.openxmlformats-officedocument.presentationml.slide+xml"/>
  <Override PartName="/ppt/slides/slide468.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s/slide312.xml" ContentType="application/vnd.openxmlformats-officedocument.presentationml.slide+xml"/>
  <Override PartName="/ppt/slides/slide446.xml" ContentType="application/vnd.openxmlformats-officedocument.presentationml.slide+xml"/>
  <Override PartName="/ppt/slides/slide45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slides/slide435.xml" ContentType="application/vnd.openxmlformats-officedocument.presentationml.slide+xml"/>
  <Override PartName="/ppt/slides/slide482.xml" ContentType="application/vnd.openxmlformats-officedocument.presentationml.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slides/slide424.xml" ContentType="application/vnd.openxmlformats-officedocument.presentationml.slide+xml"/>
  <Override PartName="/ppt/slides/slide471.xml" ContentType="application/vnd.openxmlformats-officedocument.presentationml.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slides/slide397.xml" ContentType="application/vnd.openxmlformats-officedocument.presentationml.slide+xml"/>
  <Override PartName="/ppt/slides/slide402.xml" ContentType="application/vnd.openxmlformats-officedocument.presentationml.slide+xml"/>
  <Override PartName="/ppt/slides/slide413.xml" ContentType="application/vnd.openxmlformats-officedocument.presentationml.slide+xml"/>
  <Override PartName="/ppt/slides/slide46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339.xml" ContentType="application/vnd.openxmlformats-officedocument.presentationml.slide+xml"/>
  <Override PartName="/ppt/slides/slide386.xml" ContentType="application/vnd.openxmlformats-officedocument.presentationml.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slides/slide375.xml" ContentType="application/vnd.openxmlformats-officedocument.presentationml.slide+xml"/>
  <Override PartName="/ppt/slides/slide167.xml" ContentType="application/vnd.openxmlformats-officedocument.presentationml.slide+xml"/>
  <Override PartName="/ppt/slides/slide306.xml" ContentType="application/vnd.openxmlformats-officedocument.presentationml.slide+xml"/>
  <Override PartName="/ppt/slides/slide317.xml" ContentType="application/vnd.openxmlformats-officedocument.presentationml.slide+xml"/>
  <Override PartName="/ppt/slides/slide353.xml" ContentType="application/vnd.openxmlformats-officedocument.presentationml.slide+xml"/>
  <Override PartName="/ppt/slides/slide364.xml" ContentType="application/vnd.openxmlformats-officedocument.presentationml.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342.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331.xml" ContentType="application/vnd.openxmlformats-officedocument.presentationml.slide+xml"/>
  <Override PartName="/ppt/slides/slide418.xml" ContentType="application/vnd.openxmlformats-officedocument.presentationml.slide+xml"/>
  <Override PartName="/ppt/slides/slide429.xml" ContentType="application/vnd.openxmlformats-officedocument.presentationml.slide+xml"/>
  <Override PartName="/ppt/slides/slide465.xml" ContentType="application/vnd.openxmlformats-officedocument.presentationml.slide+xml"/>
  <Override PartName="/ppt/slides/slide476.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20.xml" ContentType="application/vnd.openxmlformats-officedocument.presentationml.slide+xml"/>
  <Override PartName="/ppt/slides/slide407.xml" ContentType="application/vnd.openxmlformats-officedocument.presentationml.slide+xml"/>
  <Override PartName="/ppt/slides/slide454.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s/slide443.xml" ContentType="application/vnd.openxmlformats-officedocument.presentationml.slide+xml"/>
  <Override PartName="/ppt/slideLayouts/slideLayout5.xml" ContentType="application/vnd.openxmlformats-officedocument.presentationml.slideLayout+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Override PartName="/ppt/slides/slide369.xml" ContentType="application/vnd.openxmlformats-officedocument.presentationml.slide+xml"/>
  <Override PartName="/ppt/slides/slide421.xml" ContentType="application/vnd.openxmlformats-officedocument.presentationml.slide+xml"/>
  <Override PartName="/ppt/slides/slide432.xml" ContentType="application/vnd.openxmlformats-officedocument.presentationml.slide+xml"/>
  <Override PartName="/ppt/tags/tag3.xml" ContentType="application/vnd.openxmlformats-officedocument.presentationml.tags+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s/slide358.xml" ContentType="application/vnd.openxmlformats-officedocument.presentationml.slide+xml"/>
  <Override PartName="/ppt/slides/slide410.xml" ContentType="application/vnd.openxmlformats-officedocument.presentationml.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347.xml" ContentType="application/vnd.openxmlformats-officedocument.presentationml.slide+xml"/>
  <Override PartName="/ppt/slides/slide394.xml" ContentType="application/vnd.openxmlformats-officedocument.presentationml.slide+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36.xml" ContentType="application/vnd.openxmlformats-officedocument.presentationml.slide+xml"/>
  <Override PartName="/ppt/slides/slide372.xml" ContentType="application/vnd.openxmlformats-officedocument.presentationml.slide+xml"/>
  <Override PartName="/ppt/slides/slide383.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slides/slide361.xml" ContentType="application/vnd.openxmlformats-officedocument.presentationml.slide+xml"/>
  <Override PartName="/ppt/slides/slide448.xml" ContentType="application/vnd.openxmlformats-officedocument.presentationml.slide+xml"/>
  <Override PartName="/ppt/slides/slide459.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Override PartName="/ppt/slides/slide437.xml" ContentType="application/vnd.openxmlformats-officedocument.presentationml.slide+xml"/>
  <Override PartName="/ppt/slides/slide484.xml" ContentType="application/vnd.openxmlformats-officedocument.presentationml.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s/slide399.xml" ContentType="application/vnd.openxmlformats-officedocument.presentationml.slide+xml"/>
  <Override PartName="/ppt/slides/slide415.xml" ContentType="application/vnd.openxmlformats-officedocument.presentationml.slide+xml"/>
  <Override PartName="/ppt/slides/slide462.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s/slide440.xml" ContentType="application/vnd.openxmlformats-officedocument.presentationml.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377.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slides/slide308.xml" ContentType="application/vnd.openxmlformats-officedocument.presentationml.slide+xml"/>
  <Override PartName="/ppt/slides/slide355.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333.xml" ContentType="application/vnd.openxmlformats-officedocument.presentationml.slide+xml"/>
  <Override PartName="/ppt/slides/slide380.xml" ContentType="application/vnd.openxmlformats-officedocument.presentationml.slide+xml"/>
  <Override PartName="/ppt/slides/slide478.xml" ContentType="application/vnd.openxmlformats-officedocument.presentationml.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409.xml" ContentType="application/vnd.openxmlformats-officedocument.presentationml.slide+xml"/>
  <Override PartName="/ppt/slides/slide456.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11.xml" ContentType="application/vnd.openxmlformats-officedocument.presentationml.slide+xml"/>
  <Override PartName="/ppt/slideLayouts/slideLayout7.xml" ContentType="application/vnd.openxmlformats-officedocument.presentationml.slideLayout+xml"/>
  <Override PartName="/ppt/slides/slide55.xml" ContentType="application/vnd.openxmlformats-officedocument.presentationml.slide+xml"/>
  <Override PartName="/ppt/slides/slide434.xml" ContentType="application/vnd.openxmlformats-officedocument.presentationml.slide+xml"/>
  <Override PartName="/ppt/slides/slide481.xml" ContentType="application/vnd.openxmlformats-officedocument.presentationml.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slides/slide412.xml" ContentType="application/vnd.openxmlformats-officedocument.presentationml.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ppt/slides/slide396.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327.xml" ContentType="application/vnd.openxmlformats-officedocument.presentationml.slide+xml"/>
  <Override PartName="/ppt/slides/slide374.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305.xml" ContentType="application/vnd.openxmlformats-officedocument.presentationml.slide+xml"/>
  <Override PartName="/ppt/slides/slide352.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slides/slide428.xml" ContentType="application/vnd.openxmlformats-officedocument.presentationml.slide+xml"/>
  <Override PartName="/ppt/slides/slide475.xml" ContentType="application/vnd.openxmlformats-officedocument.presentationml.slide+xml"/>
  <Override PartName="/ppt/slides/slide122.xml" ContentType="application/vnd.openxmlformats-officedocument.presentationml.slide+xml"/>
  <Override PartName="/ppt/slides/slide26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406.xml" ContentType="application/vnd.openxmlformats-officedocument.presentationml.slide+xml"/>
  <Override PartName="/ppt/slides/slide453.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slides/slide292.xml" ContentType="application/vnd.openxmlformats-officedocument.presentationml.slide+xml"/>
  <Override PartName="/ppt/slides/slide43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slides/slide368.xml" ContentType="application/vnd.openxmlformats-officedocument.presentationml.slide+xml"/>
  <Override PartName="/ppt/slides/slide30.xml" ContentType="application/vnd.openxmlformats-officedocument.presentationml.slide+xml"/>
  <Override PartName="/ppt/slides/slide346.xml" ContentType="application/vnd.openxmlformats-officedocument.presentationml.slide+xml"/>
  <Override PartName="/ppt/slides/slide393.xml" ContentType="application/vnd.openxmlformats-officedocument.presentationml.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46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7"/>
  </p:notesMasterIdLst>
  <p:sldIdLst>
    <p:sldId id="265" r:id="rId2"/>
    <p:sldId id="330" r:id="rId3"/>
    <p:sldId id="331" r:id="rId4"/>
    <p:sldId id="266" r:id="rId5"/>
    <p:sldId id="332" r:id="rId6"/>
    <p:sldId id="333" r:id="rId7"/>
    <p:sldId id="334" r:id="rId8"/>
    <p:sldId id="335" r:id="rId9"/>
    <p:sldId id="336" r:id="rId10"/>
    <p:sldId id="337" r:id="rId11"/>
    <p:sldId id="338" r:id="rId12"/>
    <p:sldId id="339" r:id="rId13"/>
    <p:sldId id="340" r:id="rId14"/>
    <p:sldId id="341" r:id="rId15"/>
    <p:sldId id="342" r:id="rId16"/>
    <p:sldId id="343" r:id="rId17"/>
    <p:sldId id="344" r:id="rId18"/>
    <p:sldId id="345" r:id="rId19"/>
    <p:sldId id="346" r:id="rId20"/>
    <p:sldId id="347" r:id="rId21"/>
    <p:sldId id="351" r:id="rId22"/>
    <p:sldId id="352" r:id="rId23"/>
    <p:sldId id="353" r:id="rId24"/>
    <p:sldId id="354" r:id="rId25"/>
    <p:sldId id="355" r:id="rId26"/>
    <p:sldId id="348" r:id="rId27"/>
    <p:sldId id="349" r:id="rId28"/>
    <p:sldId id="356" r:id="rId29"/>
    <p:sldId id="357" r:id="rId30"/>
    <p:sldId id="358" r:id="rId31"/>
    <p:sldId id="359" r:id="rId32"/>
    <p:sldId id="360" r:id="rId33"/>
    <p:sldId id="361" r:id="rId34"/>
    <p:sldId id="350" r:id="rId35"/>
    <p:sldId id="362" r:id="rId36"/>
    <p:sldId id="363" r:id="rId37"/>
    <p:sldId id="364" r:id="rId38"/>
    <p:sldId id="365" r:id="rId39"/>
    <p:sldId id="366" r:id="rId40"/>
    <p:sldId id="367" r:id="rId41"/>
    <p:sldId id="369" r:id="rId42"/>
    <p:sldId id="370" r:id="rId43"/>
    <p:sldId id="371" r:id="rId44"/>
    <p:sldId id="372" r:id="rId45"/>
    <p:sldId id="373" r:id="rId46"/>
    <p:sldId id="374" r:id="rId47"/>
    <p:sldId id="368" r:id="rId48"/>
    <p:sldId id="375" r:id="rId49"/>
    <p:sldId id="376" r:id="rId50"/>
    <p:sldId id="377" r:id="rId51"/>
    <p:sldId id="378" r:id="rId52"/>
    <p:sldId id="379" r:id="rId53"/>
    <p:sldId id="380" r:id="rId54"/>
    <p:sldId id="381" r:id="rId55"/>
    <p:sldId id="382" r:id="rId56"/>
    <p:sldId id="383" r:id="rId57"/>
    <p:sldId id="384" r:id="rId58"/>
    <p:sldId id="385" r:id="rId59"/>
    <p:sldId id="386" r:id="rId60"/>
    <p:sldId id="387" r:id="rId61"/>
    <p:sldId id="388" r:id="rId62"/>
    <p:sldId id="389" r:id="rId63"/>
    <p:sldId id="390" r:id="rId64"/>
    <p:sldId id="391" r:id="rId65"/>
    <p:sldId id="392" r:id="rId66"/>
    <p:sldId id="393" r:id="rId67"/>
    <p:sldId id="394" r:id="rId68"/>
    <p:sldId id="395" r:id="rId69"/>
    <p:sldId id="396" r:id="rId70"/>
    <p:sldId id="397" r:id="rId71"/>
    <p:sldId id="398" r:id="rId72"/>
    <p:sldId id="399" r:id="rId73"/>
    <p:sldId id="400" r:id="rId74"/>
    <p:sldId id="401" r:id="rId75"/>
    <p:sldId id="405" r:id="rId76"/>
    <p:sldId id="406" r:id="rId77"/>
    <p:sldId id="407" r:id="rId78"/>
    <p:sldId id="408" r:id="rId79"/>
    <p:sldId id="409" r:id="rId80"/>
    <p:sldId id="410" r:id="rId81"/>
    <p:sldId id="411" r:id="rId82"/>
    <p:sldId id="412" r:id="rId83"/>
    <p:sldId id="413" r:id="rId84"/>
    <p:sldId id="414" r:id="rId85"/>
    <p:sldId id="402" r:id="rId86"/>
    <p:sldId id="415" r:id="rId87"/>
    <p:sldId id="416" r:id="rId88"/>
    <p:sldId id="417" r:id="rId89"/>
    <p:sldId id="418" r:id="rId90"/>
    <p:sldId id="419" r:id="rId91"/>
    <p:sldId id="420" r:id="rId92"/>
    <p:sldId id="421" r:id="rId93"/>
    <p:sldId id="422" r:id="rId94"/>
    <p:sldId id="423" r:id="rId95"/>
    <p:sldId id="424" r:id="rId96"/>
    <p:sldId id="425" r:id="rId97"/>
    <p:sldId id="426" r:id="rId98"/>
    <p:sldId id="427" r:id="rId99"/>
    <p:sldId id="428" r:id="rId100"/>
    <p:sldId id="430" r:id="rId101"/>
    <p:sldId id="431" r:id="rId102"/>
    <p:sldId id="432" r:id="rId103"/>
    <p:sldId id="433" r:id="rId104"/>
    <p:sldId id="434" r:id="rId105"/>
    <p:sldId id="435" r:id="rId106"/>
    <p:sldId id="436" r:id="rId107"/>
    <p:sldId id="429" r:id="rId108"/>
    <p:sldId id="437" r:id="rId109"/>
    <p:sldId id="438" r:id="rId110"/>
    <p:sldId id="439" r:id="rId111"/>
    <p:sldId id="440" r:id="rId112"/>
    <p:sldId id="441" r:id="rId113"/>
    <p:sldId id="442" r:id="rId114"/>
    <p:sldId id="444" r:id="rId115"/>
    <p:sldId id="445" r:id="rId116"/>
    <p:sldId id="446" r:id="rId117"/>
    <p:sldId id="447" r:id="rId118"/>
    <p:sldId id="448" r:id="rId119"/>
    <p:sldId id="449" r:id="rId120"/>
    <p:sldId id="450" r:id="rId121"/>
    <p:sldId id="451" r:id="rId122"/>
    <p:sldId id="452" r:id="rId123"/>
    <p:sldId id="453" r:id="rId124"/>
    <p:sldId id="454" r:id="rId125"/>
    <p:sldId id="455" r:id="rId126"/>
    <p:sldId id="456" r:id="rId127"/>
    <p:sldId id="457" r:id="rId128"/>
    <p:sldId id="458" r:id="rId129"/>
    <p:sldId id="459" r:id="rId130"/>
    <p:sldId id="460" r:id="rId131"/>
    <p:sldId id="443" r:id="rId132"/>
    <p:sldId id="461" r:id="rId133"/>
    <p:sldId id="462" r:id="rId134"/>
    <p:sldId id="463" r:id="rId135"/>
    <p:sldId id="464" r:id="rId136"/>
    <p:sldId id="465" r:id="rId137"/>
    <p:sldId id="466" r:id="rId138"/>
    <p:sldId id="467" r:id="rId139"/>
    <p:sldId id="468" r:id="rId140"/>
    <p:sldId id="469" r:id="rId141"/>
    <p:sldId id="470" r:id="rId142"/>
    <p:sldId id="471" r:id="rId143"/>
    <p:sldId id="472" r:id="rId144"/>
    <p:sldId id="477" r:id="rId145"/>
    <p:sldId id="478" r:id="rId146"/>
    <p:sldId id="479" r:id="rId147"/>
    <p:sldId id="480" r:id="rId148"/>
    <p:sldId id="481" r:id="rId149"/>
    <p:sldId id="473" r:id="rId150"/>
    <p:sldId id="482" r:id="rId151"/>
    <p:sldId id="483" r:id="rId152"/>
    <p:sldId id="484" r:id="rId153"/>
    <p:sldId id="485" r:id="rId154"/>
    <p:sldId id="486" r:id="rId155"/>
    <p:sldId id="487" r:id="rId156"/>
    <p:sldId id="488" r:id="rId157"/>
    <p:sldId id="489" r:id="rId158"/>
    <p:sldId id="490" r:id="rId159"/>
    <p:sldId id="491" r:id="rId160"/>
    <p:sldId id="492" r:id="rId161"/>
    <p:sldId id="493" r:id="rId162"/>
    <p:sldId id="494" r:id="rId163"/>
    <p:sldId id="474" r:id="rId164"/>
    <p:sldId id="495" r:id="rId165"/>
    <p:sldId id="496" r:id="rId166"/>
    <p:sldId id="497" r:id="rId167"/>
    <p:sldId id="498" r:id="rId168"/>
    <p:sldId id="499" r:id="rId169"/>
    <p:sldId id="500" r:id="rId170"/>
    <p:sldId id="502" r:id="rId171"/>
    <p:sldId id="503" r:id="rId172"/>
    <p:sldId id="504" r:id="rId173"/>
    <p:sldId id="505" r:id="rId174"/>
    <p:sldId id="506" r:id="rId175"/>
    <p:sldId id="507" r:id="rId176"/>
    <p:sldId id="508" r:id="rId177"/>
    <p:sldId id="509" r:id="rId178"/>
    <p:sldId id="510" r:id="rId179"/>
    <p:sldId id="511" r:id="rId180"/>
    <p:sldId id="512" r:id="rId181"/>
    <p:sldId id="513" r:id="rId182"/>
    <p:sldId id="501" r:id="rId183"/>
    <p:sldId id="514" r:id="rId184"/>
    <p:sldId id="515" r:id="rId185"/>
    <p:sldId id="516" r:id="rId186"/>
    <p:sldId id="517" r:id="rId187"/>
    <p:sldId id="518" r:id="rId188"/>
    <p:sldId id="519" r:id="rId189"/>
    <p:sldId id="475" r:id="rId190"/>
    <p:sldId id="520" r:id="rId191"/>
    <p:sldId id="521" r:id="rId192"/>
    <p:sldId id="522" r:id="rId193"/>
    <p:sldId id="523" r:id="rId194"/>
    <p:sldId id="524" r:id="rId195"/>
    <p:sldId id="525" r:id="rId196"/>
    <p:sldId id="526" r:id="rId197"/>
    <p:sldId id="527" r:id="rId198"/>
    <p:sldId id="528" r:id="rId199"/>
    <p:sldId id="529" r:id="rId200"/>
    <p:sldId id="530" r:id="rId201"/>
    <p:sldId id="531" r:id="rId202"/>
    <p:sldId id="532" r:id="rId203"/>
    <p:sldId id="533" r:id="rId204"/>
    <p:sldId id="534" r:id="rId205"/>
    <p:sldId id="535" r:id="rId206"/>
    <p:sldId id="536" r:id="rId207"/>
    <p:sldId id="537" r:id="rId208"/>
    <p:sldId id="538" r:id="rId209"/>
    <p:sldId id="539" r:id="rId210"/>
    <p:sldId id="540" r:id="rId211"/>
    <p:sldId id="541" r:id="rId212"/>
    <p:sldId id="542" r:id="rId213"/>
    <p:sldId id="543" r:id="rId214"/>
    <p:sldId id="545" r:id="rId215"/>
    <p:sldId id="546" r:id="rId216"/>
    <p:sldId id="547" r:id="rId217"/>
    <p:sldId id="548" r:id="rId218"/>
    <p:sldId id="549" r:id="rId219"/>
    <p:sldId id="554" r:id="rId220"/>
    <p:sldId id="557" r:id="rId221"/>
    <p:sldId id="558" r:id="rId222"/>
    <p:sldId id="559" r:id="rId223"/>
    <p:sldId id="560" r:id="rId224"/>
    <p:sldId id="555" r:id="rId225"/>
    <p:sldId id="561" r:id="rId226"/>
    <p:sldId id="562" r:id="rId227"/>
    <p:sldId id="563" r:id="rId228"/>
    <p:sldId id="564" r:id="rId229"/>
    <p:sldId id="565" r:id="rId230"/>
    <p:sldId id="556" r:id="rId231"/>
    <p:sldId id="476" r:id="rId232"/>
    <p:sldId id="566" r:id="rId233"/>
    <p:sldId id="567" r:id="rId234"/>
    <p:sldId id="568" r:id="rId235"/>
    <p:sldId id="569" r:id="rId236"/>
    <p:sldId id="570" r:id="rId237"/>
    <p:sldId id="571" r:id="rId238"/>
    <p:sldId id="573" r:id="rId239"/>
    <p:sldId id="574" r:id="rId240"/>
    <p:sldId id="575" r:id="rId241"/>
    <p:sldId id="576" r:id="rId242"/>
    <p:sldId id="577" r:id="rId243"/>
    <p:sldId id="578" r:id="rId244"/>
    <p:sldId id="579" r:id="rId245"/>
    <p:sldId id="580" r:id="rId246"/>
    <p:sldId id="581" r:id="rId247"/>
    <p:sldId id="582" r:id="rId248"/>
    <p:sldId id="583" r:id="rId249"/>
    <p:sldId id="584" r:id="rId250"/>
    <p:sldId id="585" r:id="rId251"/>
    <p:sldId id="586" r:id="rId252"/>
    <p:sldId id="587" r:id="rId253"/>
    <p:sldId id="588" r:id="rId254"/>
    <p:sldId id="589" r:id="rId255"/>
    <p:sldId id="590" r:id="rId256"/>
    <p:sldId id="591" r:id="rId257"/>
    <p:sldId id="592" r:id="rId258"/>
    <p:sldId id="593" r:id="rId259"/>
    <p:sldId id="594" r:id="rId260"/>
    <p:sldId id="595" r:id="rId261"/>
    <p:sldId id="596" r:id="rId262"/>
    <p:sldId id="597" r:id="rId263"/>
    <p:sldId id="598" r:id="rId264"/>
    <p:sldId id="599" r:id="rId265"/>
    <p:sldId id="600" r:id="rId266"/>
    <p:sldId id="601" r:id="rId267"/>
    <p:sldId id="602" r:id="rId268"/>
    <p:sldId id="603" r:id="rId269"/>
    <p:sldId id="604" r:id="rId270"/>
    <p:sldId id="605" r:id="rId271"/>
    <p:sldId id="606" r:id="rId272"/>
    <p:sldId id="607" r:id="rId273"/>
    <p:sldId id="608" r:id="rId274"/>
    <p:sldId id="609" r:id="rId275"/>
    <p:sldId id="610" r:id="rId276"/>
    <p:sldId id="611" r:id="rId277"/>
    <p:sldId id="612" r:id="rId278"/>
    <p:sldId id="613" r:id="rId279"/>
    <p:sldId id="614" r:id="rId280"/>
    <p:sldId id="615" r:id="rId281"/>
    <p:sldId id="616" r:id="rId282"/>
    <p:sldId id="617" r:id="rId283"/>
    <p:sldId id="618" r:id="rId284"/>
    <p:sldId id="619" r:id="rId285"/>
    <p:sldId id="620" r:id="rId286"/>
    <p:sldId id="621" r:id="rId287"/>
    <p:sldId id="622" r:id="rId288"/>
    <p:sldId id="623" r:id="rId289"/>
    <p:sldId id="624" r:id="rId290"/>
    <p:sldId id="625" r:id="rId291"/>
    <p:sldId id="626" r:id="rId292"/>
    <p:sldId id="627" r:id="rId293"/>
    <p:sldId id="628" r:id="rId294"/>
    <p:sldId id="629" r:id="rId295"/>
    <p:sldId id="630" r:id="rId296"/>
    <p:sldId id="631" r:id="rId297"/>
    <p:sldId id="632" r:id="rId298"/>
    <p:sldId id="633" r:id="rId299"/>
    <p:sldId id="634" r:id="rId300"/>
    <p:sldId id="635" r:id="rId301"/>
    <p:sldId id="636" r:id="rId302"/>
    <p:sldId id="637" r:id="rId303"/>
    <p:sldId id="638" r:id="rId304"/>
    <p:sldId id="639" r:id="rId305"/>
    <p:sldId id="640" r:id="rId306"/>
    <p:sldId id="641" r:id="rId307"/>
    <p:sldId id="642" r:id="rId308"/>
    <p:sldId id="643" r:id="rId309"/>
    <p:sldId id="644" r:id="rId310"/>
    <p:sldId id="645" r:id="rId311"/>
    <p:sldId id="646" r:id="rId312"/>
    <p:sldId id="647" r:id="rId313"/>
    <p:sldId id="649" r:id="rId314"/>
    <p:sldId id="650" r:id="rId315"/>
    <p:sldId id="651" r:id="rId316"/>
    <p:sldId id="652" r:id="rId317"/>
    <p:sldId id="653" r:id="rId318"/>
    <p:sldId id="654" r:id="rId319"/>
    <p:sldId id="655" r:id="rId320"/>
    <p:sldId id="656" r:id="rId321"/>
    <p:sldId id="657" r:id="rId322"/>
    <p:sldId id="658" r:id="rId323"/>
    <p:sldId id="659" r:id="rId324"/>
    <p:sldId id="660" r:id="rId325"/>
    <p:sldId id="661" r:id="rId326"/>
    <p:sldId id="648" r:id="rId327"/>
    <p:sldId id="572" r:id="rId328"/>
    <p:sldId id="662" r:id="rId329"/>
    <p:sldId id="663" r:id="rId330"/>
    <p:sldId id="664" r:id="rId331"/>
    <p:sldId id="665" r:id="rId332"/>
    <p:sldId id="666" r:id="rId333"/>
    <p:sldId id="668" r:id="rId334"/>
    <p:sldId id="669" r:id="rId335"/>
    <p:sldId id="670" r:id="rId336"/>
    <p:sldId id="671" r:id="rId337"/>
    <p:sldId id="672" r:id="rId338"/>
    <p:sldId id="673" r:id="rId339"/>
    <p:sldId id="674" r:id="rId340"/>
    <p:sldId id="675" r:id="rId341"/>
    <p:sldId id="676" r:id="rId342"/>
    <p:sldId id="677" r:id="rId343"/>
    <p:sldId id="678" r:id="rId344"/>
    <p:sldId id="680" r:id="rId345"/>
    <p:sldId id="681" r:id="rId346"/>
    <p:sldId id="682" r:id="rId347"/>
    <p:sldId id="683" r:id="rId348"/>
    <p:sldId id="684" r:id="rId349"/>
    <p:sldId id="679" r:id="rId350"/>
    <p:sldId id="685" r:id="rId351"/>
    <p:sldId id="686" r:id="rId352"/>
    <p:sldId id="687" r:id="rId353"/>
    <p:sldId id="688" r:id="rId354"/>
    <p:sldId id="689" r:id="rId355"/>
    <p:sldId id="690" r:id="rId356"/>
    <p:sldId id="691" r:id="rId357"/>
    <p:sldId id="692" r:id="rId358"/>
    <p:sldId id="693" r:id="rId359"/>
    <p:sldId id="694" r:id="rId360"/>
    <p:sldId id="695" r:id="rId361"/>
    <p:sldId id="696" r:id="rId362"/>
    <p:sldId id="667" r:id="rId363"/>
    <p:sldId id="697" r:id="rId364"/>
    <p:sldId id="698" r:id="rId365"/>
    <p:sldId id="699" r:id="rId366"/>
    <p:sldId id="700" r:id="rId367"/>
    <p:sldId id="701" r:id="rId368"/>
    <p:sldId id="703" r:id="rId369"/>
    <p:sldId id="704" r:id="rId370"/>
    <p:sldId id="705" r:id="rId371"/>
    <p:sldId id="706" r:id="rId372"/>
    <p:sldId id="707" r:id="rId373"/>
    <p:sldId id="709" r:id="rId374"/>
    <p:sldId id="710" r:id="rId375"/>
    <p:sldId id="711" r:id="rId376"/>
    <p:sldId id="712" r:id="rId377"/>
    <p:sldId id="713" r:id="rId378"/>
    <p:sldId id="714" r:id="rId379"/>
    <p:sldId id="715" r:id="rId380"/>
    <p:sldId id="716" r:id="rId381"/>
    <p:sldId id="717" r:id="rId382"/>
    <p:sldId id="718" r:id="rId383"/>
    <p:sldId id="719" r:id="rId384"/>
    <p:sldId id="720" r:id="rId385"/>
    <p:sldId id="708" r:id="rId386"/>
    <p:sldId id="721" r:id="rId387"/>
    <p:sldId id="722" r:id="rId388"/>
    <p:sldId id="723" r:id="rId389"/>
    <p:sldId id="724" r:id="rId390"/>
    <p:sldId id="725" r:id="rId391"/>
    <p:sldId id="726" r:id="rId392"/>
    <p:sldId id="702" r:id="rId393"/>
    <p:sldId id="727" r:id="rId394"/>
    <p:sldId id="728" r:id="rId395"/>
    <p:sldId id="729" r:id="rId396"/>
    <p:sldId id="730" r:id="rId397"/>
    <p:sldId id="731" r:id="rId398"/>
    <p:sldId id="732" r:id="rId399"/>
    <p:sldId id="733" r:id="rId400"/>
    <p:sldId id="734" r:id="rId401"/>
    <p:sldId id="735" r:id="rId402"/>
    <p:sldId id="736" r:id="rId403"/>
    <p:sldId id="737" r:id="rId404"/>
    <p:sldId id="738" r:id="rId405"/>
    <p:sldId id="739" r:id="rId406"/>
    <p:sldId id="740" r:id="rId407"/>
    <p:sldId id="741" r:id="rId408"/>
    <p:sldId id="742" r:id="rId409"/>
    <p:sldId id="743" r:id="rId410"/>
    <p:sldId id="744" r:id="rId411"/>
    <p:sldId id="745" r:id="rId412"/>
    <p:sldId id="747" r:id="rId413"/>
    <p:sldId id="748" r:id="rId414"/>
    <p:sldId id="749" r:id="rId415"/>
    <p:sldId id="750" r:id="rId416"/>
    <p:sldId id="751" r:id="rId417"/>
    <p:sldId id="752" r:id="rId418"/>
    <p:sldId id="746" r:id="rId419"/>
    <p:sldId id="753" r:id="rId420"/>
    <p:sldId id="754" r:id="rId421"/>
    <p:sldId id="755" r:id="rId422"/>
    <p:sldId id="756" r:id="rId423"/>
    <p:sldId id="757" r:id="rId424"/>
    <p:sldId id="758" r:id="rId425"/>
    <p:sldId id="759" r:id="rId426"/>
    <p:sldId id="760" r:id="rId427"/>
    <p:sldId id="761" r:id="rId428"/>
    <p:sldId id="762" r:id="rId429"/>
    <p:sldId id="763" r:id="rId430"/>
    <p:sldId id="764" r:id="rId431"/>
    <p:sldId id="765" r:id="rId432"/>
    <p:sldId id="766" r:id="rId433"/>
    <p:sldId id="767" r:id="rId434"/>
    <p:sldId id="768" r:id="rId435"/>
    <p:sldId id="769" r:id="rId436"/>
    <p:sldId id="770" r:id="rId437"/>
    <p:sldId id="771" r:id="rId438"/>
    <p:sldId id="772" r:id="rId439"/>
    <p:sldId id="773" r:id="rId440"/>
    <p:sldId id="775" r:id="rId441"/>
    <p:sldId id="776" r:id="rId442"/>
    <p:sldId id="777" r:id="rId443"/>
    <p:sldId id="778" r:id="rId444"/>
    <p:sldId id="779" r:id="rId445"/>
    <p:sldId id="780" r:id="rId446"/>
    <p:sldId id="781" r:id="rId447"/>
    <p:sldId id="782" r:id="rId448"/>
    <p:sldId id="783" r:id="rId449"/>
    <p:sldId id="784" r:id="rId450"/>
    <p:sldId id="785" r:id="rId451"/>
    <p:sldId id="774" r:id="rId452"/>
    <p:sldId id="786" r:id="rId453"/>
    <p:sldId id="787" r:id="rId454"/>
    <p:sldId id="788" r:id="rId455"/>
    <p:sldId id="789" r:id="rId456"/>
    <p:sldId id="790" r:id="rId457"/>
    <p:sldId id="791" r:id="rId458"/>
    <p:sldId id="792" r:id="rId459"/>
    <p:sldId id="793" r:id="rId460"/>
    <p:sldId id="794" r:id="rId461"/>
    <p:sldId id="795" r:id="rId462"/>
    <p:sldId id="796" r:id="rId463"/>
    <p:sldId id="797" r:id="rId464"/>
    <p:sldId id="798" r:id="rId465"/>
    <p:sldId id="801" r:id="rId466"/>
    <p:sldId id="802" r:id="rId467"/>
    <p:sldId id="803" r:id="rId468"/>
    <p:sldId id="804" r:id="rId469"/>
    <p:sldId id="805" r:id="rId470"/>
    <p:sldId id="806" r:id="rId471"/>
    <p:sldId id="807" r:id="rId472"/>
    <p:sldId id="799" r:id="rId473"/>
    <p:sldId id="808" r:id="rId474"/>
    <p:sldId id="809" r:id="rId475"/>
    <p:sldId id="810" r:id="rId476"/>
    <p:sldId id="811" r:id="rId477"/>
    <p:sldId id="812" r:id="rId478"/>
    <p:sldId id="813" r:id="rId479"/>
    <p:sldId id="800" r:id="rId480"/>
    <p:sldId id="814" r:id="rId481"/>
    <p:sldId id="815" r:id="rId482"/>
    <p:sldId id="816" r:id="rId483"/>
    <p:sldId id="817" r:id="rId484"/>
    <p:sldId id="818" r:id="rId485"/>
    <p:sldId id="819" r:id="rId48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0948" autoAdjust="0"/>
    <p:restoredTop sz="94660"/>
  </p:normalViewPr>
  <p:slideViewPr>
    <p:cSldViewPr showGuides="1">
      <p:cViewPr varScale="1">
        <p:scale>
          <a:sx n="68" d="100"/>
          <a:sy n="68" d="100"/>
        </p:scale>
        <p:origin x="-1396"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475" Type="http://schemas.openxmlformats.org/officeDocument/2006/relationships/slide" Target="slides/slide474.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slide" Target="slides/slide443.xml"/><Relationship Id="rId486" Type="http://schemas.openxmlformats.org/officeDocument/2006/relationships/slide" Target="slides/slide485.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455" Type="http://schemas.openxmlformats.org/officeDocument/2006/relationships/slide" Target="slides/slide454.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424" Type="http://schemas.openxmlformats.org/officeDocument/2006/relationships/slide" Target="slides/slide423.xml"/><Relationship Id="rId466" Type="http://schemas.openxmlformats.org/officeDocument/2006/relationships/slide" Target="slides/slide465.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172" Type="http://schemas.openxmlformats.org/officeDocument/2006/relationships/slide" Target="slides/slide171.xml"/><Relationship Id="rId228" Type="http://schemas.openxmlformats.org/officeDocument/2006/relationships/slide" Target="slides/slide227.xml"/><Relationship Id="rId435" Type="http://schemas.openxmlformats.org/officeDocument/2006/relationships/slide" Target="slides/slide434.xml"/><Relationship Id="rId477" Type="http://schemas.openxmlformats.org/officeDocument/2006/relationships/slide" Target="slides/slide476.xml"/><Relationship Id="rId281" Type="http://schemas.openxmlformats.org/officeDocument/2006/relationships/slide" Target="slides/slide280.xml"/><Relationship Id="rId337" Type="http://schemas.openxmlformats.org/officeDocument/2006/relationships/slide" Target="slides/slide336.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25" Type="http://schemas.openxmlformats.org/officeDocument/2006/relationships/slide" Target="slides/slide424.xml"/><Relationship Id="rId446" Type="http://schemas.openxmlformats.org/officeDocument/2006/relationships/slide" Target="slides/slide445.xml"/><Relationship Id="rId467" Type="http://schemas.openxmlformats.org/officeDocument/2006/relationships/slide" Target="slides/slide466.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488" Type="http://schemas.openxmlformats.org/officeDocument/2006/relationships/presProps" Target="presProps.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slide" Target="slides/slide379.xml"/><Relationship Id="rId415" Type="http://schemas.openxmlformats.org/officeDocument/2006/relationships/slide" Target="slides/slide414.xml"/><Relationship Id="rId436" Type="http://schemas.openxmlformats.org/officeDocument/2006/relationships/slide" Target="slides/slide435.xml"/><Relationship Id="rId457" Type="http://schemas.openxmlformats.org/officeDocument/2006/relationships/slide" Target="slides/slide456.xml"/><Relationship Id="rId240" Type="http://schemas.openxmlformats.org/officeDocument/2006/relationships/slide" Target="slides/slide239.xml"/><Relationship Id="rId261" Type="http://schemas.openxmlformats.org/officeDocument/2006/relationships/slide" Target="slides/slide260.xml"/><Relationship Id="rId478" Type="http://schemas.openxmlformats.org/officeDocument/2006/relationships/slide" Target="slides/slide477.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405" Type="http://schemas.openxmlformats.org/officeDocument/2006/relationships/slide" Target="slides/slide404.xml"/><Relationship Id="rId426" Type="http://schemas.openxmlformats.org/officeDocument/2006/relationships/slide" Target="slides/slide425.xml"/><Relationship Id="rId447" Type="http://schemas.openxmlformats.org/officeDocument/2006/relationships/slide" Target="slides/slide446.xml"/><Relationship Id="rId230" Type="http://schemas.openxmlformats.org/officeDocument/2006/relationships/slide" Target="slides/slide229.xml"/><Relationship Id="rId251" Type="http://schemas.openxmlformats.org/officeDocument/2006/relationships/slide" Target="slides/slide250.xml"/><Relationship Id="rId468" Type="http://schemas.openxmlformats.org/officeDocument/2006/relationships/slide" Target="slides/slide467.xml"/><Relationship Id="rId489" Type="http://schemas.openxmlformats.org/officeDocument/2006/relationships/viewProps" Target="view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416" Type="http://schemas.openxmlformats.org/officeDocument/2006/relationships/slide" Target="slides/slide415.xml"/><Relationship Id="rId220" Type="http://schemas.openxmlformats.org/officeDocument/2006/relationships/slide" Target="slides/slide219.xml"/><Relationship Id="rId241" Type="http://schemas.openxmlformats.org/officeDocument/2006/relationships/slide" Target="slides/slide240.xml"/><Relationship Id="rId437" Type="http://schemas.openxmlformats.org/officeDocument/2006/relationships/slide" Target="slides/slide436.xml"/><Relationship Id="rId458" Type="http://schemas.openxmlformats.org/officeDocument/2006/relationships/slide" Target="slides/slide457.xml"/><Relationship Id="rId479" Type="http://schemas.openxmlformats.org/officeDocument/2006/relationships/slide" Target="slides/slide4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490" Type="http://schemas.openxmlformats.org/officeDocument/2006/relationships/theme" Target="theme/theme1.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27" Type="http://schemas.openxmlformats.org/officeDocument/2006/relationships/slide" Target="slides/slide426.xml"/><Relationship Id="rId448" Type="http://schemas.openxmlformats.org/officeDocument/2006/relationships/slide" Target="slides/slide447.xml"/><Relationship Id="rId469" Type="http://schemas.openxmlformats.org/officeDocument/2006/relationships/slide" Target="slides/slide468.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80" Type="http://schemas.openxmlformats.org/officeDocument/2006/relationships/slide" Target="slides/slide479.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slide" Target="slides/slide416.xml"/><Relationship Id="rId438" Type="http://schemas.openxmlformats.org/officeDocument/2006/relationships/slide" Target="slides/slide437.xml"/><Relationship Id="rId459" Type="http://schemas.openxmlformats.org/officeDocument/2006/relationships/slide" Target="slides/slide458.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470" Type="http://schemas.openxmlformats.org/officeDocument/2006/relationships/slide" Target="slides/slide469.xml"/><Relationship Id="rId491" Type="http://schemas.openxmlformats.org/officeDocument/2006/relationships/tableStyles" Target="tableStyle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428" Type="http://schemas.openxmlformats.org/officeDocument/2006/relationships/slide" Target="slides/slide427.xml"/><Relationship Id="rId449" Type="http://schemas.openxmlformats.org/officeDocument/2006/relationships/slide" Target="slides/slide448.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460" Type="http://schemas.openxmlformats.org/officeDocument/2006/relationships/slide" Target="slides/slide459.xml"/><Relationship Id="rId481" Type="http://schemas.openxmlformats.org/officeDocument/2006/relationships/slide" Target="slides/slide480.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slide" Target="slides/slide417.xml"/><Relationship Id="rId439" Type="http://schemas.openxmlformats.org/officeDocument/2006/relationships/slide" Target="slides/slide438.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450" Type="http://schemas.openxmlformats.org/officeDocument/2006/relationships/slide" Target="slides/slide449.xml"/><Relationship Id="rId471" Type="http://schemas.openxmlformats.org/officeDocument/2006/relationships/slide" Target="slides/slide47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429" Type="http://schemas.openxmlformats.org/officeDocument/2006/relationships/slide" Target="slides/slide428.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440" Type="http://schemas.openxmlformats.org/officeDocument/2006/relationships/slide" Target="slides/slide439.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461" Type="http://schemas.openxmlformats.org/officeDocument/2006/relationships/slide" Target="slides/slide460.xml"/><Relationship Id="rId482" Type="http://schemas.openxmlformats.org/officeDocument/2006/relationships/slide" Target="slides/slide481.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451" Type="http://schemas.openxmlformats.org/officeDocument/2006/relationships/slide" Target="slides/slide450.xml"/><Relationship Id="rId472" Type="http://schemas.openxmlformats.org/officeDocument/2006/relationships/slide" Target="slides/slide471.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41" Type="http://schemas.openxmlformats.org/officeDocument/2006/relationships/slide" Target="slides/slide440.xml"/><Relationship Id="rId462" Type="http://schemas.openxmlformats.org/officeDocument/2006/relationships/slide" Target="slides/slide461.xml"/><Relationship Id="rId483" Type="http://schemas.openxmlformats.org/officeDocument/2006/relationships/slide" Target="slides/slide482.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452" Type="http://schemas.openxmlformats.org/officeDocument/2006/relationships/slide" Target="slides/slide451.xml"/><Relationship Id="rId473" Type="http://schemas.openxmlformats.org/officeDocument/2006/relationships/slide" Target="slides/slide472.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slide" Target="slides/slide441.xml"/><Relationship Id="rId463" Type="http://schemas.openxmlformats.org/officeDocument/2006/relationships/slide" Target="slides/slide462.xml"/><Relationship Id="rId484" Type="http://schemas.openxmlformats.org/officeDocument/2006/relationships/slide" Target="slides/slide483.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453" Type="http://schemas.openxmlformats.org/officeDocument/2006/relationships/slide" Target="slides/slide452.xml"/><Relationship Id="rId474" Type="http://schemas.openxmlformats.org/officeDocument/2006/relationships/slide" Target="slides/slide473.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slide" Target="slides/slide442.xml"/><Relationship Id="rId464" Type="http://schemas.openxmlformats.org/officeDocument/2006/relationships/slide" Target="slides/slide463.xml"/><Relationship Id="rId303" Type="http://schemas.openxmlformats.org/officeDocument/2006/relationships/slide" Target="slides/slide302.xml"/><Relationship Id="rId485" Type="http://schemas.openxmlformats.org/officeDocument/2006/relationships/slide" Target="slides/slide484.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slide" Target="slides/slide453.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465" Type="http://schemas.openxmlformats.org/officeDocument/2006/relationships/slide" Target="slides/slide464.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476" Type="http://schemas.openxmlformats.org/officeDocument/2006/relationships/slide" Target="slides/slide475.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slide" Target="slides/slide444.xml"/><Relationship Id="rId487" Type="http://schemas.openxmlformats.org/officeDocument/2006/relationships/notesMaster" Target="notesMasters/notesMaster1.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414" Type="http://schemas.openxmlformats.org/officeDocument/2006/relationships/slide" Target="slides/slide413.xml"/><Relationship Id="rId456" Type="http://schemas.openxmlformats.org/officeDocument/2006/relationships/slide" Target="slides/slide455.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a16="http://schemas.microsoft.com/office/drawing/2014/main" xmlns=""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a16="http://schemas.microsoft.com/office/drawing/2014/main" xmlns=""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a16="http://schemas.microsoft.com/office/drawing/2014/main" xmlns=""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4.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 xmlns:a16="http://schemas.microsoft.com/office/drawing/2014/main"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 xmlns:a16="http://schemas.microsoft.com/office/drawing/2014/main"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6.xml"/><Relationship Id="rId1" Type="http://schemas.openxmlformats.org/officeDocument/2006/relationships/vmlDrawing" Target="../drawings/vmlDrawing9.v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6.xml"/><Relationship Id="rId1" Type="http://schemas.openxmlformats.org/officeDocument/2006/relationships/vmlDrawing" Target="../drawings/vmlDrawing10.vml"/></Relationships>
</file>

<file path=ppt/slides/_rels/slide115.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6.xml"/><Relationship Id="rId1" Type="http://schemas.openxmlformats.org/officeDocument/2006/relationships/vmlDrawing" Target="../drawings/vmlDrawing11.vml"/></Relationships>
</file>

<file path=ppt/slides/_rels/slide116.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6.xml"/><Relationship Id="rId1" Type="http://schemas.openxmlformats.org/officeDocument/2006/relationships/vmlDrawing" Target="../drawings/vmlDrawing12.v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6.xml"/><Relationship Id="rId1" Type="http://schemas.openxmlformats.org/officeDocument/2006/relationships/vmlDrawing" Target="../drawings/vmlDrawing13.vml"/><Relationship Id="rId4" Type="http://schemas.openxmlformats.org/officeDocument/2006/relationships/package" Target="../embeddings/Microsoft_Office_Word___13.docx"/></Relationships>
</file>

<file path=ppt/slides/_rels/slide119.xml.rels><?xml version="1.0" encoding="UTF-8" standalone="yes"?>
<Relationships xmlns="http://schemas.openxmlformats.org/package/2006/relationships"><Relationship Id="rId3" Type="http://schemas.openxmlformats.org/officeDocument/2006/relationships/package" Target="../embeddings/Microsoft_Office_Word___14.docx"/><Relationship Id="rId2" Type="http://schemas.openxmlformats.org/officeDocument/2006/relationships/slideLayout" Target="../slideLayouts/slideLayout6.xml"/><Relationship Id="rId1" Type="http://schemas.openxmlformats.org/officeDocument/2006/relationships/vmlDrawing" Target="../drawings/vmlDrawing14.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3" Type="http://schemas.openxmlformats.org/officeDocument/2006/relationships/package" Target="../embeddings/Microsoft_Office_Word___15.docx"/><Relationship Id="rId2" Type="http://schemas.openxmlformats.org/officeDocument/2006/relationships/slideLayout" Target="../slideLayouts/slideLayout6.xml"/><Relationship Id="rId1" Type="http://schemas.openxmlformats.org/officeDocument/2006/relationships/vmlDrawing" Target="../drawings/vmlDrawing15.v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3" Type="http://schemas.openxmlformats.org/officeDocument/2006/relationships/package" Target="../embeddings/Microsoft_Office_Word___16.docx"/><Relationship Id="rId2" Type="http://schemas.openxmlformats.org/officeDocument/2006/relationships/slideLayout" Target="../slideLayouts/slideLayout6.xml"/><Relationship Id="rId1" Type="http://schemas.openxmlformats.org/officeDocument/2006/relationships/vmlDrawing" Target="../drawings/vmlDrawing16.v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4.v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3" Type="http://schemas.openxmlformats.org/officeDocument/2006/relationships/package" Target="../embeddings/Microsoft_Office_Word___17.docx"/><Relationship Id="rId2" Type="http://schemas.openxmlformats.org/officeDocument/2006/relationships/slideLayout" Target="../slideLayouts/slideLayout6.xml"/><Relationship Id="rId1" Type="http://schemas.openxmlformats.org/officeDocument/2006/relationships/vmlDrawing" Target="../drawings/vmlDrawing17.v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3" Type="http://schemas.openxmlformats.org/officeDocument/2006/relationships/package" Target="../embeddings/Microsoft_Office_Word___18.docx"/><Relationship Id="rId2" Type="http://schemas.openxmlformats.org/officeDocument/2006/relationships/slideLayout" Target="../slideLayouts/slideLayout6.xml"/><Relationship Id="rId1" Type="http://schemas.openxmlformats.org/officeDocument/2006/relationships/vmlDrawing" Target="../drawings/vmlDrawing18.v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3" Type="http://schemas.openxmlformats.org/officeDocument/2006/relationships/package" Target="../embeddings/Microsoft_Office_Word___19.docx"/><Relationship Id="rId2" Type="http://schemas.openxmlformats.org/officeDocument/2006/relationships/slideLayout" Target="../slideLayouts/slideLayout6.xml"/><Relationship Id="rId1" Type="http://schemas.openxmlformats.org/officeDocument/2006/relationships/vmlDrawing" Target="../drawings/vmlDrawing19.v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6.xml.rels><?xml version="1.0" encoding="UTF-8" standalone="yes"?>
<Relationships xmlns="http://schemas.openxmlformats.org/package/2006/relationships"><Relationship Id="rId3" Type="http://schemas.openxmlformats.org/officeDocument/2006/relationships/package" Target="../embeddings/Microsoft_Office_Word___20.docx"/><Relationship Id="rId2" Type="http://schemas.openxmlformats.org/officeDocument/2006/relationships/slideLayout" Target="../slideLayouts/slideLayout6.xml"/><Relationship Id="rId1" Type="http://schemas.openxmlformats.org/officeDocument/2006/relationships/vmlDrawing" Target="../drawings/vmlDrawing20.v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0.xml.rels><?xml version="1.0" encoding="UTF-8" standalone="yes"?>
<Relationships xmlns="http://schemas.openxmlformats.org/package/2006/relationships"><Relationship Id="rId3" Type="http://schemas.openxmlformats.org/officeDocument/2006/relationships/package" Target="../embeddings/Microsoft_Office_Word___21.docx"/><Relationship Id="rId2" Type="http://schemas.openxmlformats.org/officeDocument/2006/relationships/slideLayout" Target="../slideLayouts/slideLayout6.xml"/><Relationship Id="rId1" Type="http://schemas.openxmlformats.org/officeDocument/2006/relationships/vmlDrawing" Target="../drawings/vmlDrawing21.vml"/></Relationships>
</file>

<file path=ppt/slides/_rels/slide301.xml.rels><?xml version="1.0" encoding="UTF-8" standalone="yes"?>
<Relationships xmlns="http://schemas.openxmlformats.org/package/2006/relationships"><Relationship Id="rId3" Type="http://schemas.openxmlformats.org/officeDocument/2006/relationships/package" Target="../embeddings/Microsoft_Office_Word___22.docx"/><Relationship Id="rId2" Type="http://schemas.openxmlformats.org/officeDocument/2006/relationships/slideLayout" Target="../slideLayouts/slideLayout6.xml"/><Relationship Id="rId1" Type="http://schemas.openxmlformats.org/officeDocument/2006/relationships/vmlDrawing" Target="../drawings/vmlDrawing22.vml"/></Relationships>
</file>

<file path=ppt/slides/_rels/slide302.xml.rels><?xml version="1.0" encoding="UTF-8" standalone="yes"?>
<Relationships xmlns="http://schemas.openxmlformats.org/package/2006/relationships"><Relationship Id="rId3" Type="http://schemas.openxmlformats.org/officeDocument/2006/relationships/package" Target="../embeddings/Microsoft_Office_Word___23.docx"/><Relationship Id="rId2" Type="http://schemas.openxmlformats.org/officeDocument/2006/relationships/slideLayout" Target="../slideLayouts/slideLayout6.xml"/><Relationship Id="rId1" Type="http://schemas.openxmlformats.org/officeDocument/2006/relationships/vmlDrawing" Target="../drawings/vmlDrawing23.v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6.xml.rels><?xml version="1.0" encoding="UTF-8" standalone="yes"?>
<Relationships xmlns="http://schemas.openxmlformats.org/package/2006/relationships"><Relationship Id="rId3" Type="http://schemas.openxmlformats.org/officeDocument/2006/relationships/package" Target="../embeddings/Microsoft_Office_Word___24.docx"/><Relationship Id="rId2" Type="http://schemas.openxmlformats.org/officeDocument/2006/relationships/slideLayout" Target="../slideLayouts/slideLayout6.xml"/><Relationship Id="rId1" Type="http://schemas.openxmlformats.org/officeDocument/2006/relationships/vmlDrawing" Target="../drawings/vmlDrawing24.v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3.xml.rels><?xml version="1.0" encoding="UTF-8" standalone="yes"?>
<Relationships xmlns="http://schemas.openxmlformats.org/package/2006/relationships"><Relationship Id="rId3" Type="http://schemas.openxmlformats.org/officeDocument/2006/relationships/package" Target="../embeddings/Microsoft_Office_Word___25.docx"/><Relationship Id="rId2" Type="http://schemas.openxmlformats.org/officeDocument/2006/relationships/slideLayout" Target="../slideLayouts/slideLayout6.xml"/><Relationship Id="rId1" Type="http://schemas.openxmlformats.org/officeDocument/2006/relationships/vmlDrawing" Target="../drawings/vmlDrawing25.v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9.xml.rels><?xml version="1.0" encoding="UTF-8" standalone="yes"?>
<Relationships xmlns="http://schemas.openxmlformats.org/package/2006/relationships"><Relationship Id="rId3" Type="http://schemas.openxmlformats.org/officeDocument/2006/relationships/package" Target="../embeddings/Microsoft_Office_Word___26.docx"/><Relationship Id="rId2" Type="http://schemas.openxmlformats.org/officeDocument/2006/relationships/slideLayout" Target="../slideLayouts/slideLayout6.xml"/><Relationship Id="rId1" Type="http://schemas.openxmlformats.org/officeDocument/2006/relationships/vmlDrawing" Target="../drawings/vmlDrawing26.v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6.xml.rels><?xml version="1.0" encoding="UTF-8" standalone="yes"?>
<Relationships xmlns="http://schemas.openxmlformats.org/package/2006/relationships"><Relationship Id="rId3" Type="http://schemas.openxmlformats.org/officeDocument/2006/relationships/package" Target="../embeddings/Microsoft_Office_Word___27.docx"/><Relationship Id="rId2" Type="http://schemas.openxmlformats.org/officeDocument/2006/relationships/slideLayout" Target="../slideLayouts/slideLayout6.xml"/><Relationship Id="rId1" Type="http://schemas.openxmlformats.org/officeDocument/2006/relationships/vmlDrawing" Target="../drawings/vmlDrawing27.vml"/></Relationships>
</file>

<file path=ppt/slides/_rels/slide367.xml.rels><?xml version="1.0" encoding="UTF-8" standalone="yes"?>
<Relationships xmlns="http://schemas.openxmlformats.org/package/2006/relationships"><Relationship Id="rId3" Type="http://schemas.openxmlformats.org/officeDocument/2006/relationships/package" Target="../embeddings/Microsoft_Office_Word___28.docx"/><Relationship Id="rId2" Type="http://schemas.openxmlformats.org/officeDocument/2006/relationships/slideLayout" Target="../slideLayouts/slideLayout6.xml"/><Relationship Id="rId1" Type="http://schemas.openxmlformats.org/officeDocument/2006/relationships/vmlDrawing" Target="../drawings/vmlDrawing28.v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9.xml.rels><?xml version="1.0" encoding="UTF-8" standalone="yes"?>
<Relationships xmlns="http://schemas.openxmlformats.org/package/2006/relationships"><Relationship Id="rId3" Type="http://schemas.openxmlformats.org/officeDocument/2006/relationships/package" Target="../embeddings/Microsoft_Office_Word___29.docx"/><Relationship Id="rId2" Type="http://schemas.openxmlformats.org/officeDocument/2006/relationships/slideLayout" Target="../slideLayouts/slideLayout6.xml"/><Relationship Id="rId1" Type="http://schemas.openxmlformats.org/officeDocument/2006/relationships/vmlDrawing" Target="../drawings/vmlDrawing29.v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0.xml.rels><?xml version="1.0" encoding="UTF-8" standalone="yes"?>
<Relationships xmlns="http://schemas.openxmlformats.org/package/2006/relationships"><Relationship Id="rId3" Type="http://schemas.openxmlformats.org/officeDocument/2006/relationships/package" Target="../embeddings/Microsoft_Office_Word___30.docx"/><Relationship Id="rId2" Type="http://schemas.openxmlformats.org/officeDocument/2006/relationships/slideLayout" Target="../slideLayouts/slideLayout6.xml"/><Relationship Id="rId1" Type="http://schemas.openxmlformats.org/officeDocument/2006/relationships/vmlDrawing" Target="../drawings/vmlDrawing30.v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5.xml.rels><?xml version="1.0" encoding="UTF-8" standalone="yes"?>
<Relationships xmlns="http://schemas.openxmlformats.org/package/2006/relationships"><Relationship Id="rId3" Type="http://schemas.openxmlformats.org/officeDocument/2006/relationships/package" Target="../embeddings/Microsoft_Office_Word___31.docx"/><Relationship Id="rId2" Type="http://schemas.openxmlformats.org/officeDocument/2006/relationships/slideLayout" Target="../slideLayouts/slideLayout6.xml"/><Relationship Id="rId1" Type="http://schemas.openxmlformats.org/officeDocument/2006/relationships/vmlDrawing" Target="../drawings/vmlDrawing31.v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6.xml.rels><?xml version="1.0" encoding="UTF-8" standalone="yes"?>
<Relationships xmlns="http://schemas.openxmlformats.org/package/2006/relationships"><Relationship Id="rId3" Type="http://schemas.openxmlformats.org/officeDocument/2006/relationships/package" Target="../embeddings/Microsoft_Office_Word___32.docx"/><Relationship Id="rId2" Type="http://schemas.openxmlformats.org/officeDocument/2006/relationships/slideLayout" Target="../slideLayouts/slideLayout6.xml"/><Relationship Id="rId1" Type="http://schemas.openxmlformats.org/officeDocument/2006/relationships/vmlDrawing" Target="../drawings/vmlDrawing32.v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4.xml.rels><?xml version="1.0" encoding="UTF-8" standalone="yes"?>
<Relationships xmlns="http://schemas.openxmlformats.org/package/2006/relationships"><Relationship Id="rId3" Type="http://schemas.openxmlformats.org/officeDocument/2006/relationships/package" Target="../embeddings/Microsoft_Office_Word___33.docx"/><Relationship Id="rId2" Type="http://schemas.openxmlformats.org/officeDocument/2006/relationships/slideLayout" Target="../slideLayouts/slideLayout6.xml"/><Relationship Id="rId1" Type="http://schemas.openxmlformats.org/officeDocument/2006/relationships/vmlDrawing" Target="../drawings/vmlDrawing33.v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3.v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0.xml.rels><?xml version="1.0" encoding="UTF-8" standalone="yes"?>
<Relationships xmlns="http://schemas.openxmlformats.org/package/2006/relationships"><Relationship Id="rId3" Type="http://schemas.openxmlformats.org/officeDocument/2006/relationships/package" Target="../embeddings/Microsoft_Office_Word___34.docx"/><Relationship Id="rId2" Type="http://schemas.openxmlformats.org/officeDocument/2006/relationships/slideLayout" Target="../slideLayouts/slideLayout6.xml"/><Relationship Id="rId1" Type="http://schemas.openxmlformats.org/officeDocument/2006/relationships/vmlDrawing" Target="../drawings/vmlDrawing34.v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7.xml.rels><?xml version="1.0" encoding="UTF-8" standalone="yes"?>
<Relationships xmlns="http://schemas.openxmlformats.org/package/2006/relationships"><Relationship Id="rId3" Type="http://schemas.openxmlformats.org/officeDocument/2006/relationships/package" Target="../embeddings/Microsoft_Office_Word___35.docx"/><Relationship Id="rId2" Type="http://schemas.openxmlformats.org/officeDocument/2006/relationships/slideLayout" Target="../slideLayouts/slideLayout6.xml"/><Relationship Id="rId1" Type="http://schemas.openxmlformats.org/officeDocument/2006/relationships/vmlDrawing" Target="../drawings/vmlDrawing35.v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6.xml.rels><?xml version="1.0" encoding="UTF-8" standalone="yes"?>
<Relationships xmlns="http://schemas.openxmlformats.org/package/2006/relationships"><Relationship Id="rId3" Type="http://schemas.openxmlformats.org/officeDocument/2006/relationships/package" Target="../embeddings/Microsoft_Office_Word___36.docx"/><Relationship Id="rId2" Type="http://schemas.openxmlformats.org/officeDocument/2006/relationships/slideLayout" Target="../slideLayouts/slideLayout6.xml"/><Relationship Id="rId1" Type="http://schemas.openxmlformats.org/officeDocument/2006/relationships/vmlDrawing" Target="../drawings/vmlDrawing36.v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1.xml.rels><?xml version="1.0" encoding="UTF-8" standalone="yes"?>
<Relationships xmlns="http://schemas.openxmlformats.org/package/2006/relationships"><Relationship Id="rId3" Type="http://schemas.openxmlformats.org/officeDocument/2006/relationships/package" Target="../embeddings/Microsoft_Office_Word___37.docx"/><Relationship Id="rId2" Type="http://schemas.openxmlformats.org/officeDocument/2006/relationships/slideLayout" Target="../slideLayouts/slideLayout6.xml"/><Relationship Id="rId1" Type="http://schemas.openxmlformats.org/officeDocument/2006/relationships/vmlDrawing" Target="../drawings/vmlDrawing37.vml"/></Relationships>
</file>

<file path=ppt/slides/_rels/slide462.xml.rels><?xml version="1.0" encoding="UTF-8" standalone="yes"?>
<Relationships xmlns="http://schemas.openxmlformats.org/package/2006/relationships"><Relationship Id="rId3" Type="http://schemas.openxmlformats.org/officeDocument/2006/relationships/package" Target="../embeddings/Microsoft_Office_Word___38.docx"/><Relationship Id="rId2" Type="http://schemas.openxmlformats.org/officeDocument/2006/relationships/slideLayout" Target="../slideLayouts/slideLayout6.xml"/><Relationship Id="rId1" Type="http://schemas.openxmlformats.org/officeDocument/2006/relationships/vmlDrawing" Target="../drawings/vmlDrawing38.vml"/></Relationships>
</file>

<file path=ppt/slides/_rels/slide4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0.xml.rels><?xml version="1.0" encoding="UTF-8" standalone="yes"?>
<Relationships xmlns="http://schemas.openxmlformats.org/package/2006/relationships"><Relationship Id="rId3" Type="http://schemas.openxmlformats.org/officeDocument/2006/relationships/package" Target="../embeddings/Microsoft_Office_Word___39.docx"/><Relationship Id="rId2" Type="http://schemas.openxmlformats.org/officeDocument/2006/relationships/slideLayout" Target="../slideLayouts/slideLayout6.xml"/><Relationship Id="rId1" Type="http://schemas.openxmlformats.org/officeDocument/2006/relationships/vmlDrawing" Target="../drawings/vmlDrawing39.vml"/></Relationships>
</file>

<file path=ppt/slides/_rels/slide4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7.v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6.xml"/><Relationship Id="rId1" Type="http://schemas.openxmlformats.org/officeDocument/2006/relationships/vmlDrawing" Target="../drawings/vmlDrawing8.v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183365" y="668300"/>
            <a:ext cx="477726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65550369"/>
              </p:ext>
            </p:extLst>
          </p:nvPr>
        </p:nvGraphicFramePr>
        <p:xfrm>
          <a:off x="754061" y="1166898"/>
          <a:ext cx="7635875" cy="5705475"/>
        </p:xfrm>
        <a:graphic>
          <a:graphicData uri="http://schemas.openxmlformats.org/presentationml/2006/ole">
            <p:oleObj spid="_x0000_s13320" name="文档" r:id="rId3" imgW="12595500" imgH="8812961"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下列对本文相关内容和艺术特色的分析鉴赏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第一段中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洪灾中的民间疾苦被筵宴上大啖酒肉的大员们转化为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水乡沿途的风景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等谈资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这不仅是讽刺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更表达了忧愤。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鲁迅善以细节传神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文中写胖大官员脸上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流出着一层油汗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与写祥林嫂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眼珠间或一轮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都是以外在细节刻画人物内在特征。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针对禹提出的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的治水方法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众大员软硬兼施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口口声声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老大人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是以所谓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给禹施压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实质上还是反对禹的变革。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文中有意使用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水利局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时装表演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摩登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等现代词语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以游戏笔墨颠覆了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大禹治水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的严肃性与真实性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从而传达出历史的虚无感。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以游戏笔墨颠覆了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大禹治水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的严肃性与真实性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从而传达出历史的虚无感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小说中现代词语的使用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故事新编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传达出作者对现实的深切观照和讽刺。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55576" y="126876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784355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鸟笼子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台上的锣鼓同花花袍子的戏子把他们的精神占住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忽然想到心爱的八哥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赶紧跑到廊下挂鸟笼的地方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二乖跟着哭得很伤心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二乖也学着哥哥喊道</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不报仇不算好看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他也挽起袖子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露出肥短的胳臂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圆睁着泪还未干的小眼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二乖跷高脚摘了一枝丁香花</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他就学它们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嘴里也哼哼着歌唱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二乖一会儿就忘掉为什么事来后院的了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看见小猫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二乖高兴得要叫起来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哥哥赶紧过去同弟弟在木箱子前面看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同二乖一样用手摸那小猫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学它们叫唤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看大猫喂小猫奶吃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眼睛转也不转一下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让大猫住一间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小猫在一间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像妈妈同我们一样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。这些都是二乖的天真可爱或明或暗的描述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好奇心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概括可得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宁多不漏。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4467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小说叙述了小哥儿俩的日常故事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请探究作者在其中所寄寓的情感态度。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对童真童趣的欣赏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对儿童成长的关注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对母爱的颂扬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对和谐家庭氛围的赞许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对善良人性的礼赞。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本题考查从不同的角度和层面发掘作品的意蕴、民族心理和人文精神的能力。题中要求探究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作者在其中所寄寓的情感态度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比较依赖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写了什么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。本文写了什么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本文写了可爱的小哥儿俩的趣事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本文写了小哥俩的从要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抱起那只小黑猫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本文写了智慧的懂得教育的母亲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本文写了和谐的家庭环境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本文还写了善良的人和事。将这些内容跟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进行连接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哪怕是造句都行。比如作者在文章中寄寓了对小哥俩的言行的欣赏之情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寄寓了对小哥俩成长的赞赏之情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寄寓了对母亲的赞扬之情等。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285630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,4~6,14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天</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赵长天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像浪一样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梗着头向钢架房冲撞。钢架房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便发疟疾般地一阵阵战栗、摇晃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像是随时都要散架。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难忍难挨的渴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使人的思想退化得十分简单、十分原始。欲望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分解成最简单的元素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只要有一杯水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哪怕半杯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一口也好哇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空气失去了气体的性质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像液体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厚重而凝滞。粉尘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被风化成的极细极小的砂粒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从昏天黑地的旷野钻入小屋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在人的五脏六腑间自由遨游。它无情地和人体争夺着仅有的一点水分。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他躺着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喉头有梗阻感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他怀疑粉尘已经在食道结成硬块。会不会引起别的疾病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比如矽肺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但他懒得想下去。疾病的威胁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似乎已退得十分遥远</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80382105"/>
              </p:ext>
            </p:extLst>
          </p:nvPr>
        </p:nvGraphicFramePr>
        <p:xfrm>
          <a:off x="1619672" y="980728"/>
          <a:ext cx="2053206" cy="446921"/>
        </p:xfrm>
        <a:graphic>
          <a:graphicData uri="http://schemas.openxmlformats.org/presentationml/2006/ole">
            <p:oleObj spid="_x0000_s10247" name="文档" r:id="rId3" imgW="1177627" imgH="255287" progId="Word.Document.12">
              <p:embed/>
            </p:oleObj>
          </a:graphicData>
        </a:graphic>
      </p:graphicFrame>
    </p:spTree>
    <p:extLst>
      <p:ext uri="{BB962C8B-B14F-4D97-AF65-F5344CB8AC3E}">
        <p14:creationId xmlns:p14="http://schemas.microsoft.com/office/powerpoint/2010/main" xmlns="" val="7606036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他闭上眼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调整头部姿势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让左耳朵不受任何阻碍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他左耳听力比右耳强。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风声。丝毫没有减弱的趋势。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他仍然充满希望地倾听。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基地首长一定牵挂着这支小试验队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但无能为力。远隔一百公里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运水车不能出动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直升机无法起飞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在狂虐的大自然面前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人暂时还只能居于屈从的地位。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他不想再费劲去听了。目前最明智的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也许就是进入半昏迷状态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减少消耗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最大限度地保存体力。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这间屋子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便沉入无生命状态</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处于混沌状态的他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像被雷电击中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浑身一震。一种声音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他转过头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他相信左耳的听觉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滤去风声、沙声、钢架呻吟声、铁皮震颤声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还有一种虽然微弱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却执着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并带节奏的敲击声。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有人敲门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他喊起来。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364237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遭雷击了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都遭雷击了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一个个全从床上跳起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跌跌撞撞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竟全扑到门口。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真真切切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有人敲门。谁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当然不可能是运水车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运水车会揿喇叭。微弱的敲门声已经明白无误地告诉大家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不是来救他们的天神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而是需要他们援救的弱者。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人的生命力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也许是最尖端的科研项目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远比上天的导弹玄秘。如果破门而入的是一队救援大军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屋里这几个人准兴奋得瘫倒在地。而此刻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个个都像喝足了人参汤。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桌子上有资料没有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当心被风卷出去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门别开得太大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找根棍子撑住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每个人都找到了合适的位置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摆好了下死力的姿势。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他朝后看看。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撤掉顶门棍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他慢慢移动门闩</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782998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18630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门闩吱吱叫着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痛苦地撤离自己的岗位。当门闩终于脱离了销眼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便呼地弹开来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紧接着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从门外滚进灰扑扑一团什么东西和打得脸生疼的砂砾石块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屋里刹时一片混乱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像回到神话中的史前状态。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却喊不出声。但不用喊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谁都调动了每个细胞的力量。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门终于关上了。一伙人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都顺门板滑到地上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瘫成一堆稀泥。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谁也不作声。谁也不想动。直到桌上亮起一盏暗淡的马灯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大家才记起滚进来的那团灰扑扑的东西。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是个人。马灯就是这人点亮的。穿着毡袍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说着谁也听不懂的蒙语。他知道别人听不懂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所以不多说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便动手解皮口袋。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从皮口袋里滚出来的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竟是大西瓜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绿生生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油津津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像是刚从藤上摘下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有一只还带着一片叶儿呢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戈壁滩有好西瓜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西瓜能一直吃到冬天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这不稀罕。稀罕的是现在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当一口水都成了奢侈品的时候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谁还敢想西瓜</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316033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蒙古族同胞利索地剖开西瓜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红红的汁水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顺着刀把滴滴答答淌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馋人极了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应该是平生吃过的最甜最美的西瓜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但谁也说不出味来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谁都不知道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那几块西瓜是怎么落进肚子里去的。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至于送瓜人是怎么冲破风沙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奇迹般地来到这里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最终也没弄清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因为谁也听不懂蒙语。只好让它成为一个美好的谜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永久地留在记忆中。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167569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小说开头不仅形象地描写了风沙的狂暴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也细致具体地表现了人物的直觉印象与切身感受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烘托并渲染了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的恐怖气氛。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被困队员深陷绝境却调动起所有能量开门救助敲门人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送瓜人在被困队员生死关头奇迹般地出现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这都说明生命奇迹无法解释。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小说善于运用细节表现人物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开门前试验队员一句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桌子上有资料没有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当心被风卷出去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就体现了科研工作者高度的责任意识。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试验队被困队员与素不相识的送瓜人之间的故事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不仅令人感动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还揭示出一个朴素而有意味的人生道理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帮助别人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也是帮助自己。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198884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736824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基地某试验队被困队员们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在狂暴的戈壁风沙中深陷生存绝境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当他们听到敲门声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明知不是前来拯救他们而是需要他们救助的弱者时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却调动起每个细胞的力量开门救助敲门人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而蒙古族同胞在被困队员面临生死存亡的紧急关头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却带着西瓜奇迹般地出现在他们面前。毫无疑问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这都是生命奇迹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却并不是不能解释的。被困队员之所以能在极度虚弱的情况下冒险救助他人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显然是他们作为军人所特有的使命感与责任心使然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而蒙古族同胞冒着生命风险来到基地试验队送瓜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当然是基于多年建立的军民友好与民族团结关系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并不是无法解释的。小说中说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人的生命力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也许是最尖端的科研项目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远比上天的导弹玄秘。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这是对解放军被困队员生命精神的赞叹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并非实写。因此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项是错误的。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146836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为中心谋篇布局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这有什么好处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省去许多不必要的叙述交代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使情节更简洁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集中描写人物在特定环境下的状态与感受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使主题更突出。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本题考查分析作品结构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概括作品主题的能力。题干告诉我们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为中心谋篇布局。联系小说的体裁特点来看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要回答这样安排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有什么好处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应当从情节安排、主题思想表达等方面来分析。首先分析在情节安排上的作用。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作为试验队员的感受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反映出小说情节是在试验队员深陷绝境的背景下展开的。略去陷入绝境之前的内容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情节显得更加集中、简洁。然后分析在主题表达上的作用。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是试验队员在风沙肆虐这样特定环境下的状态和感受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能更集中而深刻地诠释小说的主题思想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既讴歌了科研工作者高度的责任意识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也揭示出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也是帮助自己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的人生道理。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62581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628800"/>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我们从古以来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就有埋头苦干的人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有拼命硬干的人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有为民请命的人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有舍身求法的人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这就是中国的脊梁。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请谈谈本文是如何具体塑造这样的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中国的脊梁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形象描写。将禹及其随员描写为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乞丐似的大汉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写出艰苦卓绝的实干家形象。</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言行描写。文中的禹坚毅寡言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一旦说话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则刚直有力。</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对比手法。始终在同众大员的对比中塑造禹及其随员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从而凸显其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中国的脊梁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769477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844824"/>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小说以一个没有谜底的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美好的谜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这样处理有怎样的艺术效果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请结合作品进行分析。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小说人物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所知有限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这样写很真实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故事戛然而止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强化了小说的神秘氛围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打破了读者的心理预期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留下了更多想象回味的空间</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99724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本题考查品味精彩的语言表达艺术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领悟作品的艺术魅力的能力。</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题目要求结合作品分析小说以一个没有谜底的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美好的谜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结尾所产生的艺术效果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应多角度进行挖掘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联系小说的叙述视角、故事的角度以及读者的阅读期待来分析。首先从叙述视角分析艺术效果。小说是以试验队员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的视角来叙述故事的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送瓜人是怎么冲破风沙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奇迹般的来到这里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美好的谜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应当不在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所见所知范围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不去叙写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就显得真实可信。然后从故事的角度上分析艺术效果。结局给出一个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没有揭示谜底就戛然而止。送瓜人究竟是怎样冲破风沙来到这里的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显得非常神秘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强化了小说的神秘氛围。最后从读者的阅读期待上分析艺术效果。读者是希望知道谜底的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而作者偏偏不揭开谜底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让读者自己去思考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也就留下了回味的空间。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52488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十一、</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,19~22,18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七岔犄角的公鹿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鄂温克族</a:t>
            </a:r>
            <a:r>
              <a:rPr lang="zh-CN" altLang="zh-CN" sz="2200" baseline="300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乌热尔图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smtClean="0">
                <a:solidFill>
                  <a:srgbClr val="000000"/>
                </a:solidFill>
                <a:latin typeface="NEU-BZ-S92"/>
                <a:cs typeface="宋体" panose="02010600030101010101" pitchFamily="2" charset="-122"/>
              </a:rPr>
              <a:t>  </a:t>
            </a:r>
            <a:r>
              <a:rPr lang="zh-CN" altLang="zh-CN" sz="2200" smtClean="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你别打啦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我两眼盯着他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一串泪珠滚出眼窝。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喊啥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小崽子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你像只猫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整天待在帐篷里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靠我养活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他吼着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举起熊掌似的大手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又朝我打来。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我去打猎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我爸爸留给我的猎枪。</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他愣了一下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那双醉红的眼睛像打量陌生人似的瞅着我。我不哭了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再也不想哭了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挺着胸脯站在他面前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我感到一下子长大了。我爸爸早死了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妈妈为了过活跟了他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没过几年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妈妈也病死了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我就只好和他在一起熬日子。我从未叫过这位继父一声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只在心里喊他的名字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部落里的人都这样叫他。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小崽子。明天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你上山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见啥打啥。你有这个胆子吗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几乎和我一般高的猎枪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差点把我撞个跟头。我紧紧攥住枪筒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毫不示弱地说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我也能打。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545096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先别吹。打猎可不像往嘴里灌酒那么容易。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他又抓起酒瓶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咕嘟咕嘟地喝起来。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这天早晨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我起得比往常都早。我脚上穿的软靴是妈妈留给我的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子弹袋和猎刀是爸爸用过的。我要靠这些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再加上我自己的勇敢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成为一个猎手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一个让全部落人都服气的猎手。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我慢慢地攀上山顶。这是一个漂亮的山峰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它的背上长满松树和桦树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前胸盖着白雪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侧面是片凹下去的向阳坡。这里准有野兽。等了大半天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果然没叫我失望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桦树林里有什么的影子在晃动。我咬紧牙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瞄准黑影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端平猎枪。枪响了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野兽晃了晃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踉跄着奔出树林。是一头健壮的公鹿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它头上顶着光闪闪的犄角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犄角分成了七个支岔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很有气势。鹿一眼瞥见我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扭头叫了一声。顿时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又从树林里跑出五只受惊的野鹿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有母鹿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有小鹿。公鹿一瘸一拐地跟在最后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不时扭头戒备而憎恶地瞅着我。看得出来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它在护卫鹿群。转眼间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它们爬过山岗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消失在密林里。这时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太阳已经溜到山尖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树林变得黑森森的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我想今天是撵不上它了。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550598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a:spLocks noChangeAspect="1"/>
          </p:cNvSpPr>
          <p:nvPr/>
        </p:nvSpPr>
        <p:spPr>
          <a:xfrm>
            <a:off x="508000" y="548680"/>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坐在火堆旁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我心里也有一个不安的火苗在上下乱蹿。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我打了个鹿。是七岔犄角的公鹿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可大啦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它流的血真多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要不是天晚了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我对特吉说。他不喝酒的时候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脸上没有凶相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但总是阴沉沉的。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676027143"/>
              </p:ext>
            </p:extLst>
          </p:nvPr>
        </p:nvGraphicFramePr>
        <p:xfrm>
          <a:off x="508000" y="2227216"/>
          <a:ext cx="8128000" cy="4401966"/>
        </p:xfrm>
        <a:graphic>
          <a:graphicData uri="http://schemas.openxmlformats.org/presentationml/2006/ole">
            <p:oleObj spid="_x0000_s9230" name="文档" r:id="rId3" imgW="3837004" imgH="2078710" progId="Word.Document.12">
              <p:embed/>
            </p:oleObj>
          </a:graphicData>
        </a:graphic>
      </p:graphicFrame>
    </p:spTree>
    <p:extLst>
      <p:ext uri="{BB962C8B-B14F-4D97-AF65-F5344CB8AC3E}">
        <p14:creationId xmlns:p14="http://schemas.microsoft.com/office/powerpoint/2010/main" xmlns="" val="28804688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778613998"/>
              </p:ext>
            </p:extLst>
          </p:nvPr>
        </p:nvGraphicFramePr>
        <p:xfrm>
          <a:off x="508000" y="988466"/>
          <a:ext cx="8128000" cy="5135068"/>
        </p:xfrm>
        <a:graphic>
          <a:graphicData uri="http://schemas.openxmlformats.org/presentationml/2006/ole">
            <p:oleObj spid="_x0000_s15368" name="文档" r:id="rId3" imgW="3837004" imgH="2424861" progId="Word.Document.12">
              <p:embed/>
            </p:oleObj>
          </a:graphicData>
        </a:graphic>
      </p:graphicFrame>
    </p:spTree>
    <p:extLst>
      <p:ext uri="{BB962C8B-B14F-4D97-AF65-F5344CB8AC3E}">
        <p14:creationId xmlns:p14="http://schemas.microsoft.com/office/powerpoint/2010/main" xmlns="" val="41690133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702400028"/>
              </p:ext>
            </p:extLst>
          </p:nvPr>
        </p:nvGraphicFramePr>
        <p:xfrm>
          <a:off x="508000" y="1052736"/>
          <a:ext cx="8128000" cy="4035416"/>
        </p:xfrm>
        <a:graphic>
          <a:graphicData uri="http://schemas.openxmlformats.org/presentationml/2006/ole">
            <p:oleObj spid="_x0000_s16392" name="文档" r:id="rId3" imgW="3837004" imgH="1905274" progId="Word.Document.12">
              <p:embed/>
            </p:oleObj>
          </a:graphicData>
        </a:graphic>
      </p:graphicFrame>
      <p:sp>
        <p:nvSpPr>
          <p:cNvPr id="3" name="矩形 2"/>
          <p:cNvSpPr>
            <a:spLocks noChangeAspect="1"/>
          </p:cNvSpPr>
          <p:nvPr/>
        </p:nvSpPr>
        <p:spPr>
          <a:xfrm>
            <a:off x="508000" y="508815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鄂温克族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我国少数民族之一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主要分布于内蒙古呼伦贝尔和黑龙江讷河等地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传统上多从事农牧业和狩猎业。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132604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与特吉的冲突开篇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这样写有什么作用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通过紧张的冲突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引起读者阅读兴趣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把读者迅速带入小说情境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引出下文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去打猎的故事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的孤儿身份、与继父的情感隔膜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对亲情的渴望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初步刻画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性格的倔强和好强。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本题考查分析作品结构的能力。本题可从内容和结构两方面来解答。结构情节上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开篇写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与特吉的冲突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去打猎遇到那只七岔犄角的公鹿并感受到它的不屈做铺垫。思想内容上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的成长和情感变化发展。这样设置开头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也能制造悬念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引起读者的阅读兴趣。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872428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1577220" y="764704"/>
            <a:ext cx="3930884" cy="498598"/>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解答情节作用类题目两大</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角度</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a:p>
        </p:txBody>
      </p:sp>
      <p:pic>
        <p:nvPicPr>
          <p:cNvPr id="3" name="因题说法.eps" descr="id:2147492009;FounderCES"/>
          <p:cNvPicPr/>
          <p:nvPr/>
        </p:nvPicPr>
        <p:blipFill>
          <a:blip r:embed="rId3"/>
          <a:stretch>
            <a:fillRect/>
          </a:stretch>
        </p:blipFill>
        <p:spPr>
          <a:xfrm>
            <a:off x="611560" y="849569"/>
            <a:ext cx="1031834" cy="328867"/>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xmlns="" val="859227185"/>
              </p:ext>
            </p:extLst>
          </p:nvPr>
        </p:nvGraphicFramePr>
        <p:xfrm>
          <a:off x="586943" y="1263301"/>
          <a:ext cx="8128000" cy="5339108"/>
        </p:xfrm>
        <a:graphic>
          <a:graphicData uri="http://schemas.openxmlformats.org/presentationml/2006/ole">
            <p:oleObj spid="_x0000_s12295" name="文档" r:id="rId4" imgW="3946416" imgH="2592528" progId="Word.Document.12">
              <p:embed/>
            </p:oleObj>
          </a:graphicData>
        </a:graphic>
      </p:graphicFrame>
    </p:spTree>
    <p:extLst>
      <p:ext uri="{BB962C8B-B14F-4D97-AF65-F5344CB8AC3E}">
        <p14:creationId xmlns:p14="http://schemas.microsoft.com/office/powerpoint/2010/main" xmlns="" val="33173212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xmlns="" val="352567018"/>
              </p:ext>
            </p:extLst>
          </p:nvPr>
        </p:nvGraphicFramePr>
        <p:xfrm>
          <a:off x="508000" y="620688"/>
          <a:ext cx="8128000" cy="733101"/>
        </p:xfrm>
        <a:graphic>
          <a:graphicData uri="http://schemas.openxmlformats.org/presentationml/2006/ole">
            <p:oleObj spid="_x0000_s11276" name="文档" r:id="rId3" imgW="3837004" imgH="346512" progId="Word.Document.12">
              <p:embed/>
            </p:oleObj>
          </a:graphicData>
        </a:graphic>
      </p:graphicFrame>
      <p:sp>
        <p:nvSpPr>
          <p:cNvPr id="6" name="矩形 5"/>
          <p:cNvSpPr>
            <a:spLocks noChangeAspect="1"/>
          </p:cNvSpPr>
          <p:nvPr/>
        </p:nvSpPr>
        <p:spPr>
          <a:xfrm>
            <a:off x="508000" y="1353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动作描写。从正面对公鹿与狼恶斗的过程作了细致描绘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如公鹿忍着剧痛攀爬石崖的姿态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恶狼弓腰、咧嘴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凶残地发起进攻时的动作细节等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生动传神。</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比喻的修辞手法。把被鹿角叉起的狼比喻成石头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表现公鹿的勇猛。</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侧面烘托。通过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的心理描写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烘托出狼鹿恶战的紧张气氛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对公鹿的赞美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强化对公鹿形象的塑造。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通过写狼的凶残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侧面衬托出公鹿的勇猛和机智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本题考查鉴赏小说表达技巧的能力。解答本题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一定要结合文本作答。如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扭头瞅瞅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撇开鹿群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一瘸一拐地直奔山坡跑来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鹿猛地一蹬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狼怪叫一声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滚了下来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从这些描写可以看出运用了细节描写。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狼像被叉子叉中似的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从鹿的头顶上像块石头被甩过石崖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这句话运用了比喻。从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发疯似的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可以分析出用了拟人。这些描写生动形象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充分表现了公鹿的勇猛、机智。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82027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作者通过对人物的具体描写及对比手法的运用塑造了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中国的脊梁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大禹及其随员。具体而言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通过外貌、语言、动作描写等塑造了埋头苦干、为民请命、无畏无私的大禹的形象。如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一群乞丐似的大汉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面目黧黑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衣服破旧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竟冲破了断绝交通的界线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闯到局里来了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面貌黑瘦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不穿袜子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满脚底都是栗子一般的老茧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摹写出大禹及其随员脚踏实地、埋头苦干、拼命硬干的艰苦卓绝的实干家形象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我查了山泽的情形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征了百姓的意见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已经看透实情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打定主意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无论如何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体现他了解民情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为民请命的坚定决心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而他作为官员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深入民间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公而忘私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面对来自外界的压力意志坚定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不改初心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则与其他官员的吃喝享乐、无所作为形成了鲜明对比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凸显了埋头苦干的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中国的脊梁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301918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请简要概括七岔犄角公鹿的形象特征。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体格健壮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长有漂亮的犄角。</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刚猛傲然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斗志高昂。</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沉稳而有智慧。</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有头领气质和牺牲精神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时时保护弱小。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本题考查鉴赏文学作品形象的能力。七岔犄角公鹿的形象主要通过两件事表现出来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第一次和七岔犄角公鹿遭遇和所看到的情形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七岔犄角公鹿与恶狼搏斗以及对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内心的触动。同时文中也有很多形容词对七岔犄角公鹿有评述作用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抓住作者对鹿的描写并结合评述性语句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通过概述的方式来概括形象即可。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78202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本文结尾写到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下意识地去摸枪栓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会再向公鹿开枪吗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看法一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不会再向公鹿开枪。</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公鹿健硕的体态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它在与恶狼搏斗中展现出的勇气和智谋都让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着迷。</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从公鹿身上汲取到作为男子汉应有的不屈气概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对它心生敬意。</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公鹿对鹿群的保护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触动了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内心的痛处。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不忍母鹿和小鹿失去公鹿。</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公鹿已受重伤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此时如再开枪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胜之不武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并不能证明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具有让全部落的人都服气的狩猎能力。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看法二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会再向公鹿开枪。</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已意识到自己是一名猎手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而不是看热闹的孩子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负有狩猎的使命。</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公鹿的刚猛和骄傲激发了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的斗志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也应该展现出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的勇气和骄傲。</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需要通过猎鹿向特吉证明自己可以不再仰人鼻息。</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公鹿已经受伤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无法快速奔跑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是狩猎的大好时机。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任选一种看法作答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答对三点理由即可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66613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本题考查对作品进行个性化阅读和有创意解读的能力。本题应该根据文本的主旨作答。文本主旨是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从七岔犄角公鹿身上学到了坚毅和勇敢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开始成长和成熟。解答这类题目首先要表明自己的态度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然后要有理有据地进行分析。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442448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十二、</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,13~16,20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一个圣诞节的回忆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杜鲁门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卡波特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设想一下二十多年前一个十一月的早晨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一个白发剪得短短的妇人站在窗口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这是做水果蛋糕的好天气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去把我们的车推来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我们要烤三十个水果蛋糕呢。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那时我七岁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她六十光景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我们是很远的表亲。从我记事起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我俩就住在一起。她叫我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为了纪念她以前最好的朋友。那个巴迪早死了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当时她自己还是个孩子。她现在仍是个孩子。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我们把童车推进山核桃树丛。童车是我出生时买的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快散了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轮子摇来摆去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像醉鬼的腿。奎尼是我们养的一条小狗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她挺过了一场瘟疫和两次响尾蛇的噬咬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现在一路小跑跟在小车旁</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35034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三小时后我们回到厨房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把拉回家的满满一车风吹自落的山核桃的壳剥去。欢快的裂壳声像是微弱的雷鸣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核桃肉散发着甜美的香气。奎尼求我们给她点尝尝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我的朋友时不时偷偷给她一点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但我俩是绝对不可以吃的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这些山核桃还不见得够做三十个水果蛋糕呢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。明月高照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小车空了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碗满满的。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我最喜欢的事开始了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大采购。樱桃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柑橘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葡萄干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威士忌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大量的面粉和黄油</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简直要一匹小马才能把车拉回家。我们没钱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但每年总能用尽各种办法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筹到一笔水果蛋糕基金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卖破烂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卖摘来的一桶桶黑莓、一罐罐自制的果酱、苹果冻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为葬礼和婚礼采集鲜花。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黑炉子加足了煤和柴火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烧得像一只发光的南瓜。打蛋器旋转着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调羹在一碗碗黄油和糖里搅动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香草让空气变得甜甜的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姜又增加了香味。厨房里浓香扑鼻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弥漫到整幢屋子。四天后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大功告成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三十只蛋糕放在窗台、搁板上晾着。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81221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蛋糕给谁呢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朋友呗。不一定是邻近的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大半倒是只见过一次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甚至素未谋面的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我们喜欢的朋友。例如罗斯福总统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一年来镇上两次的小个子磨刀人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帕克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班车司机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他每天在尘土飞扬中嗖的一声驶过时和我们互相挥手招呼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。是不是因为我的朋友太害羞了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才把这些陌生人当作真正的朋友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我想是的。我们的纪念册里有用白宫信笺写的答谢信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有磨刀人寄来的一分钱明信片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它们让我们觉得和外面丰富的世界联系在一起。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厨房空了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蛋糕都送走了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我的朋友要庆祝一下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还剩下一点威士忌。奎尼分到满满一勺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倒在她的咖啡碗里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她喜欢菊苣香的浓咖啡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我们平分剩下的。奎尼躺在地上打滚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爪子在空中乱抓。我身子里热烘烘地冒火星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像快要烧成灰烬的木柴。我的朋友围着炉子跳圆舞曲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两只手提起那身蹩脚的花布连衣裙的裙边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就像是舞会上穿的礼服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指给我回家的路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453735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下一个任务就是准备礼物。我想给她买整整一磅樱桃巧克力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我给她做了只风筝。她希望给我一辆自行车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我肯定她也是给我做风筝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和去年一样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和前年也一样。我们又凑了五分钱给奎尼买了一大根还有余肉可啃的牛骨头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用彩纸包起来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高高地挂在圣诞树顶上一颗银星边。奎尼知道那是牛肉骨头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馋得坐在树下呆望着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该睡了还不肯走。我的兴奋不亚于她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踢被子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翻枕头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就像是热得不可开交的夏天夜晚。我的朋友手持蜡烛坐到我的床沿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我一点也睡不着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心像兔子一样乱跳。你说罗斯福夫人会在晚餐时端上我们的水果蛋糕吗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我俩在床上挤作一团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她在我的手心里写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你的手比以前大了。我想我大概不愿你长大。你长大了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我们还能继续当朋友吗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我说我们永远是朋友。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这是我们一起过的最后一个圣诞节。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我上了军事学校。我也有了新家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但那不算数。</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我的朋友在哪里</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哪里才是我的家</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而我再也没回去过。</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7791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她还待在那里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有奎尼做伴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后来只剩她一个人。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梅西的马踢伤了奎尼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伤得很重。谢天谢地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她没有太痛苦。我把她包在一张条纹床单里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用童车推到草地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以后几年的十一月里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她还是做水果蛋糕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没有从前做得多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最好的那个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寄给我。渐渐地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她在信中把我和早已死去的巴迪混淆起来。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又一个十一月的早晨来临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一个树叶光光、没有小鸟的冬天早晨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她再也爬不起来大声说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这是做水果蛋糕的好天气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772073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简要分析小说中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的生活状态。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贫穷、孤单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却热爱生活、充满快乐。从卖破烂来筹集水果蛋糕基金、自己做风筝作为礼物、凑五分钱买牛骨头等情节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可见其贫穷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和小狗陪伴她等情节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可见其孤单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从满怀欣喜地做蛋糕、送蛋糕、准备礼物等情节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可见其热爱生活、充满快乐。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本题主要考查分析概括文意的能力。审题的关键词是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注意人物、状态分析。她虽然白发苍苍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但一直很积极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总是大声说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这是做水果蛋糕的好天气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可见是积极乐观的人。她的好朋友早死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为了表示纪念与不舍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相互依靠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她害羞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与很多陌生人做朋友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且一直与外面的世界相互联系。可以按照情节的推进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提取要点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结合文本内容具体分析即可。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889822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文中画线句表达了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什么样的情感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深沉的爱与依恋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为自己再也没有回去过而感伤、遗憾。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本题主要从情感角度考查体会重要语句的丰富含意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品味精彩的语言表达艺术的能力。需要结合上下文内容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从小就与她生活在一起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有她的地方就有家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的不舍与对她的依恋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对自己再也没回去感到愧疚。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848240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7281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《理水》是鲁迅小说集《故事新编》中的一篇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的角度简析本文的基本特征。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大禹治水的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本身于史有据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作品查考典籍博采文献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富有历史韵味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表现为新的历史讲述方式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如细节虚构、现代语词掺入、杂文笔法使用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作品充满想象力及创造性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着眼于对历史与现实均作出观照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作品具有深刻的思想性</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14138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小狗奎尼在小说中多次出现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简析其对人物刻画的映衬作用。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小狗奎尼经受的磨难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映衬了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生活的艰难与坚强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小狗奎尼的特殊待遇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映衬了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的善良与平等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小狗奎尼的兴奋状态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映衬了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的快乐幸福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小狗奎尼的离世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映衬了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的孤单寂寞。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本题考查分析作品的体裁特征和表现手法的能力。小说引入特别的物象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基本作用有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突出人物性格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揭示深化主题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反复出现、串起相关情节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从而成为全文的线索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兼有使结构更加严谨的作用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衬托环境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或者具有象征意义。题干要求分析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对人物刻画的映衬作用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81066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四方面思考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准确把握物象作用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    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从人物塑造方面思考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物象衬托了人物品格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突出了人物形象。应格外注意物象本身的特点从哪些方面对主要人物做了映衬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如从心理、行为、语言方面等。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    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从情节安排方面思考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物象往往是组织和推动情节发展的线索物件。物象反复出现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串起相关情节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从而成为全文的线索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具有使结构更加严谨的作用。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从环境方面思考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一是指它对时代特色氛围做了怎样的揭示或暗示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二是指对人物活动的具体环境的刻画作用。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从主题方面思考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往往具有衬托或象征意义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有揭示和深化主题的作用。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683568" y="980728"/>
            <a:ext cx="1031834" cy="328867"/>
          </a:xfrm>
          <a:prstGeom prst="rect">
            <a:avLst/>
          </a:prstGeom>
        </p:spPr>
      </p:pic>
    </p:spTree>
    <p:extLst>
      <p:ext uri="{BB962C8B-B14F-4D97-AF65-F5344CB8AC3E}">
        <p14:creationId xmlns:p14="http://schemas.microsoft.com/office/powerpoint/2010/main" xmlns="" val="18727828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请探究小说结尾的表达效果。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呼应开头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让小说形成完整的结构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对冬日清晨的环境描写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的辞世带上感伤的色彩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清冷的氛围与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欢快的话语形成反差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增添小说的张力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叙述语言克制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蕴含着强烈的情感。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本题考查品味作品精彩的语言表达艺术的能力。小说结尾有多种方式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比如出人意料式、戛然而止式、补叙式、大团圆式等。探究小说结尾的表达效果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首先要判断结尾的方式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从与人物形象、情节发展、时代背景及典型环境、小说题目的关系入手分析。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52550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997347"/>
          </a:xfrm>
          <a:prstGeom prst="rect">
            <a:avLst/>
          </a:prstGeom>
        </p:spPr>
        <p:txBody>
          <a:bodyPr>
            <a:spAutoFit/>
          </a:bodyPr>
          <a:lstStyle/>
          <a:p>
            <a:pPr>
              <a:lnSpc>
                <a:spcPts val="29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十三、</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,11,25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拄</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着锄把出村的时候又有人问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又去百亩园呀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倒拿着锄头的六安爷平静地笑笑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咳呀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后晌天气这么热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眼睛又不方便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快回家歇歇吧六安爷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六安爷还是平静地笑笑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我是过瘾。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咳呀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锄了地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受了累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又没有收成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你是图啥呀你六安爷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六安爷已经记不清这样的问答重复过多少次了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他还是不紧不慢地笑笑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我是过瘾。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斜射的阳光明晃晃地照在六安爷的脸上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渐渐失明的眼睛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给他带来一种说不出的静穆。六安爷看不清人们的脸色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可他听得清人们的腔调。但是六安爷不想改变自己的主意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照样拄着锄把当拐棍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从从容容地走过。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220475815"/>
              </p:ext>
            </p:extLst>
          </p:nvPr>
        </p:nvGraphicFramePr>
        <p:xfrm>
          <a:off x="1619672" y="1052736"/>
          <a:ext cx="2053206" cy="446921"/>
        </p:xfrm>
        <a:graphic>
          <a:graphicData uri="http://schemas.openxmlformats.org/presentationml/2006/ole">
            <p:oleObj spid="_x0000_s17416" name="文档" r:id="rId3" imgW="1177627" imgH="255287" progId="Word.Document.12">
              <p:embed/>
            </p:oleObj>
          </a:graphicData>
        </a:graphic>
      </p:graphicFrame>
    </p:spTree>
    <p:extLst>
      <p:ext uri="{BB962C8B-B14F-4D97-AF65-F5344CB8AC3E}">
        <p14:creationId xmlns:p14="http://schemas.microsoft.com/office/powerpoint/2010/main" xmlns="" val="17373694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57348"/>
            <a:ext cx="8128000" cy="6369244"/>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百亩园就在河对面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一抬眼就能看见。一座三孔石桥跨过乱流河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把百亩园和村子连在一起。这整整一百二十亩平坦肥沃的河滩地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是乱流河一百多里河谷当中最大最肥的一块地。西湾村人不知道在这块地上耕种了几千年几百代了。几千年几百代里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西湾村人不知把几千斤几万斤的汗水撒在百亩园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也不知从百亩园的土地上收获了几百万几千万斤的粮食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更不知这几百万几千万斤的粮食养活了世世代代多少人。但是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从今年起百亩园再也不会收获庄稼了。煤炭公司看中了百亩园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要在这块地上建一个焦炭厂。两年里反复地谈判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煤炭公司一直把土地收购价压在每亩五千块。为了表示绝不接受的决心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今年下种的季节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西湾村人坚决地把庄稼照样种了下去。煤炭公司终于妥协了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每亩地一万五千块。这场惊心动魄的谈判像传奇一样在乱流河两岸到处被人传颂。一万五千块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简直就是一个让人头晕的天价。按照最好的年景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现在一亩地一年也就能收入一百多块钱。想一想就让人头晕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你得受一百多年的辛苦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流一百多年的汗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才能在一亩地里刨出来一万五千块钱呐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胜利的喜悦中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没有人再去百亩园了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因为合同一签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钱一拿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推土机马上就要开进来了。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61893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那些被人遗忘了的种子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还是和千百年来一样破土而出了。每天早上嫩绿的叶子上都会有珍珠一样的露水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在晨风中把阳光变幻得五彩缤纷。这些种子们不知道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永远不会再有人来伺候它们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收获它们了。从此往后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百亩园里将是炉火熊熊、浓烟滚滚的另一番景象。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六安爷舍不得那些种子。他掐着指头计算着出苗的时间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到了该间苗锄头遍的日子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六安爷就拄着锄头来到百亩园。一天三晌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一晌不落。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劳累了一天的六安爷已经感觉到腰背的酸痛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满是老茧的手也有些僵硬。他蹲下身子摸索着探出一块空地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坐在黄土上很享受地慢慢吸一支烟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等着僵硬了的筋骨舒缓下来。等到歇够了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就再拄着锄把站起来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青筋暴突的臂膀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把锄头一次又一次稳稳地探进摇摆的苗垅里去。没有人催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自己心里也不急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六安爷只想一个人慢慢地锄地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就好像一个人对着一壶老酒细斟慢饮。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1068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西山的阴影落进了河谷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被太阳晒了一天的六安爷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立刻感觉到了肩背上升起的一丝凉意。他缓缓地直起腰来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把捏锄把的两只手一先一后举到嘴前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轻轻地啐上几点唾沫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又深深地埋下腰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举起了锄头。随着臂膀有力的拉拽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锋利的锄刃闷在黄土里咯嘣咯嘣地割断了草根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间开了密集的幼苗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新鲜的黄土一股一股地翻起来。六安爷惬意地微笑着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虽然看不清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耳朵里的声音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鼻子里的气味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河谷里渐起的凉意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都让他顺心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都让他舒服。银亮的锄板鱼儿戏水一般地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在禾苗的绿波中上下翻飞。于是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松软新鲜的黄土上留下两行长长的跨距整齐的脚印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脚印的两旁是株距均匀的玉茭和青豆的幼苗。六安爷种了一辈子庄稼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锄了一辈子地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眼下这一次有些不一般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六安爷心里知道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这是他这辈子最后一次锄地了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最后一次给百亩园的庄稼锄地了。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14060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904201"/>
            <a:ext cx="8128000" cy="3303597"/>
          </a:xfrm>
          <a:prstGeom prst="rect">
            <a:avLst/>
          </a:prstGeom>
        </p:spPr>
        <p:txBody>
          <a:bodyPr>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沉静的暮色中</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百亩园显得寂寥、空旷。六安爷喜欢这天地间昏暗的时辰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眼睛里边和眼睛外边的世界是一样的。他知道自己正慢慢融入眼前这黑暗的世界里。</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很多天以后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人们跟着推土机来到百亩园</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无比惊讶地发现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六安爷锄过的苗垅里</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茁壮的禾苗均匀整齐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一棵一棵蓬勃的庄稼全都充满了丰收的信心。没有人能相信那是一个半瞎子锄过的地。于是人们想起六安爷说了无数遍的话</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六安爷总是平静固执地说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我不是锄地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我是过瘾。</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有删改</a:t>
            </a:r>
            <a:r>
              <a:rPr lang="en-US" altLang="zh-CN" sz="2200">
                <a:solidFill>
                  <a:srgbClr val="000000"/>
                </a:solidFill>
                <a:cs typeface="Times New Roman" panose="02020603050405020304" pitchFamily="18" charset="0"/>
              </a:rPr>
              <a:t>)</a:t>
            </a:r>
            <a:endParaRPr lang="en-US" altLang="zh-CN" sz="2200"/>
          </a:p>
        </p:txBody>
      </p:sp>
    </p:spTree>
    <p:extLst>
      <p:ext uri="{BB962C8B-B14F-4D97-AF65-F5344CB8AC3E}">
        <p14:creationId xmlns:p14="http://schemas.microsoft.com/office/powerpoint/2010/main" xmlns="" val="6800834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154442"/>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小说开头寥寥几句对话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六安爷这个勤劳而孤僻的老农形象已经跃然纸上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他与村人的分歧也开始显露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并为下文情节发展埋下了伏笔。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西湾村人与煤炭公司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惊心动魄的谈判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是小说中隐约可见的叙事背景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也是深刻的社会背景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巧妙地将六安爷的个人感受跟时代的变化连接起来。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小说中写到百亩园将要变成焦炭厂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往日的田园风光将会被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炉火熊熊、浓烟滚滚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的景象所取代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深化了作者关于生态问题的思考及小说的环保主题。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关于六安爷锄地的描写生动而富有诗意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传达了六安爷在百亩园劳作时惬意舒畅的感觉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这样的写法强化了小说所表达的人与土地分离的悲凉感。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综合全文来看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六安爷的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平静固执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说明他作为一个老人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一方面已经饱经沧桑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看透世事变迁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另一方面也难免思想保守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无法与时俱进。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052736"/>
            <a:ext cx="57606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336747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本题考查考生分析文学作品的结构、表现手法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赏析作品内涵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品味语言表达艺术的能力。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他与村人的分歧也开始显露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错。这段对话表现了村人对于六安爷的行为不理解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不能表现出他们与六安爷之间有无分歧。</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深化了作者关于生态问题的思考及小说的环保主题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错。小说塑造了一个明知没有收获也要耕耘不止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把自己与土地紧密联系在一起的六安爷的形象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表达的是作者对人与土地关系的思考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表现出来的是一种对土地的眷恋。小说中有关环保的征地事件只是这一主题的背景。</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另一方面也难免思想保守、无法与时俱进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错。文中六安爷坚持锄地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表现的是他与土地的紧密联系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思想保守、无法与时俱进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则无根据。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347685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在《理水》中指古代大禹治水的神话传说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指作者结合社会现实赋予这一故事新的内涵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既有对人物的真实描绘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又有对现实社会的讽喻。作者一方面依据史实写作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突出了上古时代治水英雄大禹以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治水的新法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塑造了禹锐意革新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不怕保守势力的攻击和恫吓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脚踏实地、埋头苦干、拼命硬干的形象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同时又大胆突破传统历史小说的形式规范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给社会的丑陋现象披上历史的外衣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嵌入上古的神话故事氛围里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刻画出视察大员、水利局官吏等众多角色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组成了一个古今怪诞的世界。这种想象、对比与讽刺并现的艺术构思最典型地体现了《故事新编》所追求的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的独特艺术风貌。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102816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锄作为一种农具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象征六安爷的人生和精神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锄喻示劳动者与土地的亲密关系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锄意味着传统的农业生产和生活方式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锄作为一种劳作行为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蕴含着六安爷对土地的热爱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又暗含着他对土地的告别。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答出三点即可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本题考查文章标题的作用及意义。在文中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既是劳作的工具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也是联系六安爷与土地的媒介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而六安爷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又寄托着六安爷对土地的眷恋与热爱。因此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要综合考虑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与人物、环境、情节、主题等的关系。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24979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7281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理解</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标题含义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三步骤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点出标题所用的表达技巧。比如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双关、比喻、反语、反问、引用等。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没有使用表达技巧的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这一步可以忽略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分析标题的表层义。即把标题在文中所表示的最浅层的意思分析出来。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分析标题的深层义。深层义的挖掘要联系小说情节、人物、环境、主题等方面</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755576" y="1806515"/>
            <a:ext cx="1031834" cy="328867"/>
          </a:xfrm>
          <a:prstGeom prst="rect">
            <a:avLst/>
          </a:prstGeom>
        </p:spPr>
      </p:pic>
    </p:spTree>
    <p:extLst>
      <p:ext uri="{BB962C8B-B14F-4D97-AF65-F5344CB8AC3E}">
        <p14:creationId xmlns:p14="http://schemas.microsoft.com/office/powerpoint/2010/main" xmlns="" val="12673421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043608" y="1171581"/>
            <a:ext cx="6984776" cy="5277214"/>
          </a:xfrm>
          <a:prstGeom prst="rect">
            <a:avLst/>
          </a:prstGeom>
        </p:spPr>
      </p:pic>
      <p:sp>
        <p:nvSpPr>
          <p:cNvPr id="3" name="矩形 2"/>
          <p:cNvSpPr>
            <a:spLocks noChangeAspect="1"/>
          </p:cNvSpPr>
          <p:nvPr/>
        </p:nvSpPr>
        <p:spPr>
          <a:xfrm>
            <a:off x="508000" y="692696"/>
            <a:ext cx="359585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分析标题作用要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四分析</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691173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小说较为夸张地连续使用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几百万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之类的词语描述百亩园的历史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这样写的作用是什么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强调百亩园是西湾村人安身立命的物质基础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将百亩园抽象为一种生活方式的象征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与下文百亩园的一朝被毁构成鲜明尖锐的对比。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本题考查品味作品语言艺术的能力。数量词的使用往往能让表达更有力度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更震撼。在小说第八段中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连续使用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几千年几百代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几千斤几万斤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几百万几千万斤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等数量词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说明西湾村人世代居于此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土地是他们安身立命之本。这也与后面煤炭公司按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五千块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一万五千块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收购百亩园形成对比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造成强烈反差。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30020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我不是锄地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我是过瘾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既是理解六安爷的关键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也是理解小说主旨的关键。请结合全文进行分析。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六安爷层面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六安爷用这句话来回应村人的劝阻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由此能感受到他温和而又固执的性格特征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百亩园即将不复存在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六安爷的眼睛也快要失明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他要过在百亩园劳作的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由此能体会到他内心的隐痛。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小说主旨层面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在大地上劳作是一种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即劳动者的精神需要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随着传统的农业生产、生活方式的结束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耕种的意义只剩下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令人叹惋又发人深思。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本题考查理解关键语句对表现小说的人物及主题的作用的能力。要深入体会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等词语的本义和语境义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体会六安爷的内心世界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他是在抓住最后的机会与土地告别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也表现了他对农村传统生活方式的守护。由此再从人与土地的关系、传统生产生活方式的改变等角度深入思考即可。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709686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十四、</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,11,25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战</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迈尔尼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1941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我在伦敦被炸伤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住进了医院。我的军旅生涯就此黯然结束。我对自己很失望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对这场战争也很失望。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一天深夜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我想给一位朋友打电话。接线生把我的电话接到了一位妇女的电话线上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她当时也正准备跟别人通话。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我是格罗斯文诺</a:t>
            </a:r>
            <a:r>
              <a:rPr lang="en-US" altLang="zh-CN" sz="2200">
                <a:solidFill>
                  <a:srgbClr val="000000"/>
                </a:solidFill>
                <a:latin typeface="Times New Roman" panose="02020603050405020304" pitchFamily="18" charset="0"/>
                <a:cs typeface="Times New Roman" panose="02020603050405020304" pitchFamily="18" charset="0"/>
              </a:rPr>
              <a:t>8829,”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我听见她对接线生说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我要的是汉姆普斯特的号码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你接错了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那个倒霉蛋并不想跟我通话。</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我忙插嘴。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她的声音很柔和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我立刻喜欢上了它。我们相互致歉后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挂上了话筒。可是两分钟后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我又拨通了她的号码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也许是命中注定我们要通话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我们在电话中交谈了</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多分钟。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04085919"/>
              </p:ext>
            </p:extLst>
          </p:nvPr>
        </p:nvGraphicFramePr>
        <p:xfrm>
          <a:off x="1691680" y="1124744"/>
          <a:ext cx="2053206" cy="446921"/>
        </p:xfrm>
        <a:graphic>
          <a:graphicData uri="http://schemas.openxmlformats.org/presentationml/2006/ole">
            <p:oleObj spid="_x0000_s27654" name="文档" r:id="rId3" imgW="1177627" imgH="255287" progId="Word.Document.12">
              <p:embed/>
            </p:oleObj>
          </a:graphicData>
        </a:graphic>
      </p:graphicFrame>
    </p:spTree>
    <p:extLst>
      <p:ext uri="{BB962C8B-B14F-4D97-AF65-F5344CB8AC3E}">
        <p14:creationId xmlns:p14="http://schemas.microsoft.com/office/powerpoint/2010/main" xmlns="" val="33210279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你干吗三更半夜找人说话呢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我跟她说了原因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然后反问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那么你呢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她说她老母亲睡不好觉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她常常深夜打电话与她聊聊天。之后我们又谈了谈彼此正在读的几本书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还有这场战争。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我有好多年没这样畅快地跟人说话了。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就到这里吧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晚安。祝你做个好梦。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第二天整整一天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我老在想昨晚的对话情形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想她的机智、大方、热情和幽默感。当然还有那悦耳的口音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那么富有魅力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像乐曲一样老在我的脑海里回旋。到了晚上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我简直什么也看不进。午夜时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格罗斯文诺</a:t>
            </a:r>
            <a:r>
              <a:rPr lang="en-US" altLang="zh-CN" sz="2200">
                <a:solidFill>
                  <a:srgbClr val="000000"/>
                </a:solidFill>
                <a:latin typeface="Times New Roman" panose="02020603050405020304" pitchFamily="18" charset="0"/>
                <a:cs typeface="Times New Roman" panose="02020603050405020304" pitchFamily="18" charset="0"/>
              </a:rPr>
              <a:t>8829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老在我脑海里闪现。我实在难以忍受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颤抖着拨了那个号码。电话线彼端的铃声刚响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就马上被人接起来。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真对不起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打扰你了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我们继续谈昨晚的话题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20844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没说行还是不行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她立即谈起了巴尔扎克的小说《贝姨》。不到两分钟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我们就相互开起玩笑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好像是多年的至交。这次我们谈了</a:t>
            </a:r>
            <a:r>
              <a:rPr lang="en-US" altLang="zh-CN" sz="2200">
                <a:solidFill>
                  <a:srgbClr val="000000"/>
                </a:solidFill>
                <a:latin typeface="Times New Roman" panose="02020603050405020304" pitchFamily="18" charset="0"/>
                <a:cs typeface="Times New Roman" panose="02020603050405020304" pitchFamily="18" charset="0"/>
              </a:rPr>
              <a:t>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分钟。午夜时光和相互的不认识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打破了两人初交时的拘谨。我提议彼此介绍一下各自的身份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可是她婉言谢绝了。她说这会把事情全弄糟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不过她留下了我的电话号码。我一再许诺为她保密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直到战争结束。于是她说了一些她的情况</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岁时她嫁给一个自己不喜欢的男人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以后一直分居。她今年</a:t>
            </a:r>
            <a:r>
              <a:rPr lang="en-US" altLang="zh-CN" sz="2200">
                <a:solidFill>
                  <a:srgbClr val="000000"/>
                </a:solidFill>
                <a:latin typeface="Times New Roman" panose="02020603050405020304" pitchFamily="18" charset="0"/>
                <a:cs typeface="Times New Roman" panose="02020603050405020304" pitchFamily="18" charset="0"/>
              </a:rPr>
              <a:t>36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唯一的儿子在前不久的一次空袭中被炸死了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年仅</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岁。他是她的一切。她常常跟他说话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好像他还活着。她形容他像朝霞一样美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就跟她自己一样。于是她给我留下了一幅美丽的肖像。我说她一定很美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你怎么知道的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我们越来越相互依赖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什么都谈。我们在大部分话题上看法相似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包括对战争的看法。我们开始读同样的书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以增加谈话的情趣。每天夜晚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不管多晚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我们都要通一次话。如果哪天我因事出城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没能通话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她就会埋怨说她那天晚上寂寞得辗转难眠。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18704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随着时间的推移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我愈来愈渴望见到她。我有时吓唬她说我要找辆出租车立刻奔到她跟前。可是她不允许。她说如果我们相见后发现彼此并不相爱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她会死掉的。整整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我是在期待中度过的。我们的爱情虽然近在咫尺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却绕过了狂暴的感情波澜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正平稳地驶向永恒的彼岸。通话的魅力胜过了秋波和拥抱。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我刚从乡间赶回伦敦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就连忙拿起话筒拨她的号码。一阵嘶哑的尖叫声代替了往日那清脆悦耳的银铃声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我顿时感到一阵晕眩。这意味着那条电话线出了故障或者被拆除了。第二天仍旧是嘶哑的尖叫。我找到接线生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请求他们帮我查查格罗斯文诺</a:t>
            </a:r>
            <a:r>
              <a:rPr lang="en-US" altLang="zh-CN" sz="2200">
                <a:solidFill>
                  <a:srgbClr val="000000"/>
                </a:solidFill>
                <a:latin typeface="Times New Roman" panose="02020603050405020304" pitchFamily="18" charset="0"/>
                <a:cs typeface="Times New Roman" panose="02020603050405020304" pitchFamily="18" charset="0"/>
              </a:rPr>
              <a:t>8829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起先他们不理睬我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因为我说不出她的名字。后来一位富有同情心的接线小姐答应帮我查查。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你好像很焦急。是吗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这个号码所属的那片区域前天夜里挨了炸弹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号码主人叫</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请你别说了。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我放下了话筒。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沈东子译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37660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小说以</a:t>
            </a:r>
            <a:r>
              <a:rPr lang="en-US" altLang="zh-CN" sz="2200">
                <a:solidFill>
                  <a:srgbClr val="000000"/>
                </a:solidFill>
                <a:latin typeface="Times New Roman" panose="02020603050405020304" pitchFamily="18" charset="0"/>
                <a:cs typeface="Times New Roman" panose="02020603050405020304" pitchFamily="18" charset="0"/>
              </a:rPr>
              <a:t>“1941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我在伦敦被炸伤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不仅是为了交代故事发生的时间地点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更是为了强调这是作者的一段亲身经历。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我有好多年没这样畅快地跟人说话了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话中有话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既委婉地表达了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对女主人公的喜爱之情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又为两人进一步交往作了铺垫。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得知事情真相时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只说了句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别说了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请你别说了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就放下了话筒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这看似不合常情的表现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背后传达的却是难以言说的悲哀。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接线生的失误让两人相识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心灵的需要让他们相恋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无情的轰炸让他们永别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小说情节既在意料之外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又在情理之中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设计自然而又精巧。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小说不仅描写了战时一对普通恋人的悲欢离合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也以真实的笔触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描绘了一幅世界反法西斯战争的历史画卷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表现了民众的必胜信念。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1340768"/>
            <a:ext cx="57606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604615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3688"/>
            <a:ext cx="8128000" cy="6384312"/>
          </a:xfrm>
          <a:prstGeom prst="rect">
            <a:avLst/>
          </a:prstGeom>
        </p:spPr>
        <p:txBody>
          <a:bodyPr>
            <a:spAutoFit/>
          </a:bodyPr>
          <a:lstStyle/>
          <a:p>
            <a:pPr>
              <a:lnSpc>
                <a:spcPts val="29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,7~9,15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小</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步</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莫泊桑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大灾大难不会让我悲伤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我亲眼目睹过战争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人类的残酷暴行令我们发出恐惧和愤怒的呐喊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但绝不会令我们像看到某些让人感伤的小事那样背上起鸡皮疙瘩。有那么两三件事至今清晰地呈现在我眼前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它们像针扎似的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在我的内心深处留下又细又长的创伤。我就跟您讲讲其中的一件吧。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那时我还年轻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有点多愁善感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不太喜欢喧闹。我最喜爱的享受之一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就是早上独自一人在卢森堡公园的苗圃里散步。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这是一座似乎被人遗忘的上个世纪的花园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一座像老妇人的温柔微笑一样依然美丽的花园。绿篱隔出一条条狭窄、规整的小径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显得非常幽静。在这迷人的小树林里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有一个角落完全被蜜蜂占据。它们的小窝坐落在木板上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朝着太阳打开顶针般大的小门。走在小路上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随时都能看到嗡嗡叫的金黄色的蜜蜂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它们是这片和平地带真正的主人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清幽小径上真正的漫步者。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88944751"/>
              </p:ext>
            </p:extLst>
          </p:nvPr>
        </p:nvGraphicFramePr>
        <p:xfrm>
          <a:off x="1619672" y="836712"/>
          <a:ext cx="2053206" cy="446921"/>
        </p:xfrm>
        <a:graphic>
          <a:graphicData uri="http://schemas.openxmlformats.org/presentationml/2006/ole">
            <p:oleObj spid="_x0000_s3079" name="文档" r:id="rId3" imgW="1177627" imgH="255287" progId="Word.Document.12">
              <p:embed/>
            </p:oleObj>
          </a:graphicData>
        </a:graphic>
      </p:graphicFrame>
    </p:spTree>
    <p:extLst>
      <p:ext uri="{BB962C8B-B14F-4D97-AF65-F5344CB8AC3E}">
        <p14:creationId xmlns:p14="http://schemas.microsoft.com/office/powerpoint/2010/main" xmlns="" val="34910222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本题考查对文章内容和艺术特色的分析和鉴赏能力。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更是为了强调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原文体现不出这种递进关系</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这是作者的一段亲身经历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用第一人称叙述只是为了增强故事的真实性。</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委婉地表达了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对女主人公的喜爱之情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这句话可以理解为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在交谈之后委婉地对女主人公表示感谢。</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文章中并没有描绘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世界反法西斯战争的历史画卷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民众的必胜信念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该项对文章主旨把握失误。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50693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小说中的女主人公有哪些性格特点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大方热情、机智幽默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懂得及时化解生活矛盾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乐观向上、热爱生活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战争和不幸都不能阻止她对美好生活和爱情的追求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善良真诚、理性克制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有责任感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关心母亲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思念儿子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真诚待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本题考查欣赏作品的形象的能力。分析女主人公的性格特点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可以借助故事情节分析人物形象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或借助描写方法分析人物形象。但文章中直接描写其性格特点的部分较少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多是通过男主人公的叙述来描写的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如直接夸赞女主人公机智、大方、热情、幽默等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因此要多留意男主人公对女主人公的叙述和评价部分。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07322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概括</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分析人物形象要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五入手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    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从小说中交代的人物身份、地位、经历、教养等方面入手。因为这些直接决定人物的言行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影响人物的形象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从刻画人物的手法入手。通过小说对人物的外貌、动作、语言、心理、细节等正面描写和侧面描写进行分析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概括出人物的形象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从分析情节入手。情节一般是通过描写人物思想性格和情感欲望的冲突以及因此引起的人物之间的关系、人物命运的变化来展开的。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从分析环境入手。探究人物命运及其思想性格之所以如此的社会原因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有时还要联系人物活动的社会历史背景。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从人物间的关系、作者的议论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、作品中其他人物的评价入手。许多小说作品所提供的人物往往不止一个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这就要求我们准确分析几个人物之间的关系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确定主次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从他们之间的复杂关系中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把握主要人物的性格特征。作者的评论或其他人物的评价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更是人物性格特征的直接体现。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528782" y="651132"/>
            <a:ext cx="1031834" cy="328867"/>
          </a:xfrm>
          <a:prstGeom prst="rect">
            <a:avLst/>
          </a:prstGeom>
        </p:spPr>
      </p:pic>
    </p:spTree>
    <p:extLst>
      <p:ext uri="{BB962C8B-B14F-4D97-AF65-F5344CB8AC3E}">
        <p14:creationId xmlns:p14="http://schemas.microsoft.com/office/powerpoint/2010/main" xmlns="" val="39864865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为枢纽连接人物、安排情节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这样处理有什么作用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一个电话将两人命运连在一起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偶然与必然交错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凸显了战争背景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强化了戏剧性情节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主人公言行主要通过电话聊天呈现出来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便于透露人物心声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使人物形象更真实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电话交流的限制性给小说留下较多空白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丰富了人物与主题的想象空间。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本题考查分析文学作品艺术技巧的能力。题干指出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电话</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为枢纽连接人物、安排情节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那么可以先从塑造人物形象、推动情节发展的角度分析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任何一种巧妙构思都是为表现主题服务的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因此也要思考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电话交流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面对面交流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从而体会其构思之妙。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49902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小说写的只是战争中的一个小故事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这样一个大题目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你认为这样处理合适吗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合适。</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小故事冠以大题目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对比鲜明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强化了艺术张力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战争是故事发生的契机与悲剧的根源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是小说构思的基础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小说写的虽是爱情故事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但主题却是对战争的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与反思。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不合适。</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小故事冠以大题目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故作高深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不符合写作的一般原则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小说的艺术感染力源自战争中的爱情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小说情节设置以小人物的坚强与不幸为主干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战争只是引起情节变化的背景</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50463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本题考查鉴赏小说标题作用的能力。通观全文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是故事发生的背景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背井离乡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孤身一人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才拿起电话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从而有了后面的层层推进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两人也因为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而相识、相恋到最后永别。文章中看似没有正面描写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但其实处处在说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既控诉了战争的残酷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同时也讴歌了人性的美好。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如答不合适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可从小说三要素及小说主旨入手分析。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此类题目虽然有一定的开放性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但答案必须以文本为依据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即不论从何种角度探究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都要基于对文本的准确理解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从文本中提炼观点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切不可空发议论。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597459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十五、</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,11,25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玻</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贾平凹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好在德巴街路南第十个电杆下会面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去了却没看到他。我决意再等一阵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踅进一家小茶馆里一边吃茶一边盯着电杆。旁边新盖了一家酒店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玻璃装嵌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还未完工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正有人用白粉写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注意玻璃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的字样。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吃过一壶茶后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我回到了家。妻子说王有福来电话了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反复解释他是病了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不能赴约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能否明日上午在德巴街后边的德比街再见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仍是路南第十个电杆下。第二天我赶到德比街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电杆下果然坐着一个老头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额头上包着一块纱布。我说你是王得贵的爹吗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他立即弯下腰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我叫王有福。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我把得贵捎的钱交给他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让给娘好好治病。他看四周没人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就解开裤带将钱装进裤衩上的兜里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我请你去喝烧酒</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50293983"/>
              </p:ext>
            </p:extLst>
          </p:nvPr>
        </p:nvGraphicFramePr>
        <p:xfrm>
          <a:off x="1475656" y="1124744"/>
          <a:ext cx="2053206" cy="446921"/>
        </p:xfrm>
        <a:graphic>
          <a:graphicData uri="http://schemas.openxmlformats.org/presentationml/2006/ole">
            <p:oleObj spid="_x0000_s25606" name="文档" r:id="rId3" imgW="1177627" imgH="255287" progId="Word.Document.12">
              <p:embed/>
            </p:oleObj>
          </a:graphicData>
        </a:graphic>
      </p:graphicFrame>
    </p:spTree>
    <p:extLst>
      <p:ext uri="{BB962C8B-B14F-4D97-AF65-F5344CB8AC3E}">
        <p14:creationId xmlns:p14="http://schemas.microsoft.com/office/powerpoint/2010/main" xmlns="" val="16222843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我谢绝了。他转身往街的西头走去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又回过头来给我鞠了个躬。我问他家离这儿远吗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他说不远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就在德巴街紧南的胡同里。我说从这里过去不是更近吗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老头笑了一下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我不走德巴街。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他不去德巴街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我却要去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昨日那家茶馆不错。走过那家酒店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玻璃墙上却贴出了一张布告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昨天因装修的玻璃上未作标志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致使一过路人误撞受伤。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敬请受伤者速来我店接受我们的歉意并领取赔偿费。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我被酒店此举感动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很快想到王有福是不是撞了玻璃受的伤呢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突然萌生了一个念头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既然肯赔偿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那就是他们理屈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何不去法院上告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趁机索赔更大一笔钱呢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我为我的聪明得意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第二天便给王有福打电话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约他下午到红星饭店边吃边谈。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红星饭店也是玻璃装修。我选择这家饭店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是要证实他是不是真的在酒店撞伤的。他见了我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肿胀的脸上泛了笑容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步履却小心翼翼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到了门口还用手摸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证实是门口了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一倾一倾地摇晃着小脑袋走进来。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45844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我没请你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你倒请我了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一顿饭算什么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我给他倒了一杯酒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他赶忙说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我不敢喝的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你是在德巴街酒店撞伤的吗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那酒店怎么啦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你真的在那儿撞的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老头瓷在那里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似乎要抵赖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但脸色立即赤红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压低了声音说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是在那儿撞的。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一下子人蔫了许多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可怜得像个做错事的孩子。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我不是故意的。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老头急起来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我那日感冒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头晕晕的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接到你的电话出来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明明看着没有什么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便撞上了。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你撞伤了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怎么就走了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哗啦一声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我才知道是撞上玻璃了。三个姑娘出来扶我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血流了一脸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把她们倒吓坏了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要给我包扎伤口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我爬起来跑了。我赔不起那玻璃呀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65698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他们到处找你哩。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我已经几天没敢去德巴街了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他们是在街口认人吗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他们贴了布告</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老头哭丧下脸来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在腰里掏钱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问我一块玻璃多少钱。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我嘿嘿笑起来。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不是你给他们赔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是他们要给你赔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赔我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是赔你。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但你不要接受他们的赔偿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他们能赔多少钱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上法院告他们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索赔的就不是几百元几千元了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老头愣在那里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一条线的眼里极力努出那黑珠来盯我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你大伯是有私心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害怕赔偿才溜掉的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可我也经了一辈子世事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再也不受骗了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没骗你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你去看布告嘛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你不骗我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那酒店也骗我哩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我一去那不是投案自首了吗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你听我说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825080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我不久就发现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经常到这里来的不只我一人。我有时也会迎面遇上一个小老头儿。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他穿一双带银扣的皮鞋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一条带遮门襟的短套裤和一件棕褐色的长礼服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戴一顶长绒毛宽檐的怪诞的灰礼帽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想必是太古年代的古董。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他长得很瘦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几乎是皮包骨头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他爱做鬼脸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也常带微笑。他手里总拿着一根金镶头的华丽的手杖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这手杖对他来说一定有着某种不同寻常的纪念意义。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这老人起初让我感到怪怪的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后来却引起我莫大的兴趣。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一个早晨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他以为周围没有人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便做起一连串奇怪的动作来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先是几个小步跳跃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继而行了个屈膝礼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接着用他那细长的腿来了个还算利落的击脚跳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然后开始优雅地旋转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把他那木偶似的身体扭来绞去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动人而又可笑地向空中频频点头致意。他是在跳舞呀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跳完舞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他又继续散起步来。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我注意到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他每天上午都要重复一遍这套动作。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04101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老头从怀里掏出一卷软沓沓的钱来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放在桌上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你要肯认我是大伯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那我求你把这些钱交给人家。不够的话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让得贵补齐。我不是有意的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真是看着什么也没有的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谁知道就有玻璃。你能答应我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这事不要再给外人说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你答应吗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老头眼泪花花的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给我又鞠了下躬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扭身离开了饭桌。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我怎么叫他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他也不回头。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他走到玻璃墙边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看着玻璃上有个门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伸手摸了摸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没有玻璃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走了出去。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我坐在那里喝完了一壶酒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一口菜也没吃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从饭馆出来往德巴街去。趁无人理会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我揭下了那张布告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布告继续贴着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只能使他活得不安生。顺街往东走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照相馆的橱窗下又是一堆碎玻璃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经理在大声骂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眼睛瞎了吗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我走出了狭窄的德巴街。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6460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CE</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约好在德巴街路南第十个电杆下会面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是对地下斗争题材影视作品的模仿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为后文悬念丛生的情节作出铺垫。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发现王有福正是受伤的路人后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劝他到法院上告酒店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寻求更多赔偿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不仅热心帮助朋友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也有打官司的经验。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王有福不情愿承认自己误撞酒店玻璃受伤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主要是因为妻子有病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家庭生活很困难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害怕酒店追究责任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让他赔偿损失。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经过照相馆时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见经理面对碎玻璃大骂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这一细节暗示此地这类纠纷不少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王有福担心的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投案自首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之事是经常发生的。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玻璃墙伤人事件的背后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交织着伦理观念、法治观念、诚信意识等不同理念的矛盾、困惑与冲突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是转型期中国社会的一面镜子。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55576" y="1556792"/>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190999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本题考查对文章内容和艺术特色的分析和鉴赏的能力。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约好在德巴街路南第十个电杆下会面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是故事情节的简单叙述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对地下斗争题材影视作品的模仿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为后文悬念丛生的情节作出铺垫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也属无中生有。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也有打官司的经验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属于无中生有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劝他到法院上告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是基于常识而不是经验。</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纠纷不少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经常发生的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这一细节表明王有福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撞玻璃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事件不是孤例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增加了故事的真实性和可信度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使得故事情节更加完整。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52659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在小说中的主要作用是什么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讲述故事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小说故事是由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叙述出来的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真实可信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推进情节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是事件的参与者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的提议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情节得以发展变化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衬托人物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小说主人公王有福的性格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的存在而更加鲜明。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本题考查小说的人物设置及其作用。可结合小说中第一人称人物的一般作用及相关文本作答。小说第一人称人物的作用一般有下面几种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故事的叙述者和见证者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贯串全文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作为串联众多人物与情节的线索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推动故事情节的发展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与身边的人物形成对比。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01673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从</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三方面考虑次要人物的作用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牵线搭桥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推动情节。在一些小说中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主要人物的一举一动、一颦一笑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往往从次要人物的眼睛里看出来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对人物的感受、评论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往往从次要人物的嘴里说出来。通过次要人物的见闻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把故事相关的情节自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然地融合在一起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推动情节发展。他们的出现主要担当特定的角色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完成一定的叙事功用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常常起到线索作用。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侧面衬托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个性鲜明。次要人物可以将原本单调的故事情节衬托得活灵活现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凸现主要人物品质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表达思想感情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使主要人物更加鲜明清晰。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揭示主题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增添魅力。次要人物的设置是为塑造主要人物服务的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更是为揭示小说主题服务的。小说对次要人物的刻画貌似平淡轻松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实则蕴含着厚重的力量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既揭示了小说的主题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又增添了小说的艺术感染力。如《祝福》中的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就揭示了当时社会中具有现代意识的小资产阶级知识分子在新旧历史交替时期种种精神上的矛盾。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683568" y="653658"/>
            <a:ext cx="1031834" cy="328867"/>
          </a:xfrm>
          <a:prstGeom prst="rect">
            <a:avLst/>
          </a:prstGeom>
        </p:spPr>
      </p:pic>
    </p:spTree>
    <p:extLst>
      <p:ext uri="{BB962C8B-B14F-4D97-AF65-F5344CB8AC3E}">
        <p14:creationId xmlns:p14="http://schemas.microsoft.com/office/powerpoint/2010/main" xmlns="" val="34945360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小说中的王有福有哪些性格特点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性情谦卑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甚至有点窝囊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见了晚辈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也弯腰鞠躬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说话谦和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胆小怕事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有些狡黠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撞了玻璃偷偷溜掉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别人问起也不敢承认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有点固执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但不失本分善良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怀疑酒店诚意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承认自己责任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不愿借机发财。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本题考查对小说人物性格的分析鉴赏能力。分析鉴赏小说中人物的性格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应结合小说情节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分析该人物的所作所为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进而分析其所思所想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由外而内地逐层揭示其性格特点。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65715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是否状告酒店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与王有福的态度不同。你更认同谁的态度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认同王有福的态度。</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王有福受伤与酒店管理有关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但他是有行为能力的成年人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应负一定责任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王有福害怕赔偿溜走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逃避责任在先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索赔的理由不够正当充分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王有福害怕被骗而拒绝索赔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在当时情况下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未尝不是理性的选择。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的态度。</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酒店失误导致王有福受伤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要求赔偿正当合理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王有福放弃赔偿是担心被骗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说明他缺乏法律意识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更应进行法律启蒙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王有福式的宽容是对不良行为的纵容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有害无益。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本题考查对作品进行个性化阅读和有创意的解读的能力。评价小说中人物的做法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不能简单地肯定或者否定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应该结合文本阐述理由。只要观点明确、理由充分、论述合理即可视为正确。该题可从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结合王有福和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的心理活动辩证分析。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66586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立足文本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创意解读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巧解探究类试题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立足文本</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立足文本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要学会巧用文中信息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在文本中寻找依据。解题的过程就是一个与文本紧密互动、高度关联的过程。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立足文本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分层次思考。立足文本最重要的是能够整体感知文本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抓住关键语句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从细微处入手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条分缕析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多层次的思考。多层次思考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包括两层含义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一是思考要多角度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二是分析要循序渐进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由表及里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由实到虚。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创意解读</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创意解读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也就是用自己的经验、情感对作品进行解读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读出自我。</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创意解读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并不意味着考生可以随心所欲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想怎样回答就怎样回答。个性化阅读和有创意的解读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既要充分利用开放性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又要注意限制性。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683568" y="1412776"/>
            <a:ext cx="1031834" cy="328867"/>
          </a:xfrm>
          <a:prstGeom prst="rect">
            <a:avLst/>
          </a:prstGeom>
        </p:spPr>
      </p:pic>
    </p:spTree>
    <p:extLst>
      <p:ext uri="{BB962C8B-B14F-4D97-AF65-F5344CB8AC3E}">
        <p14:creationId xmlns:p14="http://schemas.microsoft.com/office/powerpoint/2010/main" xmlns="" val="21531572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十六、</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,19~22,18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晴朗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蓝天白云的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一眼望去很惬意。你眼中的世界实际是你心理的投射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吴秋明如果在旁边肯定会这样说的。马骁驭不禁微微一笑。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到达小区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门口的保安照例拦住了马骁驭的车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他报了门牌号码和户主姓名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栏杆抬了起来。</a:t>
            </a:r>
            <a:r>
              <a:rPr lang="zh-CN" altLang="zh-CN" sz="2200">
                <a:solidFill>
                  <a:srgbClr val="000000"/>
                </a:solidFill>
                <a:latin typeface="NEU-BZ-S92"/>
                <a:cs typeface="宋体" panose="02010600030101010101" pitchFamily="2" charset="-122"/>
              </a:rPr>
              <a:t>①</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他忽然感觉自己心里的那根栏杆</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也是这样抬起来的</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只是从栏杆下通过的</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应该是吴秋明。</a:t>
            </a:r>
            <a:endParaRPr lang="zh-CN" altLang="zh-CN" sz="220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马骁驭从后视镜里看了眼自己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感觉自己依然算得上英俊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就算减去百分之三十的夸大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也还不错。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吴秋明快速走来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难得地穿了件蓝色小碎花的薄棉衣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看上去是旧的。马骁驭心里打了一个闪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想起了母亲。也许是注意到了马骁驭的眼光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吴秋明上车后主动解释说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这件衣服会让孩子们感到亲切。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51138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马骁驭说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你真有心。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吴秋明说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你知道那个著名的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绒布妈妈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马骁驭说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吴秋明说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是上个世纪一个叫哈利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哈洛的心理学家做的实验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他把刚刚出生的小猴子和妈妈分开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关在笼子里用奶瓶喂养。他发现这样喂养的小猴子虽然更强壮一些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但总是吮手指头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神情漠然。他分析是缺少母爱的缘故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于是给小猴子做了两个假妈妈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一个是有奶的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铁皮妈妈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一个是没有奶的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绒布妈妈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。结果哈洛惊奇地发现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小猴子只会在饿了时才去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铁皮妈妈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那里吃奶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绝大多数时间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它们都依偎在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绒布妈妈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的怀里。这个实验说明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母亲并不仅仅意味着有食物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还要有温暖的怀抱。温暖的怀抱对小猴子来说非常重要。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马骁驭说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不愧是心理学博士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太有意思了。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1374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我想和他谈一谈。于是有一天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在向他致礼以后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我开口说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今天天气真好啊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他也鞠了个躬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真是和从前的天气一样。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一个星期以后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我们已经成了朋友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我也知道了他的身世。在国王路易十五时代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他曾是歌剧院的舞蹈教师。他那根漂亮的手杖就是德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克莱蒙伯爵送的一件礼物。一跟他说起舞蹈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他就絮叨个没完没了。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他很知心地跟我说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我妻子叫拉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卡斯特利。如果您乐意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我可以介绍您认识她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不过她要到下午才上这儿来。这个花园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就是我们的欢乐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我们的生命。过去给我们留下的只有这个了。如果没有它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我们简直就不能再活下去。我妻子和我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我们整个下午都是在这儿过的。只是我上午就来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因为我起得早。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46446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吴秋明笑道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所以我每次去儿童村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都要一个个挨着去拥抱那些孩子。尤其是两三岁的孩子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我会多抱他们一会儿。我给不了他们一个完整的家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但至少给他们一个温暖的怀抱。我知道那对他们来说有多重要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也许他们自己都意识不到。何况我不仅仅是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绒布妈妈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我还有温暖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有心跳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有笑容。我真心爱他们。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马骁驭忽然有了一种拥抱吴秋明的冲动。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他暗想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也许吴秋明没有意识到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这拥抱其实是彼此需要的。她作为一个女人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肯定有做母亲的天性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每周和孩子们一起待一天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彼此都有益处。何况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一个长期单身的女人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也是需要拥抱的。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到了西郊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停好车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他们一起走入一条小巷。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吴秋明虽然个子矮小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步子却很大。马骁驭感觉和她走在一起速度蛮接近。进入一条小巷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眼前出现了一个旧木门。马骁驭一眼看到了门旁边挂的牌子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某某市第一儿童村</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010669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吴秋明熟门熟路地进入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正在院子里玩耍的孩子们围上来叫吴妈妈。吴秋明左揽右抱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踉跄地往里走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和迎上来的老师们一一握手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并把身后的马骁驭介绍给他们。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后院停着一辆卡车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几个老师在搬运卸下来的纸箱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大一点儿的孩子也在帮忙搬。马骁驭也连忙过去帮忙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但被老师们阻止了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她们热情地把他拉进办公室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要他喝茶。马骁驭咨询了老师们很多关于孩子的问题。这些孩子大多是被遗弃的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和正常家庭长大的孩子相比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在心理上有许多不同。马骁驭边听边产生了做课题研究的冲动。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马骁驭从办公室出来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一眼看到院子里一个场景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吴秋明挽着袖子在给几个女孩子洗头。初秋的阳光洒在院子里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让这普通的场景呈现出非同一般的美丽。一个已经洗好头的女孩儿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披着湿漉漉的头发在一旁递毛巾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吴秋明舀起一瓢水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缓慢地淋到水池边另一个女孩子的头上。阳光穿透水柱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发出宝石的光芒。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534807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69509"/>
          </a:xfrm>
          <a:prstGeom prst="rect">
            <a:avLst/>
          </a:prstGeom>
        </p:spPr>
        <p:txBody>
          <a:bodyPr>
            <a:spAutoFit/>
          </a:bodyPr>
          <a:lstStyle/>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马骁驭定定地站在那里。这样的场景他在哪里见过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他仿佛见到了自己的灵魂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随时都在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却无法捕捉。他一动不敢动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害怕惊动它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打碎它。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他动心了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再次动心了。一个人对一个人的动心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肯定是一次又一次。尤其是在他们这个年龄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需要无数次的小动心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才能汇合成冲破樊篱的勇气。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他看到吴秋明拧干毛巾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给孩子擦头发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很认真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很仔细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脸上洋溢着一种光芒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这光芒让马骁驭忽然有了一种把吴秋明拥入怀中的冲动。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帮吴秋明把用过的毛巾搓干净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一一晾在铁丝上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转过身时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NEU-BZ-S92"/>
                <a:cs typeface="宋体" panose="02010600030101010101" pitchFamily="2" charset="-122"/>
              </a:rPr>
              <a:t>②</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看见一个头发湿漉漉的女孩子正趴在吴秋明的怀里</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左右摇晃</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半个脸埋在她怀里</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半个脸沐浴在阳光下。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另一个小男孩儿跑过来说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吴秋明伸出另一只胳膊搂住了他。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马骁驭拿出手机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拍下了这个画面。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而后他走到她身边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以从未有过的语调说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以后我每次都和你一起来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节选自裘山山《琴声何来》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00290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小说写吴秋明讲述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绒布妈妈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突出了吴秋明心理学博士的身份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说明她懂得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温暖的怀抱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对孩子的重要性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交代吴秋明穿碎花薄棉衣去儿童村的原因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引出下文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马骁驭对吴秋明产生了新认识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为下文吴秋明在儿童村与孩子们的亲密互动作铺垫。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本题考查分析作品结构的能力。解答此类题目应从内容和结构两个角度考虑。内容方面主要分析对推动故事情节和塑造人物形象的作用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结构方面主要分析该段与上下文其他段落的关系。如由吴秋明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难得地穿了件蓝色小碎花的薄棉衣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绒布妈妈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吴秋明接着说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所以我每次去儿童村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交代了她穿碎花薄棉衣的原因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也突出了她心理学博士的身份特点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并为后面吴秋明拥抱孩子做铺垫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再如马骁驭说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不愧是心理学博士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忽然有了一种拥抱吴秋明的冲动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表现了马骁驭对吴秋明有了新的认识。解答时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不能只是套用常见的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承上启下、引出下文、总结上文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之类的术语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要结合作品的具体内容做出说明。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600607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363984" y="548680"/>
            <a:ext cx="8456488" cy="618630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阅读文中画线部分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完成下面题目。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解释画线</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处的含意。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分析画线</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处的表现手法与表达效果。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马骁驭对吴秋明敞开了心扉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把吴秋明放进了自己的心里。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细节描写。用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摇晃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描写出一个充满母爱光辉的温馨而圣洁的画面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体现女孩子对吴秋明深深的依恋和吴秋明对孩子浓浓的爱意。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本题考查体会重要语句的丰富含意、品味精彩的语言表达艺术的能力。</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解答理解句子含意类的题目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要联系有关段落的内容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重点分析其中的修辞和关键词语。要理解本题中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那根栏杆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的象征意义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象征着心灵的障碍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则说明心灵的障碍扫除了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寓意敞开心扉。</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题干要求从表现手法与表达效果两个方面分析。表现手法一般从修辞手法和描写方法两个角度考虑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本句中使用了多个准确形象的动词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很明显是细节描写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表达效果方面则要注意分析语句所渗透的情感。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296254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文中的吴秋明是一个怎样的人物形象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请作简要概括。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吴秋明是一个细心、耐心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有爱心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充满吸引力的单身心理学女博士的形象。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本题考查欣赏作品的形象的能力。应首先确定人物的身份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一个长期单身的心理学女博士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其次要结合作品中对人物外貌、行为、心理、语言以及细节等方面的描写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概括人物的性格特点。本题要求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简要概括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所以不需要结合作品内容进行分析。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006211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文中为什么要写到马骁驭的三次心理冲动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谈谈你的认识。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三次心理冲动将马骁驭对吴秋明的了解认识逐层展开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使小说脉络更加清晰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三次心理冲动写出了马骁驭不同的思想感情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从侧面塑造了吴秋明形象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三次心理冲动都源于吴秋明对孤儿的独特关爱所呈现的善心与爱意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吴秋明付出爱的同时也获得了爱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深化了主题。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本题考查品味作品的巧妙构思、探讨作者的创作意图的能力。首先找到文中表现马骁驭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三次心理冲动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然后联系上下文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体会他对吴秋明认识的变化。其次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从塑造人物形象的角度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这也是通过马骁驭来侧面塑造吴秋明的形象。再次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人物形象越鲜明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对主题的表现也就越深刻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因此也起到表现和深化主题的作用。从这三个角度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逐步深入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分析其作用即可。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18056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223738"/>
          </a:xfrm>
          <a:prstGeom prst="rect">
            <a:avLst/>
          </a:prstGeom>
        </p:spPr>
        <p:txBody>
          <a:bodyPr>
            <a:spAutoFit/>
          </a:bodyPr>
          <a:lstStyle/>
          <a:p>
            <a:pPr>
              <a:lnSpc>
                <a:spcPts val="31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十七、</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,11,25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31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马</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兰</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31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李德霞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31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大清早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马兰花从蔬菜批发市场接了满满一车菜回来。车子还没扎稳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邻摊卖水果的三孬就凑过来说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兰花姐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卖咸菜的麻婶出事了。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1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马兰花一惊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出啥事啦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1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前天晚上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麻婶收摊回家后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突发脑溢血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幸亏被邻居发现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送到医院里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听说现在还在抢救呢。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1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马兰花想起来了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难怪昨天就没看见麻婶摆摊卖咸菜。三孬又说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前天上午麻婶接咸菜钱不够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不是借了你六百块钱吗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听说麻婶的女儿从上海赶过来了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你最好还是抽空跟她说说去。</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56389158"/>
              </p:ext>
            </p:extLst>
          </p:nvPr>
        </p:nvGraphicFramePr>
        <p:xfrm>
          <a:off x="1691680" y="1124744"/>
          <a:ext cx="2053206" cy="446921"/>
        </p:xfrm>
        <a:graphic>
          <a:graphicData uri="http://schemas.openxmlformats.org/presentationml/2006/ole">
            <p:oleObj spid="_x0000_s22534" name="文档" r:id="rId3" imgW="1177627" imgH="255287" progId="Word.Document.12">
              <p:embed/>
            </p:oleObj>
          </a:graphicData>
        </a:graphic>
      </p:graphicFrame>
    </p:spTree>
    <p:extLst>
      <p:ext uri="{BB962C8B-B14F-4D97-AF65-F5344CB8AC3E}">
        <p14:creationId xmlns:p14="http://schemas.microsoft.com/office/powerpoint/2010/main" xmlns="" val="35989556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371232"/>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跑出租车的男人进了菜摊。马兰花就把麻婶的事跟她男人说了。男人说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我开车陪你去趟医院吧。一来看看麻婶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二来把麻婶借钱的事跟她女儿说说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免得日后有麻烦。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马兰花就从三孬的水果摊上买了一大兜水果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坐着男人的车去了医院。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麻婶已转入重症监护室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还没有脱离生命危险。门口的长椅上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麻婶的女儿哭得眼泪一把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鼻涕一把。马兰花安慰了一番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放下水果就出了医院。男人撵上来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不满地对马兰花说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我碰你好几次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你咋不提麻婶借钱的事</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马兰花说</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你也不看看</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那是提钱的时候吗</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692696"/>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整整一个上午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马兰花都提不起精神来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不时地瞅着菜摊旁边的那块空地发呆。以前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麻婶就在那里摆摊卖咸菜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不忙的时候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就和马兰花说说话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聊聊天。有时买菜的人多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马兰花忙不过来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不用招呼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麻婶就会主动过来帮个忙</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350337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276872"/>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有消息传来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麻婶没能救过来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昨天她女儿火化了麻婶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带着骨灰连夜飞回了上海。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男人知道后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特意赶过来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冲着马兰花吼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麻婶的女儿还你了吗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老子就没见过你这么傻的女人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男人离开时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一脚踢翻一只菜篓子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红艳艳的西红柿滚了一地。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马兰花的眼泪在眼眶里打转转。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男人耿耿于怀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有事没事就把六百块钱的事挂在嘴边。马兰花只当没听见。一天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正吃着饭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男人又拿六百块钱说事了。男人说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咱都进城好几年了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住的房子还是租来的。你倒好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拿六百块钱打了水漂儿。</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616011"/>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你现在不提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万一麻婶救不过来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你找谁要去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马兰花火了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你咋尽往坏处想啊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你就肯定麻婶救不过来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你就肯定人家会赖咱那六百块钱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啥人啊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男人铁青了脸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怒气冲冲地上了车。一路上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男人把车开得飞快。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03271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我一吃完午饭就立刻回到公园。不一会儿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我就远远望见我的朋友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彬彬有礼地让一位穿黑衣服的矮小的老妇人挽着胳膊。她就是拉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卡斯特利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曾经深受那整个风流时代宠爱的伟大舞蹈家。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我们在一张石头长凳上坐下。那是五月。阵阵花香在洁净的小径上飘溢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温暖的太阳透过树叶在我们身上撒下大片大片亮光。拉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卡斯特利的黑色连衣裙仿佛整个儿浸润在春晖里。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请您给我解释一下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小步舞是怎么回事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我对老舞蹈师说。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他意外得打了个哆嗦。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它是舞蹈中的王后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王后们的舞蹈。您懂吗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自从没有了国王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也就没有了小步舞。</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他开始用夸张的文体发表起对小步舞的赞词来。可惜我一点儿也没听懂。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他朝一直保持沉默和严肃的老伴转过身去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艾丽丝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让我们跳给这位看看什么是小步舞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你乐意吗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于是我看见了一件令我永生难忘的事</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50814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87256"/>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马兰花卖完菜回到家。一进门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就看见男人系着围裙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做了香喷喷的一桌饭菜。马兰花呆了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诧异地说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日头从西边出来啦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上小学二年级的女儿嘴快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是有位阿姨给你寄来了钱和信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说是要犒劳你的。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马兰花看着男人说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到底咋回事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男人挠挠头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嘿嘿一笑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是麻婶的女儿从上海寄来的。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信里都说了些啥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男人从抽屉里取出一张汇款单和一封信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你自己看嘛。</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908720"/>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马兰花终于憋不住了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眼里含着泪说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你有完没完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不就六百块钱吗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就当麻婶是我干妈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我孝敬了干妈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男人一撂碗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拂袖而去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把屋门摔得山响。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日子水一样流淌。转眼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一个月过去。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11380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马兰花接过信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就着灯光看起来。信中写道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兰花姐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实在是对不起了。母亲去世后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我没来得及整理她的东西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就大包小包地运回上海了。前几天清理母亲的遗物时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我意外地发现了一个小本本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上面记着她借你六百块钱的事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还有借钱的日期。根据时间推断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我敢肯定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母亲没有还这笔钱。本来母亲在医院时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你还送了一兜水果过来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可你就是没提母亲借钱的事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还好我曾经和母亲到你家串过门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记着地址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不然麻烦可就大了。汇去一千元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多出来的四百块算是对大姐的一点心意吧。还有一事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我听母亲说过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大姐一家住的那房子还是租来的。母亲走了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房子我用不上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一时半会儿也卖不了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大姐如果不嫌弃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就搬过去住吧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就当帮我看房子了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钥匙我随后寄去。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马兰花读着信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读出满眼的泪水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780024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8756"/>
            <a:ext cx="8128000" cy="6369244"/>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下列对这篇小说思想内容与艺术特色的分析和鉴赏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CE</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马兰花刚从市场接菜回来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三孬就急忙告诉她麻婶生病住院的事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还鼓动她到医院向麻婶女儿要钱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说明三孬好嚼舌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是个搬弄是非的人。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马兰花的丈夫因为六百元钱就耿耿于怀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收到一千元的汇款单后又主动为妻子做饭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这些细节惟妙惟肖地写出了这个人物的世故圆滑、反复无常。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小说以麻婶女儿来信作为结局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既在意料之外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又在情理之中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不仅呼应了故事留下的悬念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还巧妙地造成了情节的逆转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颇具艺术匠心。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小说注重于细微处写人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从上海来信中可以看出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麻婶的女儿是一个通情达理的人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又是一个精明的人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她内心深处很不愿意欠别人的情。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发生在马兰花与麻婶两家之间的故事温馨动人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其中也蕴含着作者对当下社会伦理道德和人际关系的忧虑与反思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这是小说的深刻之处。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331640" y="980728"/>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298373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本题考查对小说文本内容和艺术特色分析的能力。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说明三孬好嚼舌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是个搬弄是非的人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三孬告诉马兰花麻婶的事情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只是作为旁观者转述事情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并不能表明这一特点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这些细节惟妙惟肖地写出了这个人物的世故圆滑、反复无常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这表现的应是马兰花丈夫的重利思想</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又是一个精明的人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她内心深处很不愿意欠别人的情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这更多的是表明麻婶的女儿知恩图报的品质。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87273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小说有明暗两条线索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这样处理有什么好处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第一问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明线是马兰花一家为借款而引发的冲突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暗线是麻婶母女的还款过程。第二问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设置麻婶母女还款这一暗线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虽然着墨不多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但仍可展现她们的品质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丰富小说的主题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明暗线索交织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使小说情节更为集中紧凑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突出了主人公的形象。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本题考查分析小说行文思路及线索结构的能力。本小说的主要构架就是小说主人公夫妻二人因六百元借款而引起的争执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这也是文章从表象层面所叙述的内容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所以这是小说的明线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而承载夫妻二人在借款这件事情上态度发生变化的事情是麻婶母女的还款一事。而明暗线索安排的作用主要从表现小说主人公人物形象、小说主题以及情节发展等方面进行分析。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731309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小说在刻画马兰花这个形象时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突出了她的哪些性格特征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朴实善良。听说麻婶的不幸后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不时发呆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并及时到医院探视。</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善解人意。见麻婶女儿伤心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便不再提借钱的事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丈夫对她不满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她尽量忍让。</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做人有原则。尽管挣钱不易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但不为钱伤害情义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丈夫言行过分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她会据理力争。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小说人物形象的能力。马兰花这一人物形象主要是通过三孬告知麻婶突发脑溢血、去医院探视以及与丈夫之间的摩擦等事情来表现的。从马兰花知道消息后的发呆、去医院探视和与丈夫的交谈等可看出她的朴实善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从她在医院的表现和对待丈夫的态度可看出她的善解人意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从她对丈夫反复提起借钱一事的表现可看出她做人做事有一定的原则。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713168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12776"/>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小说三次写马兰花流泪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每次流泪的表现都不同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心情也不一样。请结合小说内容进行具体分析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并说明这样写有什么效果。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具体分析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第一次是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眼泪在眼眶里打转转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强忍泪水的背后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是受到丈夫指责后的委屈和隐忍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第二次是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眼里含着泪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含着泪水的背后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是对丈夫不明人情事理、斤斤计较的气愤和不满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最后一次是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满眼的泪水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满眼泪水的背后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是对麻婶去世的惋惜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对麻婶女儿知恩图报的感激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以及对丈夫终于不再唠叨埋怨的释然。说明效果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三次描写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层层递进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丰富了马兰花的人物形象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凸显了小说的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人间自有真情在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的主题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47296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本题考查探究小说情节安排以及人物心理的能力。小说中三次写到了马兰花流泪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第一次是在麻婶去世后丈夫抱怨自己的时候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这表明马兰花受到丈夫指责后内心的委屈和忍让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第二次写她流泪是在多次忍受丈夫的埋怨之后的反抗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表现她对丈夫种种处世态度的不满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第三次写她流泪是在马兰花读麻婶女儿写的信时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这表明她对麻婶的思念、对麻婶女儿知恩图报的欣慰等。作者设置三次流泪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旨在凸显主人公马兰花的人物形象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更是为了表现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人间自有真情在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30210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47452"/>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十八、</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,11,25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塾师老汪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老汪在开封上过七年学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也算有学问了。老汪瘦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留个分头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穿上长衫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像个读书人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但老汪嘴笨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又有些结巴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并不适合教书。也许他肚子里有东西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但像茶壶里煮饺子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倒不出来。头几年教私塾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每到一家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教不到三个月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就被人辞退了。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你有学问吗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老汪红着脸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拿纸笔来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我给你做一篇述论。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咋说不出来呢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老汪叹息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我跟你说不清楚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躁人之辞多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吉人之辞寡。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但不管辞之多寡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学堂上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《论语》中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四海困穷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天禄永终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哪有翻来覆去讲十天还讲不清楚的道理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自己讲不清楚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动不动还跟学生急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啥叫朽木不可雕呢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圣人指的就是你们。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四处流落七八年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老汪终于在镇上落下了脚。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67234032"/>
              </p:ext>
            </p:extLst>
          </p:nvPr>
        </p:nvGraphicFramePr>
        <p:xfrm>
          <a:off x="1403648" y="975126"/>
          <a:ext cx="2053206" cy="446921"/>
        </p:xfrm>
        <a:graphic>
          <a:graphicData uri="http://schemas.openxmlformats.org/presentationml/2006/ole">
            <p:oleObj spid="_x0000_s21510" name="文档" r:id="rId3" imgW="1177627" imgH="255287" progId="Word.Document.12">
              <p:embed/>
            </p:oleObj>
          </a:graphicData>
        </a:graphic>
      </p:graphicFrame>
    </p:spTree>
    <p:extLst>
      <p:ext uri="{BB962C8B-B14F-4D97-AF65-F5344CB8AC3E}">
        <p14:creationId xmlns:p14="http://schemas.microsoft.com/office/powerpoint/2010/main" xmlns="" val="16337260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老汪的私塾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设在东家老范的牛屋。老汪亲题了一块匾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种桃书屋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挂在牛屋的门楣上。老范自家设私塾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允许别家孩子来随听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不用交束脩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自带干粮就行了。十里八乡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便有许多孩子来随听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由于老汪讲文讲不清楚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徒儿们十有八个与他作对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何况十有八个本也没想听学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只是借此躲开家中活计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图个安逸罢了。但老汪是个认真的人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便平添了许多烦恼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往往讲着讲着就不讲了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我讲你们也不懂。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如讲到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有朋自远方来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不亦乐乎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徒儿们以为远道来了朋友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孔子高兴。而老汪说高兴个啥呀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恰恰是圣人伤了心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如果身边有朋友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心里的话都说完了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远道来个人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不是添堵吗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恰恰是身边没朋友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才把这个远道来的人当朋友呢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这个远道来的人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还两说着呢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只不过借着这话儿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拐着弯骂人罢了。徒儿们都说孔子不是东西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老汪一个人伤心地流下了眼泪。</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443356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他们时而前进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时而后退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像孩子似的装腔作势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弯腰施礼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活像两个跳舞的老木偶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只是驱动这对木偶的机械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已经有点儿损坏了。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我望着他们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一股难以言表的感伤激动着我的灵魂。我仿佛看到一次既可悲又可笑的幽灵现身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看到一个时代已经过时的幻影。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他们突然停了下来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面对面伫立了几秒钟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忽然出人意料地相拥着哭起来。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三天以后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我动身去外省了。我从此再也没有见到过他们。当我两年后重返巴黎的时候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那片苗圃已被铲平。没有了心爱的过去时代的花园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没有了它旧时的气息和小树林的通幽曲径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他们怎样了呢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对他们的回忆一直萦绕着我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像一道伤痕留在我的心头。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张英伦译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95659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8630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老汪教学之余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有个癖好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每月两次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阴历十五和三十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中午时分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爱一个人四处乱走。拽开大步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一路走去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见人也不打招呼。有时顺着大路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有时在野地里。夏天走出一头汗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冬天也走出一头汗。大家一开始觉得他是乱走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但月月如此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年年如此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也就不是乱走了。十五或三十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偶尔刮大风下大雨不能走了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老汪会被憋得满头青筋。一天中午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东家老范从各村起租子回来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老汪身披褂子正要出门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两人在门口碰上了。老范想起今天是阴历十五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便拦住老汪问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这一年一年的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到底走个啥呢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没法给你说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说也说不清。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这年端午节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老范招待老汪吃饭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吃着吃着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又说到走上。老汪喝多了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趴到桌角上哭着说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总想一个人。半个月积得憋得慌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走走散散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也就好了。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这下老范明白了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怕不是你爹吧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当年供你上学不容易。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老汪哭着摇头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不会是他。</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如果是活着的人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找谁一趟不就完了</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32872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老汪摇头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找不得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找不得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当年就是因为个找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我差点丢了命。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老范心里一惊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不再问了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大中午的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野地里不干净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别碰着无常。</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老汪摇头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缘溪行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忘路之远近。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碰到无常也不怕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他要让我走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我就跟他走了。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老汪的老婆叫银瓶。银瓶不识字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但跟老汪一起张罗私塾。老汪嘴笨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银瓶嘴却能说。但她说的不是学堂的事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尽是些东邻西舍的闲话。嘴像刮风似的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想起什么说什么。人劝老汪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你是有学问的人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你老婆那个嘴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你也劝劝。</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老汪一声叹息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一个人说正经话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说得不对可以劝他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一个人胡言乱语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何劝之有</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009876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银瓶除了嘴能说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还爱占人便宜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不占便宜就觉得吃亏。逛一趟集市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买人几棵葱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非拿人两头蒜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买人二尺布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非搭两绺线。夏秋两季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爱到地里拾庄稼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碰到谁家还没收的庄稼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也顺手牵羊捋上两把。从学堂出南门离东家老范的地亩最近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所以捋拿老范的庄稼最多。一次老范到后院牲口棚看牲口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管家老季跟了过来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把老汪辞了吧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老汪教书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娃儿们都听不懂。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不懂才教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懂还教个啥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不为老汪。</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为他老婆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爱偷庄稼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老范挥挥手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娘们儿家。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贼就贼吧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我五十顷地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还养不起一个贼</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548459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这话被喂牲口的老宋听到了。老宋也有一个娃跟着老汪学《论语》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老宋便把这话又学给了老汪。没想到老汪潸然泪下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啥叫有朋自远方来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这就叫有朋自远方来。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选自刘震云《一句顶一万句》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88063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下列对本文相关内容和艺术特色的分析和鉴赏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本文擅长以经典文句的使用来表现人物性格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如老汪翻来覆去讲不清楚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四海困穷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天禄永终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就说明了作为乡村塾师的他迂腐无能。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文中老汪每月两次的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乱走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令人备感困惑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直到端午节老汪酒后吐真言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暴露内心秘密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总想一个人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才真相大白。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本文在人物关系的参照之中塑造老汪的形象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如他对学生、银瓶及老范等不同的人就有不同的言谈、态度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很好地表现了他的个性。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本文以白话口语为主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又掺入了方言和文言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读来别有风味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这样的语言既契合老汪的身份和生活环境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也暗合他的尴尬处境。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本文虽只是选段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但故事情节相对完整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作者以简约沉稳的白描手法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生动地塑造了人物群像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展开了一幅北方村镇的风俗画卷。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55576" y="1556792"/>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858757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结合前文可知老汪是个有学问的人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老汪嘴笨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又有些结巴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并不适合教书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所以问题讲不清楚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迂腐无能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并没有真相大白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文章最终也没有交代清楚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生动地塑造了人物群像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展开了一幅北方村镇的风俗画卷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文中没有关于村镇风俗的描写。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521708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东家老范是一个什么样的人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自家设私塾而允许别家孩子随听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是个大方的人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关注老汪的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乱走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并尽力开导安慰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是个友善的人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不再追问老汪的隐情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是个有分寸的人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不因银瓶而辞退老汪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是个识大体的人。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本题需要从全文来概括关于老范的信息。可以结合老范的行为进行总结提炼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如老范设立私塾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但是允许别家孩子免费来听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老范和老汪的交流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老范并不辞退老汪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也不在乎老汪媳妇偷庄稼。大方友善、有分寸识大体的老范形象跃然纸上。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379660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老汪对《论语》中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有朋自远方来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一句的独特理解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其实源于自身人际关系的体验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老汪自己孤独不乐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所以从《论语》中读出的也是孤独不乐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反映的是其个人心境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老汪通过曲解《论语》来证明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圣人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也有同样的孤独感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以此抚慰自己的孤独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结尾处老汪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老范就是自己的朋友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虽常在身边却宛如远来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这也照应了他此前的理解。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意思对即可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本题要结合老汪身处的生活环境以及故事发展的进程来理解。主要包括三个方面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一是在人生不得意、无人理解时的孤独不乐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二是借助圣人的孤独来抚慰自己的孤独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三是终于觅得知音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知心人原来就在身边。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88655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老汪这一形象与鲁迅笔下的孔乙己在性情气质上有不少相似之处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但二人精神困境的根源实则不同。请简要分析这种相似与不同。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相似之处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都温和善良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诚挚率真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都有些懦弱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也比较落魄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都有些书呆子气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喜欢引经据典来自我辩解、自我安慰。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意思对即可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不同之处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孔乙己的精神困境主要源自封建文化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比如等级观念的压制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以及生活的窘迫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老汪的精神困境主要源自内心的憋闷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即难以排解的孤独。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意思对即可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这一题实质上是考查考生分析并比较人物形象的异同。相似之处主要从二人的外在形象和语言动作等方面加以归纳。首先要抓住老汪这一人物的形象特点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然后回顾课本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梳理孔乙己这一人物的形象特点。着重从二人的相似处入手。不同之处要从形成二人精神困境的各种因素加以归纳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主要有社会因素、个人因素。可以结合他们的生活环境和人生经历来总结。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80600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wipe(down)">
                                      <p:cBhvr>
                                        <p:cTn id="21"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十九、</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,11~15,20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捡烂纸的老头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汪曾祺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刘早就不卖烤肉了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不过虎坊桥一带的人都还叫它烤肉刘。这是一家平民化的回民馆子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地方不小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东西实惠。卖大锅菜。炒辣豆腐、炒豆角、炒蒜苗、炒洋白菜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比较贵一点是黄焖羊肉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也就是块儿来钱一小碗。在后面做得了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用脸盆端出来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倒在几个深深的铁罐里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下面用微火煨着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倒总是温和的。有时也卖小勺炒菜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大葱炮羊肉、干炸丸子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它似蜜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主食有米饭、花卷、芝麻烧饼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罗丝转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卖面条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浇炸酱、浇卤。夏天卖麻酱面。卖馅儿饼。烙饼的炉紧挨着门脸儿。一进门就听到饼铛里的油吱吱喳喳地响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饼香扑鼻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很诱人。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65162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638185294"/>
              </p:ext>
            </p:extLst>
          </p:nvPr>
        </p:nvGraphicFramePr>
        <p:xfrm>
          <a:off x="827584" y="665312"/>
          <a:ext cx="7713867" cy="6192688"/>
        </p:xfrm>
        <a:graphic>
          <a:graphicData uri="http://schemas.openxmlformats.org/presentationml/2006/ole">
            <p:oleObj spid="_x0000_s14344" name="文档" r:id="rId3" imgW="10323678" imgH="8427648" progId="Word.Document.12">
              <p:embed/>
            </p:oleObj>
          </a:graphicData>
        </a:graphic>
      </p:graphicFrame>
    </p:spTree>
    <p:extLst>
      <p:ext uri="{BB962C8B-B14F-4D97-AF65-F5344CB8AC3E}">
        <p14:creationId xmlns:p14="http://schemas.microsoft.com/office/powerpoint/2010/main" xmlns="" val="4043395958"/>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初见老舞蹈师时见他拿着一根手杖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后来得知这是德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克莱蒙伯爵送给他的一件礼物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二者不仅前后照应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也暗示着人世的沧桑。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老舞蹈师在一个早晨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以为周围没有人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便做起一连串奇怪的动作来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他之所以避开别人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是因为他出身高贵、性情高傲、孤芳自赏。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老舞蹈师夫妇跳完小步舞之后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忽然出人意料地相拥着哭起来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这种失态其实是一种宣泄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说明当时他们的内心压抑痛苦。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小说注重从小事中感受大时代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与老舞蹈师夫妇的相遇相识十分平常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但偶尔提到的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国王路易十五时代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却使寻常故事有了历史感。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原因分析错误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结合全篇可以看出老舞蹈师出身并不高贵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之所以避开别人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是因为内心失落、孤独、痛苦与无奈。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90872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848098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烤肉刘的买卖不错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一到饭口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尤其是中午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人总是满的。附近有几个小工厂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厂里没有食堂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烤肉刘就是他们的食堂。工人们都正在壮年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馅饼至少得来五个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一瓶啤酒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二两白的。女工则多半是拿一个饭盒来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买馅饼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或炒豆腐、花卷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带到车间里去吃。有一些退了休的职工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不爱吃家里的饭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爱上烤肉刘来吃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想吃什么要点什么。有一个文质彬彬的主儿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原来当会计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他每天都到烤肉刘这儿来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他和家里人说定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每天两块钱的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都扔在这儿。有一个煤站的副经理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现在也还参加劳动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手指甲缝都是黑的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他在烤肉刘那里吃了十来年了。他来了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没座位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服务员即刻从后面把他们自己坐的凳子提出一张来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把他安排在一个旮旯里。有炮肉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他总是来一盘炮肉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仨烧饼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二两酒。给他炮的这一盘肉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够别人的两盘。因为烤肉刘指着他保证用煤。这些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都是老主顾。还有一些流动客人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东北的、山西的、保定的、石家庄的。大包小包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五颜六色。男人用手指甲剔牙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女人敞开怀喂奶。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580144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有一个人是每天必到的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午晚两餐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都在这里。这条街上人都认识他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是个捡烂纸的。他穿得很破烂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总是一件油乎乎的烂棉袄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腰里系一根烂麻绳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没有衬衣。脸上说不清是什么颜色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好像是浅黄的。说不清有多大岁数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六十几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七十几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一嘴牙七长八短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残缺不全。你吃点软和的花卷、面条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他总是要三个烧饼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歪着脑袋努力地啃啮。烧饼吃完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站起身子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找一个别人用过的碗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他可不在乎这个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自言自语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跟他们寻一口面汤。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喝了面汤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因为不知道他是向谁说的。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他和几个小伙子一桌。一个小伙子看了他一眼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跟同伴小声说了句什么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他多了心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你说谁哪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小伙子没有理他。他放下烧饼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跑到店堂当间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这是要打架。北京人过去打架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都到当街去打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不在店铺里打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免得损坏人家的东西搅了人家的买卖。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是叫阵。没人劝。压根儿就没人注意他。打架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这么个糟老头子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这老头可真是糟。从里糟到外。这几个小伙子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随便哪一个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出去一拳准能把他揍趴下。小伙子们看看他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不理他。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20173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这么个糟老头子想打架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是真的吗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他会打架吗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年轻的时候打过架吗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他没打过架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他哪是耍胳膊的人哪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他这是干什么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虚张声势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也说不上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无声势可言。没有人把他当一回事。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没人理他</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他悻悻地回到座位上</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把没吃完的烧饼很费劲地啃完了</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情绪已经平复下来</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本来也没有多大情绪。</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跟他们寻口汤去。</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喝了两口面汤</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回见</a:t>
            </a:r>
            <a:r>
              <a:rPr lang="en-US" altLang="zh-CN" sz="2200" u="sng">
                <a:uFill>
                  <a:solidFill>
                    <a:srgbClr val="000000"/>
                  </a:solidFill>
                </a:uFill>
                <a:latin typeface="Times New Roman" panose="02020603050405020304" pitchFamily="18" charset="0"/>
                <a:cs typeface="Times New Roman" panose="02020603050405020304" pitchFamily="18" charset="0"/>
              </a:rPr>
              <a:t>!”</a:t>
            </a:r>
            <a:endParaRPr lang="zh-CN" altLang="zh-CN" sz="220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有几天没看见捡烂纸的老头了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听煤站的副经理说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他死了。死后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在他的破席子底下发现八千多块钱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一沓一沓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用麻筋捆得很整齐。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他攒下这些钱干什么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选自《汪曾祺全集》第二卷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5359104"/>
            <a:ext cx="583525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挑费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京津冀方言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指家庭日常生活开支</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6392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概括第三段所描写人物的形象特点。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老丑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邋遢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怪异。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试题已明确指出答案在第三段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而人物特点是用形容词概括的。知道答题区间和答题方式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做题就不难了。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作者在第四段中通过虚拟的旁观者来评说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这样写有什么效果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表现了其他顾客对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的惊讶、怀疑和鄙夷的情感态度。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把读者引入情境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增强现场感、真实感。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第四段中具体的场景描写显得真实可信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用虚拟的旁观者评说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能写出人们对他的惊讶、怀疑和鄙夷。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654343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2">
                                            <p:txEl>
                                              <p:pRg st="5" end="5"/>
                                            </p:txEl>
                                          </p:spTgt>
                                        </p:tgtEl>
                                        <p:attrNameLst>
                                          <p:attrName>style.visibility</p:attrName>
                                        </p:attrNameLst>
                                      </p:cBhvr>
                                      <p:to>
                                        <p:strVal val="visible"/>
                                      </p:to>
                                    </p:set>
                                    <p:animEffect transition="in" filter="wipe(down)">
                                      <p:cBhvr>
                                        <p:cTn id="20" dur="500"/>
                                        <p:tgtEl>
                                          <p:spTgt spid="2">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wipe(down)">
                                      <p:cBhvr>
                                        <p:cTn id="25"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赏析文中画线部分。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运用神态、动作和语言等多种描写手法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从愠怒失意到自我宽慰的情绪变化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描写细腻生动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富有戏剧效果。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事件的结局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的行为、情绪、言谈恢复故态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与之前的叫阵形成对照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也与前文的惯常言行呼应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强化了人物的性格特征。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这道题是对描写方式及其效果的考查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描写的目的是刻画人物。通过神态、动作和语言的描写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既写出了戏剧效果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又凸显了人物性格。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336082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本文开头两段不避其繁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结尾两段不避其简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作者为什么作这样的结构安排</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开头以繁笔设置故事场景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营造出浓厚的市井氛围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的出场作了铺垫。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结尾交代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死后留下巨款的情节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以简笔收束全文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留下悬念与想象空间。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开头与结尾繁简反差巨大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突破了常规写法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繁笔舒缓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简笔急促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结构奇峻峭拔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令人惊奇。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这是一道考查场景、结构、描写方式综合运用的试题。开头与结尾用笔的繁与简构成对比。鉴赏题用些术语是必要的。如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留下悬念与想象空间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繁笔舒缓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简笔急促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90842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wipe(down)">
                                      <p:cBhvr>
                                        <p:cTn id="1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你认为作者刻画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捡烂纸的老头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这一人物有什么用意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作者刻画这个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意在揭示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即使是看似微贱、遭人轻视的小人物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也有丰富、复杂的内心世界和自己的尊严。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作者以深切的人文关怀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呼唤人们关注那些处于生活底层和社会边缘的小人物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给予他们深深的同情、理解和尊重。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这实际上是一道探究题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从人物形象塑造的意义这个角度探究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是引导考生关注弱势群体的一种方式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也是充分挖掘文学的悲悯情怀的一个渠道。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406263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,11~14,24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蓑</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刚刚收获过的土地湿润、疏松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可爱极了。稼禾的秸秆都拉走了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香气却遗留在田埂上。杂生在玉米和豆棵里的草叶儿显露出来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又绿又嫩。蚂蚱在草棵间蹦跳、起飞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很欢快的样子。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人们都忙着整理自己的土地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准备又一次播种。小格细心地揪掉青青的草叶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整齐地堆放在一块儿。她觉得这么嫩的草叶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扔掉怪可惜的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留着回家喂小兔子吧。那些蚂蚱碰到她手上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她就把它们逮住了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很肥大的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用一根草棒串了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别在衣襟上。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邻地里的达子走过来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搓着手上的草汁和泥巴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站在那儿笑</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116548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小格往一边看了看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达子的脚上穿了一双又结实又漂亮的胶鞋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鞋帮上好像还印了一只鹰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她瞥了一眼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禁不住又瞥了一眼。这个达子和她在小学一块读过书的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现在正用一辆轻骑贩卖葡萄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听人说去年一年就挣了五千元</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一个大灰蚂蚱用生了刺的双腿猛劲儿蹬了她一下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她的手背上立刻渗出了小血珠。她使劲摔了它一下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一变肥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达子蹲下来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歇歇吧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又逮植物又逮动物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这个活儿太累。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小格干脆仰起了脸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看着笑吟吟的达子。她已经不歇气地在地里忙了三天。父亲病了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这么多的活儿全是她一个人做的。她不光有些累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还有些烦呢。她觉得达子在看她的笑话。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达子和她对看着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一瞬间神情严肃起来。他看到她那双从来都很美丽的眉毛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这时候微微皱着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她好像有些恼怒</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他眨了眨眼睛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把目光移开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仰脸看天了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天快下雨了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快下雨了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他咕哝着。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135940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她的眼睛盯着他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赌气似的说道。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达子站起来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活动了一下穿着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下了雨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你的地也快整好了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我明天雇来一辆小拖拉机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咱们一块儿耕地吧。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小格的心里一热。但她还是垂下眼睫</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有些执拗地说</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不。还是我自己用铁锹翻吧</a:t>
            </a:r>
            <a:r>
              <a:rPr lang="en-US"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u="sng">
                <a:uFill>
                  <a:solidFill>
                    <a:srgbClr val="000000"/>
                  </a:solidFill>
                </a:uFill>
                <a:latin typeface="Times New Roman" panose="02020603050405020304" pitchFamily="18" charset="0"/>
                <a:cs typeface="Times New Roman" panose="02020603050405020304" pitchFamily="18" charset="0"/>
              </a:rPr>
              <a:t>”</a:t>
            </a:r>
            <a:endParaRPr lang="zh-CN" altLang="zh-CN" sz="2200">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达子笑了笑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走开了。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停了一会儿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天真的下雨了。田野里的人们都跑回去拿雨具了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小格踌躇了一会儿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也跑回家了。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她回到田里来时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披了一件蓑衣。这件蓑衣很旧了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可是还能遮雨。别人都穿了塑料雨衣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戴了斗笠。那雨衣有蓝的、红的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还有淡黄的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迷茫的雨雾里望去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多么好看啊。邻地的达子穿得更高级一点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军用雨衣。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小格有些不好意思了。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她蹲在田埂上做活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一低头就能看见蓑衣襟上粗粗的草绳儿结。她在心里恨起自己来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怎么就穿了它来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可是她心里明明知道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家里没有雨衣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只有一把塑料雨伞</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749106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请以老舞蹈师形象为例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谈谈小说塑造人物形象时运用了哪些表现手法。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用特征鲜明的细节凸显人物的个性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如老舞蹈师过时的穿戴、木偶似的舞姿等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表明他是一个怀旧的人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用个性化的对话揭示人物的内心世界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如老舞蹈师与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的交谈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流露出内心的痛苦与无奈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用典型化的场景烘托人物状态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如被人遗忘的苗圃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衬托了老舞蹈师失落的心态。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小说中塑造老舞蹈师的形象所用的表现手法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可以结合小说具体内容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从他过时的穿戴和僵硬的木偶似的舞蹈动作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交谈时流露的内心的孤独展开分析。另外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不能忽视小说三要素之一的环境描写的作用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即场景的烘托。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82372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达子向这边望着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好长时间也没动一下。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他看到千万条雨丝洒向她的蓑衣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蓑衣的毛儿拄着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在雨丝中轻轻弹动着。有时候小格站起来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那球成一团的蓑衣立刻放展开来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似一件草做的漂亮的披风。蓑衣毛儿又多又规整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都朝一个方向斜着</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她在田埂上走着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像个穿着斗篷的将军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挺拔而洒脱。他禁不住喊了一声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小格重新蹲下去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像是逮一个蚂蚱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身子向前一伏一伏的。达子好像看到她那被蓑衣遮住一边的脸庞变得通红通红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就像石榴花的颜色。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天暗下来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雨也变得小多了。田野里的人们开始收工了。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小格将草叶捆到一起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提起来往回走去。田头小路上的人很多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各种雨衣摩擦着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发出声音。人们高声地谈笑着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议论庄稼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也议论人。小格默默地往前走去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一次也没有回头。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29995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可是有几个老头子谈论起她的蓑衣了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蓑衣这东西好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我过去夜里看秋、雨天排涝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都穿蓑衣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蓑衣比塑料雨衣可好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它又能遮雨又能当草荐子铺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穿到身上人也暖和。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一时一兴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自从兴了塑料雨衣这洋玩意儿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蓑衣你贵贱也买不着了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第二天早晨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小格很早就来到了自己的田里。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这片土地变得漂亮了</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耕过</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耙过</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就像蓬乱的头发被耐心地梳理过一样</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达子的头发倒变得蓬乱了</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正在他的地上忙着。</a:t>
            </a:r>
            <a:endParaRPr lang="zh-CN" altLang="zh-CN" sz="220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小格知道这是达子的小拖拉机耕的。她问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你一夜都守在这地里吗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一夜刚好耕完。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这土地要让我一个人用锹翻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不知要多少天呢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她心里感激达子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可又不知道说些什么才好</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她很想说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雇拖拉机的钱两家一起拿吧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但她就是说不出口。她怕达子笑话她小气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达子有钱呢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雇拖拉机这点钱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在他看来算不了一回事</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23208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她在靠近他的地边上做着活儿。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达子忙了一会儿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伸着懒腰走过来。她注意地瞥了瞥他的鞋子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老鹰上沾了稀泥。他说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趁着土湿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今天就把种播上吧</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嘿嘿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明天地里就没活儿了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真棒</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没活了再做什么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驾上我的轻骑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小格不作声了。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你做什么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小格轻轻咳了一声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不做什么。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你编蓑衣吧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小格恼恨地看了他一眼。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达子的脸有些红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微皱着眉头说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我可不是跟你开玩笑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你没听老人们说到处买不到蓑衣吗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你编吧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会赚钱的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芦青河湾那儿一片一片蓑衣草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鬼主意</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小格将身子转向一边。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601243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达子失望地看了她一眼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接着嘴角挂上了一丝笑容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你不懂</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明白了吗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明年我准备好好研究一下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小格笑了。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月亮很早就升起来了。小格在里屋坐了一会儿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听到院子里有露水滴落的声音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就走了出来。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大地朦朦胧胧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一片白色。她觉得心上不知怎么热乎乎的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很想往远处走一走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走着走着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她的脚步急了起来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再后来她听到河水的声音了。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她来到芦青河湾了。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月光下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河湾的浅水处一片油绿。那柔软细长的草叶儿像人工整出的一般齐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茂盛极了。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多么好的蓑衣草啊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她在心里说。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选自《张炜中短篇小说年编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采树鳔》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6219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请用简洁的文字写出小说中小格对达子的态度的变化过程。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抵触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欣赏。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读懂题目要求是关键。要概括的是小格对达子的态度变化过程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其实就是从小格心态变化的角度来概括小说的情节。由于是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态度的变化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关键还是要明了小格的性格特点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虽贫穷、劳累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但自尊心很强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还有对达子的微妙的态度等。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请依据小说相关内容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概括达子形象的特点。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新型的农村青年形象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勤劳善良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乐于助人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头脑灵活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新潮时尚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善于接受新知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能敏锐捕捉商机。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首先明了题目要求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概括达子形象的特点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。只需概括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不需要分析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应该大于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一般是先对形象作一个定性的概括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如新型的农村青年形象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再列举出最主要的性格特点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如勤劳善良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头脑灵活等。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030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按照要求完成下面两题。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请依据画线</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处的文字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简要分析小格的心理活动。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画线</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处运用了比喻和对比手法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请分别作简要赏析。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因达子要帮忙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小格内心有所触动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可是由于自尊要强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犹豫后还是决意自己翻地。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把耕耙过的平整的土地比作梳理后整齐的头发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形象地写出了达子的耐心与细心。将耕耙后土地的平整与达子头发的蓬乱进行对比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鲜明地表现出达子劳作的辛苦。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题要扣住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心理活动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表现了小格心中有所感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垂下眼睫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等表现了小格的倔强、自尊等。第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题是个阐释性的题目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即阐释句中是怎么运用比喻和对比的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有怎样的表达效果。如用梳理过的头发来比喻耕耙过的土地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表现了达子劳动的成果及其劳动过程的细心与精心。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81755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小说最后两个自然段颇耐人寻味。请结合全文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从两个不同角度谈谈你的看法。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审美意蕴上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使小说充满诗情画意。油绿、柔软、茂盛的蓑衣草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生机勃勃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使小说更具画面感和意境美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给人留下审美的空间与回味的余地。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艺术手法上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所描绘的蓑衣草具有丰富的象征意义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油绿、柔软、茂盛的蓑衣草象征了新时期农民美好的新生活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象征了小格与达子之间萌发的美好情感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象征了小格和达子身上具有的人性美。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思想内容上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使小说主题得到深化。通过对蓑衣草的赞美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体现出人们对传统事物的重新认识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表现了当时农村青年对美好生活的渴望与追求。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情感表现上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将小格的情感表现得更为充分。通过对蓑衣草的赞美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含蓄地表达了小格对达子的佩服、信赖与朦胧的爱意。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人物形象上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使小格的形象更加丰满。小格纯朴勤劳而又自尊敏感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结尾隐含着她对未来美好生活的憧憬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显示出她乐观自信的一面。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464419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wipe(down)">
                                      <p:cBhvr>
                                        <p:cTn id="16" dur="500"/>
                                        <p:tgtEl>
                                          <p:spTgt spid="3">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down)">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艺术结构上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呼应前文且为读者留下想象的空间。结尾照应小说标题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并与前文对蓑衣的多处描写和达子编蓑衣的建议形成呼应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同时使读者心中对小格的未来充满想象。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本题属作用分析类题目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关键是角度的选择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即明了从哪个角度切入。作为小说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首先要判断最后两段的具体内容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然后分别从与其他小说要素的关系的角度来分析其表达作用。最后两段属于自然环境描写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也含有人物心理描写。首先指向环境描写本身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即意境的创造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既使小说充满诗情画意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也给人以美好的想象。再指向人物形象塑造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美好的景色衬托了小格对美好未来的向往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表现了她的自尊自信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也暗示了她对达子美好的情感。再从主题表达的角度看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蓑衣草富有象征的意味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暗示了农村青年对美好爱情和幸福生活的追求等。最后从情节结构分析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蓑衣草的描写与题目及前文对蓑衣的描写遥相呼应。还可以从艺术手法的运用角度分析。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23188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二十一、</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,11,25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古</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渡</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太阳渐渐地隐没到树林中去了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晚霞散射着一片凌乱的光辉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映到茫无际涯的淡绿的湖上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现出各种各样的色彩来。微风波动着皱纹似的浪头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轻轻地吻着沙岸。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破烂不堪的老渡船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横在枯杨的下面。渡夫戴着一顶尖头的斗笠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弯着腰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在那里洗刷一叶断片的船篷。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我轻轻地踏到他的船上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他抬起头来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带血色的昏花的眼睛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望着我大声说道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过湖吗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我放下包袱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要等到明天啰。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他又弯腰做事去了</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86787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我茫然地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我多给你些钱不能吗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你有多少钱呢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他的声音来得更加响亮了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教训似的。他重新站起来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抛掉破篷子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把斗笠脱在手中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立时现出了白雪般的头发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年纪轻轻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开口就是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有钱就命都不要了吗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我不由得暗自吃了一惊。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他从舱里拿出一根烟管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饱饱地吸足了一口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看你的样子也不是一个老出门的。哪里来的呀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从军队里回来。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军队里</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他又停了一停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是当兵的吧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为什么又跑开来呢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我是请长假的。我妈病了。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唔</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两个人都沉默了一会儿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他把烟管在船头上磕了两磕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接着又燃第二口。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09063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小说中的卢森堡公园苗圃在情节发展中有重要作用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这种作用体现在哪些方面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请结合作品简要分析。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故事切入自然。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不太喜欢喧闹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而老舞蹈师又天天来这里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两人相遇才有可能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以此切入故事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自然而不做作。</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有利于情节的集中与展开。苗圃既是表演的舞台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也是人生的舞台。</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使故事有余味。苗圃铲平了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故事自然结束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但主人公怎样了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让人牵挂。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公园苗圃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其实是小说人物出场、情节发展的一个环境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可以从小说情节展开的角度进行分析。正是在这里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见证了老舞蹈师出场和他木偶似的舞蹈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苗圃消失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主人公的结局留给读者想象的空间。此题</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应设置三个要点作答。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2682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夜色苍茫地侵袭着我们的周围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浪头荡出了微微的合拍的呼啸。我的心里偷偷地发急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不知道这老头子到底要玩什么花头。于是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既然不开船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就让我回到岸上去找店家吧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店家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老头子用鼻子哼着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年轻人到底不知事。回到岸上去还不同过湖一样的危险吗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到连头镇去还要退回七里路。唉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就在我这船中过一宵吧。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他擦着一根火柴把我引到船艘后头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给了我一个两尺多宽的地方。好在天气和暖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还不至于十分受冻。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当他再擦火柴吸上了第三口烟的时候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他的声音已经和缓多了。我躺着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一面细细地听着孤雁唳过寂静的长空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一面又留心他和我谈的一些江湖上的情形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和出门人的秘诀。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200839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就算你有钱吧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你也不应当说出来的。这湖上有多少歹人啊</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我欢喜你这样的孝顺孩子。是的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你的妈妈一定比我还欢喜你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要是在病中看见你这样远跑回去。只是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我呢</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我有一个桂儿。你知道吗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我的桂儿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他比你大得多呀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你怕不认识他吧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外乡人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我们爷儿俩同驾着这条船。我给他收了个媳妇</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北佬来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你知道了吗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北佬打了败仗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从我们这里过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我的桂儿给北佬兵拉着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要他做伕子。桂儿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脸上一拳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脸上一拳</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你做过这些个丧天良的事情吗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我等了一年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我又等了两年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我的儿媳妇改嫁给卖肉的朱胡子了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我的孙子长大了。可是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我看不见我的桂儿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我的孙子他们不肯给我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等你有了钱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我们一定将孙子给你送回来。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我得有钱呀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我得过湖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刮风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我得过湖</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7993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年成荒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捐重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湖里的匪多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过湖的人少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我得找钱</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你是有爹妈的人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你将来也得做爹妈的。我欢喜你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要是你真的有孝心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你是有好处的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我一定得死在这湖中。我没有钱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我寻不到我的桂儿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我的孙子不认识我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没有人替我做坟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没有人给我烧纸钱</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我没有丧过天良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可是天老爷他不向我睁开眼睛</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他逐渐地说得悲哀起来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终于哭了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不住地把船篷弄得呱啦呱啦地响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他的脚在船舱边下力地蹬着。可是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我寻不出来一句能够劝慰他的话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心头像给什么东西塞得紧紧的。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外面风浪渐渐地大了起来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我翻来覆去地睡不着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他也翻来覆去地睡不着。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又是一般的微风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细雨。太阳还没有出来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他就把我叫起了。他的脸上丝毫看不出一点异样的表情来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好像昨夜间的事情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全都忘记了。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41456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我目不转睛地瞧着他。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有什么好瞧呢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你还要赶你的路程呀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离开渡口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因为是走顺风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他就搭上橹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扯起破碎风篷来。他独自坐在船艘上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毫无表情地捋着雪白的胡子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任情地高声朗唱着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我住在这古渡前头六十年。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我不管地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也不管天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我凭良心吃饭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我靠气力赚钱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有钱的人我不爱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无钱的人我不怜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371158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323528" y="764704"/>
            <a:ext cx="8636000" cy="5780044"/>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下列对作品有关内容的分析和概括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作品以抒情的笔调叙述了渡夫的人生遭遇和心灵世界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反映了动荡不安的现实</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表达了作者对底层劳动人民的同情和对当时社会的不满。</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渡夫不愿马上开船送</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过湖</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还教训</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年纪轻轻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开口就是</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钱</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有钱就命都不要了吗</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这让</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暗自吃惊</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因为</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担心他谋财害命。</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渡夫没有让</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回到岸上去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而是让</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在他船里过一宵</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因为他看</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太年轻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怕</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遇到不测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想告诉</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一些江湖上的情形和出门在外的经验。</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渡夫在船里把他儿子桂儿被北佬抓做伕子的事情告诉</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这一方面表达他对</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孝顺母亲的赞赏和羡慕之情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一方面表达他失子之后的孤独和忧虑。</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第二天一早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被渡夫叫起来之后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目不转睛地瞧着他</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发现他的脸上没有什么异样的表情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想知道他为什么把昨夜的事情全都忘记了。</a:t>
            </a:r>
            <a:endParaRPr lang="zh-CN" altLang="en-US" sz="2200"/>
          </a:p>
        </p:txBody>
      </p:sp>
      <p:sp>
        <p:nvSpPr>
          <p:cNvPr id="4" name="矩形 3"/>
          <p:cNvSpPr/>
          <p:nvPr/>
        </p:nvSpPr>
        <p:spPr>
          <a:xfrm>
            <a:off x="7164288" y="908720"/>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131687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听了渡夫的话后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暗自吃惊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至于为什么吃惊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作者并没有说明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也没有暗示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担心他谋财害命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只是一种不够严谨的推测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而从作者对渡夫的说话的神态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教训似的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的描写上分析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更多的应该是对渡夫之外的潜在危险的担心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项分析不完全正确。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渡夫没有让</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回到岸上去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是因为渡夫认为岸上不安全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想告诉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一些江湖上的情形和出门在外的经验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目不转睛地瞧着他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发现他的脸上没有什么异样的表情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想知道他为什么把昨夜的事情全都忘记了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一是渡夫不可能忘记昨夜的事情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那是他一辈子的伤痛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二是作者目不转睛地瞧着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渡夫应该是被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洒脱淡定的表情而打动。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919425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作品中的渡夫有哪些性格特点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热情坦诚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乐于助人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喜欢孝顺父母的子女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刚强不屈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不畏身心劳苦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靠自己的气力赚钱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坚韧不拔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不向命运低头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坚持自由自在的生活信念。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67787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要从全文入手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找出有关渡夫形象的故事情节和描写内容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从肖像、神态、心理、语言、行为等方面进行提炼并加以分析。首先从渡夫与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之间直率的对话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并主动留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在船上住一宿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在船上和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谈一些江湖上的情形和出门人的秘诀等情节中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可看出他的坦诚热情和乐于助人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他也直接表达了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欢喜你这样的孝顺孩子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。其次从他的遭遇上看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儿子被北佬兵拉去当苦力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媳妇改嫁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孙子也要不回来等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他怨天怨地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但是却一直在坚持凭良心吃饭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靠气力赚钱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在风霜雨雪中坚持渡船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希望有一天有了钱把孙子要回来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从中可以看出他坚强不屈、不畏辛苦、自食其力的性格特征。再次从他尽管抱怨老天不公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但始终没有向命运屈服可以看出他的坚忍不拔的品质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尤其是从他唱的歌曲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我不管地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也不管天</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这些充满抗争的歌词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可以看出他不向命运低头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坚持自由自在的生活信念。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40136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作品是怎样叙述渡夫的故事的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这样写有什么好处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的视角来叙事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使事件显得真实可信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引入渡夫的故事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唤起读者的阅读兴趣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多用对话形式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以渡夫之口自述他的经历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使叙事更加集中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情景描写与渡夫讲述相结合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赋予渡夫的故事哀而不伤的诗意美。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小说对渡夫故事的叙述主要从与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话题的引入以及他自身的叙述等角度来展开。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的介入使得渡夫的故事更加真实可信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与渡夫之间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话题的引入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引起了读者兴趣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对话加自述的形式使得渡夫的故事更加简练而集中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而恰切简约的情景描写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不仅与渡夫的讲述相互照应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也为故事的发展营造了一个充满诗情画意的情景。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298919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作品为什么以渡夫的任情高歌为结尾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艺术结构上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通过突转产生戏剧性效果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最后以歌声结尾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余韵悠长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耐人寻味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情感表现上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以渡夫的无表情代替哭泣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以任情高歌代替诉苦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增强了表现苦难的力度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人物形象上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既表现渡夫的洒脱豪放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也反衬他的现实痛苦之深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使渡夫的形象更加丰满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思想内容上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从批判社会现实的黑暗到表现渡夫追求自由生活的信念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深化了作品的主题。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4356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866006"/>
          </a:xfrm>
          <a:prstGeom prst="rect">
            <a:avLst/>
          </a:prstGeom>
        </p:spPr>
        <p:txBody>
          <a:bodyPr>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rPr>
              <a:t>,7~9,15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389035201"/>
              </p:ext>
            </p:extLst>
          </p:nvPr>
        </p:nvGraphicFramePr>
        <p:xfrm>
          <a:off x="1331640" y="990230"/>
          <a:ext cx="2053206" cy="446921"/>
        </p:xfrm>
        <a:graphic>
          <a:graphicData uri="http://schemas.openxmlformats.org/presentationml/2006/ole">
            <p:oleObj spid="_x0000_s2055" name="文档" r:id="rId3" imgW="1177627" imgH="255287" progId="Word.Document.12">
              <p:embed/>
            </p:oleObj>
          </a:graphicData>
        </a:graphic>
      </p:graphicFrame>
      <p:sp>
        <p:nvSpPr>
          <p:cNvPr id="4" name="矩形 3"/>
          <p:cNvSpPr>
            <a:spLocks noChangeAspect="1"/>
          </p:cNvSpPr>
          <p:nvPr/>
        </p:nvSpPr>
        <p:spPr>
          <a:xfrm>
            <a:off x="508000" y="1437151"/>
            <a:ext cx="8128000" cy="496751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到梨花屯去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何士光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这故事开场时是颇为平淡的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马车快要进梨花屯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而两个乘客也沉默时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回过头来看一看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兴许才有一点故事的意味</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一辆马车从白杨坝出来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车夫是个老人家。在一座石桥旁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他把一个中年人让到车上来。看得出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这是位下乡干部。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天色好晴朗。水田还没有栽上秧子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但苞谷已长得十分青葱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初夏的山野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透露着旺盛的生命力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叫人沉醉不已。碎石的马路拐弯了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爬坡了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又拐弯了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又爬坡了。不时有布谷在啼叫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车上的人似乎打起盹来了。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不知过了多久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马车停住。打盹的干部猛地抬头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看见有人正上到车上来</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12574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需要就作者如此安排情节的用意展开探究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属于对小说情节和艺术表现手法问题的理解和分析。题干明确要求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所以绝对不能就结尾谈结尾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而要从全文的艺术结构、情感表现、人物形象和思想内容四个方面作答。该篇小说以渡夫任情高歌为结尾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一扫前文的悲苦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展示了渡夫坚强和洒脱的性格特点。当然这歌声看似洒脱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其实句句都在滴血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是渡夫无可奈何之时的洒脱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所谓悲极而歌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歌声更强化了渡夫的痛苦之深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此处的歌声不是欢颜畅歌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而是一种反衬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他给人留下的是韵味无穷的回味和思考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这种结构上的突转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表面上是由凄风苦雨般的哀苦突转为风和日丽的高歌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其实更加强化了表现苦难的力度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引发了读者的无限想象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使得小说人物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渡夫的形象更加丰满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从小说的主题表达上来看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不仅深刻揭露了现实社会黑暗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但更重要的是表达了渡夫对自由美好生活的追求与向往。这样的结尾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更使作品的主题得到了深化和升华。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470368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二十二、</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,11,25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刘庆邦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个姑娘叫守明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十八岁那年就定了亲。定亲的彩礼送来了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是几块做衣服的布料。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媒人一走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母亲眼睛弯弯的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你婆家给你的东西。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谁要他的东西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不要好呀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我留着给你妹妹作嫁妆。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妹妹跟过来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要看看是什么好东西。守明像是捍卫什么似的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坚决不让妹妹看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她把包袱放进箱子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啪嗒就锁上了。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家里只有自己时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守明才关了门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把彩礼包儿拿出来。她把那块石榴红的方巾顶在头上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对着镜子左照右照。她的脸红通通的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很像刚下花轿的新娘子。想到新娘子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不知为何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她叹了一口气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鼻子也酸酸的。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59900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按当地的规矩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守明该给那个人做一双鞋了。她的表情突然变得严肃起来。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她把那个人的鞋样子放在床上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张开指头拃了拃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心中不免吃惊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那个人人不算大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脚怎么这样大。脚大走四方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不知这个人能不能走四方。她想让他走四方。又不想让他走四方。要是他四处乱走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剩下她一个人在家可怎么办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把鞋做得稍小些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给他一双小鞋穿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让他的脚疼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走不成四方。想到这里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她仿佛已看见那人穿上了她做的新鞋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由于用力提鞋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脸都憋得红了。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合适吗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那个人说合适是合适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就是有点紧。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穿的次数多了就合适了。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那个人把新鞋穿了一遭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回来说脚疼。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你疼我也疼。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那个人问她哪里疼。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40163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那个人就笑了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那我给你揉揉吧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她赶紧把胸口抱住了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她抱的动作大了些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把自己从幻想中抱了出来。摸摸脸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脸还火辣辣的。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瞎想归瞎想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在动剪子剪袼褙时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她还是照原样儿一丝不差地剪下来了。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第一次看见那个人是在社员大会上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那个人在黑压压的会场中念一篇稿子。她不记得稿子里说的是什么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旁边的人打听那个人是哪庄的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叫什么名字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她却记住了。她当时想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这个男孩子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年纪不大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胆子可够大的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敢在这么多人面前念那么长一大篇话。她这个年龄正是心里乱想的年龄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想着想着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就把自己和那个人联系到一块儿去了。不知道那个人有没有对象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要是没对象的话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不知喜欢什么样的</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967097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997347"/>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家里来了个媒人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守明正要表示心烦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一听介绍的不是别人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正是让她做梦的那个人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一时浑身冰凉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小脸发白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泪珠子一串一串往下掉。母亲以为她对这门亲事不乐意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我是舍不得离开您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媒人递来消息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说那个人要外出当工人。守明一听有些犯愣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这真应了那句脚大走四方的话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此一去不知何时才能回还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她一定得送给那个人一点东西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让那个人念着她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记住她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她没有别的可送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只有这一双鞋。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那个人外出的日期定下来了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托媒人传话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向她约会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她正好亲手把鞋交给那个人。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约会的地点是村边那座高桥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时间是吃过晚饭之后。母亲要送她到桥头去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守明把一切都想好了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那个人若说正好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她就让他穿这双鞋上路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人是你的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鞋就是你的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还脱下来干什么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临出门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她又改了主意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觉得只让那个人把鞋穿上试试新就行了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还得让他脱下来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等他回来完婚那一天才能穿。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10500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守明的设想未能实现。她把鞋递给那个人时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让那个人穿上试试。那个人只笑了笑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说声谢谢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就把鞋竖着插进上衣口袋里去了。直到那个人说再见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鞋也没试一下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那个人说再见时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猛地向守明伸出了手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意思要把手握一握。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这是守明没有料到的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他们虽然见过几次面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但从来没有碰过手。她犹豫了一会儿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还是低着头把手交出去了。那个人的手温热有力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握得她的手忽地出了一层汗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接着她身上也出汗了。那个人大概怕她害臊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就把她的手松开了。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守明下了桥往回走时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见夹道的高庄稼中间拦着一个黑人影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她大吃一惊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正要折回身去追那个人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扑进那个人怀里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让她的那个人救她。人影说话了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原来是她母亲。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66962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怎么会是母亲呢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在回家的路上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守明一直没跟母亲说话。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后记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我在农村老家时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人家给我介绍了一个对象。那个姑娘很精心地给我做了一双鞋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参加工作后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我把那双鞋带进了城里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先是舍不得穿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后来想穿也穿不出去了。第一次回家探亲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我把那双鞋退给了那位姑娘。那姑娘接过鞋后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眼里一直泪汪汪的。后来我想到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我一定伤害了那位农村姑娘的心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我辜负了她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一辈子都对不起她。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29991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下列对这篇小说思想艺术特色的分析和鉴赏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小说注重从细微处表现人的心灵秘密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守明照镜子时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不知为何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她叹了一口气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鼻子也酸酸的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寥寥数语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初恋少女的微妙心理就显露出来了。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小说善于使用对比手法刻画人物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守明的美好形象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就是在与母亲收人家的彩礼、偷偷监视女儿约会等一系列言行的鲜明对比中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逐渐凸显出来的。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小说擅长在平淡叙述中营造不平常的效果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守明与未婚夫分别后见一黑影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大吃一惊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原来是母亲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这一既在情理之中又在意料之外的情节就颇具匠心。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小说地方特色鲜明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守明像是捍卫什么似的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在黑压压的会场中念一篇稿子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等日常生活语言的大量使用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更增添了浓郁的乡土气息</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55576" y="1124744"/>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672623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小说善于通过细节描写表现人物性格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未婚夫和守明约会时随意把鞋插进口袋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分手时又主动与守明握手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表明他虽是一个农村青年却有现代意识。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对比手法在文中的使用不明显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守明的形象主要是通过细腻的心理描写来展现的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这一形象在展示守明形象的过程中只起辅助作用。</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所举的例子不能证明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增添了浓郁的乡土气息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所举之例不能证明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有现代意识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主动、热情。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09095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为中心叙事写人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这样处理有什么好处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做鞋是当时当地的规矩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这样的故事既有生活气息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又有时代特点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以鞋为线索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可以使故事情节更集中、紧凑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鞋是情感的寄托物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有助于主人公内在情感与深层心理的发掘与表现。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在文中的作用。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在文中的作用有这样几个</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是特定历史条件下的产物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可以让读者明白故事发生的时代背景</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是行文线索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是主人公情感的纽带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推动故事情节的发展。通过对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的作用的分析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我们可以推断出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作者借用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来叙事写人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能够集中表现人物的形象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展现故事发生的背景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推动故事情节的发展。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14963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来人犹豫地打招呼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似乎有些意外。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老赵同志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谢主任嗫嚅了一下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也有些突然。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车抖了一下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从横过路面的小小水沟上驶过。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谢主任把香烟掏出来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递一支给老赵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去梨花屯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语气中有和解的意味。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老赵谨慎地回答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去包队吗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是。胜利大队。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谢主任和蔼地笑起来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我们都是十回下乡九回在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老走梨花这一方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笑颜使气氛松动起来。三只白鹤高高飞过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不慌不忙扇动着长长的翅膀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在蓝天里显得又白又亮</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谢主任开诚布公地谈起来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我一直想找机会和你谈谈呢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为七六年秋天在梨花挖那条沟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你怕还对我有些意见呐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你说到哪里去了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02854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小说中守明是一个什么样的人物形象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她有什么样的心态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第一问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守明是一个有着朴实、善良、柔顺品性和传统美德的农村青年女性形象。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对美好爱情和幸福生活满怀憧憬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对未来人生和未知命运感到不安。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总结人物形象要从人物心理活动、行为动作和语言等的描写以及一些细节描写和社会环境描写中整理信息。比如文本中对主人公守明在做鞋看到鞋样时心中的想法和近乎梦境般的描写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可以从中归纳出主人公单纯又略带娇羞的神态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以及她对爱情抱有的一种严肃甚至神圣的态度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指的是人物的思想情感的变化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主要通过人物的心理、动作、语言等描写来展现。如对守明给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做鞋时的心理描写就表现了她对爱情的憧憬。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758081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wipe(down)">
                                      <p:cBhvr>
                                        <p:cTn id="1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是独立于小说外的写作说明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还是属于小说的有机组成部分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谈谈你的观点和理由。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是独立于小说外的写作说明。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从形式上看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与小说没有直接关系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两者是各自独立的文本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从内容上看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小说是乡土生活的诗意想象。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是作者的自我忏悔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两者无法融为一体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从人物塑造上看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限制了小说的想象空间。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后记是小说的有机组成部分。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从形式上看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小说是一个开放性的文本结构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是其中的有机组成部分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从内容上看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改变了小说的田园牧歌风格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于诗意中多了一丝冷峻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从创作上看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中的自我审视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将传统与现代联系起来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深化了小说的思想主题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52611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此题考查对作品进行个性化阅读和有创意的解读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言之成理即可。主要从三个方面进行分析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一是形式上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与正文之间的区别和联系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以及放在一起所可能产生的后果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二是内容上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与正文之间的关系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能不能融为一体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三是探讨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的真实性对原文的影响。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089099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二十三、</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,11,25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喂自己影子吃饭的</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人</a:t>
            </a:r>
            <a:endParaRPr lang="en-US"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阿根廷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巴尔莱塔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晚饭</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饭店里走进一位高个儿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面容和蔼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脸上的笑容矜持而又惨淡。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他风度翩翩走上前台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朗声说道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敝人十分愿意应邀在此介绍一种奇迹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迄今无人能窥见其奥妙。近年来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敝人深入自己影子的心灵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努力探索其需求和爱好。兄弟十分愿意把来龙去脉演述一番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以报答诸位的美意。请看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我至亲至诚的终身伴侣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我的影子的实际存在。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在半明半暗的灯光中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他走近墙壁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修长的身影清晰地投射在墙上。全厅鸦雀无声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人们一个个伸长脖子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争看究竟。他像要放飞一只鸽子似的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双手合拢报幕</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25478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骑士跳栏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骑士模样的形状在墙上蹦了一下。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玉兔食菜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出现一只兔子在啃白菜。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山羊爬坡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山羊模样的影子开始步履艰难地爬一个陡坡。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现在我要让这昙花一现的形象具有独立的生命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向大家揭示一个无声的新世界。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他从墙壁旁走开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影子却魔术般地越拉越长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直顶到天花板上。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为了使影子能脱离我而独立生活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敝人进行过孜孜不倦的研究。我只要对它稍加吩咐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它就会具有生命的各种特征</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甚至还会吃东西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我马上给诸位表演一番。诸位给我的影子吃些什么呢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201697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一个炸雷般的声音回答说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给它吃这块火鸡肉冻。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一阵哄堂大笑。他伸手接过递来的菜盘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走近墙壁。他的影子随即自如地从天花板上缩了回来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几乎贴近了他的身子。人们看得清清楚楚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他的身子并未挪动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那影子却将纤细的双手伸向盘子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小心翼翼地抄起那块肉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送到嘴里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嚼着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吞着</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简直太神了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你信吗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我可不是三岁的小孩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您总不会否认这把戏确实很妙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给它这块鸡脯。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看着它如何吃梨一定妙不可言。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很好。诸位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现在先吃鸡脯。噢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劳驾哪位递给我一条餐巾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070179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所有人都兴致勃勃地加入了这场娱乐。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再给它吃点饼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你这影子可有点干瘦呵</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机灵鬼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你的影子喝酒不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给它这杯酒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喝了可以解愁。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我笑得实在受不了喽。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那影子又吃、又喝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泰然自若。不久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那人把灯全部打开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神情冷漠而忧郁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脸色显得格外苍白。他一本正经地说道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敝人深知这般玄妙的实验颇易惹人嘲讽、怀疑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但这无关紧要。总有一天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这项旨在使自己的影子独立于本人的实验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必将得到公认和奖励。临走前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敬请凡有疑问者前来搜一下敝人的衣服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以便确信我绝没有藏匿任何物品。诸位的慷慨惠赠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无一不为我影子所食。这如同敝人叫巴龙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卡米洛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弗莱切一样千真万确。十分感谢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祝大家吃好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见鬼去吧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谁要搜你的身子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072820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幻术玩够了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来点音乐吧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卡米洛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弗莱切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真名叫胡安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马里诺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他面朝三方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各鞠了个躬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神态庄重地退出了餐厅。穿过花园时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突然有人一把抓住他的胳膊。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你给我滚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警察厉声吼道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下次再看到你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就让你和你的影子统统蹲到警察局过夜去。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他低下头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慢慢地走了出去。拐过街角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他才稍稍挺直身子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加快脚步回家。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开门的是他女儿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十五六岁光景。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小家伙们不愿睡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他们可真累人呵</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两个金发的孩子在一旁玩耍着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兴高采烈地迎接他。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小姑娘走过来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缓声问道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带回来什么没有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310837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他没吱声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从衣服里掏出一方叠好的餐巾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从里面取出一块鸡脯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几块饼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还有两把银质小匙。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她把食物切成小块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放在盘里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同她的两个兄弟吃了起来。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你不想吃点什么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他头也不回地回答说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你们吃吧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我已经吃过了。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马里诺面朝窗子坐下来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茫然失神地凝望着沉睡中城市的屋脊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琢磨着明天该去哪里表演他的奇迹</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沈根发译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32483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096448" cy="4522392"/>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下列对小说有关内容的分析和概括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AE</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马里诺说影子是有独立生命的实际存在</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是让观众相信他对影子的研究成果</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也表明他的表演技艺的高超。</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马里诺离开饭店前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请客人上前搜身</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以证明他没有带走任何物品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这表明他品行端正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爱惜自己的名声。</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马里诺谢幕时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有人发出</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幻术玩够了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来点音乐</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的呼声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这呼声暗示客人们看穿了幻术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需要更多的娱乐节目刺激。</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马里诺穿过花园时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遭到警察的威胁和警告</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表明马里诺的影子表演缺乏新意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已经让警察感到厌烦了。</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小说对马里诺在家中茫然失神状态的描写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真实反映了一个江湖艺人的现实生活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表达了作者对这类人物的同情。</a:t>
            </a:r>
            <a:endParaRPr lang="zh-CN" altLang="en-US" sz="2200"/>
          </a:p>
        </p:txBody>
      </p:sp>
      <p:sp>
        <p:nvSpPr>
          <p:cNvPr id="4" name="矩形 3"/>
          <p:cNvSpPr/>
          <p:nvPr/>
        </p:nvSpPr>
        <p:spPr>
          <a:xfrm>
            <a:off x="7452320" y="141277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771665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实事求是嘛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当时我是工作队的负责人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瞎指挥是我搞的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该由我负责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有人把责任归到你头上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当然不应当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我也明知那条沟不该挖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一气就占了四十亩良田。但当时压力大啊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上边决定要挖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社员不同意挖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是我硬表了态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我叫挖的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我负责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这种表态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老赵想了一想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我也表过</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那是因为我先表嘛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谢主任接过话头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去年报上有篇报道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你读过没有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哪一篇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谈得真好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谢主任不胜感慨地说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是基层干部座谈。总结说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嘴巴硬</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基层干部是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肩膀硬</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基层干部负责任。像是报道的安徽</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路转了一个大弯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在一座杉树土岗前好像到了尽头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接着又一下子在马车前重新展现出来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一直延伸到老远的山垭口</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97738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马里诺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请客人上前搜身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应该是故意掩饰身上带有观众给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吃的食物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这不能表明他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品行端正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爱惜自己的名声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项观众的呼声虽有看够了幻术、寻求刺激之意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但更多的是通过表演者强颜欢笑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取悦观众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却遭到厌弃的情节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反映出富有者对贫穷者的冷漠和不屑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表现了世态的炎凉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项的概括虽然符合原文意思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但是并没有深入理解小说设计这个情节的真实意图。</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项写表演者遭到了警察的威胁和警告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是在马里诺表演完之后经过花园的时候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马里诺的影子表演缺乏新意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已经让警察感到厌烦了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只是表明了这些权贵者的帮凶欺负凌辱生活在社会底层的贫困者的一贯行径而已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项分析错误。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65574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对小说的艺术表现有什么作用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通过对奇特形象的塑造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营造作品的神秘氛围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激发读者的阅读兴趣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通过影子逼真神妙的表演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表现主人公幻术技艺的高超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通过制造故事悬念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为后文揭示事实真相埋下伏笔。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考查小说鉴赏中艺术表现手法的作用。解答此题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要把小说中有关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描写的段落找出来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然后结合小说的三要素对其进行概括提炼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结合艺术表现手法和小说主人公的性格特点进行分析提炼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即可全面准确回答问题。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49810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小说主人公马里诺这一形象有哪些特点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演艺精湛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能说会道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善于捕捉观众心理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赋予无声的影子以独立的生命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地位卑微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人前强颜欢笑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依靠表演取悦观众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却遭观众厌弃和警察驱逐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忍辱负重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为养家糊口而奔走卖艺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却只能独自忍受精神的孤独和痛苦。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考查鉴赏文学作品形象的能力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侧重于对形象个性特征的考查。解答此题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要从全文入手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找出有关马里诺形象的故事情节和描写内容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从肖像、神态、心理、语言、行为等方面进行提炼并加以分析。首先要从小说的故事情节来分析。小说开头写马里诺表演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主要刻画了他的语言艺术和表演才能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展现了小说主人公卑微的社会地位和受人凌辱的凄苦与无奈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第二部分描写马里诺的家庭状况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他承担着家中养家糊口的重担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从中可以看出主人公生活的艰辛和肩上的重负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其次要注意小说中关于马里诺的神态和肖像描写。他风度翩翩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和蔼可亲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但是神情却冷漠忧郁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面色苍白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他忍辱负重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承担家庭的重担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富有责任感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但却无人可以理解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只能默默忍受精神的孤独和痛苦。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022696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小说前半部分侧重写马里诺的影子表演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后半部分侧重写马里诺的现实生活。作者这样安排有什么用意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小说以马里诺影子表演的玄妙神秘与他在现实生活的平淡无奇相对比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赋予故事情节以戏剧性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有助于吸引读者阅读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小说以前半部分影子表演的热闹有趣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与后半部分马里诺现实生活的凄凉孤独相对比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有助于增强小说的悲剧感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小说以饭店内观众对马里诺的冷漠与家人对马里诺的关心相对比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有助于表现世态的冷暖炎凉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小说以马里诺在观众面前谈笑风生与在家里的茫然失神相对比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有助于深入刻画他性格的复杂性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小说以影子的虚幻与现实生活的真实相对比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有助于增强作品反映现实的力度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小说通过对马里诺在饭店和家里活动状态的对比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表达了作者对底层人民的同情和对社会的批判。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54162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384312"/>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考查考生对小说结构和思路的把握和个性化的鉴赏能力。解答此题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需要就作者如此安排情节的用意展开探究。这属于对小说情节和艺术表现手法方面问题的理解和分析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但是因为涉及两个场景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而且这两个场景展示的内容和情节在一定程度上形成了较为鲜明的对比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对对比手法的分析就成为探究的重中之重。首先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前后两个场景的对比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一个是马里诺影子表演的玄妙神秘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一个是他在现实生活中的卑微困顿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使故事情节显得波澜起伏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极富戏剧性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能够充分调动读者阅读的兴趣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其次是环境气氛的对比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前者的影子表演热闹喧嚷而充满趣味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后者的现实生活却困顿凄凉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前者的热闹和趣味很好地衬托突出了后者的悲凉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增加了小说悲剧的意味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马里诺在众人面前风度翩翩和在家庭生活中的茫然困顿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也为人物形象的塑造增色不少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使人物性格显得更加多元化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在小说主题表现方面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前后两个场景中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酒店观众对马里诺的冷漠和家人对马里诺的关心的对比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还可以使人们联想到世态的炎凉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也可以使人联想到作者对马里诺为代表的社会底层的人民的态度和对社会的批判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在艺术手法方面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虚幻</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的影子表演和真实的生活对比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不仅增强了艺术的真实性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也增强了作品批判现实的力度。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42034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二十四、</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,11,25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峡</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被直着劈开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于是当中有七八里谷地。大约是那刀有些弯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结果谷地中央高出如许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愈近峡口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便愈低。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森森冷气漫出峡口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收掉一身黏汗。峡口处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倒一棵大树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连根拔起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似谷里出了什么不测之事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把大树唬得跑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一跤仰翻在那里。峡顶一线蓝天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深得令人不敢久看。一只鹰在空中移来移去。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峭壁上草木不甚生长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石头生铁般锈着。一块巨石和百十块斗大石头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昏死在峡壁根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一动不动。巨石上伏着两只四脚蛇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眼睛眨也不眨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只偶尔吐一下舌芯子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与石头们赛呆。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因有人在峡中走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壁上时时落下些许小石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声音左右荡着升上去。那鹰却忽地不见去向</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3758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顺路上去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有三五人家在高处。临路立一幢石屋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门开着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却像睡觉的人。门口一幅布旗静静垂着。靠近人家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便有稀松的石板垫路。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中午的阳光慢慢挤进峡谷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阴气浮开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地气熏上来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石板有些颤。似乎有了噪音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细听却什么也不响。忍不住干咳一两声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总是自讨没趣。一世界都静着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不要谁来多舌。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方才辨出布旗上有个藏文字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布色已经晒退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字色也相去不远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随旗沉甸甸地垂着。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忽然峡谷中有一点异响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却不辨来源。往身后寻去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只见来路的峡口有一匹马负一条汉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直腿走来。那马腿移得极密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蹄子踏在土路上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闷闷响成一团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骑手侧着身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并不上下颠。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愈来愈近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一到上坡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马慢下来。骑手轻轻一夹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马上了石板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蹄铁连珠般脆响。马一耸一耸向上走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骑手就一坐一坐随它。蹄声在峡谷中回转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又响又高。那只鹰又出现了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慢慢移来移去。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58526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骑手走过眼前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结结实实一脸黑肉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直鼻紧嘴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细眼高颧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眉睫似漆。皮袍裹在身上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胸微敞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露出油灰布衣。手隐在袖中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并不拽缰。藏靴上一层细土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脚尖直翘着。眼睛遇着了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脸一短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肉横着默默一笑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随即复原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似乎咔嚓一响。马直走上去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屁股锦缎一样闪着。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到了布旗下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骑手俯身移下马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将缰绳缚在门前木桩上。马平了脖子立着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甩一甩尾巴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曲一曲前蹄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倒换一下后腿。骑手望望门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那门不算大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骑手似乎比门宽着许多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可拐着腿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左右一晃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竟进去了。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屋里极暗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不辨大小。慢慢就看出两张粗木桌子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三四把长凳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墙里一条木柜。木柜后面一个肥脸汉子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两眼陷进肉里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渗不出光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双肘支在柜上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似在瞌睡。骑手走近柜台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捉出几张纸币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撒在柜上。肥汉也不瞧那钱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转身进了里屋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少顷拿出一大木碗干肉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一副筷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放在骑手面前的木桌上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又回去舀来一碗酒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顺手把钱划在柜里</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12332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骑手喝一口酒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用袖擦一下嘴。又摸出刀割肉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将肉丢进嘴里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脸上凸起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腮紧紧一缩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又紧紧一缩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就咽了。把帽摘了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放在桌上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一头鬈发沉甸甸慢慢松开。手掌在桌上划一划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就有嚓嚓的声音。手指扇一样地散着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一般长短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并不拢。肥汉又端出一碗汤来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放在桌上冒气。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一刻工夫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一碗肉已不见。骑手将嘴啃进酒碗里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一仰头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喉结猛一缩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又缓缓移下来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并不出长气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就喝汤。一时满屋都是喉咙响。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不多时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骑手立起身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把帽捏在手里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脸上蒸出一团热气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向肥汉微微一咧嘴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晃出门外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肥汉梦一样呆着。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阳光又移出峡谷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风又窜来窜去。布旗上下扭着动。马鬃飘起来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马打了一串响鼻。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骑手戴上帽子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正一正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解下缰绳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马就踏起四蹄。骑手翻上去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紧一紧皮袍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用腿一夹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峡谷里响起一片脆响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不多时又闷闷响成一团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耳朵一直支着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不信蹄声竟没有了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许久才辨出风声和布旗的响动。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573265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323528" y="548680"/>
            <a:ext cx="8384480" cy="6012415"/>
          </a:xfrm>
          <a:prstGeom prst="rect">
            <a:avLst/>
          </a:prstGeom>
        </p:spPr>
        <p:txBody>
          <a:bodyPr wrap="square">
            <a:spAutoFit/>
          </a:bodyPr>
          <a:lstStyle/>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下列对这篇小说有关内容的分析和概括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CE</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小说开篇描写峡谷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着力突出了它的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险</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奇</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静</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对四脚蛇的描写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更是以动衬静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十分生动地表现了这些特点。</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肥汉</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梦一样呆着</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是被骑手喝酒吃肉时的气概</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以及酒后不同寻常的动作和表情所震撼</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呆</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突出了肥汉的性格特征。</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小说文字简洁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注重细节描写。</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布旗上有个藏文字</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藏靴上一层细土</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看似简单的两句话</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却巧妙地暗示出人物的身份。</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小说擅长人物性格描写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尤其重视人物心理的细腻刻画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经常在人与人、人与景的对比与衬托中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凸显人物丰富复杂的内心世界。</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小说以</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的耳闻目睹为线索</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描写神奇的峡谷与质朴的边民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观察细致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笔法老练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用语奇崛</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具有独特的艺术风格。</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以动衬静</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的说法不正确。小说写峡谷着力突出</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其</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ts val="29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静</a:t>
            </a:r>
            <a:r>
              <a:rPr lang="zh-CN" altLang="en-US" sz="2200" smtClean="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虽也表现了</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险</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奇</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的特点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但没有着力突出。</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smtClean="0">
                <a:solidFill>
                  <a:srgbClr val="000000"/>
                </a:solidFill>
                <a:cs typeface="Times New Roman" panose="02020603050405020304" pitchFamily="18" charset="0"/>
              </a:rPr>
              <a:t>,</a:t>
            </a:r>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呆’突出了肥汉的性格特征</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表现的是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肥汉</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的表情。</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尤其重视人物心理的细腻刻画</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小说中对人物性格的刻画</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主要运用外貌、动作等描写</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文中没有心理刻画。</a:t>
            </a:r>
            <a:endParaRPr lang="zh-CN" altLang="en-US" sz="2200"/>
          </a:p>
        </p:txBody>
      </p:sp>
      <p:sp>
        <p:nvSpPr>
          <p:cNvPr id="4" name="矩形 3"/>
          <p:cNvSpPr/>
          <p:nvPr/>
        </p:nvSpPr>
        <p:spPr>
          <a:xfrm>
            <a:off x="7812360" y="620688"/>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738401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Effect transition="in" filter="wipe(down)">
                                      <p:cBhvr>
                                        <p:cTn id="15" dur="500"/>
                                        <p:tgtEl>
                                          <p:spTgt spid="3">
                                            <p:txEl>
                                              <p:pRg st="7" end="7"/>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3">
                                            <p:txEl>
                                              <p:pRg st="8" end="8"/>
                                            </p:txEl>
                                          </p:spTgt>
                                        </p:tgtEl>
                                        <p:attrNameLst>
                                          <p:attrName>style.visibility</p:attrName>
                                        </p:attrNameLst>
                                      </p:cBhvr>
                                      <p:to>
                                        <p:strVal val="visible"/>
                                      </p:to>
                                    </p:set>
                                    <p:animEffect transition="in" filter="wipe(down)">
                                      <p:cBhvr>
                                        <p:cTn id="18"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正是这样嘛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谢主任点头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那条沟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责任由我负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我也有责任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那是分派给我的任务。如果不是我催得紧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态度那样硬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说不定就挖不成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责任归我负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双方都有诚恳的态度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气氛十分亲切了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甚至到了甜蜜的地步。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路旁出现了一条水沟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水欢快地流淌着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发出叫人喜悦的响声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他们无拘无束地谈下去了。谈形势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谈这次去梨花屯纠正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定产到组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中出现的种种偏差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拉起家常来了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越近梨花屯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地势就越平坦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心里也越舒畅。突然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谢主任拍了拍赶车老汉的肩膀</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停一停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老人家把缰收住了。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两年多没到梨花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看看那条沟怎样了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坝子上水田一块接着一块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已经犁过了。带着铧印的泥土静静地横陈着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吸收着阳光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像刚切开的梨子一样新鲜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透着沁人心脾的气息</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35965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小说中三次写到鹰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分别表现了什么意图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一只鹰在空中移来移去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强化了峡谷的荒凉僻静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为骑手的出现提供了独特的背景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那鹰却忽地不见去向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暗示骑手来了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那只鹰又出现了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空中自由飞翔的鹰与独来独往的骑手相互比照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丰富了骑手的形象内涵。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解答本题应注意三次写到鹰的内容在文中的位置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并联系这些内容对表现骑手所起的作用来回答</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606820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小说中的骑手有哪些特点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外形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相貌不凡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身体强壮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肌肉结实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有着质朴自然的力与美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举止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一人一骑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独行于峡谷中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虽山路崎岖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但因骑术高超而从容沉稳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性情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大口吃肉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大碗喝酒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不拘生活小节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粗犷而有野性。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分析小说人物形象的特征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应根据文本中对人物的具体描写一一对应分析概括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可以从外貌、言行举止、生活习性等方面考虑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再用合适的语句加以描述。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0457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小说中的主要人物是骑手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但几乎一半篇幅是在写峡谷。作者为什么这样处理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从在小说中的地位来看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峡谷是作者有意塑造的一个自然形象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与骑手一样有着重要的审美意义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所以峡谷的描写是小说不可缺少的内容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从形象塑造上看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峡谷是骑手的主要活动空间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所以峡谷的描写对塑造骑手形象、表现骑手性格起着关键作用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从艺术表现上看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峡谷的描写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使人与物有机融合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峡谷的原始沉静与骑手的孤独沉默相辅相成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互为比照映衬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产生良好的艺术效果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从思想内涵上看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峡谷的描写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蕴含着作者对大自然原始美与生命力的赞叹之情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这不仅丰富了小说的内涵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也使小说的主题更为鲜明。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本题从比较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峡谷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所占篇幅多少的角度设题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要求分析作者在人物形象塑造上的创作意图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回答时应从这两个方面分别分析。其次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峡谷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本身是一个自然形象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所以从在小说中地位上就可以考虑二者的不同作用。同时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峡谷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对骑手性格的塑造、作品的思想内涵及艺术效果的作用要有所考虑。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05932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二十五、</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,11,25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马裤先生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在北平东站还没开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同屋那位睡上铺的穿马裤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戴平光眼镜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青缎子洋服上身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胸袋插着小楷羊毫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足蹬青绒快靴的先生发了问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你也是从北平上车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很和气的。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火车还没动呢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不从北平上车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由哪儿呢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我只好反攻了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你从哪儿上车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他没言语。看了看铺位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用尽全身的力气喊了声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茶房跑来了。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拿毯子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马裤先生喊。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请少待一会儿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茶房很和气地说。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马裤先生用食指挖了鼻孔一下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别无动作。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茶房刚走开两步。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这次连火车好似都震得直动。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2302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茶房像旋风似的转过身来。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拿枕头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您等我忙过这会儿去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毯子和枕头就一齐全到。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茶房说得很快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可依然是很和气。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茶房看马裤先生没任何表示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刚转过身去要走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这次火车确是哗啦了半天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茶房差点吓了个跟头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赶紧转回身来。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先生请略微等一等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一开车茶水就来。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马裤先生没任何的表示。茶房故意地笑了笑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然后搭讪着慢慢地转身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腿刚预备好要走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背后打了个霹雳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茶房不是假装没听见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便是耳朵已经震聋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竟自快步走开。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马裤先生连喊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一声比一声高。站台上送客的跑过一群来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以为车上失了火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要不然便是出了人命。茶房始终没回头。马裤先生又挖了鼻孔一下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坐在我床上。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你坐二等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这是问我呢。我又毛了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我确是买的二等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难道上错了车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297279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二等。快开车了吧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他站起来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数他的行李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一共八件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全堆在另一卧铺上。数了两次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又说了话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你的行李呢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我没有行李。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他确是吓了一跳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好像坐车不带行李是大逆不道似的。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我那四只皮箱也可以不打行李票了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茶房从门前走过。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拿手巾把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茶房似乎下了抵抗的决心。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马裤先生把领带解开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摘下领子来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分别挂在铁钩上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所有的钩子都被占了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他的帽子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已占了两个。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车开了。他爬上了上铺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在我的头上脱靴子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并且击打靴底上的土。枕着个手提箱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车还没到永定门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他睡着了。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41233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我心中安坦了许多。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到了丰台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车还没停住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上面出了声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没等茶房答应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他又睡着了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大概这次是梦话。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过了丰台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大概还没到廊坊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上面又打了雷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眉毛拧得好像要把谁吃了才痛快。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茶房的眉毛拧得直往下落毛。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要一壶开水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马裤先生又入了梦乡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呼声只比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小一点。有时呼声低一点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用咬牙来补上。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到了天津。又上来些旅客</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89477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马裤先生出去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呆呆地立在走廊中间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专为阻碍来往的旅客与脚夫。忽然用力挖了鼻孔一下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走了。下了车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没买。又上来了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向我招呼了声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我没言语。他向自己说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问问茶房。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紧跟着一个雷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我后悔了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是天津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没错儿。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总得问问茶房。茶房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没法再忍住。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车好容易又从天津开走。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刚一开车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茶房给马裤先生拿来头一份毯子枕头和手巾把。马裤先生用手巾把耳孔鼻孔全钻得到家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这一把手巾擦了至少有一刻钟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最后用手巾擦了擦手提箱上的土。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46988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我给他数着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从老站到总站的十来分钟之间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他又喊了四五十声茶房。茶房只来了一次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他的问题是火车向哪面走呢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茶房的回答是不知道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于是又引起他的建议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车上总该有人知道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茶房应当负责去问。茶房说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连驶车的也不晓得东西南北。于是他几乎变了颜色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万一车走迷了路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茶房没再回答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可是又掉了几根眉毛。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他又睡了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这次是在头上摔了摔袜子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可是一口痰并没往下唾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而是照顾了车顶。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我的目的地是德州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天将亮就到了。谢天谢地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我雇好车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进了城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还清清楚楚地听见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一个多礼拜了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我还惦记着茶房的眉毛呢。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653868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下列对小说有关内容的分析和概括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这篇小说以戏谑、夸张的漫画式手法</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描写了马裤先生在火车上的经历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故事虽然简单</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但情节曲折、紧张</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极富戏剧性。</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小说善于运用生动形象的细节表现人物内心的情感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茶房对马裤先生的不满</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就是通过茶房眉毛的细微变化表现出来的。</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马裤先生一上火车就向茶房要手巾把</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一把手巾擦了至少有一刻钟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是因为马裤先生作为一名知识分子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比较讲究卫生。</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一个多礼拜了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我还惦记着茶房的眉毛呢。</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这样结尾既表达了</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对茶房的同情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也为小说画上了一个幽默的句号。</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强烈、鲜明的对比是这篇小说最突出的特色</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马裤先生看起来不合常理的言行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就是通过</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的言行反衬出来的。</a:t>
            </a:r>
            <a:endParaRPr lang="zh-CN" altLang="en-US" sz="2200"/>
          </a:p>
        </p:txBody>
      </p:sp>
      <p:sp>
        <p:nvSpPr>
          <p:cNvPr id="4" name="矩形 3"/>
          <p:cNvSpPr/>
          <p:nvPr/>
        </p:nvSpPr>
        <p:spPr>
          <a:xfrm>
            <a:off x="7308304" y="141277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211639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看不见那条沟。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谢主任问车夫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老同志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那条沟是不是在这一带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老人家听不清。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老赵大声说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挖过一条沟啊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老人家听懂了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点点头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是挖过一条沟。唔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大前年的事喽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立冬后开挖的。分给我们六个生产队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每个劳力摊一截。我都有一截呢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顶上头一段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是红星队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看来老人家说起话来是絮絮不休的。老赵终于打断了他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现在沟在哪里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老人家摇着头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后来填了嘛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开春过后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谢主任问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哪个喊填的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老人家认真地想了一回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没有哪个。是我们六个队的人商量的。总不成就让它摆在那里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沟不沟坎不坎的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先是抬那些石头。论挑抬活路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这一带的人都是好手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肩膀最硬</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540158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该小说的特点是情节简单、轻松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富有戏剧性。说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情节曲折、紧张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不准确。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从马裤先生挖鼻孔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在别人的头顶脱鞋、摔袜子等细节看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马裤先生是一个猥琐、不懂礼貌、不讲卫生的人。</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只是一个观察者和叙述者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并没有与马裤先生形成对比。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18302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小说开头第一段就描写马裤先生的衣着言行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这样写的意图是什么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勾画一个衣着言行与众不同、令人发笑的人物形象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为后文即将发生的幽默、可笑的故事作铺垫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引发读者的阅读兴趣。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小说中人物的外貌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描写与表现主人公性格特点、故事情节的展开都有一定的关系。开头即有一段外貌描写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写作意图一般为下文作铺垫、引发读者兴趣。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马裤先生有哪些性格特点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颐指气使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目中无人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缺乏公德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斤斤计较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爱占小便宜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自私自利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不讲卫生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不顾他人感受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趣味低下。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分析人物的性格特点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一定要从小说的情节和细节出发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要从人物的言行出发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实事求是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不夸大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不缩小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不歪曲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每一个特点都要有根据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切忌无根据地凭空想象。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960055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也有人性弱点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你同意这种观点吗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谈谈你的具体理由。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也有人性弱点。</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对马裤先生的不当言行不加制止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听之任之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对马裤先生的讽刺过于夸张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且语言近于刻薄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对自己缺乏反思精神。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没有人性弱点。</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是作者思想的体现者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不是性格人物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在事件中言行很少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性格特征不明显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在小说中主要起连缀情节的作用。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这是一道探究题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探究作品表现出的观点态度。可以同意也可以不同意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但都必须立足原作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言之有据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言之有理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不能凭空得出结论。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90257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二十六、</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,11,25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血的故事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林海音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南腔北调</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的夏夜乘凉会上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一直聊到月上中天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还没有散去的意思。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大家被彭先生的故事迷住了。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彭先生是张医师的朋友。张医师最近常鼓励大家去验血型。大家都没有动过大手术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对于血的一切不够亲切。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今晚又谈到了血型。这位彭先生说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作为现代的国民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血型不可不验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而且它或许还有意想不到的妙用呢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钱太太开腔了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干脆说罢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我就怕验出是</a:t>
            </a:r>
            <a:r>
              <a:rPr lang="en-US" altLang="zh-CN" sz="2200">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钱太太所以这么说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实在也怪张医师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他曾说</a:t>
            </a:r>
            <a:r>
              <a:rPr lang="en-US" altLang="zh-CN" sz="2200">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型是不祥之兆。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我丈母娘就是</a:t>
            </a:r>
            <a:r>
              <a:rPr lang="en-US" altLang="zh-CN" sz="2200">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彭先生忽然冒出来这么一句话。钱太太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还管丈母娘的血型呢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133628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92696"/>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张医师紧接着说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提到彭先生的丈母娘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你们别笑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这里还有段恋爱悲喜剧呢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倒是可以请彭先生讲给你们听。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是五年前的事了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彭先生躺在藤椅上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喷着烟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微笑着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他倒真是在做甜蜜的回忆呢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那时秀鸾在秘书室做打字员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天天从我办公桌的窗前经过。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你就拿眼盯着看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有人插嘴。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我盯着她那会说话的眼睛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淘气的鼻子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甜蜜的小嘴儿</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结果认识了没有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我们当然有机会认识啦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日子一久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我们就坠入情网了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互定终身。热带的小姐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实在另有她们可爱之处。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台湾小姐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到这时大家才知道是位台湾小姐。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糟糕的就在秀鸾是台湾小姐。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彭先生接着说。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一定是聘金的问题。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彭先生悠然地吸着烟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摇摇头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是我那位老丈人的问题</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39437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我那老丈人真是铁打的心肠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任凭秀鸾怎么哀求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就是不许她嫁给我。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他认准了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外省郎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没好的。秀鸾跟她爸说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如果不答应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她宁可去死。老头子也说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你要嫁给那小子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我只当你死了。结果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秀鸾还是投进了我的怀抱。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但是关于你丈母娘的</a:t>
            </a:r>
            <a:r>
              <a:rPr lang="en-US" altLang="zh-CN" sz="2200">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这时钱太太又想起了这件事。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大家笑起来了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彭先生接着讲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我是很乐观的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我总以为我们结婚以后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一定会把我们翁婿之间的关系慢慢调整过来。可是一年下来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我的愿望始终就没实现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有时看着秀鸾挺着大肚子进去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就让我风里雨里站在门口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我真想冲进去。可是我心疼秀鸾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到底还是忍住了。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林太太不胜唏嘘。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倒是我那丈母娘会偷偷出来塞给我点心什么的。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有一天我独个儿上了老丈人家的门儿喽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好大胆子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有位先生插嘴。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69408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你以为我上门找打架哪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我是报告秀鸾入院待产的消息去了。大胖儿子生下了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算是又见了一代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可是我们的情形并未见好转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老丈人在他女儿面前连半个字都没问过我。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迭格</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老泰山凶得来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硬是要不得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这段回忆大概很有趣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彭先生自己也未语先笑了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秀鸾匆匆忙忙回来了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慌慌张张地说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爸爸病了</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什么病呀</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肠子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肠子要剪断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我那铁石心肠的老丈人呀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也有一天要柔肠寸断了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大家听到这里哄然大笑。林太太说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你解恨了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彭先生虽然这么说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可是仍然可以看出他的轻松。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秀鸾说爸爸需要输血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但秀鸾是</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小舅子是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丈母娘是</a:t>
            </a:r>
            <a:r>
              <a:rPr lang="en-US" altLang="zh-CN" sz="2200">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494784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5640518"/>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他们都不能给病人输血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买血要五百块钱</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共需</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一千五。秀鸾母女在着急。我对秀鸾说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爸爸是</a:t>
            </a:r>
            <a:r>
              <a:rPr lang="en-US" altLang="zh-CN" sz="2200">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血型的喽</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秀鸾点点头。我说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你何必着急呢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现成的大血人在这儿哪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a:t>
            </a:r>
            <a:r>
              <a:rPr lang="en-US" altLang="zh-CN" sz="2200">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型的呀</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我那干巴巴的老丈人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一把拉住我的手</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你金家伙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你金家伙</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你金家伙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是日本话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还是骂人的话</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你金家伙</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台湾话</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你真正好</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我们爷儿俩的手紧紧地握着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两股热流交会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一切嫌隙都被血般的事实给溶化了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彭先生说到这里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向张医师挤了一下眼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微笑着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我要奉劝诸位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血型不可不验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它实在有意想不到的妙用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故事讲完了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大家觉得非常有趣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林先生首先说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血型不可不验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明天就去验。张医师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先给我挂个号。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血型不可不验。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大家同声地说。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6122792"/>
            <a:ext cx="411843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迭格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吴方言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69034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20688"/>
            <a:ext cx="8128000" cy="6012415"/>
          </a:xfrm>
          <a:prstGeom prst="rect">
            <a:avLst/>
          </a:prstGeom>
        </p:spPr>
        <p:txBody>
          <a:bodyPr>
            <a:spAutoFit/>
          </a:bodyPr>
          <a:lstStyle/>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下列对小说有关内容的分析和概括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张医师紧接过彭先生的话</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让彭先生讲述自己的恋爱悲喜剧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因为他事先知道彭先生的爱情故事很是生动曲折。</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台湾姑娘秀鸾与彭先生相爱</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却遭到了她父亲的反对。为了捍卫爱情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她不惜牺牲亲情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以至于以死抗争。</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铁石心肠</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的老丈人有一天</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柔肠寸断</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这是他改变对女婿态度的起因</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而这一情节设计是作者的匠心所在。</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这篇小说借助人物之间的对话</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讲述了一个与血型有些关系的婚恋故事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巧妙地传达了作品的内在意蕴。</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这篇小说的内容是关于南腔北调的外省人在台湾的爱情故事。小说带有浓郁的台湾风情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文笔诙谐而又细腻。</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项的原因部分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背离了小说的主题和作者的情节设计。</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项有恰当的也有不恰当的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句号以前是恰当的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句号后的内容夸大了小说的情节</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写秀鸾的行为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是为了写</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老丈人</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并且后文既没有死去也没有牺牲亲情</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秀鸾与家人的关系一直保持着。</a:t>
            </a:r>
            <a:r>
              <a:rPr lang="en-US" altLang="zh-CN" sz="2200">
                <a:solidFill>
                  <a:srgbClr val="000000"/>
                </a:solidFill>
                <a:cs typeface="Times New Roman" panose="02020603050405020304" pitchFamily="18" charset="0"/>
              </a:rPr>
              <a:t>E</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项中的外省人不是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南腔北调</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小说写的是吴地故事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涉及了台湾。</a:t>
            </a:r>
            <a:endParaRPr lang="zh-CN" altLang="en-US" sz="2200"/>
          </a:p>
        </p:txBody>
      </p:sp>
      <p:sp>
        <p:nvSpPr>
          <p:cNvPr id="4" name="矩形 3"/>
          <p:cNvSpPr/>
          <p:nvPr/>
        </p:nvSpPr>
        <p:spPr>
          <a:xfrm>
            <a:off x="7452320" y="69269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045331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小说一开始就写乘凉会上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南腔北调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这样写有什么作用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表明乘凉会上的人们的外省人身份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提示小说主题的解读路径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照应下文出现的各种方言。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此题要求分析小说开头的作用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考查了分析作品主要表现手法的能力。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南腔北调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在文中指的应是说各地方言的人都有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用来修饰夏夜的乘凉会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说明乘凉会上的人员来自各地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带有客居异地的色彩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也暗含有民族融合的意味。深层里暗扣小说的主要情节及主题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小说主要情节说的是大陆小伙与台湾姑娘的婚恋故事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主要内容说的是台湾老丈人与大陆女婿和好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体现了大陆台湾是一家人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有着血脉相连的关系。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92558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像我们在乡下会碰到的许多老人家一样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这位老人也有着对往事的惊人记忆。也许平时不大有机会说话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一旦有人听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他们就会把点点滴滴说得详详细细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有几分像自言自语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牵连不断地说下去。说下去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平平静静的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像是在叙述别人的而不是自身的事情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多少波澜都化为了涓涓细流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想当初虽未必如此简单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而今却尽掩在老人家略带沙哑的嗓音里了。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老赵提醒他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我们走吧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老赵的声音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柔和得有些异样。而且不知为什么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这以后不论是老赵还是谢主任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都没再说一句话。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杂树的碧绿和砖瓦的青灰看得见了。是的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梨花屯就要到了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1979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238732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外省郎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彭先生有哪些性格特点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有担当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在老丈人危难时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以亲情、和睦为重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不计前嫌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施以援手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最终赢得信任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执着隐忍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面对老丈人的排斥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不轻言放弃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不莽撞行事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捍卫了自己的爱情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幽默乐观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说话风趣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与人为善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遇事能有良好心态。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此题要求简要分析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外省郎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的性格特点。一是对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外省郎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这一人物形象作简要概括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包括时代、地域、职业及特征。二是分条归纳这一人物的性格特点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并根据小说内容举例说明。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外省郎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这一人物主要体现在围绕着老丈人的阻挠产生的一系列言行举止上。他对受阻挠的爱情很乐观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对翁婿关系的改善也有信心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而且在长辈面前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表现出了善良的忍耐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在老丈人生病时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不计前嫌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大度豁达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勇于奉献。但这些性格需要从情节中归纳和概括。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87940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小说的题目是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但主要内容是围绕血型而展开的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血型的故事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你认为是否合适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请谈谈你的观点和具体理由。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血型的故事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为题不合适。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这个词可让人联想到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等多种含义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血型的故事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题意就显得单一了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外省人和台湾人血脉同源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血一般的事实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彭先生的恋爱故事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实质上折射了外省人与台湾人之间的冲突与融合问题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小说表达了中华民族血浓于水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血型的故事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为题合适。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有类型之别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而语言有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南腔北调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血型的故事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可彰显作者的巧思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小说的主要内容是围绕血型而展开的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血型的故事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可与内容更吻合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可显示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验血型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在文中的重要性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也与中华民族血浓于水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的主题不相冲突。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54333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这是一道探究题型。考查了探讨作者的创作背景和创作意图以及对作品进行个性化阅读和创意解读的能力。小说的题目是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试题要比较的题目是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血型的故事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从字面上看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范围小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仅仅指医学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范围大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可以指人的血脉也可以指民族融合。小说的故事确实说了一个血型的故事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但内蕴是说大陆与台湾及各民族的融合。探究题的特点之一就是答案不是唯一的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可以正面说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也可以反面说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只要说得有道理。答题首先要有观点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其次再根据文本内容有条理地说出理由。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615220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散</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,16~19,21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萨丽娃姐姐的春天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萨丽娃姐姐的春天在呼伦贝尔大草原。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冰雪将茫茫草原覆盖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仿佛一片亿万年的大水晶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解析了太阳的光谱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遍地熠熠生辉。这就是草原的春天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空旷。呼伦贝尔草原不知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清明时节雨纷纷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烟花三月下扬州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沉寂始于十月、十一月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延至次年的五月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直到了六月才肯葳蕤。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570670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呼伦贝尔在北纬</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度到北纬</a:t>
            </a:r>
            <a:r>
              <a:rPr lang="en-US" altLang="zh-CN" sz="2200">
                <a:solidFill>
                  <a:srgbClr val="000000"/>
                </a:solidFill>
                <a:latin typeface="Times New Roman" panose="02020603050405020304" pitchFamily="18" charset="0"/>
                <a:cs typeface="Times New Roman" panose="02020603050405020304" pitchFamily="18" charset="0"/>
              </a:rPr>
              <a:t>47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度之间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几近冻土带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一年只有不足一百天的无霜期</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春、夏、秋三个季节便挤在这一百天里奔跑</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每一种植物都是百米冲刺的运动员</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奔跑着发芽</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奔跑着开花</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奔跑着打籽</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奔跑着完成生命基因的使命。</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你若细看草原上的那些芍药</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、萱草、百合、野玫瑰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就会发现它们都比内地的同类开得弱小、开得简单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那些毛发一样附在原野上的草类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更是生得低矮硕壮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因为它们没有时间拔高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必须快快成熟。乍暖还寒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草色遥看近却无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呼伦贝尔的春天在残雪中闪出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莞尔一笑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转瞬即逝。一夜南风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醒来时百草猛然长高了半尺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草原焕然碧透千里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如深深的海洋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波动在阳光下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泛起绸缎般的华丽。花朵们忙了一夜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终于捯饬一新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佩戴着天上的彩霞和地上的雨露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跟着绿浪摇摆曼舞。游人醉入花丛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欢喜得忘乎所以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浪漫地比照远方的场景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直把这草原夏日叫作草原的春天。他们不曾体验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因此不懂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草原的春天是一场望眼欲穿的期盼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而最终让你看到的却永远是结尾的那一瞬。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64138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萨丽娃姐姐和大地一起记忆着春天。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草原的春天是妇女们含辛茹苦的季节。萨丽娃看见老祖母蹒跚在纷扬的春雪中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靴子艰难地从冰泥里拔出来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又踩下去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湿漉漉的蒙古袍大襟冻成硬邦邦的冰片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在冷风中咔咔作响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她看见太阳的手指伸过来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轻轻地梳拢老祖母的银发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落在那只暗红的珊瑚耳环上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老祖母汗水淋漓的脸颊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布满了岁月的光芒。小羊羔总是走在大野芳菲之前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一个接一个降生在冰碴密布的草地上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像洁白的云朵一样缭绕着老祖母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咩</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咩</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嚷着饥饿。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百代千年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游牧人家在春季里寻找朝阳的地方接羔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一辈辈把长生天的教诲变成了不可更改的习惯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留在了老祖母的银发上。长生天不是传说之中的老天爷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是万物生存的法则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是必须敬畏的大自然。四月接羔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羊羔吃着母乳等待青草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青草和它们的乳牙一起长出来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它们开始奔跑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从此变成了原野的孩子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栉风沐雨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爬冰卧雪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生命就这样周而复始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生生不息。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6074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老祖母的腰是在春天累弯的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老祖母的劝奶歌是在春天里传给萨丽娃姐姐的。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陶爱格</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陶爱格</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你的孩子在哭泣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你这当母亲的给它吃奶吧</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老祖母的劝奶歌升起来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回响环绕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哀婉之中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天空附以和声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母体般的温暖笼罩草原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万物生灵的母性开始苏醒。母羊含泪站起身来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羊羔纷纷跪乳。饱食的羊羔肆意喧闹嬉戏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洁白的云朵在阳光里打滚儿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然后撒开四蹄奔跑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进入季节的深处。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每年十月之后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老祖母把种公羊放进母羊群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母羊怀胎六个月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到次年四月或者五月分娩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完成一个春天的轮回。那前一年的接下的羊羔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由于仅仅吃过一个夏天的青草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骨头还未坚硬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头上卷曲的绒毛里才露出细小的犄角。老祖母仍然叫它们羔子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风雪夜里把它们放进蒙古包庇护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为了它们暖和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半夜起来给炉子加牛粪。萨丽娃姐姐依偎在老祖母的怀里说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好像羔子是你的亲孙女。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679308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萨丽娃姐姐戴着老祖母的红珊瑚耳环离开了家。因为城里的暖气和热水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因为城里的漂亮和时尚。城里的楼房虽然很舒适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可那是租来的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不是家。萨丽娃姐姐思念阿妈的奶茶、阿爸的手把肉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好想好想骑上骏马变成草原的风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好想好想放开嗓子变成蒙古包前奔流的河。萨丽娃姐姐总觉得老祖母的红珊瑚耳环会说话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一天天在她耳边说个不停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只是那些古老的话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就像飞来飞去的鸟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有点听不懂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想留也留不下。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萨丽娃姐姐终于回到了日夜思念的故乡。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枕着幽幽的草香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她看见了逝去已久的老祖母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听清了老祖母在她耳边说的话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河冰不开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天鹅不来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骏马绕不过暴风雪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大雁甩不掉自己的影子</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冬长夏短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谁也逆不过长生天的规矩</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820646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萨丽娃姐姐站在草原的春天里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伸出一双手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这手洁白细腻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她轻轻托出一只小羊羔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把母羊脱落的子宫慢慢送回腹腔内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这双手浸染上羊水和血液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开始在寒风中皴裂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长生天的怀抱里回来了一个顺其自然劳作的人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当这双手终于被牛奶和油脂润透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不再畏惧风霜雨雪的时候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萨丽娃姐姐的牧场已经远近闻名。她出售的羊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是实实在在吃过三次夏牧草、长了六个牙的肥腴的羊。萨丽娃姐姐有了自己的广告词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养最有品质的羊。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人们看见她家的牧场上盖起了铝合金的接羔棚圈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看到她家蒙古包后面停放着现代化的打草机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看到她家草场的高坡上安装着一排排太阳能蓄电池。萨丽娃姐姐的故事像珍珠那般滚动在草原上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人们传说着她那有品质的羊卖出了好价钱。当家家户户都像萨丽娃姐姐那样牧养有品质的羊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萨丽娃姐姐长长地出了一口气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她终于把草原的春天从二月找了回来。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53606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春天依然晚晚地来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快快地走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却把希望和富足留在了呼伦贝尔草原上。萨丽娃姐姐唱的劝奶歌是老祖母在春天里传下来的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草原人那如云的羊群和飞驰的骏马是春天赐予的。萨丽娃姐姐懂得这一点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在这个古老而崭新的时代里成为聪明智慧的人。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萨丽娃姐姐的春天在呼伦贝尔草原上。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日《文汇报》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28245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小说中的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定产到组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都指向改革初期的现实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在今天又使小说具有记录历史的意味。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谢主任感慨报道中基层干部的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肩膀硬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而赶车老人随后提及这一带做挑抬活路的农民们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肩膀最硬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对谢主任予以嘲讽与回击。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小说前半部分描写了两个下乡干部逐步消除因挖沟曾产生的隔阂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后半部分转而描写赶车老人讲述填沟等往事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进一步深化了时代主题。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小说多次写到路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拐弯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爬坡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重新展现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越来越平坦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既是写实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又使最后一段自然地传达出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柳暗花明又一村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的愿景。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对谢主任予以嘲讽与回击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错误。通过赶车老人的话语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结合下文中的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像是在叙述别人的而不是自身的事情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多少波澜都化为了涓涓细流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可以看出赶车老人没有嘲讽之意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这个情节表达出过去一切的恩怨隔阂都烟消云散的意思。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9807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377157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下列对文章的理解与分析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不恰当的两项是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草原的春天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贯穿全文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把呼伦贝尔大草原独特的风光和萨丽娃姐姐的故事有机串连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是全文的线索。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呼伦贝尔草原春天短暂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气候寒冷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条件艰苦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因此萨丽娃姐姐去了城里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这说明她对草原的情感与老祖母截然不同。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萨丽娃姐姐是草原新一代牧民的代表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她用自己的聪明智慧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借助现代科学技术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把草原的花期提前到二月。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作者在记叙萨丽娃姐姐艰苦创业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带领其他牧民走上致富之路的同时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赞美了新时代给草原带来的新面貌、新气象、新希望。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作者运用多种修辞手法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生动描摹了大草原上生生不息的物与人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引用民歌民谚为文章增添了浓郁的民族风情。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228184" y="141277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120007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解答本题既要对文章进行整体的把握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又要对文章的局部进行恰当的分析。在理解每一个选项时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要注意结合语境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仔细分析选项中赏析的每一个重点。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这说明她对草原的情感与老祖母截然不同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截然不同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说法太绝对。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把草原的花期提前到二月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文章倒数第二段有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春天依然晚晚地来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她终于把草原的春天从二月找了回来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是抽象的说法。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394034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请赏析文中画线句子。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运用了拟人、比喻、排比、夸张等修辞方法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突出呼伦贝尔草原无霜期短暂的特点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生动形象地描绘植物竞相生长的情景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赞美大草原旺盛、顽强的生命力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大草原的生生不息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可以从修辞方法、表现的内容和表达的情感等角度思考。季节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都是运用了拟人的修辞方法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每一种植物都是百米冲刺的运动员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运用了比喻的修辞方法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奔跑着</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的句子形成排比句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百米冲刺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又用了夸张的修辞方法。这些修辞方法突出了呼伦贝尔草原无霜期短的特点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生动形象地描写了草原上的植物竞相生长的景象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表达了作者的喜爱和赞美之情。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6100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文中的老祖母是一个怎样的形象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你认为这一形象对萨丽娃有什么影响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老祖母是一位勤劳、坚忍、慈爱、敬畏自然的传统牧民形象。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老祖母传授给萨丽娃养羊的技能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给萨丽娃的心灵打上草原文化的烙印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召唤她回归草原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老祖母的优秀品质对萨丽娃影响深远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传统美德得以传承。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老祖母蹒跚在纷扬的春雪中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汗水淋漓的脸颊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等语句可以看出老祖母的勤劳和坚韧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老祖母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把它们放进蒙古包庇护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好像羔子是你的亲孙女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必须敬畏的大自然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等语句可以看出老祖母的慈爱和敬畏自然。从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老祖母的劝奶歌是在春天里传给萨丽娃姐姐的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听清了老祖母在她耳边说的话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等语句可以看出老祖母把养羊的技能和做人的美好品质传给了萨丽娃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在她心中打上了草原文化的烙印。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50475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文章的标题具有多重意蕴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请结合全文加以分析。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呼伦贝尔草原大自然的春天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羊羔生长期的春天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萨丽娃事业的春天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以萨丽娃为代表的新一代牧民未来生活的春天。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本文的标题运用了双关的手法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既表示自然的春天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即呼伦贝尔草原和羊羔生长期的春天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也寓意人的春天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即萨丽娃及以她为代表的新一代牧民生活和事业的春天。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22295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北京卷</a:t>
            </a:r>
            <a:r>
              <a:rPr lang="en-US" altLang="zh-CN" sz="2200">
                <a:solidFill>
                  <a:srgbClr val="000000"/>
                </a:solidFill>
                <a:latin typeface="Times New Roman" panose="02020603050405020304" pitchFamily="18" charset="0"/>
                <a:cs typeface="Times New Roman" panose="02020603050405020304" pitchFamily="18" charset="0"/>
              </a:rPr>
              <a:t>,18~22,23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水缸里的文学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NEU-BZ-S92"/>
                <a:cs typeface="宋体" panose="02010600030101010101" pitchFamily="2" charset="-122"/>
              </a:rPr>
              <a:t>  </a:t>
            </a:r>
            <a:r>
              <a:rPr lang="zh-CN" altLang="zh-CN" sz="2200" smtClean="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我始终认为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我的文学梦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最初是从一口水缸里萌芽的。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我幼年时期自来水还没有普及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一条街道上的居民共用一个水龙头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因此家家户户都有一个储水的水缸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我们家的水缸雄踞在厨房一角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像一个冰凉的大肚子巨人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也像一个傲慢的家庭成员。记得去水站挑水的大多是我的两个姐姐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她们用两只白铁皮水桶接满水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歪着肩膀把水挑回家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哗哗地倒入缸中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我自然是袖手旁观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看见水缸里的水转眼之间涨起来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清水吞没了褐色的缸壁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我便有一种莫名的亢奋。现在回忆起来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亢奋是因为我有秘密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秘密的核心事关水缸深处的一只河蚌。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84155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请原谅我向大人们重复一遍这个过于天真的故事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故事说一个贫穷而善良的青年在河边捡到一只被人丢弃的河蚌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他怜惜地把它带回家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养在唯一的水缸里。按照童话的讲述规则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那河蚌自然不是一只普通的河蚌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蚌里住着人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是一个仙女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也许是报知遇之恩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仙女每天在青年外出劳作的时候从水缸里跳出来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变成一个能干的女子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给青年做好了饭菜放在桌上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然后回到水缸钻进蚌里去。而那贫穷的吃了上顿没下顿的青年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从此丰衣足食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在莫名其妙中摆脱了贫困。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cs typeface="宋体" panose="02010600030101010101" pitchFamily="2" charset="-122"/>
              </a:rPr>
              <a:t>    </a:t>
            </a:r>
            <a:r>
              <a:rPr lang="zh-CN" altLang="zh-CN" sz="2200" smtClean="0">
                <a:solidFill>
                  <a:srgbClr val="000000"/>
                </a:solidFill>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我现在还羞于分析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小时候听大人们说了那么多光怪陆离的童话故事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为什么独独对那个蚌壳里的仙女的故事那么钟情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如果不是天性中有好逸恶劳的基因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就可能有等待天上掉馅饼的庸众心理。我至今还在怀念打开水缸盖的那些瞬间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缸盖揭开的时候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3150636777"/>
              </p:ext>
            </p:extLst>
          </p:nvPr>
        </p:nvGraphicFramePr>
        <p:xfrm>
          <a:off x="611560" y="5477337"/>
          <a:ext cx="8128000" cy="1284608"/>
        </p:xfrm>
        <a:graphic>
          <a:graphicData uri="http://schemas.openxmlformats.org/presentationml/2006/ole">
            <p:oleObj spid="_x0000_s34822" name="文档" r:id="rId3" imgW="3837004" imgH="606125" progId="Word.Document.12">
              <p:embed/>
            </p:oleObj>
          </a:graphicData>
        </a:graphic>
      </p:graphicFrame>
    </p:spTree>
    <p:extLst>
      <p:ext uri="{BB962C8B-B14F-4D97-AF65-F5344CB8AC3E}">
        <p14:creationId xmlns:p14="http://schemas.microsoft.com/office/powerpoint/2010/main" xmlns="" val="22930447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动人而实惠的细节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那仙女直奔我家的八仙桌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简单清扫一下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她开始往来于桌子和水缸之间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从水里搬出一盘盘美味佳肴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一盘鸡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一盘鸭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一盘炒猪肝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还有一大碗酱汁四溢香喷喷的红烧肉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仙女的菜肴中没有鱼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因为我从小就不爱吃鱼。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很显然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凝视水缸是我最早的阅读方式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也是我至今最怀念的阅读方式。这样的阅读一方面充满诗意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另一方面充满空虚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无论是诗意还是空虚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都要用时间去体会。我从来没有在我家的水缸里看见童话的再现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去别人家揭别人家的水缸也一样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都没有蚌壳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更不见仙女。偶尔地我母亲从市场上买回河蚌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准备烧豆腐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我却对河蚌的归宿另有想法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我总是觉得应该把河蚌放到水缸里试验一下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我试过一次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由于河蚌在水里散发的腥味影响水质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试验很快被发现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家里人把河蚌从缸底捞出来扔了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水缸里怎么养河蚌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辛辛苦苦挑来的水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不能喝了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聪明面孔笨肚肠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297498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39552" y="1484784"/>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我童年时仅有的科学幻想都局限于各种飞行器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我渴望阅读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但是身边没有多少适合少年儿童的书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我想吃得好穿得光鲜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但我的家庭只能提供给我简陋贫困的物质生活。这样的先天不足是我童年生活的基本写照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今天反过来看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恰好也是一种特别的恩赐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因为一无所有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所以我们格外好奇。我们家家都有水缸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一只水缸足以让一个孩子的梦想在其中畅游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像一条鱼。孩子眼里的世界与孩子身体一样有待发育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现实是未知的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如同未来一样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刺激想象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刺激智力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我感激那只水缸对我的刺激</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81043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我一直相信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所有成人一本正经的艺术创作与童年生活的好奇心可能是互动的。对于普通的成年人来说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好奇心是广袤天空中可有可无的一片云彩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这云彩有时灿烂明亮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有时阴郁发黑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有时则碎若游丝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残存在成年人身上所有的好奇心都变得功利而深奥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有的直接发展为知识和技术。对人事纠缠的好奇心导致了历史哲学等等人文科学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对物的无限好奇导致了无数科学学科和科技发明。而所谓的作家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他们的好奇心都化为了有用或无用的文字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被淘汰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或者被挽留。这是一个与现代文明若即若离的族群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多半是出于对别人的好奇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他们创作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多半是出于对自己的好奇。在好奇心方面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他们扮演的角色最幸运也最蹊跷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似乎同时拥有幸运和不幸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他们的好奇心包罗万象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因为没有实用价值和具体方向而略显模糊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凭借一颗模糊的好奇心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却要对现实世界做出最锋利的解剖和说明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因此这职业有时让我觉得是宿命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更是一个奇迹。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39239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【命题规律】</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丰富多彩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但有所侧重。散文中的多数作品涉及传统文化和现代文化的冲突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体现了现代人对传统优秀文化的眷念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对现代文化的反思。小说选材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中外均有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中国小说以现当代作家作品为主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体裁上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以微型小说、短篇小说为主体。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从试题形式看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年之前都是设置</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道小题</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道</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选</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的选择题</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道简答题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总分值</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年以来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试题难度有所降低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题目数由</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道减为</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赋分由</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分减为</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2564618"/>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小说中有多处景物描写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请分析其功能。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到梨花屯去的沿途风景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为故事展开提供自然的背景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以景物描写的插入来配合氛围的变化及谢、赵二人的心理变化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使小说具有清新的田园风格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流露出生机勃勃的时代气息。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0428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一个奇迹般的职业是需要奇迹支撑的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我童年时期对奇迹的向往都维系在一只水缸上了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时光流逝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带走了水缸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也带走了一部分奇迹。我从不喜欢过度美化童年的生活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也不愿意坐在回忆的大树上</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卖弄</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但我绝不忍心抛弃童年时代那水缸的记忆。这么多年来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我其实一直在写作生活中重复那个揭开水缸的动作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谁知道这是等待的动作还是追求的动作呢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从一只水缸看不见人生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却可以看见那只河蚌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从河蚌里看不见钻出蚌壳的仙女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却可以看见奇迹的光芒。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取材于苏童的同名散文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0690536"/>
              </p:ext>
            </p:extLst>
          </p:nvPr>
        </p:nvGraphicFramePr>
        <p:xfrm>
          <a:off x="1434821" y="2976170"/>
          <a:ext cx="1223962" cy="461963"/>
        </p:xfrm>
        <a:graphic>
          <a:graphicData uri="http://schemas.openxmlformats.org/presentationml/2006/ole">
            <p:oleObj spid="_x0000_s35846" name="文档" r:id="rId3" imgW="585214" imgH="218869" progId="Word.Document.12">
              <p:embed/>
            </p:oleObj>
          </a:graphicData>
        </a:graphic>
      </p:graphicFrame>
    </p:spTree>
    <p:extLst>
      <p:ext uri="{BB962C8B-B14F-4D97-AF65-F5344CB8AC3E}">
        <p14:creationId xmlns:p14="http://schemas.microsoft.com/office/powerpoint/2010/main" xmlns="" val="33121245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162329195"/>
              </p:ext>
            </p:extLst>
          </p:nvPr>
        </p:nvGraphicFramePr>
        <p:xfrm>
          <a:off x="508000" y="965481"/>
          <a:ext cx="8128000" cy="3759663"/>
        </p:xfrm>
        <a:graphic>
          <a:graphicData uri="http://schemas.openxmlformats.org/presentationml/2006/ole">
            <p:oleObj spid="_x0000_s36870" name="文档" r:id="rId3" imgW="3837004" imgH="1775467" progId="Word.Document.12">
              <p:embed/>
            </p:oleObj>
          </a:graphicData>
        </a:graphic>
      </p:graphicFrame>
      <p:sp>
        <p:nvSpPr>
          <p:cNvPr id="4" name="矩形 3"/>
          <p:cNvSpPr>
            <a:spLocks noChangeAspect="1"/>
          </p:cNvSpPr>
          <p:nvPr/>
        </p:nvSpPr>
        <p:spPr>
          <a:xfrm>
            <a:off x="508000" y="4725144"/>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本题考查对词语理解的能力。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若解释成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眼花缭乱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不搭配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又与后文展现的神奇仙女变出佳肴不符。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让人激动</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444208" y="96548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365343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852360233"/>
              </p:ext>
            </p:extLst>
          </p:nvPr>
        </p:nvGraphicFramePr>
        <p:xfrm>
          <a:off x="539552" y="1315469"/>
          <a:ext cx="8128000" cy="457347"/>
        </p:xfrm>
        <a:graphic>
          <a:graphicData uri="http://schemas.openxmlformats.org/presentationml/2006/ole">
            <p:oleObj spid="_x0000_s37894" name="文档" r:id="rId3" imgW="3837004" imgH="216344" progId="Word.Document.12">
              <p:embed/>
            </p:oleObj>
          </a:graphicData>
        </a:graphic>
      </p:graphicFrame>
      <p:sp>
        <p:nvSpPr>
          <p:cNvPr id="4" name="矩形 3"/>
          <p:cNvSpPr>
            <a:spLocks noChangeAspect="1"/>
          </p:cNvSpPr>
          <p:nvPr/>
        </p:nvSpPr>
        <p:spPr>
          <a:xfrm>
            <a:off x="508000" y="1772816"/>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文章第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段把水缸比作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傲慢的家庭成员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形象地写出了在孩子眼里水缸是家里一个了不起的重要角色。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文章第</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聪明面孔笨肚肠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写出了大人对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行为的嗔怪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反映了成人对孩子纯真心理的不理解。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cs typeface="Times New Roman" panose="02020603050405020304" pitchFamily="18" charset="0"/>
              </a:rPr>
              <a:t>段承接上文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从对童年生活和梦想的感悟转向对成人好奇心的议论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最后揭示了好奇心与文学创作的关系。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作者很怀念过去一无所有的生活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因为简陋贫困的物质生活是一种特别的恩赐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只有这样的生活才能刺激想象</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796136" y="141277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106065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本题考查对文本内容的理解能力。做这类试题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要根据选项表述回文本中找到相关语句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然后细细比对表述的差异。</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项在原文第</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段的相关语句是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但我的家庭只能提供给我简陋贫困的物质生活。</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恰好也是一种特别的恩赐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因为一无所有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所以我们格外好奇。</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我感激那只水缸对我的刺激。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再比对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项的表述就会发现错因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水缸对我的刺激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一无所有的生活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刺激想象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的绝对化表述。故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20270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段对河蚌仙女梦想的描述与第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段的童话故事相比有什么不同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这样写有什么作用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在细节的描述上更加具体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如细致地描写了仙女钻出蚌壳由小变大的过程。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有强烈的主观色彩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如仙女带来的各种美味佳肴与孩子的喜好有直接关系。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故事的场景与孩子的生活场景结合在一起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如奔向自己家里的八仙桌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往来于桌子与水缸之间。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突出了河蚌仙女故事对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的重要意义。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表现出儿童丰富而生动的想象力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反映了在物质匮乏的生活条件下儿童的独特心理。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707370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down)">
                                      <p:cBhvr>
                                        <p:cTn id="19"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本题考查对文学作品语言、表现手法和艺术形象的鉴赏。第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段的童话故事与第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段对河蚌仙女梦想讲述重点完全不同。二者所处位置不同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作用也不同。第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段的童话故事中仙女为报知遇之恩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从水缸中出现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然后端出饭菜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帮助救他的青年摆脱物质上的贫困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表明了很多人心中的好逸恶劳、期待掉馅饼的从众心理。第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想象的自家水缸里的仙女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增添了诸多细节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如仙女出水缸后直奔家中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清扫、做美味佳肴等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对仙女的幻想和对美味的期待。神话传说的描写和记叙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也为文章增加了文学性和神秘性。作者通过两者的对比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表现孩童时期的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因好奇心而生发的想象力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而这些想象力也成就了物质匮乏时期的作者与文学的联系。同时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既承接上文回忆童年河蚌的秘密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又引出下文凝视水缸是作者最早的阅读方式。本题应该结合第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段与第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段之间的结构关系作答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同时注意与主旨的紧密联系。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47619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水缸里的文学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意蕴丰富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综观全文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你如何理解其中的寓意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以此为题有怎样的表达效果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的文学梦是从对水缸里的河蚌仙女的想象中萌发的。水缸是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童年时代精神世界的寄托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的梦想在其中畅游。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水缸的记忆伴随着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文学创作的源泉及动力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不断探索和创造的文学世界的象征。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表达效果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既形象又别致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激发读者的阅读兴趣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虚实结合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11628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本题考查对文学作品思想内容、作者情感的把握和评价。</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首先在文本中梳理出与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水缸里的文学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我的文学梦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最初是从一口水缸里萌芽的。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凝视水缸是我最早的阅读方式。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一只水缸足以让一个孩子的梦想在其中畅游</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我感激那只水缸对我的刺激。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我童年时期对奇迹的向往都维系在一只水缸上了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我绝不忍心抛弃童年时代那水缸的记忆。这么多年来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我其实一直在写作生活中重复那个揭开水缸的动作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从一只水缸看不见人生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却可以看见那只河蚌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从河蚌里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却可以看见奇迹的光芒。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然后将上述信息重组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文学性的语言要转换成直白、明确的话语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如能画出相关思维导图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将有助于理清文脉。</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表达效果要从表现手法、写作意图、感染力等层面去作答。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28534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凝视水缸是我最早的阅读方式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也是我至今最怀念的阅读方式。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实际上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像这样非书本的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在生活中多种多样。结合你的经历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谈谈你对这类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的体会。要求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写出具体的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对象以及获得的体验和感悟。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无论是微雨霏霏还是大雨倾盆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它都能让人读出一种心情。蒙蒙细雨中那丝丝凉意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是一种温暖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也是一种思念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滂沱大雨中那种肆意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是一种刻骨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也是一种呐喊。雨这个简单的自然之物中其实包含着人生百味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《听听那冷雨》中余光中就从雨中读出了绵绵不绝的乡愁。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本题考查探究能力与文本拓展能力。本文以阅读水缸为线索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展开文本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展示水缸对自己人生的启悟。解答此题时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要结合自身的经历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选择合适的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非书本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的阅读对象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对象对你灵魂的触动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你有何启发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有何体验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对你的人生价值如何即可。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04420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,16~19,21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虹关何处落徽墨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石红许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在春天</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为了寻找一截久违的徽墨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我孑然一人蹀躞在虹关</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墨染了一样的旧弄堂里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闯进一栋又一栋装满了故事的深宅老院。我安慰自己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哪怕是能遇见寸许徽墨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也心满意足。行走在虹关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我一次又一次向墨的深处挺进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去追寻墨的风月身影。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婺源一文友善意地提醒我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虹关徽墨以及制作徽墨的人很难找了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你这样没有目的地寻找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不啻于白费心神徒劳无功。我不甘心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相信在虹关的后人中一定还有人掌握了徽墨制作技艺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他们会告诉我很多关于徽墨的记忆。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664204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解答此类题目可从四个角度入手。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交代故事发生的时间、地点、背景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暗示社会环境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营造氛围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渲染气氛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奠定基调。</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烘托心情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表现身份、地位、性格等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暗示人物命运。</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情节方面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暗示或推动情节发展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为后面情节的发展做铺垫或制造悬念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作为情节发展的线索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使文脉更清晰或有起伏波折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照应标题或开头或结尾等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文脉更加紧凑完整。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主题方面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深化主旨。结合本文中的景物描写来看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天色好晴朗。水田还没有栽上秧子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但苞谷已长得十分青葱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初夏的山野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透露着旺盛的生命力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叫人沉醉不已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为故事展开提供自然的背景。同时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景物描写都要为人物的活动而服务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水欢快地流淌着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发出叫人喜悦的响声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带着铧印的泥土静静地横陈着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吸收着阳光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像刚切开的梨子一样新鲜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透着沁人心脾的气息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通过景物描写表现谢、赵二人之间的隔阂逐渐消除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具有乡土特色的景物描写也奠定了本文的语言风格。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641197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欣慰的是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季节扯起的丹青屏风里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总有一棵需十余个大人合抱的千年古樟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华盖如伞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就在树下坐一坐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仰望绵延浙岭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聆听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吴楚分源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的回声。穿村而过的浙源水、徽饶古道在炊烟袅袅里把日常琐碎的生活串成一幅恬谧幽静的水墨画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人在画中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画在人中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昔日贩夫走卒、野老道者的身影渐行渐远在徽墨涂抹的山水间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一丝淡淡的忧伤悄然在心里泛浮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随着雨滴从瓦片上、树叶间滚落下来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把人带进梦里故园。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一堵堵布满青苔的墙壁上还隐约留存着经年的墨迹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那是徽墨的遗韵吗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石板路上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不时与村人擦肩而过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老宅门内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不时与老人目光相撞。在虹关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我拾掇了一串烙上徽墨温度的词语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质朴、慈祥、安然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小桥、流水、人家</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虹关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允许我拾取半截残墨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记下一串与徽墨有关联的大街小巷地名</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19456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虹关伫立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徽墨式微。近百年来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科技的迅猛发展带来了五花八门的书写工具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使得人们迅速地移情别恋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墨与砚台的耳鬓厮磨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也早已被墨汁横插一杠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固态墨便黯然失色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近年来渐渐被人遗忘。到后来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实现了从纸张到数字化的华丽转身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书写也已成为少数人的事情了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墨块更是被束之高阁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制墨传习几乎无人问津。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松烟的精灵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千百年来忠实地在纸上履行职责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一撇一捺站立成墨黑的姿势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氤氲香气里传承着中国文字的博大精深。徽墨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制作滥觞于南唐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兴盛于明清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落纸如漆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万古存真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之美誉。有权威人士言之凿凿指陈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北京故宫博物院还保存着数十块虹关徽墨。徽墨无声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虹关有幸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虹关人因此而自豪。水口、民居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显然还有徽墨等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不负众望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终于为虹关换来了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中国历史文化名村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的金字招牌。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65775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虹关徽墨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不小心遗失在古村落、古驿道边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等待人们去擦亮这张泛着黑色光泽的名片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徽墨名村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。在一栋民居内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我兴奋地发现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有人在挖掘、研发传统徽墨工艺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遗憾不见墨工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不知那一双手是怎样捣鼓着黑色的诗篇。不大的台面上摆放了刀、小锤、木槽、墨模等工具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还有一些看不懂的物品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想必都是与徽墨有关的器皿、墨料。壁板上挂有制墨工序图《一块墨的前世今生》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点烟、和料、烘蒸、杵捣、揉搓、入模、晾墨、描金。从采取数种原料到试磨鉴定墨质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一锭墨才得以面世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具体制作起来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其工序之繁复岂是图解所能说得清楚的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想想真不容易。一锭墨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千杵万揉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浓缩的精华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浓缩的是民族文化的瑰宝。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不经意间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我瞥见阁楼上稳站着一个白髯飘飘、仙风道骨的先生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便主动打招呼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他问询了我的来意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邀请上楼喝茶座谈。我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一个找寻徽墨的陌生人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沿着屋内与厢房连成一体的木质楼梯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漫步走上阁楼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轻轻地踏在楼板上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咿呀作响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我生怕踩醒了乾隆年间经营徽墨的原始账本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生怕踩碎了岁月的痕迹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更生怕踩破了一截遗落的留着明代指纹的徽墨。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700237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先生姓叶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一个隐者、居士、制笔者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放弃大城市的舒适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只身走进虹关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设立工作室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执刀执笔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刻刻写写画画。兴致来了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叶老师挥毫泼墨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正是徽墨磨出的浆液、芳香、光泽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正是新的徽墨传人制作出的徽墨。</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磨墨时</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细润无声</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我却听到了墨与砚台的喁喁细语。触摸着徽墨的韵律</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我看到了</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看到了徽墨沿着纸的纹理在翩翩起舞</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入纸不晕</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书写流利</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浓黑光洁</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。真想只做一个书者</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舀一瓢清清的湖水</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每日轻柔磨墨</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从容铺纸</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蘸墨挥洒</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过上一段墨落纸上荡云烟的幽静生活</a:t>
            </a:r>
            <a:r>
              <a:rPr lang="zh-CN" altLang="zh-CN" sz="2200" u="wavy" smtClean="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21609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家里书桌内一角散落着几块早年留下的普通用墨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七公分长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其侧分别有描金楷书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金不换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背面还有莲荷、白鹤等图纹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虽谈不上金贵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但仍散发着幽幽暗香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还有儿时习书的悠悠往事。回想小时候上学时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练毛笔字要买描红本、砚台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还有长条形的墨块。磨墨时总是弄得满手漆黑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便到校外小水塘边去洗干净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再继续练字。与墨的亲密接触也就是上世纪七十年代中期的那几年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以后偶尔再接触毛笔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已经是蘸着液态的墨汁了。我想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那时研磨的墨一定是虹关的徽墨吧。这样一想便感到一丝慰藉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回头再看黄灿灿油菜花簇拥的虹关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一身原生态的粉墙黛瓦着装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仿佛特别的亲切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烟雨蒙蒙中弥漫着老家的气息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一股乡愁莫名袭来。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8545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12776"/>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在虹关寻墨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我不为藏墨之好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只是警醒自己要时刻保持一颗对文化敬畏的心。在寻找徽墨中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我领略到徽墨走过的千年历程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也感受到浓淡相宜的虹关凸显出的古村文化。这是墨润心灵的过程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这是沉醉馨香的过程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这也是国学照耀的过程。虹关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坐落在和风细雨敲开的绿茵茵帷幔里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是徽墨润开的一首唐诗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深入其中似穿越在一阕宋词里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时光铺陈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岁月静好。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蓦然间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发现村口一小店屋檐下旗幡招展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有徽墨出售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我加快脚步走去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带一截虹关徽墨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去描绘心中的故乡。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选自《散文选刊》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5122638"/>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虹关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即虹关村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古徽州村落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徽墨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产地之一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位于今江西省婺源县。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28469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433739599"/>
              </p:ext>
            </p:extLst>
          </p:nvPr>
        </p:nvGraphicFramePr>
        <p:xfrm>
          <a:off x="620464" y="1196752"/>
          <a:ext cx="8128000" cy="457347"/>
        </p:xfrm>
        <a:graphic>
          <a:graphicData uri="http://schemas.openxmlformats.org/presentationml/2006/ole">
            <p:oleObj spid="_x0000_s38918" name="文档" r:id="rId3" imgW="3837004" imgH="216344" progId="Word.Document.12">
              <p:embed/>
            </p:oleObj>
          </a:graphicData>
        </a:graphic>
      </p:graphicFrame>
      <p:sp>
        <p:nvSpPr>
          <p:cNvPr id="3" name="矩形 2"/>
          <p:cNvSpPr>
            <a:spLocks noChangeAspect="1"/>
          </p:cNvSpPr>
          <p:nvPr/>
        </p:nvSpPr>
        <p:spPr>
          <a:xfrm>
            <a:off x="548456" y="1631860"/>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文章开头运用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孑然一人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蹀躞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形象地描写了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寻找徽墨时身心疲惫、孤独失落的状态。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从纸张到数字化的华丽转身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是墨徽式微的原因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华丽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一词运用反语手法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寄寓了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内心的惋惜与不平。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文章写了一位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隐者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对其放弃大城市舒适生活、在虹关与笔墨为伴的敬慕之情。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文章回忆儿时磨墨习书的一段经历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意在强调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与墨的渊源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真实亲切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具有生活气息。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文章以寻找徽墨始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以带走徽墨终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首尾呼应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脉络清晰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文字优美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富有诗情画意和文化韵味</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156176" y="1281409"/>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317680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本题考查对思想内容与艺术特色的分析鉴赏。</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孑然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但在此并无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蹀躞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有两个意思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一是小步走路的样子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二是往来徘徊的意思。同样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蹀躞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孑然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蹀躞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身心疲惫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项所说的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寻找徽墨时身心疲惫、孤独失落的状态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与本文作者所表达的思想情感冲突。所以</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第五段首括句即是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虹关伫立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徽墨式微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。首括句之后介绍了徽墨式微的原因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其一是书写工具越来越多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固态墨渐渐被人遗忘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实现了从纸张到数字化的华丽转身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带来的结果就是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制墨传习几乎无人问津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一词的运用并非反语手法。所以</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99038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请赏析文中画线句子。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主要运用了拟人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形象地写出了使用徽墨书写时鲜活灵动的状态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表达了作者的欣喜之情和对幽静生活的向往。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本题考查体会重要语句的丰富含意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品味精彩的语言表达艺术。赏析画线的一段话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首先弄清这段话的意思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弄清楚字里行间包含的艺术成分与情感成分。画线的三句话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可以分成两个层次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前两句为第一个层次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后一句为第二个层次。第一个层次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作者运用拟人和想象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描绘叶老先生的书写状态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让人着迷。第二个层次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作者受到感染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展开想象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渴望做一个书者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渴望能够过上这种状态的生活。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09712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为何要寻找徽墨。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喜爱徽墨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而徽墨式微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制墨技艺几近失传。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传承着中国文字的博大精深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浓缩的是民族文化的瑰宝。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警醒我们要时刻保持一颗对文化敬畏的心。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筛选出主要相关信息。如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文章第一段就写作者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寻找一截久违的徽墨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哪怕是能遇见寸许徽墨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也心满意足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表达了作者对徽墨无比强烈的喜爱之情。第五段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徽墨式微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渐渐被人遗忘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这就进一步强化了作者珍惜徽墨并一定要找到徽墨的强烈情感。第六段写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松烟的精灵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千百年来忠实地在纸上履行职责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一撇一捺站立成墨黑的姿势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氤氲香气里传承着中国文字的博大精深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。第七段写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一锭墨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千杵万揉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浓缩的精华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浓缩的是民族文化的瑰宝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。第十一段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在虹关寻墨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我不为藏墨之好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只是警醒自己要时刻保持一颗对文化敬畏的心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393392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wipe(down)">
                                      <p:cBhvr>
                                        <p:cTn id="1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两个乘客为什么沉默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小说为什么首尾均有这一细节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第一问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两个乘客的沉默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是由于赶车老人的话使他们产生触动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并陷入沉思。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首尾两度写到沉默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既是结构上的呼应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也强调了沉默之中含有深意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小说在开头提示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回过头来看一看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都指引读者去思考这个看似平淡的故事所包含着的深刻意味。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582320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文章在记叙寻墨的同时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为什么还用大量笔墨描绘虹关古村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虹关具有优美的自然风光和丰厚的文化底蕴。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虹关是徽墨的产地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徽墨也成就了虹关。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虹关引发了作者的乡愁。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增添了寻墨历程的情趣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丰富了主题。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答对</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点即可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作者用大量笔墨描绘虹关古村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不仅因为虹关是徽墨的产地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还有更丰富、更深刻的原因。文章第一段把寻墨与虹关联系在一起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而且强调它是装满了故事的墨染了一般的虹关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充满着浓厚的文化气息的虹关。第三段呈现出的虹关如同一幅恬谧幽静的水墨画。第十段写了作者儿时磨墨习书的一段经历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不仅表现了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与墨的渊源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还引发了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的一股乡愁。第十一段在寻找徽墨中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作者感受到浓淡相宜的虹关凸显出的古村文化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而且文中很多寻墨经历极富生活情趣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从而丰富了文章的内涵。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00568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wipe(down)">
                                      <p:cBhvr>
                                        <p:cTn id="21"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,10~13,20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汴京的星河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叶文玲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我有许多美丽的憧憬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天真的梦。那时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我最喜欢看天上的星河。夏夜仰望那缀满星星的夜空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我会几个小时地坐着发痴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小脑瓜里整个儿盘旋着关于星星月亮的种种神话传说。于是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我总相信月宫里有嫦娥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早晚有一天会从那影影绰绰的桂花树下飘飘走出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而那璀璨的星星呢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一定是那些调皮的小仙女随意抛洒的宝石珠贝。我很想什么时候飞上天去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抓住天幕的一角轻轻一抖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让这些明亮得耀眼的珠宝纷纷落下来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穿过云端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落到人间。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傻念头想过万万千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我却从不以为可笑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倒觉得这些记忆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永远像蜜汁一样醇甜。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大概就因为这颗未泯的童心吧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一些别人认为是不算稀奇的事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却总要兴奋地大喊大叫。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49371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我就又想叫喊了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我真的看见了天上落下的星河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那明亮得耀眼的珠宝。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那是在汴京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开封。这个赫赫有名的宋代京都汴梁城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果真又一次牵下了天上的星河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让无数次揣想过《东京梦华录》笔下灯宵月夕的我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感到如此新奇和庆幸。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素享盛誉的汴京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果不负人愿。在月华皎皎的元宵节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它再次以花光满路千门如昼的姿颜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呈现了它非同寻常的辉煌。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非是我这个初来乍到的外来客言辞夸大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我总觉得在汴京看灯会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别有一番意趣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在灯会中看汴京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别有一番别处难以得见的古城神韵和京都风光。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这种新奇有趣的感觉缘何而来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是因了那些盏灯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也因了那看灯的人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也因了那挂灯的街。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先说那街</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2402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84784"/>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汴京的街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古今相映成趣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一片繁荣。路这厢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高高耸立起一幢幢现代化大楼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路那厢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则一色是明清风味的木柱木门木栅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特别是那雕镂朱漆的木窗棂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很能教人想起白话小说中所写的布衣小帽的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市井人家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。甚至连门口那长垂的竹帘一动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你都会蓦然一惊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是要走出一位肩搭长巾鼻头抹了点白粉的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还是珠钗满头罗裙曳地的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女娇娃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且说那人。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也许正月正是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不大的汴京城竟拥集了这么多的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59951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紧挨着相国寺的小商品市场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设在一条长而又长的窄巷内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天天人头攒动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熙来攘往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那琳琅满目的小摊和形形色色的顾客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还真像升平鼎盛的北宋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相国寺万姓交易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的盛况呢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摆着那么多卖各色小吃的食摊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香气四溢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烟雾腾腾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碗盏丁冬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吆声大作。那个素享盛名的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更是整日价顾客盈门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座无虚席。这一切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不也大有向以时令小吃著称天下的汴京城遗风么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我晓得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这盛况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这胜景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前些年是断断没有的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假如没有改革开放的新经济政策带来的繁荣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一向贫寒的豫东农民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能这样衣帽鲜亮亮、脸上油光光地率领举家老小来开封大饱眼福和口福吗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到开封游逛的人特别多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游逛的最主要目的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就是来观灯。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再说那灯。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我们抵达之时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虽是正午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却见鼓楼、龙亭这些主要街区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俱已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东风夜放花千树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说也怪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越盼淡月胧明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偏偏日落迟迟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待挨得黄昏近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笑语喧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好心的主人却又劝阻道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此时去观灯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保准你们挨都挨不到跟前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48856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纵然心急难耐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也只好耐下心来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远远地站在门口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放眼眺望长街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果然是人潮滚滚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黑压压一片。虽未亲临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可是一阵阵传来的欢声笑浪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越发教你心痒痒得如痴如醉了。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好容易等到了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灯火阑珊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这话儿也许不算准确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已是夜露生凉月横中天了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兴致浓浓的观灯人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还是一簇簇一队队地蜂拥不绝。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汴京城名不虚传</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而汴京人也果有奇术异能</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你看那一盏盏巧夺天工的彩灯</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真个是收尽了祥云五色荧煌炫转</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那千百盏争奇斗俏的灯</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一一地当街密密地排列开来</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交相辉映</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金光四射。近近地看</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真是千姿百态</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大放光华</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直教人眼花缭乱</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远远地望</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只见高高低低</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五颜六色</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飞旋流转</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闪闪烁烁</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道它是银河垂地</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一点也不夸张。不信的话</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此时你抬头望望中天</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平日如练的素月</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也悄然失色</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端端地消淡了许多光华。</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66459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古人观灯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只能欣赏那奇巧百端的扎灯技艺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点的是蜡烛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糊的是绢纸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纵然巧夺天工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也难经风吹雪打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而今的灯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有了科学技术辅佐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自然更加高明。你看那腾跃而起的奔马灯浑身通亮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那纵马奔驰的勇士目光如炬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那能与人对话的机器娃娃灯前趋后仰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憨态可掬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那大书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为民作主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的扇子灯来回穿梭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熠熠生辉。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怪不得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所有的看灯人都不恋恋于那些只有光色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只亮不转的小灯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却把以上那些巨大的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既有传统技巧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又有现代化特色的新鲜有趣的大转灯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密匝匝地围了个水泄不通。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一点不错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尽管灯节是古老传统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毕竟是</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现代人最仰慕的还是科学技术和现代文明啊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297036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兴尽欲归时</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在长街的拐角处</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却又见到了一幅教我怦然心动的景象</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一间小木楼的门窗呀地一声启开</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一根长竹竿软软地伸将出来</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竹竿头上</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滴溜溜地悬了一盏八角宫灯</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那宫灯虽小</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款式却玲珑剔透</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做工也极精致细巧。一时间</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我没看清灯壁上那悠悠旋转的花卉图样</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只觉得像飘过去一簇飞花</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一团流云</a:t>
            </a:r>
            <a:r>
              <a:rPr lang="en-US"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我看得呆了</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循了那挑灯的手望去</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恍恍的灯影下</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只见是一个穿猩红雪衫的姑娘。许是那衣衫太红</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那灯光太朦胧了</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我看不清姑娘的眉眼儿</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只见她那笑盈盈的脸蛋儿</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被身上那件红衫</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手中的那盏红灯</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映照成了一团艳艳的红云</a:t>
            </a:r>
            <a:r>
              <a:rPr lang="en-US"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那红云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那灯影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久久地晃在我的眼前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直伴着我进入梦境。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我果然重温了少年时的梦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我见那闪闪烁烁的星星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都从天河里飞溅下来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洒落在汴京城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795713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56792"/>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作者的兴奋情绪在文中画横线部分表现为怎样的语言特点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用词夸饰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辞彩绚丽。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运用铺陈、排比语句。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语气急切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果有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等加强语气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你抬头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等表现急于分享的兴奋心情</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01094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本题考查品味精彩语句的表达艺术、领悟其中的艺术魅力的能力。欣赏画横线的一段描写文字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须有语境意识。前面说挨近黄昏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作者就想去观灯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却被主人以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此时去观灯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保准你们挨都挨不到边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因而越发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心急难耐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教你心痒痒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在这一顿挫、铺垫的基础上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灯火阑珊时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兴奋、赞美之情自然喷薄而出、溢于言表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汴京城名不虚传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而汴京人也果有奇术异能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由此紧扣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兴奋情绪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由内而外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去感受、品味语言表达特点。作者运用了大量描写性词句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祥云五色荧煌炫转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交相辉映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金光四射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千姿百态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大放光华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高高低低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五颜六色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飞旋流转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闪闪烁烁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在描写中洋溢由衷的赞美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名不虚传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巧夺天工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争奇斗俏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竭尽夸饰、渲染、铺排之能事。在概括语言特点的过程中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要善于发现、利用语言标志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近近地看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远远地望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自然把读者带进观灯的行列之中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去分享作者的新奇感受。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31955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解答此类试题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要结合句子或段落在文章中的位置来回答。一般从内容和结构两方面来回答。内容上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充实内容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深化、升华主题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寄托作者的思想感情等。结构上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统摄全篇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领起下文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渲染气氛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制造悬念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推动情节发展等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过渡照应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承上启下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呼应前文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卒章显志等。第一问相对简单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明确是两人听了赶车老人的平静的叙述以后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想到两人以前的行为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因内心不平静陷入沉思而出现的一种状态。第二问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从结构上看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首尾都写到这一细节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根据知识储备可想到首尾呼应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结构严谨等答案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从内容入手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回过头来看一看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结尾又说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作者没有给出明确答案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是在引导读者去思考故事的深刻内涵。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510275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文中画波浪线部分连用</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具有怎样的艺术效果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连用</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东京梦华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定格于一个特定的现实场景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使得作品有开有合。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前文渲染的是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此处连用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形成强烈反差。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前文铺陈的是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此处聚焦于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梦与现实交相呼应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让作品余韵十足。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此题考查品味精彩的语言表达艺术的能力。分析艺术效果时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首先要注意这里的</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具体写的内容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分析此处与前文的对应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如前文的观灯时的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与此时的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前文用语的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与此处的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。回答本题时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要先回答手法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再结合文本回答艺术效果。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605430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wipe(down)">
                                      <p:cBhvr>
                                        <p:cTn id="1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从结构上分析作品为什么先写街、再写人、后写灯。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先写街的繁荣做铺垫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引出人潮汹涌。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再写游人众多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为后面观灯受阻埋下伏笔。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最后写观灯盛况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把作品推向高潮并点题。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层层铺垫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层层推进。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本题考查分析作品结构的能力。首先找出文中分别写街、人、灯的文段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然后分析作者描写的街、人、灯的特点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如街的繁荣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灯的千姿百态、飞旋流转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最后分析结构安排上的用意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写街是为写人做铺垫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写人是为写灯埋伏笔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就这样层层铺垫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层层推进。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627239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wipe(down)">
                                      <p:cBhvr>
                                        <p:cTn id="21"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感到如此新奇和庆幸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的深层意蕴。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庆幸遇上了改革开放的好时代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对城市发展新气象感到新奇。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有感于游人众多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人民生活富裕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精神焕发。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现代科技让汴京灯节重现历史繁华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星河梦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此题考查概括作品主题的能力。首先找到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感到如此新奇和庆幸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这句话所处的位置。这句话出现在第五段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下面作者描写的街、人、灯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很好地诠释了这句话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这样我们就明确了此题的答题区间。接着寻找答题区间中的关键词句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如写汴京的街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古今相映成趣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呈现出一派新气象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汴京的人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在窄巷内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天天人头攒动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熙来攘往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衣帽鲜亮亮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脸上油光光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尤其是其中的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假如没有改革开放的新经济政策带来的繁荣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交代了本文的写作背景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汴京的灯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有了科学技术辅佐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自然更加高明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这灯雨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重温了少年时的梦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根据前面的信息进行整合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59204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wipe(down)">
                                      <p:cBhvr>
                                        <p:cTn id="1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,4~6,14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窗子以外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林徽因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从哪里说起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等到你要说话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什么话都是那样渺茫地找不到个源头。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就在我眼帘底下坐着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是四个乡下人的背影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一个头上包着黯黑的白布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两个褪色的蓝布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又一个光头。他们支起膝盖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半蹲半坐的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在溪沿的短墙上休息。每人手里一件简单的东西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一个是白木棒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一个篮子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那两个在树荫底下我看不清楚。无疑地他们已经走了许多路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再过一刻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抽完一筒旱烟以后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是还要走许多路的。兰花烟的香味频频随着微风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袭到我官觉上来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模糊中还有几段山西梆子的声调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虽然他们坐的地方是在我廊子的铁纱窗以外。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永远是窗子以外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不是铁纱窗就是玻璃窗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总而言之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窗子以外</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464343707"/>
              </p:ext>
            </p:extLst>
          </p:nvPr>
        </p:nvGraphicFramePr>
        <p:xfrm>
          <a:off x="1619672" y="1124744"/>
          <a:ext cx="2053206" cy="446921"/>
        </p:xfrm>
        <a:graphic>
          <a:graphicData uri="http://schemas.openxmlformats.org/presentationml/2006/ole">
            <p:oleObj spid="_x0000_s39942" name="文档" r:id="rId3" imgW="1177627" imgH="255287" progId="Word.Document.12">
              <p:embed/>
            </p:oleObj>
          </a:graphicData>
        </a:graphic>
      </p:graphicFrame>
    </p:spTree>
    <p:extLst>
      <p:ext uri="{BB962C8B-B14F-4D97-AF65-F5344CB8AC3E}">
        <p14:creationId xmlns:p14="http://schemas.microsoft.com/office/powerpoint/2010/main" xmlns="" val="20362178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84784"/>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所有的活动的颜色、声音、生的滋味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全在那里的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你并不是不能看到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只不过是永远地在你窗子以外罢了。多少百里的平原土地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多少区域的起伏的山峦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昨天由窗子外映进你的眼帘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那是多少生命日夜在活动着的所在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每一根青的什么麦黍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都有人流过汗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每一粒黄的什么米粟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都有人吃去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其间还有的是周折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是热闹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是紧张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可是你则并不一定能看见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因为那所有的周折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全都在你窗子以外展演着</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77478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在家里罢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你坐在书房里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窗子以外的景物本就有限。那里两树马缨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几棵丁香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榆叶梅横出疯杈的一大枝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海棠因为缺乏阳光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每年只开个两三朵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叶子上满是虫蚁吃的创痕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还卷着一点焦黄的边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廊子幽秀地开着扇子式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六边形的格子窗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透过外院的日光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外院的杂音。什么送煤的来了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偶然你看到一个两个被煤炭染成黔黑的脸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什么米送到了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一个人掮着一大口袋在背上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慢慢踱过屏门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还有自来水、电灯、电话公司来收账的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胸口斜挂着皮口袋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手里推着一辆自行车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更有时厨子来个朋友了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满脸的笑容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地走进门房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什么赵妈的丈夫来拿钱了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那是每月一号一点都不差的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早来了你就听到两个人唧唧哝哝争吵的声浪。那里不是没有颜色、声音、生的一切活动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只是他们和你总隔个窗子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扇子式的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六边形的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943732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你气闷了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把笔一搁说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这叫作什么生活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检点行装说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这沉闷没有生气的生活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实在受不了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我要换个样子过活去。健康的旅行既可以看看山水古刹的名胜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又可以知道点内地纯朴的人情风俗。走了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天气还不算太坏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就是走他一个月六礼拜也是值得的。</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没想到不管你走到哪里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你永远免不了坐在窗子以内的。不错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许多时髦的学者常常骄傲地带上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的神气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架上科学的眼镜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偶然走到哪里一个陌生的地方瞭望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但那无形中的窗子是仍然存在的。不信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你检查他们的行李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有谁不带着罐头食品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帆布床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以及别的证明你还在你窗子以内的种种零星用品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你再摸一摸他们的皮包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那里短不了有些钞票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一到一个地方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你有的是一个提梁的小小世界。不管你的窗子朝向哪里望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所看到的多半则仍是在你窗子以外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隔层玻璃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或是铁纱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隐隐约约你看到一些颜色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听到一些声音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如果你私下满足了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那也没有什么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只是千万别高兴起来说什么接触了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认识了若干事物人情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天知道那是罪过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39339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下列对文本相关内容和艺术特色的分析鉴赏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第二段描写窗外四个乡下人的背影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笔触细致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表露出观看者对他们的陌生与好奇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并引发下文关于窗子内外的感叹。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既然所有活动的颜色、声音、生的滋味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永远都只在窗子之外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那么通过健康的旅行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领略了名胜古迹和风土人情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就会获得深刻的认识。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本文写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时髦的学者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架上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科学的眼镜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到陌生的地方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瞭望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是以调侃的方式来讥刺他们的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不过是浮光掠影罢了。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开头的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话从哪里说起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一句看似多余而突兀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但读完全文之后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就会明白作者正是从那种渺茫之感开始梳理自己思路的</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48478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532389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本题考查考生分析文学作品的结构、表现手法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赏析作品的内涵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品味语言表达艺术的能力。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健康的旅行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沉闷的生活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借旅行来突破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窗子之内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的憋闷。如第四段所写昨天的行程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所有的活动的颜色、声音、生的滋味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的确都可以在旅途中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但那是隔着窗子的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全都在你窗子以外展演着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旅行可以使人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到一些窗外的气息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获得深刻的认识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。这一点是本文的核心意思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经过了正反两方面的表述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判断起来是容易的。所以</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项是不正确的。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4993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的含义。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指具体的窗子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如铁纱窗、玻璃窗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分隔了不同的生活场景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无形的窗子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即心态与观念的限制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造成了自我与外部世界的隔膜。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本题考查考生理解词语含义的能力。通过阅读文本可以找出来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具体的窗子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无形的窗子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无形的窗子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需要进行一定的抽象概括。从文段来看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无形的窗子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具体指向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罐头食品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帆布床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零星用品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钞票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这些具体的物品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指代的是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窗子之内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舒适的生活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象征的是将自我封闭在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窗子之内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的心态与观念。当然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也可以上升到哲学的高度来认知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但就文本本身而言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最重要的含义还是在于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646236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,10~13,20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呼兰河传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邻居家磨房里边住着冯歪嘴子。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那磨房的窗子临着我家的后园。我家的后园四周的墙根上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都种着倭瓜、西葫芦或是黄瓜等类会爬蔓子的植物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倭瓜爬上墙头了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在墙头上开起花来了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有的竟越过了高墙爬到街上去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向着大街开了一朵火黄的黄花。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因此那磨房的窗子上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也就爬满了那顶会爬蔓子的黄瓜了。黄瓜的小细蔓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细得像银丝似的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太阳一来了的时候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那小细蔓闪眼湛亮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那蔓梢干净得好像用黄蜡抽成的丝子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一棵黄瓜秧上伸出来无数的这样的丝子。丝蔓的尖顶每棵都是掉转头来向回卷曲着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好像是说它们虽然勇敢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到处的乱爬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但到底它们也怀着恐惧的心理。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898900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1331640" y="620688"/>
            <a:ext cx="6048672" cy="5967860"/>
            <a:chOff x="964184" y="-459432"/>
            <a:chExt cx="6918860" cy="6826422"/>
          </a:xfrm>
        </p:grpSpPr>
        <p:pic>
          <p:nvPicPr>
            <p:cNvPr id="2" name="图片 1"/>
            <p:cNvPicPr>
              <a:picLocks noChangeAspect="1"/>
            </p:cNvPicPr>
            <p:nvPr/>
          </p:nvPicPr>
          <p:blipFill>
            <a:blip r:embed="rId2"/>
            <a:stretch>
              <a:fillRect/>
            </a:stretch>
          </p:blipFill>
          <p:spPr>
            <a:xfrm>
              <a:off x="964184" y="-459432"/>
              <a:ext cx="6918860" cy="4857923"/>
            </a:xfrm>
            <a:prstGeom prst="rect">
              <a:avLst/>
            </a:prstGeom>
          </p:spPr>
        </p:pic>
        <p:pic>
          <p:nvPicPr>
            <p:cNvPr id="3" name="图片 2"/>
            <p:cNvPicPr>
              <a:picLocks noChangeAspect="1"/>
            </p:cNvPicPr>
            <p:nvPr/>
          </p:nvPicPr>
          <p:blipFill>
            <a:blip r:embed="rId3"/>
            <a:stretch>
              <a:fillRect/>
            </a:stretch>
          </p:blipFill>
          <p:spPr>
            <a:xfrm>
              <a:off x="964184" y="4398492"/>
              <a:ext cx="6918860" cy="1968498"/>
            </a:xfrm>
            <a:prstGeom prst="rect">
              <a:avLst/>
            </a:prstGeom>
          </p:spPr>
        </p:pic>
      </p:grpSp>
    </p:spTree>
    <p:extLst>
      <p:ext uri="{BB962C8B-B14F-4D97-AF65-F5344CB8AC3E}">
        <p14:creationId xmlns:p14="http://schemas.microsoft.com/office/powerpoint/2010/main" xmlns="" val="1706107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作者交替使用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两个不同的人称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其中蕴含着怎样的态度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请结合全文进行分析。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成为自我观察与描写的对象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蕴含着作者冷静审视的态度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又使用了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蕴含着作者的自嘲与反思。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本题考查对作品表现出的价值判断和审美取向做出评价的能力。文本中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代表了两种不同的视角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体现了作者冷静的思考。作者既关注窗外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又无法真正走出窗子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不同的人称中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体现出作者的自嘲与反思。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62415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六、</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,4~6,14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我们的裁缝店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裁缝和裁缝店越来越少了。但在喀吾图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生活迥然不同。这是游牧地区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人们体格普遍高大宽厚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再加上常年的繁重劳动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很多人身体都有着不同程度的变形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只有量身订做的衣服才能穿得平展。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我们租的店面实在太小了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十来个平方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中间拉块布帘子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前半截做生意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后半截睡觉、做饭。但这样的房间一烧起炉子来便会特别暖和。很多个那样的日子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狂风呼啸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昏天暗地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小碎石子和冰雹砸在玻璃窗上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啪啪啪啪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响个没完没了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但我们的房子里却温暖和平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锅里炖的风干羊肉溢出的香气一波一波地滚动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墙皮似乎都给香得酥掉了。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90087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我们还养了金鱼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每当和顾客讨价还价相持不下时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我们就请他们看金鱼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这样的精灵实在是这偏远荒寒地带最不可思议的尤物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清洁的水和清洁的美艳在清洁的玻璃缸里曼妙地闪动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透明的尾翼和双鳍缓缓在水中张开、收拢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携着音乐一般</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等他们回过神来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再谈价钱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口气往往会软下去许多。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当地男人们很少进店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最固执的是一些老头儿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偶尔来一次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取了衣服却死活不愿试穿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即使试了也死活不肯照镜子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你开玩笑地拽着他往镜子跟前拖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让他亲眼看一看这身衣服多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可越这样他越害羞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双手死死捂着脸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快要哭出来似的。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女人们就热闹多了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三三两两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不做衣服也时常过来瞅一瞅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看我们有没有进新的布料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如果有了中意的一块布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未来三个月就一边努力攒钱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一边再三提醒我们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一定要给她留一块够做一条裙子的。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库尔马罕的儿媳妇也来做裙子了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她的婆婆拎只编织袋跟在后面。量完尺寸我们让她先付订金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这个漂亮女人二话不说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从婆婆拎着的袋子里抓出三只鸡来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三只鸡嘛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换条裙子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够不够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94569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她订的是我们最新进的晃着金色碎点的布料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这块布料一挂出来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村子里几乎所有的年轻媳妇都跑来做了一条裙子。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不要让公公知道啊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公公嘛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小气嘛。给他知道了嘛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要当当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唠叨、责怪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婆婆知道就没事了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婆婆嘛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好得很嘛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她说着揽过旁边那矮小的老妇人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地亲一口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裙子做好了嘛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我们两个嘛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你一天我一天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轮流换着穿嘛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她的婆婆轻轻嘟囔一句什么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露出长辈才有的笑容。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但是我们要鸡干什么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但是我们还是要了。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还有的人自己送布来做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衣服做好后却凑不够现钱来取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只好挂在我家店里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一有空就来看一看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试穿一下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再叹着气脱下来挂回原处。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34376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有个小姑娘的一件小花衬衣也在我们这儿挂着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加工费也就八元钱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可她妈妈始终凑不出来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小姑娘每天放学路过我家店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都会进来捏着新衣服摸了又摸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不厌其烦地给同伴介绍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穿衬衣的季节都快过去了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可它还在我们店里挂着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我们先受不了了。有一天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这孩子再来看望她的衣服时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我们就取下来让她拿走。小姑娘惊喜得不敢相信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在那儿不知所措地站了好一会儿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才慢吞吞挪出房子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然后转身飞快跑掉。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裁缝的活不算劳累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就是太麻烦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量体、排料、剪裁、锁边、配零料、烫粘合衬、合缝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做成后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还得开扣眼、钉扣子、缝垫肩、缲裤边。浅色衣服还得洗一洗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缝纫机经常加油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难免会染脏一点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而且烙铁也没有电熨斗那么干净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一不小心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黑黑的煤灰就从气孔漾出来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沾得到处都是。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从我们当裁缝的第一天起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就发誓一旦有别的出路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死也不会再干这个了。但假如有一天不做裁缝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我们还是得想办法赚钱过日子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过同样辛苦的生活。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可能干什么都一样的吧</a:t>
            </a:r>
            <a:r>
              <a:rPr lang="en-US"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761826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帕孜依拉来做衬衣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我们给她弄得漂漂亮亮的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她穿上以后高兴得在镜子面前转来转去地看。但是我立刻发现袖子那里有一点不平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就殷勤地劝她脱下来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烧好烙铁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地一家伙下去</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烫糊一大片</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怎么办呢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我们商量了半天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把糊的地方裁掉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用同样的布接了一截子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将袖口做大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呈小喇叭的样式敞开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还钉上了漂亮的扣子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最后又给它取了个名字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马蹄袖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但是后来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几乎全村的年轻女人都把衬衣袖子裁掉一截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跑来要求我们给她们加工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马蹄袖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干裁缝真的很辛苦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但那么多事情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一针一线的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不是说拆就能拆得掉。当我再一次把一股线平稳准确地穿进一个针孔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总会在一刹那想通很多事情。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05214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下列对文本相关内容和艺术特色的分析鉴赏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作为游牧地区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喀吾图与城市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生活迥然不同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读者由这一点出发会感受到裁缝店里的寻常事别有趣味。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养金鱼可以成为裁缝店独特的生意经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是因为金鱼转移了顾客的注意力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让他们在美的愉悦里一改平日的斤斤计较。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作者善于借小故事来表达情感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比如接受女顾客以鸡换衣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既是对她个人爱美之心的赞赏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也含有一种对质朴人情的认同。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本文记述了裁缝生活中温馨的插曲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但并没将这种生活过于浪漫化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一针一线辛苦踏实的劳动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才是平稳真切的生活感受</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170080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41872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本题考查考生分析文学作品的内容、表现手法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赏析作品的内涵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品味语言表达艺术的能力。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项考查对细节描写的理解。养金鱼、看金鱼这个细节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写得生动传神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很有意思。其中点到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喀吾图处于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偏远荒寒地带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金鱼是罕见的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顾客从这样的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感受到美的愉悦并因此在衣服价钱上有所松动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这都是正确的。但他们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平日的斤斤计较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无论在文本中还是在逻辑上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都是站不住的。</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项是不正确的。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27713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0808"/>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分析文中画横线的句子的含意。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裁缝作为辛苦的谋生行当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看起来与其他行当一样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但在做裁缝的过程中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对生活有了难忘的经验和体会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不由得对这一行当产生了特殊感情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感到它有独特意义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962913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太阳一出来了</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那些在夜里冷清清的丝蔓</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一变而为温暖了。于是它们向前发展的速率更快了</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好像眼看着那丝蔓就长了</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就向前跑去了。因为种在磨房窗根下的黄瓜秧</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一天爬上了窗台</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两天爬上了窗棂</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等到第三天就在窗棂上开花了。</a:t>
            </a:r>
            <a:endParaRPr lang="zh-CN" altLang="zh-CN" sz="220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再过几天</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一不留心</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那黄瓜梗经过了磨房的窗子</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爬上房顶去了。</a:t>
            </a:r>
            <a:endParaRPr lang="zh-CN" altLang="zh-CN" sz="220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后来那黄瓜秧就像它们彼此招呼着似的</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成群结队地就都一齐把那磨房的窗给蒙住了。</a:t>
            </a:r>
            <a:endParaRPr lang="zh-CN" altLang="zh-CN" sz="220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从此那磨房里边的磨倌就见不着天日了。磨房就有一张窗子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而今被黄瓜掩遮得风雨不透。从此那磨房里黑沉沉的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分成两个世界了。冯歪嘴子就被分到花园以外去了。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但是从外边看起来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那窗子实在好看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开花的开花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结果的结果。满窗是黄瓜了。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还有一棵倭瓜秧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也顺着磨房的窗子爬到房顶去了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就在房檐上结了一个大倭瓜。那倭瓜不像是从秧子上长出来的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好像是由人搬着坐在那屋瓦上晒太阳似的。实在好看。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005463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本题考查考生理解句子含意的能力。本文不是抒情散文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也不是哲理散文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结构上没有一条清晰可见的或者抑扬起伏的情感发展线索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虽然较为散淡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但我们还是能够发现情感抒发的痕迹。大体上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讲述完小姑娘的花衬衣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文本从对外部事件的描写转入到自我内心的感受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即干裁缝的辛苦。画线句子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可能干什么都一样的吧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也就出现在这个段落之后。下文则以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转回去再写另一个故事。因为有了之前的内心感受的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读者再读这个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外部事件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就可能会有不同的角度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会思考其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之外的东西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那就会意识到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马蹄袖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带来的创造性和喜悦感。由此过渡到文末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那么多事情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一针一线的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不是说拆就能拆得掉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即裁缝生活令人难忘的独特的一面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也就非常自然了。画线句子作为一个承上启下的句子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透露出的是作者对裁缝生活个中甘苦的评价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不卑不亢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不遮掩谋生的艰辛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不溢美劳动的自得。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771707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理解句子含意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    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揣摩句意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理解句子可通过抓关键词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运用替换词语的方法来揣摩句子在文中的表达效果和目的。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抓句子的位置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重要句子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或揭示段意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一般处于段首或段尾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或揭示文章脉络层次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往往是那些具有总领性、过渡性、总括性的语句。理解这类句子的含意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常需要考虑它在文中的位置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508000" y="1124744"/>
            <a:ext cx="1031834" cy="328867"/>
          </a:xfrm>
          <a:prstGeom prst="rect">
            <a:avLst/>
          </a:prstGeom>
        </p:spPr>
      </p:pic>
      <p:pic>
        <p:nvPicPr>
          <p:cNvPr id="4" name="图片 3"/>
          <p:cNvPicPr>
            <a:picLocks noChangeAspect="1"/>
          </p:cNvPicPr>
          <p:nvPr/>
        </p:nvPicPr>
        <p:blipFill>
          <a:blip r:embed="rId3"/>
          <a:stretch>
            <a:fillRect/>
          </a:stretch>
        </p:blipFill>
        <p:spPr>
          <a:xfrm>
            <a:off x="1539834" y="4395189"/>
            <a:ext cx="6036194" cy="2278007"/>
          </a:xfrm>
          <a:prstGeom prst="rect">
            <a:avLst/>
          </a:prstGeom>
        </p:spPr>
      </p:pic>
    </p:spTree>
    <p:extLst>
      <p:ext uri="{BB962C8B-B14F-4D97-AF65-F5344CB8AC3E}">
        <p14:creationId xmlns:p14="http://schemas.microsoft.com/office/powerpoint/2010/main" xmlns="" val="13393726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6832"/>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    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抓修辞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理解句子的深层含意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文中的有些句子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往往采用了比喻、拟人、排比等修辞手法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而运用特定的修辞手法都有一定的效果和目的。辨析修辞手法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有助于理解句子的深层含意。没有使用修辞的句子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可以不考虑此步骤。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22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本文的语言充满生活气息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请结合全文对此加以赏析。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语言生活化、口语化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亲切自然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人物语言有地域特点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鲜活真实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整体上形成了明快风趣的语言风格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率真不做作。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此题考查考生对文学作品的语言表达进行鉴赏的能力。从文本叙述来看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最重要的特点就是采用生活化、口语化的语言。赏析时可以通过举例的方式。比如对店面的描写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对人物的描写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都以闲谈似的生活语言写出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口语化语言如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取了衣服却死活不愿试穿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即使试了也死活不肯照镜子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滋</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地一家伙下去</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烫糊一大片</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等。这种叙述语言的效果就是亲切自然。至于对话语言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主要集中在以鸡换衣的女顾客故事部分。在民族地区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人们的汉语表达不那么流畅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这一频繁使用的语气词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很好地烘托了女顾客的形象。对话语言的地域特点富有生活气息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鲜活真实。文本的整体语言风格明快风趣。如请顾客看金鱼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用故意有些夸张的美文似的语言描写了金鱼令人出神的美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落脚却是生意经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等他们回过神来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再谈价钱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口气往往会软下去许多。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这不是故作幽默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是从生活本身发现的趣味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率真而不做作</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336652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七、</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,16~19,21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挺拔之姿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朱以撒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晋人普遍有好竹之癖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打开魏晋艺术史册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一群生机勃勃我行我素的人就涌了出来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在山阴道上的竹林深处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放浪形骸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快然自足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得大自在。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当然是我三十几岁以后才意识到的。我和魏晋间人相近之处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就是有过比较长的山野生活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与竹相近。常常会站在山顶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看山峦连绵起伏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竹海无际。那时我想着自己的出路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如果能像一竿竹子这般凌空而起那就好了。竹海里纤尘不染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枝叶让天水洗净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摇曳中偶尔闪过阳光的亮泽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它们的顶端是最先接触到每一天太阳的光芒的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不禁使我艳羡。山野稼穑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先是基于温饱的认识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每一竿竹都可以构成生存的支架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把一个个家庭托住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不至于坠入饥寒之中。而每一枚笋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春日之笋也罢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冬日之笋也罢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对于一位腹内</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空洞</a:t>
            </a:r>
            <a:endParaRPr lang="zh-CN" altLang="en-US" sz="2200"/>
          </a:p>
        </p:txBody>
      </p:sp>
    </p:spTree>
    <p:extLst>
      <p:ext uri="{BB962C8B-B14F-4D97-AF65-F5344CB8AC3E}">
        <p14:creationId xmlns:p14="http://schemas.microsoft.com/office/powerpoint/2010/main" xmlns="" val="37849116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en-US"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简单地烹调之后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无异于美味了。那些没有成为餐桌美味者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不舍昼夜继续伸长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令人仰望。那些被山农认为是成熟了的竹子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在叮叮咚咚的刀斧声中倒下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削去枝叶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顺着规划好的坡道滑下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被长长的平板车载着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进入再加工的程序。</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和竹子一样</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人也是善于生存的植物</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贫瘠清苦中也会挣扎着生长。我注意到一些竹子的确没有长好</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是吃力地拱出石块的</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此后也就一直不能顺畅</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总是被压制着扭曲着</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不禁让人生出怜悯。只是我一直认为它会更具备倔强的美感</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它的根后来制成了一个老者形象的工艺品</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比其他的更有铁枝虬干的峥嵘了。</a:t>
            </a:r>
            <a:endParaRPr lang="zh-CN" altLang="zh-CN" sz="2200">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待到我在鹤峰原度假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已经到了闲适的年龄了。风随夕阳西下而愈加强劲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一些植物已在形态上仓皇失措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叶片翻飞如鸟兽惊散。竹林在随风俯仰中显示了一种从容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在徐徐的摇曳里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山野之风的张狂之力往往被斯文地化解开来。在魏晋的文字中有不少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的记录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看起来只是肢体上的动作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实则是内心的从容优雅。内心慢了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整个人的举止也就慢了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斯文了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有风度了。竹被称为四君子之一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它在四君子中是最为清俊的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风过了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余韵袅袅。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294598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竹子从笋尖出土就开始了笔直向上的里程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追慕光明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从而略去了许多天下扰攘。竹子作为人格气节的象征是有道理的。屈原的《离骚》充满了香草的芳香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他写的都是湘沅泽畔之物。他一定离竹林很远吧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他一定会以孤竹自况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向楚怀王表示自己砥节立行的井渫之洁和安穷乐志卓然自异于俗常的格调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以竹子作为喻体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会胜过那些优柔的香草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也会使屈原风骨遒劲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不至于最终绝望而自沉汨罗。当然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竹子在我眼中也有一些孤高兀傲的意象。争相轩邈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思逐风云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都像梁山好汉单干时那般独标奇崛。相比于王维在夜间的竹林里又是弹琴又是长啸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弄得一片喧哗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我则以为竹下独坐静听风来会更与竹默契。李白就是这般静静地坐在敬亭山上的。竹是清肃之物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郑板桥曾在《兰竹石图》上题写了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各适其天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各全其性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认为它是循自然之道的。如果它是一个人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一定是心怀素淡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性喜萧散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有一些不可犯之色。每一个人的内心都会有一个位置来安放一竿竹子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或者一片竹林。所谓风骨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就是内在的支撑。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4707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一个人爱竹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在他笔下会有哪一些流露呢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真要用两个字说道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了。庾子山《小园赋》中有不少数字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不过最让人欣赏的是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一寸二寸之鱼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三竿两竿之竹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读到此处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清出来了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简也出来了。在魏晋这样一个尚竹时代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竹是环境的背景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也是心境的背景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如果观察他们的雅集轨迹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竹林七贤、金谷宴集、兰亭修禊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都是在茂林修竹间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在这里挥麈清谈、稽古观心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是很有一些清简之趣的。像王羲之的《大道帖》、王献之的《鸭头丸帖》、王珣的《伯远帖》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都那么小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一张便笺般大小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清简出风尘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三笔两笔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精气神都聚于此了。在笔墨清简的背后是唯美的人格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一个人可以奇点、怪点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也可以不循常轨剑走偏锋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却不可落入尘俗的泥淖里。想想当年的阮籍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以青眼、白眼待人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相比于今人内怀奔竞之心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好冠盖征逐之交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那时节的人在处理人的关系上显然清简得多。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83769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我是在农耕兄弟的老房舍里大量的竹器中看到竹子之力的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力透到寻常生活的每一个角落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紧紧地箍住了一家人的生活、一个村子的生活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不使失散。渐渐地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在竹林环绕中的人们也有了坚韧和忍耐。实在的劳作泥泥水水寒暑无间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使人长于自守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默然无语。而另一面又使我察觉到民风的强悍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只是平素在体内蓄积着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不使外泄。所不同的是农耕者远没有竹子的挺拔俊秀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少年时过早地负重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后来再也长不高了。尽管我离开那里很久了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我还是固执地认为他们就是一片会行走的竹子。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回到城里看到的更多是与园林建筑相匹配的纤纤细竹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优雅而有骨感。进入古色古香的庭院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玩味钟鼎彝器、瓦甓青花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又翻动图籍残纸。忽然有一缕淡淡的流逝感浮了上来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日子是越发小巧婉约起来了。算算此时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是农历的六月七月之交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时晴时雨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山野在潮湿中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无数的竹鞭在奋力吮吸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竹节争先向上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风雅鼓荡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场面奇崛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整座山岭充盈着大气与生机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让热烈的阳光照彻。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选自《散文选刊》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601730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040414953"/>
              </p:ext>
            </p:extLst>
          </p:nvPr>
        </p:nvGraphicFramePr>
        <p:xfrm>
          <a:off x="508000" y="1052736"/>
          <a:ext cx="8128000" cy="457347"/>
        </p:xfrm>
        <a:graphic>
          <a:graphicData uri="http://schemas.openxmlformats.org/presentationml/2006/ole">
            <p:oleObj spid="_x0000_s40965" name="文档" r:id="rId3" imgW="3837004" imgH="216344" progId="Word.Document.12">
              <p:embed/>
            </p:oleObj>
          </a:graphicData>
        </a:graphic>
      </p:graphicFrame>
      <p:sp>
        <p:nvSpPr>
          <p:cNvPr id="3" name="矩形 2"/>
          <p:cNvSpPr>
            <a:spLocks noChangeAspect="1"/>
          </p:cNvSpPr>
          <p:nvPr/>
        </p:nvSpPr>
        <p:spPr>
          <a:xfrm>
            <a:off x="508000" y="1510083"/>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文章第三段运用了比喻、比拟、排比等修辞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文意生动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兼之长句短句错杂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富于变化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体现了散文之美。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文章第四段认为屈原不能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砥节立行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、王维不能领悟竹的节操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而推许李白和郑板桥能循自然之道的风骨。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每一个人的内心都会有一个位置来安放一竿竹子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或者一片竹林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每一个懂竹的人都会获得内在支撑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成为有风骨的人。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随着年龄的增长、境遇的改变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同样的竹子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出了不同的内涵。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文章采用倒叙、插叙的手法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综合运用了记叙、说理、抒情等表达方式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谈古论今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托物言志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旨在表达对农耕兄弟的赞美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对乡村文化的眷恋。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156176" y="105273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370450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我在后园玩的时候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冯歪嘴子就喊我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他向我要黄瓜。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我就摘了黄瓜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从窗子递进去。那窗子被黄瓜秧封闭得严密得很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冯歪嘴子用手扒开那满窗的叶子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从一条小缝中伸出手来把黄瓜拿进去。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他停止了打他的梆子。他问我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黄瓜长了多大了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西红柿红了没有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他与这后园只隔了一张窗子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就像关着多远似的。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祖父在园子里的时候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他和祖父谈话。他说拉着磨的小驴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驴蹄子坏了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一走一瘸。祖父说请个兽医给它看看。冯歪嘴子说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看过了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也不见好。祖父问那驴吃的什么药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冯歪嘴子说是吃的黄瓜子拌高粱醋。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冯歪嘴子在窗里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祖父在窗外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祖父看不见冯歪嘴子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冯歪嘴子看不见祖父。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祖父走远了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回屋去了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只剩下我一个人在磨房的墙根下边坐着玩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我听到了冯歪嘴子还说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老太爷今年没下乡去看看哪</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910755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本题考查对文章内容的理解、分析和概括能力。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认为屈原不能</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砥节立行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、王维不能领悟竹的节操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表述错误。文中利用屈原、王维的事例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通过对比反衬的手法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目的是突出竹的孤高气傲。</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本文主旨是歌颂竹的孤傲从容、坚韧忍耐、顽强奋进的精神品格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倒数第二段有对农耕兄弟的赞美成分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文末也有对乡村文化的眷恋之意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但不是文章的主旨。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旨在表达对农耕兄弟的赞美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对乡村文化的眷恋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以偏概全。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461009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挺拔之姿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但画线部分却写扭曲的竹子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是否合乎题旨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合乎题旨。竹子虽外形扭曲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但仍具挺拔之质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象征着艰苦环境下顽强奋进的人生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深化了主旨。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回答此题一定要结合主旨。文章主旨不仅赞扬了竹的清高孤傲、从容优雅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也赞扬竹的坚韧忍耐、内蓄充实。画线句子虽然写了竹子的扭曲外形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但也表现了竹子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倔强的美感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比其他的更有铁枝虬干的峥嵘了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符合作者的文本立意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与后文倒数第二段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农耕兄弟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段相映衬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深化了主旨。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23019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赏析文章末段的文字。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想象山野里竹子生机勃发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与城市里竹子的优雅纤细形成对比。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赞美了竹子争先向上的顽强生命力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给读者更深广的思考空间。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照应前文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以景收束全篇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增强了抒情性。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从语言角度赏析也可得分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本题考查体会重要语句的丰富含意、品味精彩的语言表达艺术的能力。解答这类题目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首先要到原文中找到相关的句子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然后进行鉴赏。答题时可按照如下思路进行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先指明手法技巧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然后分析句中是如何使用该技巧的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最后分析使用该种技巧的表达效果。文章末段是作者情感的升华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抒情色彩浓厚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本段还是作者的想象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在充分的想象与联想中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作者感受到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竹的美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329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wipe(down)">
                                      <p:cBhvr>
                                        <p:cTn id="1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文章写出了竹子的哪些精神气质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你最欣赏其中哪种精神气质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结合生活经验谈谈你的体会。</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字左右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坚韧忍耐、从容优雅、孤高兀傲、风骨高洁、清简、争先向上等。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内容和表达可以任取一点自由发挥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本题考查筛选并整合信息的能力。首先判断出竹子的哪些特点属于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精神气质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然后对文章内容进行梳理并划分层次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将每个层次的内容从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精神气质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的角度进行分类概括。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本题考查从不同角度和层面发掘作品的意蕴、民族心理和人文精神的能力。首先要认真审题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审题要审准探究点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即探究什么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是探究标题、句子含意还是文本的艺术特性。比如本题是探究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最欣赏其中哪种精神气质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并且要求结合生活经验谈自己的体会。明确了探究点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就知道了探究方向。解答本题时应结合竹的精神气质和自己的人生经历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谈出竹的精神气质和现实意义。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78537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八、</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北京卷</a:t>
            </a:r>
            <a:r>
              <a:rPr lang="en-US" altLang="zh-CN" sz="2200">
                <a:solidFill>
                  <a:srgbClr val="000000"/>
                </a:solidFill>
                <a:latin typeface="Times New Roman" panose="02020603050405020304" pitchFamily="18" charset="0"/>
                <a:cs typeface="Times New Roman" panose="02020603050405020304" pitchFamily="18" charset="0"/>
              </a:rPr>
              <a:t>,19~24,25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根河之恋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根河是鄂温克人</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的母亲河。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根河从厚厚的冰层中泛起春潮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河的巨大生命力迸发开来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它推去坚冰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欢快地伸展腰肢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向远方而去。这破冰时节的河水才是它真正的本色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纯真清洌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水晶一般透明。这条源自大兴安岭的河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原本的名字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葛根高勒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正是清澈透明的意思。在一个个春天的日子里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根河回到童年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回到本真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然后再一次次丰满成熟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将涓涓乳汁流送给两岸的万千生物。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传统的鄂温克人跟森林河流贴得最近。他们与驯鹿为伴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生活起居、狩猎劳动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都离不开看上去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四不像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的驯鹿。眼下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这些温顺的大鹿在全世界已所剩不多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鄂温克人结束了最后的狩猎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放下了猎枪。他们离开森林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进入城市或远走他乡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但敖鲁古雅部落受人尊重的长辈</a:t>
            </a:r>
            <a:r>
              <a:rPr lang="en-US" altLang="zh-CN" sz="2200">
                <a:solidFill>
                  <a:srgbClr val="000000"/>
                </a:solidFill>
                <a:latin typeface="Times New Roman" panose="02020603050405020304" pitchFamily="18" charset="0"/>
                <a:cs typeface="Times New Roman" panose="02020603050405020304" pitchFamily="18" charset="0"/>
              </a:rPr>
              <a:t>94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岁的玛丽亚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索一步也不想离开她的驯鹿。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82662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一踏进根河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我就听说了她美丽的名字。先前见到过作家乌热尔图为这位老奶奶拍的一张照片。白桦林里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老人穿着长袍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扎着头巾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侧身站在一头七叉犄角的驯鹿前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她微微佝偻着身子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皱巴巴的手轻抚着鹿柔细的皮毛。鹿依偎在她的袍子下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那儿一定有着母亲的气息。她神色沉静而坚毅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嘴角两旁的皱纹宛如桦树皮上的纹路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仿佛她的脸上就印刻着她相守了一生的森林。她或许就是根河的化身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充满了母性的慈祥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又有着丰富的传奇。年轻时她漂亮能干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是大兴安岭远近闻名的女猎手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与丈夫在密林里行走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打到的猎物无论多远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总是她领着驯鹿运回部落。这位伟大的母亲至今仍恬然生活在她的鹿群之中。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其实我很想去为玛丽亚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索拍一张照片。这些年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涌到玛丽亚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索猎民点参观游览的人络绎不绝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我这样匆匆来去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怎能配得上她的丰厚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怎能有乌热尔图探望她时目光里的深沉呢</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06291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因为乌热尔图是根河的儿子。当年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这位从小生活在大兴安岭的鄂温克青年捧着他的《琥珀色的篝火》走上了文坛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刹时让人眼前一亮。人们从他的小说里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认识了这个寂寞又热烈的民族。出乎意料的是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乌热尔图后来辞去京官重返故乡。时隔多年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当我行走在呼伦贝尔草原上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那些将天边画出蜿蜒起伏线条的山丘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那些怒放成海洋或孤零零独自开放的鲜花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那些低头吃草或昂头沉思的马群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草原上始终默默流淌的河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都让人忍不住心潮起伏。这位鄂温克作家返乡的理由还需要问吗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就是这草原这河流这民族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是祖先留在他身体里的血脉在涌动啊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乌热尔图在回到草原以后的日子里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完成了《呼伦贝尔笔记》等一系列著作和摄影作品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那是他数十载的文化寻根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是他作为一个鄂温克的儿子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对母亲的深情眷念与报答。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我们山外的人远道来看山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原本住在山上的人却搬下了山。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017691665"/>
              </p:ext>
            </p:extLst>
          </p:nvPr>
        </p:nvGraphicFramePr>
        <p:xfrm>
          <a:off x="1712462" y="3387364"/>
          <a:ext cx="892175" cy="461963"/>
        </p:xfrm>
        <a:graphic>
          <a:graphicData uri="http://schemas.openxmlformats.org/presentationml/2006/ole">
            <p:oleObj spid="_x0000_s41989" name="文档" r:id="rId3" imgW="429733" imgH="218869" progId="Word.Document.12">
              <p:embed/>
            </p:oleObj>
          </a:graphicData>
        </a:graphic>
      </p:graphicFrame>
    </p:spTree>
    <p:extLst>
      <p:ext uri="{BB962C8B-B14F-4D97-AF65-F5344CB8AC3E}">
        <p14:creationId xmlns:p14="http://schemas.microsoft.com/office/powerpoint/2010/main" xmlns="" val="5690064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人类到了</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越来越意识到人与自然必须平等相处。生活在根河的大多数鄂温克人恋恋不舍地告别了山林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将更多的空间留给了无边的草木以及驯鹿、黑熊、狼、灰鼠和蝴蝶。在离城市不远的一个地方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新建了童话般的家园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这座小城就叫了根河。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我们去到那里时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从山林里搬出的鄂温克人正三三两两地在自家门前干着一些零碎的活儿。男人穿着时尚的</a:t>
            </a:r>
            <a:r>
              <a:rPr lang="en-US" altLang="zh-CN" sz="2200">
                <a:solidFill>
                  <a:srgbClr val="000000"/>
                </a:solidFill>
                <a:latin typeface="Times New Roman" panose="02020603050405020304" pitchFamily="18" charset="0"/>
                <a:cs typeface="Times New Roman" panose="02020603050405020304" pitchFamily="18" charset="0"/>
              </a:rPr>
              <a:t>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恤和牛仔裤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女人们烫了发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有的还挑染成了黄的深红的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她们的裙子仍然长长的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跟老去的玛丽亚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但却是城市里流行的花色。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这里的房屋都是政府投资兴建的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咖啡色外墙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小尖顶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搬进来的一家家鄂温克人按照自己的想法装扮屋子</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未来。鄂温克人与外族人通婚是常见的事情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近些年更为普遍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他们的孩子大多取的是鄂温克名字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成为这新部落的新一代。这里曾有过多年的繁忙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大兴安岭的木材源源不断地从根河运往大江南北。眼下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过往的一切留在了画册里。伐木工变作了看林人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大批工人需要学习新技能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谋求新职业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他们在努力与以往告别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与未来接轨。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54369177"/>
              </p:ext>
            </p:extLst>
          </p:nvPr>
        </p:nvGraphicFramePr>
        <p:xfrm>
          <a:off x="5775354" y="4190644"/>
          <a:ext cx="1003300" cy="461963"/>
        </p:xfrm>
        <a:graphic>
          <a:graphicData uri="http://schemas.openxmlformats.org/presentationml/2006/ole">
            <p:oleObj spid="_x0000_s43013" name="文档" r:id="rId3" imgW="481920" imgH="218869" progId="Word.Document.12">
              <p:embed/>
            </p:oleObj>
          </a:graphicData>
        </a:graphic>
      </p:graphicFrame>
    </p:spTree>
    <p:extLst>
      <p:ext uri="{BB962C8B-B14F-4D97-AF65-F5344CB8AC3E}">
        <p14:creationId xmlns:p14="http://schemas.microsoft.com/office/powerpoint/2010/main" xmlns="" val="34302538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根河天亮得很早。走到窗前一看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根河就在眼前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河对面的广场上已经有许多人在翩翩起舞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似乎这个小城的人都聚集在此了。根河的水伴着音乐荡漾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我忍不住踱过根河桥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进入了舞者的欢乐。用不着有任何忐忑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大家都是这样笑着来又笑着去的。这些根河小城中的曼妙舞者啊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我模仿着她们举手投足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扭动腰肢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想象着生活在此的种种愉悦。那是我度过的最为愉快的时刻。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阳光将河水映照得流光溢彩。</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我知道我虽然来过了</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但却远远抵达不了这河的深奥</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我只能记住这些</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人和这些让人眷恋的时光。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取材于叶梅的同名散文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鄂温克是我国少数民族之一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主要居住在东北大兴安岭和呼伦贝尔草原。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22335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857380752"/>
              </p:ext>
            </p:extLst>
          </p:nvPr>
        </p:nvGraphicFramePr>
        <p:xfrm>
          <a:off x="508000" y="1340768"/>
          <a:ext cx="8128000" cy="457347"/>
        </p:xfrm>
        <a:graphic>
          <a:graphicData uri="http://schemas.openxmlformats.org/presentationml/2006/ole">
            <p:oleObj spid="_x0000_s44037" name="文档" r:id="rId3" imgW="3837004" imgH="216344" progId="Word.Document.12">
              <p:embed/>
            </p:oleObj>
          </a:graphicData>
        </a:graphic>
      </p:graphicFrame>
      <p:sp>
        <p:nvSpPr>
          <p:cNvPr id="3" name="矩形 2"/>
          <p:cNvSpPr>
            <a:spLocks noChangeAspect="1"/>
          </p:cNvSpPr>
          <p:nvPr/>
        </p:nvSpPr>
        <p:spPr>
          <a:xfrm>
            <a:off x="508000" y="1798115"/>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恬然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自然放松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沉静从容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袒露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毫不遮掩、毫无保留地展现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盘算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精打细算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曼妙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舞姿轻盈而美丽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本题考查理解文中重要词语的含义的能力。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一家家鄂温克人按照自己的想法装扮屋子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盘算着未来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盘算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心里算计或筹划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444208" y="136606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443037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我听了这话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我故意的不出声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听听他往下还说什么。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我心里觉得可笑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忍也不能忍住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我就跳了起来了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用手敲打着窗子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笑得我把窗上挂着的黄瓜都敲打掉了。而后我一溜烟地跑进屋去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把这情形告诉了祖父。祖父也一样和我似的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笑得不能停了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眼睛笑出眼泪来。但是总是说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不要笑啦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不要笑啦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看他听见。有的时候祖父竟把后门关起来再笑。祖父怕冯歪嘴子听见了不好意思。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大榆树的叶子黄了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墙头上的狗尾草干倒了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园里一天一天地荒凉起来了。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这时候冯歪嘴子的窗子也露出来了。因为那些纠缠缠的黄瓜秧也都蔫败了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舍弃了窗棂而脱落下来了。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于是站在后园里就可看到冯歪嘴子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扒着窗子就可以看到在拉磨的小驴。那小驴竖着耳朵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戴着眼罩。走了三五步就响一次鼻子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每一抬脚那只后腿就有点瘸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每一停下来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小驴就用三条腿站着。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冯歪嘴子说小驴的一条腿坏了。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350234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940836408"/>
              </p:ext>
            </p:extLst>
          </p:nvPr>
        </p:nvGraphicFramePr>
        <p:xfrm>
          <a:off x="508000" y="828864"/>
          <a:ext cx="8128000" cy="457347"/>
        </p:xfrm>
        <a:graphic>
          <a:graphicData uri="http://schemas.openxmlformats.org/presentationml/2006/ole">
            <p:oleObj spid="_x0000_s45061" name="文档" r:id="rId3" imgW="3837004" imgH="216344" progId="Word.Document.12">
              <p:embed/>
            </p:oleObj>
          </a:graphicData>
        </a:graphic>
      </p:graphicFrame>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传统的鄂温克人生活在山里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以打猎为生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驯鹿是他们生活、劳动的重要帮手。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乌热尔图为玛利亚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索拍摄的照片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生动地表现了她历经的沧桑与母性的慈祥。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第六段中作者运用排比和拟人的修辞手法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展现了呼伦贝尔草原的美丽风光。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搬出山林的鄂温克女子穿上了城市里流行的裙子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过上了快乐时尚的新生活。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鄂温克女子穿上了城市里流行的裙子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与原文不一致。原文说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她们的裙子仍然长长的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跟老去的玛丽亚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但却是城市里流行的花色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156176" y="80876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599864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第二段写出了根河的哪些特点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有什么象征意义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巨大的生命力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纯真清澈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一次次的新生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养育了两岸的生命。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象征意义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鄂温克民族的生命力、精神与品格。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概括文章内容要点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可以先将相关内容归类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然后提取其核心信息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如果有可能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可以尽量使用原文中有概括意义的关键词。象征意义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要结合根河自身的特点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并联系全文的基本内容和主旨来思考。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04647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特定</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指向信息概括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三步骤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审清题干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明确概括指向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确保方向不跑偏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这一步的关键是明确概括对象是什么以及指向对象的哪一方面信息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原因、结果、作用、影响、方式、特点、情感等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理清思路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确定概括区间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确保信息搜索全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不论是概括哪类指向信息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要确保不遗漏要点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都必须要理清全文思路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这样才能明确所要概括的信息在哪里。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检索提炼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整合答案要点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确保要点条理现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在确定信息存在区间后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要逐段提炼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分类整合。分类整合的标准有两个</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一是看赋分。如赋分为</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应有</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个要点或者</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基本上是</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个要点</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分或者</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二是合并同类求同存异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就是说提炼出来的信息要点难免有同类信息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这个时候要将同类信息合并作为一个要点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避免答案要点交叉重复。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745185" y="554680"/>
            <a:ext cx="1031834" cy="328867"/>
          </a:xfrm>
          <a:prstGeom prst="rect">
            <a:avLst/>
          </a:prstGeom>
        </p:spPr>
      </p:pic>
    </p:spTree>
    <p:extLst>
      <p:ext uri="{BB962C8B-B14F-4D97-AF65-F5344CB8AC3E}">
        <p14:creationId xmlns:p14="http://schemas.microsoft.com/office/powerpoint/2010/main" xmlns="" val="1458796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作者在结尾说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我知道我虽然来过了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但却远远抵达不了这河的深奥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这河的深奥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抵达不了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的原因及作者寄托的情感。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鄂温克人久远的历史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丰富的精神世界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未来的发展。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是外来游客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来去匆匆。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对鄂温克民族的尊重。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题目考查的是全文的主旨句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解答这几个问题需要结合全文主旨来进行。比如关于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这河的深奥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其实就是分析概括根河的文化内涵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即鄂温克人的民族精神。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91153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wipe(down)">
                                      <p:cBhvr>
                                        <p:cTn id="1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文章叙写了玛丽亚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索、乌热尔图和走出山林的人们。请分别概括他们各自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根河之恋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的表现。作者这样构思体现了怎样的匠心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玛丽亚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与根河和森林相守一生。</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乌热尔图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辞官返乡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创作大量作品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担当起民族文化传承的责任。</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走出山林的人们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不忘根河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勇敢热情地接受了新生活。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匠心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作者选择了不同时代、不同生活环境中的典型人物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完整地表现出了鄂温克人依恋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、坚守根河精神的主旨。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前一问要求概括出几个人物各自的特点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要注意题目要求的指向性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根河之恋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后一问则要求我们能够从他们的不同中发现相同的内涵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其实也就是文章的主旨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作者在构思上的匠心也就主要体现在这里。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55956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877993370"/>
              </p:ext>
            </p:extLst>
          </p:nvPr>
        </p:nvGraphicFramePr>
        <p:xfrm>
          <a:off x="508000" y="908720"/>
          <a:ext cx="8128000" cy="827260"/>
        </p:xfrm>
        <a:graphic>
          <a:graphicData uri="http://schemas.openxmlformats.org/presentationml/2006/ole">
            <p:oleObj spid="_x0000_s46085" name="文档" r:id="rId3" imgW="3837004" imgH="389781" progId="Word.Document.12">
              <p:embed/>
            </p:oleObj>
          </a:graphicData>
        </a:graphic>
      </p:graphicFrame>
      <p:sp>
        <p:nvSpPr>
          <p:cNvPr id="3" name="矩形 2"/>
          <p:cNvSpPr>
            <a:spLocks noChangeAspect="1"/>
          </p:cNvSpPr>
          <p:nvPr/>
        </p:nvSpPr>
        <p:spPr>
          <a:xfrm>
            <a:off x="508000" y="173598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大观园是《红楼梦》中人物活动的一个主要场所。正是这个众姐妹诗意生活着的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世外桃源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造就了贾宝玉力求摆脱世俗的叛逆性格。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《边城》的故事发生在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年代湘西小镇茶峒。山明水净的湘西风光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映衬了翠翠、爷爷、傩送等人物心灵的澄澈纯净与人性的善良美好。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《红岩》讲述的是在黎明前的黑暗里共产党员在监狱中艰苦卓绝的斗争。牢房的阴暗、刽子手的凶残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突显了革命者信念的坚定、意志的坚强。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《阿</a:t>
            </a:r>
            <a:r>
              <a:rPr lang="en-US" altLang="zh-CN" sz="2200">
                <a:solidFill>
                  <a:srgbClr val="000000"/>
                </a:solidFill>
                <a:latin typeface="Times New Roman" panose="02020603050405020304" pitchFamily="18" charset="0"/>
                <a:cs typeface="Times New Roman" panose="02020603050405020304" pitchFamily="18" charset="0"/>
              </a:rPr>
              <a:t>Q</a:t>
            </a:r>
            <a:r>
              <a:rPr lang="zh-CN" altLang="zh-CN" sz="2200">
                <a:solidFill>
                  <a:srgbClr val="000000"/>
                </a:solidFill>
                <a:latin typeface="Times New Roman" panose="02020603050405020304" pitchFamily="18" charset="0"/>
                <a:cs typeface="Times New Roman" panose="02020603050405020304" pitchFamily="18" charset="0"/>
              </a:rPr>
              <a:t>正传》写的故事以辛亥革命时期的未庄为主要场景。赵太爷、假洋鬼子为代表的统治阶级对阿</a:t>
            </a:r>
            <a:r>
              <a:rPr lang="en-US" altLang="zh-CN" sz="2200">
                <a:solidFill>
                  <a:srgbClr val="000000"/>
                </a:solidFill>
                <a:latin typeface="Times New Roman" panose="02020603050405020304" pitchFamily="18" charset="0"/>
                <a:cs typeface="Times New Roman" panose="02020603050405020304" pitchFamily="18" charset="0"/>
              </a:rPr>
              <a:t>Q</a:t>
            </a:r>
            <a:r>
              <a:rPr lang="zh-CN" altLang="zh-CN" sz="2200">
                <a:solidFill>
                  <a:srgbClr val="000000"/>
                </a:solidFill>
                <a:latin typeface="Times New Roman" panose="02020603050405020304" pitchFamily="18" charset="0"/>
                <a:cs typeface="Times New Roman" panose="02020603050405020304" pitchFamily="18" charset="0"/>
              </a:rPr>
              <a:t>的压迫和欺凌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是阿</a:t>
            </a:r>
            <a:r>
              <a:rPr lang="en-US" altLang="zh-CN" sz="2200">
                <a:solidFill>
                  <a:srgbClr val="000000"/>
                </a:solidFill>
                <a:latin typeface="Times New Roman" panose="02020603050405020304" pitchFamily="18" charset="0"/>
                <a:cs typeface="Times New Roman" panose="02020603050405020304" pitchFamily="18" charset="0"/>
              </a:rPr>
              <a:t>Q“</a:t>
            </a:r>
            <a:r>
              <a:rPr lang="zh-CN" altLang="zh-CN" sz="2200">
                <a:solidFill>
                  <a:srgbClr val="000000"/>
                </a:solidFill>
                <a:latin typeface="Times New Roman" panose="02020603050405020304" pitchFamily="18" charset="0"/>
                <a:cs typeface="Times New Roman" panose="02020603050405020304" pitchFamily="18" charset="0"/>
              </a:rPr>
              <a:t>精神胜利法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形成的重要原因</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139952" y="127164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683753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本题考查分析作品的表现手法上的迁移能力。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有关《红楼梦》的表述不准确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说大观园是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世外桃源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不符合小说实际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而且也不能说贾宝玉的叛逆性格是大观园造就的。如贾宝玉初见黛玉即有摔玉之举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那时候还没有大观园。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646530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九、</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,16~19,21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在母语的屋檐下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时代的伙伴自大洋彼岸归来探亲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多年未见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把盏竟夜长谈。我们聊到故乡种种情形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特别谈到了家乡方言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兴之所至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后来两人干脆用家乡话谈起来。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本来以为这么多年不使用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很多方言都已忘记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不料却在此时鲜明地复活了。恍惚中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甚至忆起了听到这些话时的具体情境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眼前浮现出了说话人的模样。友人感慨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真过瘾。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在一种语言中浸润得深入长久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才有资格进入它的内部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感知它的种种微妙和玄奥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那些羽毛上的光色一样的波动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青瓷上的釉彩一般的韵味。几乎只有母语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我们从牙牙学语时就亲吻的语言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才应允我们做到这一点。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895417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英文里的一个说法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最有情感温度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也最能准确地贴近本质</a:t>
            </a:r>
            <a:r>
              <a:rPr lang="en-US" altLang="zh-CN" sz="2200">
                <a:solidFill>
                  <a:srgbClr val="000000"/>
                </a:solidFill>
                <a:latin typeface="Times New Roman" panose="02020603050405020304" pitchFamily="18" charset="0"/>
                <a:cs typeface="Times New Roman" panose="02020603050405020304" pitchFamily="18" charset="0"/>
              </a:rPr>
              <a:t>:mother</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tongue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。直译就是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妈妈的舌头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。从妈妈舌头上发出的声音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是生命降临时听到的最初的声音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浸润着爱的声音。多么深邃动人的诗意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在母语的呼唤、吟唱和诵读中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我们张开眼睛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看到万物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认识生命。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诗作为浓缩提炼过的语言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是语言的极致。它可以作为标尺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衡量一个人对一种语言熟悉和理解的程度。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眼看他起高楼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眼看他宴宾客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眼看他楼坍了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说的是世事沧桑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人生无常。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而今识尽愁滋味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欲说还休。欲说还休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却道天凉好个秋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说的是心绪流转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昨日迢遥。没有历史文化为之打底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没有人生经历作为铺垫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就难以深入地感受和理解其间的沉痛和哀伤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无奈和迷茫。它们宜于意会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难以言传。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每一种语言都连接着一种文化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通向一种共同的记忆。文化有着自己的基因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被封存在作为载体和符号的特有的语言中。仿佛一千零一夜的故事中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阿里巴巴的山洞里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藏着稀世的珍宝。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975835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芝麻开门吧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咒语念起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山洞石门訇然敞开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堆积的珠宝浮光跃彩。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但洞察和把握一种语言的奥秘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不需要咒语。时间是最重要的条件。在一种语言中沉浸得足够久了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自然就会了解其精妙。有如窖藏老酒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被时光层层堆叠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然后醇香。瓜熟蒂落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风生水起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到了一定的时候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语言中的神秘和魅惑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次第显影。音调的升降平仄中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笔画的横竖撇捺里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有花朵摇曳的姿态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水波被风吹拂出的纹路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阳光下明媚的笑容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暗夜里隐忍的啜泣。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对绝大多数人来说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才有这样的魅力和魄力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承担和覆盖。日升月落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春秋代序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昼夜不舍的流水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亘古沉默的荒野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鹰隼呼啸着射向天空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羊群蠕动成地上的云团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一颗从眼角滑落的泪珠有怎样的哀怨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一声自喉咙迸发的呐喊有怎样的愤懑。一切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都被母语捕捉和绾结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表达和诉说。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95872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这窗子上的黄瓜秧一干掉了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磨房里的冯歪嘴子就天天可以看到的。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冯歪嘴子喝酒了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冯歪嘴子睡觉了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冯歪嘴子打梆子了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冯歪嘴子拉胡琴了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冯歪嘴子唱唱本了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冯歪嘴子摇风车了。只要一扒着那窗台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就什么都可以看见的。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一到了秋天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新鲜粘米一下来的时候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冯歪嘴子就三天一拉磨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两天一拉粘糕。黄米粘糕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撒上大云豆。一层黄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一层红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黄的金黄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红的通红。三个铜板一条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两个铜板一片的用刀切着卖。愿意加红糖的有红糖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愿意加白糖的有白糖。加了糖不另要钱。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冯歪嘴子推着单轮车在街上一走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小孩子们就在后边跟了一大帮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有的花钱买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有的围着看。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祖父最喜欢吃这粘糕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母亲也喜欢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而我更喜欢。母亲有时让老厨子去买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有的时候让我去买。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不过买了来是有数的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一人只能吃手掌那么大的一片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不准多吃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吃多了怕不能消化。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088399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我骄傲于自己母语的强大的生命力。五千年的漫长历史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灾祸连绵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兵燹不绝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而一个个方块汉字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就是一块块砖石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当它们排列衔接时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便仿佛垒砌了一个广阔而坚固的壁垒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牢牢守卫了一种古老的文化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庇护了一代代呼吸沐浴着它的气息的亿兆的灵魂。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童年在农村度过。记事不久的年龄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有一年夏天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大人在睡午觉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我独自走出屋门到外面玩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追着一只蹦蹦跳跳的兔子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不小心走远了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一直走进村外一片茂密的树林中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害怕得大哭。但四周没有人听到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只好在林子里乱走。过了好久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终于从树干的缝隙间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望见了村头一户人家的屋檐。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一颗悬空的心倏地落地了。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对于长期漂泊在外的人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母语熟悉的音调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带给他的正应该是这样的一种返归家园之感。一个汉语的子民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寄居他乡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母语便是故乡的方言土语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置身异国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母语便是方块的中文汉字。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官秩加身应谬得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乡音到耳是真归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母语的最为具体直观的形式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甚至关联到了存在的确凿感。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56118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169509"/>
          </a:xfrm>
          <a:prstGeom prst="rect">
            <a:avLst/>
          </a:prstGeom>
        </p:spPr>
        <p:txBody>
          <a:bodyPr>
            <a:spAutoFit/>
          </a:bodyPr>
          <a:lstStyle/>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因为时时相与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反而熟视无睹。</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就像对于一尾悠然游弋的鱼儿</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水的环抱和裹挟是自然而然的</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不需要去意识和诘问的。但一当因某种缘故离开了那个环境</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就会感受到置身盛夏沙漠中般的窒息。被拘禁于全然陌生的语言中</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一个人也仿佛涸辙之鲋</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最渴望母语的濡沫。那亲切的音节声调</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是一股直透心底的清凉水流。</a:t>
            </a:r>
            <a:endParaRPr lang="zh-CN" altLang="zh-CN" sz="2200">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每一种语言的子民们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在自己母语的河流中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泅渡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创造出灿烂的文化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并经由翻译传播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成为说着不同语言的人们共同的精神财富。以诗歌为证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《鲁拜集》中波斯大诗人伽亚谟及时行乐的咏叹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和《古诗十九首》里汉代中国人生命短暂的感喟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贯穿了相通的哲学追问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中世纪的意大利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彼特拉克对心上人劳拉的十四行诗倾诉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和晚唐洛阳城里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李商隐写给不知名恋人的无题七律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或者隽永清新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或者宛转迷离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各有一种入骨的缠绵。让不同的语言彼此尊重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在交流中使各自的美质得到彰显和分享。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热爱来自母亲的舌尖上的声音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应该被视为一个人的职责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他的伦理的基点。他可以走向天高地阔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但母语是他的出发地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是他不断向前伸延的生命坐标轴线上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那一处不变的原点。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原载《光明日报》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68003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84784"/>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作者回忆童年迷路的经历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在文中有什么作用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内容上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用孩子迷路比喻游子离开母语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强调母语给人带来的庇护感和安全感。</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结构上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呼应题目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屋檐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引出下面的议论。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本题考查对文学作品艺术技巧的分析能力。赏析文段作用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要从手法、结构、内容三个方面综合考虑作答。作者在回忆迷路的经历之后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在下一段的议论中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点明了母语带给漂泊在外的人的感受。其中的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一词表明了孩子迷路与游子离开母语的关系。抓住这一点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从手法、结构、内容等方面总结作答即可</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13198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赏析文中画线的文字。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运用比喻、对比等手法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揭示出人和母语之间生死难离的关系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使事理具象化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本题考查品味精彩的语言表达艺术的能力。答题时首先明确修辞手法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确定赏析的突破口。在文段中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像对于一尾悠然游弋的鱼儿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是比喻。处于熟悉环境和离开熟悉环境的不同感受是对比。比喻的好处就在于形象而生动地描绘出主体的特征。而对比则使描绘的主体的特征更加鲜明。根据这些理解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就能分析出表达效果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126626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755576" y="1340768"/>
            <a:ext cx="7340487" cy="3888432"/>
          </a:xfrm>
          <a:prstGeom prst="rect">
            <a:avLst/>
          </a:prstGeom>
        </p:spPr>
      </p:pic>
    </p:spTree>
    <p:extLst>
      <p:ext uri="{BB962C8B-B14F-4D97-AF65-F5344CB8AC3E}">
        <p14:creationId xmlns:p14="http://schemas.microsoft.com/office/powerpoint/2010/main" xmlns="" val="28720765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作者深情地诠释了母语的多重意义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请结合全文加以概括。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母语可以拉近彼此关系。</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母语最早打通人与世界的联系。</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母语可以自由地抒情状物。</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母语包蕴文化基因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守卫民族文化。</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母语给人以家的归属感。</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各民族用自己的母语创造了人类共同的精神财富。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本题考查对文本整体概括的能力。本题主要问的是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母语的多重意义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抓住一些关键提示点。首先划分文章的层次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确定相关答题区域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即有关体现母语意义的段落。文章开始以与儿时伙伴用家乡方言交谈引出母语这个话题。接下来第四段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通过解释</a:t>
            </a:r>
            <a:r>
              <a:rPr lang="en-US" altLang="zh-CN" sz="2200">
                <a:solidFill>
                  <a:srgbClr val="000000"/>
                </a:solidFill>
                <a:latin typeface="Times New Roman" panose="02020603050405020304" pitchFamily="18" charset="0"/>
                <a:cs typeface="Times New Roman" panose="02020603050405020304" pitchFamily="18" charset="0"/>
              </a:rPr>
              <a:t>“mother</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tongue”,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是生命降临时听到的最初的声音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。第五、八、九段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综合说明宜于意会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难以言传的沉痛和哀伤、无奈和迷茫、神秘和魅惑的情感都被母语捕捉和绾结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表达和诉说。第六、十段说明母语连接文化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守卫了一种古老的文化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庇护了一代代呼吸沐浴着它的气息的亿兆的灵魂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。第十一、十二、十三段以讲故事的形式说明母语给人的归属感。第十五段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抓住第一句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总结得出结论。通过分析、概括、总结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可以分条列出答案。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04277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519842862"/>
              </p:ext>
            </p:extLst>
          </p:nvPr>
        </p:nvGraphicFramePr>
        <p:xfrm>
          <a:off x="620464" y="1052736"/>
          <a:ext cx="8128000" cy="457347"/>
        </p:xfrm>
        <a:graphic>
          <a:graphicData uri="http://schemas.openxmlformats.org/presentationml/2006/ole">
            <p:oleObj spid="_x0000_s53252" name="文档" r:id="rId3" imgW="3837004" imgH="216344" progId="Word.Document.12">
              <p:embed/>
            </p:oleObj>
          </a:graphicData>
        </a:graphic>
      </p:graphicFrame>
      <p:sp>
        <p:nvSpPr>
          <p:cNvPr id="3" name="矩形 2"/>
          <p:cNvSpPr>
            <a:spLocks noChangeAspect="1"/>
          </p:cNvSpPr>
          <p:nvPr/>
        </p:nvSpPr>
        <p:spPr>
          <a:xfrm>
            <a:off x="508000" y="1510083"/>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文中引用英语</a:t>
            </a:r>
            <a:r>
              <a:rPr lang="en-US" altLang="zh-CN" sz="2200">
                <a:solidFill>
                  <a:srgbClr val="000000"/>
                </a:solidFill>
                <a:latin typeface="Times New Roman" panose="02020603050405020304" pitchFamily="18" charset="0"/>
                <a:cs typeface="Times New Roman" panose="02020603050405020304" pitchFamily="18" charset="0"/>
              </a:rPr>
              <a:t>mother tongue,</a:t>
            </a:r>
            <a:r>
              <a:rPr lang="zh-CN" altLang="zh-CN" sz="2200">
                <a:solidFill>
                  <a:srgbClr val="000000"/>
                </a:solidFill>
                <a:latin typeface="Times New Roman" panose="02020603050405020304" pitchFamily="18" charset="0"/>
                <a:cs typeface="Times New Roman" panose="02020603050405020304" pitchFamily="18" charset="0"/>
              </a:rPr>
              <a:t>是为了引出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妈妈的舌头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这一形象说法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强调母语的温馨可亲。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作者用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羽毛上的光色一样的波动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青瓷上的釉彩一般的韵味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来形容母语的微妙和玄奥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是说母语宜于意会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难以言传。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文中引用阿里巴巴的故事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旨在说明封存在语言中的文化基因如珠宝般珍贵。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文中列举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昼夜不舍的流水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亘古沉默的荒野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一颗从眼角滑落的泪珠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意在说明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只有用母语才能准确言说它们的内在情韵。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文章融记叙、议论、抒情为一体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引经据典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华美而不失厚重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有较深的文化意蕴。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300192" y="1113311"/>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68507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本题考查对文章内容和艺术手法的分析和概括能力。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是说母语宜于意会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难以言传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。作者用这句话形容母语的种种微妙和玄奥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而深入感受并准确地欣赏这种美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就要浸润得深入长久。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旨在说明封存在语言中的文化基因如珠宝般珍贵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。文中引用阿里巴巴的故事是比喻文化基因是封存于语言中的。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31122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60085"/>
            <a:ext cx="8128000" cy="6169509"/>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北京卷</a:t>
            </a:r>
            <a:r>
              <a:rPr lang="en-US" altLang="zh-CN" sz="2200">
                <a:solidFill>
                  <a:srgbClr val="000000"/>
                </a:solidFill>
                <a:latin typeface="Times New Roman" panose="02020603050405020304" pitchFamily="18" charset="0"/>
                <a:cs typeface="Times New Roman" panose="02020603050405020304" pitchFamily="18" charset="0"/>
              </a:rPr>
              <a:t>,19~24,24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8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白鹿原上奏响一支老腔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我第一次看老腔演出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是前两三年的事。朋友跟我说老腔如何如何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我却很难产生惊诧之类的反应。因为尽管我在关中地区生活了几十年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却从来没听说过老腔这个剧种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可见其影响的宽窄了。开幕演出前的等待中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作曲家赵季平也来了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打过招呼握过手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他在我旁边落座。屁股刚挨着椅子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他忽然站起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匆匆离席赶到舞台左侧的台下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和蹲在那儿的一位白头发白眉毛的老汉握手拍肩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异常热乎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又与白发白眉老汉周围的一群人逐个握手问好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想必是打过交道的熟人了。我在入座时也看见了白发白眉老汉和他跟前的十多个人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一眼就能看出他们都是地道的关中乡村人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也就能想到他们是某个剧种的民间演出班社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也未太注意。赵季平重新归位坐定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便很郑重地对我介绍说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这是华阴县的老腔演出班社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老腔是很了不得的一种唱法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尤其是那个白眉老汉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老腔能得到赵季平的赏识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我对老腔便刮目相看了。再看白发白眉老汉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安静地在台角下坐着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我突然生出神秘感来。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346168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轮到老腔登台了。大约八九个演员刚一从舞台左边走出来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台下观众便响起一阵哄笑声。我也忍不住笑了。笑声是由他们上台的举动引发的。他们一只手抱着各自的乐器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另一只手提着一只小木凳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木凳有方形有条形的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还有一位肩头架着一条可以坐两三个人的长条板凳。这些家什在关中乡村每一家农户的院子里、锅灶间都是常见的必备之物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却被他们提着扛着登上了西安的大戏台。他们没有任何舞台动作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用如同在村巷或自家院子里随意走动的脚步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走到戏台中心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各自选一个位置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放下条凳或方凳坐下来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开始调试各自的琴弦</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911147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祖父一边吃着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一边说够了够了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意思是怕我多吃。母亲吃完了也说够了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意思是怕我还要买。其实我真的觉得不够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觉得再吃两块也还不多呢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不过经别人这样一说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我也就没有什么办法了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也就不好意思喊着再去买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但是实在话是没有吃够的。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当我在大门外玩的时候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推着单轮车的冯歪嘴子总是在那块粘糕上切下一片来送给我吃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于是我就接受了。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当我在院子里玩的时候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冯歪嘴子一喊着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粘糕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粘糕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地从大墙外经过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我就爬上墙头去了。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因为西南角上的那段土墙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因为年久了出了一个豁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我就扒着那墙豁往外看着。果然冯歪嘴子推着粘糕的单轮车由远而近了。来到我的旁边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就问着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要吃一片吗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而我也不说吃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也不说不吃。但我也不从墙头上下来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还是若无其事地呆在那里。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冯歪嘴子把车子一停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于是切好一片粘糕送上来了。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选自《呼兰河传》第七章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45802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锣鼓敲响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间以两声喇叭嘶鸣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板胡、二胡和月琴便合奏起来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似无太多特点。而当另一位抱着月琴的中年汉子开口刚唱了两句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台下观众便爆出掌声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白毛老汉也是刚刚接唱了两声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那掌声又骤然爆响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有人接连用关中土语高声喝彩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美得很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太斩劲了</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en-US" altLang="zh-CN" sz="2200">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我也是这种感受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也拍着手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只是没喊出来。他们遵照事先的演出安排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唱了两段折子戏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几乎掌声连着掌声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喝彩连着喝彩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无疑成为演出的一个高潮。然而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令人惊讶的一幕出现了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站在最后的一位穿着粗布对门襟的半大老汉扛着长条板凳走到台前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左手拎起长凳一头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另一头支在舞台上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用右手握着的一块木砖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随着乐器的节奏和演员的合唱连续敲击长条板凳。任谁也意料不及的这种举动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竟然把台下的掌声和叫好声震哑了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出现了鸦雀无声的静场。短暂的静默之后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掌声和欢呼声骤然爆响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经久不息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797057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我在这腔调里沉迷且陷入遐想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这是发自雄浑的关中大地深处的声响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抑或是渭水波浪的涛声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也像是骤雨拍击无边秋禾的啸响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亦不无知时节的好雨润泽秦川初春返青麦苗的细近于无的柔声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甚至让我想到柴烟弥漫的村巷里牛哞马叫的声音</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我能想到的这些语言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似乎还是难以表述老腔撼人胸腑的神韵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听来酣畅淋漓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久久难以平复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我却生出相见恨晚的不无懊丧自责的心绪。这样富于艺术魅力的老腔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此前却从未听说过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也就缺失了老腔旋律的熏陶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设想心底如若有老腔的旋律不时响动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肯定会影响到我对关中乡村生活的感受和体味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也会影响到笔下文字的色调和质地。后来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有作家朋友看过老腔的演出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不无遗憾地对我说过这样的话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你的小说《白鹿原》是写关中大地的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要是有一笔老腔的画面就好了。我却想到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不单是一笔或几笔画面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而是在整个叙述的文字里如果有老腔的</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气韵弥漫</a:t>
            </a:r>
            <a:r>
              <a:rPr lang="en-US" altLang="zh-CN" sz="2200">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783754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直到后来小说《白鹿原》改编成话剧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导演林兆华在其中加入了老腔的演唱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让我有了一种释然的感觉。从此老腔借助话剧《白鹿原》登上了北京人民艺术剧院的舞台。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后来还想再听老腔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却难得如愿。不过两年之后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我竟然在中山音乐堂再次过足了老腔的瘾。那天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无论白毛老汉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还是其他演员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都是尽兴尽情完全投入地演唱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把老腔的独特魅力发挥到最好的程度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台下观众一阵强过一阵的掌声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当属一种心灵的应和。纯正的关中东府地方的发音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观众能听懂多少内容可想而知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何以会有如此强烈的呼应和感染力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我想到的是旋律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一种发自久远时空的绝响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又饱含着关中大地深厚的神韵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把当代人潜存在心灵底层的那一根尚未被各种或高雅或通俗的音律所淹没的神经撞响了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这几乎是本能地呼应着这种堪为大美的民间原生形态的心灵旋律。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45405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我在那一刻颇为感慨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无论秦腔或老腔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原本就这么唱着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也许从宋代就唱着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无论元、明、清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以至民国到解放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一直在乡野在村舍在庙会就这样唱着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直到今晚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在中山音乐堂演唱。我想和台上的</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乡党</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拉开更大的距离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便从前排座位离开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在剧场最后找到一个空位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远距离欣赏这些乡党的演唱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企图排除因乡党乡情而生出的难以避免的偏爱。这似乎还有一定的效应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确凿是那腔儿自身所产生的震撼人的心灵的艺术魅力</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在我陷入那种拉开间距的纯粹品赏的意境时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节目主持人濮存昕却作出了一个令全场</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哗然</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的非常举动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他由台角的主持人位置快步走到台前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从正在吼唱的演员手中夺下长条板凳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又从他高举着的右手中夺取木砖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自己在长条板凳上猛砸起来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接着扬起木砖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高声吼唱。观众席顿时沸腾起来。这位声名显赫的濮存昕已经和老腔融和了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我顿然意识到自己拉开间距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寻求客观欣赏的举措是多余的。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取材于陈忠实的同名散文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145571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500478805"/>
              </p:ext>
            </p:extLst>
          </p:nvPr>
        </p:nvGraphicFramePr>
        <p:xfrm>
          <a:off x="508000" y="1412776"/>
          <a:ext cx="8128000" cy="457347"/>
        </p:xfrm>
        <a:graphic>
          <a:graphicData uri="http://schemas.openxmlformats.org/presentationml/2006/ole">
            <p:oleObj spid="_x0000_s54276" name="文档" r:id="rId3" imgW="3837004" imgH="216344" progId="Word.Document.12">
              <p:embed/>
            </p:oleObj>
          </a:graphicData>
        </a:graphic>
      </p:graphicFrame>
      <p:sp>
        <p:nvSpPr>
          <p:cNvPr id="3" name="矩形 2"/>
          <p:cNvSpPr>
            <a:spLocks noChangeAspect="1"/>
          </p:cNvSpPr>
          <p:nvPr/>
        </p:nvSpPr>
        <p:spPr>
          <a:xfrm>
            <a:off x="508000" y="1870123"/>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太斩劲了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非常给力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气韵弥漫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韵味充满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乡党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志同道合的同乡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哗然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因惊讶和赞赏而沸腾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此题考查理解词语在文中的含义的能力。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。这个词语最早在司马迁的《报任安书》中学过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仆以口语遇遭此祸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重为乡党所笑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以污辱先人。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其含义是指乡里、家乡、乡族朋友。古代五百家为党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一万二千五百家为乡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合而称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。在这篇散文中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没有了数量的限制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444208" y="143807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924002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73080"/>
            <a:ext cx="8128000" cy="6384312"/>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下列对文章内容的理解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作者产生神秘感的原因是看见演唱老腔的是白发白眉老汉等一群关中农民。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演员以木砖连续敲击长条板凳发出的响声经常掩盖了观众的掌声与叫好声。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朋友为小说《白鹿原》没有写老腔的笔墨而感到遗憾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作者对此深有同感。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老腔从宋代唱到现在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从乡野唱到音乐厅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说明这种表演形式一直很流行。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此题考查对文章内容的理解能力。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项表述有一定的理由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但这不是产生神秘感的根本原因。在文章第一段结尾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作者这样说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老腔能得到赵季平的赏识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我对老腔便刮目相看了。再看白发白眉老汉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安静地在台角下坐着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我突然生出神秘感来。</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木砖发出的响声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经常掩盖了观众的掌声与叫好声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并不是其声过大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而是这种粗朴的天籁与众人的合唱如此浑然一体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让观众惊呆。注意原文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竟然把台下的掌声和叫好声震哑了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的言外之意。</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一直很流行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940152" y="56084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912679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作者对老腔的认识经历了怎样的变化过程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请结合全文作简要说明。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要点一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开始不知道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后产生神秘感。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第一次看过老腔表演之后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感到震撼。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要点三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再看老腔表演时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怀疑其中是否掺杂了乡情带来的偏爱。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要点四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最后认识到自己被老腔征服完全是因为老腔自身强大的艺术魅力。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此题考查对文章内容要点的分析概括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对作者情感态度的把握分析的能力。解答此类题目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首先要仔细体会命题人的意图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对老腔的认识经历了怎样的变化过程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可见要写出情感变化的阶段性来。仔细读文本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看看作者开始对老腔有怎样的认识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后来是如何发展、变化的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最后这种认识达到了怎样的程度。依据这种思路分析文本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先陌生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初听后震撼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再看时怀疑有乡情带来的偏爱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最后才发现老腔真正的底蕴。据此作答即可。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267070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wipe(down)">
                                      <p:cBhvr>
                                        <p:cTn id="21"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行文</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思路分析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四字诀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明确题材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把握全貌。通过阅读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明确散文题材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是叙事、抒情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还是说理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概括文章主要叙述了什么事情或者谈的是什么问题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不同的文章题材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行文思路有所不同。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圈点勾画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抓关键语。在通读时要善于捕捉文本中体现时间、空间、人物、事件、感情的句子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以及开头总起句、中心句、结尾总结句、承上启下的过渡句等。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理清思路。散文的线索类型主要有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具体事物线索、人物线索、中心事件线索、思想感情变化线索、时间推移或空间变化线索、作者的所见所闻线索等。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合并段落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概括要点。要针对文章的内容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进行认真思考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逐段分析文章的段意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再看哪些段落集中表达一个意思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划分出层次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理清文章各个段落之间的联系等内容。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611560" y="980728"/>
            <a:ext cx="1031834" cy="328867"/>
          </a:xfrm>
          <a:prstGeom prst="rect">
            <a:avLst/>
          </a:prstGeom>
        </p:spPr>
      </p:pic>
    </p:spTree>
    <p:extLst>
      <p:ext uri="{BB962C8B-B14F-4D97-AF65-F5344CB8AC3E}">
        <p14:creationId xmlns:p14="http://schemas.microsoft.com/office/powerpoint/2010/main" xmlns="" val="37079758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文中运用了侧面描写的手法来表现老腔的艺术魅力。请举两例并加以分析。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赵季平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著名作曲家与老腔演员很熟悉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并给予老腔高度的评价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写出了老腔的艺术价值。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濮存昕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节目主持人出人意外地走到台前击凳高吼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融入表演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突出了老腔的感染力和震撼力。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观众在看老腔表演过程中经久不息的掌声与喝彩声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表现了老腔演出带给观众的精神享受。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1145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此题考查鉴赏文章的表现手法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领悟作品的艺术魅力的能力。解答此题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首先要抓住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文中运用了侧面描写的手法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关键是找出运用这一手法的地方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然后结合侧面描写在文中的具体运用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指明其是如何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表现老腔的艺术魅力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的。梳理文章内容不难发现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文章开头没有直接写出老腔的精彩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而是通过赵季平对老腔演奏者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白头发白眉毛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老汉及十几个演员的赏识和对老腔的介绍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从侧面写出老腔的艺术魅力。文章的结尾处通过主持人濮存昕的动作行为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表现了现场观众与老腔艺术的完美融合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的心灵震撼。文中多处写观众的掌声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也是从侧面展现老腔的艺术魅力。举出两例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简要分析即可。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99339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a:spLocks noChangeAspect="1"/>
          </p:cNvSpPr>
          <p:nvPr/>
        </p:nvSpPr>
        <p:spPr>
          <a:xfrm>
            <a:off x="508000" y="476672"/>
            <a:ext cx="8128000" cy="127227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小</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rPr>
              <a:t>,7~9,15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en-US" sz="2200"/>
          </a:p>
        </p:txBody>
      </p:sp>
      <p:graphicFrame>
        <p:nvGraphicFramePr>
          <p:cNvPr id="14" name="对象 13"/>
          <p:cNvGraphicFramePr>
            <a:graphicFrameLocks noChangeAspect="1"/>
          </p:cNvGraphicFramePr>
          <p:nvPr>
            <p:extLst>
              <p:ext uri="{D42A27DB-BD31-4B8C-83A1-F6EECF244321}">
                <p14:modId xmlns:p14="http://schemas.microsoft.com/office/powerpoint/2010/main" xmlns="" val="1696899196"/>
              </p:ext>
            </p:extLst>
          </p:nvPr>
        </p:nvGraphicFramePr>
        <p:xfrm>
          <a:off x="1403648" y="1302022"/>
          <a:ext cx="2053206" cy="446921"/>
        </p:xfrm>
        <a:graphic>
          <a:graphicData uri="http://schemas.openxmlformats.org/presentationml/2006/ole">
            <p:oleObj spid="_x0000_s4103" name="文档" r:id="rId3" imgW="1177627" imgH="255287" progId="Word.Document.12">
              <p:embed/>
            </p:oleObj>
          </a:graphicData>
        </a:graphic>
      </p:graphicFrame>
      <p:sp>
        <p:nvSpPr>
          <p:cNvPr id="15" name="矩形 14"/>
          <p:cNvSpPr>
            <a:spLocks noChangeAspect="1"/>
          </p:cNvSpPr>
          <p:nvPr/>
        </p:nvSpPr>
        <p:spPr>
          <a:xfrm>
            <a:off x="508000" y="1748943"/>
            <a:ext cx="8128000" cy="4896725"/>
          </a:xfrm>
          <a:prstGeom prst="rect">
            <a:avLst/>
          </a:prstGeom>
        </p:spPr>
        <p:txBody>
          <a:bodyPr>
            <a:spAutoFit/>
          </a:bodyPr>
          <a:lstStyle/>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理水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当两位大员回到京都的时候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别的考察员也大抵陆续回来了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只有禹还在外。他们在家里休息了几天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水利局的同事们就在局里大排筵宴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替他们接风。这一天真是车水马龙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不到黄昏时候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主客就全都到齐了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院子里却已经点起庭燎来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鼎中的牛肉香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一直透到门外虎贲的鼻子跟前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大家就一齐咽口水。酒过三巡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大员们就讲了一些水乡沿途的风景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芦花似雪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泥水如金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黄鳝膏腴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青苔滑溜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等等。微醺之后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才取出大家采集了来的民食来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都装着细巧的木匣子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盖上写着文字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有的是伏羲八卦体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有的是仓颉鬼哭体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大家就先来赏鉴这些字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争论得几乎打架之后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才决定以写着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国泰民安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的一块为第一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因为不但文字质朴难识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有上古淳厚之风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而且立言也很得体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可以宣付史馆的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简析文中画线部分的语言特点。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使用拟人修辞手法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写出黄瓜蔓蓬勃的生命活力。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句式上长短交错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使语言生动活泼。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每句都用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反复强调黄瓜生长迅速。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语调轻快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传达出叙述者的喜悦之情。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00770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370985590"/>
              </p:ext>
            </p:extLst>
          </p:nvPr>
        </p:nvGraphicFramePr>
        <p:xfrm>
          <a:off x="508000" y="476672"/>
          <a:ext cx="8128000" cy="918056"/>
        </p:xfrm>
        <a:graphic>
          <a:graphicData uri="http://schemas.openxmlformats.org/presentationml/2006/ole">
            <p:oleObj spid="_x0000_s55300" name="文档" r:id="rId3" imgW="3837004" imgH="433050" progId="Word.Document.12">
              <p:embed/>
            </p:oleObj>
          </a:graphicData>
        </a:graphic>
      </p:graphicFrame>
      <p:sp>
        <p:nvSpPr>
          <p:cNvPr id="3" name="矩形 2"/>
          <p:cNvSpPr>
            <a:spLocks noChangeAspect="1"/>
          </p:cNvSpPr>
          <p:nvPr/>
        </p:nvSpPr>
        <p:spPr>
          <a:xfrm>
            <a:off x="508000" y="1372830"/>
            <a:ext cx="8128000" cy="5253554"/>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要点一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文章题目中的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白鹿原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巧妙借用小说《白鹿原》的书名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暗指关中大地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点明了老腔生长的土壤。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作者为小说《白鹿原》中没有写到老腔而感到遗憾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白鹿原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为题有弥补之意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也暗含了对老腔的敬意。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此题考查鉴赏散文标题的丰富内涵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分析作品结构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概括作品主题的能力。作品的标题在文中具有重要的作用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可从线索、情感、主题、背景、氛围多角度入手分析。《白鹿原》是作者的代表作品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文中写到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我却想到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不单是一笔或几笔画面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而是在整个叙述的文字里如果有老腔的气韵弥漫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表现了作者曾为《白鹿原》没有写到老腔而遗憾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白鹿原上奏响一支老腔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为题则带有弥补遗憾的意思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表现老腔对作者的影响与震撼。再者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作者的小说《白鹿原》是写关中大地的生活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而老腔正是关中生活的提炼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蕴含着关中大地的神韵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因此本文的题目中用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白鹿原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体现了老腔与关中大地的联系。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5962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文章第四段运用了多种手法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表达了作者对老腔的感受。请结合具体语句加以赏析。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联想。从老腔的腔调联想到关中大地特有的生活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点出了老腔源于关中大地、具有浓厚乡土气息的特点。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比喻。将老腔的腔调比喻为骤雨拍击秋禾的啸响、雨润麦苗的柔声等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既写出了老腔的雄浑奔放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又写出了婉约平和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将抽象的感觉化为形象的画面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生动地写出了老腔给作者带来的感受。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排比。几个句子构成排比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强化了作者自己聆听老腔时的内心感受。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化用古诗句。如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随风潜入夜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润物细无声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暧暧远人村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依依墟里烟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斜阳照墟落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穷巷牛羊归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丰富了作品的文学意蕴。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222070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此题综合考查分析作品的主要表现手法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品味精彩的语言表达艺术的能力。解答此题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可结合具体语句内容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从运用的表现手法及表达效果等角度赏析作答。如文中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这是发自雄浑的关中大地深处的声响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抑或是渭水波浪的涛声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也像是骤雨拍击无边秋禾的啸响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亦不无知时节的好雨润泽秦川初春返青麦苗的细近于无的柔声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甚至让我想到柴烟弥漫的村巷里牛哞马叫的声音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显然运用了比喻、排比和化用的修辞手法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然后再结合这些修辞手法的一般作用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从作者的写作意图角度赏析其表现出的老腔的高超艺术魅力带给作者的震撼。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59807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十一、</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,11~15,20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母</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何家槐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一阵人穿得清清楚楚的打她身边走过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母亲亮着眼睛问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你们可是看火车去的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阿南婶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我也想去。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要去就去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又没有谁阻止你。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可是母亲摇摇头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她不能去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虽则没有谁阻止。她成年忙碌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尤其是在收豆的时候。</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这几天一放光她就起身</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把家事料理妥当以后</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她又忙着跑到天井里</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扫干净了地</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然后取下挂在泥墙上</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屋檐下</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或者枯树枝中间的豌豆</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用一个笨重的木槌打豆。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这几天天气很好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虽则已是十一月了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却还是暖和和的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象春天</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69616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这几天天气很好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虽则已是十一月了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却还是暖和和的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象春天。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母亲只穿着一身单衣</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戴一顶凉帽</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一天到晚的捶着豌豆</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一束又一束的。豆非常干燥</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所以打豆一点不费力</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有许多直象灯花的爆裂</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自然而然的会裂开</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象珍珠似的散满一地。可是打完豆以后</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她还得理清枯叶泥沙</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装进大竹篓</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而且亲自挑上楼去。</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这些本来需要男子做的事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真苦够她了。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她一天打豆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很少休息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连头也难得一抬。可是当她听到火车吹响汽笛的时候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她就放下了工作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忘神地抬起头来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闭着眼思索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有时还自言自语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要是我能看一看火车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车站离我们家里并不很远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火车经过的时候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不但可以听到汽笛的声音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如果站在山坡上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还能够看见打回旋的白烟。因为附近有铁路还是最近的事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所以四方八面赶去看火车的人很多。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母亲打豆的天井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就在大路旁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村里人都得经过她的身边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如果要去火车站。一有人过去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她总要探问几句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尤其当他们回来的时候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07944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看见了没有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自然看见了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阿南婶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象蛇一样的长吗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有点儿象。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只有一个喷火的龙头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却能带着几十节几百节的车子跑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不很奇怪吗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真的很奇怪。</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因为她象小孩子似的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不断地问长问短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有许多人简直让她盘问得不能忍受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我们回答不了许多的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阿南婶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最好你自己去看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她仿佛吃了一惊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看火车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在她看来象是永远做不到的事。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你要去就去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谁也不会阻止你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可是母亲摇摇头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她不能去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虽则没有谁阻止。她一生很少出门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成年累月的给钉在家里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象钉子一样。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463118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8630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在这呆滞古板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很少变化的生活中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她对火车发生了很大的兴趣。</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那悠长的</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古怪的汽笛</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尤其使她起了辽远的</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不可思议的幻想</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飘飘然</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仿佛她已坐了那蛇一样长的怪物飞往另一世界。不论什么时候一听到那种声音</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她就闭上眼睛</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似乎她在听着天外传来的呼唤。完全失神一样地</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喂猪她会马上放下麦粥桶</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洗衣服她会马上放下板刷</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在煮饭的时候</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她也会立刻抛开火钳</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有时忘了添柴</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有时却尽管把柴往灶门送</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以致不是把饭煮得半生半熟</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就是烧焦了半锅。</a:t>
            </a:r>
            <a:endParaRPr lang="zh-CN" altLang="zh-CN" sz="220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你也是坐着火车回来的吗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她时常问从省城回来的人。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阿南婶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火车跑得很快吗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一天可以跑一千多里路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我早上还在杭州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现在却在这儿跟你讲话了。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那末比航船还快</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自然自然。</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01925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它是怎样跑的呢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那可说不上来。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真奇怪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她感叹着说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一天跑一千多里路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如果用脚走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脚胫也要走断了。这究竟是怎样的东西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跑得这样快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又叫得这样响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跟她讲话的人唯恐她噜口苏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急急想走开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可是母亲又拉住问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你想我能坐着火车去拜省城隍吗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自然可以的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阿南婶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谁也不会阻止你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可是母亲摇摇头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她不能去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虽则没有谁阻止。她举起木槌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紧紧地捏住一束豌豆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很想一槌打下去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可是一转念她却深深地叹息了。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原载《文学》一九三四年一月一日第二卷第一号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496281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根据文中画波浪线部分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用两个词概括母亲劳作的特点。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忙碌、辛苦。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此题考查概括文章内容要点的能力。结合画波浪线处对母亲的直接描写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这几天一放光她就起身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用一个笨重的木槌打豆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还得理清枯叶泥沙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装进大竹篓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而且亲自挑上楼去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以及作者的评论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真苦够她了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可以看出母亲的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对表现人物的作用。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透露了母亲内心的急迫。</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表现了母亲劳作的忙碌。</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反映了母亲对家庭的责任感。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此题考查对散文语言的赏析。这里采用了反复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将一连串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字组合在一起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让人感受到一种急迫感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因此可以从生活的逼迫、母亲的劳作程度及语句表现的人物的心情、责任感等角度分析。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96719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母亲和行人的对话在文中出现了三次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这样安排有何用意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同样写看火车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内容有变化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在结构上起贯穿全文的作用。</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反映了母亲向往又犹疑的复杂心理。</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询问的不厌其烦与回答的不胜其烦形成对照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丰富了母亲的形象。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此题考查赏析人物的语言的能力。在这篇散文中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母亲非常想去看火车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对火车的速度、运量进行了许多想象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但始终没有成行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从而写出了生活的催逼和母亲劳作的繁重与辛苦。母亲三次询问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贯串前后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既有结构上的作用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更有塑造人物形象、揭示文章主题的作用。分析时要结合三次询问的内容和人们回答的情况。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421322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赏析画线句子的语言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首先指出其运用的手法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然后结合具体内容分析是如何运用该手法的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最后指出句子运用该手法有什么表达效果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或者表达了什么情感。就本题来看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宜从修辞手法、句式特点、虚词使用、句子语调等方面入手。如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向前跑去了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爬上了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爬上了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等可看出使用了拟人修辞手法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状写其旺盛的长势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从句式选用角度看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再过几天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一不留心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那黄瓜梗经过了磨房的窗子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爬上房顶去了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长短句交错运用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使得表达灵活多变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从虚词使用角度看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画线句子每句都使用了助词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反复呈现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来表现黄瓜迅速生长的状态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从句子语调来看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画线句子大都选用读者熟悉的词语来表情达意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语调轻快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传达出叙述者的喜悦之情。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372552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赏析文中画横线部分。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通过比喻、排比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渲染了火车的神奇与母亲对火车的痴迷。</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通过神态、动作等细节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细腻描写了母亲好奇、陶醉和渴望的心理。</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叙事上有过渡、舒缓节奏等作用。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此题考查鉴赏作品的表现手法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品味精彩的语言描写艺术的能力。对作品语言的鉴赏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首先要指明使用的表现手法、修辞手法或遣词造句的特点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然后结合具体的内容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分析其在塑造人物、表现主题等方面的作用。这段文字是母亲对火车的想象和听到火车汽笛声产生的梦幻状态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在手法上有比喻、排比、拟人、想象与联想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写了母亲的动作、神态和心理。从这段描写中不难看出母亲的痴迷状态和对新事物火车的渴望。文字叙述张弛自如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具有很强的抒情色彩。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40260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评价母亲这一人物。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母亲是朴实、坚忍、勤勉持家的传统女性。</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母亲受到新事物的感召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具有尝试新生活的内在倾向。</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母亲受传统和现实的羁绊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缺乏将希望变为行动的自觉和勇气。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此题考查鉴赏作品的形象的能力。在这篇文章中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从母亲劳作的情况看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可以确定母亲是一位勤劳的农村妇女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她不辞辛劳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承担起繁重的家务劳动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从母亲的心理看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母亲有一个希望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希望看一看新生事物火车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但始终没有走出去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没有看到就在身边不远处的火车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这又体现了她有生活和思想上的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羁绊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略显保守和缺乏将希望变为行动的勇气。据此分析即可。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79116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十二、</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,19~22,18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四堡雕版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冯骥才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NEU-BZ-S92"/>
                <a:cs typeface="宋体" panose="02010600030101010101" pitchFamily="2" charset="-122"/>
              </a:rPr>
              <a:t>  </a:t>
            </a:r>
            <a:r>
              <a:rPr lang="zh-CN" altLang="zh-CN" sz="2200" smtClean="0">
                <a:solidFill>
                  <a:srgbClr val="000000"/>
                </a:solidFill>
                <a:latin typeface="NEU-BZ-S92"/>
                <a:cs typeface="宋体" panose="02010600030101010101" pitchFamily="2" charset="-122"/>
              </a:rPr>
              <a:t>①</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心里一团如花似锦的猜想</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在四堡灰飞烟灭。</a:t>
            </a:r>
            <a:endParaRPr lang="zh-CN" altLang="zh-CN" sz="220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在宋代四大雕版印刷基地中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福建的建阳一直承担着那片大地上文明的传播。其他几个雕版中心如汴梁、杭州等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总是随着战乱与京都变迁或兴或衰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天高皇帝远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的建阳从中古一直走到近代。我喜欢建安</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图书的民间感。它自始就服务于平民大众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也就将先民们的阅读兴趣与审美观念融入坊间。明代以来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杭州、苏州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以及相继崛起的金陵派和徽派刻印的图书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一窝蜂地趋向文人之雅致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建安图书却始终执拗地固守着它的平民性。大众日常消遣的故事、笑话、野史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农家应用的医书、药书、占卜以及专供孩童启蒙的读物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都是建安版常年热销的图书。今天看来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这种由民间印坊养育出来的纯朴的气质便是建安版特有的审美品格了。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735341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建安图书真正的福气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是它至今还保存着一个雕版印刷之乡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四堡。中国古代雕版基地大都空无一物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只剩下建安的这个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活化石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。它犹然散发着书香墨香文明之香吗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四堡身在闽西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肩倚武夷山脉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地远天偏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这种地方正是历史的藏身之处。但现代化法力无边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近几年古镇也热闹起来了。不过令我吃惊的是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这里居然还完整地保留着二百年来声震闽西的印书世家邹氏的坊间与宅第。大大小小一百四十间房子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组成客家人典型的民居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九厅十八井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。在四堡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这种房子都是一半用于生活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一半用于印书。可是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无论陪同我的主人怎样指指点点地讲述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我也无法想象出往日那种奇异又儒雅的景象来。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16879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倘若留意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那又细又弯高高翘起的檐角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鸟儿一样轻灵的木雕斗拱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敷彩的砖雕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带着画痕的粉墙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还残存一些历史的优雅。但挤在这老宅子里生活的人们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对此早已视而不见。</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历史走得太远了</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连背影也看不到。</a:t>
            </a:r>
            <a:r>
              <a:rPr lang="zh-CN" altLang="zh-CN" sz="2200">
                <a:latin typeface="Times New Roman" panose="02020603050405020304" pitchFamily="18" charset="0"/>
                <a:ea typeface="楷体" panose="02010609060101010101" pitchFamily="49" charset="-122"/>
                <a:cs typeface="Times New Roman" panose="02020603050405020304" pitchFamily="18" charset="0"/>
              </a:rPr>
              <a:t>高大的墙体全都糟朽</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表面剥落</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ea typeface="楷体" panose="02010609060101010101" pitchFamily="49" charset="-122"/>
                <a:cs typeface="Times New Roman" panose="02020603050405020304" pitchFamily="18" charset="0"/>
              </a:rPr>
              <a:t>砖块粉化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地面的砖板至少在半个世纪前就全被踩碎了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门窗支离破碎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或者早已不伦不类地更换一新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杂物堆满所有角落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荒草野蔓纠缠其间。唯一可以见证这里曾是印坊的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是一些院子中央摆着的一种沉重的石缸。它是由整块青石雕出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岁月把它磨光。当年的印房用它来贮墨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如今里边堆着煤块或菜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上边盖着木板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有的弃而不用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积着半缸发黑和泛臭的雨水。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生活在这拥挤的黏湿的腐朽的空间里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是一种煎熬。特别是电视屏幕上闪现着各种华屋和豪宅的时候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人们会巴望着逃脱出去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切盼现代化早日来到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把它们作为垃圾处理掉。这就是发明了印刷术的古国最后一个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活化石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必然的命运吗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75705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应该说当地还是有些有心人的。他们将邹氏家族的祠堂改造为一座小型博物馆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展示着从四堡收集来的古版古书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以及裁纸、印书、切书、装订等种种工具。还将此地雕版的源起、沿革、历代作坊与相关人物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都做了调查和梳理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并在这小展馆中略述大概。可是当我问及现存书版的状况时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回答竟使我十分震惊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只有一套完整的书版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难道这块生育出千千万万图书的沃土已然资源耗尽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贫瘠得连几套书版也找不出来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其实并非如此。直到今天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无孔不入的古董贩子还在闽北和闽西各地进村入乡、走街串巷去搜罗古书古版。四堡人穷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自然就拿它们换钱。文化受到自己主人的轻视才是真正的悲哀。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54941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四堡的雕版印刷肇始于何时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仍是一个谜。但它作为建安版的一个产地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自然属于中华雕版印刷史源头的范畴。特别是宋代汴京沦落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文化中心南移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印刷业便在福建西北这一片南国纸张的产地如鱼得水地遍地开花。明清两代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建安图书覆盖江南大地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这也正是四堡的极盛时代。可是到了</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西方的石印与铅印技术相继传入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四堡的雕版便走向衰落。从大文明的系统上说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中华文明传承未断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但在许许多多具体的文化脉络上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我们却常常感受到一种失落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在龙岩、泉州和厦门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我都刻意去古董店考查建安书版的流散状况。在四堡见不到的书版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在这些商店里很容易见到。不过一位贩子对我说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你出大价钱也买不到明代的版子了。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我相信他的话。受制于经费的拮据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在这些文化沃土上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到处是古董贩子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反倒很少看到专家的身影。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87569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xmlns="" val="6717655"/>
              </p:ext>
            </p:extLst>
          </p:nvPr>
        </p:nvGraphicFramePr>
        <p:xfrm>
          <a:off x="508000" y="1671405"/>
          <a:ext cx="8128000" cy="1469563"/>
        </p:xfrm>
        <a:graphic>
          <a:graphicData uri="http://schemas.openxmlformats.org/presentationml/2006/ole">
            <p:oleObj spid="_x0000_s47112" name="文档" r:id="rId3" imgW="3837004" imgH="693024" progId="Word.Document.12">
              <p:embed/>
            </p:oleObj>
          </a:graphicData>
        </a:graphic>
      </p:graphicFrame>
      <p:sp>
        <p:nvSpPr>
          <p:cNvPr id="6" name="矩形 5"/>
          <p:cNvSpPr>
            <a:spLocks noChangeAspect="1"/>
          </p:cNvSpPr>
          <p:nvPr/>
        </p:nvSpPr>
        <p:spPr>
          <a:xfrm>
            <a:off x="508000" y="3140968"/>
            <a:ext cx="8128000" cy="1257204"/>
          </a:xfrm>
          <a:prstGeom prst="rect">
            <a:avLst/>
          </a:prstGeom>
        </p:spPr>
        <p:txBody>
          <a:bodyPr>
            <a:spAutoFit/>
          </a:bodyPr>
          <a:lstStyle/>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节选自《癸未手记》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历史上建安、建阳二县多次分合。印刷业兴盛时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建阳等地的印坊多沿用建安之名。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29232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段在文中的作用。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承接上文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如花似锦的猜想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引出下文对四堡雕版的介绍。</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写建安雕版文化的历史传承和富有民间气质的审美品格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表达作者对它的喜爱和敬意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为介绍四堡雕版提供历史和文化背景。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这段文字处在文章的开头部分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可从内容和结构两个方面分析。结构上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引出下文对四堡雕版的喜爱以及对其消亡的惋惜之情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写建安雕版在历史上独特的地位和建安图书的独特的审美趣味</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151575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赏析文中画线句子的表现手法与表达效果。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心里一团如花似锦的猜想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在四堡灰飞烟灭。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历史走得太远了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连背影也看不到。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对比、比喻。将对四堡雕版文化繁盛状况的美好想象比喻为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又将美好想象的破灭比喻为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灰飞烟灭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二者对比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突出对四堡雕版现状的失望。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拟人。化抽象为具象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生动地表现时间过去久远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四堡雕版印刷业盛况不再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寄寓了作者的惋惜和对当地雕版文化的追怀。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从题干看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要顾及表现手法和表达效果两个方面。这两句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表现手法集中在修辞手法上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表达效果要结合作者的情感分析。第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可知是比喻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灰飞烟灭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能直接体现作者的失望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句是拟人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形象地表达了曾经的生活已经成为过去。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39364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结合故事情节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给冯歪嘴子摘递黄瓜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的友善。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故意的不出声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逗冯歪嘴子说话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表现出调皮可爱的一面。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想吃粘糕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又听话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的乖巧。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想吃粘糕又呆在那里不说话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表现出矜持的一面。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解答本题应从文中找出叙写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言行的细节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对此分析归纳。如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我就摘了黄瓜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从窗子递进去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黄瓜给冯歪嘴子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友善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我听了这话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我故意的不出声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听听他往下还说什么</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故意的不出声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逗冯歪嘴子说话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调皮可爱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其实我真的觉得不够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觉得再吃两块也还不多呢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不过经别人这样一说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我也就没有什么办法了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也就不好意思喊着再去买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但是实在话是没有吃够的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乖巧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依据小说倒数第二段对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神态的描写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而我也不说吃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也不说不吃。但我也不从墙头上下来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还是若无其事地呆在那里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想吃粘糕又待在那里不说话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矜持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的特点。整合以上信息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便可概括出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的形象特点。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44923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wipe(down)">
                                      <p:cBhvr>
                                        <p:cTn id="21"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请根据本文概括四堡雕版及其文化衰落的原因。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西方石印与铅印技术的冲击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现代商业文明的冲击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民间对先人文化遗产的漠视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政府和专家重视不够。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可在通读全文的基础上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摘取关键语句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然后整合作答。第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现代化法力无边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是一种煎熬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人们会巴望着逃脱出去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把它们作为垃圾处理掉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四堡人穷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自然就拿它们换钱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主人的轻视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西方的石印与铅印技术相继传入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到处是古董贩子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反倒很少看到专家的身影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均可作为答题依据。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447564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文中的五个问句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意蕴丰富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设置巧妙。请结合全文谈谈你的认识。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第一个问句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表明作者对四堡雕版儒雅景象的期待和进行实地考察的愿望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中间三个问句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表现作者在面对四堡雕版现实窘境时的痛心、无奈与不甘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最后一个问句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表现作者对四堡雕版前途的担忧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强烈呼吁对这种文化遗产进行拯救。</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五个问句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相互关联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层层递进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表现了作者对四堡雕版文化历史兴衰和未来命运的反复思考与追问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形成文章内在有机的文脉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串起全文。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理解这五个问句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首先要结合其所在段的主要内容分析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其次要考虑五个问句的内在关系及对表达主题的作用。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75406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十三、</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,12~14,15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纸上故乡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给了我一颗多愁善感的心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它常常在梦中打探故乡的消息。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我的家乡在千里之外的赣南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它的每一寸肌肤都浸润在红色文化里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在淡淡茶香中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在田间地头悠悠的歌声里。它是贫穷的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但它又是富硕的。它没有飞驰的动车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没有轰鸣的机器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有的是叮咚的流水、黛色的群山。且不说章江水日夜川流不息、润泽万物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也不说成片的稻田如一张巨大的地毯静卧天地间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恩惠万家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就说梅岭那漫山遍野、傲立寒冬的梅花盛景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已是天下一绝。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8906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154442"/>
          </a:xfrm>
          <a:prstGeom prst="rect">
            <a:avLst/>
          </a:prstGeom>
        </p:spPr>
        <p:txBody>
          <a:bodyPr>
            <a:spAutoFit/>
          </a:bodyPr>
          <a:lstStyle/>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离家多年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到过很多地方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心中始终挥不去的是故乡的景象。在秋收的季节里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打谷机工作的声音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一声一声鼓动我的耳膜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提醒着我曾是故乡的孩子。内心深处的一丝不安也被催生出来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那就是当年因对外面世界的向往而离开了家乡。如今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我虽然站立在了外面的缤纷世界里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但我奋斗的每一个脚印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享受的每一份安逸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却都被打上了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外乡人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的烙印。我对故乡的情感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只能在诗人的诗歌里、乡土作家的文字里寻找慰藉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只能寄托在自己尚不成熟的文字中。那些遥远的记忆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飘过了我最不懂乡愁的年华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飘过了故乡的山头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飘进了书页里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却厚重得让我无法高言阔谈。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儿时最熟悉的影像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莫过于茶山。一到春天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漫山遍野的茶树抽出新叶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新叶从老叶中间小心翼翼地探出头来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好奇地张望这个美丽的地方。只有我们那群孩子才知道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这个美丽的地方究竟有多么贫穷。一到周末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我们就跑到茶场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学着大人的样子采茶叶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茶叶一毛钱一斤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动作快的一天能摘个四十斤。四块钱在当时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可是一笔巨大的收入。在那贫穷的岁月里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茶山无疑给我们苍白的生活增添了不少乐趣。而农人与生俱来的勤俭生活态度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也开始渗透到我们的思想里了。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390828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故乡给予我们的</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更多的是精神层面的影响。</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这</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也是我们不管走到哪里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都放不下故乡的原因。我想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穷尽我一生都无法忘记那些年在田地里干活的场景。小时候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一家子在稻田里收稻谷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长大了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一个人去拔秧苗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拔花生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拿着书在晒谷场上守谷子。在那不谙世事的年华里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那样的日子其实苦不堪言。现在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我深深地感激那些劳累而辛勤的岁月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感谢那片土地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是它们给了我最宝贵的精神财富。如果说今天的我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有那么一丝不怕苦的精神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能够宽容待人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懂得珍惜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都要感谢那片红色的土地。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这片土地也是受过苦难的。当年红军在这里打游击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留下数不清的战斗故事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家乡从此有了一个革命老区的特殊身份。在这片土地上成长起来的人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从小就在红色文化中接受灵魂的洗礼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接受家乡文化思想的滋养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也因此对苦难有了更深的理解。我的整个童年时期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都在聆听里面的故事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我的整个少年时期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都在这书中的文字里徜徉、震撼。有时候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一触碰到这纸上的故乡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思念就如潮水般涌上心头。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93560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记不清从什么时候开始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我不再满足从别人的纸上去想象我的故乡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不再满足在扉页中思念故乡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而是自己在纸上书写心中的故乡。记忆在纸上慢慢鲜活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对故乡的依恋在纸上渐渐清晰。我这个家乡人眼中的知识分子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总算也为家乡留下了点东西。这也算是我对自己十年前离开家乡心存不安的一种补偿吧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我是栖息在远方的一只候鸟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常会飞回故乡去寻找属于我的温暖。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摘编自《散文选刊》</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42167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故乡给了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一颗多愁善感的心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的思乡之情。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常在故乡记忆里寻找慰藉。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在外面的世界获得了一些成就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却对故乡充满着深深的愧疚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也催生出内心深处的不安。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文中写孩子们学大人采茶的情景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表现了故乡虽有贫穷苍白的一面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也有给生活增添乐趣的一面。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的家乡是革命老区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经历过苦难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受过战争的洗礼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它丰厚的红色文化浸润了这片土地。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文章首句和末句遥相呼应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强调故乡在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的文字书写中不可或缺、不可取代的作用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在外面的世界获得了一些成就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文中没有体现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对故乡充满着深深的愧疚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心存不安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的深刻影响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不可或缺、不可取代的作用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属于过度推断。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89387434"/>
              </p:ext>
            </p:extLst>
          </p:nvPr>
        </p:nvGraphicFramePr>
        <p:xfrm>
          <a:off x="548456" y="692696"/>
          <a:ext cx="8128000" cy="457347"/>
        </p:xfrm>
        <a:graphic>
          <a:graphicData uri="http://schemas.openxmlformats.org/presentationml/2006/ole">
            <p:oleObj spid="_x0000_s56324" name="文档" r:id="rId3" imgW="3837004" imgH="216344" progId="Word.Document.12">
              <p:embed/>
            </p:oleObj>
          </a:graphicData>
        </a:graphic>
      </p:graphicFrame>
      <p:sp>
        <p:nvSpPr>
          <p:cNvPr id="4" name="矩形 3"/>
          <p:cNvSpPr/>
          <p:nvPr/>
        </p:nvSpPr>
        <p:spPr>
          <a:xfrm>
            <a:off x="6228184" y="740621"/>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743717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故乡给予我们的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更多的是精神层面的影响。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精神层面的影响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包含哪些方面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勤俭的生活态度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不怕苦的精神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宽容待人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懂得珍惜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红色文化的洗礼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家乡文化思想的滋养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对苦难有着更深的理解。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意思对即可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精神层面的影响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在文章中的具体含意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然后结合文本概括要点。从全文来看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的信息在第五、六两段。解题时要抓住叙写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精神层面的影响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的关键句子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注意字里行间蕴含的信息。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212736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纸上故乡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的含意。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他人关于故乡的文字创作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从中获得慰藉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关于故乡的文字创作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纾解了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厚重的乡愁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用文字构建的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心中故乡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对故乡的回报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的精神家园。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意思对即可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文章的标题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被称作文章的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通常是文章的精要内容的提炼、概括与浓缩。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纸上故乡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从字面意义上看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从别人的纸上去想象我的故乡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在纸上书写心中的故乡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纾解了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厚重的乡愁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纸上故乡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从深层含义上解读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精神家园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作者希望用文字构建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以回报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590382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十四、</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,16~19,20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云和梯田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张抗抗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传说</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中国最美的云和梯田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隐匿于浙西南括苍山脉雾气迷蒙的群峰深处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弯弯绕绕的盘山公路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倏然甩出一角空地。人已在山腰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朝山下的开阔谷地望去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错落有致的梯级田畔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覆盖了周围山坡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似一个硕大的环状天池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嵌于青葱滴翠的崇山峻岭之间。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阳光迎面扑来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俯视崇头镇外的山中梯田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好似面对着一座宽大露天体育馆。若是早几个时辰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此处可见著名的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云和梯田日出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奇景。无论冬夏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太阳每天都攀着湿淋淋、银闪闪、绿油油或是金灿灿的梯子</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从山间的水田里升起来</a:t>
            </a:r>
            <a:r>
              <a:rPr lang="zh-CN" altLang="zh-CN" sz="2200" u="sng" smtClean="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07674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628800"/>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分析本文叙述上的特征。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用第一人称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显得真实、自然、亲切。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通过孩子的视角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呈现天真有趣、温暖美好的一面。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按照时间顺序自然展开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叙述散文化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节奏舒缓。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注重场景的细节描绘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细腻、生动、传神</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13222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眼前那些高低起落、依次递接的田畔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或大或小或长或短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依山就势形状各异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顺着山坡一块块不规则地蜿蜒开去。一层层沉降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通往山洼里黑瓦白墙的小村落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一层层升高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则通往山顶的云端去了。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远眺层层梯田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犹如面对着一座盘旋陡立的天梯。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正是清明时节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梯田已开始灌水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咕嘟咕嘟的流水声箜箜作响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犹如节律均匀的弹拨乐。山水自上而下流入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即使是再小的田池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边缘都留有缺口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一畦注满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便自动流向下一层的田畔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有如大江大河里一级级的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梯级电站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。田畔蓄满水后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一畦畦平展展、亮汪汪得晃眼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似有神灵夜半在山上置放了无数面镜子。天亮之后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整座山谷成了一个镜子创意博览会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弧形椭圆形拱形牛角形簸箕形</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一面一面无数面镜子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顺着山坡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妥妥帖帖地铺展开去。田埂上刚发芽的青草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一圈圈一道道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为镜子镶上了翠绿的镜框。镜面朝天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映出蓝天里朵朵浮荡的白云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25574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尚未到开犁节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几头水牛悠然在田间啃着嫩草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田畔里盛满明晃晃的清水。这个时节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梯田是透明而宁静的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给人遐想的空间。水孕万物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水汽氤氲中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风光不与四时同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的梯田四季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如同幻象一般浮现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梯田在湿润的微风中苏醒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一簇簇一行行低矮茁壮的水稻秧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齐刷刷地摇曳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绿茸茸油汪汪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在秧苗底部的空隙里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闪过荧荧的波光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银水绿影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那是水灵灵的春梯田。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春梯田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是一轴淡淡的水墨画。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梯田的夏季从绿色中来。由嫩绿而碧绿再墨绿</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浓浓的绿、重重的绿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绿得绵密绿得厚重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犹如一针针一线线的刺绣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扎透了梯田的每一层泥土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直到把整座山谷织成绿色的绒毯。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夏梯田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是一帧精美绝伦的绣品。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秋季稻熟时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饱满的稻穗洒下遍地碎金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一座金山谷、满山金池塘。一层络黄一层褐黄一层澄黄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稻浪的金色涟漪从山脚一波波升上山顶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又从山顶一波波往下流淌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那是金色的秋梯田。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84435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秋梯田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是一幅色彩浓郁的油画。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落雪了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梯田在飘飞的雪花中欣然更衣换妆。白雪覆盖了层层田畔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厚重或是蓬松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一畦白色又一畦白色。雪后初晴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云和梯田披上了宽大的银色缎袍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瞬时有了一种雍容华贵的气度。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那是云和梯田最令人激动、最美的时刻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梯田的平面上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一层层落满了白雪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而每一级梯田的侧面土墙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则是一道道背风少雪的立面。梯级落差若是高些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土地的黑色或深褐色便明显浓重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自然而然地甩出了一条条层次分明的黑色弧线。满山的梯田在纯净的白雪映衬下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所有蜿蜒起伏的曲线骤然凸显。那阡陌纵横婀娜多姿的线条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如此洒脱流畅、随心所欲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似行云流水亦如空谷传扬的无声旋律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浅唱低吟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冬梯田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是一幅轮廓分明、庄严冷峻的黑白木刻。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梯田之神奇美妙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在于一年四季变幻着炫示着迥然相异的色彩与风景。梯田之魅力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更在于它并非自然奇观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而是农耕文明积淀千年的人文极品。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21811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脑中跳出一句俗语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天工人可代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人工天不知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云和梯田已有千年历史。由闽北迁徙浙南的畲族山民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是云和梯田最早的垦殖者。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九山半水半分田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的山区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田地最为宝贵。聪明勤劳的农人先祖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用锄头镰刀和汗水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伐去山上的灌木与荆棘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挖去乱石拣尽杂砾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在高低起落的坡地上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经年累月日复一日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开垦出一小块一小块、一小片一小片的田地。或宽或窄的梯田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一长条一小块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不规则地依山势上下伸展。最小的梯田田畔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巴掌田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即便春种一兜稻秧、秋收一把稻谷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也不会轻易放弃。历经千百年实践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先人积累了垦种梯田的丰富经验。无论何样贫瘠陡峭的山地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但凡人迹所至之处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就有了人造的梯田。梯田以水田、树木、竹林调节气候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保持四季的气温与湿度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建立起一个自我循环的生态环境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具有固化山体植被、保护水土之功。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曾有疑问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水往低处流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而梯田逐级升高。古代无水泵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水梯田之水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从何而来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云和人说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山有多高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水有多高。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390663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水有多高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梯田就有多高。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恍然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凡是适合开垦梯田的山地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山上必有水源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泉眼溪流、林木蓄水、雾气雨水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农人根据不同的地形土质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修堤筑埂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通过水笕沟渠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将水流引入梯级田畔。自古以来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垦种梯田的人家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刻木定水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的民约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根据每块田的面积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协商分配各家所需水量。进入</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世纪的现代社会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梯田用水则有了更为合理、科学的调配机制。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水是梯田的生命之源。水梯田是用水养出来的。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梯田自成一体的耕作方式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梯田独创的灌溉系统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为中国及东亚的稻作文化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增添了灿烂的一笔。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回望云和梯田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田埂棱角分明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梯级层次清晰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如同一部刻录着中国千年农耕文明成果及非物质文化遗产的立体史册。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为时尚的时代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尚有一种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默默守望着人类共同的家园。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原载《人民日报》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534477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文中画横线的句子主要运用了哪些修辞手法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叠音词的运用有何效果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比喻、拟人、排比。</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节奏鲜明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韵律和谐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增强形象感。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攀着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等关键词和句式的特点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就可以判断出拟人、比喻和排比。叠音词一般有音乐的旋律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能表达丰富的情感。叠音词的使用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能够传神地描写出人和物的音、形、情、态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有栩栩如生的表达效果</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75728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结合全文内容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简述云和梯田的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体现在哪些方面。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依山就势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形状各异。</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四季变换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色彩纷呈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景象迥异。</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山水与耕地完美交融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体现中国农人的智慧。</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人与自然和谐共处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体现千年农耕文明成果。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按照文章的顺序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画出答题的有效区间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抓住关键语句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分别进行概括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重复的内容合并为一项。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体现的方面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需要从作者写作的角度去概括。仔细阅读散文会发现作者写作的重点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云和梯田的形状特点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云和梯田四季的特点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云和梯田的历史等。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93732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文章最后一段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梯田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加上引号有什么作用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谈谈你对该段的理解。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引号有强调、突出的作用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加上引号以后梯田就不仅是一种具体事物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更是一种象征。</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是现代文明的代表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梯田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是传统文化的象征。在现代文明高速发展的今天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我们仍要传承优秀传统文化。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引号的作用有表示特定称谓、表示具有特殊含义、表示引用他人的话语、表示着重指出、表示否定和讽刺等。根据语境可以判断出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的作用。最后一段的理解主要看所写的内容和作者表达的感情。弄懂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的象征含义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默默守望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可以看出作者对传统文化的褒奖态度。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45911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下列对文章的理解与分析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或大或小或长或短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弧形椭圆形拱形牛角形簸箕形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这两句话词语间不加标点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使语气连贯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给读者以目不暇接之感。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作者在云和梯田饱览了四季变换之景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故能将梯田描写得具体生动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富于美感。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在山区建成的云和水梯田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是人力征服大自然的产物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体现了古代劳动人民改天换地的气魄与艰苦奋斗的精神。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镜面朝天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映出蓝天里朵朵浮荡的白云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颇有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半亩方塘一鉴开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天光云影共徘徊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的摹景神韵。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文章通过对云和梯田的优美描写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突出表现了作者对它的喜爱之情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反映出作者对农耕生活的向往。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四季之景有误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此处是想象。</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改天换地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艰苦奋斗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是对农人聪明、勤劳、创造力的赞美。</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对农耕生活的向往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文章表达的是作者对千年农耕文明成果的赞叹之情及对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我们仍要传承优秀传统文化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的呼吁。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868144" y="548680"/>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67326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十五、</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,16~19,20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头脑中的旅行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NEU-BZ-S92"/>
                <a:cs typeface="宋体" panose="02010600030101010101" pitchFamily="2" charset="-122"/>
              </a:rPr>
              <a:t>   </a:t>
            </a:r>
            <a:r>
              <a:rPr lang="zh-CN" altLang="zh-CN" sz="2200" smtClean="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对当代人来讲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旅行是一件平淡无奇的事情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交通不便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旅行经常和冒险联系在一起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另外还要有相当的经济实力作为后盾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旅行对于很多人来说并非易事。那时候的一些人尤其是文人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愿望难以满足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只好经常借助于幻想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在头脑中旅行。文人许多是贫穷而兼病弱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却拥有敏锐的感受力和丰富的想象力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现实生活中的阻碍反而进一步激发起他们的热情。一幅图画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书里一段并不起眼的描绘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都能够成为点燃他们灵感的火种。借助无限的想象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他们能够生动地描绘出一个地方的景色氛围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读来有身临其境之感。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91329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叙述上的特征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指明了思考作答的方向。从文本看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那磨房的窗子临着我家的后园。我家的后园四周的墙根上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我在后园玩的时候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表明了本文用第一人称叙述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显得真实、自然、亲切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我听了这话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我故意的不出声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听听他往下还说什么。有的时候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我心里觉得可笑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忍也不能忍住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我就跳了起来了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用手敲打着窗子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笑得我把窗上挂着的黄瓜都敲打掉了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是个未成年人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可见是从儿童的视角观察叙述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呈现天真有趣、温暖美好的一面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太阳一出来了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再过几天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表明了本文按时间顺序来叙述故事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叙述散文化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节奏舒缓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从此那磨房里边的磨倌就见不着天日了。磨房就有一张窗子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而今被黄瓜掩遮得风雨不透。从此那磨房里黑黑沉沉的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分成两个世界了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文章注重场景的细节描绘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细腻、生动、传神。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49243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法国诗人波德莱尔就突出地体现了这样一种才华。他的不少篇章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都表达了对于远方的向往。远方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始终是一个充满魅力和诱惑的巨大泉眼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汩汩涌流出诗意和美。波德莱尔的女友有着一半非洲血统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据说正是她周身所散发出的异域气息令他痴迷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她的秀发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她的一颦一笑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都让他恍惚感受到了遥远的、另外一个大陆的奇异魅力。他有一首散文诗《头发中的半球》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其中有这样的描绘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你的头发蕴藏着一个完整的梦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充满了船帆和桅杆的梦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它也包藏着大海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海上的季风把我带到那些迷人的地方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那里的太空显得更蓝更深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那里的大气充满果实、树叶和人类肌肤的香味。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从这些文字中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你能强烈地感觉到诗人感受力的灵敏和丰盈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视觉、嗅觉等都在全方位地、酣畅地敞开着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借助于一些要素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他生动地描绘出遥远地方的风光气氛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栩栩如生。而这一幅幅巨大的、声色流溢的画面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最终是靠着强大的想象力来加以拼接、连缀和粘合的。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335957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终其一生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波德莱尔都被港口、轮船、铁路、火车以及酒店客房吸引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因为这些都连接着远方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通向另外的生活。因为很难真正具备出行的条件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波德莱尔更多的是从想象中获得满足。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获得诺贝尔文学奖的俄国作家蒲宁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也是一位善于运用想象力的大师。在自传体长篇小说《阿尔谢尼耶夫的一生》中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他回忆了自己在俄国腹地的一个庄园里度过的童年时代。在漫长寒冷的冬夜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《鲁滨逊漂流记》等书里的插图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让他想象遥远的热带。狭窄的独木船、拿着弓箭和长矛的光身子的人、椰子树林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都让他感到甜蜜和陶醉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产生了一种身临其境的幻觉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我不但看到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而且以自己的整个身子感觉到了那么多干燥的炎热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那么多阳光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以至于多年后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他有机会来到那些地方时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心中浮现的第一感觉就是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所有这一切正如我三十年前首次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的那样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拥有这样一种强大的想象能力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堪称是生命中获得的宝贵奖赏。它打通了一条连接诗和美的道路。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102753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以上种种都表明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一个善感的灵魂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可以创造出怎样的奇迹。这是一些具有异禀的人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能够通过一棵树想象一片森林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借助一片贝壳想象一片大海。一些零散寒伧的线头布片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到了他们手中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竟被拼接成一幅色彩斑斓的织锦。</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读这样的作品</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与其说是观赏作者借助于想象而描绘出的风景</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不如说是欣赏灵魂的奇观。</a:t>
            </a:r>
            <a:r>
              <a:rPr lang="zh-CN" altLang="zh-CN" sz="2200">
                <a:latin typeface="Times New Roman" panose="02020603050405020304" pitchFamily="18" charset="0"/>
                <a:ea typeface="楷体" panose="02010609060101010101" pitchFamily="49" charset="-122"/>
                <a:cs typeface="Times New Roman" panose="02020603050405020304" pitchFamily="18" charset="0"/>
              </a:rPr>
              <a:t>这样</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的灵魂正是艺术的摇篮和息壤。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我们都是凡夫俗子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不具备那样卓越的才华。不过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从他们的这种嗜好中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还是可以悟出一些有益的东西。虽然如今旅行成本大大降低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但一个人的时间、精力、财力等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永远是处于一种短缺的状态。相对去过的地方而言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更多的地方是去不成的。这样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就不妨退而求其次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借助想象的力量来作为一种弥补。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550760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在这个意义上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我们有必要向那些杰出作家学习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培养和丰富自己的想象力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努力使自己变得细腻善感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欣赏一泓碧蓝的山涧溪水的图片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仿佛感觉到浸入脚底的丝丝寒凉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目光流连于画面上一间江南小城临水的茶楼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似乎嗅到一缕明前龙井的清香。对于气氛、情调的细腻感知和把握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才堪称旅行最重要的收获。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如今技术的快速进步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为这种想象的旅行提供了极好的帮助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鼠标轻轻一点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你可以从白雪皑皑的北极冰原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到花木葳蕤的热带海岛。瞩目于图片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充分调动想象力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把感受的旋钮调到最高档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庶几可以获得几分真切的、身临其境般的体验。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对于这种替代的旅行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你尽可以不以为然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但我只需要用一句话来辩护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人生奄忽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步履真正踏及的地方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能有几处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p:nvPr/>
        </p:nvPicPr>
        <p:blipFill>
          <a:blip r:embed="rId2"/>
          <a:stretch>
            <a:fillRect/>
          </a:stretch>
        </p:blipFill>
        <p:spPr>
          <a:xfrm>
            <a:off x="817922" y="4807543"/>
            <a:ext cx="288032" cy="288032"/>
          </a:xfrm>
          <a:prstGeom prst="rect">
            <a:avLst/>
          </a:prstGeom>
        </p:spPr>
      </p:pic>
    </p:spTree>
    <p:extLst>
      <p:ext uri="{BB962C8B-B14F-4D97-AF65-F5344CB8AC3E}">
        <p14:creationId xmlns:p14="http://schemas.microsoft.com/office/powerpoint/2010/main" xmlns="" val="432089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下列对文章内容的分析和概括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CE</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作者认为文人多与贫穷相伴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这使得他们对生活有着更加深刻的体验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从而拥有了敏锐的感受力和丰富的想象力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蒲宁就是明证。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文章运用古今对照的手法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从文学写作延伸到普通人的日常生活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说明以丰富的心灵展开对未知的想象是普通人培养审美化的生活态度的必要手段。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头脑中的旅行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不是才华横溢的作家的专利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普通人通过自身的努力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变得细腻善感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同样可以在这种替代性的旅行里获得身临其境般的体验。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目光流连于画面上一间江南小城临水的茶楼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似乎嗅到一缕明前龙井的清香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运用了比拟的修辞手法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从视觉与嗅觉的角度展开联想。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科技的发达既使现实的旅行更加便利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也为想象的旅行提供了帮助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瞩目于网上的各种图片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在头脑中旅行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抵达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世界的各个角落。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444208" y="548680"/>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225518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蒲宁就是明证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由第</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蒲宁并不贫穷</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古今没有构成对照</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1032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段引用波德莱尔散文诗《头发中的半球》的片段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有何作用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以具体例子说明想象的旅行打开了诗人通向远方的道路。诗人虽然不能亲临其境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却能从丰富的想象中获得满足。</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生动地表现了诗人的才华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即使身不能至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也能够以超凡的想象力和敏锐的感受力生动传神地描绘出远方的风景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呈现出富有诗意、流光溢彩的画面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给人以强烈的感染。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本题要求回答第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段引用散文诗的作用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可以从承上和启下两个角度来分析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具体包括内容和结构两个方面。要重点从内容方面分析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波德莱尔散文诗《头发中的半球》的片段是个例子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可从前三段寻找关键语句供拟写答案参考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借助无限的想象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他们能够生动地描绘出一个地方的景色氛围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读来有身临其境之感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法国诗人波德莱尔就突出地体现了这样一种才华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诗人感受力的灵敏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强大的想象力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310310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作者为什么说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读这样的作品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与其说是观赏作者借助于想象而描绘出的风景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不如说是欣赏灵魂的奇观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因为借助想象描绘出的风景并不完全是现实的复现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而是作家的艺术创造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其中蕴含了作家连通诗和美的生命感受。</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作家之所以能够创造出这样的艺术世界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是源于其善感的灵魂、丰富的心灵。杰出作家想象中的旅行实乃心灵的探寻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他们描绘的动人风景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映现的正是作家心灵世界的奇景。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本题既要比较两者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更要突出后者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即阅读就是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欣赏灵魂的奇观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联系第</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段一些重点语句展开作答即可。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25431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与现实中的旅行相比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头脑中的旅行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是一种替代性的旅行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它可以满足人们对远方的向往吗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请结合文章内容和个人生活体验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头脑中的旅行足以满足我们对远方的向往。</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现实生活中的各种束缚不可避免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我们未必有条件、有能力踏遍万水千山。</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头脑中的旅行能超越现实旅行的局限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我们凭借丰富的想象力和敏锐的感受力可以领会旅行的真正精神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领略远方的精彩。</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我们向往远方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实质上是为了摆脱平庸的现实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获得别样的生活体验。精神的漫游可以拓展生活中的诗意空间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令平凡的现实生活变得丰富多彩。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现实中的旅行与头脑中的旅行各有优势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互相不可替代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二者互补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能够更好地满足我们对远方的向往。</a:t>
            </a:r>
            <a:r>
              <a:rPr lang="zh-CN" altLang="zh-CN" sz="2200">
                <a:solidFill>
                  <a:srgbClr val="000000"/>
                </a:solidFill>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百闻不如一见。条件具备时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我们不妨踏上旅途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去欣赏远方的自然风光与人文景观。</a:t>
            </a:r>
            <a:r>
              <a:rPr lang="zh-CN" altLang="zh-CN" sz="2200">
                <a:solidFill>
                  <a:srgbClr val="000000"/>
                </a:solidFill>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如果不具备实地旅行的条件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大可借助想象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在心灵世界中构建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a:t>
            </a:r>
            <a:endParaRPr lang="zh-CN" altLang="en-US" sz="2200"/>
          </a:p>
        </p:txBody>
      </p:sp>
    </p:spTree>
    <p:extLst>
      <p:ext uri="{BB962C8B-B14F-4D97-AF65-F5344CB8AC3E}">
        <p14:creationId xmlns:p14="http://schemas.microsoft.com/office/powerpoint/2010/main" xmlns="" val="24329711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二自然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感受远方的魅力。</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现实有限而想象无垠。头脑中的旅行能够使我们超越现实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突破束缚。真实与想象交融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头脑中的旅行就能为眼前的风景增色添彩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令现实的旅行更加富有意趣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从而更好地满足我们对远方的期待和向往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同时也使我们的想象力得到丰富和提升。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头脑中的旅行无法满足人们对远方的向往。</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现实中的旅行能够把我们带到真实的远方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在现场获得直接体验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而头脑中的旅行毕竟是一种替代性的旅行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想象出的远方再美好也不真实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不能提供我们关于远方的准确的认识。</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一些细腻微妙的感受与体验只有身临其境才能获得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不可能通过头脑中的旅行得到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远方风景里动人的韵致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不亲眼看见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不亲身感受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就永远无法真切地体会到。远方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如果只能想象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不能亲至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将是巨大的遗憾。</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头脑中的旅行能否满足对远方的向往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与人的感受力和想象力密切相关。如果一个人没有善感的心灵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缺乏想象力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就无法想象充满魅力的远方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也就不能满足他对远方的向往。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48506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如果给本文拟一个标题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你会选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磨房里外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冯歪嘴子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磨房里外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交代故事发生的空间。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小说通过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磨房里外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来架构故事情节。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富有意蕴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磨房外的后园是个童话般的美好世界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磨房内则是艰难的现实世界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与冯歪嘴子能够友好相处。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冯歪嘴子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他是本文的主人公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以此为题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可突出人物形象。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本文通过冯歪嘴子这一形象牵出小说其他人物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串联故事情节。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关涉小说主旨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寄托了对善良又寂寞的底层劳动者的亲近和同情。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712015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down)">
                                      <p:cBhvr>
                                        <p:cTn id="19" dur="500"/>
                                        <p:tgtEl>
                                          <p:spTgt spid="2">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wipe(down)">
                                      <p:cBhvr>
                                        <p:cTn id="22" dur="500"/>
                                        <p:tgtEl>
                                          <p:spTgt spid="2">
                                            <p:txEl>
                                              <p:pRg st="6" end="6"/>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Effect transition="in" filter="wipe(down)">
                                      <p:cBhvr>
                                        <p:cTn id="25" dur="500"/>
                                        <p:tgtEl>
                                          <p:spTgt spid="2">
                                            <p:txEl>
                                              <p:pRg st="7" end="7"/>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2">
                                            <p:txEl>
                                              <p:pRg st="8" end="8"/>
                                            </p:txEl>
                                          </p:spTgt>
                                        </p:tgtEl>
                                        <p:attrNameLst>
                                          <p:attrName>style.visibility</p:attrName>
                                        </p:attrNameLst>
                                      </p:cBhvr>
                                      <p:to>
                                        <p:strVal val="visible"/>
                                      </p:to>
                                    </p:set>
                                    <p:animEffect transition="in" filter="wipe(down)">
                                      <p:cBhvr>
                                        <p:cTn id="28"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现实中的旅行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头脑中的旅行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就是让考生从不同的侧面思考问题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延伸思维的触角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充分发掘作品的意蕴。首先明确观点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再分条作答。要注意结合文本内容和个人生活体验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言之成理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自圆其说。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987558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十六、</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,12~15,20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比邻而居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smtClean="0">
                <a:solidFill>
                  <a:srgbClr val="000000"/>
                </a:solidFill>
                <a:latin typeface="NEU-BZ-S92"/>
                <a:cs typeface="宋体" panose="02010600030101010101" pitchFamily="2" charset="-122"/>
              </a:rPr>
              <a:t>  </a:t>
            </a:r>
            <a:r>
              <a:rPr lang="zh-CN" altLang="zh-CN" sz="2200" smtClean="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装修的时候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有人提醒我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不要使用这条公共烟道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应该堵上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另外在外墙上打一个洞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安置排油烟机的管子。可是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我没听他的。好了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邻居家的油烟就通过我家的排油烟机管道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灌满了厨房。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我可以确定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我家厨房的油烟仅来自于其中一家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因为油烟的气味是一种风格。怎么说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它特别火爆。花椒、辣子、葱、姜、蒜、八角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在热油锅里炸了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轰轰烈烈起来了。这家人在吃方面还有一个特征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就是每顿必烧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从不将就。时间长了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我对他们生出一些好感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觉得他们过日子有着一股子认真劲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一点不混。并且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也不奢侈。他们老老实实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一餐一饭地烧着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一股浓油赤酱的味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使人感到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是出力气干活的人的胃口和口味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实打实的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没有半点子虚头。在我的印象中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他们没落下过一顿。他们在吃的方面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一是有规律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二是很节制。这些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都给人富足而质朴的印象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是小康的生活气息。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56362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有一段日子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在一日三餐之外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这家人还增添了两次草药的气味。草药的气味也是浓烈的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一下进来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涌满了厨房。不知是因为草药气的影响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还是实际情况如此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一日三餐的气味不那么浓郁了。倒不是变得清淡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而是带些偃旗息鼓的意思。这段日子蛮长的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这么算吧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每周炖一次鸡汤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总共炖了四至五次。草药的苦气味和鸡汤的香味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是这段时间油烟味的基调。这也是认真养病的气味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忽然有一天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我家的厨房里滚滚而来一股羊肉汤的气味。这就知道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他们家人的病好了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要重重地补偿一下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犒劳一下。倒不是吃得有多好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但它确有一种盛宴的气氛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带有古意。古人们庆贺战功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不就是宰羊吗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草药味从此消遁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炖汤的绵长的气味也消遁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余下一日三餐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火爆爆地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照常进行。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597049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在较长一段稔熟的相处之后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我家厨房来了一个不速之客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那是一缕咖啡的香气。这是另一路的气味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和他们家绝无相干。它悄悄地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夹在花椒炸锅的油烟里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进来了。这是一股子虚无的气息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有一种浮华的意思在里面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和他们家实惠的风格大相径庭。因此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我断定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这又是一户新入住的人家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很没经验地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也将管子接进了烟道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又恰逢顺时顺风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来到我家厨房凑热闹了。这一路的风格显然要温和、光滑一些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比较具有装饰感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唤起人的遐想。和它不那么实用的性格相符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它并不是按着一日三餐来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不大有定规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有时一日来一次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有时一日来两次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有时一日里一次不来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来时也不在吃饭的点上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而是想起了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想不起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显得有些孱弱似的。而那先来的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从来一顿不落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转眼间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油烟全面铺开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又转眼间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油烟席卷而去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总是叱咤风云的气势。但是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夜已经很深了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那新来的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悄然而至。咖啡的微苦的香味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弥漫开来。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47079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气味终究有些杂了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可是泾渭分明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绝不混淆。你来我往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此起彼伏。再过段日子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又来了一个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显见得是苏锡帮的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气味特别甜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空气都能拉出丝来了。第四位又来了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它一方面缺乏个性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另一方面又颇善融会贯通。它什么都来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香、辣、酸、甜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大蒜有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大蒜粉也有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麻油有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橄榄油也有。于是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所有的气味全打成一团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再分不出谁是谁的来路。我们这些比邻而居的人家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不分彼此地聚集在了一处。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厨房里传出了艾草的熏烟。原来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端午又到了。</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艾草味里</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所有的气味都安静下来</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只由它弥漫</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散开。</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一年之中的油</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在这草本的芬芳中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一点点消除。渐渐的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连空气也变了颜色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有一种灰和白在其中洇染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洇染成青色的。明净的空气其实并不是透明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它有它的颜色。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62579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a:t>
            </a:r>
            <a:r>
              <a:rPr lang="zh-CN" altLang="zh-CN" sz="2200">
                <a:solidFill>
                  <a:srgbClr val="000000"/>
                </a:solidFill>
                <a:latin typeface="NEU-BZ-S92"/>
                <a:cs typeface="宋体" panose="02010600030101010101" pitchFamily="2" charset="-122"/>
              </a:rPr>
              <a:t>③④</a:t>
            </a:r>
            <a:r>
              <a:rPr lang="zh-CN" altLang="zh-CN" sz="2200">
                <a:solidFill>
                  <a:srgbClr val="000000"/>
                </a:solidFill>
                <a:latin typeface="Times New Roman" panose="02020603050405020304" pitchFamily="18" charset="0"/>
                <a:cs typeface="Times New Roman" panose="02020603050405020304" pitchFamily="18" charset="0"/>
              </a:rPr>
              <a:t>两段写第一家的草药味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凸显了这家人什么样的生活风格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病了也认真生活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凸显出一种实打实的风格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草药味的出现与消失都没有打断实打实的生活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可见此种风格的韧性。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每周炖一次鸡汤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总共炖了四至五次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这也是认真养病的气味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草药味从此消遁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炖汤的绵长的气味也消遁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余下一日三餐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火爆爆地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照常进行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这一家即便病了也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认真养病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时刻不降低生活品质的实打实的生活态度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而在草药气味消散之后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这家人又开始了延续以往的火爆三餐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足见其对品质生活的追求和耐力。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427460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请结合文章内容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说明第</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孱弱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的含意。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相对第一家的气味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咖啡的味道较弱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生活不大有定规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日常化的生活气息不浓烈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有虚无浮华的气息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不如第一家实打实。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段写后来的这一家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另一路的气味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答案可在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显得有些孱弱似的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一句之前找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找准区域后或概括或引用就能得出答案。从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虚无的气息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有一种浮华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等句子能看出作者对这一家的态度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不大有定规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和第一家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实惠的风格大相径庭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和它不那么实用的性格相符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看出这一家和第一家实打实的生活态度的区别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而咖啡的味道是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这都表现出它的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孱弱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346489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文章的叙述线索是什么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设置这一线索有什么作用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气味。</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串联全文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便于把不同的生活状态呈现出来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体现不同的生活风格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便于表达理解和包容各种生活状态的思想。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本文围绕家里烟道传来的各种气味行文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故而线索为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线索是贯串全文的脉络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文章将不同人家的生活方式、生活态度用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串联起来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很好地体现了邻居不同的生活风格。答题时要进一步思考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为什么要用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这个生活中的细节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它和主题有什么关系。作者对各种气味并没有明显的褒贬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是一种理解和包容。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41901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线索</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作用分析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两步走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定线索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看标题确定线索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因为有些标题就揭示了线索。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看表示时空转换的词语确定线索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这些词语很可能就是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时间线索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空间线索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在文中反复出现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很可能是线索。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看文中的议论、抒情句子确定线索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因为蕴藏其中的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往往就是散文的线索。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指出线索作用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结构方面的作用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组织材料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贯穿全文</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使结构清晰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情节集中</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使行文富于变化。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内容方面的作用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表达某种情感或思想</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揭示主题</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呈现某种情景或状态。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要注意区分不同性质的线索的不同作用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如物象线索有象征、呼应作用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情感线索有使情感浓厚、不断深化的作用等。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755576" y="672643"/>
            <a:ext cx="1031834" cy="328867"/>
          </a:xfrm>
          <a:prstGeom prst="rect">
            <a:avLst/>
          </a:prstGeom>
        </p:spPr>
      </p:pic>
    </p:spTree>
    <p:extLst>
      <p:ext uri="{BB962C8B-B14F-4D97-AF65-F5344CB8AC3E}">
        <p14:creationId xmlns:p14="http://schemas.microsoft.com/office/powerpoint/2010/main" xmlns="" val="2503577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请探究文章最后一段中画线句的意蕴。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不同的生活状态也有相同的生活内容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蕴含了对端午等传统文化的认同感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艾草的熏烟升华了不同的生活状态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从而达成一种火辣与安静、绚烂与明净的平衡。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虽然探究的句子在最后一段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但要结合全文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从内容、主题、情感、态度等角度进行思考。从内容上看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对不同的生活状态也有相同的生活内容的理解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从情感上看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这一段突出了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艾草的熏烟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这是对端午等传统文化的认同感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艾草的熏烟使所有的气味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升华了不同的生活状态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最后深化主题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其实生活中火辣与安静、绚烂与明净最终都会达到一种平衡。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00023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既可选择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磨房里外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做标题。前者侧重于环境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后者侧重于人物。探究时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先要摆明自己的观点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然后再围绕观点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结合文本找出与之有关的词句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只要言之成理即可。如果选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磨房里外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理由可以从交代文章发生的背景、构建故事情节和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的深层含义等方面来考虑。如果选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冯歪嘴子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可以从塑造人物形象、推动故事情节和文章主旨等方面考虑。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84703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76672"/>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十七、</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,15~18,22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太湖碎锦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范烟桥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用文人的套语来形容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三万六千顷、七十二峰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。民间则说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八百里太湖跨三州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。不经过实测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这样笼统地画出一个轮廓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只能给人们一种山明水秀、浩瀚无际的想象。至于它有什么诗情画意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要费一点时间实地去观察、探索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才能领会。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cs typeface="宋体" panose="02010600030101010101" pitchFamily="2" charset="-122"/>
              </a:rPr>
              <a:t>    </a:t>
            </a:r>
            <a:r>
              <a:rPr lang="zh-CN" altLang="zh-CN" sz="2200" smtClean="0">
                <a:solidFill>
                  <a:srgbClr val="000000"/>
                </a:solidFill>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我从不同的角度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看太湖的部分画面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就感到有不同的胜概。洞庭东山、西山是太湖里两个主峰。东山周围五十余里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山势并不陡峭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土壤又滋润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经劳动人民世世代代辛苦经营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已成了丰产地区。山下坡田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种植各种水稻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是秋熟的主要农作物。夏熟是三麦和油菜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还有豆类和蔬菜瓜果。他们更有园艺的丰富经验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梅、杏、桃、李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多得数说不尽。枇杷、杨梅和洞庭红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橘名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名闻远近。随着春夏秋冬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它们先后开花结果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春天果然是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姹紫嫣红开遍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a:p>
        </p:txBody>
      </p:sp>
    </p:spTree>
    <p:extLst>
      <p:ext uri="{BB962C8B-B14F-4D97-AF65-F5344CB8AC3E}">
        <p14:creationId xmlns:p14="http://schemas.microsoft.com/office/powerpoint/2010/main" xmlns="" val="38025387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548680"/>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秋天、冬天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也是各有烂漫绚丽的景色。说是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美尽东南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并不夸张。从观赏说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四时皆宜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从生产说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那就是取之不尽、用之不竭的天然资源。江南的许多淡水鱼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这里样样都有。朝出暮归的千百艘大小渔船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点缀湖光水色中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渔民们勤劳、勇敢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征服自然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利用自然。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pPr>
            <a:r>
              <a:rPr lang="en-US" altLang="zh-CN" sz="2200" smtClean="0">
                <a:solidFill>
                  <a:srgbClr val="000000"/>
                </a:solidFill>
                <a:cs typeface="宋体" panose="02010600030101010101" pitchFamily="2" charset="-122"/>
              </a:rPr>
              <a:t>   </a:t>
            </a:r>
            <a:r>
              <a:rPr lang="zh-CN" altLang="zh-CN" sz="2200" smtClean="0">
                <a:solidFill>
                  <a:srgbClr val="000000"/>
                </a:solidFill>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西山和东山隔着东太湖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东山最高峰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和西山最高峰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缥缈遥遥相对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同为七十二峰的领袖。西山也是丰产地区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花果山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东山所有的名花嘉果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西山都繁生着。从东山坐独具风格的小艇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龙飞快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驶入东太湖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莫釐峰头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云气滃然如蒸。别的不知名的远近诸山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时隐时现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好似给烟波吞吐着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山色因明暗而浓淡不一。船家果然有眼明手快的本领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坐在船里的我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到湖心时常为颠簸震荡而惊心动魄。正因为如此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而愈觉山水奇丽得来不易的乐趣。兀立在东山、西山之间的石公山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则是以玲珑秀逸的姿态吸引着人们。小艇乘风破浪而去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到了山下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显然可见四围的山石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经过千万年的冲刷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皱、瘦、透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的美姿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早给鉴赏者陆续凿去了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苏州园林里的太湖石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都是取于石公一带的石山。因此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石公山像斧削过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endParaRPr lang="zh-CN" altLang="en-US" sz="2200"/>
          </a:p>
        </p:txBody>
      </p:sp>
      <p:graphicFrame>
        <p:nvGraphicFramePr>
          <p:cNvPr id="4" name="对象 3"/>
          <p:cNvGraphicFramePr>
            <a:graphicFrameLocks noChangeAspect="1"/>
          </p:cNvGraphicFramePr>
          <p:nvPr>
            <p:extLst>
              <p:ext uri="{D42A27DB-BD31-4B8C-83A1-F6EECF244321}">
                <p14:modId xmlns:p14="http://schemas.microsoft.com/office/powerpoint/2010/main" xmlns="" val="2385904962"/>
              </p:ext>
            </p:extLst>
          </p:nvPr>
        </p:nvGraphicFramePr>
        <p:xfrm>
          <a:off x="1497167" y="6119914"/>
          <a:ext cx="5972175" cy="461963"/>
        </p:xfrm>
        <a:graphic>
          <a:graphicData uri="http://schemas.openxmlformats.org/presentationml/2006/ole">
            <p:oleObj spid="_x0000_s57348" name="文档" r:id="rId3" imgW="2824576" imgH="218869" progId="Word.Document.12">
              <p:embed/>
            </p:oleObj>
          </a:graphicData>
        </a:graphic>
      </p:graphicFrame>
    </p:spTree>
    <p:extLst>
      <p:ext uri="{BB962C8B-B14F-4D97-AF65-F5344CB8AC3E}">
        <p14:creationId xmlns:p14="http://schemas.microsoft.com/office/powerpoint/2010/main" xmlns="" val="25043963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3342453"/>
          </a:xfrm>
          <a:prstGeom prst="rect">
            <a:avLst/>
          </a:prstGeom>
        </p:spPr>
        <p:txBody>
          <a:bodyPr>
            <a:spAutoFit/>
          </a:bodyPr>
          <a:lstStyle/>
          <a:p>
            <a:pPr>
              <a:lnSpc>
                <a:spcPct val="120000"/>
              </a:lnSpc>
            </a:pPr>
            <a:r>
              <a:rPr lang="en-US" altLang="zh-CN" sz="2200" smtClean="0">
                <a:solidFill>
                  <a:srgbClr val="000000"/>
                </a:solidFill>
                <a:cs typeface="宋体" panose="02010600030101010101" pitchFamily="2" charset="-122"/>
              </a:rPr>
              <a:t>     </a:t>
            </a:r>
            <a:r>
              <a:rPr lang="zh-CN" altLang="zh-CN" sz="2200" smtClean="0">
                <a:solidFill>
                  <a:srgbClr val="000000"/>
                </a:solidFill>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假使从苏州直接到西山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出蠡口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就展开了图画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山更多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湖更大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变幻就更多。王鏊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山与人相见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天将水共浮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震泽春浮涨碧漪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净涵天影漾玻璃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能把湖山之胜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描绘得恰到好处。道书上所说的第九洞天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就在西山。到了里面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石壁嶙峋如雕塑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是洞庭一奇。这里有许多神话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和山农们闲谈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妄言妄听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也增添了些兴趣。而西边的消夏湾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更附会着西施的种种传说。山湾柔顺的湖水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浅而澄清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可以游泳。有着荷花、菱叶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清风徐来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颇有凉意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确是夏天避暑的好去处。到了包山寺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才窥见缥缈峰突起在丛林杂树之</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3802873129"/>
              </p:ext>
            </p:extLst>
          </p:nvPr>
        </p:nvGraphicFramePr>
        <p:xfrm>
          <a:off x="620464" y="4467197"/>
          <a:ext cx="8128000" cy="827260"/>
        </p:xfrm>
        <a:graphic>
          <a:graphicData uri="http://schemas.openxmlformats.org/presentationml/2006/ole">
            <p:oleObj spid="_x0000_s58372" name="文档" r:id="rId3" imgW="3837004" imgH="391223" progId="Word.Document.12">
              <p:embed/>
            </p:oleObj>
          </a:graphicData>
        </a:graphic>
      </p:graphicFrame>
    </p:spTree>
    <p:extLst>
      <p:ext uri="{BB962C8B-B14F-4D97-AF65-F5344CB8AC3E}">
        <p14:creationId xmlns:p14="http://schemas.microsoft.com/office/powerpoint/2010/main" xmlns="" val="9742286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太湖还有四个画面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和洞庭东山、西山合起来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差不多得见其全貌。一是从湖州到无锡的一段水程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在群山断续中经过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前后左右可以看到云峦起伏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似乎它们都有动态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与人游戏。一是从无锡到宜兴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数十分钟的汽车行程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在湖边掠过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太湖平铺在车外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远山几抹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可望而不可即。一是无锡的鼋头渚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割取了太湖的一角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经过人力的整理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有着怪石突兀、惊涛汹涌的奇趣。不仅有色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而且有声。夕阳将下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余晖照映湖面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金光璀璨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不可名状。一是苏州光福的石壁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也是太湖的一角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更见得静止处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已不是空阔浩渺的光景。而即小见大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可以使人有更多的推想。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阴、晴、风、雨、云、雾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固然使山水多变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适逢其会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逸趣横生。便是朝曦、夜月下特有的湖光山色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也是可遇而不可求的。古今诗人画师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尽管灵思妙想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摄取片断到诗画里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有着他们的杰作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还是概括提炼。我更无能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凭我接触到的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写了些体味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或许有三言两语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能引起到过太湖者的同情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作会心的微笑。毕竟是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尝鼎一脔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太湖实在是描写不尽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描写难工的。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60592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下列对文章有关内容的理解和赏析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作者对太湖东山、西山及太湖在阴、晴、风、雨、云、雾下的变幻作了详细的描绘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表现了太湖山水的多变与逸趣横生。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文章引用形容太湖的套语、诗句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谈及苏州园林、道书记载和神话传说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增添了太湖的人文色彩和传奇性。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文章用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一块翡翠放在一个玻璃盘里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比喻四围山石被削取的石公山兀立湖面这一湖山相映的景致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极为生动形象。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段写太湖的四幅画面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都运用想象和移步换景的方法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结合色彩、声音等变化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表现不同时空之下的太湖奇景。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本文写太湖美景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详略有致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既有整体勾勒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又有局部描写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自然景色与审美体验有机融合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韵味丰富。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作者对太湖东山、西山及太湖在阴、晴、风、雨、云、雾下的变幻的描绘有详有略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主要是表现太湖山水的异趣横生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都运用想象和移步换景的方法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236296" y="764704"/>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474990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段写了东山一带哪些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胜概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表达了作者怎样的思想感情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文章第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段写了三方面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胜概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物产之丰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劳作之美。</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表达了作者对祖国大好河山的赞美和热爱之情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歌颂了劳动人民的勤劳、勇敢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认识到劳动创造美和人民群众改造自然的伟大力量。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对东山一带的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首先得理解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然后要定位材料范围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在原文中围绕东山的胜概去找答案。体会作者的思想感情要从文章内容出发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先抓景物的特点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然后感悟和思考作者通过景物描写所表达的情感。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29021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太湖碎锦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的内涵和作用。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碎锦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用比喻手法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形象生动地表现了太湖景色的丰富多彩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表达了作者对太湖的喜爱和赞美。</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具有统摄全篇和联结全文的作用。因太湖辽阔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作者只选取了有代表性的几处景色来描绘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并通过这些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碎锦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的组合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呈现太湖的全貌。</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作者以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碎锦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表明其文只能算是对太湖美景的部分呈现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既表现了他的谦虚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也暗含了对描写难尽的太湖美景的赞赏。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内涵主要是从内容和主题的角度思考。本题的答题思路可以从内容主题、结构、表达技巧三个角度进行分析。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75470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近观不如远眺之美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大凡山水之胜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都有这个境界。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你是否赞同这个说法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结合本文和生活实际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谈谈你的思考。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赞同。近观和远眺是两种不同的审美视角。远眺比近观更能领略自然景物的整体特征和独特风貌。如文中东山莫釐峰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云气滃然如蒸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的迷蒙奇幻之美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正为远眺所得。现实生活也是如此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近观事物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固然能体验到细节之美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但很难统观全局之胜。因此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只有立足高远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面向未来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才能凭高视远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达到人生更高境界。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不赞同。远眺只能让人获得事物的概貌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近观才能让人发现和体察细微之美。本文作者若仅远眺而不近观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就无法领略石公山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像斧削过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没有了山脚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的奇景。现实生活也是如此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想要领悟到近处的美与人生的当下意趣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就要立足眼前风景和现实人生。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本题为开放性试题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必须围绕自己选择的观点组织语言进行答题。题干给出的是文章中的一个句子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表明作者的某一观点。答题时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首先表明观点和态度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然后在文章中找出具体例子分析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再结合自己的生活实际来阐释。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86484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十八、</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,19~22,18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浣花草堂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四川来以前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在行箧里放进了几册旧书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其中清初朱鹤龄的《杜诗辑注》是部头最大的。虽然觉得有些累赘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可是终于还是放进去了。半月以来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枕上灯前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有时间就拿来翻翻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真也给旅途平添了无限趣味。尽管已经是平日熟读了的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可是在蜀道上重读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就会给你带来更为新鲜的感受。诗人的写景抒情、用字遣词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有时候也只有面对真实的山川风物才体会得出那严肃的创作态度和可贵的才华。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杜甫在成都住过一段不短的时间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在集子里留下了四五卷诗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约占他全部留下来的作品的六分之一。人们就从他的诗里追寻他当日居住的草堂的遗址。从宋代开始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人们就在成都西郊为他建了一座祠堂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浣花草堂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。历代经过十次以上大小的修缮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更修整得焕然一新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成为游赏的登临胜地。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56374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走出西郊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经过青羊宫、百花潭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沿着公路走去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二三里后更左折走上一条田间小径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就可以远远望见一丛浓绿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那就是草堂的所在了。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这里有好大的一座庭院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四面是连绵不断的围墙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远远绕过去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才看得见那山门。走进去又是照例的几重佛殿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伽蓝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这些都给迫切想要看到工部祠的人们增添了焦急的心情。一直走到最后的一层大殿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才在一块石碑上看到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这原来是草堂寺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还不是草堂。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从大殿里出来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向和尚问了路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才又从右面的一道侧门里穿出去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来到真正要拜谒的地方。从侧门出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迎面就可以看到用青花碎瓷片叠起来的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两个大字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再转过去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就是一条曲折的、为两堵矮矮的红墙围起来的夹道。那暗红色的夹墙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碎石的泥径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墙外的翠竹幽篁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幽静极了。古建筑里经常使用的这种暗红颜色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自然会产生那样庄严宁静的气韵。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162416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,12~14,15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表</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林斤澜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矮凳桥街背后是溪滩。那滩上铺满了大的碎石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开阔到叫人觉着是不毛之地。幸好有一条溪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时宽时窄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自由自在穿过石头滩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带来水草野树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带来生命的欢喜。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滩上走过来两个女人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一前一后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前边的挎着个竹篮子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简直有摇篮般大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里面是衣服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很有点分量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一路拱着腰身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支撑着篮底。后边的女人空着两手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几次伸手前来帮忙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前边的不让。前边的女人看来四十往里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后边的四十以外。前边的女人不走现成的小路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从石头滩上斜插过去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走到一个石头圈起来的水潭边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把竹篮里的东西一下子控在水里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全身轻松了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透出来一口长气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望着后边的。后边的走不惯石头滩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盯着脚下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挑着下脚的地方。前边的说</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567416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从夹墙里穿出去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眼前展开了一个新的天地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几十棵参天的翠柏、香楠矗立在绿草如茵的庭院里。一套四座厅堂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由石径小桥连接起来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这就是草堂的一系列主要建筑了。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穿过花径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走到工部祠去。这是草堂几组厅堂的最后一座。小小的殿宇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前面的院子里散布着几株用石坛围起的大树。洁净无尘。这时候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云影微破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秋天金黄色的太阳洒了下来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穿过翠柏的枝叶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留下了满庭稀疏的日影。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走进祠里去看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厅内一排三龛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当中塑着杜甫的像。</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虽然是一般化的塑像</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却也还清疏</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没有怎样的仙气</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不能不说是难得的了。</a:t>
            </a:r>
            <a:r>
              <a:rPr lang="zh-CN" altLang="zh-CN" sz="2200">
                <a:latin typeface="Times New Roman" panose="02020603050405020304" pitchFamily="18" charset="0"/>
                <a:ea typeface="楷体" panose="02010609060101010101" pitchFamily="49" charset="-122"/>
                <a:cs typeface="Times New Roman" panose="02020603050405020304" pitchFamily="18" charset="0"/>
              </a:rPr>
              <a:t>旁边</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两座龛里是陆游和黄庭坚两位宋代诗人的塑像。好像是怕他独居寂寞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所以才陪了一起在这里排排坐的。黄、陆都有石刻像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都比泥塑高明得多。在这间厅堂背后的墙上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还嵌着两块更旧的杜甫石刻画像碑。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30406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草堂后身是一座小小的土山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一道溪水从草堂的右侧绕了出去。前面有回廊曲槛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可以凭栏欣赏池里的圆荷。草堂简朴却也不失规模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给人一种清疏而幽峭的感觉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和杜甫当年居处的风格是近似的。这个新修缮的草堂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和几百年前重修的原样相去不远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在最外面一进过厅墙上有一块石刻旧图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看那里勾勒出来的轮廓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和今天是十分相近的。像这种地方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大红大绿的建筑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大屋顶之类的铺陈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都是完全不合适的。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这里还新修了一个文物陈列室。在外面的柱子上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看到郭沫若先生所题的一副对联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世上疮痍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诗中圣哲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民间疾苦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笔底波澜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这是一副出色的对联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它概括了诗人伟大成就的主要方面。人们一直非常喜欢杜甫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说他的作品是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在中国文学史上留给他一个最光辉的席位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643791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坐在水槛上休息。</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默默地在心里复诵一下杜甫的草堂诗</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会使你像一个梦游者似的走入四时不同、风光各异的如许境界。</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仿佛看到了在晓雾里沾湿了露水的笼竹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呢喃的定巢燕子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冉冉发出幽香的红蕖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往还追逐的蝴蝶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相并相亲的白鸥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随风的柳絮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逐水的桃花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袅袅有如少女腰肢的垂柳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轻得只禁受得起两三个人的野渡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柴门月色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江路梅香</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老杜是一个多么勤恳的诗人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他从不放过一切刻画现实的机会。他的诗里有丰富的人民生活的写照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可是也不缺乏自然风物的描写。因为这一切都出现在祖国的土地上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也都是诗人所挚爱的。杜甫写出了多么美好的自然景色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多么可爱的和平环境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可有人提到杜甫描写自然的草堂诗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总不免有些惴惴然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仿佛这些诗里的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总看不大清楚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这恰恰把诗人的伟大处缩小了。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一九五六年十月十五日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选自《黄裳散文选集》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13060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这篇游记为什么从杜诗写起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符合浣花草堂主人杜甫的诗人身份。</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杜诗中那些描写山川风物的诗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引发了作者更为新鲜的感受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以此统领全文。</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引出浣花草堂。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内容方面要注意杜甫的身份和下文描写的内容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结构方面要注意这篇游记所写杜诗位于开头部分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而文章起始句段的作用一般为统摄全篇或引出下文。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15859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理解文中画线句子的含意。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虽然是一般化的塑像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却也还清疏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没有怎样的仙气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不能不说是难得的了。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默默地在心里复诵一下杜甫的草堂诗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会使你像一个梦游者似的走入四时不同、风光各异的如许境界。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塑像虽然艺术水平一般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但还是清疏的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没有把杜甫仙化。</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能够表现诗人本色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这是值得肯定的。</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作者将自己复诵草堂诗比喻成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梦游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写出了作者沉迷于草堂诗意境中的情态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凸显了杜诗中描写自然风物诗歌的意境之美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表现了作者对杜诗的新感受。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理解文中重要语句的含意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抓住关键词语来分析。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仙气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是塑像的特点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是对塑像的评价。</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解答本题要抓住作者此时的感受。面对美丽的浣花草堂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作者完全沉浸在杜诗的境界中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从这里领略到杜诗优美的意境。回答时要结合原文进行理解分析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特别注意理解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如许境界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41247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文中作者对杜甫有哪些新的认识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请加以概括。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杜甫有惊人的才华和严肃的创作态度。</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杜甫具有清疏、朴实的精神气质。</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杜甫是一个勤恳的诗人。</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杜甫热爱美好的大自然与安宁和平的生活。</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杜甫描写自然风物的诗歌同样具有巨大成就。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答出其中任意</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点即可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答案区间为第一、八、九段和最后一段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回答时要从以下几个方面展开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诗人的写景抒情、用字遣词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有时候也只有面对真实的山川风物才体会得出那严肃的创作态度和可贵的才华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可以归纳杜甫的才华和创作态度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从杜甫的塑像可以看出他的清疏与朴实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作者肯定杜甫是一个勤恳的诗人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杜甫的诗歌描写自然风物和和平环境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说明他热爱自然、追求和平安静的生活。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378466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要全面地认识一个诗人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作者的做法给了我们哪些启示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反复研读诗人的作品。</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深入了解诗人生活的环境和诗歌所描写的对象。</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不盲从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有自己独到的见解。</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不片面理解诗人作品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不凭主观随意取舍。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答出其中任意</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点即可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结合文本探究杜甫的人生经历带给我们的人生启示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首先要了解杜甫有哪些非同寻常的人生经历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然后探究其中蕴含的人生意义。回答时应做到角度恰当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术语准确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表述清楚。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0544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十九、</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,15~18,22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山水及自然景物的欣赏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郁达夫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smtClean="0">
                <a:solidFill>
                  <a:srgbClr val="000000"/>
                </a:solidFill>
                <a:latin typeface="NEU-BZ-S92"/>
                <a:cs typeface="宋体" panose="02010600030101010101" pitchFamily="2" charset="-122"/>
              </a:rPr>
              <a:t>  </a:t>
            </a:r>
            <a:r>
              <a:rPr lang="zh-CN" altLang="zh-CN" sz="2200" smtClean="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自从亚里士多德的文学模仿论创定以来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以为诗的起源是根据于模仿本能的学说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到现在还没有绝迹。富有独断性者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甚至于说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都是自然的模仿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。虽则说得太独断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太笼统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但反过来说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自然景物以及山水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都有绝大的影响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绝大的威力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却是一件千真万确的事情。所以欣赏山水以及自然景物的心情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就是欣赏艺术与人生的心情。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实在多而且奇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没有准备的欣赏者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对于它的美点也许会捉摸不十分完全的。就单说一个天体罢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早晨的日出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中午的晴空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傍晚的日落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都是最美的景象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若再配上云和影的交替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海与山的参错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以及一切人造的建筑园艺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或种植畜牧的产物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如稻麦牛羊飞鸟家畜之类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则一日之中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就有万千新奇的变化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更不必去说暗夜的群星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月明的普照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与四季寒暖的更迭了。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24084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我们人类都有一种特性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就是喜新厌旧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每想变更。一碗最珍贵最可口的菜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若每日吃着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宁愿去换一碗粗肴淡菜来下饭。唯有对于自然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就决不会发生这一种感觉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太阳自东方出来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日日如此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年年如此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我们可没有听说有厌看的。还有月亮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初一出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月半圆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月底全没有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而无论哪一个人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看了月亮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总没有不喜欢的。自然的伟大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自然的与人类有不可须臾离的关系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就此一点也可以看出来了。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欣赏自然景物的本能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是大家都有的。不过有些人忙于衣食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不便沉酣于大自然的美景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有些人习以为常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虽在欣赏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也没有欣赏的自觉。更有些人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将自然范围限制得很小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以为能如此这般的欣赏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自然景物就尽在他们的囊中了</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30165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我从前有位同事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平时只晓得钻门路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积私财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以升官发财为唯一的人生乐趣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现在居然位至极品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财积到几百万了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但他唯一娱乐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还是出外则装学者的假面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回家则翻英国银行的存折。对于自然山水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非但不晓得欣赏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并且还视若仇敌似的。对于这种利欲熏心的人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我以为对症的良药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就只有一服山水自然的清凉散。因为山水自然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是可以使人性发现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使人格净化的陶冶工具。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自然景物所包含的方面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原是极博大、极广阔的。天地岁时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社会人事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静而观之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无一不是自然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无一不可以资欣赏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但这却非要悠闲自得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像朱夫子那样的道学先生才办得到。至于我们这种庸人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要想得到自然的美感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还是上山水佳处去较为直截了当。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大抵山水佳处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总是自然景物的美点发挥得最完美、最深刻的地方。孔夫子到了川上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就觉悟到他的栖栖一代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猎官求仕之非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太史公游览了名山大川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然后才死心塌地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去发愤而著书。可知我们平时所感受不到的自然的威力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到了山高水长的风景聚处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就会同电光石火一样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闪耀到我们的性灵上来。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33520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这里比屋里清静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出来走走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说说话</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我要把这些东西洗出来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也就不客气了。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说着就蹲下来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抓过一团按在早铺好了的石板上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拿起棒槌捶打起来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真是擦把汗的工夫也节约了。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看起来后边的是位客人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转着身子看这个新鲜地方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有一句没一句地应酬着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水倒是清的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碧清的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树也荫凉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石头要是走惯了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也好走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一到下雨天你走走看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只怕扭断了脚筋。哪有你们城里的马路好走。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下雨天也洗衣服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一下十天呢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二十天呢。就是三天不洗也不行。嗐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现在一天是一天的事情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真是日日清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月月结。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客人随即称赞</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你真能干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三表妹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没想到你有这么大本事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天天洗这么多。</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74811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20118"/>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我曾经到过濑户内海旅行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月夜行舟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四面青葱欲滴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当时我就只想在海岸做一个半渔半读的乡下农民。依船楼而四望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真觉得物我两忘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生死全空了。后来也登过东海的崂山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安徽的黄山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更在天台雁荡之间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逗留过一段时期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总没有一次不感到人类的渺小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天地的悠久。所以要想欣赏自然的人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还是先上山水优秀的地方去训练耳目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最为适当。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cs typeface="宋体" panose="02010600030101010101" pitchFamily="2" charset="-122"/>
              </a:rPr>
              <a:t>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从前有个赞美美术批评家拉斯肯的人说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他在没有读拉斯肯以前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对于绘画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犹如瞎子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读了之后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眼就开了。这话对于高深的艺术品的欣赏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或者是真的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但对于自然美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尤其是山水美的感受</a:t>
            </a:r>
            <a:r>
              <a:rPr lang="en-US" altLang="zh-CN" sz="2200" smtClean="0">
                <a:solidFill>
                  <a:srgbClr val="000000"/>
                </a:solidFill>
                <a:latin typeface="Times New Roman" panose="02020603050405020304" pitchFamily="18" charset="0"/>
              </a:rPr>
              <a:t>,</a:t>
            </a:r>
            <a:r>
              <a:rPr lang="zh-CN" altLang="en-US"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也未必尽</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2091883214"/>
              </p:ext>
            </p:extLst>
          </p:nvPr>
        </p:nvGraphicFramePr>
        <p:xfrm>
          <a:off x="683568" y="4468837"/>
          <a:ext cx="8128000" cy="457347"/>
        </p:xfrm>
        <a:graphic>
          <a:graphicData uri="http://schemas.openxmlformats.org/presentationml/2006/ole">
            <p:oleObj spid="_x0000_s59396" name="文档" r:id="rId3" imgW="3837004" imgH="216344" progId="Word.Document.12">
              <p:embed/>
            </p:oleObj>
          </a:graphicData>
        </a:graphic>
      </p:graphicFrame>
      <p:sp>
        <p:nvSpPr>
          <p:cNvPr id="4" name="矩形 3"/>
          <p:cNvSpPr>
            <a:spLocks noChangeAspect="1"/>
          </p:cNvSpPr>
          <p:nvPr/>
        </p:nvSpPr>
        <p:spPr>
          <a:xfrm>
            <a:off x="508000" y="4926184"/>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都是欣赏自然的心情的一丝表白。只教天良不泯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本性尚存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但凭我们的直觉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也就尽够做一个自然景物与高山大水的初步欣赏者了。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75721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82274"/>
            <a:ext cx="8128000" cy="614745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下列对文章有关内容的理解和赏析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文章从亚里士多德的模仿学说谈起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意在引出人生、艺术模仿自然山水的中心观点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启发读者思考人生的意义。</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第</a:t>
            </a:r>
            <a:r>
              <a:rPr lang="zh-CN" altLang="en-US" sz="2200">
                <a:solidFill>
                  <a:srgbClr val="000000"/>
                </a:solidFill>
                <a:ea typeface="NEU-BZ-S92"/>
                <a:cs typeface="宋体" panose="02010600030101010101" pitchFamily="2" charset="-122"/>
              </a:rPr>
              <a:t>②</a:t>
            </a:r>
            <a:r>
              <a:rPr lang="zh-CN" altLang="en-US" sz="2200">
                <a:solidFill>
                  <a:srgbClr val="000000"/>
                </a:solidFill>
                <a:latin typeface="宋体" panose="02010600030101010101" pitchFamily="2" charset="-122"/>
                <a:cs typeface="Times New Roman" panose="02020603050405020304" pitchFamily="18" charset="0"/>
              </a:rPr>
              <a:t>段有关自然的描述涉及时间、空间、光线、色彩等元素</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平常的自然景物、人文景观流转变幻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姿态万千。</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作者笔下的自然山水具有陶冶性灵的作用</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清凉散</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之喻形象地告诫人们不要因为工作的繁忙而忽略对自然的欣赏。</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本文以吃饭为例表现人类喜新厌旧的特性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小市民的窗槛栽花</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为例表明凡夫俗子也能欣赏自然美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具有生活气息。</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本文谈古论今、写人写己</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由景物而人生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从山水而艺术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紧扣自然与人生的密切关系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行文看似闲散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实则紧凑有序。</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意在引出</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的意义</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应为引出</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欣赏山水以及自然景物的心情</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就是欣赏艺术与人生的心情</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告诫人们</a:t>
            </a:r>
            <a:r>
              <a:rPr lang="zh-CN" altLang="en-US" sz="2200">
                <a:solidFill>
                  <a:srgbClr val="000000"/>
                </a:solidFill>
                <a:ea typeface="楷体" panose="02010609060101010101" pitchFamily="49" charset="-122"/>
                <a:cs typeface="Times New Roman" panose="02020603050405020304" pitchFamily="18" charset="0"/>
              </a:rPr>
              <a:t> </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对自然的欣赏</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应为</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告诫人们通过欣赏山水以及自然景物净化心灵</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提升人格</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en-US" sz="2200"/>
          </a:p>
        </p:txBody>
      </p:sp>
      <p:sp>
        <p:nvSpPr>
          <p:cNvPr id="4" name="矩形 3"/>
          <p:cNvSpPr/>
          <p:nvPr/>
        </p:nvSpPr>
        <p:spPr>
          <a:xfrm>
            <a:off x="7452320" y="620688"/>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860439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作者认为应该如何欣赏山水及自然景物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请结合全文简要概括。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留意自然的丰富与变化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做有准备的欣赏者</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不为世俗所累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主动寻访山水佳处</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保存美好本性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在生活中欣赏自然。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首先确定阅读区间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然后圈定关键词句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段首句、</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段末句、</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段首句等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最后整合答案即可。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文章第</a:t>
            </a: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cs typeface="Times New Roman" panose="02020603050405020304" pitchFamily="18" charset="0"/>
              </a:rPr>
              <a:t>段写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在濑户内海旅行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生动表现物我两忘的感受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突出自然的伟大</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以个人体验进一步印证山水佳处对心灵的陶冶作用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亲切自然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更具说服力</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上承古人游览经历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下与登临崂山等相呼应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行文详略有致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富于变化。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分析作用类题目宜从内容和结构两方面作答。如本题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内容上突出山水自然对陶冶人的心灵的作用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结构上承上启下等。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34049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欣赏山水以及自然景物的心情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就是欣赏艺术与人生的心情。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请结合本文和下面的材料谈谈你对这句话的思考。要求观点明确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有说服力。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扫街的在树影下一阵扫后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灰土上留下来的一条条扫帚的丝纹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看起来既觉得细腻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又觉得清闲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潜意识下并且还觉得有点儿落寞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古人所说的梧桐一叶而天下知秋的遥想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大约也就在这些深沉的地方。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郁达夫《故都的秋》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陶渊明、谢灵运这般人的山水诗那样的好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是由于他们对于自然有那一股新鲜发现时身入化境浓酣忘我的趣味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他们随手写来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都成妙谛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境与神会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真气扑人。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宗白华《论</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世说新语</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和晋人的美》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023162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这句话点明了自然山水与艺术、人生的紧密关系。山水以及自然景物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会影响艺术与人生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而对待艺术和人生的态度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同样会使自然山水染上人化的色彩。陶渊明、谢灵运等人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能发现自然的美好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忘却尘世的烦忧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悠然见南山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池塘生春草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园柳变鸣禽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等清新自然的诗行。郁达夫《故都的秋》中写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扫帚的丝纹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细腻、清闲却不免有些落寞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自然外物因为点染上他独特的情绪色彩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具有生命的气息。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欣赏山水自然的心情与欣赏艺术、人生的心情是同一的。因为艺术与人生是山水自然的映照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人对于山水自然的欣赏态度也恰恰是人对于艺术与人生的态度。能认识山水自然之美好、博大与威力的人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对于艺术与人生才能获得超越世俗的认识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才能如孔夫子、太史公那样领悟人生、寻求精神价值的实现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才能像陶渊明、谢灵运、郁达夫那样在山水自然的流连忘返中物我两忘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境与神会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真气扑人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的佳作</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7967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本题具有开放性。对这句话的思考可以见仁见智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但必须联系文本和所供材料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不得游离。观点的概括要源自对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欣赏山水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这句话的正确理解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阐述理由要密切联系文章内容、作者观点以及提供的材料。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028902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主人微微笑着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手里捶捶打打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嘴里喜喜欢欢的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事情多着呢。只有晚上吃顿热的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别的两顿都马马虎虎。本来还要带孩子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现在托给人家。不过洗完衣服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还要踏缝纫机。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客人其实是个做活的能手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又做饭又带孩子又洗衣服这样的日子都过过。现在做客人看着人家做活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两只手就不知道放在哪里好。把左手搭在树杈上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右手背在背后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都要用点力才在那里闲得住。不觉感慨起来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也难为你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也亏得是你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想想你在家里的时候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比我还自在呢。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主人放下棒槌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两手一刻不停地揉搓起来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做做也就习惯了。不过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做惯了空起两只手来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反倒没有地方好放。乡下地方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又没有什么好玩的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不比城里。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客人心里有些矛盾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就学点见过世面的派头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给人家看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也压压自己的烦恼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右手更加用力贴在后腰上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空着两只手不也没地方放嘛。城里好玩是好玩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谁还成天地玩呢。城里住长久了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空气真就好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这个新鲜空气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千金难买。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98886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局外面也起了一阵喧嚷。一群乞丐似的大汉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面目黧黑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衣服破旧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竟冲破了断绝交通的界线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闯到局里来了。卫兵们大喝一声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连忙左右交叉了明晃晃的戈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挡住他们的去路。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当头是一条瘦长的莽汉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粗手粗脚的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怔了一下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大声说。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卫兵们在昏黄中定睛一看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就恭恭敬敬的立正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放他们进去了。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局里的大厅上发生了扰乱。大家一望见一群莽汉们奔来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纷纷都想躲避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但看不见耀眼的兵器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就又硬着头皮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定睛去看。头一个虽然面貌黑瘦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但从神情上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也就认识他正是禹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其余的自然是他的随员。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把大家的酒意都吓退了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沙沙的一阵衣裳声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立刻都退在下面。禹便一径跨到席上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并不屈膝而坐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却伸开了两脚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把大脚底对着大员们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又不穿袜子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满脚底都是栗子一般的老茧。随员们就分坐在他的左右。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3515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548680"/>
            <a:ext cx="8128000" cy="618630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单夸空气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好比一个姑娘没有什么好夸的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单夸她的头发。主人插嘴问道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你那里工资还好吧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提起工资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客人是有优越感的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却偏偏埋怨道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饿不死吃不饱就是了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连奖金带零碎也有七八十块。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那是做多做少照样拿呀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还吃着大锅饭。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不做不做也拿六七十吧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铁饭碗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客人差不多叫出来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她得意。主人不住手地揉搓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也微微笑着。客人倒打起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抱不平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你好脾气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气也气死了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做多做少什么也不拿。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大表姐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我们也搞承包了。我们家庭妇女洗衣店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给旅店洗床单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给工厂洗工作服都洗不过来。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那一个月能拿多少呢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客人问得急点</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75824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主人不忙正面回答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还要苦干个把月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洗衣机买是买来了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还没有安装。等安装好了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有时间多踏点缝纫机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还可以翻一番呢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翻一番是多少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客人急得不知道转弯。主人停止揉搓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去抓棒槌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这工夫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伸了伸两个手指头。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客人的脑筋飞快转动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这两个手指头当然不会是二十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那么是二百</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听着都吓得心跳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那顶哪一级干部了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厂长</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回过头来说道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还是你们不封顶好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多劳多得嘛。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不过也不保底呀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不要打算懒懒散散混日子。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客人两步扑过来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蹲下来抓过一堆衣服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主人不让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客人已经揉搓起来了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懒懒散散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两只手一懒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骨头都要散</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乡下地方比城里好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空气第一新鲜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水也碧清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三表妹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等你大侄女中学一毕业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叫她顶替我上班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我就退下来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我到乡下来享几年福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你看怎么样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选自《十月》</a:t>
            </a:r>
            <a:r>
              <a:rPr lang="en-US" altLang="zh-CN" sz="2200">
                <a:solidFill>
                  <a:srgbClr val="000000"/>
                </a:solidFill>
                <a:latin typeface="Times New Roman" panose="02020603050405020304" pitchFamily="18" charset="0"/>
                <a:cs typeface="Times New Roman" panose="02020603050405020304" pitchFamily="18" charset="0"/>
              </a:rPr>
              <a:t>1984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900195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1091672"/>
            <a:ext cx="8128000" cy="492865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下列对小说相关内容和艺术特色的赏析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不正确的一项是</a:t>
            </a:r>
            <a:r>
              <a:rPr lang="zh-CN" altLang="en-US" sz="2200">
                <a:solidFill>
                  <a:srgbClr val="000000"/>
                </a:solidFill>
                <a:cs typeface="Times New Roman" panose="02020603050405020304" pitchFamily="18" charset="0"/>
              </a:rPr>
              <a:t> </a:t>
            </a:r>
            <a:endParaRPr lang="en-US" altLang="zh-CN" sz="2200" smtClean="0">
              <a:solidFill>
                <a:srgbClr val="000000"/>
              </a:solidFill>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小说开头的景物描写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以自由流动的溪水所带来的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水草野树</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以及</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生命的欢喜</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暗示着农村的新气象。</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小说中</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一路拱着腰身</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等动作描写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以及</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真是日日清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月月结</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等语言描写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为下文写表妹承包洗衣服这件事做了铺垫。</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表姐两次提到乡下空气</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新鲜</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第一次是出于客套</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第二次提到时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表姐对农村的好处已有了更多体会。</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表妹说的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不要打算懒懒散散混日子</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既表达了自己对生活的态度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也流露出对自己得不到休息的些许不满。</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也流露出对自己得不到休息的些许不满</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主要是表现她对生活的坚定信念和美好憧憬。</a:t>
            </a:r>
            <a:endParaRPr lang="zh-CN" altLang="en-US" sz="2200"/>
          </a:p>
        </p:txBody>
      </p:sp>
      <p:sp>
        <p:nvSpPr>
          <p:cNvPr id="3" name="矩形 2"/>
          <p:cNvSpPr/>
          <p:nvPr/>
        </p:nvSpPr>
        <p:spPr>
          <a:xfrm>
            <a:off x="827584" y="148478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135401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wipe(down)">
                                      <p:cBhvr>
                                        <p:cTn id="1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请简要分析表姐这一人物形象。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从所拿工资等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看出她是捧着铁饭碗的城市劳动者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从背着手、做派头等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她有优越感和虚荣心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从扑过去抢着洗衣服等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看出她渴望通过劳动改变生活。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概括小说人物形象要抓住人物的言行与相关的情节。小说中的表姐生活在城市里拿着铁饭碗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感觉比生活在农村的表妹有较大的优越感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她看到表妹的生活因改革开放愈加红火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看到美丽的农村风光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渴望能够通过劳动来改变过去的生活质量。只要答出她现在的城市劳动者身份、优越感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以及羡慕农村的高收入生活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就符合答题的要求。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709180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小说刻画了两个人物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表达了哪些思想感情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赞扬了劳动之美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肯定了勤劳致富的观念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赞美了农村蕴含的勃勃生机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讴歌了正在变革中的伟大时代。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解答这类试题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考生应该从题干中选择正确的角度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如表妹辛苦却能赚到比较丰厚的收入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可以看出劳动的重要性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农村环境优美、空气新鲜、生活道路越走越宽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体现了作者对农村环境的变化的赞美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以及对改革开放好政策的赞美。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93075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5983176"/>
          </a:xfrm>
          <a:prstGeom prst="rect">
            <a:avLst/>
          </a:prstGeom>
        </p:spPr>
        <p:txBody>
          <a:bodyPr>
            <a:spAutoFit/>
          </a:bodyPr>
          <a:lstStyle/>
          <a:p>
            <a:pPr>
              <a:lnSpc>
                <a:spcPct val="15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六、</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,4~6,15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赵一曼女士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伪满时期的哈尔滨市立医院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如今仍是医院。后来得知赵一曼女士曾在这里住过院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我便翻阅了她的一些资料</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赵一曼女士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是一个略显瘦秀且成熟的女性。在她身上弥漫着拔俗的文人气质和职业军人的冷峻。在任何地方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你都能看出她有别于他人的风度。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赵一曼女士率领的抗联活动在小兴安岭的崇山峻岭中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那儿能够听到来自坡镇的钟声。冬夜里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钟声会传得很远很远。钟声里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抗联的兵士在森林里烤火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烤野味儿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或者唱着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火烤胸前暖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风吹背后寒</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战士们哟</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这些都给躺在病床上的赵一曼女士留下清晰回忆</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32052134"/>
              </p:ext>
            </p:extLst>
          </p:nvPr>
        </p:nvGraphicFramePr>
        <p:xfrm>
          <a:off x="1691680" y="1052736"/>
          <a:ext cx="2053206" cy="446921"/>
        </p:xfrm>
        <a:graphic>
          <a:graphicData uri="http://schemas.openxmlformats.org/presentationml/2006/ole">
            <p:oleObj spid="_x0000_s8199" name="文档" r:id="rId3" imgW="1177627" imgH="255287" progId="Word.Document.12">
              <p:embed/>
            </p:oleObj>
          </a:graphicData>
        </a:graphic>
      </p:graphicFrame>
    </p:spTree>
    <p:extLst>
      <p:ext uri="{BB962C8B-B14F-4D97-AF65-F5344CB8AC3E}">
        <p14:creationId xmlns:p14="http://schemas.microsoft.com/office/powerpoint/2010/main" xmlns="" val="23018608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赵一曼女士单独一间病房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由警察昼夜看守。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白色的小柜上有一个玻璃花瓶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里面插着丁香花。赵一曼女士喜欢丁香花。这束丁香花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是女护士韩勇义折来摆放在那里的。听说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丁香花现在已经成为这座城市的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她是在山区中了日军的子弹后被捕的。滨江省警务厅的大野泰治对赵一曼女士进行了严刑拷问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始终没有得到有价值的回答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他觉得很没面子。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大野泰治在向上司呈送的审讯报告上写道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赵一曼是中国共产党珠河县委委员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在该党工作上有与赵尚志同等的权力。她是北满共产党的重要干部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通过对此人的严厉审讯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有可能澄清中共与苏联的关系</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1936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赵一曼女士以假名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被送到医院监禁治疗。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《滨江省警务厅关于赵一曼的情况》扼要地介绍了赵一曼女士从市立医院逃走和被害的情况。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416756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赵一曼女士是在</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日逃走的。夜里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看守董宪勋在他叔叔的协助下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将赵一曼抬出医院的后门。一辆雇好的出租车已等在那里。几个人上了车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车立刻就开走了。出租车开到文庙屠宰场的后面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韩勇义早就等候在那里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扶着赵一曼女士上了雇好的轿子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大家立刻向宾县方向逃去。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赵一曼女士住院期间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发现警士董宪勋似乎可以争取。经过一段时间的观察、分析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她觉得有把握去试一试。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她躺在病床上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和蔼地问董警士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您一个月的薪俸是多少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董警士显得有些忸怩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十多块钱吧</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赵一曼女士遗憾地笑了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真没有想到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薪俸会这样少。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董警士更加忸怩了。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赵一曼女士神情端庄地说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七尺男儿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为着区区十几块钱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甘为日本人役使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不是太愚蠢了吗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143463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董警士无法再正视这位成熟女性的眼睛了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只是哆哆嗦嗦给自己点了一颗烟。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赵一曼女士经常与董警士聊抗联的战斗和生活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聊小兴安岭的风光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飞鸟走兽。她用通俗的、有吸引力的小说体记述日军侵略东北的罪行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写在包药的纸上。董警士对这些纸片很有兴趣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以为这是赵一曼女士记述的一些资料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并不知道是专门写给他看的。看了这些记述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董警士非常向往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山区生活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愿意救赵一曼女士出去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和她一道上山。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赵一曼女士对董警士的争取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共用了</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天时间。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对女护士韩勇义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赵一曼女士采取的则是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女人对女人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的攻心术。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半年多的相处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使韩勇义对赵一曼女士十分信赖。她讲述了自己幼年丧母、恋爱不幸、工作受欺负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等等。赵一曼女士向她讲述自己和其他女战士在抗日队伍中的生活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有趣的、欢乐的生活。语调是深情的、甜蜜的。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334670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韩护士真诚地问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如果中国实现了共产主义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我应当是什么样的地位呢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赵一曼女士说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你到了山区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一切都能明白了。</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南岗警察署在赵一曼女士逃走后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马上开车去追。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追到阿什河以东</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多公里的地方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发现了赵一曼、韩勇义、董宪勋及他的叔父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将他们逮捕。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赵一曼女士淡淡地笑了。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赵一曼女士是在珠河县被日本宪兵枪杀的。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那个地方我去过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有一座纪念碑。环境十分幽静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周围种植着一些松树。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在那里遇到一位年迈的老人。他指着石碑说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赵一曼被枪杀前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写了一份遗书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877186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大人是今天回京的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一位大胆的属员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膝行而前了一点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恭敬的问。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你们坐近一点来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禹不答他的询问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只对大家说。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查的怎么样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大员们一面膝行而前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一面面面相觑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列坐在残筵的下面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看见咬过的松皮饼和啃光的牛骨头。非常不自在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却又不敢叫膳夫来收去。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禀大人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一位大员终于说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倒还像个样子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印象甚佳。松皮水草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出产不少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饮料呢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那可丰富得很。百姓都很老实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他们是过惯了的。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卑职可是已经拟好了募捐的计划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又一位大员说。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准备开一个奇异食品展览会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另请女隗小姐来做时装表演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来看的可以多一点。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这很好。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禹说着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向他弯一弯腰</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18525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宁儿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母亲对于你没有能尽到教育的责任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实在是遗憾的事情。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母亲因为坚决地做了反满抗日的斗争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今天已经到了牺牲的前夕了。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母亲和你在生前是永久没有再见的机会了。希望你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宁儿啊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赶快成人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来安慰你地下的母亲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我最亲爱的孩子啊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母亲不用千言万语来教育你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就用实行来教育你。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在你长大成人之后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希望不要忘记你的母亲是为国而牺牲的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一九三六年八月二日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25761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小说以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赵一曼女士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不同于以往烈士、同志、英雄等惯常用法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称谓的陌生化既表达了对主人公的尊敬之意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又引起了读者的注意。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通过对此人的严厉审讯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有可能澄清中共与苏联的关系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这既是大野泰治向上级提出的建议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也暗示他已从赵一曼那里得到有价值的回答。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他指着石碑说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赵一曼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赵一曼。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两个陌生人之间有意无意的搭讪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看似闲笔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实则很有用心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说明赵一曼仍活在人们的记忆里。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医院是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与赵一曼的连接点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小说由此切入主人公监禁期间鲜为人知的特殊生活经历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在跨越时空的精神对话中再现了赵一曼的英雄本色。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725683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本题考查对小说相关内容和艺术特色的分析鉴赏能力。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项考查点是对小说细节的把握。这篇小说的一大特点是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对于人们熟知的一些历史事实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比如赵一曼面对敌人的严刑拷打坚贞不屈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小说往往略写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或巧妙地拼贴一些档案文献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用原始资料来代替作者的叙述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给人以更强的真实感。大野泰治向上司呈送的审讯报告就有这样的作用。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赵一曼是中国共产党珠河县委委员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在该党工作上有与赵尚志同等的权力。她是北满共产党的重要干部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通过对此人的严厉审讯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有可能澄清中共与苏联的关系。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其实蕴含着多层意思。表面看来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这个报告是大野泰治向上级提出的建议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说明赵一曼很重要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只要上司您严加审讯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一定会得到有价值的情报。其实是他的巧辩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是为了掩饰自己并没有从赵一曼那里获得有价值的回答这一事实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说明大野泰治虽然是个军人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但同时也是一个工于心计的政客。因此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项是错误的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是选择项。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57843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548680"/>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小说中说赵一曼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身上弥漫着拔俗的文人气质和职业军人的冷峻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请结合作品简要分析。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文人的气质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喜欢丁香花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情趣不俗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时常深情、甜蜜地回忆战斗生活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文雅浪漫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用大义与真情感化青年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军人的冷峻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遭严刑拷打而不屈服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意志坚定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笑对即将到来的死亡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从容淡定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充满母爱又不忘大义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理智沉稳。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本题拟从人物的性情、品格入手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着重考查考生对小说人物塑造的分析鉴赏能力。人物形象的塑造是小说创作的主要任务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而人物形象的分析鉴赏则是小说批评的重要内容。尽管本篇小说篇幅较短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人物形象却非常鲜明。为了在较短的篇幅内塑造出一个鲜明的人物形象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作者主要采用了集中描写的手法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即围绕着某一性格中心展开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写深写透。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赵一曼女士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是一个略显瘦秀且成熟的女性。在她身上弥漫着拔俗的文人气质和职业军人的冷峻。在任何地方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你都能看出她有别于他人的风度。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小说对赵一曼性情品格的描写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就是围绕这一认识展开的。一是文人的气质。什么是文人的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气质</a:t>
            </a:r>
            <a:r>
              <a:rPr lang="en-US" altLang="zh-CN" sz="2200" smtClean="0">
                <a:solidFill>
                  <a:srgbClr val="000000"/>
                </a:solidFill>
                <a:latin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人们并没有统一的认识</a:t>
            </a:r>
            <a:r>
              <a:rPr lang="en-US" altLang="zh-CN" sz="2200" smtClean="0">
                <a:solidFill>
                  <a:srgbClr val="000000"/>
                </a:solidFill>
                <a:latin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但整体的感觉还是比较一致的</a:t>
            </a:r>
            <a:r>
              <a:rPr lang="en-US" altLang="zh-CN" sz="2200" smtClean="0">
                <a:solidFill>
                  <a:srgbClr val="000000"/>
                </a:solidFill>
                <a:latin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a:t>
            </a:r>
            <a:endParaRPr lang="zh-CN" altLang="en-US" sz="2200"/>
          </a:p>
        </p:txBody>
      </p:sp>
    </p:spTree>
    <p:extLst>
      <p:ext uri="{BB962C8B-B14F-4D97-AF65-F5344CB8AC3E}">
        <p14:creationId xmlns:p14="http://schemas.microsoft.com/office/powerpoint/2010/main" xmlns="" val="40814163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20688"/>
            <a:ext cx="8128000" cy="6154442"/>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雅致不俗、有知识有见识、聪明智慧。赵一曼在作品中就有这样的特点。其一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喜欢丁香花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情趣不俗。她的病房里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白色的小柜上有一个玻璃花瓶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里面插着丁香花。赵一曼女士喜欢丁香花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。这说明赵一曼喜欢有情趣的生活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被监禁于医院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她还有心情欣赏丁香花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多么高雅的性情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抗日志士也并不是只知道战斗、毫无情趣的人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这让读者对赵一曼有了更深入的认识。其二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时常深情、甜蜜地回忆战斗生活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文雅浪漫。小说写赵一曼躺在病床上回忆东北抗联的生活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给警士董宪勋、护士韩勇义讲述那有趣的、欢乐的抗联生活时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语调是深情的、甜蜜的。这些都说明她不仅文雅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而且浪漫。其三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她在警察昼夜看守的监禁下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还能在很短的时间内将年轻的警士与护士争取过来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如果没有过人的见识与智慧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是不可能的。二是军人的冷峻。被捕后遭受了严刑拷打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但她始终坚贞不屈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坚定的意志令人惊叹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逃走失败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面对即将到来的死亡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淡淡地笑了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这是何等的从容淡定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临刑之际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给儿子留信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对于自己未能尽母亲的教育责任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深感遗憾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母爱溢于言表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但同时又告知儿子自己是为国牺牲的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让儿子不忘民族大义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理智而沉稳。这些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都有效地还原了赵一曼的英雄本色。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087028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小说中历史与现实交织穿插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这种叙述方式有哪些好处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请结合作品简要分析。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既能表现当代人对赵一曼女士的尊敬之情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又能表现赵一曼精神的当下意义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使主题内蕴更深刻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可以拉开时间距离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更加全面地认识英雄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使人物形象更加立体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灵活使用文献档案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与小说叙述相互印证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使艺术描写更真实。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本题主要考查考生对文学作品进行综合探究的能力。任何小说都有一个叙述的主题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尤其是篇幅很短的小说。在叙述方式上主要涉及谁来讲故事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从哪个角度讲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以什么方式讲等基本问题。本篇选择了通过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去讲述过去的英雄赵一曼的故事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不仅是叙述人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也是故事中的一个角色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不仅可以面向读者讲述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还可以参与到事件过程中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将历史与现实连接起来。这种叙述方式有哪些好处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既能表现当代人对赵一曼女士的敬仰之情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又能体现出赵一曼精神的当下意义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使主题内蕴更深刻。历史与现实交织穿插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可以勾连起两个不同的时代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对历史与现实进行更为深入的思考。</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a:t>
            </a:r>
            <a:endParaRPr lang="zh-CN" altLang="en-US" sz="2200"/>
          </a:p>
        </p:txBody>
      </p:sp>
    </p:spTree>
    <p:extLst>
      <p:ext uri="{BB962C8B-B14F-4D97-AF65-F5344CB8AC3E}">
        <p14:creationId xmlns:p14="http://schemas.microsoft.com/office/powerpoint/2010/main" xmlns="" val="3595314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史会问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随着时间的流逝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人们是否记得那些为民族、国家、人民的事业抛头颅洒热血的烈士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现实会说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当年烈士们前仆后继、英勇奋斗的牺牲精神在今天是否还有意义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对赵一曼女士的重述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本身就是一种回答。其二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可以拉开时间距离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更加全面地认识英雄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使人物形象更加立体。画家创作时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经常会站在作品远处观察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因为只有站得远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点才能看得更全面而真切。对人的认识也同样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拉开时间的距离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会观察得更全面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认识得更深刻。以往对赵一曼的认识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多集中于她作为一个战士阳刚的一面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而事实上她作为一个女性又有着阴柔的一面。比如小说所表现的生活情调、浪漫情怀、细密心思、儿女情长等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都表现了一个普通人、一个女性、一个母亲的一面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让人有亲切之感、亲近之情。其三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灵活使用文献档案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与小说叙述相互印证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使艺术描写更真实。小说是虚构的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但是作为一个真实的历史人物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虚构又必须建立在真实的基础之上。文献档案是真实的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但往往也是粗略的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它本身不能成为艺术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但可以起到有效的补充印证的作用。通过巧妙的拼贴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小说的艺术虚构更真实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更可信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也更有可读性。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480106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5780044"/>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七、</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,4~6,15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有声电影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二姐还没看过有声电影。可是她已经有了一种理论。在没看见以前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先来一套说法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不独二姐如此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此之谓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知之为知之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不知为知之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也。她以为有声电影便是电机嗒嗒之声特别响亮而已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不然便是当电人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二姐管银幕上的英雄美人叫电人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互相巨吻的时候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台下鼓掌特别发狂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以成其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。她确信这个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所以根本不想去看。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但据说有声电影是有说有笑而且有歌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她才想开开眼。恰巧打牌赢了钱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于是大请客。二姥姥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三舅妈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都在被请之列。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大家决定看午后两点半那一场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所以十二点动身也就行了</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33264239"/>
              </p:ext>
            </p:extLst>
          </p:nvPr>
        </p:nvGraphicFramePr>
        <p:xfrm>
          <a:off x="1619672" y="908720"/>
          <a:ext cx="2053206" cy="446921"/>
        </p:xfrm>
        <a:graphic>
          <a:graphicData uri="http://schemas.openxmlformats.org/presentationml/2006/ole">
            <p:oleObj spid="_x0000_s7175" name="文档" r:id="rId3" imgW="1177627" imgH="255287" progId="Word.Document.12">
              <p:embed/>
            </p:oleObj>
          </a:graphicData>
        </a:graphic>
      </p:graphicFrame>
    </p:spTree>
    <p:extLst>
      <p:ext uri="{BB962C8B-B14F-4D97-AF65-F5344CB8AC3E}">
        <p14:creationId xmlns:p14="http://schemas.microsoft.com/office/powerpoint/2010/main" xmlns="" val="41568360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到了十二点三刻谁也没动身。二姥姥找眼镜找了一刻来钟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确是不容易找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因为眼镜在她自己腰里带着呢。跟着就是三舅妈找钮子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翻了四只箱子也没找到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结果是换了件衣裳。四狗子洗脸又洗了一刻多钟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总算顺当。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出发了。走到巷口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小秃没影了。折回家里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找了半点多钟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没找着。大家决定不看电影了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找小秃更重要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把新衣裳全脱了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分头去找小秃。正在这个当儿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小秃回来了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原来他是跑在前面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而折回来找她们。好吧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再穿好衣裳走吧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反正巷外有的是洋车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耽误不了。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二姥姥给车价还按着老规矩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多一个铜子不给。这几年了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她不大出门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所以现在拉车的三毛两毛向她要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不是车价高了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是欺侮她年老走不动。她偏要走一个给他们瞧瞧。她确是有志向前迈步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不过脚是向前向后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连她自己也不准知道。四姨倒是能走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可惜为看电影特意换上高底鞋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似乎非扶着点什么不敢抬脚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她过去搀着二姥姥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要是跌倒的话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这二位一定是一齐倒下。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49888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三点一刻到了电影院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电影已经开映。这当然是电影院不对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二姐实在觉得有骂一顿街的必要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可是没骂出来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她有时候也很能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既来之则安之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打了票。一进门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小顺便不干了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黑的地方有红眼鬼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无论如何不能进去。二姥姥一看里面黑洞洞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以为天已经黑了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想起来睡觉的舒服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她主张带小顺回家。谁不知道二姥姥已经是土埋了半截的人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不看回有声电影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将来见阎王的时候要是盘问这一层呢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大家开了家庭会议。不行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二姥姥是不能走的。至于小顺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买几块糖好了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吃糖自然便看不见红眼鬼了。事情便这样解决了。四姨搀着二姥姥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三舅妈拉着小顺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二姐招呼着小秃和四狗子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看座的过来招待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可是大家各自为政地找座儿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忽前忽后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忽左忽右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离而复散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分而复合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主张不一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而又愿坐在一块儿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直落得二姐口干舌燥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二姥姥连喘带嗽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四狗子咆哮如雷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看座的满头是汗。观众们全忘了看电影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一齐恶声地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但是压不下去二姐的指挥口令。二姐在公共场所说话特别响亮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要不怎样是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14228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不过第一要紧的是赶快派一批大木筏去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把学者们接上高原来。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第三位大员说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学者们有一个公呈在这里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他们以为文化是一国的命脉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学者是文化的灵魂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只要文化存在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华夏也就存在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倒还在其次</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他们以为华夏的人口太多了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第一位大员道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减少一些倒也是致太平之道。况且那些不过是愚民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那喜怒哀乐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也决没有智者所推想的那么精微的。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放他妈的屁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禹心里想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但嘴上却大声的说道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我经过查考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知道先前的方法</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湮</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确是错误了。以后应该用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不知道诸位的意见怎么样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静得好像坟山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大员们的脸上也显出死色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许多人还觉得自己生了病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明天恐怕要请病假了。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这是蚩尤的法子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一个勇敢的青年官员悄悄的愤激着</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56398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直到看座的电筒中的电已使净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大家才一狠心找到了座。不过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总不能忘了谦恭呀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况且是在公共场所。二姥姥年高有德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当然往里坐。可是四姨是姑奶奶呀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而二姐是姐姐兼主人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而三舅妈到底是媳妇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而小顺子等是孩子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一部伦理从何处说起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大家打架似的推让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把前后左右的观众都感化得直叫老天爷。好容易一齐坐下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可是糖还没买呢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二姐喊卖糖的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真喊得有劲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连卖票的都进来了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以为是卖糖的杀了人。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糖买过了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二姥姥想起一桩大事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还没咳嗽呢。二姥姥一阵咳嗽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惹起二姐的孝心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与四姨三舅妈说起二姥姥的后事来。老人家像二姥姥这样的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是不怕儿女当面讲论自己的后事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而且乐意参加些意见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别的都是小事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我就是要个金九连环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也别忘了糊一对童儿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这一说起来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还有完吗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说也奇怪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越是在戏馆电影场里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家事越显着复杂。大家刚说到热闹的地方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电灯亮了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人们全往外走。二姐喊卖瓜子的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说起家务要不吃瓜子便不够派儿。看座的过来了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这场完了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晚场八点才开呢。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12231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只好走吧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一直到二姥姥睡了觉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二姐才想起问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有声电影到底怎么说来着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三舅妈想了想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管它呢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反正我没听见。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还是四姨细心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说看见一个洋鬼子吸烟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还从鼻子里冒烟呢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鼻子冒烟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和真的一样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大家都赞叹不已。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719963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小说塑造了市井妇女的群像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同时对其中人物也分别作了较为精细的刻画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人二姐、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特意换上高底鞋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的四姨、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不大出门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的二姥姥。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在公共场所电影院观看具有私密性的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电人巨吻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并发狂鼓掌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或是在这一场合大谈家事而心安理得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都是作者眼中当时社会生活的怪现象。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小说开头部分写二姐等人对有声电影无知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结尾写大家对有声电影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赞叹不已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较为完整地描写了普通市民令人啼笑皆非的思想意识转变过程。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小说标题为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有声电影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既是指有声电影这一新奇事物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也可指二姐等人在电影院里一系列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的喧哗表现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可谓一语双关。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34076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731822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本题考查考生分析文学作品的结构、表现手法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赏析作品的内涵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品味语言表达艺术的能力。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考查的是对文本内容及结构的掌握能力。小说在结构上是首尾照应的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整篇小说所写的看电影这一过程也的确令人啼笑皆非。但二姐等人对有声电影从无知到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赞叹不已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是不是真的源于思想意识的转变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只要通读全文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不难做出回答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她们根本就没真正看电影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最后不过是找了个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鼻子冒烟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胡乱给有声电影做出了一个评价而已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思想上依然故我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项是不正确的。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242634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56792"/>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请结合二姐等人看有声电影的经过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简要分析小说所揭示的市民面对新奇事物的具体心态。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对待新奇事物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还没亲见就先有说法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不知为知之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揭示出二姐等人傲慢无知的自大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听说有声电影真有新奇之处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是一种从众、趋新的心态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到了电影院后也不真的看电影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不愿对新奇事物进一步了解探究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实质上是一种故步自封的心态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对有声电影胡乱作出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隐含的是二姐等人面对新奇事物时无所适从的焦虑不安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516512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本题考查考生综合赏析作品内涵、对文学作品进行探究的能力。题目要求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结合二姐等人看有声电影的经过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即要求在仔细通读全文并做出一定整理的基础上作答。这个经过是什么呢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没看电影的时候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决定去看电影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在电影院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看完回家之后。本题要求通过梳理这一过程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概括出人物的心理状态。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与《马裤先生》集中写一个人物不同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《有声电影》写的是市民群像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标题选择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有声电影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这一新奇事物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要传达的是一个群体面对一个新奇事物时体现出来的群体心态或群体文化。老舍最为擅长的就是书写市民社会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他的《骆驼祥子》《茶馆》都是这样的作品。因此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从市民心态这一角度阅读老舍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是一个常见而重要的阅读方法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考生应该有所掌握。就《有声电影》而言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看有声电影这一事件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就仿佛是一个折射市民文化心态的三棱镜。小说开头就写在看电影之前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知之为知之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不知为知之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这一态度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不独二姐如此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是群体性的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强不知为知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甚至还带着点洋洋自得、不屑一顾的劲头</a:t>
            </a:r>
            <a:endParaRPr lang="zh-CN" altLang="en-US" sz="2200"/>
          </a:p>
        </p:txBody>
      </p:sp>
    </p:spTree>
    <p:extLst>
      <p:ext uri="{BB962C8B-B14F-4D97-AF65-F5344CB8AC3E}">
        <p14:creationId xmlns:p14="http://schemas.microsoft.com/office/powerpoint/2010/main" xmlns="" val="20645799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86309"/>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根本不想去看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是一种傲慢无知的自大心态。但为什么又决定去看呢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因为听说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有声电影是有说有笑而且有歌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很有意思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开开眼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。对待新奇事物抱着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的想法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有虚荣心作祟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是一种从众、趋新的态度。既然如此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是不是就该认认真真地去看电影呢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好像又并不是。从出发前笑料百出的准备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到电影院里的找座、坐下后大谈特谈二姥姥的后事等一系列行为来看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二姐等人对有声电影是真的毫不在意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按理说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这一描写在真实性上恐怕未免有些出入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但老舍仍然将这一喜剧性描写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进行到底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一直到电影散场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们都在忙着聊天。为什么要刻意这样写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突出的还是对心态的表达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即对一个新奇事物的全面拒绝。这种拒绝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就其实质而言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就是故步自封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是保守心态。以上三点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只要稍作思考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就可以分析出来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而小说写到这里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可以说已经比较完整了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但老舍还写了个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尾声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性质的结尾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看完电影回家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直到晚上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们才想起来要对有声电影评论一下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最后居然在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鼻子冒烟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上达成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赞叹不已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非常好笑。这一点如何理解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我们可以试着来整理一下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电影</a:t>
            </a:r>
            <a:endParaRPr lang="zh-CN" altLang="en-US" sz="2200"/>
          </a:p>
        </p:txBody>
      </p:sp>
    </p:spTree>
    <p:extLst>
      <p:ext uri="{BB962C8B-B14F-4D97-AF65-F5344CB8AC3E}">
        <p14:creationId xmlns:p14="http://schemas.microsoft.com/office/powerpoint/2010/main" xmlns="" val="19459081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阵势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们来说实在是可有可无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就像三舅妈所承认的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管它呢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反正我没听见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但她们究竟还是要得出一个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方才罢休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是什么。或者说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只有将有声电影这个新奇事物纳入到一个她们自己的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这事才真的告一段落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她们才能心安。深究下去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这正是那个时代的市民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在面对以有声电影为象征物的强大的新奇事物甚至新的时代时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他们在不由自主地调整自己的心态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包括上面已经分析过的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电人巨吻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时掩饰尴尬与骇异感、唯恐落后地赶时髦看有声电影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内心深处隐藏的其实都是惶恐、茫然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那是时代的焦虑症。这一点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需要对老舍的作品有较为深入的理解才能解读出来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难度较大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因此只是列入参考答案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考生只需答出前三点即可。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371513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小说运用多种手法以取得语言的幽默效果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请从文中举出三处手法不同的例子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知之为知之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不知为知之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一部伦理从何处说起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借用并改换了经典语句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以造成幽默效果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如出门时二姥姥找眼镜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三舅妈找钮子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四狗子洗脸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同一行为模式重复多次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产生喜剧效果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既来之则安之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打了票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忽前忽后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忽左忽右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离而复散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分而复合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主张不一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而又愿坐在一块儿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将书面语与口语混搭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庄谐并出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直落得二姐口干舌燥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二姥姥连喘带嗽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四狗子咆哮如雷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看座的满头是汗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使用了排比手法描写人物窘态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带有打油诗的诙谐意味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如二姐等人打架似的推让座位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把前后左右的观众都感化得直叫老天爷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把抱怨说成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反话正说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既讽刺又幽默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如二姐喊叫卖糖的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声音之大令人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以为是卖糖的杀了人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这种夸张令人忍俊不禁。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96422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本题考查考生对文学作品语言的理解与领会能力。老舍语言的幽默生动是公认的。阅读老舍小说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自然不能忽略其语言风格。这篇小说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读来其实更像一篇单口相声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语言的笑料丰富。所谓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是语言修辞的艺术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不仅可以领会、感觉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也是可以分析的。全文语言都很幽默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至少能找出七八处例子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这里参考答案给出了六个较为显著的、易于分析的例子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要求考生只要答出三处即可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难度不大。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39949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卑职的愚见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窃以为大人是似乎应该收回成命的。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一位白须白发的大员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这时觉得天下兴亡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系在他的嘴上了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便把心一横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置死生于度外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坚决的抗议道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湮是老大人的成法。</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三年无改于父之道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可谓孝矣。</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老大人升天还不到三年。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禹一声也不响。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况且老大人化过多少心力呢。借了上帝的息壤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来湮洪水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虽然触了上帝的恼怒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洪水的深度可也浅了一点了。这似乎还是照例的治下去。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另一位花白须发的大员说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他是禹的母舅的干儿子。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禹一声也不响。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我看大人还不如</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干父之蛊</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一位胖大官员看得禹不作声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以为他就要折服了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便带些轻薄的大声说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不过脸上还流出着一层油汗。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照着家法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挽回家声。大人大约未必知道人们在怎么讲说老大人罢</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930639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八、</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,4~6,15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微纪元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刘慈欣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他现在是全宇宙中唯一的一个人了。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那事已经发生过了。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在他启程时人类已经知道那事要发生了。人类发射了一艘恒星际飞船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在周围</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光年以内寻找带有可移民行星的恒星。宇航员被称为先行者。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飞船航行了</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由于速度接近光速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地球时间已过去了两万五千年。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飞船继续飞向太阳系深处。先行者没再关注别的行星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径直飞回地球。啊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我的蓝色水晶球</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先行者闭起双眼默祷着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过了很长时间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才强迫自己睁开双眼。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他看到了一个黑白相间的地球</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89649585"/>
              </p:ext>
            </p:extLst>
          </p:nvPr>
        </p:nvGraphicFramePr>
        <p:xfrm>
          <a:off x="1691680" y="980728"/>
          <a:ext cx="2053206" cy="446921"/>
        </p:xfrm>
        <a:graphic>
          <a:graphicData uri="http://schemas.openxmlformats.org/presentationml/2006/ole">
            <p:oleObj spid="_x0000_s6151" name="文档" r:id="rId3" imgW="1177627" imgH="255287" progId="Word.Document.12">
              <p:embed/>
            </p:oleObj>
          </a:graphicData>
        </a:graphic>
      </p:graphicFrame>
    </p:spTree>
    <p:extLst>
      <p:ext uri="{BB962C8B-B14F-4D97-AF65-F5344CB8AC3E}">
        <p14:creationId xmlns:p14="http://schemas.microsoft.com/office/powerpoint/2010/main" xmlns="" val="22953811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黑色的是熔化后又凝结的岩石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白色的是蒸发后又冻结的海洋。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飞船进入低轨道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从黑色的大陆和白色的海洋上空缓缓越过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先行者没有看到任何遗迹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一切都熔化了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文明已成过眼烟云。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飞船收到了从地面发来的一束视频信号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显示在屏幕上。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先行者看到了一个城市的图像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先看到如林的细长的高楼群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镜头降下去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出现了一个广场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广场上一片人海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所有的人都在仰望天空。镜头最后停在广场正中的平台上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那儿站着一个漂亮姑娘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好像只有十几岁。她在屏幕上冲着先行者挥手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娇滴滴地喊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我们看到你了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你是先行者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在旅途的最后几年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先行者的大部分时间是在虚拟现实的游戏中度过的。在游戏里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计算机接收玩者的大脑信号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构筑一个三维画面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画面中的人和物还可根据玩者的思想做出有限的互动。先行者曾在寂寞中构筑过从家庭到王国的无数个虚拟世界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所以现在他一眼就看出这是一幅这样的画面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可能来自大灾难前遗留下来的某种自动装置。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33048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现在还有人活着吗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您这样的人吗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姑娘天真地反问。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当然是我这样的真人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不是你这样的虚拟人。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姑娘两只小手在胸前绞着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您是最后一个这样的人了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如果不克隆的话</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呜呜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姑娘捂着脸哭起来。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先行者的心如沉海底。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您怎么不问我是谁呢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姑娘抬头仰望着他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又恢复了那副天真神色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好像转眼就忘了刚才的悲伤。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我没兴趣。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姑娘娇滴滴地大喊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我是地球领袖啊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先行者不想再玩这种无聊的游戏了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他起身要走。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您怎么这样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全城人民都在这儿迎接您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您不要不理我们啊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先行者想起了什么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转过身来问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人类还留下了什么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照我们的指引着陆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您就会知道</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96452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先行者进入了着陆舱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在那束信息波的指引下开始着陆。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他戴着一副视频眼镜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可以从其中一个镜片上看到信息波传来的画面。画面上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那姑娘唱起歌来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尊敬的使者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你来自宏纪元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伟大的宏纪元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美丽的宏纪元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你是烈火中消逝的梦</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人海沸腾起来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所有人都大声合唱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宏纪元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宏纪元</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先行者实在受不了了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他把声音和图像一起关掉。但过了一会儿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当感觉到着陆舱接触地面的震动时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他产生了一个幻觉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也许真的降落在一个高空看不清楚的城市了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他走出着陆舱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站在那一望无际的黑色荒原上时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幻觉消失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失望使他浑身冰冷</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1972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先行者打开面罩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一股寒气扑面而来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空气很稀薄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但能维持人的呼吸。气温在摄氏零下</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度左右。天空呈一种大灾难前黎明或黄昏时的深蓝色。脚下是刚凝结了两千年左右的大地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到处可见岩浆流动的波纹形状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地面虽已开始风化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仍然很硬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土壤很难见到。这片带波纹的大地伸向天边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其间有一些小小的丘陵。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先行者看到了信息波的发射源。一个镶在岩石中的透明半球护面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直径大约有一米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下面似乎扣着一片很复杂的结构。他注意到远处还有几个这样的透明半球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像地面上的几个大水泡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反射着阳光。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先行者又打开了画面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虚拟世界中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那个小骗子仍在忘情地唱着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广场上所有的人都在欢呼。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先行者麻木地站着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深蓝色的苍穹中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明亮的太阳和晶莹的星星在闪耀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整个宇宙围绕着他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最后一个人类。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孤独像雪崩一样埋住了他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他蹲下来捂住脸抽泣起来</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89072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歌声戛然而止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虚拟画面中的所有人都关切地看着他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那姑娘嫣然一笑。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您对人类就这么没信心吗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这话中有一种东西使先行者浑身一震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他真的感觉到了什么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站起身来。他走近那个透明的半球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俯身向里面看。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那个城市不是虚拟的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它就像两万五千年前人类的城市一样真实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它就在这个一米直径的半球形透明玻璃罩中。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文明还在。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微纪元欢迎您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63094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下列对文本相关内容和艺术特色的分析鉴赏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当城市图像出现后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本文开头部分营造出的沉郁氛围变得较为轻快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这两种氛围的更替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给读者带来了一种奇幻的阅读体验。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地球领袖是一位十几岁的、天真的、娇滴滴的漂亮姑娘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这一形象来自先行者的大脑信号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是他对人类美好记忆的一部分。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先行者着陆后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看到天空是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黎明或黄昏时的深蓝色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孤独的感觉是像被雪崩所埋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这都是以身心感受来写先行者对过去地球的深刻眷念。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姑娘率众在广场等候、迎接先行者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间接说明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微纪元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的人们继承了以往的人类文明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科技水平已经很高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55576" y="148478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783356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本题考查考生分析文学作品结构、表现手法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赏析作品的内涵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品味语言表达艺术的能力。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项考查的是对文本内容的理解。如果将小姑娘的形象理解为来自先行者的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大脑信号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那就是将小姑娘所在画面理解为一个虚拟画面。这种对文本内容的理解是断章取义的。先行者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一眼就看出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画面的虚拟性质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但事实上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其间是有破绽的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况且在文本结尾处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已经明确指出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那个城市不是虚拟的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是真实存在的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小姑娘形象来自真实的微纪元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与先行者的大脑信号完全无关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项是不正确的。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748654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请简要分析文中先行者的心理变化过程。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先行者着陆之前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已经知道地球灾难的发生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一方面心存侥幸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一方面又深知连侥幸也不过是幻想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心情复杂纠结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着陆后亲身感受到地球的荒凉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自认是宇宙间最后一个人类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巨大的孤独感和绝望使他濒临崩溃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意识到画面有可能并非虚拟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感到震撼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重新燃起了希望。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本题考查考生综合赏析作品内涵、领悟作品艺术魅力的能力。本文内容是先行者返回地球并着陆地球的历程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主要围绕先行者的复杂心态展开描述。尤其是着陆之前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可谓曲折纠结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表现为一系列的细节呈现。得知地球灾难已经发生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径直飞回地球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心情急切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要看到地球之前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闭目默祷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我的蓝色水晶球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说明心存一丝侥幸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睁开眼看到的却是黑白地球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进入低轨道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再次确认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文明已成过眼烟云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可以想见其心境的黯淡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看到城市图像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认定那是虚拟</a:t>
            </a:r>
            <a:endParaRPr lang="zh-CN" altLang="en-US" sz="2200"/>
          </a:p>
        </p:txBody>
      </p:sp>
    </p:spTree>
    <p:extLst>
      <p:ext uri="{BB962C8B-B14F-4D97-AF65-F5344CB8AC3E}">
        <p14:creationId xmlns:p14="http://schemas.microsoft.com/office/powerpoint/2010/main" xmlns="" val="27777665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游戏</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但仍然忍不住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希望发现关于地球信息的蛛丝马迹</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这些都是先行者心理的波动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面对地球灾难已经发生这一事实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心存侥幸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同时又知道连侥幸也是不可能的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也即参考答案中的第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点。先行者着陆后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文本进一步书写了他的绝望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站在黑色的地球荒原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看到视频画面中是热闹非凡的歌舞场面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而实际上感受到全宇宙中的人类物种只有自己一个了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这种强烈的反差令先行者产生无与伦比的孤独感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他的心理濒临崩溃。这是参考答案中的第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点。科幻小说作为类型小说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通常在情节设计上都会出奇制胜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在关键之处发生反转。本文也不例外。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您对人类就这么没信心吗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姑娘的一句话点醒了先行者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使他意识到所谓虚拟画面有可能其实是真实的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浑身一震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再去观察透明半球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终于发现那里是真实的人类城市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心理上应该是充满震撼与希望的。本文书写先行者的心理变化过程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并不是平均用力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其着陆前的部分写得最为细致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也使最后的反转更具震撼力。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734932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要而言之</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湮</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是世界上已有定评的好法子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白须发的老官恐怕胖子闹出岔子来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就抢着说道。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别的种种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摩登</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昔者蚩尤氏就坏在这一点上。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禹微微一笑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我知道的。有人说我的爸爸变了黄熊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也有人说他变了三足鳖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也有人说我在求名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图利。说就是了。我要说的是我查了山泽的情形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征了百姓的意见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已经看透实情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打定主意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无论如何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这些同事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也都和我同意的。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他举手向两旁一指。白须发的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花须发的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小白脸的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胖而流着油汗的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胖而不流油汗的官员们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跟着他的指头看过去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只见一排黑瘦的乞丐似的东西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像铁铸的一样。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40989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结合本文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谈谈科幻小说中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幻想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科幻小说中的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幻想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的基础。本文情节的基本框架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即地球灾难及文明重生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就是在宇宙科学基础上演绎的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而文中细节如宇宙飞船的星际航行、虚拟游戏、视频眼镜等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都已是或部分是科学事实。</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科幻小说中的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幻想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虽然立足于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但更要突破具体科技的限制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充分发挥想象力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将人文关怀与科学意识融汇在一起。本文幻想出来的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宏纪元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微纪元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有一定科学因素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主旨则是对人类文明的思考。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9827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本题考查考生对文学作品进行探究的能力。本题是一道开放性的题目。由于科幻小说是初次出现在文学类文本阅读试题中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从题目命制的角度来说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应该关注其文体意义。科幻小说作为类型小说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首先就在于其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因素的并列存在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科幻小说也不同于玄幻小说、奇幻小说、神话小说等类型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它必须有科学的基础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硬科幻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更是在科学性上要求甚高。但一味坚持科学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而忽略了幻想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科幻也同样不复存在。因而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科幻小说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最基本的题中应有之义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的关系问题。这个关系问题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当然不可能是一道题目就可以说清楚的。本题要求考生结合文本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能够对这一问题进行具体的表述即可。参考答案中的两点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是一种略显模式化的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点中要求考生能够答出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基础上的延伸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人文关怀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相互融汇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还是有一定难度的。希望考生能够通过对这一问题的思考与理解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认识到类型小说背后也会有较为深广的关怀。当然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作为开放性问题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只要能落实文本、抓住文本的具体描述来分析、作答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是可以有更多答案的。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658323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九、</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,13~16,20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小哥儿俩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凌叔华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清明</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不但大乖二乖上的小学校放一天假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连城外七叔叔教的大学堂也不用上课了。这一天早上的太阳也像特别同小孩子们表同情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不等闹钟催过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它就跳进房里来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暖和和地爬在靠窗挂的小棉袍上。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前院子一片小孩子的尖脆的嚷声笑声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七叔叔带来了一只能说话的八哥。笼子放在一张八仙方桌子上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两个孩子跪在椅上张大着嘴望着那里头的鸟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欢喜得爬在桌上乱摇身子笑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一息间都不曾离开鸟笼子。二乖的嘴总没有闭上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他的小腮显得更加饱满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不用圆规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描不出那圆度了</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734103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吃饭的时候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大乖的眼总是望着窗外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他最爱吃的春卷也忘了怎样放馅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怎样卷起来吃。二乖因为还小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都是妈妈替他卷好的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不过他到底不耐烦坐在背着鸟笼子的地方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一吃了两包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他就跑开不吃了。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饭后爸爸同叔叔要去听戏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因为昨天已经答应带孩子们一块去的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于是就雇了三辆人力车上戏园去了。两个孩子坐在车上还不断地谈起八哥。到了戏园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他们虽然零零碎碎地想起八哥的事来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但台上的锣鼓同花花袍子的戏子把他们的精神占住了。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快天黑的时候散了戏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随着爸爸叔叔回到家里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大乖二乖正是很高兴地跳着跑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忽然想到心爱的八哥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赶紧跑到廊下挂鸟笼的地方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只有个空笼子掷在地上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八哥不见了。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八哥呢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两个孩子一同高声急叫起来。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给野猫吃了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妈的声非常沉重迟缓。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给什么野猫吃的呀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大乖圆睁了眼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气呼呼的却有些不相信。二乖愣眼望着哥哥。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677754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大乖哭出声来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二乖跟着哭得很伤心。他们也不听妈的话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也不听七叔叔的劝慰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爸爸早躲进书房去了。忽然大乖收了声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跳起来四面找棍子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口里嚷道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打死那野猫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我要打死那野猫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二乖爬在妈的膝头上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呜呜地抽咽。大乖忽然找到一根拦门的长棍子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提在手里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拉起二乖就跑。妈叫住他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他嚷道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不报仇不算好汉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二乖也学着哥哥喊道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不报仇不算好看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妈听了二乖的话倒有些好笑了。王厨子此时正走过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少爷们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那野猫黑夜不出来的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明儿早上它来了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我替你们狠狠地打它一顿吧。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那野猫好像有了身子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不要太打狠了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吓吓它就算了。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妈低声吩咐厨子。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大乖听见了妈的话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还是气呼呼地说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谁叫它吃了我们的八哥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打死它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要它偿命。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打死它才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二乖想照哥哥的话亦喊一下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无奈不清楚底下说什么了。他也挽起袖子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露出肥短的胳臂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圆睁着泪还未干的小眼</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31428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第二天太阳还没出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大乖就醒了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想起了打猫的事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就喊弟弟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起来打猫去。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二乖给哥哥着急声调惊醒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急忙坐起来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拿手揉开眼。然后两个人都提了毛掸子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拉了袍子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嘴里喊着报仇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跳着出去。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这是刚刚天亮了不久</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后院地上的草还带着露珠儿</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沾湿了这小英雄的鞋袜了。树枝上小麻雀三三五五地吵闹着飞上飞下地玩</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近窗户的一棵丁香满满开了花</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香得透鼻子</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温和的日光铺在西边的白粉墙上。</a:t>
            </a:r>
            <a:endParaRPr lang="zh-CN" altLang="zh-CN" sz="220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二乖跷高脚摘了一枝丁香花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插在右耳朵上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看见地上的小麻雀吱喳叫唤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跳跃着走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很是好玩的样子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他就学它们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嘴里也哼哼着歌唱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毛掸子也掷掉了。二乖一会儿就忘掉为什么事来后院的了。他溜达到有太阳的墙边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忽然看见装碎纸的破木箱里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有两个白色的小脑袋一高一低动着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接着咪噢咪噢地娇声叫唤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他就赶紧跑近前看去</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198836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888539"/>
            <a:ext cx="8240464" cy="5334922"/>
          </a:xfrm>
          <a:prstGeom prst="rect">
            <a:avLst/>
          </a:prstGeom>
        </p:spPr>
        <p:txBody>
          <a:bodyPr wrap="square">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原来箱里藏着一堆小猫儿</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小得同过年时候妈妈捏的面老鼠一样</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小脑袋也是面团一样滚圆得可爱</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小红鼻子同叫唤时一张一闭的小扁嘴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太好玩了。二乖高兴得要叫起来。</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哥哥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你快来看看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这小东西多好玩</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二乖忽然想起来叫道</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一回头哥哥正跑进后院来了。</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哥哥赶紧过去同弟弟在木箱子前面看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同二乖一样用手摸那小猫</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学它们叫唤</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看大猫喂小猫奶吃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眼睛转也不转一下。</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它们多么可怜</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连褥子都没有</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躺在破纸的上面</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一定很冷吧。</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大乖说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接着出主意道</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我们一会儿跟妈妈要些棉花同它们垫一个窝儿</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把饭厅的盛酒箱子弄出来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同它做两间房子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让大猫住一间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小猫在一间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像妈妈同我们一样。</a:t>
            </a:r>
            <a:r>
              <a:rPr lang="zh-CN" altLang="en-US" sz="2200">
                <a:solidFill>
                  <a:srgbClr val="000000"/>
                </a:solidFill>
                <a:cs typeface="Times New Roman" panose="02020603050405020304" pitchFamily="18" charset="0"/>
              </a:rPr>
              <a:t>”</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哥哥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你瞧它跟它妈一个样子。这小脑袋多好玩</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弟弟说着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又伸出方才收了的手抱起那只小黑猫。</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有删改</a:t>
            </a:r>
            <a:r>
              <a:rPr lang="en-US" altLang="zh-CN" sz="2200">
                <a:solidFill>
                  <a:srgbClr val="000000"/>
                </a:solidFill>
                <a:cs typeface="Times New Roman" panose="02020603050405020304" pitchFamily="18" charset="0"/>
              </a:rPr>
              <a:t>)</a:t>
            </a:r>
            <a:endParaRPr lang="en-US" altLang="zh-CN" sz="2200"/>
          </a:p>
        </p:txBody>
      </p:sp>
    </p:spTree>
    <p:extLst>
      <p:ext uri="{BB962C8B-B14F-4D97-AF65-F5344CB8AC3E}">
        <p14:creationId xmlns:p14="http://schemas.microsoft.com/office/powerpoint/2010/main" xmlns="" val="40413961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小哥儿俩是在什么样的家庭环境中成长的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经济状况良好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家有厨子和花园等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文化氛围浓厚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家有书房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经常看戏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注重教育等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人际关系和谐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尊重孩子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兄弟友爱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主仆融洽等。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本题主要考查筛选并整合文中的信息的能力。做这类题目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首先要瞄准对象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小哥儿俩的家庭环境。第二步是筛选文章中有关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小哥儿俩的家庭环境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的或明或暗的表达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爸爸同叔叔要去听戏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爸爸早躲进书房去了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王厨子此时正走过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不要太打狠了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吓吓它就算了。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妈低声吩咐厨子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后院地上的草还带着露珠儿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看见小猫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二乖高兴得要叫起来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哥哥赶紧过去同弟弟在木箱子前面看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同二乖一样用手摸那小猫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学它们叫唤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看大猫喂小猫奶吃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眼睛转也不转一下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让大猫住一间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小猫在一间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像妈妈同我们一样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。这些都是小哥儿俩或明或暗的家庭环境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有的关涉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有的关涉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有的关涉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有的还关涉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概括可得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宁多不漏。关键是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基于原文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6006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分析小说画线部分的景物描写对情节发展的作用。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鸟语花香与温暖的阳光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营造了充满生机的氛围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为人物的兴趣转移和情绪变化作铺垫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西边的白粉墙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为二乖在墙边发现小猫埋下伏笔。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本题考查体会重要语句的丰富含意、品味精彩的语言表达艺术的能力。做这类题目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首先要审清题意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分析小说画线部分的景物描写对情节发展的作用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对情节发展的作用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是核心词。我们先来看画线句的关键点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第一句的关键点有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天亮了不久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草还带着露珠儿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沾湿了这小英雄的鞋袜了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。第二句的关键点有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小麻雀三三五五地吵闹着飞上飞下地玩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香得透鼻子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温和的日光铺在西边的白粉墙上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。本段前文的情节是准备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本段后文的情节是放弃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。本段前一句话创设氛围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影响到前文情节的发展轨迹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兴趣转移和情绪转变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沾湿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两字很见功力。本段的后一句话其实为发现小猫创设环境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埋下伏笔。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453872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二乖的天真可爱表现在哪些方面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外貌憨态可掬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言行稚拙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爱模仿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情感表达率真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注意力易转移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喜爱小动物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好奇心强。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本题考查筛选并整合文中的信息的能力。做这类题目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第一步是瞄准对象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二乖的天真可爱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。第二步是筛选文章中有关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二乖的天真可爱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的或明或暗的表达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跪在椅上张大着嘴望着那里头的鸟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欢喜得爬在桌上乱摇身子笑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嘴总没有闭上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他的小腮显得更加饱满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不用圆规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描不出那圆度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不过他到底不耐烦坐在</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背着</a:t>
            </a:r>
            <a:endParaRPr lang="zh-CN" altLang="en-US" sz="2200"/>
          </a:p>
        </p:txBody>
      </p:sp>
    </p:spTree>
    <p:extLst>
      <p:ext uri="{BB962C8B-B14F-4D97-AF65-F5344CB8AC3E}">
        <p14:creationId xmlns:p14="http://schemas.microsoft.com/office/powerpoint/2010/main" xmlns="" val="40072273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361</TotalTime>
  <Words>84522</Words>
  <Application>Microsoft Office PowerPoint</Application>
  <PresentationFormat>全屏显示(4:3)</PresentationFormat>
  <Paragraphs>2040</Paragraphs>
  <Slides>485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485</vt:i4>
      </vt:variant>
    </vt:vector>
  </HeadingPairs>
  <TitlesOfParts>
    <vt:vector size="487"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lpstr>幻灯片 300</vt:lpstr>
      <vt:lpstr>幻灯片 301</vt:lpstr>
      <vt:lpstr>幻灯片 302</vt:lpstr>
      <vt:lpstr>幻灯片 303</vt:lpstr>
      <vt:lpstr>幻灯片 304</vt:lpstr>
      <vt:lpstr>幻灯片 305</vt:lpstr>
      <vt:lpstr>幻灯片 306</vt:lpstr>
      <vt:lpstr>幻灯片 307</vt:lpstr>
      <vt:lpstr>幻灯片 308</vt:lpstr>
      <vt:lpstr>幻灯片 309</vt:lpstr>
      <vt:lpstr>幻灯片 310</vt:lpstr>
      <vt:lpstr>幻灯片 311</vt:lpstr>
      <vt:lpstr>幻灯片 312</vt:lpstr>
      <vt:lpstr>幻灯片 313</vt:lpstr>
      <vt:lpstr>幻灯片 314</vt:lpstr>
      <vt:lpstr>幻灯片 315</vt:lpstr>
      <vt:lpstr>幻灯片 316</vt:lpstr>
      <vt:lpstr>幻灯片 317</vt:lpstr>
      <vt:lpstr>幻灯片 318</vt:lpstr>
      <vt:lpstr>幻灯片 319</vt:lpstr>
      <vt:lpstr>幻灯片 320</vt:lpstr>
      <vt:lpstr>幻灯片 321</vt:lpstr>
      <vt:lpstr>幻灯片 322</vt:lpstr>
      <vt:lpstr>幻灯片 323</vt:lpstr>
      <vt:lpstr>幻灯片 324</vt:lpstr>
      <vt:lpstr>幻灯片 325</vt:lpstr>
      <vt:lpstr>幻灯片 326</vt:lpstr>
      <vt:lpstr>幻灯片 327</vt:lpstr>
      <vt:lpstr>幻灯片 328</vt:lpstr>
      <vt:lpstr>幻灯片 329</vt:lpstr>
      <vt:lpstr>幻灯片 330</vt:lpstr>
      <vt:lpstr>幻灯片 331</vt:lpstr>
      <vt:lpstr>幻灯片 332</vt:lpstr>
      <vt:lpstr>幻灯片 333</vt:lpstr>
      <vt:lpstr>幻灯片 334</vt:lpstr>
      <vt:lpstr>幻灯片 335</vt:lpstr>
      <vt:lpstr>幻灯片 336</vt:lpstr>
      <vt:lpstr>幻灯片 337</vt:lpstr>
      <vt:lpstr>幻灯片 338</vt:lpstr>
      <vt:lpstr>幻灯片 339</vt:lpstr>
      <vt:lpstr>幻灯片 340</vt:lpstr>
      <vt:lpstr>幻灯片 341</vt:lpstr>
      <vt:lpstr>幻灯片 342</vt:lpstr>
      <vt:lpstr>幻灯片 343</vt:lpstr>
      <vt:lpstr>幻灯片 344</vt:lpstr>
      <vt:lpstr>幻灯片 345</vt:lpstr>
      <vt:lpstr>幻灯片 346</vt:lpstr>
      <vt:lpstr>幻灯片 347</vt:lpstr>
      <vt:lpstr>幻灯片 348</vt:lpstr>
      <vt:lpstr>幻灯片 349</vt:lpstr>
      <vt:lpstr>幻灯片 350</vt:lpstr>
      <vt:lpstr>幻灯片 351</vt:lpstr>
      <vt:lpstr>幻灯片 352</vt:lpstr>
      <vt:lpstr>幻灯片 353</vt:lpstr>
      <vt:lpstr>幻灯片 354</vt:lpstr>
      <vt:lpstr>幻灯片 355</vt:lpstr>
      <vt:lpstr>幻灯片 356</vt:lpstr>
      <vt:lpstr>幻灯片 357</vt:lpstr>
      <vt:lpstr>幻灯片 358</vt:lpstr>
      <vt:lpstr>幻灯片 359</vt:lpstr>
      <vt:lpstr>幻灯片 360</vt:lpstr>
      <vt:lpstr>幻灯片 361</vt:lpstr>
      <vt:lpstr>幻灯片 362</vt:lpstr>
      <vt:lpstr>幻灯片 363</vt:lpstr>
      <vt:lpstr>幻灯片 364</vt:lpstr>
      <vt:lpstr>幻灯片 365</vt:lpstr>
      <vt:lpstr>幻灯片 366</vt:lpstr>
      <vt:lpstr>幻灯片 367</vt:lpstr>
      <vt:lpstr>幻灯片 368</vt:lpstr>
      <vt:lpstr>幻灯片 369</vt:lpstr>
      <vt:lpstr>幻灯片 370</vt:lpstr>
      <vt:lpstr>幻灯片 371</vt:lpstr>
      <vt:lpstr>幻灯片 372</vt:lpstr>
      <vt:lpstr>幻灯片 373</vt:lpstr>
      <vt:lpstr>幻灯片 374</vt:lpstr>
      <vt:lpstr>幻灯片 375</vt:lpstr>
      <vt:lpstr>幻灯片 376</vt:lpstr>
      <vt:lpstr>幻灯片 377</vt:lpstr>
      <vt:lpstr>幻灯片 378</vt:lpstr>
      <vt:lpstr>幻灯片 379</vt:lpstr>
      <vt:lpstr>幻灯片 380</vt:lpstr>
      <vt:lpstr>幻灯片 381</vt:lpstr>
      <vt:lpstr>幻灯片 382</vt:lpstr>
      <vt:lpstr>幻灯片 383</vt:lpstr>
      <vt:lpstr>幻灯片 384</vt:lpstr>
      <vt:lpstr>幻灯片 385</vt:lpstr>
      <vt:lpstr>幻灯片 386</vt:lpstr>
      <vt:lpstr>幻灯片 387</vt:lpstr>
      <vt:lpstr>幻灯片 388</vt:lpstr>
      <vt:lpstr>幻灯片 389</vt:lpstr>
      <vt:lpstr>幻灯片 390</vt:lpstr>
      <vt:lpstr>幻灯片 391</vt:lpstr>
      <vt:lpstr>幻灯片 392</vt:lpstr>
      <vt:lpstr>幻灯片 393</vt:lpstr>
      <vt:lpstr>幻灯片 394</vt:lpstr>
      <vt:lpstr>幻灯片 395</vt:lpstr>
      <vt:lpstr>幻灯片 396</vt:lpstr>
      <vt:lpstr>幻灯片 397</vt:lpstr>
      <vt:lpstr>幻灯片 398</vt:lpstr>
      <vt:lpstr>幻灯片 399</vt:lpstr>
      <vt:lpstr>幻灯片 400</vt:lpstr>
      <vt:lpstr>幻灯片 401</vt:lpstr>
      <vt:lpstr>幻灯片 402</vt:lpstr>
      <vt:lpstr>幻灯片 403</vt:lpstr>
      <vt:lpstr>幻灯片 404</vt:lpstr>
      <vt:lpstr>幻灯片 405</vt:lpstr>
      <vt:lpstr>幻灯片 406</vt:lpstr>
      <vt:lpstr>幻灯片 407</vt:lpstr>
      <vt:lpstr>幻灯片 408</vt:lpstr>
      <vt:lpstr>幻灯片 409</vt:lpstr>
      <vt:lpstr>幻灯片 410</vt:lpstr>
      <vt:lpstr>幻灯片 411</vt:lpstr>
      <vt:lpstr>幻灯片 412</vt:lpstr>
      <vt:lpstr>幻灯片 413</vt:lpstr>
      <vt:lpstr>幻灯片 414</vt:lpstr>
      <vt:lpstr>幻灯片 415</vt:lpstr>
      <vt:lpstr>幻灯片 416</vt:lpstr>
      <vt:lpstr>幻灯片 417</vt:lpstr>
      <vt:lpstr>幻灯片 418</vt:lpstr>
      <vt:lpstr>幻灯片 419</vt:lpstr>
      <vt:lpstr>幻灯片 420</vt:lpstr>
      <vt:lpstr>幻灯片 421</vt:lpstr>
      <vt:lpstr>幻灯片 422</vt:lpstr>
      <vt:lpstr>幻灯片 423</vt:lpstr>
      <vt:lpstr>幻灯片 424</vt:lpstr>
      <vt:lpstr>幻灯片 425</vt:lpstr>
      <vt:lpstr>幻灯片 426</vt:lpstr>
      <vt:lpstr>幻灯片 427</vt:lpstr>
      <vt:lpstr>幻灯片 428</vt:lpstr>
      <vt:lpstr>幻灯片 429</vt:lpstr>
      <vt:lpstr>幻灯片 430</vt:lpstr>
      <vt:lpstr>幻灯片 431</vt:lpstr>
      <vt:lpstr>幻灯片 432</vt:lpstr>
      <vt:lpstr>幻灯片 433</vt:lpstr>
      <vt:lpstr>幻灯片 434</vt:lpstr>
      <vt:lpstr>幻灯片 435</vt:lpstr>
      <vt:lpstr>幻灯片 436</vt:lpstr>
      <vt:lpstr>幻灯片 437</vt:lpstr>
      <vt:lpstr>幻灯片 438</vt:lpstr>
      <vt:lpstr>幻灯片 439</vt:lpstr>
      <vt:lpstr>幻灯片 440</vt:lpstr>
      <vt:lpstr>幻灯片 441</vt:lpstr>
      <vt:lpstr>幻灯片 442</vt:lpstr>
      <vt:lpstr>幻灯片 443</vt:lpstr>
      <vt:lpstr>幻灯片 444</vt:lpstr>
      <vt:lpstr>幻灯片 445</vt:lpstr>
      <vt:lpstr>幻灯片 446</vt:lpstr>
      <vt:lpstr>幻灯片 447</vt:lpstr>
      <vt:lpstr>幻灯片 448</vt:lpstr>
      <vt:lpstr>幻灯片 449</vt:lpstr>
      <vt:lpstr>幻灯片 450</vt:lpstr>
      <vt:lpstr>幻灯片 451</vt:lpstr>
      <vt:lpstr>幻灯片 452</vt:lpstr>
      <vt:lpstr>幻灯片 453</vt:lpstr>
      <vt:lpstr>幻灯片 454</vt:lpstr>
      <vt:lpstr>幻灯片 455</vt:lpstr>
      <vt:lpstr>幻灯片 456</vt:lpstr>
      <vt:lpstr>幻灯片 457</vt:lpstr>
      <vt:lpstr>幻灯片 458</vt:lpstr>
      <vt:lpstr>幻灯片 459</vt:lpstr>
      <vt:lpstr>幻灯片 460</vt:lpstr>
      <vt:lpstr>幻灯片 461</vt:lpstr>
      <vt:lpstr>幻灯片 462</vt:lpstr>
      <vt:lpstr>幻灯片 463</vt:lpstr>
      <vt:lpstr>幻灯片 464</vt:lpstr>
      <vt:lpstr>幻灯片 465</vt:lpstr>
      <vt:lpstr>幻灯片 466</vt:lpstr>
      <vt:lpstr>幻灯片 467</vt:lpstr>
      <vt:lpstr>幻灯片 468</vt:lpstr>
      <vt:lpstr>幻灯片 469</vt:lpstr>
      <vt:lpstr>幻灯片 470</vt:lpstr>
      <vt:lpstr>幻灯片 471</vt:lpstr>
      <vt:lpstr>幻灯片 472</vt:lpstr>
      <vt:lpstr>幻灯片 473</vt:lpstr>
      <vt:lpstr>幻灯片 474</vt:lpstr>
      <vt:lpstr>幻灯片 475</vt:lpstr>
      <vt:lpstr>幻灯片 476</vt:lpstr>
      <vt:lpstr>幻灯片 477</vt:lpstr>
      <vt:lpstr>幻灯片 478</vt:lpstr>
      <vt:lpstr>幻灯片 479</vt:lpstr>
      <vt:lpstr>幻灯片 480</vt:lpstr>
      <vt:lpstr>幻灯片 481</vt:lpstr>
      <vt:lpstr>幻灯片 482</vt:lpstr>
      <vt:lpstr>幻灯片 483</vt:lpstr>
      <vt:lpstr>幻灯片 484</vt:lpstr>
      <vt:lpstr>幻灯片 485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9</cp:revision>
  <dcterms:created xsi:type="dcterms:W3CDTF">2019-07-05T00:12:36Z</dcterms:created>
  <dcterms:modified xsi:type="dcterms:W3CDTF">2021-06-17T15:45:54Z</dcterms:modified>
</cp:coreProperties>
</file>